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4" r:id="rId2"/>
    <p:sldMasterId id="2147483680" r:id="rId3"/>
    <p:sldMasterId id="2147483694" r:id="rId4"/>
    <p:sldMasterId id="2147483708" r:id="rId5"/>
    <p:sldMasterId id="2147483722" r:id="rId6"/>
    <p:sldMasterId id="2147483736" r:id="rId7"/>
    <p:sldMasterId id="2147483750" r:id="rId8"/>
    <p:sldMasterId id="2147483764" r:id="rId9"/>
    <p:sldMasterId id="2147483778" r:id="rId10"/>
    <p:sldMasterId id="2147483792" r:id="rId11"/>
    <p:sldMasterId id="2147483804" r:id="rId12"/>
    <p:sldMasterId id="2147483805" r:id="rId13"/>
    <p:sldMasterId id="2147483806" r:id="rId14"/>
  </p:sldMasterIdLst>
  <p:notesMasterIdLst>
    <p:notesMasterId r:id="rId155"/>
  </p:notesMasterIdLst>
  <p:sldIdLst>
    <p:sldId id="848" r:id="rId15"/>
    <p:sldId id="578" r:id="rId16"/>
    <p:sldId id="849" r:id="rId17"/>
    <p:sldId id="850" r:id="rId18"/>
    <p:sldId id="844" r:id="rId19"/>
    <p:sldId id="863" r:id="rId20"/>
    <p:sldId id="582" r:id="rId21"/>
    <p:sldId id="851" r:id="rId22"/>
    <p:sldId id="843" r:id="rId23"/>
    <p:sldId id="842" r:id="rId24"/>
    <p:sldId id="864" r:id="rId25"/>
    <p:sldId id="546" r:id="rId26"/>
    <p:sldId id="852" r:id="rId27"/>
    <p:sldId id="732" r:id="rId28"/>
    <p:sldId id="533" r:id="rId29"/>
    <p:sldId id="728" r:id="rId30"/>
    <p:sldId id="539" r:id="rId31"/>
    <p:sldId id="730" r:id="rId32"/>
    <p:sldId id="737" r:id="rId33"/>
    <p:sldId id="729" r:id="rId34"/>
    <p:sldId id="731" r:id="rId35"/>
    <p:sldId id="846" r:id="rId36"/>
    <p:sldId id="535" r:id="rId37"/>
    <p:sldId id="534" r:id="rId38"/>
    <p:sldId id="734" r:id="rId39"/>
    <p:sldId id="735" r:id="rId40"/>
    <p:sldId id="853" r:id="rId41"/>
    <p:sldId id="874" r:id="rId42"/>
    <p:sldId id="865" r:id="rId43"/>
    <p:sldId id="866" r:id="rId44"/>
    <p:sldId id="867" r:id="rId45"/>
    <p:sldId id="868" r:id="rId46"/>
    <p:sldId id="869" r:id="rId47"/>
    <p:sldId id="870" r:id="rId48"/>
    <p:sldId id="871" r:id="rId49"/>
    <p:sldId id="872" r:id="rId50"/>
    <p:sldId id="873" r:id="rId51"/>
    <p:sldId id="820" r:id="rId52"/>
    <p:sldId id="822" r:id="rId53"/>
    <p:sldId id="779" r:id="rId54"/>
    <p:sldId id="778" r:id="rId55"/>
    <p:sldId id="854" r:id="rId56"/>
    <p:sldId id="791" r:id="rId57"/>
    <p:sldId id="739" r:id="rId58"/>
    <p:sldId id="855" r:id="rId59"/>
    <p:sldId id="792" r:id="rId60"/>
    <p:sldId id="797" r:id="rId61"/>
    <p:sldId id="740" r:id="rId62"/>
    <p:sldId id="780" r:id="rId63"/>
    <p:sldId id="787" r:id="rId64"/>
    <p:sldId id="856" r:id="rId65"/>
    <p:sldId id="793" r:id="rId66"/>
    <p:sldId id="823" r:id="rId67"/>
    <p:sldId id="764" r:id="rId68"/>
    <p:sldId id="765" r:id="rId69"/>
    <p:sldId id="767" r:id="rId70"/>
    <p:sldId id="770" r:id="rId71"/>
    <p:sldId id="773" r:id="rId72"/>
    <p:sldId id="857" r:id="rId73"/>
    <p:sldId id="763" r:id="rId74"/>
    <p:sldId id="766" r:id="rId75"/>
    <p:sldId id="824" r:id="rId76"/>
    <p:sldId id="825" r:id="rId77"/>
    <p:sldId id="826" r:id="rId78"/>
    <p:sldId id="831" r:id="rId79"/>
    <p:sldId id="832" r:id="rId80"/>
    <p:sldId id="858" r:id="rId81"/>
    <p:sldId id="828" r:id="rId82"/>
    <p:sldId id="829" r:id="rId83"/>
    <p:sldId id="830" r:id="rId84"/>
    <p:sldId id="771" r:id="rId85"/>
    <p:sldId id="772" r:id="rId86"/>
    <p:sldId id="802" r:id="rId87"/>
    <p:sldId id="801" r:id="rId88"/>
    <p:sldId id="800" r:id="rId89"/>
    <p:sldId id="804" r:id="rId90"/>
    <p:sldId id="806" r:id="rId91"/>
    <p:sldId id="807" r:id="rId92"/>
    <p:sldId id="608" r:id="rId93"/>
    <p:sldId id="750" r:id="rId94"/>
    <p:sldId id="741" r:id="rId95"/>
    <p:sldId id="742" r:id="rId96"/>
    <p:sldId id="743" r:id="rId97"/>
    <p:sldId id="744" r:id="rId98"/>
    <p:sldId id="745" r:id="rId99"/>
    <p:sldId id="756" r:id="rId100"/>
    <p:sldId id="805" r:id="rId101"/>
    <p:sldId id="769" r:id="rId102"/>
    <p:sldId id="876" r:id="rId103"/>
    <p:sldId id="875" r:id="rId104"/>
    <p:sldId id="638" r:id="rId105"/>
    <p:sldId id="647" r:id="rId106"/>
    <p:sldId id="648" r:id="rId107"/>
    <p:sldId id="653" r:id="rId108"/>
    <p:sldId id="660" r:id="rId109"/>
    <p:sldId id="808" r:id="rId110"/>
    <p:sldId id="621" r:id="rId111"/>
    <p:sldId id="627" r:id="rId112"/>
    <p:sldId id="658" r:id="rId113"/>
    <p:sldId id="657" r:id="rId114"/>
    <p:sldId id="607" r:id="rId115"/>
    <p:sldId id="816" r:id="rId116"/>
    <p:sldId id="815" r:id="rId117"/>
    <p:sldId id="606" r:id="rId118"/>
    <p:sldId id="811" r:id="rId119"/>
    <p:sldId id="632" r:id="rId120"/>
    <p:sldId id="814" r:id="rId121"/>
    <p:sldId id="633" r:id="rId122"/>
    <p:sldId id="605" r:id="rId123"/>
    <p:sldId id="841" r:id="rId124"/>
    <p:sldId id="859" r:id="rId125"/>
    <p:sldId id="860" r:id="rId126"/>
    <p:sldId id="727" r:id="rId127"/>
    <p:sldId id="835" r:id="rId128"/>
    <p:sldId id="818" r:id="rId129"/>
    <p:sldId id="497" r:id="rId130"/>
    <p:sldId id="587" r:id="rId131"/>
    <p:sldId id="715" r:id="rId132"/>
    <p:sldId id="861" r:id="rId133"/>
    <p:sldId id="500" r:id="rId134"/>
    <p:sldId id="501" r:id="rId135"/>
    <p:sldId id="738" r:id="rId136"/>
    <p:sldId id="833" r:id="rId137"/>
    <p:sldId id="709" r:id="rId138"/>
    <p:sldId id="717" r:id="rId139"/>
    <p:sldId id="834" r:id="rId140"/>
    <p:sldId id="781" r:id="rId141"/>
    <p:sldId id="862" r:id="rId142"/>
    <p:sldId id="736" r:id="rId143"/>
    <p:sldId id="782" r:id="rId144"/>
    <p:sldId id="784" r:id="rId145"/>
    <p:sldId id="677" r:id="rId146"/>
    <p:sldId id="700" r:id="rId147"/>
    <p:sldId id="701" r:id="rId148"/>
    <p:sldId id="702" r:id="rId149"/>
    <p:sldId id="703" r:id="rId150"/>
    <p:sldId id="704" r:id="rId151"/>
    <p:sldId id="705" r:id="rId152"/>
    <p:sldId id="706" r:id="rId153"/>
    <p:sldId id="847" r:id="rId1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FDA1"/>
    <a:srgbClr val="20D636"/>
    <a:srgbClr val="FF0000"/>
    <a:srgbClr val="137F20"/>
    <a:srgbClr val="2DD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1" autoAdjust="0"/>
    <p:restoredTop sz="94660" autoAdjust="0"/>
  </p:normalViewPr>
  <p:slideViewPr>
    <p:cSldViewPr>
      <p:cViewPr varScale="1">
        <p:scale>
          <a:sx n="71" d="100"/>
          <a:sy n="71" d="100"/>
        </p:scale>
        <p:origin x="10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63" Type="http://schemas.openxmlformats.org/officeDocument/2006/relationships/slide" Target="slides/slide49.xml"/><Relationship Id="rId84" Type="http://schemas.openxmlformats.org/officeDocument/2006/relationships/slide" Target="slides/slide70.xml"/><Relationship Id="rId138" Type="http://schemas.openxmlformats.org/officeDocument/2006/relationships/slide" Target="slides/slide124.xml"/><Relationship Id="rId159" Type="http://schemas.openxmlformats.org/officeDocument/2006/relationships/tableStyles" Target="tableStyles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53" Type="http://schemas.openxmlformats.org/officeDocument/2006/relationships/slide" Target="slides/slide39.xml"/><Relationship Id="rId74" Type="http://schemas.openxmlformats.org/officeDocument/2006/relationships/slide" Target="slides/slide60.xml"/><Relationship Id="rId128" Type="http://schemas.openxmlformats.org/officeDocument/2006/relationships/slide" Target="slides/slide114.xml"/><Relationship Id="rId149" Type="http://schemas.openxmlformats.org/officeDocument/2006/relationships/slide" Target="slides/slide135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43" Type="http://schemas.openxmlformats.org/officeDocument/2006/relationships/slide" Target="slides/slide29.xml"/><Relationship Id="rId64" Type="http://schemas.openxmlformats.org/officeDocument/2006/relationships/slide" Target="slides/slide50.xml"/><Relationship Id="rId118" Type="http://schemas.openxmlformats.org/officeDocument/2006/relationships/slide" Target="slides/slide104.xml"/><Relationship Id="rId139" Type="http://schemas.openxmlformats.org/officeDocument/2006/relationships/slide" Target="slides/slide12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50" Type="http://schemas.openxmlformats.org/officeDocument/2006/relationships/slide" Target="slides/slide136.xml"/><Relationship Id="rId155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40" Type="http://schemas.openxmlformats.org/officeDocument/2006/relationships/slide" Target="slides/slide126.xml"/><Relationship Id="rId145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51" Type="http://schemas.openxmlformats.org/officeDocument/2006/relationships/slide" Target="slides/slide137.xml"/><Relationship Id="rId156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slide" Target="slides/slide127.xml"/><Relationship Id="rId146" Type="http://schemas.openxmlformats.org/officeDocument/2006/relationships/slide" Target="slides/slide13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157" Type="http://schemas.openxmlformats.org/officeDocument/2006/relationships/viewProps" Target="viewProps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slide" Target="slides/slide13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slide" Target="slides/slide13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slide" Target="slides/slide123.xml"/><Relationship Id="rId158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53" Type="http://schemas.openxmlformats.org/officeDocument/2006/relationships/slide" Target="slides/slide139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43" Type="http://schemas.openxmlformats.org/officeDocument/2006/relationships/slide" Target="slides/slide129.xml"/><Relationship Id="rId148" Type="http://schemas.openxmlformats.org/officeDocument/2006/relationships/slide" Target="slides/slide1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2.xml"/><Relationship Id="rId47" Type="http://schemas.openxmlformats.org/officeDocument/2006/relationships/slide" Target="slides/slide33.xml"/><Relationship Id="rId68" Type="http://schemas.openxmlformats.org/officeDocument/2006/relationships/slide" Target="slides/slide54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54" Type="http://schemas.openxmlformats.org/officeDocument/2006/relationships/slide" Target="slides/slide140.xml"/><Relationship Id="rId16" Type="http://schemas.openxmlformats.org/officeDocument/2006/relationships/slide" Target="slides/slide2.xml"/><Relationship Id="rId37" Type="http://schemas.openxmlformats.org/officeDocument/2006/relationships/slide" Target="slides/slide23.xml"/><Relationship Id="rId58" Type="http://schemas.openxmlformats.org/officeDocument/2006/relationships/slide" Target="slides/slide44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44" Type="http://schemas.openxmlformats.org/officeDocument/2006/relationships/slide" Target="slides/slide130.xml"/><Relationship Id="rId90" Type="http://schemas.openxmlformats.org/officeDocument/2006/relationships/slide" Target="slides/slide76.xml"/><Relationship Id="rId27" Type="http://schemas.openxmlformats.org/officeDocument/2006/relationships/slide" Target="slides/slide13.xml"/><Relationship Id="rId48" Type="http://schemas.openxmlformats.org/officeDocument/2006/relationships/slide" Target="slides/slide34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34" Type="http://schemas.openxmlformats.org/officeDocument/2006/relationships/slide" Target="slides/slide1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20000"/>
              </a:spcBef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20000"/>
              </a:spcBef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E1AA031-EE76-4591-AC0A-9053651FB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35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E5A46-AE77-46C6-AE7B-183334EA2FA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11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</a:pPr>
            <a:fld id="{56393837-0A29-40E5-A6A2-BDB2872A0F89}" type="datetime1">
              <a:rPr lang="en-US">
                <a:latin typeface="Verdana" pitchFamily="34" charset="0"/>
              </a:rPr>
              <a:pPr algn="r">
                <a:spcBef>
                  <a:spcPct val="20000"/>
                </a:spcBef>
              </a:pPr>
              <a:t>11/19/2023</a:t>
            </a:fld>
            <a:endParaRPr lang="en-US">
              <a:latin typeface="Verdana" pitchFamily="34" charset="0"/>
            </a:endParaRPr>
          </a:p>
        </p:txBody>
      </p:sp>
      <p:sp>
        <p:nvSpPr>
          <p:cNvPr id="351235" name="Rectangle 13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20000"/>
              </a:spcBef>
            </a:pPr>
            <a:fld id="{E52875C6-3583-4912-93D6-6CE144EF51C2}" type="slidenum">
              <a:rPr lang="en-US">
                <a:latin typeface="Verdana" pitchFamily="34" charset="0"/>
              </a:rPr>
              <a:pPr algn="r">
                <a:spcBef>
                  <a:spcPct val="20000"/>
                </a:spcBef>
              </a:pPr>
              <a:t>28</a:t>
            </a:fld>
            <a:endParaRPr lang="en-US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FF650-C991-4CB4-8F77-FB8D101FBD6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248ADA-C504-45D5-961C-7B325F9113C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E143D-720E-4396-A8D5-D7CFD17394E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FF14E2-DCAD-4F65-B1A1-A42310825C9E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3B8B5-37A6-481B-8E50-C5817468FA74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3322D-B9E3-4B82-BBE0-526B8F39DF9E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B6683E-6A9F-4FF9-915A-0D718C562467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78786-1419-4A60-AF13-5387C9B64313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CB660-7BEF-49C1-AABD-D6B4016F5371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667FB6-159B-4290-896A-AE066E94B83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C6A29-EC53-4D29-B5A0-4AC475C8F881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A9265F-927E-4612-AD06-8C55513F89EB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F01170-B97D-4CB3-878C-A8E0D131D172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8BA3D-6AC0-4F9E-B37E-F46BC33D2BF5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A2BA4-4048-46A0-895A-D0359EA6136F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D51501-F283-4E33-86A0-AFE845F2417B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3B300-C1E9-4683-A5E5-3D7C42218D12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6B0A10-2316-485A-B54E-51FEE2826539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3246C2-392E-4EFC-9CB4-88D5214E5F2E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E8E9B-41CC-46EF-A780-6F20C421D19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31CEB-4864-4721-9A14-2AD27D3E3FE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41963-BF31-4C28-B6A7-B4B3F0F4048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CCFBE6-1465-42F7-BA8B-9F8A4A1C2BA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F708C2-739A-479A-9B14-D4456433329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5EBFE-6537-476B-8129-F5B0A405C73F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27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21884-27A0-4C5E-8B7A-5EF1266C0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EFBA5-1E5B-462E-A76F-E2FD05357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3" y="274638"/>
            <a:ext cx="8231187" cy="5894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5799-2DEC-4F4F-97C9-F4472BD35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73AE8-85C2-4C1E-8C39-7312789DD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F1269-62B4-4089-A3A4-0F4C224DB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C9DBE-6A06-4A1E-9BDA-BA042985A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83551-FE61-4344-A710-B88ADC44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BD07F-9201-468F-8A13-EBBF545B7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74344-B6CB-490A-9256-36AD1487C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E614-0B6F-4286-B989-5201D76F5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E4B3A-0310-44C5-953A-37B5784A8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E7B91-2E90-4218-9EB0-125878456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BE7ED-A580-45F5-92B4-499442D54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FA7B0-6F8D-4A7B-9CF6-9DFAE5F9F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11774-CA0A-4324-B532-2C0E42C9F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E13D3-7B3E-47A1-BC5B-1CB5B1CC1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88E5E-DCC7-4FF9-A159-98682B347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5F28E-54DF-4AC6-8084-0DF332E9F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1D8E1-F279-492B-AE3D-D7D6CDA39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686C9-70EB-4D30-93CE-FF83B8F7A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BDDE8-D19C-43B3-A32B-385023BC2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15479-425E-42A7-90F3-C83FFB882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FAFBD-583F-4CBD-8FCE-C4FB99EF8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1D7E3-EC8B-400C-AAA2-DD3326A6C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0BD1-612D-48A5-8832-42F62A8B7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457B4-5CD2-4532-BEC3-31475A61F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6FF58-72AE-4DD6-9ED2-521D08901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5C1F0-49B7-4E27-B516-B804230A5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735AF-3E63-41F2-80CA-6B8DEC17E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93DB9-EF84-4330-A026-2D2A02815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02C14-3BB5-4615-9096-234273489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1F919-4546-4B0A-A64D-668FF0F27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2EA8D-789B-4AFC-99D5-750D02229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C6A69-5DD1-49C1-9281-61A6DC82E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BBFD2-317A-4865-BB83-2C12052FD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971C4-E53A-43C8-8660-38B326E61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91672-2414-4A38-ACBA-FBD42803F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F5AB9-033A-4867-BE28-6294BE077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0AF40-353B-4E80-BA82-FEA880D26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68AED-1B97-43C3-9713-D80233C1B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CA90B-0FC2-4F8F-892E-95A1F1DB0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D5D25-BB49-46D5-B951-0139D66F7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83142-87FA-41AA-A084-3C4ECAC72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7A3F2-1892-4E2C-925C-50D17AAE0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87C28-A9AD-4DBF-BB7B-2AA4ADEE4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5F35-7D34-4070-83AE-E4F317E4C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7A69D-9DB2-4907-BB8B-BB2832787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1F2FF-E0A3-454A-A22C-9D9F34C06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CD98A-E2ED-4C40-A19C-55EEACE1C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947D8-1C9C-4651-93B3-8ADB06AD5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AB619-1A1D-4BB8-B484-48D0DDF95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1CB2-3008-4E2E-8117-3198B430E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DBD21-ECEA-4B69-8360-F1D1F2794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74DDC-893C-44F1-8FD5-940E6EB10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5AA2-A860-481B-81BA-2A33F862F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9791-CB2D-454B-9CC4-B0159D880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61FC-6C88-4DCB-9D0B-0F83C697B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4593-1F96-4F0C-97D3-AF0188966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0127A-2B45-4DE4-8144-AD7ABF224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E6DC3-3426-4BF0-AA47-D362AC9A8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B0B8E-F0A0-4F4E-836A-F4759B429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3D82F-991A-4F06-90AF-97C7DD268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F9F6E-48A2-4920-BF4B-13F596427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71891-C47B-449C-B384-27D28F7C6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C9C04-AA8C-4A16-8D08-D699BB62C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A7B9E-929B-4B65-8F88-02874D58B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C450D-6D4F-46DE-B063-4AD5F24F8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AA220-D430-465D-902D-ABECB4AF9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15C54-41D6-4168-8116-08B3FE2CE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4B421-51CF-4AC6-9029-16BF1209E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7FB2F-6411-44DB-AA43-DE764C71D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BF49-675A-45E9-8CA7-BED77C195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87DED-7166-4730-A6E6-723578202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6CF0C-A508-4DC7-89E3-199FF6EFE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DFD67-5CE3-4E36-93D9-0ED4893F9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64DE0-B2A7-4C4B-90AA-56DD73390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3" y="274638"/>
            <a:ext cx="8231187" cy="5894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7816B-3D94-4D43-8601-EA5B2B228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62B4C-E0EF-4694-AD89-8A2673E13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00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66DCC-5234-42A9-B25C-DCE994391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9A6BA-2737-46A0-A015-52D7CF939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F6788-3FEE-49C4-9D4A-44CCB1128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26F98-5F06-42B3-A139-021363521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A6904-CAA3-4450-B692-468E497E8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C7D69-EC5F-4A13-B24A-8AD84E2A5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1F31B-C327-4D47-892A-E82907FF0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04546-03EC-44B0-A479-D2F89BDA3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C5CC3-17A3-41B9-B755-BFAA5ABF2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60B2E-7E9C-4DD4-8643-314E4EC87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638"/>
            <a:ext cx="73152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E3B70-EFC4-40D1-8499-481B2539C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3152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3DA0F-9947-4C9B-9349-34D5D9618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B285E-AA06-46EE-AF94-3EA99CBF5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4AA5A-EF72-4282-82A8-773D1F2C1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59592-4347-4634-B0B6-86368BD0C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4BE06-2D04-438E-8854-63AFA08B0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388DF-8D9E-457F-AC6F-A77703F64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F48AC-42BE-4588-B204-17A1E5DBB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37490-5A01-478C-9133-E4236C0B7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7DBA-ED98-4B54-B916-A324690A4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C1368-ADE1-4742-AC51-B7AA3012E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759C-2538-41B9-A01E-62635EE9F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2A23-8A82-4F01-8D7B-A5946FE85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40180-1662-469A-B663-70158C92B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DC72B-6DB0-4151-86AD-78EC6B0AB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71BF7-A5F5-4196-B6BC-AE82F6C7A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72782-457A-411A-8935-49E6856C9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21057-D1B6-4871-9F57-29403E6FF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32E3C-EB13-41E7-8CF6-61B822FED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3711B-9BAF-4986-A1AB-6AB6C7478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93AF-0399-487A-AE9D-7B9CE6AAE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D021F-BDB8-433F-A163-BC0C12C2C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E3BCD-3792-4CD5-A3DD-498EB1069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40DF-ADA9-4265-BE4B-A47486488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DADA6-E960-4E72-84CB-6C0DEDA56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E8A6-C2CD-49E0-ACF7-C413B7FFA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007BC-0769-45A5-B86D-3F6C84AA8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F8A6A-196E-44E9-B948-CE662BA01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C6156-28D6-4268-A5E3-2A286A60F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F645E-14DA-4AEE-8A97-57051EE1D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A1AF2-DD41-4AA9-BC9D-B4FBEB9A0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9CCDD-CAEC-4A16-BE0F-6609EFE4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E251F-78FC-4A4C-96C8-462BD9797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24E6C-3754-43A0-BE65-79A651979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319A2-C89D-4D76-B94D-EFB405F22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9852E-C240-439F-9342-5EEB0977F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B7ECE-8529-4572-9C80-59B9DA3B2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727B5-4570-4708-B2A9-3B85F8F9C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A4259-9124-45A1-B1A7-EF4056B13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EAC49-06D8-4887-A09C-A2990C01A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8B2FF-5168-4B2E-BD31-1A6BCDDDC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19B91-C186-4B05-B760-A7E63F911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F39FF-9844-44BF-826E-6E031B53E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DDA55-9F3F-479C-8ABF-4E61CDDE6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5DD74-AFAA-47D4-90CB-F55A545B2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2E06B-77B6-4112-AD49-1B1E189F9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B9A70-DE37-4402-AC0B-56475E5FE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1417C-4915-47C4-9C10-48239B3E2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21E5B-959E-4DF3-B75B-A6C79448D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F84C2-6F27-40B2-B0E7-9721DCFB3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57ACA-19E0-49C4-B1FC-A6AC2B9DA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B4129-924C-431B-BF49-20C09E4EB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F61F0-EDBB-4326-8317-6BC123BC4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7085-373D-4AB7-AA53-8CA4D2B7E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8DAAC-F05C-4A9A-81B7-D8790DDA8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7A640-E0D3-4191-B9C5-5EA6169ED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5007B-A686-4ADB-90F8-B733E3B34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8523F-8441-4E74-896A-8CB5F9C90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D77E2-AC0D-4B25-82C1-033482B5B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388B6-481D-40CB-A6B3-7F5C918E6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06D3022-F91B-4750-BC75-1C114806E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F09CB6D-59C7-44C6-8474-75A3F0EC4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5357E27-94C1-44CE-96BD-E970BDAB1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E22E7BE-14E6-4880-B865-1E5129DCB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26339CA-04E4-4E5A-A882-34C0CEB96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20000"/>
              </a:spcBef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20000"/>
              </a:spcBef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BEF33571-308B-4F19-ADA0-4FA2DC585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ransition/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98613"/>
            <a:ext cx="7315200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5A71146-96DF-435C-B25F-1B628EB51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C1CC888-26ED-4BBC-A78A-011C69ADB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BE2229-8405-4C73-B06E-89A895970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7B264C9-DC12-4CFE-8193-47B33A711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498E60F-C4AB-42F5-89B2-74920DB2D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BD306AA-FC21-4FA5-8C05-C983C28F8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seanna.ie/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ganstand.com/general/identity/extras/clergy/stories/kylemore.htm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national.mobhaile.ie/lookwest/CountyClare/tabid/138/Default.aspx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1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dhran-info.de/Inis/image12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nheller.com/ireland.html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www.wtopnews.com/?nid=456&amp;sid=1358866" TargetMode="External"/><Relationship Id="rId1" Type="http://schemas.openxmlformats.org/officeDocument/2006/relationships/slideLayout" Target="../slideLayouts/slideLayout1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tsettersmagazine.com/archive/jetezine/hotels/ireland/gregans/castle.html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folk.uio.no/davidwi/gallery/IRE/ireland2.html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terville-insight.com/kerrymap.html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://h-net.msu.edu/cgi-bin/logbrowse.pl?trx=vx&amp;list=h-sae&amp;month=9502&amp;week=c&amp;msg=s7Tkjn1xeOR4jDS8E2IpPw&amp;user=&amp;pw=" TargetMode="External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1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Synge_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1/18/Teach_Synge_Inishmaan.JPG" TargetMode="External"/><Relationship Id="rId1" Type="http://schemas.openxmlformats.org/officeDocument/2006/relationships/slideLayout" Target="../slideLayouts/slideLayout159.xml"/><Relationship Id="rId4" Type="http://schemas.openxmlformats.org/officeDocument/2006/relationships/hyperlink" Target="http://en.wikipedia.org/wiki/John_Millington_Syng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ohn_M._Synge" TargetMode="External"/><Relationship Id="rId7" Type="http://schemas.openxmlformats.org/officeDocument/2006/relationships/hyperlink" Target="http://en.wikipedia.org/wiki/Dublin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9.xml"/><Relationship Id="rId6" Type="http://schemas.openxmlformats.org/officeDocument/2006/relationships/hyperlink" Target="http://en.wikipedia.org/wiki/The_Playboy_of_the_Western_World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sacred-texts.com/neu/celt/tai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irelandforvisitors.com/articles/aran_islands.htm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10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35/video/Man_of_Aran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rishislands.info/oilphoto/Aran/InisOirr/inisoirr_thumb.htm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shways.com/Aran-Islands-1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97.xml"/><Relationship Id="rId4" Type="http://schemas.openxmlformats.org/officeDocument/2006/relationships/hyperlink" Target="http://en.wikipedia.org/wiki/Gaelic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-net.org/~sae/sae/slides/index.htm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irishislands.info/oilphoto/Aran/InisOirr/101currach8_jpg.htm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irishislands.info/oilphoto/Aran/InisOirr/101currach8_jpg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a.gov/cia/publications/factbook/geos/uk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irishislands.info/oilphoto/Aran/InisOirr/101currach8_jpg.htm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b75.com/CoGalway31.htm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dhran-info.de/Inis/image12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ntasogra.org/aranislands.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h-net.org/~sae/sae/slides/index.htm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.barnesandnoble.com/booksearch/isbnInquiry.asp?z=y&amp;EAN=9780881334081&amp;itm=1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h-net.msu.edu/cgi-bin/logbrowse.pl?trx=vx&amp;list=h-sae&amp;month=9502&amp;week=c&amp;msg=s7Tkjn1xeOR4jDS8E2IpPw&amp;user=&amp;pw=" TargetMode="Externa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.ucsb.edu/sexinfo/?article=activity&amp;refid=025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a.gov/cia/publications/factbook/geos/uk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fethard.com/news_archive/cnews.050926.html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fethard.com/news_archive/cnews.050926.html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thard.com/news_archive/cnews.050926.html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fethard.com/news_archive/cnews.050926.html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irishislands.info/oilphoto/Aran/InisOirr/101currach8_jpg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irishislands.info/oilphoto/Aran/InisOirr/105teampallc2_jpg.html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avilerowclub.com/annai/knit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a.gov/cia/publications/factbook/geos/uk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beknitted.blogspot.com/2004_08_01_beknitted_archive.html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nsinger.com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nsinger.com/abiography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cliffs-of-moher-cruises.com/aran_island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ransinger.com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cliffs-of-moher-cruises.com/aran_island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ransinger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ffs-of-moher-cruises.com/aran_island.html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ansinger.com/" TargetMode="External"/><Relationship Id="rId4" Type="http://schemas.openxmlformats.org/officeDocument/2006/relationships/image" Target="../media/image67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b75.com/CoGalway31.htm" TargetMode="Externa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beknitted.blogspot.com/2004_08_01_beknitted_archive.html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seanna.ie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5" descr="LonelyPlanetEurope_Ire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325" y="952500"/>
            <a:ext cx="70008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6" name="Oval 6"/>
          <p:cNvSpPr>
            <a:spLocks noChangeArrowheads="1"/>
          </p:cNvSpPr>
          <p:nvPr/>
        </p:nvSpPr>
        <p:spPr bwMode="auto">
          <a:xfrm>
            <a:off x="1828800" y="2895600"/>
            <a:ext cx="990600" cy="990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987" name="Text Box 12"/>
          <p:cNvSpPr txBox="1">
            <a:spLocks noChangeArrowheads="1"/>
          </p:cNvSpPr>
          <p:nvPr/>
        </p:nvSpPr>
        <p:spPr bwMode="auto">
          <a:xfrm>
            <a:off x="1208088" y="3886200"/>
            <a:ext cx="2068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>
                <a:solidFill>
                  <a:srgbClr val="000000"/>
                </a:solidFill>
                <a:latin typeface="Verdana" pitchFamily="34" charset="0"/>
              </a:rPr>
              <a:t>Ireland</a:t>
            </a:r>
            <a:endParaRPr lang="en-US" sz="36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826933" y="6248400"/>
            <a:ext cx="14619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800" dirty="0">
                <a:solidFill>
                  <a:srgbClr val="000000"/>
                </a:solidFill>
              </a:rPr>
              <a:t>© 2010-2024 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895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2" name="Freeform 6"/>
          <p:cNvSpPr>
            <a:spLocks/>
          </p:cNvSpPr>
          <p:nvPr/>
        </p:nvSpPr>
        <p:spPr bwMode="auto">
          <a:xfrm>
            <a:off x="3505200" y="3133725"/>
            <a:ext cx="1700213" cy="1327150"/>
          </a:xfrm>
          <a:custGeom>
            <a:avLst/>
            <a:gdLst>
              <a:gd name="T0" fmla="*/ 500 w 1071"/>
              <a:gd name="T1" fmla="*/ 788 h 836"/>
              <a:gd name="T2" fmla="*/ 395 w 1071"/>
              <a:gd name="T3" fmla="*/ 791 h 836"/>
              <a:gd name="T4" fmla="*/ 362 w 1071"/>
              <a:gd name="T5" fmla="*/ 803 h 836"/>
              <a:gd name="T6" fmla="*/ 326 w 1071"/>
              <a:gd name="T7" fmla="*/ 815 h 836"/>
              <a:gd name="T8" fmla="*/ 308 w 1071"/>
              <a:gd name="T9" fmla="*/ 824 h 836"/>
              <a:gd name="T10" fmla="*/ 209 w 1071"/>
              <a:gd name="T11" fmla="*/ 806 h 836"/>
              <a:gd name="T12" fmla="*/ 197 w 1071"/>
              <a:gd name="T13" fmla="*/ 746 h 836"/>
              <a:gd name="T14" fmla="*/ 170 w 1071"/>
              <a:gd name="T15" fmla="*/ 719 h 836"/>
              <a:gd name="T16" fmla="*/ 119 w 1071"/>
              <a:gd name="T17" fmla="*/ 656 h 836"/>
              <a:gd name="T18" fmla="*/ 92 w 1071"/>
              <a:gd name="T19" fmla="*/ 632 h 836"/>
              <a:gd name="T20" fmla="*/ 38 w 1071"/>
              <a:gd name="T21" fmla="*/ 572 h 836"/>
              <a:gd name="T22" fmla="*/ 14 w 1071"/>
              <a:gd name="T23" fmla="*/ 533 h 836"/>
              <a:gd name="T24" fmla="*/ 17 w 1071"/>
              <a:gd name="T25" fmla="*/ 401 h 836"/>
              <a:gd name="T26" fmla="*/ 65 w 1071"/>
              <a:gd name="T27" fmla="*/ 194 h 836"/>
              <a:gd name="T28" fmla="*/ 80 w 1071"/>
              <a:gd name="T29" fmla="*/ 101 h 836"/>
              <a:gd name="T30" fmla="*/ 122 w 1071"/>
              <a:gd name="T31" fmla="*/ 47 h 836"/>
              <a:gd name="T32" fmla="*/ 140 w 1071"/>
              <a:gd name="T33" fmla="*/ 23 h 836"/>
              <a:gd name="T34" fmla="*/ 227 w 1071"/>
              <a:gd name="T35" fmla="*/ 11 h 836"/>
              <a:gd name="T36" fmla="*/ 815 w 1071"/>
              <a:gd name="T37" fmla="*/ 29 h 836"/>
              <a:gd name="T38" fmla="*/ 893 w 1071"/>
              <a:gd name="T39" fmla="*/ 38 h 836"/>
              <a:gd name="T40" fmla="*/ 926 w 1071"/>
              <a:gd name="T41" fmla="*/ 59 h 836"/>
              <a:gd name="T42" fmla="*/ 947 w 1071"/>
              <a:gd name="T43" fmla="*/ 80 h 836"/>
              <a:gd name="T44" fmla="*/ 986 w 1071"/>
              <a:gd name="T45" fmla="*/ 113 h 836"/>
              <a:gd name="T46" fmla="*/ 1004 w 1071"/>
              <a:gd name="T47" fmla="*/ 149 h 836"/>
              <a:gd name="T48" fmla="*/ 1016 w 1071"/>
              <a:gd name="T49" fmla="*/ 167 h 836"/>
              <a:gd name="T50" fmla="*/ 1025 w 1071"/>
              <a:gd name="T51" fmla="*/ 218 h 836"/>
              <a:gd name="T52" fmla="*/ 1043 w 1071"/>
              <a:gd name="T53" fmla="*/ 266 h 836"/>
              <a:gd name="T54" fmla="*/ 1055 w 1071"/>
              <a:gd name="T55" fmla="*/ 317 h 836"/>
              <a:gd name="T56" fmla="*/ 1037 w 1071"/>
              <a:gd name="T57" fmla="*/ 449 h 836"/>
              <a:gd name="T58" fmla="*/ 992 w 1071"/>
              <a:gd name="T59" fmla="*/ 482 h 836"/>
              <a:gd name="T60" fmla="*/ 938 w 1071"/>
              <a:gd name="T61" fmla="*/ 569 h 836"/>
              <a:gd name="T62" fmla="*/ 890 w 1071"/>
              <a:gd name="T63" fmla="*/ 575 h 836"/>
              <a:gd name="T64" fmla="*/ 848 w 1071"/>
              <a:gd name="T65" fmla="*/ 608 h 836"/>
              <a:gd name="T66" fmla="*/ 836 w 1071"/>
              <a:gd name="T67" fmla="*/ 647 h 836"/>
              <a:gd name="T68" fmla="*/ 818 w 1071"/>
              <a:gd name="T69" fmla="*/ 674 h 836"/>
              <a:gd name="T70" fmla="*/ 803 w 1071"/>
              <a:gd name="T71" fmla="*/ 713 h 836"/>
              <a:gd name="T72" fmla="*/ 773 w 1071"/>
              <a:gd name="T73" fmla="*/ 740 h 836"/>
              <a:gd name="T74" fmla="*/ 671 w 1071"/>
              <a:gd name="T75" fmla="*/ 743 h 836"/>
              <a:gd name="T76" fmla="*/ 641 w 1071"/>
              <a:gd name="T77" fmla="*/ 779 h 836"/>
              <a:gd name="T78" fmla="*/ 500 w 1071"/>
              <a:gd name="T79" fmla="*/ 788 h 8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071"/>
              <a:gd name="T121" fmla="*/ 0 h 836"/>
              <a:gd name="T122" fmla="*/ 1071 w 1071"/>
              <a:gd name="T123" fmla="*/ 836 h 8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071" h="836">
                <a:moveTo>
                  <a:pt x="500" y="788"/>
                </a:moveTo>
                <a:cubicBezTo>
                  <a:pt x="476" y="796"/>
                  <a:pt x="420" y="790"/>
                  <a:pt x="395" y="791"/>
                </a:cubicBezTo>
                <a:cubicBezTo>
                  <a:pt x="368" y="798"/>
                  <a:pt x="378" y="792"/>
                  <a:pt x="362" y="803"/>
                </a:cubicBezTo>
                <a:cubicBezTo>
                  <a:pt x="349" y="822"/>
                  <a:pt x="363" y="806"/>
                  <a:pt x="326" y="815"/>
                </a:cubicBezTo>
                <a:cubicBezTo>
                  <a:pt x="319" y="817"/>
                  <a:pt x="314" y="822"/>
                  <a:pt x="308" y="824"/>
                </a:cubicBezTo>
                <a:cubicBezTo>
                  <a:pt x="244" y="822"/>
                  <a:pt x="239" y="836"/>
                  <a:pt x="209" y="806"/>
                </a:cubicBezTo>
                <a:cubicBezTo>
                  <a:pt x="203" y="787"/>
                  <a:pt x="206" y="764"/>
                  <a:pt x="197" y="746"/>
                </a:cubicBezTo>
                <a:cubicBezTo>
                  <a:pt x="191" y="733"/>
                  <a:pt x="179" y="729"/>
                  <a:pt x="170" y="719"/>
                </a:cubicBezTo>
                <a:cubicBezTo>
                  <a:pt x="152" y="699"/>
                  <a:pt x="138" y="675"/>
                  <a:pt x="119" y="656"/>
                </a:cubicBezTo>
                <a:cubicBezTo>
                  <a:pt x="101" y="638"/>
                  <a:pt x="117" y="670"/>
                  <a:pt x="92" y="632"/>
                </a:cubicBezTo>
                <a:cubicBezTo>
                  <a:pt x="78" y="611"/>
                  <a:pt x="59" y="586"/>
                  <a:pt x="38" y="572"/>
                </a:cubicBezTo>
                <a:cubicBezTo>
                  <a:pt x="34" y="559"/>
                  <a:pt x="23" y="544"/>
                  <a:pt x="14" y="533"/>
                </a:cubicBezTo>
                <a:cubicBezTo>
                  <a:pt x="0" y="491"/>
                  <a:pt x="11" y="444"/>
                  <a:pt x="17" y="401"/>
                </a:cubicBezTo>
                <a:cubicBezTo>
                  <a:pt x="22" y="330"/>
                  <a:pt x="55" y="265"/>
                  <a:pt x="65" y="194"/>
                </a:cubicBezTo>
                <a:cubicBezTo>
                  <a:pt x="68" y="175"/>
                  <a:pt x="66" y="122"/>
                  <a:pt x="80" y="101"/>
                </a:cubicBezTo>
                <a:cubicBezTo>
                  <a:pt x="93" y="82"/>
                  <a:pt x="109" y="66"/>
                  <a:pt x="122" y="47"/>
                </a:cubicBezTo>
                <a:cubicBezTo>
                  <a:pt x="129" y="37"/>
                  <a:pt x="127" y="29"/>
                  <a:pt x="140" y="23"/>
                </a:cubicBezTo>
                <a:cubicBezTo>
                  <a:pt x="167" y="11"/>
                  <a:pt x="227" y="11"/>
                  <a:pt x="227" y="11"/>
                </a:cubicBezTo>
                <a:cubicBezTo>
                  <a:pt x="484" y="13"/>
                  <a:pt x="611" y="0"/>
                  <a:pt x="815" y="29"/>
                </a:cubicBezTo>
                <a:cubicBezTo>
                  <a:pt x="839" y="37"/>
                  <a:pt x="868" y="36"/>
                  <a:pt x="893" y="38"/>
                </a:cubicBezTo>
                <a:cubicBezTo>
                  <a:pt x="914" y="45"/>
                  <a:pt x="909" y="48"/>
                  <a:pt x="926" y="59"/>
                </a:cubicBezTo>
                <a:cubicBezTo>
                  <a:pt x="935" y="72"/>
                  <a:pt x="931" y="76"/>
                  <a:pt x="947" y="80"/>
                </a:cubicBezTo>
                <a:cubicBezTo>
                  <a:pt x="961" y="101"/>
                  <a:pt x="967" y="100"/>
                  <a:pt x="986" y="113"/>
                </a:cubicBezTo>
                <a:cubicBezTo>
                  <a:pt x="994" y="124"/>
                  <a:pt x="997" y="137"/>
                  <a:pt x="1004" y="149"/>
                </a:cubicBezTo>
                <a:cubicBezTo>
                  <a:pt x="1008" y="155"/>
                  <a:pt x="1016" y="167"/>
                  <a:pt x="1016" y="167"/>
                </a:cubicBezTo>
                <a:cubicBezTo>
                  <a:pt x="1020" y="184"/>
                  <a:pt x="1021" y="201"/>
                  <a:pt x="1025" y="218"/>
                </a:cubicBezTo>
                <a:cubicBezTo>
                  <a:pt x="1029" y="235"/>
                  <a:pt x="1035" y="251"/>
                  <a:pt x="1043" y="266"/>
                </a:cubicBezTo>
                <a:cubicBezTo>
                  <a:pt x="1051" y="281"/>
                  <a:pt x="1051" y="301"/>
                  <a:pt x="1055" y="317"/>
                </a:cubicBezTo>
                <a:cubicBezTo>
                  <a:pt x="1054" y="341"/>
                  <a:pt x="1071" y="438"/>
                  <a:pt x="1037" y="449"/>
                </a:cubicBezTo>
                <a:cubicBezTo>
                  <a:pt x="1024" y="462"/>
                  <a:pt x="1004" y="466"/>
                  <a:pt x="992" y="482"/>
                </a:cubicBezTo>
                <a:cubicBezTo>
                  <a:pt x="974" y="505"/>
                  <a:pt x="962" y="557"/>
                  <a:pt x="938" y="569"/>
                </a:cubicBezTo>
                <a:cubicBezTo>
                  <a:pt x="925" y="575"/>
                  <a:pt x="897" y="574"/>
                  <a:pt x="890" y="575"/>
                </a:cubicBezTo>
                <a:cubicBezTo>
                  <a:pt x="874" y="586"/>
                  <a:pt x="867" y="602"/>
                  <a:pt x="848" y="608"/>
                </a:cubicBezTo>
                <a:cubicBezTo>
                  <a:pt x="840" y="621"/>
                  <a:pt x="843" y="634"/>
                  <a:pt x="836" y="647"/>
                </a:cubicBezTo>
                <a:cubicBezTo>
                  <a:pt x="831" y="656"/>
                  <a:pt x="821" y="664"/>
                  <a:pt x="818" y="674"/>
                </a:cubicBezTo>
                <a:cubicBezTo>
                  <a:pt x="814" y="687"/>
                  <a:pt x="810" y="701"/>
                  <a:pt x="803" y="713"/>
                </a:cubicBezTo>
                <a:cubicBezTo>
                  <a:pt x="796" y="724"/>
                  <a:pt x="788" y="739"/>
                  <a:pt x="773" y="740"/>
                </a:cubicBezTo>
                <a:cubicBezTo>
                  <a:pt x="739" y="742"/>
                  <a:pt x="705" y="742"/>
                  <a:pt x="671" y="743"/>
                </a:cubicBezTo>
                <a:cubicBezTo>
                  <a:pt x="651" y="750"/>
                  <a:pt x="659" y="770"/>
                  <a:pt x="641" y="779"/>
                </a:cubicBezTo>
                <a:cubicBezTo>
                  <a:pt x="615" y="792"/>
                  <a:pt x="514" y="788"/>
                  <a:pt x="500" y="788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184323" name="Text Box 9"/>
          <p:cNvSpPr txBox="1">
            <a:spLocks noChangeArrowheads="1"/>
          </p:cNvSpPr>
          <p:nvPr/>
        </p:nvSpPr>
        <p:spPr bwMode="auto">
          <a:xfrm>
            <a:off x="914400" y="2209800"/>
            <a:ext cx="1981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" rIns="9144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/>
              <a:t>Today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we’re going to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have a look at the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The more “traditional” part of Ireland --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The Aran Islands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Galway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Connemara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and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Clare County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Area.</a:t>
            </a:r>
          </a:p>
          <a:p>
            <a:pPr algn="ctr">
              <a:spcBef>
                <a:spcPct val="20000"/>
              </a:spcBef>
            </a:pPr>
            <a:endParaRPr lang="en-US" b="1"/>
          </a:p>
          <a:p>
            <a:pPr algn="ctr">
              <a:spcBef>
                <a:spcPct val="20000"/>
              </a:spcBef>
            </a:pPr>
            <a:r>
              <a:rPr lang="en-US" b="1"/>
              <a:t>This the area most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Noteworthy for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anthropological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and cimatographical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Research.</a:t>
            </a:r>
          </a:p>
        </p:txBody>
      </p:sp>
      <p:sp>
        <p:nvSpPr>
          <p:cNvPr id="184324" name="AutoShape 11"/>
          <p:cNvSpPr>
            <a:spLocks noChangeArrowheads="1"/>
          </p:cNvSpPr>
          <p:nvPr/>
        </p:nvSpPr>
        <p:spPr bwMode="auto">
          <a:xfrm>
            <a:off x="5334000" y="3073400"/>
            <a:ext cx="2133600" cy="1143000"/>
          </a:xfrm>
          <a:prstGeom prst="leftArrow">
            <a:avLst>
              <a:gd name="adj1" fmla="val 50000"/>
              <a:gd name="adj2" fmla="val 4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2" descr="P820004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  <p:sp>
        <p:nvSpPr>
          <p:cNvPr id="271362" name="Rectangle 3"/>
          <p:cNvSpPr>
            <a:spLocks noChangeArrowheads="1"/>
          </p:cNvSpPr>
          <p:nvPr/>
        </p:nvSpPr>
        <p:spPr bwMode="auto">
          <a:xfrm>
            <a:off x="381000" y="6264275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/>
              <a:t>Weaving baskets at </a:t>
            </a:r>
            <a:r>
              <a:rPr lang="en-US" sz="2000">
                <a:hlinkClick r:id="rId3"/>
              </a:rPr>
              <a:t>Aras Eanna</a:t>
            </a:r>
            <a:r>
              <a:rPr lang="en-US" sz="2000"/>
              <a:t>, the arts and cultural centre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7603" name="Oval 3"/>
          <p:cNvSpPr>
            <a:spLocks noChangeArrowheads="1"/>
          </p:cNvSpPr>
          <p:nvPr/>
        </p:nvSpPr>
        <p:spPr bwMode="auto">
          <a:xfrm>
            <a:off x="2660650" y="3505200"/>
            <a:ext cx="130175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0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34" name="Freeform 7"/>
          <p:cNvSpPr>
            <a:spLocks/>
          </p:cNvSpPr>
          <p:nvPr/>
        </p:nvSpPr>
        <p:spPr bwMode="auto">
          <a:xfrm>
            <a:off x="3016250" y="2914650"/>
            <a:ext cx="3009900" cy="2857500"/>
          </a:xfrm>
          <a:custGeom>
            <a:avLst/>
            <a:gdLst>
              <a:gd name="T0" fmla="*/ 308 w 1896"/>
              <a:gd name="T1" fmla="*/ 468 h 1800"/>
              <a:gd name="T2" fmla="*/ 332 w 1896"/>
              <a:gd name="T3" fmla="*/ 296 h 1800"/>
              <a:gd name="T4" fmla="*/ 140 w 1896"/>
              <a:gd name="T5" fmla="*/ 256 h 1800"/>
              <a:gd name="T6" fmla="*/ 100 w 1896"/>
              <a:gd name="T7" fmla="*/ 228 h 1800"/>
              <a:gd name="T8" fmla="*/ 248 w 1896"/>
              <a:gd name="T9" fmla="*/ 212 h 1800"/>
              <a:gd name="T10" fmla="*/ 340 w 1896"/>
              <a:gd name="T11" fmla="*/ 120 h 1800"/>
              <a:gd name="T12" fmla="*/ 484 w 1896"/>
              <a:gd name="T13" fmla="*/ 0 h 1800"/>
              <a:gd name="T14" fmla="*/ 556 w 1896"/>
              <a:gd name="T15" fmla="*/ 248 h 1800"/>
              <a:gd name="T16" fmla="*/ 612 w 1896"/>
              <a:gd name="T17" fmla="*/ 552 h 1800"/>
              <a:gd name="T18" fmla="*/ 404 w 1896"/>
              <a:gd name="T19" fmla="*/ 624 h 1800"/>
              <a:gd name="T20" fmla="*/ 444 w 1896"/>
              <a:gd name="T21" fmla="*/ 688 h 1800"/>
              <a:gd name="T22" fmla="*/ 348 w 1896"/>
              <a:gd name="T23" fmla="*/ 828 h 1800"/>
              <a:gd name="T24" fmla="*/ 384 w 1896"/>
              <a:gd name="T25" fmla="*/ 932 h 1800"/>
              <a:gd name="T26" fmla="*/ 528 w 1896"/>
              <a:gd name="T27" fmla="*/ 880 h 1800"/>
              <a:gd name="T28" fmla="*/ 612 w 1896"/>
              <a:gd name="T29" fmla="*/ 824 h 1800"/>
              <a:gd name="T30" fmla="*/ 668 w 1896"/>
              <a:gd name="T31" fmla="*/ 936 h 1800"/>
              <a:gd name="T32" fmla="*/ 472 w 1896"/>
              <a:gd name="T33" fmla="*/ 956 h 1800"/>
              <a:gd name="T34" fmla="*/ 336 w 1896"/>
              <a:gd name="T35" fmla="*/ 1080 h 1800"/>
              <a:gd name="T36" fmla="*/ 232 w 1896"/>
              <a:gd name="T37" fmla="*/ 1240 h 1800"/>
              <a:gd name="T38" fmla="*/ 40 w 1896"/>
              <a:gd name="T39" fmla="*/ 1396 h 1800"/>
              <a:gd name="T40" fmla="*/ 36 w 1896"/>
              <a:gd name="T41" fmla="*/ 1572 h 1800"/>
              <a:gd name="T42" fmla="*/ 212 w 1896"/>
              <a:gd name="T43" fmla="*/ 1488 h 1800"/>
              <a:gd name="T44" fmla="*/ 184 w 1896"/>
              <a:gd name="T45" fmla="*/ 1568 h 1800"/>
              <a:gd name="T46" fmla="*/ 84 w 1896"/>
              <a:gd name="T47" fmla="*/ 1636 h 1800"/>
              <a:gd name="T48" fmla="*/ 68 w 1896"/>
              <a:gd name="T49" fmla="*/ 1680 h 1800"/>
              <a:gd name="T50" fmla="*/ 228 w 1896"/>
              <a:gd name="T51" fmla="*/ 1624 h 1800"/>
              <a:gd name="T52" fmla="*/ 312 w 1896"/>
              <a:gd name="T53" fmla="*/ 1656 h 1800"/>
              <a:gd name="T54" fmla="*/ 224 w 1896"/>
              <a:gd name="T55" fmla="*/ 1704 h 1800"/>
              <a:gd name="T56" fmla="*/ 204 w 1896"/>
              <a:gd name="T57" fmla="*/ 1764 h 1800"/>
              <a:gd name="T58" fmla="*/ 308 w 1896"/>
              <a:gd name="T59" fmla="*/ 1748 h 1800"/>
              <a:gd name="T60" fmla="*/ 444 w 1896"/>
              <a:gd name="T61" fmla="*/ 1732 h 1800"/>
              <a:gd name="T62" fmla="*/ 564 w 1896"/>
              <a:gd name="T63" fmla="*/ 1688 h 1800"/>
              <a:gd name="T64" fmla="*/ 664 w 1896"/>
              <a:gd name="T65" fmla="*/ 1664 h 1800"/>
              <a:gd name="T66" fmla="*/ 804 w 1896"/>
              <a:gd name="T67" fmla="*/ 1592 h 1800"/>
              <a:gd name="T68" fmla="*/ 860 w 1896"/>
              <a:gd name="T69" fmla="*/ 1476 h 1800"/>
              <a:gd name="T70" fmla="*/ 1072 w 1896"/>
              <a:gd name="T71" fmla="*/ 1452 h 1800"/>
              <a:gd name="T72" fmla="*/ 1248 w 1896"/>
              <a:gd name="T73" fmla="*/ 1288 h 1800"/>
              <a:gd name="T74" fmla="*/ 1436 w 1896"/>
              <a:gd name="T75" fmla="*/ 1240 h 1800"/>
              <a:gd name="T76" fmla="*/ 1604 w 1896"/>
              <a:gd name="T77" fmla="*/ 1200 h 1800"/>
              <a:gd name="T78" fmla="*/ 1672 w 1896"/>
              <a:gd name="T79" fmla="*/ 964 h 1800"/>
              <a:gd name="T80" fmla="*/ 1780 w 1896"/>
              <a:gd name="T81" fmla="*/ 880 h 1800"/>
              <a:gd name="T82" fmla="*/ 1864 w 1896"/>
              <a:gd name="T83" fmla="*/ 628 h 1800"/>
              <a:gd name="T84" fmla="*/ 1836 w 1896"/>
              <a:gd name="T85" fmla="*/ 448 h 1800"/>
              <a:gd name="T86" fmla="*/ 1796 w 1896"/>
              <a:gd name="T87" fmla="*/ 332 h 1800"/>
              <a:gd name="T88" fmla="*/ 1772 w 1896"/>
              <a:gd name="T89" fmla="*/ 140 h 18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896"/>
              <a:gd name="T136" fmla="*/ 0 h 1800"/>
              <a:gd name="T137" fmla="*/ 1896 w 1896"/>
              <a:gd name="T138" fmla="*/ 1800 h 18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896" h="1800">
                <a:moveTo>
                  <a:pt x="308" y="612"/>
                </a:moveTo>
                <a:lnTo>
                  <a:pt x="356" y="564"/>
                </a:lnTo>
                <a:lnTo>
                  <a:pt x="308" y="468"/>
                </a:lnTo>
                <a:lnTo>
                  <a:pt x="356" y="420"/>
                </a:lnTo>
                <a:lnTo>
                  <a:pt x="356" y="324"/>
                </a:lnTo>
                <a:lnTo>
                  <a:pt x="332" y="296"/>
                </a:lnTo>
                <a:lnTo>
                  <a:pt x="248" y="276"/>
                </a:lnTo>
                <a:lnTo>
                  <a:pt x="184" y="276"/>
                </a:lnTo>
                <a:lnTo>
                  <a:pt x="140" y="256"/>
                </a:lnTo>
                <a:lnTo>
                  <a:pt x="104" y="220"/>
                </a:lnTo>
                <a:lnTo>
                  <a:pt x="136" y="180"/>
                </a:lnTo>
                <a:lnTo>
                  <a:pt x="100" y="228"/>
                </a:lnTo>
                <a:lnTo>
                  <a:pt x="128" y="216"/>
                </a:lnTo>
                <a:lnTo>
                  <a:pt x="212" y="212"/>
                </a:lnTo>
                <a:lnTo>
                  <a:pt x="248" y="212"/>
                </a:lnTo>
                <a:lnTo>
                  <a:pt x="296" y="204"/>
                </a:lnTo>
                <a:lnTo>
                  <a:pt x="324" y="156"/>
                </a:lnTo>
                <a:lnTo>
                  <a:pt x="340" y="120"/>
                </a:lnTo>
                <a:lnTo>
                  <a:pt x="360" y="44"/>
                </a:lnTo>
                <a:lnTo>
                  <a:pt x="388" y="28"/>
                </a:lnTo>
                <a:lnTo>
                  <a:pt x="484" y="0"/>
                </a:lnTo>
                <a:lnTo>
                  <a:pt x="472" y="128"/>
                </a:lnTo>
                <a:lnTo>
                  <a:pt x="496" y="196"/>
                </a:lnTo>
                <a:lnTo>
                  <a:pt x="556" y="248"/>
                </a:lnTo>
                <a:lnTo>
                  <a:pt x="576" y="396"/>
                </a:lnTo>
                <a:lnTo>
                  <a:pt x="640" y="492"/>
                </a:lnTo>
                <a:lnTo>
                  <a:pt x="612" y="552"/>
                </a:lnTo>
                <a:lnTo>
                  <a:pt x="520" y="564"/>
                </a:lnTo>
                <a:lnTo>
                  <a:pt x="456" y="624"/>
                </a:lnTo>
                <a:lnTo>
                  <a:pt x="404" y="624"/>
                </a:lnTo>
                <a:lnTo>
                  <a:pt x="380" y="700"/>
                </a:lnTo>
                <a:lnTo>
                  <a:pt x="408" y="672"/>
                </a:lnTo>
                <a:lnTo>
                  <a:pt x="444" y="688"/>
                </a:lnTo>
                <a:lnTo>
                  <a:pt x="408" y="736"/>
                </a:lnTo>
                <a:lnTo>
                  <a:pt x="364" y="784"/>
                </a:lnTo>
                <a:lnTo>
                  <a:pt x="348" y="828"/>
                </a:lnTo>
                <a:lnTo>
                  <a:pt x="292" y="884"/>
                </a:lnTo>
                <a:lnTo>
                  <a:pt x="340" y="904"/>
                </a:lnTo>
                <a:lnTo>
                  <a:pt x="384" y="932"/>
                </a:lnTo>
                <a:lnTo>
                  <a:pt x="432" y="916"/>
                </a:lnTo>
                <a:lnTo>
                  <a:pt x="456" y="920"/>
                </a:lnTo>
                <a:lnTo>
                  <a:pt x="528" y="880"/>
                </a:lnTo>
                <a:lnTo>
                  <a:pt x="544" y="828"/>
                </a:lnTo>
                <a:lnTo>
                  <a:pt x="600" y="776"/>
                </a:lnTo>
                <a:lnTo>
                  <a:pt x="612" y="824"/>
                </a:lnTo>
                <a:lnTo>
                  <a:pt x="640" y="864"/>
                </a:lnTo>
                <a:lnTo>
                  <a:pt x="756" y="916"/>
                </a:lnTo>
                <a:lnTo>
                  <a:pt x="668" y="936"/>
                </a:lnTo>
                <a:lnTo>
                  <a:pt x="592" y="956"/>
                </a:lnTo>
                <a:lnTo>
                  <a:pt x="532" y="956"/>
                </a:lnTo>
                <a:lnTo>
                  <a:pt x="472" y="956"/>
                </a:lnTo>
                <a:lnTo>
                  <a:pt x="416" y="976"/>
                </a:lnTo>
                <a:lnTo>
                  <a:pt x="384" y="1004"/>
                </a:lnTo>
                <a:lnTo>
                  <a:pt x="336" y="1080"/>
                </a:lnTo>
                <a:lnTo>
                  <a:pt x="280" y="1136"/>
                </a:lnTo>
                <a:lnTo>
                  <a:pt x="240" y="1208"/>
                </a:lnTo>
                <a:lnTo>
                  <a:pt x="232" y="1240"/>
                </a:lnTo>
                <a:lnTo>
                  <a:pt x="200" y="1320"/>
                </a:lnTo>
                <a:lnTo>
                  <a:pt x="116" y="1352"/>
                </a:lnTo>
                <a:lnTo>
                  <a:pt x="40" y="1396"/>
                </a:lnTo>
                <a:lnTo>
                  <a:pt x="0" y="1484"/>
                </a:lnTo>
                <a:lnTo>
                  <a:pt x="12" y="1564"/>
                </a:lnTo>
                <a:lnTo>
                  <a:pt x="36" y="1572"/>
                </a:lnTo>
                <a:lnTo>
                  <a:pt x="80" y="1544"/>
                </a:lnTo>
                <a:lnTo>
                  <a:pt x="128" y="1500"/>
                </a:lnTo>
                <a:lnTo>
                  <a:pt x="212" y="1488"/>
                </a:lnTo>
                <a:lnTo>
                  <a:pt x="284" y="1484"/>
                </a:lnTo>
                <a:lnTo>
                  <a:pt x="216" y="1532"/>
                </a:lnTo>
                <a:lnTo>
                  <a:pt x="184" y="1568"/>
                </a:lnTo>
                <a:lnTo>
                  <a:pt x="144" y="1584"/>
                </a:lnTo>
                <a:lnTo>
                  <a:pt x="100" y="1596"/>
                </a:lnTo>
                <a:lnTo>
                  <a:pt x="84" y="1636"/>
                </a:lnTo>
                <a:lnTo>
                  <a:pt x="60" y="1644"/>
                </a:lnTo>
                <a:lnTo>
                  <a:pt x="0" y="1700"/>
                </a:lnTo>
                <a:lnTo>
                  <a:pt x="68" y="1680"/>
                </a:lnTo>
                <a:lnTo>
                  <a:pt x="100" y="1656"/>
                </a:lnTo>
                <a:lnTo>
                  <a:pt x="192" y="1636"/>
                </a:lnTo>
                <a:lnTo>
                  <a:pt x="228" y="1624"/>
                </a:lnTo>
                <a:lnTo>
                  <a:pt x="300" y="1564"/>
                </a:lnTo>
                <a:lnTo>
                  <a:pt x="332" y="1616"/>
                </a:lnTo>
                <a:lnTo>
                  <a:pt x="312" y="1656"/>
                </a:lnTo>
                <a:lnTo>
                  <a:pt x="204" y="1692"/>
                </a:lnTo>
                <a:lnTo>
                  <a:pt x="148" y="1744"/>
                </a:lnTo>
                <a:lnTo>
                  <a:pt x="224" y="1704"/>
                </a:lnTo>
                <a:lnTo>
                  <a:pt x="300" y="1676"/>
                </a:lnTo>
                <a:lnTo>
                  <a:pt x="244" y="1728"/>
                </a:lnTo>
                <a:lnTo>
                  <a:pt x="204" y="1764"/>
                </a:lnTo>
                <a:lnTo>
                  <a:pt x="172" y="1800"/>
                </a:lnTo>
                <a:lnTo>
                  <a:pt x="244" y="1756"/>
                </a:lnTo>
                <a:lnTo>
                  <a:pt x="308" y="1748"/>
                </a:lnTo>
                <a:lnTo>
                  <a:pt x="340" y="1712"/>
                </a:lnTo>
                <a:lnTo>
                  <a:pt x="356" y="1732"/>
                </a:lnTo>
                <a:lnTo>
                  <a:pt x="444" y="1732"/>
                </a:lnTo>
                <a:lnTo>
                  <a:pt x="484" y="1688"/>
                </a:lnTo>
                <a:lnTo>
                  <a:pt x="532" y="1720"/>
                </a:lnTo>
                <a:lnTo>
                  <a:pt x="564" y="1688"/>
                </a:lnTo>
                <a:lnTo>
                  <a:pt x="620" y="1676"/>
                </a:lnTo>
                <a:lnTo>
                  <a:pt x="632" y="1628"/>
                </a:lnTo>
                <a:lnTo>
                  <a:pt x="664" y="1664"/>
                </a:lnTo>
                <a:lnTo>
                  <a:pt x="740" y="1644"/>
                </a:lnTo>
                <a:lnTo>
                  <a:pt x="764" y="1632"/>
                </a:lnTo>
                <a:lnTo>
                  <a:pt x="804" y="1592"/>
                </a:lnTo>
                <a:lnTo>
                  <a:pt x="816" y="1548"/>
                </a:lnTo>
                <a:lnTo>
                  <a:pt x="796" y="1472"/>
                </a:lnTo>
                <a:lnTo>
                  <a:pt x="860" y="1476"/>
                </a:lnTo>
                <a:lnTo>
                  <a:pt x="944" y="1476"/>
                </a:lnTo>
                <a:lnTo>
                  <a:pt x="1012" y="1456"/>
                </a:lnTo>
                <a:lnTo>
                  <a:pt x="1072" y="1452"/>
                </a:lnTo>
                <a:lnTo>
                  <a:pt x="1128" y="1396"/>
                </a:lnTo>
                <a:lnTo>
                  <a:pt x="1172" y="1328"/>
                </a:lnTo>
                <a:lnTo>
                  <a:pt x="1248" y="1288"/>
                </a:lnTo>
                <a:lnTo>
                  <a:pt x="1324" y="1232"/>
                </a:lnTo>
                <a:lnTo>
                  <a:pt x="1396" y="1212"/>
                </a:lnTo>
                <a:lnTo>
                  <a:pt x="1436" y="1240"/>
                </a:lnTo>
                <a:lnTo>
                  <a:pt x="1500" y="1232"/>
                </a:lnTo>
                <a:lnTo>
                  <a:pt x="1580" y="1196"/>
                </a:lnTo>
                <a:lnTo>
                  <a:pt x="1604" y="1200"/>
                </a:lnTo>
                <a:lnTo>
                  <a:pt x="1696" y="1168"/>
                </a:lnTo>
                <a:lnTo>
                  <a:pt x="1664" y="1068"/>
                </a:lnTo>
                <a:lnTo>
                  <a:pt x="1672" y="964"/>
                </a:lnTo>
                <a:lnTo>
                  <a:pt x="1704" y="956"/>
                </a:lnTo>
                <a:lnTo>
                  <a:pt x="1740" y="920"/>
                </a:lnTo>
                <a:lnTo>
                  <a:pt x="1780" y="880"/>
                </a:lnTo>
                <a:lnTo>
                  <a:pt x="1808" y="816"/>
                </a:lnTo>
                <a:lnTo>
                  <a:pt x="1852" y="736"/>
                </a:lnTo>
                <a:lnTo>
                  <a:pt x="1864" y="628"/>
                </a:lnTo>
                <a:lnTo>
                  <a:pt x="1896" y="576"/>
                </a:lnTo>
                <a:lnTo>
                  <a:pt x="1872" y="508"/>
                </a:lnTo>
                <a:lnTo>
                  <a:pt x="1836" y="448"/>
                </a:lnTo>
                <a:lnTo>
                  <a:pt x="1764" y="416"/>
                </a:lnTo>
                <a:lnTo>
                  <a:pt x="1764" y="392"/>
                </a:lnTo>
                <a:lnTo>
                  <a:pt x="1796" y="332"/>
                </a:lnTo>
                <a:lnTo>
                  <a:pt x="1804" y="248"/>
                </a:lnTo>
                <a:lnTo>
                  <a:pt x="1804" y="192"/>
                </a:lnTo>
                <a:lnTo>
                  <a:pt x="1772" y="140"/>
                </a:lnTo>
                <a:lnTo>
                  <a:pt x="1716" y="108"/>
                </a:lnTo>
                <a:lnTo>
                  <a:pt x="1664" y="13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2188" y="457200"/>
            <a:ext cx="507841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2" name="Oval 3"/>
          <p:cNvSpPr>
            <a:spLocks noChangeArrowheads="1"/>
          </p:cNvSpPr>
          <p:nvPr/>
        </p:nvSpPr>
        <p:spPr bwMode="auto">
          <a:xfrm rot="700245">
            <a:off x="2816225" y="3122613"/>
            <a:ext cx="1679575" cy="6477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276483" name="Text Box 4"/>
          <p:cNvSpPr txBox="1">
            <a:spLocks noChangeArrowheads="1"/>
          </p:cNvSpPr>
          <p:nvPr/>
        </p:nvSpPr>
        <p:spPr bwMode="auto">
          <a:xfrm>
            <a:off x="1193800" y="792163"/>
            <a:ext cx="6705600" cy="1189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7200" b="1">
                <a:solidFill>
                  <a:srgbClr val="FF0000"/>
                </a:solidFill>
              </a:rPr>
              <a:t>Galway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Text Box 6"/>
          <p:cNvSpPr txBox="1">
            <a:spLocks noChangeArrowheads="1"/>
          </p:cNvSpPr>
          <p:nvPr/>
        </p:nvSpPr>
        <p:spPr bwMode="auto">
          <a:xfrm>
            <a:off x="1828800" y="171450"/>
            <a:ext cx="5486400" cy="642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/>
              <a:t>Galway Bay</a:t>
            </a:r>
          </a:p>
          <a:p>
            <a:pPr algn="ctr">
              <a:lnSpc>
                <a:spcPct val="40000"/>
              </a:lnSpc>
              <a:spcBef>
                <a:spcPct val="20000"/>
              </a:spcBef>
            </a:pPr>
            <a:endParaRPr lang="en-US" sz="2000" b="1"/>
          </a:p>
          <a:p>
            <a:pPr algn="ctr">
              <a:spcBef>
                <a:spcPct val="20000"/>
              </a:spcBef>
            </a:pPr>
            <a:r>
              <a:rPr lang="en-US" sz="2000" b="1"/>
              <a:t>If you ever go across the sea to Ireland</a:t>
            </a:r>
          </a:p>
          <a:p>
            <a:pPr algn="ctr">
              <a:spcBef>
                <a:spcPct val="20000"/>
              </a:spcBef>
            </a:pPr>
            <a:r>
              <a:rPr lang="en-US"/>
              <a:t>Be it only at the closing of your day</a:t>
            </a:r>
          </a:p>
          <a:p>
            <a:pPr algn="ctr">
              <a:spcBef>
                <a:spcPct val="20000"/>
              </a:spcBef>
            </a:pPr>
            <a:r>
              <a:rPr lang="en-US"/>
              <a:t>You can sit and watch the moon rise over Cladagh</a:t>
            </a:r>
          </a:p>
          <a:p>
            <a:pPr algn="ctr">
              <a:spcBef>
                <a:spcPct val="20000"/>
              </a:spcBef>
            </a:pPr>
            <a:r>
              <a:rPr lang="en-US"/>
              <a:t>And see the sun go down on Galway Bay</a:t>
            </a:r>
          </a:p>
          <a:p>
            <a:pPr algn="ctr">
              <a:spcBef>
                <a:spcPct val="20000"/>
              </a:spcBef>
            </a:pPr>
            <a:endParaRPr lang="en-US"/>
          </a:p>
          <a:p>
            <a:pPr algn="ctr">
              <a:spcBef>
                <a:spcPct val="20000"/>
              </a:spcBef>
            </a:pPr>
            <a:r>
              <a:rPr lang="en-US"/>
              <a:t>Just to see again the ripple on the trout stream</a:t>
            </a:r>
          </a:p>
          <a:p>
            <a:pPr algn="ctr">
              <a:spcBef>
                <a:spcPct val="20000"/>
              </a:spcBef>
            </a:pPr>
            <a:r>
              <a:rPr lang="en-US"/>
              <a:t>The women in the meadow making hay</a:t>
            </a:r>
          </a:p>
          <a:p>
            <a:pPr algn="ctr">
              <a:spcBef>
                <a:spcPct val="20000"/>
              </a:spcBef>
            </a:pPr>
            <a:r>
              <a:rPr lang="en-US"/>
              <a:t>Or to sit beside a turf fire in a cabin</a:t>
            </a:r>
          </a:p>
          <a:p>
            <a:pPr algn="ctr">
              <a:spcBef>
                <a:spcPct val="20000"/>
              </a:spcBef>
            </a:pPr>
            <a:r>
              <a:rPr lang="en-US"/>
              <a:t>And watch the barefoot gasuns at their play</a:t>
            </a:r>
          </a:p>
          <a:p>
            <a:pPr algn="ctr">
              <a:spcBef>
                <a:spcPct val="20000"/>
              </a:spcBef>
            </a:pPr>
            <a:endParaRPr lang="en-US"/>
          </a:p>
          <a:p>
            <a:pPr algn="ctr">
              <a:spcBef>
                <a:spcPct val="20000"/>
              </a:spcBef>
            </a:pPr>
            <a:r>
              <a:rPr lang="en-US"/>
              <a:t>For the breezes blowing o'er the sea from Ireland</a:t>
            </a:r>
          </a:p>
          <a:p>
            <a:pPr algn="ctr">
              <a:spcBef>
                <a:spcPct val="20000"/>
              </a:spcBef>
            </a:pPr>
            <a:r>
              <a:rPr lang="en-US"/>
              <a:t>Are perfumed by the heather as they blow</a:t>
            </a:r>
          </a:p>
          <a:p>
            <a:pPr algn="ctr">
              <a:spcBef>
                <a:spcPct val="20000"/>
              </a:spcBef>
            </a:pPr>
            <a:r>
              <a:rPr lang="en-US"/>
              <a:t>And the women in the highlands diggin' pratties</a:t>
            </a:r>
          </a:p>
          <a:p>
            <a:pPr algn="ctr">
              <a:spcBef>
                <a:spcPct val="20000"/>
              </a:spcBef>
            </a:pPr>
            <a:r>
              <a:rPr lang="en-US"/>
              <a:t>Speak a language that the strangers do not know</a:t>
            </a:r>
          </a:p>
          <a:p>
            <a:pPr algn="ctr">
              <a:spcBef>
                <a:spcPct val="20000"/>
              </a:spcBef>
            </a:pPr>
            <a:endParaRPr lang="en-US"/>
          </a:p>
          <a:p>
            <a:pPr algn="ctr">
              <a:spcBef>
                <a:spcPct val="20000"/>
              </a:spcBef>
            </a:pPr>
            <a:r>
              <a:rPr lang="en-US"/>
              <a:t>(BREAK)</a:t>
            </a:r>
          </a:p>
          <a:p>
            <a:pPr algn="ctr">
              <a:spcBef>
                <a:spcPct val="20000"/>
              </a:spcBef>
            </a:pPr>
            <a:endParaRPr lang="en-US"/>
          </a:p>
          <a:p>
            <a:pPr algn="ctr">
              <a:spcBef>
                <a:spcPct val="20000"/>
              </a:spcBef>
            </a:pPr>
            <a:r>
              <a:rPr lang="en-US"/>
              <a:t>And the strangers came and tried to teach us their ways</a:t>
            </a:r>
          </a:p>
          <a:p>
            <a:pPr algn="ctr">
              <a:spcBef>
                <a:spcPct val="20000"/>
              </a:spcBef>
            </a:pPr>
            <a:r>
              <a:rPr lang="en-US"/>
              <a:t>And scorned us for being what we are</a:t>
            </a:r>
          </a:p>
          <a:p>
            <a:pPr algn="ctr">
              <a:spcBef>
                <a:spcPct val="20000"/>
              </a:spcBef>
            </a:pPr>
            <a:r>
              <a:rPr lang="en-US"/>
              <a:t>But they might as well go chasing after moonbeams</a:t>
            </a:r>
          </a:p>
          <a:p>
            <a:pPr algn="ctr">
              <a:spcBef>
                <a:spcPct val="20000"/>
              </a:spcBef>
            </a:pPr>
            <a:r>
              <a:rPr lang="en-US"/>
              <a:t>Or light a penny candle on a star</a:t>
            </a:r>
          </a:p>
          <a:p>
            <a:pPr algn="ctr">
              <a:spcBef>
                <a:spcPct val="20000"/>
              </a:spcBef>
            </a:pPr>
            <a:endParaRPr lang="en-US"/>
          </a:p>
          <a:p>
            <a:pPr algn="ctr">
              <a:spcBef>
                <a:spcPct val="20000"/>
              </a:spcBef>
            </a:pPr>
            <a:r>
              <a:rPr lang="en-US"/>
              <a:t>And if there's going to be a life hereafter</a:t>
            </a:r>
          </a:p>
          <a:p>
            <a:pPr algn="ctr">
              <a:spcBef>
                <a:spcPct val="20000"/>
              </a:spcBef>
            </a:pPr>
            <a:r>
              <a:rPr lang="en-US"/>
              <a:t>And somehow I feel sure there's going to be</a:t>
            </a:r>
          </a:p>
          <a:p>
            <a:pPr algn="ctr">
              <a:spcBef>
                <a:spcPct val="20000"/>
              </a:spcBef>
            </a:pPr>
            <a:r>
              <a:rPr lang="en-US"/>
              <a:t>I will ask my god to let me spend my heaven</a:t>
            </a:r>
          </a:p>
          <a:p>
            <a:pPr algn="ctr">
              <a:spcBef>
                <a:spcPct val="20000"/>
              </a:spcBef>
            </a:pPr>
            <a:r>
              <a:rPr lang="en-US"/>
              <a:t>In that dear isle across the Irish Sea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2188" y="457200"/>
            <a:ext cx="507841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578" name="Oval 3"/>
          <p:cNvSpPr>
            <a:spLocks noChangeArrowheads="1"/>
          </p:cNvSpPr>
          <p:nvPr/>
        </p:nvSpPr>
        <p:spPr bwMode="auto">
          <a:xfrm rot="700245">
            <a:off x="2816225" y="3122613"/>
            <a:ext cx="1679575" cy="6477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280579" name="Text Box 5"/>
          <p:cNvSpPr txBox="1">
            <a:spLocks noChangeArrowheads="1"/>
          </p:cNvSpPr>
          <p:nvPr/>
        </p:nvSpPr>
        <p:spPr bwMode="auto">
          <a:xfrm>
            <a:off x="850900" y="792163"/>
            <a:ext cx="737870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400" b="1">
                <a:solidFill>
                  <a:srgbClr val="FF0000"/>
                </a:solidFill>
              </a:rPr>
              <a:t>Clifton, County Galway</a:t>
            </a:r>
          </a:p>
          <a:p>
            <a:pPr algn="ctr"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</a:rPr>
              <a:t>Clochán</a:t>
            </a:r>
            <a:r>
              <a:rPr lang="en-US" sz="2400" b="1">
                <a:solidFill>
                  <a:srgbClr val="FF0000"/>
                </a:solidFill>
              </a:rPr>
              <a:t>, "the stepping stones" </a:t>
            </a:r>
          </a:p>
        </p:txBody>
      </p:sp>
      <p:sp>
        <p:nvSpPr>
          <p:cNvPr id="280580" name="AutoShape 6"/>
          <p:cNvSpPr>
            <a:spLocks noChangeArrowheads="1"/>
          </p:cNvSpPr>
          <p:nvPr/>
        </p:nvSpPr>
        <p:spPr bwMode="auto">
          <a:xfrm rot="-7423081">
            <a:off x="2519363" y="3133725"/>
            <a:ext cx="381000" cy="1066800"/>
          </a:xfrm>
          <a:prstGeom prst="down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2" descr="P8170006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  <p:sp>
        <p:nvSpPr>
          <p:cNvPr id="282626" name="Rectangle 3"/>
          <p:cNvSpPr>
            <a:spLocks noChangeArrowheads="1"/>
          </p:cNvSpPr>
          <p:nvPr/>
        </p:nvSpPr>
        <p:spPr bwMode="auto">
          <a:xfrm>
            <a:off x="2447925" y="6354763"/>
            <a:ext cx="4257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/>
              <a:t>Clifton, County Galway, looking toward the Aran islands</a:t>
            </a:r>
            <a:endParaRPr lang="en-US"/>
          </a:p>
        </p:txBody>
      </p:sp>
      <p:sp>
        <p:nvSpPr>
          <p:cNvPr id="587780" name="Text Box 4"/>
          <p:cNvSpPr txBox="1">
            <a:spLocks noChangeArrowheads="1"/>
          </p:cNvSpPr>
          <p:nvPr/>
        </p:nvSpPr>
        <p:spPr bwMode="auto">
          <a:xfrm>
            <a:off x="3748088" y="2438400"/>
            <a:ext cx="44354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400" b="1"/>
              <a:t>The Aran Islands are off over here  in the distance,</a:t>
            </a:r>
          </a:p>
          <a:p>
            <a:pPr algn="ctr">
              <a:spcBef>
                <a:spcPct val="20000"/>
              </a:spcBef>
            </a:pPr>
            <a:r>
              <a:rPr lang="en-US" sz="1400" b="1"/>
              <a:t>looking almost due South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8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8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2188" y="457200"/>
            <a:ext cx="507841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0" name="Oval 3"/>
          <p:cNvSpPr>
            <a:spLocks noChangeArrowheads="1"/>
          </p:cNvSpPr>
          <p:nvPr/>
        </p:nvSpPr>
        <p:spPr bwMode="auto">
          <a:xfrm rot="700245">
            <a:off x="2816225" y="3122613"/>
            <a:ext cx="1679575" cy="6477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283651" name="Text Box 4"/>
          <p:cNvSpPr txBox="1">
            <a:spLocks noChangeArrowheads="1"/>
          </p:cNvSpPr>
          <p:nvPr/>
        </p:nvSpPr>
        <p:spPr bwMode="auto">
          <a:xfrm>
            <a:off x="850900" y="792163"/>
            <a:ext cx="7378700" cy="1504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Kylemore Castle and Abbey</a:t>
            </a:r>
          </a:p>
          <a:p>
            <a:pPr algn="ctr">
              <a:spcBef>
                <a:spcPct val="20000"/>
              </a:spcBef>
            </a:pPr>
            <a:r>
              <a:rPr lang="en-US" sz="4400" b="1">
                <a:solidFill>
                  <a:srgbClr val="FF0000"/>
                </a:solidFill>
              </a:rPr>
              <a:t>County Galway</a:t>
            </a:r>
          </a:p>
        </p:txBody>
      </p:sp>
      <p:sp>
        <p:nvSpPr>
          <p:cNvPr id="283652" name="AutoShape 5"/>
          <p:cNvSpPr>
            <a:spLocks noChangeArrowheads="1"/>
          </p:cNvSpPr>
          <p:nvPr/>
        </p:nvSpPr>
        <p:spPr bwMode="auto">
          <a:xfrm rot="1068517">
            <a:off x="3319463" y="2209800"/>
            <a:ext cx="381000" cy="1066800"/>
          </a:xfrm>
          <a:prstGeom prst="down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7" name="Picture 2" descr="P8170008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69925"/>
            <a:ext cx="7315200" cy="5486400"/>
          </a:xfrm>
        </p:spPr>
      </p:pic>
      <p:sp>
        <p:nvSpPr>
          <p:cNvPr id="285698" name="Rectangle 3"/>
          <p:cNvSpPr>
            <a:spLocks noChangeArrowheads="1"/>
          </p:cNvSpPr>
          <p:nvPr/>
        </p:nvSpPr>
        <p:spPr bwMode="auto">
          <a:xfrm>
            <a:off x="3441700" y="6248400"/>
            <a:ext cx="2197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/>
              <a:t>Kylemore Castle and Abbey</a:t>
            </a:r>
            <a:endParaRPr lang="en-US"/>
          </a:p>
        </p:txBody>
      </p:sp>
      <p:sp>
        <p:nvSpPr>
          <p:cNvPr id="285699" name="Rectangle 4"/>
          <p:cNvSpPr>
            <a:spLocks noChangeArrowheads="1"/>
          </p:cNvSpPr>
          <p:nvPr/>
        </p:nvSpPr>
        <p:spPr bwMode="auto">
          <a:xfrm>
            <a:off x="1830388" y="6507163"/>
            <a:ext cx="5483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http://www.hoganstand.com/general/identity/extras/clergy/stories/kylemore.htm</a:t>
            </a:r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2" name="Text Box 4"/>
          <p:cNvSpPr txBox="1">
            <a:spLocks noChangeArrowheads="1"/>
          </p:cNvSpPr>
          <p:nvPr/>
        </p:nvSpPr>
        <p:spPr bwMode="auto">
          <a:xfrm>
            <a:off x="1219200" y="792163"/>
            <a:ext cx="6705600" cy="1189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7200" b="1">
                <a:solidFill>
                  <a:srgbClr val="FF0000"/>
                </a:solidFill>
              </a:rPr>
              <a:t>County Clare</a:t>
            </a:r>
          </a:p>
        </p:txBody>
      </p:sp>
      <p:sp>
        <p:nvSpPr>
          <p:cNvPr id="286723" name="Rectangle 5"/>
          <p:cNvSpPr>
            <a:spLocks noChangeArrowheads="1"/>
          </p:cNvSpPr>
          <p:nvPr/>
        </p:nvSpPr>
        <p:spPr bwMode="auto">
          <a:xfrm rot="3944562">
            <a:off x="3217069" y="3696494"/>
            <a:ext cx="711200" cy="10112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895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0" name="Freeform 6"/>
          <p:cNvSpPr>
            <a:spLocks/>
          </p:cNvSpPr>
          <p:nvPr/>
        </p:nvSpPr>
        <p:spPr bwMode="auto">
          <a:xfrm>
            <a:off x="3505200" y="3133725"/>
            <a:ext cx="1700213" cy="1327150"/>
          </a:xfrm>
          <a:custGeom>
            <a:avLst/>
            <a:gdLst>
              <a:gd name="T0" fmla="*/ 500 w 1071"/>
              <a:gd name="T1" fmla="*/ 788 h 836"/>
              <a:gd name="T2" fmla="*/ 395 w 1071"/>
              <a:gd name="T3" fmla="*/ 791 h 836"/>
              <a:gd name="T4" fmla="*/ 362 w 1071"/>
              <a:gd name="T5" fmla="*/ 803 h 836"/>
              <a:gd name="T6" fmla="*/ 326 w 1071"/>
              <a:gd name="T7" fmla="*/ 815 h 836"/>
              <a:gd name="T8" fmla="*/ 308 w 1071"/>
              <a:gd name="T9" fmla="*/ 824 h 836"/>
              <a:gd name="T10" fmla="*/ 209 w 1071"/>
              <a:gd name="T11" fmla="*/ 806 h 836"/>
              <a:gd name="T12" fmla="*/ 197 w 1071"/>
              <a:gd name="T13" fmla="*/ 746 h 836"/>
              <a:gd name="T14" fmla="*/ 170 w 1071"/>
              <a:gd name="T15" fmla="*/ 719 h 836"/>
              <a:gd name="T16" fmla="*/ 119 w 1071"/>
              <a:gd name="T17" fmla="*/ 656 h 836"/>
              <a:gd name="T18" fmla="*/ 92 w 1071"/>
              <a:gd name="T19" fmla="*/ 632 h 836"/>
              <a:gd name="T20" fmla="*/ 38 w 1071"/>
              <a:gd name="T21" fmla="*/ 572 h 836"/>
              <a:gd name="T22" fmla="*/ 14 w 1071"/>
              <a:gd name="T23" fmla="*/ 533 h 836"/>
              <a:gd name="T24" fmla="*/ 17 w 1071"/>
              <a:gd name="T25" fmla="*/ 401 h 836"/>
              <a:gd name="T26" fmla="*/ 65 w 1071"/>
              <a:gd name="T27" fmla="*/ 194 h 836"/>
              <a:gd name="T28" fmla="*/ 80 w 1071"/>
              <a:gd name="T29" fmla="*/ 101 h 836"/>
              <a:gd name="T30" fmla="*/ 122 w 1071"/>
              <a:gd name="T31" fmla="*/ 47 h 836"/>
              <a:gd name="T32" fmla="*/ 140 w 1071"/>
              <a:gd name="T33" fmla="*/ 23 h 836"/>
              <a:gd name="T34" fmla="*/ 227 w 1071"/>
              <a:gd name="T35" fmla="*/ 11 h 836"/>
              <a:gd name="T36" fmla="*/ 815 w 1071"/>
              <a:gd name="T37" fmla="*/ 29 h 836"/>
              <a:gd name="T38" fmla="*/ 893 w 1071"/>
              <a:gd name="T39" fmla="*/ 38 h 836"/>
              <a:gd name="T40" fmla="*/ 926 w 1071"/>
              <a:gd name="T41" fmla="*/ 59 h 836"/>
              <a:gd name="T42" fmla="*/ 947 w 1071"/>
              <a:gd name="T43" fmla="*/ 80 h 836"/>
              <a:gd name="T44" fmla="*/ 986 w 1071"/>
              <a:gd name="T45" fmla="*/ 113 h 836"/>
              <a:gd name="T46" fmla="*/ 1004 w 1071"/>
              <a:gd name="T47" fmla="*/ 149 h 836"/>
              <a:gd name="T48" fmla="*/ 1016 w 1071"/>
              <a:gd name="T49" fmla="*/ 167 h 836"/>
              <a:gd name="T50" fmla="*/ 1025 w 1071"/>
              <a:gd name="T51" fmla="*/ 218 h 836"/>
              <a:gd name="T52" fmla="*/ 1043 w 1071"/>
              <a:gd name="T53" fmla="*/ 266 h 836"/>
              <a:gd name="T54" fmla="*/ 1055 w 1071"/>
              <a:gd name="T55" fmla="*/ 317 h 836"/>
              <a:gd name="T56" fmla="*/ 1037 w 1071"/>
              <a:gd name="T57" fmla="*/ 449 h 836"/>
              <a:gd name="T58" fmla="*/ 992 w 1071"/>
              <a:gd name="T59" fmla="*/ 482 h 836"/>
              <a:gd name="T60" fmla="*/ 938 w 1071"/>
              <a:gd name="T61" fmla="*/ 569 h 836"/>
              <a:gd name="T62" fmla="*/ 890 w 1071"/>
              <a:gd name="T63" fmla="*/ 575 h 836"/>
              <a:gd name="T64" fmla="*/ 848 w 1071"/>
              <a:gd name="T65" fmla="*/ 608 h 836"/>
              <a:gd name="T66" fmla="*/ 836 w 1071"/>
              <a:gd name="T67" fmla="*/ 647 h 836"/>
              <a:gd name="T68" fmla="*/ 818 w 1071"/>
              <a:gd name="T69" fmla="*/ 674 h 836"/>
              <a:gd name="T70" fmla="*/ 803 w 1071"/>
              <a:gd name="T71" fmla="*/ 713 h 836"/>
              <a:gd name="T72" fmla="*/ 773 w 1071"/>
              <a:gd name="T73" fmla="*/ 740 h 836"/>
              <a:gd name="T74" fmla="*/ 671 w 1071"/>
              <a:gd name="T75" fmla="*/ 743 h 836"/>
              <a:gd name="T76" fmla="*/ 641 w 1071"/>
              <a:gd name="T77" fmla="*/ 779 h 836"/>
              <a:gd name="T78" fmla="*/ 500 w 1071"/>
              <a:gd name="T79" fmla="*/ 788 h 8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071"/>
              <a:gd name="T121" fmla="*/ 0 h 836"/>
              <a:gd name="T122" fmla="*/ 1071 w 1071"/>
              <a:gd name="T123" fmla="*/ 836 h 8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071" h="836">
                <a:moveTo>
                  <a:pt x="500" y="788"/>
                </a:moveTo>
                <a:cubicBezTo>
                  <a:pt x="476" y="796"/>
                  <a:pt x="420" y="790"/>
                  <a:pt x="395" y="791"/>
                </a:cubicBezTo>
                <a:cubicBezTo>
                  <a:pt x="368" y="798"/>
                  <a:pt x="378" y="792"/>
                  <a:pt x="362" y="803"/>
                </a:cubicBezTo>
                <a:cubicBezTo>
                  <a:pt x="349" y="822"/>
                  <a:pt x="363" y="806"/>
                  <a:pt x="326" y="815"/>
                </a:cubicBezTo>
                <a:cubicBezTo>
                  <a:pt x="319" y="817"/>
                  <a:pt x="314" y="822"/>
                  <a:pt x="308" y="824"/>
                </a:cubicBezTo>
                <a:cubicBezTo>
                  <a:pt x="244" y="822"/>
                  <a:pt x="239" y="836"/>
                  <a:pt x="209" y="806"/>
                </a:cubicBezTo>
                <a:cubicBezTo>
                  <a:pt x="203" y="787"/>
                  <a:pt x="206" y="764"/>
                  <a:pt x="197" y="746"/>
                </a:cubicBezTo>
                <a:cubicBezTo>
                  <a:pt x="191" y="733"/>
                  <a:pt x="179" y="729"/>
                  <a:pt x="170" y="719"/>
                </a:cubicBezTo>
                <a:cubicBezTo>
                  <a:pt x="152" y="699"/>
                  <a:pt x="138" y="675"/>
                  <a:pt x="119" y="656"/>
                </a:cubicBezTo>
                <a:cubicBezTo>
                  <a:pt x="101" y="638"/>
                  <a:pt x="117" y="670"/>
                  <a:pt x="92" y="632"/>
                </a:cubicBezTo>
                <a:cubicBezTo>
                  <a:pt x="78" y="611"/>
                  <a:pt x="59" y="586"/>
                  <a:pt x="38" y="572"/>
                </a:cubicBezTo>
                <a:cubicBezTo>
                  <a:pt x="34" y="559"/>
                  <a:pt x="23" y="544"/>
                  <a:pt x="14" y="533"/>
                </a:cubicBezTo>
                <a:cubicBezTo>
                  <a:pt x="0" y="491"/>
                  <a:pt x="11" y="444"/>
                  <a:pt x="17" y="401"/>
                </a:cubicBezTo>
                <a:cubicBezTo>
                  <a:pt x="22" y="330"/>
                  <a:pt x="55" y="265"/>
                  <a:pt x="65" y="194"/>
                </a:cubicBezTo>
                <a:cubicBezTo>
                  <a:pt x="68" y="175"/>
                  <a:pt x="66" y="122"/>
                  <a:pt x="80" y="101"/>
                </a:cubicBezTo>
                <a:cubicBezTo>
                  <a:pt x="93" y="82"/>
                  <a:pt x="109" y="66"/>
                  <a:pt x="122" y="47"/>
                </a:cubicBezTo>
                <a:cubicBezTo>
                  <a:pt x="129" y="37"/>
                  <a:pt x="127" y="29"/>
                  <a:pt x="140" y="23"/>
                </a:cubicBezTo>
                <a:cubicBezTo>
                  <a:pt x="167" y="11"/>
                  <a:pt x="227" y="11"/>
                  <a:pt x="227" y="11"/>
                </a:cubicBezTo>
                <a:cubicBezTo>
                  <a:pt x="484" y="13"/>
                  <a:pt x="611" y="0"/>
                  <a:pt x="815" y="29"/>
                </a:cubicBezTo>
                <a:cubicBezTo>
                  <a:pt x="839" y="37"/>
                  <a:pt x="868" y="36"/>
                  <a:pt x="893" y="38"/>
                </a:cubicBezTo>
                <a:cubicBezTo>
                  <a:pt x="914" y="45"/>
                  <a:pt x="909" y="48"/>
                  <a:pt x="926" y="59"/>
                </a:cubicBezTo>
                <a:cubicBezTo>
                  <a:pt x="935" y="72"/>
                  <a:pt x="931" y="76"/>
                  <a:pt x="947" y="80"/>
                </a:cubicBezTo>
                <a:cubicBezTo>
                  <a:pt x="961" y="101"/>
                  <a:pt x="967" y="100"/>
                  <a:pt x="986" y="113"/>
                </a:cubicBezTo>
                <a:cubicBezTo>
                  <a:pt x="994" y="124"/>
                  <a:pt x="997" y="137"/>
                  <a:pt x="1004" y="149"/>
                </a:cubicBezTo>
                <a:cubicBezTo>
                  <a:pt x="1008" y="155"/>
                  <a:pt x="1016" y="167"/>
                  <a:pt x="1016" y="167"/>
                </a:cubicBezTo>
                <a:cubicBezTo>
                  <a:pt x="1020" y="184"/>
                  <a:pt x="1021" y="201"/>
                  <a:pt x="1025" y="218"/>
                </a:cubicBezTo>
                <a:cubicBezTo>
                  <a:pt x="1029" y="235"/>
                  <a:pt x="1035" y="251"/>
                  <a:pt x="1043" y="266"/>
                </a:cubicBezTo>
                <a:cubicBezTo>
                  <a:pt x="1051" y="281"/>
                  <a:pt x="1051" y="301"/>
                  <a:pt x="1055" y="317"/>
                </a:cubicBezTo>
                <a:cubicBezTo>
                  <a:pt x="1054" y="341"/>
                  <a:pt x="1071" y="438"/>
                  <a:pt x="1037" y="449"/>
                </a:cubicBezTo>
                <a:cubicBezTo>
                  <a:pt x="1024" y="462"/>
                  <a:pt x="1004" y="466"/>
                  <a:pt x="992" y="482"/>
                </a:cubicBezTo>
                <a:cubicBezTo>
                  <a:pt x="974" y="505"/>
                  <a:pt x="962" y="557"/>
                  <a:pt x="938" y="569"/>
                </a:cubicBezTo>
                <a:cubicBezTo>
                  <a:pt x="925" y="575"/>
                  <a:pt x="897" y="574"/>
                  <a:pt x="890" y="575"/>
                </a:cubicBezTo>
                <a:cubicBezTo>
                  <a:pt x="874" y="586"/>
                  <a:pt x="867" y="602"/>
                  <a:pt x="848" y="608"/>
                </a:cubicBezTo>
                <a:cubicBezTo>
                  <a:pt x="840" y="621"/>
                  <a:pt x="843" y="634"/>
                  <a:pt x="836" y="647"/>
                </a:cubicBezTo>
                <a:cubicBezTo>
                  <a:pt x="831" y="656"/>
                  <a:pt x="821" y="664"/>
                  <a:pt x="818" y="674"/>
                </a:cubicBezTo>
                <a:cubicBezTo>
                  <a:pt x="814" y="687"/>
                  <a:pt x="810" y="701"/>
                  <a:pt x="803" y="713"/>
                </a:cubicBezTo>
                <a:cubicBezTo>
                  <a:pt x="796" y="724"/>
                  <a:pt x="788" y="739"/>
                  <a:pt x="773" y="740"/>
                </a:cubicBezTo>
                <a:cubicBezTo>
                  <a:pt x="739" y="742"/>
                  <a:pt x="705" y="742"/>
                  <a:pt x="671" y="743"/>
                </a:cubicBezTo>
                <a:cubicBezTo>
                  <a:pt x="651" y="750"/>
                  <a:pt x="659" y="770"/>
                  <a:pt x="641" y="779"/>
                </a:cubicBezTo>
                <a:cubicBezTo>
                  <a:pt x="615" y="792"/>
                  <a:pt x="514" y="788"/>
                  <a:pt x="500" y="788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186371" name="Text Box 9"/>
          <p:cNvSpPr txBox="1">
            <a:spLocks noChangeArrowheads="1"/>
          </p:cNvSpPr>
          <p:nvPr/>
        </p:nvSpPr>
        <p:spPr bwMode="auto">
          <a:xfrm>
            <a:off x="914400" y="2209800"/>
            <a:ext cx="19812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" rIns="9144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Today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we’re going to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have a look at the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The more “traditional” part of Ireland --</a:t>
            </a:r>
          </a:p>
          <a:p>
            <a:pPr algn="ctr">
              <a:spcBef>
                <a:spcPct val="20000"/>
              </a:spcBef>
            </a:pPr>
            <a:r>
              <a:rPr lang="en-US" sz="1800" b="1">
                <a:solidFill>
                  <a:srgbClr val="20D636"/>
                </a:solidFill>
              </a:rPr>
              <a:t>The Aran Islands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Galway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Connemara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and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Clare County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Area.</a:t>
            </a:r>
          </a:p>
          <a:p>
            <a:pPr algn="ctr">
              <a:spcBef>
                <a:spcPct val="20000"/>
              </a:spcBef>
            </a:pPr>
            <a:endParaRPr lang="en-US" b="1">
              <a:solidFill>
                <a:srgbClr val="92D05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This the area most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Noteworthy for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anthropological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and cimatographical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92D050"/>
                </a:solidFill>
              </a:rPr>
              <a:t>Research.</a:t>
            </a:r>
          </a:p>
        </p:txBody>
      </p:sp>
      <p:sp>
        <p:nvSpPr>
          <p:cNvPr id="186372" name="AutoShape 6"/>
          <p:cNvSpPr>
            <a:spLocks noChangeArrowheads="1"/>
          </p:cNvSpPr>
          <p:nvPr/>
        </p:nvSpPr>
        <p:spPr bwMode="auto">
          <a:xfrm rot="1589332">
            <a:off x="3429000" y="1676400"/>
            <a:ext cx="1143000" cy="20574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20D6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186373" name="Freeform 4"/>
          <p:cNvSpPr>
            <a:spLocks/>
          </p:cNvSpPr>
          <p:nvPr/>
        </p:nvSpPr>
        <p:spPr bwMode="auto">
          <a:xfrm>
            <a:off x="3498850" y="3622675"/>
            <a:ext cx="768350" cy="344488"/>
          </a:xfrm>
          <a:custGeom>
            <a:avLst/>
            <a:gdLst>
              <a:gd name="T0" fmla="*/ 13 w 484"/>
              <a:gd name="T1" fmla="*/ 207 h 217"/>
              <a:gd name="T2" fmla="*/ 11 w 484"/>
              <a:gd name="T3" fmla="*/ 163 h 217"/>
              <a:gd name="T4" fmla="*/ 19 w 484"/>
              <a:gd name="T5" fmla="*/ 97 h 217"/>
              <a:gd name="T6" fmla="*/ 37 w 484"/>
              <a:gd name="T7" fmla="*/ 55 h 217"/>
              <a:gd name="T8" fmla="*/ 77 w 484"/>
              <a:gd name="T9" fmla="*/ 18 h 217"/>
              <a:gd name="T10" fmla="*/ 115 w 484"/>
              <a:gd name="T11" fmla="*/ 7 h 217"/>
              <a:gd name="T12" fmla="*/ 274 w 484"/>
              <a:gd name="T13" fmla="*/ 10 h 217"/>
              <a:gd name="T14" fmla="*/ 323 w 484"/>
              <a:gd name="T15" fmla="*/ 25 h 217"/>
              <a:gd name="T16" fmla="*/ 343 w 484"/>
              <a:gd name="T17" fmla="*/ 33 h 217"/>
              <a:gd name="T18" fmla="*/ 389 w 484"/>
              <a:gd name="T19" fmla="*/ 45 h 217"/>
              <a:gd name="T20" fmla="*/ 400 w 484"/>
              <a:gd name="T21" fmla="*/ 55 h 217"/>
              <a:gd name="T22" fmla="*/ 409 w 484"/>
              <a:gd name="T23" fmla="*/ 87 h 217"/>
              <a:gd name="T24" fmla="*/ 421 w 484"/>
              <a:gd name="T25" fmla="*/ 103 h 217"/>
              <a:gd name="T26" fmla="*/ 451 w 484"/>
              <a:gd name="T27" fmla="*/ 132 h 217"/>
              <a:gd name="T28" fmla="*/ 466 w 484"/>
              <a:gd name="T29" fmla="*/ 145 h 217"/>
              <a:gd name="T30" fmla="*/ 478 w 484"/>
              <a:gd name="T31" fmla="*/ 157 h 217"/>
              <a:gd name="T32" fmla="*/ 484 w 484"/>
              <a:gd name="T33" fmla="*/ 172 h 217"/>
              <a:gd name="T34" fmla="*/ 464 w 484"/>
              <a:gd name="T35" fmla="*/ 201 h 217"/>
              <a:gd name="T36" fmla="*/ 437 w 484"/>
              <a:gd name="T37" fmla="*/ 208 h 217"/>
              <a:gd name="T38" fmla="*/ 416 w 484"/>
              <a:gd name="T39" fmla="*/ 214 h 217"/>
              <a:gd name="T40" fmla="*/ 401 w 484"/>
              <a:gd name="T41" fmla="*/ 217 h 217"/>
              <a:gd name="T42" fmla="*/ 190 w 484"/>
              <a:gd name="T43" fmla="*/ 211 h 217"/>
              <a:gd name="T44" fmla="*/ 161 w 484"/>
              <a:gd name="T45" fmla="*/ 204 h 217"/>
              <a:gd name="T46" fmla="*/ 20 w 484"/>
              <a:gd name="T47" fmla="*/ 205 h 217"/>
              <a:gd name="T48" fmla="*/ 13 w 484"/>
              <a:gd name="T49" fmla="*/ 207 h 21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84"/>
              <a:gd name="T76" fmla="*/ 0 h 217"/>
              <a:gd name="T77" fmla="*/ 484 w 484"/>
              <a:gd name="T78" fmla="*/ 217 h 21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84" h="217">
                <a:moveTo>
                  <a:pt x="13" y="207"/>
                </a:moveTo>
                <a:cubicBezTo>
                  <a:pt x="3" y="191"/>
                  <a:pt x="9" y="203"/>
                  <a:pt x="11" y="163"/>
                </a:cubicBezTo>
                <a:cubicBezTo>
                  <a:pt x="12" y="142"/>
                  <a:pt x="12" y="118"/>
                  <a:pt x="19" y="97"/>
                </a:cubicBezTo>
                <a:cubicBezTo>
                  <a:pt x="21" y="80"/>
                  <a:pt x="21" y="65"/>
                  <a:pt x="37" y="55"/>
                </a:cubicBezTo>
                <a:cubicBezTo>
                  <a:pt x="40" y="36"/>
                  <a:pt x="58" y="21"/>
                  <a:pt x="77" y="18"/>
                </a:cubicBezTo>
                <a:cubicBezTo>
                  <a:pt x="89" y="11"/>
                  <a:pt x="102" y="10"/>
                  <a:pt x="115" y="7"/>
                </a:cubicBezTo>
                <a:cubicBezTo>
                  <a:pt x="168" y="8"/>
                  <a:pt x="222" y="0"/>
                  <a:pt x="274" y="10"/>
                </a:cubicBezTo>
                <a:cubicBezTo>
                  <a:pt x="292" y="13"/>
                  <a:pt x="302" y="24"/>
                  <a:pt x="323" y="25"/>
                </a:cubicBezTo>
                <a:cubicBezTo>
                  <a:pt x="330" y="28"/>
                  <a:pt x="336" y="30"/>
                  <a:pt x="343" y="33"/>
                </a:cubicBezTo>
                <a:cubicBezTo>
                  <a:pt x="354" y="44"/>
                  <a:pt x="389" y="45"/>
                  <a:pt x="389" y="45"/>
                </a:cubicBezTo>
                <a:cubicBezTo>
                  <a:pt x="394" y="48"/>
                  <a:pt x="397" y="50"/>
                  <a:pt x="400" y="55"/>
                </a:cubicBezTo>
                <a:cubicBezTo>
                  <a:pt x="402" y="65"/>
                  <a:pt x="405" y="77"/>
                  <a:pt x="409" y="87"/>
                </a:cubicBezTo>
                <a:cubicBezTo>
                  <a:pt x="410" y="100"/>
                  <a:pt x="409" y="101"/>
                  <a:pt x="421" y="103"/>
                </a:cubicBezTo>
                <a:cubicBezTo>
                  <a:pt x="429" y="116"/>
                  <a:pt x="438" y="124"/>
                  <a:pt x="451" y="132"/>
                </a:cubicBezTo>
                <a:cubicBezTo>
                  <a:pt x="455" y="137"/>
                  <a:pt x="460" y="144"/>
                  <a:pt x="466" y="145"/>
                </a:cubicBezTo>
                <a:cubicBezTo>
                  <a:pt x="469" y="150"/>
                  <a:pt x="478" y="157"/>
                  <a:pt x="478" y="157"/>
                </a:cubicBezTo>
                <a:cubicBezTo>
                  <a:pt x="481" y="162"/>
                  <a:pt x="481" y="167"/>
                  <a:pt x="484" y="172"/>
                </a:cubicBezTo>
                <a:cubicBezTo>
                  <a:pt x="482" y="187"/>
                  <a:pt x="479" y="195"/>
                  <a:pt x="464" y="201"/>
                </a:cubicBezTo>
                <a:cubicBezTo>
                  <a:pt x="457" y="208"/>
                  <a:pt x="447" y="207"/>
                  <a:pt x="437" y="208"/>
                </a:cubicBezTo>
                <a:cubicBezTo>
                  <a:pt x="431" y="211"/>
                  <a:pt x="423" y="213"/>
                  <a:pt x="416" y="214"/>
                </a:cubicBezTo>
                <a:cubicBezTo>
                  <a:pt x="411" y="215"/>
                  <a:pt x="401" y="217"/>
                  <a:pt x="401" y="217"/>
                </a:cubicBezTo>
                <a:cubicBezTo>
                  <a:pt x="329" y="216"/>
                  <a:pt x="263" y="212"/>
                  <a:pt x="190" y="211"/>
                </a:cubicBezTo>
                <a:cubicBezTo>
                  <a:pt x="180" y="209"/>
                  <a:pt x="171" y="206"/>
                  <a:pt x="161" y="204"/>
                </a:cubicBezTo>
                <a:cubicBezTo>
                  <a:pt x="114" y="204"/>
                  <a:pt x="67" y="204"/>
                  <a:pt x="20" y="205"/>
                </a:cubicBezTo>
                <a:cubicBezTo>
                  <a:pt x="17" y="205"/>
                  <a:pt x="0" y="215"/>
                  <a:pt x="13" y="207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5" descr="Map of County Cl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685800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0" name="Rectangle 6"/>
          <p:cNvSpPr>
            <a:spLocks noChangeArrowheads="1"/>
          </p:cNvSpPr>
          <p:nvPr/>
        </p:nvSpPr>
        <p:spPr bwMode="auto">
          <a:xfrm>
            <a:off x="2078038" y="6507163"/>
            <a:ext cx="4987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http://national.mobhaile.ie/lookwest/CountyClare/tabid/138/Default.aspx</a:t>
            </a:r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581400" y="2058988"/>
            <a:ext cx="4876800" cy="3884612"/>
          </a:xfrm>
        </p:spPr>
        <p:txBody>
          <a:bodyPr lIns="457200" tIns="457200" rIns="182880" bIns="457200"/>
          <a:lstStyle/>
          <a:p>
            <a:pPr marL="0" indent="0" algn="ctr" eaLnBrk="1" hangingPunct="1">
              <a:buFontTx/>
              <a:buNone/>
            </a:pPr>
            <a:r>
              <a:rPr lang="en-US" b="1"/>
              <a:t>Conrad Arensberg</a:t>
            </a:r>
          </a:p>
          <a:p>
            <a:pPr marL="0" indent="0" algn="ctr" eaLnBrk="1" hangingPunct="1">
              <a:lnSpc>
                <a:spcPct val="0"/>
              </a:lnSpc>
              <a:buFontTx/>
              <a:buNone/>
            </a:pPr>
            <a:endParaRPr lang="en-US" b="1"/>
          </a:p>
          <a:p>
            <a:pPr marL="0" indent="0" algn="ctr" eaLnBrk="1" hangingPunct="1">
              <a:buFontTx/>
              <a:buNone/>
            </a:pPr>
            <a:r>
              <a:rPr lang="en-US" sz="2400" b="1"/>
              <a:t>1937	</a:t>
            </a:r>
            <a:r>
              <a:rPr lang="en-US" sz="2400" b="1" i="1"/>
              <a:t>The Irish Countryman</a:t>
            </a:r>
            <a:r>
              <a:rPr lang="en-US" sz="2400" b="1"/>
              <a:t>.</a:t>
            </a:r>
          </a:p>
          <a:p>
            <a:pPr marL="173038" lvl="1" indent="1588" algn="ctr" eaLnBrk="1" hangingPunct="1">
              <a:buFontTx/>
              <a:buNone/>
            </a:pPr>
            <a:r>
              <a:rPr lang="en-US" sz="2400" b="1"/>
              <a:t>	New York: Macmillan.</a:t>
            </a:r>
          </a:p>
          <a:p>
            <a:pPr marL="173038" lvl="1" indent="1588" algn="ctr" eaLnBrk="1" hangingPunct="1">
              <a:buFontTx/>
              <a:buNone/>
            </a:pPr>
            <a:endParaRPr lang="en-US" sz="1600" b="1"/>
          </a:p>
          <a:p>
            <a:pPr marL="173038" lvl="1" indent="1588" algn="ctr" eaLnBrk="1" hangingPunct="1">
              <a:buFontTx/>
              <a:buNone/>
            </a:pPr>
            <a:r>
              <a:rPr lang="en-US" sz="2400" b="1"/>
              <a:t>”the earliest example of anglophone Europeanist anthropology”</a:t>
            </a:r>
          </a:p>
        </p:txBody>
      </p:sp>
      <p:pic>
        <p:nvPicPr>
          <p:cNvPr id="28979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9038" y="1143000"/>
            <a:ext cx="2620962" cy="4570413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709738"/>
            <a:ext cx="7315200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2400" dirty="0"/>
          </a:p>
          <a:p>
            <a:pPr marL="0" indent="0" algn="ctr" eaLnBrk="1" hangingPunct="1">
              <a:buFontTx/>
              <a:buNone/>
              <a:defRPr/>
            </a:pPr>
            <a:r>
              <a:rPr lang="en-US" dirty="0"/>
              <a:t>the classic ethnography of Ireland is</a:t>
            </a:r>
          </a:p>
          <a:p>
            <a:pPr marL="0" indent="0" algn="ctr" eaLnBrk="1" hangingPunct="1">
              <a:buFontTx/>
              <a:buNone/>
              <a:defRPr/>
            </a:pPr>
            <a:endParaRPr lang="en-US" sz="1600" dirty="0"/>
          </a:p>
          <a:p>
            <a:pPr marL="465138" lvl="1" indent="-7938" algn="ctr" eaLnBrk="1" hangingPunct="1">
              <a:buFontTx/>
              <a:buNone/>
              <a:defRPr/>
            </a:pPr>
            <a:r>
              <a:rPr lang="en-US" dirty="0"/>
              <a:t>Conrad </a:t>
            </a:r>
            <a:r>
              <a:rPr lang="en-US" dirty="0" err="1"/>
              <a:t>Arensburg’s</a:t>
            </a:r>
            <a:r>
              <a:rPr lang="en-US" dirty="0"/>
              <a:t> </a:t>
            </a:r>
            <a:r>
              <a:rPr lang="en-US" i="1" dirty="0"/>
              <a:t>The Irish Countryman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b="1" dirty="0"/>
              <a:t>set in County Clare</a:t>
            </a:r>
          </a:p>
          <a:p>
            <a:pPr lvl="1" algn="ctr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defRPr/>
            </a:pPr>
            <a:r>
              <a:rPr lang="en-US" sz="2400" dirty="0">
                <a:solidFill>
                  <a:schemeClr val="bg2"/>
                </a:solidFill>
              </a:rPr>
              <a:t>backed up in image by the film </a:t>
            </a:r>
            <a:r>
              <a:rPr lang="en-US" sz="2400" i="1" dirty="0">
                <a:solidFill>
                  <a:schemeClr val="bg2"/>
                </a:solidFill>
              </a:rPr>
              <a:t>Man of </a:t>
            </a:r>
            <a:r>
              <a:rPr lang="en-US" sz="2400" i="1" dirty="0" err="1">
                <a:solidFill>
                  <a:schemeClr val="bg2"/>
                </a:solidFill>
              </a:rPr>
              <a:t>Aran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90818" name="Text Box 3"/>
          <p:cNvSpPr txBox="1">
            <a:spLocks noChangeArrowheads="1"/>
          </p:cNvSpPr>
          <p:nvPr/>
        </p:nvSpPr>
        <p:spPr bwMode="auto">
          <a:xfrm>
            <a:off x="2105025" y="6477000"/>
            <a:ext cx="49053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Susan Parman, </a:t>
            </a:r>
            <a:r>
              <a:rPr lang="en-US" i="1">
                <a:solidFill>
                  <a:srgbClr val="000000"/>
                </a:solidFill>
                <a:hlinkClick r:id="rId2"/>
              </a:rPr>
              <a:t>Europe in the Anthropological Imagination</a:t>
            </a:r>
            <a:r>
              <a:rPr lang="en-US">
                <a:solidFill>
                  <a:srgbClr val="000000"/>
                </a:solidFill>
              </a:rPr>
              <a:t>, pp. 11 - 14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1" name="Picture 2" descr="P823001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8338" y="274638"/>
            <a:ext cx="7804150" cy="5894387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6" name="Freeform 3"/>
          <p:cNvSpPr>
            <a:spLocks/>
          </p:cNvSpPr>
          <p:nvPr/>
        </p:nvSpPr>
        <p:spPr bwMode="auto">
          <a:xfrm>
            <a:off x="3016250" y="2914650"/>
            <a:ext cx="3009900" cy="2857500"/>
          </a:xfrm>
          <a:custGeom>
            <a:avLst/>
            <a:gdLst>
              <a:gd name="T0" fmla="*/ 308 w 1896"/>
              <a:gd name="T1" fmla="*/ 468 h 1800"/>
              <a:gd name="T2" fmla="*/ 332 w 1896"/>
              <a:gd name="T3" fmla="*/ 296 h 1800"/>
              <a:gd name="T4" fmla="*/ 140 w 1896"/>
              <a:gd name="T5" fmla="*/ 256 h 1800"/>
              <a:gd name="T6" fmla="*/ 100 w 1896"/>
              <a:gd name="T7" fmla="*/ 228 h 1800"/>
              <a:gd name="T8" fmla="*/ 248 w 1896"/>
              <a:gd name="T9" fmla="*/ 212 h 1800"/>
              <a:gd name="T10" fmla="*/ 340 w 1896"/>
              <a:gd name="T11" fmla="*/ 120 h 1800"/>
              <a:gd name="T12" fmla="*/ 484 w 1896"/>
              <a:gd name="T13" fmla="*/ 0 h 1800"/>
              <a:gd name="T14" fmla="*/ 556 w 1896"/>
              <a:gd name="T15" fmla="*/ 248 h 1800"/>
              <a:gd name="T16" fmla="*/ 612 w 1896"/>
              <a:gd name="T17" fmla="*/ 552 h 1800"/>
              <a:gd name="T18" fmla="*/ 404 w 1896"/>
              <a:gd name="T19" fmla="*/ 624 h 1800"/>
              <a:gd name="T20" fmla="*/ 444 w 1896"/>
              <a:gd name="T21" fmla="*/ 688 h 1800"/>
              <a:gd name="T22" fmla="*/ 348 w 1896"/>
              <a:gd name="T23" fmla="*/ 828 h 1800"/>
              <a:gd name="T24" fmla="*/ 384 w 1896"/>
              <a:gd name="T25" fmla="*/ 932 h 1800"/>
              <a:gd name="T26" fmla="*/ 528 w 1896"/>
              <a:gd name="T27" fmla="*/ 880 h 1800"/>
              <a:gd name="T28" fmla="*/ 612 w 1896"/>
              <a:gd name="T29" fmla="*/ 824 h 1800"/>
              <a:gd name="T30" fmla="*/ 668 w 1896"/>
              <a:gd name="T31" fmla="*/ 936 h 1800"/>
              <a:gd name="T32" fmla="*/ 472 w 1896"/>
              <a:gd name="T33" fmla="*/ 956 h 1800"/>
              <a:gd name="T34" fmla="*/ 336 w 1896"/>
              <a:gd name="T35" fmla="*/ 1080 h 1800"/>
              <a:gd name="T36" fmla="*/ 232 w 1896"/>
              <a:gd name="T37" fmla="*/ 1240 h 1800"/>
              <a:gd name="T38" fmla="*/ 40 w 1896"/>
              <a:gd name="T39" fmla="*/ 1396 h 1800"/>
              <a:gd name="T40" fmla="*/ 36 w 1896"/>
              <a:gd name="T41" fmla="*/ 1572 h 1800"/>
              <a:gd name="T42" fmla="*/ 212 w 1896"/>
              <a:gd name="T43" fmla="*/ 1488 h 1800"/>
              <a:gd name="T44" fmla="*/ 184 w 1896"/>
              <a:gd name="T45" fmla="*/ 1568 h 1800"/>
              <a:gd name="T46" fmla="*/ 84 w 1896"/>
              <a:gd name="T47" fmla="*/ 1636 h 1800"/>
              <a:gd name="T48" fmla="*/ 68 w 1896"/>
              <a:gd name="T49" fmla="*/ 1680 h 1800"/>
              <a:gd name="T50" fmla="*/ 228 w 1896"/>
              <a:gd name="T51" fmla="*/ 1624 h 1800"/>
              <a:gd name="T52" fmla="*/ 312 w 1896"/>
              <a:gd name="T53" fmla="*/ 1656 h 1800"/>
              <a:gd name="T54" fmla="*/ 224 w 1896"/>
              <a:gd name="T55" fmla="*/ 1704 h 1800"/>
              <a:gd name="T56" fmla="*/ 204 w 1896"/>
              <a:gd name="T57" fmla="*/ 1764 h 1800"/>
              <a:gd name="T58" fmla="*/ 308 w 1896"/>
              <a:gd name="T59" fmla="*/ 1748 h 1800"/>
              <a:gd name="T60" fmla="*/ 444 w 1896"/>
              <a:gd name="T61" fmla="*/ 1732 h 1800"/>
              <a:gd name="T62" fmla="*/ 564 w 1896"/>
              <a:gd name="T63" fmla="*/ 1688 h 1800"/>
              <a:gd name="T64" fmla="*/ 664 w 1896"/>
              <a:gd name="T65" fmla="*/ 1664 h 1800"/>
              <a:gd name="T66" fmla="*/ 804 w 1896"/>
              <a:gd name="T67" fmla="*/ 1592 h 1800"/>
              <a:gd name="T68" fmla="*/ 860 w 1896"/>
              <a:gd name="T69" fmla="*/ 1476 h 1800"/>
              <a:gd name="T70" fmla="*/ 1072 w 1896"/>
              <a:gd name="T71" fmla="*/ 1452 h 1800"/>
              <a:gd name="T72" fmla="*/ 1248 w 1896"/>
              <a:gd name="T73" fmla="*/ 1288 h 1800"/>
              <a:gd name="T74" fmla="*/ 1436 w 1896"/>
              <a:gd name="T75" fmla="*/ 1240 h 1800"/>
              <a:gd name="T76" fmla="*/ 1604 w 1896"/>
              <a:gd name="T77" fmla="*/ 1200 h 1800"/>
              <a:gd name="T78" fmla="*/ 1672 w 1896"/>
              <a:gd name="T79" fmla="*/ 964 h 1800"/>
              <a:gd name="T80" fmla="*/ 1780 w 1896"/>
              <a:gd name="T81" fmla="*/ 880 h 1800"/>
              <a:gd name="T82" fmla="*/ 1864 w 1896"/>
              <a:gd name="T83" fmla="*/ 628 h 1800"/>
              <a:gd name="T84" fmla="*/ 1836 w 1896"/>
              <a:gd name="T85" fmla="*/ 448 h 1800"/>
              <a:gd name="T86" fmla="*/ 1796 w 1896"/>
              <a:gd name="T87" fmla="*/ 332 h 1800"/>
              <a:gd name="T88" fmla="*/ 1772 w 1896"/>
              <a:gd name="T89" fmla="*/ 140 h 18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896"/>
              <a:gd name="T136" fmla="*/ 0 h 1800"/>
              <a:gd name="T137" fmla="*/ 1896 w 1896"/>
              <a:gd name="T138" fmla="*/ 1800 h 18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896" h="1800">
                <a:moveTo>
                  <a:pt x="308" y="612"/>
                </a:moveTo>
                <a:lnTo>
                  <a:pt x="356" y="564"/>
                </a:lnTo>
                <a:lnTo>
                  <a:pt x="308" y="468"/>
                </a:lnTo>
                <a:lnTo>
                  <a:pt x="356" y="420"/>
                </a:lnTo>
                <a:lnTo>
                  <a:pt x="356" y="324"/>
                </a:lnTo>
                <a:lnTo>
                  <a:pt x="332" y="296"/>
                </a:lnTo>
                <a:lnTo>
                  <a:pt x="248" y="276"/>
                </a:lnTo>
                <a:lnTo>
                  <a:pt x="184" y="276"/>
                </a:lnTo>
                <a:lnTo>
                  <a:pt x="140" y="256"/>
                </a:lnTo>
                <a:lnTo>
                  <a:pt x="104" y="220"/>
                </a:lnTo>
                <a:lnTo>
                  <a:pt x="136" y="180"/>
                </a:lnTo>
                <a:lnTo>
                  <a:pt x="100" y="228"/>
                </a:lnTo>
                <a:lnTo>
                  <a:pt x="128" y="216"/>
                </a:lnTo>
                <a:lnTo>
                  <a:pt x="212" y="212"/>
                </a:lnTo>
                <a:lnTo>
                  <a:pt x="248" y="212"/>
                </a:lnTo>
                <a:lnTo>
                  <a:pt x="296" y="204"/>
                </a:lnTo>
                <a:lnTo>
                  <a:pt x="324" y="156"/>
                </a:lnTo>
                <a:lnTo>
                  <a:pt x="340" y="120"/>
                </a:lnTo>
                <a:lnTo>
                  <a:pt x="360" y="44"/>
                </a:lnTo>
                <a:lnTo>
                  <a:pt x="388" y="28"/>
                </a:lnTo>
                <a:lnTo>
                  <a:pt x="484" y="0"/>
                </a:lnTo>
                <a:lnTo>
                  <a:pt x="472" y="128"/>
                </a:lnTo>
                <a:lnTo>
                  <a:pt x="496" y="196"/>
                </a:lnTo>
                <a:lnTo>
                  <a:pt x="556" y="248"/>
                </a:lnTo>
                <a:lnTo>
                  <a:pt x="576" y="396"/>
                </a:lnTo>
                <a:lnTo>
                  <a:pt x="640" y="492"/>
                </a:lnTo>
                <a:lnTo>
                  <a:pt x="612" y="552"/>
                </a:lnTo>
                <a:lnTo>
                  <a:pt x="520" y="564"/>
                </a:lnTo>
                <a:lnTo>
                  <a:pt x="456" y="624"/>
                </a:lnTo>
                <a:lnTo>
                  <a:pt x="404" y="624"/>
                </a:lnTo>
                <a:lnTo>
                  <a:pt x="380" y="700"/>
                </a:lnTo>
                <a:lnTo>
                  <a:pt x="408" y="672"/>
                </a:lnTo>
                <a:lnTo>
                  <a:pt x="444" y="688"/>
                </a:lnTo>
                <a:lnTo>
                  <a:pt x="408" y="736"/>
                </a:lnTo>
                <a:lnTo>
                  <a:pt x="364" y="784"/>
                </a:lnTo>
                <a:lnTo>
                  <a:pt x="348" y="828"/>
                </a:lnTo>
                <a:lnTo>
                  <a:pt x="292" y="884"/>
                </a:lnTo>
                <a:lnTo>
                  <a:pt x="340" y="904"/>
                </a:lnTo>
                <a:lnTo>
                  <a:pt x="384" y="932"/>
                </a:lnTo>
                <a:lnTo>
                  <a:pt x="432" y="916"/>
                </a:lnTo>
                <a:lnTo>
                  <a:pt x="456" y="920"/>
                </a:lnTo>
                <a:lnTo>
                  <a:pt x="528" y="880"/>
                </a:lnTo>
                <a:lnTo>
                  <a:pt x="544" y="828"/>
                </a:lnTo>
                <a:lnTo>
                  <a:pt x="600" y="776"/>
                </a:lnTo>
                <a:lnTo>
                  <a:pt x="612" y="824"/>
                </a:lnTo>
                <a:lnTo>
                  <a:pt x="640" y="864"/>
                </a:lnTo>
                <a:lnTo>
                  <a:pt x="756" y="916"/>
                </a:lnTo>
                <a:lnTo>
                  <a:pt x="668" y="936"/>
                </a:lnTo>
                <a:lnTo>
                  <a:pt x="592" y="956"/>
                </a:lnTo>
                <a:lnTo>
                  <a:pt x="532" y="956"/>
                </a:lnTo>
                <a:lnTo>
                  <a:pt x="472" y="956"/>
                </a:lnTo>
                <a:lnTo>
                  <a:pt x="416" y="976"/>
                </a:lnTo>
                <a:lnTo>
                  <a:pt x="384" y="1004"/>
                </a:lnTo>
                <a:lnTo>
                  <a:pt x="336" y="1080"/>
                </a:lnTo>
                <a:lnTo>
                  <a:pt x="280" y="1136"/>
                </a:lnTo>
                <a:lnTo>
                  <a:pt x="240" y="1208"/>
                </a:lnTo>
                <a:lnTo>
                  <a:pt x="232" y="1240"/>
                </a:lnTo>
                <a:lnTo>
                  <a:pt x="200" y="1320"/>
                </a:lnTo>
                <a:lnTo>
                  <a:pt x="116" y="1352"/>
                </a:lnTo>
                <a:lnTo>
                  <a:pt x="40" y="1396"/>
                </a:lnTo>
                <a:lnTo>
                  <a:pt x="0" y="1484"/>
                </a:lnTo>
                <a:lnTo>
                  <a:pt x="12" y="1564"/>
                </a:lnTo>
                <a:lnTo>
                  <a:pt x="36" y="1572"/>
                </a:lnTo>
                <a:lnTo>
                  <a:pt x="80" y="1544"/>
                </a:lnTo>
                <a:lnTo>
                  <a:pt x="128" y="1500"/>
                </a:lnTo>
                <a:lnTo>
                  <a:pt x="212" y="1488"/>
                </a:lnTo>
                <a:lnTo>
                  <a:pt x="284" y="1484"/>
                </a:lnTo>
                <a:lnTo>
                  <a:pt x="216" y="1532"/>
                </a:lnTo>
                <a:lnTo>
                  <a:pt x="184" y="1568"/>
                </a:lnTo>
                <a:lnTo>
                  <a:pt x="144" y="1584"/>
                </a:lnTo>
                <a:lnTo>
                  <a:pt x="100" y="1596"/>
                </a:lnTo>
                <a:lnTo>
                  <a:pt x="84" y="1636"/>
                </a:lnTo>
                <a:lnTo>
                  <a:pt x="60" y="1644"/>
                </a:lnTo>
                <a:lnTo>
                  <a:pt x="0" y="1700"/>
                </a:lnTo>
                <a:lnTo>
                  <a:pt x="68" y="1680"/>
                </a:lnTo>
                <a:lnTo>
                  <a:pt x="100" y="1656"/>
                </a:lnTo>
                <a:lnTo>
                  <a:pt x="192" y="1636"/>
                </a:lnTo>
                <a:lnTo>
                  <a:pt x="228" y="1624"/>
                </a:lnTo>
                <a:lnTo>
                  <a:pt x="300" y="1564"/>
                </a:lnTo>
                <a:lnTo>
                  <a:pt x="332" y="1616"/>
                </a:lnTo>
                <a:lnTo>
                  <a:pt x="312" y="1656"/>
                </a:lnTo>
                <a:lnTo>
                  <a:pt x="204" y="1692"/>
                </a:lnTo>
                <a:lnTo>
                  <a:pt x="148" y="1744"/>
                </a:lnTo>
                <a:lnTo>
                  <a:pt x="224" y="1704"/>
                </a:lnTo>
                <a:lnTo>
                  <a:pt x="300" y="1676"/>
                </a:lnTo>
                <a:lnTo>
                  <a:pt x="244" y="1728"/>
                </a:lnTo>
                <a:lnTo>
                  <a:pt x="204" y="1764"/>
                </a:lnTo>
                <a:lnTo>
                  <a:pt x="172" y="1800"/>
                </a:lnTo>
                <a:lnTo>
                  <a:pt x="244" y="1756"/>
                </a:lnTo>
                <a:lnTo>
                  <a:pt x="308" y="1748"/>
                </a:lnTo>
                <a:lnTo>
                  <a:pt x="340" y="1712"/>
                </a:lnTo>
                <a:lnTo>
                  <a:pt x="356" y="1732"/>
                </a:lnTo>
                <a:lnTo>
                  <a:pt x="444" y="1732"/>
                </a:lnTo>
                <a:lnTo>
                  <a:pt x="484" y="1688"/>
                </a:lnTo>
                <a:lnTo>
                  <a:pt x="532" y="1720"/>
                </a:lnTo>
                <a:lnTo>
                  <a:pt x="564" y="1688"/>
                </a:lnTo>
                <a:lnTo>
                  <a:pt x="620" y="1676"/>
                </a:lnTo>
                <a:lnTo>
                  <a:pt x="632" y="1628"/>
                </a:lnTo>
                <a:lnTo>
                  <a:pt x="664" y="1664"/>
                </a:lnTo>
                <a:lnTo>
                  <a:pt x="740" y="1644"/>
                </a:lnTo>
                <a:lnTo>
                  <a:pt x="764" y="1632"/>
                </a:lnTo>
                <a:lnTo>
                  <a:pt x="804" y="1592"/>
                </a:lnTo>
                <a:lnTo>
                  <a:pt x="816" y="1548"/>
                </a:lnTo>
                <a:lnTo>
                  <a:pt x="796" y="1472"/>
                </a:lnTo>
                <a:lnTo>
                  <a:pt x="860" y="1476"/>
                </a:lnTo>
                <a:lnTo>
                  <a:pt x="944" y="1476"/>
                </a:lnTo>
                <a:lnTo>
                  <a:pt x="1012" y="1456"/>
                </a:lnTo>
                <a:lnTo>
                  <a:pt x="1072" y="1452"/>
                </a:lnTo>
                <a:lnTo>
                  <a:pt x="1128" y="1396"/>
                </a:lnTo>
                <a:lnTo>
                  <a:pt x="1172" y="1328"/>
                </a:lnTo>
                <a:lnTo>
                  <a:pt x="1248" y="1288"/>
                </a:lnTo>
                <a:lnTo>
                  <a:pt x="1324" y="1232"/>
                </a:lnTo>
                <a:lnTo>
                  <a:pt x="1396" y="1212"/>
                </a:lnTo>
                <a:lnTo>
                  <a:pt x="1436" y="1240"/>
                </a:lnTo>
                <a:lnTo>
                  <a:pt x="1500" y="1232"/>
                </a:lnTo>
                <a:lnTo>
                  <a:pt x="1580" y="1196"/>
                </a:lnTo>
                <a:lnTo>
                  <a:pt x="1604" y="1200"/>
                </a:lnTo>
                <a:lnTo>
                  <a:pt x="1696" y="1168"/>
                </a:lnTo>
                <a:lnTo>
                  <a:pt x="1664" y="1068"/>
                </a:lnTo>
                <a:lnTo>
                  <a:pt x="1672" y="964"/>
                </a:lnTo>
                <a:lnTo>
                  <a:pt x="1704" y="956"/>
                </a:lnTo>
                <a:lnTo>
                  <a:pt x="1740" y="920"/>
                </a:lnTo>
                <a:lnTo>
                  <a:pt x="1780" y="880"/>
                </a:lnTo>
                <a:lnTo>
                  <a:pt x="1808" y="816"/>
                </a:lnTo>
                <a:lnTo>
                  <a:pt x="1852" y="736"/>
                </a:lnTo>
                <a:lnTo>
                  <a:pt x="1864" y="628"/>
                </a:lnTo>
                <a:lnTo>
                  <a:pt x="1896" y="576"/>
                </a:lnTo>
                <a:lnTo>
                  <a:pt x="1872" y="508"/>
                </a:lnTo>
                <a:lnTo>
                  <a:pt x="1836" y="448"/>
                </a:lnTo>
                <a:lnTo>
                  <a:pt x="1764" y="416"/>
                </a:lnTo>
                <a:lnTo>
                  <a:pt x="1764" y="392"/>
                </a:lnTo>
                <a:lnTo>
                  <a:pt x="1796" y="332"/>
                </a:lnTo>
                <a:lnTo>
                  <a:pt x="1804" y="248"/>
                </a:lnTo>
                <a:lnTo>
                  <a:pt x="1804" y="192"/>
                </a:lnTo>
                <a:lnTo>
                  <a:pt x="1772" y="140"/>
                </a:lnTo>
                <a:lnTo>
                  <a:pt x="1716" y="108"/>
                </a:lnTo>
                <a:lnTo>
                  <a:pt x="1664" y="13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14" name="Oval 3"/>
          <p:cNvSpPr>
            <a:spLocks noChangeArrowheads="1"/>
          </p:cNvSpPr>
          <p:nvPr/>
        </p:nvSpPr>
        <p:spPr bwMode="auto">
          <a:xfrm rot="2123004">
            <a:off x="3505200" y="3600450"/>
            <a:ext cx="446088" cy="6667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294915" name="Text Box 4"/>
          <p:cNvSpPr txBox="1">
            <a:spLocks noChangeArrowheads="1"/>
          </p:cNvSpPr>
          <p:nvPr/>
        </p:nvSpPr>
        <p:spPr bwMode="auto">
          <a:xfrm>
            <a:off x="1219200" y="792163"/>
            <a:ext cx="6705600" cy="1189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7200" b="1">
                <a:solidFill>
                  <a:srgbClr val="FF0000"/>
                </a:solidFill>
              </a:rPr>
              <a:t>The Burren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1" name="Picture 5" descr="The Burr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73152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2" name="Rectangle 6"/>
          <p:cNvSpPr>
            <a:spLocks noChangeArrowheads="1"/>
          </p:cNvSpPr>
          <p:nvPr/>
        </p:nvSpPr>
        <p:spPr bwMode="auto">
          <a:xfrm>
            <a:off x="2590800" y="6003925"/>
            <a:ext cx="396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The Burren, off in the background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296963" name="Rectangle 7"/>
          <p:cNvSpPr>
            <a:spLocks noChangeArrowheads="1"/>
          </p:cNvSpPr>
          <p:nvPr/>
        </p:nvSpPr>
        <p:spPr bwMode="auto">
          <a:xfrm>
            <a:off x="2938463" y="6507163"/>
            <a:ext cx="3233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http://www.bodhran-info.de/Inis/image12.html</a:t>
            </a:r>
            <a:endParaRPr lang="en-US"/>
          </a:p>
        </p:txBody>
      </p:sp>
      <p:sp>
        <p:nvSpPr>
          <p:cNvPr id="379912" name="Text Box 8"/>
          <p:cNvSpPr txBox="1">
            <a:spLocks noChangeArrowheads="1"/>
          </p:cNvSpPr>
          <p:nvPr/>
        </p:nvSpPr>
        <p:spPr bwMode="auto">
          <a:xfrm>
            <a:off x="2894013" y="3276600"/>
            <a:ext cx="27432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400" b="1"/>
              <a:t>The Burren in the far distance,</a:t>
            </a:r>
          </a:p>
          <a:p>
            <a:pPr algn="ctr">
              <a:spcBef>
                <a:spcPct val="20000"/>
              </a:spcBef>
            </a:pPr>
            <a:r>
              <a:rPr lang="en-US" sz="1400" b="1"/>
              <a:t>looking southeast</a:t>
            </a:r>
          </a:p>
        </p:txBody>
      </p:sp>
      <p:sp>
        <p:nvSpPr>
          <p:cNvPr id="379913" name="Text Box 9"/>
          <p:cNvSpPr txBox="1">
            <a:spLocks noChangeArrowheads="1"/>
          </p:cNvSpPr>
          <p:nvPr/>
        </p:nvSpPr>
        <p:spPr bwMode="auto">
          <a:xfrm>
            <a:off x="1219200" y="3316288"/>
            <a:ext cx="14636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/>
              <a:t>The wrecked ship</a:t>
            </a:r>
          </a:p>
          <a:p>
            <a:pPr algn="ctr">
              <a:spcBef>
                <a:spcPct val="20000"/>
              </a:spcBef>
            </a:pPr>
            <a:r>
              <a:rPr lang="en-US" b="1" i="1"/>
              <a:t>Plassey</a:t>
            </a:r>
            <a:endParaRPr lang="en-US" b="1"/>
          </a:p>
        </p:txBody>
      </p:sp>
      <p:sp>
        <p:nvSpPr>
          <p:cNvPr id="379914" name="Text Box 10"/>
          <p:cNvSpPr txBox="1">
            <a:spLocks noChangeArrowheads="1"/>
          </p:cNvSpPr>
          <p:nvPr/>
        </p:nvSpPr>
        <p:spPr bwMode="auto">
          <a:xfrm>
            <a:off x="2957513" y="3033713"/>
            <a:ext cx="244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400" b="1"/>
              <a:t>From Inishoirr you can see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12" grpId="0"/>
      <p:bldP spid="379913" grpId="0"/>
      <p:bldP spid="37991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5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86" name="Oval 3"/>
          <p:cNvSpPr>
            <a:spLocks noChangeArrowheads="1"/>
          </p:cNvSpPr>
          <p:nvPr/>
        </p:nvSpPr>
        <p:spPr bwMode="auto">
          <a:xfrm rot="2123004">
            <a:off x="3505200" y="3600450"/>
            <a:ext cx="446088" cy="6667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297987" name="Text Box 4"/>
          <p:cNvSpPr txBox="1">
            <a:spLocks noChangeArrowheads="1"/>
          </p:cNvSpPr>
          <p:nvPr/>
        </p:nvSpPr>
        <p:spPr bwMode="auto">
          <a:xfrm>
            <a:off x="381000" y="792163"/>
            <a:ext cx="83820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>
                <a:solidFill>
                  <a:srgbClr val="FF0000"/>
                </a:solidFill>
              </a:rPr>
              <a:t>The Cliffs of Mohar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3" name="Picture 2" descr="http://www.danheller.com/images/Europe/Ireland/ireland-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838200"/>
            <a:ext cx="54768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4" name="Rectangle 3"/>
          <p:cNvSpPr>
            <a:spLocks noChangeArrowheads="1"/>
          </p:cNvSpPr>
          <p:nvPr/>
        </p:nvSpPr>
        <p:spPr bwMode="auto">
          <a:xfrm>
            <a:off x="3352800" y="6477000"/>
            <a:ext cx="237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hlinkClick r:id="rId3"/>
              </a:rPr>
              <a:t>www.danheller.com/ireland.html</a:t>
            </a:r>
            <a:r>
              <a:rPr lang="en-US"/>
              <a:t> </a:t>
            </a:r>
          </a:p>
        </p:txBody>
      </p:sp>
      <p:sp>
        <p:nvSpPr>
          <p:cNvPr id="300035" name="Oval 4"/>
          <p:cNvSpPr>
            <a:spLocks noChangeArrowheads="1"/>
          </p:cNvSpPr>
          <p:nvPr/>
        </p:nvSpPr>
        <p:spPr bwMode="auto">
          <a:xfrm rot="5653208">
            <a:off x="1841501" y="2640012"/>
            <a:ext cx="1244600" cy="16033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4"/>
          <p:cNvSpPr txBox="1">
            <a:spLocks noChangeArrowheads="1"/>
          </p:cNvSpPr>
          <p:nvPr/>
        </p:nvSpPr>
        <p:spPr bwMode="auto">
          <a:xfrm>
            <a:off x="1143000" y="19812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sz="16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6505575"/>
            <a:ext cx="7467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050" b="1" dirty="0">
                <a:solidFill>
                  <a:srgbClr val="000000"/>
                </a:solidFill>
                <a:hlinkClick r:id="rId2"/>
              </a:rPr>
              <a:t>www.wtopnews.com/?nid=456&amp;sid=1358866#</a:t>
            </a:r>
            <a:endParaRPr lang="en-US" sz="1050" b="1" dirty="0">
              <a:solidFill>
                <a:srgbClr val="000000"/>
              </a:solidFill>
            </a:endParaRPr>
          </a:p>
        </p:txBody>
      </p:sp>
      <p:pic>
        <p:nvPicPr>
          <p:cNvPr id="3010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57288"/>
            <a:ext cx="73152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5" descr="moh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46063"/>
            <a:ext cx="548640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2" name="Rectangle 6"/>
          <p:cNvSpPr>
            <a:spLocks noChangeArrowheads="1"/>
          </p:cNvSpPr>
          <p:nvPr/>
        </p:nvSpPr>
        <p:spPr bwMode="auto">
          <a:xfrm>
            <a:off x="1905000" y="6019800"/>
            <a:ext cx="530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b="1"/>
              <a:t>The Cliffs of Mohar are in The Burren, near the castle</a:t>
            </a:r>
          </a:p>
        </p:txBody>
      </p:sp>
      <p:sp>
        <p:nvSpPr>
          <p:cNvPr id="302083" name="Rectangle 7"/>
          <p:cNvSpPr>
            <a:spLocks noChangeArrowheads="1"/>
          </p:cNvSpPr>
          <p:nvPr/>
        </p:nvSpPr>
        <p:spPr bwMode="auto">
          <a:xfrm>
            <a:off x="1598613" y="6477000"/>
            <a:ext cx="5945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http://www.jetsettersmagazine.com/archive/jetezine/hotels/ireland/gregans/castle.html</a:t>
            </a:r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5" name="Picture 5" descr="DSC09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06" name="Rectangle 6"/>
          <p:cNvSpPr>
            <a:spLocks noChangeArrowheads="1"/>
          </p:cNvSpPr>
          <p:nvPr/>
        </p:nvSpPr>
        <p:spPr bwMode="auto">
          <a:xfrm>
            <a:off x="2820988" y="6477000"/>
            <a:ext cx="3503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http://folk.uio.no/davidwi/gallery/IRE/ireland2.html</a:t>
            </a:r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838200" y="2895600"/>
            <a:ext cx="74676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 “subculture”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e.g.,</a:t>
            </a:r>
            <a:r>
              <a:rPr lang="en-US" sz="4000" b="1">
                <a:solidFill>
                  <a:srgbClr val="FF0000"/>
                </a:solidFill>
              </a:rPr>
              <a:t> “Travelers”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(“Tinkers”, “Gypsies”)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0819" name="Oval 3"/>
          <p:cNvSpPr>
            <a:spLocks noChangeArrowheads="1"/>
          </p:cNvSpPr>
          <p:nvPr/>
        </p:nvSpPr>
        <p:spPr bwMode="auto">
          <a:xfrm rot="-1661244">
            <a:off x="2590800" y="3581400"/>
            <a:ext cx="3733800" cy="1981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1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9635" name="Oval 3"/>
          <p:cNvSpPr>
            <a:spLocks noChangeArrowheads="1"/>
          </p:cNvSpPr>
          <p:nvPr/>
        </p:nvSpPr>
        <p:spPr bwMode="auto">
          <a:xfrm rot="16875965" flipV="1">
            <a:off x="3584575" y="4727575"/>
            <a:ext cx="447675" cy="8223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709637" name="Oval 5"/>
          <p:cNvSpPr>
            <a:spLocks noChangeArrowheads="1"/>
          </p:cNvSpPr>
          <p:nvPr/>
        </p:nvSpPr>
        <p:spPr bwMode="auto">
          <a:xfrm rot="16035126" flipV="1">
            <a:off x="4373563" y="4189413"/>
            <a:ext cx="409575" cy="8985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709638" name="Oval 6"/>
          <p:cNvSpPr>
            <a:spLocks noChangeArrowheads="1"/>
          </p:cNvSpPr>
          <p:nvPr/>
        </p:nvSpPr>
        <p:spPr bwMode="auto">
          <a:xfrm rot="16237706" flipV="1">
            <a:off x="3736182" y="4112418"/>
            <a:ext cx="361950" cy="671513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635" grpId="0" animBg="1"/>
      <p:bldP spid="709637" grpId="0" animBg="1"/>
      <p:bldP spid="70963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2" descr="map-of-ker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57200"/>
            <a:ext cx="51720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250" name="Rectangle 3"/>
          <p:cNvSpPr>
            <a:spLocks noChangeArrowheads="1"/>
          </p:cNvSpPr>
          <p:nvPr/>
        </p:nvSpPr>
        <p:spPr bwMode="auto">
          <a:xfrm>
            <a:off x="3276600" y="6096000"/>
            <a:ext cx="3395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http://www.waterville-insight.com/kerrymap.html</a:t>
            </a:r>
            <a:endParaRPr lang="en-US"/>
          </a:p>
        </p:txBody>
      </p:sp>
      <p:sp>
        <p:nvSpPr>
          <p:cNvPr id="719876" name="Oval 4"/>
          <p:cNvSpPr>
            <a:spLocks noChangeArrowheads="1"/>
          </p:cNvSpPr>
          <p:nvPr/>
        </p:nvSpPr>
        <p:spPr bwMode="auto">
          <a:xfrm rot="-1661244">
            <a:off x="4876800" y="1752600"/>
            <a:ext cx="1066800" cy="914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09252" name="Oval 5"/>
          <p:cNvSpPr>
            <a:spLocks noChangeArrowheads="1"/>
          </p:cNvSpPr>
          <p:nvPr/>
        </p:nvSpPr>
        <p:spPr bwMode="auto">
          <a:xfrm rot="16875965" flipV="1">
            <a:off x="6054725" y="2936875"/>
            <a:ext cx="447675" cy="8223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719878" name="Oval 6"/>
          <p:cNvSpPr>
            <a:spLocks noChangeArrowheads="1"/>
          </p:cNvSpPr>
          <p:nvPr/>
        </p:nvSpPr>
        <p:spPr bwMode="auto">
          <a:xfrm rot="16288569" flipV="1">
            <a:off x="6904038" y="674688"/>
            <a:ext cx="447675" cy="8223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6" grpId="0" animBg="1"/>
      <p:bldP spid="71987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4" name="Oval 5"/>
          <p:cNvSpPr>
            <a:spLocks noChangeArrowheads="1"/>
          </p:cNvSpPr>
          <p:nvPr/>
        </p:nvSpPr>
        <p:spPr bwMode="auto">
          <a:xfrm rot="16237706" flipV="1">
            <a:off x="3238500" y="4900613"/>
            <a:ext cx="304800" cy="228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600"/>
              <a:t>Sharon B. Gmelch </a:t>
            </a:r>
          </a:p>
          <a:p>
            <a:pPr marL="0" indent="0" eaLnBrk="1" hangingPunct="1">
              <a:buFontTx/>
              <a:buNone/>
            </a:pPr>
            <a:r>
              <a:rPr lang="en-US" sz="2800"/>
              <a:t>1986	Groups that Don't Want in: 	Gypsies and other Artisan, 	Trader, and Entertainer 	Minorities. </a:t>
            </a:r>
            <a:r>
              <a:rPr lang="en-US" sz="2800" i="1"/>
              <a:t>Annual Review of 	Anthropology</a:t>
            </a:r>
            <a:r>
              <a:rPr lang="en-US" sz="2800"/>
              <a:t> 15:307-330.</a:t>
            </a:r>
            <a:r>
              <a:rPr lang="en-US" sz="3600"/>
              <a:t> </a:t>
            </a: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3405188" y="6465888"/>
            <a:ext cx="2309812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Parman's classic picks</a:t>
            </a:r>
            <a:r>
              <a:rPr lang="en-US" sz="1800"/>
              <a:t> </a:t>
            </a:r>
            <a:r>
              <a:rPr lang="en-US" sz="800"/>
              <a:t>-- Tony Galt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27038"/>
            <a:ext cx="8229600" cy="411162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800"/>
              <a:t>“Classics" in the Anthropology of Europe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2"/>
          <p:cNvSpPr>
            <a:spLocks noChangeArrowheads="1"/>
          </p:cNvSpPr>
          <p:nvPr/>
        </p:nvSpPr>
        <p:spPr bwMode="auto">
          <a:xfrm>
            <a:off x="3733800" y="1981200"/>
            <a:ext cx="4572000" cy="28622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0000"/>
                </a:solidFill>
                <a:latin typeface="Verdana" pitchFamily="34" charset="0"/>
              </a:rPr>
              <a:t>The Irish Tinkers: The Urbanization of an Itinerant People</a:t>
            </a:r>
          </a:p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  <a:latin typeface="Verdana" pitchFamily="34" charset="0"/>
              </a:rPr>
              <a:t>by George Gmelch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Verdana" pitchFamily="34" charset="0"/>
              </a:rPr>
              <a:t>1985</a:t>
            </a:r>
          </a:p>
        </p:txBody>
      </p:sp>
      <p:pic>
        <p:nvPicPr>
          <p:cNvPr id="3133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648200"/>
            <a:ext cx="2895600" cy="1974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133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2408238" cy="3657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ChangeArrowheads="1"/>
          </p:cNvSpPr>
          <p:nvPr/>
        </p:nvSpPr>
        <p:spPr bwMode="auto">
          <a:xfrm>
            <a:off x="2286000" y="288925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the individual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e.g.,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4000" b="1" i="1">
                <a:solidFill>
                  <a:srgbClr val="FF0000"/>
                </a:solidFill>
              </a:rPr>
              <a:t>Nan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01638"/>
            <a:ext cx="7315200" cy="641985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b="1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20000"/>
              </a:lnSpc>
              <a:buFontTx/>
              <a:buNone/>
            </a:pPr>
            <a:endParaRPr lang="en-US" sz="900" b="1">
              <a:latin typeface="Verdana" pitchFamily="34" charset="0"/>
            </a:endParaRPr>
          </a:p>
          <a:p>
            <a:pPr marL="865188" lvl="1" indent="-407988" eaLnBrk="1" hangingPunct="1"/>
            <a:r>
              <a:rPr lang="en-US" sz="2000" b="1">
                <a:latin typeface="Verdana" pitchFamily="34" charset="0"/>
              </a:rPr>
              <a:t>a “culture area” </a:t>
            </a:r>
            <a:r>
              <a:rPr lang="en-US" sz="2000">
                <a:latin typeface="Verdana" pitchFamily="34" charset="0"/>
              </a:rPr>
              <a:t>(anthropological term)</a:t>
            </a:r>
          </a:p>
          <a:p>
            <a:pPr marL="865188" lvl="1" indent="-407988" eaLnBrk="1" hangingPunct="1"/>
            <a:r>
              <a:rPr lang="en-US" sz="2000" b="1">
                <a:latin typeface="Verdana" pitchFamily="34" charset="0"/>
              </a:rPr>
              <a:t>a country</a:t>
            </a:r>
          </a:p>
          <a:p>
            <a:pPr marL="865188" lvl="1" indent="-407988" eaLnBrk="1" hangingPunct="1"/>
            <a:r>
              <a:rPr lang="en-US" sz="2000" b="1">
                <a:latin typeface="Verdana" pitchFamily="34" charset="0"/>
              </a:rPr>
              <a:t>a divided/partitioned segment of a nation or country</a:t>
            </a:r>
          </a:p>
          <a:p>
            <a:pPr marL="865188" lvl="1" indent="-407988" eaLnBrk="1" hangingPunct="1"/>
            <a:r>
              <a:rPr lang="en-US" sz="2000" b="1">
                <a:latin typeface="Verdana" pitchFamily="34" charset="0"/>
              </a:rPr>
              <a:t>a culture</a:t>
            </a:r>
          </a:p>
          <a:p>
            <a:pPr marL="1208088" lvl="2" eaLnBrk="1" hangingPunct="1"/>
            <a:r>
              <a:rPr lang="en-US" sz="1600" b="1">
                <a:latin typeface="Verdana" pitchFamily="34" charset="0"/>
              </a:rPr>
              <a:t>“Irish”</a:t>
            </a:r>
          </a:p>
          <a:p>
            <a:pPr marL="865188" lvl="1" indent="-407988" eaLnBrk="1" hangingPunct="1"/>
            <a:r>
              <a:rPr lang="en-US" sz="2000" b="1">
                <a:latin typeface="Verdana" pitchFamily="34" charset="0"/>
              </a:rPr>
              <a:t>a “subculture”</a:t>
            </a:r>
          </a:p>
          <a:p>
            <a:pPr marL="1208088" lvl="2" eaLnBrk="1" hangingPunct="1"/>
            <a:r>
              <a:rPr lang="en-US" sz="1600" b="1">
                <a:latin typeface="Verdana" pitchFamily="34" charset="0"/>
              </a:rPr>
              <a:t>“Irish Travelers” (“Tinkers”, “Gypsies”)</a:t>
            </a:r>
          </a:p>
          <a:p>
            <a:pPr lvl="3" eaLnBrk="1" hangingPunct="1"/>
            <a:r>
              <a:rPr lang="en-US" sz="1200" b="1">
                <a:latin typeface="Verdana" pitchFamily="34" charset="0"/>
              </a:rPr>
              <a:t>(“Travelers” are not “Rom”, “Gypsies”)</a:t>
            </a:r>
          </a:p>
          <a:p>
            <a:pPr marL="1208088" lvl="2" eaLnBrk="1" hangingPunct="1"/>
            <a:r>
              <a:rPr lang="en-US" sz="1600" b="1">
                <a:latin typeface="Verdana" pitchFamily="34" charset="0"/>
              </a:rPr>
              <a:t>Irish Catholics</a:t>
            </a:r>
          </a:p>
          <a:p>
            <a:pPr marL="865188" lvl="1" indent="-407988" eaLnBrk="1" hangingPunct="1"/>
            <a:r>
              <a:rPr lang="en-US" sz="2000" b="1">
                <a:latin typeface="Verdana" pitchFamily="34" charset="0"/>
              </a:rPr>
              <a:t>a region</a:t>
            </a:r>
          </a:p>
          <a:p>
            <a:pPr marL="865188" lvl="1" indent="-407988" eaLnBrk="1" hangingPunct="1"/>
            <a:r>
              <a:rPr lang="en-US" sz="2000" b="1">
                <a:latin typeface="Verdana" pitchFamily="34" charset="0"/>
              </a:rPr>
              <a:t>a community / city</a:t>
            </a:r>
          </a:p>
          <a:p>
            <a:pPr marL="865188" lvl="1" indent="-407988" eaLnBrk="1" hangingPunct="1"/>
            <a:r>
              <a:rPr lang="en-US" sz="2000" b="1">
                <a:latin typeface="Verdana" pitchFamily="34" charset="0"/>
              </a:rPr>
              <a:t>the family</a:t>
            </a:r>
          </a:p>
          <a:p>
            <a:pPr marL="865188" lvl="1" indent="-407988" eaLnBrk="1" hangingPunct="1"/>
            <a:r>
              <a:rPr lang="en-US" sz="2000" b="1">
                <a:latin typeface="Verdana" pitchFamily="34" charset="0"/>
              </a:rPr>
              <a:t>one person</a:t>
            </a:r>
          </a:p>
          <a:p>
            <a:pPr marL="865188" lvl="1" indent="-407988" eaLnBrk="1" hangingPunct="1"/>
            <a:r>
              <a:rPr lang="en-US" sz="2000" b="1" i="1">
                <a:latin typeface="Verdana" pitchFamily="34" charset="0"/>
              </a:rPr>
              <a:t>types </a:t>
            </a:r>
            <a:r>
              <a:rPr lang="en-US" sz="2000" b="1">
                <a:latin typeface="Verdana" pitchFamily="34" charset="0"/>
              </a:rPr>
              <a:t>of people and institutions, cross-culturally…</a:t>
            </a: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ext Box 2"/>
          <p:cNvSpPr txBox="1">
            <a:spLocks noChangeArrowheads="1"/>
          </p:cNvSpPr>
          <p:nvPr/>
        </p:nvSpPr>
        <p:spPr bwMode="auto">
          <a:xfrm>
            <a:off x="2217738" y="6488113"/>
            <a:ext cx="4691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>
                <a:solidFill>
                  <a:schemeClr val="folHlink"/>
                </a:solidFill>
                <a:hlinkClick r:id="rId2"/>
              </a:rPr>
              <a:t>http://www.d.umn.edu/cla/faculty/troufs/anth3635/cetexts.html#Nan</a:t>
            </a:r>
            <a:endParaRPr kumimoji="1" lang="en-US">
              <a:solidFill>
                <a:schemeClr val="folHlink"/>
              </a:solidFill>
            </a:endParaRPr>
          </a:p>
        </p:txBody>
      </p:sp>
      <p:pic>
        <p:nvPicPr>
          <p:cNvPr id="3164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3863" y="395288"/>
            <a:ext cx="324485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19" name="Text Box 4"/>
          <p:cNvSpPr txBox="1">
            <a:spLocks noChangeArrowheads="1"/>
          </p:cNvSpPr>
          <p:nvPr/>
        </p:nvSpPr>
        <p:spPr bwMode="auto">
          <a:xfrm>
            <a:off x="1905000" y="5538788"/>
            <a:ext cx="53006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latin typeface="Verdana" pitchFamily="34" charset="0"/>
              </a:rPr>
              <a:t>Sharon Gmelch</a:t>
            </a:r>
          </a:p>
          <a:p>
            <a:pPr algn="ctr">
              <a:spcBef>
                <a:spcPct val="20000"/>
              </a:spcBef>
            </a:pPr>
            <a:r>
              <a:rPr lang="en-US" b="1" i="1">
                <a:latin typeface="Verdana" pitchFamily="34" charset="0"/>
              </a:rPr>
              <a:t>Nan: The Life of an Irish Traveling Woman, Revised Edition</a:t>
            </a:r>
            <a:r>
              <a:rPr lang="en-US" b="1">
                <a:latin typeface="Verdana" pitchFamily="34" charset="0"/>
              </a:rPr>
              <a:t>.</a:t>
            </a:r>
          </a:p>
          <a:p>
            <a:pPr algn="ctr">
              <a:spcBef>
                <a:spcPct val="20000"/>
              </a:spcBef>
            </a:pPr>
            <a:r>
              <a:rPr lang="en-US" sz="800">
                <a:latin typeface="Verdana" pitchFamily="34" charset="0"/>
              </a:rPr>
              <a:t>Long Grove: IL: Waveland Press, 1991.</a:t>
            </a:r>
          </a:p>
          <a:p>
            <a:pPr algn="ctr">
              <a:spcBef>
                <a:spcPct val="20000"/>
              </a:spcBef>
            </a:pPr>
            <a:r>
              <a:rPr lang="en-US" sz="800">
                <a:latin typeface="Verdana" pitchFamily="34" charset="0"/>
              </a:rPr>
              <a:t>(ISBN: 0881336025)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42" name="Text Box 4"/>
          <p:cNvSpPr txBox="1">
            <a:spLocks noChangeArrowheads="1"/>
          </p:cNvSpPr>
          <p:nvPr/>
        </p:nvSpPr>
        <p:spPr bwMode="auto">
          <a:xfrm>
            <a:off x="1219200" y="792163"/>
            <a:ext cx="6705600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7200" b="1">
                <a:solidFill>
                  <a:srgbClr val="FF0000"/>
                </a:solidFill>
              </a:rPr>
              <a:t>Analysis, misc.</a:t>
            </a: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194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20D636"/>
                </a:solidFill>
              </a:rPr>
              <a:t>for many years the </a:t>
            </a:r>
            <a:r>
              <a:rPr lang="en-US" sz="2800" b="1"/>
              <a:t>island model of peasant / community studies dominated </a:t>
            </a:r>
            <a:r>
              <a:rPr lang="en-US" sz="2400">
                <a:solidFill>
                  <a:srgbClr val="20D636"/>
                </a:solidFill>
              </a:rPr>
              <a:t>Europeanist anthropology, </a:t>
            </a:r>
            <a:r>
              <a:rPr lang="en-US" sz="2800" b="1"/>
              <a:t>and to some extent continues to do so</a:t>
            </a:r>
            <a:endParaRPr lang="en-US" sz="2400" b="1"/>
          </a:p>
          <a:p>
            <a:pPr eaLnBrk="1" hangingPunct="1"/>
            <a:endParaRPr lang="en-US" sz="2400"/>
          </a:p>
          <a:p>
            <a:pPr lvl="1" eaLnBrk="1" hangingPunct="1"/>
            <a:r>
              <a:rPr lang="en-US" sz="1800" b="1">
                <a:solidFill>
                  <a:srgbClr val="20D636"/>
                </a:solidFill>
              </a:rPr>
              <a:t>whether or not the peasant community was on an island, the community itself was </a:t>
            </a:r>
            <a:r>
              <a:rPr lang="en-US" sz="2400" b="1"/>
              <a:t>treated as a self-contained unit</a:t>
            </a:r>
            <a:endParaRPr lang="en-US" sz="1800" b="1"/>
          </a:p>
          <a:p>
            <a:pPr eaLnBrk="1" hangingPunct="1"/>
            <a:endParaRPr lang="en-US" sz="1800" b="1"/>
          </a:p>
          <a:p>
            <a:pPr lvl="1" eaLnBrk="1" hangingPunct="1"/>
            <a:r>
              <a:rPr lang="en-US" sz="1600"/>
              <a:t>see Kertzer’s discussion of the anthropological yearning for “the simplicity of a manageable field setting . . .  Where . . .  The scale is human, and the cow dung wafts through the air”</a:t>
            </a:r>
          </a:p>
        </p:txBody>
      </p:sp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2105025" y="6477000"/>
            <a:ext cx="49053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Susan Parman, </a:t>
            </a:r>
            <a:r>
              <a:rPr lang="en-US" i="1">
                <a:hlinkClick r:id="rId2"/>
              </a:rPr>
              <a:t>Europe in the Anthropological Imagination</a:t>
            </a:r>
            <a:r>
              <a:rPr lang="en-US"/>
              <a:t>, pp. 11 - 14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05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chemeClr val="accent1"/>
                </a:solidFill>
              </a:rPr>
              <a:t>for many years</a:t>
            </a:r>
            <a:r>
              <a:rPr lang="en-US" sz="2400"/>
              <a:t> the island model of peasant / community studies dominated Europeanist anthropology</a:t>
            </a:r>
            <a:r>
              <a:rPr lang="en-US" sz="2400">
                <a:solidFill>
                  <a:schemeClr val="accent1"/>
                </a:solidFill>
              </a:rPr>
              <a:t>, and to some extent continues to do so</a:t>
            </a:r>
          </a:p>
          <a:p>
            <a:pPr eaLnBrk="1" hangingPunct="1"/>
            <a:endParaRPr lang="en-US" sz="2400">
              <a:solidFill>
                <a:schemeClr val="accent1"/>
              </a:solidFill>
            </a:endParaRPr>
          </a:p>
          <a:p>
            <a:pPr lvl="1" eaLnBrk="1" hangingPunct="1"/>
            <a:r>
              <a:rPr lang="en-US" sz="1200">
                <a:solidFill>
                  <a:schemeClr val="accent1"/>
                </a:solidFill>
              </a:rPr>
              <a:t>whether or not the peasant community was on an island, the community itself was treated as a self-contained unit</a:t>
            </a:r>
          </a:p>
          <a:p>
            <a:pPr eaLnBrk="1" hangingPunct="1"/>
            <a:endParaRPr lang="en-US" sz="1200">
              <a:solidFill>
                <a:schemeClr val="accent1"/>
              </a:solidFill>
            </a:endParaRPr>
          </a:p>
          <a:p>
            <a:pPr lvl="1" eaLnBrk="1" hangingPunct="1"/>
            <a:r>
              <a:rPr lang="en-US" sz="1200">
                <a:solidFill>
                  <a:schemeClr val="accent1"/>
                </a:solidFill>
              </a:rPr>
              <a:t>see Kertzer’s discussion of the anthropological yearning for “the simplicity of a manageable field setting . . .  Where . . .  The scale is human, and the cow dung wafts through the air”</a:t>
            </a:r>
          </a:p>
        </p:txBody>
      </p:sp>
      <p:sp>
        <p:nvSpPr>
          <p:cNvPr id="320515" name="Text Box 4"/>
          <p:cNvSpPr txBox="1">
            <a:spLocks noChangeArrowheads="1"/>
          </p:cNvSpPr>
          <p:nvPr/>
        </p:nvSpPr>
        <p:spPr bwMode="auto">
          <a:xfrm>
            <a:off x="2105025" y="6477000"/>
            <a:ext cx="49053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Susan Parman, </a:t>
            </a:r>
            <a:r>
              <a:rPr lang="en-US" i="1">
                <a:hlinkClick r:id="rId2"/>
              </a:rPr>
              <a:t>Europe in the Anthropological Imagination</a:t>
            </a:r>
            <a:r>
              <a:rPr lang="en-US"/>
              <a:t>, pp. 11 - 14</a:t>
            </a: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15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39775" eaLnBrk="1" hangingPunct="1">
              <a:lnSpc>
                <a:spcPct val="110000"/>
              </a:lnSpc>
              <a:tabLst>
                <a:tab pos="914400" algn="l"/>
              </a:tabLst>
            </a:pPr>
            <a:r>
              <a:rPr lang="en-US">
                <a:solidFill>
                  <a:srgbClr val="20D636"/>
                </a:solidFill>
              </a:rPr>
              <a:t>the research that came out of this school of thought </a:t>
            </a:r>
            <a:r>
              <a:rPr lang="en-US" sz="3600" b="1"/>
              <a:t>emphasized</a:t>
            </a:r>
            <a:endParaRPr lang="en-US" b="1"/>
          </a:p>
          <a:p>
            <a:pPr lvl="2" defTabSz="739775" eaLnBrk="1" hangingPunct="1">
              <a:lnSpc>
                <a:spcPct val="110000"/>
              </a:lnSpc>
              <a:tabLst>
                <a:tab pos="914400" algn="l"/>
              </a:tabLst>
            </a:pPr>
            <a:r>
              <a:rPr lang="en-US" sz="4000" b="1"/>
              <a:t>self-sufficiency </a:t>
            </a:r>
          </a:p>
          <a:p>
            <a:pPr lvl="2" defTabSz="739775" eaLnBrk="1" hangingPunct="1">
              <a:lnSpc>
                <a:spcPct val="110000"/>
              </a:lnSpc>
              <a:tabLst>
                <a:tab pos="914400" algn="l"/>
              </a:tabLst>
            </a:pPr>
            <a:r>
              <a:rPr lang="en-US" sz="4000" b="1"/>
              <a:t>and isolation</a:t>
            </a:r>
          </a:p>
          <a:p>
            <a:pPr defTabSz="739775" eaLnBrk="1" hangingPunct="1">
              <a:lnSpc>
                <a:spcPct val="110000"/>
              </a:lnSpc>
              <a:buFontTx/>
              <a:buNone/>
              <a:tabLst>
                <a:tab pos="914400" algn="l"/>
              </a:tabLst>
            </a:pPr>
            <a:r>
              <a:rPr lang="en-US" sz="4000"/>
              <a:t>	</a:t>
            </a:r>
            <a:r>
              <a:rPr lang="en-US">
                <a:solidFill>
                  <a:srgbClr val="20D636"/>
                </a:solidFill>
              </a:rPr>
              <a:t>rather than . . .</a:t>
            </a:r>
            <a:r>
              <a:rPr lang="en-US" sz="4000">
                <a:solidFill>
                  <a:srgbClr val="20D636"/>
                </a:solidFill>
              </a:rPr>
              <a:t> </a:t>
            </a:r>
          </a:p>
        </p:txBody>
      </p:sp>
      <p:sp>
        <p:nvSpPr>
          <p:cNvPr id="321539" name="Text Box 4"/>
          <p:cNvSpPr txBox="1">
            <a:spLocks noChangeArrowheads="1"/>
          </p:cNvSpPr>
          <p:nvPr/>
        </p:nvSpPr>
        <p:spPr bwMode="auto">
          <a:xfrm>
            <a:off x="2105025" y="6477000"/>
            <a:ext cx="49053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Susan Parman, </a:t>
            </a:r>
            <a:r>
              <a:rPr lang="en-US" i="1">
                <a:hlinkClick r:id="rId2"/>
              </a:rPr>
              <a:t>Europe in the Anthropological Imagination</a:t>
            </a:r>
            <a:r>
              <a:rPr lang="en-US"/>
              <a:t>, pp. 11 - 14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2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315200" cy="3733800"/>
          </a:xfrm>
        </p:spPr>
        <p:txBody>
          <a:bodyPr/>
          <a:lstStyle/>
          <a:p>
            <a:pPr marL="0" indent="0" algn="ctr" defTabSz="739775" eaLnBrk="1" hangingPunct="1">
              <a:lnSpc>
                <a:spcPct val="110000"/>
              </a:lnSpc>
              <a:buFontTx/>
              <a:buNone/>
            </a:pPr>
            <a:r>
              <a:rPr lang="en-US"/>
              <a:t>. . . rather than</a:t>
            </a:r>
            <a:r>
              <a:rPr lang="en-US" sz="3600"/>
              <a:t> </a:t>
            </a:r>
          </a:p>
          <a:p>
            <a:pPr marL="685800" lvl="2" defTabSz="739775" eaLnBrk="1" hangingPunct="1">
              <a:lnSpc>
                <a:spcPct val="110000"/>
              </a:lnSpc>
            </a:pPr>
            <a:r>
              <a:rPr lang="en-US" sz="3600" b="1"/>
              <a:t>regional / national linkages</a:t>
            </a:r>
          </a:p>
          <a:p>
            <a:pPr marL="685800" lvl="2" defTabSz="739775" eaLnBrk="1" hangingPunct="1">
              <a:lnSpc>
                <a:spcPct val="110000"/>
              </a:lnSpc>
            </a:pPr>
            <a:r>
              <a:rPr lang="en-US" sz="3600" b="1"/>
              <a:t>migration</a:t>
            </a:r>
          </a:p>
          <a:p>
            <a:pPr marL="685800" lvl="2" defTabSz="739775" eaLnBrk="1" hangingPunct="1">
              <a:lnSpc>
                <a:spcPct val="110000"/>
              </a:lnSpc>
            </a:pPr>
            <a:r>
              <a:rPr lang="en-US" sz="3600" b="1"/>
              <a:t>tourism</a:t>
            </a:r>
          </a:p>
          <a:p>
            <a:pPr marL="685800" lvl="2" defTabSz="739775" eaLnBrk="1" hangingPunct="1">
              <a:lnSpc>
                <a:spcPct val="110000"/>
              </a:lnSpc>
            </a:pPr>
            <a:r>
              <a:rPr lang="en-US" sz="3600" b="1"/>
              <a:t>urbanization</a:t>
            </a:r>
          </a:p>
        </p:txBody>
      </p:sp>
      <p:sp>
        <p:nvSpPr>
          <p:cNvPr id="322563" name="Text Box 4"/>
          <p:cNvSpPr txBox="1">
            <a:spLocks noChangeArrowheads="1"/>
          </p:cNvSpPr>
          <p:nvPr/>
        </p:nvSpPr>
        <p:spPr bwMode="auto">
          <a:xfrm>
            <a:off x="2105025" y="6477000"/>
            <a:ext cx="49053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Susan Parman, </a:t>
            </a:r>
            <a:r>
              <a:rPr lang="en-US" i="1">
                <a:hlinkClick r:id="rId2"/>
              </a:rPr>
              <a:t>Europe in the Anthropological Imagination</a:t>
            </a:r>
            <a:r>
              <a:rPr lang="en-US"/>
              <a:t>, pp. 11 - 14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3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921000"/>
            <a:ext cx="7315200" cy="2895600"/>
          </a:xfrm>
        </p:spPr>
        <p:txBody>
          <a:bodyPr/>
          <a:lstStyle/>
          <a:p>
            <a:pPr eaLnBrk="1" hangingPunct="1"/>
            <a:r>
              <a:rPr lang="en-US" sz="3600" b="1"/>
              <a:t>peasant studies and community studies </a:t>
            </a:r>
            <a:r>
              <a:rPr lang="en-US">
                <a:solidFill>
                  <a:srgbClr val="20D636"/>
                </a:solidFill>
              </a:rPr>
              <a:t>by and large </a:t>
            </a:r>
            <a:r>
              <a:rPr lang="en-US" sz="3600" b="1"/>
              <a:t>perpetuated the island model </a:t>
            </a:r>
            <a:r>
              <a:rPr lang="en-US">
                <a:solidFill>
                  <a:srgbClr val="20D636"/>
                </a:solidFill>
              </a:rPr>
              <a:t>of anthropological units of study with its concomitant notions of . . . </a:t>
            </a:r>
          </a:p>
        </p:txBody>
      </p:sp>
      <p:sp>
        <p:nvSpPr>
          <p:cNvPr id="323587" name="Text Box 4"/>
          <p:cNvSpPr txBox="1">
            <a:spLocks noChangeArrowheads="1"/>
          </p:cNvSpPr>
          <p:nvPr/>
        </p:nvSpPr>
        <p:spPr bwMode="auto">
          <a:xfrm>
            <a:off x="2105025" y="6477000"/>
            <a:ext cx="49053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Susan Parman, </a:t>
            </a:r>
            <a:r>
              <a:rPr lang="en-US" i="1">
                <a:hlinkClick r:id="rId2"/>
              </a:rPr>
              <a:t>Europe in the Anthropological Imagination</a:t>
            </a:r>
            <a:r>
              <a:rPr lang="en-US"/>
              <a:t>, pp. 11 - 14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4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7315200" cy="4525963"/>
          </a:xfrm>
        </p:spPr>
        <p:txBody>
          <a:bodyPr/>
          <a:lstStyle/>
          <a:p>
            <a:pPr lvl="1" eaLnBrk="1" hangingPunct="1"/>
            <a:r>
              <a:rPr lang="en-US" sz="3200" b="1"/>
              <a:t>tradition</a:t>
            </a:r>
          </a:p>
          <a:p>
            <a:pPr lvl="1" eaLnBrk="1" hangingPunct="1"/>
            <a:r>
              <a:rPr lang="en-US" sz="3200" b="1"/>
              <a:t>conservatism</a:t>
            </a:r>
          </a:p>
          <a:p>
            <a:pPr lvl="1" eaLnBrk="1" hangingPunct="1"/>
            <a:r>
              <a:rPr lang="en-US" sz="3200" b="1"/>
              <a:t>homogeneity </a:t>
            </a:r>
          </a:p>
          <a:p>
            <a:pPr lvl="2" eaLnBrk="1" hangingPunct="1"/>
            <a:r>
              <a:rPr lang="en-US" sz="1600"/>
              <a:t>in ideology if not in fact, as Brettell points out in Parman</a:t>
            </a:r>
          </a:p>
          <a:p>
            <a:pPr lvl="1" eaLnBrk="1" hangingPunct="1"/>
            <a:r>
              <a:rPr lang="en-US" sz="3200" b="1"/>
              <a:t>egalitarianism</a:t>
            </a:r>
          </a:p>
          <a:p>
            <a:pPr lvl="1" eaLnBrk="1" hangingPunct="1"/>
            <a:r>
              <a:rPr lang="en-US" sz="3200" b="1"/>
              <a:t>organic solidarity</a:t>
            </a:r>
          </a:p>
          <a:p>
            <a:pPr lvl="1" eaLnBrk="1" hangingPunct="1"/>
            <a:r>
              <a:rPr lang="en-US" sz="3200" b="1"/>
              <a:t>cultural essences </a:t>
            </a:r>
          </a:p>
          <a:p>
            <a:pPr lvl="1" eaLnBrk="1" hangingPunct="1"/>
            <a:endParaRPr lang="en-US" sz="1200"/>
          </a:p>
          <a:p>
            <a:pPr lvl="1" eaLnBrk="1" hangingPunct="1">
              <a:buFontTx/>
              <a:buNone/>
            </a:pPr>
            <a:r>
              <a:rPr lang="en-US" sz="2400"/>
              <a:t>as opposed to . . .  the notion of culture as . . .</a:t>
            </a:r>
          </a:p>
        </p:txBody>
      </p:sp>
      <p:sp>
        <p:nvSpPr>
          <p:cNvPr id="324611" name="Text Box 4"/>
          <p:cNvSpPr txBox="1">
            <a:spLocks noChangeArrowheads="1"/>
          </p:cNvSpPr>
          <p:nvPr/>
        </p:nvSpPr>
        <p:spPr bwMode="auto">
          <a:xfrm>
            <a:off x="2105025" y="6477000"/>
            <a:ext cx="49053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Susan Parman, </a:t>
            </a:r>
            <a:r>
              <a:rPr lang="en-US" i="1">
                <a:hlinkClick r:id="rId2"/>
              </a:rPr>
              <a:t>Europe in the Anthropological Imagination</a:t>
            </a:r>
            <a:r>
              <a:rPr lang="en-US"/>
              <a:t>, pp. 11 - 14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56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sz="2400">
                <a:solidFill>
                  <a:schemeClr val="accent1"/>
                </a:solidFill>
              </a:rPr>
              <a:t>tradition</a:t>
            </a:r>
          </a:p>
          <a:p>
            <a:pPr lvl="1" eaLnBrk="1" hangingPunct="1"/>
            <a:r>
              <a:rPr lang="en-US" sz="2400">
                <a:solidFill>
                  <a:schemeClr val="accent1"/>
                </a:solidFill>
              </a:rPr>
              <a:t>conservatism</a:t>
            </a:r>
          </a:p>
          <a:p>
            <a:pPr lvl="1" eaLnBrk="1" hangingPunct="1"/>
            <a:r>
              <a:rPr lang="en-US" sz="2400">
                <a:solidFill>
                  <a:schemeClr val="accent1"/>
                </a:solidFill>
              </a:rPr>
              <a:t>homogeneity </a:t>
            </a:r>
          </a:p>
          <a:p>
            <a:pPr lvl="2" eaLnBrk="1" hangingPunct="1"/>
            <a:r>
              <a:rPr lang="en-US" sz="1800">
                <a:solidFill>
                  <a:schemeClr val="accent1"/>
                </a:solidFill>
              </a:rPr>
              <a:t>in ideology if not in fact, as Brettell points out in Parman</a:t>
            </a:r>
          </a:p>
          <a:p>
            <a:pPr lvl="1" eaLnBrk="1" hangingPunct="1"/>
            <a:r>
              <a:rPr lang="en-US" sz="2400">
                <a:solidFill>
                  <a:schemeClr val="accent1"/>
                </a:solidFill>
              </a:rPr>
              <a:t>egalitarianism</a:t>
            </a:r>
          </a:p>
          <a:p>
            <a:pPr lvl="1" eaLnBrk="1" hangingPunct="1"/>
            <a:r>
              <a:rPr lang="en-US" sz="3200" b="1"/>
              <a:t>organic solidarity</a:t>
            </a:r>
          </a:p>
          <a:p>
            <a:pPr lvl="1" eaLnBrk="1" hangingPunct="1"/>
            <a:r>
              <a:rPr lang="en-US" sz="2400">
                <a:solidFill>
                  <a:schemeClr val="accent1"/>
                </a:solidFill>
              </a:rPr>
              <a:t>cultural essences </a:t>
            </a:r>
          </a:p>
          <a:p>
            <a:pPr lvl="1" eaLnBrk="1" hangingPunct="1"/>
            <a:endParaRPr lang="en-US" sz="2400">
              <a:solidFill>
                <a:schemeClr val="accent1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400">
                <a:solidFill>
                  <a:schemeClr val="accent1"/>
                </a:solidFill>
              </a:rPr>
              <a:t>as opposed to . . .  the notion of culture as . . .</a:t>
            </a:r>
          </a:p>
        </p:txBody>
      </p:sp>
      <p:sp>
        <p:nvSpPr>
          <p:cNvPr id="325635" name="Text Box 4"/>
          <p:cNvSpPr txBox="1">
            <a:spLocks noChangeArrowheads="1"/>
          </p:cNvSpPr>
          <p:nvPr/>
        </p:nvSpPr>
        <p:spPr bwMode="auto">
          <a:xfrm>
            <a:off x="2105025" y="6477000"/>
            <a:ext cx="49053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Susan Parman, </a:t>
            </a:r>
            <a:r>
              <a:rPr lang="en-US" i="1">
                <a:hlinkClick r:id="rId2"/>
              </a:rPr>
              <a:t>Europe in the Anthropological Imagination</a:t>
            </a:r>
            <a:r>
              <a:rPr lang="en-US"/>
              <a:t>, pp. 11 - 14</a:t>
            </a:r>
          </a:p>
        </p:txBody>
      </p:sp>
      <p:sp>
        <p:nvSpPr>
          <p:cNvPr id="700421" name="Text Box 5"/>
          <p:cNvSpPr txBox="1">
            <a:spLocks noChangeArrowheads="1"/>
          </p:cNvSpPr>
          <p:nvPr/>
        </p:nvSpPr>
        <p:spPr bwMode="auto">
          <a:xfrm>
            <a:off x="914400" y="4495800"/>
            <a:ext cx="6019800" cy="160020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lIns="685800" tIns="685800" rIns="685800" bIns="685800" anchor="ctr"/>
          <a:lstStyle/>
          <a:p>
            <a:r>
              <a:rPr lang="en-US" sz="2400" b="1">
                <a:solidFill>
                  <a:schemeClr val="tx2"/>
                </a:solidFill>
              </a:rPr>
              <a:t>Émile Durkheim</a:t>
            </a:r>
            <a:endParaRPr lang="en-US" sz="18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5"/>
          <p:cNvSpPr>
            <a:spLocks noChangeArrowheads="1"/>
          </p:cNvSpPr>
          <p:nvPr/>
        </p:nvSpPr>
        <p:spPr bwMode="auto">
          <a:xfrm>
            <a:off x="2286000" y="2879725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 “culture area”</a:t>
            </a:r>
            <a:br>
              <a:rPr lang="en-US" sz="4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(anthropological term)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Europe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2" descr="P819003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3"/>
          <p:cNvSpPr>
            <a:spLocks noChangeArrowheads="1"/>
          </p:cNvSpPr>
          <p:nvPr/>
        </p:nvSpPr>
        <p:spPr bwMode="auto">
          <a:xfrm>
            <a:off x="2286000" y="2879725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 country</a:t>
            </a:r>
            <a:r>
              <a:rPr lang="en-US" b="1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Ireland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3"/>
          <p:cNvSpPr>
            <a:spLocks noChangeArrowheads="1"/>
          </p:cNvSpPr>
          <p:nvPr/>
        </p:nvSpPr>
        <p:spPr bwMode="auto">
          <a:xfrm>
            <a:off x="749300" y="1778000"/>
            <a:ext cx="7696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tabLst>
                <a:tab pos="2057400" algn="l"/>
              </a:tabLst>
            </a:pPr>
            <a:r>
              <a:rPr lang="en-US" sz="4000" b="1">
                <a:solidFill>
                  <a:srgbClr val="FF0000"/>
                </a:solidFill>
              </a:rPr>
              <a:t>a divided / split segment</a:t>
            </a:r>
          </a:p>
          <a:p>
            <a:pPr algn="ctr">
              <a:spcBef>
                <a:spcPct val="20000"/>
              </a:spcBef>
              <a:tabLst>
                <a:tab pos="2057400" algn="l"/>
              </a:tabLst>
            </a:pPr>
            <a:r>
              <a:rPr lang="en-US" sz="2000" b="1">
                <a:solidFill>
                  <a:srgbClr val="FF0000"/>
                </a:solidFill>
              </a:rPr>
              <a:t>of a</a:t>
            </a:r>
          </a:p>
          <a:p>
            <a:pPr algn="ctr">
              <a:spcBef>
                <a:spcPct val="20000"/>
              </a:spcBef>
              <a:tabLst>
                <a:tab pos="2057400" algn="l"/>
              </a:tabLst>
            </a:pPr>
            <a:r>
              <a:rPr lang="en-US" sz="4000" b="1">
                <a:solidFill>
                  <a:srgbClr val="FF0000"/>
                </a:solidFill>
              </a:rPr>
              <a:t>nation or country</a:t>
            </a:r>
          </a:p>
          <a:p>
            <a:pPr algn="ctr">
              <a:spcBef>
                <a:spcPct val="20000"/>
              </a:spcBef>
              <a:tabLst>
                <a:tab pos="2057400" algn="l"/>
              </a:tabLst>
            </a:pPr>
            <a:r>
              <a:rPr lang="en-US" sz="2000" b="1">
                <a:solidFill>
                  <a:srgbClr val="FF0000"/>
                </a:solidFill>
              </a:rPr>
              <a:t>(Nation-State)</a:t>
            </a:r>
          </a:p>
          <a:p>
            <a:pPr algn="ctr">
              <a:spcBef>
                <a:spcPct val="20000"/>
              </a:spcBef>
              <a:tabLst>
                <a:tab pos="2057400" algn="l"/>
              </a:tabLst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  <a:tabLst>
                <a:tab pos="2057400" algn="l"/>
              </a:tabLst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  <a:buFontTx/>
              <a:buChar char="•"/>
              <a:tabLst>
                <a:tab pos="2057400" algn="l"/>
              </a:tabLst>
            </a:pPr>
            <a:r>
              <a:rPr lang="en-US" sz="4000" b="1">
                <a:solidFill>
                  <a:srgbClr val="FF0000"/>
                </a:solidFill>
              </a:rPr>
              <a:t> Northern Ireland</a:t>
            </a:r>
          </a:p>
          <a:p>
            <a:pPr algn="ctr">
              <a:spcBef>
                <a:spcPct val="20000"/>
              </a:spcBef>
              <a:buFontTx/>
              <a:buChar char="•"/>
              <a:tabLst>
                <a:tab pos="2057400" algn="l"/>
              </a:tabLst>
            </a:pPr>
            <a:r>
              <a:rPr lang="en-US" sz="4000" b="1">
                <a:solidFill>
                  <a:srgbClr val="FF0000"/>
                </a:solidFill>
              </a:rPr>
              <a:t> Republic of Ireland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3"/>
          <p:cNvSpPr>
            <a:spLocks noChangeArrowheads="1"/>
          </p:cNvSpPr>
          <p:nvPr/>
        </p:nvSpPr>
        <p:spPr bwMode="auto">
          <a:xfrm>
            <a:off x="2286000" y="2879725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 culture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“The Irish”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ChangeArrowheads="1"/>
          </p:cNvSpPr>
          <p:nvPr/>
        </p:nvSpPr>
        <p:spPr bwMode="auto">
          <a:xfrm>
            <a:off x="1828800" y="2895600"/>
            <a:ext cx="5486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 “subculture”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e.g.,</a:t>
            </a:r>
            <a:r>
              <a:rPr lang="en-US" sz="4000" b="1">
                <a:solidFill>
                  <a:srgbClr val="FF0000"/>
                </a:solidFill>
              </a:rPr>
              <a:t> “Irish Catholics”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ChangeArrowheads="1"/>
          </p:cNvSpPr>
          <p:nvPr/>
        </p:nvSpPr>
        <p:spPr bwMode="auto">
          <a:xfrm>
            <a:off x="838200" y="2895600"/>
            <a:ext cx="74676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 “subculture”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e.g.,</a:t>
            </a:r>
            <a:r>
              <a:rPr lang="en-US" sz="4000" b="1">
                <a:solidFill>
                  <a:srgbClr val="FF0000"/>
                </a:solidFill>
              </a:rPr>
              <a:t> “Travelers”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(“Tinkers”, “Gypsies”)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549" name="Oval 5"/>
          <p:cNvSpPr>
            <a:spLocks noChangeArrowheads="1"/>
          </p:cNvSpPr>
          <p:nvPr/>
        </p:nvSpPr>
        <p:spPr bwMode="auto">
          <a:xfrm rot="-3879821">
            <a:off x="4671219" y="1092994"/>
            <a:ext cx="1744662" cy="1943100"/>
          </a:xfrm>
          <a:prstGeom prst="ellipse">
            <a:avLst/>
          </a:prstGeom>
          <a:gradFill rotWithShape="0">
            <a:gsLst>
              <a:gs pos="0">
                <a:srgbClr val="20D636">
                  <a:alpha val="39998"/>
                </a:srgbClr>
              </a:gs>
              <a:gs pos="100000">
                <a:srgbClr val="127B1F">
                  <a:alpha val="39998"/>
                </a:srgb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3"/>
          <p:cNvSpPr>
            <a:spLocks noChangeArrowheads="1"/>
          </p:cNvSpPr>
          <p:nvPr/>
        </p:nvSpPr>
        <p:spPr bwMode="auto">
          <a:xfrm>
            <a:off x="1600200" y="2895600"/>
            <a:ext cx="59436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 region</a:t>
            </a:r>
            <a:r>
              <a:rPr lang="en-US" b="1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  <a:buFontTx/>
              <a:buChar char="•"/>
            </a:pPr>
            <a:r>
              <a:rPr lang="en-US" sz="4000" b="1" i="1">
                <a:solidFill>
                  <a:srgbClr val="FF0000"/>
                </a:solidFill>
              </a:rPr>
              <a:t> The Irish Countryman</a:t>
            </a:r>
          </a:p>
          <a:p>
            <a:pPr algn="ctr">
              <a:spcBef>
                <a:spcPct val="20000"/>
              </a:spcBef>
              <a:buFontTx/>
              <a:buChar char="•"/>
            </a:pPr>
            <a:r>
              <a:rPr lang="en-US" sz="4000" b="1">
                <a:solidFill>
                  <a:srgbClr val="FF0000"/>
                </a:solidFill>
              </a:rPr>
              <a:t> “Kerrymen”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3"/>
          <p:cNvSpPr>
            <a:spLocks noChangeArrowheads="1"/>
          </p:cNvSpPr>
          <p:nvPr/>
        </p:nvSpPr>
        <p:spPr bwMode="auto">
          <a:xfrm>
            <a:off x="2286000" y="288925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 region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The Aran Islands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2286000" y="2870200"/>
            <a:ext cx="45720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the community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e.g.,</a:t>
            </a:r>
            <a:r>
              <a:rPr lang="en-US" sz="4000" b="1">
                <a:solidFill>
                  <a:srgbClr val="FF0000"/>
                </a:solidFill>
              </a:rPr>
              <a:t> Inish Oirr</a:t>
            </a:r>
          </a:p>
          <a:p>
            <a:pPr algn="ctr">
              <a:spcBef>
                <a:spcPct val="20000"/>
              </a:spcBef>
            </a:pPr>
            <a:r>
              <a:rPr lang="en-US" sz="3200">
                <a:solidFill>
                  <a:srgbClr val="FF0000"/>
                </a:solidFill>
              </a:rPr>
              <a:t>(“Inish Beag”)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3"/>
          <p:cNvSpPr>
            <a:spLocks noChangeArrowheads="1"/>
          </p:cNvSpPr>
          <p:nvPr/>
        </p:nvSpPr>
        <p:spPr bwMode="auto">
          <a:xfrm>
            <a:off x="2286000" y="28702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the community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e.g.,</a:t>
            </a:r>
            <a:r>
              <a:rPr lang="en-US" sz="4000" b="1">
                <a:solidFill>
                  <a:srgbClr val="FF0000"/>
                </a:solidFill>
              </a:rPr>
              <a:t> Dubliners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3"/>
          <p:cNvSpPr>
            <a:spLocks noChangeArrowheads="1"/>
          </p:cNvSpPr>
          <p:nvPr/>
        </p:nvSpPr>
        <p:spPr bwMode="auto">
          <a:xfrm>
            <a:off x="2286000" y="288925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the individual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e.g.,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4000" b="1" i="1">
                <a:solidFill>
                  <a:srgbClr val="FF0000"/>
                </a:solidFill>
              </a:rPr>
              <a:t>Nan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228600" y="2554288"/>
            <a:ext cx="87630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i="1">
                <a:solidFill>
                  <a:srgbClr val="FF0000"/>
                </a:solidFill>
              </a:rPr>
              <a:t>types </a:t>
            </a:r>
            <a:r>
              <a:rPr lang="en-US" sz="4000" b="1">
                <a:solidFill>
                  <a:srgbClr val="FF0000"/>
                </a:solidFill>
              </a:rPr>
              <a:t>of people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and institutions, cross-culturally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various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Units of Analysis: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e.g.,</a:t>
            </a:r>
            <a:r>
              <a:rPr lang="en-US" sz="4000" b="1">
                <a:solidFill>
                  <a:srgbClr val="FF0000"/>
                </a:solidFill>
              </a:rPr>
              <a:t> “peasants”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2286000" y="288925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a region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The Aran Islands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5363" y="461963"/>
            <a:ext cx="507841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6243" name="Oval 3"/>
          <p:cNvSpPr>
            <a:spLocks noChangeArrowheads="1"/>
          </p:cNvSpPr>
          <p:nvPr/>
        </p:nvSpPr>
        <p:spPr bwMode="auto">
          <a:xfrm>
            <a:off x="2660650" y="3505200"/>
            <a:ext cx="130175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 rot="1697584">
            <a:off x="3900488" y="1114425"/>
            <a:ext cx="533400" cy="2590800"/>
          </a:xfrm>
          <a:prstGeom prst="downArrow">
            <a:avLst>
              <a:gd name="adj1" fmla="val 50000"/>
              <a:gd name="adj2" fmla="val 121429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624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8" descr="Aran_Swea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0" y="254000"/>
            <a:ext cx="45085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5" descr="http://www.carolinacelt.com/catalog/images/BKTM-ARANISLA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838200"/>
            <a:ext cx="16192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3" name="Picture 7" descr="John Millington Synge">
            <a:hlinkClick r:id="rId3" tooltip="John Millington Syng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4250" y="3714750"/>
            <a:ext cx="17145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Rectangle 10"/>
          <p:cNvSpPr>
            <a:spLocks noChangeArrowheads="1"/>
          </p:cNvSpPr>
          <p:nvPr/>
        </p:nvSpPr>
        <p:spPr bwMode="auto">
          <a:xfrm>
            <a:off x="1295400" y="685800"/>
            <a:ext cx="26384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1" i="1"/>
              <a:t>The Aran Islands</a:t>
            </a:r>
          </a:p>
          <a:p>
            <a:pPr algn="ctr">
              <a:spcBef>
                <a:spcPct val="20000"/>
              </a:spcBef>
            </a:pPr>
            <a:endParaRPr lang="en-US" sz="2400" b="1" i="1"/>
          </a:p>
          <a:p>
            <a:pPr algn="ctr">
              <a:spcBef>
                <a:spcPct val="20000"/>
              </a:spcBef>
            </a:pPr>
            <a:r>
              <a:rPr lang="en-US" sz="1600" b="1"/>
              <a:t>by J. M. Synge</a:t>
            </a:r>
          </a:p>
          <a:p>
            <a:pPr algn="ctr">
              <a:spcBef>
                <a:spcPct val="20000"/>
              </a:spcBef>
            </a:pPr>
            <a:endParaRPr lang="en-US" sz="1600" b="1"/>
          </a:p>
          <a:p>
            <a:pPr algn="ctr">
              <a:spcBef>
                <a:spcPct val="20000"/>
              </a:spcBef>
            </a:pPr>
            <a:r>
              <a:rPr lang="en-US" sz="1600" b="1"/>
              <a:t>[1907]</a:t>
            </a:r>
          </a:p>
          <a:p>
            <a:pPr algn="ctr" eaLnBrk="0" hangingPunct="0"/>
            <a:endParaRPr lang="en-US" sz="3200">
              <a:latin typeface="Times New Roman" pitchFamily="18" charset="0"/>
            </a:endParaRPr>
          </a:p>
        </p:txBody>
      </p:sp>
      <p:pic>
        <p:nvPicPr>
          <p:cNvPr id="33792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524000"/>
            <a:ext cx="28575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6" name="Text Box 12"/>
          <p:cNvSpPr txBox="1">
            <a:spLocks noChangeArrowheads="1"/>
          </p:cNvSpPr>
          <p:nvPr/>
        </p:nvSpPr>
        <p:spPr bwMode="auto">
          <a:xfrm>
            <a:off x="2641600" y="5486400"/>
            <a:ext cx="3713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/>
              <a:t>“The classic account of life and lore in the</a:t>
            </a:r>
          </a:p>
          <a:p>
            <a:pPr algn="ctr">
              <a:spcBef>
                <a:spcPct val="20000"/>
              </a:spcBef>
            </a:pPr>
            <a:r>
              <a:rPr lang="en-US" sz="1600" b="1"/>
              <a:t>Spiritual heart of Ireland</a:t>
            </a:r>
          </a:p>
          <a:p>
            <a:pPr algn="ctr">
              <a:spcBef>
                <a:spcPct val="20000"/>
              </a:spcBef>
            </a:pPr>
            <a:r>
              <a:rPr lang="en-US"/>
              <a:t>By the author of </a:t>
            </a:r>
            <a:r>
              <a:rPr lang="en-US" i="1"/>
              <a:t>The Playboy of the Western World.”</a:t>
            </a:r>
          </a:p>
          <a:p>
            <a:pPr algn="ctr">
              <a:spcBef>
                <a:spcPct val="20000"/>
              </a:spcBef>
            </a:pPr>
            <a:r>
              <a:rPr lang="en-US" i="1"/>
              <a:t>1907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16764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8" name="Freeform 3"/>
          <p:cNvSpPr>
            <a:spLocks/>
          </p:cNvSpPr>
          <p:nvPr/>
        </p:nvSpPr>
        <p:spPr bwMode="auto">
          <a:xfrm>
            <a:off x="3962400" y="1495425"/>
            <a:ext cx="1403350" cy="1262063"/>
          </a:xfrm>
          <a:custGeom>
            <a:avLst/>
            <a:gdLst>
              <a:gd name="T0" fmla="*/ 2147483647 w 884"/>
              <a:gd name="T1" fmla="*/ 2147483647 h 795"/>
              <a:gd name="T2" fmla="*/ 2147483647 w 884"/>
              <a:gd name="T3" fmla="*/ 2147483647 h 795"/>
              <a:gd name="T4" fmla="*/ 2147483647 w 884"/>
              <a:gd name="T5" fmla="*/ 2147483647 h 795"/>
              <a:gd name="T6" fmla="*/ 2147483647 w 884"/>
              <a:gd name="T7" fmla="*/ 2147483647 h 795"/>
              <a:gd name="T8" fmla="*/ 2147483647 w 884"/>
              <a:gd name="T9" fmla="*/ 2147483647 h 795"/>
              <a:gd name="T10" fmla="*/ 2147483647 w 884"/>
              <a:gd name="T11" fmla="*/ 2147483647 h 795"/>
              <a:gd name="T12" fmla="*/ 2147483647 w 884"/>
              <a:gd name="T13" fmla="*/ 2147483647 h 795"/>
              <a:gd name="T14" fmla="*/ 2147483647 w 884"/>
              <a:gd name="T15" fmla="*/ 2147483647 h 795"/>
              <a:gd name="T16" fmla="*/ 2147483647 w 884"/>
              <a:gd name="T17" fmla="*/ 2147483647 h 795"/>
              <a:gd name="T18" fmla="*/ 2147483647 w 884"/>
              <a:gd name="T19" fmla="*/ 2147483647 h 795"/>
              <a:gd name="T20" fmla="*/ 2147483647 w 884"/>
              <a:gd name="T21" fmla="*/ 2147483647 h 795"/>
              <a:gd name="T22" fmla="*/ 2147483647 w 884"/>
              <a:gd name="T23" fmla="*/ 2147483647 h 795"/>
              <a:gd name="T24" fmla="*/ 2147483647 w 884"/>
              <a:gd name="T25" fmla="*/ 2147483647 h 795"/>
              <a:gd name="T26" fmla="*/ 2147483647 w 884"/>
              <a:gd name="T27" fmla="*/ 2147483647 h 795"/>
              <a:gd name="T28" fmla="*/ 2147483647 w 884"/>
              <a:gd name="T29" fmla="*/ 2147483647 h 795"/>
              <a:gd name="T30" fmla="*/ 2147483647 w 884"/>
              <a:gd name="T31" fmla="*/ 2147483647 h 795"/>
              <a:gd name="T32" fmla="*/ 2147483647 w 884"/>
              <a:gd name="T33" fmla="*/ 2147483647 h 795"/>
              <a:gd name="T34" fmla="*/ 2147483647 w 884"/>
              <a:gd name="T35" fmla="*/ 2147483647 h 795"/>
              <a:gd name="T36" fmla="*/ 2147483647 w 884"/>
              <a:gd name="T37" fmla="*/ 2147483647 h 795"/>
              <a:gd name="T38" fmla="*/ 2147483647 w 884"/>
              <a:gd name="T39" fmla="*/ 2147483647 h 795"/>
              <a:gd name="T40" fmla="*/ 2147483647 w 884"/>
              <a:gd name="T41" fmla="*/ 2147483647 h 795"/>
              <a:gd name="T42" fmla="*/ 2147483647 w 884"/>
              <a:gd name="T43" fmla="*/ 2147483647 h 795"/>
              <a:gd name="T44" fmla="*/ 2147483647 w 884"/>
              <a:gd name="T45" fmla="*/ 2147483647 h 795"/>
              <a:gd name="T46" fmla="*/ 2147483647 w 884"/>
              <a:gd name="T47" fmla="*/ 2147483647 h 795"/>
              <a:gd name="T48" fmla="*/ 2147483647 w 884"/>
              <a:gd name="T49" fmla="*/ 2147483647 h 795"/>
              <a:gd name="T50" fmla="*/ 2147483647 w 884"/>
              <a:gd name="T51" fmla="*/ 2147483647 h 795"/>
              <a:gd name="T52" fmla="*/ 2147483647 w 884"/>
              <a:gd name="T53" fmla="*/ 2147483647 h 795"/>
              <a:gd name="T54" fmla="*/ 2147483647 w 884"/>
              <a:gd name="T55" fmla="*/ 2147483647 h 795"/>
              <a:gd name="T56" fmla="*/ 2147483647 w 884"/>
              <a:gd name="T57" fmla="*/ 2147483647 h 795"/>
              <a:gd name="T58" fmla="*/ 2147483647 w 884"/>
              <a:gd name="T59" fmla="*/ 2147483647 h 795"/>
              <a:gd name="T60" fmla="*/ 2147483647 w 884"/>
              <a:gd name="T61" fmla="*/ 2147483647 h 795"/>
              <a:gd name="T62" fmla="*/ 2147483647 w 884"/>
              <a:gd name="T63" fmla="*/ 2147483647 h 79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84"/>
              <a:gd name="T97" fmla="*/ 0 h 795"/>
              <a:gd name="T98" fmla="*/ 884 w 884"/>
              <a:gd name="T99" fmla="*/ 795 h 79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84" h="795">
                <a:moveTo>
                  <a:pt x="409" y="0"/>
                </a:moveTo>
                <a:cubicBezTo>
                  <a:pt x="395" y="5"/>
                  <a:pt x="387" y="4"/>
                  <a:pt x="376" y="15"/>
                </a:cubicBezTo>
                <a:cubicBezTo>
                  <a:pt x="370" y="32"/>
                  <a:pt x="370" y="38"/>
                  <a:pt x="355" y="48"/>
                </a:cubicBezTo>
                <a:cubicBezTo>
                  <a:pt x="338" y="74"/>
                  <a:pt x="334" y="108"/>
                  <a:pt x="307" y="126"/>
                </a:cubicBezTo>
                <a:cubicBezTo>
                  <a:pt x="297" y="156"/>
                  <a:pt x="288" y="181"/>
                  <a:pt x="271" y="207"/>
                </a:cubicBezTo>
                <a:cubicBezTo>
                  <a:pt x="268" y="212"/>
                  <a:pt x="266" y="231"/>
                  <a:pt x="265" y="234"/>
                </a:cubicBezTo>
                <a:cubicBezTo>
                  <a:pt x="263" y="240"/>
                  <a:pt x="259" y="252"/>
                  <a:pt x="259" y="252"/>
                </a:cubicBezTo>
                <a:cubicBezTo>
                  <a:pt x="251" y="327"/>
                  <a:pt x="222" y="292"/>
                  <a:pt x="118" y="294"/>
                </a:cubicBezTo>
                <a:cubicBezTo>
                  <a:pt x="115" y="303"/>
                  <a:pt x="111" y="311"/>
                  <a:pt x="118" y="321"/>
                </a:cubicBezTo>
                <a:cubicBezTo>
                  <a:pt x="120" y="324"/>
                  <a:pt x="126" y="323"/>
                  <a:pt x="130" y="324"/>
                </a:cubicBezTo>
                <a:cubicBezTo>
                  <a:pt x="142" y="329"/>
                  <a:pt x="150" y="336"/>
                  <a:pt x="163" y="339"/>
                </a:cubicBezTo>
                <a:cubicBezTo>
                  <a:pt x="166" y="347"/>
                  <a:pt x="169" y="351"/>
                  <a:pt x="163" y="360"/>
                </a:cubicBezTo>
                <a:cubicBezTo>
                  <a:pt x="159" y="366"/>
                  <a:pt x="151" y="366"/>
                  <a:pt x="145" y="369"/>
                </a:cubicBezTo>
                <a:cubicBezTo>
                  <a:pt x="119" y="382"/>
                  <a:pt x="93" y="394"/>
                  <a:pt x="64" y="399"/>
                </a:cubicBezTo>
                <a:cubicBezTo>
                  <a:pt x="62" y="402"/>
                  <a:pt x="61" y="406"/>
                  <a:pt x="58" y="408"/>
                </a:cubicBezTo>
                <a:cubicBezTo>
                  <a:pt x="53" y="411"/>
                  <a:pt x="40" y="414"/>
                  <a:pt x="40" y="414"/>
                </a:cubicBezTo>
                <a:cubicBezTo>
                  <a:pt x="36" y="427"/>
                  <a:pt x="22" y="430"/>
                  <a:pt x="10" y="438"/>
                </a:cubicBezTo>
                <a:cubicBezTo>
                  <a:pt x="7" y="440"/>
                  <a:pt x="1" y="444"/>
                  <a:pt x="1" y="444"/>
                </a:cubicBezTo>
                <a:cubicBezTo>
                  <a:pt x="3" y="470"/>
                  <a:pt x="0" y="479"/>
                  <a:pt x="13" y="498"/>
                </a:cubicBezTo>
                <a:cubicBezTo>
                  <a:pt x="17" y="524"/>
                  <a:pt x="20" y="532"/>
                  <a:pt x="46" y="537"/>
                </a:cubicBezTo>
                <a:cubicBezTo>
                  <a:pt x="50" y="549"/>
                  <a:pt x="45" y="563"/>
                  <a:pt x="52" y="573"/>
                </a:cubicBezTo>
                <a:cubicBezTo>
                  <a:pt x="55" y="577"/>
                  <a:pt x="84" y="581"/>
                  <a:pt x="88" y="582"/>
                </a:cubicBezTo>
                <a:cubicBezTo>
                  <a:pt x="94" y="586"/>
                  <a:pt x="107" y="584"/>
                  <a:pt x="109" y="591"/>
                </a:cubicBezTo>
                <a:cubicBezTo>
                  <a:pt x="125" y="646"/>
                  <a:pt x="95" y="638"/>
                  <a:pt x="142" y="645"/>
                </a:cubicBezTo>
                <a:cubicBezTo>
                  <a:pt x="154" y="649"/>
                  <a:pt x="166" y="653"/>
                  <a:pt x="178" y="657"/>
                </a:cubicBezTo>
                <a:cubicBezTo>
                  <a:pt x="184" y="659"/>
                  <a:pt x="196" y="663"/>
                  <a:pt x="196" y="663"/>
                </a:cubicBezTo>
                <a:cubicBezTo>
                  <a:pt x="208" y="675"/>
                  <a:pt x="209" y="684"/>
                  <a:pt x="226" y="690"/>
                </a:cubicBezTo>
                <a:cubicBezTo>
                  <a:pt x="233" y="711"/>
                  <a:pt x="226" y="706"/>
                  <a:pt x="241" y="711"/>
                </a:cubicBezTo>
                <a:cubicBezTo>
                  <a:pt x="249" y="710"/>
                  <a:pt x="257" y="709"/>
                  <a:pt x="265" y="708"/>
                </a:cubicBezTo>
                <a:cubicBezTo>
                  <a:pt x="268" y="707"/>
                  <a:pt x="277" y="705"/>
                  <a:pt x="274" y="705"/>
                </a:cubicBezTo>
                <a:cubicBezTo>
                  <a:pt x="265" y="705"/>
                  <a:pt x="256" y="707"/>
                  <a:pt x="247" y="708"/>
                </a:cubicBezTo>
                <a:cubicBezTo>
                  <a:pt x="231" y="713"/>
                  <a:pt x="235" y="713"/>
                  <a:pt x="256" y="699"/>
                </a:cubicBezTo>
                <a:cubicBezTo>
                  <a:pt x="250" y="700"/>
                  <a:pt x="244" y="701"/>
                  <a:pt x="238" y="702"/>
                </a:cubicBezTo>
                <a:cubicBezTo>
                  <a:pt x="252" y="723"/>
                  <a:pt x="234" y="703"/>
                  <a:pt x="232" y="696"/>
                </a:cubicBezTo>
                <a:cubicBezTo>
                  <a:pt x="255" y="695"/>
                  <a:pt x="278" y="690"/>
                  <a:pt x="301" y="690"/>
                </a:cubicBezTo>
                <a:cubicBezTo>
                  <a:pt x="311" y="690"/>
                  <a:pt x="319" y="696"/>
                  <a:pt x="328" y="696"/>
                </a:cubicBezTo>
                <a:cubicBezTo>
                  <a:pt x="301" y="683"/>
                  <a:pt x="330" y="693"/>
                  <a:pt x="349" y="690"/>
                </a:cubicBezTo>
                <a:cubicBezTo>
                  <a:pt x="355" y="666"/>
                  <a:pt x="346" y="687"/>
                  <a:pt x="364" y="675"/>
                </a:cubicBezTo>
                <a:cubicBezTo>
                  <a:pt x="367" y="673"/>
                  <a:pt x="367" y="668"/>
                  <a:pt x="370" y="666"/>
                </a:cubicBezTo>
                <a:cubicBezTo>
                  <a:pt x="377" y="661"/>
                  <a:pt x="392" y="660"/>
                  <a:pt x="400" y="657"/>
                </a:cubicBezTo>
                <a:cubicBezTo>
                  <a:pt x="408" y="633"/>
                  <a:pt x="409" y="641"/>
                  <a:pt x="409" y="606"/>
                </a:cubicBezTo>
                <a:lnTo>
                  <a:pt x="412" y="546"/>
                </a:lnTo>
                <a:lnTo>
                  <a:pt x="460" y="498"/>
                </a:lnTo>
                <a:lnTo>
                  <a:pt x="508" y="498"/>
                </a:lnTo>
                <a:lnTo>
                  <a:pt x="508" y="546"/>
                </a:lnTo>
                <a:cubicBezTo>
                  <a:pt x="519" y="550"/>
                  <a:pt x="534" y="549"/>
                  <a:pt x="541" y="558"/>
                </a:cubicBezTo>
                <a:cubicBezTo>
                  <a:pt x="548" y="567"/>
                  <a:pt x="541" y="580"/>
                  <a:pt x="544" y="591"/>
                </a:cubicBezTo>
                <a:cubicBezTo>
                  <a:pt x="546" y="598"/>
                  <a:pt x="556" y="609"/>
                  <a:pt x="556" y="609"/>
                </a:cubicBezTo>
                <a:cubicBezTo>
                  <a:pt x="559" y="629"/>
                  <a:pt x="559" y="633"/>
                  <a:pt x="577" y="642"/>
                </a:cubicBezTo>
                <a:cubicBezTo>
                  <a:pt x="595" y="668"/>
                  <a:pt x="582" y="659"/>
                  <a:pt x="619" y="663"/>
                </a:cubicBezTo>
                <a:cubicBezTo>
                  <a:pt x="628" y="676"/>
                  <a:pt x="649" y="685"/>
                  <a:pt x="649" y="699"/>
                </a:cubicBezTo>
                <a:cubicBezTo>
                  <a:pt x="650" y="696"/>
                  <a:pt x="655" y="691"/>
                  <a:pt x="652" y="690"/>
                </a:cubicBezTo>
                <a:cubicBezTo>
                  <a:pt x="649" y="688"/>
                  <a:pt x="644" y="692"/>
                  <a:pt x="643" y="696"/>
                </a:cubicBezTo>
                <a:cubicBezTo>
                  <a:pt x="639" y="714"/>
                  <a:pt x="641" y="732"/>
                  <a:pt x="640" y="750"/>
                </a:cubicBezTo>
                <a:cubicBezTo>
                  <a:pt x="645" y="783"/>
                  <a:pt x="649" y="774"/>
                  <a:pt x="685" y="771"/>
                </a:cubicBezTo>
                <a:cubicBezTo>
                  <a:pt x="693" y="766"/>
                  <a:pt x="712" y="759"/>
                  <a:pt x="712" y="759"/>
                </a:cubicBezTo>
                <a:cubicBezTo>
                  <a:pt x="740" y="768"/>
                  <a:pt x="724" y="766"/>
                  <a:pt x="760" y="762"/>
                </a:cubicBezTo>
                <a:cubicBezTo>
                  <a:pt x="764" y="741"/>
                  <a:pt x="771" y="735"/>
                  <a:pt x="790" y="729"/>
                </a:cubicBezTo>
                <a:cubicBezTo>
                  <a:pt x="814" y="733"/>
                  <a:pt x="815" y="729"/>
                  <a:pt x="823" y="753"/>
                </a:cubicBezTo>
                <a:cubicBezTo>
                  <a:pt x="824" y="756"/>
                  <a:pt x="852" y="758"/>
                  <a:pt x="859" y="759"/>
                </a:cubicBezTo>
                <a:cubicBezTo>
                  <a:pt x="872" y="772"/>
                  <a:pt x="867" y="764"/>
                  <a:pt x="874" y="786"/>
                </a:cubicBezTo>
                <a:cubicBezTo>
                  <a:pt x="875" y="789"/>
                  <a:pt x="880" y="789"/>
                  <a:pt x="883" y="792"/>
                </a:cubicBezTo>
                <a:cubicBezTo>
                  <a:pt x="884" y="793"/>
                  <a:pt x="883" y="794"/>
                  <a:pt x="883" y="79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3059" name="AutoShape 4"/>
          <p:cNvSpPr>
            <a:spLocks noChangeArrowheads="1"/>
          </p:cNvSpPr>
          <p:nvPr/>
        </p:nvSpPr>
        <p:spPr bwMode="auto">
          <a:xfrm>
            <a:off x="6096000" y="1371600"/>
            <a:ext cx="2133600" cy="1143000"/>
          </a:xfrm>
          <a:prstGeom prst="leftArrow">
            <a:avLst>
              <a:gd name="adj1" fmla="val 50000"/>
              <a:gd name="adj2" fmla="val 4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3060" name="Text Box 5"/>
          <p:cNvSpPr txBox="1">
            <a:spLocks noChangeArrowheads="1"/>
          </p:cNvSpPr>
          <p:nvPr/>
        </p:nvSpPr>
        <p:spPr bwMode="auto">
          <a:xfrm>
            <a:off x="5943600" y="3124200"/>
            <a:ext cx="24384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Northern Ireland</a:t>
            </a:r>
          </a:p>
          <a:p>
            <a:pPr algn="ctr">
              <a:spcBef>
                <a:spcPct val="20000"/>
              </a:spcBef>
            </a:pPr>
            <a:r>
              <a:rPr lang="en-US" sz="1600" b="1">
                <a:solidFill>
                  <a:srgbClr val="000000"/>
                </a:solidFill>
              </a:rPr>
              <a:t>is part</a:t>
            </a:r>
          </a:p>
          <a:p>
            <a:pPr algn="ctr">
              <a:spcBef>
                <a:spcPct val="20000"/>
              </a:spcBef>
            </a:pPr>
            <a:r>
              <a:rPr lang="en-US" sz="1600" b="1">
                <a:solidFill>
                  <a:srgbClr val="000000"/>
                </a:solidFill>
              </a:rPr>
              <a:t>of 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“The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United Kingdom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. . .”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4"/>
          <p:cNvSpPr txBox="1">
            <a:spLocks noChangeArrowheads="1"/>
          </p:cNvSpPr>
          <p:nvPr/>
        </p:nvSpPr>
        <p:spPr bwMode="auto">
          <a:xfrm>
            <a:off x="838200" y="13716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/>
              <a:t>From the back cover of the Dover Reprint of 1998.  (Emphasis added)</a:t>
            </a:r>
          </a:p>
          <a:p>
            <a:pPr algn="ctr">
              <a:spcBef>
                <a:spcPct val="20000"/>
              </a:spcBef>
            </a:pPr>
            <a:endParaRPr lang="en-US"/>
          </a:p>
          <a:p>
            <a:pPr algn="ctr">
              <a:spcBef>
                <a:spcPct val="20000"/>
              </a:spcBef>
            </a:pPr>
            <a:r>
              <a:rPr lang="en-US" b="1"/>
              <a:t>“The classic account of life and lore in the</a:t>
            </a:r>
          </a:p>
          <a:p>
            <a:pPr algn="ctr">
              <a:spcBef>
                <a:spcPct val="20000"/>
              </a:spcBef>
            </a:pPr>
            <a:r>
              <a:rPr lang="en-US" sz="1600" b="1"/>
              <a:t>spiritual heart of Ireland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by the author of </a:t>
            </a:r>
            <a:r>
              <a:rPr lang="en-US" b="1" i="1"/>
              <a:t>The Playboy of the Western World”</a:t>
            </a:r>
          </a:p>
          <a:p>
            <a:pPr algn="ctr">
              <a:spcBef>
                <a:spcPct val="20000"/>
              </a:spcBef>
            </a:pPr>
            <a:endParaRPr lang="en-US" b="1" i="1"/>
          </a:p>
          <a:p>
            <a:pPr algn="ctr">
              <a:spcBef>
                <a:spcPct val="20000"/>
              </a:spcBef>
            </a:pPr>
            <a:r>
              <a:rPr lang="en-US"/>
              <a:t>[1907]</a:t>
            </a:r>
          </a:p>
          <a:p>
            <a:pPr algn="ctr">
              <a:spcBef>
                <a:spcPct val="20000"/>
              </a:spcBef>
            </a:pPr>
            <a:endParaRPr lang="en-US"/>
          </a:p>
          <a:p>
            <a:pPr algn="ctr">
              <a:spcBef>
                <a:spcPct val="20000"/>
              </a:spcBef>
            </a:pPr>
            <a:r>
              <a:rPr lang="en-US" sz="1000"/>
              <a:t>“At the suggestion of W. B. Yeats, John Millington Synge spent a few weeks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each year from 1898 to 1902 on the Aran Islands, a </a:t>
            </a:r>
            <a:r>
              <a:rPr lang="en-US" sz="1400" b="1"/>
              <a:t>secluded</a:t>
            </a:r>
            <a:r>
              <a:rPr lang="en-US" sz="1000"/>
              <a:t> region west of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Galway Bay </a:t>
            </a:r>
            <a:r>
              <a:rPr lang="en-US" sz="1400" b="1"/>
              <a:t>that symbolized the Eden of the Irish cultural renaissance</a:t>
            </a:r>
            <a:r>
              <a:rPr lang="en-US" sz="1000"/>
              <a:t>.  Even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at the dawn of the twentieth century, </a:t>
            </a:r>
            <a:r>
              <a:rPr lang="en-US" sz="1400" b="1"/>
              <a:t>Aran’s farmers and fisherfolk lived in a </a:t>
            </a:r>
          </a:p>
          <a:p>
            <a:pPr algn="ctr">
              <a:spcBef>
                <a:spcPct val="20000"/>
              </a:spcBef>
            </a:pPr>
            <a:r>
              <a:rPr lang="en-US" sz="1400" b="1"/>
              <a:t>manner no different from that of their ancestors</a:t>
            </a:r>
            <a:r>
              <a:rPr lang="en-US" sz="1000"/>
              <a:t>, and Synge’s record of his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experiences among them offers a unique perspective on Ireland’s ancient 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customs and spiritual values.”</a:t>
            </a:r>
          </a:p>
          <a:p>
            <a:pPr algn="ctr">
              <a:spcBef>
                <a:spcPct val="20000"/>
              </a:spcBef>
            </a:pPr>
            <a:r>
              <a:rPr lang="en-US" sz="1400" b="1"/>
              <a:t>. . . 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“Readers of this remarkably sensitive narrative will share the author’s enchantment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with </a:t>
            </a:r>
            <a:r>
              <a:rPr lang="en-US" sz="1400" b="1"/>
              <a:t>the simplicity of island life</a:t>
            </a:r>
            <a:r>
              <a:rPr lang="en-US" sz="1000"/>
              <a:t>.  Synge deftly evokes the smell of seaweed, 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the murmur of Gaelic, and the spirited islanders’ magnificent words 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and gestures.  Students of anthropology and Celtic literature, as well as anyone </a:t>
            </a:r>
          </a:p>
          <a:p>
            <a:pPr algn="ctr">
              <a:spcBef>
                <a:spcPct val="20000"/>
              </a:spcBef>
            </a:pPr>
            <a:r>
              <a:rPr lang="en-US" sz="1000"/>
              <a:t>who fancies a grand yarn, will treasure this gemlike work.”</a:t>
            </a:r>
          </a:p>
          <a:p>
            <a:pPr algn="ctr">
              <a:spcBef>
                <a:spcPct val="20000"/>
              </a:spcBef>
            </a:pPr>
            <a:r>
              <a:rPr lang="en-US" b="1"/>
              <a:t>. . . </a:t>
            </a:r>
          </a:p>
          <a:p>
            <a:pPr algn="ctr">
              <a:spcBef>
                <a:spcPct val="20000"/>
              </a:spcBef>
            </a:pPr>
            <a:endParaRPr lang="en-US" sz="1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5" descr="800px-Teach_Synge_Inishmaa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1" name="Rectangle 6"/>
          <p:cNvSpPr>
            <a:spLocks noChangeArrowheads="1"/>
          </p:cNvSpPr>
          <p:nvPr/>
        </p:nvSpPr>
        <p:spPr bwMode="auto">
          <a:xfrm>
            <a:off x="2743200" y="6430963"/>
            <a:ext cx="3567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4"/>
              </a:rPr>
              <a:t>http://en.wikipedia.org/wiki/John_Millington_Synge</a:t>
            </a:r>
            <a:endParaRPr lang="en-US"/>
          </a:p>
        </p:txBody>
      </p:sp>
      <p:sp>
        <p:nvSpPr>
          <p:cNvPr id="339972" name="Rectangle 7"/>
          <p:cNvSpPr>
            <a:spLocks noChangeArrowheads="1"/>
          </p:cNvSpPr>
          <p:nvPr/>
        </p:nvSpPr>
        <p:spPr bwMode="auto">
          <a:xfrm>
            <a:off x="2505075" y="3292475"/>
            <a:ext cx="4133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Synge's cottage on Inishmaan, now turned into a museum </a:t>
            </a:r>
          </a:p>
        </p:txBody>
      </p:sp>
      <p:sp>
        <p:nvSpPr>
          <p:cNvPr id="339973" name="Rectangle 8"/>
          <p:cNvSpPr>
            <a:spLocks noChangeArrowheads="1"/>
          </p:cNvSpPr>
          <p:nvPr/>
        </p:nvSpPr>
        <p:spPr bwMode="auto">
          <a:xfrm>
            <a:off x="2505075" y="5973763"/>
            <a:ext cx="4049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Synge's cottage on Inishman, now turned into a museum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5" descr="Illustration from The Aran Islands by John M. Synge, 1907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809625"/>
            <a:ext cx="28575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5" name="Rectangle 6"/>
          <p:cNvSpPr>
            <a:spLocks noChangeArrowheads="1"/>
          </p:cNvSpPr>
          <p:nvPr/>
        </p:nvSpPr>
        <p:spPr bwMode="auto">
          <a:xfrm>
            <a:off x="992188" y="4892675"/>
            <a:ext cx="26384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i="1"/>
              <a:t>The Aran Islands</a:t>
            </a:r>
          </a:p>
          <a:p>
            <a:pPr algn="ctr"/>
            <a:br>
              <a:rPr lang="en-US" sz="2400"/>
            </a:br>
            <a:r>
              <a:rPr lang="en-US" sz="1800">
                <a:hlinkClick r:id="rId3"/>
              </a:rPr>
              <a:t>John M. Synge</a:t>
            </a:r>
            <a:br>
              <a:rPr lang="en-US" sz="1800"/>
            </a:br>
            <a:r>
              <a:rPr lang="en-US" sz="1800"/>
              <a:t>1907</a:t>
            </a:r>
            <a:br>
              <a:rPr lang="en-US" sz="2400"/>
            </a:br>
            <a:r>
              <a:rPr lang="en-US" sz="1400"/>
              <a:t>(</a:t>
            </a:r>
            <a:r>
              <a:rPr lang="en-US" sz="1400">
                <a:hlinkClick r:id="rId4"/>
              </a:rPr>
              <a:t>full-text on-line</a:t>
            </a:r>
            <a:r>
              <a:rPr lang="en-US" sz="1400"/>
              <a:t>) </a:t>
            </a:r>
          </a:p>
        </p:txBody>
      </p:sp>
      <p:pic>
        <p:nvPicPr>
          <p:cNvPr id="340996" name="Picture 8" descr="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447800"/>
            <a:ext cx="28575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7" name="Rectangle 9"/>
          <p:cNvSpPr>
            <a:spLocks noChangeArrowheads="1"/>
          </p:cNvSpPr>
          <p:nvPr/>
        </p:nvSpPr>
        <p:spPr bwMode="auto">
          <a:xfrm>
            <a:off x="4235450" y="5378450"/>
            <a:ext cx="4162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Author of </a:t>
            </a:r>
            <a:r>
              <a:rPr lang="en-US" sz="1600" i="1"/>
              <a:t>The Playboy of the Western World</a:t>
            </a:r>
            <a:br>
              <a:rPr lang="en-US" sz="1600" i="1"/>
            </a:br>
            <a:endParaRPr lang="en-US" sz="1600"/>
          </a:p>
        </p:txBody>
      </p:sp>
      <p:sp>
        <p:nvSpPr>
          <p:cNvPr id="340998" name="Rectangle 10"/>
          <p:cNvSpPr>
            <a:spLocks noChangeArrowheads="1"/>
          </p:cNvSpPr>
          <p:nvPr/>
        </p:nvSpPr>
        <p:spPr bwMode="auto">
          <a:xfrm>
            <a:off x="4114800" y="5762625"/>
            <a:ext cx="4540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He is best known for the play </a:t>
            </a:r>
            <a:r>
              <a:rPr lang="en-US" i="1">
                <a:hlinkClick r:id="rId6" tooltip="The Playboy of the Western World"/>
              </a:rPr>
              <a:t>The Playboy of the Western World</a:t>
            </a:r>
            <a:r>
              <a:rPr lang="en-US"/>
              <a:t>,</a:t>
            </a:r>
          </a:p>
          <a:p>
            <a:r>
              <a:rPr lang="en-US"/>
              <a:t> which caused riots in </a:t>
            </a:r>
            <a:r>
              <a:rPr lang="en-US">
                <a:hlinkClick r:id="rId7" tooltip="Dublin"/>
              </a:rPr>
              <a:t>Dublin</a:t>
            </a:r>
            <a:r>
              <a:rPr lang="en-US"/>
              <a:t> during its opening run at the Abbey</a:t>
            </a:r>
          </a:p>
          <a:p>
            <a:r>
              <a:rPr lang="en-US"/>
              <a:t> in January 1907 . 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5" descr="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73355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7" descr="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752600"/>
            <a:ext cx="28575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5" descr="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28575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3" name="Picture 7" descr="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524000"/>
            <a:ext cx="28575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5" descr="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28575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7" descr="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4478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5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28575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1" name="Picture 7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524000"/>
            <a:ext cx="28575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5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28575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2" descr="P818001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21455">
            <a:off x="695325" y="2609850"/>
            <a:ext cx="28860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8292" name="Oval 4"/>
          <p:cNvSpPr>
            <a:spLocks noChangeArrowheads="1"/>
          </p:cNvSpPr>
          <p:nvPr/>
        </p:nvSpPr>
        <p:spPr bwMode="auto">
          <a:xfrm rot="-1733195">
            <a:off x="2857500" y="3471863"/>
            <a:ext cx="874713" cy="7540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207876" name="Text Box 5"/>
          <p:cNvSpPr txBox="1">
            <a:spLocks noChangeArrowheads="1"/>
          </p:cNvSpPr>
          <p:nvPr/>
        </p:nvSpPr>
        <p:spPr bwMode="auto">
          <a:xfrm rot="2107985">
            <a:off x="541338" y="3221038"/>
            <a:ext cx="263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1"/>
              <a:t>The Aran Islands</a:t>
            </a:r>
          </a:p>
        </p:txBody>
      </p:sp>
      <p:sp>
        <p:nvSpPr>
          <p:cNvPr id="207877" name="Text Box 6"/>
          <p:cNvSpPr txBox="1">
            <a:spLocks noChangeArrowheads="1"/>
          </p:cNvSpPr>
          <p:nvPr/>
        </p:nvSpPr>
        <p:spPr bwMode="auto">
          <a:xfrm>
            <a:off x="909638" y="6427788"/>
            <a:ext cx="7300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400" b="1">
                <a:hlinkClick r:id="rId6"/>
              </a:rPr>
              <a:t>Inisheer</a:t>
            </a:r>
            <a:r>
              <a:rPr lang="en-US" sz="1400" b="1"/>
              <a:t>, the smallest island, is only two miles long and one and one-half miles wide</a:t>
            </a:r>
            <a:r>
              <a:rPr lang="en-US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2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16764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6" name="Freeform 3"/>
          <p:cNvSpPr>
            <a:spLocks/>
          </p:cNvSpPr>
          <p:nvPr/>
        </p:nvSpPr>
        <p:spPr bwMode="auto">
          <a:xfrm>
            <a:off x="3962400" y="1495425"/>
            <a:ext cx="1403350" cy="1262063"/>
          </a:xfrm>
          <a:custGeom>
            <a:avLst/>
            <a:gdLst>
              <a:gd name="T0" fmla="*/ 2147483647 w 884"/>
              <a:gd name="T1" fmla="*/ 2147483647 h 795"/>
              <a:gd name="T2" fmla="*/ 2147483647 w 884"/>
              <a:gd name="T3" fmla="*/ 2147483647 h 795"/>
              <a:gd name="T4" fmla="*/ 2147483647 w 884"/>
              <a:gd name="T5" fmla="*/ 2147483647 h 795"/>
              <a:gd name="T6" fmla="*/ 2147483647 w 884"/>
              <a:gd name="T7" fmla="*/ 2147483647 h 795"/>
              <a:gd name="T8" fmla="*/ 2147483647 w 884"/>
              <a:gd name="T9" fmla="*/ 2147483647 h 795"/>
              <a:gd name="T10" fmla="*/ 2147483647 w 884"/>
              <a:gd name="T11" fmla="*/ 2147483647 h 795"/>
              <a:gd name="T12" fmla="*/ 2147483647 w 884"/>
              <a:gd name="T13" fmla="*/ 2147483647 h 795"/>
              <a:gd name="T14" fmla="*/ 2147483647 w 884"/>
              <a:gd name="T15" fmla="*/ 2147483647 h 795"/>
              <a:gd name="T16" fmla="*/ 2147483647 w 884"/>
              <a:gd name="T17" fmla="*/ 2147483647 h 795"/>
              <a:gd name="T18" fmla="*/ 2147483647 w 884"/>
              <a:gd name="T19" fmla="*/ 2147483647 h 795"/>
              <a:gd name="T20" fmla="*/ 2147483647 w 884"/>
              <a:gd name="T21" fmla="*/ 2147483647 h 795"/>
              <a:gd name="T22" fmla="*/ 2147483647 w 884"/>
              <a:gd name="T23" fmla="*/ 2147483647 h 795"/>
              <a:gd name="T24" fmla="*/ 2147483647 w 884"/>
              <a:gd name="T25" fmla="*/ 2147483647 h 795"/>
              <a:gd name="T26" fmla="*/ 2147483647 w 884"/>
              <a:gd name="T27" fmla="*/ 2147483647 h 795"/>
              <a:gd name="T28" fmla="*/ 2147483647 w 884"/>
              <a:gd name="T29" fmla="*/ 2147483647 h 795"/>
              <a:gd name="T30" fmla="*/ 2147483647 w 884"/>
              <a:gd name="T31" fmla="*/ 2147483647 h 795"/>
              <a:gd name="T32" fmla="*/ 2147483647 w 884"/>
              <a:gd name="T33" fmla="*/ 2147483647 h 795"/>
              <a:gd name="T34" fmla="*/ 2147483647 w 884"/>
              <a:gd name="T35" fmla="*/ 2147483647 h 795"/>
              <a:gd name="T36" fmla="*/ 2147483647 w 884"/>
              <a:gd name="T37" fmla="*/ 2147483647 h 795"/>
              <a:gd name="T38" fmla="*/ 2147483647 w 884"/>
              <a:gd name="T39" fmla="*/ 2147483647 h 795"/>
              <a:gd name="T40" fmla="*/ 2147483647 w 884"/>
              <a:gd name="T41" fmla="*/ 2147483647 h 795"/>
              <a:gd name="T42" fmla="*/ 2147483647 w 884"/>
              <a:gd name="T43" fmla="*/ 2147483647 h 795"/>
              <a:gd name="T44" fmla="*/ 2147483647 w 884"/>
              <a:gd name="T45" fmla="*/ 2147483647 h 795"/>
              <a:gd name="T46" fmla="*/ 2147483647 w 884"/>
              <a:gd name="T47" fmla="*/ 2147483647 h 795"/>
              <a:gd name="T48" fmla="*/ 2147483647 w 884"/>
              <a:gd name="T49" fmla="*/ 2147483647 h 795"/>
              <a:gd name="T50" fmla="*/ 2147483647 w 884"/>
              <a:gd name="T51" fmla="*/ 2147483647 h 795"/>
              <a:gd name="T52" fmla="*/ 2147483647 w 884"/>
              <a:gd name="T53" fmla="*/ 2147483647 h 795"/>
              <a:gd name="T54" fmla="*/ 2147483647 w 884"/>
              <a:gd name="T55" fmla="*/ 2147483647 h 795"/>
              <a:gd name="T56" fmla="*/ 2147483647 w 884"/>
              <a:gd name="T57" fmla="*/ 2147483647 h 795"/>
              <a:gd name="T58" fmla="*/ 2147483647 w 884"/>
              <a:gd name="T59" fmla="*/ 2147483647 h 795"/>
              <a:gd name="T60" fmla="*/ 2147483647 w 884"/>
              <a:gd name="T61" fmla="*/ 2147483647 h 795"/>
              <a:gd name="T62" fmla="*/ 2147483647 w 884"/>
              <a:gd name="T63" fmla="*/ 2147483647 h 79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84"/>
              <a:gd name="T97" fmla="*/ 0 h 795"/>
              <a:gd name="T98" fmla="*/ 884 w 884"/>
              <a:gd name="T99" fmla="*/ 795 h 79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84" h="795">
                <a:moveTo>
                  <a:pt x="409" y="0"/>
                </a:moveTo>
                <a:cubicBezTo>
                  <a:pt x="395" y="5"/>
                  <a:pt x="387" y="4"/>
                  <a:pt x="376" y="15"/>
                </a:cubicBezTo>
                <a:cubicBezTo>
                  <a:pt x="370" y="32"/>
                  <a:pt x="370" y="38"/>
                  <a:pt x="355" y="48"/>
                </a:cubicBezTo>
                <a:cubicBezTo>
                  <a:pt x="338" y="74"/>
                  <a:pt x="334" y="108"/>
                  <a:pt x="307" y="126"/>
                </a:cubicBezTo>
                <a:cubicBezTo>
                  <a:pt x="297" y="156"/>
                  <a:pt x="288" y="181"/>
                  <a:pt x="271" y="207"/>
                </a:cubicBezTo>
                <a:cubicBezTo>
                  <a:pt x="268" y="212"/>
                  <a:pt x="266" y="231"/>
                  <a:pt x="265" y="234"/>
                </a:cubicBezTo>
                <a:cubicBezTo>
                  <a:pt x="263" y="240"/>
                  <a:pt x="259" y="252"/>
                  <a:pt x="259" y="252"/>
                </a:cubicBezTo>
                <a:cubicBezTo>
                  <a:pt x="251" y="327"/>
                  <a:pt x="222" y="292"/>
                  <a:pt x="118" y="294"/>
                </a:cubicBezTo>
                <a:cubicBezTo>
                  <a:pt x="115" y="303"/>
                  <a:pt x="111" y="311"/>
                  <a:pt x="118" y="321"/>
                </a:cubicBezTo>
                <a:cubicBezTo>
                  <a:pt x="120" y="324"/>
                  <a:pt x="126" y="323"/>
                  <a:pt x="130" y="324"/>
                </a:cubicBezTo>
                <a:cubicBezTo>
                  <a:pt x="142" y="329"/>
                  <a:pt x="150" y="336"/>
                  <a:pt x="163" y="339"/>
                </a:cubicBezTo>
                <a:cubicBezTo>
                  <a:pt x="166" y="347"/>
                  <a:pt x="169" y="351"/>
                  <a:pt x="163" y="360"/>
                </a:cubicBezTo>
                <a:cubicBezTo>
                  <a:pt x="159" y="366"/>
                  <a:pt x="151" y="366"/>
                  <a:pt x="145" y="369"/>
                </a:cubicBezTo>
                <a:cubicBezTo>
                  <a:pt x="119" y="382"/>
                  <a:pt x="93" y="394"/>
                  <a:pt x="64" y="399"/>
                </a:cubicBezTo>
                <a:cubicBezTo>
                  <a:pt x="62" y="402"/>
                  <a:pt x="61" y="406"/>
                  <a:pt x="58" y="408"/>
                </a:cubicBezTo>
                <a:cubicBezTo>
                  <a:pt x="53" y="411"/>
                  <a:pt x="40" y="414"/>
                  <a:pt x="40" y="414"/>
                </a:cubicBezTo>
                <a:cubicBezTo>
                  <a:pt x="36" y="427"/>
                  <a:pt x="22" y="430"/>
                  <a:pt x="10" y="438"/>
                </a:cubicBezTo>
                <a:cubicBezTo>
                  <a:pt x="7" y="440"/>
                  <a:pt x="1" y="444"/>
                  <a:pt x="1" y="444"/>
                </a:cubicBezTo>
                <a:cubicBezTo>
                  <a:pt x="3" y="470"/>
                  <a:pt x="0" y="479"/>
                  <a:pt x="13" y="498"/>
                </a:cubicBezTo>
                <a:cubicBezTo>
                  <a:pt x="17" y="524"/>
                  <a:pt x="20" y="532"/>
                  <a:pt x="46" y="537"/>
                </a:cubicBezTo>
                <a:cubicBezTo>
                  <a:pt x="50" y="549"/>
                  <a:pt x="45" y="563"/>
                  <a:pt x="52" y="573"/>
                </a:cubicBezTo>
                <a:cubicBezTo>
                  <a:pt x="55" y="577"/>
                  <a:pt x="84" y="581"/>
                  <a:pt x="88" y="582"/>
                </a:cubicBezTo>
                <a:cubicBezTo>
                  <a:pt x="94" y="586"/>
                  <a:pt x="107" y="584"/>
                  <a:pt x="109" y="591"/>
                </a:cubicBezTo>
                <a:cubicBezTo>
                  <a:pt x="125" y="646"/>
                  <a:pt x="95" y="638"/>
                  <a:pt x="142" y="645"/>
                </a:cubicBezTo>
                <a:cubicBezTo>
                  <a:pt x="154" y="649"/>
                  <a:pt x="166" y="653"/>
                  <a:pt x="178" y="657"/>
                </a:cubicBezTo>
                <a:cubicBezTo>
                  <a:pt x="184" y="659"/>
                  <a:pt x="196" y="663"/>
                  <a:pt x="196" y="663"/>
                </a:cubicBezTo>
                <a:cubicBezTo>
                  <a:pt x="208" y="675"/>
                  <a:pt x="209" y="684"/>
                  <a:pt x="226" y="690"/>
                </a:cubicBezTo>
                <a:cubicBezTo>
                  <a:pt x="233" y="711"/>
                  <a:pt x="226" y="706"/>
                  <a:pt x="241" y="711"/>
                </a:cubicBezTo>
                <a:cubicBezTo>
                  <a:pt x="249" y="710"/>
                  <a:pt x="257" y="709"/>
                  <a:pt x="265" y="708"/>
                </a:cubicBezTo>
                <a:cubicBezTo>
                  <a:pt x="268" y="707"/>
                  <a:pt x="277" y="705"/>
                  <a:pt x="274" y="705"/>
                </a:cubicBezTo>
                <a:cubicBezTo>
                  <a:pt x="265" y="705"/>
                  <a:pt x="256" y="707"/>
                  <a:pt x="247" y="708"/>
                </a:cubicBezTo>
                <a:cubicBezTo>
                  <a:pt x="231" y="713"/>
                  <a:pt x="235" y="713"/>
                  <a:pt x="256" y="699"/>
                </a:cubicBezTo>
                <a:cubicBezTo>
                  <a:pt x="250" y="700"/>
                  <a:pt x="244" y="701"/>
                  <a:pt x="238" y="702"/>
                </a:cubicBezTo>
                <a:cubicBezTo>
                  <a:pt x="252" y="723"/>
                  <a:pt x="234" y="703"/>
                  <a:pt x="232" y="696"/>
                </a:cubicBezTo>
                <a:cubicBezTo>
                  <a:pt x="255" y="695"/>
                  <a:pt x="278" y="690"/>
                  <a:pt x="301" y="690"/>
                </a:cubicBezTo>
                <a:cubicBezTo>
                  <a:pt x="311" y="690"/>
                  <a:pt x="319" y="696"/>
                  <a:pt x="328" y="696"/>
                </a:cubicBezTo>
                <a:cubicBezTo>
                  <a:pt x="301" y="683"/>
                  <a:pt x="330" y="693"/>
                  <a:pt x="349" y="690"/>
                </a:cubicBezTo>
                <a:cubicBezTo>
                  <a:pt x="355" y="666"/>
                  <a:pt x="346" y="687"/>
                  <a:pt x="364" y="675"/>
                </a:cubicBezTo>
                <a:cubicBezTo>
                  <a:pt x="367" y="673"/>
                  <a:pt x="367" y="668"/>
                  <a:pt x="370" y="666"/>
                </a:cubicBezTo>
                <a:cubicBezTo>
                  <a:pt x="377" y="661"/>
                  <a:pt x="392" y="660"/>
                  <a:pt x="400" y="657"/>
                </a:cubicBezTo>
                <a:cubicBezTo>
                  <a:pt x="408" y="633"/>
                  <a:pt x="409" y="641"/>
                  <a:pt x="409" y="606"/>
                </a:cubicBezTo>
                <a:lnTo>
                  <a:pt x="412" y="546"/>
                </a:lnTo>
                <a:lnTo>
                  <a:pt x="460" y="498"/>
                </a:lnTo>
                <a:lnTo>
                  <a:pt x="508" y="498"/>
                </a:lnTo>
                <a:lnTo>
                  <a:pt x="508" y="546"/>
                </a:lnTo>
                <a:cubicBezTo>
                  <a:pt x="519" y="550"/>
                  <a:pt x="534" y="549"/>
                  <a:pt x="541" y="558"/>
                </a:cubicBezTo>
                <a:cubicBezTo>
                  <a:pt x="548" y="567"/>
                  <a:pt x="541" y="580"/>
                  <a:pt x="544" y="591"/>
                </a:cubicBezTo>
                <a:cubicBezTo>
                  <a:pt x="546" y="598"/>
                  <a:pt x="556" y="609"/>
                  <a:pt x="556" y="609"/>
                </a:cubicBezTo>
                <a:cubicBezTo>
                  <a:pt x="559" y="629"/>
                  <a:pt x="559" y="633"/>
                  <a:pt x="577" y="642"/>
                </a:cubicBezTo>
                <a:cubicBezTo>
                  <a:pt x="595" y="668"/>
                  <a:pt x="582" y="659"/>
                  <a:pt x="619" y="663"/>
                </a:cubicBezTo>
                <a:cubicBezTo>
                  <a:pt x="628" y="676"/>
                  <a:pt x="649" y="685"/>
                  <a:pt x="649" y="699"/>
                </a:cubicBezTo>
                <a:cubicBezTo>
                  <a:pt x="650" y="696"/>
                  <a:pt x="655" y="691"/>
                  <a:pt x="652" y="690"/>
                </a:cubicBezTo>
                <a:cubicBezTo>
                  <a:pt x="649" y="688"/>
                  <a:pt x="644" y="692"/>
                  <a:pt x="643" y="696"/>
                </a:cubicBezTo>
                <a:cubicBezTo>
                  <a:pt x="639" y="714"/>
                  <a:pt x="641" y="732"/>
                  <a:pt x="640" y="750"/>
                </a:cubicBezTo>
                <a:cubicBezTo>
                  <a:pt x="645" y="783"/>
                  <a:pt x="649" y="774"/>
                  <a:pt x="685" y="771"/>
                </a:cubicBezTo>
                <a:cubicBezTo>
                  <a:pt x="693" y="766"/>
                  <a:pt x="712" y="759"/>
                  <a:pt x="712" y="759"/>
                </a:cubicBezTo>
                <a:cubicBezTo>
                  <a:pt x="740" y="768"/>
                  <a:pt x="724" y="766"/>
                  <a:pt x="760" y="762"/>
                </a:cubicBezTo>
                <a:cubicBezTo>
                  <a:pt x="764" y="741"/>
                  <a:pt x="771" y="735"/>
                  <a:pt x="790" y="729"/>
                </a:cubicBezTo>
                <a:cubicBezTo>
                  <a:pt x="814" y="733"/>
                  <a:pt x="815" y="729"/>
                  <a:pt x="823" y="753"/>
                </a:cubicBezTo>
                <a:cubicBezTo>
                  <a:pt x="824" y="756"/>
                  <a:pt x="852" y="758"/>
                  <a:pt x="859" y="759"/>
                </a:cubicBezTo>
                <a:cubicBezTo>
                  <a:pt x="872" y="772"/>
                  <a:pt x="867" y="764"/>
                  <a:pt x="874" y="786"/>
                </a:cubicBezTo>
                <a:cubicBezTo>
                  <a:pt x="875" y="789"/>
                  <a:pt x="880" y="789"/>
                  <a:pt x="883" y="792"/>
                </a:cubicBezTo>
                <a:cubicBezTo>
                  <a:pt x="884" y="793"/>
                  <a:pt x="883" y="794"/>
                  <a:pt x="883" y="79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5107" name="Text Box 6"/>
          <p:cNvSpPr txBox="1">
            <a:spLocks noChangeArrowheads="1"/>
          </p:cNvSpPr>
          <p:nvPr/>
        </p:nvSpPr>
        <p:spPr bwMode="auto">
          <a:xfrm>
            <a:off x="5867400" y="1006475"/>
            <a:ext cx="2590800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officially</a:t>
            </a:r>
          </a:p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called</a:t>
            </a:r>
          </a:p>
          <a:p>
            <a:pPr algn="ctr">
              <a:spcBef>
                <a:spcPct val="20000"/>
              </a:spcBef>
            </a:pPr>
            <a:endParaRPr lang="en-US" sz="1600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000000"/>
                </a:solidFill>
              </a:rPr>
              <a:t>“The 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000000"/>
                </a:solidFill>
              </a:rPr>
              <a:t>United Kingdom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000000"/>
                </a:solidFill>
              </a:rPr>
              <a:t>of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000000"/>
                </a:solidFill>
              </a:rPr>
              <a:t>Great Britain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000000"/>
                </a:solidFill>
              </a:rPr>
              <a:t>and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000000"/>
                </a:solidFill>
              </a:rPr>
              <a:t>Northern Ireland”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usually shortened to</a:t>
            </a:r>
          </a:p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the United Kingdom,</a:t>
            </a:r>
          </a:p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the UK,</a:t>
            </a:r>
          </a:p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or Britain</a:t>
            </a:r>
          </a:p>
          <a:p>
            <a:pPr algn="ctr">
              <a:spcBef>
                <a:spcPct val="2000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21455">
            <a:off x="695325" y="2609850"/>
            <a:ext cx="28860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2037" name="Oval 5"/>
          <p:cNvSpPr>
            <a:spLocks noChangeArrowheads="1"/>
          </p:cNvSpPr>
          <p:nvPr/>
        </p:nvSpPr>
        <p:spPr bwMode="auto">
          <a:xfrm rot="-1733195">
            <a:off x="2857500" y="3471863"/>
            <a:ext cx="874713" cy="7540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03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/>
          </a:p>
        </p:txBody>
      </p:sp>
      <p:sp>
        <p:nvSpPr>
          <p:cNvPr id="211970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endParaRPr lang="en-US" sz="1200"/>
          </a:p>
        </p:txBody>
      </p:sp>
      <p:sp>
        <p:nvSpPr>
          <p:cNvPr id="21197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598613"/>
            <a:ext cx="4338638" cy="4570412"/>
          </a:xfrm>
        </p:spPr>
        <p:txBody>
          <a:bodyPr/>
          <a:lstStyle/>
          <a:p>
            <a:pPr marL="465138" indent="-465138" eaLnBrk="1" hangingPunct="1">
              <a:lnSpc>
                <a:spcPct val="140000"/>
              </a:lnSpc>
              <a:buFontTx/>
              <a:buNone/>
            </a:pPr>
            <a:r>
              <a:rPr lang="en-US" sz="2000" b="1"/>
              <a:t>. . . backed up in image by the film</a:t>
            </a:r>
          </a:p>
          <a:p>
            <a:pPr marL="465138" indent="-465138" eaLnBrk="1" hangingPunct="1">
              <a:lnSpc>
                <a:spcPct val="140000"/>
              </a:lnSpc>
              <a:buFontTx/>
              <a:buNone/>
            </a:pPr>
            <a:r>
              <a:rPr lang="en-US" sz="2000" b="1" i="1"/>
              <a:t>	Man of Aran</a:t>
            </a:r>
          </a:p>
          <a:p>
            <a:pPr marL="465138" indent="-465138" eaLnBrk="1" hangingPunct="1">
              <a:buFontTx/>
              <a:buNone/>
            </a:pPr>
            <a:endParaRPr lang="en-US" sz="2000" b="1" i="1"/>
          </a:p>
          <a:p>
            <a:pPr marL="465138" indent="-465138" eaLnBrk="1" hangingPunct="1">
              <a:buFontTx/>
              <a:buNone/>
            </a:pPr>
            <a:r>
              <a:rPr lang="en-US" sz="1400" i="1"/>
              <a:t>	   </a:t>
            </a:r>
            <a:r>
              <a:rPr lang="en-US" sz="1200" i="1"/>
              <a:t>(77 min, 1934, B&amp;W)</a:t>
            </a:r>
            <a:r>
              <a:rPr lang="en-US" sz="1200"/>
              <a:t> </a:t>
            </a:r>
            <a:endParaRPr lang="en-US" sz="1400" i="1"/>
          </a:p>
          <a:p>
            <a:pPr marL="465138" indent="-465138" eaLnBrk="1" hangingPunct="1"/>
            <a:endParaRPr lang="en-US" sz="1400"/>
          </a:p>
          <a:p>
            <a:pPr marL="977900" lvl="1" eaLnBrk="1" hangingPunct="1"/>
            <a:r>
              <a:rPr lang="en-US" sz="1200"/>
              <a:t>Robert J. Flaherty,</a:t>
            </a:r>
          </a:p>
          <a:p>
            <a:pPr marL="977900" lvl="1" eaLnBrk="1" hangingPunct="1"/>
            <a:r>
              <a:rPr lang="en-US" sz="1200"/>
              <a:t>Colman “Tiger” King,</a:t>
            </a:r>
          </a:p>
          <a:p>
            <a:pPr marL="977900" lvl="1" eaLnBrk="1" hangingPunct="1"/>
            <a:r>
              <a:rPr lang="en-US" sz="1200"/>
              <a:t>Maggie Dirrane, and </a:t>
            </a:r>
          </a:p>
          <a:p>
            <a:pPr marL="977900" lvl="1" eaLnBrk="1" hangingPunct="1"/>
            <a:r>
              <a:rPr lang="en-US" sz="1200"/>
              <a:t>Michael Dirrane</a:t>
            </a:r>
          </a:p>
          <a:p>
            <a:pPr marL="977900" lvl="1" eaLnBrk="1" hangingPunct="1"/>
            <a:endParaRPr lang="en-US" sz="1200"/>
          </a:p>
        </p:txBody>
      </p:sp>
      <p:pic>
        <p:nvPicPr>
          <p:cNvPr id="2119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3" y="1144588"/>
            <a:ext cx="4037012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709738"/>
            <a:ext cx="7315200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2400" dirty="0"/>
          </a:p>
          <a:p>
            <a:pPr marL="0" indent="0" algn="ctr" eaLnBrk="1" hangingPunct="1">
              <a:buFontTx/>
              <a:buNone/>
              <a:defRPr/>
            </a:pPr>
            <a:r>
              <a:rPr lang="en-US" dirty="0"/>
              <a:t>the classic ethnography of Ireland is</a:t>
            </a:r>
          </a:p>
          <a:p>
            <a:pPr marL="0" indent="0" algn="ctr" eaLnBrk="1" hangingPunct="1">
              <a:buFontTx/>
              <a:buNone/>
              <a:defRPr/>
            </a:pPr>
            <a:endParaRPr lang="en-US" sz="1600" dirty="0"/>
          </a:p>
          <a:p>
            <a:pPr marL="465138" lvl="1" indent="-7938" algn="ctr" eaLnBrk="1" hangingPunct="1">
              <a:buFontTx/>
              <a:buNone/>
              <a:defRPr/>
            </a:pPr>
            <a:r>
              <a:rPr lang="en-US" dirty="0">
                <a:solidFill>
                  <a:srgbClr val="20D636"/>
                </a:solidFill>
              </a:rPr>
              <a:t>Conrad </a:t>
            </a:r>
            <a:r>
              <a:rPr lang="en-US" dirty="0" err="1">
                <a:solidFill>
                  <a:srgbClr val="20D636"/>
                </a:solidFill>
              </a:rPr>
              <a:t>Arensburg’s</a:t>
            </a:r>
            <a:r>
              <a:rPr lang="en-US" dirty="0">
                <a:solidFill>
                  <a:srgbClr val="20D636"/>
                </a:solidFill>
              </a:rPr>
              <a:t> </a:t>
            </a:r>
            <a:r>
              <a:rPr lang="en-US" i="1" dirty="0">
                <a:solidFill>
                  <a:srgbClr val="20D636"/>
                </a:solidFill>
              </a:rPr>
              <a:t>The Irish Countryman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b="1" dirty="0">
                <a:solidFill>
                  <a:srgbClr val="20D636"/>
                </a:solidFill>
              </a:rPr>
              <a:t>set in County Clare</a:t>
            </a:r>
          </a:p>
          <a:p>
            <a:pPr lvl="1" algn="ctr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defRPr/>
            </a:pPr>
            <a:r>
              <a:rPr lang="en-US" sz="2400" b="1" dirty="0"/>
              <a:t>backed up in image by the film </a:t>
            </a:r>
            <a:r>
              <a:rPr lang="en-US" sz="2400" b="1" i="1" dirty="0"/>
              <a:t>Man of </a:t>
            </a:r>
            <a:r>
              <a:rPr lang="en-US" sz="2400" b="1" i="1" dirty="0" err="1"/>
              <a:t>Aran</a:t>
            </a:r>
            <a:endParaRPr lang="en-US" sz="2400" b="1" dirty="0"/>
          </a:p>
        </p:txBody>
      </p:sp>
      <p:sp>
        <p:nvSpPr>
          <p:cNvPr id="212994" name="Text Box 3"/>
          <p:cNvSpPr txBox="1">
            <a:spLocks noChangeArrowheads="1"/>
          </p:cNvSpPr>
          <p:nvPr/>
        </p:nvSpPr>
        <p:spPr bwMode="auto">
          <a:xfrm>
            <a:off x="2105025" y="6477000"/>
            <a:ext cx="49053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Susan Parman, </a:t>
            </a:r>
            <a:r>
              <a:rPr lang="en-US" i="1">
                <a:solidFill>
                  <a:srgbClr val="000000"/>
                </a:solidFill>
                <a:hlinkClick r:id="rId2"/>
              </a:rPr>
              <a:t>Europe in the Anthropological Imagination</a:t>
            </a:r>
            <a:r>
              <a:rPr lang="en-US">
                <a:solidFill>
                  <a:srgbClr val="000000"/>
                </a:solidFill>
              </a:rPr>
              <a:t>, pp. 11 - 14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19" name="Rectangle 5"/>
          <p:cNvSpPr>
            <a:spLocks noChangeArrowheads="1"/>
          </p:cNvSpPr>
          <p:nvPr/>
        </p:nvSpPr>
        <p:spPr bwMode="auto">
          <a:xfrm>
            <a:off x="1831975" y="6477000"/>
            <a:ext cx="5483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http://www.d.umn.edu/cla/faculty/troufs/anth3635/video/Man_of_Aran.html#title</a:t>
            </a: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2" descr="Man of Iran video cover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28575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2" name="Picture 5" descr="Man of Aran poster (in German)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19200"/>
            <a:ext cx="30765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2" descr="A currach at r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057400"/>
            <a:ext cx="73152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6" name="Rectangle 3"/>
          <p:cNvSpPr>
            <a:spLocks noChangeArrowheads="1"/>
          </p:cNvSpPr>
          <p:nvPr/>
        </p:nvSpPr>
        <p:spPr bwMode="auto">
          <a:xfrm>
            <a:off x="2362200" y="6477000"/>
            <a:ext cx="4398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  <a:hlinkClick r:id="rId3"/>
              </a:rPr>
              <a:t>http://irishislands.info/oilphoto/Aran/InisOirr/inisoirr_thumb.html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3330575" y="5786438"/>
            <a:ext cx="2460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i="1">
                <a:solidFill>
                  <a:srgbClr val="000000"/>
                </a:solidFill>
              </a:rPr>
              <a:t>curagh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2" descr="P8180029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439988" y="685800"/>
            <a:ext cx="4113212" cy="548481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" descr="http://www.irishways.com/Aran-Island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65250"/>
            <a:ext cx="7315200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4" name="Rectangle 3"/>
          <p:cNvSpPr>
            <a:spLocks noChangeArrowheads="1"/>
          </p:cNvSpPr>
          <p:nvPr/>
        </p:nvSpPr>
        <p:spPr bwMode="auto">
          <a:xfrm>
            <a:off x="2459038" y="6445250"/>
            <a:ext cx="4170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>
                <a:hlinkClick r:id="rId3"/>
              </a:rPr>
              <a:t>http://www.irishways.com/Aran-Islands-1.jpg</a:t>
            </a:r>
            <a:endParaRPr lang="en-US" sz="16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2286000" y="2870200"/>
            <a:ext cx="45720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the community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as a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0000"/>
                </a:solidFill>
              </a:rPr>
              <a:t>Unit of Analysis: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e.g.,</a:t>
            </a:r>
            <a:r>
              <a:rPr lang="en-US" sz="4000" b="1">
                <a:solidFill>
                  <a:srgbClr val="FF0000"/>
                </a:solidFill>
              </a:rPr>
              <a:t> Inish Oirr</a:t>
            </a:r>
          </a:p>
          <a:p>
            <a:pPr algn="ctr">
              <a:spcBef>
                <a:spcPct val="20000"/>
              </a:spcBef>
            </a:pPr>
            <a:r>
              <a:rPr lang="en-US" sz="3200">
                <a:solidFill>
                  <a:srgbClr val="FF0000"/>
                </a:solidFill>
              </a:rPr>
              <a:t>(“Inish Beag”)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21455">
            <a:off x="695325" y="2609850"/>
            <a:ext cx="28860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4084" name="Oval 4"/>
          <p:cNvSpPr>
            <a:spLocks noChangeArrowheads="1"/>
          </p:cNvSpPr>
          <p:nvPr/>
        </p:nvSpPr>
        <p:spPr bwMode="auto">
          <a:xfrm>
            <a:off x="2647950" y="3543300"/>
            <a:ext cx="130175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22606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Oval 3"/>
          <p:cNvSpPr>
            <a:spLocks noChangeArrowheads="1"/>
          </p:cNvSpPr>
          <p:nvPr/>
        </p:nvSpPr>
        <p:spPr bwMode="auto">
          <a:xfrm rot="-3879821">
            <a:off x="4671219" y="1092994"/>
            <a:ext cx="1744662" cy="1943100"/>
          </a:xfrm>
          <a:prstGeom prst="ellipse">
            <a:avLst/>
          </a:prstGeom>
          <a:gradFill rotWithShape="0">
            <a:gsLst>
              <a:gs pos="0">
                <a:srgbClr val="20D636">
                  <a:alpha val="39998"/>
                </a:srgbClr>
              </a:gs>
              <a:gs pos="100000">
                <a:srgbClr val="127B1F">
                  <a:alpha val="39998"/>
                </a:srgb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7388"/>
            <a:ext cx="7313613" cy="548481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Text Box 2"/>
          <p:cNvSpPr txBox="1">
            <a:spLocks noChangeArrowheads="1"/>
          </p:cNvSpPr>
          <p:nvPr/>
        </p:nvSpPr>
        <p:spPr bwMode="auto">
          <a:xfrm>
            <a:off x="2060575" y="6488113"/>
            <a:ext cx="5003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>
                <a:solidFill>
                  <a:srgbClr val="99CC00"/>
                </a:solidFill>
                <a:hlinkClick r:id="rId2"/>
              </a:rPr>
              <a:t>http://www.d.umn.edu/cla/faculty/troufs/anth3635/cetexts.html#InisBeag</a:t>
            </a:r>
            <a:endParaRPr kumimoji="1" lang="en-US">
              <a:solidFill>
                <a:srgbClr val="99CC00"/>
              </a:solidFill>
            </a:endParaRPr>
          </a:p>
        </p:txBody>
      </p:sp>
      <p:sp>
        <p:nvSpPr>
          <p:cNvPr id="223234" name="Text Box 3"/>
          <p:cNvSpPr txBox="1">
            <a:spLocks noChangeArrowheads="1"/>
          </p:cNvSpPr>
          <p:nvPr/>
        </p:nvSpPr>
        <p:spPr bwMode="auto">
          <a:xfrm>
            <a:off x="4281488" y="5602288"/>
            <a:ext cx="2417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  <a:latin typeface="Verdana" pitchFamily="34" charset="0"/>
              </a:rPr>
              <a:t>John C.  Messenger</a:t>
            </a:r>
          </a:p>
          <a:p>
            <a:pPr algn="ctr">
              <a:spcBef>
                <a:spcPct val="20000"/>
              </a:spcBef>
            </a:pPr>
            <a:r>
              <a:rPr lang="en-US" b="1" i="1">
                <a:solidFill>
                  <a:srgbClr val="000000"/>
                </a:solidFill>
                <a:latin typeface="Verdana" pitchFamily="34" charset="0"/>
              </a:rPr>
              <a:t>Inis Beag: Isle of Ireland</a:t>
            </a:r>
            <a:r>
              <a:rPr lang="en-US" b="1">
                <a:solidFill>
                  <a:srgbClr val="000000"/>
                </a:solidFill>
                <a:latin typeface="Verdana" pitchFamily="34" charset="0"/>
              </a:rPr>
              <a:t>.</a:t>
            </a:r>
          </a:p>
          <a:p>
            <a:pPr algn="ctr">
              <a:spcBef>
                <a:spcPct val="20000"/>
              </a:spcBef>
            </a:pPr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Long Grove: IL: Waveland Press, 1983.</a:t>
            </a:r>
          </a:p>
        </p:txBody>
      </p:sp>
      <p:pic>
        <p:nvPicPr>
          <p:cNvPr id="2232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381000"/>
            <a:ext cx="3373438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6" name="Rectangle 5"/>
          <p:cNvSpPr>
            <a:spLocks noChangeArrowheads="1"/>
          </p:cNvSpPr>
          <p:nvPr/>
        </p:nvSpPr>
        <p:spPr bwMode="auto">
          <a:xfrm>
            <a:off x="914400" y="3048000"/>
            <a:ext cx="2514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 i="1">
                <a:solidFill>
                  <a:srgbClr val="000000"/>
                </a:solidFill>
              </a:rPr>
              <a:t>Inis Beag</a:t>
            </a:r>
          </a:p>
          <a:p>
            <a:pPr algn="ctr"/>
            <a:endParaRPr lang="en-US">
              <a:solidFill>
                <a:srgbClr val="000000"/>
              </a:solidFill>
            </a:endParaRPr>
          </a:p>
          <a:p>
            <a:pPr algn="ctr"/>
            <a:r>
              <a:rPr lang="en-US">
                <a:solidFill>
                  <a:srgbClr val="000000"/>
                </a:solidFill>
                <a:hlinkClick r:id="rId4" tooltip="Gaelic"/>
              </a:rPr>
              <a:t>Gaelic</a:t>
            </a:r>
            <a:r>
              <a:rPr lang="en-US">
                <a:solidFill>
                  <a:srgbClr val="000000"/>
                </a:solidFill>
              </a:rPr>
              <a:t>: "Little </a:t>
            </a:r>
            <a:r>
              <a:rPr lang="en-US" b="1">
                <a:solidFill>
                  <a:srgbClr val="000000"/>
                </a:solidFill>
              </a:rPr>
              <a:t>Island</a:t>
            </a:r>
            <a:r>
              <a:rPr lang="en-US">
                <a:solidFill>
                  <a:srgbClr val="000000"/>
                </a:solidFill>
              </a:rPr>
              <a:t>"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2" descr="The image “http://www.d.umn.edu/cla/faculty/troufs/anth3635/images/Inis8.jp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74650"/>
            <a:ext cx="731520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58" name="Rectangle 3"/>
          <p:cNvSpPr>
            <a:spLocks noChangeArrowheads="1"/>
          </p:cNvSpPr>
          <p:nvPr/>
        </p:nvSpPr>
        <p:spPr bwMode="auto">
          <a:xfrm>
            <a:off x="1752600" y="6445250"/>
            <a:ext cx="563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>
                <a:hlinkClick r:id="rId3"/>
              </a:rPr>
              <a:t>Messenger 1983</a:t>
            </a:r>
            <a:r>
              <a:rPr lang="en-US" sz="1600"/>
              <a:t> (</a:t>
            </a:r>
            <a:r>
              <a:rPr lang="en-US" sz="1600">
                <a:hlinkClick r:id="rId3"/>
              </a:rPr>
              <a:t>SAE</a:t>
            </a:r>
            <a:r>
              <a:rPr lang="en-US" sz="1600"/>
              <a:t>) </a:t>
            </a:r>
          </a:p>
        </p:txBody>
      </p:sp>
      <p:sp>
        <p:nvSpPr>
          <p:cNvPr id="224259" name="Rectangle 4"/>
          <p:cNvSpPr>
            <a:spLocks noChangeArrowheads="1"/>
          </p:cNvSpPr>
          <p:nvPr/>
        </p:nvSpPr>
        <p:spPr bwMode="auto">
          <a:xfrm>
            <a:off x="3048000" y="5699125"/>
            <a:ext cx="296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/>
              <a:t>The shipwreck </a:t>
            </a:r>
            <a:r>
              <a:rPr lang="en-US" sz="2000" b="1" i="1"/>
              <a:t>Plassey</a:t>
            </a:r>
            <a:endParaRPr lang="en-US" sz="2000" b="1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2" descr="Thrown up on the shore in a storm the Plassy has been sitting high and dry on the rocks for yea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55725"/>
            <a:ext cx="731520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2" name="Rectangle 3"/>
          <p:cNvSpPr>
            <a:spLocks noChangeArrowheads="1"/>
          </p:cNvSpPr>
          <p:nvPr/>
        </p:nvSpPr>
        <p:spPr bwMode="auto">
          <a:xfrm>
            <a:off x="2286000" y="6507163"/>
            <a:ext cx="4575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http://irishislands.info/oilphoto/Aran/InisOirr/101currach8_jpg.html</a:t>
            </a:r>
            <a:endParaRPr lang="en-US"/>
          </a:p>
        </p:txBody>
      </p:sp>
      <p:sp>
        <p:nvSpPr>
          <p:cNvPr id="225283" name="Rectangle 4"/>
          <p:cNvSpPr>
            <a:spLocks noChangeArrowheads="1"/>
          </p:cNvSpPr>
          <p:nvPr/>
        </p:nvSpPr>
        <p:spPr bwMode="auto">
          <a:xfrm>
            <a:off x="3048000" y="5699125"/>
            <a:ext cx="296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/>
              <a:t>The shipwreck </a:t>
            </a:r>
            <a:r>
              <a:rPr lang="en-US" sz="2000" b="1" i="1"/>
              <a:t>Plassey</a:t>
            </a:r>
            <a:endParaRPr lang="en-US" sz="2000" b="1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 descr="P8180017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14600" y="685800"/>
            <a:ext cx="4113213" cy="5484813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2" descr="P818002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2" descr="P819003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http://www.geocities.com/eskimoluv/Doolin2-HappyHook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5988" y="684213"/>
            <a:ext cx="7313612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8" name="Rectangle 3"/>
          <p:cNvSpPr>
            <a:spLocks noChangeArrowheads="1"/>
          </p:cNvSpPr>
          <p:nvPr/>
        </p:nvSpPr>
        <p:spPr bwMode="auto">
          <a:xfrm>
            <a:off x="3581400" y="6477000"/>
            <a:ext cx="1831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Take the </a:t>
            </a:r>
            <a:r>
              <a:rPr lang="en-US" i="1"/>
              <a:t>Happy Hooker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 descr="P820004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2" descr="A fine use for beer barrels under this currach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93838"/>
            <a:ext cx="7315200" cy="464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6" name="Rectangle 3"/>
          <p:cNvSpPr>
            <a:spLocks noChangeArrowheads="1"/>
          </p:cNvSpPr>
          <p:nvPr/>
        </p:nvSpPr>
        <p:spPr bwMode="auto">
          <a:xfrm>
            <a:off x="2286000" y="6507163"/>
            <a:ext cx="4575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  <a:hlinkClick r:id="rId3"/>
              </a:rPr>
              <a:t>http://irishislands.info/oilphoto/Aran/InisOirr/101currach8_jpg.html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3330575" y="6045200"/>
            <a:ext cx="24606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i="1">
                <a:solidFill>
                  <a:srgbClr val="000000"/>
                </a:solidFill>
              </a:rPr>
              <a:t>curagh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9925" y="381000"/>
            <a:ext cx="27082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2" name="Rectangle 3"/>
          <p:cNvSpPr>
            <a:spLocks noChangeArrowheads="1"/>
          </p:cNvSpPr>
          <p:nvPr/>
        </p:nvSpPr>
        <p:spPr bwMode="auto">
          <a:xfrm>
            <a:off x="2514600" y="6400800"/>
            <a:ext cx="4097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  <a:hlinkClick r:id="rId3"/>
              </a:rPr>
              <a:t>https://www.cia.gov/cia/publications/factbook/geos/uk.html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9203" name="Oval 9"/>
          <p:cNvSpPr>
            <a:spLocks noChangeArrowheads="1"/>
          </p:cNvSpPr>
          <p:nvPr/>
        </p:nvSpPr>
        <p:spPr bwMode="auto">
          <a:xfrm rot="-3879821">
            <a:off x="3227387" y="2889251"/>
            <a:ext cx="803275" cy="914400"/>
          </a:xfrm>
          <a:prstGeom prst="ellipse">
            <a:avLst/>
          </a:prstGeom>
          <a:gradFill rotWithShape="0">
            <a:gsLst>
              <a:gs pos="0">
                <a:srgbClr val="20D636">
                  <a:alpha val="39998"/>
                </a:srgbClr>
              </a:gs>
              <a:gs pos="100000">
                <a:srgbClr val="127B1F">
                  <a:alpha val="39998"/>
                </a:srgb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9204" name="Text Box 11"/>
          <p:cNvSpPr txBox="1">
            <a:spLocks noChangeArrowheads="1"/>
          </p:cNvSpPr>
          <p:nvPr/>
        </p:nvSpPr>
        <p:spPr bwMode="auto">
          <a:xfrm>
            <a:off x="5943600" y="927100"/>
            <a:ext cx="24384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so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Northern Ireland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. . .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2" descr="P818002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2" descr="P818002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2" descr="Thrown up on the shore in a storm the Plassy has been sitting high and dry on the rocks for yea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55725"/>
            <a:ext cx="731520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8" name="Rectangle 3"/>
          <p:cNvSpPr>
            <a:spLocks noChangeArrowheads="1"/>
          </p:cNvSpPr>
          <p:nvPr/>
        </p:nvSpPr>
        <p:spPr bwMode="auto">
          <a:xfrm>
            <a:off x="2286000" y="6507163"/>
            <a:ext cx="4575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http://irishislands.info/oilphoto/Aran/InisOirr/101currach8_jpg.html</a:t>
            </a:r>
            <a:endParaRPr lang="en-US"/>
          </a:p>
        </p:txBody>
      </p:sp>
      <p:sp>
        <p:nvSpPr>
          <p:cNvPr id="234499" name="Rectangle 4"/>
          <p:cNvSpPr>
            <a:spLocks noChangeArrowheads="1"/>
          </p:cNvSpPr>
          <p:nvPr/>
        </p:nvSpPr>
        <p:spPr bwMode="auto">
          <a:xfrm>
            <a:off x="3048000" y="5699125"/>
            <a:ext cx="296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/>
              <a:t>The shipwreck </a:t>
            </a:r>
            <a:r>
              <a:rPr lang="en-US" sz="2000" b="1" i="1"/>
              <a:t>Plassey</a:t>
            </a:r>
            <a:endParaRPr lang="en-US" sz="2000" b="1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2" descr="Inisoirr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1447800"/>
            <a:ext cx="88773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2" name="Rectangle 3"/>
          <p:cNvSpPr>
            <a:spLocks noChangeArrowheads="1"/>
          </p:cNvSpPr>
          <p:nvPr/>
        </p:nvSpPr>
        <p:spPr bwMode="auto">
          <a:xfrm>
            <a:off x="3130550" y="6477000"/>
            <a:ext cx="2889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http://www.seb75.com/CoGalway31.htm</a:t>
            </a:r>
            <a:endParaRPr lang="en-US"/>
          </a:p>
        </p:txBody>
      </p:sp>
      <p:sp>
        <p:nvSpPr>
          <p:cNvPr id="235523" name="Rectangle 4"/>
          <p:cNvSpPr>
            <a:spLocks noChangeArrowheads="1"/>
          </p:cNvSpPr>
          <p:nvPr/>
        </p:nvSpPr>
        <p:spPr bwMode="auto">
          <a:xfrm>
            <a:off x="3048000" y="5699125"/>
            <a:ext cx="296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/>
              <a:t>The shipwreck </a:t>
            </a:r>
            <a:r>
              <a:rPr lang="en-US" sz="2000" b="1" i="1"/>
              <a:t>Plassey</a:t>
            </a:r>
            <a:endParaRPr lang="en-US" sz="2000" b="1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Picture 2" descr="The Burr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73152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6" name="Rectangle 3"/>
          <p:cNvSpPr>
            <a:spLocks noChangeArrowheads="1"/>
          </p:cNvSpPr>
          <p:nvPr/>
        </p:nvSpPr>
        <p:spPr bwMode="auto">
          <a:xfrm>
            <a:off x="2590800" y="6003925"/>
            <a:ext cx="3821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The Burren, off in the backgroun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236547" name="Rectangle 4"/>
          <p:cNvSpPr>
            <a:spLocks noChangeArrowheads="1"/>
          </p:cNvSpPr>
          <p:nvPr/>
        </p:nvSpPr>
        <p:spPr bwMode="auto">
          <a:xfrm>
            <a:off x="2938463" y="6507163"/>
            <a:ext cx="3233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http://www.bodhran-info.de/Inis/image12.html</a:t>
            </a:r>
            <a:endParaRPr lang="en-US"/>
          </a:p>
        </p:txBody>
      </p:sp>
      <p:sp>
        <p:nvSpPr>
          <p:cNvPr id="922629" name="Text Box 5"/>
          <p:cNvSpPr txBox="1">
            <a:spLocks noChangeArrowheads="1"/>
          </p:cNvSpPr>
          <p:nvPr/>
        </p:nvSpPr>
        <p:spPr bwMode="auto">
          <a:xfrm>
            <a:off x="2781300" y="3378200"/>
            <a:ext cx="502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/>
              <a:t>More on “The Burren” in a short while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2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2" descr="http://www.aontasogra.org/img/gallery/aranislands/inisoirr03/inisoirr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040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0" name="Rectangle 3"/>
          <p:cNvSpPr>
            <a:spLocks noChangeArrowheads="1"/>
          </p:cNvSpPr>
          <p:nvPr/>
        </p:nvSpPr>
        <p:spPr bwMode="auto">
          <a:xfrm>
            <a:off x="3019425" y="6477000"/>
            <a:ext cx="3106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http://www.aontasogra.org/aranislands.html</a:t>
            </a:r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ChangeArrowheads="1"/>
          </p:cNvSpPr>
          <p:nvPr/>
        </p:nvSpPr>
        <p:spPr bwMode="auto">
          <a:xfrm>
            <a:off x="1752600" y="6400800"/>
            <a:ext cx="563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>
                <a:hlinkClick r:id="rId2"/>
              </a:rPr>
              <a:t>Messenger 1983</a:t>
            </a:r>
            <a:r>
              <a:rPr lang="en-US" sz="1600"/>
              <a:t> (</a:t>
            </a:r>
            <a:r>
              <a:rPr lang="en-US" sz="1600">
                <a:hlinkClick r:id="rId2"/>
              </a:rPr>
              <a:t>SAE</a:t>
            </a:r>
            <a:r>
              <a:rPr lang="en-US" sz="1600"/>
              <a:t>) </a:t>
            </a:r>
          </a:p>
        </p:txBody>
      </p:sp>
      <p:pic>
        <p:nvPicPr>
          <p:cNvPr id="238594" name="Picture 3" descr="http://www.d.umn.edu/cla/faculty/troufs/anth3635/images/Inis_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85863"/>
            <a:ext cx="7315200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2" descr="InisBeagRevisited_c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04800"/>
            <a:ext cx="3175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18" name="Rectangle 3"/>
          <p:cNvSpPr>
            <a:spLocks noChangeArrowheads="1"/>
          </p:cNvSpPr>
          <p:nvPr/>
        </p:nvSpPr>
        <p:spPr bwMode="auto">
          <a:xfrm>
            <a:off x="914400" y="4552950"/>
            <a:ext cx="7315200" cy="200025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lIns="228600" tIns="228600" rIns="228600" bIns="228600" anchor="ctr">
            <a:spAutoFit/>
          </a:bodyPr>
          <a:lstStyle/>
          <a:p>
            <a:pPr marL="342900" indent="-342900" algn="ctr"/>
            <a:r>
              <a:rPr lang="en-US" b="1" i="1">
                <a:solidFill>
                  <a:srgbClr val="000000"/>
                </a:solidFill>
                <a:hlinkClick r:id="rId3"/>
              </a:rPr>
              <a:t>INIS Beag Revisited:</a:t>
            </a:r>
          </a:p>
          <a:p>
            <a:pPr marL="342900" indent="-342900" algn="ctr"/>
            <a:r>
              <a:rPr lang="en-US" b="1" i="1">
                <a:solidFill>
                  <a:srgbClr val="000000"/>
                </a:solidFill>
                <a:hlinkClick r:id="rId3"/>
              </a:rPr>
              <a:t>The Anthropologist as Observant Participator</a:t>
            </a:r>
            <a:endParaRPr lang="en-US" b="1" i="1">
              <a:solidFill>
                <a:srgbClr val="000000"/>
              </a:solidFill>
            </a:endParaRPr>
          </a:p>
          <a:p>
            <a:pPr marL="342900" indent="-342900"/>
            <a:endParaRPr lang="en-US" sz="1100" b="1">
              <a:solidFill>
                <a:srgbClr val="000000"/>
              </a:solidFill>
            </a:endParaRPr>
          </a:p>
          <a:p>
            <a:pPr marL="342900" indent="-342900" algn="ctr">
              <a:buFontTx/>
              <a:buAutoNum type="arabicPlain" startAt="1983"/>
            </a:pPr>
            <a:r>
              <a:rPr lang="en-US">
                <a:solidFill>
                  <a:srgbClr val="000000"/>
                </a:solidFill>
              </a:rPr>
              <a:t>   Salem, WI: Sheffield. (Reprint edition August 1989).</a:t>
            </a:r>
          </a:p>
          <a:p>
            <a:pPr marL="342900" indent="-342900">
              <a:buFontTx/>
              <a:buAutoNum type="arabicPlain" startAt="1983"/>
            </a:pPr>
            <a:endParaRPr lang="en-US" sz="600" b="1">
              <a:solidFill>
                <a:srgbClr val="000000"/>
              </a:solidFill>
            </a:endParaRPr>
          </a:p>
          <a:p>
            <a:pPr marL="342900" indent="-342900" algn="ctr"/>
            <a:r>
              <a:rPr lang="en-US" b="1">
                <a:solidFill>
                  <a:srgbClr val="000000"/>
                </a:solidFill>
              </a:rPr>
              <a:t>	</a:t>
            </a:r>
            <a:r>
              <a:rPr lang="en-US" sz="1600">
                <a:solidFill>
                  <a:srgbClr val="000000"/>
                </a:solidFill>
              </a:rPr>
              <a:t>The 1983 version was entitled </a:t>
            </a:r>
            <a:r>
              <a:rPr lang="en-US" sz="1600" i="1">
                <a:solidFill>
                  <a:srgbClr val="000000"/>
                </a:solidFill>
              </a:rPr>
              <a:t>An Anthropologist At Play:</a:t>
            </a:r>
          </a:p>
          <a:p>
            <a:pPr marL="342900" indent="-342900" algn="ctr"/>
            <a:r>
              <a:rPr lang="en-US" sz="1600" i="1">
                <a:solidFill>
                  <a:srgbClr val="000000"/>
                </a:solidFill>
              </a:rPr>
              <a:t>Ballad-mongering in Ireland and its Consequences for Research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b="1"/>
              <a:t>John C. Messenger</a:t>
            </a:r>
            <a:endParaRPr lang="en-US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/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800"/>
              <a:t>1971</a:t>
            </a:r>
            <a:r>
              <a:rPr lang="en-US" sz="1800" i="1"/>
              <a:t> 	</a:t>
            </a:r>
            <a:r>
              <a:rPr lang="en-US" sz="1800"/>
              <a:t>Sex and Repression in an Irish Folk Community.</a:t>
            </a:r>
            <a:r>
              <a:rPr lang="en-US" sz="1800" i="1"/>
              <a:t> 	In Human Sexual Behavior: Variations in the 	Ethnographic Spectrum</a:t>
            </a:r>
            <a:r>
              <a:rPr lang="en-US" sz="1800"/>
              <a:t>, by Donald S. Marshall 	and Robert C. Suggs.  Englewood Cliffs, New 	Jersey: Prentice-	Hall.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18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800"/>
              <a:t>1978	The Golden Chain: A Study of the Structure, 	Function, and Patterning of </a:t>
            </a:r>
            <a:r>
              <a:rPr lang="en-US" sz="1800" i="1"/>
              <a:t>Comparatico</a:t>
            </a:r>
            <a:r>
              <a:rPr lang="en-US" sz="1800"/>
              <a:t> in a 	South Italian village. </a:t>
            </a:r>
            <a:r>
              <a:rPr lang="en-US" sz="1800" i="1"/>
              <a:t>American Ethnologist</a:t>
            </a:r>
            <a:r>
              <a:rPr lang="en-US" sz="1800"/>
              <a:t> 5:116-	136. </a:t>
            </a:r>
          </a:p>
        </p:txBody>
      </p:sp>
      <p:sp>
        <p:nvSpPr>
          <p:cNvPr id="240642" name="Text Box 3"/>
          <p:cNvSpPr txBox="1">
            <a:spLocks noChangeArrowheads="1"/>
          </p:cNvSpPr>
          <p:nvPr/>
        </p:nvSpPr>
        <p:spPr bwMode="auto">
          <a:xfrm>
            <a:off x="3405188" y="6465888"/>
            <a:ext cx="2309812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Parman's classic picks</a:t>
            </a:r>
            <a:r>
              <a:rPr lang="en-US" sz="1800"/>
              <a:t> </a:t>
            </a:r>
            <a:r>
              <a:rPr lang="en-US" sz="800"/>
              <a:t>-- Tony Galt</a:t>
            </a:r>
          </a:p>
        </p:txBody>
      </p:sp>
      <p:sp>
        <p:nvSpPr>
          <p:cNvPr id="24064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27038"/>
            <a:ext cx="8229600" cy="411162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800"/>
              <a:t>“Classics" in the Anthropology of Europe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7313613" cy="5484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41666" name="Rectangle 3"/>
          <p:cNvSpPr>
            <a:spLocks noChangeArrowheads="1"/>
          </p:cNvSpPr>
          <p:nvPr/>
        </p:nvSpPr>
        <p:spPr bwMode="auto">
          <a:xfrm>
            <a:off x="2481263" y="6477000"/>
            <a:ext cx="418147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http://www.soc.ucsb.edu/sexinfo/?article=activity&amp;refid=025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9925" y="381000"/>
            <a:ext cx="27082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6" name="Rectangle 3"/>
          <p:cNvSpPr>
            <a:spLocks noChangeArrowheads="1"/>
          </p:cNvSpPr>
          <p:nvPr/>
        </p:nvSpPr>
        <p:spPr bwMode="auto">
          <a:xfrm>
            <a:off x="2514600" y="6400800"/>
            <a:ext cx="4097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https://www.cia.gov/cia/publications/factbook/geos/uk.html</a:t>
            </a:r>
            <a:endParaRPr lang="en-US"/>
          </a:p>
        </p:txBody>
      </p:sp>
      <p:sp>
        <p:nvSpPr>
          <p:cNvPr id="180227" name="Freeform 4"/>
          <p:cNvSpPr>
            <a:spLocks/>
          </p:cNvSpPr>
          <p:nvPr/>
        </p:nvSpPr>
        <p:spPr bwMode="auto">
          <a:xfrm>
            <a:off x="3276600" y="2438400"/>
            <a:ext cx="2286000" cy="3048000"/>
          </a:xfrm>
          <a:custGeom>
            <a:avLst/>
            <a:gdLst>
              <a:gd name="T0" fmla="*/ 0 w 1440"/>
              <a:gd name="T1" fmla="*/ 0 h 1920"/>
              <a:gd name="T2" fmla="*/ 48 w 1440"/>
              <a:gd name="T3" fmla="*/ 48 h 1920"/>
              <a:gd name="T4" fmla="*/ 96 w 1440"/>
              <a:gd name="T5" fmla="*/ 144 h 1920"/>
              <a:gd name="T6" fmla="*/ 144 w 1440"/>
              <a:gd name="T7" fmla="*/ 192 h 1920"/>
              <a:gd name="T8" fmla="*/ 192 w 1440"/>
              <a:gd name="T9" fmla="*/ 240 h 1920"/>
              <a:gd name="T10" fmla="*/ 192 w 1440"/>
              <a:gd name="T11" fmla="*/ 288 h 1920"/>
              <a:gd name="T12" fmla="*/ 240 w 1440"/>
              <a:gd name="T13" fmla="*/ 336 h 1920"/>
              <a:gd name="T14" fmla="*/ 192 w 1440"/>
              <a:gd name="T15" fmla="*/ 384 h 1920"/>
              <a:gd name="T16" fmla="*/ 144 w 1440"/>
              <a:gd name="T17" fmla="*/ 432 h 1920"/>
              <a:gd name="T18" fmla="*/ 96 w 1440"/>
              <a:gd name="T19" fmla="*/ 480 h 1920"/>
              <a:gd name="T20" fmla="*/ 96 w 1440"/>
              <a:gd name="T21" fmla="*/ 528 h 1920"/>
              <a:gd name="T22" fmla="*/ 48 w 1440"/>
              <a:gd name="T23" fmla="*/ 528 h 1920"/>
              <a:gd name="T24" fmla="*/ 48 w 1440"/>
              <a:gd name="T25" fmla="*/ 576 h 1920"/>
              <a:gd name="T26" fmla="*/ 0 w 1440"/>
              <a:gd name="T27" fmla="*/ 576 h 1920"/>
              <a:gd name="T28" fmla="*/ 0 w 1440"/>
              <a:gd name="T29" fmla="*/ 624 h 1920"/>
              <a:gd name="T30" fmla="*/ 48 w 1440"/>
              <a:gd name="T31" fmla="*/ 624 h 1920"/>
              <a:gd name="T32" fmla="*/ 96 w 1440"/>
              <a:gd name="T33" fmla="*/ 672 h 1920"/>
              <a:gd name="T34" fmla="*/ 144 w 1440"/>
              <a:gd name="T35" fmla="*/ 672 h 1920"/>
              <a:gd name="T36" fmla="*/ 144 w 1440"/>
              <a:gd name="T37" fmla="*/ 624 h 1920"/>
              <a:gd name="T38" fmla="*/ 192 w 1440"/>
              <a:gd name="T39" fmla="*/ 624 h 1920"/>
              <a:gd name="T40" fmla="*/ 192 w 1440"/>
              <a:gd name="T41" fmla="*/ 672 h 1920"/>
              <a:gd name="T42" fmla="*/ 240 w 1440"/>
              <a:gd name="T43" fmla="*/ 672 h 1920"/>
              <a:gd name="T44" fmla="*/ 240 w 1440"/>
              <a:gd name="T45" fmla="*/ 720 h 1920"/>
              <a:gd name="T46" fmla="*/ 288 w 1440"/>
              <a:gd name="T47" fmla="*/ 720 h 1920"/>
              <a:gd name="T48" fmla="*/ 336 w 1440"/>
              <a:gd name="T49" fmla="*/ 720 h 1920"/>
              <a:gd name="T50" fmla="*/ 336 w 1440"/>
              <a:gd name="T51" fmla="*/ 672 h 1920"/>
              <a:gd name="T52" fmla="*/ 384 w 1440"/>
              <a:gd name="T53" fmla="*/ 672 h 1920"/>
              <a:gd name="T54" fmla="*/ 480 w 1440"/>
              <a:gd name="T55" fmla="*/ 720 h 1920"/>
              <a:gd name="T56" fmla="*/ 528 w 1440"/>
              <a:gd name="T57" fmla="*/ 768 h 1920"/>
              <a:gd name="T58" fmla="*/ 528 w 1440"/>
              <a:gd name="T59" fmla="*/ 816 h 1920"/>
              <a:gd name="T60" fmla="*/ 528 w 1440"/>
              <a:gd name="T61" fmla="*/ 864 h 1920"/>
              <a:gd name="T62" fmla="*/ 528 w 1440"/>
              <a:gd name="T63" fmla="*/ 912 h 1920"/>
              <a:gd name="T64" fmla="*/ 480 w 1440"/>
              <a:gd name="T65" fmla="*/ 960 h 1920"/>
              <a:gd name="T66" fmla="*/ 480 w 1440"/>
              <a:gd name="T67" fmla="*/ 1008 h 1920"/>
              <a:gd name="T68" fmla="*/ 480 w 1440"/>
              <a:gd name="T69" fmla="*/ 1056 h 1920"/>
              <a:gd name="T70" fmla="*/ 480 w 1440"/>
              <a:gd name="T71" fmla="*/ 1104 h 1920"/>
              <a:gd name="T72" fmla="*/ 528 w 1440"/>
              <a:gd name="T73" fmla="*/ 1152 h 1920"/>
              <a:gd name="T74" fmla="*/ 480 w 1440"/>
              <a:gd name="T75" fmla="*/ 1200 h 1920"/>
              <a:gd name="T76" fmla="*/ 384 w 1440"/>
              <a:gd name="T77" fmla="*/ 1248 h 1920"/>
              <a:gd name="T78" fmla="*/ 336 w 1440"/>
              <a:gd name="T79" fmla="*/ 1344 h 1920"/>
              <a:gd name="T80" fmla="*/ 384 w 1440"/>
              <a:gd name="T81" fmla="*/ 1392 h 1920"/>
              <a:gd name="T82" fmla="*/ 384 w 1440"/>
              <a:gd name="T83" fmla="*/ 1440 h 1920"/>
              <a:gd name="T84" fmla="*/ 384 w 1440"/>
              <a:gd name="T85" fmla="*/ 1536 h 1920"/>
              <a:gd name="T86" fmla="*/ 288 w 1440"/>
              <a:gd name="T87" fmla="*/ 1632 h 1920"/>
              <a:gd name="T88" fmla="*/ 288 w 1440"/>
              <a:gd name="T89" fmla="*/ 1728 h 1920"/>
              <a:gd name="T90" fmla="*/ 288 w 1440"/>
              <a:gd name="T91" fmla="*/ 1824 h 1920"/>
              <a:gd name="T92" fmla="*/ 336 w 1440"/>
              <a:gd name="T93" fmla="*/ 1920 h 1920"/>
              <a:gd name="T94" fmla="*/ 384 w 1440"/>
              <a:gd name="T95" fmla="*/ 1920 h 1920"/>
              <a:gd name="T96" fmla="*/ 528 w 1440"/>
              <a:gd name="T97" fmla="*/ 1920 h 1920"/>
              <a:gd name="T98" fmla="*/ 624 w 1440"/>
              <a:gd name="T99" fmla="*/ 1920 h 1920"/>
              <a:gd name="T100" fmla="*/ 816 w 1440"/>
              <a:gd name="T101" fmla="*/ 1824 h 1920"/>
              <a:gd name="T102" fmla="*/ 960 w 1440"/>
              <a:gd name="T103" fmla="*/ 1776 h 1920"/>
              <a:gd name="T104" fmla="*/ 1056 w 1440"/>
              <a:gd name="T105" fmla="*/ 1728 h 1920"/>
              <a:gd name="T106" fmla="*/ 1296 w 1440"/>
              <a:gd name="T107" fmla="*/ 1680 h 1920"/>
              <a:gd name="T108" fmla="*/ 1440 w 1440"/>
              <a:gd name="T109" fmla="*/ 1728 h 19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40"/>
              <a:gd name="T166" fmla="*/ 0 h 1920"/>
              <a:gd name="T167" fmla="*/ 1440 w 1440"/>
              <a:gd name="T168" fmla="*/ 1920 h 192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40" h="1920">
                <a:moveTo>
                  <a:pt x="0" y="0"/>
                </a:moveTo>
                <a:lnTo>
                  <a:pt x="48" y="48"/>
                </a:lnTo>
                <a:lnTo>
                  <a:pt x="96" y="144"/>
                </a:lnTo>
                <a:lnTo>
                  <a:pt x="144" y="192"/>
                </a:lnTo>
                <a:lnTo>
                  <a:pt x="192" y="240"/>
                </a:lnTo>
                <a:lnTo>
                  <a:pt x="192" y="288"/>
                </a:lnTo>
                <a:lnTo>
                  <a:pt x="240" y="336"/>
                </a:lnTo>
                <a:lnTo>
                  <a:pt x="192" y="384"/>
                </a:lnTo>
                <a:lnTo>
                  <a:pt x="144" y="432"/>
                </a:lnTo>
                <a:lnTo>
                  <a:pt x="96" y="480"/>
                </a:lnTo>
                <a:lnTo>
                  <a:pt x="96" y="528"/>
                </a:lnTo>
                <a:lnTo>
                  <a:pt x="48" y="528"/>
                </a:lnTo>
                <a:lnTo>
                  <a:pt x="48" y="576"/>
                </a:lnTo>
                <a:lnTo>
                  <a:pt x="0" y="576"/>
                </a:lnTo>
                <a:lnTo>
                  <a:pt x="0" y="624"/>
                </a:lnTo>
                <a:lnTo>
                  <a:pt x="48" y="624"/>
                </a:lnTo>
                <a:lnTo>
                  <a:pt x="96" y="672"/>
                </a:lnTo>
                <a:lnTo>
                  <a:pt x="144" y="672"/>
                </a:lnTo>
                <a:lnTo>
                  <a:pt x="144" y="624"/>
                </a:lnTo>
                <a:lnTo>
                  <a:pt x="192" y="624"/>
                </a:lnTo>
                <a:lnTo>
                  <a:pt x="192" y="672"/>
                </a:lnTo>
                <a:lnTo>
                  <a:pt x="240" y="672"/>
                </a:lnTo>
                <a:lnTo>
                  <a:pt x="240" y="720"/>
                </a:lnTo>
                <a:lnTo>
                  <a:pt x="288" y="720"/>
                </a:lnTo>
                <a:lnTo>
                  <a:pt x="336" y="720"/>
                </a:lnTo>
                <a:lnTo>
                  <a:pt x="336" y="672"/>
                </a:lnTo>
                <a:lnTo>
                  <a:pt x="384" y="672"/>
                </a:lnTo>
                <a:lnTo>
                  <a:pt x="480" y="720"/>
                </a:lnTo>
                <a:lnTo>
                  <a:pt x="528" y="768"/>
                </a:lnTo>
                <a:lnTo>
                  <a:pt x="528" y="816"/>
                </a:lnTo>
                <a:lnTo>
                  <a:pt x="528" y="864"/>
                </a:lnTo>
                <a:lnTo>
                  <a:pt x="528" y="912"/>
                </a:lnTo>
                <a:lnTo>
                  <a:pt x="480" y="960"/>
                </a:lnTo>
                <a:lnTo>
                  <a:pt x="480" y="1008"/>
                </a:lnTo>
                <a:lnTo>
                  <a:pt x="480" y="1056"/>
                </a:lnTo>
                <a:lnTo>
                  <a:pt x="480" y="1104"/>
                </a:lnTo>
                <a:lnTo>
                  <a:pt x="528" y="1152"/>
                </a:lnTo>
                <a:lnTo>
                  <a:pt x="480" y="1200"/>
                </a:lnTo>
                <a:lnTo>
                  <a:pt x="384" y="1248"/>
                </a:lnTo>
                <a:lnTo>
                  <a:pt x="336" y="1344"/>
                </a:lnTo>
                <a:lnTo>
                  <a:pt x="384" y="1392"/>
                </a:lnTo>
                <a:lnTo>
                  <a:pt x="384" y="1440"/>
                </a:lnTo>
                <a:lnTo>
                  <a:pt x="384" y="1536"/>
                </a:lnTo>
                <a:lnTo>
                  <a:pt x="288" y="1632"/>
                </a:lnTo>
                <a:lnTo>
                  <a:pt x="288" y="1728"/>
                </a:lnTo>
                <a:lnTo>
                  <a:pt x="288" y="1824"/>
                </a:lnTo>
                <a:lnTo>
                  <a:pt x="336" y="1920"/>
                </a:lnTo>
                <a:lnTo>
                  <a:pt x="384" y="1920"/>
                </a:lnTo>
                <a:lnTo>
                  <a:pt x="528" y="1920"/>
                </a:lnTo>
                <a:lnTo>
                  <a:pt x="624" y="1920"/>
                </a:lnTo>
                <a:lnTo>
                  <a:pt x="816" y="1824"/>
                </a:lnTo>
                <a:lnTo>
                  <a:pt x="960" y="1776"/>
                </a:lnTo>
                <a:lnTo>
                  <a:pt x="1056" y="1728"/>
                </a:lnTo>
                <a:lnTo>
                  <a:pt x="1296" y="1680"/>
                </a:lnTo>
                <a:lnTo>
                  <a:pt x="1440" y="172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180228" name="Text Box 5"/>
          <p:cNvSpPr txBox="1">
            <a:spLocks noChangeArrowheads="1"/>
          </p:cNvSpPr>
          <p:nvPr/>
        </p:nvSpPr>
        <p:spPr bwMode="auto">
          <a:xfrm>
            <a:off x="6248400" y="1905000"/>
            <a:ext cx="2438400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b="1"/>
              <a:t>The </a:t>
            </a:r>
          </a:p>
          <a:p>
            <a:pPr algn="ctr">
              <a:spcBef>
                <a:spcPct val="20000"/>
              </a:spcBef>
            </a:pPr>
            <a:r>
              <a:rPr lang="en-US" sz="1800" b="1"/>
              <a:t>United Kingdom</a:t>
            </a:r>
          </a:p>
          <a:p>
            <a:pPr algn="ctr">
              <a:spcBef>
                <a:spcPct val="20000"/>
              </a:spcBef>
            </a:pPr>
            <a:r>
              <a:rPr lang="en-US" sz="1800"/>
              <a:t>(UK)</a:t>
            </a:r>
          </a:p>
          <a:p>
            <a:pPr algn="ctr">
              <a:spcBef>
                <a:spcPct val="20000"/>
              </a:spcBef>
            </a:pPr>
            <a:endParaRPr lang="en-US" sz="1800"/>
          </a:p>
          <a:p>
            <a:pPr algn="ctr">
              <a:spcBef>
                <a:spcPct val="20000"/>
              </a:spcBef>
            </a:pPr>
            <a:r>
              <a:rPr lang="en-US" sz="1600"/>
              <a:t>includes</a:t>
            </a:r>
          </a:p>
          <a:p>
            <a:pPr algn="ctr">
              <a:spcBef>
                <a:spcPct val="20000"/>
              </a:spcBef>
            </a:pPr>
            <a:endParaRPr lang="en-US" sz="1600"/>
          </a:p>
          <a:p>
            <a:pPr algn="ctr">
              <a:spcBef>
                <a:spcPct val="20000"/>
              </a:spcBef>
            </a:pPr>
            <a:r>
              <a:rPr lang="en-US" sz="1800"/>
              <a:t>England</a:t>
            </a:r>
          </a:p>
          <a:p>
            <a:pPr algn="ctr">
              <a:spcBef>
                <a:spcPct val="20000"/>
              </a:spcBef>
            </a:pPr>
            <a:r>
              <a:rPr lang="en-US" sz="1800"/>
              <a:t>Scotland</a:t>
            </a:r>
          </a:p>
          <a:p>
            <a:pPr algn="ctr">
              <a:spcBef>
                <a:spcPct val="20000"/>
              </a:spcBef>
            </a:pPr>
            <a:r>
              <a:rPr lang="en-US" sz="1800"/>
              <a:t>Wales</a:t>
            </a:r>
          </a:p>
          <a:p>
            <a:pPr algn="ctr">
              <a:spcBef>
                <a:spcPct val="20000"/>
              </a:spcBef>
            </a:pPr>
            <a:r>
              <a:rPr lang="en-US" sz="1800"/>
              <a:t>Northern Ireland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2" descr="P818002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  <p:sp>
        <p:nvSpPr>
          <p:cNvPr id="801795" name="Oval 3"/>
          <p:cNvSpPr>
            <a:spLocks noChangeArrowheads="1"/>
          </p:cNvSpPr>
          <p:nvPr/>
        </p:nvSpPr>
        <p:spPr bwMode="auto">
          <a:xfrm>
            <a:off x="5803900" y="2222500"/>
            <a:ext cx="1143000" cy="6858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79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2" descr="P8180026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3"/>
          <p:cNvSpPr>
            <a:spLocks noChangeArrowheads="1"/>
          </p:cNvSpPr>
          <p:nvPr/>
        </p:nvSpPr>
        <p:spPr bwMode="auto">
          <a:xfrm>
            <a:off x="2514600" y="6507163"/>
            <a:ext cx="4062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2"/>
              </a:rPr>
              <a:t>http://www.fethard.com/news_archive/cnews.050926.html</a:t>
            </a:r>
            <a:endParaRPr lang="en-US"/>
          </a:p>
        </p:txBody>
      </p:sp>
      <p:pic>
        <p:nvPicPr>
          <p:cNvPr id="2457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44588"/>
            <a:ext cx="7315200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ChangeArrowheads="1"/>
          </p:cNvSpPr>
          <p:nvPr/>
        </p:nvSpPr>
        <p:spPr bwMode="auto">
          <a:xfrm>
            <a:off x="2490788" y="6477000"/>
            <a:ext cx="40624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2"/>
              </a:rPr>
              <a:t>http://www.fethard.com/news_archive/cnews.050926.html</a:t>
            </a:r>
            <a:endParaRPr lang="en-US"/>
          </a:p>
        </p:txBody>
      </p:sp>
      <p:pic>
        <p:nvPicPr>
          <p:cNvPr id="246786" name="Picture 3" descr="fields_gra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081213"/>
            <a:ext cx="7315200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00200"/>
            <a:ext cx="7315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0" name="Rectangle 5"/>
          <p:cNvSpPr>
            <a:spLocks noChangeArrowheads="1"/>
          </p:cNvSpPr>
          <p:nvPr/>
        </p:nvSpPr>
        <p:spPr bwMode="auto">
          <a:xfrm>
            <a:off x="2514600" y="6507163"/>
            <a:ext cx="4062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http://www.fethard.com/news_archive/cnews.050926.html</a:t>
            </a:r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3"/>
          <p:cNvSpPr>
            <a:spLocks noChangeArrowheads="1"/>
          </p:cNvSpPr>
          <p:nvPr/>
        </p:nvSpPr>
        <p:spPr bwMode="auto">
          <a:xfrm>
            <a:off x="2514600" y="6507163"/>
            <a:ext cx="4062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2"/>
              </a:rPr>
              <a:t>http://www.fethard.com/news_archive/cnews.050926.html</a:t>
            </a:r>
            <a:endParaRPr lang="en-US"/>
          </a:p>
        </p:txBody>
      </p:sp>
      <p:pic>
        <p:nvPicPr>
          <p:cNvPr id="2488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47800"/>
            <a:ext cx="73152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5" name="Rectangle 5"/>
          <p:cNvSpPr>
            <a:spLocks noChangeArrowheads="1"/>
          </p:cNvSpPr>
          <p:nvPr/>
        </p:nvSpPr>
        <p:spPr bwMode="auto">
          <a:xfrm>
            <a:off x="1085850" y="6019800"/>
            <a:ext cx="691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The sunken church, a bronze age site, St. Gobnait's church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2" descr="Gravestones at Teampall Caonhá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97013"/>
            <a:ext cx="7315200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58" name="Rectangle 3"/>
          <p:cNvSpPr>
            <a:spLocks noChangeArrowheads="1"/>
          </p:cNvSpPr>
          <p:nvPr/>
        </p:nvSpPr>
        <p:spPr bwMode="auto">
          <a:xfrm>
            <a:off x="2286000" y="6477000"/>
            <a:ext cx="4575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http://irishislands.info/oilphoto/Aran/InisOirr/101currach8_jpg.html</a:t>
            </a:r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The altar in Teampall Caomhá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82625"/>
            <a:ext cx="6705600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2209800" y="6477000"/>
            <a:ext cx="4718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http://irishislands.info/oilphoto/Aran/InisOirr/105teampallc2_jpg.html</a:t>
            </a:r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2" descr="ar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590800"/>
            <a:ext cx="23812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6" name="Picture 3" descr="ara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743200"/>
            <a:ext cx="23812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7" name="Rectangle 4"/>
          <p:cNvSpPr>
            <a:spLocks noChangeArrowheads="1"/>
          </p:cNvSpPr>
          <p:nvPr/>
        </p:nvSpPr>
        <p:spPr bwMode="auto">
          <a:xfrm>
            <a:off x="2971800" y="6477000"/>
            <a:ext cx="3167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4"/>
              </a:rPr>
              <a:t>http://www.savilerowclub.com/annai/knit.htm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81000"/>
            <a:ext cx="27082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0" name="Rectangle 3"/>
          <p:cNvSpPr>
            <a:spLocks noChangeArrowheads="1"/>
          </p:cNvSpPr>
          <p:nvPr/>
        </p:nvSpPr>
        <p:spPr bwMode="auto">
          <a:xfrm>
            <a:off x="2514600" y="6400800"/>
            <a:ext cx="4097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  <a:hlinkClick r:id="rId3"/>
              </a:rPr>
              <a:t>https://www.cia.gov/cia/publications/factbook/geos/uk.html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81251" name="Freeform 4"/>
          <p:cNvSpPr>
            <a:spLocks/>
          </p:cNvSpPr>
          <p:nvPr/>
        </p:nvSpPr>
        <p:spPr bwMode="auto">
          <a:xfrm>
            <a:off x="2971800" y="2438400"/>
            <a:ext cx="2286000" cy="3048000"/>
          </a:xfrm>
          <a:custGeom>
            <a:avLst/>
            <a:gdLst>
              <a:gd name="T0" fmla="*/ 0 w 1440"/>
              <a:gd name="T1" fmla="*/ 0 h 1920"/>
              <a:gd name="T2" fmla="*/ 2147483647 w 1440"/>
              <a:gd name="T3" fmla="*/ 2147483647 h 1920"/>
              <a:gd name="T4" fmla="*/ 2147483647 w 1440"/>
              <a:gd name="T5" fmla="*/ 2147483647 h 1920"/>
              <a:gd name="T6" fmla="*/ 2147483647 w 1440"/>
              <a:gd name="T7" fmla="*/ 2147483647 h 1920"/>
              <a:gd name="T8" fmla="*/ 2147483647 w 1440"/>
              <a:gd name="T9" fmla="*/ 2147483647 h 1920"/>
              <a:gd name="T10" fmla="*/ 2147483647 w 1440"/>
              <a:gd name="T11" fmla="*/ 2147483647 h 1920"/>
              <a:gd name="T12" fmla="*/ 2147483647 w 1440"/>
              <a:gd name="T13" fmla="*/ 2147483647 h 1920"/>
              <a:gd name="T14" fmla="*/ 2147483647 w 1440"/>
              <a:gd name="T15" fmla="*/ 2147483647 h 1920"/>
              <a:gd name="T16" fmla="*/ 2147483647 w 1440"/>
              <a:gd name="T17" fmla="*/ 2147483647 h 1920"/>
              <a:gd name="T18" fmla="*/ 2147483647 w 1440"/>
              <a:gd name="T19" fmla="*/ 2147483647 h 1920"/>
              <a:gd name="T20" fmla="*/ 2147483647 w 1440"/>
              <a:gd name="T21" fmla="*/ 2147483647 h 1920"/>
              <a:gd name="T22" fmla="*/ 2147483647 w 1440"/>
              <a:gd name="T23" fmla="*/ 2147483647 h 1920"/>
              <a:gd name="T24" fmla="*/ 2147483647 w 1440"/>
              <a:gd name="T25" fmla="*/ 2147483647 h 1920"/>
              <a:gd name="T26" fmla="*/ 0 w 1440"/>
              <a:gd name="T27" fmla="*/ 2147483647 h 1920"/>
              <a:gd name="T28" fmla="*/ 0 w 1440"/>
              <a:gd name="T29" fmla="*/ 2147483647 h 1920"/>
              <a:gd name="T30" fmla="*/ 2147483647 w 1440"/>
              <a:gd name="T31" fmla="*/ 2147483647 h 1920"/>
              <a:gd name="T32" fmla="*/ 2147483647 w 1440"/>
              <a:gd name="T33" fmla="*/ 2147483647 h 1920"/>
              <a:gd name="T34" fmla="*/ 2147483647 w 1440"/>
              <a:gd name="T35" fmla="*/ 2147483647 h 1920"/>
              <a:gd name="T36" fmla="*/ 2147483647 w 1440"/>
              <a:gd name="T37" fmla="*/ 2147483647 h 1920"/>
              <a:gd name="T38" fmla="*/ 2147483647 w 1440"/>
              <a:gd name="T39" fmla="*/ 2147483647 h 1920"/>
              <a:gd name="T40" fmla="*/ 2147483647 w 1440"/>
              <a:gd name="T41" fmla="*/ 2147483647 h 1920"/>
              <a:gd name="T42" fmla="*/ 2147483647 w 1440"/>
              <a:gd name="T43" fmla="*/ 2147483647 h 1920"/>
              <a:gd name="T44" fmla="*/ 2147483647 w 1440"/>
              <a:gd name="T45" fmla="*/ 2147483647 h 1920"/>
              <a:gd name="T46" fmla="*/ 2147483647 w 1440"/>
              <a:gd name="T47" fmla="*/ 2147483647 h 1920"/>
              <a:gd name="T48" fmla="*/ 2147483647 w 1440"/>
              <a:gd name="T49" fmla="*/ 2147483647 h 1920"/>
              <a:gd name="T50" fmla="*/ 2147483647 w 1440"/>
              <a:gd name="T51" fmla="*/ 2147483647 h 1920"/>
              <a:gd name="T52" fmla="*/ 2147483647 w 1440"/>
              <a:gd name="T53" fmla="*/ 2147483647 h 1920"/>
              <a:gd name="T54" fmla="*/ 2147483647 w 1440"/>
              <a:gd name="T55" fmla="*/ 2147483647 h 1920"/>
              <a:gd name="T56" fmla="*/ 2147483647 w 1440"/>
              <a:gd name="T57" fmla="*/ 2147483647 h 1920"/>
              <a:gd name="T58" fmla="*/ 2147483647 w 1440"/>
              <a:gd name="T59" fmla="*/ 2147483647 h 1920"/>
              <a:gd name="T60" fmla="*/ 2147483647 w 1440"/>
              <a:gd name="T61" fmla="*/ 2147483647 h 1920"/>
              <a:gd name="T62" fmla="*/ 2147483647 w 1440"/>
              <a:gd name="T63" fmla="*/ 2147483647 h 1920"/>
              <a:gd name="T64" fmla="*/ 2147483647 w 1440"/>
              <a:gd name="T65" fmla="*/ 2147483647 h 1920"/>
              <a:gd name="T66" fmla="*/ 2147483647 w 1440"/>
              <a:gd name="T67" fmla="*/ 2147483647 h 1920"/>
              <a:gd name="T68" fmla="*/ 2147483647 w 1440"/>
              <a:gd name="T69" fmla="*/ 2147483647 h 1920"/>
              <a:gd name="T70" fmla="*/ 2147483647 w 1440"/>
              <a:gd name="T71" fmla="*/ 2147483647 h 1920"/>
              <a:gd name="T72" fmla="*/ 2147483647 w 1440"/>
              <a:gd name="T73" fmla="*/ 2147483647 h 1920"/>
              <a:gd name="T74" fmla="*/ 2147483647 w 1440"/>
              <a:gd name="T75" fmla="*/ 2147483647 h 1920"/>
              <a:gd name="T76" fmla="*/ 2147483647 w 1440"/>
              <a:gd name="T77" fmla="*/ 2147483647 h 1920"/>
              <a:gd name="T78" fmla="*/ 2147483647 w 1440"/>
              <a:gd name="T79" fmla="*/ 2147483647 h 1920"/>
              <a:gd name="T80" fmla="*/ 2147483647 w 1440"/>
              <a:gd name="T81" fmla="*/ 2147483647 h 1920"/>
              <a:gd name="T82" fmla="*/ 2147483647 w 1440"/>
              <a:gd name="T83" fmla="*/ 2147483647 h 1920"/>
              <a:gd name="T84" fmla="*/ 2147483647 w 1440"/>
              <a:gd name="T85" fmla="*/ 2147483647 h 1920"/>
              <a:gd name="T86" fmla="*/ 2147483647 w 1440"/>
              <a:gd name="T87" fmla="*/ 2147483647 h 1920"/>
              <a:gd name="T88" fmla="*/ 2147483647 w 1440"/>
              <a:gd name="T89" fmla="*/ 2147483647 h 1920"/>
              <a:gd name="T90" fmla="*/ 2147483647 w 1440"/>
              <a:gd name="T91" fmla="*/ 2147483647 h 1920"/>
              <a:gd name="T92" fmla="*/ 2147483647 w 1440"/>
              <a:gd name="T93" fmla="*/ 2147483647 h 1920"/>
              <a:gd name="T94" fmla="*/ 2147483647 w 1440"/>
              <a:gd name="T95" fmla="*/ 2147483647 h 1920"/>
              <a:gd name="T96" fmla="*/ 2147483647 w 1440"/>
              <a:gd name="T97" fmla="*/ 2147483647 h 1920"/>
              <a:gd name="T98" fmla="*/ 2147483647 w 1440"/>
              <a:gd name="T99" fmla="*/ 2147483647 h 1920"/>
              <a:gd name="T100" fmla="*/ 2147483647 w 1440"/>
              <a:gd name="T101" fmla="*/ 2147483647 h 1920"/>
              <a:gd name="T102" fmla="*/ 2147483647 w 1440"/>
              <a:gd name="T103" fmla="*/ 2147483647 h 1920"/>
              <a:gd name="T104" fmla="*/ 2147483647 w 1440"/>
              <a:gd name="T105" fmla="*/ 2147483647 h 1920"/>
              <a:gd name="T106" fmla="*/ 2147483647 w 1440"/>
              <a:gd name="T107" fmla="*/ 2147483647 h 1920"/>
              <a:gd name="T108" fmla="*/ 2147483647 w 1440"/>
              <a:gd name="T109" fmla="*/ 2147483647 h 19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40"/>
              <a:gd name="T166" fmla="*/ 0 h 1920"/>
              <a:gd name="T167" fmla="*/ 1440 w 1440"/>
              <a:gd name="T168" fmla="*/ 1920 h 192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40" h="1920">
                <a:moveTo>
                  <a:pt x="0" y="0"/>
                </a:moveTo>
                <a:lnTo>
                  <a:pt x="48" y="48"/>
                </a:lnTo>
                <a:lnTo>
                  <a:pt x="96" y="144"/>
                </a:lnTo>
                <a:lnTo>
                  <a:pt x="144" y="192"/>
                </a:lnTo>
                <a:lnTo>
                  <a:pt x="192" y="240"/>
                </a:lnTo>
                <a:lnTo>
                  <a:pt x="192" y="288"/>
                </a:lnTo>
                <a:lnTo>
                  <a:pt x="240" y="336"/>
                </a:lnTo>
                <a:lnTo>
                  <a:pt x="192" y="384"/>
                </a:lnTo>
                <a:lnTo>
                  <a:pt x="144" y="432"/>
                </a:lnTo>
                <a:lnTo>
                  <a:pt x="96" y="480"/>
                </a:lnTo>
                <a:lnTo>
                  <a:pt x="96" y="528"/>
                </a:lnTo>
                <a:lnTo>
                  <a:pt x="48" y="528"/>
                </a:lnTo>
                <a:lnTo>
                  <a:pt x="48" y="576"/>
                </a:lnTo>
                <a:lnTo>
                  <a:pt x="0" y="576"/>
                </a:lnTo>
                <a:lnTo>
                  <a:pt x="0" y="624"/>
                </a:lnTo>
                <a:lnTo>
                  <a:pt x="48" y="624"/>
                </a:lnTo>
                <a:lnTo>
                  <a:pt x="96" y="672"/>
                </a:lnTo>
                <a:lnTo>
                  <a:pt x="144" y="672"/>
                </a:lnTo>
                <a:lnTo>
                  <a:pt x="144" y="624"/>
                </a:lnTo>
                <a:lnTo>
                  <a:pt x="192" y="624"/>
                </a:lnTo>
                <a:lnTo>
                  <a:pt x="192" y="672"/>
                </a:lnTo>
                <a:lnTo>
                  <a:pt x="240" y="672"/>
                </a:lnTo>
                <a:lnTo>
                  <a:pt x="240" y="720"/>
                </a:lnTo>
                <a:lnTo>
                  <a:pt x="288" y="720"/>
                </a:lnTo>
                <a:lnTo>
                  <a:pt x="336" y="720"/>
                </a:lnTo>
                <a:lnTo>
                  <a:pt x="336" y="672"/>
                </a:lnTo>
                <a:lnTo>
                  <a:pt x="384" y="672"/>
                </a:lnTo>
                <a:lnTo>
                  <a:pt x="480" y="720"/>
                </a:lnTo>
                <a:lnTo>
                  <a:pt x="528" y="768"/>
                </a:lnTo>
                <a:lnTo>
                  <a:pt x="528" y="816"/>
                </a:lnTo>
                <a:lnTo>
                  <a:pt x="528" y="864"/>
                </a:lnTo>
                <a:lnTo>
                  <a:pt x="528" y="912"/>
                </a:lnTo>
                <a:lnTo>
                  <a:pt x="480" y="960"/>
                </a:lnTo>
                <a:lnTo>
                  <a:pt x="480" y="1008"/>
                </a:lnTo>
                <a:lnTo>
                  <a:pt x="480" y="1056"/>
                </a:lnTo>
                <a:lnTo>
                  <a:pt x="480" y="1104"/>
                </a:lnTo>
                <a:lnTo>
                  <a:pt x="528" y="1152"/>
                </a:lnTo>
                <a:lnTo>
                  <a:pt x="480" y="1200"/>
                </a:lnTo>
                <a:lnTo>
                  <a:pt x="384" y="1248"/>
                </a:lnTo>
                <a:lnTo>
                  <a:pt x="336" y="1344"/>
                </a:lnTo>
                <a:lnTo>
                  <a:pt x="384" y="1392"/>
                </a:lnTo>
                <a:lnTo>
                  <a:pt x="384" y="1440"/>
                </a:lnTo>
                <a:lnTo>
                  <a:pt x="384" y="1536"/>
                </a:lnTo>
                <a:lnTo>
                  <a:pt x="288" y="1632"/>
                </a:lnTo>
                <a:lnTo>
                  <a:pt x="288" y="1728"/>
                </a:lnTo>
                <a:lnTo>
                  <a:pt x="288" y="1824"/>
                </a:lnTo>
                <a:lnTo>
                  <a:pt x="336" y="1920"/>
                </a:lnTo>
                <a:lnTo>
                  <a:pt x="384" y="1920"/>
                </a:lnTo>
                <a:lnTo>
                  <a:pt x="528" y="1920"/>
                </a:lnTo>
                <a:lnTo>
                  <a:pt x="624" y="1920"/>
                </a:lnTo>
                <a:lnTo>
                  <a:pt x="816" y="1824"/>
                </a:lnTo>
                <a:lnTo>
                  <a:pt x="960" y="1776"/>
                </a:lnTo>
                <a:lnTo>
                  <a:pt x="1056" y="1728"/>
                </a:lnTo>
                <a:lnTo>
                  <a:pt x="1296" y="1680"/>
                </a:lnTo>
                <a:lnTo>
                  <a:pt x="1440" y="172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1252" name="Text Box 10"/>
          <p:cNvSpPr txBox="1">
            <a:spLocks noChangeArrowheads="1"/>
          </p:cNvSpPr>
          <p:nvPr/>
        </p:nvSpPr>
        <p:spPr bwMode="auto">
          <a:xfrm>
            <a:off x="5943600" y="927100"/>
            <a:ext cx="24384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so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Northern Ireland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“belongs” 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with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The 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United Kingdom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(UK)</a:t>
            </a:r>
          </a:p>
          <a:p>
            <a:pPr algn="ctr">
              <a:spcBef>
                <a:spcPct val="20000"/>
              </a:spcBef>
            </a:pPr>
            <a:endParaRPr lang="en-US" sz="2000" b="1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along with</a:t>
            </a:r>
          </a:p>
          <a:p>
            <a:pPr algn="ctr">
              <a:spcBef>
                <a:spcPct val="20000"/>
              </a:spcBef>
            </a:pPr>
            <a:endParaRPr lang="en-US" sz="1600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England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Scotland</a:t>
            </a:r>
          </a:p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</a:rPr>
              <a:t>Wales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2" descr="http://photos1.blogger.com/img/167/1383/640/England%20and%20Ireland%2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0" name="Rectangle 3"/>
          <p:cNvSpPr>
            <a:spLocks noChangeArrowheads="1"/>
          </p:cNvSpPr>
          <p:nvPr/>
        </p:nvSpPr>
        <p:spPr bwMode="auto">
          <a:xfrm>
            <a:off x="838200" y="6156325"/>
            <a:ext cx="7396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Mairead's cottage where the workshop takes place on Inish Oirr </a:t>
            </a:r>
          </a:p>
        </p:txBody>
      </p:sp>
      <p:sp>
        <p:nvSpPr>
          <p:cNvPr id="252931" name="Rectangle 4"/>
          <p:cNvSpPr>
            <a:spLocks noChangeArrowheads="1"/>
          </p:cNvSpPr>
          <p:nvPr/>
        </p:nvSpPr>
        <p:spPr bwMode="auto">
          <a:xfrm>
            <a:off x="2263775" y="6488113"/>
            <a:ext cx="4616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http://beknitted.blogspot.com/2004_08_01_beknitted_archive.html</a:t>
            </a:r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2" descr="P819003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2" descr="P8200037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2" descr="P8200038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2" descr="P8200039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2" descr="P821000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14600" y="685800"/>
            <a:ext cx="4113213" cy="5484813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2" descr="hea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74800"/>
            <a:ext cx="7315200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4" name="Rectangle 3"/>
          <p:cNvSpPr>
            <a:spLocks noChangeArrowheads="1"/>
          </p:cNvSpPr>
          <p:nvPr/>
        </p:nvSpPr>
        <p:spPr bwMode="auto">
          <a:xfrm>
            <a:off x="2325688" y="5484813"/>
            <a:ext cx="4464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>
                <a:latin typeface="Verdana" pitchFamily="34" charset="0"/>
                <a:hlinkClick r:id="rId3"/>
              </a:rPr>
              <a:t>http://www.aransinger.com/</a:t>
            </a:r>
            <a:endParaRPr lang="en-US" sz="2000" b="1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9"/>
          <p:cNvSpPr>
            <a:spLocks noChangeArrowheads="1"/>
          </p:cNvSpPr>
          <p:nvPr/>
        </p:nvSpPr>
        <p:spPr bwMode="auto">
          <a:xfrm>
            <a:off x="762000" y="1295400"/>
            <a:ext cx="4191000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Lasairfhíona (pronounced Lah-sah-reena) is a 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singer/songwriter deeply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rooted in the </a:t>
            </a:r>
            <a:r>
              <a:rPr lang="en-US" sz="1400" b="1" i="1"/>
              <a:t>sean-nós</a:t>
            </a:r>
            <a:r>
              <a:rPr lang="en-US" sz="1400" b="1"/>
              <a:t> singing style of her home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 on Inishere, Aran Islands,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and equally, her innovative approach to Irish 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music and her new slant on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traditional singing makes her endeavors more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 appealing. The result is a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magical mosaic of sound, as refreshing and as 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unpredictable as a showery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day inside in Aran. A graduate in Celtic Studies 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from Trinity College Dublin,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a broad range of contemporary music has </a:t>
            </a:r>
          </a:p>
          <a:p>
            <a:pPr algn="ctr">
              <a:spcBef>
                <a:spcPct val="50000"/>
              </a:spcBef>
            </a:pPr>
            <a:r>
              <a:rPr lang="en-US" sz="1400" b="1"/>
              <a:t>influenced her singing.</a:t>
            </a:r>
          </a:p>
        </p:txBody>
      </p:sp>
      <p:pic>
        <p:nvPicPr>
          <p:cNvPr id="26009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143000"/>
            <a:ext cx="339883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099" name="Rectangle 11"/>
          <p:cNvSpPr>
            <a:spLocks noChangeArrowheads="1"/>
          </p:cNvSpPr>
          <p:nvPr/>
        </p:nvSpPr>
        <p:spPr bwMode="auto">
          <a:xfrm>
            <a:off x="2989263" y="6477000"/>
            <a:ext cx="3106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http://www.aransinger.com/abiography.html</a:t>
            </a:r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3"/>
          <p:cNvSpPr>
            <a:spLocks noChangeArrowheads="1"/>
          </p:cNvSpPr>
          <p:nvPr/>
        </p:nvSpPr>
        <p:spPr bwMode="auto">
          <a:xfrm>
            <a:off x="1219200" y="3121095"/>
            <a:ext cx="441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dirty="0">
                <a:latin typeface="Verdana" pitchFamily="34" charset="0"/>
              </a:rPr>
              <a:t>Ended here, Tuesday, 26 March 2019</a:t>
            </a:r>
            <a:endParaRPr lang="en-US" sz="2000" dirty="0"/>
          </a:p>
        </p:txBody>
      </p:sp>
      <p:sp>
        <p:nvSpPr>
          <p:cNvPr id="261123" name="Rectangle 4"/>
          <p:cNvSpPr>
            <a:spLocks noChangeArrowheads="1"/>
          </p:cNvSpPr>
          <p:nvPr/>
        </p:nvSpPr>
        <p:spPr bwMode="auto">
          <a:xfrm>
            <a:off x="1828800" y="6507163"/>
            <a:ext cx="39195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2"/>
              </a:rPr>
              <a:t>http://www.cliffs-of-moher-cruises.com/aran_island.html</a:t>
            </a:r>
            <a:endParaRPr lang="en-US"/>
          </a:p>
        </p:txBody>
      </p:sp>
      <p:pic>
        <p:nvPicPr>
          <p:cNvPr id="261124" name="Picture 5" descr="w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6850" y="455295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5" name="Rectangle 6"/>
          <p:cNvSpPr>
            <a:spLocks noChangeArrowheads="1"/>
          </p:cNvSpPr>
          <p:nvPr/>
        </p:nvSpPr>
        <p:spPr bwMode="auto">
          <a:xfrm>
            <a:off x="6594475" y="6507163"/>
            <a:ext cx="2397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latin typeface="Verdana" pitchFamily="34" charset="0"/>
                <a:hlinkClick r:id="rId4"/>
              </a:rPr>
              <a:t>http://www.aransinger.com/</a:t>
            </a:r>
            <a:endParaRPr lang="en-US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3"/>
          <p:cNvSpPr>
            <a:spLocks noChangeArrowheads="1"/>
          </p:cNvSpPr>
          <p:nvPr/>
        </p:nvSpPr>
        <p:spPr bwMode="auto">
          <a:xfrm>
            <a:off x="1219200" y="2813319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dirty="0">
                <a:latin typeface="Verdana" pitchFamily="34" charset="0"/>
              </a:rPr>
              <a:t>Ended here, Tuesday, 26 March 2019</a:t>
            </a:r>
          </a:p>
          <a:p>
            <a:r>
              <a:rPr lang="en-US" sz="2000" dirty="0">
                <a:latin typeface="Verdana" pitchFamily="34" charset="0"/>
              </a:rPr>
              <a:t>Rem: distracted driving presentation </a:t>
            </a:r>
            <a:r>
              <a:rPr lang="en-US" sz="2000">
                <a:latin typeface="Verdana" pitchFamily="34" charset="0"/>
              </a:rPr>
              <a:t>on Thursday</a:t>
            </a:r>
            <a:endParaRPr lang="en-US" sz="2000" dirty="0"/>
          </a:p>
        </p:txBody>
      </p:sp>
      <p:sp>
        <p:nvSpPr>
          <p:cNvPr id="261123" name="Rectangle 4"/>
          <p:cNvSpPr>
            <a:spLocks noChangeArrowheads="1"/>
          </p:cNvSpPr>
          <p:nvPr/>
        </p:nvSpPr>
        <p:spPr bwMode="auto">
          <a:xfrm>
            <a:off x="1828800" y="6507163"/>
            <a:ext cx="39195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2"/>
              </a:rPr>
              <a:t>http://www.cliffs-of-moher-cruises.com/aran_island.html</a:t>
            </a:r>
            <a:endParaRPr lang="en-US"/>
          </a:p>
        </p:txBody>
      </p:sp>
      <p:pic>
        <p:nvPicPr>
          <p:cNvPr id="261124" name="Picture 5" descr="w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6850" y="455295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5" name="Rectangle 6"/>
          <p:cNvSpPr>
            <a:spLocks noChangeArrowheads="1"/>
          </p:cNvSpPr>
          <p:nvPr/>
        </p:nvSpPr>
        <p:spPr bwMode="auto">
          <a:xfrm>
            <a:off x="6594475" y="6507163"/>
            <a:ext cx="2397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latin typeface="Verdana" pitchFamily="34" charset="0"/>
                <a:hlinkClick r:id="rId4"/>
              </a:rPr>
              <a:t>http://www.aransinger.com/</a:t>
            </a:r>
            <a:endParaRPr lang="en-US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5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2629" t="6609" r="22198" b="9483"/>
          <a:stretch>
            <a:fillRect/>
          </a:stretch>
        </p:blipFill>
        <p:spPr bwMode="auto">
          <a:xfrm>
            <a:off x="1524000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4" name="Freeform 3"/>
          <p:cNvSpPr>
            <a:spLocks/>
          </p:cNvSpPr>
          <p:nvPr/>
        </p:nvSpPr>
        <p:spPr bwMode="auto">
          <a:xfrm>
            <a:off x="3810000" y="1495425"/>
            <a:ext cx="1403350" cy="1262063"/>
          </a:xfrm>
          <a:custGeom>
            <a:avLst/>
            <a:gdLst>
              <a:gd name="T0" fmla="*/ 376 w 884"/>
              <a:gd name="T1" fmla="*/ 15 h 795"/>
              <a:gd name="T2" fmla="*/ 307 w 884"/>
              <a:gd name="T3" fmla="*/ 126 h 795"/>
              <a:gd name="T4" fmla="*/ 265 w 884"/>
              <a:gd name="T5" fmla="*/ 234 h 795"/>
              <a:gd name="T6" fmla="*/ 118 w 884"/>
              <a:gd name="T7" fmla="*/ 294 h 795"/>
              <a:gd name="T8" fmla="*/ 130 w 884"/>
              <a:gd name="T9" fmla="*/ 324 h 795"/>
              <a:gd name="T10" fmla="*/ 163 w 884"/>
              <a:gd name="T11" fmla="*/ 360 h 795"/>
              <a:gd name="T12" fmla="*/ 64 w 884"/>
              <a:gd name="T13" fmla="*/ 399 h 795"/>
              <a:gd name="T14" fmla="*/ 40 w 884"/>
              <a:gd name="T15" fmla="*/ 414 h 795"/>
              <a:gd name="T16" fmla="*/ 1 w 884"/>
              <a:gd name="T17" fmla="*/ 444 h 795"/>
              <a:gd name="T18" fmla="*/ 46 w 884"/>
              <a:gd name="T19" fmla="*/ 537 h 795"/>
              <a:gd name="T20" fmla="*/ 88 w 884"/>
              <a:gd name="T21" fmla="*/ 582 h 795"/>
              <a:gd name="T22" fmla="*/ 142 w 884"/>
              <a:gd name="T23" fmla="*/ 645 h 795"/>
              <a:gd name="T24" fmla="*/ 196 w 884"/>
              <a:gd name="T25" fmla="*/ 663 h 795"/>
              <a:gd name="T26" fmla="*/ 241 w 884"/>
              <a:gd name="T27" fmla="*/ 711 h 795"/>
              <a:gd name="T28" fmla="*/ 274 w 884"/>
              <a:gd name="T29" fmla="*/ 705 h 795"/>
              <a:gd name="T30" fmla="*/ 256 w 884"/>
              <a:gd name="T31" fmla="*/ 699 h 795"/>
              <a:gd name="T32" fmla="*/ 238 w 884"/>
              <a:gd name="T33" fmla="*/ 702 h 795"/>
              <a:gd name="T34" fmla="*/ 301 w 884"/>
              <a:gd name="T35" fmla="*/ 690 h 795"/>
              <a:gd name="T36" fmla="*/ 349 w 884"/>
              <a:gd name="T37" fmla="*/ 690 h 795"/>
              <a:gd name="T38" fmla="*/ 370 w 884"/>
              <a:gd name="T39" fmla="*/ 666 h 795"/>
              <a:gd name="T40" fmla="*/ 409 w 884"/>
              <a:gd name="T41" fmla="*/ 606 h 795"/>
              <a:gd name="T42" fmla="*/ 460 w 884"/>
              <a:gd name="T43" fmla="*/ 498 h 795"/>
              <a:gd name="T44" fmla="*/ 508 w 884"/>
              <a:gd name="T45" fmla="*/ 546 h 795"/>
              <a:gd name="T46" fmla="*/ 544 w 884"/>
              <a:gd name="T47" fmla="*/ 591 h 795"/>
              <a:gd name="T48" fmla="*/ 577 w 884"/>
              <a:gd name="T49" fmla="*/ 642 h 795"/>
              <a:gd name="T50" fmla="*/ 649 w 884"/>
              <a:gd name="T51" fmla="*/ 699 h 795"/>
              <a:gd name="T52" fmla="*/ 643 w 884"/>
              <a:gd name="T53" fmla="*/ 696 h 795"/>
              <a:gd name="T54" fmla="*/ 685 w 884"/>
              <a:gd name="T55" fmla="*/ 771 h 795"/>
              <a:gd name="T56" fmla="*/ 760 w 884"/>
              <a:gd name="T57" fmla="*/ 762 h 795"/>
              <a:gd name="T58" fmla="*/ 823 w 884"/>
              <a:gd name="T59" fmla="*/ 753 h 795"/>
              <a:gd name="T60" fmla="*/ 874 w 884"/>
              <a:gd name="T61" fmla="*/ 786 h 795"/>
              <a:gd name="T62" fmla="*/ 883 w 884"/>
              <a:gd name="T63" fmla="*/ 795 h 79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84"/>
              <a:gd name="T97" fmla="*/ 0 h 795"/>
              <a:gd name="T98" fmla="*/ 884 w 884"/>
              <a:gd name="T99" fmla="*/ 795 h 79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84" h="795">
                <a:moveTo>
                  <a:pt x="409" y="0"/>
                </a:moveTo>
                <a:cubicBezTo>
                  <a:pt x="395" y="5"/>
                  <a:pt x="387" y="4"/>
                  <a:pt x="376" y="15"/>
                </a:cubicBezTo>
                <a:cubicBezTo>
                  <a:pt x="370" y="32"/>
                  <a:pt x="370" y="38"/>
                  <a:pt x="355" y="48"/>
                </a:cubicBezTo>
                <a:cubicBezTo>
                  <a:pt x="338" y="74"/>
                  <a:pt x="334" y="108"/>
                  <a:pt x="307" y="126"/>
                </a:cubicBezTo>
                <a:cubicBezTo>
                  <a:pt x="297" y="156"/>
                  <a:pt x="288" y="181"/>
                  <a:pt x="271" y="207"/>
                </a:cubicBezTo>
                <a:cubicBezTo>
                  <a:pt x="268" y="212"/>
                  <a:pt x="266" y="231"/>
                  <a:pt x="265" y="234"/>
                </a:cubicBezTo>
                <a:cubicBezTo>
                  <a:pt x="263" y="240"/>
                  <a:pt x="259" y="252"/>
                  <a:pt x="259" y="252"/>
                </a:cubicBezTo>
                <a:cubicBezTo>
                  <a:pt x="251" y="327"/>
                  <a:pt x="222" y="292"/>
                  <a:pt x="118" y="294"/>
                </a:cubicBezTo>
                <a:cubicBezTo>
                  <a:pt x="115" y="303"/>
                  <a:pt x="111" y="311"/>
                  <a:pt x="118" y="321"/>
                </a:cubicBezTo>
                <a:cubicBezTo>
                  <a:pt x="120" y="324"/>
                  <a:pt x="126" y="323"/>
                  <a:pt x="130" y="324"/>
                </a:cubicBezTo>
                <a:cubicBezTo>
                  <a:pt x="142" y="329"/>
                  <a:pt x="150" y="336"/>
                  <a:pt x="163" y="339"/>
                </a:cubicBezTo>
                <a:cubicBezTo>
                  <a:pt x="166" y="347"/>
                  <a:pt x="169" y="351"/>
                  <a:pt x="163" y="360"/>
                </a:cubicBezTo>
                <a:cubicBezTo>
                  <a:pt x="159" y="366"/>
                  <a:pt x="151" y="366"/>
                  <a:pt x="145" y="369"/>
                </a:cubicBezTo>
                <a:cubicBezTo>
                  <a:pt x="119" y="382"/>
                  <a:pt x="93" y="394"/>
                  <a:pt x="64" y="399"/>
                </a:cubicBezTo>
                <a:cubicBezTo>
                  <a:pt x="62" y="402"/>
                  <a:pt x="61" y="406"/>
                  <a:pt x="58" y="408"/>
                </a:cubicBezTo>
                <a:cubicBezTo>
                  <a:pt x="53" y="411"/>
                  <a:pt x="40" y="414"/>
                  <a:pt x="40" y="414"/>
                </a:cubicBezTo>
                <a:cubicBezTo>
                  <a:pt x="36" y="427"/>
                  <a:pt x="22" y="430"/>
                  <a:pt x="10" y="438"/>
                </a:cubicBezTo>
                <a:cubicBezTo>
                  <a:pt x="7" y="440"/>
                  <a:pt x="1" y="444"/>
                  <a:pt x="1" y="444"/>
                </a:cubicBezTo>
                <a:cubicBezTo>
                  <a:pt x="3" y="470"/>
                  <a:pt x="0" y="479"/>
                  <a:pt x="13" y="498"/>
                </a:cubicBezTo>
                <a:cubicBezTo>
                  <a:pt x="17" y="524"/>
                  <a:pt x="20" y="532"/>
                  <a:pt x="46" y="537"/>
                </a:cubicBezTo>
                <a:cubicBezTo>
                  <a:pt x="50" y="549"/>
                  <a:pt x="45" y="563"/>
                  <a:pt x="52" y="573"/>
                </a:cubicBezTo>
                <a:cubicBezTo>
                  <a:pt x="55" y="577"/>
                  <a:pt x="84" y="581"/>
                  <a:pt x="88" y="582"/>
                </a:cubicBezTo>
                <a:cubicBezTo>
                  <a:pt x="94" y="586"/>
                  <a:pt x="107" y="584"/>
                  <a:pt x="109" y="591"/>
                </a:cubicBezTo>
                <a:cubicBezTo>
                  <a:pt x="125" y="646"/>
                  <a:pt x="95" y="638"/>
                  <a:pt x="142" y="645"/>
                </a:cubicBezTo>
                <a:cubicBezTo>
                  <a:pt x="154" y="649"/>
                  <a:pt x="166" y="653"/>
                  <a:pt x="178" y="657"/>
                </a:cubicBezTo>
                <a:cubicBezTo>
                  <a:pt x="184" y="659"/>
                  <a:pt x="196" y="663"/>
                  <a:pt x="196" y="663"/>
                </a:cubicBezTo>
                <a:cubicBezTo>
                  <a:pt x="208" y="675"/>
                  <a:pt x="209" y="684"/>
                  <a:pt x="226" y="690"/>
                </a:cubicBezTo>
                <a:cubicBezTo>
                  <a:pt x="233" y="711"/>
                  <a:pt x="226" y="706"/>
                  <a:pt x="241" y="711"/>
                </a:cubicBezTo>
                <a:cubicBezTo>
                  <a:pt x="249" y="710"/>
                  <a:pt x="257" y="709"/>
                  <a:pt x="265" y="708"/>
                </a:cubicBezTo>
                <a:cubicBezTo>
                  <a:pt x="268" y="707"/>
                  <a:pt x="277" y="705"/>
                  <a:pt x="274" y="705"/>
                </a:cubicBezTo>
                <a:cubicBezTo>
                  <a:pt x="265" y="705"/>
                  <a:pt x="256" y="707"/>
                  <a:pt x="247" y="708"/>
                </a:cubicBezTo>
                <a:cubicBezTo>
                  <a:pt x="231" y="713"/>
                  <a:pt x="235" y="713"/>
                  <a:pt x="256" y="699"/>
                </a:cubicBezTo>
                <a:cubicBezTo>
                  <a:pt x="250" y="700"/>
                  <a:pt x="244" y="701"/>
                  <a:pt x="238" y="702"/>
                </a:cubicBezTo>
                <a:cubicBezTo>
                  <a:pt x="252" y="723"/>
                  <a:pt x="234" y="703"/>
                  <a:pt x="232" y="696"/>
                </a:cubicBezTo>
                <a:cubicBezTo>
                  <a:pt x="255" y="695"/>
                  <a:pt x="278" y="690"/>
                  <a:pt x="301" y="690"/>
                </a:cubicBezTo>
                <a:cubicBezTo>
                  <a:pt x="311" y="690"/>
                  <a:pt x="319" y="696"/>
                  <a:pt x="328" y="696"/>
                </a:cubicBezTo>
                <a:cubicBezTo>
                  <a:pt x="301" y="683"/>
                  <a:pt x="330" y="693"/>
                  <a:pt x="349" y="690"/>
                </a:cubicBezTo>
                <a:cubicBezTo>
                  <a:pt x="355" y="666"/>
                  <a:pt x="346" y="687"/>
                  <a:pt x="364" y="675"/>
                </a:cubicBezTo>
                <a:cubicBezTo>
                  <a:pt x="367" y="673"/>
                  <a:pt x="367" y="668"/>
                  <a:pt x="370" y="666"/>
                </a:cubicBezTo>
                <a:cubicBezTo>
                  <a:pt x="377" y="661"/>
                  <a:pt x="392" y="660"/>
                  <a:pt x="400" y="657"/>
                </a:cubicBezTo>
                <a:cubicBezTo>
                  <a:pt x="408" y="633"/>
                  <a:pt x="409" y="641"/>
                  <a:pt x="409" y="606"/>
                </a:cubicBezTo>
                <a:lnTo>
                  <a:pt x="412" y="546"/>
                </a:lnTo>
                <a:lnTo>
                  <a:pt x="460" y="498"/>
                </a:lnTo>
                <a:lnTo>
                  <a:pt x="508" y="498"/>
                </a:lnTo>
                <a:lnTo>
                  <a:pt x="508" y="546"/>
                </a:lnTo>
                <a:cubicBezTo>
                  <a:pt x="519" y="550"/>
                  <a:pt x="534" y="549"/>
                  <a:pt x="541" y="558"/>
                </a:cubicBezTo>
                <a:cubicBezTo>
                  <a:pt x="548" y="567"/>
                  <a:pt x="541" y="580"/>
                  <a:pt x="544" y="591"/>
                </a:cubicBezTo>
                <a:cubicBezTo>
                  <a:pt x="546" y="598"/>
                  <a:pt x="556" y="609"/>
                  <a:pt x="556" y="609"/>
                </a:cubicBezTo>
                <a:cubicBezTo>
                  <a:pt x="559" y="629"/>
                  <a:pt x="559" y="633"/>
                  <a:pt x="577" y="642"/>
                </a:cubicBezTo>
                <a:cubicBezTo>
                  <a:pt x="595" y="668"/>
                  <a:pt x="582" y="659"/>
                  <a:pt x="619" y="663"/>
                </a:cubicBezTo>
                <a:cubicBezTo>
                  <a:pt x="628" y="676"/>
                  <a:pt x="649" y="685"/>
                  <a:pt x="649" y="699"/>
                </a:cubicBezTo>
                <a:cubicBezTo>
                  <a:pt x="650" y="696"/>
                  <a:pt x="655" y="691"/>
                  <a:pt x="652" y="690"/>
                </a:cubicBezTo>
                <a:cubicBezTo>
                  <a:pt x="649" y="688"/>
                  <a:pt x="644" y="692"/>
                  <a:pt x="643" y="696"/>
                </a:cubicBezTo>
                <a:cubicBezTo>
                  <a:pt x="639" y="714"/>
                  <a:pt x="641" y="732"/>
                  <a:pt x="640" y="750"/>
                </a:cubicBezTo>
                <a:cubicBezTo>
                  <a:pt x="645" y="783"/>
                  <a:pt x="649" y="774"/>
                  <a:pt x="685" y="771"/>
                </a:cubicBezTo>
                <a:cubicBezTo>
                  <a:pt x="693" y="766"/>
                  <a:pt x="712" y="759"/>
                  <a:pt x="712" y="759"/>
                </a:cubicBezTo>
                <a:cubicBezTo>
                  <a:pt x="740" y="768"/>
                  <a:pt x="724" y="766"/>
                  <a:pt x="760" y="762"/>
                </a:cubicBezTo>
                <a:cubicBezTo>
                  <a:pt x="764" y="741"/>
                  <a:pt x="771" y="735"/>
                  <a:pt x="790" y="729"/>
                </a:cubicBezTo>
                <a:cubicBezTo>
                  <a:pt x="814" y="733"/>
                  <a:pt x="815" y="729"/>
                  <a:pt x="823" y="753"/>
                </a:cubicBezTo>
                <a:cubicBezTo>
                  <a:pt x="824" y="756"/>
                  <a:pt x="852" y="758"/>
                  <a:pt x="859" y="759"/>
                </a:cubicBezTo>
                <a:cubicBezTo>
                  <a:pt x="872" y="772"/>
                  <a:pt x="867" y="764"/>
                  <a:pt x="874" y="786"/>
                </a:cubicBezTo>
                <a:cubicBezTo>
                  <a:pt x="875" y="789"/>
                  <a:pt x="880" y="789"/>
                  <a:pt x="883" y="792"/>
                </a:cubicBezTo>
                <a:cubicBezTo>
                  <a:pt x="884" y="793"/>
                  <a:pt x="883" y="794"/>
                  <a:pt x="883" y="79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182275" name="AutoShape 4"/>
          <p:cNvSpPr>
            <a:spLocks noChangeArrowheads="1"/>
          </p:cNvSpPr>
          <p:nvPr/>
        </p:nvSpPr>
        <p:spPr bwMode="auto">
          <a:xfrm>
            <a:off x="5943600" y="1371600"/>
            <a:ext cx="2133600" cy="1143000"/>
          </a:xfrm>
          <a:prstGeom prst="leftArrow">
            <a:avLst>
              <a:gd name="adj1" fmla="val 50000"/>
              <a:gd name="adj2" fmla="val 4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182276" name="Text Box 5"/>
          <p:cNvSpPr txBox="1">
            <a:spLocks noChangeArrowheads="1"/>
          </p:cNvSpPr>
          <p:nvPr/>
        </p:nvSpPr>
        <p:spPr bwMode="auto">
          <a:xfrm>
            <a:off x="5791200" y="3124200"/>
            <a:ext cx="24384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/>
              <a:t>Northern Ireland</a:t>
            </a:r>
          </a:p>
          <a:p>
            <a:pPr algn="ctr">
              <a:spcBef>
                <a:spcPct val="20000"/>
              </a:spcBef>
            </a:pPr>
            <a:r>
              <a:rPr lang="en-US" sz="1600" b="1"/>
              <a:t>is part</a:t>
            </a:r>
          </a:p>
          <a:p>
            <a:pPr algn="ctr">
              <a:spcBef>
                <a:spcPct val="20000"/>
              </a:spcBef>
            </a:pPr>
            <a:r>
              <a:rPr lang="en-US" sz="1600" b="1"/>
              <a:t>of </a:t>
            </a:r>
          </a:p>
          <a:p>
            <a:pPr algn="ctr">
              <a:spcBef>
                <a:spcPct val="20000"/>
              </a:spcBef>
            </a:pPr>
            <a:r>
              <a:rPr lang="en-US" sz="2000" b="1"/>
              <a:t>“The</a:t>
            </a:r>
          </a:p>
          <a:p>
            <a:pPr algn="ctr">
              <a:spcBef>
                <a:spcPct val="20000"/>
              </a:spcBef>
            </a:pPr>
            <a:r>
              <a:rPr lang="en-US" sz="2000" b="1"/>
              <a:t>United Kingdom</a:t>
            </a:r>
          </a:p>
          <a:p>
            <a:pPr algn="ctr">
              <a:spcBef>
                <a:spcPct val="20000"/>
              </a:spcBef>
            </a:pPr>
            <a:r>
              <a:rPr lang="en-US" sz="2000" b="1"/>
              <a:t>. . .”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Picture 2" descr="http://www.cliffs-of-moher-cruises.com/images/Craft%20Sh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2" name="Rectangle 3"/>
          <p:cNvSpPr>
            <a:spLocks noChangeArrowheads="1"/>
          </p:cNvSpPr>
          <p:nvPr/>
        </p:nvSpPr>
        <p:spPr bwMode="auto">
          <a:xfrm>
            <a:off x="1447800" y="5699125"/>
            <a:ext cx="441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>
                <a:latin typeface="Verdana" pitchFamily="34" charset="0"/>
              </a:rPr>
              <a:t>Aran Island singer, </a:t>
            </a:r>
            <a:r>
              <a:rPr lang="en-US" sz="2000"/>
              <a:t>Lasairfhíona </a:t>
            </a:r>
          </a:p>
        </p:txBody>
      </p:sp>
      <p:sp>
        <p:nvSpPr>
          <p:cNvPr id="261123" name="Rectangle 4"/>
          <p:cNvSpPr>
            <a:spLocks noChangeArrowheads="1"/>
          </p:cNvSpPr>
          <p:nvPr/>
        </p:nvSpPr>
        <p:spPr bwMode="auto">
          <a:xfrm>
            <a:off x="1828800" y="6507163"/>
            <a:ext cx="39195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http://www.cliffs-of-moher-cruises.com/aran_island.html</a:t>
            </a:r>
            <a:endParaRPr lang="en-US"/>
          </a:p>
        </p:txBody>
      </p:sp>
      <p:pic>
        <p:nvPicPr>
          <p:cNvPr id="261124" name="Picture 5" descr="w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6850" y="455295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5" name="Rectangle 6"/>
          <p:cNvSpPr>
            <a:spLocks noChangeArrowheads="1"/>
          </p:cNvSpPr>
          <p:nvPr/>
        </p:nvSpPr>
        <p:spPr bwMode="auto">
          <a:xfrm>
            <a:off x="6594475" y="6507163"/>
            <a:ext cx="2397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latin typeface="Verdana" pitchFamily="34" charset="0"/>
                <a:hlinkClick r:id="rId5"/>
              </a:rPr>
              <a:t>http://www.aransinger.com/</a:t>
            </a:r>
            <a:endParaRPr lang="en-US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247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2" descr="P816000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16188" y="685800"/>
            <a:ext cx="4113212" cy="5484813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2" descr="P819003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3" name="Picture 2" descr="P819003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Picture 2" descr="P8200036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2" descr="P8200046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14600" y="685800"/>
            <a:ext cx="4113213" cy="5484813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2" descr="P819003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2563" cy="5851525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2"/>
          <p:cNvSpPr>
            <a:spLocks noChangeArrowheads="1"/>
          </p:cNvSpPr>
          <p:nvPr/>
        </p:nvSpPr>
        <p:spPr bwMode="auto">
          <a:xfrm>
            <a:off x="3276600" y="5867400"/>
            <a:ext cx="258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/>
              <a:t>O'Brien Castle area </a:t>
            </a:r>
          </a:p>
        </p:txBody>
      </p:sp>
      <p:sp>
        <p:nvSpPr>
          <p:cNvPr id="268290" name="Rectangle 3"/>
          <p:cNvSpPr>
            <a:spLocks noChangeArrowheads="1"/>
          </p:cNvSpPr>
          <p:nvPr/>
        </p:nvSpPr>
        <p:spPr bwMode="auto">
          <a:xfrm>
            <a:off x="3130550" y="6477000"/>
            <a:ext cx="2889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2"/>
              </a:rPr>
              <a:t>http://www.seb75.com/CoGalway31.htm</a:t>
            </a:r>
            <a:endParaRPr lang="en-US"/>
          </a:p>
        </p:txBody>
      </p:sp>
      <p:pic>
        <p:nvPicPr>
          <p:cNvPr id="268291" name="Picture 4" descr="Inisoirr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1752600"/>
            <a:ext cx="88773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2" descr="http://photos1.blogger.com/img/167/1383/640/O'Brien%20Cast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3048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14" name="Rectangle 4"/>
          <p:cNvSpPr>
            <a:spLocks noChangeArrowheads="1"/>
          </p:cNvSpPr>
          <p:nvPr/>
        </p:nvSpPr>
        <p:spPr bwMode="auto">
          <a:xfrm>
            <a:off x="3505200" y="6003925"/>
            <a:ext cx="207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>
                <a:latin typeface="Verdana" pitchFamily="34" charset="0"/>
              </a:rPr>
              <a:t>O'Brien Castle </a:t>
            </a:r>
          </a:p>
        </p:txBody>
      </p:sp>
      <p:sp>
        <p:nvSpPr>
          <p:cNvPr id="269315" name="Rectangle 5"/>
          <p:cNvSpPr>
            <a:spLocks noChangeArrowheads="1"/>
          </p:cNvSpPr>
          <p:nvPr/>
        </p:nvSpPr>
        <p:spPr bwMode="auto">
          <a:xfrm>
            <a:off x="1828800" y="6507163"/>
            <a:ext cx="4616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hlinkClick r:id="rId3"/>
              </a:rPr>
              <a:t>http://beknitted.blogspot.com/2004_08_01_beknitted_archive.html</a:t>
            </a:r>
            <a:endParaRPr lang="en-US"/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7" name="Picture 2" descr="P820004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16188" y="685800"/>
            <a:ext cx="4113212" cy="5484813"/>
          </a:xfrm>
        </p:spPr>
      </p:pic>
      <p:sp>
        <p:nvSpPr>
          <p:cNvPr id="270338" name="Rectangle 3"/>
          <p:cNvSpPr>
            <a:spLocks noChangeArrowheads="1"/>
          </p:cNvSpPr>
          <p:nvPr/>
        </p:nvSpPr>
        <p:spPr bwMode="auto">
          <a:xfrm>
            <a:off x="381000" y="6264275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/>
              <a:t>Weaving baskets at </a:t>
            </a:r>
            <a:r>
              <a:rPr lang="en-US" sz="2000">
                <a:hlinkClick r:id="rId3"/>
              </a:rPr>
              <a:t>Aras Eanna</a:t>
            </a:r>
            <a:r>
              <a:rPr lang="en-US" sz="2000"/>
              <a:t>, the arts and cultural centre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Default Design">
  <a:themeElements>
    <a:clrScheme name="10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Default Design">
  <a:themeElements>
    <a:clrScheme name="11_Default Design 2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11_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2922</TotalTime>
  <Words>2805</Words>
  <Application>Microsoft Office PowerPoint</Application>
  <PresentationFormat>On-screen Show (4:3)</PresentationFormat>
  <Paragraphs>493</Paragraphs>
  <Slides>140</Slides>
  <Notes>27</Notes>
  <HiddenSlides>9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140</vt:i4>
      </vt:variant>
    </vt:vector>
  </HeadingPairs>
  <TitlesOfParts>
    <vt:vector size="159" baseType="lpstr">
      <vt:lpstr>Arial</vt:lpstr>
      <vt:lpstr>Arial Narrow</vt:lpstr>
      <vt:lpstr>Monotype Sorts</vt:lpstr>
      <vt:lpstr>Times New Roman</vt:lpstr>
      <vt:lpstr>Verdana</vt:lpstr>
      <vt:lpstr>Default Design</vt:lpstr>
      <vt:lpstr>CE Master</vt:lpstr>
      <vt:lpstr>1_Default Design</vt:lpstr>
      <vt:lpstr>2_Default Design</vt:lpstr>
      <vt:lpstr>3_Default Design</vt:lpstr>
      <vt:lpstr>4_Default Design</vt:lpstr>
      <vt:lpstr>5_Default Design</vt:lpstr>
      <vt:lpstr>1_CE Master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“Classics" in the Anthropology of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“Classics" in the Anthropology of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soc/anth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Anthropology</dc:title>
  <dc:creator>troufs</dc:creator>
  <cp:lastModifiedBy>Tim Roufs</cp:lastModifiedBy>
  <cp:revision>331</cp:revision>
  <cp:lastPrinted>1601-01-01T00:00:00Z</cp:lastPrinted>
  <dcterms:created xsi:type="dcterms:W3CDTF">2002-07-30T18:59:13Z</dcterms:created>
  <dcterms:modified xsi:type="dcterms:W3CDTF">2023-11-19T07:36:37Z</dcterms:modified>
</cp:coreProperties>
</file>