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4" r:id="rId2"/>
    <p:sldMasterId id="2147483678" r:id="rId3"/>
    <p:sldMasterId id="2147483692" r:id="rId4"/>
    <p:sldMasterId id="2147483705" r:id="rId5"/>
  </p:sldMasterIdLst>
  <p:notesMasterIdLst>
    <p:notesMasterId r:id="rId50"/>
  </p:notesMasterIdLst>
  <p:sldIdLst>
    <p:sldId id="871" r:id="rId6"/>
    <p:sldId id="872" r:id="rId7"/>
    <p:sldId id="873" r:id="rId8"/>
    <p:sldId id="874" r:id="rId9"/>
    <p:sldId id="875" r:id="rId10"/>
    <p:sldId id="577" r:id="rId11"/>
    <p:sldId id="876" r:id="rId12"/>
    <p:sldId id="845" r:id="rId13"/>
    <p:sldId id="846" r:id="rId14"/>
    <p:sldId id="847" r:id="rId15"/>
    <p:sldId id="848" r:id="rId16"/>
    <p:sldId id="849" r:id="rId17"/>
    <p:sldId id="850" r:id="rId18"/>
    <p:sldId id="851" r:id="rId19"/>
    <p:sldId id="852" r:id="rId20"/>
    <p:sldId id="853" r:id="rId21"/>
    <p:sldId id="854" r:id="rId22"/>
    <p:sldId id="855" r:id="rId23"/>
    <p:sldId id="856" r:id="rId24"/>
    <p:sldId id="857" r:id="rId25"/>
    <p:sldId id="858" r:id="rId26"/>
    <p:sldId id="859" r:id="rId27"/>
    <p:sldId id="860" r:id="rId28"/>
    <p:sldId id="861" r:id="rId29"/>
    <p:sldId id="862" r:id="rId30"/>
    <p:sldId id="863" r:id="rId31"/>
    <p:sldId id="864" r:id="rId32"/>
    <p:sldId id="865" r:id="rId33"/>
    <p:sldId id="866" r:id="rId34"/>
    <p:sldId id="867" r:id="rId35"/>
    <p:sldId id="868" r:id="rId36"/>
    <p:sldId id="869" r:id="rId37"/>
    <p:sldId id="844" r:id="rId38"/>
    <p:sldId id="546" r:id="rId39"/>
    <p:sldId id="738" r:id="rId40"/>
    <p:sldId id="833" r:id="rId41"/>
    <p:sldId id="709" r:id="rId42"/>
    <p:sldId id="717" r:id="rId43"/>
    <p:sldId id="834" r:id="rId44"/>
    <p:sldId id="781" r:id="rId45"/>
    <p:sldId id="783" r:id="rId46"/>
    <p:sldId id="736" r:id="rId47"/>
    <p:sldId id="782" r:id="rId48"/>
    <p:sldId id="784" r:id="rId4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0D636"/>
    <a:srgbClr val="137F20"/>
    <a:srgbClr val="2DDF42"/>
    <a:srgbClr val="BB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5" autoAdjust="0"/>
    <p:restoredTop sz="94660" autoAdjust="0"/>
  </p:normalViewPr>
  <p:slideViewPr>
    <p:cSldViewPr>
      <p:cViewPr varScale="1">
        <p:scale>
          <a:sx n="71" d="100"/>
          <a:sy n="71" d="100"/>
        </p:scale>
        <p:origin x="91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6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29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Verdana" pitchFamily="34" charset="0"/>
              </a:defRPr>
            </a:lvl1pPr>
          </a:lstStyle>
          <a:p>
            <a:fld id="{B40078F7-2575-41BF-AD0A-176ABE1243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59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</a:pPr>
            <a:fld id="{E8DA72AB-8946-410E-8C9C-C41284C68FD6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</a:pPr>
              <a:t>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A5CDD-1394-40F9-81AE-C08AE980B29C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54D7F-7AD4-4C4E-8D38-A071D8804D6E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9B342-D756-401C-9E36-CEF8626B0E2C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95412-85B5-439E-B1B0-3CF6B9E2DF70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6ED0E-E601-4033-9C8E-C903F42B65D5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</a:pPr>
            <a:fld id="{F96146A3-7B56-45E0-8410-440E9FCAF1EE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</a:pPr>
              <a:t>3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</a:pPr>
            <a:fld id="{2E5BF72B-4F9A-458B-9296-69B18E261CA6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</a:pPr>
              <a:t>4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E5E68-C145-40C7-A677-D858D5BC66D0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56050-CBA8-41E0-A01A-B919329F3508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A1452-368B-4756-BF0C-39FC21F8D886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47074-9220-4219-BA83-00B7D6231F70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31363A-DDD0-42D4-B236-141625B05318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CB5F9-24B6-4635-A454-D0AFE7780788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4BD94-595B-4CF7-95BB-8D80C0236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BB1E2-4FA6-4B6B-BAAA-F0D8AE9DA0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92063-33F0-4920-89BA-CAE4FE169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F04D3-D8CB-4D0A-8358-5AA73EE0F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D75FB-8D22-46E2-8B19-6B51A6F1B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943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21387" cy="5894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A231CEA-4DE0-43FE-AF41-92DECFF1C07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6E4D4F9-AF1A-4ADD-BE97-21DE5BDAAD6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315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7315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5A86BDC-8580-49E8-AFA6-620D6EA9796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A22735B-1A24-4B4C-8B2B-6164ACF5492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1B4278-252B-4C66-BC67-0C52843DD80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DCA4B05-325A-4AD1-87D6-E1D6FE1AD58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328FE-8E51-44BB-8011-AF6006BF81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10DC1E4-319A-4BC8-A460-9376788587A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898464E-B09D-4623-ABD3-1116026006C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591DD67-DFAC-4055-93ED-443FA4276D2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661ED33-C13E-44FB-9DE8-7A8273E8365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6EABE2F-DB0A-4C67-A3BE-95FFCE482AF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4638"/>
            <a:ext cx="73152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EB208C7-7DD4-4532-901A-CEC436518EB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3152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3F18723-9167-41D7-9B8D-6463F5AC36C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315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2627223-F383-43A1-AB64-AFA3285981B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BEEE8C4-B240-4F83-AEF9-B491C401DCD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D77C871-3AEA-48B9-9A5B-17793977FBC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84E08-427F-4897-9C4C-A4E545421A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2B10FF2-01B4-4E92-ADFE-50A39725B22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23F2033-9D5B-4271-8746-4C8E507A8F0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252A4DE-EDBA-4412-A021-D28002F4641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7D29330-8758-495E-96DB-4094A822CA9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32D19C6-60D1-4B5B-8A5C-5EA8A1D7553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43B87D4-D875-4E15-9B81-F0F102FE609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8AA9AD3-16FE-4410-A2D2-24CFADE14DC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35831FB-55B1-4233-A008-3F9926FEBE7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C15102-842A-4A15-8521-97C00CE3768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315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2627223-F383-43A1-AB64-AFA3285981B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76CE3-185D-487C-8962-FC21D2C46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BEEE8C4-B240-4F83-AEF9-B491C401DCD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D77C871-3AEA-48B9-9A5B-17793977FBC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2B10FF2-01B4-4E92-ADFE-50A39725B22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23F2033-9D5B-4271-8746-4C8E507A8F0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252A4DE-EDBA-4412-A021-D28002F4641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7D29330-8758-495E-96DB-4094A822CA9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32D19C6-60D1-4B5B-8A5C-5EA8A1D7553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43B87D4-D875-4E15-9B81-F0F102FE609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8AA9AD3-16FE-4410-A2D2-24CFADE14DC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35831FB-55B1-4233-A008-3F9926FEBE7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4B5E1-2C11-4598-9E60-17F6A7ECE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C15102-842A-4A15-8521-97C00CE3768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6289F-9FE2-4CC7-973D-350B44175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F55E5-CBCE-497D-A8F3-5A0901430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36EEE-DA08-4210-A2DB-3F4DFC95CC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922A6F92-9F8F-4617-8313-2548DDF238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7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0" tIns="685800" rIns="685800" bIns="685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 rtl="0" fontAlgn="base">
              <a:spcAft>
                <a:spcPct val="0"/>
              </a:spcAft>
              <a:defRPr/>
            </a:pPr>
            <a:fld id="{5DAF1876-A19F-411E-9038-8D1FC0F263C1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 rtl="0" fontAlgn="base"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algn="ctr" rtl="0" fontAlgn="base"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 rtl="0" fontAlgn="base">
              <a:spcAft>
                <a:spcPct val="0"/>
              </a:spcAft>
            </a:pPr>
            <a:fld id="{2C83D2D5-1042-4BFC-AB57-AB3444782CF9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 rtl="0" fontAlgn="base"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algn="ctr" rtl="0" fontAlgn="base"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 rtl="0" fontAlgn="base">
              <a:spcAft>
                <a:spcPct val="0"/>
              </a:spcAft>
            </a:pPr>
            <a:fld id="{2C83D2D5-1042-4BFC-AB57-AB3444782CF9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ville-insight.com/kerrymap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yweb.tiscali.co.uk/stkhc/Dingle%20maps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heller.com/ireland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oddadams.net/images/wallpape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atof.ch/ireland/k24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kearth.com/.../Ireland/photo142208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mpressgemma.com/eire2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uk_news/northern_ireland/6070820.s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glename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glename.com/articles/article.asp?a=10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europe/4388061.s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mpressgemma.com/eire2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ville-insight.com/kerrymap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heller.com/ireland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ockwellclan.com/euroSPR06/euroSPR06-Pages/Image21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ville-insight.com/kerrymap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d.umn.edu/cla/faculty/troufs/anth3635/cetexts.html#Nan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cia/publications/factbook/geos/uk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cia/publications/factbook/geos/uk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cia/publications/factbook/geos/uk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LonelyPlanetEurope_Ire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952500"/>
            <a:ext cx="70008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Oval 6"/>
          <p:cNvSpPr>
            <a:spLocks noChangeArrowheads="1"/>
          </p:cNvSpPr>
          <p:nvPr/>
        </p:nvSpPr>
        <p:spPr bwMode="auto">
          <a:xfrm>
            <a:off x="1828800" y="2895600"/>
            <a:ext cx="990600" cy="990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1208088" y="3886200"/>
            <a:ext cx="2068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Ireland</a:t>
            </a:r>
            <a:endParaRPr lang="en-US" sz="3600" b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826933" y="6248400"/>
            <a:ext cx="1461911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 eaLnBrk="0" hangingPunct="0"/>
            <a:r>
              <a:rPr lang="en-US" sz="800" dirty="0">
                <a:solidFill>
                  <a:srgbClr val="000000"/>
                </a:solidFill>
              </a:rPr>
              <a:t>© 2010-2024 </a:t>
            </a:r>
            <a:endParaRPr kumimoji="1"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922" name="Picture 2" descr="map-of-ker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04875"/>
            <a:ext cx="5172075" cy="4962525"/>
          </a:xfrm>
          <a:prstGeom prst="rect">
            <a:avLst/>
          </a:prstGeom>
          <a:noFill/>
        </p:spPr>
      </p:pic>
      <p:sp>
        <p:nvSpPr>
          <p:cNvPr id="977923" name="Rectangle 3"/>
          <p:cNvSpPr>
            <a:spLocks noChangeArrowheads="1"/>
          </p:cNvSpPr>
          <p:nvPr/>
        </p:nvSpPr>
        <p:spPr bwMode="auto">
          <a:xfrm>
            <a:off x="2819400" y="6477000"/>
            <a:ext cx="3395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http://www.waterville-insight.com/kerrymap.html</a:t>
            </a:r>
            <a:endParaRPr lang="en-US"/>
          </a:p>
        </p:txBody>
      </p:sp>
      <p:sp>
        <p:nvSpPr>
          <p:cNvPr id="977924" name="Rectangle 4"/>
          <p:cNvSpPr>
            <a:spLocks noChangeArrowheads="1"/>
          </p:cNvSpPr>
          <p:nvPr/>
        </p:nvSpPr>
        <p:spPr bwMode="auto">
          <a:xfrm>
            <a:off x="3276600" y="2849562"/>
            <a:ext cx="1414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Dingle Peninsula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7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946" name="Picture 2" descr="new_p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81200"/>
            <a:ext cx="7315200" cy="3821113"/>
          </a:xfrm>
          <a:prstGeom prst="rect">
            <a:avLst/>
          </a:prstGeom>
          <a:noFill/>
        </p:spPr>
      </p:pic>
      <p:sp>
        <p:nvSpPr>
          <p:cNvPr id="978947" name="Rectangle 3"/>
          <p:cNvSpPr>
            <a:spLocks noChangeArrowheads="1"/>
          </p:cNvSpPr>
          <p:nvPr/>
        </p:nvSpPr>
        <p:spPr bwMode="auto">
          <a:xfrm>
            <a:off x="2870200" y="6477000"/>
            <a:ext cx="337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hlinkClick r:id="rId3"/>
              </a:rPr>
              <a:t>myweb.tiscali.co.uk/stkhc/Dingle%20maps.htm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9970" name="Picture 2" descr="http://www.danheller.com/images/Europe/Ireland/ireland-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476875" cy="5153025"/>
          </a:xfrm>
          <a:prstGeom prst="rect">
            <a:avLst/>
          </a:prstGeom>
          <a:noFill/>
        </p:spPr>
      </p:pic>
      <p:sp>
        <p:nvSpPr>
          <p:cNvPr id="979971" name="Rectangle 3"/>
          <p:cNvSpPr>
            <a:spLocks noChangeArrowheads="1"/>
          </p:cNvSpPr>
          <p:nvPr/>
        </p:nvSpPr>
        <p:spPr bwMode="auto">
          <a:xfrm>
            <a:off x="3352800" y="6477000"/>
            <a:ext cx="2378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hlinkClick r:id="rId3"/>
              </a:rPr>
              <a:t>www.danheller.com/ireland.html</a:t>
            </a:r>
            <a:r>
              <a:rPr lang="en-US"/>
              <a:t> </a:t>
            </a:r>
          </a:p>
        </p:txBody>
      </p:sp>
      <p:sp>
        <p:nvSpPr>
          <p:cNvPr id="979972" name="Oval 4"/>
          <p:cNvSpPr>
            <a:spLocks noChangeArrowheads="1"/>
          </p:cNvSpPr>
          <p:nvPr/>
        </p:nvSpPr>
        <p:spPr bwMode="auto">
          <a:xfrm rot="5653208">
            <a:off x="2041525" y="4633913"/>
            <a:ext cx="901700" cy="15684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0994" name="Picture 2" descr="http://www.toddadams.net/images/wallpaper/hires/Dingle%20Penninsula,%20County%20Kerry,%20Ire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313613" cy="5484813"/>
          </a:xfrm>
          <a:prstGeom prst="rect">
            <a:avLst/>
          </a:prstGeom>
          <a:noFill/>
        </p:spPr>
      </p:pic>
      <p:sp>
        <p:nvSpPr>
          <p:cNvPr id="980995" name="Rectangle 3"/>
          <p:cNvSpPr>
            <a:spLocks noChangeArrowheads="1"/>
          </p:cNvSpPr>
          <p:nvPr/>
        </p:nvSpPr>
        <p:spPr bwMode="auto">
          <a:xfrm>
            <a:off x="3124200" y="6477000"/>
            <a:ext cx="2836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http://toddadams.net/images/wallpaper/</a:t>
            </a:r>
            <a:endParaRPr lang="en-US"/>
          </a:p>
        </p:txBody>
      </p:sp>
      <p:sp>
        <p:nvSpPr>
          <p:cNvPr id="980996" name="Rectangle 4"/>
          <p:cNvSpPr>
            <a:spLocks noChangeArrowheads="1"/>
          </p:cNvSpPr>
          <p:nvPr/>
        </p:nvSpPr>
        <p:spPr bwMode="auto">
          <a:xfrm>
            <a:off x="2022475" y="6080125"/>
            <a:ext cx="506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/>
              <a:t>Rocky coastline of the Dingle Peninsula</a:t>
            </a:r>
            <a:r>
              <a:rPr lang="en-US" sz="200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2018" name="Picture 2" descr="Sunset on Dingle Bay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63613"/>
            <a:ext cx="7315200" cy="4827587"/>
          </a:xfrm>
          <a:prstGeom prst="rect">
            <a:avLst/>
          </a:prstGeom>
          <a:noFill/>
        </p:spPr>
      </p:pic>
      <p:sp>
        <p:nvSpPr>
          <p:cNvPr id="982019" name="Rectangle 3"/>
          <p:cNvSpPr>
            <a:spLocks noChangeArrowheads="1"/>
          </p:cNvSpPr>
          <p:nvPr/>
        </p:nvSpPr>
        <p:spPr bwMode="auto">
          <a:xfrm>
            <a:off x="3124200" y="6080125"/>
            <a:ext cx="286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/>
              <a:t>Sunset on Dingle Bay </a:t>
            </a:r>
          </a:p>
        </p:txBody>
      </p:sp>
      <p:sp>
        <p:nvSpPr>
          <p:cNvPr id="982020" name="Rectangle 4"/>
          <p:cNvSpPr>
            <a:spLocks noChangeArrowheads="1"/>
          </p:cNvSpPr>
          <p:nvPr/>
        </p:nvSpPr>
        <p:spPr bwMode="auto">
          <a:xfrm>
            <a:off x="3282950" y="6477000"/>
            <a:ext cx="2322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hlinkClick r:id="rId3"/>
              </a:rPr>
              <a:t>www.sitatof.ch/ireland/k24.html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42" name="Picture 2" descr="Dingle Harb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467600" cy="5600700"/>
          </a:xfrm>
          <a:prstGeom prst="rect">
            <a:avLst/>
          </a:prstGeom>
          <a:noFill/>
        </p:spPr>
      </p:pic>
      <p:sp>
        <p:nvSpPr>
          <p:cNvPr id="983043" name="Rectangle 3"/>
          <p:cNvSpPr>
            <a:spLocks noChangeArrowheads="1"/>
          </p:cNvSpPr>
          <p:nvPr/>
        </p:nvSpPr>
        <p:spPr bwMode="auto">
          <a:xfrm>
            <a:off x="2743200" y="6507163"/>
            <a:ext cx="3430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hlinkClick r:id="rId3"/>
              </a:rPr>
              <a:t>www.trekearth.com/.../Ireland/photo142208.htm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7388"/>
            <a:ext cx="7313613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4067" name="Rectangle 3"/>
          <p:cNvSpPr>
            <a:spLocks noChangeArrowheads="1"/>
          </p:cNvSpPr>
          <p:nvPr/>
        </p:nvSpPr>
        <p:spPr bwMode="auto">
          <a:xfrm>
            <a:off x="3227388" y="6507163"/>
            <a:ext cx="2695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http://empressgemma.com/eire2.html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13613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5091" name="Rectangle 3"/>
          <p:cNvSpPr>
            <a:spLocks noChangeArrowheads="1"/>
          </p:cNvSpPr>
          <p:nvPr/>
        </p:nvSpPr>
        <p:spPr bwMode="auto">
          <a:xfrm>
            <a:off x="2247900" y="6400800"/>
            <a:ext cx="4610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3"/>
              </a:rPr>
              <a:t>http://news.bbc.co.uk/2/hi/uk_news/northern_ireland/6070820.stm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13613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6115" name="Rectangle 3"/>
          <p:cNvSpPr>
            <a:spLocks noChangeArrowheads="1"/>
          </p:cNvSpPr>
          <p:nvPr/>
        </p:nvSpPr>
        <p:spPr bwMode="auto">
          <a:xfrm>
            <a:off x="3505200" y="6553200"/>
            <a:ext cx="2093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3"/>
              </a:rPr>
              <a:t>http://www.dinglename.com/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13613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7139" name="Rectangle 3"/>
          <p:cNvSpPr>
            <a:spLocks noChangeArrowheads="1"/>
          </p:cNvSpPr>
          <p:nvPr/>
        </p:nvSpPr>
        <p:spPr bwMode="auto">
          <a:xfrm>
            <a:off x="2662238" y="6553200"/>
            <a:ext cx="3819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3"/>
              </a:rPr>
              <a:t>http://www.dinglename.com/articles/article.asp?a=101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87140" name="Oval 4"/>
          <p:cNvSpPr>
            <a:spLocks noChangeArrowheads="1"/>
          </p:cNvSpPr>
          <p:nvPr/>
        </p:nvSpPr>
        <p:spPr bwMode="auto">
          <a:xfrm>
            <a:off x="2800350" y="1947863"/>
            <a:ext cx="4572000" cy="9906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2549" name="Oval 5"/>
          <p:cNvSpPr>
            <a:spLocks noChangeArrowheads="1"/>
          </p:cNvSpPr>
          <p:nvPr/>
        </p:nvSpPr>
        <p:spPr bwMode="auto">
          <a:xfrm rot="-3879821">
            <a:off x="4671219" y="1092994"/>
            <a:ext cx="1744662" cy="1943100"/>
          </a:xfrm>
          <a:prstGeom prst="ellipse">
            <a:avLst/>
          </a:prstGeom>
          <a:gradFill rotWithShape="0">
            <a:gsLst>
              <a:gs pos="0">
                <a:srgbClr val="20D636">
                  <a:alpha val="39999"/>
                </a:srgbClr>
              </a:gs>
              <a:gs pos="100000">
                <a:srgbClr val="20D636">
                  <a:gamma/>
                  <a:shade val="57255"/>
                  <a:invGamma/>
                  <a:alpha val="39999"/>
                </a:srgbClr>
              </a:gs>
            </a:gsLst>
            <a:lin ang="5400000" scaled="1"/>
          </a:gra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13613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8163" name="Rectangle 3"/>
          <p:cNvSpPr>
            <a:spLocks noChangeArrowheads="1"/>
          </p:cNvSpPr>
          <p:nvPr/>
        </p:nvSpPr>
        <p:spPr bwMode="auto">
          <a:xfrm>
            <a:off x="2903538" y="6553200"/>
            <a:ext cx="3336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3"/>
              </a:rPr>
              <a:t>http://news.bbc.co.uk/2/hi/europe/4388061.stm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ChangeArrowheads="1"/>
          </p:cNvSpPr>
          <p:nvPr/>
        </p:nvSpPr>
        <p:spPr bwMode="auto">
          <a:xfrm>
            <a:off x="3227388" y="6507163"/>
            <a:ext cx="2695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http://empressgemma.com/eire2.html</a:t>
            </a:r>
            <a:endParaRPr lang="en-US"/>
          </a:p>
        </p:txBody>
      </p:sp>
      <p:pic>
        <p:nvPicPr>
          <p:cNvPr id="989187" name="Picture 3" descr="eir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98563"/>
            <a:ext cx="7315200" cy="4916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2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0211" name="Oval 3"/>
          <p:cNvSpPr>
            <a:spLocks noChangeArrowheads="1"/>
          </p:cNvSpPr>
          <p:nvPr/>
        </p:nvSpPr>
        <p:spPr bwMode="auto">
          <a:xfrm rot="4064073">
            <a:off x="2933700" y="4686300"/>
            <a:ext cx="609600" cy="990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0212" name="Text Box 4"/>
          <p:cNvSpPr txBox="1">
            <a:spLocks noChangeArrowheads="1"/>
          </p:cNvSpPr>
          <p:nvPr/>
        </p:nvSpPr>
        <p:spPr bwMode="auto">
          <a:xfrm>
            <a:off x="1219200" y="792163"/>
            <a:ext cx="6705600" cy="1189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Ring of Kerry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1234" name="Picture 2" descr="map-of-ker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08050"/>
            <a:ext cx="5486400" cy="5264150"/>
          </a:xfrm>
          <a:prstGeom prst="rect">
            <a:avLst/>
          </a:prstGeom>
          <a:noFill/>
        </p:spPr>
      </p:pic>
      <p:sp>
        <p:nvSpPr>
          <p:cNvPr id="991235" name="Rectangle 3"/>
          <p:cNvSpPr>
            <a:spLocks noChangeArrowheads="1"/>
          </p:cNvSpPr>
          <p:nvPr/>
        </p:nvSpPr>
        <p:spPr bwMode="auto">
          <a:xfrm>
            <a:off x="2852738" y="6507163"/>
            <a:ext cx="33956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http://www.waterville-insight.com/kerrymap.html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25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2259" name="Oval 3"/>
          <p:cNvSpPr>
            <a:spLocks noChangeArrowheads="1"/>
          </p:cNvSpPr>
          <p:nvPr/>
        </p:nvSpPr>
        <p:spPr bwMode="auto">
          <a:xfrm rot="4064073">
            <a:off x="3082925" y="5146675"/>
            <a:ext cx="369888" cy="89693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2260" name="Text Box 4"/>
          <p:cNvSpPr txBox="1">
            <a:spLocks noChangeArrowheads="1"/>
          </p:cNvSpPr>
          <p:nvPr/>
        </p:nvSpPr>
        <p:spPr bwMode="auto">
          <a:xfrm>
            <a:off x="1219200" y="792163"/>
            <a:ext cx="6705600" cy="1189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Bantry Bay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82" name="Picture 2" descr="P823001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685800"/>
            <a:ext cx="7315200" cy="5486400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30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4307" name="Freeform 3"/>
          <p:cNvSpPr>
            <a:spLocks/>
          </p:cNvSpPr>
          <p:nvPr/>
        </p:nvSpPr>
        <p:spPr bwMode="auto">
          <a:xfrm>
            <a:off x="3016250" y="2914650"/>
            <a:ext cx="3009900" cy="2857500"/>
          </a:xfrm>
          <a:custGeom>
            <a:avLst/>
            <a:gdLst/>
            <a:ahLst/>
            <a:cxnLst>
              <a:cxn ang="0">
                <a:pos x="308" y="468"/>
              </a:cxn>
              <a:cxn ang="0">
                <a:pos x="332" y="296"/>
              </a:cxn>
              <a:cxn ang="0">
                <a:pos x="140" y="256"/>
              </a:cxn>
              <a:cxn ang="0">
                <a:pos x="100" y="228"/>
              </a:cxn>
              <a:cxn ang="0">
                <a:pos x="248" y="212"/>
              </a:cxn>
              <a:cxn ang="0">
                <a:pos x="340" y="120"/>
              </a:cxn>
              <a:cxn ang="0">
                <a:pos x="484" y="0"/>
              </a:cxn>
              <a:cxn ang="0">
                <a:pos x="556" y="248"/>
              </a:cxn>
              <a:cxn ang="0">
                <a:pos x="612" y="552"/>
              </a:cxn>
              <a:cxn ang="0">
                <a:pos x="404" y="624"/>
              </a:cxn>
              <a:cxn ang="0">
                <a:pos x="444" y="688"/>
              </a:cxn>
              <a:cxn ang="0">
                <a:pos x="348" y="828"/>
              </a:cxn>
              <a:cxn ang="0">
                <a:pos x="384" y="932"/>
              </a:cxn>
              <a:cxn ang="0">
                <a:pos x="528" y="880"/>
              </a:cxn>
              <a:cxn ang="0">
                <a:pos x="612" y="824"/>
              </a:cxn>
              <a:cxn ang="0">
                <a:pos x="668" y="936"/>
              </a:cxn>
              <a:cxn ang="0">
                <a:pos x="472" y="956"/>
              </a:cxn>
              <a:cxn ang="0">
                <a:pos x="336" y="1080"/>
              </a:cxn>
              <a:cxn ang="0">
                <a:pos x="232" y="1240"/>
              </a:cxn>
              <a:cxn ang="0">
                <a:pos x="40" y="1396"/>
              </a:cxn>
              <a:cxn ang="0">
                <a:pos x="36" y="1572"/>
              </a:cxn>
              <a:cxn ang="0">
                <a:pos x="212" y="1488"/>
              </a:cxn>
              <a:cxn ang="0">
                <a:pos x="184" y="1568"/>
              </a:cxn>
              <a:cxn ang="0">
                <a:pos x="84" y="1636"/>
              </a:cxn>
              <a:cxn ang="0">
                <a:pos x="68" y="1680"/>
              </a:cxn>
              <a:cxn ang="0">
                <a:pos x="228" y="1624"/>
              </a:cxn>
              <a:cxn ang="0">
                <a:pos x="312" y="1656"/>
              </a:cxn>
              <a:cxn ang="0">
                <a:pos x="224" y="1704"/>
              </a:cxn>
              <a:cxn ang="0">
                <a:pos x="204" y="1764"/>
              </a:cxn>
              <a:cxn ang="0">
                <a:pos x="308" y="1748"/>
              </a:cxn>
              <a:cxn ang="0">
                <a:pos x="444" y="1732"/>
              </a:cxn>
              <a:cxn ang="0">
                <a:pos x="564" y="1688"/>
              </a:cxn>
              <a:cxn ang="0">
                <a:pos x="664" y="1664"/>
              </a:cxn>
              <a:cxn ang="0">
                <a:pos x="804" y="1592"/>
              </a:cxn>
              <a:cxn ang="0">
                <a:pos x="860" y="1476"/>
              </a:cxn>
              <a:cxn ang="0">
                <a:pos x="1072" y="1452"/>
              </a:cxn>
              <a:cxn ang="0">
                <a:pos x="1248" y="1288"/>
              </a:cxn>
              <a:cxn ang="0">
                <a:pos x="1436" y="1240"/>
              </a:cxn>
              <a:cxn ang="0">
                <a:pos x="1604" y="1200"/>
              </a:cxn>
              <a:cxn ang="0">
                <a:pos x="1672" y="964"/>
              </a:cxn>
              <a:cxn ang="0">
                <a:pos x="1780" y="880"/>
              </a:cxn>
              <a:cxn ang="0">
                <a:pos x="1864" y="628"/>
              </a:cxn>
              <a:cxn ang="0">
                <a:pos x="1836" y="448"/>
              </a:cxn>
              <a:cxn ang="0">
                <a:pos x="1796" y="332"/>
              </a:cxn>
              <a:cxn ang="0">
                <a:pos x="1772" y="140"/>
              </a:cxn>
            </a:cxnLst>
            <a:rect l="0" t="0" r="r" b="b"/>
            <a:pathLst>
              <a:path w="1896" h="1800">
                <a:moveTo>
                  <a:pt x="308" y="612"/>
                </a:moveTo>
                <a:lnTo>
                  <a:pt x="356" y="564"/>
                </a:lnTo>
                <a:lnTo>
                  <a:pt x="308" y="468"/>
                </a:lnTo>
                <a:lnTo>
                  <a:pt x="356" y="420"/>
                </a:lnTo>
                <a:lnTo>
                  <a:pt x="356" y="324"/>
                </a:lnTo>
                <a:lnTo>
                  <a:pt x="332" y="296"/>
                </a:lnTo>
                <a:lnTo>
                  <a:pt x="248" y="276"/>
                </a:lnTo>
                <a:lnTo>
                  <a:pt x="184" y="276"/>
                </a:lnTo>
                <a:lnTo>
                  <a:pt x="140" y="256"/>
                </a:lnTo>
                <a:lnTo>
                  <a:pt x="104" y="220"/>
                </a:lnTo>
                <a:lnTo>
                  <a:pt x="136" y="180"/>
                </a:lnTo>
                <a:lnTo>
                  <a:pt x="100" y="228"/>
                </a:lnTo>
                <a:lnTo>
                  <a:pt x="128" y="216"/>
                </a:lnTo>
                <a:lnTo>
                  <a:pt x="212" y="212"/>
                </a:lnTo>
                <a:lnTo>
                  <a:pt x="248" y="212"/>
                </a:lnTo>
                <a:lnTo>
                  <a:pt x="296" y="204"/>
                </a:lnTo>
                <a:lnTo>
                  <a:pt x="324" y="156"/>
                </a:lnTo>
                <a:lnTo>
                  <a:pt x="340" y="120"/>
                </a:lnTo>
                <a:lnTo>
                  <a:pt x="360" y="44"/>
                </a:lnTo>
                <a:lnTo>
                  <a:pt x="388" y="28"/>
                </a:lnTo>
                <a:lnTo>
                  <a:pt x="484" y="0"/>
                </a:lnTo>
                <a:lnTo>
                  <a:pt x="472" y="128"/>
                </a:lnTo>
                <a:lnTo>
                  <a:pt x="496" y="196"/>
                </a:lnTo>
                <a:lnTo>
                  <a:pt x="556" y="248"/>
                </a:lnTo>
                <a:lnTo>
                  <a:pt x="576" y="396"/>
                </a:lnTo>
                <a:lnTo>
                  <a:pt x="640" y="492"/>
                </a:lnTo>
                <a:lnTo>
                  <a:pt x="612" y="552"/>
                </a:lnTo>
                <a:lnTo>
                  <a:pt x="520" y="564"/>
                </a:lnTo>
                <a:lnTo>
                  <a:pt x="456" y="624"/>
                </a:lnTo>
                <a:lnTo>
                  <a:pt x="404" y="624"/>
                </a:lnTo>
                <a:lnTo>
                  <a:pt x="380" y="700"/>
                </a:lnTo>
                <a:lnTo>
                  <a:pt x="408" y="672"/>
                </a:lnTo>
                <a:lnTo>
                  <a:pt x="444" y="688"/>
                </a:lnTo>
                <a:lnTo>
                  <a:pt x="408" y="736"/>
                </a:lnTo>
                <a:lnTo>
                  <a:pt x="364" y="784"/>
                </a:lnTo>
                <a:lnTo>
                  <a:pt x="348" y="828"/>
                </a:lnTo>
                <a:lnTo>
                  <a:pt x="292" y="884"/>
                </a:lnTo>
                <a:lnTo>
                  <a:pt x="340" y="904"/>
                </a:lnTo>
                <a:lnTo>
                  <a:pt x="384" y="932"/>
                </a:lnTo>
                <a:lnTo>
                  <a:pt x="432" y="916"/>
                </a:lnTo>
                <a:lnTo>
                  <a:pt x="456" y="920"/>
                </a:lnTo>
                <a:lnTo>
                  <a:pt x="528" y="880"/>
                </a:lnTo>
                <a:lnTo>
                  <a:pt x="544" y="828"/>
                </a:lnTo>
                <a:lnTo>
                  <a:pt x="600" y="776"/>
                </a:lnTo>
                <a:lnTo>
                  <a:pt x="612" y="824"/>
                </a:lnTo>
                <a:lnTo>
                  <a:pt x="640" y="864"/>
                </a:lnTo>
                <a:lnTo>
                  <a:pt x="756" y="916"/>
                </a:lnTo>
                <a:lnTo>
                  <a:pt x="668" y="936"/>
                </a:lnTo>
                <a:lnTo>
                  <a:pt x="592" y="956"/>
                </a:lnTo>
                <a:lnTo>
                  <a:pt x="532" y="956"/>
                </a:lnTo>
                <a:lnTo>
                  <a:pt x="472" y="956"/>
                </a:lnTo>
                <a:lnTo>
                  <a:pt x="416" y="976"/>
                </a:lnTo>
                <a:lnTo>
                  <a:pt x="384" y="1004"/>
                </a:lnTo>
                <a:lnTo>
                  <a:pt x="336" y="1080"/>
                </a:lnTo>
                <a:lnTo>
                  <a:pt x="280" y="1136"/>
                </a:lnTo>
                <a:lnTo>
                  <a:pt x="240" y="1208"/>
                </a:lnTo>
                <a:lnTo>
                  <a:pt x="232" y="1240"/>
                </a:lnTo>
                <a:lnTo>
                  <a:pt x="200" y="1320"/>
                </a:lnTo>
                <a:lnTo>
                  <a:pt x="116" y="1352"/>
                </a:lnTo>
                <a:lnTo>
                  <a:pt x="40" y="1396"/>
                </a:lnTo>
                <a:lnTo>
                  <a:pt x="0" y="1484"/>
                </a:lnTo>
                <a:lnTo>
                  <a:pt x="12" y="1564"/>
                </a:lnTo>
                <a:lnTo>
                  <a:pt x="36" y="1572"/>
                </a:lnTo>
                <a:lnTo>
                  <a:pt x="80" y="1544"/>
                </a:lnTo>
                <a:lnTo>
                  <a:pt x="128" y="1500"/>
                </a:lnTo>
                <a:lnTo>
                  <a:pt x="212" y="1488"/>
                </a:lnTo>
                <a:lnTo>
                  <a:pt x="284" y="1484"/>
                </a:lnTo>
                <a:lnTo>
                  <a:pt x="216" y="1532"/>
                </a:lnTo>
                <a:lnTo>
                  <a:pt x="184" y="1568"/>
                </a:lnTo>
                <a:lnTo>
                  <a:pt x="144" y="1584"/>
                </a:lnTo>
                <a:lnTo>
                  <a:pt x="100" y="1596"/>
                </a:lnTo>
                <a:lnTo>
                  <a:pt x="84" y="1636"/>
                </a:lnTo>
                <a:lnTo>
                  <a:pt x="60" y="1644"/>
                </a:lnTo>
                <a:lnTo>
                  <a:pt x="0" y="1700"/>
                </a:lnTo>
                <a:lnTo>
                  <a:pt x="68" y="1680"/>
                </a:lnTo>
                <a:lnTo>
                  <a:pt x="100" y="1656"/>
                </a:lnTo>
                <a:lnTo>
                  <a:pt x="192" y="1636"/>
                </a:lnTo>
                <a:lnTo>
                  <a:pt x="228" y="1624"/>
                </a:lnTo>
                <a:lnTo>
                  <a:pt x="300" y="1564"/>
                </a:lnTo>
                <a:lnTo>
                  <a:pt x="332" y="1616"/>
                </a:lnTo>
                <a:lnTo>
                  <a:pt x="312" y="1656"/>
                </a:lnTo>
                <a:lnTo>
                  <a:pt x="204" y="1692"/>
                </a:lnTo>
                <a:lnTo>
                  <a:pt x="148" y="1744"/>
                </a:lnTo>
                <a:lnTo>
                  <a:pt x="224" y="1704"/>
                </a:lnTo>
                <a:lnTo>
                  <a:pt x="300" y="1676"/>
                </a:lnTo>
                <a:lnTo>
                  <a:pt x="244" y="1728"/>
                </a:lnTo>
                <a:lnTo>
                  <a:pt x="204" y="1764"/>
                </a:lnTo>
                <a:lnTo>
                  <a:pt x="172" y="1800"/>
                </a:lnTo>
                <a:lnTo>
                  <a:pt x="244" y="1756"/>
                </a:lnTo>
                <a:lnTo>
                  <a:pt x="308" y="1748"/>
                </a:lnTo>
                <a:lnTo>
                  <a:pt x="340" y="1712"/>
                </a:lnTo>
                <a:lnTo>
                  <a:pt x="356" y="1732"/>
                </a:lnTo>
                <a:lnTo>
                  <a:pt x="444" y="1732"/>
                </a:lnTo>
                <a:lnTo>
                  <a:pt x="484" y="1688"/>
                </a:lnTo>
                <a:lnTo>
                  <a:pt x="532" y="1720"/>
                </a:lnTo>
                <a:lnTo>
                  <a:pt x="564" y="1688"/>
                </a:lnTo>
                <a:lnTo>
                  <a:pt x="620" y="1676"/>
                </a:lnTo>
                <a:lnTo>
                  <a:pt x="632" y="1628"/>
                </a:lnTo>
                <a:lnTo>
                  <a:pt x="664" y="1664"/>
                </a:lnTo>
                <a:lnTo>
                  <a:pt x="740" y="1644"/>
                </a:lnTo>
                <a:lnTo>
                  <a:pt x="764" y="1632"/>
                </a:lnTo>
                <a:lnTo>
                  <a:pt x="804" y="1592"/>
                </a:lnTo>
                <a:lnTo>
                  <a:pt x="816" y="1548"/>
                </a:lnTo>
                <a:lnTo>
                  <a:pt x="796" y="1472"/>
                </a:lnTo>
                <a:lnTo>
                  <a:pt x="860" y="1476"/>
                </a:lnTo>
                <a:lnTo>
                  <a:pt x="944" y="1476"/>
                </a:lnTo>
                <a:lnTo>
                  <a:pt x="1012" y="1456"/>
                </a:lnTo>
                <a:lnTo>
                  <a:pt x="1072" y="1452"/>
                </a:lnTo>
                <a:lnTo>
                  <a:pt x="1128" y="1396"/>
                </a:lnTo>
                <a:lnTo>
                  <a:pt x="1172" y="1328"/>
                </a:lnTo>
                <a:lnTo>
                  <a:pt x="1248" y="1288"/>
                </a:lnTo>
                <a:lnTo>
                  <a:pt x="1324" y="1232"/>
                </a:lnTo>
                <a:lnTo>
                  <a:pt x="1396" y="1212"/>
                </a:lnTo>
                <a:lnTo>
                  <a:pt x="1436" y="1240"/>
                </a:lnTo>
                <a:lnTo>
                  <a:pt x="1500" y="1232"/>
                </a:lnTo>
                <a:lnTo>
                  <a:pt x="1580" y="1196"/>
                </a:lnTo>
                <a:lnTo>
                  <a:pt x="1604" y="1200"/>
                </a:lnTo>
                <a:lnTo>
                  <a:pt x="1696" y="1168"/>
                </a:lnTo>
                <a:lnTo>
                  <a:pt x="1664" y="1068"/>
                </a:lnTo>
                <a:lnTo>
                  <a:pt x="1672" y="964"/>
                </a:lnTo>
                <a:lnTo>
                  <a:pt x="1704" y="956"/>
                </a:lnTo>
                <a:lnTo>
                  <a:pt x="1740" y="920"/>
                </a:lnTo>
                <a:lnTo>
                  <a:pt x="1780" y="880"/>
                </a:lnTo>
                <a:lnTo>
                  <a:pt x="1808" y="816"/>
                </a:lnTo>
                <a:lnTo>
                  <a:pt x="1852" y="736"/>
                </a:lnTo>
                <a:lnTo>
                  <a:pt x="1864" y="628"/>
                </a:lnTo>
                <a:lnTo>
                  <a:pt x="1896" y="576"/>
                </a:lnTo>
                <a:lnTo>
                  <a:pt x="1872" y="508"/>
                </a:lnTo>
                <a:lnTo>
                  <a:pt x="1836" y="448"/>
                </a:lnTo>
                <a:lnTo>
                  <a:pt x="1764" y="416"/>
                </a:lnTo>
                <a:lnTo>
                  <a:pt x="1764" y="392"/>
                </a:lnTo>
                <a:lnTo>
                  <a:pt x="1796" y="332"/>
                </a:lnTo>
                <a:lnTo>
                  <a:pt x="1804" y="248"/>
                </a:lnTo>
                <a:lnTo>
                  <a:pt x="1804" y="192"/>
                </a:lnTo>
                <a:lnTo>
                  <a:pt x="1772" y="140"/>
                </a:lnTo>
                <a:lnTo>
                  <a:pt x="1716" y="108"/>
                </a:lnTo>
                <a:lnTo>
                  <a:pt x="1664" y="132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33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5331" name="Oval 3"/>
          <p:cNvSpPr>
            <a:spLocks noChangeArrowheads="1"/>
          </p:cNvSpPr>
          <p:nvPr/>
        </p:nvSpPr>
        <p:spPr bwMode="auto">
          <a:xfrm rot="-959178">
            <a:off x="3871913" y="4986338"/>
            <a:ext cx="914400" cy="609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32" name="Text Box 4"/>
          <p:cNvSpPr txBox="1">
            <a:spLocks noChangeArrowheads="1"/>
          </p:cNvSpPr>
          <p:nvPr/>
        </p:nvSpPr>
        <p:spPr bwMode="auto">
          <a:xfrm>
            <a:off x="1219200" y="792163"/>
            <a:ext cx="6705600" cy="1189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Cork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354" name="Picture 2" descr="http://www.danheller.com/images/Europe/Ireland/ireland-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476875" cy="5153025"/>
          </a:xfrm>
          <a:prstGeom prst="rect">
            <a:avLst/>
          </a:prstGeom>
          <a:noFill/>
        </p:spPr>
      </p:pic>
      <p:sp>
        <p:nvSpPr>
          <p:cNvPr id="996355" name="Rectangle 3"/>
          <p:cNvSpPr>
            <a:spLocks noChangeArrowheads="1"/>
          </p:cNvSpPr>
          <p:nvPr/>
        </p:nvSpPr>
        <p:spPr bwMode="auto">
          <a:xfrm>
            <a:off x="3352800" y="6477000"/>
            <a:ext cx="2378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hlinkClick r:id="rId3"/>
              </a:rPr>
              <a:t>www.danheller.com/ireland.html</a:t>
            </a:r>
            <a:r>
              <a:rPr lang="en-US"/>
              <a:t> </a:t>
            </a:r>
          </a:p>
        </p:txBody>
      </p:sp>
      <p:sp>
        <p:nvSpPr>
          <p:cNvPr id="996356" name="Oval 4"/>
          <p:cNvSpPr>
            <a:spLocks noChangeArrowheads="1"/>
          </p:cNvSpPr>
          <p:nvPr/>
        </p:nvSpPr>
        <p:spPr bwMode="auto">
          <a:xfrm rot="5400000">
            <a:off x="4214019" y="4933157"/>
            <a:ext cx="668337" cy="1752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7378" name="Picture 2" descr="Ouch My Blarney Stone Hu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988" y="457200"/>
            <a:ext cx="7313612" cy="5484813"/>
          </a:xfrm>
          <a:prstGeom prst="rect">
            <a:avLst/>
          </a:prstGeom>
          <a:noFill/>
        </p:spPr>
      </p:pic>
      <p:sp>
        <p:nvSpPr>
          <p:cNvPr id="997379" name="Rectangle 3"/>
          <p:cNvSpPr>
            <a:spLocks noChangeArrowheads="1"/>
          </p:cNvSpPr>
          <p:nvPr/>
        </p:nvSpPr>
        <p:spPr bwMode="auto">
          <a:xfrm>
            <a:off x="2133600" y="6477000"/>
            <a:ext cx="4821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http://rockwellclan.com/euroSPR06/euroSPR06-Pages/Image21.html</a:t>
            </a:r>
            <a:endParaRPr lang="en-US"/>
          </a:p>
        </p:txBody>
      </p:sp>
      <p:sp>
        <p:nvSpPr>
          <p:cNvPr id="997380" name="Rectangle 4"/>
          <p:cNvSpPr>
            <a:spLocks noChangeArrowheads="1"/>
          </p:cNvSpPr>
          <p:nvPr/>
        </p:nvSpPr>
        <p:spPr bwMode="auto">
          <a:xfrm>
            <a:off x="3581400" y="6019800"/>
            <a:ext cx="190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/>
              <a:t>Blarney Castle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629" t="6609" r="22198" b="9483"/>
          <a:stretch>
            <a:fillRect/>
          </a:stretch>
        </p:blipFill>
        <p:spPr bwMode="auto">
          <a:xfrm>
            <a:off x="16764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Freeform 3"/>
          <p:cNvSpPr>
            <a:spLocks/>
          </p:cNvSpPr>
          <p:nvPr/>
        </p:nvSpPr>
        <p:spPr bwMode="auto">
          <a:xfrm>
            <a:off x="3962400" y="1495425"/>
            <a:ext cx="1403350" cy="1262063"/>
          </a:xfrm>
          <a:custGeom>
            <a:avLst/>
            <a:gdLst>
              <a:gd name="T0" fmla="*/ 2147483647 w 884"/>
              <a:gd name="T1" fmla="*/ 2147483647 h 795"/>
              <a:gd name="T2" fmla="*/ 2147483647 w 884"/>
              <a:gd name="T3" fmla="*/ 2147483647 h 795"/>
              <a:gd name="T4" fmla="*/ 2147483647 w 884"/>
              <a:gd name="T5" fmla="*/ 2147483647 h 795"/>
              <a:gd name="T6" fmla="*/ 2147483647 w 884"/>
              <a:gd name="T7" fmla="*/ 2147483647 h 795"/>
              <a:gd name="T8" fmla="*/ 2147483647 w 884"/>
              <a:gd name="T9" fmla="*/ 2147483647 h 795"/>
              <a:gd name="T10" fmla="*/ 2147483647 w 884"/>
              <a:gd name="T11" fmla="*/ 2147483647 h 795"/>
              <a:gd name="T12" fmla="*/ 2147483647 w 884"/>
              <a:gd name="T13" fmla="*/ 2147483647 h 795"/>
              <a:gd name="T14" fmla="*/ 2147483647 w 884"/>
              <a:gd name="T15" fmla="*/ 2147483647 h 795"/>
              <a:gd name="T16" fmla="*/ 2147483647 w 884"/>
              <a:gd name="T17" fmla="*/ 2147483647 h 795"/>
              <a:gd name="T18" fmla="*/ 2147483647 w 884"/>
              <a:gd name="T19" fmla="*/ 2147483647 h 795"/>
              <a:gd name="T20" fmla="*/ 2147483647 w 884"/>
              <a:gd name="T21" fmla="*/ 2147483647 h 795"/>
              <a:gd name="T22" fmla="*/ 2147483647 w 884"/>
              <a:gd name="T23" fmla="*/ 2147483647 h 795"/>
              <a:gd name="T24" fmla="*/ 2147483647 w 884"/>
              <a:gd name="T25" fmla="*/ 2147483647 h 795"/>
              <a:gd name="T26" fmla="*/ 2147483647 w 884"/>
              <a:gd name="T27" fmla="*/ 2147483647 h 795"/>
              <a:gd name="T28" fmla="*/ 2147483647 w 884"/>
              <a:gd name="T29" fmla="*/ 2147483647 h 795"/>
              <a:gd name="T30" fmla="*/ 2147483647 w 884"/>
              <a:gd name="T31" fmla="*/ 2147483647 h 795"/>
              <a:gd name="T32" fmla="*/ 2147483647 w 884"/>
              <a:gd name="T33" fmla="*/ 2147483647 h 795"/>
              <a:gd name="T34" fmla="*/ 2147483647 w 884"/>
              <a:gd name="T35" fmla="*/ 2147483647 h 795"/>
              <a:gd name="T36" fmla="*/ 2147483647 w 884"/>
              <a:gd name="T37" fmla="*/ 2147483647 h 795"/>
              <a:gd name="T38" fmla="*/ 2147483647 w 884"/>
              <a:gd name="T39" fmla="*/ 2147483647 h 795"/>
              <a:gd name="T40" fmla="*/ 2147483647 w 884"/>
              <a:gd name="T41" fmla="*/ 2147483647 h 795"/>
              <a:gd name="T42" fmla="*/ 2147483647 w 884"/>
              <a:gd name="T43" fmla="*/ 2147483647 h 795"/>
              <a:gd name="T44" fmla="*/ 2147483647 w 884"/>
              <a:gd name="T45" fmla="*/ 2147483647 h 795"/>
              <a:gd name="T46" fmla="*/ 2147483647 w 884"/>
              <a:gd name="T47" fmla="*/ 2147483647 h 795"/>
              <a:gd name="T48" fmla="*/ 2147483647 w 884"/>
              <a:gd name="T49" fmla="*/ 2147483647 h 795"/>
              <a:gd name="T50" fmla="*/ 2147483647 w 884"/>
              <a:gd name="T51" fmla="*/ 2147483647 h 795"/>
              <a:gd name="T52" fmla="*/ 2147483647 w 884"/>
              <a:gd name="T53" fmla="*/ 2147483647 h 795"/>
              <a:gd name="T54" fmla="*/ 2147483647 w 884"/>
              <a:gd name="T55" fmla="*/ 2147483647 h 795"/>
              <a:gd name="T56" fmla="*/ 2147483647 w 884"/>
              <a:gd name="T57" fmla="*/ 2147483647 h 795"/>
              <a:gd name="T58" fmla="*/ 2147483647 w 884"/>
              <a:gd name="T59" fmla="*/ 2147483647 h 795"/>
              <a:gd name="T60" fmla="*/ 2147483647 w 884"/>
              <a:gd name="T61" fmla="*/ 2147483647 h 795"/>
              <a:gd name="T62" fmla="*/ 2147483647 w 884"/>
              <a:gd name="T63" fmla="*/ 2147483647 h 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795"/>
              <a:gd name="T98" fmla="*/ 884 w 884"/>
              <a:gd name="T99" fmla="*/ 795 h 7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795">
                <a:moveTo>
                  <a:pt x="409" y="0"/>
                </a:moveTo>
                <a:cubicBezTo>
                  <a:pt x="395" y="5"/>
                  <a:pt x="387" y="4"/>
                  <a:pt x="376" y="15"/>
                </a:cubicBezTo>
                <a:cubicBezTo>
                  <a:pt x="370" y="32"/>
                  <a:pt x="370" y="38"/>
                  <a:pt x="355" y="48"/>
                </a:cubicBezTo>
                <a:cubicBezTo>
                  <a:pt x="338" y="74"/>
                  <a:pt x="334" y="108"/>
                  <a:pt x="307" y="126"/>
                </a:cubicBezTo>
                <a:cubicBezTo>
                  <a:pt x="297" y="156"/>
                  <a:pt x="288" y="181"/>
                  <a:pt x="271" y="207"/>
                </a:cubicBezTo>
                <a:cubicBezTo>
                  <a:pt x="268" y="212"/>
                  <a:pt x="266" y="231"/>
                  <a:pt x="265" y="234"/>
                </a:cubicBezTo>
                <a:cubicBezTo>
                  <a:pt x="263" y="240"/>
                  <a:pt x="259" y="252"/>
                  <a:pt x="259" y="252"/>
                </a:cubicBezTo>
                <a:cubicBezTo>
                  <a:pt x="251" y="327"/>
                  <a:pt x="222" y="292"/>
                  <a:pt x="118" y="294"/>
                </a:cubicBezTo>
                <a:cubicBezTo>
                  <a:pt x="115" y="303"/>
                  <a:pt x="111" y="311"/>
                  <a:pt x="118" y="321"/>
                </a:cubicBezTo>
                <a:cubicBezTo>
                  <a:pt x="120" y="324"/>
                  <a:pt x="126" y="323"/>
                  <a:pt x="130" y="324"/>
                </a:cubicBezTo>
                <a:cubicBezTo>
                  <a:pt x="142" y="329"/>
                  <a:pt x="150" y="336"/>
                  <a:pt x="163" y="339"/>
                </a:cubicBezTo>
                <a:cubicBezTo>
                  <a:pt x="166" y="347"/>
                  <a:pt x="169" y="351"/>
                  <a:pt x="163" y="360"/>
                </a:cubicBezTo>
                <a:cubicBezTo>
                  <a:pt x="159" y="366"/>
                  <a:pt x="151" y="366"/>
                  <a:pt x="145" y="369"/>
                </a:cubicBezTo>
                <a:cubicBezTo>
                  <a:pt x="119" y="382"/>
                  <a:pt x="93" y="394"/>
                  <a:pt x="64" y="399"/>
                </a:cubicBezTo>
                <a:cubicBezTo>
                  <a:pt x="62" y="402"/>
                  <a:pt x="61" y="406"/>
                  <a:pt x="58" y="408"/>
                </a:cubicBezTo>
                <a:cubicBezTo>
                  <a:pt x="53" y="411"/>
                  <a:pt x="40" y="414"/>
                  <a:pt x="40" y="414"/>
                </a:cubicBezTo>
                <a:cubicBezTo>
                  <a:pt x="36" y="427"/>
                  <a:pt x="22" y="430"/>
                  <a:pt x="10" y="438"/>
                </a:cubicBezTo>
                <a:cubicBezTo>
                  <a:pt x="7" y="440"/>
                  <a:pt x="1" y="444"/>
                  <a:pt x="1" y="444"/>
                </a:cubicBezTo>
                <a:cubicBezTo>
                  <a:pt x="3" y="470"/>
                  <a:pt x="0" y="479"/>
                  <a:pt x="13" y="498"/>
                </a:cubicBezTo>
                <a:cubicBezTo>
                  <a:pt x="17" y="524"/>
                  <a:pt x="20" y="532"/>
                  <a:pt x="46" y="537"/>
                </a:cubicBezTo>
                <a:cubicBezTo>
                  <a:pt x="50" y="549"/>
                  <a:pt x="45" y="563"/>
                  <a:pt x="52" y="573"/>
                </a:cubicBezTo>
                <a:cubicBezTo>
                  <a:pt x="55" y="577"/>
                  <a:pt x="84" y="581"/>
                  <a:pt x="88" y="582"/>
                </a:cubicBezTo>
                <a:cubicBezTo>
                  <a:pt x="94" y="586"/>
                  <a:pt x="107" y="584"/>
                  <a:pt x="109" y="591"/>
                </a:cubicBezTo>
                <a:cubicBezTo>
                  <a:pt x="125" y="646"/>
                  <a:pt x="95" y="638"/>
                  <a:pt x="142" y="645"/>
                </a:cubicBezTo>
                <a:cubicBezTo>
                  <a:pt x="154" y="649"/>
                  <a:pt x="166" y="653"/>
                  <a:pt x="178" y="657"/>
                </a:cubicBezTo>
                <a:cubicBezTo>
                  <a:pt x="184" y="659"/>
                  <a:pt x="196" y="663"/>
                  <a:pt x="196" y="663"/>
                </a:cubicBezTo>
                <a:cubicBezTo>
                  <a:pt x="208" y="675"/>
                  <a:pt x="209" y="684"/>
                  <a:pt x="226" y="690"/>
                </a:cubicBezTo>
                <a:cubicBezTo>
                  <a:pt x="233" y="711"/>
                  <a:pt x="226" y="706"/>
                  <a:pt x="241" y="711"/>
                </a:cubicBezTo>
                <a:cubicBezTo>
                  <a:pt x="249" y="710"/>
                  <a:pt x="257" y="709"/>
                  <a:pt x="265" y="708"/>
                </a:cubicBezTo>
                <a:cubicBezTo>
                  <a:pt x="268" y="707"/>
                  <a:pt x="277" y="705"/>
                  <a:pt x="274" y="705"/>
                </a:cubicBezTo>
                <a:cubicBezTo>
                  <a:pt x="265" y="705"/>
                  <a:pt x="256" y="707"/>
                  <a:pt x="247" y="708"/>
                </a:cubicBezTo>
                <a:cubicBezTo>
                  <a:pt x="231" y="713"/>
                  <a:pt x="235" y="713"/>
                  <a:pt x="256" y="699"/>
                </a:cubicBezTo>
                <a:cubicBezTo>
                  <a:pt x="250" y="700"/>
                  <a:pt x="244" y="701"/>
                  <a:pt x="238" y="702"/>
                </a:cubicBezTo>
                <a:cubicBezTo>
                  <a:pt x="252" y="723"/>
                  <a:pt x="234" y="703"/>
                  <a:pt x="232" y="696"/>
                </a:cubicBezTo>
                <a:cubicBezTo>
                  <a:pt x="255" y="695"/>
                  <a:pt x="278" y="690"/>
                  <a:pt x="301" y="690"/>
                </a:cubicBezTo>
                <a:cubicBezTo>
                  <a:pt x="311" y="690"/>
                  <a:pt x="319" y="696"/>
                  <a:pt x="328" y="696"/>
                </a:cubicBezTo>
                <a:cubicBezTo>
                  <a:pt x="301" y="683"/>
                  <a:pt x="330" y="693"/>
                  <a:pt x="349" y="690"/>
                </a:cubicBezTo>
                <a:cubicBezTo>
                  <a:pt x="355" y="666"/>
                  <a:pt x="346" y="687"/>
                  <a:pt x="364" y="675"/>
                </a:cubicBezTo>
                <a:cubicBezTo>
                  <a:pt x="367" y="673"/>
                  <a:pt x="367" y="668"/>
                  <a:pt x="370" y="666"/>
                </a:cubicBezTo>
                <a:cubicBezTo>
                  <a:pt x="377" y="661"/>
                  <a:pt x="392" y="660"/>
                  <a:pt x="400" y="657"/>
                </a:cubicBezTo>
                <a:cubicBezTo>
                  <a:pt x="408" y="633"/>
                  <a:pt x="409" y="641"/>
                  <a:pt x="409" y="606"/>
                </a:cubicBezTo>
                <a:lnTo>
                  <a:pt x="412" y="546"/>
                </a:lnTo>
                <a:lnTo>
                  <a:pt x="460" y="498"/>
                </a:lnTo>
                <a:lnTo>
                  <a:pt x="508" y="498"/>
                </a:lnTo>
                <a:lnTo>
                  <a:pt x="508" y="546"/>
                </a:lnTo>
                <a:cubicBezTo>
                  <a:pt x="519" y="550"/>
                  <a:pt x="534" y="549"/>
                  <a:pt x="541" y="558"/>
                </a:cubicBezTo>
                <a:cubicBezTo>
                  <a:pt x="548" y="567"/>
                  <a:pt x="541" y="580"/>
                  <a:pt x="544" y="591"/>
                </a:cubicBezTo>
                <a:cubicBezTo>
                  <a:pt x="546" y="598"/>
                  <a:pt x="556" y="609"/>
                  <a:pt x="556" y="609"/>
                </a:cubicBezTo>
                <a:cubicBezTo>
                  <a:pt x="559" y="629"/>
                  <a:pt x="559" y="633"/>
                  <a:pt x="577" y="642"/>
                </a:cubicBezTo>
                <a:cubicBezTo>
                  <a:pt x="595" y="668"/>
                  <a:pt x="582" y="659"/>
                  <a:pt x="619" y="663"/>
                </a:cubicBezTo>
                <a:cubicBezTo>
                  <a:pt x="628" y="676"/>
                  <a:pt x="649" y="685"/>
                  <a:pt x="649" y="699"/>
                </a:cubicBezTo>
                <a:cubicBezTo>
                  <a:pt x="650" y="696"/>
                  <a:pt x="655" y="691"/>
                  <a:pt x="652" y="690"/>
                </a:cubicBezTo>
                <a:cubicBezTo>
                  <a:pt x="649" y="688"/>
                  <a:pt x="644" y="692"/>
                  <a:pt x="643" y="696"/>
                </a:cubicBezTo>
                <a:cubicBezTo>
                  <a:pt x="639" y="714"/>
                  <a:pt x="641" y="732"/>
                  <a:pt x="640" y="750"/>
                </a:cubicBezTo>
                <a:cubicBezTo>
                  <a:pt x="645" y="783"/>
                  <a:pt x="649" y="774"/>
                  <a:pt x="685" y="771"/>
                </a:cubicBezTo>
                <a:cubicBezTo>
                  <a:pt x="693" y="766"/>
                  <a:pt x="712" y="759"/>
                  <a:pt x="712" y="759"/>
                </a:cubicBezTo>
                <a:cubicBezTo>
                  <a:pt x="740" y="768"/>
                  <a:pt x="724" y="766"/>
                  <a:pt x="760" y="762"/>
                </a:cubicBezTo>
                <a:cubicBezTo>
                  <a:pt x="764" y="741"/>
                  <a:pt x="771" y="735"/>
                  <a:pt x="790" y="729"/>
                </a:cubicBezTo>
                <a:cubicBezTo>
                  <a:pt x="814" y="733"/>
                  <a:pt x="815" y="729"/>
                  <a:pt x="823" y="753"/>
                </a:cubicBezTo>
                <a:cubicBezTo>
                  <a:pt x="824" y="756"/>
                  <a:pt x="852" y="758"/>
                  <a:pt x="859" y="759"/>
                </a:cubicBezTo>
                <a:cubicBezTo>
                  <a:pt x="872" y="772"/>
                  <a:pt x="867" y="764"/>
                  <a:pt x="874" y="786"/>
                </a:cubicBezTo>
                <a:cubicBezTo>
                  <a:pt x="875" y="789"/>
                  <a:pt x="880" y="789"/>
                  <a:pt x="883" y="792"/>
                </a:cubicBezTo>
                <a:cubicBezTo>
                  <a:pt x="884" y="793"/>
                  <a:pt x="883" y="794"/>
                  <a:pt x="883" y="79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6096000" y="1371600"/>
            <a:ext cx="2133600" cy="1143000"/>
          </a:xfrm>
          <a:prstGeom prst="leftArrow">
            <a:avLst>
              <a:gd name="adj1" fmla="val 50000"/>
              <a:gd name="adj2" fmla="val 4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943600" y="3124200"/>
            <a:ext cx="24384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Northern Ireland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is part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of 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“The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United Kingdom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. . .”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660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en-US" sz="6600">
                <a:solidFill>
                  <a:srgbClr val="FF0000"/>
                </a:solidFill>
              </a:rPr>
              <a:t>Smyth hotel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426" name="Picture 2" descr="P816000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12000"/>
          </a:blip>
          <a:srcRect r="12482"/>
          <a:stretch>
            <a:fillRect/>
          </a:stretch>
        </p:blipFill>
        <p:spPr>
          <a:xfrm>
            <a:off x="1357313" y="685800"/>
            <a:ext cx="6400800" cy="5484813"/>
          </a:xfrm>
          <a:noFill/>
          <a:ln/>
        </p:spPr>
      </p:pic>
      <p:sp>
        <p:nvSpPr>
          <p:cNvPr id="999427" name="Text Box 3"/>
          <p:cNvSpPr txBox="1">
            <a:spLocks noChangeArrowheads="1"/>
          </p:cNvSpPr>
          <p:nvPr/>
        </p:nvSpPr>
        <p:spPr bwMode="auto">
          <a:xfrm>
            <a:off x="911225" y="6324600"/>
            <a:ext cx="7288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Kim Smyth Roufs at the remains of the Smyth Village Hotel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P823001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685800"/>
            <a:ext cx="7315200" cy="5486400"/>
          </a:xfrm>
          <a:noFill/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7313613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ChangeArrowheads="1"/>
          </p:cNvSpPr>
          <p:nvPr/>
        </p:nvSpPr>
        <p:spPr bwMode="auto">
          <a:xfrm>
            <a:off x="838200" y="2895600"/>
            <a:ext cx="74676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a “subculture”</a:t>
            </a:r>
          </a:p>
          <a:p>
            <a:endParaRPr lang="en-US" sz="2000" b="1">
              <a:solidFill>
                <a:srgbClr val="FF0000"/>
              </a:solidFill>
            </a:endParaRPr>
          </a:p>
          <a:p>
            <a:r>
              <a:rPr lang="en-US" sz="2000" b="1">
                <a:solidFill>
                  <a:srgbClr val="FF0000"/>
                </a:solidFill>
              </a:rPr>
              <a:t>as a</a:t>
            </a:r>
          </a:p>
          <a:p>
            <a:r>
              <a:rPr lang="en-US" sz="4000" b="1">
                <a:solidFill>
                  <a:srgbClr val="FF0000"/>
                </a:solidFill>
              </a:rPr>
              <a:t>Unit of Analysis:</a:t>
            </a:r>
          </a:p>
          <a:p>
            <a:r>
              <a:rPr lang="en-US" sz="2000" b="1">
                <a:solidFill>
                  <a:srgbClr val="FF0000"/>
                </a:solidFill>
              </a:rPr>
              <a:t>e.g.,</a:t>
            </a:r>
            <a:r>
              <a:rPr lang="en-US" sz="4000" b="1">
                <a:solidFill>
                  <a:srgbClr val="FF0000"/>
                </a:solidFill>
              </a:rPr>
              <a:t> “Travelers”</a:t>
            </a:r>
          </a:p>
          <a:p>
            <a:r>
              <a:rPr lang="en-US" sz="2000" b="1">
                <a:solidFill>
                  <a:srgbClr val="FF0000"/>
                </a:solidFill>
              </a:rPr>
              <a:t>(“Tinkers”, “Gypsies”)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81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0819" name="Oval 3"/>
          <p:cNvSpPr>
            <a:spLocks noChangeArrowheads="1"/>
          </p:cNvSpPr>
          <p:nvPr/>
        </p:nvSpPr>
        <p:spPr bwMode="auto">
          <a:xfrm rot="-1661244">
            <a:off x="2590800" y="3581400"/>
            <a:ext cx="3733800" cy="1981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63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9635" name="Oval 3"/>
          <p:cNvSpPr>
            <a:spLocks noChangeArrowheads="1"/>
          </p:cNvSpPr>
          <p:nvPr/>
        </p:nvSpPr>
        <p:spPr bwMode="auto">
          <a:xfrm rot="16875965" flipV="1">
            <a:off x="3584575" y="4727575"/>
            <a:ext cx="447675" cy="8223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9637" name="Oval 5"/>
          <p:cNvSpPr>
            <a:spLocks noChangeArrowheads="1"/>
          </p:cNvSpPr>
          <p:nvPr/>
        </p:nvSpPr>
        <p:spPr bwMode="auto">
          <a:xfrm rot="16035126" flipV="1">
            <a:off x="4373563" y="4189413"/>
            <a:ext cx="409575" cy="8985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9638" name="Oval 6"/>
          <p:cNvSpPr>
            <a:spLocks noChangeArrowheads="1"/>
          </p:cNvSpPr>
          <p:nvPr/>
        </p:nvSpPr>
        <p:spPr bwMode="auto">
          <a:xfrm rot="16237706" flipV="1">
            <a:off x="3736182" y="4112418"/>
            <a:ext cx="361950" cy="67151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animBg="1"/>
      <p:bldP spid="709637" grpId="0" animBg="1"/>
      <p:bldP spid="70963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874" name="Picture 2" descr="map-of-ker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57200"/>
            <a:ext cx="5172075" cy="4962525"/>
          </a:xfrm>
          <a:prstGeom prst="rect">
            <a:avLst/>
          </a:prstGeom>
          <a:noFill/>
        </p:spPr>
      </p:pic>
      <p:sp>
        <p:nvSpPr>
          <p:cNvPr id="719875" name="Rectangle 3"/>
          <p:cNvSpPr>
            <a:spLocks noChangeArrowheads="1"/>
          </p:cNvSpPr>
          <p:nvPr/>
        </p:nvSpPr>
        <p:spPr bwMode="auto">
          <a:xfrm>
            <a:off x="3276600" y="6096000"/>
            <a:ext cx="3395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http://www.waterville-insight.com/kerrymap.html</a:t>
            </a:r>
            <a:endParaRPr lang="en-US"/>
          </a:p>
        </p:txBody>
      </p:sp>
      <p:sp>
        <p:nvSpPr>
          <p:cNvPr id="719876" name="Oval 4"/>
          <p:cNvSpPr>
            <a:spLocks noChangeArrowheads="1"/>
          </p:cNvSpPr>
          <p:nvPr/>
        </p:nvSpPr>
        <p:spPr bwMode="auto">
          <a:xfrm rot="-1661244">
            <a:off x="4876800" y="1752600"/>
            <a:ext cx="1066800" cy="914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877" name="Oval 5"/>
          <p:cNvSpPr>
            <a:spLocks noChangeArrowheads="1"/>
          </p:cNvSpPr>
          <p:nvPr/>
        </p:nvSpPr>
        <p:spPr bwMode="auto">
          <a:xfrm rot="16875965" flipV="1">
            <a:off x="6054725" y="2936875"/>
            <a:ext cx="447675" cy="8223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878" name="Oval 6"/>
          <p:cNvSpPr>
            <a:spLocks noChangeArrowheads="1"/>
          </p:cNvSpPr>
          <p:nvPr/>
        </p:nvSpPr>
        <p:spPr bwMode="auto">
          <a:xfrm rot="16288569" flipV="1">
            <a:off x="6904038" y="674688"/>
            <a:ext cx="447675" cy="8223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6" grpId="0" animBg="1"/>
      <p:bldP spid="71987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86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2869" name="Oval 5"/>
          <p:cNvSpPr>
            <a:spLocks noChangeArrowheads="1"/>
          </p:cNvSpPr>
          <p:nvPr/>
        </p:nvSpPr>
        <p:spPr bwMode="auto">
          <a:xfrm rot="16237706" flipV="1">
            <a:off x="3238500" y="4900613"/>
            <a:ext cx="304800" cy="228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629" t="6609" r="22198" b="9483"/>
          <a:stretch>
            <a:fillRect/>
          </a:stretch>
        </p:blipFill>
        <p:spPr bwMode="auto">
          <a:xfrm>
            <a:off x="16764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Freeform 3"/>
          <p:cNvSpPr>
            <a:spLocks/>
          </p:cNvSpPr>
          <p:nvPr/>
        </p:nvSpPr>
        <p:spPr bwMode="auto">
          <a:xfrm>
            <a:off x="3962400" y="1495425"/>
            <a:ext cx="1403350" cy="1262063"/>
          </a:xfrm>
          <a:custGeom>
            <a:avLst/>
            <a:gdLst>
              <a:gd name="T0" fmla="*/ 2147483647 w 884"/>
              <a:gd name="T1" fmla="*/ 2147483647 h 795"/>
              <a:gd name="T2" fmla="*/ 2147483647 w 884"/>
              <a:gd name="T3" fmla="*/ 2147483647 h 795"/>
              <a:gd name="T4" fmla="*/ 2147483647 w 884"/>
              <a:gd name="T5" fmla="*/ 2147483647 h 795"/>
              <a:gd name="T6" fmla="*/ 2147483647 w 884"/>
              <a:gd name="T7" fmla="*/ 2147483647 h 795"/>
              <a:gd name="T8" fmla="*/ 2147483647 w 884"/>
              <a:gd name="T9" fmla="*/ 2147483647 h 795"/>
              <a:gd name="T10" fmla="*/ 2147483647 w 884"/>
              <a:gd name="T11" fmla="*/ 2147483647 h 795"/>
              <a:gd name="T12" fmla="*/ 2147483647 w 884"/>
              <a:gd name="T13" fmla="*/ 2147483647 h 795"/>
              <a:gd name="T14" fmla="*/ 2147483647 w 884"/>
              <a:gd name="T15" fmla="*/ 2147483647 h 795"/>
              <a:gd name="T16" fmla="*/ 2147483647 w 884"/>
              <a:gd name="T17" fmla="*/ 2147483647 h 795"/>
              <a:gd name="T18" fmla="*/ 2147483647 w 884"/>
              <a:gd name="T19" fmla="*/ 2147483647 h 795"/>
              <a:gd name="T20" fmla="*/ 2147483647 w 884"/>
              <a:gd name="T21" fmla="*/ 2147483647 h 795"/>
              <a:gd name="T22" fmla="*/ 2147483647 w 884"/>
              <a:gd name="T23" fmla="*/ 2147483647 h 795"/>
              <a:gd name="T24" fmla="*/ 2147483647 w 884"/>
              <a:gd name="T25" fmla="*/ 2147483647 h 795"/>
              <a:gd name="T26" fmla="*/ 2147483647 w 884"/>
              <a:gd name="T27" fmla="*/ 2147483647 h 795"/>
              <a:gd name="T28" fmla="*/ 2147483647 w 884"/>
              <a:gd name="T29" fmla="*/ 2147483647 h 795"/>
              <a:gd name="T30" fmla="*/ 2147483647 w 884"/>
              <a:gd name="T31" fmla="*/ 2147483647 h 795"/>
              <a:gd name="T32" fmla="*/ 2147483647 w 884"/>
              <a:gd name="T33" fmla="*/ 2147483647 h 795"/>
              <a:gd name="T34" fmla="*/ 2147483647 w 884"/>
              <a:gd name="T35" fmla="*/ 2147483647 h 795"/>
              <a:gd name="T36" fmla="*/ 2147483647 w 884"/>
              <a:gd name="T37" fmla="*/ 2147483647 h 795"/>
              <a:gd name="T38" fmla="*/ 2147483647 w 884"/>
              <a:gd name="T39" fmla="*/ 2147483647 h 795"/>
              <a:gd name="T40" fmla="*/ 2147483647 w 884"/>
              <a:gd name="T41" fmla="*/ 2147483647 h 795"/>
              <a:gd name="T42" fmla="*/ 2147483647 w 884"/>
              <a:gd name="T43" fmla="*/ 2147483647 h 795"/>
              <a:gd name="T44" fmla="*/ 2147483647 w 884"/>
              <a:gd name="T45" fmla="*/ 2147483647 h 795"/>
              <a:gd name="T46" fmla="*/ 2147483647 w 884"/>
              <a:gd name="T47" fmla="*/ 2147483647 h 795"/>
              <a:gd name="T48" fmla="*/ 2147483647 w 884"/>
              <a:gd name="T49" fmla="*/ 2147483647 h 795"/>
              <a:gd name="T50" fmla="*/ 2147483647 w 884"/>
              <a:gd name="T51" fmla="*/ 2147483647 h 795"/>
              <a:gd name="T52" fmla="*/ 2147483647 w 884"/>
              <a:gd name="T53" fmla="*/ 2147483647 h 795"/>
              <a:gd name="T54" fmla="*/ 2147483647 w 884"/>
              <a:gd name="T55" fmla="*/ 2147483647 h 795"/>
              <a:gd name="T56" fmla="*/ 2147483647 w 884"/>
              <a:gd name="T57" fmla="*/ 2147483647 h 795"/>
              <a:gd name="T58" fmla="*/ 2147483647 w 884"/>
              <a:gd name="T59" fmla="*/ 2147483647 h 795"/>
              <a:gd name="T60" fmla="*/ 2147483647 w 884"/>
              <a:gd name="T61" fmla="*/ 2147483647 h 795"/>
              <a:gd name="T62" fmla="*/ 2147483647 w 884"/>
              <a:gd name="T63" fmla="*/ 2147483647 h 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795"/>
              <a:gd name="T98" fmla="*/ 884 w 884"/>
              <a:gd name="T99" fmla="*/ 795 h 7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795">
                <a:moveTo>
                  <a:pt x="409" y="0"/>
                </a:moveTo>
                <a:cubicBezTo>
                  <a:pt x="395" y="5"/>
                  <a:pt x="387" y="4"/>
                  <a:pt x="376" y="15"/>
                </a:cubicBezTo>
                <a:cubicBezTo>
                  <a:pt x="370" y="32"/>
                  <a:pt x="370" y="38"/>
                  <a:pt x="355" y="48"/>
                </a:cubicBezTo>
                <a:cubicBezTo>
                  <a:pt x="338" y="74"/>
                  <a:pt x="334" y="108"/>
                  <a:pt x="307" y="126"/>
                </a:cubicBezTo>
                <a:cubicBezTo>
                  <a:pt x="297" y="156"/>
                  <a:pt x="288" y="181"/>
                  <a:pt x="271" y="207"/>
                </a:cubicBezTo>
                <a:cubicBezTo>
                  <a:pt x="268" y="212"/>
                  <a:pt x="266" y="231"/>
                  <a:pt x="265" y="234"/>
                </a:cubicBezTo>
                <a:cubicBezTo>
                  <a:pt x="263" y="240"/>
                  <a:pt x="259" y="252"/>
                  <a:pt x="259" y="252"/>
                </a:cubicBezTo>
                <a:cubicBezTo>
                  <a:pt x="251" y="327"/>
                  <a:pt x="222" y="292"/>
                  <a:pt x="118" y="294"/>
                </a:cubicBezTo>
                <a:cubicBezTo>
                  <a:pt x="115" y="303"/>
                  <a:pt x="111" y="311"/>
                  <a:pt x="118" y="321"/>
                </a:cubicBezTo>
                <a:cubicBezTo>
                  <a:pt x="120" y="324"/>
                  <a:pt x="126" y="323"/>
                  <a:pt x="130" y="324"/>
                </a:cubicBezTo>
                <a:cubicBezTo>
                  <a:pt x="142" y="329"/>
                  <a:pt x="150" y="336"/>
                  <a:pt x="163" y="339"/>
                </a:cubicBezTo>
                <a:cubicBezTo>
                  <a:pt x="166" y="347"/>
                  <a:pt x="169" y="351"/>
                  <a:pt x="163" y="360"/>
                </a:cubicBezTo>
                <a:cubicBezTo>
                  <a:pt x="159" y="366"/>
                  <a:pt x="151" y="366"/>
                  <a:pt x="145" y="369"/>
                </a:cubicBezTo>
                <a:cubicBezTo>
                  <a:pt x="119" y="382"/>
                  <a:pt x="93" y="394"/>
                  <a:pt x="64" y="399"/>
                </a:cubicBezTo>
                <a:cubicBezTo>
                  <a:pt x="62" y="402"/>
                  <a:pt x="61" y="406"/>
                  <a:pt x="58" y="408"/>
                </a:cubicBezTo>
                <a:cubicBezTo>
                  <a:pt x="53" y="411"/>
                  <a:pt x="40" y="414"/>
                  <a:pt x="40" y="414"/>
                </a:cubicBezTo>
                <a:cubicBezTo>
                  <a:pt x="36" y="427"/>
                  <a:pt x="22" y="430"/>
                  <a:pt x="10" y="438"/>
                </a:cubicBezTo>
                <a:cubicBezTo>
                  <a:pt x="7" y="440"/>
                  <a:pt x="1" y="444"/>
                  <a:pt x="1" y="444"/>
                </a:cubicBezTo>
                <a:cubicBezTo>
                  <a:pt x="3" y="470"/>
                  <a:pt x="0" y="479"/>
                  <a:pt x="13" y="498"/>
                </a:cubicBezTo>
                <a:cubicBezTo>
                  <a:pt x="17" y="524"/>
                  <a:pt x="20" y="532"/>
                  <a:pt x="46" y="537"/>
                </a:cubicBezTo>
                <a:cubicBezTo>
                  <a:pt x="50" y="549"/>
                  <a:pt x="45" y="563"/>
                  <a:pt x="52" y="573"/>
                </a:cubicBezTo>
                <a:cubicBezTo>
                  <a:pt x="55" y="577"/>
                  <a:pt x="84" y="581"/>
                  <a:pt x="88" y="582"/>
                </a:cubicBezTo>
                <a:cubicBezTo>
                  <a:pt x="94" y="586"/>
                  <a:pt x="107" y="584"/>
                  <a:pt x="109" y="591"/>
                </a:cubicBezTo>
                <a:cubicBezTo>
                  <a:pt x="125" y="646"/>
                  <a:pt x="95" y="638"/>
                  <a:pt x="142" y="645"/>
                </a:cubicBezTo>
                <a:cubicBezTo>
                  <a:pt x="154" y="649"/>
                  <a:pt x="166" y="653"/>
                  <a:pt x="178" y="657"/>
                </a:cubicBezTo>
                <a:cubicBezTo>
                  <a:pt x="184" y="659"/>
                  <a:pt x="196" y="663"/>
                  <a:pt x="196" y="663"/>
                </a:cubicBezTo>
                <a:cubicBezTo>
                  <a:pt x="208" y="675"/>
                  <a:pt x="209" y="684"/>
                  <a:pt x="226" y="690"/>
                </a:cubicBezTo>
                <a:cubicBezTo>
                  <a:pt x="233" y="711"/>
                  <a:pt x="226" y="706"/>
                  <a:pt x="241" y="711"/>
                </a:cubicBezTo>
                <a:cubicBezTo>
                  <a:pt x="249" y="710"/>
                  <a:pt x="257" y="709"/>
                  <a:pt x="265" y="708"/>
                </a:cubicBezTo>
                <a:cubicBezTo>
                  <a:pt x="268" y="707"/>
                  <a:pt x="277" y="705"/>
                  <a:pt x="274" y="705"/>
                </a:cubicBezTo>
                <a:cubicBezTo>
                  <a:pt x="265" y="705"/>
                  <a:pt x="256" y="707"/>
                  <a:pt x="247" y="708"/>
                </a:cubicBezTo>
                <a:cubicBezTo>
                  <a:pt x="231" y="713"/>
                  <a:pt x="235" y="713"/>
                  <a:pt x="256" y="699"/>
                </a:cubicBezTo>
                <a:cubicBezTo>
                  <a:pt x="250" y="700"/>
                  <a:pt x="244" y="701"/>
                  <a:pt x="238" y="702"/>
                </a:cubicBezTo>
                <a:cubicBezTo>
                  <a:pt x="252" y="723"/>
                  <a:pt x="234" y="703"/>
                  <a:pt x="232" y="696"/>
                </a:cubicBezTo>
                <a:cubicBezTo>
                  <a:pt x="255" y="695"/>
                  <a:pt x="278" y="690"/>
                  <a:pt x="301" y="690"/>
                </a:cubicBezTo>
                <a:cubicBezTo>
                  <a:pt x="311" y="690"/>
                  <a:pt x="319" y="696"/>
                  <a:pt x="328" y="696"/>
                </a:cubicBezTo>
                <a:cubicBezTo>
                  <a:pt x="301" y="683"/>
                  <a:pt x="330" y="693"/>
                  <a:pt x="349" y="690"/>
                </a:cubicBezTo>
                <a:cubicBezTo>
                  <a:pt x="355" y="666"/>
                  <a:pt x="346" y="687"/>
                  <a:pt x="364" y="675"/>
                </a:cubicBezTo>
                <a:cubicBezTo>
                  <a:pt x="367" y="673"/>
                  <a:pt x="367" y="668"/>
                  <a:pt x="370" y="666"/>
                </a:cubicBezTo>
                <a:cubicBezTo>
                  <a:pt x="377" y="661"/>
                  <a:pt x="392" y="660"/>
                  <a:pt x="400" y="657"/>
                </a:cubicBezTo>
                <a:cubicBezTo>
                  <a:pt x="408" y="633"/>
                  <a:pt x="409" y="641"/>
                  <a:pt x="409" y="606"/>
                </a:cubicBezTo>
                <a:lnTo>
                  <a:pt x="412" y="546"/>
                </a:lnTo>
                <a:lnTo>
                  <a:pt x="460" y="498"/>
                </a:lnTo>
                <a:lnTo>
                  <a:pt x="508" y="498"/>
                </a:lnTo>
                <a:lnTo>
                  <a:pt x="508" y="546"/>
                </a:lnTo>
                <a:cubicBezTo>
                  <a:pt x="519" y="550"/>
                  <a:pt x="534" y="549"/>
                  <a:pt x="541" y="558"/>
                </a:cubicBezTo>
                <a:cubicBezTo>
                  <a:pt x="548" y="567"/>
                  <a:pt x="541" y="580"/>
                  <a:pt x="544" y="591"/>
                </a:cubicBezTo>
                <a:cubicBezTo>
                  <a:pt x="546" y="598"/>
                  <a:pt x="556" y="609"/>
                  <a:pt x="556" y="609"/>
                </a:cubicBezTo>
                <a:cubicBezTo>
                  <a:pt x="559" y="629"/>
                  <a:pt x="559" y="633"/>
                  <a:pt x="577" y="642"/>
                </a:cubicBezTo>
                <a:cubicBezTo>
                  <a:pt x="595" y="668"/>
                  <a:pt x="582" y="659"/>
                  <a:pt x="619" y="663"/>
                </a:cubicBezTo>
                <a:cubicBezTo>
                  <a:pt x="628" y="676"/>
                  <a:pt x="649" y="685"/>
                  <a:pt x="649" y="699"/>
                </a:cubicBezTo>
                <a:cubicBezTo>
                  <a:pt x="650" y="696"/>
                  <a:pt x="655" y="691"/>
                  <a:pt x="652" y="690"/>
                </a:cubicBezTo>
                <a:cubicBezTo>
                  <a:pt x="649" y="688"/>
                  <a:pt x="644" y="692"/>
                  <a:pt x="643" y="696"/>
                </a:cubicBezTo>
                <a:cubicBezTo>
                  <a:pt x="639" y="714"/>
                  <a:pt x="641" y="732"/>
                  <a:pt x="640" y="750"/>
                </a:cubicBezTo>
                <a:cubicBezTo>
                  <a:pt x="645" y="783"/>
                  <a:pt x="649" y="774"/>
                  <a:pt x="685" y="771"/>
                </a:cubicBezTo>
                <a:cubicBezTo>
                  <a:pt x="693" y="766"/>
                  <a:pt x="712" y="759"/>
                  <a:pt x="712" y="759"/>
                </a:cubicBezTo>
                <a:cubicBezTo>
                  <a:pt x="740" y="768"/>
                  <a:pt x="724" y="766"/>
                  <a:pt x="760" y="762"/>
                </a:cubicBezTo>
                <a:cubicBezTo>
                  <a:pt x="764" y="741"/>
                  <a:pt x="771" y="735"/>
                  <a:pt x="790" y="729"/>
                </a:cubicBezTo>
                <a:cubicBezTo>
                  <a:pt x="814" y="733"/>
                  <a:pt x="815" y="729"/>
                  <a:pt x="823" y="753"/>
                </a:cubicBezTo>
                <a:cubicBezTo>
                  <a:pt x="824" y="756"/>
                  <a:pt x="852" y="758"/>
                  <a:pt x="859" y="759"/>
                </a:cubicBezTo>
                <a:cubicBezTo>
                  <a:pt x="872" y="772"/>
                  <a:pt x="867" y="764"/>
                  <a:pt x="874" y="786"/>
                </a:cubicBezTo>
                <a:cubicBezTo>
                  <a:pt x="875" y="789"/>
                  <a:pt x="880" y="789"/>
                  <a:pt x="883" y="792"/>
                </a:cubicBezTo>
                <a:cubicBezTo>
                  <a:pt x="884" y="793"/>
                  <a:pt x="883" y="794"/>
                  <a:pt x="883" y="79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5867400" y="1006475"/>
            <a:ext cx="2590800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officially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called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6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“The 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United Kingdom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of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Great Britain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and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Northern Ireland”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20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20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usually shortened to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 United Kingdom,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 UK,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or Britain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6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sz="3600"/>
              <a:t>Sharon B. Gmelch </a:t>
            </a:r>
          </a:p>
          <a:p>
            <a:pPr marL="0" indent="0">
              <a:buFontTx/>
              <a:buNone/>
            </a:pPr>
            <a:r>
              <a:rPr lang="en-US" sz="2800"/>
              <a:t>1986	Groups that Don't Want in: Gypsies 	and other Artisan, Trader, and 	Entertainer Minorities. </a:t>
            </a:r>
            <a:r>
              <a:rPr lang="en-US" sz="2800" i="1"/>
              <a:t>Annual Review 	of Anthropology</a:t>
            </a:r>
            <a:r>
              <a:rPr lang="en-US" sz="2800"/>
              <a:t> 15:307-330.</a:t>
            </a:r>
            <a:r>
              <a:rPr lang="en-US" sz="3600"/>
              <a:t> </a:t>
            </a:r>
          </a:p>
        </p:txBody>
      </p:sp>
      <p:sp>
        <p:nvSpPr>
          <p:cNvPr id="819203" name="Text Box 3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hlinkClick r:id="rId2"/>
              </a:rPr>
              <a:t>Parman's classic picks</a:t>
            </a:r>
            <a:r>
              <a:rPr lang="en-US" sz="1800"/>
              <a:t> </a:t>
            </a:r>
            <a:r>
              <a:rPr lang="en-US" sz="800"/>
              <a:t>-- Tony Galt</a:t>
            </a:r>
          </a:p>
        </p:txBody>
      </p:sp>
      <p:sp>
        <p:nvSpPr>
          <p:cNvPr id="8192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“Classics" in the Anthropology of Europe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ChangeArrowheads="1"/>
          </p:cNvSpPr>
          <p:nvPr/>
        </p:nvSpPr>
        <p:spPr bwMode="auto">
          <a:xfrm>
            <a:off x="3886200" y="1371600"/>
            <a:ext cx="4572000" cy="3749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latin typeface="Verdana" pitchFamily="34" charset="0"/>
              </a:rPr>
              <a:t>The Irish Tinkers: The Urbanization of an Itinerant People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by George Gmelch</a:t>
            </a:r>
          </a:p>
          <a:p>
            <a:pPr>
              <a:spcBef>
                <a:spcPct val="50000"/>
              </a:spcBef>
            </a:pPr>
            <a:endParaRPr lang="en-US" sz="320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1985</a:t>
            </a:r>
          </a:p>
        </p:txBody>
      </p:sp>
      <p:pic>
        <p:nvPicPr>
          <p:cNvPr id="824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648200"/>
            <a:ext cx="2895600" cy="1974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24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2408238" cy="3657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ChangeArrowheads="1"/>
          </p:cNvSpPr>
          <p:nvPr/>
        </p:nvSpPr>
        <p:spPr bwMode="auto">
          <a:xfrm>
            <a:off x="2286000" y="288925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the individual</a:t>
            </a:r>
          </a:p>
          <a:p>
            <a:endParaRPr lang="en-US" sz="2000" b="1">
              <a:solidFill>
                <a:srgbClr val="FF0000"/>
              </a:solidFill>
            </a:endParaRPr>
          </a:p>
          <a:p>
            <a:r>
              <a:rPr lang="en-US" sz="2000" b="1">
                <a:solidFill>
                  <a:srgbClr val="FF0000"/>
                </a:solidFill>
              </a:rPr>
              <a:t>as a</a:t>
            </a:r>
          </a:p>
          <a:p>
            <a:r>
              <a:rPr lang="en-US" sz="4000" b="1">
                <a:solidFill>
                  <a:srgbClr val="FF0000"/>
                </a:solidFill>
              </a:rPr>
              <a:t>Unit of Analysis:</a:t>
            </a:r>
          </a:p>
          <a:p>
            <a:r>
              <a:rPr lang="en-US" sz="2000" b="1">
                <a:solidFill>
                  <a:srgbClr val="FF0000"/>
                </a:solidFill>
              </a:rPr>
              <a:t>e.g.,</a:t>
            </a:r>
            <a:r>
              <a:rPr lang="en-US" sz="4000" b="1">
                <a:solidFill>
                  <a:srgbClr val="FF0000"/>
                </a:solidFill>
              </a:rPr>
              <a:t> </a:t>
            </a:r>
            <a:r>
              <a:rPr lang="en-US" sz="4000" b="1" i="1">
                <a:solidFill>
                  <a:srgbClr val="FF0000"/>
                </a:solidFill>
              </a:rPr>
              <a:t>Nan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13613" cy="54848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Text Box 2"/>
          <p:cNvSpPr txBox="1">
            <a:spLocks noChangeArrowheads="1"/>
          </p:cNvSpPr>
          <p:nvPr/>
        </p:nvSpPr>
        <p:spPr bwMode="auto">
          <a:xfrm>
            <a:off x="2217738" y="6488113"/>
            <a:ext cx="4691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kumimoji="1" lang="en-US">
                <a:solidFill>
                  <a:schemeClr val="folHlink"/>
                </a:solidFill>
                <a:hlinkClick r:id="rId2"/>
              </a:rPr>
              <a:t>http://www.d.umn.edu/cla/faculty/troufs/anth3635/cetexts.html#Nan</a:t>
            </a:r>
            <a:endParaRPr kumimoji="1" lang="en-US">
              <a:solidFill>
                <a:schemeClr val="folHlink"/>
              </a:solidFill>
            </a:endParaRPr>
          </a:p>
        </p:txBody>
      </p:sp>
      <p:pic>
        <p:nvPicPr>
          <p:cNvPr id="825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3863" y="395288"/>
            <a:ext cx="324485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5348" name="Text Box 4"/>
          <p:cNvSpPr txBox="1">
            <a:spLocks noChangeArrowheads="1"/>
          </p:cNvSpPr>
          <p:nvPr/>
        </p:nvSpPr>
        <p:spPr bwMode="auto">
          <a:xfrm>
            <a:off x="1905000" y="5538788"/>
            <a:ext cx="53006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Sharon Gmelch</a:t>
            </a:r>
          </a:p>
          <a:p>
            <a:r>
              <a:rPr lang="en-US" b="1" i="1">
                <a:latin typeface="Verdana" pitchFamily="34" charset="0"/>
              </a:rPr>
              <a:t>Nan: The Life of an Irish Traveling Woman, Revised Edition</a:t>
            </a:r>
            <a:r>
              <a:rPr lang="en-US" b="1">
                <a:latin typeface="Verdana" pitchFamily="34" charset="0"/>
              </a:rPr>
              <a:t>.</a:t>
            </a:r>
          </a:p>
          <a:p>
            <a:r>
              <a:rPr lang="en-US" sz="800">
                <a:latin typeface="Verdana" pitchFamily="34" charset="0"/>
              </a:rPr>
              <a:t>Long Grove: IL: Waveland Press, 1991.</a:t>
            </a:r>
          </a:p>
          <a:p>
            <a:r>
              <a:rPr lang="en-US" sz="800">
                <a:latin typeface="Verdana" pitchFamily="34" charset="0"/>
              </a:rPr>
              <a:t>(ISBN: 0881336025)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9925" y="381000"/>
            <a:ext cx="27082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2514600" y="6400800"/>
            <a:ext cx="409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3"/>
              </a:rPr>
              <a:t>https://www.cia.gov/cia/publications/factbook/geos/uk.html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9716" name="Freeform 4"/>
          <p:cNvSpPr>
            <a:spLocks/>
          </p:cNvSpPr>
          <p:nvPr/>
        </p:nvSpPr>
        <p:spPr bwMode="auto">
          <a:xfrm>
            <a:off x="3276600" y="2438400"/>
            <a:ext cx="2286000" cy="304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96" y="144"/>
              </a:cxn>
              <a:cxn ang="0">
                <a:pos x="144" y="192"/>
              </a:cxn>
              <a:cxn ang="0">
                <a:pos x="192" y="240"/>
              </a:cxn>
              <a:cxn ang="0">
                <a:pos x="192" y="288"/>
              </a:cxn>
              <a:cxn ang="0">
                <a:pos x="240" y="336"/>
              </a:cxn>
              <a:cxn ang="0">
                <a:pos x="192" y="384"/>
              </a:cxn>
              <a:cxn ang="0">
                <a:pos x="144" y="432"/>
              </a:cxn>
              <a:cxn ang="0">
                <a:pos x="96" y="480"/>
              </a:cxn>
              <a:cxn ang="0">
                <a:pos x="96" y="528"/>
              </a:cxn>
              <a:cxn ang="0">
                <a:pos x="48" y="528"/>
              </a:cxn>
              <a:cxn ang="0">
                <a:pos x="48" y="576"/>
              </a:cxn>
              <a:cxn ang="0">
                <a:pos x="0" y="576"/>
              </a:cxn>
              <a:cxn ang="0">
                <a:pos x="0" y="624"/>
              </a:cxn>
              <a:cxn ang="0">
                <a:pos x="48" y="624"/>
              </a:cxn>
              <a:cxn ang="0">
                <a:pos x="96" y="672"/>
              </a:cxn>
              <a:cxn ang="0">
                <a:pos x="144" y="672"/>
              </a:cxn>
              <a:cxn ang="0">
                <a:pos x="144" y="624"/>
              </a:cxn>
              <a:cxn ang="0">
                <a:pos x="192" y="624"/>
              </a:cxn>
              <a:cxn ang="0">
                <a:pos x="192" y="672"/>
              </a:cxn>
              <a:cxn ang="0">
                <a:pos x="240" y="672"/>
              </a:cxn>
              <a:cxn ang="0">
                <a:pos x="240" y="720"/>
              </a:cxn>
              <a:cxn ang="0">
                <a:pos x="288" y="720"/>
              </a:cxn>
              <a:cxn ang="0">
                <a:pos x="336" y="720"/>
              </a:cxn>
              <a:cxn ang="0">
                <a:pos x="336" y="672"/>
              </a:cxn>
              <a:cxn ang="0">
                <a:pos x="384" y="672"/>
              </a:cxn>
              <a:cxn ang="0">
                <a:pos x="480" y="720"/>
              </a:cxn>
              <a:cxn ang="0">
                <a:pos x="528" y="768"/>
              </a:cxn>
              <a:cxn ang="0">
                <a:pos x="528" y="816"/>
              </a:cxn>
              <a:cxn ang="0">
                <a:pos x="528" y="864"/>
              </a:cxn>
              <a:cxn ang="0">
                <a:pos x="528" y="912"/>
              </a:cxn>
              <a:cxn ang="0">
                <a:pos x="480" y="960"/>
              </a:cxn>
              <a:cxn ang="0">
                <a:pos x="480" y="1008"/>
              </a:cxn>
              <a:cxn ang="0">
                <a:pos x="480" y="1056"/>
              </a:cxn>
              <a:cxn ang="0">
                <a:pos x="480" y="1104"/>
              </a:cxn>
              <a:cxn ang="0">
                <a:pos x="528" y="1152"/>
              </a:cxn>
              <a:cxn ang="0">
                <a:pos x="480" y="1200"/>
              </a:cxn>
              <a:cxn ang="0">
                <a:pos x="384" y="1248"/>
              </a:cxn>
              <a:cxn ang="0">
                <a:pos x="336" y="1344"/>
              </a:cxn>
              <a:cxn ang="0">
                <a:pos x="384" y="1392"/>
              </a:cxn>
              <a:cxn ang="0">
                <a:pos x="384" y="1440"/>
              </a:cxn>
              <a:cxn ang="0">
                <a:pos x="384" y="1536"/>
              </a:cxn>
              <a:cxn ang="0">
                <a:pos x="288" y="1632"/>
              </a:cxn>
              <a:cxn ang="0">
                <a:pos x="288" y="1728"/>
              </a:cxn>
              <a:cxn ang="0">
                <a:pos x="288" y="1824"/>
              </a:cxn>
              <a:cxn ang="0">
                <a:pos x="336" y="1920"/>
              </a:cxn>
              <a:cxn ang="0">
                <a:pos x="384" y="1920"/>
              </a:cxn>
              <a:cxn ang="0">
                <a:pos x="528" y="1920"/>
              </a:cxn>
              <a:cxn ang="0">
                <a:pos x="624" y="1920"/>
              </a:cxn>
              <a:cxn ang="0">
                <a:pos x="816" y="1824"/>
              </a:cxn>
              <a:cxn ang="0">
                <a:pos x="960" y="1776"/>
              </a:cxn>
              <a:cxn ang="0">
                <a:pos x="1056" y="1728"/>
              </a:cxn>
              <a:cxn ang="0">
                <a:pos x="1296" y="1680"/>
              </a:cxn>
              <a:cxn ang="0">
                <a:pos x="1440" y="1728"/>
              </a:cxn>
            </a:cxnLst>
            <a:rect l="0" t="0" r="r" b="b"/>
            <a:pathLst>
              <a:path w="1440" h="1920">
                <a:moveTo>
                  <a:pt x="0" y="0"/>
                </a:moveTo>
                <a:lnTo>
                  <a:pt x="48" y="48"/>
                </a:lnTo>
                <a:lnTo>
                  <a:pt x="96" y="144"/>
                </a:lnTo>
                <a:lnTo>
                  <a:pt x="144" y="192"/>
                </a:lnTo>
                <a:lnTo>
                  <a:pt x="192" y="240"/>
                </a:lnTo>
                <a:lnTo>
                  <a:pt x="192" y="288"/>
                </a:lnTo>
                <a:lnTo>
                  <a:pt x="240" y="336"/>
                </a:lnTo>
                <a:lnTo>
                  <a:pt x="192" y="384"/>
                </a:lnTo>
                <a:lnTo>
                  <a:pt x="144" y="432"/>
                </a:lnTo>
                <a:lnTo>
                  <a:pt x="96" y="480"/>
                </a:lnTo>
                <a:lnTo>
                  <a:pt x="96" y="528"/>
                </a:lnTo>
                <a:lnTo>
                  <a:pt x="48" y="528"/>
                </a:lnTo>
                <a:lnTo>
                  <a:pt x="48" y="576"/>
                </a:lnTo>
                <a:lnTo>
                  <a:pt x="0" y="576"/>
                </a:lnTo>
                <a:lnTo>
                  <a:pt x="0" y="624"/>
                </a:lnTo>
                <a:lnTo>
                  <a:pt x="48" y="624"/>
                </a:lnTo>
                <a:lnTo>
                  <a:pt x="96" y="672"/>
                </a:lnTo>
                <a:lnTo>
                  <a:pt x="144" y="672"/>
                </a:lnTo>
                <a:lnTo>
                  <a:pt x="144" y="624"/>
                </a:lnTo>
                <a:lnTo>
                  <a:pt x="192" y="624"/>
                </a:lnTo>
                <a:lnTo>
                  <a:pt x="192" y="672"/>
                </a:lnTo>
                <a:lnTo>
                  <a:pt x="240" y="672"/>
                </a:lnTo>
                <a:lnTo>
                  <a:pt x="240" y="720"/>
                </a:lnTo>
                <a:lnTo>
                  <a:pt x="288" y="720"/>
                </a:lnTo>
                <a:lnTo>
                  <a:pt x="336" y="720"/>
                </a:lnTo>
                <a:lnTo>
                  <a:pt x="336" y="672"/>
                </a:lnTo>
                <a:lnTo>
                  <a:pt x="384" y="672"/>
                </a:lnTo>
                <a:lnTo>
                  <a:pt x="480" y="720"/>
                </a:lnTo>
                <a:lnTo>
                  <a:pt x="528" y="768"/>
                </a:lnTo>
                <a:lnTo>
                  <a:pt x="528" y="816"/>
                </a:lnTo>
                <a:lnTo>
                  <a:pt x="528" y="864"/>
                </a:lnTo>
                <a:lnTo>
                  <a:pt x="528" y="912"/>
                </a:lnTo>
                <a:lnTo>
                  <a:pt x="480" y="960"/>
                </a:lnTo>
                <a:lnTo>
                  <a:pt x="480" y="1008"/>
                </a:lnTo>
                <a:lnTo>
                  <a:pt x="480" y="1056"/>
                </a:lnTo>
                <a:lnTo>
                  <a:pt x="480" y="1104"/>
                </a:lnTo>
                <a:lnTo>
                  <a:pt x="528" y="1152"/>
                </a:lnTo>
                <a:lnTo>
                  <a:pt x="480" y="1200"/>
                </a:lnTo>
                <a:lnTo>
                  <a:pt x="384" y="1248"/>
                </a:lnTo>
                <a:lnTo>
                  <a:pt x="336" y="1344"/>
                </a:lnTo>
                <a:lnTo>
                  <a:pt x="384" y="1392"/>
                </a:lnTo>
                <a:lnTo>
                  <a:pt x="384" y="1440"/>
                </a:lnTo>
                <a:lnTo>
                  <a:pt x="384" y="1536"/>
                </a:lnTo>
                <a:lnTo>
                  <a:pt x="288" y="1632"/>
                </a:lnTo>
                <a:lnTo>
                  <a:pt x="288" y="1728"/>
                </a:lnTo>
                <a:lnTo>
                  <a:pt x="288" y="1824"/>
                </a:lnTo>
                <a:lnTo>
                  <a:pt x="336" y="1920"/>
                </a:lnTo>
                <a:lnTo>
                  <a:pt x="384" y="1920"/>
                </a:lnTo>
                <a:lnTo>
                  <a:pt x="528" y="1920"/>
                </a:lnTo>
                <a:lnTo>
                  <a:pt x="624" y="1920"/>
                </a:lnTo>
                <a:lnTo>
                  <a:pt x="816" y="1824"/>
                </a:lnTo>
                <a:lnTo>
                  <a:pt x="960" y="1776"/>
                </a:lnTo>
                <a:lnTo>
                  <a:pt x="1056" y="1728"/>
                </a:lnTo>
                <a:lnTo>
                  <a:pt x="1296" y="1680"/>
                </a:lnTo>
                <a:lnTo>
                  <a:pt x="1440" y="172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9717" name="Text Box 5"/>
          <p:cNvSpPr txBox="1">
            <a:spLocks noChangeArrowheads="1"/>
          </p:cNvSpPr>
          <p:nvPr/>
        </p:nvSpPr>
        <p:spPr bwMode="auto">
          <a:xfrm>
            <a:off x="6248400" y="1905000"/>
            <a:ext cx="24384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 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United Kingdom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(UK)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includes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6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England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Scotland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Wales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Northern Ireland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9925" y="381000"/>
            <a:ext cx="27082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23" name="Rectangle 3"/>
          <p:cNvSpPr>
            <a:spLocks noChangeArrowheads="1"/>
          </p:cNvSpPr>
          <p:nvPr/>
        </p:nvSpPr>
        <p:spPr bwMode="auto">
          <a:xfrm>
            <a:off x="2514600" y="6400800"/>
            <a:ext cx="409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https://www.cia.gov/cia/publications/factbook/geos/uk.html</a:t>
            </a:r>
            <a:endParaRPr lang="en-US"/>
          </a:p>
        </p:txBody>
      </p:sp>
      <p:sp>
        <p:nvSpPr>
          <p:cNvPr id="491529" name="Oval 9"/>
          <p:cNvSpPr>
            <a:spLocks noChangeArrowheads="1"/>
          </p:cNvSpPr>
          <p:nvPr/>
        </p:nvSpPr>
        <p:spPr bwMode="auto">
          <a:xfrm rot="-3879821">
            <a:off x="3227387" y="2889251"/>
            <a:ext cx="803275" cy="914400"/>
          </a:xfrm>
          <a:prstGeom prst="ellipse">
            <a:avLst/>
          </a:prstGeom>
          <a:gradFill rotWithShape="0">
            <a:gsLst>
              <a:gs pos="0">
                <a:srgbClr val="20D636">
                  <a:alpha val="39999"/>
                </a:srgbClr>
              </a:gs>
              <a:gs pos="100000">
                <a:srgbClr val="20D636">
                  <a:gamma/>
                  <a:shade val="57255"/>
                  <a:invGamma/>
                  <a:alpha val="39999"/>
                </a:srgbClr>
              </a:gs>
            </a:gsLst>
            <a:lin ang="5400000" scaled="1"/>
          </a:gra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31" name="Text Box 11"/>
          <p:cNvSpPr txBox="1">
            <a:spLocks noChangeArrowheads="1"/>
          </p:cNvSpPr>
          <p:nvPr/>
        </p:nvSpPr>
        <p:spPr bwMode="auto">
          <a:xfrm>
            <a:off x="5943600" y="927100"/>
            <a:ext cx="24384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so</a:t>
            </a:r>
          </a:p>
          <a:p>
            <a:r>
              <a:rPr lang="en-US" sz="2000" b="1" dirty="0"/>
              <a:t>Northern Ireland</a:t>
            </a:r>
          </a:p>
          <a:p>
            <a:r>
              <a:rPr lang="en-US" sz="2000" b="1" dirty="0"/>
              <a:t>. . 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81000"/>
            <a:ext cx="27082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514600" y="6400800"/>
            <a:ext cx="409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3"/>
              </a:rPr>
              <a:t>https://www.cia.gov/cia/publications/factbook/geos/uk.html</a:t>
            </a: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2971800" y="2438400"/>
            <a:ext cx="2286000" cy="3048000"/>
          </a:xfrm>
          <a:custGeom>
            <a:avLst/>
            <a:gdLst>
              <a:gd name="T0" fmla="*/ 0 w 1440"/>
              <a:gd name="T1" fmla="*/ 0 h 1920"/>
              <a:gd name="T2" fmla="*/ 2147483647 w 1440"/>
              <a:gd name="T3" fmla="*/ 2147483647 h 1920"/>
              <a:gd name="T4" fmla="*/ 2147483647 w 1440"/>
              <a:gd name="T5" fmla="*/ 2147483647 h 1920"/>
              <a:gd name="T6" fmla="*/ 2147483647 w 1440"/>
              <a:gd name="T7" fmla="*/ 2147483647 h 1920"/>
              <a:gd name="T8" fmla="*/ 2147483647 w 1440"/>
              <a:gd name="T9" fmla="*/ 2147483647 h 1920"/>
              <a:gd name="T10" fmla="*/ 2147483647 w 1440"/>
              <a:gd name="T11" fmla="*/ 2147483647 h 1920"/>
              <a:gd name="T12" fmla="*/ 2147483647 w 1440"/>
              <a:gd name="T13" fmla="*/ 2147483647 h 1920"/>
              <a:gd name="T14" fmla="*/ 2147483647 w 1440"/>
              <a:gd name="T15" fmla="*/ 2147483647 h 1920"/>
              <a:gd name="T16" fmla="*/ 2147483647 w 1440"/>
              <a:gd name="T17" fmla="*/ 2147483647 h 1920"/>
              <a:gd name="T18" fmla="*/ 2147483647 w 1440"/>
              <a:gd name="T19" fmla="*/ 2147483647 h 1920"/>
              <a:gd name="T20" fmla="*/ 2147483647 w 1440"/>
              <a:gd name="T21" fmla="*/ 2147483647 h 1920"/>
              <a:gd name="T22" fmla="*/ 2147483647 w 1440"/>
              <a:gd name="T23" fmla="*/ 2147483647 h 1920"/>
              <a:gd name="T24" fmla="*/ 2147483647 w 1440"/>
              <a:gd name="T25" fmla="*/ 2147483647 h 1920"/>
              <a:gd name="T26" fmla="*/ 0 w 1440"/>
              <a:gd name="T27" fmla="*/ 2147483647 h 1920"/>
              <a:gd name="T28" fmla="*/ 0 w 1440"/>
              <a:gd name="T29" fmla="*/ 2147483647 h 1920"/>
              <a:gd name="T30" fmla="*/ 2147483647 w 1440"/>
              <a:gd name="T31" fmla="*/ 2147483647 h 1920"/>
              <a:gd name="T32" fmla="*/ 2147483647 w 1440"/>
              <a:gd name="T33" fmla="*/ 2147483647 h 1920"/>
              <a:gd name="T34" fmla="*/ 2147483647 w 1440"/>
              <a:gd name="T35" fmla="*/ 2147483647 h 1920"/>
              <a:gd name="T36" fmla="*/ 2147483647 w 1440"/>
              <a:gd name="T37" fmla="*/ 2147483647 h 1920"/>
              <a:gd name="T38" fmla="*/ 2147483647 w 1440"/>
              <a:gd name="T39" fmla="*/ 2147483647 h 1920"/>
              <a:gd name="T40" fmla="*/ 2147483647 w 1440"/>
              <a:gd name="T41" fmla="*/ 2147483647 h 1920"/>
              <a:gd name="T42" fmla="*/ 2147483647 w 1440"/>
              <a:gd name="T43" fmla="*/ 2147483647 h 1920"/>
              <a:gd name="T44" fmla="*/ 2147483647 w 1440"/>
              <a:gd name="T45" fmla="*/ 2147483647 h 1920"/>
              <a:gd name="T46" fmla="*/ 2147483647 w 1440"/>
              <a:gd name="T47" fmla="*/ 2147483647 h 1920"/>
              <a:gd name="T48" fmla="*/ 2147483647 w 1440"/>
              <a:gd name="T49" fmla="*/ 2147483647 h 1920"/>
              <a:gd name="T50" fmla="*/ 2147483647 w 1440"/>
              <a:gd name="T51" fmla="*/ 2147483647 h 1920"/>
              <a:gd name="T52" fmla="*/ 2147483647 w 1440"/>
              <a:gd name="T53" fmla="*/ 2147483647 h 1920"/>
              <a:gd name="T54" fmla="*/ 2147483647 w 1440"/>
              <a:gd name="T55" fmla="*/ 2147483647 h 1920"/>
              <a:gd name="T56" fmla="*/ 2147483647 w 1440"/>
              <a:gd name="T57" fmla="*/ 2147483647 h 1920"/>
              <a:gd name="T58" fmla="*/ 2147483647 w 1440"/>
              <a:gd name="T59" fmla="*/ 2147483647 h 1920"/>
              <a:gd name="T60" fmla="*/ 2147483647 w 1440"/>
              <a:gd name="T61" fmla="*/ 2147483647 h 1920"/>
              <a:gd name="T62" fmla="*/ 2147483647 w 1440"/>
              <a:gd name="T63" fmla="*/ 2147483647 h 1920"/>
              <a:gd name="T64" fmla="*/ 2147483647 w 1440"/>
              <a:gd name="T65" fmla="*/ 2147483647 h 1920"/>
              <a:gd name="T66" fmla="*/ 2147483647 w 1440"/>
              <a:gd name="T67" fmla="*/ 2147483647 h 1920"/>
              <a:gd name="T68" fmla="*/ 2147483647 w 1440"/>
              <a:gd name="T69" fmla="*/ 2147483647 h 1920"/>
              <a:gd name="T70" fmla="*/ 2147483647 w 1440"/>
              <a:gd name="T71" fmla="*/ 2147483647 h 1920"/>
              <a:gd name="T72" fmla="*/ 2147483647 w 1440"/>
              <a:gd name="T73" fmla="*/ 2147483647 h 1920"/>
              <a:gd name="T74" fmla="*/ 2147483647 w 1440"/>
              <a:gd name="T75" fmla="*/ 2147483647 h 1920"/>
              <a:gd name="T76" fmla="*/ 2147483647 w 1440"/>
              <a:gd name="T77" fmla="*/ 2147483647 h 1920"/>
              <a:gd name="T78" fmla="*/ 2147483647 w 1440"/>
              <a:gd name="T79" fmla="*/ 2147483647 h 1920"/>
              <a:gd name="T80" fmla="*/ 2147483647 w 1440"/>
              <a:gd name="T81" fmla="*/ 2147483647 h 1920"/>
              <a:gd name="T82" fmla="*/ 2147483647 w 1440"/>
              <a:gd name="T83" fmla="*/ 2147483647 h 1920"/>
              <a:gd name="T84" fmla="*/ 2147483647 w 1440"/>
              <a:gd name="T85" fmla="*/ 2147483647 h 1920"/>
              <a:gd name="T86" fmla="*/ 2147483647 w 1440"/>
              <a:gd name="T87" fmla="*/ 2147483647 h 1920"/>
              <a:gd name="T88" fmla="*/ 2147483647 w 1440"/>
              <a:gd name="T89" fmla="*/ 2147483647 h 1920"/>
              <a:gd name="T90" fmla="*/ 2147483647 w 1440"/>
              <a:gd name="T91" fmla="*/ 2147483647 h 1920"/>
              <a:gd name="T92" fmla="*/ 2147483647 w 1440"/>
              <a:gd name="T93" fmla="*/ 2147483647 h 1920"/>
              <a:gd name="T94" fmla="*/ 2147483647 w 1440"/>
              <a:gd name="T95" fmla="*/ 2147483647 h 1920"/>
              <a:gd name="T96" fmla="*/ 2147483647 w 1440"/>
              <a:gd name="T97" fmla="*/ 2147483647 h 1920"/>
              <a:gd name="T98" fmla="*/ 2147483647 w 1440"/>
              <a:gd name="T99" fmla="*/ 2147483647 h 1920"/>
              <a:gd name="T100" fmla="*/ 2147483647 w 1440"/>
              <a:gd name="T101" fmla="*/ 2147483647 h 1920"/>
              <a:gd name="T102" fmla="*/ 2147483647 w 1440"/>
              <a:gd name="T103" fmla="*/ 2147483647 h 1920"/>
              <a:gd name="T104" fmla="*/ 2147483647 w 1440"/>
              <a:gd name="T105" fmla="*/ 2147483647 h 1920"/>
              <a:gd name="T106" fmla="*/ 2147483647 w 1440"/>
              <a:gd name="T107" fmla="*/ 2147483647 h 1920"/>
              <a:gd name="T108" fmla="*/ 2147483647 w 1440"/>
              <a:gd name="T109" fmla="*/ 2147483647 h 192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40"/>
              <a:gd name="T166" fmla="*/ 0 h 1920"/>
              <a:gd name="T167" fmla="*/ 1440 w 1440"/>
              <a:gd name="T168" fmla="*/ 1920 h 192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40" h="1920">
                <a:moveTo>
                  <a:pt x="0" y="0"/>
                </a:moveTo>
                <a:lnTo>
                  <a:pt x="48" y="48"/>
                </a:lnTo>
                <a:lnTo>
                  <a:pt x="96" y="144"/>
                </a:lnTo>
                <a:lnTo>
                  <a:pt x="144" y="192"/>
                </a:lnTo>
                <a:lnTo>
                  <a:pt x="192" y="240"/>
                </a:lnTo>
                <a:lnTo>
                  <a:pt x="192" y="288"/>
                </a:lnTo>
                <a:lnTo>
                  <a:pt x="240" y="336"/>
                </a:lnTo>
                <a:lnTo>
                  <a:pt x="192" y="384"/>
                </a:lnTo>
                <a:lnTo>
                  <a:pt x="144" y="432"/>
                </a:lnTo>
                <a:lnTo>
                  <a:pt x="96" y="480"/>
                </a:lnTo>
                <a:lnTo>
                  <a:pt x="96" y="528"/>
                </a:lnTo>
                <a:lnTo>
                  <a:pt x="48" y="528"/>
                </a:lnTo>
                <a:lnTo>
                  <a:pt x="48" y="576"/>
                </a:lnTo>
                <a:lnTo>
                  <a:pt x="0" y="576"/>
                </a:lnTo>
                <a:lnTo>
                  <a:pt x="0" y="624"/>
                </a:lnTo>
                <a:lnTo>
                  <a:pt x="48" y="624"/>
                </a:lnTo>
                <a:lnTo>
                  <a:pt x="96" y="672"/>
                </a:lnTo>
                <a:lnTo>
                  <a:pt x="144" y="672"/>
                </a:lnTo>
                <a:lnTo>
                  <a:pt x="144" y="624"/>
                </a:lnTo>
                <a:lnTo>
                  <a:pt x="192" y="624"/>
                </a:lnTo>
                <a:lnTo>
                  <a:pt x="192" y="672"/>
                </a:lnTo>
                <a:lnTo>
                  <a:pt x="240" y="672"/>
                </a:lnTo>
                <a:lnTo>
                  <a:pt x="240" y="720"/>
                </a:lnTo>
                <a:lnTo>
                  <a:pt x="288" y="720"/>
                </a:lnTo>
                <a:lnTo>
                  <a:pt x="336" y="720"/>
                </a:lnTo>
                <a:lnTo>
                  <a:pt x="336" y="672"/>
                </a:lnTo>
                <a:lnTo>
                  <a:pt x="384" y="672"/>
                </a:lnTo>
                <a:lnTo>
                  <a:pt x="480" y="720"/>
                </a:lnTo>
                <a:lnTo>
                  <a:pt x="528" y="768"/>
                </a:lnTo>
                <a:lnTo>
                  <a:pt x="528" y="816"/>
                </a:lnTo>
                <a:lnTo>
                  <a:pt x="528" y="864"/>
                </a:lnTo>
                <a:lnTo>
                  <a:pt x="528" y="912"/>
                </a:lnTo>
                <a:lnTo>
                  <a:pt x="480" y="960"/>
                </a:lnTo>
                <a:lnTo>
                  <a:pt x="480" y="1008"/>
                </a:lnTo>
                <a:lnTo>
                  <a:pt x="480" y="1056"/>
                </a:lnTo>
                <a:lnTo>
                  <a:pt x="480" y="1104"/>
                </a:lnTo>
                <a:lnTo>
                  <a:pt x="528" y="1152"/>
                </a:lnTo>
                <a:lnTo>
                  <a:pt x="480" y="1200"/>
                </a:lnTo>
                <a:lnTo>
                  <a:pt x="384" y="1248"/>
                </a:lnTo>
                <a:lnTo>
                  <a:pt x="336" y="1344"/>
                </a:lnTo>
                <a:lnTo>
                  <a:pt x="384" y="1392"/>
                </a:lnTo>
                <a:lnTo>
                  <a:pt x="384" y="1440"/>
                </a:lnTo>
                <a:lnTo>
                  <a:pt x="384" y="1536"/>
                </a:lnTo>
                <a:lnTo>
                  <a:pt x="288" y="1632"/>
                </a:lnTo>
                <a:lnTo>
                  <a:pt x="288" y="1728"/>
                </a:lnTo>
                <a:lnTo>
                  <a:pt x="288" y="1824"/>
                </a:lnTo>
                <a:lnTo>
                  <a:pt x="336" y="1920"/>
                </a:lnTo>
                <a:lnTo>
                  <a:pt x="384" y="1920"/>
                </a:lnTo>
                <a:lnTo>
                  <a:pt x="528" y="1920"/>
                </a:lnTo>
                <a:lnTo>
                  <a:pt x="624" y="1920"/>
                </a:lnTo>
                <a:lnTo>
                  <a:pt x="816" y="1824"/>
                </a:lnTo>
                <a:lnTo>
                  <a:pt x="960" y="1776"/>
                </a:lnTo>
                <a:lnTo>
                  <a:pt x="1056" y="1728"/>
                </a:lnTo>
                <a:lnTo>
                  <a:pt x="1296" y="1680"/>
                </a:lnTo>
                <a:lnTo>
                  <a:pt x="1440" y="172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Text Box 10"/>
          <p:cNvSpPr txBox="1">
            <a:spLocks noChangeArrowheads="1"/>
          </p:cNvSpPr>
          <p:nvPr/>
        </p:nvSpPr>
        <p:spPr bwMode="auto">
          <a:xfrm>
            <a:off x="5943600" y="927100"/>
            <a:ext cx="24384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Northern Ireland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“belongs” 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with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 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United Kingdom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(UK)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20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along with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endParaRPr lang="en-US" sz="16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England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Scotland</a:t>
            </a:r>
          </a:p>
          <a:p>
            <a:pPr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Wales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8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5875" name="Freeform 3"/>
          <p:cNvSpPr>
            <a:spLocks/>
          </p:cNvSpPr>
          <p:nvPr/>
        </p:nvSpPr>
        <p:spPr bwMode="auto">
          <a:xfrm>
            <a:off x="3016250" y="2914650"/>
            <a:ext cx="3009900" cy="2857500"/>
          </a:xfrm>
          <a:custGeom>
            <a:avLst/>
            <a:gdLst/>
            <a:ahLst/>
            <a:cxnLst>
              <a:cxn ang="0">
                <a:pos x="308" y="468"/>
              </a:cxn>
              <a:cxn ang="0">
                <a:pos x="332" y="296"/>
              </a:cxn>
              <a:cxn ang="0">
                <a:pos x="140" y="256"/>
              </a:cxn>
              <a:cxn ang="0">
                <a:pos x="100" y="228"/>
              </a:cxn>
              <a:cxn ang="0">
                <a:pos x="248" y="212"/>
              </a:cxn>
              <a:cxn ang="0">
                <a:pos x="340" y="120"/>
              </a:cxn>
              <a:cxn ang="0">
                <a:pos x="484" y="0"/>
              </a:cxn>
              <a:cxn ang="0">
                <a:pos x="556" y="248"/>
              </a:cxn>
              <a:cxn ang="0">
                <a:pos x="612" y="552"/>
              </a:cxn>
              <a:cxn ang="0">
                <a:pos x="404" y="624"/>
              </a:cxn>
              <a:cxn ang="0">
                <a:pos x="444" y="688"/>
              </a:cxn>
              <a:cxn ang="0">
                <a:pos x="348" y="828"/>
              </a:cxn>
              <a:cxn ang="0">
                <a:pos x="384" y="932"/>
              </a:cxn>
              <a:cxn ang="0">
                <a:pos x="528" y="880"/>
              </a:cxn>
              <a:cxn ang="0">
                <a:pos x="612" y="824"/>
              </a:cxn>
              <a:cxn ang="0">
                <a:pos x="668" y="936"/>
              </a:cxn>
              <a:cxn ang="0">
                <a:pos x="472" y="956"/>
              </a:cxn>
              <a:cxn ang="0">
                <a:pos x="336" y="1080"/>
              </a:cxn>
              <a:cxn ang="0">
                <a:pos x="232" y="1240"/>
              </a:cxn>
              <a:cxn ang="0">
                <a:pos x="40" y="1396"/>
              </a:cxn>
              <a:cxn ang="0">
                <a:pos x="36" y="1572"/>
              </a:cxn>
              <a:cxn ang="0">
                <a:pos x="212" y="1488"/>
              </a:cxn>
              <a:cxn ang="0">
                <a:pos x="184" y="1568"/>
              </a:cxn>
              <a:cxn ang="0">
                <a:pos x="84" y="1636"/>
              </a:cxn>
              <a:cxn ang="0">
                <a:pos x="68" y="1680"/>
              </a:cxn>
              <a:cxn ang="0">
                <a:pos x="228" y="1624"/>
              </a:cxn>
              <a:cxn ang="0">
                <a:pos x="312" y="1656"/>
              </a:cxn>
              <a:cxn ang="0">
                <a:pos x="224" y="1704"/>
              </a:cxn>
              <a:cxn ang="0">
                <a:pos x="204" y="1764"/>
              </a:cxn>
              <a:cxn ang="0">
                <a:pos x="308" y="1748"/>
              </a:cxn>
              <a:cxn ang="0">
                <a:pos x="444" y="1732"/>
              </a:cxn>
              <a:cxn ang="0">
                <a:pos x="564" y="1688"/>
              </a:cxn>
              <a:cxn ang="0">
                <a:pos x="664" y="1664"/>
              </a:cxn>
              <a:cxn ang="0">
                <a:pos x="804" y="1592"/>
              </a:cxn>
              <a:cxn ang="0">
                <a:pos x="860" y="1476"/>
              </a:cxn>
              <a:cxn ang="0">
                <a:pos x="1072" y="1452"/>
              </a:cxn>
              <a:cxn ang="0">
                <a:pos x="1248" y="1288"/>
              </a:cxn>
              <a:cxn ang="0">
                <a:pos x="1436" y="1240"/>
              </a:cxn>
              <a:cxn ang="0">
                <a:pos x="1604" y="1200"/>
              </a:cxn>
              <a:cxn ang="0">
                <a:pos x="1672" y="964"/>
              </a:cxn>
              <a:cxn ang="0">
                <a:pos x="1780" y="880"/>
              </a:cxn>
              <a:cxn ang="0">
                <a:pos x="1864" y="628"/>
              </a:cxn>
              <a:cxn ang="0">
                <a:pos x="1836" y="448"/>
              </a:cxn>
              <a:cxn ang="0">
                <a:pos x="1796" y="332"/>
              </a:cxn>
              <a:cxn ang="0">
                <a:pos x="1772" y="140"/>
              </a:cxn>
            </a:cxnLst>
            <a:rect l="0" t="0" r="r" b="b"/>
            <a:pathLst>
              <a:path w="1896" h="1800">
                <a:moveTo>
                  <a:pt x="308" y="612"/>
                </a:moveTo>
                <a:lnTo>
                  <a:pt x="356" y="564"/>
                </a:lnTo>
                <a:lnTo>
                  <a:pt x="308" y="468"/>
                </a:lnTo>
                <a:lnTo>
                  <a:pt x="356" y="420"/>
                </a:lnTo>
                <a:lnTo>
                  <a:pt x="356" y="324"/>
                </a:lnTo>
                <a:lnTo>
                  <a:pt x="332" y="296"/>
                </a:lnTo>
                <a:lnTo>
                  <a:pt x="248" y="276"/>
                </a:lnTo>
                <a:lnTo>
                  <a:pt x="184" y="276"/>
                </a:lnTo>
                <a:lnTo>
                  <a:pt x="140" y="256"/>
                </a:lnTo>
                <a:lnTo>
                  <a:pt x="104" y="220"/>
                </a:lnTo>
                <a:lnTo>
                  <a:pt x="136" y="180"/>
                </a:lnTo>
                <a:lnTo>
                  <a:pt x="100" y="228"/>
                </a:lnTo>
                <a:lnTo>
                  <a:pt x="128" y="216"/>
                </a:lnTo>
                <a:lnTo>
                  <a:pt x="212" y="212"/>
                </a:lnTo>
                <a:lnTo>
                  <a:pt x="248" y="212"/>
                </a:lnTo>
                <a:lnTo>
                  <a:pt x="296" y="204"/>
                </a:lnTo>
                <a:lnTo>
                  <a:pt x="324" y="156"/>
                </a:lnTo>
                <a:lnTo>
                  <a:pt x="340" y="120"/>
                </a:lnTo>
                <a:lnTo>
                  <a:pt x="360" y="44"/>
                </a:lnTo>
                <a:lnTo>
                  <a:pt x="388" y="28"/>
                </a:lnTo>
                <a:lnTo>
                  <a:pt x="484" y="0"/>
                </a:lnTo>
                <a:lnTo>
                  <a:pt x="472" y="128"/>
                </a:lnTo>
                <a:lnTo>
                  <a:pt x="496" y="196"/>
                </a:lnTo>
                <a:lnTo>
                  <a:pt x="556" y="248"/>
                </a:lnTo>
                <a:lnTo>
                  <a:pt x="576" y="396"/>
                </a:lnTo>
                <a:lnTo>
                  <a:pt x="640" y="492"/>
                </a:lnTo>
                <a:lnTo>
                  <a:pt x="612" y="552"/>
                </a:lnTo>
                <a:lnTo>
                  <a:pt x="520" y="564"/>
                </a:lnTo>
                <a:lnTo>
                  <a:pt x="456" y="624"/>
                </a:lnTo>
                <a:lnTo>
                  <a:pt x="404" y="624"/>
                </a:lnTo>
                <a:lnTo>
                  <a:pt x="380" y="700"/>
                </a:lnTo>
                <a:lnTo>
                  <a:pt x="408" y="672"/>
                </a:lnTo>
                <a:lnTo>
                  <a:pt x="444" y="688"/>
                </a:lnTo>
                <a:lnTo>
                  <a:pt x="408" y="736"/>
                </a:lnTo>
                <a:lnTo>
                  <a:pt x="364" y="784"/>
                </a:lnTo>
                <a:lnTo>
                  <a:pt x="348" y="828"/>
                </a:lnTo>
                <a:lnTo>
                  <a:pt x="292" y="884"/>
                </a:lnTo>
                <a:lnTo>
                  <a:pt x="340" y="904"/>
                </a:lnTo>
                <a:lnTo>
                  <a:pt x="384" y="932"/>
                </a:lnTo>
                <a:lnTo>
                  <a:pt x="432" y="916"/>
                </a:lnTo>
                <a:lnTo>
                  <a:pt x="456" y="920"/>
                </a:lnTo>
                <a:lnTo>
                  <a:pt x="528" y="880"/>
                </a:lnTo>
                <a:lnTo>
                  <a:pt x="544" y="828"/>
                </a:lnTo>
                <a:lnTo>
                  <a:pt x="600" y="776"/>
                </a:lnTo>
                <a:lnTo>
                  <a:pt x="612" y="824"/>
                </a:lnTo>
                <a:lnTo>
                  <a:pt x="640" y="864"/>
                </a:lnTo>
                <a:lnTo>
                  <a:pt x="756" y="916"/>
                </a:lnTo>
                <a:lnTo>
                  <a:pt x="668" y="936"/>
                </a:lnTo>
                <a:lnTo>
                  <a:pt x="592" y="956"/>
                </a:lnTo>
                <a:lnTo>
                  <a:pt x="532" y="956"/>
                </a:lnTo>
                <a:lnTo>
                  <a:pt x="472" y="956"/>
                </a:lnTo>
                <a:lnTo>
                  <a:pt x="416" y="976"/>
                </a:lnTo>
                <a:lnTo>
                  <a:pt x="384" y="1004"/>
                </a:lnTo>
                <a:lnTo>
                  <a:pt x="336" y="1080"/>
                </a:lnTo>
                <a:lnTo>
                  <a:pt x="280" y="1136"/>
                </a:lnTo>
                <a:lnTo>
                  <a:pt x="240" y="1208"/>
                </a:lnTo>
                <a:lnTo>
                  <a:pt x="232" y="1240"/>
                </a:lnTo>
                <a:lnTo>
                  <a:pt x="200" y="1320"/>
                </a:lnTo>
                <a:lnTo>
                  <a:pt x="116" y="1352"/>
                </a:lnTo>
                <a:lnTo>
                  <a:pt x="40" y="1396"/>
                </a:lnTo>
                <a:lnTo>
                  <a:pt x="0" y="1484"/>
                </a:lnTo>
                <a:lnTo>
                  <a:pt x="12" y="1564"/>
                </a:lnTo>
                <a:lnTo>
                  <a:pt x="36" y="1572"/>
                </a:lnTo>
                <a:lnTo>
                  <a:pt x="80" y="1544"/>
                </a:lnTo>
                <a:lnTo>
                  <a:pt x="128" y="1500"/>
                </a:lnTo>
                <a:lnTo>
                  <a:pt x="212" y="1488"/>
                </a:lnTo>
                <a:lnTo>
                  <a:pt x="284" y="1484"/>
                </a:lnTo>
                <a:lnTo>
                  <a:pt x="216" y="1532"/>
                </a:lnTo>
                <a:lnTo>
                  <a:pt x="184" y="1568"/>
                </a:lnTo>
                <a:lnTo>
                  <a:pt x="144" y="1584"/>
                </a:lnTo>
                <a:lnTo>
                  <a:pt x="100" y="1596"/>
                </a:lnTo>
                <a:lnTo>
                  <a:pt x="84" y="1636"/>
                </a:lnTo>
                <a:lnTo>
                  <a:pt x="60" y="1644"/>
                </a:lnTo>
                <a:lnTo>
                  <a:pt x="0" y="1700"/>
                </a:lnTo>
                <a:lnTo>
                  <a:pt x="68" y="1680"/>
                </a:lnTo>
                <a:lnTo>
                  <a:pt x="100" y="1656"/>
                </a:lnTo>
                <a:lnTo>
                  <a:pt x="192" y="1636"/>
                </a:lnTo>
                <a:lnTo>
                  <a:pt x="228" y="1624"/>
                </a:lnTo>
                <a:lnTo>
                  <a:pt x="300" y="1564"/>
                </a:lnTo>
                <a:lnTo>
                  <a:pt x="332" y="1616"/>
                </a:lnTo>
                <a:lnTo>
                  <a:pt x="312" y="1656"/>
                </a:lnTo>
                <a:lnTo>
                  <a:pt x="204" y="1692"/>
                </a:lnTo>
                <a:lnTo>
                  <a:pt x="148" y="1744"/>
                </a:lnTo>
                <a:lnTo>
                  <a:pt x="224" y="1704"/>
                </a:lnTo>
                <a:lnTo>
                  <a:pt x="300" y="1676"/>
                </a:lnTo>
                <a:lnTo>
                  <a:pt x="244" y="1728"/>
                </a:lnTo>
                <a:lnTo>
                  <a:pt x="204" y="1764"/>
                </a:lnTo>
                <a:lnTo>
                  <a:pt x="172" y="1800"/>
                </a:lnTo>
                <a:lnTo>
                  <a:pt x="244" y="1756"/>
                </a:lnTo>
                <a:lnTo>
                  <a:pt x="308" y="1748"/>
                </a:lnTo>
                <a:lnTo>
                  <a:pt x="340" y="1712"/>
                </a:lnTo>
                <a:lnTo>
                  <a:pt x="356" y="1732"/>
                </a:lnTo>
                <a:lnTo>
                  <a:pt x="444" y="1732"/>
                </a:lnTo>
                <a:lnTo>
                  <a:pt x="484" y="1688"/>
                </a:lnTo>
                <a:lnTo>
                  <a:pt x="532" y="1720"/>
                </a:lnTo>
                <a:lnTo>
                  <a:pt x="564" y="1688"/>
                </a:lnTo>
                <a:lnTo>
                  <a:pt x="620" y="1676"/>
                </a:lnTo>
                <a:lnTo>
                  <a:pt x="632" y="1628"/>
                </a:lnTo>
                <a:lnTo>
                  <a:pt x="664" y="1664"/>
                </a:lnTo>
                <a:lnTo>
                  <a:pt x="740" y="1644"/>
                </a:lnTo>
                <a:lnTo>
                  <a:pt x="764" y="1632"/>
                </a:lnTo>
                <a:lnTo>
                  <a:pt x="804" y="1592"/>
                </a:lnTo>
                <a:lnTo>
                  <a:pt x="816" y="1548"/>
                </a:lnTo>
                <a:lnTo>
                  <a:pt x="796" y="1472"/>
                </a:lnTo>
                <a:lnTo>
                  <a:pt x="860" y="1476"/>
                </a:lnTo>
                <a:lnTo>
                  <a:pt x="944" y="1476"/>
                </a:lnTo>
                <a:lnTo>
                  <a:pt x="1012" y="1456"/>
                </a:lnTo>
                <a:lnTo>
                  <a:pt x="1072" y="1452"/>
                </a:lnTo>
                <a:lnTo>
                  <a:pt x="1128" y="1396"/>
                </a:lnTo>
                <a:lnTo>
                  <a:pt x="1172" y="1328"/>
                </a:lnTo>
                <a:lnTo>
                  <a:pt x="1248" y="1288"/>
                </a:lnTo>
                <a:lnTo>
                  <a:pt x="1324" y="1232"/>
                </a:lnTo>
                <a:lnTo>
                  <a:pt x="1396" y="1212"/>
                </a:lnTo>
                <a:lnTo>
                  <a:pt x="1436" y="1240"/>
                </a:lnTo>
                <a:lnTo>
                  <a:pt x="1500" y="1232"/>
                </a:lnTo>
                <a:lnTo>
                  <a:pt x="1580" y="1196"/>
                </a:lnTo>
                <a:lnTo>
                  <a:pt x="1604" y="1200"/>
                </a:lnTo>
                <a:lnTo>
                  <a:pt x="1696" y="1168"/>
                </a:lnTo>
                <a:lnTo>
                  <a:pt x="1664" y="1068"/>
                </a:lnTo>
                <a:lnTo>
                  <a:pt x="1672" y="964"/>
                </a:lnTo>
                <a:lnTo>
                  <a:pt x="1704" y="956"/>
                </a:lnTo>
                <a:lnTo>
                  <a:pt x="1740" y="920"/>
                </a:lnTo>
                <a:lnTo>
                  <a:pt x="1780" y="880"/>
                </a:lnTo>
                <a:lnTo>
                  <a:pt x="1808" y="816"/>
                </a:lnTo>
                <a:lnTo>
                  <a:pt x="1852" y="736"/>
                </a:lnTo>
                <a:lnTo>
                  <a:pt x="1864" y="628"/>
                </a:lnTo>
                <a:lnTo>
                  <a:pt x="1896" y="576"/>
                </a:lnTo>
                <a:lnTo>
                  <a:pt x="1872" y="508"/>
                </a:lnTo>
                <a:lnTo>
                  <a:pt x="1836" y="448"/>
                </a:lnTo>
                <a:lnTo>
                  <a:pt x="1764" y="416"/>
                </a:lnTo>
                <a:lnTo>
                  <a:pt x="1764" y="392"/>
                </a:lnTo>
                <a:lnTo>
                  <a:pt x="1796" y="332"/>
                </a:lnTo>
                <a:lnTo>
                  <a:pt x="1804" y="248"/>
                </a:lnTo>
                <a:lnTo>
                  <a:pt x="1804" y="192"/>
                </a:lnTo>
                <a:lnTo>
                  <a:pt x="1772" y="140"/>
                </a:lnTo>
                <a:lnTo>
                  <a:pt x="1716" y="108"/>
                </a:lnTo>
                <a:lnTo>
                  <a:pt x="1664" y="132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8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6899" name="Oval 3"/>
          <p:cNvSpPr>
            <a:spLocks noChangeArrowheads="1"/>
          </p:cNvSpPr>
          <p:nvPr/>
        </p:nvSpPr>
        <p:spPr bwMode="auto">
          <a:xfrm rot="-1123889">
            <a:off x="2438400" y="4648200"/>
            <a:ext cx="996950" cy="609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6900" name="Text Box 4"/>
          <p:cNvSpPr txBox="1">
            <a:spLocks noChangeArrowheads="1"/>
          </p:cNvSpPr>
          <p:nvPr/>
        </p:nvSpPr>
        <p:spPr bwMode="auto">
          <a:xfrm>
            <a:off x="1219200" y="792163"/>
            <a:ext cx="6705600" cy="1189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Dingle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89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 Master">
  <a:themeElements>
    <a:clrScheme name="C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2239</TotalTime>
  <Words>530</Words>
  <Application>Microsoft Office PowerPoint</Application>
  <PresentationFormat>On-screen Show (4:3)</PresentationFormat>
  <Paragraphs>118</Paragraphs>
  <Slides>44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Times New Roman</vt:lpstr>
      <vt:lpstr>Verdana</vt:lpstr>
      <vt:lpstr>Default Design</vt:lpstr>
      <vt:lpstr>CE Master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“Classics" in the Anthropology of Europe</vt:lpstr>
      <vt:lpstr>PowerPoint Presentation</vt:lpstr>
      <vt:lpstr>PowerPoint Presentation</vt:lpstr>
      <vt:lpstr>PowerPoint Presentation</vt:lpstr>
      <vt:lpstr>PowerPoint Presentation</vt:lpstr>
    </vt:vector>
  </TitlesOfParts>
  <Company>soc/anth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Anthropology</dc:title>
  <dc:creator>troufs</dc:creator>
  <cp:lastModifiedBy>Tim Roufs</cp:lastModifiedBy>
  <cp:revision>301</cp:revision>
  <cp:lastPrinted>1601-01-01T00:00:00Z</cp:lastPrinted>
  <dcterms:created xsi:type="dcterms:W3CDTF">2002-07-30T18:59:13Z</dcterms:created>
  <dcterms:modified xsi:type="dcterms:W3CDTF">2023-11-19T07:37:22Z</dcterms:modified>
</cp:coreProperties>
</file>