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4" r:id="rId2"/>
  </p:sldMasterIdLst>
  <p:notesMasterIdLst>
    <p:notesMasterId r:id="rId20"/>
  </p:notesMasterIdLst>
  <p:sldIdLst>
    <p:sldId id="583" r:id="rId3"/>
    <p:sldId id="578" r:id="rId4"/>
    <p:sldId id="574" r:id="rId5"/>
    <p:sldId id="581" r:id="rId6"/>
    <p:sldId id="582" r:id="rId7"/>
    <p:sldId id="577" r:id="rId8"/>
    <p:sldId id="579" r:id="rId9"/>
    <p:sldId id="546" r:id="rId10"/>
    <p:sldId id="678" r:id="rId11"/>
    <p:sldId id="849" r:id="rId12"/>
    <p:sldId id="842" r:id="rId13"/>
    <p:sldId id="843" r:id="rId14"/>
    <p:sldId id="844" r:id="rId15"/>
    <p:sldId id="845" r:id="rId16"/>
    <p:sldId id="846" r:id="rId17"/>
    <p:sldId id="847" r:id="rId18"/>
    <p:sldId id="848" r:id="rId1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2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20D636"/>
    <a:srgbClr val="137F20"/>
    <a:srgbClr val="2DDF42"/>
    <a:srgbClr val="BBFD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615" autoAdjust="0"/>
    <p:restoredTop sz="94660" autoAdjust="0"/>
  </p:normalViewPr>
  <p:slideViewPr>
    <p:cSldViewPr>
      <p:cViewPr varScale="1">
        <p:scale>
          <a:sx n="71" d="100"/>
          <a:sy n="71" d="100"/>
        </p:scale>
        <p:origin x="91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81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29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Verdana" pitchFamily="34" charset="0"/>
              </a:defRPr>
            </a:lvl1pPr>
          </a:lstStyle>
          <a:p>
            <a:endParaRPr 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latin typeface="Verdana" pitchFamily="34" charset="0"/>
              </a:defRPr>
            </a:lvl1pPr>
          </a:lstStyle>
          <a:p>
            <a:fld id="{4305DABE-3E94-4DF4-A81C-5545A906B1B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2926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04C61C-CE23-4BC5-967D-1F8C8E1101F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D1D6A-8631-43C4-895A-138D84B1616D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950594-47FA-4B99-B68D-B622F0E6F7F3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C51603-7018-4BE1-937E-2C22A749CDA5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C574E0-C664-4BFA-97E5-8888A95E489D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2F9658-363E-4CB0-9E1B-6F3215EE4E3C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191BC5-9A14-4CD8-B715-1EACC088D85A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0445CE-24C9-475A-8A11-3F4D058E11BB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BDC27-EB60-4990-9C80-708577EF75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DC12E-0F0B-426B-9854-574854A59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100A1-9C6C-4953-AE28-BF85D0E7E9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D717CC2-1503-48DB-BA5E-2CD44AF0A4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5613" y="1598613"/>
            <a:ext cx="4037012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598613"/>
            <a:ext cx="4037013" cy="45704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1972A-23E0-4FA4-B4FC-03FDF5AE0C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9438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21387" cy="58943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276E76-5E8F-4AD2-B693-6D567D0089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53546-CD3D-4536-97BB-ED793446C9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623F1D-DCA7-4918-9FFE-B6CF04A902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317A68-0895-45EB-835D-4BD4D37DDA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4380D-6186-4CDB-9C29-738C8130E4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C467E-58CC-4810-8701-EFCA812600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40787-DC02-4555-A113-A08B7DDF31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5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65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/>
            </a:lvl1pPr>
          </a:lstStyle>
          <a:p>
            <a:endParaRPr lang="en-US"/>
          </a:p>
        </p:txBody>
      </p:sp>
      <p:sp>
        <p:nvSpPr>
          <p:cNvPr id="265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/>
            </a:lvl1pPr>
          </a:lstStyle>
          <a:p>
            <a:fld id="{900C46ED-079E-4ECC-9383-16CFA8B617C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7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5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598613"/>
            <a:ext cx="8226425" cy="457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00" tIns="685800" rIns="685800" bIns="685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nelyplanet.com/destinations/europe/ireland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cia/publications/factbook/geos/uk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cia/publications/factbook/geos/uk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ia.gov/cia/publications/factbook/geos/uk.html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741" name="Picture 5" descr="LonelyPlanetEurope_Irela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6325" y="952500"/>
            <a:ext cx="7000875" cy="4953000"/>
          </a:xfrm>
          <a:prstGeom prst="rect">
            <a:avLst/>
          </a:prstGeom>
          <a:noFill/>
        </p:spPr>
      </p:pic>
      <p:sp>
        <p:nvSpPr>
          <p:cNvPr id="500742" name="Oval 6"/>
          <p:cNvSpPr>
            <a:spLocks noChangeArrowheads="1"/>
          </p:cNvSpPr>
          <p:nvPr/>
        </p:nvSpPr>
        <p:spPr bwMode="auto">
          <a:xfrm>
            <a:off x="1828800" y="2895600"/>
            <a:ext cx="990600" cy="990600"/>
          </a:xfrm>
          <a:prstGeom prst="ellips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0744" name="Text Box 8"/>
          <p:cNvSpPr txBox="1">
            <a:spLocks noChangeArrowheads="1"/>
          </p:cNvSpPr>
          <p:nvPr/>
        </p:nvSpPr>
        <p:spPr bwMode="auto">
          <a:xfrm>
            <a:off x="141288" y="3810000"/>
            <a:ext cx="20685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600" b="1">
                <a:latin typeface="Verdana" pitchFamily="34" charset="0"/>
              </a:rPr>
              <a:t>Ireland</a:t>
            </a:r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3826933" y="6248400"/>
            <a:ext cx="1461911" cy="4247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kumimoji="1" lang="en-US" b="1" i="1" dirty="0">
                <a:ln w="6350">
                  <a:solidFill>
                    <a:srgbClr val="0C0600"/>
                  </a:solidFill>
                  <a:prstDash val="solid"/>
                  <a:miter lim="800000"/>
                </a:ln>
                <a:solidFill>
                  <a:srgbClr val="FFFFFF"/>
                </a:solidFill>
                <a:effectLst>
                  <a:outerShdw blurRad="50800" dist="165100" dir="18900000" algn="bl" rotWithShape="0">
                    <a:prstClr val="black">
                      <a:alpha val="40000"/>
                    </a:prstClr>
                  </a:outerShdw>
                </a:effectLst>
              </a:rPr>
              <a:t>Tim Roufs</a:t>
            </a:r>
          </a:p>
          <a:p>
            <a:pPr algn="ctr" eaLnBrk="0" hangingPunct="0"/>
            <a:r>
              <a:rPr lang="en-US" sz="800" dirty="0">
                <a:solidFill>
                  <a:srgbClr val="000000"/>
                </a:solidFill>
              </a:rPr>
              <a:t>© 2010-2024 </a:t>
            </a:r>
            <a:endParaRPr kumimoji="1" lang="en-US" sz="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538" name="Rectangle 2"/>
          <p:cNvSpPr>
            <a:spLocks noChangeArrowheads="1"/>
          </p:cNvSpPr>
          <p:nvPr/>
        </p:nvSpPr>
        <p:spPr bwMode="auto">
          <a:xfrm>
            <a:off x="1752600" y="2870200"/>
            <a:ext cx="563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the community / city</a:t>
            </a:r>
          </a:p>
          <a:p>
            <a:endParaRPr lang="en-US" sz="2000" b="1">
              <a:solidFill>
                <a:srgbClr val="FF0000"/>
              </a:solidFill>
            </a:endParaRPr>
          </a:p>
          <a:p>
            <a:r>
              <a:rPr lang="en-US" sz="2000" b="1">
                <a:solidFill>
                  <a:srgbClr val="FF0000"/>
                </a:solidFill>
              </a:rPr>
              <a:t>as a</a:t>
            </a:r>
          </a:p>
          <a:p>
            <a:r>
              <a:rPr lang="en-US" sz="4000" b="1">
                <a:solidFill>
                  <a:srgbClr val="FF0000"/>
                </a:solidFill>
              </a:rPr>
              <a:t>Unit of Analysis:</a:t>
            </a:r>
          </a:p>
          <a:p>
            <a:r>
              <a:rPr lang="en-US" sz="2000" b="1">
                <a:solidFill>
                  <a:srgbClr val="FF0000"/>
                </a:solidFill>
              </a:rPr>
              <a:t>e.g.,</a:t>
            </a:r>
            <a:r>
              <a:rPr lang="en-US" sz="4000" b="1">
                <a:solidFill>
                  <a:srgbClr val="FF0000"/>
                </a:solidFill>
              </a:rPr>
              <a:t> Dubliners</a:t>
            </a:r>
            <a:endParaRPr lang="en-US" sz="32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822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8227" name="Freeform 3"/>
          <p:cNvSpPr>
            <a:spLocks/>
          </p:cNvSpPr>
          <p:nvPr/>
        </p:nvSpPr>
        <p:spPr bwMode="auto">
          <a:xfrm>
            <a:off x="3016250" y="2914650"/>
            <a:ext cx="3009900" cy="2857500"/>
          </a:xfrm>
          <a:custGeom>
            <a:avLst/>
            <a:gdLst/>
            <a:ahLst/>
            <a:cxnLst>
              <a:cxn ang="0">
                <a:pos x="308" y="468"/>
              </a:cxn>
              <a:cxn ang="0">
                <a:pos x="332" y="296"/>
              </a:cxn>
              <a:cxn ang="0">
                <a:pos x="140" y="256"/>
              </a:cxn>
              <a:cxn ang="0">
                <a:pos x="100" y="228"/>
              </a:cxn>
              <a:cxn ang="0">
                <a:pos x="248" y="212"/>
              </a:cxn>
              <a:cxn ang="0">
                <a:pos x="340" y="120"/>
              </a:cxn>
              <a:cxn ang="0">
                <a:pos x="484" y="0"/>
              </a:cxn>
              <a:cxn ang="0">
                <a:pos x="556" y="248"/>
              </a:cxn>
              <a:cxn ang="0">
                <a:pos x="612" y="552"/>
              </a:cxn>
              <a:cxn ang="0">
                <a:pos x="404" y="624"/>
              </a:cxn>
              <a:cxn ang="0">
                <a:pos x="444" y="688"/>
              </a:cxn>
              <a:cxn ang="0">
                <a:pos x="348" y="828"/>
              </a:cxn>
              <a:cxn ang="0">
                <a:pos x="384" y="932"/>
              </a:cxn>
              <a:cxn ang="0">
                <a:pos x="528" y="880"/>
              </a:cxn>
              <a:cxn ang="0">
                <a:pos x="612" y="824"/>
              </a:cxn>
              <a:cxn ang="0">
                <a:pos x="668" y="936"/>
              </a:cxn>
              <a:cxn ang="0">
                <a:pos x="472" y="956"/>
              </a:cxn>
              <a:cxn ang="0">
                <a:pos x="336" y="1080"/>
              </a:cxn>
              <a:cxn ang="0">
                <a:pos x="232" y="1240"/>
              </a:cxn>
              <a:cxn ang="0">
                <a:pos x="40" y="1396"/>
              </a:cxn>
              <a:cxn ang="0">
                <a:pos x="36" y="1572"/>
              </a:cxn>
              <a:cxn ang="0">
                <a:pos x="212" y="1488"/>
              </a:cxn>
              <a:cxn ang="0">
                <a:pos x="184" y="1568"/>
              </a:cxn>
              <a:cxn ang="0">
                <a:pos x="84" y="1636"/>
              </a:cxn>
              <a:cxn ang="0">
                <a:pos x="68" y="1680"/>
              </a:cxn>
              <a:cxn ang="0">
                <a:pos x="228" y="1624"/>
              </a:cxn>
              <a:cxn ang="0">
                <a:pos x="312" y="1656"/>
              </a:cxn>
              <a:cxn ang="0">
                <a:pos x="224" y="1704"/>
              </a:cxn>
              <a:cxn ang="0">
                <a:pos x="204" y="1764"/>
              </a:cxn>
              <a:cxn ang="0">
                <a:pos x="308" y="1748"/>
              </a:cxn>
              <a:cxn ang="0">
                <a:pos x="444" y="1732"/>
              </a:cxn>
              <a:cxn ang="0">
                <a:pos x="564" y="1688"/>
              </a:cxn>
              <a:cxn ang="0">
                <a:pos x="664" y="1664"/>
              </a:cxn>
              <a:cxn ang="0">
                <a:pos x="804" y="1592"/>
              </a:cxn>
              <a:cxn ang="0">
                <a:pos x="860" y="1476"/>
              </a:cxn>
              <a:cxn ang="0">
                <a:pos x="1072" y="1452"/>
              </a:cxn>
              <a:cxn ang="0">
                <a:pos x="1248" y="1288"/>
              </a:cxn>
              <a:cxn ang="0">
                <a:pos x="1436" y="1240"/>
              </a:cxn>
              <a:cxn ang="0">
                <a:pos x="1604" y="1200"/>
              </a:cxn>
              <a:cxn ang="0">
                <a:pos x="1672" y="964"/>
              </a:cxn>
              <a:cxn ang="0">
                <a:pos x="1780" y="880"/>
              </a:cxn>
              <a:cxn ang="0">
                <a:pos x="1864" y="628"/>
              </a:cxn>
              <a:cxn ang="0">
                <a:pos x="1836" y="448"/>
              </a:cxn>
              <a:cxn ang="0">
                <a:pos x="1796" y="332"/>
              </a:cxn>
              <a:cxn ang="0">
                <a:pos x="1772" y="140"/>
              </a:cxn>
            </a:cxnLst>
            <a:rect l="0" t="0" r="r" b="b"/>
            <a:pathLst>
              <a:path w="1896" h="1800">
                <a:moveTo>
                  <a:pt x="308" y="612"/>
                </a:moveTo>
                <a:lnTo>
                  <a:pt x="356" y="564"/>
                </a:lnTo>
                <a:lnTo>
                  <a:pt x="308" y="468"/>
                </a:lnTo>
                <a:lnTo>
                  <a:pt x="356" y="420"/>
                </a:lnTo>
                <a:lnTo>
                  <a:pt x="356" y="324"/>
                </a:lnTo>
                <a:lnTo>
                  <a:pt x="332" y="296"/>
                </a:lnTo>
                <a:lnTo>
                  <a:pt x="248" y="276"/>
                </a:lnTo>
                <a:lnTo>
                  <a:pt x="184" y="276"/>
                </a:lnTo>
                <a:lnTo>
                  <a:pt x="140" y="256"/>
                </a:lnTo>
                <a:lnTo>
                  <a:pt x="104" y="220"/>
                </a:lnTo>
                <a:lnTo>
                  <a:pt x="136" y="180"/>
                </a:lnTo>
                <a:lnTo>
                  <a:pt x="100" y="228"/>
                </a:lnTo>
                <a:lnTo>
                  <a:pt x="128" y="216"/>
                </a:lnTo>
                <a:lnTo>
                  <a:pt x="212" y="212"/>
                </a:lnTo>
                <a:lnTo>
                  <a:pt x="248" y="212"/>
                </a:lnTo>
                <a:lnTo>
                  <a:pt x="296" y="204"/>
                </a:lnTo>
                <a:lnTo>
                  <a:pt x="324" y="156"/>
                </a:lnTo>
                <a:lnTo>
                  <a:pt x="340" y="120"/>
                </a:lnTo>
                <a:lnTo>
                  <a:pt x="360" y="44"/>
                </a:lnTo>
                <a:lnTo>
                  <a:pt x="388" y="28"/>
                </a:lnTo>
                <a:lnTo>
                  <a:pt x="484" y="0"/>
                </a:lnTo>
                <a:lnTo>
                  <a:pt x="472" y="128"/>
                </a:lnTo>
                <a:lnTo>
                  <a:pt x="496" y="196"/>
                </a:lnTo>
                <a:lnTo>
                  <a:pt x="556" y="248"/>
                </a:lnTo>
                <a:lnTo>
                  <a:pt x="576" y="396"/>
                </a:lnTo>
                <a:lnTo>
                  <a:pt x="640" y="492"/>
                </a:lnTo>
                <a:lnTo>
                  <a:pt x="612" y="552"/>
                </a:lnTo>
                <a:lnTo>
                  <a:pt x="520" y="564"/>
                </a:lnTo>
                <a:lnTo>
                  <a:pt x="456" y="624"/>
                </a:lnTo>
                <a:lnTo>
                  <a:pt x="404" y="624"/>
                </a:lnTo>
                <a:lnTo>
                  <a:pt x="380" y="700"/>
                </a:lnTo>
                <a:lnTo>
                  <a:pt x="408" y="672"/>
                </a:lnTo>
                <a:lnTo>
                  <a:pt x="444" y="688"/>
                </a:lnTo>
                <a:lnTo>
                  <a:pt x="408" y="736"/>
                </a:lnTo>
                <a:lnTo>
                  <a:pt x="364" y="784"/>
                </a:lnTo>
                <a:lnTo>
                  <a:pt x="348" y="828"/>
                </a:lnTo>
                <a:lnTo>
                  <a:pt x="292" y="884"/>
                </a:lnTo>
                <a:lnTo>
                  <a:pt x="340" y="904"/>
                </a:lnTo>
                <a:lnTo>
                  <a:pt x="384" y="932"/>
                </a:lnTo>
                <a:lnTo>
                  <a:pt x="432" y="916"/>
                </a:lnTo>
                <a:lnTo>
                  <a:pt x="456" y="920"/>
                </a:lnTo>
                <a:lnTo>
                  <a:pt x="528" y="880"/>
                </a:lnTo>
                <a:lnTo>
                  <a:pt x="544" y="828"/>
                </a:lnTo>
                <a:lnTo>
                  <a:pt x="600" y="776"/>
                </a:lnTo>
                <a:lnTo>
                  <a:pt x="612" y="824"/>
                </a:lnTo>
                <a:lnTo>
                  <a:pt x="640" y="864"/>
                </a:lnTo>
                <a:lnTo>
                  <a:pt x="756" y="916"/>
                </a:lnTo>
                <a:lnTo>
                  <a:pt x="668" y="936"/>
                </a:lnTo>
                <a:lnTo>
                  <a:pt x="592" y="956"/>
                </a:lnTo>
                <a:lnTo>
                  <a:pt x="532" y="956"/>
                </a:lnTo>
                <a:lnTo>
                  <a:pt x="472" y="956"/>
                </a:lnTo>
                <a:lnTo>
                  <a:pt x="416" y="976"/>
                </a:lnTo>
                <a:lnTo>
                  <a:pt x="384" y="1004"/>
                </a:lnTo>
                <a:lnTo>
                  <a:pt x="336" y="1080"/>
                </a:lnTo>
                <a:lnTo>
                  <a:pt x="280" y="1136"/>
                </a:lnTo>
                <a:lnTo>
                  <a:pt x="240" y="1208"/>
                </a:lnTo>
                <a:lnTo>
                  <a:pt x="232" y="1240"/>
                </a:lnTo>
                <a:lnTo>
                  <a:pt x="200" y="1320"/>
                </a:lnTo>
                <a:lnTo>
                  <a:pt x="116" y="1352"/>
                </a:lnTo>
                <a:lnTo>
                  <a:pt x="40" y="1396"/>
                </a:lnTo>
                <a:lnTo>
                  <a:pt x="0" y="1484"/>
                </a:lnTo>
                <a:lnTo>
                  <a:pt x="12" y="1564"/>
                </a:lnTo>
                <a:lnTo>
                  <a:pt x="36" y="1572"/>
                </a:lnTo>
                <a:lnTo>
                  <a:pt x="80" y="1544"/>
                </a:lnTo>
                <a:lnTo>
                  <a:pt x="128" y="1500"/>
                </a:lnTo>
                <a:lnTo>
                  <a:pt x="212" y="1488"/>
                </a:lnTo>
                <a:lnTo>
                  <a:pt x="284" y="1484"/>
                </a:lnTo>
                <a:lnTo>
                  <a:pt x="216" y="1532"/>
                </a:lnTo>
                <a:lnTo>
                  <a:pt x="184" y="1568"/>
                </a:lnTo>
                <a:lnTo>
                  <a:pt x="144" y="1584"/>
                </a:lnTo>
                <a:lnTo>
                  <a:pt x="100" y="1596"/>
                </a:lnTo>
                <a:lnTo>
                  <a:pt x="84" y="1636"/>
                </a:lnTo>
                <a:lnTo>
                  <a:pt x="60" y="1644"/>
                </a:lnTo>
                <a:lnTo>
                  <a:pt x="0" y="1700"/>
                </a:lnTo>
                <a:lnTo>
                  <a:pt x="68" y="1680"/>
                </a:lnTo>
                <a:lnTo>
                  <a:pt x="100" y="1656"/>
                </a:lnTo>
                <a:lnTo>
                  <a:pt x="192" y="1636"/>
                </a:lnTo>
                <a:lnTo>
                  <a:pt x="228" y="1624"/>
                </a:lnTo>
                <a:lnTo>
                  <a:pt x="300" y="1564"/>
                </a:lnTo>
                <a:lnTo>
                  <a:pt x="332" y="1616"/>
                </a:lnTo>
                <a:lnTo>
                  <a:pt x="312" y="1656"/>
                </a:lnTo>
                <a:lnTo>
                  <a:pt x="204" y="1692"/>
                </a:lnTo>
                <a:lnTo>
                  <a:pt x="148" y="1744"/>
                </a:lnTo>
                <a:lnTo>
                  <a:pt x="224" y="1704"/>
                </a:lnTo>
                <a:lnTo>
                  <a:pt x="300" y="1676"/>
                </a:lnTo>
                <a:lnTo>
                  <a:pt x="244" y="1728"/>
                </a:lnTo>
                <a:lnTo>
                  <a:pt x="204" y="1764"/>
                </a:lnTo>
                <a:lnTo>
                  <a:pt x="172" y="1800"/>
                </a:lnTo>
                <a:lnTo>
                  <a:pt x="244" y="1756"/>
                </a:lnTo>
                <a:lnTo>
                  <a:pt x="308" y="1748"/>
                </a:lnTo>
                <a:lnTo>
                  <a:pt x="340" y="1712"/>
                </a:lnTo>
                <a:lnTo>
                  <a:pt x="356" y="1732"/>
                </a:lnTo>
                <a:lnTo>
                  <a:pt x="444" y="1732"/>
                </a:lnTo>
                <a:lnTo>
                  <a:pt x="484" y="1688"/>
                </a:lnTo>
                <a:lnTo>
                  <a:pt x="532" y="1720"/>
                </a:lnTo>
                <a:lnTo>
                  <a:pt x="564" y="1688"/>
                </a:lnTo>
                <a:lnTo>
                  <a:pt x="620" y="1676"/>
                </a:lnTo>
                <a:lnTo>
                  <a:pt x="632" y="1628"/>
                </a:lnTo>
                <a:lnTo>
                  <a:pt x="664" y="1664"/>
                </a:lnTo>
                <a:lnTo>
                  <a:pt x="740" y="1644"/>
                </a:lnTo>
                <a:lnTo>
                  <a:pt x="764" y="1632"/>
                </a:lnTo>
                <a:lnTo>
                  <a:pt x="804" y="1592"/>
                </a:lnTo>
                <a:lnTo>
                  <a:pt x="816" y="1548"/>
                </a:lnTo>
                <a:lnTo>
                  <a:pt x="796" y="1472"/>
                </a:lnTo>
                <a:lnTo>
                  <a:pt x="860" y="1476"/>
                </a:lnTo>
                <a:lnTo>
                  <a:pt x="944" y="1476"/>
                </a:lnTo>
                <a:lnTo>
                  <a:pt x="1012" y="1456"/>
                </a:lnTo>
                <a:lnTo>
                  <a:pt x="1072" y="1452"/>
                </a:lnTo>
                <a:lnTo>
                  <a:pt x="1128" y="1396"/>
                </a:lnTo>
                <a:lnTo>
                  <a:pt x="1172" y="1328"/>
                </a:lnTo>
                <a:lnTo>
                  <a:pt x="1248" y="1288"/>
                </a:lnTo>
                <a:lnTo>
                  <a:pt x="1324" y="1232"/>
                </a:lnTo>
                <a:lnTo>
                  <a:pt x="1396" y="1212"/>
                </a:lnTo>
                <a:lnTo>
                  <a:pt x="1436" y="1240"/>
                </a:lnTo>
                <a:lnTo>
                  <a:pt x="1500" y="1232"/>
                </a:lnTo>
                <a:lnTo>
                  <a:pt x="1580" y="1196"/>
                </a:lnTo>
                <a:lnTo>
                  <a:pt x="1604" y="1200"/>
                </a:lnTo>
                <a:lnTo>
                  <a:pt x="1696" y="1168"/>
                </a:lnTo>
                <a:lnTo>
                  <a:pt x="1664" y="1068"/>
                </a:lnTo>
                <a:lnTo>
                  <a:pt x="1672" y="964"/>
                </a:lnTo>
                <a:lnTo>
                  <a:pt x="1704" y="956"/>
                </a:lnTo>
                <a:lnTo>
                  <a:pt x="1740" y="920"/>
                </a:lnTo>
                <a:lnTo>
                  <a:pt x="1780" y="880"/>
                </a:lnTo>
                <a:lnTo>
                  <a:pt x="1808" y="816"/>
                </a:lnTo>
                <a:lnTo>
                  <a:pt x="1852" y="736"/>
                </a:lnTo>
                <a:lnTo>
                  <a:pt x="1864" y="628"/>
                </a:lnTo>
                <a:lnTo>
                  <a:pt x="1896" y="576"/>
                </a:lnTo>
                <a:lnTo>
                  <a:pt x="1872" y="508"/>
                </a:lnTo>
                <a:lnTo>
                  <a:pt x="1836" y="448"/>
                </a:lnTo>
                <a:lnTo>
                  <a:pt x="1764" y="416"/>
                </a:lnTo>
                <a:lnTo>
                  <a:pt x="1764" y="392"/>
                </a:lnTo>
                <a:lnTo>
                  <a:pt x="1796" y="332"/>
                </a:lnTo>
                <a:lnTo>
                  <a:pt x="1804" y="248"/>
                </a:lnTo>
                <a:lnTo>
                  <a:pt x="1804" y="192"/>
                </a:lnTo>
                <a:lnTo>
                  <a:pt x="1772" y="140"/>
                </a:lnTo>
                <a:lnTo>
                  <a:pt x="1716" y="108"/>
                </a:lnTo>
                <a:lnTo>
                  <a:pt x="1664" y="132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925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49251" name="Oval 3"/>
          <p:cNvSpPr>
            <a:spLocks noChangeArrowheads="1"/>
          </p:cNvSpPr>
          <p:nvPr/>
        </p:nvSpPr>
        <p:spPr bwMode="auto">
          <a:xfrm>
            <a:off x="5334000" y="3276600"/>
            <a:ext cx="1301750" cy="685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49252" name="Text Box 4"/>
          <p:cNvSpPr txBox="1">
            <a:spLocks noChangeArrowheads="1"/>
          </p:cNvSpPr>
          <p:nvPr/>
        </p:nvSpPr>
        <p:spPr bwMode="auto">
          <a:xfrm>
            <a:off x="1219200" y="792163"/>
            <a:ext cx="6705600" cy="1189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Dublin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92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0274" name="Picture 2" descr="P825002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9925" y="274638"/>
            <a:ext cx="7802563" cy="5851525"/>
          </a:xfrm>
          <a:noFill/>
          <a:ln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1298" name="Picture 2" descr="P825002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14600" y="685800"/>
            <a:ext cx="4113213" cy="5484813"/>
          </a:xfrm>
          <a:noFill/>
          <a:ln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22" name="Picture 2" descr="PC310131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69925" y="274638"/>
            <a:ext cx="7802563" cy="5851525"/>
          </a:xfrm>
          <a:noFill/>
          <a:ln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33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3347" name="Freeform 3"/>
          <p:cNvSpPr>
            <a:spLocks/>
          </p:cNvSpPr>
          <p:nvPr/>
        </p:nvSpPr>
        <p:spPr bwMode="auto">
          <a:xfrm>
            <a:off x="3016250" y="2914650"/>
            <a:ext cx="3009900" cy="2857500"/>
          </a:xfrm>
          <a:custGeom>
            <a:avLst/>
            <a:gdLst/>
            <a:ahLst/>
            <a:cxnLst>
              <a:cxn ang="0">
                <a:pos x="308" y="468"/>
              </a:cxn>
              <a:cxn ang="0">
                <a:pos x="332" y="296"/>
              </a:cxn>
              <a:cxn ang="0">
                <a:pos x="140" y="256"/>
              </a:cxn>
              <a:cxn ang="0">
                <a:pos x="100" y="228"/>
              </a:cxn>
              <a:cxn ang="0">
                <a:pos x="248" y="212"/>
              </a:cxn>
              <a:cxn ang="0">
                <a:pos x="340" y="120"/>
              </a:cxn>
              <a:cxn ang="0">
                <a:pos x="484" y="0"/>
              </a:cxn>
              <a:cxn ang="0">
                <a:pos x="556" y="248"/>
              </a:cxn>
              <a:cxn ang="0">
                <a:pos x="612" y="552"/>
              </a:cxn>
              <a:cxn ang="0">
                <a:pos x="404" y="624"/>
              </a:cxn>
              <a:cxn ang="0">
                <a:pos x="444" y="688"/>
              </a:cxn>
              <a:cxn ang="0">
                <a:pos x="348" y="828"/>
              </a:cxn>
              <a:cxn ang="0">
                <a:pos x="384" y="932"/>
              </a:cxn>
              <a:cxn ang="0">
                <a:pos x="528" y="880"/>
              </a:cxn>
              <a:cxn ang="0">
                <a:pos x="612" y="824"/>
              </a:cxn>
              <a:cxn ang="0">
                <a:pos x="668" y="936"/>
              </a:cxn>
              <a:cxn ang="0">
                <a:pos x="472" y="956"/>
              </a:cxn>
              <a:cxn ang="0">
                <a:pos x="336" y="1080"/>
              </a:cxn>
              <a:cxn ang="0">
                <a:pos x="232" y="1240"/>
              </a:cxn>
              <a:cxn ang="0">
                <a:pos x="40" y="1396"/>
              </a:cxn>
              <a:cxn ang="0">
                <a:pos x="36" y="1572"/>
              </a:cxn>
              <a:cxn ang="0">
                <a:pos x="212" y="1488"/>
              </a:cxn>
              <a:cxn ang="0">
                <a:pos x="184" y="1568"/>
              </a:cxn>
              <a:cxn ang="0">
                <a:pos x="84" y="1636"/>
              </a:cxn>
              <a:cxn ang="0">
                <a:pos x="68" y="1680"/>
              </a:cxn>
              <a:cxn ang="0">
                <a:pos x="228" y="1624"/>
              </a:cxn>
              <a:cxn ang="0">
                <a:pos x="312" y="1656"/>
              </a:cxn>
              <a:cxn ang="0">
                <a:pos x="224" y="1704"/>
              </a:cxn>
              <a:cxn ang="0">
                <a:pos x="204" y="1764"/>
              </a:cxn>
              <a:cxn ang="0">
                <a:pos x="308" y="1748"/>
              </a:cxn>
              <a:cxn ang="0">
                <a:pos x="444" y="1732"/>
              </a:cxn>
              <a:cxn ang="0">
                <a:pos x="564" y="1688"/>
              </a:cxn>
              <a:cxn ang="0">
                <a:pos x="664" y="1664"/>
              </a:cxn>
              <a:cxn ang="0">
                <a:pos x="804" y="1592"/>
              </a:cxn>
              <a:cxn ang="0">
                <a:pos x="860" y="1476"/>
              </a:cxn>
              <a:cxn ang="0">
                <a:pos x="1072" y="1452"/>
              </a:cxn>
              <a:cxn ang="0">
                <a:pos x="1248" y="1288"/>
              </a:cxn>
              <a:cxn ang="0">
                <a:pos x="1436" y="1240"/>
              </a:cxn>
              <a:cxn ang="0">
                <a:pos x="1604" y="1200"/>
              </a:cxn>
              <a:cxn ang="0">
                <a:pos x="1672" y="964"/>
              </a:cxn>
              <a:cxn ang="0">
                <a:pos x="1780" y="880"/>
              </a:cxn>
              <a:cxn ang="0">
                <a:pos x="1864" y="628"/>
              </a:cxn>
              <a:cxn ang="0">
                <a:pos x="1836" y="448"/>
              </a:cxn>
              <a:cxn ang="0">
                <a:pos x="1796" y="332"/>
              </a:cxn>
              <a:cxn ang="0">
                <a:pos x="1772" y="140"/>
              </a:cxn>
            </a:cxnLst>
            <a:rect l="0" t="0" r="r" b="b"/>
            <a:pathLst>
              <a:path w="1896" h="1800">
                <a:moveTo>
                  <a:pt x="308" y="612"/>
                </a:moveTo>
                <a:lnTo>
                  <a:pt x="356" y="564"/>
                </a:lnTo>
                <a:lnTo>
                  <a:pt x="308" y="468"/>
                </a:lnTo>
                <a:lnTo>
                  <a:pt x="356" y="420"/>
                </a:lnTo>
                <a:lnTo>
                  <a:pt x="356" y="324"/>
                </a:lnTo>
                <a:lnTo>
                  <a:pt x="332" y="296"/>
                </a:lnTo>
                <a:lnTo>
                  <a:pt x="248" y="276"/>
                </a:lnTo>
                <a:lnTo>
                  <a:pt x="184" y="276"/>
                </a:lnTo>
                <a:lnTo>
                  <a:pt x="140" y="256"/>
                </a:lnTo>
                <a:lnTo>
                  <a:pt x="104" y="220"/>
                </a:lnTo>
                <a:lnTo>
                  <a:pt x="136" y="180"/>
                </a:lnTo>
                <a:lnTo>
                  <a:pt x="100" y="228"/>
                </a:lnTo>
                <a:lnTo>
                  <a:pt x="128" y="216"/>
                </a:lnTo>
                <a:lnTo>
                  <a:pt x="212" y="212"/>
                </a:lnTo>
                <a:lnTo>
                  <a:pt x="248" y="212"/>
                </a:lnTo>
                <a:lnTo>
                  <a:pt x="296" y="204"/>
                </a:lnTo>
                <a:lnTo>
                  <a:pt x="324" y="156"/>
                </a:lnTo>
                <a:lnTo>
                  <a:pt x="340" y="120"/>
                </a:lnTo>
                <a:lnTo>
                  <a:pt x="360" y="44"/>
                </a:lnTo>
                <a:lnTo>
                  <a:pt x="388" y="28"/>
                </a:lnTo>
                <a:lnTo>
                  <a:pt x="484" y="0"/>
                </a:lnTo>
                <a:lnTo>
                  <a:pt x="472" y="128"/>
                </a:lnTo>
                <a:lnTo>
                  <a:pt x="496" y="196"/>
                </a:lnTo>
                <a:lnTo>
                  <a:pt x="556" y="248"/>
                </a:lnTo>
                <a:lnTo>
                  <a:pt x="576" y="396"/>
                </a:lnTo>
                <a:lnTo>
                  <a:pt x="640" y="492"/>
                </a:lnTo>
                <a:lnTo>
                  <a:pt x="612" y="552"/>
                </a:lnTo>
                <a:lnTo>
                  <a:pt x="520" y="564"/>
                </a:lnTo>
                <a:lnTo>
                  <a:pt x="456" y="624"/>
                </a:lnTo>
                <a:lnTo>
                  <a:pt x="404" y="624"/>
                </a:lnTo>
                <a:lnTo>
                  <a:pt x="380" y="700"/>
                </a:lnTo>
                <a:lnTo>
                  <a:pt x="408" y="672"/>
                </a:lnTo>
                <a:lnTo>
                  <a:pt x="444" y="688"/>
                </a:lnTo>
                <a:lnTo>
                  <a:pt x="408" y="736"/>
                </a:lnTo>
                <a:lnTo>
                  <a:pt x="364" y="784"/>
                </a:lnTo>
                <a:lnTo>
                  <a:pt x="348" y="828"/>
                </a:lnTo>
                <a:lnTo>
                  <a:pt x="292" y="884"/>
                </a:lnTo>
                <a:lnTo>
                  <a:pt x="340" y="904"/>
                </a:lnTo>
                <a:lnTo>
                  <a:pt x="384" y="932"/>
                </a:lnTo>
                <a:lnTo>
                  <a:pt x="432" y="916"/>
                </a:lnTo>
                <a:lnTo>
                  <a:pt x="456" y="920"/>
                </a:lnTo>
                <a:lnTo>
                  <a:pt x="528" y="880"/>
                </a:lnTo>
                <a:lnTo>
                  <a:pt x="544" y="828"/>
                </a:lnTo>
                <a:lnTo>
                  <a:pt x="600" y="776"/>
                </a:lnTo>
                <a:lnTo>
                  <a:pt x="612" y="824"/>
                </a:lnTo>
                <a:lnTo>
                  <a:pt x="640" y="864"/>
                </a:lnTo>
                <a:lnTo>
                  <a:pt x="756" y="916"/>
                </a:lnTo>
                <a:lnTo>
                  <a:pt x="668" y="936"/>
                </a:lnTo>
                <a:lnTo>
                  <a:pt x="592" y="956"/>
                </a:lnTo>
                <a:lnTo>
                  <a:pt x="532" y="956"/>
                </a:lnTo>
                <a:lnTo>
                  <a:pt x="472" y="956"/>
                </a:lnTo>
                <a:lnTo>
                  <a:pt x="416" y="976"/>
                </a:lnTo>
                <a:lnTo>
                  <a:pt x="384" y="1004"/>
                </a:lnTo>
                <a:lnTo>
                  <a:pt x="336" y="1080"/>
                </a:lnTo>
                <a:lnTo>
                  <a:pt x="280" y="1136"/>
                </a:lnTo>
                <a:lnTo>
                  <a:pt x="240" y="1208"/>
                </a:lnTo>
                <a:lnTo>
                  <a:pt x="232" y="1240"/>
                </a:lnTo>
                <a:lnTo>
                  <a:pt x="200" y="1320"/>
                </a:lnTo>
                <a:lnTo>
                  <a:pt x="116" y="1352"/>
                </a:lnTo>
                <a:lnTo>
                  <a:pt x="40" y="1396"/>
                </a:lnTo>
                <a:lnTo>
                  <a:pt x="0" y="1484"/>
                </a:lnTo>
                <a:lnTo>
                  <a:pt x="12" y="1564"/>
                </a:lnTo>
                <a:lnTo>
                  <a:pt x="36" y="1572"/>
                </a:lnTo>
                <a:lnTo>
                  <a:pt x="80" y="1544"/>
                </a:lnTo>
                <a:lnTo>
                  <a:pt x="128" y="1500"/>
                </a:lnTo>
                <a:lnTo>
                  <a:pt x="212" y="1488"/>
                </a:lnTo>
                <a:lnTo>
                  <a:pt x="284" y="1484"/>
                </a:lnTo>
                <a:lnTo>
                  <a:pt x="216" y="1532"/>
                </a:lnTo>
                <a:lnTo>
                  <a:pt x="184" y="1568"/>
                </a:lnTo>
                <a:lnTo>
                  <a:pt x="144" y="1584"/>
                </a:lnTo>
                <a:lnTo>
                  <a:pt x="100" y="1596"/>
                </a:lnTo>
                <a:lnTo>
                  <a:pt x="84" y="1636"/>
                </a:lnTo>
                <a:lnTo>
                  <a:pt x="60" y="1644"/>
                </a:lnTo>
                <a:lnTo>
                  <a:pt x="0" y="1700"/>
                </a:lnTo>
                <a:lnTo>
                  <a:pt x="68" y="1680"/>
                </a:lnTo>
                <a:lnTo>
                  <a:pt x="100" y="1656"/>
                </a:lnTo>
                <a:lnTo>
                  <a:pt x="192" y="1636"/>
                </a:lnTo>
                <a:lnTo>
                  <a:pt x="228" y="1624"/>
                </a:lnTo>
                <a:lnTo>
                  <a:pt x="300" y="1564"/>
                </a:lnTo>
                <a:lnTo>
                  <a:pt x="332" y="1616"/>
                </a:lnTo>
                <a:lnTo>
                  <a:pt x="312" y="1656"/>
                </a:lnTo>
                <a:lnTo>
                  <a:pt x="204" y="1692"/>
                </a:lnTo>
                <a:lnTo>
                  <a:pt x="148" y="1744"/>
                </a:lnTo>
                <a:lnTo>
                  <a:pt x="224" y="1704"/>
                </a:lnTo>
                <a:lnTo>
                  <a:pt x="300" y="1676"/>
                </a:lnTo>
                <a:lnTo>
                  <a:pt x="244" y="1728"/>
                </a:lnTo>
                <a:lnTo>
                  <a:pt x="204" y="1764"/>
                </a:lnTo>
                <a:lnTo>
                  <a:pt x="172" y="1800"/>
                </a:lnTo>
                <a:lnTo>
                  <a:pt x="244" y="1756"/>
                </a:lnTo>
                <a:lnTo>
                  <a:pt x="308" y="1748"/>
                </a:lnTo>
                <a:lnTo>
                  <a:pt x="340" y="1712"/>
                </a:lnTo>
                <a:lnTo>
                  <a:pt x="356" y="1732"/>
                </a:lnTo>
                <a:lnTo>
                  <a:pt x="444" y="1732"/>
                </a:lnTo>
                <a:lnTo>
                  <a:pt x="484" y="1688"/>
                </a:lnTo>
                <a:lnTo>
                  <a:pt x="532" y="1720"/>
                </a:lnTo>
                <a:lnTo>
                  <a:pt x="564" y="1688"/>
                </a:lnTo>
                <a:lnTo>
                  <a:pt x="620" y="1676"/>
                </a:lnTo>
                <a:lnTo>
                  <a:pt x="632" y="1628"/>
                </a:lnTo>
                <a:lnTo>
                  <a:pt x="664" y="1664"/>
                </a:lnTo>
                <a:lnTo>
                  <a:pt x="740" y="1644"/>
                </a:lnTo>
                <a:lnTo>
                  <a:pt x="764" y="1632"/>
                </a:lnTo>
                <a:lnTo>
                  <a:pt x="804" y="1592"/>
                </a:lnTo>
                <a:lnTo>
                  <a:pt x="816" y="1548"/>
                </a:lnTo>
                <a:lnTo>
                  <a:pt x="796" y="1472"/>
                </a:lnTo>
                <a:lnTo>
                  <a:pt x="860" y="1476"/>
                </a:lnTo>
                <a:lnTo>
                  <a:pt x="944" y="1476"/>
                </a:lnTo>
                <a:lnTo>
                  <a:pt x="1012" y="1456"/>
                </a:lnTo>
                <a:lnTo>
                  <a:pt x="1072" y="1452"/>
                </a:lnTo>
                <a:lnTo>
                  <a:pt x="1128" y="1396"/>
                </a:lnTo>
                <a:lnTo>
                  <a:pt x="1172" y="1328"/>
                </a:lnTo>
                <a:lnTo>
                  <a:pt x="1248" y="1288"/>
                </a:lnTo>
                <a:lnTo>
                  <a:pt x="1324" y="1232"/>
                </a:lnTo>
                <a:lnTo>
                  <a:pt x="1396" y="1212"/>
                </a:lnTo>
                <a:lnTo>
                  <a:pt x="1436" y="1240"/>
                </a:lnTo>
                <a:lnTo>
                  <a:pt x="1500" y="1232"/>
                </a:lnTo>
                <a:lnTo>
                  <a:pt x="1580" y="1196"/>
                </a:lnTo>
                <a:lnTo>
                  <a:pt x="1604" y="1200"/>
                </a:lnTo>
                <a:lnTo>
                  <a:pt x="1696" y="1168"/>
                </a:lnTo>
                <a:lnTo>
                  <a:pt x="1664" y="1068"/>
                </a:lnTo>
                <a:lnTo>
                  <a:pt x="1672" y="964"/>
                </a:lnTo>
                <a:lnTo>
                  <a:pt x="1704" y="956"/>
                </a:lnTo>
                <a:lnTo>
                  <a:pt x="1740" y="920"/>
                </a:lnTo>
                <a:lnTo>
                  <a:pt x="1780" y="880"/>
                </a:lnTo>
                <a:lnTo>
                  <a:pt x="1808" y="816"/>
                </a:lnTo>
                <a:lnTo>
                  <a:pt x="1852" y="736"/>
                </a:lnTo>
                <a:lnTo>
                  <a:pt x="1864" y="628"/>
                </a:lnTo>
                <a:lnTo>
                  <a:pt x="1896" y="576"/>
                </a:lnTo>
                <a:lnTo>
                  <a:pt x="1872" y="508"/>
                </a:lnTo>
                <a:lnTo>
                  <a:pt x="1836" y="448"/>
                </a:lnTo>
                <a:lnTo>
                  <a:pt x="1764" y="416"/>
                </a:lnTo>
                <a:lnTo>
                  <a:pt x="1764" y="392"/>
                </a:lnTo>
                <a:lnTo>
                  <a:pt x="1796" y="332"/>
                </a:lnTo>
                <a:lnTo>
                  <a:pt x="1804" y="248"/>
                </a:lnTo>
                <a:lnTo>
                  <a:pt x="1804" y="192"/>
                </a:lnTo>
                <a:lnTo>
                  <a:pt x="1772" y="140"/>
                </a:lnTo>
                <a:lnTo>
                  <a:pt x="1716" y="108"/>
                </a:lnTo>
                <a:lnTo>
                  <a:pt x="1664" y="132"/>
                </a:lnTo>
              </a:path>
            </a:pathLst>
          </a:custGeom>
          <a:noFill/>
          <a:ln w="2857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4370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4371" name="Oval 3"/>
          <p:cNvSpPr>
            <a:spLocks noChangeArrowheads="1"/>
          </p:cNvSpPr>
          <p:nvPr/>
        </p:nvSpPr>
        <p:spPr bwMode="auto">
          <a:xfrm rot="-2283432">
            <a:off x="5562600" y="2971800"/>
            <a:ext cx="457200" cy="304800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54372" name="Text Box 4"/>
          <p:cNvSpPr txBox="1">
            <a:spLocks noChangeArrowheads="1"/>
          </p:cNvSpPr>
          <p:nvPr/>
        </p:nvSpPr>
        <p:spPr bwMode="auto">
          <a:xfrm>
            <a:off x="1219200" y="792163"/>
            <a:ext cx="6705600" cy="118903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7200" b="1">
                <a:solidFill>
                  <a:srgbClr val="FF0000"/>
                </a:solidFill>
              </a:rPr>
              <a:t>Newgrange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37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5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2549" name="Oval 5"/>
          <p:cNvSpPr>
            <a:spLocks noChangeArrowheads="1"/>
          </p:cNvSpPr>
          <p:nvPr/>
        </p:nvSpPr>
        <p:spPr bwMode="auto">
          <a:xfrm rot="-3879821">
            <a:off x="4671219" y="1092994"/>
            <a:ext cx="1744662" cy="1943100"/>
          </a:xfrm>
          <a:prstGeom prst="ellipse">
            <a:avLst/>
          </a:prstGeom>
          <a:gradFill rotWithShape="0">
            <a:gsLst>
              <a:gs pos="0">
                <a:srgbClr val="20D636">
                  <a:alpha val="39999"/>
                </a:srgbClr>
              </a:gs>
              <a:gs pos="100000">
                <a:srgbClr val="20D636">
                  <a:gamma/>
                  <a:shade val="57255"/>
                  <a:invGamma/>
                  <a:alpha val="39999"/>
                </a:srgbClr>
              </a:gs>
            </a:gsLst>
            <a:lin ang="5400000" scaled="1"/>
          </a:gra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4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5378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5379" name="Freeform 3"/>
          <p:cNvSpPr>
            <a:spLocks/>
          </p:cNvSpPr>
          <p:nvPr/>
        </p:nvSpPr>
        <p:spPr bwMode="auto">
          <a:xfrm>
            <a:off x="4572000" y="1495425"/>
            <a:ext cx="1403350" cy="1262063"/>
          </a:xfrm>
          <a:custGeom>
            <a:avLst/>
            <a:gdLst/>
            <a:ahLst/>
            <a:cxnLst>
              <a:cxn ang="0">
                <a:pos x="376" y="15"/>
              </a:cxn>
              <a:cxn ang="0">
                <a:pos x="307" y="126"/>
              </a:cxn>
              <a:cxn ang="0">
                <a:pos x="265" y="234"/>
              </a:cxn>
              <a:cxn ang="0">
                <a:pos x="118" y="294"/>
              </a:cxn>
              <a:cxn ang="0">
                <a:pos x="130" y="324"/>
              </a:cxn>
              <a:cxn ang="0">
                <a:pos x="163" y="360"/>
              </a:cxn>
              <a:cxn ang="0">
                <a:pos x="64" y="399"/>
              </a:cxn>
              <a:cxn ang="0">
                <a:pos x="40" y="414"/>
              </a:cxn>
              <a:cxn ang="0">
                <a:pos x="1" y="444"/>
              </a:cxn>
              <a:cxn ang="0">
                <a:pos x="46" y="537"/>
              </a:cxn>
              <a:cxn ang="0">
                <a:pos x="88" y="582"/>
              </a:cxn>
              <a:cxn ang="0">
                <a:pos x="142" y="645"/>
              </a:cxn>
              <a:cxn ang="0">
                <a:pos x="196" y="663"/>
              </a:cxn>
              <a:cxn ang="0">
                <a:pos x="241" y="711"/>
              </a:cxn>
              <a:cxn ang="0">
                <a:pos x="274" y="705"/>
              </a:cxn>
              <a:cxn ang="0">
                <a:pos x="256" y="699"/>
              </a:cxn>
              <a:cxn ang="0">
                <a:pos x="238" y="702"/>
              </a:cxn>
              <a:cxn ang="0">
                <a:pos x="301" y="690"/>
              </a:cxn>
              <a:cxn ang="0">
                <a:pos x="349" y="690"/>
              </a:cxn>
              <a:cxn ang="0">
                <a:pos x="370" y="666"/>
              </a:cxn>
              <a:cxn ang="0">
                <a:pos x="409" y="606"/>
              </a:cxn>
              <a:cxn ang="0">
                <a:pos x="460" y="498"/>
              </a:cxn>
              <a:cxn ang="0">
                <a:pos x="508" y="546"/>
              </a:cxn>
              <a:cxn ang="0">
                <a:pos x="544" y="591"/>
              </a:cxn>
              <a:cxn ang="0">
                <a:pos x="577" y="642"/>
              </a:cxn>
              <a:cxn ang="0">
                <a:pos x="649" y="699"/>
              </a:cxn>
              <a:cxn ang="0">
                <a:pos x="643" y="696"/>
              </a:cxn>
              <a:cxn ang="0">
                <a:pos x="685" y="771"/>
              </a:cxn>
              <a:cxn ang="0">
                <a:pos x="760" y="762"/>
              </a:cxn>
              <a:cxn ang="0">
                <a:pos x="823" y="753"/>
              </a:cxn>
              <a:cxn ang="0">
                <a:pos x="874" y="786"/>
              </a:cxn>
              <a:cxn ang="0">
                <a:pos x="883" y="795"/>
              </a:cxn>
            </a:cxnLst>
            <a:rect l="0" t="0" r="r" b="b"/>
            <a:pathLst>
              <a:path w="884" h="795">
                <a:moveTo>
                  <a:pt x="409" y="0"/>
                </a:moveTo>
                <a:cubicBezTo>
                  <a:pt x="395" y="5"/>
                  <a:pt x="387" y="4"/>
                  <a:pt x="376" y="15"/>
                </a:cubicBezTo>
                <a:cubicBezTo>
                  <a:pt x="370" y="32"/>
                  <a:pt x="370" y="38"/>
                  <a:pt x="355" y="48"/>
                </a:cubicBezTo>
                <a:cubicBezTo>
                  <a:pt x="338" y="74"/>
                  <a:pt x="334" y="108"/>
                  <a:pt x="307" y="126"/>
                </a:cubicBezTo>
                <a:cubicBezTo>
                  <a:pt x="297" y="156"/>
                  <a:pt x="288" y="181"/>
                  <a:pt x="271" y="207"/>
                </a:cubicBezTo>
                <a:cubicBezTo>
                  <a:pt x="268" y="212"/>
                  <a:pt x="266" y="231"/>
                  <a:pt x="265" y="234"/>
                </a:cubicBezTo>
                <a:cubicBezTo>
                  <a:pt x="263" y="240"/>
                  <a:pt x="259" y="252"/>
                  <a:pt x="259" y="252"/>
                </a:cubicBezTo>
                <a:cubicBezTo>
                  <a:pt x="251" y="327"/>
                  <a:pt x="222" y="292"/>
                  <a:pt x="118" y="294"/>
                </a:cubicBezTo>
                <a:cubicBezTo>
                  <a:pt x="115" y="303"/>
                  <a:pt x="111" y="311"/>
                  <a:pt x="118" y="321"/>
                </a:cubicBezTo>
                <a:cubicBezTo>
                  <a:pt x="120" y="324"/>
                  <a:pt x="126" y="323"/>
                  <a:pt x="130" y="324"/>
                </a:cubicBezTo>
                <a:cubicBezTo>
                  <a:pt x="142" y="329"/>
                  <a:pt x="150" y="336"/>
                  <a:pt x="163" y="339"/>
                </a:cubicBezTo>
                <a:cubicBezTo>
                  <a:pt x="166" y="347"/>
                  <a:pt x="169" y="351"/>
                  <a:pt x="163" y="360"/>
                </a:cubicBezTo>
                <a:cubicBezTo>
                  <a:pt x="159" y="366"/>
                  <a:pt x="151" y="366"/>
                  <a:pt x="145" y="369"/>
                </a:cubicBezTo>
                <a:cubicBezTo>
                  <a:pt x="119" y="382"/>
                  <a:pt x="93" y="394"/>
                  <a:pt x="64" y="399"/>
                </a:cubicBezTo>
                <a:cubicBezTo>
                  <a:pt x="62" y="402"/>
                  <a:pt x="61" y="406"/>
                  <a:pt x="58" y="408"/>
                </a:cubicBezTo>
                <a:cubicBezTo>
                  <a:pt x="53" y="411"/>
                  <a:pt x="40" y="414"/>
                  <a:pt x="40" y="414"/>
                </a:cubicBezTo>
                <a:cubicBezTo>
                  <a:pt x="36" y="427"/>
                  <a:pt x="22" y="430"/>
                  <a:pt x="10" y="438"/>
                </a:cubicBezTo>
                <a:cubicBezTo>
                  <a:pt x="7" y="440"/>
                  <a:pt x="1" y="444"/>
                  <a:pt x="1" y="444"/>
                </a:cubicBezTo>
                <a:cubicBezTo>
                  <a:pt x="3" y="470"/>
                  <a:pt x="0" y="479"/>
                  <a:pt x="13" y="498"/>
                </a:cubicBezTo>
                <a:cubicBezTo>
                  <a:pt x="17" y="524"/>
                  <a:pt x="20" y="532"/>
                  <a:pt x="46" y="537"/>
                </a:cubicBezTo>
                <a:cubicBezTo>
                  <a:pt x="50" y="549"/>
                  <a:pt x="45" y="563"/>
                  <a:pt x="52" y="573"/>
                </a:cubicBezTo>
                <a:cubicBezTo>
                  <a:pt x="55" y="577"/>
                  <a:pt x="84" y="581"/>
                  <a:pt x="88" y="582"/>
                </a:cubicBezTo>
                <a:cubicBezTo>
                  <a:pt x="94" y="586"/>
                  <a:pt x="107" y="584"/>
                  <a:pt x="109" y="591"/>
                </a:cubicBezTo>
                <a:cubicBezTo>
                  <a:pt x="125" y="646"/>
                  <a:pt x="95" y="638"/>
                  <a:pt x="142" y="645"/>
                </a:cubicBezTo>
                <a:cubicBezTo>
                  <a:pt x="154" y="649"/>
                  <a:pt x="166" y="653"/>
                  <a:pt x="178" y="657"/>
                </a:cubicBezTo>
                <a:cubicBezTo>
                  <a:pt x="184" y="659"/>
                  <a:pt x="196" y="663"/>
                  <a:pt x="196" y="663"/>
                </a:cubicBezTo>
                <a:cubicBezTo>
                  <a:pt x="208" y="675"/>
                  <a:pt x="209" y="684"/>
                  <a:pt x="226" y="690"/>
                </a:cubicBezTo>
                <a:cubicBezTo>
                  <a:pt x="233" y="711"/>
                  <a:pt x="226" y="706"/>
                  <a:pt x="241" y="711"/>
                </a:cubicBezTo>
                <a:cubicBezTo>
                  <a:pt x="249" y="710"/>
                  <a:pt x="257" y="709"/>
                  <a:pt x="265" y="708"/>
                </a:cubicBezTo>
                <a:cubicBezTo>
                  <a:pt x="268" y="707"/>
                  <a:pt x="277" y="705"/>
                  <a:pt x="274" y="705"/>
                </a:cubicBezTo>
                <a:cubicBezTo>
                  <a:pt x="265" y="705"/>
                  <a:pt x="256" y="707"/>
                  <a:pt x="247" y="708"/>
                </a:cubicBezTo>
                <a:cubicBezTo>
                  <a:pt x="231" y="713"/>
                  <a:pt x="235" y="713"/>
                  <a:pt x="256" y="699"/>
                </a:cubicBezTo>
                <a:lnTo>
                  <a:pt x="256" y="699"/>
                </a:lnTo>
                <a:cubicBezTo>
                  <a:pt x="250" y="700"/>
                  <a:pt x="244" y="701"/>
                  <a:pt x="238" y="702"/>
                </a:cubicBezTo>
                <a:cubicBezTo>
                  <a:pt x="252" y="723"/>
                  <a:pt x="234" y="703"/>
                  <a:pt x="232" y="696"/>
                </a:cubicBezTo>
                <a:cubicBezTo>
                  <a:pt x="255" y="695"/>
                  <a:pt x="278" y="690"/>
                  <a:pt x="301" y="690"/>
                </a:cubicBezTo>
                <a:cubicBezTo>
                  <a:pt x="311" y="690"/>
                  <a:pt x="319" y="696"/>
                  <a:pt x="328" y="696"/>
                </a:cubicBezTo>
                <a:cubicBezTo>
                  <a:pt x="301" y="683"/>
                  <a:pt x="330" y="693"/>
                  <a:pt x="349" y="690"/>
                </a:cubicBezTo>
                <a:cubicBezTo>
                  <a:pt x="355" y="666"/>
                  <a:pt x="346" y="687"/>
                  <a:pt x="364" y="675"/>
                </a:cubicBezTo>
                <a:cubicBezTo>
                  <a:pt x="367" y="673"/>
                  <a:pt x="367" y="668"/>
                  <a:pt x="370" y="666"/>
                </a:cubicBezTo>
                <a:cubicBezTo>
                  <a:pt x="377" y="661"/>
                  <a:pt x="392" y="660"/>
                  <a:pt x="400" y="657"/>
                </a:cubicBezTo>
                <a:cubicBezTo>
                  <a:pt x="408" y="633"/>
                  <a:pt x="409" y="641"/>
                  <a:pt x="409" y="606"/>
                </a:cubicBezTo>
                <a:lnTo>
                  <a:pt x="412" y="546"/>
                </a:lnTo>
                <a:lnTo>
                  <a:pt x="460" y="498"/>
                </a:lnTo>
                <a:lnTo>
                  <a:pt x="508" y="498"/>
                </a:lnTo>
                <a:lnTo>
                  <a:pt x="508" y="546"/>
                </a:lnTo>
                <a:cubicBezTo>
                  <a:pt x="519" y="550"/>
                  <a:pt x="534" y="549"/>
                  <a:pt x="541" y="558"/>
                </a:cubicBezTo>
                <a:cubicBezTo>
                  <a:pt x="548" y="567"/>
                  <a:pt x="541" y="580"/>
                  <a:pt x="544" y="591"/>
                </a:cubicBezTo>
                <a:cubicBezTo>
                  <a:pt x="546" y="598"/>
                  <a:pt x="556" y="609"/>
                  <a:pt x="556" y="609"/>
                </a:cubicBezTo>
                <a:cubicBezTo>
                  <a:pt x="559" y="629"/>
                  <a:pt x="559" y="633"/>
                  <a:pt x="577" y="642"/>
                </a:cubicBezTo>
                <a:cubicBezTo>
                  <a:pt x="595" y="668"/>
                  <a:pt x="582" y="659"/>
                  <a:pt x="619" y="663"/>
                </a:cubicBezTo>
                <a:cubicBezTo>
                  <a:pt x="628" y="676"/>
                  <a:pt x="649" y="685"/>
                  <a:pt x="649" y="699"/>
                </a:cubicBezTo>
                <a:cubicBezTo>
                  <a:pt x="650" y="696"/>
                  <a:pt x="655" y="691"/>
                  <a:pt x="652" y="690"/>
                </a:cubicBezTo>
                <a:cubicBezTo>
                  <a:pt x="649" y="688"/>
                  <a:pt x="644" y="692"/>
                  <a:pt x="643" y="696"/>
                </a:cubicBezTo>
                <a:cubicBezTo>
                  <a:pt x="639" y="714"/>
                  <a:pt x="641" y="732"/>
                  <a:pt x="640" y="750"/>
                </a:cubicBezTo>
                <a:cubicBezTo>
                  <a:pt x="645" y="783"/>
                  <a:pt x="649" y="774"/>
                  <a:pt x="685" y="771"/>
                </a:cubicBezTo>
                <a:cubicBezTo>
                  <a:pt x="693" y="766"/>
                  <a:pt x="712" y="759"/>
                  <a:pt x="712" y="759"/>
                </a:cubicBezTo>
                <a:cubicBezTo>
                  <a:pt x="740" y="768"/>
                  <a:pt x="724" y="766"/>
                  <a:pt x="760" y="762"/>
                </a:cubicBezTo>
                <a:cubicBezTo>
                  <a:pt x="764" y="741"/>
                  <a:pt x="771" y="735"/>
                  <a:pt x="790" y="729"/>
                </a:cubicBezTo>
                <a:cubicBezTo>
                  <a:pt x="814" y="733"/>
                  <a:pt x="815" y="729"/>
                  <a:pt x="823" y="753"/>
                </a:cubicBezTo>
                <a:cubicBezTo>
                  <a:pt x="824" y="756"/>
                  <a:pt x="852" y="758"/>
                  <a:pt x="859" y="759"/>
                </a:cubicBezTo>
                <a:cubicBezTo>
                  <a:pt x="872" y="772"/>
                  <a:pt x="867" y="764"/>
                  <a:pt x="874" y="786"/>
                </a:cubicBezTo>
                <a:cubicBezTo>
                  <a:pt x="875" y="789"/>
                  <a:pt x="880" y="789"/>
                  <a:pt x="883" y="792"/>
                </a:cubicBezTo>
                <a:cubicBezTo>
                  <a:pt x="884" y="793"/>
                  <a:pt x="883" y="794"/>
                  <a:pt x="883" y="79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85380" name="AutoShape 4"/>
          <p:cNvSpPr>
            <a:spLocks noChangeArrowheads="1"/>
          </p:cNvSpPr>
          <p:nvPr/>
        </p:nvSpPr>
        <p:spPr bwMode="auto">
          <a:xfrm>
            <a:off x="6705600" y="1371600"/>
            <a:ext cx="2133600" cy="1143000"/>
          </a:xfrm>
          <a:prstGeom prst="leftArrow">
            <a:avLst>
              <a:gd name="adj1" fmla="val 50000"/>
              <a:gd name="adj2" fmla="val 46667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5381" name="Text Box 5"/>
          <p:cNvSpPr txBox="1">
            <a:spLocks noChangeArrowheads="1"/>
          </p:cNvSpPr>
          <p:nvPr/>
        </p:nvSpPr>
        <p:spPr bwMode="auto">
          <a:xfrm>
            <a:off x="6553200" y="3124200"/>
            <a:ext cx="243840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Northern Ireland</a:t>
            </a:r>
          </a:p>
          <a:p>
            <a:r>
              <a:rPr lang="en-US" sz="1600" b="1"/>
              <a:t>is part</a:t>
            </a:r>
          </a:p>
          <a:p>
            <a:r>
              <a:rPr lang="en-US" sz="1600" b="1"/>
              <a:t>of </a:t>
            </a:r>
          </a:p>
          <a:p>
            <a:r>
              <a:rPr lang="en-US" sz="2000" b="1"/>
              <a:t>“The</a:t>
            </a:r>
          </a:p>
          <a:p>
            <a:r>
              <a:rPr lang="en-US" sz="2000" b="1"/>
              <a:t>United Kingdom</a:t>
            </a:r>
          </a:p>
          <a:p>
            <a:r>
              <a:rPr lang="en-US" sz="2000" b="1"/>
              <a:t>. . .”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766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l="22629" t="6609" r="22198" b="9483"/>
          <a:stretch>
            <a:fillRect/>
          </a:stretch>
        </p:blipFill>
        <p:spPr bwMode="auto">
          <a:xfrm>
            <a:off x="2260600" y="457200"/>
            <a:ext cx="5078413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7667" name="Freeform 3"/>
          <p:cNvSpPr>
            <a:spLocks/>
          </p:cNvSpPr>
          <p:nvPr/>
        </p:nvSpPr>
        <p:spPr bwMode="auto">
          <a:xfrm>
            <a:off x="4572000" y="1495425"/>
            <a:ext cx="1403350" cy="1262063"/>
          </a:xfrm>
          <a:custGeom>
            <a:avLst/>
            <a:gdLst/>
            <a:ahLst/>
            <a:cxnLst>
              <a:cxn ang="0">
                <a:pos x="376" y="15"/>
              </a:cxn>
              <a:cxn ang="0">
                <a:pos x="307" y="126"/>
              </a:cxn>
              <a:cxn ang="0">
                <a:pos x="265" y="234"/>
              </a:cxn>
              <a:cxn ang="0">
                <a:pos x="118" y="294"/>
              </a:cxn>
              <a:cxn ang="0">
                <a:pos x="130" y="324"/>
              </a:cxn>
              <a:cxn ang="0">
                <a:pos x="163" y="360"/>
              </a:cxn>
              <a:cxn ang="0">
                <a:pos x="64" y="399"/>
              </a:cxn>
              <a:cxn ang="0">
                <a:pos x="40" y="414"/>
              </a:cxn>
              <a:cxn ang="0">
                <a:pos x="1" y="444"/>
              </a:cxn>
              <a:cxn ang="0">
                <a:pos x="46" y="537"/>
              </a:cxn>
              <a:cxn ang="0">
                <a:pos x="88" y="582"/>
              </a:cxn>
              <a:cxn ang="0">
                <a:pos x="142" y="645"/>
              </a:cxn>
              <a:cxn ang="0">
                <a:pos x="196" y="663"/>
              </a:cxn>
              <a:cxn ang="0">
                <a:pos x="241" y="711"/>
              </a:cxn>
              <a:cxn ang="0">
                <a:pos x="274" y="705"/>
              </a:cxn>
              <a:cxn ang="0">
                <a:pos x="256" y="699"/>
              </a:cxn>
              <a:cxn ang="0">
                <a:pos x="238" y="702"/>
              </a:cxn>
              <a:cxn ang="0">
                <a:pos x="301" y="690"/>
              </a:cxn>
              <a:cxn ang="0">
                <a:pos x="349" y="690"/>
              </a:cxn>
              <a:cxn ang="0">
                <a:pos x="370" y="666"/>
              </a:cxn>
              <a:cxn ang="0">
                <a:pos x="409" y="606"/>
              </a:cxn>
              <a:cxn ang="0">
                <a:pos x="460" y="498"/>
              </a:cxn>
              <a:cxn ang="0">
                <a:pos x="508" y="546"/>
              </a:cxn>
              <a:cxn ang="0">
                <a:pos x="544" y="591"/>
              </a:cxn>
              <a:cxn ang="0">
                <a:pos x="577" y="642"/>
              </a:cxn>
              <a:cxn ang="0">
                <a:pos x="649" y="699"/>
              </a:cxn>
              <a:cxn ang="0">
                <a:pos x="643" y="696"/>
              </a:cxn>
              <a:cxn ang="0">
                <a:pos x="685" y="771"/>
              </a:cxn>
              <a:cxn ang="0">
                <a:pos x="760" y="762"/>
              </a:cxn>
              <a:cxn ang="0">
                <a:pos x="823" y="753"/>
              </a:cxn>
              <a:cxn ang="0">
                <a:pos x="874" y="786"/>
              </a:cxn>
              <a:cxn ang="0">
                <a:pos x="883" y="795"/>
              </a:cxn>
            </a:cxnLst>
            <a:rect l="0" t="0" r="r" b="b"/>
            <a:pathLst>
              <a:path w="884" h="795">
                <a:moveTo>
                  <a:pt x="409" y="0"/>
                </a:moveTo>
                <a:cubicBezTo>
                  <a:pt x="395" y="5"/>
                  <a:pt x="387" y="4"/>
                  <a:pt x="376" y="15"/>
                </a:cubicBezTo>
                <a:cubicBezTo>
                  <a:pt x="370" y="32"/>
                  <a:pt x="370" y="38"/>
                  <a:pt x="355" y="48"/>
                </a:cubicBezTo>
                <a:cubicBezTo>
                  <a:pt x="338" y="74"/>
                  <a:pt x="334" y="108"/>
                  <a:pt x="307" y="126"/>
                </a:cubicBezTo>
                <a:cubicBezTo>
                  <a:pt x="297" y="156"/>
                  <a:pt x="288" y="181"/>
                  <a:pt x="271" y="207"/>
                </a:cubicBezTo>
                <a:cubicBezTo>
                  <a:pt x="268" y="212"/>
                  <a:pt x="266" y="231"/>
                  <a:pt x="265" y="234"/>
                </a:cubicBezTo>
                <a:cubicBezTo>
                  <a:pt x="263" y="240"/>
                  <a:pt x="259" y="252"/>
                  <a:pt x="259" y="252"/>
                </a:cubicBezTo>
                <a:cubicBezTo>
                  <a:pt x="251" y="327"/>
                  <a:pt x="222" y="292"/>
                  <a:pt x="118" y="294"/>
                </a:cubicBezTo>
                <a:cubicBezTo>
                  <a:pt x="115" y="303"/>
                  <a:pt x="111" y="311"/>
                  <a:pt x="118" y="321"/>
                </a:cubicBezTo>
                <a:cubicBezTo>
                  <a:pt x="120" y="324"/>
                  <a:pt x="126" y="323"/>
                  <a:pt x="130" y="324"/>
                </a:cubicBezTo>
                <a:cubicBezTo>
                  <a:pt x="142" y="329"/>
                  <a:pt x="150" y="336"/>
                  <a:pt x="163" y="339"/>
                </a:cubicBezTo>
                <a:cubicBezTo>
                  <a:pt x="166" y="347"/>
                  <a:pt x="169" y="351"/>
                  <a:pt x="163" y="360"/>
                </a:cubicBezTo>
                <a:cubicBezTo>
                  <a:pt x="159" y="366"/>
                  <a:pt x="151" y="366"/>
                  <a:pt x="145" y="369"/>
                </a:cubicBezTo>
                <a:cubicBezTo>
                  <a:pt x="119" y="382"/>
                  <a:pt x="93" y="394"/>
                  <a:pt x="64" y="399"/>
                </a:cubicBezTo>
                <a:cubicBezTo>
                  <a:pt x="62" y="402"/>
                  <a:pt x="61" y="406"/>
                  <a:pt x="58" y="408"/>
                </a:cubicBezTo>
                <a:cubicBezTo>
                  <a:pt x="53" y="411"/>
                  <a:pt x="40" y="414"/>
                  <a:pt x="40" y="414"/>
                </a:cubicBezTo>
                <a:cubicBezTo>
                  <a:pt x="36" y="427"/>
                  <a:pt x="22" y="430"/>
                  <a:pt x="10" y="438"/>
                </a:cubicBezTo>
                <a:cubicBezTo>
                  <a:pt x="7" y="440"/>
                  <a:pt x="1" y="444"/>
                  <a:pt x="1" y="444"/>
                </a:cubicBezTo>
                <a:cubicBezTo>
                  <a:pt x="3" y="470"/>
                  <a:pt x="0" y="479"/>
                  <a:pt x="13" y="498"/>
                </a:cubicBezTo>
                <a:cubicBezTo>
                  <a:pt x="17" y="524"/>
                  <a:pt x="20" y="532"/>
                  <a:pt x="46" y="537"/>
                </a:cubicBezTo>
                <a:cubicBezTo>
                  <a:pt x="50" y="549"/>
                  <a:pt x="45" y="563"/>
                  <a:pt x="52" y="573"/>
                </a:cubicBezTo>
                <a:cubicBezTo>
                  <a:pt x="55" y="577"/>
                  <a:pt x="84" y="581"/>
                  <a:pt x="88" y="582"/>
                </a:cubicBezTo>
                <a:cubicBezTo>
                  <a:pt x="94" y="586"/>
                  <a:pt x="107" y="584"/>
                  <a:pt x="109" y="591"/>
                </a:cubicBezTo>
                <a:cubicBezTo>
                  <a:pt x="125" y="646"/>
                  <a:pt x="95" y="638"/>
                  <a:pt x="142" y="645"/>
                </a:cubicBezTo>
                <a:cubicBezTo>
                  <a:pt x="154" y="649"/>
                  <a:pt x="166" y="653"/>
                  <a:pt x="178" y="657"/>
                </a:cubicBezTo>
                <a:cubicBezTo>
                  <a:pt x="184" y="659"/>
                  <a:pt x="196" y="663"/>
                  <a:pt x="196" y="663"/>
                </a:cubicBezTo>
                <a:cubicBezTo>
                  <a:pt x="208" y="675"/>
                  <a:pt x="209" y="684"/>
                  <a:pt x="226" y="690"/>
                </a:cubicBezTo>
                <a:cubicBezTo>
                  <a:pt x="233" y="711"/>
                  <a:pt x="226" y="706"/>
                  <a:pt x="241" y="711"/>
                </a:cubicBezTo>
                <a:cubicBezTo>
                  <a:pt x="249" y="710"/>
                  <a:pt x="257" y="709"/>
                  <a:pt x="265" y="708"/>
                </a:cubicBezTo>
                <a:cubicBezTo>
                  <a:pt x="268" y="707"/>
                  <a:pt x="277" y="705"/>
                  <a:pt x="274" y="705"/>
                </a:cubicBezTo>
                <a:cubicBezTo>
                  <a:pt x="265" y="705"/>
                  <a:pt x="256" y="707"/>
                  <a:pt x="247" y="708"/>
                </a:cubicBezTo>
                <a:cubicBezTo>
                  <a:pt x="231" y="713"/>
                  <a:pt x="235" y="713"/>
                  <a:pt x="256" y="699"/>
                </a:cubicBezTo>
                <a:lnTo>
                  <a:pt x="256" y="699"/>
                </a:lnTo>
                <a:cubicBezTo>
                  <a:pt x="250" y="700"/>
                  <a:pt x="244" y="701"/>
                  <a:pt x="238" y="702"/>
                </a:cubicBezTo>
                <a:cubicBezTo>
                  <a:pt x="252" y="723"/>
                  <a:pt x="234" y="703"/>
                  <a:pt x="232" y="696"/>
                </a:cubicBezTo>
                <a:cubicBezTo>
                  <a:pt x="255" y="695"/>
                  <a:pt x="278" y="690"/>
                  <a:pt x="301" y="690"/>
                </a:cubicBezTo>
                <a:cubicBezTo>
                  <a:pt x="311" y="690"/>
                  <a:pt x="319" y="696"/>
                  <a:pt x="328" y="696"/>
                </a:cubicBezTo>
                <a:cubicBezTo>
                  <a:pt x="301" y="683"/>
                  <a:pt x="330" y="693"/>
                  <a:pt x="349" y="690"/>
                </a:cubicBezTo>
                <a:cubicBezTo>
                  <a:pt x="355" y="666"/>
                  <a:pt x="346" y="687"/>
                  <a:pt x="364" y="675"/>
                </a:cubicBezTo>
                <a:cubicBezTo>
                  <a:pt x="367" y="673"/>
                  <a:pt x="367" y="668"/>
                  <a:pt x="370" y="666"/>
                </a:cubicBezTo>
                <a:cubicBezTo>
                  <a:pt x="377" y="661"/>
                  <a:pt x="392" y="660"/>
                  <a:pt x="400" y="657"/>
                </a:cubicBezTo>
                <a:cubicBezTo>
                  <a:pt x="408" y="633"/>
                  <a:pt x="409" y="641"/>
                  <a:pt x="409" y="606"/>
                </a:cubicBezTo>
                <a:lnTo>
                  <a:pt x="412" y="546"/>
                </a:lnTo>
                <a:lnTo>
                  <a:pt x="460" y="498"/>
                </a:lnTo>
                <a:lnTo>
                  <a:pt x="508" y="498"/>
                </a:lnTo>
                <a:lnTo>
                  <a:pt x="508" y="546"/>
                </a:lnTo>
                <a:cubicBezTo>
                  <a:pt x="519" y="550"/>
                  <a:pt x="534" y="549"/>
                  <a:pt x="541" y="558"/>
                </a:cubicBezTo>
                <a:cubicBezTo>
                  <a:pt x="548" y="567"/>
                  <a:pt x="541" y="580"/>
                  <a:pt x="544" y="591"/>
                </a:cubicBezTo>
                <a:cubicBezTo>
                  <a:pt x="546" y="598"/>
                  <a:pt x="556" y="609"/>
                  <a:pt x="556" y="609"/>
                </a:cubicBezTo>
                <a:cubicBezTo>
                  <a:pt x="559" y="629"/>
                  <a:pt x="559" y="633"/>
                  <a:pt x="577" y="642"/>
                </a:cubicBezTo>
                <a:cubicBezTo>
                  <a:pt x="595" y="668"/>
                  <a:pt x="582" y="659"/>
                  <a:pt x="619" y="663"/>
                </a:cubicBezTo>
                <a:cubicBezTo>
                  <a:pt x="628" y="676"/>
                  <a:pt x="649" y="685"/>
                  <a:pt x="649" y="699"/>
                </a:cubicBezTo>
                <a:cubicBezTo>
                  <a:pt x="650" y="696"/>
                  <a:pt x="655" y="691"/>
                  <a:pt x="652" y="690"/>
                </a:cubicBezTo>
                <a:cubicBezTo>
                  <a:pt x="649" y="688"/>
                  <a:pt x="644" y="692"/>
                  <a:pt x="643" y="696"/>
                </a:cubicBezTo>
                <a:cubicBezTo>
                  <a:pt x="639" y="714"/>
                  <a:pt x="641" y="732"/>
                  <a:pt x="640" y="750"/>
                </a:cubicBezTo>
                <a:cubicBezTo>
                  <a:pt x="645" y="783"/>
                  <a:pt x="649" y="774"/>
                  <a:pt x="685" y="771"/>
                </a:cubicBezTo>
                <a:cubicBezTo>
                  <a:pt x="693" y="766"/>
                  <a:pt x="712" y="759"/>
                  <a:pt x="712" y="759"/>
                </a:cubicBezTo>
                <a:cubicBezTo>
                  <a:pt x="740" y="768"/>
                  <a:pt x="724" y="766"/>
                  <a:pt x="760" y="762"/>
                </a:cubicBezTo>
                <a:cubicBezTo>
                  <a:pt x="764" y="741"/>
                  <a:pt x="771" y="735"/>
                  <a:pt x="790" y="729"/>
                </a:cubicBezTo>
                <a:cubicBezTo>
                  <a:pt x="814" y="733"/>
                  <a:pt x="815" y="729"/>
                  <a:pt x="823" y="753"/>
                </a:cubicBezTo>
                <a:cubicBezTo>
                  <a:pt x="824" y="756"/>
                  <a:pt x="852" y="758"/>
                  <a:pt x="859" y="759"/>
                </a:cubicBezTo>
                <a:cubicBezTo>
                  <a:pt x="872" y="772"/>
                  <a:pt x="867" y="764"/>
                  <a:pt x="874" y="786"/>
                </a:cubicBezTo>
                <a:cubicBezTo>
                  <a:pt x="875" y="789"/>
                  <a:pt x="880" y="789"/>
                  <a:pt x="883" y="792"/>
                </a:cubicBezTo>
                <a:cubicBezTo>
                  <a:pt x="884" y="793"/>
                  <a:pt x="883" y="794"/>
                  <a:pt x="883" y="795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7670" name="Text Box 6"/>
          <p:cNvSpPr txBox="1">
            <a:spLocks noChangeArrowheads="1"/>
          </p:cNvSpPr>
          <p:nvPr/>
        </p:nvSpPr>
        <p:spPr bwMode="auto">
          <a:xfrm>
            <a:off x="6477000" y="1006475"/>
            <a:ext cx="2590800" cy="510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/>
              <a:t>officially</a:t>
            </a:r>
          </a:p>
          <a:p>
            <a:r>
              <a:rPr lang="en-US" sz="1600"/>
              <a:t>called</a:t>
            </a:r>
          </a:p>
          <a:p>
            <a:endParaRPr lang="en-US" sz="1600"/>
          </a:p>
          <a:p>
            <a:r>
              <a:rPr lang="en-US" sz="1800" b="1"/>
              <a:t>“The </a:t>
            </a:r>
          </a:p>
          <a:p>
            <a:r>
              <a:rPr lang="en-US" sz="1800" b="1"/>
              <a:t>United Kingdom</a:t>
            </a:r>
          </a:p>
          <a:p>
            <a:r>
              <a:rPr lang="en-US" sz="1800" b="1"/>
              <a:t>of</a:t>
            </a:r>
          </a:p>
          <a:p>
            <a:r>
              <a:rPr lang="en-US" sz="1800" b="1"/>
              <a:t>Great Britain</a:t>
            </a:r>
          </a:p>
          <a:p>
            <a:r>
              <a:rPr lang="en-US" sz="1800" b="1"/>
              <a:t>and</a:t>
            </a:r>
          </a:p>
          <a:p>
            <a:r>
              <a:rPr lang="en-US" sz="1800" b="1"/>
              <a:t>Northern Ireland”</a:t>
            </a:r>
          </a:p>
          <a:p>
            <a:endParaRPr lang="en-US" sz="2000" b="1"/>
          </a:p>
          <a:p>
            <a:endParaRPr lang="en-US" sz="2000" b="1"/>
          </a:p>
          <a:p>
            <a:r>
              <a:rPr lang="en-US" sz="1600"/>
              <a:t>usually shortened to</a:t>
            </a:r>
          </a:p>
          <a:p>
            <a:r>
              <a:rPr lang="en-US" sz="1600"/>
              <a:t>the United Kingdom,</a:t>
            </a:r>
          </a:p>
          <a:p>
            <a:r>
              <a:rPr lang="en-US" sz="1600"/>
              <a:t>the UK,</a:t>
            </a:r>
          </a:p>
          <a:p>
            <a:r>
              <a:rPr lang="en-US" sz="1600"/>
              <a:t>or Britain</a:t>
            </a:r>
          </a:p>
          <a:p>
            <a:endParaRPr lang="en-US" sz="160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97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9925" y="381000"/>
            <a:ext cx="27082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9715" name="Rectangle 3"/>
          <p:cNvSpPr>
            <a:spLocks noChangeArrowheads="1"/>
          </p:cNvSpPr>
          <p:nvPr/>
        </p:nvSpPr>
        <p:spPr bwMode="auto">
          <a:xfrm>
            <a:off x="2514600" y="6400800"/>
            <a:ext cx="409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https://www.cia.gov/cia/publications/factbook/geos/uk.html</a:t>
            </a:r>
            <a:endParaRPr lang="en-US"/>
          </a:p>
        </p:txBody>
      </p:sp>
      <p:sp>
        <p:nvSpPr>
          <p:cNvPr id="499716" name="Freeform 4"/>
          <p:cNvSpPr>
            <a:spLocks/>
          </p:cNvSpPr>
          <p:nvPr/>
        </p:nvSpPr>
        <p:spPr bwMode="auto">
          <a:xfrm>
            <a:off x="3276600" y="2438400"/>
            <a:ext cx="2286000" cy="304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8"/>
              </a:cxn>
              <a:cxn ang="0">
                <a:pos x="96" y="144"/>
              </a:cxn>
              <a:cxn ang="0">
                <a:pos x="144" y="192"/>
              </a:cxn>
              <a:cxn ang="0">
                <a:pos x="192" y="240"/>
              </a:cxn>
              <a:cxn ang="0">
                <a:pos x="192" y="288"/>
              </a:cxn>
              <a:cxn ang="0">
                <a:pos x="240" y="336"/>
              </a:cxn>
              <a:cxn ang="0">
                <a:pos x="192" y="384"/>
              </a:cxn>
              <a:cxn ang="0">
                <a:pos x="144" y="432"/>
              </a:cxn>
              <a:cxn ang="0">
                <a:pos x="96" y="480"/>
              </a:cxn>
              <a:cxn ang="0">
                <a:pos x="96" y="528"/>
              </a:cxn>
              <a:cxn ang="0">
                <a:pos x="48" y="528"/>
              </a:cxn>
              <a:cxn ang="0">
                <a:pos x="48" y="576"/>
              </a:cxn>
              <a:cxn ang="0">
                <a:pos x="0" y="576"/>
              </a:cxn>
              <a:cxn ang="0">
                <a:pos x="0" y="624"/>
              </a:cxn>
              <a:cxn ang="0">
                <a:pos x="48" y="624"/>
              </a:cxn>
              <a:cxn ang="0">
                <a:pos x="96" y="672"/>
              </a:cxn>
              <a:cxn ang="0">
                <a:pos x="144" y="672"/>
              </a:cxn>
              <a:cxn ang="0">
                <a:pos x="144" y="624"/>
              </a:cxn>
              <a:cxn ang="0">
                <a:pos x="192" y="624"/>
              </a:cxn>
              <a:cxn ang="0">
                <a:pos x="192" y="672"/>
              </a:cxn>
              <a:cxn ang="0">
                <a:pos x="240" y="672"/>
              </a:cxn>
              <a:cxn ang="0">
                <a:pos x="240" y="720"/>
              </a:cxn>
              <a:cxn ang="0">
                <a:pos x="288" y="720"/>
              </a:cxn>
              <a:cxn ang="0">
                <a:pos x="336" y="720"/>
              </a:cxn>
              <a:cxn ang="0">
                <a:pos x="336" y="672"/>
              </a:cxn>
              <a:cxn ang="0">
                <a:pos x="384" y="672"/>
              </a:cxn>
              <a:cxn ang="0">
                <a:pos x="480" y="720"/>
              </a:cxn>
              <a:cxn ang="0">
                <a:pos x="528" y="768"/>
              </a:cxn>
              <a:cxn ang="0">
                <a:pos x="528" y="816"/>
              </a:cxn>
              <a:cxn ang="0">
                <a:pos x="528" y="864"/>
              </a:cxn>
              <a:cxn ang="0">
                <a:pos x="528" y="912"/>
              </a:cxn>
              <a:cxn ang="0">
                <a:pos x="480" y="960"/>
              </a:cxn>
              <a:cxn ang="0">
                <a:pos x="480" y="1008"/>
              </a:cxn>
              <a:cxn ang="0">
                <a:pos x="480" y="1056"/>
              </a:cxn>
              <a:cxn ang="0">
                <a:pos x="480" y="1104"/>
              </a:cxn>
              <a:cxn ang="0">
                <a:pos x="528" y="1152"/>
              </a:cxn>
              <a:cxn ang="0">
                <a:pos x="480" y="1200"/>
              </a:cxn>
              <a:cxn ang="0">
                <a:pos x="384" y="1248"/>
              </a:cxn>
              <a:cxn ang="0">
                <a:pos x="336" y="1344"/>
              </a:cxn>
              <a:cxn ang="0">
                <a:pos x="384" y="1392"/>
              </a:cxn>
              <a:cxn ang="0">
                <a:pos x="384" y="1440"/>
              </a:cxn>
              <a:cxn ang="0">
                <a:pos x="384" y="1536"/>
              </a:cxn>
              <a:cxn ang="0">
                <a:pos x="288" y="1632"/>
              </a:cxn>
              <a:cxn ang="0">
                <a:pos x="288" y="1728"/>
              </a:cxn>
              <a:cxn ang="0">
                <a:pos x="288" y="1824"/>
              </a:cxn>
              <a:cxn ang="0">
                <a:pos x="336" y="1920"/>
              </a:cxn>
              <a:cxn ang="0">
                <a:pos x="384" y="1920"/>
              </a:cxn>
              <a:cxn ang="0">
                <a:pos x="528" y="1920"/>
              </a:cxn>
              <a:cxn ang="0">
                <a:pos x="624" y="1920"/>
              </a:cxn>
              <a:cxn ang="0">
                <a:pos x="816" y="1824"/>
              </a:cxn>
              <a:cxn ang="0">
                <a:pos x="960" y="1776"/>
              </a:cxn>
              <a:cxn ang="0">
                <a:pos x="1056" y="1728"/>
              </a:cxn>
              <a:cxn ang="0">
                <a:pos x="1296" y="1680"/>
              </a:cxn>
              <a:cxn ang="0">
                <a:pos x="1440" y="1728"/>
              </a:cxn>
            </a:cxnLst>
            <a:rect l="0" t="0" r="r" b="b"/>
            <a:pathLst>
              <a:path w="1440" h="1920">
                <a:moveTo>
                  <a:pt x="0" y="0"/>
                </a:moveTo>
                <a:lnTo>
                  <a:pt x="48" y="48"/>
                </a:lnTo>
                <a:lnTo>
                  <a:pt x="96" y="144"/>
                </a:lnTo>
                <a:lnTo>
                  <a:pt x="144" y="192"/>
                </a:lnTo>
                <a:lnTo>
                  <a:pt x="192" y="240"/>
                </a:lnTo>
                <a:lnTo>
                  <a:pt x="192" y="288"/>
                </a:lnTo>
                <a:lnTo>
                  <a:pt x="240" y="336"/>
                </a:lnTo>
                <a:lnTo>
                  <a:pt x="192" y="384"/>
                </a:lnTo>
                <a:lnTo>
                  <a:pt x="144" y="432"/>
                </a:lnTo>
                <a:lnTo>
                  <a:pt x="96" y="480"/>
                </a:lnTo>
                <a:lnTo>
                  <a:pt x="96" y="528"/>
                </a:lnTo>
                <a:lnTo>
                  <a:pt x="48" y="528"/>
                </a:lnTo>
                <a:lnTo>
                  <a:pt x="48" y="576"/>
                </a:lnTo>
                <a:lnTo>
                  <a:pt x="0" y="576"/>
                </a:lnTo>
                <a:lnTo>
                  <a:pt x="0" y="624"/>
                </a:lnTo>
                <a:lnTo>
                  <a:pt x="48" y="624"/>
                </a:lnTo>
                <a:lnTo>
                  <a:pt x="96" y="672"/>
                </a:lnTo>
                <a:lnTo>
                  <a:pt x="144" y="672"/>
                </a:lnTo>
                <a:lnTo>
                  <a:pt x="144" y="624"/>
                </a:lnTo>
                <a:lnTo>
                  <a:pt x="192" y="624"/>
                </a:lnTo>
                <a:lnTo>
                  <a:pt x="192" y="672"/>
                </a:lnTo>
                <a:lnTo>
                  <a:pt x="240" y="672"/>
                </a:lnTo>
                <a:lnTo>
                  <a:pt x="240" y="720"/>
                </a:lnTo>
                <a:lnTo>
                  <a:pt x="288" y="720"/>
                </a:lnTo>
                <a:lnTo>
                  <a:pt x="336" y="720"/>
                </a:lnTo>
                <a:lnTo>
                  <a:pt x="336" y="672"/>
                </a:lnTo>
                <a:lnTo>
                  <a:pt x="384" y="672"/>
                </a:lnTo>
                <a:lnTo>
                  <a:pt x="480" y="720"/>
                </a:lnTo>
                <a:lnTo>
                  <a:pt x="528" y="768"/>
                </a:lnTo>
                <a:lnTo>
                  <a:pt x="528" y="816"/>
                </a:lnTo>
                <a:lnTo>
                  <a:pt x="528" y="864"/>
                </a:lnTo>
                <a:lnTo>
                  <a:pt x="528" y="912"/>
                </a:lnTo>
                <a:lnTo>
                  <a:pt x="480" y="960"/>
                </a:lnTo>
                <a:lnTo>
                  <a:pt x="480" y="1008"/>
                </a:lnTo>
                <a:lnTo>
                  <a:pt x="480" y="1056"/>
                </a:lnTo>
                <a:lnTo>
                  <a:pt x="480" y="1104"/>
                </a:lnTo>
                <a:lnTo>
                  <a:pt x="528" y="1152"/>
                </a:lnTo>
                <a:lnTo>
                  <a:pt x="480" y="1200"/>
                </a:lnTo>
                <a:lnTo>
                  <a:pt x="384" y="1248"/>
                </a:lnTo>
                <a:lnTo>
                  <a:pt x="336" y="1344"/>
                </a:lnTo>
                <a:lnTo>
                  <a:pt x="384" y="1392"/>
                </a:lnTo>
                <a:lnTo>
                  <a:pt x="384" y="1440"/>
                </a:lnTo>
                <a:lnTo>
                  <a:pt x="384" y="1536"/>
                </a:lnTo>
                <a:lnTo>
                  <a:pt x="288" y="1632"/>
                </a:lnTo>
                <a:lnTo>
                  <a:pt x="288" y="1728"/>
                </a:lnTo>
                <a:lnTo>
                  <a:pt x="288" y="1824"/>
                </a:lnTo>
                <a:lnTo>
                  <a:pt x="336" y="1920"/>
                </a:lnTo>
                <a:lnTo>
                  <a:pt x="384" y="1920"/>
                </a:lnTo>
                <a:lnTo>
                  <a:pt x="528" y="1920"/>
                </a:lnTo>
                <a:lnTo>
                  <a:pt x="624" y="1920"/>
                </a:lnTo>
                <a:lnTo>
                  <a:pt x="816" y="1824"/>
                </a:lnTo>
                <a:lnTo>
                  <a:pt x="960" y="1776"/>
                </a:lnTo>
                <a:lnTo>
                  <a:pt x="1056" y="1728"/>
                </a:lnTo>
                <a:lnTo>
                  <a:pt x="1296" y="1680"/>
                </a:lnTo>
                <a:lnTo>
                  <a:pt x="1440" y="1728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9717" name="Text Box 5"/>
          <p:cNvSpPr txBox="1">
            <a:spLocks noChangeArrowheads="1"/>
          </p:cNvSpPr>
          <p:nvPr/>
        </p:nvSpPr>
        <p:spPr bwMode="auto">
          <a:xfrm>
            <a:off x="6248400" y="1905000"/>
            <a:ext cx="2438400" cy="326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 b="1"/>
              <a:t>The </a:t>
            </a:r>
          </a:p>
          <a:p>
            <a:r>
              <a:rPr lang="en-US" sz="1800" b="1"/>
              <a:t>United Kingdom</a:t>
            </a:r>
          </a:p>
          <a:p>
            <a:r>
              <a:rPr lang="en-US" sz="1800"/>
              <a:t>(UK)</a:t>
            </a:r>
          </a:p>
          <a:p>
            <a:endParaRPr lang="en-US" sz="1800"/>
          </a:p>
          <a:p>
            <a:r>
              <a:rPr lang="en-US" sz="1600"/>
              <a:t>includes</a:t>
            </a:r>
          </a:p>
          <a:p>
            <a:endParaRPr lang="en-US" sz="1600"/>
          </a:p>
          <a:p>
            <a:r>
              <a:rPr lang="en-US" sz="1800"/>
              <a:t>England</a:t>
            </a:r>
          </a:p>
          <a:p>
            <a:r>
              <a:rPr lang="en-US" sz="1800"/>
              <a:t>Scotland</a:t>
            </a:r>
          </a:p>
          <a:p>
            <a:r>
              <a:rPr lang="en-US" sz="1800"/>
              <a:t>Wales</a:t>
            </a:r>
          </a:p>
          <a:p>
            <a:r>
              <a:rPr lang="en-US" sz="1800"/>
              <a:t>Northern Ireland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9925" y="381000"/>
            <a:ext cx="27082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23" name="Rectangle 3"/>
          <p:cNvSpPr>
            <a:spLocks noChangeArrowheads="1"/>
          </p:cNvSpPr>
          <p:nvPr/>
        </p:nvSpPr>
        <p:spPr bwMode="auto">
          <a:xfrm>
            <a:off x="2514600" y="6400800"/>
            <a:ext cx="409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https://www.cia.gov/cia/publications/factbook/geos/uk.html</a:t>
            </a:r>
            <a:endParaRPr lang="en-US"/>
          </a:p>
        </p:txBody>
      </p:sp>
      <p:sp>
        <p:nvSpPr>
          <p:cNvPr id="491529" name="Oval 9"/>
          <p:cNvSpPr>
            <a:spLocks noChangeArrowheads="1"/>
          </p:cNvSpPr>
          <p:nvPr/>
        </p:nvSpPr>
        <p:spPr bwMode="auto">
          <a:xfrm rot="-3879821">
            <a:off x="3227387" y="2889251"/>
            <a:ext cx="803275" cy="914400"/>
          </a:xfrm>
          <a:prstGeom prst="ellipse">
            <a:avLst/>
          </a:prstGeom>
          <a:gradFill rotWithShape="0">
            <a:gsLst>
              <a:gs pos="0">
                <a:srgbClr val="20D636">
                  <a:alpha val="39999"/>
                </a:srgbClr>
              </a:gs>
              <a:gs pos="100000">
                <a:srgbClr val="20D636">
                  <a:gamma/>
                  <a:shade val="57255"/>
                  <a:invGamma/>
                  <a:alpha val="39999"/>
                </a:srgbClr>
              </a:gs>
            </a:gsLst>
            <a:lin ang="5400000" scaled="1"/>
          </a:gradFill>
          <a:ln w="5715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31" name="Text Box 11"/>
          <p:cNvSpPr txBox="1">
            <a:spLocks noChangeArrowheads="1"/>
          </p:cNvSpPr>
          <p:nvPr/>
        </p:nvSpPr>
        <p:spPr bwMode="auto">
          <a:xfrm>
            <a:off x="6248400" y="927100"/>
            <a:ext cx="24384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so</a:t>
            </a:r>
          </a:p>
          <a:p>
            <a:r>
              <a:rPr lang="en-US" sz="2000" b="1"/>
              <a:t>Northern Ireland</a:t>
            </a:r>
          </a:p>
          <a:p>
            <a:r>
              <a:rPr lang="en-US" sz="2000" b="1"/>
              <a:t>. . .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9925" y="381000"/>
            <a:ext cx="270827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5619" name="Rectangle 3"/>
          <p:cNvSpPr>
            <a:spLocks noChangeArrowheads="1"/>
          </p:cNvSpPr>
          <p:nvPr/>
        </p:nvSpPr>
        <p:spPr bwMode="auto">
          <a:xfrm>
            <a:off x="2514600" y="6400800"/>
            <a:ext cx="409733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hlinkClick r:id="rId3"/>
              </a:rPr>
              <a:t>https://www.cia.gov/cia/publications/factbook/geos/uk.html</a:t>
            </a:r>
            <a:endParaRPr lang="en-US"/>
          </a:p>
        </p:txBody>
      </p:sp>
      <p:sp>
        <p:nvSpPr>
          <p:cNvPr id="495620" name="Freeform 4"/>
          <p:cNvSpPr>
            <a:spLocks/>
          </p:cNvSpPr>
          <p:nvPr/>
        </p:nvSpPr>
        <p:spPr bwMode="auto">
          <a:xfrm>
            <a:off x="3276600" y="2438400"/>
            <a:ext cx="2286000" cy="3048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8" y="48"/>
              </a:cxn>
              <a:cxn ang="0">
                <a:pos x="96" y="144"/>
              </a:cxn>
              <a:cxn ang="0">
                <a:pos x="144" y="192"/>
              </a:cxn>
              <a:cxn ang="0">
                <a:pos x="192" y="240"/>
              </a:cxn>
              <a:cxn ang="0">
                <a:pos x="192" y="288"/>
              </a:cxn>
              <a:cxn ang="0">
                <a:pos x="240" y="336"/>
              </a:cxn>
              <a:cxn ang="0">
                <a:pos x="192" y="384"/>
              </a:cxn>
              <a:cxn ang="0">
                <a:pos x="144" y="432"/>
              </a:cxn>
              <a:cxn ang="0">
                <a:pos x="96" y="480"/>
              </a:cxn>
              <a:cxn ang="0">
                <a:pos x="96" y="528"/>
              </a:cxn>
              <a:cxn ang="0">
                <a:pos x="48" y="528"/>
              </a:cxn>
              <a:cxn ang="0">
                <a:pos x="48" y="576"/>
              </a:cxn>
              <a:cxn ang="0">
                <a:pos x="0" y="576"/>
              </a:cxn>
              <a:cxn ang="0">
                <a:pos x="0" y="624"/>
              </a:cxn>
              <a:cxn ang="0">
                <a:pos x="48" y="624"/>
              </a:cxn>
              <a:cxn ang="0">
                <a:pos x="96" y="672"/>
              </a:cxn>
              <a:cxn ang="0">
                <a:pos x="144" y="672"/>
              </a:cxn>
              <a:cxn ang="0">
                <a:pos x="144" y="624"/>
              </a:cxn>
              <a:cxn ang="0">
                <a:pos x="192" y="624"/>
              </a:cxn>
              <a:cxn ang="0">
                <a:pos x="192" y="672"/>
              </a:cxn>
              <a:cxn ang="0">
                <a:pos x="240" y="672"/>
              </a:cxn>
              <a:cxn ang="0">
                <a:pos x="240" y="720"/>
              </a:cxn>
              <a:cxn ang="0">
                <a:pos x="288" y="720"/>
              </a:cxn>
              <a:cxn ang="0">
                <a:pos x="336" y="720"/>
              </a:cxn>
              <a:cxn ang="0">
                <a:pos x="336" y="672"/>
              </a:cxn>
              <a:cxn ang="0">
                <a:pos x="384" y="672"/>
              </a:cxn>
              <a:cxn ang="0">
                <a:pos x="480" y="720"/>
              </a:cxn>
              <a:cxn ang="0">
                <a:pos x="528" y="768"/>
              </a:cxn>
              <a:cxn ang="0">
                <a:pos x="528" y="816"/>
              </a:cxn>
              <a:cxn ang="0">
                <a:pos x="528" y="864"/>
              </a:cxn>
              <a:cxn ang="0">
                <a:pos x="528" y="912"/>
              </a:cxn>
              <a:cxn ang="0">
                <a:pos x="480" y="960"/>
              </a:cxn>
              <a:cxn ang="0">
                <a:pos x="480" y="1008"/>
              </a:cxn>
              <a:cxn ang="0">
                <a:pos x="480" y="1056"/>
              </a:cxn>
              <a:cxn ang="0">
                <a:pos x="480" y="1104"/>
              </a:cxn>
              <a:cxn ang="0">
                <a:pos x="528" y="1152"/>
              </a:cxn>
              <a:cxn ang="0">
                <a:pos x="480" y="1200"/>
              </a:cxn>
              <a:cxn ang="0">
                <a:pos x="384" y="1248"/>
              </a:cxn>
              <a:cxn ang="0">
                <a:pos x="336" y="1344"/>
              </a:cxn>
              <a:cxn ang="0">
                <a:pos x="384" y="1392"/>
              </a:cxn>
              <a:cxn ang="0">
                <a:pos x="384" y="1440"/>
              </a:cxn>
              <a:cxn ang="0">
                <a:pos x="384" y="1536"/>
              </a:cxn>
              <a:cxn ang="0">
                <a:pos x="288" y="1632"/>
              </a:cxn>
              <a:cxn ang="0">
                <a:pos x="288" y="1728"/>
              </a:cxn>
              <a:cxn ang="0">
                <a:pos x="288" y="1824"/>
              </a:cxn>
              <a:cxn ang="0">
                <a:pos x="336" y="1920"/>
              </a:cxn>
              <a:cxn ang="0">
                <a:pos x="384" y="1920"/>
              </a:cxn>
              <a:cxn ang="0">
                <a:pos x="528" y="1920"/>
              </a:cxn>
              <a:cxn ang="0">
                <a:pos x="624" y="1920"/>
              </a:cxn>
              <a:cxn ang="0">
                <a:pos x="816" y="1824"/>
              </a:cxn>
              <a:cxn ang="0">
                <a:pos x="960" y="1776"/>
              </a:cxn>
              <a:cxn ang="0">
                <a:pos x="1056" y="1728"/>
              </a:cxn>
              <a:cxn ang="0">
                <a:pos x="1296" y="1680"/>
              </a:cxn>
              <a:cxn ang="0">
                <a:pos x="1440" y="1728"/>
              </a:cxn>
            </a:cxnLst>
            <a:rect l="0" t="0" r="r" b="b"/>
            <a:pathLst>
              <a:path w="1440" h="1920">
                <a:moveTo>
                  <a:pt x="0" y="0"/>
                </a:moveTo>
                <a:lnTo>
                  <a:pt x="48" y="48"/>
                </a:lnTo>
                <a:lnTo>
                  <a:pt x="96" y="144"/>
                </a:lnTo>
                <a:lnTo>
                  <a:pt x="144" y="192"/>
                </a:lnTo>
                <a:lnTo>
                  <a:pt x="192" y="240"/>
                </a:lnTo>
                <a:lnTo>
                  <a:pt x="192" y="288"/>
                </a:lnTo>
                <a:lnTo>
                  <a:pt x="240" y="336"/>
                </a:lnTo>
                <a:lnTo>
                  <a:pt x="192" y="384"/>
                </a:lnTo>
                <a:lnTo>
                  <a:pt x="144" y="432"/>
                </a:lnTo>
                <a:lnTo>
                  <a:pt x="96" y="480"/>
                </a:lnTo>
                <a:lnTo>
                  <a:pt x="96" y="528"/>
                </a:lnTo>
                <a:lnTo>
                  <a:pt x="48" y="528"/>
                </a:lnTo>
                <a:lnTo>
                  <a:pt x="48" y="576"/>
                </a:lnTo>
                <a:lnTo>
                  <a:pt x="0" y="576"/>
                </a:lnTo>
                <a:lnTo>
                  <a:pt x="0" y="624"/>
                </a:lnTo>
                <a:lnTo>
                  <a:pt x="48" y="624"/>
                </a:lnTo>
                <a:lnTo>
                  <a:pt x="96" y="672"/>
                </a:lnTo>
                <a:lnTo>
                  <a:pt x="144" y="672"/>
                </a:lnTo>
                <a:lnTo>
                  <a:pt x="144" y="624"/>
                </a:lnTo>
                <a:lnTo>
                  <a:pt x="192" y="624"/>
                </a:lnTo>
                <a:lnTo>
                  <a:pt x="192" y="672"/>
                </a:lnTo>
                <a:lnTo>
                  <a:pt x="240" y="672"/>
                </a:lnTo>
                <a:lnTo>
                  <a:pt x="240" y="720"/>
                </a:lnTo>
                <a:lnTo>
                  <a:pt x="288" y="720"/>
                </a:lnTo>
                <a:lnTo>
                  <a:pt x="336" y="720"/>
                </a:lnTo>
                <a:lnTo>
                  <a:pt x="336" y="672"/>
                </a:lnTo>
                <a:lnTo>
                  <a:pt x="384" y="672"/>
                </a:lnTo>
                <a:lnTo>
                  <a:pt x="480" y="720"/>
                </a:lnTo>
                <a:lnTo>
                  <a:pt x="528" y="768"/>
                </a:lnTo>
                <a:lnTo>
                  <a:pt x="528" y="816"/>
                </a:lnTo>
                <a:lnTo>
                  <a:pt x="528" y="864"/>
                </a:lnTo>
                <a:lnTo>
                  <a:pt x="528" y="912"/>
                </a:lnTo>
                <a:lnTo>
                  <a:pt x="480" y="960"/>
                </a:lnTo>
                <a:lnTo>
                  <a:pt x="480" y="1008"/>
                </a:lnTo>
                <a:lnTo>
                  <a:pt x="480" y="1056"/>
                </a:lnTo>
                <a:lnTo>
                  <a:pt x="480" y="1104"/>
                </a:lnTo>
                <a:lnTo>
                  <a:pt x="528" y="1152"/>
                </a:lnTo>
                <a:lnTo>
                  <a:pt x="480" y="1200"/>
                </a:lnTo>
                <a:lnTo>
                  <a:pt x="384" y="1248"/>
                </a:lnTo>
                <a:lnTo>
                  <a:pt x="336" y="1344"/>
                </a:lnTo>
                <a:lnTo>
                  <a:pt x="384" y="1392"/>
                </a:lnTo>
                <a:lnTo>
                  <a:pt x="384" y="1440"/>
                </a:lnTo>
                <a:lnTo>
                  <a:pt x="384" y="1536"/>
                </a:lnTo>
                <a:lnTo>
                  <a:pt x="288" y="1632"/>
                </a:lnTo>
                <a:lnTo>
                  <a:pt x="288" y="1728"/>
                </a:lnTo>
                <a:lnTo>
                  <a:pt x="288" y="1824"/>
                </a:lnTo>
                <a:lnTo>
                  <a:pt x="336" y="1920"/>
                </a:lnTo>
                <a:lnTo>
                  <a:pt x="384" y="1920"/>
                </a:lnTo>
                <a:lnTo>
                  <a:pt x="528" y="1920"/>
                </a:lnTo>
                <a:lnTo>
                  <a:pt x="624" y="1920"/>
                </a:lnTo>
                <a:lnTo>
                  <a:pt x="816" y="1824"/>
                </a:lnTo>
                <a:lnTo>
                  <a:pt x="960" y="1776"/>
                </a:lnTo>
                <a:lnTo>
                  <a:pt x="1056" y="1728"/>
                </a:lnTo>
                <a:lnTo>
                  <a:pt x="1296" y="1680"/>
                </a:lnTo>
                <a:lnTo>
                  <a:pt x="1440" y="1728"/>
                </a:ln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wrap="none"/>
          <a:lstStyle/>
          <a:p>
            <a:endParaRPr lang="en-US"/>
          </a:p>
        </p:txBody>
      </p:sp>
      <p:sp>
        <p:nvSpPr>
          <p:cNvPr id="495626" name="Text Box 10"/>
          <p:cNvSpPr txBox="1">
            <a:spLocks noChangeArrowheads="1"/>
          </p:cNvSpPr>
          <p:nvPr/>
        </p:nvSpPr>
        <p:spPr bwMode="auto">
          <a:xfrm>
            <a:off x="6248400" y="927100"/>
            <a:ext cx="2438400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/>
              <a:t>so</a:t>
            </a:r>
          </a:p>
          <a:p>
            <a:r>
              <a:rPr lang="en-US" sz="2000" b="1"/>
              <a:t>Northern Ireland</a:t>
            </a:r>
          </a:p>
          <a:p>
            <a:r>
              <a:rPr lang="en-US" sz="2000" b="1"/>
              <a:t>“belongs” </a:t>
            </a:r>
          </a:p>
          <a:p>
            <a:r>
              <a:rPr lang="en-US" sz="2000" b="1"/>
              <a:t>with</a:t>
            </a:r>
          </a:p>
          <a:p>
            <a:r>
              <a:rPr lang="en-US" sz="2000" b="1"/>
              <a:t>The </a:t>
            </a:r>
          </a:p>
          <a:p>
            <a:r>
              <a:rPr lang="en-US" sz="2000" b="1"/>
              <a:t>United Kingdom</a:t>
            </a:r>
          </a:p>
          <a:p>
            <a:r>
              <a:rPr lang="en-US" sz="2000" b="1"/>
              <a:t>(UK)</a:t>
            </a:r>
          </a:p>
          <a:p>
            <a:endParaRPr lang="en-US" sz="2000" b="1"/>
          </a:p>
          <a:p>
            <a:r>
              <a:rPr lang="en-US" sz="1600"/>
              <a:t>along with</a:t>
            </a:r>
          </a:p>
          <a:p>
            <a:endParaRPr lang="en-US" sz="1600"/>
          </a:p>
          <a:p>
            <a:r>
              <a:rPr lang="en-US" sz="2000" b="1"/>
              <a:t>England</a:t>
            </a:r>
          </a:p>
          <a:p>
            <a:r>
              <a:rPr lang="en-US" sz="2000" b="1"/>
              <a:t>Scotland</a:t>
            </a:r>
          </a:p>
          <a:p>
            <a:r>
              <a:rPr lang="en-US" sz="2000" b="1"/>
              <a:t>Wales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C0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685800"/>
            <a:ext cx="7313613" cy="548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6575" y="692150"/>
            <a:ext cx="8074025" cy="5708650"/>
          </a:xfrm>
        </p:spPr>
        <p:txBody>
          <a:bodyPr>
            <a:spAutoFit/>
          </a:bodyPr>
          <a:lstStyle/>
          <a:p>
            <a:pPr>
              <a:lnSpc>
                <a:spcPct val="70000"/>
              </a:lnSpc>
              <a:buFontTx/>
              <a:buNone/>
            </a:pPr>
            <a:r>
              <a:rPr lang="en-US" b="1">
                <a:latin typeface="Verdana" pitchFamily="34" charset="0"/>
              </a:rPr>
              <a:t>“units of analysis” may include:</a:t>
            </a:r>
          </a:p>
          <a:p>
            <a:pPr>
              <a:lnSpc>
                <a:spcPct val="20000"/>
              </a:lnSpc>
              <a:buFontTx/>
              <a:buNone/>
            </a:pPr>
            <a:endParaRPr lang="en-US" sz="3600" b="1">
              <a:latin typeface="Verdana" pitchFamily="34" charset="0"/>
            </a:endParaRPr>
          </a:p>
          <a:p>
            <a:pPr marL="865188" lvl="1" indent="-407988"/>
            <a:r>
              <a:rPr lang="en-US" sz="2000" b="1">
                <a:latin typeface="Verdana" pitchFamily="34" charset="0"/>
              </a:rPr>
              <a:t>a “culture area” </a:t>
            </a:r>
            <a:r>
              <a:rPr lang="en-US" sz="2000">
                <a:latin typeface="Verdana" pitchFamily="34" charset="0"/>
              </a:rPr>
              <a:t>(anthropological term)</a:t>
            </a:r>
          </a:p>
          <a:p>
            <a:pPr marL="865188" lvl="1" indent="-407988"/>
            <a:r>
              <a:rPr lang="en-US" sz="2000" b="1">
                <a:latin typeface="Verdana" pitchFamily="34" charset="0"/>
              </a:rPr>
              <a:t>a country</a:t>
            </a:r>
          </a:p>
          <a:p>
            <a:pPr marL="865188" lvl="1" indent="-407988"/>
            <a:r>
              <a:rPr lang="en-US" sz="2000" b="1">
                <a:latin typeface="Verdana" pitchFamily="34" charset="0"/>
              </a:rPr>
              <a:t>a divided/partitioned segment of a nation or country</a:t>
            </a:r>
          </a:p>
          <a:p>
            <a:pPr marL="865188" lvl="1" indent="-407988"/>
            <a:r>
              <a:rPr lang="en-US" sz="2000" b="1">
                <a:latin typeface="Verdana" pitchFamily="34" charset="0"/>
              </a:rPr>
              <a:t>a culture</a:t>
            </a:r>
          </a:p>
          <a:p>
            <a:pPr marL="1208088" lvl="2"/>
            <a:r>
              <a:rPr lang="en-US" sz="1600" b="1">
                <a:latin typeface="Verdana" pitchFamily="34" charset="0"/>
              </a:rPr>
              <a:t>“Irish”</a:t>
            </a:r>
          </a:p>
          <a:p>
            <a:pPr marL="865188" lvl="1" indent="-407988"/>
            <a:r>
              <a:rPr lang="en-US" sz="2000" b="1">
                <a:latin typeface="Verdana" pitchFamily="34" charset="0"/>
              </a:rPr>
              <a:t>a “subculture”</a:t>
            </a:r>
          </a:p>
          <a:p>
            <a:pPr marL="1208088" lvl="2"/>
            <a:r>
              <a:rPr lang="en-US" sz="1600" b="1">
                <a:latin typeface="Verdana" pitchFamily="34" charset="0"/>
              </a:rPr>
              <a:t>“Irish Travelers” (“Tinkers”, “Gypsies”)</a:t>
            </a:r>
          </a:p>
          <a:p>
            <a:pPr lvl="3"/>
            <a:r>
              <a:rPr lang="en-US" sz="1200" b="1">
                <a:latin typeface="Verdana" pitchFamily="34" charset="0"/>
              </a:rPr>
              <a:t>(“Travelers” are not “Rom”, “Gypsies”)</a:t>
            </a:r>
          </a:p>
          <a:p>
            <a:pPr marL="1208088" lvl="2"/>
            <a:r>
              <a:rPr lang="en-US" sz="1600" b="1">
                <a:latin typeface="Verdana" pitchFamily="34" charset="0"/>
              </a:rPr>
              <a:t>Irish Catholics</a:t>
            </a:r>
          </a:p>
          <a:p>
            <a:pPr marL="865188" lvl="1" indent="-407988"/>
            <a:r>
              <a:rPr lang="en-US" sz="2000" b="1">
                <a:latin typeface="Verdana" pitchFamily="34" charset="0"/>
              </a:rPr>
              <a:t>a region</a:t>
            </a:r>
          </a:p>
          <a:p>
            <a:pPr marL="865188" lvl="1" indent="-407988"/>
            <a:r>
              <a:rPr lang="en-US" sz="2000" b="1">
                <a:latin typeface="Verdana" pitchFamily="34" charset="0"/>
              </a:rPr>
              <a:t>a community / city</a:t>
            </a:r>
          </a:p>
          <a:p>
            <a:pPr marL="865188" lvl="1" indent="-407988"/>
            <a:r>
              <a:rPr lang="en-US" sz="2000" b="1">
                <a:latin typeface="Verdana" pitchFamily="34" charset="0"/>
              </a:rPr>
              <a:t>the family</a:t>
            </a:r>
          </a:p>
          <a:p>
            <a:pPr marL="865188" lvl="1" indent="-407988"/>
            <a:r>
              <a:rPr lang="en-US" sz="2000" b="1">
                <a:latin typeface="Verdana" pitchFamily="34" charset="0"/>
              </a:rPr>
              <a:t>one person</a:t>
            </a:r>
          </a:p>
          <a:p>
            <a:pPr marL="865188" lvl="1" indent="-407988"/>
            <a:r>
              <a:rPr lang="en-US" sz="2000" b="1" i="1">
                <a:latin typeface="Verdana" pitchFamily="34" charset="0"/>
              </a:rPr>
              <a:t>types </a:t>
            </a:r>
            <a:r>
              <a:rPr lang="en-US" sz="2000" b="1">
                <a:latin typeface="Verdana" pitchFamily="34" charset="0"/>
              </a:rPr>
              <a:t>of people and institutions, cross-culturally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E Master">
  <a:themeElements>
    <a:clrScheme name="CE 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E 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E 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 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E 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2214</TotalTime>
  <Words>238</Words>
  <Application>Microsoft Office PowerPoint</Application>
  <PresentationFormat>On-screen Show (4:3)</PresentationFormat>
  <Paragraphs>84</Paragraphs>
  <Slides>17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Times New Roman</vt:lpstr>
      <vt:lpstr>Verdana</vt:lpstr>
      <vt:lpstr>Default Design</vt:lpstr>
      <vt:lpstr>CE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soc/anth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Anthropology</dc:title>
  <dc:creator>troufs</dc:creator>
  <cp:lastModifiedBy>Tim Roufs</cp:lastModifiedBy>
  <cp:revision>298</cp:revision>
  <cp:lastPrinted>1601-01-01T00:00:00Z</cp:lastPrinted>
  <dcterms:created xsi:type="dcterms:W3CDTF">2002-07-30T18:59:13Z</dcterms:created>
  <dcterms:modified xsi:type="dcterms:W3CDTF">2023-11-19T07:38:30Z</dcterms:modified>
</cp:coreProperties>
</file>