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55" r:id="rId3"/>
    <p:sldMasterId id="2147483656" r:id="rId4"/>
    <p:sldMasterId id="2147483657" r:id="rId5"/>
  </p:sldMasterIdLst>
  <p:notesMasterIdLst>
    <p:notesMasterId r:id="rId77"/>
  </p:notesMasterIdLst>
  <p:sldIdLst>
    <p:sldId id="583" r:id="rId6"/>
    <p:sldId id="578" r:id="rId7"/>
    <p:sldId id="574" r:id="rId8"/>
    <p:sldId id="581" r:id="rId9"/>
    <p:sldId id="582" r:id="rId10"/>
    <p:sldId id="577" r:id="rId11"/>
    <p:sldId id="579" r:id="rId12"/>
    <p:sldId id="546" r:id="rId13"/>
    <p:sldId id="678" r:id="rId14"/>
    <p:sldId id="732" r:id="rId15"/>
    <p:sldId id="533" r:id="rId16"/>
    <p:sldId id="728" r:id="rId17"/>
    <p:sldId id="539" r:id="rId18"/>
    <p:sldId id="730" r:id="rId19"/>
    <p:sldId id="737" r:id="rId20"/>
    <p:sldId id="729" r:id="rId21"/>
    <p:sldId id="731" r:id="rId22"/>
    <p:sldId id="535" r:id="rId23"/>
    <p:sldId id="869" r:id="rId24"/>
    <p:sldId id="534" r:id="rId25"/>
    <p:sldId id="734" r:id="rId26"/>
    <p:sldId id="735" r:id="rId27"/>
    <p:sldId id="870" r:id="rId28"/>
    <p:sldId id="872" r:id="rId29"/>
    <p:sldId id="890" r:id="rId30"/>
    <p:sldId id="871" r:id="rId31"/>
    <p:sldId id="873" r:id="rId32"/>
    <p:sldId id="874" r:id="rId33"/>
    <p:sldId id="875" r:id="rId34"/>
    <p:sldId id="876" r:id="rId35"/>
    <p:sldId id="877" r:id="rId36"/>
    <p:sldId id="878" r:id="rId37"/>
    <p:sldId id="879" r:id="rId38"/>
    <p:sldId id="880" r:id="rId39"/>
    <p:sldId id="881" r:id="rId40"/>
    <p:sldId id="882" r:id="rId41"/>
    <p:sldId id="883" r:id="rId42"/>
    <p:sldId id="884" r:id="rId43"/>
    <p:sldId id="885" r:id="rId44"/>
    <p:sldId id="886" r:id="rId45"/>
    <p:sldId id="887" r:id="rId46"/>
    <p:sldId id="888" r:id="rId47"/>
    <p:sldId id="840" r:id="rId48"/>
    <p:sldId id="841" r:id="rId49"/>
    <p:sldId id="889" r:id="rId50"/>
    <p:sldId id="842" r:id="rId51"/>
    <p:sldId id="843" r:id="rId52"/>
    <p:sldId id="844" r:id="rId53"/>
    <p:sldId id="845" r:id="rId54"/>
    <p:sldId id="846" r:id="rId55"/>
    <p:sldId id="847" r:id="rId56"/>
    <p:sldId id="848" r:id="rId57"/>
    <p:sldId id="849" r:id="rId58"/>
    <p:sldId id="850" r:id="rId59"/>
    <p:sldId id="851" r:id="rId60"/>
    <p:sldId id="852" r:id="rId61"/>
    <p:sldId id="853" r:id="rId62"/>
    <p:sldId id="854" r:id="rId63"/>
    <p:sldId id="855" r:id="rId64"/>
    <p:sldId id="856" r:id="rId65"/>
    <p:sldId id="857" r:id="rId66"/>
    <p:sldId id="858" r:id="rId67"/>
    <p:sldId id="859" r:id="rId68"/>
    <p:sldId id="860" r:id="rId69"/>
    <p:sldId id="861" r:id="rId70"/>
    <p:sldId id="862" r:id="rId71"/>
    <p:sldId id="863" r:id="rId72"/>
    <p:sldId id="864" r:id="rId73"/>
    <p:sldId id="865" r:id="rId74"/>
    <p:sldId id="866" r:id="rId75"/>
    <p:sldId id="867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0D636"/>
    <a:srgbClr val="137F20"/>
    <a:srgbClr val="2DDF42"/>
    <a:srgbClr val="BB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5" autoAdjust="0"/>
    <p:restoredTop sz="94660" autoAdjust="0"/>
  </p:normalViewPr>
  <p:slideViewPr>
    <p:cSldViewPr>
      <p:cViewPr varScale="1">
        <p:scale>
          <a:sx n="71" d="100"/>
          <a:sy n="71" d="100"/>
        </p:scale>
        <p:origin x="9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C20EB4D-5418-45C8-B773-8BD5027AE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9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93EA9-072C-4F98-A740-5172F88413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96E1A-147E-4139-9EC9-E8970EB086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5B6AD-9037-47FC-9531-DA975BAAF2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E4907-FEE9-436F-86B3-AA470AD40D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</a:pPr>
            <a:fld id="{BB3BCB7C-4BD7-4B47-9528-12B77680C66C}" type="slidenum">
              <a:rPr lang="en-US">
                <a:latin typeface="Verdana" pitchFamily="34" charset="0"/>
              </a:rPr>
              <a:pPr algn="r">
                <a:spcBef>
                  <a:spcPct val="20000"/>
                </a:spcBef>
              </a:pPr>
              <a:t>24</a:t>
            </a:fld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78382-D920-4EA8-86E5-886EF6D131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128B5-BCBF-4615-8116-03247000587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7DE6-0AA0-41F9-A599-0053668C6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8A918-0611-4D5C-A2F7-2BA6E8B38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61F-ACE4-4730-AFA9-B4EF0EE7E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F5B6-8D62-4C47-9A97-875E8C19C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1291-84E0-4B54-8313-95C9BEBB6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6A863-F9BB-4BF7-98E4-BB19235D41A6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8982A-63E6-497D-B879-91B220235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08072A-F884-4C90-9EA9-5D96501DF82D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56CAC-44E4-4A63-8067-87E0422C2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218E5-B761-4DFD-B834-6DE10A2E339F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96C0-8A3D-408D-BA6F-7899ACC61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DA353-FD33-4F42-B6B3-FF6E3D33D7A1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127D6-C2C6-484E-AD42-99B075CBB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9A53E-2554-4316-BE8B-278A30908967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14CA4-CAEA-40B0-B76F-29FB60FDF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D977A-DDA3-4C6E-9028-608D2229264A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C9FA7-1E60-47E4-A6E6-81A376EE7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C4E0-0C70-43C6-A137-CC0B94BA0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AF3F3-93E8-4D55-85E8-6FCE98FBA225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BCCD-D486-41FF-ABF6-33D3E8447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5D810-3AD9-4FEC-ABAF-6511974D4587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06130-EAE1-4900-B65A-CD7664B34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7DAB7-8F58-4884-A18F-F2DDB3E80FC6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1A3F-6BA0-4C00-82CD-40057ED51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D1766-2090-4883-895A-0F35E1ED91BA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695E-B3A9-4CD2-90F4-400F869DA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8DA1F-B310-4E90-9FD1-0DE1FB1377F8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C70A7-EEBC-4441-BE0D-B009367EB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5814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5814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0CF4-8B26-4A63-8D67-510BDAC8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387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38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0192-3B9D-4180-AD14-7CD97E63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1D53-546D-4F3C-A2CB-36903152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4E09-012C-4277-BCC5-9DFCC5227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6493-5D1F-489D-BB9B-7B09580F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9098F-EC0E-42B8-8DFA-AF250C7D8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8C96-F32E-4C2E-A1A4-32690FC55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D7FB-68B3-4E23-BC1C-33FF153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F330-7EE0-4F32-A70F-BDACE8CD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C8D6-C6C9-40DA-8509-70557015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AB19-D958-4676-AE84-DD61ECD35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8A8F-1630-4889-B398-FD3C2CF5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7D3C-9E07-446F-8DA5-87D12DB7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F3D9-DF7B-4BCB-AE76-6F250097C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7351-8F51-4BB5-BBB8-A043D4ED5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570B-AEF6-4B09-A745-6679BD5F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81951-8CB9-4C6D-ACE4-62F9A0A5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9484346-FD6A-419B-B50B-79005F99C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1DFECC-3AE3-4152-9BCD-139994AD3A6C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A378A1-81C6-4BCF-8A64-F2133A2687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73152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6E51225-7F46-4724-8D87-700DF7E0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.umn.edu/cla/faculty/troufs/anth1095/index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.umn.edu/cla/faculty/troufs/anth1095/Irelan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.umn.edu/cla/faculty/troufs/anth1095/index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095/PowerPoint/four-stage_model.ppt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095/PowerPoint/four-stage_model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Buffalo/pbwww.html" TargetMode="Externa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Buffalo/pbwww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Buffalo/pbwww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.umn.edu/cla/faculty/troufs/anth1095/index.html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09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Buffalo/pbwww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095/PowerPoint/four-stage_model.ppt" TargetMode="Externa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Buffalo/pbwww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LonelyPlanetEurope_Ire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52500"/>
            <a:ext cx="7000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6"/>
          <p:cNvSpPr>
            <a:spLocks noChangeArrowheads="1"/>
          </p:cNvSpPr>
          <p:nvPr/>
        </p:nvSpPr>
        <p:spPr bwMode="auto">
          <a:xfrm>
            <a:off x="1828800" y="2895600"/>
            <a:ext cx="9906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41288" y="3810000"/>
            <a:ext cx="206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>
                <a:latin typeface="Verdana" pitchFamily="34" charset="0"/>
              </a:rPr>
              <a:t>Ireland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26933" y="6248400"/>
            <a:ext cx="1461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</a:rPr>
              <a:t>© 2010-2024 </a:t>
            </a:r>
            <a:endParaRPr kumimoji="1"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2286000" y="2879725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“culture area”</a:t>
            </a:r>
            <a:br>
              <a:rPr lang="en-US" sz="4000" b="1">
                <a:solidFill>
                  <a:srgbClr val="FF0000"/>
                </a:solidFill>
              </a:rPr>
            </a:br>
            <a:r>
              <a:rPr lang="en-US" sz="2000" b="1">
                <a:solidFill>
                  <a:srgbClr val="FF0000"/>
                </a:solidFill>
              </a:rPr>
              <a:t>(anthropological term)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Europe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286000" y="2879725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country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Ireland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749300" y="17780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en-US" sz="4000" b="1">
                <a:solidFill>
                  <a:srgbClr val="FF0000"/>
                </a:solidFill>
              </a:rPr>
              <a:t>a divided / split segment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en-US" sz="2000" b="1">
                <a:solidFill>
                  <a:srgbClr val="FF0000"/>
                </a:solidFill>
              </a:rPr>
              <a:t>of a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en-US" sz="4000" b="1">
                <a:solidFill>
                  <a:srgbClr val="FF0000"/>
                </a:solidFill>
              </a:rPr>
              <a:t>nation or country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en-US" sz="2000" b="1">
                <a:solidFill>
                  <a:srgbClr val="FF0000"/>
                </a:solidFill>
              </a:rPr>
              <a:t>(Nation-State)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  <a:buFontTx/>
              <a:buChar char="•"/>
              <a:tabLst>
                <a:tab pos="2057400" algn="l"/>
              </a:tabLst>
            </a:pPr>
            <a:r>
              <a:rPr lang="en-US" sz="4000" b="1">
                <a:solidFill>
                  <a:srgbClr val="FF0000"/>
                </a:solidFill>
              </a:rPr>
              <a:t> Northern Ireland</a:t>
            </a:r>
          </a:p>
          <a:p>
            <a:pPr algn="ctr">
              <a:spcBef>
                <a:spcPct val="20000"/>
              </a:spcBef>
              <a:buFontTx/>
              <a:buChar char="•"/>
              <a:tabLst>
                <a:tab pos="2057400" algn="l"/>
              </a:tabLst>
            </a:pPr>
            <a:r>
              <a:rPr lang="en-US" sz="4000" b="1">
                <a:solidFill>
                  <a:srgbClr val="FF0000"/>
                </a:solidFill>
              </a:rPr>
              <a:t> Republic of Ireland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286000" y="2879725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culture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“The Irish”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828800" y="2895600"/>
            <a:ext cx="548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“subculture”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“Irish Catholics”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38200" y="2895600"/>
            <a:ext cx="7467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“subculture”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“Travelers”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(“Tinkers”, “Gypsies”)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600200" y="2895600"/>
            <a:ext cx="59436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region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sz="4000" b="1" i="1">
                <a:solidFill>
                  <a:srgbClr val="FF0000"/>
                </a:solidFill>
              </a:rPr>
              <a:t> The Irish Countryman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sz="4000" b="1">
                <a:solidFill>
                  <a:srgbClr val="FF0000"/>
                </a:solidFill>
              </a:rPr>
              <a:t> “Kerrymen”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286000" y="288925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region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The Aran Islands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286000" y="2870200"/>
            <a:ext cx="4572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the community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Inish Oirr</a:t>
            </a:r>
          </a:p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(“Inish Beag”)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52600" y="28702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the community / city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Dubliners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49" name="Oval 5"/>
          <p:cNvSpPr>
            <a:spLocks noChangeArrowheads="1"/>
          </p:cNvSpPr>
          <p:nvPr/>
        </p:nvSpPr>
        <p:spPr bwMode="auto">
          <a:xfrm rot="-3879821">
            <a:off x="4671219" y="1092994"/>
            <a:ext cx="1744662" cy="1943100"/>
          </a:xfrm>
          <a:prstGeom prst="ellipse">
            <a:avLst/>
          </a:prstGeom>
          <a:gradFill rotWithShape="0">
            <a:gsLst>
              <a:gs pos="0">
                <a:srgbClr val="20D636">
                  <a:alpha val="39998"/>
                </a:srgbClr>
              </a:gs>
              <a:gs pos="100000">
                <a:srgbClr val="127B1F">
                  <a:alpha val="39998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2286000" y="288925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the individual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i="1">
                <a:solidFill>
                  <a:srgbClr val="FF0000"/>
                </a:solidFill>
              </a:rPr>
              <a:t>Nan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8600" y="2554288"/>
            <a:ext cx="8763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i="1">
                <a:solidFill>
                  <a:srgbClr val="FF0000"/>
                </a:solidFill>
              </a:rPr>
              <a:t>types </a:t>
            </a:r>
            <a:r>
              <a:rPr lang="en-US" sz="4000" b="1">
                <a:solidFill>
                  <a:srgbClr val="FF0000"/>
                </a:solidFill>
              </a:rPr>
              <a:t>of people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and institutions, cross-culturally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various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Units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“peasants”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86000" y="288925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region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The Aran Islands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7200" b="1">
                <a:solidFill>
                  <a:srgbClr val="20D636"/>
                </a:solidFill>
              </a:rPr>
              <a:t>Analysis, misc.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692150"/>
            <a:ext cx="8074025" cy="5708650"/>
          </a:xfrm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sz="3600" b="1">
              <a:latin typeface="Verdana" pitchFamily="34" charset="0"/>
            </a:endParaRP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“culture area” </a:t>
            </a:r>
            <a:r>
              <a:rPr lang="en-US" sz="2000">
                <a:latin typeface="Verdana" pitchFamily="34" charset="0"/>
              </a:rPr>
              <a:t>(anthropological term)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country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divided/partitioned segment of a nation or country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culture</a:t>
            </a:r>
          </a:p>
          <a:p>
            <a:pPr marL="1208088" lvl="2"/>
            <a:r>
              <a:rPr lang="en-US" sz="1600" b="1">
                <a:latin typeface="Verdana" pitchFamily="34" charset="0"/>
              </a:rPr>
              <a:t>“Irish”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“subculture”</a:t>
            </a:r>
          </a:p>
          <a:p>
            <a:pPr marL="1208088" lvl="2"/>
            <a:r>
              <a:rPr lang="en-US" sz="1600" b="1">
                <a:latin typeface="Verdana" pitchFamily="34" charset="0"/>
              </a:rPr>
              <a:t>“Irish Travelers” (“Tinkers”, “Gypsies”)</a:t>
            </a:r>
          </a:p>
          <a:p>
            <a:pPr lvl="3"/>
            <a:r>
              <a:rPr lang="en-US" sz="1200" b="1">
                <a:latin typeface="Verdana" pitchFamily="34" charset="0"/>
              </a:rPr>
              <a:t>(“Travelers” are not “Rom”, “Gypsies”)</a:t>
            </a:r>
          </a:p>
          <a:p>
            <a:pPr marL="1208088" lvl="2"/>
            <a:r>
              <a:rPr lang="en-US" sz="1600" b="1">
                <a:latin typeface="Verdana" pitchFamily="34" charset="0"/>
              </a:rPr>
              <a:t>Irish Catholics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region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community / city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the family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one person</a:t>
            </a:r>
          </a:p>
          <a:p>
            <a:pPr marL="865188" lvl="1" indent="-407988"/>
            <a:r>
              <a:rPr lang="en-US" sz="2000" b="1" i="1">
                <a:latin typeface="Verdana" pitchFamily="34" charset="0"/>
              </a:rPr>
              <a:t>types </a:t>
            </a:r>
            <a:r>
              <a:rPr lang="en-US" sz="2000" b="1">
                <a:latin typeface="Verdana" pitchFamily="34" charset="0"/>
              </a:rPr>
              <a:t>of people and institutions, cross-culturally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524000" y="2133600"/>
            <a:ext cx="61722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A cultural metaphor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20D636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20D636"/>
                </a:solidFill>
              </a:rPr>
              <a:t>Unit of Analysis: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4400" b="1" i="1">
                <a:solidFill>
                  <a:srgbClr val="FF0000"/>
                </a:solidFill>
              </a:rPr>
              <a:t>“Irish Conversations”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992438" y="6400800"/>
            <a:ext cx="3141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>
                <a:solidFill>
                  <a:schemeClr val="folHlink"/>
                </a:solidFill>
                <a:hlinkClick r:id="rId2"/>
              </a:rPr>
              <a:t>http://www.d.umn.edu/cla/faculty/troufs/anth1095/index.html#text</a:t>
            </a:r>
            <a:endParaRPr kumimoji="1" lang="en-US" sz="800">
              <a:solidFill>
                <a:schemeClr val="folHlink"/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423863"/>
            <a:ext cx="6772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3089275" y="6400800"/>
            <a:ext cx="294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800">
                <a:hlinkClick r:id="rId2"/>
              </a:rPr>
              <a:t>www.d.umn.edu/cla/faculty/troufs/anth1095/Ireland.html#title</a:t>
            </a:r>
            <a:endParaRPr lang="en-US" sz="800"/>
          </a:p>
        </p:txBody>
      </p:sp>
      <p:pic>
        <p:nvPicPr>
          <p:cNvPr id="1126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315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143000"/>
            <a:ext cx="37909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Freeform 3"/>
          <p:cNvSpPr>
            <a:spLocks/>
          </p:cNvSpPr>
          <p:nvPr/>
        </p:nvSpPr>
        <p:spPr bwMode="auto">
          <a:xfrm>
            <a:off x="4572000" y="1495425"/>
            <a:ext cx="1403350" cy="1262063"/>
          </a:xfrm>
          <a:custGeom>
            <a:avLst/>
            <a:gdLst>
              <a:gd name="T0" fmla="*/ 376 w 884"/>
              <a:gd name="T1" fmla="*/ 15 h 795"/>
              <a:gd name="T2" fmla="*/ 307 w 884"/>
              <a:gd name="T3" fmla="*/ 126 h 795"/>
              <a:gd name="T4" fmla="*/ 265 w 884"/>
              <a:gd name="T5" fmla="*/ 234 h 795"/>
              <a:gd name="T6" fmla="*/ 118 w 884"/>
              <a:gd name="T7" fmla="*/ 294 h 795"/>
              <a:gd name="T8" fmla="*/ 130 w 884"/>
              <a:gd name="T9" fmla="*/ 324 h 795"/>
              <a:gd name="T10" fmla="*/ 163 w 884"/>
              <a:gd name="T11" fmla="*/ 360 h 795"/>
              <a:gd name="T12" fmla="*/ 64 w 884"/>
              <a:gd name="T13" fmla="*/ 399 h 795"/>
              <a:gd name="T14" fmla="*/ 40 w 884"/>
              <a:gd name="T15" fmla="*/ 414 h 795"/>
              <a:gd name="T16" fmla="*/ 1 w 884"/>
              <a:gd name="T17" fmla="*/ 444 h 795"/>
              <a:gd name="T18" fmla="*/ 46 w 884"/>
              <a:gd name="T19" fmla="*/ 537 h 795"/>
              <a:gd name="T20" fmla="*/ 88 w 884"/>
              <a:gd name="T21" fmla="*/ 582 h 795"/>
              <a:gd name="T22" fmla="*/ 142 w 884"/>
              <a:gd name="T23" fmla="*/ 645 h 795"/>
              <a:gd name="T24" fmla="*/ 196 w 884"/>
              <a:gd name="T25" fmla="*/ 663 h 795"/>
              <a:gd name="T26" fmla="*/ 241 w 884"/>
              <a:gd name="T27" fmla="*/ 711 h 795"/>
              <a:gd name="T28" fmla="*/ 274 w 884"/>
              <a:gd name="T29" fmla="*/ 705 h 795"/>
              <a:gd name="T30" fmla="*/ 256 w 884"/>
              <a:gd name="T31" fmla="*/ 699 h 795"/>
              <a:gd name="T32" fmla="*/ 238 w 884"/>
              <a:gd name="T33" fmla="*/ 702 h 795"/>
              <a:gd name="T34" fmla="*/ 301 w 884"/>
              <a:gd name="T35" fmla="*/ 690 h 795"/>
              <a:gd name="T36" fmla="*/ 349 w 884"/>
              <a:gd name="T37" fmla="*/ 690 h 795"/>
              <a:gd name="T38" fmla="*/ 370 w 884"/>
              <a:gd name="T39" fmla="*/ 666 h 795"/>
              <a:gd name="T40" fmla="*/ 409 w 884"/>
              <a:gd name="T41" fmla="*/ 606 h 795"/>
              <a:gd name="T42" fmla="*/ 460 w 884"/>
              <a:gd name="T43" fmla="*/ 498 h 795"/>
              <a:gd name="T44" fmla="*/ 508 w 884"/>
              <a:gd name="T45" fmla="*/ 546 h 795"/>
              <a:gd name="T46" fmla="*/ 544 w 884"/>
              <a:gd name="T47" fmla="*/ 591 h 795"/>
              <a:gd name="T48" fmla="*/ 577 w 884"/>
              <a:gd name="T49" fmla="*/ 642 h 795"/>
              <a:gd name="T50" fmla="*/ 649 w 884"/>
              <a:gd name="T51" fmla="*/ 699 h 795"/>
              <a:gd name="T52" fmla="*/ 643 w 884"/>
              <a:gd name="T53" fmla="*/ 696 h 795"/>
              <a:gd name="T54" fmla="*/ 685 w 884"/>
              <a:gd name="T55" fmla="*/ 771 h 795"/>
              <a:gd name="T56" fmla="*/ 760 w 884"/>
              <a:gd name="T57" fmla="*/ 762 h 795"/>
              <a:gd name="T58" fmla="*/ 823 w 884"/>
              <a:gd name="T59" fmla="*/ 753 h 795"/>
              <a:gd name="T60" fmla="*/ 874 w 884"/>
              <a:gd name="T61" fmla="*/ 786 h 795"/>
              <a:gd name="T62" fmla="*/ 883 w 884"/>
              <a:gd name="T63" fmla="*/ 795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795"/>
              <a:gd name="T98" fmla="*/ 884 w 884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795">
                <a:moveTo>
                  <a:pt x="409" y="0"/>
                </a:moveTo>
                <a:cubicBezTo>
                  <a:pt x="395" y="5"/>
                  <a:pt x="387" y="4"/>
                  <a:pt x="376" y="15"/>
                </a:cubicBezTo>
                <a:cubicBezTo>
                  <a:pt x="370" y="32"/>
                  <a:pt x="370" y="38"/>
                  <a:pt x="355" y="48"/>
                </a:cubicBezTo>
                <a:cubicBezTo>
                  <a:pt x="338" y="74"/>
                  <a:pt x="334" y="108"/>
                  <a:pt x="307" y="126"/>
                </a:cubicBezTo>
                <a:cubicBezTo>
                  <a:pt x="297" y="156"/>
                  <a:pt x="288" y="181"/>
                  <a:pt x="271" y="207"/>
                </a:cubicBezTo>
                <a:cubicBezTo>
                  <a:pt x="268" y="212"/>
                  <a:pt x="266" y="231"/>
                  <a:pt x="265" y="234"/>
                </a:cubicBezTo>
                <a:cubicBezTo>
                  <a:pt x="263" y="240"/>
                  <a:pt x="259" y="252"/>
                  <a:pt x="259" y="252"/>
                </a:cubicBezTo>
                <a:cubicBezTo>
                  <a:pt x="251" y="327"/>
                  <a:pt x="222" y="292"/>
                  <a:pt x="118" y="294"/>
                </a:cubicBezTo>
                <a:cubicBezTo>
                  <a:pt x="115" y="303"/>
                  <a:pt x="111" y="311"/>
                  <a:pt x="118" y="321"/>
                </a:cubicBezTo>
                <a:cubicBezTo>
                  <a:pt x="120" y="324"/>
                  <a:pt x="126" y="323"/>
                  <a:pt x="130" y="324"/>
                </a:cubicBezTo>
                <a:cubicBezTo>
                  <a:pt x="142" y="329"/>
                  <a:pt x="150" y="336"/>
                  <a:pt x="163" y="339"/>
                </a:cubicBezTo>
                <a:cubicBezTo>
                  <a:pt x="166" y="347"/>
                  <a:pt x="169" y="351"/>
                  <a:pt x="163" y="360"/>
                </a:cubicBezTo>
                <a:cubicBezTo>
                  <a:pt x="159" y="366"/>
                  <a:pt x="151" y="366"/>
                  <a:pt x="145" y="369"/>
                </a:cubicBezTo>
                <a:cubicBezTo>
                  <a:pt x="119" y="382"/>
                  <a:pt x="93" y="394"/>
                  <a:pt x="64" y="399"/>
                </a:cubicBezTo>
                <a:cubicBezTo>
                  <a:pt x="62" y="402"/>
                  <a:pt x="61" y="406"/>
                  <a:pt x="58" y="408"/>
                </a:cubicBezTo>
                <a:cubicBezTo>
                  <a:pt x="53" y="411"/>
                  <a:pt x="40" y="414"/>
                  <a:pt x="40" y="414"/>
                </a:cubicBezTo>
                <a:cubicBezTo>
                  <a:pt x="36" y="427"/>
                  <a:pt x="22" y="430"/>
                  <a:pt x="10" y="438"/>
                </a:cubicBezTo>
                <a:cubicBezTo>
                  <a:pt x="7" y="440"/>
                  <a:pt x="1" y="444"/>
                  <a:pt x="1" y="444"/>
                </a:cubicBezTo>
                <a:cubicBezTo>
                  <a:pt x="3" y="470"/>
                  <a:pt x="0" y="479"/>
                  <a:pt x="13" y="498"/>
                </a:cubicBezTo>
                <a:cubicBezTo>
                  <a:pt x="17" y="524"/>
                  <a:pt x="20" y="532"/>
                  <a:pt x="46" y="537"/>
                </a:cubicBezTo>
                <a:cubicBezTo>
                  <a:pt x="50" y="549"/>
                  <a:pt x="45" y="563"/>
                  <a:pt x="52" y="573"/>
                </a:cubicBezTo>
                <a:cubicBezTo>
                  <a:pt x="55" y="577"/>
                  <a:pt x="84" y="581"/>
                  <a:pt x="88" y="582"/>
                </a:cubicBezTo>
                <a:cubicBezTo>
                  <a:pt x="94" y="586"/>
                  <a:pt x="107" y="584"/>
                  <a:pt x="109" y="591"/>
                </a:cubicBezTo>
                <a:cubicBezTo>
                  <a:pt x="125" y="646"/>
                  <a:pt x="95" y="638"/>
                  <a:pt x="142" y="645"/>
                </a:cubicBezTo>
                <a:cubicBezTo>
                  <a:pt x="154" y="649"/>
                  <a:pt x="166" y="653"/>
                  <a:pt x="178" y="657"/>
                </a:cubicBezTo>
                <a:cubicBezTo>
                  <a:pt x="184" y="659"/>
                  <a:pt x="196" y="663"/>
                  <a:pt x="196" y="663"/>
                </a:cubicBezTo>
                <a:cubicBezTo>
                  <a:pt x="208" y="675"/>
                  <a:pt x="209" y="684"/>
                  <a:pt x="226" y="690"/>
                </a:cubicBezTo>
                <a:cubicBezTo>
                  <a:pt x="233" y="711"/>
                  <a:pt x="226" y="706"/>
                  <a:pt x="241" y="711"/>
                </a:cubicBezTo>
                <a:cubicBezTo>
                  <a:pt x="249" y="710"/>
                  <a:pt x="257" y="709"/>
                  <a:pt x="265" y="708"/>
                </a:cubicBezTo>
                <a:cubicBezTo>
                  <a:pt x="268" y="707"/>
                  <a:pt x="277" y="705"/>
                  <a:pt x="274" y="705"/>
                </a:cubicBezTo>
                <a:cubicBezTo>
                  <a:pt x="265" y="705"/>
                  <a:pt x="256" y="707"/>
                  <a:pt x="247" y="708"/>
                </a:cubicBezTo>
                <a:cubicBezTo>
                  <a:pt x="231" y="713"/>
                  <a:pt x="235" y="713"/>
                  <a:pt x="256" y="699"/>
                </a:cubicBezTo>
                <a:cubicBezTo>
                  <a:pt x="250" y="700"/>
                  <a:pt x="244" y="701"/>
                  <a:pt x="238" y="702"/>
                </a:cubicBezTo>
                <a:cubicBezTo>
                  <a:pt x="252" y="723"/>
                  <a:pt x="234" y="703"/>
                  <a:pt x="232" y="696"/>
                </a:cubicBezTo>
                <a:cubicBezTo>
                  <a:pt x="255" y="695"/>
                  <a:pt x="278" y="690"/>
                  <a:pt x="301" y="690"/>
                </a:cubicBezTo>
                <a:cubicBezTo>
                  <a:pt x="311" y="690"/>
                  <a:pt x="319" y="696"/>
                  <a:pt x="328" y="696"/>
                </a:cubicBezTo>
                <a:cubicBezTo>
                  <a:pt x="301" y="683"/>
                  <a:pt x="330" y="693"/>
                  <a:pt x="349" y="690"/>
                </a:cubicBezTo>
                <a:cubicBezTo>
                  <a:pt x="355" y="666"/>
                  <a:pt x="346" y="687"/>
                  <a:pt x="364" y="675"/>
                </a:cubicBezTo>
                <a:cubicBezTo>
                  <a:pt x="367" y="673"/>
                  <a:pt x="367" y="668"/>
                  <a:pt x="370" y="666"/>
                </a:cubicBezTo>
                <a:cubicBezTo>
                  <a:pt x="377" y="661"/>
                  <a:pt x="392" y="660"/>
                  <a:pt x="400" y="657"/>
                </a:cubicBezTo>
                <a:cubicBezTo>
                  <a:pt x="408" y="633"/>
                  <a:pt x="409" y="641"/>
                  <a:pt x="409" y="606"/>
                </a:cubicBezTo>
                <a:lnTo>
                  <a:pt x="412" y="546"/>
                </a:lnTo>
                <a:lnTo>
                  <a:pt x="460" y="498"/>
                </a:lnTo>
                <a:lnTo>
                  <a:pt x="508" y="498"/>
                </a:lnTo>
                <a:lnTo>
                  <a:pt x="508" y="546"/>
                </a:lnTo>
                <a:cubicBezTo>
                  <a:pt x="519" y="550"/>
                  <a:pt x="534" y="549"/>
                  <a:pt x="541" y="558"/>
                </a:cubicBezTo>
                <a:cubicBezTo>
                  <a:pt x="548" y="567"/>
                  <a:pt x="541" y="580"/>
                  <a:pt x="544" y="591"/>
                </a:cubicBezTo>
                <a:cubicBezTo>
                  <a:pt x="546" y="598"/>
                  <a:pt x="556" y="609"/>
                  <a:pt x="556" y="609"/>
                </a:cubicBezTo>
                <a:cubicBezTo>
                  <a:pt x="559" y="629"/>
                  <a:pt x="559" y="633"/>
                  <a:pt x="577" y="642"/>
                </a:cubicBezTo>
                <a:cubicBezTo>
                  <a:pt x="595" y="668"/>
                  <a:pt x="582" y="659"/>
                  <a:pt x="619" y="663"/>
                </a:cubicBezTo>
                <a:cubicBezTo>
                  <a:pt x="628" y="676"/>
                  <a:pt x="649" y="685"/>
                  <a:pt x="649" y="699"/>
                </a:cubicBezTo>
                <a:cubicBezTo>
                  <a:pt x="650" y="696"/>
                  <a:pt x="655" y="691"/>
                  <a:pt x="652" y="690"/>
                </a:cubicBezTo>
                <a:cubicBezTo>
                  <a:pt x="649" y="688"/>
                  <a:pt x="644" y="692"/>
                  <a:pt x="643" y="696"/>
                </a:cubicBezTo>
                <a:cubicBezTo>
                  <a:pt x="639" y="714"/>
                  <a:pt x="641" y="732"/>
                  <a:pt x="640" y="750"/>
                </a:cubicBezTo>
                <a:cubicBezTo>
                  <a:pt x="645" y="783"/>
                  <a:pt x="649" y="774"/>
                  <a:pt x="685" y="771"/>
                </a:cubicBezTo>
                <a:cubicBezTo>
                  <a:pt x="693" y="766"/>
                  <a:pt x="712" y="759"/>
                  <a:pt x="712" y="759"/>
                </a:cubicBezTo>
                <a:cubicBezTo>
                  <a:pt x="740" y="768"/>
                  <a:pt x="724" y="766"/>
                  <a:pt x="760" y="762"/>
                </a:cubicBezTo>
                <a:cubicBezTo>
                  <a:pt x="764" y="741"/>
                  <a:pt x="771" y="735"/>
                  <a:pt x="790" y="729"/>
                </a:cubicBezTo>
                <a:cubicBezTo>
                  <a:pt x="814" y="733"/>
                  <a:pt x="815" y="729"/>
                  <a:pt x="823" y="753"/>
                </a:cubicBezTo>
                <a:cubicBezTo>
                  <a:pt x="824" y="756"/>
                  <a:pt x="852" y="758"/>
                  <a:pt x="859" y="759"/>
                </a:cubicBezTo>
                <a:cubicBezTo>
                  <a:pt x="872" y="772"/>
                  <a:pt x="867" y="764"/>
                  <a:pt x="874" y="786"/>
                </a:cubicBezTo>
                <a:cubicBezTo>
                  <a:pt x="875" y="789"/>
                  <a:pt x="880" y="789"/>
                  <a:pt x="883" y="792"/>
                </a:cubicBezTo>
                <a:cubicBezTo>
                  <a:pt x="884" y="793"/>
                  <a:pt x="883" y="794"/>
                  <a:pt x="883" y="79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6705600" y="1371600"/>
            <a:ext cx="2133600" cy="1143000"/>
          </a:xfrm>
          <a:prstGeom prst="leftArrow">
            <a:avLst>
              <a:gd name="adj1" fmla="val 50000"/>
              <a:gd name="adj2" fmla="val 4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553200" y="3124200"/>
            <a:ext cx="24384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/>
              <a:t>Northern Ireland</a:t>
            </a:r>
          </a:p>
          <a:p>
            <a:pPr algn="ctr">
              <a:spcBef>
                <a:spcPct val="20000"/>
              </a:spcBef>
            </a:pPr>
            <a:r>
              <a:rPr lang="en-US" sz="1600" b="1"/>
              <a:t>is part</a:t>
            </a:r>
          </a:p>
          <a:p>
            <a:pPr algn="ctr">
              <a:spcBef>
                <a:spcPct val="20000"/>
              </a:spcBef>
            </a:pPr>
            <a:r>
              <a:rPr lang="en-US" sz="1600" b="1"/>
              <a:t>of 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“The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United Kingdom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. . .”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46075"/>
            <a:ext cx="8991600" cy="6081713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800" b="1">
                <a:latin typeface="Verdana" pitchFamily="34" charset="0"/>
              </a:rPr>
              <a:t>“units of analysis” may also include:</a:t>
            </a:r>
          </a:p>
          <a:p>
            <a:pPr eaLnBrk="1" hangingPunct="1">
              <a:buFontTx/>
              <a:buNone/>
            </a:pPr>
            <a:endParaRPr lang="en-US" sz="28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solidFill>
                  <a:srgbClr val="20D636"/>
                </a:solidFill>
                <a:latin typeface="Verdana" pitchFamily="34" charset="0"/>
              </a:rPr>
              <a:t>a nation</a:t>
            </a:r>
          </a:p>
          <a:p>
            <a:pPr marL="1208088" lvl="2" eaLnBrk="1" hangingPunct="1">
              <a:buFontTx/>
              <a:buNone/>
            </a:pPr>
            <a:r>
              <a:rPr lang="en-US" b="1">
                <a:solidFill>
                  <a:srgbClr val="20D636"/>
                </a:solidFill>
                <a:latin typeface="Verdana" pitchFamily="34" charset="0"/>
              </a:rPr>
              <a:t> </a:t>
            </a:r>
            <a:r>
              <a:rPr lang="en-US" sz="2000" b="1">
                <a:solidFill>
                  <a:srgbClr val="20D636"/>
                </a:solidFill>
                <a:latin typeface="Verdana" pitchFamily="34" charset="0"/>
              </a:rPr>
              <a:t>(“national character studies”)</a:t>
            </a:r>
            <a:endParaRPr lang="en-US" b="1">
              <a:solidFill>
                <a:srgbClr val="20D636"/>
              </a:solidFill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solidFill>
                  <a:srgbClr val="20D636"/>
                </a:solidFill>
                <a:latin typeface="Verdana" pitchFamily="34" charset="0"/>
              </a:rPr>
              <a:t>the item or action itself</a:t>
            </a:r>
            <a:endParaRPr lang="en-US" b="1">
              <a:solidFill>
                <a:srgbClr val="20D636"/>
              </a:solidFill>
              <a:latin typeface="Verdana" pitchFamily="34" charset="0"/>
            </a:endParaRPr>
          </a:p>
          <a:p>
            <a:pPr marL="1208088" lvl="2" eaLnBrk="1" hangingPunct="1">
              <a:buFontTx/>
              <a:buNone/>
            </a:pPr>
            <a:r>
              <a:rPr lang="en-US" b="1">
                <a:solidFill>
                  <a:srgbClr val="20D636"/>
                </a:solidFill>
                <a:latin typeface="Verdana" pitchFamily="34" charset="0"/>
              </a:rPr>
              <a:t> </a:t>
            </a:r>
            <a:r>
              <a:rPr lang="en-US" sz="2000" b="1">
                <a:solidFill>
                  <a:srgbClr val="20D636"/>
                </a:solidFill>
                <a:latin typeface="Verdana" pitchFamily="34" charset="0"/>
              </a:rPr>
              <a:t>(including “processes”)</a:t>
            </a:r>
            <a:endParaRPr lang="en-US" sz="3200" b="1">
              <a:solidFill>
                <a:srgbClr val="20D636"/>
              </a:solidFill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latin typeface="Verdana" pitchFamily="34" charset="0"/>
              </a:rPr>
              <a:t>a “cultural metaphor”</a:t>
            </a:r>
          </a:p>
          <a:p>
            <a:pPr marL="865188" lvl="1" indent="-407988" eaLnBrk="1" hangingPunct="1">
              <a:buFontTx/>
              <a:buNone/>
            </a:pPr>
            <a:r>
              <a:rPr lang="en-US" sz="3200" b="1">
                <a:latin typeface="Verdana" pitchFamily="34" charset="0"/>
              </a:rPr>
              <a:t>		</a:t>
            </a:r>
            <a:r>
              <a:rPr lang="en-US" sz="1800" b="1">
                <a:latin typeface="Verdana" pitchFamily="34" charset="0"/>
              </a:rPr>
              <a:t>(analogy, by means of cultural metaphors)</a:t>
            </a:r>
            <a:endParaRPr lang="en-US" b="1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 Cultural Metaphors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2038" y="2135188"/>
            <a:ext cx="7769225" cy="4113212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>
                <a:latin typeface="Verdana" pitchFamily="34" charset="0"/>
              </a:rPr>
              <a:t> </a:t>
            </a:r>
            <a:r>
              <a:rPr lang="en-US" sz="3600" b="1">
                <a:latin typeface="Verdana" pitchFamily="34" charset="0"/>
              </a:rPr>
              <a:t>“Metaphors</a:t>
            </a:r>
          </a:p>
          <a:p>
            <a:pPr algn="ctr" eaLnBrk="1" hangingPunct="1">
              <a:buFontTx/>
              <a:buNone/>
            </a:pPr>
            <a:r>
              <a:rPr lang="en-US" sz="3600" b="1">
                <a:latin typeface="Verdana" pitchFamily="34" charset="0"/>
              </a:rPr>
              <a:t>are not stereotypes” </a:t>
            </a:r>
          </a:p>
          <a:p>
            <a:pPr algn="ctr" eaLnBrk="1" hangingPunct="1">
              <a:buFontTx/>
              <a:buNone/>
            </a:pPr>
            <a:r>
              <a:rPr lang="en-US" sz="2400">
                <a:latin typeface="Verdana" pitchFamily="34" charset="0"/>
              </a:rPr>
              <a:t>– Martin J. Gannon</a:t>
            </a:r>
          </a:p>
          <a:p>
            <a:pPr algn="ctr" eaLnBrk="1" hangingPunct="1">
              <a:buFontTx/>
              <a:buNone/>
            </a:pPr>
            <a:endParaRPr lang="en-US" sz="360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b="1">
                <a:latin typeface="Verdana" pitchFamily="34" charset="0"/>
              </a:rPr>
              <a:t>Why?</a:t>
            </a:r>
          </a:p>
          <a:p>
            <a:pPr marL="865188" lvl="1" indent="-407988" eaLnBrk="1" hangingPunct="1">
              <a:lnSpc>
                <a:spcPct val="70000"/>
              </a:lnSpc>
              <a:buFontTx/>
              <a:buNone/>
            </a:pPr>
            <a:endParaRPr lang="en-US" sz="3200" b="1">
              <a:latin typeface="Verdana" pitchFamily="34" charset="0"/>
            </a:endParaRPr>
          </a:p>
          <a:p>
            <a:pPr marL="1208088" lvl="2" eaLnBrk="1" hangingPunct="1">
              <a:lnSpc>
                <a:spcPct val="70000"/>
              </a:lnSpc>
            </a:pPr>
            <a:endParaRPr lang="en-US" sz="2000" b="1">
              <a:latin typeface="Verdana" pitchFamily="34" charset="0"/>
            </a:endParaRPr>
          </a:p>
          <a:p>
            <a:pPr marL="1208088" lvl="2" eaLnBrk="1" hangingPunct="1">
              <a:lnSpc>
                <a:spcPct val="70000"/>
              </a:lnSpc>
              <a:buFontTx/>
              <a:buNone/>
            </a:pPr>
            <a:endParaRPr lang="en-US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Verdana" pitchFamily="34" charset="0"/>
              </a:rPr>
              <a:t>Four Generic Types of Cultures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514600"/>
            <a:ext cx="7315200" cy="2997200"/>
          </a:xfrm>
        </p:spPr>
        <p:txBody>
          <a:bodyPr>
            <a:spAutoFit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>
                <a:latin typeface="Verdana" pitchFamily="34" charset="0"/>
              </a:rPr>
              <a:t>Horizontal Individualism / Equality Matching Cultures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z="2400" b="1">
              <a:solidFill>
                <a:srgbClr val="20D636"/>
              </a:solidFill>
              <a:latin typeface="Verdana" pitchFamily="34" charset="0"/>
            </a:endParaRPr>
          </a:p>
          <a:p>
            <a:pPr marL="990600" lvl="1" indent="-533400" eaLnBrk="1" hangingPunct="1"/>
            <a:r>
              <a:rPr lang="en-US" sz="2400" b="1">
                <a:solidFill>
                  <a:srgbClr val="20D636"/>
                </a:solidFill>
                <a:latin typeface="Verdana" pitchFamily="34" charset="0"/>
              </a:rPr>
              <a:t>Ch. 10 The German Symphony</a:t>
            </a:r>
          </a:p>
          <a:p>
            <a:pPr marL="990600" lvl="1" indent="-533400" eaLnBrk="1" hangingPunct="1"/>
            <a:r>
              <a:rPr lang="en-US" sz="2400" b="1">
                <a:solidFill>
                  <a:srgbClr val="20D636"/>
                </a:solidFill>
                <a:latin typeface="Verdana" pitchFamily="34" charset="0"/>
              </a:rPr>
              <a:t>Ch. 11 The Swedish </a:t>
            </a:r>
            <a:r>
              <a:rPr lang="en-US" sz="2400" b="1" i="1">
                <a:solidFill>
                  <a:srgbClr val="20D636"/>
                </a:solidFill>
                <a:latin typeface="Verdana" pitchFamily="34" charset="0"/>
              </a:rPr>
              <a:t>Stuga</a:t>
            </a:r>
            <a:endParaRPr lang="en-US" sz="2400" b="1">
              <a:solidFill>
                <a:srgbClr val="20D636"/>
              </a:solidFill>
              <a:latin typeface="Verdana" pitchFamily="34" charset="0"/>
            </a:endParaRPr>
          </a:p>
          <a:p>
            <a:pPr marL="990600" lvl="1" indent="-533400" eaLnBrk="1" hangingPunct="1"/>
            <a:r>
              <a:rPr lang="en-US" sz="3200" b="1">
                <a:latin typeface="Verdana" pitchFamily="34" charset="0"/>
              </a:rPr>
              <a:t>Ch. 12 Irish Conversations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/>
              <a:t>Fig. 1.2. Four Generic Types of Cultures </a:t>
            </a:r>
            <a:r>
              <a:rPr lang="en-US" sz="2400"/>
              <a:t>(p. 15)</a:t>
            </a:r>
          </a:p>
        </p:txBody>
      </p:sp>
      <p:graphicFrame>
        <p:nvGraphicFramePr>
          <p:cNvPr id="672793" name="Group 25"/>
          <p:cNvGraphicFramePr>
            <a:graphicFrameLocks noGrp="1"/>
          </p:cNvGraphicFramePr>
          <p:nvPr>
            <p:ph type="tbl" idx="4294967295"/>
          </p:nvPr>
        </p:nvGraphicFramePr>
        <p:xfrm>
          <a:off x="914400" y="1871663"/>
          <a:ext cx="7315200" cy="4285488"/>
        </p:xfrm>
        <a:graphic>
          <a:graphicData uri="http://schemas.openxmlformats.org/drawingml/2006/table">
            <a:tbl>
              <a:tblPr/>
              <a:tblGrid>
                <a:gridCol w="142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00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DISTANCE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INDIVIDUALISM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COLLECTIVISM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(horizontal)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(vertical)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(interval)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Sharing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(nominal)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(ratio)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Authority Ranking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(ordinal)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Verdana" pitchFamily="34" charset="0"/>
              </a:rPr>
              <a:t>Four Generic Types of Cultures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46288"/>
            <a:ext cx="7315200" cy="4278312"/>
          </a:xfrm>
        </p:spPr>
        <p:txBody>
          <a:bodyPr>
            <a:spAutoFit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>
                <a:latin typeface="Verdana" pitchFamily="34" charset="0"/>
              </a:rPr>
              <a:t>Horizontal Individualism / Equality Matching Cultures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z="1200" b="1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>
                <a:latin typeface="Verdana" pitchFamily="34" charset="0"/>
              </a:rPr>
              <a:t>equality matching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1200" b="1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>
                <a:latin typeface="Verdana" pitchFamily="34" charset="0"/>
              </a:rPr>
              <a:t>also dominant in Scandinavian nations</a:t>
            </a:r>
          </a:p>
          <a:p>
            <a:pPr marL="1731963" lvl="3" indent="-249238" eaLnBrk="1" hangingPunct="1">
              <a:lnSpc>
                <a:spcPct val="80000"/>
              </a:lnSpc>
            </a:pPr>
            <a:r>
              <a:rPr lang="en-US" sz="1600" b="1">
                <a:latin typeface="Verdana" pitchFamily="34" charset="0"/>
              </a:rPr>
              <a:t>Sweden</a:t>
            </a:r>
          </a:p>
          <a:p>
            <a:pPr marL="1731963" lvl="3" indent="-249238" eaLnBrk="1" hangingPunct="1">
              <a:lnSpc>
                <a:spcPct val="80000"/>
              </a:lnSpc>
            </a:pPr>
            <a:r>
              <a:rPr lang="en-US" sz="1600" b="1">
                <a:latin typeface="Verdana" pitchFamily="34" charset="0"/>
              </a:rPr>
              <a:t>Norway</a:t>
            </a:r>
          </a:p>
          <a:p>
            <a:pPr marL="1274763" lvl="2" indent="-249238" eaLnBrk="1" hangingPunct="1">
              <a:lnSpc>
                <a:spcPct val="80000"/>
              </a:lnSpc>
            </a:pPr>
            <a:endParaRPr lang="en-US" sz="1200" b="1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>
                <a:latin typeface="Verdana" pitchFamily="34" charset="0"/>
              </a:rPr>
              <a:t>all individuals are considered equal, even when some are taxed heavily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Verdana" pitchFamily="34" charset="0"/>
              </a:rPr>
              <a:t>Four Generic Types of Cultures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2484438"/>
            <a:ext cx="7315200" cy="2849562"/>
          </a:xfrm>
        </p:spPr>
        <p:txBody>
          <a:bodyPr>
            <a:spAutoFit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>
                <a:latin typeface="Verdana" pitchFamily="34" charset="0"/>
              </a:rPr>
              <a:t>Horizontal Individualism / Equality Matching Cultures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z="1200" b="1">
              <a:latin typeface="Verdana" pitchFamily="34" charset="0"/>
            </a:endParaRPr>
          </a:p>
          <a:p>
            <a:pPr marL="990600" lvl="1" indent="-533400" eaLnBrk="1" hangingPunct="1"/>
            <a:r>
              <a:rPr lang="en-US" sz="2400" b="1">
                <a:latin typeface="Verdana" pitchFamily="34" charset="0"/>
              </a:rPr>
              <a:t>it is expected that those who cannot make individual contributions to the common good will do so at a later time if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2992438" y="6386513"/>
            <a:ext cx="3141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>
                <a:solidFill>
                  <a:schemeClr val="folHlink"/>
                </a:solidFill>
                <a:hlinkClick r:id="rId2"/>
              </a:rPr>
              <a:t>http://www.d.umn.edu/cla/faculty/troufs/anth1095/index.html#text</a:t>
            </a:r>
            <a:endParaRPr kumimoji="1" lang="en-US" sz="800">
              <a:solidFill>
                <a:schemeClr val="folHlink"/>
              </a:solidFill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533400"/>
            <a:ext cx="6772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 Cultural Metaphors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39900"/>
            <a:ext cx="7315200" cy="4573588"/>
          </a:xfrm>
        </p:spPr>
        <p:txBody>
          <a:bodyPr>
            <a:spAutoFit/>
          </a:bodyPr>
          <a:lstStyle/>
          <a:p>
            <a:pPr eaLnBrk="1" hangingPunct="1"/>
            <a:r>
              <a:rPr lang="en-US" b="1">
                <a:latin typeface="Verdana" pitchFamily="34" charset="0"/>
              </a:rPr>
              <a:t>Unit of analysis in the book = the nation or national culture</a:t>
            </a:r>
          </a:p>
          <a:p>
            <a:pPr eaLnBrk="1" hangingPunct="1">
              <a:lnSpc>
                <a:spcPct val="20000"/>
              </a:lnSpc>
            </a:pPr>
            <a:endParaRPr lang="en-US" b="1">
              <a:latin typeface="Verdana" pitchFamily="34" charset="0"/>
            </a:endParaRPr>
          </a:p>
          <a:p>
            <a:pPr eaLnBrk="1" hangingPunct="1"/>
            <a:r>
              <a:rPr lang="en-US" b="1">
                <a:latin typeface="Verdana" pitchFamily="34" charset="0"/>
              </a:rPr>
              <a:t>Other “units of analysis” may include: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one person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the family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the community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a region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a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/>
              <a:t>Fig. 1.1. Process, Goals, and Expression of Emotions </a:t>
            </a:r>
            <a:r>
              <a:rPr lang="en-US" sz="1800"/>
              <a:t>(p. 12)</a:t>
            </a:r>
          </a:p>
        </p:txBody>
      </p:sp>
      <p:graphicFrame>
        <p:nvGraphicFramePr>
          <p:cNvPr id="660506" name="Group 26"/>
          <p:cNvGraphicFramePr>
            <a:graphicFrameLocks noGrp="1"/>
          </p:cNvGraphicFramePr>
          <p:nvPr>
            <p:ph type="tbl" idx="4294967295"/>
          </p:nvPr>
        </p:nvGraphicFramePr>
        <p:xfrm>
          <a:off x="990600" y="1538288"/>
          <a:ext cx="7162800" cy="4534727"/>
        </p:xfrm>
        <a:graphic>
          <a:graphicData uri="http://schemas.openxmlformats.org/drawingml/2006/table">
            <a:tbl>
              <a:tblPr/>
              <a:tblGrid>
                <a:gridCol w="177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8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Expression of Emotions and Feelings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85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Degree to Which Process Must Be Emphasized Before Goals Can Be Discussed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England, Ireland, and Scotland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 and Germany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China, Japan, and 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Mexico, Spain, and Italy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966788" y="6378575"/>
            <a:ext cx="7186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>
                <a:latin typeface="Verdana" pitchFamily="34" charset="0"/>
              </a:rPr>
              <a:t>More on the “</a:t>
            </a:r>
            <a:r>
              <a:rPr lang="en-US" sz="1800" b="1">
                <a:latin typeface="Verdana" pitchFamily="34" charset="0"/>
                <a:hlinkClick r:id="rId2"/>
              </a:rPr>
              <a:t>Four-Stage Model</a:t>
            </a:r>
            <a:r>
              <a:rPr lang="en-US" sz="1800" b="1">
                <a:latin typeface="Verdana" pitchFamily="34" charset="0"/>
              </a:rPr>
              <a:t>” later, time permitting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/>
              <a:t>Fig. 1.1. Process, Goals, and Expression of Emotions </a:t>
            </a:r>
            <a:r>
              <a:rPr lang="en-US" sz="1800"/>
              <a:t>(p. 12)</a:t>
            </a:r>
          </a:p>
        </p:txBody>
      </p:sp>
      <p:graphicFrame>
        <p:nvGraphicFramePr>
          <p:cNvPr id="660506" name="Group 26"/>
          <p:cNvGraphicFramePr>
            <a:graphicFrameLocks noGrp="1"/>
          </p:cNvGraphicFramePr>
          <p:nvPr>
            <p:ph type="tbl" idx="4294967295"/>
          </p:nvPr>
        </p:nvGraphicFramePr>
        <p:xfrm>
          <a:off x="990600" y="1538288"/>
          <a:ext cx="7162800" cy="4534727"/>
        </p:xfrm>
        <a:graphic>
          <a:graphicData uri="http://schemas.openxmlformats.org/drawingml/2006/table">
            <a:tbl>
              <a:tblPr/>
              <a:tblGrid>
                <a:gridCol w="177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8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Expression of Emotions and Feelings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85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Degree to Which Process Must Be Emphasized Before Goals Can Be Discussed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England,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0D636"/>
                          </a:solidFill>
                          <a:effectLst/>
                          <a:latin typeface="Arial" charset="0"/>
                        </a:rPr>
                        <a:t>Ireland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and Scotland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 and Germany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China, Japan, and 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Mexico, Spain, and Italy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966788" y="6378575"/>
            <a:ext cx="7186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>
                <a:latin typeface="Verdana" pitchFamily="34" charset="0"/>
              </a:rPr>
              <a:t>More on the “</a:t>
            </a:r>
            <a:r>
              <a:rPr lang="en-US" sz="1800" b="1">
                <a:latin typeface="Verdana" pitchFamily="34" charset="0"/>
                <a:hlinkClick r:id="rId2"/>
              </a:rPr>
              <a:t>Four-Stage Model</a:t>
            </a:r>
            <a:r>
              <a:rPr lang="en-US" sz="1800" b="1">
                <a:latin typeface="Verdana" pitchFamily="34" charset="0"/>
              </a:rPr>
              <a:t>” later, time permitting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Freeform 3"/>
          <p:cNvSpPr>
            <a:spLocks/>
          </p:cNvSpPr>
          <p:nvPr/>
        </p:nvSpPr>
        <p:spPr bwMode="auto">
          <a:xfrm>
            <a:off x="4572000" y="1495425"/>
            <a:ext cx="1403350" cy="1262063"/>
          </a:xfrm>
          <a:custGeom>
            <a:avLst/>
            <a:gdLst>
              <a:gd name="T0" fmla="*/ 376 w 884"/>
              <a:gd name="T1" fmla="*/ 15 h 795"/>
              <a:gd name="T2" fmla="*/ 307 w 884"/>
              <a:gd name="T3" fmla="*/ 126 h 795"/>
              <a:gd name="T4" fmla="*/ 265 w 884"/>
              <a:gd name="T5" fmla="*/ 234 h 795"/>
              <a:gd name="T6" fmla="*/ 118 w 884"/>
              <a:gd name="T7" fmla="*/ 294 h 795"/>
              <a:gd name="T8" fmla="*/ 130 w 884"/>
              <a:gd name="T9" fmla="*/ 324 h 795"/>
              <a:gd name="T10" fmla="*/ 163 w 884"/>
              <a:gd name="T11" fmla="*/ 360 h 795"/>
              <a:gd name="T12" fmla="*/ 64 w 884"/>
              <a:gd name="T13" fmla="*/ 399 h 795"/>
              <a:gd name="T14" fmla="*/ 40 w 884"/>
              <a:gd name="T15" fmla="*/ 414 h 795"/>
              <a:gd name="T16" fmla="*/ 1 w 884"/>
              <a:gd name="T17" fmla="*/ 444 h 795"/>
              <a:gd name="T18" fmla="*/ 46 w 884"/>
              <a:gd name="T19" fmla="*/ 537 h 795"/>
              <a:gd name="T20" fmla="*/ 88 w 884"/>
              <a:gd name="T21" fmla="*/ 582 h 795"/>
              <a:gd name="T22" fmla="*/ 142 w 884"/>
              <a:gd name="T23" fmla="*/ 645 h 795"/>
              <a:gd name="T24" fmla="*/ 196 w 884"/>
              <a:gd name="T25" fmla="*/ 663 h 795"/>
              <a:gd name="T26" fmla="*/ 241 w 884"/>
              <a:gd name="T27" fmla="*/ 711 h 795"/>
              <a:gd name="T28" fmla="*/ 274 w 884"/>
              <a:gd name="T29" fmla="*/ 705 h 795"/>
              <a:gd name="T30" fmla="*/ 256 w 884"/>
              <a:gd name="T31" fmla="*/ 699 h 795"/>
              <a:gd name="T32" fmla="*/ 238 w 884"/>
              <a:gd name="T33" fmla="*/ 702 h 795"/>
              <a:gd name="T34" fmla="*/ 301 w 884"/>
              <a:gd name="T35" fmla="*/ 690 h 795"/>
              <a:gd name="T36" fmla="*/ 349 w 884"/>
              <a:gd name="T37" fmla="*/ 690 h 795"/>
              <a:gd name="T38" fmla="*/ 370 w 884"/>
              <a:gd name="T39" fmla="*/ 666 h 795"/>
              <a:gd name="T40" fmla="*/ 409 w 884"/>
              <a:gd name="T41" fmla="*/ 606 h 795"/>
              <a:gd name="T42" fmla="*/ 460 w 884"/>
              <a:gd name="T43" fmla="*/ 498 h 795"/>
              <a:gd name="T44" fmla="*/ 508 w 884"/>
              <a:gd name="T45" fmla="*/ 546 h 795"/>
              <a:gd name="T46" fmla="*/ 544 w 884"/>
              <a:gd name="T47" fmla="*/ 591 h 795"/>
              <a:gd name="T48" fmla="*/ 577 w 884"/>
              <a:gd name="T49" fmla="*/ 642 h 795"/>
              <a:gd name="T50" fmla="*/ 649 w 884"/>
              <a:gd name="T51" fmla="*/ 699 h 795"/>
              <a:gd name="T52" fmla="*/ 643 w 884"/>
              <a:gd name="T53" fmla="*/ 696 h 795"/>
              <a:gd name="T54" fmla="*/ 685 w 884"/>
              <a:gd name="T55" fmla="*/ 771 h 795"/>
              <a:gd name="T56" fmla="*/ 760 w 884"/>
              <a:gd name="T57" fmla="*/ 762 h 795"/>
              <a:gd name="T58" fmla="*/ 823 w 884"/>
              <a:gd name="T59" fmla="*/ 753 h 795"/>
              <a:gd name="T60" fmla="*/ 874 w 884"/>
              <a:gd name="T61" fmla="*/ 786 h 795"/>
              <a:gd name="T62" fmla="*/ 883 w 884"/>
              <a:gd name="T63" fmla="*/ 795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795"/>
              <a:gd name="T98" fmla="*/ 884 w 884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795">
                <a:moveTo>
                  <a:pt x="409" y="0"/>
                </a:moveTo>
                <a:cubicBezTo>
                  <a:pt x="395" y="5"/>
                  <a:pt x="387" y="4"/>
                  <a:pt x="376" y="15"/>
                </a:cubicBezTo>
                <a:cubicBezTo>
                  <a:pt x="370" y="32"/>
                  <a:pt x="370" y="38"/>
                  <a:pt x="355" y="48"/>
                </a:cubicBezTo>
                <a:cubicBezTo>
                  <a:pt x="338" y="74"/>
                  <a:pt x="334" y="108"/>
                  <a:pt x="307" y="126"/>
                </a:cubicBezTo>
                <a:cubicBezTo>
                  <a:pt x="297" y="156"/>
                  <a:pt x="288" y="181"/>
                  <a:pt x="271" y="207"/>
                </a:cubicBezTo>
                <a:cubicBezTo>
                  <a:pt x="268" y="212"/>
                  <a:pt x="266" y="231"/>
                  <a:pt x="265" y="234"/>
                </a:cubicBezTo>
                <a:cubicBezTo>
                  <a:pt x="263" y="240"/>
                  <a:pt x="259" y="252"/>
                  <a:pt x="259" y="252"/>
                </a:cubicBezTo>
                <a:cubicBezTo>
                  <a:pt x="251" y="327"/>
                  <a:pt x="222" y="292"/>
                  <a:pt x="118" y="294"/>
                </a:cubicBezTo>
                <a:cubicBezTo>
                  <a:pt x="115" y="303"/>
                  <a:pt x="111" y="311"/>
                  <a:pt x="118" y="321"/>
                </a:cubicBezTo>
                <a:cubicBezTo>
                  <a:pt x="120" y="324"/>
                  <a:pt x="126" y="323"/>
                  <a:pt x="130" y="324"/>
                </a:cubicBezTo>
                <a:cubicBezTo>
                  <a:pt x="142" y="329"/>
                  <a:pt x="150" y="336"/>
                  <a:pt x="163" y="339"/>
                </a:cubicBezTo>
                <a:cubicBezTo>
                  <a:pt x="166" y="347"/>
                  <a:pt x="169" y="351"/>
                  <a:pt x="163" y="360"/>
                </a:cubicBezTo>
                <a:cubicBezTo>
                  <a:pt x="159" y="366"/>
                  <a:pt x="151" y="366"/>
                  <a:pt x="145" y="369"/>
                </a:cubicBezTo>
                <a:cubicBezTo>
                  <a:pt x="119" y="382"/>
                  <a:pt x="93" y="394"/>
                  <a:pt x="64" y="399"/>
                </a:cubicBezTo>
                <a:cubicBezTo>
                  <a:pt x="62" y="402"/>
                  <a:pt x="61" y="406"/>
                  <a:pt x="58" y="408"/>
                </a:cubicBezTo>
                <a:cubicBezTo>
                  <a:pt x="53" y="411"/>
                  <a:pt x="40" y="414"/>
                  <a:pt x="40" y="414"/>
                </a:cubicBezTo>
                <a:cubicBezTo>
                  <a:pt x="36" y="427"/>
                  <a:pt x="22" y="430"/>
                  <a:pt x="10" y="438"/>
                </a:cubicBezTo>
                <a:cubicBezTo>
                  <a:pt x="7" y="440"/>
                  <a:pt x="1" y="444"/>
                  <a:pt x="1" y="444"/>
                </a:cubicBezTo>
                <a:cubicBezTo>
                  <a:pt x="3" y="470"/>
                  <a:pt x="0" y="479"/>
                  <a:pt x="13" y="498"/>
                </a:cubicBezTo>
                <a:cubicBezTo>
                  <a:pt x="17" y="524"/>
                  <a:pt x="20" y="532"/>
                  <a:pt x="46" y="537"/>
                </a:cubicBezTo>
                <a:cubicBezTo>
                  <a:pt x="50" y="549"/>
                  <a:pt x="45" y="563"/>
                  <a:pt x="52" y="573"/>
                </a:cubicBezTo>
                <a:cubicBezTo>
                  <a:pt x="55" y="577"/>
                  <a:pt x="84" y="581"/>
                  <a:pt x="88" y="582"/>
                </a:cubicBezTo>
                <a:cubicBezTo>
                  <a:pt x="94" y="586"/>
                  <a:pt x="107" y="584"/>
                  <a:pt x="109" y="591"/>
                </a:cubicBezTo>
                <a:cubicBezTo>
                  <a:pt x="125" y="646"/>
                  <a:pt x="95" y="638"/>
                  <a:pt x="142" y="645"/>
                </a:cubicBezTo>
                <a:cubicBezTo>
                  <a:pt x="154" y="649"/>
                  <a:pt x="166" y="653"/>
                  <a:pt x="178" y="657"/>
                </a:cubicBezTo>
                <a:cubicBezTo>
                  <a:pt x="184" y="659"/>
                  <a:pt x="196" y="663"/>
                  <a:pt x="196" y="663"/>
                </a:cubicBezTo>
                <a:cubicBezTo>
                  <a:pt x="208" y="675"/>
                  <a:pt x="209" y="684"/>
                  <a:pt x="226" y="690"/>
                </a:cubicBezTo>
                <a:cubicBezTo>
                  <a:pt x="233" y="711"/>
                  <a:pt x="226" y="706"/>
                  <a:pt x="241" y="711"/>
                </a:cubicBezTo>
                <a:cubicBezTo>
                  <a:pt x="249" y="710"/>
                  <a:pt x="257" y="709"/>
                  <a:pt x="265" y="708"/>
                </a:cubicBezTo>
                <a:cubicBezTo>
                  <a:pt x="268" y="707"/>
                  <a:pt x="277" y="705"/>
                  <a:pt x="274" y="705"/>
                </a:cubicBezTo>
                <a:cubicBezTo>
                  <a:pt x="265" y="705"/>
                  <a:pt x="256" y="707"/>
                  <a:pt x="247" y="708"/>
                </a:cubicBezTo>
                <a:cubicBezTo>
                  <a:pt x="231" y="713"/>
                  <a:pt x="235" y="713"/>
                  <a:pt x="256" y="699"/>
                </a:cubicBezTo>
                <a:cubicBezTo>
                  <a:pt x="250" y="700"/>
                  <a:pt x="244" y="701"/>
                  <a:pt x="238" y="702"/>
                </a:cubicBezTo>
                <a:cubicBezTo>
                  <a:pt x="252" y="723"/>
                  <a:pt x="234" y="703"/>
                  <a:pt x="232" y="696"/>
                </a:cubicBezTo>
                <a:cubicBezTo>
                  <a:pt x="255" y="695"/>
                  <a:pt x="278" y="690"/>
                  <a:pt x="301" y="690"/>
                </a:cubicBezTo>
                <a:cubicBezTo>
                  <a:pt x="311" y="690"/>
                  <a:pt x="319" y="696"/>
                  <a:pt x="328" y="696"/>
                </a:cubicBezTo>
                <a:cubicBezTo>
                  <a:pt x="301" y="683"/>
                  <a:pt x="330" y="693"/>
                  <a:pt x="349" y="690"/>
                </a:cubicBezTo>
                <a:cubicBezTo>
                  <a:pt x="355" y="666"/>
                  <a:pt x="346" y="687"/>
                  <a:pt x="364" y="675"/>
                </a:cubicBezTo>
                <a:cubicBezTo>
                  <a:pt x="367" y="673"/>
                  <a:pt x="367" y="668"/>
                  <a:pt x="370" y="666"/>
                </a:cubicBezTo>
                <a:cubicBezTo>
                  <a:pt x="377" y="661"/>
                  <a:pt x="392" y="660"/>
                  <a:pt x="400" y="657"/>
                </a:cubicBezTo>
                <a:cubicBezTo>
                  <a:pt x="408" y="633"/>
                  <a:pt x="409" y="641"/>
                  <a:pt x="409" y="606"/>
                </a:cubicBezTo>
                <a:lnTo>
                  <a:pt x="412" y="546"/>
                </a:lnTo>
                <a:lnTo>
                  <a:pt x="460" y="498"/>
                </a:lnTo>
                <a:lnTo>
                  <a:pt x="508" y="498"/>
                </a:lnTo>
                <a:lnTo>
                  <a:pt x="508" y="546"/>
                </a:lnTo>
                <a:cubicBezTo>
                  <a:pt x="519" y="550"/>
                  <a:pt x="534" y="549"/>
                  <a:pt x="541" y="558"/>
                </a:cubicBezTo>
                <a:cubicBezTo>
                  <a:pt x="548" y="567"/>
                  <a:pt x="541" y="580"/>
                  <a:pt x="544" y="591"/>
                </a:cubicBezTo>
                <a:cubicBezTo>
                  <a:pt x="546" y="598"/>
                  <a:pt x="556" y="609"/>
                  <a:pt x="556" y="609"/>
                </a:cubicBezTo>
                <a:cubicBezTo>
                  <a:pt x="559" y="629"/>
                  <a:pt x="559" y="633"/>
                  <a:pt x="577" y="642"/>
                </a:cubicBezTo>
                <a:cubicBezTo>
                  <a:pt x="595" y="668"/>
                  <a:pt x="582" y="659"/>
                  <a:pt x="619" y="663"/>
                </a:cubicBezTo>
                <a:cubicBezTo>
                  <a:pt x="628" y="676"/>
                  <a:pt x="649" y="685"/>
                  <a:pt x="649" y="699"/>
                </a:cubicBezTo>
                <a:cubicBezTo>
                  <a:pt x="650" y="696"/>
                  <a:pt x="655" y="691"/>
                  <a:pt x="652" y="690"/>
                </a:cubicBezTo>
                <a:cubicBezTo>
                  <a:pt x="649" y="688"/>
                  <a:pt x="644" y="692"/>
                  <a:pt x="643" y="696"/>
                </a:cubicBezTo>
                <a:cubicBezTo>
                  <a:pt x="639" y="714"/>
                  <a:pt x="641" y="732"/>
                  <a:pt x="640" y="750"/>
                </a:cubicBezTo>
                <a:cubicBezTo>
                  <a:pt x="645" y="783"/>
                  <a:pt x="649" y="774"/>
                  <a:pt x="685" y="771"/>
                </a:cubicBezTo>
                <a:cubicBezTo>
                  <a:pt x="693" y="766"/>
                  <a:pt x="712" y="759"/>
                  <a:pt x="712" y="759"/>
                </a:cubicBezTo>
                <a:cubicBezTo>
                  <a:pt x="740" y="768"/>
                  <a:pt x="724" y="766"/>
                  <a:pt x="760" y="762"/>
                </a:cubicBezTo>
                <a:cubicBezTo>
                  <a:pt x="764" y="741"/>
                  <a:pt x="771" y="735"/>
                  <a:pt x="790" y="729"/>
                </a:cubicBezTo>
                <a:cubicBezTo>
                  <a:pt x="814" y="733"/>
                  <a:pt x="815" y="729"/>
                  <a:pt x="823" y="753"/>
                </a:cubicBezTo>
                <a:cubicBezTo>
                  <a:pt x="824" y="756"/>
                  <a:pt x="852" y="758"/>
                  <a:pt x="859" y="759"/>
                </a:cubicBezTo>
                <a:cubicBezTo>
                  <a:pt x="872" y="772"/>
                  <a:pt x="867" y="764"/>
                  <a:pt x="874" y="786"/>
                </a:cubicBezTo>
                <a:cubicBezTo>
                  <a:pt x="875" y="789"/>
                  <a:pt x="880" y="789"/>
                  <a:pt x="883" y="792"/>
                </a:cubicBezTo>
                <a:cubicBezTo>
                  <a:pt x="884" y="793"/>
                  <a:pt x="883" y="794"/>
                  <a:pt x="883" y="79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477000" y="1006475"/>
            <a:ext cx="25908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/>
              <a:t>officially</a:t>
            </a:r>
          </a:p>
          <a:p>
            <a:pPr algn="ctr">
              <a:spcBef>
                <a:spcPct val="20000"/>
              </a:spcBef>
            </a:pPr>
            <a:r>
              <a:rPr lang="en-US" sz="1600"/>
              <a:t>called</a:t>
            </a:r>
          </a:p>
          <a:p>
            <a:pPr algn="ctr">
              <a:spcBef>
                <a:spcPct val="20000"/>
              </a:spcBef>
            </a:pPr>
            <a:endParaRPr lang="en-US" sz="1600"/>
          </a:p>
          <a:p>
            <a:pPr algn="ctr">
              <a:spcBef>
                <a:spcPct val="20000"/>
              </a:spcBef>
            </a:pPr>
            <a:r>
              <a:rPr lang="en-US" sz="1800" b="1"/>
              <a:t>“The </a:t>
            </a:r>
          </a:p>
          <a:p>
            <a:pPr algn="ctr">
              <a:spcBef>
                <a:spcPct val="20000"/>
              </a:spcBef>
            </a:pPr>
            <a:r>
              <a:rPr lang="en-US" sz="1800" b="1"/>
              <a:t>United Kingdom</a:t>
            </a:r>
          </a:p>
          <a:p>
            <a:pPr algn="ctr">
              <a:spcBef>
                <a:spcPct val="20000"/>
              </a:spcBef>
            </a:pPr>
            <a:r>
              <a:rPr lang="en-US" sz="1800" b="1"/>
              <a:t>of</a:t>
            </a:r>
          </a:p>
          <a:p>
            <a:pPr algn="ctr">
              <a:spcBef>
                <a:spcPct val="20000"/>
              </a:spcBef>
            </a:pPr>
            <a:r>
              <a:rPr lang="en-US" sz="1800" b="1"/>
              <a:t>Great Britain</a:t>
            </a:r>
          </a:p>
          <a:p>
            <a:pPr algn="ctr">
              <a:spcBef>
                <a:spcPct val="20000"/>
              </a:spcBef>
            </a:pPr>
            <a:r>
              <a:rPr lang="en-US" sz="1800" b="1"/>
              <a:t>and</a:t>
            </a:r>
          </a:p>
          <a:p>
            <a:pPr algn="ctr">
              <a:spcBef>
                <a:spcPct val="20000"/>
              </a:spcBef>
            </a:pPr>
            <a:r>
              <a:rPr lang="en-US" sz="1800" b="1"/>
              <a:t>Northern Ireland”</a:t>
            </a:r>
          </a:p>
          <a:p>
            <a:pPr algn="ctr">
              <a:spcBef>
                <a:spcPct val="20000"/>
              </a:spcBef>
            </a:pPr>
            <a:endParaRPr lang="en-US" sz="2000" b="1"/>
          </a:p>
          <a:p>
            <a:pPr algn="ctr">
              <a:spcBef>
                <a:spcPct val="20000"/>
              </a:spcBef>
            </a:pPr>
            <a:endParaRPr lang="en-US" sz="2000" b="1"/>
          </a:p>
          <a:p>
            <a:pPr algn="ctr">
              <a:spcBef>
                <a:spcPct val="20000"/>
              </a:spcBef>
            </a:pPr>
            <a:r>
              <a:rPr lang="en-US" sz="1600"/>
              <a:t>usually shortened to</a:t>
            </a:r>
          </a:p>
          <a:p>
            <a:pPr algn="ctr">
              <a:spcBef>
                <a:spcPct val="20000"/>
              </a:spcBef>
            </a:pPr>
            <a:r>
              <a:rPr lang="en-US" sz="1600"/>
              <a:t>the United Kingdom,</a:t>
            </a:r>
          </a:p>
          <a:p>
            <a:pPr algn="ctr">
              <a:spcBef>
                <a:spcPct val="20000"/>
              </a:spcBef>
            </a:pPr>
            <a:r>
              <a:rPr lang="en-US" sz="1600"/>
              <a:t>the UK,</a:t>
            </a:r>
          </a:p>
          <a:p>
            <a:pPr algn="ctr">
              <a:spcBef>
                <a:spcPct val="20000"/>
              </a:spcBef>
            </a:pPr>
            <a:r>
              <a:rPr lang="en-US" sz="1600"/>
              <a:t>or Britain</a:t>
            </a:r>
          </a:p>
          <a:p>
            <a:pPr algn="ctr"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11150"/>
            <a:ext cx="7315200" cy="616585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US" sz="1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“culture area” </a:t>
            </a:r>
            <a:r>
              <a:rPr lang="en-US" sz="2000">
                <a:latin typeface="Verdana" pitchFamily="34" charset="0"/>
              </a:rPr>
              <a:t>(anthropological term)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country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divided/partitioned segment of a nation or country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“Irish”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“subculture”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“Irish Travelers” (“Tinkers”, “Gypsies”)</a:t>
            </a:r>
          </a:p>
          <a:p>
            <a:pPr lvl="3" eaLnBrk="1" hangingPunct="1"/>
            <a:r>
              <a:rPr lang="en-US" sz="1200" b="1">
                <a:latin typeface="Verdana" pitchFamily="34" charset="0"/>
              </a:rPr>
              <a:t>(“Travelers” are not “Rom”, “Gypsies”)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Irish Catholics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region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community / city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the family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one person</a:t>
            </a:r>
          </a:p>
          <a:p>
            <a:pPr marL="865188" lvl="1" indent="-407988" eaLnBrk="1" hangingPunct="1"/>
            <a:r>
              <a:rPr lang="en-US" sz="2000" b="1" i="1">
                <a:latin typeface="Verdana" pitchFamily="34" charset="0"/>
              </a:rPr>
              <a:t>types </a:t>
            </a:r>
            <a:r>
              <a:rPr lang="en-US" sz="2000" b="1">
                <a:latin typeface="Verdana" pitchFamily="34" charset="0"/>
              </a:rPr>
              <a:t>of people and institutions, cross-culturally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66888"/>
            <a:ext cx="7315200" cy="3871912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 b="1">
                <a:latin typeface="Verdana" pitchFamily="34" charset="0"/>
              </a:rPr>
              <a:t>“units of analysis” may also include:</a:t>
            </a:r>
          </a:p>
          <a:p>
            <a:pPr eaLnBrk="1" hangingPunct="1">
              <a:buFontTx/>
              <a:buNone/>
            </a:pPr>
            <a:endParaRPr lang="en-US" sz="28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solidFill>
                  <a:srgbClr val="20D636"/>
                </a:solidFill>
                <a:latin typeface="Verdana" pitchFamily="34" charset="0"/>
              </a:rPr>
              <a:t>a nation</a:t>
            </a:r>
          </a:p>
          <a:p>
            <a:pPr marL="1208088" lvl="2" eaLnBrk="1" hangingPunct="1">
              <a:buFontTx/>
              <a:buNone/>
            </a:pPr>
            <a:r>
              <a:rPr lang="en-US" b="1">
                <a:solidFill>
                  <a:srgbClr val="20D636"/>
                </a:solidFill>
                <a:latin typeface="Verdana" pitchFamily="34" charset="0"/>
              </a:rPr>
              <a:t> </a:t>
            </a:r>
            <a:r>
              <a:rPr lang="en-US" sz="2000" b="1">
                <a:solidFill>
                  <a:srgbClr val="20D636"/>
                </a:solidFill>
                <a:latin typeface="Verdana" pitchFamily="34" charset="0"/>
              </a:rPr>
              <a:t>(“national character studies”)</a:t>
            </a:r>
            <a:endParaRPr lang="en-US" b="1">
              <a:solidFill>
                <a:srgbClr val="20D636"/>
              </a:solidFill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latin typeface="Verdana" pitchFamily="34" charset="0"/>
              </a:rPr>
              <a:t>the item or action itself</a:t>
            </a:r>
            <a:endParaRPr lang="en-US" b="1">
              <a:latin typeface="Verdana" pitchFamily="34" charset="0"/>
            </a:endParaRPr>
          </a:p>
          <a:p>
            <a:pPr marL="1208088" lvl="2" eaLnBrk="1" hangingPunct="1">
              <a:buFontTx/>
              <a:buNone/>
            </a:pPr>
            <a:r>
              <a:rPr lang="en-US" b="1">
                <a:latin typeface="Verdana" pitchFamily="34" charset="0"/>
              </a:rPr>
              <a:t> </a:t>
            </a:r>
            <a:r>
              <a:rPr lang="en-US" sz="2000" b="1">
                <a:latin typeface="Verdana" pitchFamily="34" charset="0"/>
              </a:rPr>
              <a:t>(including “processes”)</a:t>
            </a:r>
            <a:endParaRPr lang="en-US" sz="32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solidFill>
                  <a:srgbClr val="20D636"/>
                </a:solidFill>
                <a:latin typeface="Verdana" pitchFamily="34" charset="0"/>
              </a:rPr>
              <a:t>a “cultural metaphor”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219200" y="792163"/>
            <a:ext cx="67056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7200" b="1">
                <a:solidFill>
                  <a:srgbClr val="FF0000"/>
                </a:solidFill>
              </a:rPr>
              <a:t>Analysis, misc.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6575" y="692150"/>
            <a:ext cx="8074025" cy="5708650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US" sz="36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“culture area” </a:t>
            </a:r>
            <a:r>
              <a:rPr lang="en-US" sz="2000">
                <a:latin typeface="Verdana" pitchFamily="34" charset="0"/>
              </a:rPr>
              <a:t>(anthropological term)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country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divided/partitioned segment of a nation or country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“Irish”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“subculture”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“Irish Travelers” (“Tinkers”, “Gypsies”)</a:t>
            </a:r>
          </a:p>
          <a:p>
            <a:pPr lvl="3" eaLnBrk="1" hangingPunct="1"/>
            <a:r>
              <a:rPr lang="en-US" sz="1200" b="1">
                <a:latin typeface="Verdana" pitchFamily="34" charset="0"/>
              </a:rPr>
              <a:t>(“Travelers” are not “Rom”, “Gypsies”)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Irish Catholics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region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community / city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the family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one person</a:t>
            </a:r>
          </a:p>
          <a:p>
            <a:pPr marL="865188" lvl="1" indent="-407988" eaLnBrk="1" hangingPunct="1"/>
            <a:r>
              <a:rPr lang="en-US" sz="2000" b="1" i="1">
                <a:latin typeface="Verdana" pitchFamily="34" charset="0"/>
              </a:rPr>
              <a:t>types </a:t>
            </a:r>
            <a:r>
              <a:rPr lang="en-US" sz="2000" b="1">
                <a:latin typeface="Verdana" pitchFamily="34" charset="0"/>
              </a:rPr>
              <a:t>of people and institutions, cross-culturally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71525"/>
            <a:ext cx="7769225" cy="5545138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b="1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buFontTx/>
              <a:buNone/>
            </a:pPr>
            <a:endParaRPr lang="en-US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one person 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</a:rPr>
              <a:t>(e.g., 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  <a:hlinkClick r:id="rId2"/>
              </a:rPr>
              <a:t>Paul Buffalo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</a:rPr>
              <a:t>)</a:t>
            </a: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the family 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</a:rPr>
              <a:t>(e.g., Strodtbeck, see later)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the community</a:t>
            </a: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a region (“culture area”)</a:t>
            </a: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“Irish”</a:t>
            </a:r>
          </a:p>
          <a:p>
            <a:pPr marL="1208088" lvl="2" eaLnBrk="1" hangingPunct="1"/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“Chinese”</a:t>
            </a:r>
          </a:p>
          <a:p>
            <a:pPr marL="1208088" lvl="2" eaLnBrk="1" hangingPunct="1"/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“Mexicans”</a:t>
            </a:r>
          </a:p>
          <a:p>
            <a:pPr marL="1208088" lvl="2" eaLnBrk="1" hangingPunct="1"/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“Bedouins”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1002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“Master Ethnographic Texts” are </a:t>
            </a:r>
          </a:p>
          <a:p>
            <a:pPr marL="0" indent="0" eaLnBrk="1" hangingPunct="1"/>
            <a:r>
              <a:rPr lang="en-US"/>
              <a:t>“. . . ethnographies considered so important that they influence future research and affect how an audience of present and future anthropologists perceive a people”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685800" tIns="685800" rIns="685800" bIns="685800"/>
          <a:lstStyle/>
          <a:p>
            <a:pPr marL="4763" indent="6350" eaLnBrk="1" hangingPunct="1">
              <a:buFontTx/>
              <a:buNone/>
            </a:pPr>
            <a:r>
              <a:rPr lang="en-US"/>
              <a:t>“</a:t>
            </a:r>
            <a:r>
              <a:rPr lang="en-US" sz="2400"/>
              <a:t>[Jose E.]</a:t>
            </a:r>
            <a:r>
              <a:rPr lang="en-US"/>
              <a:t> Lim</a:t>
            </a:r>
            <a:r>
              <a:rPr lang="en-US">
                <a:cs typeface="Arial" charset="0"/>
              </a:rPr>
              <a:t>ón defines ‘master ethnographic texts’ as texts that have or will ‘deeply influence the structure of later ethnographies’ and that often affect the way the world views the people they represent”</a:t>
            </a:r>
          </a:p>
          <a:p>
            <a:pPr marL="4763" indent="6350" algn="ctr" eaLnBrk="1" hangingPunct="1">
              <a:buFontTx/>
              <a:buNone/>
            </a:pPr>
            <a:r>
              <a:rPr lang="en-US" sz="1200">
                <a:cs typeface="Arial" charset="0"/>
              </a:rPr>
              <a:t>(</a:t>
            </a:r>
            <a:r>
              <a:rPr lang="en-US" sz="1200"/>
              <a:t>Lim</a:t>
            </a:r>
            <a:r>
              <a:rPr lang="en-US" sz="1200">
                <a:cs typeface="Arial" charset="0"/>
              </a:rPr>
              <a:t>ón 1991, 116)</a:t>
            </a: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286000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p. 92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for many years the island model of peasant / community studies dominated Europeanist anthropology, and to some extent continues to do so</a:t>
            </a:r>
          </a:p>
          <a:p>
            <a:pPr eaLnBrk="1" hangingPunct="1"/>
            <a:endParaRPr lang="en-US" sz="2400"/>
          </a:p>
          <a:p>
            <a:pPr lvl="1" eaLnBrk="1" hangingPunct="1"/>
            <a:r>
              <a:rPr lang="en-US" sz="1200"/>
              <a:t>whether or not the peasant community was on an island, the community itself was treated as a self-contained unit</a:t>
            </a:r>
          </a:p>
          <a:p>
            <a:pPr eaLnBrk="1" hangingPunct="1"/>
            <a:endParaRPr lang="en-US" sz="1200"/>
          </a:p>
          <a:p>
            <a:pPr lvl="1" eaLnBrk="1" hangingPunct="1"/>
            <a:r>
              <a:rPr lang="en-US" sz="1200"/>
              <a:t>see Kertzer’s discussion of the anthropological yearning for “the simplicity of a manageable field setting . . .  Where . . .  The scale is human, and the cow dung wafts through the air”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3276600" y="2438400"/>
            <a:ext cx="2286000" cy="3048000"/>
          </a:xfrm>
          <a:custGeom>
            <a:avLst/>
            <a:gdLst>
              <a:gd name="T0" fmla="*/ 0 w 1440"/>
              <a:gd name="T1" fmla="*/ 0 h 1920"/>
              <a:gd name="T2" fmla="*/ 48 w 1440"/>
              <a:gd name="T3" fmla="*/ 48 h 1920"/>
              <a:gd name="T4" fmla="*/ 96 w 1440"/>
              <a:gd name="T5" fmla="*/ 144 h 1920"/>
              <a:gd name="T6" fmla="*/ 144 w 1440"/>
              <a:gd name="T7" fmla="*/ 192 h 1920"/>
              <a:gd name="T8" fmla="*/ 192 w 1440"/>
              <a:gd name="T9" fmla="*/ 240 h 1920"/>
              <a:gd name="T10" fmla="*/ 192 w 1440"/>
              <a:gd name="T11" fmla="*/ 288 h 1920"/>
              <a:gd name="T12" fmla="*/ 240 w 1440"/>
              <a:gd name="T13" fmla="*/ 336 h 1920"/>
              <a:gd name="T14" fmla="*/ 192 w 1440"/>
              <a:gd name="T15" fmla="*/ 384 h 1920"/>
              <a:gd name="T16" fmla="*/ 144 w 1440"/>
              <a:gd name="T17" fmla="*/ 432 h 1920"/>
              <a:gd name="T18" fmla="*/ 96 w 1440"/>
              <a:gd name="T19" fmla="*/ 480 h 1920"/>
              <a:gd name="T20" fmla="*/ 96 w 1440"/>
              <a:gd name="T21" fmla="*/ 528 h 1920"/>
              <a:gd name="T22" fmla="*/ 48 w 1440"/>
              <a:gd name="T23" fmla="*/ 528 h 1920"/>
              <a:gd name="T24" fmla="*/ 48 w 1440"/>
              <a:gd name="T25" fmla="*/ 576 h 1920"/>
              <a:gd name="T26" fmla="*/ 0 w 1440"/>
              <a:gd name="T27" fmla="*/ 576 h 1920"/>
              <a:gd name="T28" fmla="*/ 0 w 1440"/>
              <a:gd name="T29" fmla="*/ 624 h 1920"/>
              <a:gd name="T30" fmla="*/ 48 w 1440"/>
              <a:gd name="T31" fmla="*/ 624 h 1920"/>
              <a:gd name="T32" fmla="*/ 96 w 1440"/>
              <a:gd name="T33" fmla="*/ 672 h 1920"/>
              <a:gd name="T34" fmla="*/ 144 w 1440"/>
              <a:gd name="T35" fmla="*/ 672 h 1920"/>
              <a:gd name="T36" fmla="*/ 144 w 1440"/>
              <a:gd name="T37" fmla="*/ 624 h 1920"/>
              <a:gd name="T38" fmla="*/ 192 w 1440"/>
              <a:gd name="T39" fmla="*/ 624 h 1920"/>
              <a:gd name="T40" fmla="*/ 192 w 1440"/>
              <a:gd name="T41" fmla="*/ 672 h 1920"/>
              <a:gd name="T42" fmla="*/ 240 w 1440"/>
              <a:gd name="T43" fmla="*/ 672 h 1920"/>
              <a:gd name="T44" fmla="*/ 240 w 1440"/>
              <a:gd name="T45" fmla="*/ 720 h 1920"/>
              <a:gd name="T46" fmla="*/ 288 w 1440"/>
              <a:gd name="T47" fmla="*/ 720 h 1920"/>
              <a:gd name="T48" fmla="*/ 336 w 1440"/>
              <a:gd name="T49" fmla="*/ 720 h 1920"/>
              <a:gd name="T50" fmla="*/ 336 w 1440"/>
              <a:gd name="T51" fmla="*/ 672 h 1920"/>
              <a:gd name="T52" fmla="*/ 384 w 1440"/>
              <a:gd name="T53" fmla="*/ 672 h 1920"/>
              <a:gd name="T54" fmla="*/ 480 w 1440"/>
              <a:gd name="T55" fmla="*/ 720 h 1920"/>
              <a:gd name="T56" fmla="*/ 528 w 1440"/>
              <a:gd name="T57" fmla="*/ 768 h 1920"/>
              <a:gd name="T58" fmla="*/ 528 w 1440"/>
              <a:gd name="T59" fmla="*/ 816 h 1920"/>
              <a:gd name="T60" fmla="*/ 528 w 1440"/>
              <a:gd name="T61" fmla="*/ 864 h 1920"/>
              <a:gd name="T62" fmla="*/ 528 w 1440"/>
              <a:gd name="T63" fmla="*/ 912 h 1920"/>
              <a:gd name="T64" fmla="*/ 480 w 1440"/>
              <a:gd name="T65" fmla="*/ 960 h 1920"/>
              <a:gd name="T66" fmla="*/ 480 w 1440"/>
              <a:gd name="T67" fmla="*/ 1008 h 1920"/>
              <a:gd name="T68" fmla="*/ 480 w 1440"/>
              <a:gd name="T69" fmla="*/ 1056 h 1920"/>
              <a:gd name="T70" fmla="*/ 480 w 1440"/>
              <a:gd name="T71" fmla="*/ 1104 h 1920"/>
              <a:gd name="T72" fmla="*/ 528 w 1440"/>
              <a:gd name="T73" fmla="*/ 1152 h 1920"/>
              <a:gd name="T74" fmla="*/ 480 w 1440"/>
              <a:gd name="T75" fmla="*/ 1200 h 1920"/>
              <a:gd name="T76" fmla="*/ 384 w 1440"/>
              <a:gd name="T77" fmla="*/ 1248 h 1920"/>
              <a:gd name="T78" fmla="*/ 336 w 1440"/>
              <a:gd name="T79" fmla="*/ 1344 h 1920"/>
              <a:gd name="T80" fmla="*/ 384 w 1440"/>
              <a:gd name="T81" fmla="*/ 1392 h 1920"/>
              <a:gd name="T82" fmla="*/ 384 w 1440"/>
              <a:gd name="T83" fmla="*/ 1440 h 1920"/>
              <a:gd name="T84" fmla="*/ 384 w 1440"/>
              <a:gd name="T85" fmla="*/ 1536 h 1920"/>
              <a:gd name="T86" fmla="*/ 288 w 1440"/>
              <a:gd name="T87" fmla="*/ 1632 h 1920"/>
              <a:gd name="T88" fmla="*/ 288 w 1440"/>
              <a:gd name="T89" fmla="*/ 1728 h 1920"/>
              <a:gd name="T90" fmla="*/ 288 w 1440"/>
              <a:gd name="T91" fmla="*/ 1824 h 1920"/>
              <a:gd name="T92" fmla="*/ 336 w 1440"/>
              <a:gd name="T93" fmla="*/ 1920 h 1920"/>
              <a:gd name="T94" fmla="*/ 384 w 1440"/>
              <a:gd name="T95" fmla="*/ 1920 h 1920"/>
              <a:gd name="T96" fmla="*/ 528 w 1440"/>
              <a:gd name="T97" fmla="*/ 1920 h 1920"/>
              <a:gd name="T98" fmla="*/ 624 w 1440"/>
              <a:gd name="T99" fmla="*/ 1920 h 1920"/>
              <a:gd name="T100" fmla="*/ 816 w 1440"/>
              <a:gd name="T101" fmla="*/ 1824 h 1920"/>
              <a:gd name="T102" fmla="*/ 960 w 1440"/>
              <a:gd name="T103" fmla="*/ 1776 h 1920"/>
              <a:gd name="T104" fmla="*/ 1056 w 1440"/>
              <a:gd name="T105" fmla="*/ 1728 h 1920"/>
              <a:gd name="T106" fmla="*/ 1296 w 1440"/>
              <a:gd name="T107" fmla="*/ 1680 h 1920"/>
              <a:gd name="T108" fmla="*/ 1440 w 1440"/>
              <a:gd name="T109" fmla="*/ 1728 h 19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40"/>
              <a:gd name="T166" fmla="*/ 0 h 1920"/>
              <a:gd name="T167" fmla="*/ 1440 w 1440"/>
              <a:gd name="T168" fmla="*/ 1920 h 19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40" h="1920">
                <a:moveTo>
                  <a:pt x="0" y="0"/>
                </a:moveTo>
                <a:lnTo>
                  <a:pt x="48" y="48"/>
                </a:lnTo>
                <a:lnTo>
                  <a:pt x="96" y="144"/>
                </a:lnTo>
                <a:lnTo>
                  <a:pt x="144" y="192"/>
                </a:lnTo>
                <a:lnTo>
                  <a:pt x="192" y="240"/>
                </a:lnTo>
                <a:lnTo>
                  <a:pt x="192" y="288"/>
                </a:lnTo>
                <a:lnTo>
                  <a:pt x="240" y="336"/>
                </a:lnTo>
                <a:lnTo>
                  <a:pt x="192" y="384"/>
                </a:lnTo>
                <a:lnTo>
                  <a:pt x="144" y="432"/>
                </a:lnTo>
                <a:lnTo>
                  <a:pt x="96" y="480"/>
                </a:lnTo>
                <a:lnTo>
                  <a:pt x="96" y="528"/>
                </a:lnTo>
                <a:lnTo>
                  <a:pt x="48" y="528"/>
                </a:lnTo>
                <a:lnTo>
                  <a:pt x="48" y="576"/>
                </a:lnTo>
                <a:lnTo>
                  <a:pt x="0" y="576"/>
                </a:lnTo>
                <a:lnTo>
                  <a:pt x="0" y="624"/>
                </a:lnTo>
                <a:lnTo>
                  <a:pt x="48" y="624"/>
                </a:lnTo>
                <a:lnTo>
                  <a:pt x="96" y="672"/>
                </a:lnTo>
                <a:lnTo>
                  <a:pt x="144" y="672"/>
                </a:lnTo>
                <a:lnTo>
                  <a:pt x="144" y="624"/>
                </a:lnTo>
                <a:lnTo>
                  <a:pt x="192" y="624"/>
                </a:lnTo>
                <a:lnTo>
                  <a:pt x="192" y="672"/>
                </a:lnTo>
                <a:lnTo>
                  <a:pt x="240" y="672"/>
                </a:lnTo>
                <a:lnTo>
                  <a:pt x="240" y="720"/>
                </a:lnTo>
                <a:lnTo>
                  <a:pt x="288" y="720"/>
                </a:lnTo>
                <a:lnTo>
                  <a:pt x="336" y="720"/>
                </a:lnTo>
                <a:lnTo>
                  <a:pt x="336" y="672"/>
                </a:lnTo>
                <a:lnTo>
                  <a:pt x="384" y="672"/>
                </a:lnTo>
                <a:lnTo>
                  <a:pt x="480" y="720"/>
                </a:lnTo>
                <a:lnTo>
                  <a:pt x="528" y="768"/>
                </a:lnTo>
                <a:lnTo>
                  <a:pt x="528" y="816"/>
                </a:lnTo>
                <a:lnTo>
                  <a:pt x="528" y="864"/>
                </a:lnTo>
                <a:lnTo>
                  <a:pt x="528" y="912"/>
                </a:lnTo>
                <a:lnTo>
                  <a:pt x="480" y="960"/>
                </a:lnTo>
                <a:lnTo>
                  <a:pt x="480" y="1008"/>
                </a:lnTo>
                <a:lnTo>
                  <a:pt x="480" y="1056"/>
                </a:lnTo>
                <a:lnTo>
                  <a:pt x="480" y="1104"/>
                </a:lnTo>
                <a:lnTo>
                  <a:pt x="528" y="1152"/>
                </a:lnTo>
                <a:lnTo>
                  <a:pt x="480" y="1200"/>
                </a:lnTo>
                <a:lnTo>
                  <a:pt x="384" y="1248"/>
                </a:lnTo>
                <a:lnTo>
                  <a:pt x="336" y="1344"/>
                </a:lnTo>
                <a:lnTo>
                  <a:pt x="384" y="1392"/>
                </a:lnTo>
                <a:lnTo>
                  <a:pt x="384" y="1440"/>
                </a:lnTo>
                <a:lnTo>
                  <a:pt x="384" y="1536"/>
                </a:lnTo>
                <a:lnTo>
                  <a:pt x="288" y="1632"/>
                </a:lnTo>
                <a:lnTo>
                  <a:pt x="288" y="1728"/>
                </a:lnTo>
                <a:lnTo>
                  <a:pt x="288" y="1824"/>
                </a:lnTo>
                <a:lnTo>
                  <a:pt x="336" y="1920"/>
                </a:lnTo>
                <a:lnTo>
                  <a:pt x="384" y="1920"/>
                </a:lnTo>
                <a:lnTo>
                  <a:pt x="528" y="1920"/>
                </a:lnTo>
                <a:lnTo>
                  <a:pt x="624" y="1920"/>
                </a:lnTo>
                <a:lnTo>
                  <a:pt x="816" y="1824"/>
                </a:lnTo>
                <a:lnTo>
                  <a:pt x="960" y="1776"/>
                </a:lnTo>
                <a:lnTo>
                  <a:pt x="1056" y="1728"/>
                </a:lnTo>
                <a:lnTo>
                  <a:pt x="1296" y="1680"/>
                </a:lnTo>
                <a:lnTo>
                  <a:pt x="1440" y="172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248400" y="1905000"/>
            <a:ext cx="2438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/>
              <a:t>The </a:t>
            </a:r>
          </a:p>
          <a:p>
            <a:pPr algn="ctr">
              <a:spcBef>
                <a:spcPct val="20000"/>
              </a:spcBef>
            </a:pPr>
            <a:r>
              <a:rPr lang="en-US" sz="1800" b="1"/>
              <a:t>United Kingdom</a:t>
            </a:r>
          </a:p>
          <a:p>
            <a:pPr algn="ctr">
              <a:spcBef>
                <a:spcPct val="20000"/>
              </a:spcBef>
            </a:pPr>
            <a:r>
              <a:rPr lang="en-US" sz="1800"/>
              <a:t>(UK)</a:t>
            </a:r>
          </a:p>
          <a:p>
            <a:pPr algn="ctr">
              <a:spcBef>
                <a:spcPct val="20000"/>
              </a:spcBef>
            </a:pPr>
            <a:endParaRPr lang="en-US" sz="1800"/>
          </a:p>
          <a:p>
            <a:pPr algn="ctr">
              <a:spcBef>
                <a:spcPct val="20000"/>
              </a:spcBef>
            </a:pPr>
            <a:r>
              <a:rPr lang="en-US" sz="1600"/>
              <a:t>includes</a:t>
            </a:r>
          </a:p>
          <a:p>
            <a:pPr algn="ctr">
              <a:spcBef>
                <a:spcPct val="20000"/>
              </a:spcBef>
            </a:pPr>
            <a:endParaRPr lang="en-US" sz="1600"/>
          </a:p>
          <a:p>
            <a:pPr algn="ctr">
              <a:spcBef>
                <a:spcPct val="20000"/>
              </a:spcBef>
            </a:pPr>
            <a:r>
              <a:rPr lang="en-US" sz="1800"/>
              <a:t>England</a:t>
            </a:r>
          </a:p>
          <a:p>
            <a:pPr algn="ctr">
              <a:spcBef>
                <a:spcPct val="20000"/>
              </a:spcBef>
            </a:pPr>
            <a:r>
              <a:rPr lang="en-US" sz="1800"/>
              <a:t>Scotland</a:t>
            </a:r>
          </a:p>
          <a:p>
            <a:pPr algn="ctr">
              <a:spcBef>
                <a:spcPct val="20000"/>
              </a:spcBef>
            </a:pPr>
            <a:r>
              <a:rPr lang="en-US" sz="1800"/>
              <a:t>Wales</a:t>
            </a:r>
          </a:p>
          <a:p>
            <a:pPr algn="ctr">
              <a:spcBef>
                <a:spcPct val="20000"/>
              </a:spcBef>
            </a:pPr>
            <a:r>
              <a:rPr lang="en-US" sz="1800"/>
              <a:t>Northern Ireland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chemeClr val="accent1"/>
                </a:solidFill>
              </a:rPr>
              <a:t>for many years</a:t>
            </a:r>
            <a:r>
              <a:rPr lang="en-US" sz="2400"/>
              <a:t> the island model of peasant / community studies dominated Europeanist anthropology</a:t>
            </a:r>
            <a:r>
              <a:rPr lang="en-US" sz="2400">
                <a:solidFill>
                  <a:schemeClr val="accent1"/>
                </a:solidFill>
              </a:rPr>
              <a:t>, and to some extent continues to do so</a:t>
            </a:r>
          </a:p>
          <a:p>
            <a:pPr eaLnBrk="1" hangingPunct="1"/>
            <a:endParaRPr lang="en-US" sz="2400">
              <a:solidFill>
                <a:schemeClr val="accent1"/>
              </a:solidFill>
            </a:endParaRPr>
          </a:p>
          <a:p>
            <a:pPr lvl="1" eaLnBrk="1" hangingPunct="1"/>
            <a:r>
              <a:rPr lang="en-US" sz="1200">
                <a:solidFill>
                  <a:schemeClr val="accent1"/>
                </a:solidFill>
              </a:rPr>
              <a:t>whether or not the peasant community was on an island, the community itself was treated as a self-contained unit</a:t>
            </a:r>
          </a:p>
          <a:p>
            <a:pPr eaLnBrk="1" hangingPunct="1"/>
            <a:endParaRPr lang="en-US" sz="1200">
              <a:solidFill>
                <a:schemeClr val="accent1"/>
              </a:solidFill>
            </a:endParaRPr>
          </a:p>
          <a:p>
            <a:pPr lvl="1" eaLnBrk="1" hangingPunct="1"/>
            <a:r>
              <a:rPr lang="en-US" sz="1200">
                <a:solidFill>
                  <a:schemeClr val="accent1"/>
                </a:solidFill>
              </a:rPr>
              <a:t>see Kertzer’s discussion of the anthropological yearning for “the simplicity of a manageable field setting . . .  Where . . .  The scale is human, and the cow dung wafts through the air”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/>
              <a:t>the research that came out of this school of thought emphasized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3200"/>
              <a:t>self-sufficiency 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3200"/>
              <a:t>and isolation</a:t>
            </a:r>
          </a:p>
          <a:p>
            <a:pPr defTabSz="739775" eaLnBrk="1" hangingPunct="1">
              <a:lnSpc>
                <a:spcPct val="110000"/>
              </a:lnSpc>
              <a:buFontTx/>
              <a:buNone/>
              <a:tabLst>
                <a:tab pos="914400" algn="l"/>
              </a:tabLst>
            </a:pPr>
            <a:r>
              <a:rPr lang="en-US" sz="4000"/>
              <a:t>	</a:t>
            </a:r>
            <a:r>
              <a:rPr lang="en-US"/>
              <a:t>rather than . . .</a:t>
            </a:r>
            <a:r>
              <a:rPr lang="en-US" sz="4000"/>
              <a:t> 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8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/>
              <a:t>. . . rather than</a:t>
            </a:r>
            <a:r>
              <a:rPr lang="en-US" sz="3600"/>
              <a:t> 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3200"/>
              <a:t>regional / national linkages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3200"/>
              <a:t>migration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3200"/>
              <a:t>tourism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3200"/>
              <a:t>urbanization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peasant studies and community studies by and large perpetuated the island model of anthropological units of study with its concomitant notions of . . . 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/>
              <a:t>tradition</a:t>
            </a:r>
          </a:p>
          <a:p>
            <a:pPr lvl="1" eaLnBrk="1" hangingPunct="1"/>
            <a:r>
              <a:rPr lang="en-US" sz="2400"/>
              <a:t>conservatism</a:t>
            </a:r>
          </a:p>
          <a:p>
            <a:pPr lvl="1" eaLnBrk="1" hangingPunct="1"/>
            <a:r>
              <a:rPr lang="en-US" sz="2400"/>
              <a:t>homogeneity </a:t>
            </a:r>
          </a:p>
          <a:p>
            <a:pPr lvl="2" eaLnBrk="1" hangingPunct="1"/>
            <a:r>
              <a:rPr lang="en-US" sz="1800"/>
              <a:t>in ideology if not in fact, as Brettell points out in Parman</a:t>
            </a:r>
          </a:p>
          <a:p>
            <a:pPr lvl="1" eaLnBrk="1" hangingPunct="1"/>
            <a:r>
              <a:rPr lang="en-US" sz="2400"/>
              <a:t>egalitarianism</a:t>
            </a:r>
          </a:p>
          <a:p>
            <a:pPr lvl="1" eaLnBrk="1" hangingPunct="1"/>
            <a:r>
              <a:rPr lang="en-US" sz="2400"/>
              <a:t>organic solidarity</a:t>
            </a:r>
          </a:p>
          <a:p>
            <a:pPr lvl="1" eaLnBrk="1" hangingPunct="1"/>
            <a:r>
              <a:rPr lang="en-US" sz="2400"/>
              <a:t>cultural essences </a:t>
            </a:r>
          </a:p>
          <a:p>
            <a:pPr lvl="1" eaLnBrk="1" hangingPunct="1"/>
            <a:endParaRPr lang="en-US" sz="2400"/>
          </a:p>
          <a:p>
            <a:pPr lvl="1" eaLnBrk="1" hangingPunct="1">
              <a:buFontTx/>
              <a:buNone/>
            </a:pPr>
            <a:r>
              <a:rPr lang="en-US" sz="2400"/>
              <a:t>as opposed to . . .  the notion of culture as . . .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>
                <a:solidFill>
                  <a:schemeClr val="accent1"/>
                </a:solidFill>
              </a:rPr>
              <a:t>tradition</a:t>
            </a:r>
          </a:p>
          <a:p>
            <a:pPr lvl="1" eaLnBrk="1" hangingPunct="1"/>
            <a:r>
              <a:rPr lang="en-US" sz="2400">
                <a:solidFill>
                  <a:schemeClr val="accent1"/>
                </a:solidFill>
              </a:rPr>
              <a:t>conservatism</a:t>
            </a:r>
          </a:p>
          <a:p>
            <a:pPr lvl="1" eaLnBrk="1" hangingPunct="1"/>
            <a:r>
              <a:rPr lang="en-US" sz="240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/>
            <a:r>
              <a:rPr lang="en-US" sz="1800">
                <a:solidFill>
                  <a:schemeClr val="accent1"/>
                </a:solidFill>
              </a:rPr>
              <a:t>in ideology if not in fact, as Brettell points out in Parman</a:t>
            </a:r>
          </a:p>
          <a:p>
            <a:pPr lvl="1" eaLnBrk="1" hangingPunct="1"/>
            <a:r>
              <a:rPr lang="en-US" sz="240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/>
            <a:r>
              <a:rPr lang="en-US" sz="2400"/>
              <a:t>organic solidarity</a:t>
            </a:r>
          </a:p>
          <a:p>
            <a:pPr lvl="1" eaLnBrk="1" hangingPunct="1"/>
            <a:r>
              <a:rPr lang="en-US" sz="240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/>
            <a:endParaRPr lang="en-US" sz="2400">
              <a:solidFill>
                <a:schemeClr val="accent1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2400">
                <a:solidFill>
                  <a:schemeClr val="accent1"/>
                </a:solidFill>
              </a:rPr>
              <a:t>as opposed to . . .  the notion of culture as . . .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Susan Parman, </a:t>
            </a:r>
            <a:r>
              <a:rPr lang="en-US" i="1">
                <a:hlinkClick r:id="rId2"/>
              </a:rPr>
              <a:t>Europe in the Anthropological Imagination</a:t>
            </a:r>
            <a:r>
              <a:rPr lang="en-US"/>
              <a:t>, pp. 11 - 14</a:t>
            </a:r>
          </a:p>
        </p:txBody>
      </p:sp>
      <p:sp>
        <p:nvSpPr>
          <p:cNvPr id="991237" name="Text Box 5"/>
          <p:cNvSpPr txBox="1">
            <a:spLocks noChangeArrowheads="1"/>
          </p:cNvSpPr>
          <p:nvPr/>
        </p:nvSpPr>
        <p:spPr bwMode="auto">
          <a:xfrm>
            <a:off x="1447800" y="4495800"/>
            <a:ext cx="6019800" cy="16002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685800" tIns="685800" rIns="685800" bIns="685800" anchor="ctr"/>
          <a:lstStyle/>
          <a:p>
            <a:r>
              <a:rPr lang="en-US" sz="2400" b="1">
                <a:solidFill>
                  <a:schemeClr val="tx2"/>
                </a:solidFill>
              </a:rPr>
              <a:t>Émile Durkheim</a:t>
            </a:r>
            <a:endParaRPr lang="en-US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300" y="714375"/>
            <a:ext cx="7769225" cy="5762625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4000" b="1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28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one person </a:t>
            </a:r>
            <a:r>
              <a:rPr lang="en-US" sz="1800">
                <a:latin typeface="Verdana" pitchFamily="34" charset="0"/>
              </a:rPr>
              <a:t>(e.g., </a:t>
            </a:r>
            <a:r>
              <a:rPr lang="en-US" sz="1800">
                <a:latin typeface="Verdana" pitchFamily="34" charset="0"/>
                <a:hlinkClick r:id="rId2"/>
              </a:rPr>
              <a:t>Paul Buffalo</a:t>
            </a:r>
            <a:r>
              <a:rPr lang="en-US" sz="1800">
                <a:latin typeface="Verdana" pitchFamily="34" charset="0"/>
              </a:rPr>
              <a:t>)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the family </a:t>
            </a:r>
            <a:r>
              <a:rPr lang="en-US" sz="1600">
                <a:latin typeface="Verdana" pitchFamily="34" charset="0"/>
              </a:rPr>
              <a:t>(e.g., Strodtbeck, see later)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the community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a region (“culture area”)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“Irish”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“Irish Travellers” (“Gypsies”)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“Rom” (“Gypsies”)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“Basques”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  Catalans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71525"/>
            <a:ext cx="7769225" cy="5618163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b="1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buFontTx/>
              <a:buNone/>
            </a:pPr>
            <a:endParaRPr lang="en-US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one person 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</a:rPr>
              <a:t>(e.g., 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  <a:hlinkClick r:id="rId2"/>
              </a:rPr>
              <a:t>Paul Buffalo</a:t>
            </a:r>
            <a:r>
              <a:rPr lang="en-US" sz="1600">
                <a:solidFill>
                  <a:schemeClr val="accent1"/>
                </a:solidFill>
                <a:latin typeface="Verdana" pitchFamily="34" charset="0"/>
              </a:rPr>
              <a:t>)</a:t>
            </a: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the family </a:t>
            </a:r>
            <a:r>
              <a:rPr lang="en-US" sz="1400">
                <a:solidFill>
                  <a:schemeClr val="accent1"/>
                </a:solidFill>
                <a:latin typeface="Verdana" pitchFamily="34" charset="0"/>
              </a:rPr>
              <a:t>(e.g., Strodtbeck, see later)</a:t>
            </a: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the community</a:t>
            </a:r>
          </a:p>
          <a:p>
            <a:pPr marL="865188" lvl="1" indent="-407988" eaLnBrk="1" hangingPunct="1"/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a region (“culture area”)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“Irish”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“Irish Travellers” (“Gypsies”)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“Rom” (“Gypsies”)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“Basques”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  Catalans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828800" y="2881313"/>
            <a:ext cx="54864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a cultural metaphor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</a:rPr>
              <a:t>(analogy, by means of cultural metaphors)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33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Unit of Analysis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 Cultural Metaphors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35188"/>
            <a:ext cx="7769225" cy="4113212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>
                <a:latin typeface="Verdana" pitchFamily="34" charset="0"/>
              </a:rPr>
              <a:t> </a:t>
            </a:r>
            <a:r>
              <a:rPr lang="en-US" sz="3600" b="1">
                <a:latin typeface="Verdana" pitchFamily="34" charset="0"/>
              </a:rPr>
              <a:t>“Metaphors</a:t>
            </a:r>
          </a:p>
          <a:p>
            <a:pPr algn="ctr" eaLnBrk="1" hangingPunct="1">
              <a:buFontTx/>
              <a:buNone/>
            </a:pPr>
            <a:r>
              <a:rPr lang="en-US" sz="3600" b="1">
                <a:latin typeface="Verdana" pitchFamily="34" charset="0"/>
              </a:rPr>
              <a:t>are not stereotypes” </a:t>
            </a:r>
          </a:p>
          <a:p>
            <a:pPr algn="ctr" eaLnBrk="1" hangingPunct="1">
              <a:buFontTx/>
              <a:buNone/>
            </a:pPr>
            <a:r>
              <a:rPr lang="en-US" sz="2400">
                <a:latin typeface="Verdana" pitchFamily="34" charset="0"/>
              </a:rPr>
              <a:t>– Martin J. Gannon</a:t>
            </a:r>
          </a:p>
          <a:p>
            <a:pPr algn="ctr" eaLnBrk="1" hangingPunct="1">
              <a:buFontTx/>
              <a:buNone/>
            </a:pPr>
            <a:endParaRPr lang="en-US" sz="360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b="1">
                <a:latin typeface="Verdana" pitchFamily="34" charset="0"/>
              </a:rPr>
              <a:t>Why?</a:t>
            </a:r>
          </a:p>
          <a:p>
            <a:pPr marL="865188" lvl="1" indent="-407988" eaLnBrk="1" hangingPunct="1">
              <a:lnSpc>
                <a:spcPct val="70000"/>
              </a:lnSpc>
              <a:buFontTx/>
              <a:buNone/>
            </a:pPr>
            <a:endParaRPr lang="en-US" sz="3200" b="1">
              <a:latin typeface="Verdana" pitchFamily="34" charset="0"/>
            </a:endParaRPr>
          </a:p>
          <a:p>
            <a:pPr marL="1208088" lvl="2" eaLnBrk="1" hangingPunct="1">
              <a:lnSpc>
                <a:spcPct val="70000"/>
              </a:lnSpc>
            </a:pPr>
            <a:endParaRPr lang="en-US" sz="2000" b="1">
              <a:latin typeface="Verdana" pitchFamily="34" charset="0"/>
            </a:endParaRPr>
          </a:p>
          <a:p>
            <a:pPr marL="1208088" lvl="2" eaLnBrk="1" hangingPunct="1">
              <a:lnSpc>
                <a:spcPct val="70000"/>
              </a:lnSpc>
              <a:buFontTx/>
              <a:buNone/>
            </a:pPr>
            <a:endParaRPr lang="en-US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35843" name="Oval 9"/>
          <p:cNvSpPr>
            <a:spLocks noChangeArrowheads="1"/>
          </p:cNvSpPr>
          <p:nvPr/>
        </p:nvSpPr>
        <p:spPr bwMode="auto">
          <a:xfrm rot="-3879821">
            <a:off x="3227387" y="2889251"/>
            <a:ext cx="803275" cy="914400"/>
          </a:xfrm>
          <a:prstGeom prst="ellipse">
            <a:avLst/>
          </a:prstGeom>
          <a:gradFill rotWithShape="0">
            <a:gsLst>
              <a:gs pos="0">
                <a:srgbClr val="20D636">
                  <a:alpha val="39998"/>
                </a:srgbClr>
              </a:gs>
              <a:gs pos="100000">
                <a:srgbClr val="127B1F">
                  <a:alpha val="39998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5844" name="Text Box 11"/>
          <p:cNvSpPr txBox="1">
            <a:spLocks noChangeArrowheads="1"/>
          </p:cNvSpPr>
          <p:nvPr/>
        </p:nvSpPr>
        <p:spPr bwMode="auto">
          <a:xfrm>
            <a:off x="6248400" y="927100"/>
            <a:ext cx="2438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/>
              <a:t>so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Northern Ireland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. . 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46075"/>
            <a:ext cx="8991600" cy="6015038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 b="1">
                <a:latin typeface="Verdana" pitchFamily="34" charset="0"/>
              </a:rPr>
              <a:t>“units of analysis” may also include:</a:t>
            </a:r>
          </a:p>
          <a:p>
            <a:pPr eaLnBrk="1" hangingPunct="1">
              <a:buFontTx/>
              <a:buNone/>
            </a:pPr>
            <a:endParaRPr lang="en-US" sz="28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solidFill>
                  <a:schemeClr val="accent1"/>
                </a:solidFill>
                <a:latin typeface="Verdana" pitchFamily="34" charset="0"/>
              </a:rPr>
              <a:t>a nation</a:t>
            </a:r>
          </a:p>
          <a:p>
            <a:pPr marL="1208088" lvl="2" eaLnBrk="1" hangingPunct="1">
              <a:buFontTx/>
              <a:buNone/>
            </a:pPr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Verdana" pitchFamily="34" charset="0"/>
              </a:rPr>
              <a:t>(“national character studies”)</a:t>
            </a:r>
            <a:endParaRPr lang="en-US" b="1">
              <a:solidFill>
                <a:schemeClr val="accent1"/>
              </a:solidFill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solidFill>
                  <a:schemeClr val="accent1"/>
                </a:solidFill>
                <a:latin typeface="Verdana" pitchFamily="34" charset="0"/>
              </a:rPr>
              <a:t>the item or action itself</a:t>
            </a:r>
            <a:endParaRPr lang="en-US" b="1">
              <a:solidFill>
                <a:schemeClr val="accent1"/>
              </a:solidFill>
              <a:latin typeface="Verdana" pitchFamily="34" charset="0"/>
            </a:endParaRPr>
          </a:p>
          <a:p>
            <a:pPr marL="1208088" lvl="2" eaLnBrk="1" hangingPunct="1">
              <a:buFontTx/>
              <a:buNone/>
            </a:pPr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Verdana" pitchFamily="34" charset="0"/>
              </a:rPr>
              <a:t>(including “processes”)</a:t>
            </a:r>
            <a:endParaRPr lang="en-US" sz="3200" b="1">
              <a:solidFill>
                <a:schemeClr val="accent1"/>
              </a:solidFill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3200" b="1">
                <a:latin typeface="Verdana" pitchFamily="34" charset="0"/>
              </a:rPr>
              <a:t>a “cultural metaphor”</a:t>
            </a:r>
          </a:p>
          <a:p>
            <a:pPr marL="865188" lvl="1" indent="-407988" eaLnBrk="1" hangingPunct="1">
              <a:buFontTx/>
              <a:buNone/>
            </a:pPr>
            <a:r>
              <a:rPr lang="en-US" sz="3200" b="1">
                <a:latin typeface="Verdana" pitchFamily="34" charset="0"/>
              </a:rPr>
              <a:t>		</a:t>
            </a:r>
            <a:r>
              <a:rPr lang="en-US" sz="1800" b="1">
                <a:latin typeface="Verdana" pitchFamily="34" charset="0"/>
              </a:rPr>
              <a:t>(analogy, by means of cultural metaphors)</a:t>
            </a:r>
            <a:endParaRPr lang="en-US" b="1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574800" y="6415088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800">
                <a:solidFill>
                  <a:schemeClr val="folHlink"/>
                </a:solidFill>
                <a:hlinkClick r:id="rId2"/>
              </a:rPr>
              <a:t>http://www.d.umn.edu/cla/faculty/troufs/anth1095/index.html#text</a:t>
            </a:r>
            <a:endParaRPr kumimoji="1" lang="en-US" sz="1800">
              <a:solidFill>
                <a:schemeClr val="folHlink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571500"/>
            <a:ext cx="6772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Verdana" pitchFamily="34" charset="0"/>
              </a:rPr>
              <a:t>Four Generic Types of Cultures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5013"/>
            <a:ext cx="8229600" cy="2819400"/>
          </a:xfrm>
        </p:spPr>
        <p:txBody>
          <a:bodyPr>
            <a:spAutoFit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>
                <a:latin typeface="Verdana" pitchFamily="34" charset="0"/>
              </a:rPr>
              <a:t>Horizontal Individualism / Equality Matching Cultures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z="2400" b="1">
              <a:latin typeface="Verdana" pitchFamily="34" charset="0"/>
            </a:endParaRPr>
          </a:p>
          <a:p>
            <a:pPr marL="990600" lvl="1" indent="-533400" eaLnBrk="1" hangingPunct="1"/>
            <a:r>
              <a:rPr lang="en-US" sz="2400" b="1">
                <a:solidFill>
                  <a:schemeClr val="accent2"/>
                </a:solidFill>
                <a:latin typeface="Verdana" pitchFamily="34" charset="0"/>
              </a:rPr>
              <a:t>Ch. 10 The German Symphony</a:t>
            </a:r>
          </a:p>
          <a:p>
            <a:pPr marL="990600" lvl="1" indent="-533400" eaLnBrk="1" hangingPunct="1"/>
            <a:r>
              <a:rPr lang="en-US" sz="2400" b="1">
                <a:solidFill>
                  <a:schemeClr val="accent2"/>
                </a:solidFill>
                <a:latin typeface="Verdana" pitchFamily="34" charset="0"/>
              </a:rPr>
              <a:t>Ch. 11 The Swedish </a:t>
            </a:r>
            <a:r>
              <a:rPr lang="en-US" sz="2400" b="1" i="1">
                <a:solidFill>
                  <a:schemeClr val="accent2"/>
                </a:solidFill>
                <a:latin typeface="Verdana" pitchFamily="34" charset="0"/>
              </a:rPr>
              <a:t>Stuga</a:t>
            </a:r>
            <a:endParaRPr lang="en-US" sz="2400" b="1">
              <a:solidFill>
                <a:schemeClr val="accent2"/>
              </a:solidFill>
              <a:latin typeface="Verdana" pitchFamily="34" charset="0"/>
            </a:endParaRPr>
          </a:p>
          <a:p>
            <a:pPr marL="990600" lvl="1" indent="-533400" eaLnBrk="1" hangingPunct="1"/>
            <a:r>
              <a:rPr lang="en-US" sz="2400" b="1">
                <a:latin typeface="Verdana" pitchFamily="34" charset="0"/>
              </a:rPr>
              <a:t>Ch. 12 Irish Conversations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Fig. 1.2. Four Generic Types of Cultures </a:t>
            </a:r>
            <a:r>
              <a:rPr lang="en-US" sz="2400"/>
              <a:t>(p. 15)</a:t>
            </a:r>
          </a:p>
        </p:txBody>
      </p:sp>
      <p:graphicFrame>
        <p:nvGraphicFramePr>
          <p:cNvPr id="999427" name="Group 3"/>
          <p:cNvGraphicFramePr>
            <a:graphicFrameLocks noGrp="1"/>
          </p:cNvGraphicFramePr>
          <p:nvPr>
            <p:ph type="tbl" idx="1"/>
          </p:nvPr>
        </p:nvGraphicFramePr>
        <p:xfrm>
          <a:off x="1062038" y="1766888"/>
          <a:ext cx="7842250" cy="4285488"/>
        </p:xfrm>
        <a:graphic>
          <a:graphicData uri="http://schemas.openxmlformats.org/drawingml/2006/table">
            <a:tbl>
              <a:tblPr/>
              <a:tblGrid>
                <a:gridCol w="152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DISTANCE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INDIVIDUALISM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COLLECTIVISM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(horizontal)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(vertical)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(interval)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Sharing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(nominal)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(ratio)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Authority Ranking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(ordinal)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Verdana" pitchFamily="34" charset="0"/>
              </a:rPr>
              <a:t>Four Generic Types of Cultures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35188"/>
            <a:ext cx="7769225" cy="4610100"/>
          </a:xfrm>
        </p:spPr>
        <p:txBody>
          <a:bodyPr>
            <a:spAutoFit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>
                <a:latin typeface="Verdana" pitchFamily="34" charset="0"/>
              </a:rPr>
              <a:t>Horizontal Individualism / Equality Matching Cultures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z="2400" b="1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>
                <a:latin typeface="Verdana" pitchFamily="34" charset="0"/>
              </a:rPr>
              <a:t>equality matching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2400" b="1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>
                <a:latin typeface="Verdana" pitchFamily="34" charset="0"/>
              </a:rPr>
              <a:t>dominant in Scandinavian nations</a:t>
            </a:r>
          </a:p>
          <a:p>
            <a:pPr marL="1274763" lvl="2" indent="-249238" eaLnBrk="1" hangingPunct="1">
              <a:lnSpc>
                <a:spcPct val="80000"/>
              </a:lnSpc>
            </a:pPr>
            <a:r>
              <a:rPr lang="en-US" sz="2000" b="1">
                <a:latin typeface="Verdana" pitchFamily="34" charset="0"/>
              </a:rPr>
              <a:t>Sweden</a:t>
            </a:r>
          </a:p>
          <a:p>
            <a:pPr marL="1274763" lvl="2" indent="-249238" eaLnBrk="1" hangingPunct="1">
              <a:lnSpc>
                <a:spcPct val="80000"/>
              </a:lnSpc>
            </a:pPr>
            <a:r>
              <a:rPr lang="en-US" sz="2000" b="1">
                <a:latin typeface="Verdana" pitchFamily="34" charset="0"/>
              </a:rPr>
              <a:t>Norway</a:t>
            </a:r>
          </a:p>
          <a:p>
            <a:pPr marL="1274763" lvl="2" indent="-249238" eaLnBrk="1" hangingPunct="1">
              <a:lnSpc>
                <a:spcPct val="80000"/>
              </a:lnSpc>
            </a:pPr>
            <a:endParaRPr lang="en-US" sz="2000" b="1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>
                <a:latin typeface="Verdana" pitchFamily="34" charset="0"/>
              </a:rPr>
              <a:t>all individuals are considered equal, even when some are taxed heavily</a:t>
            </a:r>
          </a:p>
          <a:p>
            <a:pPr marL="990600" lvl="1" indent="-533400" eaLnBrk="1" hangingPunct="1"/>
            <a:endParaRPr lang="en-US" sz="24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 bldLvl="3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Verdana" pitchFamily="34" charset="0"/>
              </a:rPr>
              <a:t>Four Generic Types of Cultures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5013"/>
            <a:ext cx="8229600" cy="3476625"/>
          </a:xfrm>
        </p:spPr>
        <p:txBody>
          <a:bodyPr>
            <a:spAutoFit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>
                <a:latin typeface="Verdana" pitchFamily="34" charset="0"/>
              </a:rPr>
              <a:t>Horizontal Individualism / Equality Matching Cultures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z="2400" b="1">
              <a:latin typeface="Verdana" pitchFamily="34" charset="0"/>
            </a:endParaRPr>
          </a:p>
          <a:p>
            <a:pPr marL="990600" lvl="1" indent="-533400" eaLnBrk="1" hangingPunct="1"/>
            <a:r>
              <a:rPr lang="en-US" sz="2400" b="1">
                <a:latin typeface="Verdana" pitchFamily="34" charset="0"/>
              </a:rPr>
              <a:t>it is expected that those who cannot make individual contributions to the common good will do so at a later time if possible</a:t>
            </a:r>
          </a:p>
          <a:p>
            <a:pPr marL="990600" lvl="1" indent="-533400" eaLnBrk="1" hangingPunct="1"/>
            <a:endParaRPr lang="en-US" sz="24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5" grpId="0" build="p" bldLvl="3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325"/>
            <a:ext cx="8382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 Cultural Metaphors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35188"/>
            <a:ext cx="7769225" cy="4522787"/>
          </a:xfrm>
        </p:spPr>
        <p:txBody>
          <a:bodyPr>
            <a:spAutoFit/>
          </a:bodyPr>
          <a:lstStyle/>
          <a:p>
            <a:pPr eaLnBrk="1" hangingPunct="1"/>
            <a:r>
              <a:rPr lang="en-US" b="1">
                <a:latin typeface="Verdana" pitchFamily="34" charset="0"/>
              </a:rPr>
              <a:t>Unit of analysis in the book = the nation or national culture</a:t>
            </a:r>
          </a:p>
          <a:p>
            <a:pPr eaLnBrk="1" hangingPunct="1">
              <a:lnSpc>
                <a:spcPct val="20000"/>
              </a:lnSpc>
            </a:pPr>
            <a:endParaRPr lang="en-US" b="1">
              <a:latin typeface="Verdana" pitchFamily="34" charset="0"/>
            </a:endParaRPr>
          </a:p>
          <a:p>
            <a:pPr eaLnBrk="1" hangingPunct="1"/>
            <a:r>
              <a:rPr lang="en-US" b="1">
                <a:latin typeface="Verdana" pitchFamily="34" charset="0"/>
              </a:rPr>
              <a:t>Other “units of analysis” may include: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one person (e.g., </a:t>
            </a:r>
            <a:r>
              <a:rPr lang="en-US" sz="2400" b="1">
                <a:latin typeface="Verdana" pitchFamily="34" charset="0"/>
                <a:hlinkClick r:id="rId2"/>
              </a:rPr>
              <a:t>Paul Buffalo</a:t>
            </a:r>
            <a:r>
              <a:rPr lang="en-US" sz="2400" b="1">
                <a:latin typeface="Verdana" pitchFamily="34" charset="0"/>
              </a:rPr>
              <a:t>)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the family (e.g., Strodtbeck)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the community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a region</a:t>
            </a:r>
          </a:p>
          <a:p>
            <a:pPr marL="865188" lvl="1" indent="-407988" eaLnBrk="1" hangingPunct="1"/>
            <a:r>
              <a:rPr lang="en-US" sz="2400" b="1">
                <a:latin typeface="Verdana" pitchFamily="34" charset="0"/>
              </a:rPr>
              <a:t>a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3" grpId="0" build="p" bldLvl="3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 </a:t>
            </a:r>
            <a:endParaRPr lang="en-US" sz="3600" b="1">
              <a:latin typeface="Verdana" pitchFamily="34" charset="0"/>
            </a:endParaRP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5013"/>
            <a:ext cx="8229600" cy="3382962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endParaRPr lang="en-US" sz="4800" b="1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800" b="1">
                <a:latin typeface="Verdana" pitchFamily="34" charset="0"/>
              </a:rPr>
              <a:t>Culture Counts</a:t>
            </a:r>
          </a:p>
          <a:p>
            <a:pPr algn="ctr" eaLnBrk="1" hangingPunct="1">
              <a:buFontTx/>
              <a:buNone/>
            </a:pPr>
            <a:endParaRPr lang="en-US" sz="4800" b="1">
              <a:latin typeface="Verdana" pitchFamily="34" charset="0"/>
            </a:endParaRPr>
          </a:p>
          <a:p>
            <a:pPr marL="865188" lvl="1" indent="-407988" algn="ctr" eaLnBrk="1" hangingPunct="1">
              <a:buFontTx/>
              <a:buNone/>
            </a:pPr>
            <a:r>
              <a:rPr lang="en-US" sz="4400" b="1">
                <a:latin typeface="Verdana" pitchFamily="34" charset="0"/>
              </a:rPr>
              <a:t>and it counts quit a bit</a:t>
            </a:r>
            <a:endParaRPr lang="en-US" sz="48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7" grpId="0" build="p" bldLvl="3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 </a:t>
            </a:r>
            <a:endParaRPr lang="en-US" sz="3600" b="1">
              <a:latin typeface="Verdana" pitchFamily="34" charset="0"/>
            </a:endParaRP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35188"/>
            <a:ext cx="7769225" cy="4594225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endParaRPr lang="en-US" sz="4800" b="1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b="1">
                <a:latin typeface="Verdana" pitchFamily="34" charset="0"/>
              </a:rPr>
              <a:t>Geert Hofstede (1991)</a:t>
            </a:r>
          </a:p>
          <a:p>
            <a:pPr algn="ctr" eaLnBrk="1" hangingPunct="1">
              <a:buFontTx/>
              <a:buNone/>
            </a:pPr>
            <a:endParaRPr lang="en-US" sz="4000" b="1">
              <a:latin typeface="Verdana" pitchFamily="34" charset="0"/>
            </a:endParaRPr>
          </a:p>
          <a:p>
            <a:pPr eaLnBrk="1" hangingPunct="1"/>
            <a:r>
              <a:rPr lang="en-US" sz="2800" b="1">
                <a:latin typeface="Verdana" pitchFamily="34" charset="0"/>
              </a:rPr>
              <a:t>IBM study demonstrated that national culture explained 50% of the differences in attitudes in IBM’s 53 countries </a:t>
            </a:r>
            <a:r>
              <a:rPr lang="en-US" sz="1800">
                <a:latin typeface="Verdana" pitchFamily="34" charset="0"/>
              </a:rPr>
              <a:t>(p. 5)</a:t>
            </a:r>
          </a:p>
          <a:p>
            <a:pPr eaLnBrk="1" hangingPunct="1">
              <a:buFontTx/>
              <a:buNone/>
            </a:pPr>
            <a:endParaRPr lang="en-US" sz="28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36867" name="Freeform 4"/>
          <p:cNvSpPr>
            <a:spLocks/>
          </p:cNvSpPr>
          <p:nvPr/>
        </p:nvSpPr>
        <p:spPr bwMode="auto">
          <a:xfrm>
            <a:off x="3276600" y="2438400"/>
            <a:ext cx="2286000" cy="3048000"/>
          </a:xfrm>
          <a:custGeom>
            <a:avLst/>
            <a:gdLst>
              <a:gd name="T0" fmla="*/ 0 w 1440"/>
              <a:gd name="T1" fmla="*/ 0 h 1920"/>
              <a:gd name="T2" fmla="*/ 48 w 1440"/>
              <a:gd name="T3" fmla="*/ 48 h 1920"/>
              <a:gd name="T4" fmla="*/ 96 w 1440"/>
              <a:gd name="T5" fmla="*/ 144 h 1920"/>
              <a:gd name="T6" fmla="*/ 144 w 1440"/>
              <a:gd name="T7" fmla="*/ 192 h 1920"/>
              <a:gd name="T8" fmla="*/ 192 w 1440"/>
              <a:gd name="T9" fmla="*/ 240 h 1920"/>
              <a:gd name="T10" fmla="*/ 192 w 1440"/>
              <a:gd name="T11" fmla="*/ 288 h 1920"/>
              <a:gd name="T12" fmla="*/ 240 w 1440"/>
              <a:gd name="T13" fmla="*/ 336 h 1920"/>
              <a:gd name="T14" fmla="*/ 192 w 1440"/>
              <a:gd name="T15" fmla="*/ 384 h 1920"/>
              <a:gd name="T16" fmla="*/ 144 w 1440"/>
              <a:gd name="T17" fmla="*/ 432 h 1920"/>
              <a:gd name="T18" fmla="*/ 96 w 1440"/>
              <a:gd name="T19" fmla="*/ 480 h 1920"/>
              <a:gd name="T20" fmla="*/ 96 w 1440"/>
              <a:gd name="T21" fmla="*/ 528 h 1920"/>
              <a:gd name="T22" fmla="*/ 48 w 1440"/>
              <a:gd name="T23" fmla="*/ 528 h 1920"/>
              <a:gd name="T24" fmla="*/ 48 w 1440"/>
              <a:gd name="T25" fmla="*/ 576 h 1920"/>
              <a:gd name="T26" fmla="*/ 0 w 1440"/>
              <a:gd name="T27" fmla="*/ 576 h 1920"/>
              <a:gd name="T28" fmla="*/ 0 w 1440"/>
              <a:gd name="T29" fmla="*/ 624 h 1920"/>
              <a:gd name="T30" fmla="*/ 48 w 1440"/>
              <a:gd name="T31" fmla="*/ 624 h 1920"/>
              <a:gd name="T32" fmla="*/ 96 w 1440"/>
              <a:gd name="T33" fmla="*/ 672 h 1920"/>
              <a:gd name="T34" fmla="*/ 144 w 1440"/>
              <a:gd name="T35" fmla="*/ 672 h 1920"/>
              <a:gd name="T36" fmla="*/ 144 w 1440"/>
              <a:gd name="T37" fmla="*/ 624 h 1920"/>
              <a:gd name="T38" fmla="*/ 192 w 1440"/>
              <a:gd name="T39" fmla="*/ 624 h 1920"/>
              <a:gd name="T40" fmla="*/ 192 w 1440"/>
              <a:gd name="T41" fmla="*/ 672 h 1920"/>
              <a:gd name="T42" fmla="*/ 240 w 1440"/>
              <a:gd name="T43" fmla="*/ 672 h 1920"/>
              <a:gd name="T44" fmla="*/ 240 w 1440"/>
              <a:gd name="T45" fmla="*/ 720 h 1920"/>
              <a:gd name="T46" fmla="*/ 288 w 1440"/>
              <a:gd name="T47" fmla="*/ 720 h 1920"/>
              <a:gd name="T48" fmla="*/ 336 w 1440"/>
              <a:gd name="T49" fmla="*/ 720 h 1920"/>
              <a:gd name="T50" fmla="*/ 336 w 1440"/>
              <a:gd name="T51" fmla="*/ 672 h 1920"/>
              <a:gd name="T52" fmla="*/ 384 w 1440"/>
              <a:gd name="T53" fmla="*/ 672 h 1920"/>
              <a:gd name="T54" fmla="*/ 480 w 1440"/>
              <a:gd name="T55" fmla="*/ 720 h 1920"/>
              <a:gd name="T56" fmla="*/ 528 w 1440"/>
              <a:gd name="T57" fmla="*/ 768 h 1920"/>
              <a:gd name="T58" fmla="*/ 528 w 1440"/>
              <a:gd name="T59" fmla="*/ 816 h 1920"/>
              <a:gd name="T60" fmla="*/ 528 w 1440"/>
              <a:gd name="T61" fmla="*/ 864 h 1920"/>
              <a:gd name="T62" fmla="*/ 528 w 1440"/>
              <a:gd name="T63" fmla="*/ 912 h 1920"/>
              <a:gd name="T64" fmla="*/ 480 w 1440"/>
              <a:gd name="T65" fmla="*/ 960 h 1920"/>
              <a:gd name="T66" fmla="*/ 480 w 1440"/>
              <a:gd name="T67" fmla="*/ 1008 h 1920"/>
              <a:gd name="T68" fmla="*/ 480 w 1440"/>
              <a:gd name="T69" fmla="*/ 1056 h 1920"/>
              <a:gd name="T70" fmla="*/ 480 w 1440"/>
              <a:gd name="T71" fmla="*/ 1104 h 1920"/>
              <a:gd name="T72" fmla="*/ 528 w 1440"/>
              <a:gd name="T73" fmla="*/ 1152 h 1920"/>
              <a:gd name="T74" fmla="*/ 480 w 1440"/>
              <a:gd name="T75" fmla="*/ 1200 h 1920"/>
              <a:gd name="T76" fmla="*/ 384 w 1440"/>
              <a:gd name="T77" fmla="*/ 1248 h 1920"/>
              <a:gd name="T78" fmla="*/ 336 w 1440"/>
              <a:gd name="T79" fmla="*/ 1344 h 1920"/>
              <a:gd name="T80" fmla="*/ 384 w 1440"/>
              <a:gd name="T81" fmla="*/ 1392 h 1920"/>
              <a:gd name="T82" fmla="*/ 384 w 1440"/>
              <a:gd name="T83" fmla="*/ 1440 h 1920"/>
              <a:gd name="T84" fmla="*/ 384 w 1440"/>
              <a:gd name="T85" fmla="*/ 1536 h 1920"/>
              <a:gd name="T86" fmla="*/ 288 w 1440"/>
              <a:gd name="T87" fmla="*/ 1632 h 1920"/>
              <a:gd name="T88" fmla="*/ 288 w 1440"/>
              <a:gd name="T89" fmla="*/ 1728 h 1920"/>
              <a:gd name="T90" fmla="*/ 288 w 1440"/>
              <a:gd name="T91" fmla="*/ 1824 h 1920"/>
              <a:gd name="T92" fmla="*/ 336 w 1440"/>
              <a:gd name="T93" fmla="*/ 1920 h 1920"/>
              <a:gd name="T94" fmla="*/ 384 w 1440"/>
              <a:gd name="T95" fmla="*/ 1920 h 1920"/>
              <a:gd name="T96" fmla="*/ 528 w 1440"/>
              <a:gd name="T97" fmla="*/ 1920 h 1920"/>
              <a:gd name="T98" fmla="*/ 624 w 1440"/>
              <a:gd name="T99" fmla="*/ 1920 h 1920"/>
              <a:gd name="T100" fmla="*/ 816 w 1440"/>
              <a:gd name="T101" fmla="*/ 1824 h 1920"/>
              <a:gd name="T102" fmla="*/ 960 w 1440"/>
              <a:gd name="T103" fmla="*/ 1776 h 1920"/>
              <a:gd name="T104" fmla="*/ 1056 w 1440"/>
              <a:gd name="T105" fmla="*/ 1728 h 1920"/>
              <a:gd name="T106" fmla="*/ 1296 w 1440"/>
              <a:gd name="T107" fmla="*/ 1680 h 1920"/>
              <a:gd name="T108" fmla="*/ 1440 w 1440"/>
              <a:gd name="T109" fmla="*/ 1728 h 19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40"/>
              <a:gd name="T166" fmla="*/ 0 h 1920"/>
              <a:gd name="T167" fmla="*/ 1440 w 1440"/>
              <a:gd name="T168" fmla="*/ 1920 h 19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40" h="1920">
                <a:moveTo>
                  <a:pt x="0" y="0"/>
                </a:moveTo>
                <a:lnTo>
                  <a:pt x="48" y="48"/>
                </a:lnTo>
                <a:lnTo>
                  <a:pt x="96" y="144"/>
                </a:lnTo>
                <a:lnTo>
                  <a:pt x="144" y="192"/>
                </a:lnTo>
                <a:lnTo>
                  <a:pt x="192" y="240"/>
                </a:lnTo>
                <a:lnTo>
                  <a:pt x="192" y="288"/>
                </a:lnTo>
                <a:lnTo>
                  <a:pt x="240" y="336"/>
                </a:lnTo>
                <a:lnTo>
                  <a:pt x="192" y="384"/>
                </a:lnTo>
                <a:lnTo>
                  <a:pt x="144" y="432"/>
                </a:lnTo>
                <a:lnTo>
                  <a:pt x="96" y="480"/>
                </a:lnTo>
                <a:lnTo>
                  <a:pt x="96" y="528"/>
                </a:lnTo>
                <a:lnTo>
                  <a:pt x="48" y="528"/>
                </a:lnTo>
                <a:lnTo>
                  <a:pt x="48" y="576"/>
                </a:lnTo>
                <a:lnTo>
                  <a:pt x="0" y="576"/>
                </a:lnTo>
                <a:lnTo>
                  <a:pt x="0" y="624"/>
                </a:lnTo>
                <a:lnTo>
                  <a:pt x="48" y="624"/>
                </a:lnTo>
                <a:lnTo>
                  <a:pt x="96" y="672"/>
                </a:lnTo>
                <a:lnTo>
                  <a:pt x="144" y="672"/>
                </a:lnTo>
                <a:lnTo>
                  <a:pt x="144" y="624"/>
                </a:lnTo>
                <a:lnTo>
                  <a:pt x="192" y="624"/>
                </a:lnTo>
                <a:lnTo>
                  <a:pt x="192" y="672"/>
                </a:lnTo>
                <a:lnTo>
                  <a:pt x="240" y="672"/>
                </a:lnTo>
                <a:lnTo>
                  <a:pt x="240" y="720"/>
                </a:lnTo>
                <a:lnTo>
                  <a:pt x="288" y="720"/>
                </a:lnTo>
                <a:lnTo>
                  <a:pt x="336" y="720"/>
                </a:lnTo>
                <a:lnTo>
                  <a:pt x="336" y="672"/>
                </a:lnTo>
                <a:lnTo>
                  <a:pt x="384" y="672"/>
                </a:lnTo>
                <a:lnTo>
                  <a:pt x="480" y="720"/>
                </a:lnTo>
                <a:lnTo>
                  <a:pt x="528" y="768"/>
                </a:lnTo>
                <a:lnTo>
                  <a:pt x="528" y="816"/>
                </a:lnTo>
                <a:lnTo>
                  <a:pt x="528" y="864"/>
                </a:lnTo>
                <a:lnTo>
                  <a:pt x="528" y="912"/>
                </a:lnTo>
                <a:lnTo>
                  <a:pt x="480" y="960"/>
                </a:lnTo>
                <a:lnTo>
                  <a:pt x="480" y="1008"/>
                </a:lnTo>
                <a:lnTo>
                  <a:pt x="480" y="1056"/>
                </a:lnTo>
                <a:lnTo>
                  <a:pt x="480" y="1104"/>
                </a:lnTo>
                <a:lnTo>
                  <a:pt x="528" y="1152"/>
                </a:lnTo>
                <a:lnTo>
                  <a:pt x="480" y="1200"/>
                </a:lnTo>
                <a:lnTo>
                  <a:pt x="384" y="1248"/>
                </a:lnTo>
                <a:lnTo>
                  <a:pt x="336" y="1344"/>
                </a:lnTo>
                <a:lnTo>
                  <a:pt x="384" y="1392"/>
                </a:lnTo>
                <a:lnTo>
                  <a:pt x="384" y="1440"/>
                </a:lnTo>
                <a:lnTo>
                  <a:pt x="384" y="1536"/>
                </a:lnTo>
                <a:lnTo>
                  <a:pt x="288" y="1632"/>
                </a:lnTo>
                <a:lnTo>
                  <a:pt x="288" y="1728"/>
                </a:lnTo>
                <a:lnTo>
                  <a:pt x="288" y="1824"/>
                </a:lnTo>
                <a:lnTo>
                  <a:pt x="336" y="1920"/>
                </a:lnTo>
                <a:lnTo>
                  <a:pt x="384" y="1920"/>
                </a:lnTo>
                <a:lnTo>
                  <a:pt x="528" y="1920"/>
                </a:lnTo>
                <a:lnTo>
                  <a:pt x="624" y="1920"/>
                </a:lnTo>
                <a:lnTo>
                  <a:pt x="816" y="1824"/>
                </a:lnTo>
                <a:lnTo>
                  <a:pt x="960" y="1776"/>
                </a:lnTo>
                <a:lnTo>
                  <a:pt x="1056" y="1728"/>
                </a:lnTo>
                <a:lnTo>
                  <a:pt x="1296" y="1680"/>
                </a:lnTo>
                <a:lnTo>
                  <a:pt x="1440" y="172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6248400" y="927100"/>
            <a:ext cx="2438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/>
              <a:t>so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Northern Ireland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“belongs” 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with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The 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United Kingdom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(UK)</a:t>
            </a:r>
          </a:p>
          <a:p>
            <a:pPr algn="ctr">
              <a:spcBef>
                <a:spcPct val="20000"/>
              </a:spcBef>
            </a:pPr>
            <a:endParaRPr lang="en-US" sz="2000" b="1"/>
          </a:p>
          <a:p>
            <a:pPr algn="ctr">
              <a:spcBef>
                <a:spcPct val="20000"/>
              </a:spcBef>
            </a:pPr>
            <a:r>
              <a:rPr lang="en-US" sz="1600"/>
              <a:t>along with</a:t>
            </a:r>
          </a:p>
          <a:p>
            <a:pPr algn="ctr">
              <a:spcBef>
                <a:spcPct val="20000"/>
              </a:spcBef>
            </a:pPr>
            <a:endParaRPr lang="en-US" sz="1600"/>
          </a:p>
          <a:p>
            <a:pPr algn="ctr">
              <a:spcBef>
                <a:spcPct val="20000"/>
              </a:spcBef>
            </a:pPr>
            <a:r>
              <a:rPr lang="en-US" sz="2000" b="1"/>
              <a:t>England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Scotland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Wales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Fig. 1.1. Process, Goals, and Expression of Emotions </a:t>
            </a:r>
            <a:r>
              <a:rPr lang="en-US" sz="1800"/>
              <a:t>(p. 12)</a:t>
            </a:r>
          </a:p>
        </p:txBody>
      </p:sp>
      <p:graphicFrame>
        <p:nvGraphicFramePr>
          <p:cNvPr id="1006595" name="Group 3"/>
          <p:cNvGraphicFramePr>
            <a:graphicFrameLocks noGrp="1"/>
          </p:cNvGraphicFramePr>
          <p:nvPr>
            <p:ph type="tbl" idx="1"/>
          </p:nvPr>
        </p:nvGraphicFramePr>
        <p:xfrm>
          <a:off x="1062038" y="1766888"/>
          <a:ext cx="7842250" cy="4643057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0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31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Expression of Emotions and Feelings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Degree to Which Process Must Be Emphasized Before Goals Can Be discussed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England, Ireland, and Scotland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 and Germany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China, Japan, and 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Mexico, Spain, and Italy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68" name="Text Box 25"/>
          <p:cNvSpPr txBox="1">
            <a:spLocks noChangeArrowheads="1"/>
          </p:cNvSpPr>
          <p:nvPr/>
        </p:nvSpPr>
        <p:spPr bwMode="auto">
          <a:xfrm>
            <a:off x="1100138" y="6251575"/>
            <a:ext cx="769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>
                <a:latin typeface="Verdana" pitchFamily="34" charset="0"/>
              </a:rPr>
              <a:t>More on the “</a:t>
            </a:r>
            <a:r>
              <a:rPr lang="en-US" sz="2800" b="1">
                <a:latin typeface="Verdana" pitchFamily="34" charset="0"/>
                <a:hlinkClick r:id="rId2"/>
              </a:rPr>
              <a:t>Four-Stage Model</a:t>
            </a:r>
            <a:r>
              <a:rPr lang="en-US" sz="2800" b="1">
                <a:latin typeface="Verdana" pitchFamily="34" charset="0"/>
              </a:rPr>
              <a:t>” later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300" y="714375"/>
            <a:ext cx="7769225" cy="5762625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4000" b="1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28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one person </a:t>
            </a:r>
            <a:r>
              <a:rPr lang="en-US" sz="1800">
                <a:latin typeface="Verdana" pitchFamily="34" charset="0"/>
              </a:rPr>
              <a:t>(e.g., </a:t>
            </a:r>
            <a:r>
              <a:rPr lang="en-US" sz="1800">
                <a:latin typeface="Verdana" pitchFamily="34" charset="0"/>
                <a:hlinkClick r:id="rId2"/>
              </a:rPr>
              <a:t>Paul Buffalo</a:t>
            </a:r>
            <a:r>
              <a:rPr lang="en-US" sz="1800">
                <a:latin typeface="Verdana" pitchFamily="34" charset="0"/>
              </a:rPr>
              <a:t>)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the family </a:t>
            </a:r>
            <a:r>
              <a:rPr lang="en-US" sz="1600">
                <a:latin typeface="Verdana" pitchFamily="34" charset="0"/>
              </a:rPr>
              <a:t>(e.g., Strodtbeck, see later)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the community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a region (“culture area”)</a:t>
            </a:r>
          </a:p>
          <a:p>
            <a:pPr marL="865188" lvl="1" indent="-407988" eaLnBrk="1" hangingPunct="1"/>
            <a:r>
              <a:rPr lang="en-US" b="1"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“Irish”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“Irish Travellers” (“Gypsies”)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“Rom” (“Gypsies”)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“Basques”</a:t>
            </a:r>
          </a:p>
          <a:p>
            <a:pPr marL="1208088" lvl="2" eaLnBrk="1" hangingPunct="1"/>
            <a:r>
              <a:rPr lang="en-US" sz="2000" b="1">
                <a:latin typeface="Verdana" pitchFamily="34" charset="0"/>
              </a:rPr>
              <a:t>  Catalans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6575" y="692150"/>
            <a:ext cx="8074025" cy="5708650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US" sz="3600" b="1">
              <a:latin typeface="Verdana" pitchFamily="34" charset="0"/>
            </a:endParaRP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“culture area” </a:t>
            </a:r>
            <a:r>
              <a:rPr lang="en-US" sz="2000">
                <a:latin typeface="Verdana" pitchFamily="34" charset="0"/>
              </a:rPr>
              <a:t>(anthropological term)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country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divided/partitioned segment of a nation or country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culture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“Irish”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“subculture”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“Irish Travelers” (“Tinkers”, “Gypsies”)</a:t>
            </a:r>
          </a:p>
          <a:p>
            <a:pPr lvl="3" eaLnBrk="1" hangingPunct="1"/>
            <a:r>
              <a:rPr lang="en-US" sz="1200" b="1">
                <a:latin typeface="Verdana" pitchFamily="34" charset="0"/>
              </a:rPr>
              <a:t>(“Travelers” are not “Rom”, “Gypsies”)</a:t>
            </a:r>
          </a:p>
          <a:p>
            <a:pPr marL="1208088" lvl="2" eaLnBrk="1" hangingPunct="1"/>
            <a:r>
              <a:rPr lang="en-US" sz="1600" b="1">
                <a:latin typeface="Verdana" pitchFamily="34" charset="0"/>
              </a:rPr>
              <a:t>Irish Catholics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region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a community / city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the family</a:t>
            </a:r>
          </a:p>
          <a:p>
            <a:pPr marL="865188" lvl="1" indent="-407988" eaLnBrk="1" hangingPunct="1"/>
            <a:r>
              <a:rPr lang="en-US" sz="2000" b="1">
                <a:latin typeface="Verdana" pitchFamily="34" charset="0"/>
              </a:rPr>
              <a:t>one person</a:t>
            </a:r>
          </a:p>
          <a:p>
            <a:pPr marL="865188" lvl="1" indent="-407988" eaLnBrk="1" hangingPunct="1"/>
            <a:r>
              <a:rPr lang="en-US" sz="2000" b="1" i="1">
                <a:latin typeface="Verdana" pitchFamily="34" charset="0"/>
              </a:rPr>
              <a:t>types </a:t>
            </a:r>
            <a:r>
              <a:rPr lang="en-US" sz="2000" b="1">
                <a:latin typeface="Verdana" pitchFamily="34" charset="0"/>
              </a:rPr>
              <a:t>of people and institutions, cross-culturally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E Master">
  <a:themeElements>
    <a:clrScheme name="1_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2291</Words>
  <Application>Microsoft Office PowerPoint</Application>
  <PresentationFormat>On-screen Show (4:3)</PresentationFormat>
  <Paragraphs>516</Paragraphs>
  <Slides>71</Slides>
  <Notes>7</Notes>
  <HiddenSlides>32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Times New Roman</vt:lpstr>
      <vt:lpstr>Verdana</vt:lpstr>
      <vt:lpstr>Default Design</vt:lpstr>
      <vt:lpstr>CE Master</vt:lpstr>
      <vt:lpstr>7_Default Design</vt:lpstr>
      <vt:lpstr>1_CE Master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Cultural Metaphors</vt:lpstr>
      <vt:lpstr>Four Generic Types of Cultures</vt:lpstr>
      <vt:lpstr>Fig. 1.2. Four Generic Types of Cultures (p. 15)</vt:lpstr>
      <vt:lpstr>Four Generic Types of Cultures</vt:lpstr>
      <vt:lpstr>Four Generic Types of Cultures</vt:lpstr>
      <vt:lpstr>PowerPoint Presentation</vt:lpstr>
      <vt:lpstr> Cultural Metaphors</vt:lpstr>
      <vt:lpstr>Fig. 1.1. Process, Goals, and Expression of Emotions (p. 12)</vt:lpstr>
      <vt:lpstr>Fig. 1.1. Process, Goals, and Expression of Emotions (p. 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Cultural Metaphors</vt:lpstr>
      <vt:lpstr>PowerPoint Presentation</vt:lpstr>
      <vt:lpstr>PowerPoint Presentation</vt:lpstr>
      <vt:lpstr>Four Generic Types of Cultures</vt:lpstr>
      <vt:lpstr>Fig. 1.2. Four Generic Types of Cultures (p. 15)</vt:lpstr>
      <vt:lpstr>Four Generic Types of Cultures</vt:lpstr>
      <vt:lpstr>Four Generic Types of Cultures</vt:lpstr>
      <vt:lpstr>PowerPoint Presentation</vt:lpstr>
      <vt:lpstr> Cultural Metaphors</vt:lpstr>
      <vt:lpstr> </vt:lpstr>
      <vt:lpstr> </vt:lpstr>
      <vt:lpstr>Fig. 1.1. Process, Goals, and Expression of Emotions (p. 12)</vt:lpstr>
      <vt:lpstr>PowerPoint Presentation</vt:lpstr>
    </vt:vector>
  </TitlesOfParts>
  <Company>soc/anth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Anthropology</dc:title>
  <dc:creator>troufs</dc:creator>
  <cp:lastModifiedBy>Tim Roufs</cp:lastModifiedBy>
  <cp:revision>299</cp:revision>
  <cp:lastPrinted>1601-01-01T00:00:00Z</cp:lastPrinted>
  <dcterms:created xsi:type="dcterms:W3CDTF">2002-07-30T18:59:13Z</dcterms:created>
  <dcterms:modified xsi:type="dcterms:W3CDTF">2023-11-19T07:38:57Z</dcterms:modified>
</cp:coreProperties>
</file>