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5" r:id="rId3"/>
    <p:sldMasterId id="2147483656" r:id="rId4"/>
    <p:sldMasterId id="2147483657" r:id="rId5"/>
    <p:sldMasterId id="2147483717" r:id="rId6"/>
    <p:sldMasterId id="2147483729" r:id="rId7"/>
    <p:sldMasterId id="2147483743" r:id="rId8"/>
    <p:sldMasterId id="2147483755" r:id="rId9"/>
    <p:sldMasterId id="2147483756" r:id="rId10"/>
    <p:sldMasterId id="2147483757" r:id="rId11"/>
    <p:sldMasterId id="2147483758" r:id="rId12"/>
    <p:sldMasterId id="2147483759" r:id="rId13"/>
    <p:sldMasterId id="2147483909" r:id="rId14"/>
    <p:sldMasterId id="2147483935" r:id="rId15"/>
  </p:sldMasterIdLst>
  <p:notesMasterIdLst>
    <p:notesMasterId r:id="rId217"/>
  </p:notesMasterIdLst>
  <p:sldIdLst>
    <p:sldId id="583" r:id="rId16"/>
    <p:sldId id="846" r:id="rId17"/>
    <p:sldId id="845" r:id="rId18"/>
    <p:sldId id="919" r:id="rId19"/>
    <p:sldId id="847" r:id="rId20"/>
    <p:sldId id="854" r:id="rId21"/>
    <p:sldId id="859" r:id="rId22"/>
    <p:sldId id="920" r:id="rId23"/>
    <p:sldId id="863" r:id="rId24"/>
    <p:sldId id="868" r:id="rId25"/>
    <p:sldId id="866" r:id="rId26"/>
    <p:sldId id="884" r:id="rId27"/>
    <p:sldId id="867" r:id="rId28"/>
    <p:sldId id="864" r:id="rId29"/>
    <p:sldId id="921" r:id="rId30"/>
    <p:sldId id="934" r:id="rId31"/>
    <p:sldId id="922" r:id="rId32"/>
    <p:sldId id="909" r:id="rId33"/>
    <p:sldId id="880" r:id="rId34"/>
    <p:sldId id="923" r:id="rId35"/>
    <p:sldId id="938" r:id="rId36"/>
    <p:sldId id="881" r:id="rId37"/>
    <p:sldId id="924" r:id="rId38"/>
    <p:sldId id="943" r:id="rId39"/>
    <p:sldId id="944" r:id="rId40"/>
    <p:sldId id="942" r:id="rId41"/>
    <p:sldId id="941" r:id="rId42"/>
    <p:sldId id="907" r:id="rId43"/>
    <p:sldId id="925" r:id="rId44"/>
    <p:sldId id="967" r:id="rId45"/>
    <p:sldId id="887" r:id="rId46"/>
    <p:sldId id="871" r:id="rId47"/>
    <p:sldId id="897" r:id="rId48"/>
    <p:sldId id="898" r:id="rId49"/>
    <p:sldId id="869" r:id="rId50"/>
    <p:sldId id="945" r:id="rId51"/>
    <p:sldId id="870" r:id="rId52"/>
    <p:sldId id="948" r:id="rId53"/>
    <p:sldId id="947" r:id="rId54"/>
    <p:sldId id="855" r:id="rId55"/>
    <p:sldId id="926" r:id="rId56"/>
    <p:sldId id="946" r:id="rId57"/>
    <p:sldId id="578" r:id="rId58"/>
    <p:sldId id="927" r:id="rId59"/>
    <p:sldId id="574" r:id="rId60"/>
    <p:sldId id="581" r:id="rId61"/>
    <p:sldId id="582" r:id="rId62"/>
    <p:sldId id="577" r:id="rId63"/>
    <p:sldId id="579" r:id="rId64"/>
    <p:sldId id="546" r:id="rId65"/>
    <p:sldId id="678" r:id="rId66"/>
    <p:sldId id="732" r:id="rId67"/>
    <p:sldId id="848" r:id="rId68"/>
    <p:sldId id="533" r:id="rId69"/>
    <p:sldId id="849" r:id="rId70"/>
    <p:sldId id="728" r:id="rId71"/>
    <p:sldId id="850" r:id="rId72"/>
    <p:sldId id="539" r:id="rId73"/>
    <p:sldId id="730" r:id="rId74"/>
    <p:sldId id="737" r:id="rId75"/>
    <p:sldId id="729" r:id="rId76"/>
    <p:sldId id="958" r:id="rId77"/>
    <p:sldId id="731" r:id="rId78"/>
    <p:sldId id="535" r:id="rId79"/>
    <p:sldId id="842" r:id="rId80"/>
    <p:sldId id="903" r:id="rId81"/>
    <p:sldId id="534" r:id="rId82"/>
    <p:sldId id="734" r:id="rId83"/>
    <p:sldId id="735" r:id="rId84"/>
    <p:sldId id="917" r:id="rId85"/>
    <p:sldId id="918" r:id="rId86"/>
    <p:sldId id="821" r:id="rId87"/>
    <p:sldId id="901" r:id="rId88"/>
    <p:sldId id="928" r:id="rId89"/>
    <p:sldId id="791" r:id="rId90"/>
    <p:sldId id="856" r:id="rId91"/>
    <p:sldId id="900" r:id="rId92"/>
    <p:sldId id="754" r:id="rId93"/>
    <p:sldId id="949" r:id="rId94"/>
    <p:sldId id="792" r:id="rId95"/>
    <p:sldId id="740" r:id="rId96"/>
    <p:sldId id="780" r:id="rId97"/>
    <p:sldId id="788" r:id="rId98"/>
    <p:sldId id="844" r:id="rId99"/>
    <p:sldId id="843" r:id="rId100"/>
    <p:sldId id="793" r:id="rId101"/>
    <p:sldId id="823" r:id="rId102"/>
    <p:sldId id="770" r:id="rId103"/>
    <p:sldId id="773" r:id="rId104"/>
    <p:sldId id="950" r:id="rId105"/>
    <p:sldId id="755" r:id="rId106"/>
    <p:sldId id="763" r:id="rId107"/>
    <p:sldId id="766" r:id="rId108"/>
    <p:sldId id="824" r:id="rId109"/>
    <p:sldId id="825" r:id="rId110"/>
    <p:sldId id="826" r:id="rId111"/>
    <p:sldId id="772" r:id="rId112"/>
    <p:sldId id="802" r:id="rId113"/>
    <p:sldId id="801" r:id="rId114"/>
    <p:sldId id="800" r:id="rId115"/>
    <p:sldId id="804" r:id="rId116"/>
    <p:sldId id="806" r:id="rId117"/>
    <p:sldId id="807" r:id="rId118"/>
    <p:sldId id="911" r:id="rId119"/>
    <p:sldId id="608" r:id="rId120"/>
    <p:sldId id="750" r:id="rId121"/>
    <p:sldId id="741" r:id="rId122"/>
    <p:sldId id="742" r:id="rId123"/>
    <p:sldId id="745" r:id="rId124"/>
    <p:sldId id="912" r:id="rId125"/>
    <p:sldId id="756" r:id="rId126"/>
    <p:sldId id="904" r:id="rId127"/>
    <p:sldId id="905" r:id="rId128"/>
    <p:sldId id="906" r:id="rId129"/>
    <p:sldId id="769" r:id="rId130"/>
    <p:sldId id="913" r:id="rId131"/>
    <p:sldId id="638" r:id="rId132"/>
    <p:sldId id="914" r:id="rId133"/>
    <p:sldId id="647" r:id="rId134"/>
    <p:sldId id="952" r:id="rId135"/>
    <p:sldId id="953" r:id="rId136"/>
    <p:sldId id="951" r:id="rId137"/>
    <p:sldId id="808" r:id="rId138"/>
    <p:sldId id="954" r:id="rId139"/>
    <p:sldId id="621" r:id="rId140"/>
    <p:sldId id="657" r:id="rId141"/>
    <p:sldId id="955" r:id="rId142"/>
    <p:sldId id="816" r:id="rId143"/>
    <p:sldId id="815" r:id="rId144"/>
    <p:sldId id="956" r:id="rId145"/>
    <p:sldId id="606" r:id="rId146"/>
    <p:sldId id="957" r:id="rId147"/>
    <p:sldId id="811" r:id="rId148"/>
    <p:sldId id="632" r:id="rId149"/>
    <p:sldId id="814" r:id="rId150"/>
    <p:sldId id="633" r:id="rId151"/>
    <p:sldId id="893" r:id="rId152"/>
    <p:sldId id="605" r:id="rId153"/>
    <p:sldId id="610" r:id="rId154"/>
    <p:sldId id="799" r:id="rId155"/>
    <p:sldId id="727" r:id="rId156"/>
    <p:sldId id="959" r:id="rId157"/>
    <p:sldId id="960" r:id="rId158"/>
    <p:sldId id="835" r:id="rId159"/>
    <p:sldId id="818" r:id="rId160"/>
    <p:sldId id="497" r:id="rId161"/>
    <p:sldId id="587" r:id="rId162"/>
    <p:sldId id="902" r:id="rId163"/>
    <p:sldId id="500" r:id="rId164"/>
    <p:sldId id="501" r:id="rId165"/>
    <p:sldId id="738" r:id="rId166"/>
    <p:sldId id="783" r:id="rId167"/>
    <p:sldId id="833" r:id="rId168"/>
    <p:sldId id="709" r:id="rId169"/>
    <p:sldId id="930" r:id="rId170"/>
    <p:sldId id="931" r:id="rId171"/>
    <p:sldId id="717" r:id="rId172"/>
    <p:sldId id="834" r:id="rId173"/>
    <p:sldId id="736" r:id="rId174"/>
    <p:sldId id="784" r:id="rId175"/>
    <p:sldId id="836" r:id="rId176"/>
    <p:sldId id="894" r:id="rId177"/>
    <p:sldId id="588" r:id="rId178"/>
    <p:sldId id="723" r:id="rId179"/>
    <p:sldId id="724" r:id="rId180"/>
    <p:sldId id="812" r:id="rId181"/>
    <p:sldId id="502" r:id="rId182"/>
    <p:sldId id="503" r:id="rId183"/>
    <p:sldId id="505" r:id="rId184"/>
    <p:sldId id="509" r:id="rId185"/>
    <p:sldId id="719" r:id="rId186"/>
    <p:sldId id="720" r:id="rId187"/>
    <p:sldId id="721" r:id="rId188"/>
    <p:sldId id="722" r:id="rId189"/>
    <p:sldId id="510" r:id="rId190"/>
    <p:sldId id="612" r:id="rId191"/>
    <p:sldId id="508" r:id="rId192"/>
    <p:sldId id="662" r:id="rId193"/>
    <p:sldId id="663" r:id="rId194"/>
    <p:sldId id="837" r:id="rId195"/>
    <p:sldId id="589" r:id="rId196"/>
    <p:sldId id="511" r:id="rId197"/>
    <p:sldId id="688" r:id="rId198"/>
    <p:sldId id="687" r:id="rId199"/>
    <p:sldId id="458" r:id="rId200"/>
    <p:sldId id="459" r:id="rId201"/>
    <p:sldId id="860" r:id="rId202"/>
    <p:sldId id="460" r:id="rId203"/>
    <p:sldId id="862" r:id="rId204"/>
    <p:sldId id="861" r:id="rId205"/>
    <p:sldId id="961" r:id="rId206"/>
    <p:sldId id="962" r:id="rId207"/>
    <p:sldId id="933" r:id="rId208"/>
    <p:sldId id="963" r:id="rId209"/>
    <p:sldId id="838" r:id="rId210"/>
    <p:sldId id="591" r:id="rId211"/>
    <p:sldId id="461" r:id="rId212"/>
    <p:sldId id="462" r:id="rId213"/>
    <p:sldId id="965" r:id="rId214"/>
    <p:sldId id="966" r:id="rId215"/>
    <p:sldId id="964" r:id="rId216"/>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DDF42"/>
    <a:srgbClr val="20D636"/>
    <a:srgbClr val="BBFDA1"/>
    <a:srgbClr val="137F2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15" autoAdjust="0"/>
    <p:restoredTop sz="94660" autoAdjust="0"/>
  </p:normalViewPr>
  <p:slideViewPr>
    <p:cSldViewPr>
      <p:cViewPr varScale="1">
        <p:scale>
          <a:sx n="71" d="100"/>
          <a:sy n="71" d="100"/>
        </p:scale>
        <p:origin x="9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91" Type="http://schemas.openxmlformats.org/officeDocument/2006/relationships/slide" Target="slides/slide176.xml"/><Relationship Id="rId205" Type="http://schemas.openxmlformats.org/officeDocument/2006/relationships/slide" Target="slides/slide190.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slide" Target="slides/slide166.xml"/><Relationship Id="rId216" Type="http://schemas.openxmlformats.org/officeDocument/2006/relationships/slide" Target="slides/slide201.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92" Type="http://schemas.openxmlformats.org/officeDocument/2006/relationships/slide" Target="slides/slide177.xml"/><Relationship Id="rId206"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slide" Target="slides/slide167.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5" Type="http://schemas.openxmlformats.org/officeDocument/2006/relationships/slide" Target="slides/slide50.xml"/><Relationship Id="rId86" Type="http://schemas.openxmlformats.org/officeDocument/2006/relationships/slide" Target="slides/slide71.xml"/><Relationship Id="rId130" Type="http://schemas.openxmlformats.org/officeDocument/2006/relationships/slide" Target="slides/slide115.xml"/><Relationship Id="rId151" Type="http://schemas.openxmlformats.org/officeDocument/2006/relationships/slide" Target="slides/slide136.xml"/><Relationship Id="rId172" Type="http://schemas.openxmlformats.org/officeDocument/2006/relationships/slide" Target="slides/slide157.xml"/><Relationship Id="rId193" Type="http://schemas.openxmlformats.org/officeDocument/2006/relationships/slide" Target="slides/slide178.xml"/><Relationship Id="rId207"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94.xml"/><Relationship Id="rId34" Type="http://schemas.openxmlformats.org/officeDocument/2006/relationships/slide" Target="slides/slide19.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20" Type="http://schemas.openxmlformats.org/officeDocument/2006/relationships/slide" Target="slides/slide105.xml"/><Relationship Id="rId141" Type="http://schemas.openxmlformats.org/officeDocument/2006/relationships/slide" Target="slides/slide126.xml"/><Relationship Id="rId7" Type="http://schemas.openxmlformats.org/officeDocument/2006/relationships/slideMaster" Target="slideMasters/slideMaster7.xml"/><Relationship Id="rId162" Type="http://schemas.openxmlformats.org/officeDocument/2006/relationships/slide" Target="slides/slide147.xml"/><Relationship Id="rId183" Type="http://schemas.openxmlformats.org/officeDocument/2006/relationships/slide" Target="slides/slide168.xml"/><Relationship Id="rId218" Type="http://schemas.openxmlformats.org/officeDocument/2006/relationships/presProps" Target="presProps.xml"/><Relationship Id="rId24" Type="http://schemas.openxmlformats.org/officeDocument/2006/relationships/slide" Target="slides/slide9.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31" Type="http://schemas.openxmlformats.org/officeDocument/2006/relationships/slide" Target="slides/slide116.xml"/><Relationship Id="rId152" Type="http://schemas.openxmlformats.org/officeDocument/2006/relationships/slide" Target="slides/slide137.xml"/><Relationship Id="rId173" Type="http://schemas.openxmlformats.org/officeDocument/2006/relationships/slide" Target="slides/slide158.xml"/><Relationship Id="rId194" Type="http://schemas.openxmlformats.org/officeDocument/2006/relationships/slide" Target="slides/slide179.xml"/><Relationship Id="rId208"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slide" Target="slides/slide169.xml"/><Relationship Id="rId189" Type="http://schemas.openxmlformats.org/officeDocument/2006/relationships/slide" Target="slides/slide174.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99.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95" Type="http://schemas.openxmlformats.org/officeDocument/2006/relationships/slide" Target="slides/slide180.xml"/><Relationship Id="rId209" Type="http://schemas.openxmlformats.org/officeDocument/2006/relationships/slide" Target="slides/slide194.xml"/><Relationship Id="rId190" Type="http://schemas.openxmlformats.org/officeDocument/2006/relationships/slide" Target="slides/slide175.xml"/><Relationship Id="rId204" Type="http://schemas.openxmlformats.org/officeDocument/2006/relationships/slide" Target="slides/slide189.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185" Type="http://schemas.openxmlformats.org/officeDocument/2006/relationships/slide" Target="slides/slide1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5.xml"/><Relationship Id="rId210" Type="http://schemas.openxmlformats.org/officeDocument/2006/relationships/slide" Target="slides/slide195.xml"/><Relationship Id="rId215" Type="http://schemas.openxmlformats.org/officeDocument/2006/relationships/slide" Target="slides/slide200.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96" Type="http://schemas.openxmlformats.org/officeDocument/2006/relationships/slide" Target="slides/slide181.xml"/><Relationship Id="rId200" Type="http://schemas.openxmlformats.org/officeDocument/2006/relationships/slide" Target="slides/slide185.xml"/><Relationship Id="rId16" Type="http://schemas.openxmlformats.org/officeDocument/2006/relationships/slide" Target="slides/slide1.xml"/><Relationship Id="rId221" Type="http://schemas.openxmlformats.org/officeDocument/2006/relationships/tableStyles" Target="tableStyles.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211" Type="http://schemas.openxmlformats.org/officeDocument/2006/relationships/slide" Target="slides/slide196.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201" Type="http://schemas.openxmlformats.org/officeDocument/2006/relationships/slide" Target="slides/slide186.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1" Type="http://schemas.openxmlformats.org/officeDocument/2006/relationships/slideMaster" Target="slideMasters/slideMaster1.xml"/><Relationship Id="rId212" Type="http://schemas.openxmlformats.org/officeDocument/2006/relationships/slide" Target="slides/slide197.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202" Type="http://schemas.openxmlformats.org/officeDocument/2006/relationships/slide" Target="slides/slide187.xml"/><Relationship Id="rId18" Type="http://schemas.openxmlformats.org/officeDocument/2006/relationships/slide" Target="slides/slide3.xml"/><Relationship Id="rId39" Type="http://schemas.openxmlformats.org/officeDocument/2006/relationships/slide" Target="slides/slide24.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 Type="http://schemas.openxmlformats.org/officeDocument/2006/relationships/slideMaster" Target="slideMasters/slideMaster2.xml"/><Relationship Id="rId29" Type="http://schemas.openxmlformats.org/officeDocument/2006/relationships/slide" Target="slides/slide14.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19" Type="http://schemas.openxmlformats.org/officeDocument/2006/relationships/slide" Target="slides/slide4.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20000"/>
              </a:spcBef>
              <a:defRPr>
                <a:latin typeface="Verdana" pitchFamily="34" charset="0"/>
              </a:defRPr>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a:latin typeface="Verdana" pitchFamily="34" charset="0"/>
              </a:defRPr>
            </a:lvl1pPr>
          </a:lstStyle>
          <a:p>
            <a:pPr>
              <a:defRPr/>
            </a:pPr>
            <a:endParaRPr lang="en-US"/>
          </a:p>
        </p:txBody>
      </p:sp>
      <p:sp>
        <p:nvSpPr>
          <p:cNvPr id="130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20000"/>
              </a:spcBef>
              <a:defRPr>
                <a:latin typeface="Verdana" pitchFamily="34" charset="0"/>
              </a:defRPr>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20000"/>
              </a:spcBef>
              <a:defRPr>
                <a:latin typeface="Verdana" pitchFamily="34" charset="0"/>
              </a:defRPr>
            </a:lvl1pPr>
          </a:lstStyle>
          <a:p>
            <a:pPr>
              <a:defRPr/>
            </a:pPr>
            <a:fld id="{D644FE1E-1EF5-4FC4-97C9-FF54B9CC97D5}" type="slidenum">
              <a:rPr lang="en-US"/>
              <a:pPr>
                <a:defRPr/>
              </a:pPr>
              <a:t>‹#›</a:t>
            </a:fld>
            <a:endParaRPr lang="en-US"/>
          </a:p>
        </p:txBody>
      </p:sp>
    </p:spTree>
    <p:extLst>
      <p:ext uri="{BB962C8B-B14F-4D97-AF65-F5344CB8AC3E}">
        <p14:creationId xmlns:p14="http://schemas.microsoft.com/office/powerpoint/2010/main" val="789292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78587A3E-F5F4-49BD-9EF4-B422709ED8AC}" type="slidenum">
              <a:rPr lang="en-US" smtClean="0"/>
              <a:pPr/>
              <a:t>40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480B4A17-F321-4CEF-9639-100F5B942669}" type="slidenum">
              <a:rPr lang="en-US" smtClean="0">
                <a:solidFill>
                  <a:srgbClr val="000000"/>
                </a:solidFill>
                <a:latin typeface="Arial" charset="0"/>
              </a:rPr>
              <a:pPr/>
              <a:t>73</a:t>
            </a:fld>
            <a:endParaRPr lang="en-US">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480B4A17-F321-4CEF-9639-100F5B942669}" type="slidenum">
              <a:rPr lang="en-US" smtClean="0">
                <a:solidFill>
                  <a:srgbClr val="000000"/>
                </a:solidFill>
                <a:latin typeface="Arial" charset="0"/>
              </a:rPr>
              <a:pPr/>
              <a:t>74</a:t>
            </a:fld>
            <a:endParaRPr lang="en-US">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8DB07038-1936-4A0B-B4AA-2A90EF60EE72}" type="slidenum">
              <a:rPr lang="en-US" smtClean="0"/>
              <a:pPr/>
              <a:t>76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p>
            <a:fld id="{0CA20278-D226-4763-BBA2-D5484291111D}" type="slidenum">
              <a:rPr lang="en-US" smtClean="0">
                <a:solidFill>
                  <a:srgbClr val="000000"/>
                </a:solidFill>
                <a:latin typeface="Arial" charset="0"/>
              </a:rPr>
              <a:pPr/>
              <a:t>77</a:t>
            </a:fld>
            <a:endParaRPr lang="en-US">
              <a:solidFill>
                <a:srgbClr val="00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C1BD4F3C-5C73-44ED-8869-9D8115A6E667}" type="slidenum">
              <a:rPr lang="en-US" smtClean="0"/>
              <a:pPr/>
              <a:t>82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525B1E78-ECE2-4B73-A9C2-C7DCBB234673}" type="slidenum">
              <a:rPr lang="en-US" smtClean="0"/>
              <a:pPr/>
              <a:t>128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p:spPr>
        <p:txBody>
          <a:bodyPr/>
          <a:lstStyle/>
          <a:p>
            <a:fld id="{0AB25D65-5510-463A-BC98-492CB4AC34FF}" type="slidenum">
              <a:rPr lang="en-US" smtClean="0"/>
              <a:pPr/>
              <a:t>129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p:spPr>
        <p:txBody>
          <a:bodyPr/>
          <a:lstStyle/>
          <a:p>
            <a:fld id="{0AB25D65-5510-463A-BC98-492CB4AC34FF}" type="slidenum">
              <a:rPr lang="en-US" smtClean="0"/>
              <a:pPr/>
              <a:t>130</a:t>
            </a:fld>
            <a:endParaRPr lang="en-US"/>
          </a:p>
        </p:txBody>
      </p:sp>
    </p:spTree>
    <p:extLst>
      <p:ext uri="{BB962C8B-B14F-4D97-AF65-F5344CB8AC3E}">
        <p14:creationId xmlns:p14="http://schemas.microsoft.com/office/powerpoint/2010/main" val="519177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p>
            <a:fld id="{64DCE0B1-64F9-44C5-A116-30128F1E50E8}" type="slidenum">
              <a:rPr lang="en-US" smtClean="0"/>
              <a:pPr/>
              <a:t>131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p:spPr>
        <p:txBody>
          <a:bodyPr/>
          <a:lstStyle/>
          <a:p>
            <a:fld id="{1C3255FD-DA22-40D5-A1C7-759B67736681}" type="slidenum">
              <a:rPr lang="en-US" smtClean="0"/>
              <a:pPr/>
              <a:t>133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p>
            <a:fld id="{78587A3E-F5F4-49BD-9EF4-B422709ED8AC}" type="slidenum">
              <a:rPr lang="en-US" smtClean="0"/>
              <a:pPr/>
              <a:t>41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FD151866-DA6F-4953-BAC6-744A6EC4FE2E}" type="slidenum">
              <a:rPr lang="en-US" smtClean="0"/>
              <a:pPr/>
              <a:t>135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C560D2E0-3AC1-4C87-8031-BE571F66C3C3}" type="slidenum">
              <a:rPr lang="en-US" smtClean="0"/>
              <a:pPr/>
              <a:t>138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C560D2E0-3AC1-4C87-8031-BE571F66C3C3}" type="slidenum">
              <a:rPr lang="en-US" smtClean="0"/>
              <a:pPr/>
              <a:t>142</a:t>
            </a:fld>
            <a:endParaRPr lang="en-US"/>
          </a:p>
        </p:txBody>
      </p:sp>
    </p:spTree>
    <p:extLst>
      <p:ext uri="{BB962C8B-B14F-4D97-AF65-F5344CB8AC3E}">
        <p14:creationId xmlns:p14="http://schemas.microsoft.com/office/powerpoint/2010/main" val="227510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C560D2E0-3AC1-4C87-8031-BE571F66C3C3}" type="slidenum">
              <a:rPr lang="en-US" smtClean="0"/>
              <a:pPr/>
              <a:t>143</a:t>
            </a:fld>
            <a:endParaRPr lang="en-US"/>
          </a:p>
        </p:txBody>
      </p:sp>
    </p:spTree>
    <p:extLst>
      <p:ext uri="{BB962C8B-B14F-4D97-AF65-F5344CB8AC3E}">
        <p14:creationId xmlns:p14="http://schemas.microsoft.com/office/powerpoint/2010/main" val="4020163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p:spPr>
        <p:txBody>
          <a:bodyPr/>
          <a:lstStyle/>
          <a:p>
            <a:fld id="{E35818CD-8EC2-4BA1-AD0A-5CFBAC63EF87}" type="slidenum">
              <a:rPr lang="en-US" smtClean="0"/>
              <a:pPr/>
              <a:t>144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p:spPr>
        <p:txBody>
          <a:bodyPr/>
          <a:lstStyle/>
          <a:p>
            <a:fld id="{EA31C16C-580B-43D0-A6BD-4AEF43428A42}" type="slidenum">
              <a:rPr lang="en-US" smtClean="0"/>
              <a:pPr/>
              <a:t>145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p:spPr>
        <p:txBody>
          <a:bodyPr/>
          <a:lstStyle/>
          <a:p>
            <a:fld id="{F15E661B-920B-4AD8-94D2-5B0FA8645F6A}" type="slidenum">
              <a:rPr lang="en-US" smtClean="0"/>
              <a:pPr/>
              <a:t>147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p:spPr>
        <p:txBody>
          <a:bodyPr/>
          <a:lstStyle/>
          <a:p>
            <a:fld id="{92B19996-695F-48D4-8FD7-B9360C3DCFD0}" type="slidenum">
              <a:rPr lang="en-US" smtClean="0"/>
              <a:pPr/>
              <a:t>153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2334915D-8854-44FB-8118-781B465B22AB}" type="slidenum">
              <a:rPr lang="en-US" smtClean="0"/>
              <a:pPr/>
              <a:t>154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2334915D-8854-44FB-8118-781B465B22AB}" type="slidenum">
              <a:rPr lang="en-US" smtClean="0"/>
              <a:pPr/>
              <a:t>155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0B7FDEB4-21FA-45F2-AE98-12E0904A809E}" type="slidenum">
              <a:rPr lang="en-US" smtClean="0"/>
              <a:pPr/>
              <a:t>43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2334915D-8854-44FB-8118-781B465B22AB}" type="slidenum">
              <a:rPr lang="en-US" smtClean="0"/>
              <a:pPr/>
              <a:t>156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p:spPr>
        <p:txBody>
          <a:bodyPr/>
          <a:lstStyle/>
          <a:p>
            <a:fld id="{F0BE9325-F08E-4AB0-A1D1-3486DA3A19A7}" type="slidenum">
              <a:rPr lang="en-US" smtClean="0"/>
              <a:pPr/>
              <a:t>158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p:spPr>
        <p:txBody>
          <a:bodyPr/>
          <a:lstStyle/>
          <a:p>
            <a:fld id="{FC91A4C0-CF72-4ABC-B1B5-D85FE152436A}" type="slidenum">
              <a:rPr lang="en-US" smtClean="0"/>
              <a:pPr/>
              <a:t>161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p:spPr>
        <p:txBody>
          <a:bodyPr/>
          <a:lstStyle/>
          <a:p>
            <a:fld id="{379008A4-6303-4AA8-AEE2-BF4A3042A190}" type="slidenum">
              <a:rPr lang="en-US" smtClean="0"/>
              <a:pPr/>
              <a:t>163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p>
            <a:fld id="{53110522-1422-4769-B84F-57426C7803B1}" type="slidenum">
              <a:rPr lang="en-US" smtClean="0"/>
              <a:pPr/>
              <a:t>176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345D8F92-5A3C-406A-A745-8AC28AEEA230}" type="slidenum">
              <a:rPr lang="en-US" smtClean="0"/>
              <a:pPr/>
              <a:t>178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p>
            <a:fld id="{49013EBC-4A15-4DE0-914F-02C721401287}" type="slidenum">
              <a:rPr lang="en-US" smtClean="0"/>
              <a:pPr/>
              <a:t>180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p>
            <a:fld id="{753F699F-4FCB-44F3-A4C6-617800FA8910}" type="slidenum">
              <a:rPr lang="en-US" smtClean="0"/>
              <a:pPr/>
              <a:t>181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p:spPr>
        <p:txBody>
          <a:bodyPr/>
          <a:lstStyle/>
          <a:p>
            <a:fld id="{DFCADD29-46D6-4EC1-B07D-511E1869B49F}" type="slidenum">
              <a:rPr lang="en-US" smtClean="0"/>
              <a:pPr/>
              <a:t>195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p:spPr>
        <p:txBody>
          <a:bodyPr/>
          <a:lstStyle/>
          <a:p>
            <a:fld id="{334E5FD0-6363-48E3-94F3-855F4A064417}" type="slidenum">
              <a:rPr lang="en-US" smtClean="0"/>
              <a:pPr/>
              <a:t>196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p>
            <a:fld id="{0B7FDEB4-21FA-45F2-AE98-12E0904A809E}"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4F1A88D4-C89E-4998-B7CC-248988E7F3A1}" type="slidenum">
              <a:rPr lang="en-US" smtClean="0"/>
              <a:pPr/>
              <a:t>45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p>
            <a:fld id="{9E5C5A78-9CF8-4903-A631-F95854F30310}" type="slidenum">
              <a:rPr lang="en-US" smtClean="0"/>
              <a:pPr/>
              <a:t>46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p>
            <a:fld id="{B891EBDF-7B00-44CA-8F81-DE02F6C07096}" type="slidenum">
              <a:rPr lang="en-US" smtClean="0"/>
              <a:pPr/>
              <a:t>50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1"/>
          <p:cNvSpPr txBox="1">
            <a:spLocks noGrp="1" noChangeArrowheads="1"/>
          </p:cNvSpPr>
          <p:nvPr/>
        </p:nvSpPr>
        <p:spPr bwMode="auto">
          <a:xfrm>
            <a:off x="3886200" y="0"/>
            <a:ext cx="2971800" cy="457200"/>
          </a:xfrm>
          <a:prstGeom prst="rect">
            <a:avLst/>
          </a:prstGeom>
          <a:noFill/>
          <a:ln w="9525">
            <a:noFill/>
            <a:miter lim="800000"/>
            <a:headEnd/>
            <a:tailEnd/>
          </a:ln>
        </p:spPr>
        <p:txBody>
          <a:bodyPr/>
          <a:lstStyle/>
          <a:p>
            <a:pPr algn="r">
              <a:spcBef>
                <a:spcPct val="20000"/>
              </a:spcBef>
            </a:pPr>
            <a:fld id="{FB750EC2-AC19-4F3B-9905-33CADEE071EE}" type="datetime1">
              <a:rPr lang="en-US">
                <a:latin typeface="Verdana" pitchFamily="34" charset="0"/>
              </a:rPr>
              <a:pPr algn="r">
                <a:spcBef>
                  <a:spcPct val="20000"/>
                </a:spcBef>
              </a:pPr>
              <a:t>11/19/2023</a:t>
            </a:fld>
            <a:endParaRPr lang="en-US">
              <a:latin typeface="Verdana" pitchFamily="34" charset="0"/>
            </a:endParaRPr>
          </a:p>
        </p:txBody>
      </p:sp>
      <p:sp>
        <p:nvSpPr>
          <p:cNvPr id="373763" name="Rectangle 1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spcBef>
                <a:spcPct val="20000"/>
              </a:spcBef>
            </a:pPr>
            <a:fld id="{F89EFAE1-6B2D-4BBD-B1CC-250DFECFC23F}" type="slidenum">
              <a:rPr lang="en-US">
                <a:latin typeface="Verdana" pitchFamily="34" charset="0"/>
              </a:rPr>
              <a:pPr algn="r">
                <a:spcBef>
                  <a:spcPct val="20000"/>
                </a:spcBef>
              </a:pPr>
              <a:t>70</a:t>
            </a:fld>
            <a:endParaRPr lang="en-US">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06351D41-E5A1-4E05-8537-258787D2ED78}" type="slidenum">
              <a:rPr lang="en-US" smtClean="0"/>
              <a:pPr/>
              <a:t>72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AFF4F-A017-4143-AF9E-4BBAE9ACD8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1D336-A23D-46B0-B0E4-1D817291B71D}"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95CA16-3514-47E8-8F93-76957E19838F}"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119B00-2047-4DEF-A78C-2024430C9CD5}"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7B4BA9-4453-4810-B042-AFAE98F484C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340C4-988F-49DC-A620-10165915DD43}"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E8C808-E7D4-45A8-816A-862EB313D6B7}"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35BF1A-94EC-4819-B259-4DF45DBA6071}"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272DA-8541-4DB3-8B31-AF061659BFEB}"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3AE652-E9BE-4390-AFA9-DA1CDF0FF6F9}"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1F3A6-81DD-451F-9E5B-3B466C9CEB9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FCD50-D39C-4507-B698-B0705D2269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22B106-FA20-4561-AB5A-12D4B33255A6}"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A51CE1-F19B-4951-864E-5D1FA8769B00}"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5F3A89-4B27-483D-88C6-97B6867BC8F4}"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75BA91-5785-45DA-BAA5-5BFDE88B92B3}"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C2475-2392-49F4-BB4A-C9C19E97AC01}"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286B20-1178-418B-AEAC-A4F773D8A153}"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32DDD-CC6A-4B69-BBAF-3C4391CEB23A}"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076698-2AFE-42DE-A9DF-1C44B27587B1}"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2FD0C42-E881-4192-9D9E-9C92D7B77AB7}" type="datetimeFigureOut">
              <a:rPr lang="en-US"/>
              <a:pPr/>
              <a:t>11/19/2023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AF1F1C-4D16-483D-A1DC-94B0A00727D6}" type="slidenum">
              <a:rPr lang="en-US"/>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2B73B60-212F-4A44-B1BD-6594A2EA9EA3}" type="datetimeFigureOut">
              <a:rPr lang="en-US"/>
              <a:pPr/>
              <a:t>11/19/2023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AC98D4-6B38-46B7-AE61-427C2EFF2EFE}" type="slidenum">
              <a:rPr lang="en-US"/>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6C438F1-AC89-4778-BDF2-DD3F71FF9970}" type="datetimeFigureOut">
              <a:rPr lang="en-US"/>
              <a:pPr/>
              <a:t>11/19/2023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DDA095-5194-43BF-A4F1-ED462E62D97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B0E76-C1BB-4AA5-B10E-7914A2E7360D}"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36D550C-AB33-4AF0-A3E1-7ACE6CC2799C}" type="datetimeFigureOut">
              <a:rPr lang="en-US"/>
              <a:pPr/>
              <a:t>11/19/2023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DF042F-62ED-44D1-A848-ED3EE5A07459}" type="slidenum">
              <a:rPr lang="en-US"/>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63C3CBE-1159-48ED-8583-F029CE818287}" type="datetimeFigureOut">
              <a:rPr lang="en-US"/>
              <a:pPr/>
              <a:t>11/19/2023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1AEC21C-A543-45A0-B3A0-9C4AE15668EB}" type="slidenum">
              <a:rPr lang="en-US"/>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B6E1A579-211A-4165-823A-5AF449663CAC}" type="datetimeFigureOut">
              <a:rPr lang="en-US"/>
              <a:pPr/>
              <a:t>11/19/2023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DBDC4B-A237-4869-87E0-898B0DD47269}" type="slidenum">
              <a:rPr lang="en-US"/>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E89182D-2EBF-4B2A-A0BC-2D5D8D7A1E42}" type="datetimeFigureOut">
              <a:rPr lang="en-US"/>
              <a:pPr/>
              <a:t>11/19/2023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1614FF1-DE96-4D57-8B16-5C1FDB2D1A00}" type="slidenum">
              <a:rPr lang="en-US"/>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FD258E3-3DDC-49AB-B34A-3B1B92614D53}" type="datetimeFigureOut">
              <a:rPr lang="en-US"/>
              <a:pPr/>
              <a:t>11/19/2023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9607A2-BC9C-4654-BCBA-1EA731CA1C55}" type="slidenum">
              <a:rPr lang="en-US"/>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19C351A-759C-41DF-8205-62687F838EA1}" type="datetimeFigureOut">
              <a:rPr lang="en-US"/>
              <a:pPr/>
              <a:t>11/19/2023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505774-CBE8-454A-B9BB-A650E14CF3FF}" type="slidenum">
              <a:rPr lang="en-US"/>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31D28C-0570-43CA-9953-A3D1A0AD0DC7}" type="datetimeFigureOut">
              <a:rPr lang="en-US"/>
              <a:pPr/>
              <a:t>11/19/2023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90231E-F949-4D70-85E4-B9476F30CBAE}" type="slidenum">
              <a:rPr lang="en-US"/>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77C0C6A-EBE3-407A-87FB-FA9CA0C8889C}" type="datetimeFigureOut">
              <a:rPr lang="en-US"/>
              <a:pPr/>
              <a:t>11/19/2023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02100-C889-463E-8BA1-E66C7A9B45F5}" type="slidenum">
              <a:rPr lang="en-US"/>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BAA29E-BDE5-4489-9177-CA64663C1C6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3CE156-51DA-437B-995C-07FA68D3D2F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29705-38A4-4404-A15E-435E38E9FBE7}"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2A2649-FD03-48CC-9C6B-6BCA070BDF07}"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C154545-86D4-497F-8D8F-F6225FAD5DB5}"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1F695E6-C2A1-4245-B0A8-5743C310256E}"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E303E09-DBE5-4B62-BB42-399A0379762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E1D387A-25E4-4DDC-A952-6E94B0670C3D}"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58951A1-586B-4A72-8B54-388E8D0CD176}"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42604E0-0785-426C-BD69-A4051A0A379C}"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3A10B0-13D4-4E8D-A329-F8556A61949B}"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92ECA7-0913-44DB-B9D4-41D4EA7D9E01}"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93BC03-3562-4294-8C5C-D672BC194B1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4BD029-559C-4E11-A5A8-FA2A39B729A9}"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412414-C270-48E4-9779-458E92B324C0}"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9AA8A3C-7341-4727-AD03-465CD5E29E3B}"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CD245D5-5C36-4EF7-9B32-9597FCD71E87}"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5954AE7-0159-4816-B9CE-FCEA85F1DF75}"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D4F0346-6090-47A8-9406-BAE70A034A9A}"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36ACD2C-16FF-4E6B-992C-B53ED9568713}"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7B96FCE-A7CA-418A-93E8-DDDE1B826CBE}"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B5134B-9E64-4A50-8846-4F4B78E0BDE6}"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C56B6-60DD-44BA-9E97-A33DD928F2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8230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49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19071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7101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368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2775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423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2683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55221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92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52"/>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7713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759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B3E486-22BA-476D-A31D-FB870019E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7785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AFD8-0053-4349-BAAA-8B379A9206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7329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1CF39C-6086-4B33-8F5B-DD33DF530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01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D4213-8642-413D-8503-A69774C845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2275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05CA61-8F2C-44E6-810B-1D728EF8B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0117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B2C548-1D9F-4A3B-86BB-FB9A73C00C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7791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8D7954-A737-4085-AE3F-45290C535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6869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71C62-8843-483F-8688-3DC976485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262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9E9EAC-DF20-4927-BD2F-A6D5F1A989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0560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448F72-204B-4F0F-A767-2924D36E15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5299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14A315-7DB6-4166-A70A-328B1CB6C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0514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EA239-6AA9-447D-946F-D2DD2BF52FD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1187" cy="589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3E486-22BA-476D-A31D-FB870019E0B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0FAFD8-0053-4349-BAAA-8B379A92063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CF39C-6086-4B33-8F5B-DD33DF5309F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E88CB-5613-4B18-905C-074139419D6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1D4213-8642-413D-8503-A69774C8455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05CA61-8F2C-44E6-810B-1D728EF8B187}"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B2C548-1D9F-4A3B-86BB-FB9A73C00C0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8D7954-A737-4085-AE3F-45290C5354A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71C62-8843-483F-8688-3DC976485E4B}"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9E9EAC-DF20-4927-BD2F-A6D5F1A989E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448F72-204B-4F0F-A767-2924D36E15D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4A315-7DB6-4166-A70A-328B1CB6CA3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96861"/>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9886"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38E61-87C2-4AC1-923B-77F384EB98B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CAAE89-F549-4A39-AFEE-E3A8273B169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9B956A-7255-4B89-957F-38ACA09434D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F31AF0-F161-42C6-9CD5-BFD93E811D58}"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550800-5029-4C0B-9B62-6176C17DB82D}"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45CDF9-A024-4D21-A069-C635CB5509B9}"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D1586E-07B4-4205-96B2-66A6E79F9ABE}"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3BF8B7-8D2F-47AC-A69F-12CC5C1CF797}"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011F6E-FD8E-4744-9A78-D7136F5BA49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28401-5298-401F-A4BE-EC79E8A24E2C}"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FDDDC2-B444-4DE6-8DEF-D0BFC87CEA9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3B2D1-7C63-4506-8D1E-25000AB4CACD}"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48F9CA-FD3C-48C9-83EC-6B79F62812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1C2552-E509-4732-BDBF-42FAEC799F8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34EF3-4CE7-42CE-B6AA-6A38B4B35C3A}"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CAC98-C6C6-44C3-9EDE-089F2BEDC46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14818E-FB67-43B0-8BA3-3A5D3682BAAB}"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0A17C2-281A-4FE9-B925-DE7249A634A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D15CE-B2A0-4FAD-9E17-9D33A18C522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AF4ACA-B78B-471F-A7B2-11B9405E2146}"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F5EC1-D111-4B28-8F7B-39F4E82FC482}"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BC8C6-22E4-4F91-8E91-2CF16042EEB6}"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70DD8-A3C4-42D4-AD8C-247F8B3CD231}"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7811E-9E15-475B-B33C-68BA2D638F0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3D034F-7DB9-4EB1-A84E-87F91B78EB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282B1-0B04-4FC0-855D-AF11F6CC60B9}"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E75EB-83AE-4119-AA2B-2D562B59E99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4638"/>
            <a:ext cx="8231187" cy="589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7A371-FD30-428E-AB5A-4DC6BD00C5A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32B30-BD86-4DF1-88B1-0AB167D14478}"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298C0C-CAC6-490D-A0CE-A14219BD426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AF764-487F-4AFA-8678-6E651B8EDA2F}"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92BA14-ECD8-4092-A7A4-D3DB30648566}"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6DAE9F-7299-41AE-A43D-B034E0D118A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D48F7-2549-4DB9-B9F3-C7FA31107DAB}"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2A4A263-9319-445F-96FE-59E9881B2713}"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308EC-EAFF-48D7-81CD-9206ADCC3486}"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A89B4E-FE86-4B39-94EE-EE4B5521CACF}"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A33322-094B-4EF6-A52D-ABF03E57B662}"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8F08F-85DF-4E18-BC6F-8EBD831BB79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24D175-ADE5-42DD-B304-06FC1B920083}"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B6AA8-87AD-4501-9649-88761C385B99}"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4D43A-8C2F-4077-B550-6F0652CDA006}"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AF4356-E0A5-4B77-A2B8-AF7AD601313B}"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7A946D-DD93-435A-8390-87DD3D9205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D5967F90-D824-4768-9F97-DA77FA1761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4D2199B-18AD-4F74-94A6-97685F9012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65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6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B823603-69DD-4893-8E3D-60AB0CE94651}" type="datetimeFigureOut">
              <a:rPr lang="en-US"/>
              <a:pPr/>
              <a:t>11/19/2023</a:t>
            </a:fld>
            <a:endParaRPr lang="en-US"/>
          </a:p>
        </p:txBody>
      </p:sp>
      <p:sp>
        <p:nvSpPr>
          <p:cNvPr id="366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66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14F4195-000D-454F-AE44-41893E5477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a:spcBef>
                <a:spcPct val="20000"/>
              </a:spcBef>
              <a:defRPr/>
            </a:pPr>
            <a:endParaRPr lang="en-US"/>
          </a:p>
        </p:txBody>
      </p:sp>
      <p:sp>
        <p:nvSpPr>
          <p:cNvPr id="37171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7171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3048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a:spcBef>
                <a:spcPct val="20000"/>
              </a:spcBef>
              <a:defRPr sz="1400">
                <a:solidFill>
                  <a:schemeClr val="hlink"/>
                </a:solidFill>
                <a:latin typeface="+mn-lt"/>
              </a:defRPr>
            </a:lvl1pPr>
          </a:lstStyle>
          <a:p>
            <a:pPr>
              <a:defRPr/>
            </a:pPr>
            <a:endParaRPr lang="en-US"/>
          </a:p>
        </p:txBody>
      </p:sp>
      <p:sp>
        <p:nvSpPr>
          <p:cNvPr id="9" name="Rectangle 6"/>
          <p:cNvSpPr>
            <a:spLocks noGrp="1" noChangeArrowheads="1"/>
          </p:cNvSpPr>
          <p:nvPr>
            <p:ph type="ftr" sz="quarter" idx="3"/>
          </p:nvPr>
        </p:nvSpPr>
        <p:spPr bwMode="auto">
          <a:xfrm>
            <a:off x="3581400" y="6248400"/>
            <a:ext cx="28956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a:spcBef>
                <a:spcPct val="20000"/>
              </a:spcBef>
              <a:defRPr sz="1400">
                <a:solidFill>
                  <a:schemeClr val="hlink"/>
                </a:solidFill>
                <a:latin typeface="+mn-lt"/>
              </a:defRPr>
            </a:lvl1pPr>
          </a:lstStyle>
          <a:p>
            <a:pPr>
              <a:defRPr/>
            </a:pPr>
            <a:endParaRPr lang="en-US"/>
          </a:p>
        </p:txBody>
      </p:sp>
      <p:sp>
        <p:nvSpPr>
          <p:cNvPr id="10" name="Rectangle 7"/>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spcBef>
                <a:spcPct val="20000"/>
              </a:spcBef>
              <a:defRPr sz="1400">
                <a:solidFill>
                  <a:schemeClr val="hlink"/>
                </a:solidFill>
                <a:latin typeface="+mn-lt"/>
              </a:defRPr>
            </a:lvl1pPr>
          </a:lstStyle>
          <a:p>
            <a:pPr>
              <a:defRPr/>
            </a:pPr>
            <a:fld id="{985455E9-E368-4B28-966E-F4ABA6CC07B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l" rtl="0" fontAlgn="base">
        <a:lnSpc>
          <a:spcPct val="70000"/>
        </a:lnSpc>
        <a:spcBef>
          <a:spcPct val="0"/>
        </a:spcBef>
        <a:spcAft>
          <a:spcPct val="0"/>
        </a:spcAft>
        <a:defRPr kumimoji="1" sz="4800" b="1">
          <a:solidFill>
            <a:schemeClr val="tx2"/>
          </a:solidFill>
          <a:latin typeface="+mj-lt"/>
          <a:ea typeface="+mj-ea"/>
          <a:cs typeface="+mj-cs"/>
        </a:defRPr>
      </a:lvl1pPr>
      <a:lvl2pPr algn="l" rtl="0" fontAlgn="base">
        <a:lnSpc>
          <a:spcPct val="70000"/>
        </a:lnSpc>
        <a:spcBef>
          <a:spcPct val="0"/>
        </a:spcBef>
        <a:spcAft>
          <a:spcPct val="0"/>
        </a:spcAft>
        <a:defRPr kumimoji="1" sz="4800" b="1">
          <a:solidFill>
            <a:schemeClr val="tx2"/>
          </a:solidFill>
          <a:latin typeface="Arial Narrow" pitchFamily="34" charset="0"/>
        </a:defRPr>
      </a:lvl2pPr>
      <a:lvl3pPr algn="l" rtl="0" fontAlgn="base">
        <a:lnSpc>
          <a:spcPct val="70000"/>
        </a:lnSpc>
        <a:spcBef>
          <a:spcPct val="0"/>
        </a:spcBef>
        <a:spcAft>
          <a:spcPct val="0"/>
        </a:spcAft>
        <a:defRPr kumimoji="1" sz="4800" b="1">
          <a:solidFill>
            <a:schemeClr val="tx2"/>
          </a:solidFill>
          <a:latin typeface="Arial Narrow" pitchFamily="34" charset="0"/>
        </a:defRPr>
      </a:lvl3pPr>
      <a:lvl4pPr algn="l" rtl="0" fontAlgn="base">
        <a:lnSpc>
          <a:spcPct val="70000"/>
        </a:lnSpc>
        <a:spcBef>
          <a:spcPct val="0"/>
        </a:spcBef>
        <a:spcAft>
          <a:spcPct val="0"/>
        </a:spcAft>
        <a:defRPr kumimoji="1" sz="4800" b="1">
          <a:solidFill>
            <a:schemeClr val="tx2"/>
          </a:solidFill>
          <a:latin typeface="Arial Narrow" pitchFamily="34" charset="0"/>
        </a:defRPr>
      </a:lvl4pPr>
      <a:lvl5pPr algn="l" rtl="0" fontAlgn="base">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fontAlgn="base">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fontAlgn="base">
        <a:spcBef>
          <a:spcPct val="20000"/>
        </a:spcBef>
        <a:spcAft>
          <a:spcPct val="0"/>
        </a:spcAft>
        <a:buClr>
          <a:schemeClr val="tx2"/>
        </a:buClr>
        <a:buSzPct val="100000"/>
        <a:buChar char="•"/>
        <a:defRPr kumimoji="1" sz="2000">
          <a:solidFill>
            <a:schemeClr val="tx1"/>
          </a:solidFill>
          <a:latin typeface="+mn-lt"/>
        </a:defRPr>
      </a:lvl4pPr>
      <a:lvl5pPr marL="2057400" indent="-228600" algn="l" rtl="0" fontAlgn="base">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47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smtClean="0"/>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BAF6597C-CE63-414C-A583-F7CBB12E7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659606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ABF9D14B-F6E8-4E20-8574-A9E9CCA598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37947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ABF9D14B-F6E8-4E20-8574-A9E9CCA59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914400" y="1143000"/>
            <a:ext cx="7315200" cy="4570413"/>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1E25CC3B-8C3B-4F85-A18C-D2A4DE14B0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defRPr>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9AD15093-28CB-464B-B2D7-5DD65FC08B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defRPr>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E153E3E2-F297-4E3D-BE5B-6B12025ADA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defRPr>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defRPr>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6AC483CD-0EE8-4F0D-A646-1935C76784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our-ireland.com/celtic-harps.html"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hyperlink" Target="http://www.fethard.com/news_archive/cnews.050926.html"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fethard.com/news_archive/cnews.050926.html"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irishislands.info/oilphoto/Aran/InisOirr/101currach8_jpg.html" TargetMode="External"/><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irishislands.info/oilphoto/Aran/InisOirr/105teampallc2_jpg.html"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news.bbc.co.uk/2/hi/uk_news/england/8537773.stm" TargetMode="Externa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hyperlink" Target="http://www.savilerowclub.com/annai/knit.htm"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beknitted.blogspot.com/2004_08_01_beknitted_archive.html"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news.bbc.co.uk/2/hi/uk_news/england/8537773.stm" TargetMode="Externa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3" Type="http://schemas.openxmlformats.org/officeDocument/2006/relationships/hyperlink" Target="http://www.aransinger.com/" TargetMode="Externa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en.wikipedia.org/wiki/Lasairfh%C3%ADona" TargetMode="Externa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smu.ca/academic/arts/irish/conferences.html"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smu.ca/academic/arts/irish/conferences.html"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www.cliffs-of-moher-cruises.com/aran_island.html" TargetMode="External"/><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hyperlink" Target="http://www.aransinger.com/" TargetMode="External"/><Relationship Id="rId4" Type="http://schemas.openxmlformats.org/officeDocument/2006/relationships/image" Target="../media/image76.jpeg"/></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seb75.com/CoGalway31.htm"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www.araseanna.ie/" TargetMode="External"/><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9.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6.xml.rels><?xml version="1.0" encoding="UTF-8" standalone="yes"?>
<Relationships xmlns="http://schemas.openxmlformats.org/package/2006/relationships"><Relationship Id="rId3" Type="http://schemas.openxmlformats.org/officeDocument/2006/relationships/hyperlink" Target="http://www.hoganstand.com/general/identity/extras/clergy/stories/kylemore.htm" TargetMode="External"/><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www.nd.edu/"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6.xml.rels><?xml version="1.0" encoding="UTF-8" standalone="yes"?>
<Relationships xmlns="http://schemas.openxmlformats.org/package/2006/relationships"><Relationship Id="rId3" Type="http://schemas.openxmlformats.org/officeDocument/2006/relationships/hyperlink" Target="http://www.bodhran-info.de/Inis/image12.html"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wtopnews.com/?nid=456&amp;sid=1358866" TargetMode="External"/><Relationship Id="rId1" Type="http://schemas.openxmlformats.org/officeDocument/2006/relationships/slideLayout" Target="../slideLayouts/slideLayout90.xml"/></Relationships>
</file>

<file path=ppt/slides/_rels/slide149.xml.rels><?xml version="1.0" encoding="UTF-8" standalone="yes"?>
<Relationships xmlns="http://schemas.openxmlformats.org/package/2006/relationships"><Relationship Id="rId3" Type="http://schemas.openxmlformats.org/officeDocument/2006/relationships/hyperlink" Target="http://www.jetsettersmagazine.com/archive/jetezine/hotels/ireland/gregans/castle.html" TargetMode="External"/><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nd.edu/"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folk.uio.no/davidwi/gallery/IRE/ireland2.html" TargetMode="External"/><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4.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6.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7.xml.rels><?xml version="1.0" encoding="UTF-8" standalone="yes"?>
<Relationships xmlns="http://schemas.openxmlformats.org/package/2006/relationships"><Relationship Id="rId3" Type="http://schemas.openxmlformats.org/officeDocument/2006/relationships/hyperlink" Target="http://www.waterville-insight.com/kerrymap.html"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nd.edu/"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3.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4.xml.rels><?xml version="1.0" encoding="UTF-8" standalone="yes"?>
<Relationships xmlns="http://schemas.openxmlformats.org/package/2006/relationships"><Relationship Id="rId3" Type="http://schemas.openxmlformats.org/officeDocument/2006/relationships/hyperlink" Target="http://www.waterville-insight.com/kerrymap.html"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hyperlink" Target="http://myweb.tiscali.co.uk/stkhc/Dingle%20maps.htm"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www.danheller.com/ireland.html" TargetMode="External"/><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hyperlink" Target="http://toddadams.net/images/wallpaper/" TargetMode="External"/><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hyperlink" Target="http://www.sitatof.ch/ireland/k24.html" TargetMode="External"/><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www.trekearth.com/.../Ireland/photo142208.htm" TargetMode="External"/><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170.xml.rels><?xml version="1.0" encoding="UTF-8" standalone="yes"?>
<Relationships xmlns="http://schemas.openxmlformats.org/package/2006/relationships"><Relationship Id="rId3" Type="http://schemas.openxmlformats.org/officeDocument/2006/relationships/hyperlink" Target="http://empressgemma.com/eire2.html" TargetMode="External"/><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hyperlink" Target="http://news.bbc.co.uk/2/hi/uk_news/northern_ireland/6070820.stm"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www.dinglename.com/"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dinglename.com/articles/article.asp?a=101" TargetMode="External"/><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news.bbc.co.uk/2/hi/europe/4388061.stm" TargetMode="External"/><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empressgemma.com/eire2.html" TargetMode="Externa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7.xml.rels><?xml version="1.0" encoding="UTF-8" standalone="yes"?>
<Relationships xmlns="http://schemas.openxmlformats.org/package/2006/relationships"><Relationship Id="rId3" Type="http://schemas.openxmlformats.org/officeDocument/2006/relationships/hyperlink" Target="http://www.waterville-insight.com/kerrymap.html"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180.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1.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2.xml.rels><?xml version="1.0" encoding="UTF-8" standalone="yes"?>
<Relationships xmlns="http://schemas.openxmlformats.org/package/2006/relationships"><Relationship Id="rId3" Type="http://schemas.openxmlformats.org/officeDocument/2006/relationships/hyperlink" Target="http://rockwellclan.com/euroSPR06/euroSPR06-Pages/Image21.html" TargetMode="External"/><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hyperlink" Target="http://www.berthouse.net/local_amenities.html" TargetMode="External"/><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hyperlink" Target="http://www.galenfrysinger.com/dublin.htm" TargetMode="External"/><Relationship Id="rId2" Type="http://schemas.openxmlformats.org/officeDocument/2006/relationships/image" Target="../media/image118.png"/><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hyperlink" Target="http://www.thefunnybox.com/2006/06/" TargetMode="External"/><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90.xml.rels><?xml version="1.0" encoding="UTF-8" standalone="yes"?>
<Relationships xmlns="http://schemas.openxmlformats.org/package/2006/relationships"><Relationship Id="rId3" Type="http://schemas.openxmlformats.org/officeDocument/2006/relationships/hyperlink" Target="http://www.pedigreequery.com/" TargetMode="External"/><Relationship Id="rId2" Type="http://schemas.openxmlformats.org/officeDocument/2006/relationships/image" Target="../media/image119.png"/><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6.xml"/></Relationships>
</file>

<file path=ppt/slides/_rels/slide1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6.xml"/></Relationships>
</file>

<file path=ppt/slides/_rels/slide1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destinationkillarney.ie/muckross-traditional-farms/" TargetMode="External"/><Relationship Id="rId1" Type="http://schemas.openxmlformats.org/officeDocument/2006/relationships/slideLayout" Target="../slideLayouts/slideLayout15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destinationkillarney.ie/muckross-traditional-farms/" TargetMode="External"/><Relationship Id="rId1" Type="http://schemas.openxmlformats.org/officeDocument/2006/relationships/slideLayout" Target="../slideLayouts/slideLayout156.xml"/></Relationships>
</file>

<file path=ppt/slides/_rels/slide19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6.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thefunnybox.com/2006/06/" TargetMode="External"/><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2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en.wikipedia.org/wiki/Jeanie_Johnston"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metro.co.uk/2017/03/17/irish-pm-trolls-donald-trump-on-immigration-right-in-front-of-him-6516244/" TargetMode="External"/><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2" Type="http://schemas.openxmlformats.org/officeDocument/2006/relationships/hyperlink" Target="http://www.thefunnybox.com/2006/06/" TargetMode="Externa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thefunnybox.com/2006/06/" TargetMode="Externa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hyperlink" Target="http://www.thefunnybox.com/2006/06/" TargetMode="Externa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thefunnybox.com/2006/06/"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wtopnews.com/?nid=456&amp;sid=1358866" TargetMode="Externa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lto:" TargetMode="External"/><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hyperlink" Target="mailto:" TargetMode="Externa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Celtic_cros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Celtic_cros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Ireland" TargetMode="Externa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hyperlink" Target="http://commons.wikimedia.org/wiki/Book_of_Kell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hyperlink" Target="http://www.d.umn.edu/cla/faculty/troufs/anth3635/video/Man_of_Aran.html"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hyperlink" Target="https://www.cia.gov/cia/publications/factbook/geos/uk.htm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cia.gov/cia/publications/factbook/geos/uk.htm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cia.gov/cia/publications/factbook/geos/uk.htm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hyperlink" Target="http://en.wikipedia.org/wiki/Image:Synge_1.jpg" TargetMode="External"/><Relationship Id="rId2" Type="http://schemas.openxmlformats.org/officeDocument/2006/relationships/image" Target="../media/image37.jpeg"/><Relationship Id="rId1" Type="http://schemas.openxmlformats.org/officeDocument/2006/relationships/slideLayout" Target="../slideLayouts/slideLayout145.xml"/><Relationship Id="rId5" Type="http://schemas.openxmlformats.org/officeDocument/2006/relationships/image" Target="../media/image39.png"/><Relationship Id="rId4" Type="http://schemas.openxmlformats.org/officeDocument/2006/relationships/image" Target="../media/image38.jpeg"/></Relationships>
</file>

<file path=ppt/slides/_rels/slide72.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hyperlink" Target="http://www.irelandforvisitors.com/articles/aran_islands.htm" TargetMode="External"/><Relationship Id="rId5" Type="http://schemas.openxmlformats.org/officeDocument/2006/relationships/image" Target="../media/image40.png"/><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hyperlink" Target="http://www.irelandforvisitors.com/articles/aran_islands.htm" TargetMode="External"/><Relationship Id="rId5" Type="http://schemas.openxmlformats.org/officeDocument/2006/relationships/image" Target="../media/image40.png"/><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anth3635/video/Man_of_Aran.html"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www.irelandforvisitors.com/articles/aran_islands.htm" TargetMode="External"/><Relationship Id="rId5" Type="http://schemas.openxmlformats.org/officeDocument/2006/relationships/image" Target="../media/image40.png"/><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hyperlink" Target="http://irishislands.info/oilphoto/Aran/InisOirr/inisoirr_thumb.html" TargetMode="External"/><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hyperlink" Target="http://irishislands.info/oilphoto/Aran/InisOirr/inisoirr_thumb.html" TargetMode="External"/><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hyperlink" Target="http://www.lonelyplanet.com/destinations/europe/ireland/"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0.xml"/><Relationship Id="rId4" Type="http://schemas.openxmlformats.org/officeDocument/2006/relationships/hyperlink" Target="http://en.wikipedia.org/wiki/Gaelic"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h-net.org/~sae/sae/slides/index.htm" TargetMode="Externa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hyperlink" Target="http://search.barnesandnoble.com/booksearch/isbnInquiry.asp?z=y&amp;EAN=9780881334081&amp;itm=1" TargetMode="External"/><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hyperlink" Target="http://www.h-net.org/~sae/sae/slides/index.htm"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irishislands.info/oilphoto/Aran/InisOirr/101currach8_jpg.html"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reland"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irishislands.info/oilphoto/Aran/InisOirr/101currach8_jpg.html" TargetMode="External"/><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irishislands.info/oilphoto/Aran/InisOirr/101currach8_jpg.html"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seb75.com/CoGalway31.htm"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bodhran-info.de/Inis/image12.html"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fethard.com/news_archive/cnews.050926.html"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fethard.com/news_archive/cnews.050926.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5" descr="LonelyPlanetEurope_Ireland"/>
          <p:cNvPicPr>
            <a:picLocks noChangeAspect="1" noChangeArrowheads="1"/>
          </p:cNvPicPr>
          <p:nvPr/>
        </p:nvPicPr>
        <p:blipFill>
          <a:blip r:embed="rId2" cstate="print"/>
          <a:srcRect/>
          <a:stretch>
            <a:fillRect/>
          </a:stretch>
        </p:blipFill>
        <p:spPr bwMode="auto">
          <a:xfrm>
            <a:off x="1071562" y="952500"/>
            <a:ext cx="7000875" cy="4953000"/>
          </a:xfrm>
          <a:prstGeom prst="rect">
            <a:avLst/>
          </a:prstGeom>
          <a:noFill/>
          <a:ln w="9525">
            <a:noFill/>
            <a:miter lim="800000"/>
            <a:headEnd/>
            <a:tailEnd/>
          </a:ln>
        </p:spPr>
      </p:pic>
      <p:sp>
        <p:nvSpPr>
          <p:cNvPr id="134146" name="Oval 6"/>
          <p:cNvSpPr>
            <a:spLocks noChangeArrowheads="1"/>
          </p:cNvSpPr>
          <p:nvPr/>
        </p:nvSpPr>
        <p:spPr bwMode="auto">
          <a:xfrm>
            <a:off x="1828800" y="2895600"/>
            <a:ext cx="990600" cy="990600"/>
          </a:xfrm>
          <a:prstGeom prst="ellipse">
            <a:avLst/>
          </a:prstGeom>
          <a:noFill/>
          <a:ln w="76200">
            <a:solidFill>
              <a:schemeClr val="tx1"/>
            </a:solidFill>
            <a:round/>
            <a:headEnd/>
            <a:tailEnd/>
          </a:ln>
        </p:spPr>
        <p:txBody>
          <a:bodyPr wrap="none" anchor="ctr"/>
          <a:lstStyle/>
          <a:p>
            <a:pPr algn="ctr">
              <a:spcBef>
                <a:spcPct val="20000"/>
              </a:spcBef>
            </a:pPr>
            <a:endParaRPr lang="en-US"/>
          </a:p>
        </p:txBody>
      </p:sp>
      <p:sp>
        <p:nvSpPr>
          <p:cNvPr id="134147" name="Text Box 12"/>
          <p:cNvSpPr txBox="1">
            <a:spLocks noChangeArrowheads="1"/>
          </p:cNvSpPr>
          <p:nvPr/>
        </p:nvSpPr>
        <p:spPr bwMode="auto">
          <a:xfrm>
            <a:off x="1208088" y="3886200"/>
            <a:ext cx="2068512"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Ireland</a:t>
            </a:r>
            <a:endParaRPr lang="en-US" sz="3600" b="1">
              <a:solidFill>
                <a:schemeClr val="bg1"/>
              </a:solidFill>
              <a:latin typeface="Verdana" pitchFamily="34" charset="0"/>
            </a:endParaRPr>
          </a:p>
        </p:txBody>
      </p:sp>
      <p:sp>
        <p:nvSpPr>
          <p:cNvPr id="5" name="Rectangle 11"/>
          <p:cNvSpPr>
            <a:spLocks noChangeArrowheads="1"/>
          </p:cNvSpPr>
          <p:nvPr/>
        </p:nvSpPr>
        <p:spPr bwMode="auto">
          <a:xfrm>
            <a:off x="3826933" y="6248400"/>
            <a:ext cx="1461911" cy="400110"/>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800" dirty="0">
                <a:solidFill>
                  <a:srgbClr val="000000"/>
                </a:solidFill>
              </a:rPr>
              <a:t>© 2010-2024 </a:t>
            </a:r>
            <a:endParaRPr kumimoji="1" lang="en-US" sz="8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ChangeArrowheads="1"/>
          </p:cNvSpPr>
          <p:nvPr/>
        </p:nvSpPr>
        <p:spPr bwMode="auto">
          <a:xfrm>
            <a:off x="3595688" y="6400800"/>
            <a:ext cx="1927225"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www.our-ireland.com/celtic-harps.html</a:t>
            </a:r>
            <a:endParaRPr lang="en-US" sz="800"/>
          </a:p>
        </p:txBody>
      </p:sp>
      <p:pic>
        <p:nvPicPr>
          <p:cNvPr id="141314" name="Picture 8"/>
          <p:cNvPicPr>
            <a:picLocks noChangeAspect="1" noChangeArrowheads="1"/>
          </p:cNvPicPr>
          <p:nvPr/>
        </p:nvPicPr>
        <p:blipFill>
          <a:blip r:embed="rId3" cstate="print"/>
          <a:srcRect/>
          <a:stretch>
            <a:fillRect/>
          </a:stretch>
        </p:blipFill>
        <p:spPr bwMode="auto">
          <a:xfrm>
            <a:off x="3429000" y="2209800"/>
            <a:ext cx="5143500" cy="3857625"/>
          </a:xfrm>
          <a:prstGeom prst="rect">
            <a:avLst/>
          </a:prstGeom>
          <a:noFill/>
          <a:ln w="9525">
            <a:noFill/>
            <a:miter lim="800000"/>
            <a:headEnd/>
            <a:tailEnd/>
          </a:ln>
        </p:spPr>
      </p:pic>
      <p:pic>
        <p:nvPicPr>
          <p:cNvPr id="141315" name="Picture 6"/>
          <p:cNvPicPr>
            <a:picLocks noChangeAspect="1" noChangeArrowheads="1"/>
          </p:cNvPicPr>
          <p:nvPr/>
        </p:nvPicPr>
        <p:blipFill>
          <a:blip r:embed="rId4" cstate="print"/>
          <a:srcRect/>
          <a:stretch>
            <a:fillRect/>
          </a:stretch>
        </p:blipFill>
        <p:spPr bwMode="auto">
          <a:xfrm>
            <a:off x="1371600" y="2667000"/>
            <a:ext cx="2190750" cy="3448050"/>
          </a:xfrm>
          <a:prstGeom prst="rect">
            <a:avLst/>
          </a:prstGeom>
          <a:noFill/>
          <a:ln w="9525">
            <a:noFill/>
            <a:miter lim="800000"/>
            <a:headEnd/>
            <a:tailEnd/>
          </a:ln>
        </p:spPr>
      </p:pic>
      <p:pic>
        <p:nvPicPr>
          <p:cNvPr id="141316" name="Picture 4"/>
          <p:cNvPicPr>
            <a:picLocks noChangeAspect="1" noChangeArrowheads="1"/>
          </p:cNvPicPr>
          <p:nvPr/>
        </p:nvPicPr>
        <p:blipFill>
          <a:blip r:embed="rId5" cstate="print"/>
          <a:srcRect/>
          <a:stretch>
            <a:fillRect/>
          </a:stretch>
        </p:blipFill>
        <p:spPr bwMode="auto">
          <a:xfrm>
            <a:off x="2819400" y="1295400"/>
            <a:ext cx="1428750" cy="11049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p:cNvPicPr>
            <a:picLocks noChangeAspect="1" noChangeArrowheads="1"/>
          </p:cNvPicPr>
          <p:nvPr/>
        </p:nvPicPr>
        <p:blipFill>
          <a:blip r:embed="rId2" cstate="print"/>
          <a:srcRect/>
          <a:stretch>
            <a:fillRect/>
          </a:stretch>
        </p:blipFill>
        <p:spPr bwMode="auto">
          <a:xfrm>
            <a:off x="914400" y="1600200"/>
            <a:ext cx="7315200" cy="4286250"/>
          </a:xfrm>
          <a:prstGeom prst="rect">
            <a:avLst/>
          </a:prstGeom>
          <a:noFill/>
          <a:ln w="9525">
            <a:noFill/>
            <a:miter lim="800000"/>
            <a:headEnd/>
            <a:tailEnd/>
          </a:ln>
        </p:spPr>
      </p:pic>
      <p:sp>
        <p:nvSpPr>
          <p:cNvPr id="220162" name="Rectangle 5"/>
          <p:cNvSpPr>
            <a:spLocks noChangeArrowheads="1"/>
          </p:cNvSpPr>
          <p:nvPr/>
        </p:nvSpPr>
        <p:spPr bwMode="auto">
          <a:xfrm>
            <a:off x="2514600" y="6507163"/>
            <a:ext cx="4062413"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http://www.fethard.com/news_archive/cnews.050926.html</a:t>
            </a:r>
            <a:endParaRPr lang="en-US"/>
          </a:p>
        </p:txBody>
      </p:sp>
      <p:sp>
        <p:nvSpPr>
          <p:cNvPr id="4" name="Rectangle 4"/>
          <p:cNvSpPr>
            <a:spLocks noChangeArrowheads="1"/>
          </p:cNvSpPr>
          <p:nvPr/>
        </p:nvSpPr>
        <p:spPr bwMode="auto">
          <a:xfrm>
            <a:off x="914400" y="406086"/>
            <a:ext cx="1167307" cy="400110"/>
          </a:xfrm>
          <a:prstGeom prst="rect">
            <a:avLst/>
          </a:prstGeom>
          <a:noFill/>
          <a:ln w="9525">
            <a:noFill/>
            <a:miter lim="800000"/>
            <a:headEnd/>
            <a:tailEnd/>
          </a:ln>
        </p:spPr>
        <p:txBody>
          <a:bodyPr wrap="none" anchor="ctr">
            <a:spAutoFit/>
          </a:bodyPr>
          <a:lstStyle/>
          <a:p>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3"/>
          <p:cNvSpPr>
            <a:spLocks noChangeArrowheads="1"/>
          </p:cNvSpPr>
          <p:nvPr/>
        </p:nvSpPr>
        <p:spPr bwMode="auto">
          <a:xfrm>
            <a:off x="2514600" y="6507163"/>
            <a:ext cx="4062413" cy="274637"/>
          </a:xfrm>
          <a:prstGeom prst="rect">
            <a:avLst/>
          </a:prstGeom>
          <a:noFill/>
          <a:ln w="9525">
            <a:noFill/>
            <a:miter lim="800000"/>
            <a:headEnd/>
            <a:tailEnd/>
          </a:ln>
        </p:spPr>
        <p:txBody>
          <a:bodyPr wrap="none">
            <a:spAutoFit/>
          </a:bodyPr>
          <a:lstStyle/>
          <a:p>
            <a:pPr algn="ctr">
              <a:spcBef>
                <a:spcPct val="20000"/>
              </a:spcBef>
            </a:pPr>
            <a:r>
              <a:rPr lang="en-US">
                <a:hlinkClick r:id="rId2"/>
              </a:rPr>
              <a:t>http://www.fethard.com/news_archive/cnews.050926.html</a:t>
            </a:r>
            <a:endParaRPr lang="en-US"/>
          </a:p>
        </p:txBody>
      </p:sp>
      <p:pic>
        <p:nvPicPr>
          <p:cNvPr id="221186" name="Picture 4"/>
          <p:cNvPicPr>
            <a:picLocks noChangeAspect="1" noChangeArrowheads="1"/>
          </p:cNvPicPr>
          <p:nvPr/>
        </p:nvPicPr>
        <p:blipFill>
          <a:blip r:embed="rId3" cstate="print"/>
          <a:srcRect/>
          <a:stretch>
            <a:fillRect/>
          </a:stretch>
        </p:blipFill>
        <p:spPr bwMode="auto">
          <a:xfrm>
            <a:off x="914400" y="1447800"/>
            <a:ext cx="7315200" cy="4359275"/>
          </a:xfrm>
          <a:prstGeom prst="rect">
            <a:avLst/>
          </a:prstGeom>
          <a:noFill/>
          <a:ln w="9525">
            <a:noFill/>
            <a:miter lim="800000"/>
            <a:headEnd/>
            <a:tailEnd/>
          </a:ln>
        </p:spPr>
      </p:pic>
      <p:sp>
        <p:nvSpPr>
          <p:cNvPr id="221187" name="Rectangle 5"/>
          <p:cNvSpPr>
            <a:spLocks noChangeArrowheads="1"/>
          </p:cNvSpPr>
          <p:nvPr/>
        </p:nvSpPr>
        <p:spPr bwMode="auto">
          <a:xfrm>
            <a:off x="1085850" y="6019800"/>
            <a:ext cx="6915150" cy="396875"/>
          </a:xfrm>
          <a:prstGeom prst="rect">
            <a:avLst/>
          </a:prstGeom>
          <a:noFill/>
          <a:ln w="9525">
            <a:noFill/>
            <a:miter lim="800000"/>
            <a:headEnd/>
            <a:tailEnd/>
          </a:ln>
        </p:spPr>
        <p:txBody>
          <a:bodyPr wrap="none" anchor="ctr">
            <a:spAutoFit/>
          </a:bodyPr>
          <a:lstStyle/>
          <a:p>
            <a:r>
              <a:rPr lang="en-US" sz="2000"/>
              <a:t>The sunken church, a bronze age site, St. Gobnait's church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Gravestones at Teampall Caonhán"/>
          <p:cNvPicPr>
            <a:picLocks noChangeAspect="1" noChangeArrowheads="1"/>
          </p:cNvPicPr>
          <p:nvPr/>
        </p:nvPicPr>
        <p:blipFill>
          <a:blip r:embed="rId2" cstate="print"/>
          <a:srcRect/>
          <a:stretch>
            <a:fillRect/>
          </a:stretch>
        </p:blipFill>
        <p:spPr bwMode="auto">
          <a:xfrm>
            <a:off x="914400" y="1497013"/>
            <a:ext cx="7315200" cy="4398962"/>
          </a:xfrm>
          <a:prstGeom prst="rect">
            <a:avLst/>
          </a:prstGeom>
          <a:noFill/>
          <a:ln w="9525">
            <a:noFill/>
            <a:miter lim="800000"/>
            <a:headEnd/>
            <a:tailEnd/>
          </a:ln>
        </p:spPr>
      </p:pic>
      <p:sp>
        <p:nvSpPr>
          <p:cNvPr id="222210" name="Rectangle 3"/>
          <p:cNvSpPr>
            <a:spLocks noChangeArrowheads="1"/>
          </p:cNvSpPr>
          <p:nvPr/>
        </p:nvSpPr>
        <p:spPr bwMode="auto">
          <a:xfrm>
            <a:off x="2286000" y="6477000"/>
            <a:ext cx="4575175" cy="274638"/>
          </a:xfrm>
          <a:prstGeom prst="rect">
            <a:avLst/>
          </a:prstGeom>
          <a:noFill/>
          <a:ln w="9525">
            <a:noFill/>
            <a:miter lim="800000"/>
            <a:headEnd/>
            <a:tailEnd/>
          </a:ln>
        </p:spPr>
        <p:txBody>
          <a:bodyPr wrap="none">
            <a:spAutoFit/>
          </a:bodyPr>
          <a:lstStyle/>
          <a:p>
            <a:pPr algn="ctr">
              <a:spcBef>
                <a:spcPct val="20000"/>
              </a:spcBef>
            </a:pPr>
            <a:r>
              <a:rPr lang="en-US">
                <a:hlinkClick r:id="rId3"/>
              </a:rPr>
              <a:t>http://irishislands.info/oilphoto/Aran/InisOirr/101currach8_jpg.html</a:t>
            </a:r>
            <a:endParaRPr lang="en-US"/>
          </a:p>
        </p:txBody>
      </p:sp>
      <p:sp>
        <p:nvSpPr>
          <p:cNvPr id="4" name="Rectangle 4"/>
          <p:cNvSpPr>
            <a:spLocks noChangeArrowheads="1"/>
          </p:cNvSpPr>
          <p:nvPr/>
        </p:nvSpPr>
        <p:spPr bwMode="auto">
          <a:xfrm>
            <a:off x="914400" y="406086"/>
            <a:ext cx="1167307" cy="400110"/>
          </a:xfrm>
          <a:prstGeom prst="rect">
            <a:avLst/>
          </a:prstGeom>
          <a:noFill/>
          <a:ln w="9525">
            <a:noFill/>
            <a:miter lim="800000"/>
            <a:headEnd/>
            <a:tailEnd/>
          </a:ln>
        </p:spPr>
        <p:txBody>
          <a:bodyPr wrap="none" anchor="ctr">
            <a:spAutoFit/>
          </a:bodyPr>
          <a:lstStyle/>
          <a:p>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4" name="Picture 2" descr="The altar in Teampall Caomhán"/>
          <p:cNvPicPr>
            <a:picLocks noChangeAspect="1" noChangeArrowheads="1"/>
          </p:cNvPicPr>
          <p:nvPr/>
        </p:nvPicPr>
        <p:blipFill>
          <a:blip r:embed="rId2" cstate="print"/>
          <a:srcRect/>
          <a:stretch>
            <a:fillRect/>
          </a:stretch>
        </p:blipFill>
        <p:spPr bwMode="auto">
          <a:xfrm>
            <a:off x="1219200" y="682625"/>
            <a:ext cx="6705600" cy="5489575"/>
          </a:xfrm>
          <a:prstGeom prst="rect">
            <a:avLst/>
          </a:prstGeom>
          <a:noFill/>
          <a:ln w="9525">
            <a:noFill/>
            <a:miter lim="800000"/>
            <a:headEnd/>
            <a:tailEnd/>
          </a:ln>
        </p:spPr>
      </p:pic>
      <p:sp>
        <p:nvSpPr>
          <p:cNvPr id="223235" name="Rectangle 3"/>
          <p:cNvSpPr>
            <a:spLocks noChangeArrowheads="1"/>
          </p:cNvSpPr>
          <p:nvPr/>
        </p:nvSpPr>
        <p:spPr bwMode="auto">
          <a:xfrm>
            <a:off x="2209800" y="6477000"/>
            <a:ext cx="4718050" cy="274638"/>
          </a:xfrm>
          <a:prstGeom prst="rect">
            <a:avLst/>
          </a:prstGeom>
          <a:noFill/>
          <a:ln w="9525">
            <a:noFill/>
            <a:miter lim="800000"/>
            <a:headEnd/>
            <a:tailEnd/>
          </a:ln>
        </p:spPr>
        <p:txBody>
          <a:bodyPr wrap="none">
            <a:spAutoFit/>
          </a:bodyPr>
          <a:lstStyle/>
          <a:p>
            <a:pPr algn="ctr">
              <a:spcBef>
                <a:spcPct val="20000"/>
              </a:spcBef>
            </a:pPr>
            <a:r>
              <a:rPr lang="en-US">
                <a:hlinkClick r:id="rId3"/>
              </a:rPr>
              <a:t>http://irishislands.info/oilphoto/Aran/InisOirr/105teampallc2_jpg.html</a:t>
            </a:r>
            <a:endParaRPr lang="en-US"/>
          </a:p>
        </p:txBody>
      </p:sp>
      <p:sp>
        <p:nvSpPr>
          <p:cNvPr id="4" name="Rectangle 4"/>
          <p:cNvSpPr>
            <a:spLocks noChangeArrowheads="1"/>
          </p:cNvSpPr>
          <p:nvPr/>
        </p:nvSpPr>
        <p:spPr bwMode="auto">
          <a:xfrm>
            <a:off x="1868424" y="6172200"/>
            <a:ext cx="5424883" cy="400110"/>
          </a:xfrm>
          <a:prstGeom prst="rect">
            <a:avLst/>
          </a:prstGeom>
          <a:noFill/>
          <a:ln w="9525">
            <a:noFill/>
            <a:miter lim="800000"/>
            <a:headEnd/>
            <a:tailEnd/>
          </a:ln>
        </p:spPr>
        <p:txBody>
          <a:bodyPr wrap="none" anchor="ctr">
            <a:spAutoFit/>
          </a:bodyPr>
          <a:lstStyle/>
          <a:p>
            <a:r>
              <a:rPr lang="en-US" sz="2000" b="1" dirty="0">
                <a:solidFill>
                  <a:schemeClr val="bg1"/>
                </a:solidFill>
              </a:rPr>
              <a:t>design on tombstone at </a:t>
            </a:r>
            <a:r>
              <a:rPr lang="en-US" sz="2000" b="1" dirty="0" err="1">
                <a:solidFill>
                  <a:schemeClr val="bg1"/>
                </a:solidFill>
              </a:rPr>
              <a:t>Inis</a:t>
            </a:r>
            <a:r>
              <a:rPr lang="en-US" sz="2000" b="1" dirty="0">
                <a:solidFill>
                  <a:schemeClr val="bg1"/>
                </a:solidFill>
              </a:rPr>
              <a:t> </a:t>
            </a:r>
            <a:r>
              <a:rPr lang="en-US" sz="2000" b="1" dirty="0" err="1">
                <a:solidFill>
                  <a:schemeClr val="bg1"/>
                </a:solidFill>
              </a:rPr>
              <a:t>Oírr</a:t>
            </a:r>
            <a:r>
              <a:rPr lang="en-US" sz="2000" b="1" dirty="0">
                <a:solidFill>
                  <a:schemeClr val="bg1"/>
                </a:solidFill>
              </a:rPr>
              <a:t> </a:t>
            </a:r>
            <a:r>
              <a:rPr lang="en-US" sz="2000" b="1" dirty="0" err="1">
                <a:solidFill>
                  <a:schemeClr val="bg1"/>
                </a:solidFill>
              </a:rPr>
              <a:t>cemetary</a:t>
            </a:r>
            <a:r>
              <a:rPr lang="en-US" sz="2000" b="1" dirty="0">
                <a:solidFill>
                  <a:schemeClr val="bg1"/>
                </a:solidFill>
              </a:rPr>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Text Box 4"/>
          <p:cNvSpPr txBox="1">
            <a:spLocks noChangeArrowheads="1"/>
          </p:cNvSpPr>
          <p:nvPr/>
        </p:nvSpPr>
        <p:spPr bwMode="auto">
          <a:xfrm>
            <a:off x="1143000" y="1981200"/>
            <a:ext cx="8001000" cy="1066800"/>
          </a:xfrm>
          <a:prstGeom prst="rect">
            <a:avLst/>
          </a:prstGeom>
          <a:noFill/>
          <a:ln w="9525">
            <a:noFill/>
            <a:miter lim="800000"/>
            <a:headEnd/>
            <a:tailEnd/>
          </a:ln>
        </p:spPr>
        <p:txBody>
          <a:bodyPr/>
          <a:lstStyle/>
          <a:p>
            <a:pPr algn="ctr">
              <a:lnSpc>
                <a:spcPct val="130000"/>
              </a:lnSpc>
              <a:spcBef>
                <a:spcPct val="20000"/>
              </a:spcBef>
            </a:pPr>
            <a:endParaRPr lang="en-US" sz="1600" b="1">
              <a:solidFill>
                <a:srgbClr val="000000"/>
              </a:solidFill>
              <a:latin typeface="Verdana" pitchFamily="34" charset="0"/>
            </a:endParaRPr>
          </a:p>
        </p:txBody>
      </p:sp>
      <p:sp>
        <p:nvSpPr>
          <p:cNvPr id="224259" name="TextBox 5"/>
          <p:cNvSpPr txBox="1">
            <a:spLocks noChangeArrowheads="1"/>
          </p:cNvSpPr>
          <p:nvPr/>
        </p:nvSpPr>
        <p:spPr bwMode="auto">
          <a:xfrm>
            <a:off x="838200" y="6019800"/>
            <a:ext cx="7467600" cy="461963"/>
          </a:xfrm>
          <a:prstGeom prst="rect">
            <a:avLst/>
          </a:prstGeom>
          <a:noFill/>
          <a:ln w="9525">
            <a:noFill/>
            <a:miter lim="800000"/>
            <a:headEnd/>
            <a:tailEnd/>
          </a:ln>
        </p:spPr>
        <p:txBody>
          <a:bodyPr>
            <a:spAutoFit/>
          </a:bodyPr>
          <a:lstStyle/>
          <a:p>
            <a:pPr algn="ctr">
              <a:spcBef>
                <a:spcPct val="20000"/>
              </a:spcBef>
            </a:pPr>
            <a:r>
              <a:rPr lang="en-US" sz="1600" b="1">
                <a:solidFill>
                  <a:schemeClr val="bg1"/>
                </a:solidFill>
                <a:hlinkClick r:id="rId2"/>
              </a:rPr>
              <a:t>Somerset knitters make jumpers for bald chickens</a:t>
            </a:r>
            <a:br>
              <a:rPr lang="en-US" sz="1600" b="1">
                <a:solidFill>
                  <a:schemeClr val="bg1"/>
                </a:solidFill>
              </a:rPr>
            </a:br>
            <a:r>
              <a:rPr lang="en-US" sz="800" b="1">
                <a:solidFill>
                  <a:schemeClr val="bg1"/>
                </a:solidFill>
              </a:rPr>
              <a:t>BBC News (25 February 2010)</a:t>
            </a:r>
          </a:p>
        </p:txBody>
      </p:sp>
      <p:pic>
        <p:nvPicPr>
          <p:cNvPr id="224260" name="Picture 6" descr="chicken_in_jumper.jpg"/>
          <p:cNvPicPr>
            <a:picLocks noChangeAspect="1"/>
          </p:cNvPicPr>
          <p:nvPr/>
        </p:nvPicPr>
        <p:blipFill>
          <a:blip r:embed="rId3" cstate="print"/>
          <a:srcRect/>
          <a:stretch>
            <a:fillRect/>
          </a:stretch>
        </p:blipFill>
        <p:spPr bwMode="auto">
          <a:xfrm>
            <a:off x="682625" y="169863"/>
            <a:ext cx="7772400" cy="58166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aran"/>
          <p:cNvPicPr>
            <a:picLocks noChangeAspect="1" noChangeArrowheads="1"/>
          </p:cNvPicPr>
          <p:nvPr/>
        </p:nvPicPr>
        <p:blipFill>
          <a:blip r:embed="rId2" cstate="print"/>
          <a:srcRect/>
          <a:stretch>
            <a:fillRect/>
          </a:stretch>
        </p:blipFill>
        <p:spPr bwMode="auto">
          <a:xfrm>
            <a:off x="1371600" y="2590800"/>
            <a:ext cx="2381250" cy="1781175"/>
          </a:xfrm>
          <a:prstGeom prst="rect">
            <a:avLst/>
          </a:prstGeom>
          <a:noFill/>
          <a:ln w="9525">
            <a:noFill/>
            <a:miter lim="800000"/>
            <a:headEnd/>
            <a:tailEnd/>
          </a:ln>
        </p:spPr>
      </p:pic>
      <p:pic>
        <p:nvPicPr>
          <p:cNvPr id="225282" name="Picture 3" descr="aran2"/>
          <p:cNvPicPr>
            <a:picLocks noChangeAspect="1" noChangeArrowheads="1"/>
          </p:cNvPicPr>
          <p:nvPr/>
        </p:nvPicPr>
        <p:blipFill>
          <a:blip r:embed="rId3" cstate="print"/>
          <a:srcRect/>
          <a:stretch>
            <a:fillRect/>
          </a:stretch>
        </p:blipFill>
        <p:spPr bwMode="auto">
          <a:xfrm>
            <a:off x="4876800" y="2743200"/>
            <a:ext cx="2381250" cy="2514600"/>
          </a:xfrm>
          <a:prstGeom prst="rect">
            <a:avLst/>
          </a:prstGeom>
          <a:noFill/>
          <a:ln w="9525">
            <a:noFill/>
            <a:miter lim="800000"/>
            <a:headEnd/>
            <a:tailEnd/>
          </a:ln>
        </p:spPr>
      </p:pic>
      <p:sp>
        <p:nvSpPr>
          <p:cNvPr id="225283" name="Rectangle 4"/>
          <p:cNvSpPr>
            <a:spLocks noChangeArrowheads="1"/>
          </p:cNvSpPr>
          <p:nvPr/>
        </p:nvSpPr>
        <p:spPr bwMode="auto">
          <a:xfrm>
            <a:off x="2971800" y="6477000"/>
            <a:ext cx="3167063" cy="274638"/>
          </a:xfrm>
          <a:prstGeom prst="rect">
            <a:avLst/>
          </a:prstGeom>
          <a:noFill/>
          <a:ln w="9525">
            <a:noFill/>
            <a:miter lim="800000"/>
            <a:headEnd/>
            <a:tailEnd/>
          </a:ln>
        </p:spPr>
        <p:txBody>
          <a:bodyPr wrap="none">
            <a:spAutoFit/>
          </a:bodyPr>
          <a:lstStyle/>
          <a:p>
            <a:pPr algn="ctr">
              <a:spcBef>
                <a:spcPct val="20000"/>
              </a:spcBef>
            </a:pPr>
            <a:r>
              <a:rPr lang="en-US">
                <a:hlinkClick r:id="rId4"/>
              </a:rPr>
              <a:t>http://www.savilerowclub.com/annai/knit.htm</a:t>
            </a:r>
            <a:endParaRPr lang="en-US"/>
          </a:p>
        </p:txBody>
      </p:sp>
      <p:sp>
        <p:nvSpPr>
          <p:cNvPr id="7" name="Rectangle 4"/>
          <p:cNvSpPr>
            <a:spLocks noChangeArrowheads="1"/>
          </p:cNvSpPr>
          <p:nvPr/>
        </p:nvSpPr>
        <p:spPr bwMode="auto">
          <a:xfrm>
            <a:off x="2103120" y="5884866"/>
            <a:ext cx="4953600" cy="400110"/>
          </a:xfrm>
          <a:prstGeom prst="rect">
            <a:avLst/>
          </a:prstGeom>
          <a:noFill/>
          <a:ln w="9525">
            <a:noFill/>
            <a:miter lim="800000"/>
            <a:headEnd/>
            <a:tailEnd/>
          </a:ln>
        </p:spPr>
        <p:txBody>
          <a:bodyPr wrap="none" anchor="ctr">
            <a:spAutoFit/>
          </a:bodyPr>
          <a:lstStyle/>
          <a:p>
            <a:r>
              <a:rPr lang="en-US" sz="2000" b="1" dirty="0">
                <a:solidFill>
                  <a:srgbClr val="000000"/>
                </a:solidFill>
              </a:rPr>
              <a:t>the famous “Irish fisherman” sweaters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http://photos1.blogger.com/img/167/1383/640/England%20and%20Ireland%20037.jpg"/>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226306" name="Rectangle 3"/>
          <p:cNvSpPr>
            <a:spLocks noChangeArrowheads="1"/>
          </p:cNvSpPr>
          <p:nvPr/>
        </p:nvSpPr>
        <p:spPr bwMode="auto">
          <a:xfrm>
            <a:off x="838200" y="6156325"/>
            <a:ext cx="7396163" cy="396875"/>
          </a:xfrm>
          <a:prstGeom prst="rect">
            <a:avLst/>
          </a:prstGeom>
          <a:noFill/>
          <a:ln w="9525">
            <a:noFill/>
            <a:miter lim="800000"/>
            <a:headEnd/>
            <a:tailEnd/>
          </a:ln>
        </p:spPr>
        <p:txBody>
          <a:bodyPr wrap="none" anchor="ctr">
            <a:spAutoFit/>
          </a:bodyPr>
          <a:lstStyle/>
          <a:p>
            <a:r>
              <a:rPr lang="en-US" sz="2000" dirty="0" err="1"/>
              <a:t>Mairead's</a:t>
            </a:r>
            <a:r>
              <a:rPr lang="en-US" sz="2000" dirty="0"/>
              <a:t> cottage where the workshop takes place on </a:t>
            </a:r>
            <a:r>
              <a:rPr lang="en-US" sz="2000" dirty="0" err="1"/>
              <a:t>Inis</a:t>
            </a:r>
            <a:r>
              <a:rPr lang="en-US" sz="2000" dirty="0"/>
              <a:t> </a:t>
            </a:r>
            <a:r>
              <a:rPr lang="en-US" sz="2000" dirty="0" err="1"/>
              <a:t>Oírr</a:t>
            </a:r>
            <a:r>
              <a:rPr lang="en-US" sz="2000" dirty="0"/>
              <a:t> </a:t>
            </a:r>
          </a:p>
        </p:txBody>
      </p:sp>
      <p:sp>
        <p:nvSpPr>
          <p:cNvPr id="226307" name="Rectangle 4"/>
          <p:cNvSpPr>
            <a:spLocks noChangeArrowheads="1"/>
          </p:cNvSpPr>
          <p:nvPr/>
        </p:nvSpPr>
        <p:spPr bwMode="auto">
          <a:xfrm>
            <a:off x="2263775" y="6488113"/>
            <a:ext cx="4616450" cy="274637"/>
          </a:xfrm>
          <a:prstGeom prst="rect">
            <a:avLst/>
          </a:prstGeom>
          <a:noFill/>
          <a:ln w="9525">
            <a:noFill/>
            <a:miter lim="800000"/>
            <a:headEnd/>
            <a:tailEnd/>
          </a:ln>
        </p:spPr>
        <p:txBody>
          <a:bodyPr wrap="none">
            <a:spAutoFit/>
          </a:bodyPr>
          <a:lstStyle/>
          <a:p>
            <a:pPr algn="ctr">
              <a:spcBef>
                <a:spcPct val="20000"/>
              </a:spcBef>
            </a:pPr>
            <a:r>
              <a:rPr lang="en-US">
                <a:hlinkClick r:id="rId3"/>
              </a:rPr>
              <a:t>http://beknitted.blogspot.com/2004_08_01_beknitted_archive.html</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P8190033"/>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3"/>
          <p:cNvSpPr>
            <a:spLocks noChangeArrowheads="1"/>
          </p:cNvSpPr>
          <p:nvPr/>
        </p:nvSpPr>
        <p:spPr bwMode="auto">
          <a:xfrm>
            <a:off x="1347447" y="6229290"/>
            <a:ext cx="6482865" cy="400110"/>
          </a:xfrm>
          <a:prstGeom prst="rect">
            <a:avLst/>
          </a:prstGeom>
          <a:noFill/>
          <a:ln w="9525">
            <a:noFill/>
            <a:miter lim="800000"/>
            <a:headEnd/>
            <a:tailEnd/>
          </a:ln>
        </p:spPr>
        <p:txBody>
          <a:bodyPr wrap="none" anchor="ctr">
            <a:spAutoFit/>
          </a:bodyPr>
          <a:lstStyle/>
          <a:p>
            <a:r>
              <a:rPr lang="en-US" sz="2000" dirty="0"/>
              <a:t>Kim Roufs and friend at </a:t>
            </a:r>
            <a:r>
              <a:rPr lang="en-US" sz="2000" dirty="0" err="1"/>
              <a:t>Mairead's</a:t>
            </a:r>
            <a:r>
              <a:rPr lang="en-US" sz="2000" dirty="0"/>
              <a:t> cottage on </a:t>
            </a:r>
            <a:r>
              <a:rPr lang="en-US" sz="2000" dirty="0" err="1"/>
              <a:t>Inis</a:t>
            </a:r>
            <a:r>
              <a:rPr lang="en-US" sz="2000" dirty="0"/>
              <a:t> </a:t>
            </a:r>
            <a:r>
              <a:rPr lang="en-US" sz="2000" dirty="0" err="1"/>
              <a:t>Oírr</a:t>
            </a:r>
            <a:r>
              <a:rPr lang="en-US" sz="2000" dirty="0"/>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P8200037"/>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3"/>
          <p:cNvSpPr>
            <a:spLocks noChangeArrowheads="1"/>
          </p:cNvSpPr>
          <p:nvPr/>
        </p:nvSpPr>
        <p:spPr bwMode="auto">
          <a:xfrm>
            <a:off x="1738146" y="6324600"/>
            <a:ext cx="5729454" cy="400110"/>
          </a:xfrm>
          <a:prstGeom prst="rect">
            <a:avLst/>
          </a:prstGeom>
          <a:noFill/>
          <a:ln w="9525">
            <a:noFill/>
            <a:miter lim="800000"/>
            <a:headEnd/>
            <a:tailEnd/>
          </a:ln>
        </p:spPr>
        <p:txBody>
          <a:bodyPr wrap="none" anchor="ctr">
            <a:spAutoFit/>
          </a:bodyPr>
          <a:lstStyle/>
          <a:p>
            <a:r>
              <a:rPr lang="en-US" sz="2000" dirty="0"/>
              <a:t>ladies knitting at </a:t>
            </a:r>
            <a:r>
              <a:rPr lang="en-US" sz="2000" dirty="0" err="1"/>
              <a:t>Mairead's</a:t>
            </a:r>
            <a:r>
              <a:rPr lang="en-US" sz="2000" dirty="0"/>
              <a:t> cottage on </a:t>
            </a:r>
            <a:r>
              <a:rPr lang="en-US" sz="2000" dirty="0" err="1"/>
              <a:t>Inis</a:t>
            </a:r>
            <a:r>
              <a:rPr lang="en-US" sz="2000" dirty="0"/>
              <a:t> </a:t>
            </a:r>
            <a:r>
              <a:rPr lang="en-US" sz="2000" dirty="0" err="1"/>
              <a:t>Oírr</a:t>
            </a:r>
            <a:r>
              <a:rPr lang="en-US" sz="2000" dirty="0"/>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P8210005"/>
          <p:cNvPicPr>
            <a:picLocks noGrp="1" noChangeAspect="1" noChangeArrowheads="1"/>
          </p:cNvPicPr>
          <p:nvPr>
            <p:ph/>
          </p:nvPr>
        </p:nvPicPr>
        <p:blipFill>
          <a:blip r:embed="rId2" cstate="print"/>
          <a:srcRect/>
          <a:stretch>
            <a:fillRect/>
          </a:stretch>
        </p:blipFill>
        <p:spPr>
          <a:xfrm>
            <a:off x="2514600" y="685800"/>
            <a:ext cx="4113213" cy="5484813"/>
          </a:xfrm>
        </p:spPr>
      </p:pic>
      <p:sp>
        <p:nvSpPr>
          <p:cNvPr id="3" name="Rectangle 3"/>
          <p:cNvSpPr>
            <a:spLocks noChangeArrowheads="1"/>
          </p:cNvSpPr>
          <p:nvPr/>
        </p:nvSpPr>
        <p:spPr bwMode="auto">
          <a:xfrm>
            <a:off x="1099624" y="6324600"/>
            <a:ext cx="6901376" cy="400110"/>
          </a:xfrm>
          <a:prstGeom prst="rect">
            <a:avLst/>
          </a:prstGeom>
          <a:noFill/>
          <a:ln w="9525">
            <a:noFill/>
            <a:miter lim="800000"/>
            <a:headEnd/>
            <a:tailEnd/>
          </a:ln>
        </p:spPr>
        <p:txBody>
          <a:bodyPr wrap="none" anchor="ctr">
            <a:spAutoFit/>
          </a:bodyPr>
          <a:lstStyle/>
          <a:p>
            <a:r>
              <a:rPr lang="en-US" sz="2000" dirty="0"/>
              <a:t>Kim Roufs’ kitting project at </a:t>
            </a:r>
            <a:r>
              <a:rPr lang="en-US" sz="2000" dirty="0" err="1"/>
              <a:t>Mairead's</a:t>
            </a:r>
            <a:r>
              <a:rPr lang="en-US" sz="2000" dirty="0"/>
              <a:t> cottage on </a:t>
            </a:r>
            <a:r>
              <a:rPr lang="en-US" sz="2000" dirty="0" err="1"/>
              <a:t>Inis</a:t>
            </a:r>
            <a:r>
              <a:rPr lang="en-US" sz="2000" dirty="0"/>
              <a:t> </a:t>
            </a:r>
            <a:r>
              <a:rPr lang="en-US" sz="2000" dirty="0" err="1"/>
              <a:t>Oírr</a:t>
            </a:r>
            <a:r>
              <a:rPr lang="en-US" sz="20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p:cNvPicPr>
            <a:picLocks noChangeAspect="1" noChangeArrowheads="1"/>
          </p:cNvPicPr>
          <p:nvPr/>
        </p:nvPicPr>
        <p:blipFill>
          <a:blip r:embed="rId2" cstate="print"/>
          <a:srcRect/>
          <a:stretch>
            <a:fillRect/>
          </a:stretch>
        </p:blipFill>
        <p:spPr bwMode="auto">
          <a:xfrm>
            <a:off x="1181100" y="3124200"/>
            <a:ext cx="4000500" cy="3200400"/>
          </a:xfrm>
          <a:prstGeom prst="rect">
            <a:avLst/>
          </a:prstGeom>
          <a:noFill/>
          <a:ln w="9525">
            <a:noFill/>
            <a:miter lim="800000"/>
            <a:headEnd/>
            <a:tailEnd/>
          </a:ln>
        </p:spPr>
      </p:pic>
      <p:pic>
        <p:nvPicPr>
          <p:cNvPr id="142338" name="Picture 5"/>
          <p:cNvPicPr>
            <a:picLocks noChangeAspect="1" noChangeArrowheads="1"/>
          </p:cNvPicPr>
          <p:nvPr/>
        </p:nvPicPr>
        <p:blipFill>
          <a:blip r:embed="rId3" cstate="print"/>
          <a:srcRect/>
          <a:stretch>
            <a:fillRect/>
          </a:stretch>
        </p:blipFill>
        <p:spPr bwMode="auto">
          <a:xfrm>
            <a:off x="5359400" y="804863"/>
            <a:ext cx="2679700" cy="5408612"/>
          </a:xfrm>
          <a:prstGeom prst="rect">
            <a:avLst/>
          </a:prstGeom>
          <a:noFill/>
          <a:ln w="9525">
            <a:noFill/>
            <a:miter lim="800000"/>
            <a:headEnd/>
            <a:tailEnd/>
          </a:ln>
        </p:spPr>
      </p:pic>
      <p:pic>
        <p:nvPicPr>
          <p:cNvPr id="142339" name="Picture 6"/>
          <p:cNvPicPr>
            <a:picLocks noChangeAspect="1" noChangeArrowheads="1"/>
          </p:cNvPicPr>
          <p:nvPr/>
        </p:nvPicPr>
        <p:blipFill>
          <a:blip r:embed="rId4" cstate="print"/>
          <a:srcRect/>
          <a:stretch>
            <a:fillRect/>
          </a:stretch>
        </p:blipFill>
        <p:spPr bwMode="auto">
          <a:xfrm>
            <a:off x="2152650" y="685800"/>
            <a:ext cx="1962150" cy="23812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Text Box 4"/>
          <p:cNvSpPr txBox="1">
            <a:spLocks noChangeArrowheads="1"/>
          </p:cNvSpPr>
          <p:nvPr/>
        </p:nvSpPr>
        <p:spPr bwMode="auto">
          <a:xfrm>
            <a:off x="1143000" y="1981200"/>
            <a:ext cx="8001000" cy="1066800"/>
          </a:xfrm>
          <a:prstGeom prst="rect">
            <a:avLst/>
          </a:prstGeom>
          <a:noFill/>
          <a:ln w="9525">
            <a:noFill/>
            <a:miter lim="800000"/>
            <a:headEnd/>
            <a:tailEnd/>
          </a:ln>
        </p:spPr>
        <p:txBody>
          <a:bodyPr/>
          <a:lstStyle/>
          <a:p>
            <a:pPr algn="ctr">
              <a:lnSpc>
                <a:spcPct val="130000"/>
              </a:lnSpc>
              <a:spcBef>
                <a:spcPct val="20000"/>
              </a:spcBef>
            </a:pPr>
            <a:endParaRPr lang="en-US" sz="1600" b="1">
              <a:solidFill>
                <a:srgbClr val="000000"/>
              </a:solidFill>
              <a:latin typeface="Verdana" pitchFamily="34" charset="0"/>
            </a:endParaRPr>
          </a:p>
        </p:txBody>
      </p:sp>
      <p:sp>
        <p:nvSpPr>
          <p:cNvPr id="230403" name="TextBox 5"/>
          <p:cNvSpPr txBox="1">
            <a:spLocks noChangeArrowheads="1"/>
          </p:cNvSpPr>
          <p:nvPr/>
        </p:nvSpPr>
        <p:spPr bwMode="auto">
          <a:xfrm>
            <a:off x="838200" y="6019800"/>
            <a:ext cx="7467600" cy="461963"/>
          </a:xfrm>
          <a:prstGeom prst="rect">
            <a:avLst/>
          </a:prstGeom>
          <a:noFill/>
          <a:ln w="9525">
            <a:noFill/>
            <a:miter lim="800000"/>
            <a:headEnd/>
            <a:tailEnd/>
          </a:ln>
        </p:spPr>
        <p:txBody>
          <a:bodyPr>
            <a:spAutoFit/>
          </a:bodyPr>
          <a:lstStyle/>
          <a:p>
            <a:pPr algn="ctr">
              <a:spcBef>
                <a:spcPct val="20000"/>
              </a:spcBef>
            </a:pPr>
            <a:r>
              <a:rPr lang="en-US" sz="1600" b="1">
                <a:solidFill>
                  <a:srgbClr val="FFFFFF"/>
                </a:solidFill>
                <a:hlinkClick r:id="rId2"/>
              </a:rPr>
              <a:t>Somerset knitters make jumpers for bald chickens</a:t>
            </a:r>
            <a:br>
              <a:rPr lang="en-US" sz="1600" b="1">
                <a:solidFill>
                  <a:srgbClr val="FFFFFF"/>
                </a:solidFill>
              </a:rPr>
            </a:br>
            <a:r>
              <a:rPr lang="en-US" sz="800" b="1">
                <a:solidFill>
                  <a:srgbClr val="FFFFFF"/>
                </a:solidFill>
              </a:rPr>
              <a:t>BBC News (25 February 2010)</a:t>
            </a:r>
          </a:p>
        </p:txBody>
      </p:sp>
      <p:pic>
        <p:nvPicPr>
          <p:cNvPr id="230404" name="Picture 6" descr="chicken_in_jumper.jpg"/>
          <p:cNvPicPr>
            <a:picLocks noChangeAspect="1"/>
          </p:cNvPicPr>
          <p:nvPr/>
        </p:nvPicPr>
        <p:blipFill>
          <a:blip r:embed="rId3" cstate="print"/>
          <a:srcRect/>
          <a:stretch>
            <a:fillRect/>
          </a:stretch>
        </p:blipFill>
        <p:spPr bwMode="auto">
          <a:xfrm>
            <a:off x="682625" y="169863"/>
            <a:ext cx="7772400" cy="58166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header"/>
          <p:cNvPicPr>
            <a:picLocks noChangeAspect="1" noChangeArrowheads="1"/>
          </p:cNvPicPr>
          <p:nvPr/>
        </p:nvPicPr>
        <p:blipFill>
          <a:blip r:embed="rId2" cstate="print"/>
          <a:srcRect/>
          <a:stretch>
            <a:fillRect/>
          </a:stretch>
        </p:blipFill>
        <p:spPr bwMode="auto">
          <a:xfrm>
            <a:off x="914400" y="1574800"/>
            <a:ext cx="7315200" cy="3602038"/>
          </a:xfrm>
          <a:prstGeom prst="rect">
            <a:avLst/>
          </a:prstGeom>
          <a:noFill/>
          <a:ln w="9525">
            <a:noFill/>
            <a:miter lim="800000"/>
            <a:headEnd/>
            <a:tailEnd/>
          </a:ln>
        </p:spPr>
      </p:pic>
      <p:sp>
        <p:nvSpPr>
          <p:cNvPr id="231426" name="Rectangle 3"/>
          <p:cNvSpPr>
            <a:spLocks noChangeArrowheads="1"/>
          </p:cNvSpPr>
          <p:nvPr/>
        </p:nvSpPr>
        <p:spPr bwMode="auto">
          <a:xfrm>
            <a:off x="2325688" y="5484813"/>
            <a:ext cx="4464050" cy="396875"/>
          </a:xfrm>
          <a:prstGeom prst="rect">
            <a:avLst/>
          </a:prstGeom>
          <a:noFill/>
          <a:ln w="9525">
            <a:noFill/>
            <a:miter lim="800000"/>
            <a:headEnd/>
            <a:tailEnd/>
          </a:ln>
        </p:spPr>
        <p:txBody>
          <a:bodyPr wrap="none">
            <a:spAutoFit/>
          </a:bodyPr>
          <a:lstStyle/>
          <a:p>
            <a:pPr algn="ctr">
              <a:spcBef>
                <a:spcPct val="20000"/>
              </a:spcBef>
            </a:pPr>
            <a:r>
              <a:rPr lang="en-US" sz="2000" b="1">
                <a:latin typeface="Verdana" pitchFamily="34" charset="0"/>
                <a:hlinkClick r:id="rId3"/>
              </a:rPr>
              <a:t>http://www.aransinger.com/</a:t>
            </a:r>
            <a:endParaRPr lang="en-US" sz="2000" b="1">
              <a:latin typeface="Verdana" pitchFamily="34" charset="0"/>
            </a:endParaRPr>
          </a:p>
        </p:txBody>
      </p:sp>
      <p:sp>
        <p:nvSpPr>
          <p:cNvPr id="4" name="Rectangle 4"/>
          <p:cNvSpPr>
            <a:spLocks noChangeArrowheads="1"/>
          </p:cNvSpPr>
          <p:nvPr/>
        </p:nvSpPr>
        <p:spPr bwMode="auto">
          <a:xfrm>
            <a:off x="2362200" y="6172200"/>
            <a:ext cx="4339650" cy="400110"/>
          </a:xfrm>
          <a:prstGeom prst="rect">
            <a:avLst/>
          </a:prstGeom>
          <a:noFill/>
          <a:ln w="9525">
            <a:noFill/>
            <a:miter lim="800000"/>
            <a:headEnd/>
            <a:tailEnd/>
          </a:ln>
        </p:spPr>
        <p:txBody>
          <a:bodyPr wrap="none" anchor="ctr">
            <a:spAutoFit/>
          </a:bodyPr>
          <a:lstStyle/>
          <a:p>
            <a:r>
              <a:rPr lang="en-US" sz="2000" b="1" dirty="0">
                <a:solidFill>
                  <a:srgbClr val="000000"/>
                </a:solidFill>
              </a:rPr>
              <a:t>The “</a:t>
            </a:r>
            <a:r>
              <a:rPr lang="en-US" sz="2000" b="1" dirty="0" err="1">
                <a:solidFill>
                  <a:srgbClr val="000000"/>
                </a:solidFill>
              </a:rPr>
              <a:t>Aran</a:t>
            </a:r>
            <a:r>
              <a:rPr lang="en-US" sz="2000" b="1" dirty="0">
                <a:solidFill>
                  <a:srgbClr val="000000"/>
                </a:solidFill>
              </a:rPr>
              <a:t> Singer” from </a:t>
            </a:r>
            <a:r>
              <a:rPr lang="en-US" sz="2000" b="1" dirty="0" err="1">
                <a:solidFill>
                  <a:srgbClr val="000000"/>
                </a:solidFill>
              </a:rPr>
              <a:t>Inis</a:t>
            </a:r>
            <a:r>
              <a:rPr lang="en-US" sz="2000" b="1" dirty="0">
                <a:solidFill>
                  <a:srgbClr val="000000"/>
                </a:solidFill>
              </a:rPr>
              <a:t> </a:t>
            </a:r>
            <a:r>
              <a:rPr lang="en-US" sz="2000" b="1" dirty="0" err="1">
                <a:solidFill>
                  <a:srgbClr val="000000"/>
                </a:solidFill>
              </a:rPr>
              <a:t>Oírr</a:t>
            </a:r>
            <a:r>
              <a:rPr lang="en-US" sz="2000" b="1" dirty="0">
                <a:solidFill>
                  <a:srgbClr val="000000"/>
                </a:solidFill>
              </a:rPr>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179763" y="6399213"/>
            <a:ext cx="2784475" cy="215900"/>
          </a:xfrm>
          <a:prstGeom prst="rect">
            <a:avLst/>
          </a:prstGeom>
          <a:noFill/>
          <a:ln w="9525">
            <a:noFill/>
            <a:miter lim="800000"/>
            <a:headEnd/>
            <a:tailEnd/>
          </a:ln>
        </p:spPr>
        <p:txBody>
          <a:bodyPr wrap="none">
            <a:spAutoFit/>
          </a:bodyPr>
          <a:lstStyle/>
          <a:p>
            <a:pPr algn="ctr">
              <a:spcBef>
                <a:spcPct val="20000"/>
              </a:spcBef>
            </a:pPr>
            <a:r>
              <a:rPr lang="en-US" sz="800">
                <a:latin typeface="Verdana" pitchFamily="34" charset="0"/>
                <a:hlinkClick r:id="rId2"/>
              </a:rPr>
              <a:t>http://en.wikipedia.org/wiki/Lasairfh%C3%ADona</a:t>
            </a:r>
            <a:endParaRPr lang="en-US" sz="800">
              <a:latin typeface="Verdana" pitchFamily="34" charset="0"/>
            </a:endParaRPr>
          </a:p>
        </p:txBody>
      </p:sp>
      <p:pic>
        <p:nvPicPr>
          <p:cNvPr id="232451" name="Picture 2"/>
          <p:cNvPicPr>
            <a:picLocks noChangeAspect="1" noChangeArrowheads="1"/>
          </p:cNvPicPr>
          <p:nvPr/>
        </p:nvPicPr>
        <p:blipFill>
          <a:blip r:embed="rId3" cstate="print"/>
          <a:srcRect/>
          <a:stretch>
            <a:fillRect/>
          </a:stretch>
        </p:blipFill>
        <p:spPr bwMode="auto">
          <a:xfrm>
            <a:off x="685800" y="1158875"/>
            <a:ext cx="7772400" cy="4857750"/>
          </a:xfrm>
          <a:prstGeom prst="rect">
            <a:avLst/>
          </a:prstGeom>
          <a:noFill/>
          <a:ln w="9525">
            <a:noFill/>
            <a:miter lim="800000"/>
            <a:headEnd/>
            <a:tailEnd/>
          </a:ln>
        </p:spPr>
      </p:pic>
      <p:pic>
        <p:nvPicPr>
          <p:cNvPr id="232452" name="Picture 3"/>
          <p:cNvPicPr>
            <a:picLocks noChangeAspect="1" noChangeArrowheads="1"/>
          </p:cNvPicPr>
          <p:nvPr/>
        </p:nvPicPr>
        <p:blipFill>
          <a:blip r:embed="rId4" cstate="print"/>
          <a:srcRect/>
          <a:stretch>
            <a:fillRect/>
          </a:stretch>
        </p:blipFill>
        <p:spPr bwMode="auto">
          <a:xfrm>
            <a:off x="5410200" y="3962400"/>
            <a:ext cx="2895600" cy="1935163"/>
          </a:xfrm>
          <a:prstGeom prst="rect">
            <a:avLst/>
          </a:prstGeom>
          <a:noFill/>
          <a:ln w="9525">
            <a:noFill/>
            <a:miter lim="800000"/>
            <a:headEnd/>
            <a:tailEnd/>
          </a:ln>
        </p:spPr>
      </p:pic>
      <p:sp>
        <p:nvSpPr>
          <p:cNvPr id="5" name="Rectangle 4"/>
          <p:cNvSpPr>
            <a:spLocks noChangeArrowheads="1"/>
          </p:cNvSpPr>
          <p:nvPr/>
        </p:nvSpPr>
        <p:spPr bwMode="auto">
          <a:xfrm>
            <a:off x="2362200" y="6172200"/>
            <a:ext cx="4339650" cy="400110"/>
          </a:xfrm>
          <a:prstGeom prst="rect">
            <a:avLst/>
          </a:prstGeom>
          <a:noFill/>
          <a:ln w="9525">
            <a:noFill/>
            <a:miter lim="800000"/>
            <a:headEnd/>
            <a:tailEnd/>
          </a:ln>
        </p:spPr>
        <p:txBody>
          <a:bodyPr wrap="none" anchor="ctr">
            <a:spAutoFit/>
          </a:bodyPr>
          <a:lstStyle/>
          <a:p>
            <a:r>
              <a:rPr lang="en-US" sz="2000" b="1" dirty="0">
                <a:solidFill>
                  <a:schemeClr val="bg1"/>
                </a:solidFill>
              </a:rPr>
              <a:t>The “</a:t>
            </a:r>
            <a:r>
              <a:rPr lang="en-US" sz="2000" b="1" dirty="0" err="1">
                <a:solidFill>
                  <a:schemeClr val="bg1"/>
                </a:solidFill>
              </a:rPr>
              <a:t>Aran</a:t>
            </a:r>
            <a:r>
              <a:rPr lang="en-US" sz="2000" b="1" dirty="0">
                <a:solidFill>
                  <a:schemeClr val="bg1"/>
                </a:solidFill>
              </a:rPr>
              <a:t> Singer” from </a:t>
            </a:r>
            <a:r>
              <a:rPr lang="en-US" sz="2000" b="1" dirty="0" err="1">
                <a:solidFill>
                  <a:schemeClr val="bg1"/>
                </a:solidFill>
              </a:rPr>
              <a:t>Inis</a:t>
            </a:r>
            <a:r>
              <a:rPr lang="en-US" sz="2000" b="1" dirty="0">
                <a:solidFill>
                  <a:schemeClr val="bg1"/>
                </a:solidFill>
              </a:rPr>
              <a:t> </a:t>
            </a:r>
            <a:r>
              <a:rPr lang="en-US" sz="2000" b="1" dirty="0" err="1">
                <a:solidFill>
                  <a:schemeClr val="bg1"/>
                </a:solidFill>
              </a:rPr>
              <a:t>Oírr</a:t>
            </a:r>
            <a:r>
              <a:rPr lang="en-US" sz="2000" b="1" dirty="0">
                <a:solidFill>
                  <a:schemeClr val="bg1"/>
                </a:solidFill>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3474" name="Rectangle 3"/>
          <p:cNvSpPr>
            <a:spLocks noChangeArrowheads="1"/>
          </p:cNvSpPr>
          <p:nvPr/>
        </p:nvSpPr>
        <p:spPr bwMode="auto">
          <a:xfrm>
            <a:off x="2992438" y="6399213"/>
            <a:ext cx="3159125" cy="215900"/>
          </a:xfrm>
          <a:prstGeom prst="rect">
            <a:avLst/>
          </a:prstGeom>
          <a:noFill/>
          <a:ln w="9525">
            <a:noFill/>
            <a:miter lim="800000"/>
            <a:headEnd/>
            <a:tailEnd/>
          </a:ln>
        </p:spPr>
        <p:txBody>
          <a:bodyPr wrap="none">
            <a:spAutoFit/>
          </a:bodyPr>
          <a:lstStyle/>
          <a:p>
            <a:pPr algn="ctr">
              <a:spcBef>
                <a:spcPct val="20000"/>
              </a:spcBef>
            </a:pPr>
            <a:r>
              <a:rPr lang="en-US" sz="800">
                <a:latin typeface="Verdana" pitchFamily="34" charset="0"/>
                <a:hlinkClick r:id="rId2"/>
              </a:rPr>
              <a:t>http://www.smu.ca/academic/arts/irish/conferences.html</a:t>
            </a:r>
            <a:endParaRPr lang="en-US" sz="800">
              <a:latin typeface="Verdana" pitchFamily="34" charset="0"/>
            </a:endParaRPr>
          </a:p>
        </p:txBody>
      </p:sp>
      <p:pic>
        <p:nvPicPr>
          <p:cNvPr id="233475" name="Picture 2"/>
          <p:cNvPicPr>
            <a:picLocks noChangeAspect="1" noChangeArrowheads="1"/>
          </p:cNvPicPr>
          <p:nvPr/>
        </p:nvPicPr>
        <p:blipFill>
          <a:blip r:embed="rId3" cstate="print"/>
          <a:srcRect/>
          <a:stretch>
            <a:fillRect/>
          </a:stretch>
        </p:blipFill>
        <p:spPr bwMode="auto">
          <a:xfrm>
            <a:off x="671513" y="1143000"/>
            <a:ext cx="7772400" cy="4857750"/>
          </a:xfrm>
          <a:prstGeom prst="rect">
            <a:avLst/>
          </a:prstGeom>
          <a:noFill/>
          <a:ln w="9525">
            <a:noFill/>
            <a:miter lim="800000"/>
            <a:headEnd/>
            <a:tailEnd/>
          </a:ln>
        </p:spPr>
      </p:pic>
      <p:sp>
        <p:nvSpPr>
          <p:cNvPr id="4" name="Rectangle 4"/>
          <p:cNvSpPr>
            <a:spLocks noChangeArrowheads="1"/>
          </p:cNvSpPr>
          <p:nvPr/>
        </p:nvSpPr>
        <p:spPr bwMode="auto">
          <a:xfrm>
            <a:off x="1524000" y="6172200"/>
            <a:ext cx="6046848" cy="400110"/>
          </a:xfrm>
          <a:prstGeom prst="rect">
            <a:avLst/>
          </a:prstGeom>
          <a:noFill/>
          <a:ln w="9525">
            <a:noFill/>
            <a:miter lim="800000"/>
            <a:headEnd/>
            <a:tailEnd/>
          </a:ln>
        </p:spPr>
        <p:txBody>
          <a:bodyPr wrap="none" anchor="ctr">
            <a:spAutoFit/>
          </a:bodyPr>
          <a:lstStyle/>
          <a:p>
            <a:r>
              <a:rPr lang="en-US" sz="2000" b="1" dirty="0">
                <a:solidFill>
                  <a:schemeClr val="bg1"/>
                </a:solidFill>
              </a:rPr>
              <a:t>The “</a:t>
            </a:r>
            <a:r>
              <a:rPr lang="en-US" sz="2000" b="1" dirty="0" err="1">
                <a:solidFill>
                  <a:schemeClr val="bg1"/>
                </a:solidFill>
              </a:rPr>
              <a:t>Aran</a:t>
            </a:r>
            <a:r>
              <a:rPr lang="en-US" sz="2000" b="1" dirty="0">
                <a:solidFill>
                  <a:schemeClr val="bg1"/>
                </a:solidFill>
              </a:rPr>
              <a:t> Singer” from </a:t>
            </a:r>
            <a:r>
              <a:rPr lang="en-US" sz="2000" b="1" dirty="0" err="1">
                <a:solidFill>
                  <a:schemeClr val="bg1"/>
                </a:solidFill>
              </a:rPr>
              <a:t>Inis</a:t>
            </a:r>
            <a:r>
              <a:rPr lang="en-US" sz="2000" b="1" dirty="0">
                <a:solidFill>
                  <a:schemeClr val="bg1"/>
                </a:solidFill>
              </a:rPr>
              <a:t> </a:t>
            </a:r>
            <a:r>
              <a:rPr lang="en-US" sz="2000" b="1" dirty="0" err="1">
                <a:solidFill>
                  <a:schemeClr val="bg1"/>
                </a:solidFill>
              </a:rPr>
              <a:t>Oírr</a:t>
            </a:r>
            <a:r>
              <a:rPr lang="en-US" sz="2000" b="1" dirty="0">
                <a:solidFill>
                  <a:schemeClr val="bg1"/>
                </a:solidFill>
              </a:rPr>
              <a:t> on world tour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3"/>
          <p:cNvSpPr>
            <a:spLocks noChangeArrowheads="1"/>
          </p:cNvSpPr>
          <p:nvPr/>
        </p:nvSpPr>
        <p:spPr bwMode="auto">
          <a:xfrm>
            <a:off x="2992438" y="6565900"/>
            <a:ext cx="3159125" cy="215900"/>
          </a:xfrm>
          <a:prstGeom prst="rect">
            <a:avLst/>
          </a:prstGeom>
          <a:noFill/>
          <a:ln w="9525">
            <a:noFill/>
            <a:miter lim="800000"/>
            <a:headEnd/>
            <a:tailEnd/>
          </a:ln>
        </p:spPr>
        <p:txBody>
          <a:bodyPr wrap="none">
            <a:spAutoFit/>
          </a:bodyPr>
          <a:lstStyle/>
          <a:p>
            <a:pPr algn="ctr">
              <a:spcBef>
                <a:spcPct val="20000"/>
              </a:spcBef>
            </a:pPr>
            <a:r>
              <a:rPr lang="en-US" sz="800">
                <a:latin typeface="Verdana" pitchFamily="34" charset="0"/>
                <a:hlinkClick r:id="rId2"/>
              </a:rPr>
              <a:t>http://www.smu.ca/academic/arts/irish/conferences.html</a:t>
            </a:r>
            <a:endParaRPr lang="en-US" sz="800">
              <a:latin typeface="Verdana" pitchFamily="34" charset="0"/>
            </a:endParaRPr>
          </a:p>
        </p:txBody>
      </p:sp>
      <p:pic>
        <p:nvPicPr>
          <p:cNvPr id="234499" name="Picture 2"/>
          <p:cNvPicPr>
            <a:picLocks noChangeAspect="1" noChangeArrowheads="1"/>
          </p:cNvPicPr>
          <p:nvPr/>
        </p:nvPicPr>
        <p:blipFill>
          <a:blip r:embed="rId3" cstate="print"/>
          <a:srcRect/>
          <a:stretch>
            <a:fillRect/>
          </a:stretch>
        </p:blipFill>
        <p:spPr bwMode="auto">
          <a:xfrm>
            <a:off x="668338" y="1147763"/>
            <a:ext cx="7772400" cy="4857750"/>
          </a:xfrm>
          <a:prstGeom prst="rect">
            <a:avLst/>
          </a:prstGeom>
          <a:noFill/>
          <a:ln w="9525">
            <a:noFill/>
            <a:miter lim="800000"/>
            <a:headEnd/>
            <a:tailEnd/>
          </a:ln>
        </p:spPr>
      </p:pic>
      <p:sp>
        <p:nvSpPr>
          <p:cNvPr id="5" name="Rectangle 4"/>
          <p:cNvSpPr>
            <a:spLocks noChangeArrowheads="1"/>
          </p:cNvSpPr>
          <p:nvPr/>
        </p:nvSpPr>
        <p:spPr bwMode="auto">
          <a:xfrm>
            <a:off x="1524000" y="6172200"/>
            <a:ext cx="5889754" cy="400110"/>
          </a:xfrm>
          <a:prstGeom prst="rect">
            <a:avLst/>
          </a:prstGeom>
          <a:noFill/>
          <a:ln w="9525">
            <a:noFill/>
            <a:miter lim="800000"/>
            <a:headEnd/>
            <a:tailEnd/>
          </a:ln>
        </p:spPr>
        <p:txBody>
          <a:bodyPr wrap="none" anchor="ctr">
            <a:spAutoFit/>
          </a:bodyPr>
          <a:lstStyle/>
          <a:p>
            <a:r>
              <a:rPr lang="en-US" sz="2000" b="1" dirty="0">
                <a:solidFill>
                  <a:schemeClr val="bg1"/>
                </a:solidFill>
              </a:rPr>
              <a:t>The “</a:t>
            </a:r>
            <a:r>
              <a:rPr lang="en-US" sz="2000" b="1" dirty="0" err="1">
                <a:solidFill>
                  <a:schemeClr val="bg1"/>
                </a:solidFill>
              </a:rPr>
              <a:t>Aran</a:t>
            </a:r>
            <a:r>
              <a:rPr lang="en-US" sz="2000" b="1" dirty="0">
                <a:solidFill>
                  <a:schemeClr val="bg1"/>
                </a:solidFill>
              </a:rPr>
              <a:t> Singer” from </a:t>
            </a:r>
            <a:r>
              <a:rPr lang="en-US" sz="2000" b="1" dirty="0" err="1">
                <a:solidFill>
                  <a:schemeClr val="bg1"/>
                </a:solidFill>
              </a:rPr>
              <a:t>Inis</a:t>
            </a:r>
            <a:r>
              <a:rPr lang="en-US" sz="2000" b="1" dirty="0">
                <a:solidFill>
                  <a:schemeClr val="bg1"/>
                </a:solidFill>
              </a:rPr>
              <a:t> </a:t>
            </a:r>
            <a:r>
              <a:rPr lang="en-US" sz="2000" b="1" dirty="0" err="1">
                <a:solidFill>
                  <a:schemeClr val="bg1"/>
                </a:solidFill>
              </a:rPr>
              <a:t>Oírr</a:t>
            </a:r>
            <a:r>
              <a:rPr lang="en-US" sz="2000" b="1" dirty="0">
                <a:solidFill>
                  <a:schemeClr val="bg1"/>
                </a:solidFill>
              </a:rPr>
              <a:t> on world tour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http://www.cliffs-of-moher-cruises.com/images/Craft%20Shop.jpg"/>
          <p:cNvPicPr>
            <a:picLocks noChangeAspect="1" noChangeArrowheads="1"/>
          </p:cNvPicPr>
          <p:nvPr/>
        </p:nvPicPr>
        <p:blipFill>
          <a:blip r:embed="rId2" cstate="print"/>
          <a:srcRect/>
          <a:stretch>
            <a:fillRect/>
          </a:stretch>
        </p:blipFill>
        <p:spPr bwMode="auto">
          <a:xfrm>
            <a:off x="925513" y="685800"/>
            <a:ext cx="6096000" cy="4572000"/>
          </a:xfrm>
          <a:prstGeom prst="rect">
            <a:avLst/>
          </a:prstGeom>
          <a:noFill/>
          <a:ln w="9525">
            <a:noFill/>
            <a:miter lim="800000"/>
            <a:headEnd/>
            <a:tailEnd/>
          </a:ln>
        </p:spPr>
      </p:pic>
      <p:sp>
        <p:nvSpPr>
          <p:cNvPr id="235522" name="Rectangle 3"/>
          <p:cNvSpPr>
            <a:spLocks noChangeArrowheads="1"/>
          </p:cNvSpPr>
          <p:nvPr/>
        </p:nvSpPr>
        <p:spPr bwMode="auto">
          <a:xfrm>
            <a:off x="1447800" y="5699125"/>
            <a:ext cx="4419600" cy="396875"/>
          </a:xfrm>
          <a:prstGeom prst="rect">
            <a:avLst/>
          </a:prstGeom>
          <a:noFill/>
          <a:ln w="9525">
            <a:noFill/>
            <a:miter lim="800000"/>
            <a:headEnd/>
            <a:tailEnd/>
          </a:ln>
        </p:spPr>
        <p:txBody>
          <a:bodyPr anchor="ctr">
            <a:spAutoFit/>
          </a:bodyPr>
          <a:lstStyle/>
          <a:p>
            <a:r>
              <a:rPr lang="en-US" sz="2000">
                <a:latin typeface="Verdana" pitchFamily="34" charset="0"/>
              </a:rPr>
              <a:t>Aran Island singer, </a:t>
            </a:r>
            <a:r>
              <a:rPr lang="en-US" sz="2000"/>
              <a:t>Lasairfhíona </a:t>
            </a:r>
          </a:p>
        </p:txBody>
      </p:sp>
      <p:sp>
        <p:nvSpPr>
          <p:cNvPr id="235523" name="Rectangle 4"/>
          <p:cNvSpPr>
            <a:spLocks noChangeArrowheads="1"/>
          </p:cNvSpPr>
          <p:nvPr/>
        </p:nvSpPr>
        <p:spPr bwMode="auto">
          <a:xfrm>
            <a:off x="1828800" y="6507163"/>
            <a:ext cx="3919538"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http://www.cliffs-of-moher-cruises.com/aran_island.html</a:t>
            </a:r>
            <a:endParaRPr lang="en-US"/>
          </a:p>
        </p:txBody>
      </p:sp>
      <p:pic>
        <p:nvPicPr>
          <p:cNvPr id="235524" name="Picture 5" descr="wine"/>
          <p:cNvPicPr>
            <a:picLocks noChangeAspect="1" noChangeArrowheads="1"/>
          </p:cNvPicPr>
          <p:nvPr/>
        </p:nvPicPr>
        <p:blipFill>
          <a:blip r:embed="rId4" cstate="print"/>
          <a:srcRect/>
          <a:stretch>
            <a:fillRect/>
          </a:stretch>
        </p:blipFill>
        <p:spPr bwMode="auto">
          <a:xfrm>
            <a:off x="6610350" y="4476750"/>
            <a:ext cx="1619250" cy="1619250"/>
          </a:xfrm>
          <a:prstGeom prst="rect">
            <a:avLst/>
          </a:prstGeom>
          <a:noFill/>
          <a:ln w="9525">
            <a:noFill/>
            <a:miter lim="800000"/>
            <a:headEnd/>
            <a:tailEnd/>
          </a:ln>
        </p:spPr>
      </p:pic>
      <p:sp>
        <p:nvSpPr>
          <p:cNvPr id="235525" name="Rectangle 6"/>
          <p:cNvSpPr>
            <a:spLocks noChangeArrowheads="1"/>
          </p:cNvSpPr>
          <p:nvPr/>
        </p:nvSpPr>
        <p:spPr bwMode="auto">
          <a:xfrm>
            <a:off x="6594475" y="6507163"/>
            <a:ext cx="2397125" cy="274637"/>
          </a:xfrm>
          <a:prstGeom prst="rect">
            <a:avLst/>
          </a:prstGeom>
          <a:noFill/>
          <a:ln w="9525">
            <a:noFill/>
            <a:miter lim="800000"/>
            <a:headEnd/>
            <a:tailEnd/>
          </a:ln>
        </p:spPr>
        <p:txBody>
          <a:bodyPr wrap="none">
            <a:spAutoFit/>
          </a:bodyPr>
          <a:lstStyle/>
          <a:p>
            <a:pPr algn="ctr">
              <a:spcBef>
                <a:spcPct val="20000"/>
              </a:spcBef>
            </a:pPr>
            <a:r>
              <a:rPr lang="en-US">
                <a:latin typeface="Verdana" pitchFamily="34" charset="0"/>
                <a:hlinkClick r:id="rId5"/>
              </a:rPr>
              <a:t>http://www.aransinger.com/</a:t>
            </a:r>
            <a:endParaRPr lang="en-US">
              <a:latin typeface="Verdana"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P8160004"/>
          <p:cNvPicPr>
            <a:picLocks noGrp="1" noChangeAspect="1" noChangeArrowheads="1"/>
          </p:cNvPicPr>
          <p:nvPr>
            <p:ph idx="4294967295"/>
          </p:nvPr>
        </p:nvPicPr>
        <p:blipFill>
          <a:blip r:embed="rId2" cstate="print"/>
          <a:srcRect/>
          <a:stretch>
            <a:fillRect/>
          </a:stretch>
        </p:blipFill>
        <p:spPr>
          <a:xfrm>
            <a:off x="2516188" y="685800"/>
            <a:ext cx="4113212" cy="5484813"/>
          </a:xfrm>
        </p:spPr>
      </p:pic>
      <p:sp>
        <p:nvSpPr>
          <p:cNvPr id="3" name="Rectangle 4"/>
          <p:cNvSpPr>
            <a:spLocks noChangeArrowheads="1"/>
          </p:cNvSpPr>
          <p:nvPr/>
        </p:nvSpPr>
        <p:spPr bwMode="auto">
          <a:xfrm>
            <a:off x="1235148" y="6170613"/>
            <a:ext cx="6689652" cy="400110"/>
          </a:xfrm>
          <a:prstGeom prst="rect">
            <a:avLst/>
          </a:prstGeom>
          <a:noFill/>
          <a:ln w="9525">
            <a:noFill/>
            <a:miter lim="800000"/>
            <a:headEnd/>
            <a:tailEnd/>
          </a:ln>
        </p:spPr>
        <p:txBody>
          <a:bodyPr wrap="none" anchor="ctr">
            <a:spAutoFit/>
          </a:bodyPr>
          <a:lstStyle/>
          <a:p>
            <a:r>
              <a:rPr lang="en-US" sz="2000" b="1" dirty="0">
                <a:solidFill>
                  <a:srgbClr val="000000"/>
                </a:solidFill>
              </a:rPr>
              <a:t>Kim Roufs checking remodeling project on </a:t>
            </a:r>
            <a:r>
              <a:rPr lang="en-US" sz="2000" b="1" dirty="0" err="1">
                <a:solidFill>
                  <a:srgbClr val="000000"/>
                </a:solidFill>
              </a:rPr>
              <a:t>Inis</a:t>
            </a:r>
            <a:r>
              <a:rPr lang="en-US" sz="2000" b="1" dirty="0">
                <a:solidFill>
                  <a:srgbClr val="000000"/>
                </a:solidFill>
              </a:rPr>
              <a:t> </a:t>
            </a:r>
            <a:r>
              <a:rPr lang="en-US" sz="2000" b="1" dirty="0" err="1">
                <a:solidFill>
                  <a:srgbClr val="000000"/>
                </a:solidFill>
              </a:rPr>
              <a:t>Oírr</a:t>
            </a:r>
            <a:endParaRPr lang="en-US" sz="2000" b="1" dirty="0">
              <a:solidFill>
                <a:srgbClr val="0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7570" name="Picture 3"/>
          <p:cNvPicPr>
            <a:picLocks noChangeAspect="1" noChangeArrowheads="1"/>
          </p:cNvPicPr>
          <p:nvPr/>
        </p:nvPicPr>
        <p:blipFill>
          <a:blip r:embed="rId2" cstate="print"/>
          <a:srcRect/>
          <a:stretch>
            <a:fillRect/>
          </a:stretch>
        </p:blipFill>
        <p:spPr bwMode="auto">
          <a:xfrm>
            <a:off x="930275" y="533400"/>
            <a:ext cx="3565525" cy="5480050"/>
          </a:xfrm>
          <a:prstGeom prst="rect">
            <a:avLst/>
          </a:prstGeom>
          <a:noFill/>
          <a:ln w="9525">
            <a:noFill/>
            <a:miter lim="800000"/>
            <a:headEnd/>
            <a:tailEnd/>
          </a:ln>
        </p:spPr>
      </p:pic>
      <p:pic>
        <p:nvPicPr>
          <p:cNvPr id="237571" name="Picture 6"/>
          <p:cNvPicPr>
            <a:picLocks noChangeAspect="1" noChangeArrowheads="1"/>
          </p:cNvPicPr>
          <p:nvPr/>
        </p:nvPicPr>
        <p:blipFill>
          <a:blip r:embed="rId3" cstate="print"/>
          <a:srcRect/>
          <a:stretch>
            <a:fillRect/>
          </a:stretch>
        </p:blipFill>
        <p:spPr bwMode="auto">
          <a:xfrm>
            <a:off x="4724400" y="544513"/>
            <a:ext cx="3656013" cy="5484812"/>
          </a:xfrm>
          <a:prstGeom prst="rect">
            <a:avLst/>
          </a:prstGeom>
          <a:noFill/>
          <a:ln w="9525">
            <a:noFill/>
            <a:miter lim="800000"/>
            <a:headEnd/>
            <a:tailEnd/>
          </a:ln>
        </p:spPr>
      </p:pic>
      <p:sp>
        <p:nvSpPr>
          <p:cNvPr id="4" name="Rectangle 4"/>
          <p:cNvSpPr>
            <a:spLocks noChangeArrowheads="1"/>
          </p:cNvSpPr>
          <p:nvPr/>
        </p:nvSpPr>
        <p:spPr bwMode="auto">
          <a:xfrm>
            <a:off x="2501347" y="6172200"/>
            <a:ext cx="4128053" cy="400110"/>
          </a:xfrm>
          <a:prstGeom prst="rect">
            <a:avLst/>
          </a:prstGeom>
          <a:noFill/>
          <a:ln w="9525">
            <a:noFill/>
            <a:miter lim="800000"/>
            <a:headEnd/>
            <a:tailEnd/>
          </a:ln>
        </p:spPr>
        <p:txBody>
          <a:bodyPr wrap="none" anchor="ctr">
            <a:spAutoFit/>
          </a:bodyPr>
          <a:lstStyle/>
          <a:p>
            <a:r>
              <a:rPr lang="en-US" sz="2000" b="1" dirty="0">
                <a:solidFill>
                  <a:schemeClr val="bg1"/>
                </a:solidFill>
              </a:rPr>
              <a:t>Edna O’Brien, noted Irish author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2" cstate="print"/>
          <a:srcRect/>
          <a:stretch>
            <a:fillRect/>
          </a:stretch>
        </p:blipFill>
        <p:spPr bwMode="auto">
          <a:xfrm>
            <a:off x="228600" y="685800"/>
            <a:ext cx="3656013" cy="5484813"/>
          </a:xfrm>
          <a:prstGeom prst="rect">
            <a:avLst/>
          </a:prstGeom>
          <a:noFill/>
          <a:ln w="9525">
            <a:noFill/>
            <a:miter lim="800000"/>
            <a:headEnd/>
            <a:tailEnd/>
          </a:ln>
        </p:spPr>
      </p:pic>
      <p:pic>
        <p:nvPicPr>
          <p:cNvPr id="238595" name="Picture 6"/>
          <p:cNvPicPr>
            <a:picLocks noChangeAspect="1" noChangeArrowheads="1"/>
          </p:cNvPicPr>
          <p:nvPr/>
        </p:nvPicPr>
        <p:blipFill>
          <a:blip r:embed="rId3" cstate="print"/>
          <a:srcRect/>
          <a:stretch>
            <a:fillRect/>
          </a:stretch>
        </p:blipFill>
        <p:spPr bwMode="auto">
          <a:xfrm>
            <a:off x="2362200" y="685800"/>
            <a:ext cx="3781425" cy="5715000"/>
          </a:xfrm>
          <a:prstGeom prst="rect">
            <a:avLst/>
          </a:prstGeom>
          <a:noFill/>
          <a:ln w="9525">
            <a:noFill/>
            <a:miter lim="800000"/>
            <a:headEnd/>
            <a:tailEnd/>
          </a:ln>
        </p:spPr>
      </p:pic>
      <p:pic>
        <p:nvPicPr>
          <p:cNvPr id="238596" name="Picture 7"/>
          <p:cNvPicPr>
            <a:picLocks noChangeAspect="1" noChangeArrowheads="1"/>
          </p:cNvPicPr>
          <p:nvPr/>
        </p:nvPicPr>
        <p:blipFill>
          <a:blip r:embed="rId4" cstate="print"/>
          <a:srcRect/>
          <a:stretch>
            <a:fillRect/>
          </a:stretch>
        </p:blipFill>
        <p:spPr bwMode="auto">
          <a:xfrm>
            <a:off x="4876800" y="381000"/>
            <a:ext cx="3571875" cy="5715000"/>
          </a:xfrm>
          <a:prstGeom prst="rect">
            <a:avLst/>
          </a:prstGeom>
          <a:noFill/>
          <a:ln w="9525">
            <a:noFill/>
            <a:miter lim="800000"/>
            <a:headEnd/>
            <a:tailEnd/>
          </a:ln>
        </p:spPr>
      </p:pic>
      <p:sp>
        <p:nvSpPr>
          <p:cNvPr id="5" name="Rectangle 4"/>
          <p:cNvSpPr>
            <a:spLocks noChangeArrowheads="1"/>
          </p:cNvSpPr>
          <p:nvPr/>
        </p:nvSpPr>
        <p:spPr bwMode="auto">
          <a:xfrm>
            <a:off x="2501347" y="6172200"/>
            <a:ext cx="4128053" cy="400110"/>
          </a:xfrm>
          <a:prstGeom prst="rect">
            <a:avLst/>
          </a:prstGeom>
          <a:noFill/>
          <a:ln w="9525">
            <a:noFill/>
            <a:miter lim="800000"/>
            <a:headEnd/>
            <a:tailEnd/>
          </a:ln>
        </p:spPr>
        <p:txBody>
          <a:bodyPr wrap="none" anchor="ctr">
            <a:spAutoFit/>
          </a:bodyPr>
          <a:lstStyle/>
          <a:p>
            <a:r>
              <a:rPr lang="en-US" sz="2000" b="1" dirty="0">
                <a:solidFill>
                  <a:schemeClr val="bg1"/>
                </a:solidFill>
              </a:rPr>
              <a:t>Edna O’Brien, noted Irish author</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P8190030"/>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4"/>
          <p:cNvSpPr>
            <a:spLocks noChangeArrowheads="1"/>
          </p:cNvSpPr>
          <p:nvPr/>
        </p:nvSpPr>
        <p:spPr bwMode="auto">
          <a:xfrm>
            <a:off x="2122362" y="6248400"/>
            <a:ext cx="4897687" cy="400110"/>
          </a:xfrm>
          <a:prstGeom prst="rect">
            <a:avLst/>
          </a:prstGeom>
          <a:noFill/>
          <a:ln w="9525">
            <a:noFill/>
            <a:miter lim="800000"/>
            <a:headEnd/>
            <a:tailEnd/>
          </a:ln>
        </p:spPr>
        <p:txBody>
          <a:bodyPr wrap="none" anchor="ctr">
            <a:spAutoFit/>
          </a:bodyPr>
          <a:lstStyle/>
          <a:p>
            <a:r>
              <a:rPr lang="en-US" sz="2000" b="1" dirty="0">
                <a:solidFill>
                  <a:srgbClr val="000000"/>
                </a:solidFill>
              </a:rPr>
              <a:t>Tim Roufs and local </a:t>
            </a:r>
            <a:r>
              <a:rPr lang="en-US" sz="2000" b="1" dirty="0" err="1">
                <a:solidFill>
                  <a:srgbClr val="000000"/>
                </a:solidFill>
              </a:rPr>
              <a:t>Inis</a:t>
            </a:r>
            <a:r>
              <a:rPr lang="en-US" sz="2000" b="1" dirty="0">
                <a:solidFill>
                  <a:srgbClr val="000000"/>
                </a:solidFill>
              </a:rPr>
              <a:t> </a:t>
            </a:r>
            <a:r>
              <a:rPr lang="en-US" sz="2000" b="1" dirty="0" err="1">
                <a:solidFill>
                  <a:srgbClr val="000000"/>
                </a:solidFill>
              </a:rPr>
              <a:t>Oírr</a:t>
            </a:r>
            <a:r>
              <a:rPr lang="en-US" sz="2000" b="1" dirty="0">
                <a:solidFill>
                  <a:srgbClr val="000000"/>
                </a:solidFill>
              </a:rPr>
              <a:t> “guide”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8"/>
          <p:cNvPicPr>
            <a:picLocks noChangeAspect="1" noChangeArrowheads="1"/>
          </p:cNvPicPr>
          <p:nvPr/>
        </p:nvPicPr>
        <p:blipFill>
          <a:blip r:embed="rId2" cstate="print"/>
          <a:srcRect/>
          <a:stretch>
            <a:fillRect/>
          </a:stretch>
        </p:blipFill>
        <p:spPr bwMode="auto">
          <a:xfrm>
            <a:off x="38100" y="2362200"/>
            <a:ext cx="2857500" cy="3810000"/>
          </a:xfrm>
          <a:prstGeom prst="rect">
            <a:avLst/>
          </a:prstGeom>
          <a:noFill/>
          <a:ln w="9525">
            <a:noFill/>
            <a:miter lim="800000"/>
            <a:headEnd/>
            <a:tailEnd/>
          </a:ln>
        </p:spPr>
      </p:pic>
      <p:pic>
        <p:nvPicPr>
          <p:cNvPr id="143362" name="Picture 12"/>
          <p:cNvPicPr>
            <a:picLocks noChangeAspect="1" noChangeArrowheads="1"/>
          </p:cNvPicPr>
          <p:nvPr/>
        </p:nvPicPr>
        <p:blipFill>
          <a:blip r:embed="rId3" cstate="print"/>
          <a:srcRect/>
          <a:stretch>
            <a:fillRect/>
          </a:stretch>
        </p:blipFill>
        <p:spPr bwMode="auto">
          <a:xfrm>
            <a:off x="2381250" y="4800600"/>
            <a:ext cx="1428750" cy="381000"/>
          </a:xfrm>
          <a:prstGeom prst="rect">
            <a:avLst/>
          </a:prstGeom>
          <a:noFill/>
          <a:ln w="9525">
            <a:noFill/>
            <a:miter lim="800000"/>
            <a:headEnd/>
            <a:tailEnd/>
          </a:ln>
        </p:spPr>
      </p:pic>
      <p:pic>
        <p:nvPicPr>
          <p:cNvPr id="143363" name="Picture 13"/>
          <p:cNvPicPr>
            <a:picLocks noChangeAspect="1" noChangeArrowheads="1"/>
          </p:cNvPicPr>
          <p:nvPr/>
        </p:nvPicPr>
        <p:blipFill>
          <a:blip r:embed="rId4" cstate="print"/>
          <a:srcRect/>
          <a:stretch>
            <a:fillRect/>
          </a:stretch>
        </p:blipFill>
        <p:spPr bwMode="auto">
          <a:xfrm>
            <a:off x="6477000" y="342900"/>
            <a:ext cx="2143125" cy="5143500"/>
          </a:xfrm>
          <a:prstGeom prst="rect">
            <a:avLst/>
          </a:prstGeom>
          <a:noFill/>
          <a:ln w="9525">
            <a:noFill/>
            <a:miter lim="800000"/>
            <a:headEnd/>
            <a:tailEnd/>
          </a:ln>
        </p:spPr>
      </p:pic>
      <p:pic>
        <p:nvPicPr>
          <p:cNvPr id="143364" name="Picture 14"/>
          <p:cNvPicPr>
            <a:picLocks noChangeAspect="1" noChangeArrowheads="1"/>
          </p:cNvPicPr>
          <p:nvPr/>
        </p:nvPicPr>
        <p:blipFill>
          <a:blip r:embed="rId5" cstate="print"/>
          <a:srcRect/>
          <a:stretch>
            <a:fillRect/>
          </a:stretch>
        </p:blipFill>
        <p:spPr bwMode="auto">
          <a:xfrm>
            <a:off x="3962400" y="3314700"/>
            <a:ext cx="2857500" cy="2857500"/>
          </a:xfrm>
          <a:prstGeom prst="rect">
            <a:avLst/>
          </a:prstGeom>
          <a:noFill/>
          <a:ln w="9525">
            <a:noFill/>
            <a:miter lim="800000"/>
            <a:headEnd/>
            <a:tailEnd/>
          </a:ln>
        </p:spPr>
      </p:pic>
      <p:pic>
        <p:nvPicPr>
          <p:cNvPr id="143365" name="Picture 15"/>
          <p:cNvPicPr>
            <a:picLocks noChangeAspect="1" noChangeArrowheads="1"/>
          </p:cNvPicPr>
          <p:nvPr/>
        </p:nvPicPr>
        <p:blipFill>
          <a:blip r:embed="rId6" cstate="print"/>
          <a:srcRect/>
          <a:stretch>
            <a:fillRect/>
          </a:stretch>
        </p:blipFill>
        <p:spPr bwMode="auto">
          <a:xfrm>
            <a:off x="2503488" y="381000"/>
            <a:ext cx="2824162" cy="304800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85800" y="815400"/>
            <a:ext cx="7772400" cy="5509200"/>
          </a:xfrm>
          <a:prstGeom prst="rect">
            <a:avLst/>
          </a:prstGeom>
          <a:noFill/>
          <a:ln w="9525">
            <a:noFill/>
            <a:miter lim="800000"/>
            <a:headEnd/>
            <a:tailEnd/>
          </a:ln>
        </p:spPr>
        <p:txBody>
          <a:bodyPr wrap="square" anchor="ctr">
            <a:spAutoFit/>
          </a:bodyPr>
          <a:lstStyle/>
          <a:p>
            <a:pPr algn="ctr"/>
            <a:r>
              <a:rPr lang="en-US" sz="3200" b="1" dirty="0">
                <a:solidFill>
                  <a:srgbClr val="000000"/>
                </a:solidFill>
              </a:rPr>
              <a:t>After several days of touring the island of </a:t>
            </a:r>
            <a:r>
              <a:rPr lang="en-US" sz="3200" b="1" dirty="0" err="1">
                <a:solidFill>
                  <a:srgbClr val="000000"/>
                </a:solidFill>
              </a:rPr>
              <a:t>Inis</a:t>
            </a:r>
            <a:r>
              <a:rPr lang="en-US" sz="3200" b="1" dirty="0">
                <a:solidFill>
                  <a:srgbClr val="000000"/>
                </a:solidFill>
              </a:rPr>
              <a:t> </a:t>
            </a:r>
            <a:r>
              <a:rPr lang="en-US" sz="3200" b="1" dirty="0" err="1">
                <a:solidFill>
                  <a:srgbClr val="000000"/>
                </a:solidFill>
              </a:rPr>
              <a:t>Oírr</a:t>
            </a:r>
            <a:r>
              <a:rPr lang="en-US" sz="3200" b="1" dirty="0">
                <a:solidFill>
                  <a:srgbClr val="000000"/>
                </a:solidFill>
              </a:rPr>
              <a:t> with the local “guide” --  with Prof. Roufs continually asking many questions --  </a:t>
            </a:r>
          </a:p>
          <a:p>
            <a:pPr algn="ctr"/>
            <a:r>
              <a:rPr lang="en-US" sz="3200" b="1" dirty="0">
                <a:solidFill>
                  <a:srgbClr val="000000"/>
                </a:solidFill>
              </a:rPr>
              <a:t>Prof. Roufs asked the guide, </a:t>
            </a:r>
          </a:p>
          <a:p>
            <a:pPr algn="ctr"/>
            <a:r>
              <a:rPr lang="en-US" sz="3200" b="1" dirty="0">
                <a:solidFill>
                  <a:srgbClr val="000000"/>
                </a:solidFill>
              </a:rPr>
              <a:t>“have you ever ridden in a </a:t>
            </a:r>
            <a:r>
              <a:rPr lang="en-US" sz="3200" b="1" i="1" dirty="0" err="1">
                <a:solidFill>
                  <a:srgbClr val="000000"/>
                </a:solidFill>
              </a:rPr>
              <a:t>curagh</a:t>
            </a:r>
            <a:r>
              <a:rPr lang="en-US" sz="3200" b="1" dirty="0">
                <a:solidFill>
                  <a:srgbClr val="000000"/>
                </a:solidFill>
              </a:rPr>
              <a:t>?</a:t>
            </a:r>
          </a:p>
          <a:p>
            <a:pPr algn="ctr"/>
            <a:endParaRPr lang="en-US" sz="2000" b="1" dirty="0">
              <a:solidFill>
                <a:srgbClr val="000000"/>
              </a:solidFill>
            </a:endParaRPr>
          </a:p>
          <a:p>
            <a:pPr algn="ctr"/>
            <a:r>
              <a:rPr lang="en-US" sz="3200" b="1" dirty="0">
                <a:solidFill>
                  <a:schemeClr val="bg1"/>
                </a:solidFill>
              </a:rPr>
              <a:t>The wonderful and normally very patient young guide very kindly turned to Prof. Roufs (as you will see in the next picture) and asked </a:t>
            </a:r>
            <a:r>
              <a:rPr lang="en-US" sz="3200" b="1" i="1" dirty="0">
                <a:solidFill>
                  <a:schemeClr val="bg1"/>
                </a:solidFill>
              </a:rPr>
              <a:t>him</a:t>
            </a:r>
            <a:r>
              <a:rPr lang="en-US" sz="3200" b="1" dirty="0">
                <a:solidFill>
                  <a:schemeClr val="bg1"/>
                </a:solidFill>
              </a:rPr>
              <a:t> . . .</a:t>
            </a:r>
          </a:p>
        </p:txBody>
      </p:sp>
    </p:spTree>
    <p:extLst>
      <p:ext uri="{BB962C8B-B14F-4D97-AF65-F5344CB8AC3E}">
        <p14:creationId xmlns:p14="http://schemas.microsoft.com/office/powerpoint/2010/main" val="26857905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685800" y="815400"/>
            <a:ext cx="7772400" cy="5509200"/>
          </a:xfrm>
          <a:prstGeom prst="rect">
            <a:avLst/>
          </a:prstGeom>
          <a:noFill/>
          <a:ln w="9525">
            <a:noFill/>
            <a:miter lim="800000"/>
            <a:headEnd/>
            <a:tailEnd/>
          </a:ln>
        </p:spPr>
        <p:txBody>
          <a:bodyPr wrap="square" anchor="ctr">
            <a:spAutoFit/>
          </a:bodyPr>
          <a:lstStyle/>
          <a:p>
            <a:pPr algn="ctr"/>
            <a:r>
              <a:rPr lang="en-US" sz="3200" b="1" dirty="0">
                <a:solidFill>
                  <a:schemeClr val="bg1">
                    <a:lumMod val="65000"/>
                  </a:schemeClr>
                </a:solidFill>
              </a:rPr>
              <a:t>After several days of touring the island of </a:t>
            </a:r>
            <a:r>
              <a:rPr lang="en-US" sz="3200" b="1" dirty="0" err="1">
                <a:solidFill>
                  <a:schemeClr val="bg1">
                    <a:lumMod val="65000"/>
                  </a:schemeClr>
                </a:solidFill>
              </a:rPr>
              <a:t>Inis</a:t>
            </a:r>
            <a:r>
              <a:rPr lang="en-US" sz="3200" b="1" dirty="0">
                <a:solidFill>
                  <a:schemeClr val="bg1">
                    <a:lumMod val="65000"/>
                  </a:schemeClr>
                </a:solidFill>
              </a:rPr>
              <a:t> </a:t>
            </a:r>
            <a:r>
              <a:rPr lang="en-US" sz="3200" b="1" dirty="0" err="1">
                <a:solidFill>
                  <a:schemeClr val="bg1">
                    <a:lumMod val="65000"/>
                  </a:schemeClr>
                </a:solidFill>
              </a:rPr>
              <a:t>Oírr</a:t>
            </a:r>
            <a:r>
              <a:rPr lang="en-US" sz="3200" b="1" dirty="0">
                <a:solidFill>
                  <a:schemeClr val="bg1">
                    <a:lumMod val="65000"/>
                  </a:schemeClr>
                </a:solidFill>
              </a:rPr>
              <a:t> with the local “guide” --  with Prof. Roufs continually asking many questions --  </a:t>
            </a:r>
          </a:p>
          <a:p>
            <a:pPr algn="ctr"/>
            <a:r>
              <a:rPr lang="en-US" sz="3200" b="1" dirty="0">
                <a:solidFill>
                  <a:schemeClr val="bg1">
                    <a:lumMod val="65000"/>
                  </a:schemeClr>
                </a:solidFill>
              </a:rPr>
              <a:t>Prof. Roufs asked the guide, </a:t>
            </a:r>
          </a:p>
          <a:p>
            <a:pPr algn="ctr"/>
            <a:r>
              <a:rPr lang="en-US" sz="3200" b="1" dirty="0">
                <a:solidFill>
                  <a:schemeClr val="bg1">
                    <a:lumMod val="65000"/>
                  </a:schemeClr>
                </a:solidFill>
              </a:rPr>
              <a:t>“have you ever ridden in a </a:t>
            </a:r>
            <a:r>
              <a:rPr lang="en-US" sz="3200" b="1" i="1" dirty="0" err="1">
                <a:solidFill>
                  <a:schemeClr val="bg1">
                    <a:lumMod val="65000"/>
                  </a:schemeClr>
                </a:solidFill>
              </a:rPr>
              <a:t>curagh</a:t>
            </a:r>
            <a:r>
              <a:rPr lang="en-US" sz="3200" b="1" dirty="0">
                <a:solidFill>
                  <a:schemeClr val="bg1">
                    <a:lumMod val="65000"/>
                  </a:schemeClr>
                </a:solidFill>
              </a:rPr>
              <a:t>?</a:t>
            </a:r>
          </a:p>
          <a:p>
            <a:pPr algn="ctr"/>
            <a:endParaRPr lang="en-US" sz="2000" b="1" dirty="0">
              <a:solidFill>
                <a:srgbClr val="000000"/>
              </a:solidFill>
            </a:endParaRPr>
          </a:p>
          <a:p>
            <a:pPr algn="ctr"/>
            <a:r>
              <a:rPr lang="en-US" sz="3200" b="1" dirty="0">
                <a:solidFill>
                  <a:srgbClr val="000000"/>
                </a:solidFill>
              </a:rPr>
              <a:t>The wonderful and normally very patient young guide very kindly turned to Mr. Roufs (as you will see in the next picture) and asked </a:t>
            </a:r>
            <a:r>
              <a:rPr lang="en-US" sz="3200" b="1" i="1" dirty="0">
                <a:solidFill>
                  <a:srgbClr val="000000"/>
                </a:solidFill>
              </a:rPr>
              <a:t>him</a:t>
            </a:r>
            <a:r>
              <a:rPr lang="en-US" sz="3200" b="1" dirty="0">
                <a:solidFill>
                  <a:srgbClr val="000000"/>
                </a:solidFill>
              </a:rPr>
              <a:t> . . .</a:t>
            </a:r>
          </a:p>
        </p:txBody>
      </p:sp>
    </p:spTree>
    <p:extLst>
      <p:ext uri="{BB962C8B-B14F-4D97-AF65-F5344CB8AC3E}">
        <p14:creationId xmlns:p14="http://schemas.microsoft.com/office/powerpoint/2010/main" val="32876921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P8200046"/>
          <p:cNvPicPr>
            <a:picLocks noGrp="1" noChangeAspect="1" noChangeArrowheads="1"/>
          </p:cNvPicPr>
          <p:nvPr>
            <p:ph/>
          </p:nvPr>
        </p:nvPicPr>
        <p:blipFill>
          <a:blip r:embed="rId2" cstate="print"/>
          <a:srcRect/>
          <a:stretch>
            <a:fillRect/>
          </a:stretch>
        </p:blipFill>
        <p:spPr>
          <a:xfrm>
            <a:off x="2514600" y="685800"/>
            <a:ext cx="4113213" cy="5484813"/>
          </a:xfrm>
        </p:spPr>
      </p:pic>
      <p:sp>
        <p:nvSpPr>
          <p:cNvPr id="3" name="Rectangle 4"/>
          <p:cNvSpPr>
            <a:spLocks noChangeArrowheads="1"/>
          </p:cNvSpPr>
          <p:nvPr/>
        </p:nvSpPr>
        <p:spPr bwMode="auto">
          <a:xfrm>
            <a:off x="45720" y="5237202"/>
            <a:ext cx="9098280" cy="523220"/>
          </a:xfrm>
          <a:prstGeom prst="rect">
            <a:avLst/>
          </a:prstGeom>
          <a:noFill/>
          <a:ln w="9525">
            <a:noFill/>
            <a:miter lim="800000"/>
            <a:headEnd/>
            <a:tailEnd/>
          </a:ln>
        </p:spPr>
        <p:txBody>
          <a:bodyPr wrap="square" anchor="ctr">
            <a:spAutoFit/>
          </a:bodyPr>
          <a:lstStyle/>
          <a:p>
            <a:pPr algn="ctr"/>
            <a:r>
              <a:rPr lang="en-US" sz="2800" b="1" dirty="0">
                <a:solidFill>
                  <a:srgbClr val="000000"/>
                </a:solidFill>
              </a:rPr>
              <a:t>“Mr. Roufs, don’t you know </a:t>
            </a:r>
            <a:r>
              <a:rPr lang="en-US" sz="2800" b="1" i="1" dirty="0">
                <a:solidFill>
                  <a:srgbClr val="000000"/>
                </a:solidFill>
              </a:rPr>
              <a:t>ANYTHING</a:t>
            </a:r>
            <a:r>
              <a:rPr lang="en-US" sz="2800" b="1" dirty="0">
                <a:solidFill>
                  <a:srgbClr val="000000"/>
                </a:solidFill>
              </a:rPr>
              <a:t>? . . .</a:t>
            </a:r>
          </a:p>
        </p:txBody>
      </p:sp>
    </p:spTree>
    <p:extLst>
      <p:ext uri="{BB962C8B-B14F-4D97-AF65-F5344CB8AC3E}">
        <p14:creationId xmlns:p14="http://schemas.microsoft.com/office/powerpoint/2010/main" val="4009724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P8190034"/>
          <p:cNvPicPr>
            <a:picLocks noGrp="1" noChangeAspect="1" noChangeArrowheads="1"/>
          </p:cNvPicPr>
          <p:nvPr>
            <p:ph/>
          </p:nvPr>
        </p:nvPicPr>
        <p:blipFill>
          <a:blip r:embed="rId2" cstate="print"/>
          <a:srcRect/>
          <a:stretch>
            <a:fillRect/>
          </a:stretch>
        </p:blipFill>
        <p:spPr>
          <a:xfrm>
            <a:off x="685800" y="228600"/>
            <a:ext cx="7802563" cy="5851525"/>
          </a:xfrm>
        </p:spPr>
      </p:pic>
      <p:sp>
        <p:nvSpPr>
          <p:cNvPr id="3" name="Rectangle 4"/>
          <p:cNvSpPr>
            <a:spLocks noChangeArrowheads="1"/>
          </p:cNvSpPr>
          <p:nvPr/>
        </p:nvSpPr>
        <p:spPr bwMode="auto">
          <a:xfrm>
            <a:off x="2362200" y="6305490"/>
            <a:ext cx="4419600" cy="400110"/>
          </a:xfrm>
          <a:prstGeom prst="rect">
            <a:avLst/>
          </a:prstGeom>
          <a:noFill/>
          <a:ln w="9525">
            <a:noFill/>
            <a:miter lim="800000"/>
            <a:headEnd/>
            <a:tailEnd/>
          </a:ln>
        </p:spPr>
        <p:txBody>
          <a:bodyPr wrap="square" anchor="ctr">
            <a:spAutoFit/>
          </a:bodyPr>
          <a:lstStyle/>
          <a:p>
            <a:pPr algn="ctr"/>
            <a:r>
              <a:rPr lang="en-US" sz="2000" b="1" dirty="0"/>
              <a:t>O'Brien Castle </a:t>
            </a:r>
            <a:r>
              <a:rPr lang="en-US" sz="2000" b="1" dirty="0">
                <a:solidFill>
                  <a:srgbClr val="000000"/>
                </a:solidFill>
              </a:rPr>
              <a:t>on </a:t>
            </a:r>
            <a:r>
              <a:rPr lang="en-US" sz="2000" b="1" dirty="0" err="1">
                <a:solidFill>
                  <a:srgbClr val="000000"/>
                </a:solidFill>
              </a:rPr>
              <a:t>Inis</a:t>
            </a:r>
            <a:r>
              <a:rPr lang="en-US" sz="2000" b="1" dirty="0">
                <a:solidFill>
                  <a:srgbClr val="000000"/>
                </a:solidFill>
              </a:rPr>
              <a:t> </a:t>
            </a:r>
            <a:r>
              <a:rPr lang="en-US" sz="2000" b="1" dirty="0" err="1">
                <a:solidFill>
                  <a:srgbClr val="000000"/>
                </a:solidFill>
              </a:rPr>
              <a:t>Oírr</a:t>
            </a:r>
            <a:endParaRPr lang="en-US" sz="2000" b="1" dirty="0">
              <a:solidFill>
                <a:srgbClr val="00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P8190034"/>
          <p:cNvPicPr>
            <a:picLocks noGrp="1" noChangeAspect="1" noChangeArrowheads="1"/>
          </p:cNvPicPr>
          <p:nvPr>
            <p:ph/>
          </p:nvPr>
        </p:nvPicPr>
        <p:blipFill>
          <a:blip r:embed="rId2" cstate="print"/>
          <a:srcRect/>
          <a:stretch>
            <a:fillRect/>
          </a:stretch>
        </p:blipFill>
        <p:spPr>
          <a:xfrm>
            <a:off x="685800" y="228600"/>
            <a:ext cx="7802563" cy="5851525"/>
          </a:xfrm>
        </p:spPr>
      </p:pic>
      <p:sp>
        <p:nvSpPr>
          <p:cNvPr id="4" name="Rectangle 3"/>
          <p:cNvSpPr>
            <a:spLocks noChangeArrowheads="1"/>
          </p:cNvSpPr>
          <p:nvPr/>
        </p:nvSpPr>
        <p:spPr bwMode="auto">
          <a:xfrm>
            <a:off x="2057400" y="1584325"/>
            <a:ext cx="1922463" cy="396875"/>
          </a:xfrm>
          <a:prstGeom prst="rect">
            <a:avLst/>
          </a:prstGeom>
          <a:noFill/>
          <a:ln w="9525">
            <a:noFill/>
            <a:miter lim="800000"/>
            <a:headEnd/>
            <a:tailEnd/>
          </a:ln>
        </p:spPr>
        <p:txBody>
          <a:bodyPr wrap="none">
            <a:spAutoFit/>
          </a:bodyPr>
          <a:lstStyle/>
          <a:p>
            <a:pPr algn="ctr">
              <a:spcBef>
                <a:spcPct val="20000"/>
              </a:spcBef>
            </a:pPr>
            <a:r>
              <a:rPr lang="en-US" sz="2000" b="1" dirty="0"/>
              <a:t>O'Brien Castle</a:t>
            </a:r>
          </a:p>
        </p:txBody>
      </p:sp>
    </p:spTree>
    <p:extLst>
      <p:ext uri="{BB962C8B-B14F-4D97-AF65-F5344CB8AC3E}">
        <p14:creationId xmlns:p14="http://schemas.microsoft.com/office/powerpoint/2010/main" val="17187895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ChangeArrowheads="1"/>
          </p:cNvSpPr>
          <p:nvPr/>
        </p:nvSpPr>
        <p:spPr bwMode="auto">
          <a:xfrm>
            <a:off x="3276600" y="5867400"/>
            <a:ext cx="2584450" cy="396875"/>
          </a:xfrm>
          <a:prstGeom prst="rect">
            <a:avLst/>
          </a:prstGeom>
          <a:noFill/>
          <a:ln w="9525">
            <a:noFill/>
            <a:miter lim="800000"/>
            <a:headEnd/>
            <a:tailEnd/>
          </a:ln>
        </p:spPr>
        <p:txBody>
          <a:bodyPr wrap="none">
            <a:spAutoFit/>
          </a:bodyPr>
          <a:lstStyle/>
          <a:p>
            <a:pPr algn="ctr">
              <a:spcBef>
                <a:spcPct val="20000"/>
              </a:spcBef>
            </a:pPr>
            <a:r>
              <a:rPr lang="en-US" sz="2000" b="1"/>
              <a:t>O'Brien Castle area </a:t>
            </a:r>
          </a:p>
        </p:txBody>
      </p:sp>
      <p:sp>
        <p:nvSpPr>
          <p:cNvPr id="242690" name="Rectangle 3"/>
          <p:cNvSpPr>
            <a:spLocks noChangeArrowheads="1"/>
          </p:cNvSpPr>
          <p:nvPr/>
        </p:nvSpPr>
        <p:spPr bwMode="auto">
          <a:xfrm>
            <a:off x="3130550" y="6477000"/>
            <a:ext cx="2889250" cy="274638"/>
          </a:xfrm>
          <a:prstGeom prst="rect">
            <a:avLst/>
          </a:prstGeom>
          <a:noFill/>
          <a:ln w="9525">
            <a:noFill/>
            <a:miter lim="800000"/>
            <a:headEnd/>
            <a:tailEnd/>
          </a:ln>
        </p:spPr>
        <p:txBody>
          <a:bodyPr wrap="none">
            <a:spAutoFit/>
          </a:bodyPr>
          <a:lstStyle/>
          <a:p>
            <a:pPr algn="ctr">
              <a:spcBef>
                <a:spcPct val="20000"/>
              </a:spcBef>
            </a:pPr>
            <a:r>
              <a:rPr lang="en-US">
                <a:hlinkClick r:id="rId2"/>
              </a:rPr>
              <a:t>http://www.seb75.com/CoGalway31.htm</a:t>
            </a:r>
            <a:endParaRPr lang="en-US"/>
          </a:p>
        </p:txBody>
      </p:sp>
      <p:pic>
        <p:nvPicPr>
          <p:cNvPr id="242691" name="Picture 4" descr="Inisoirr3"/>
          <p:cNvPicPr>
            <a:picLocks noChangeAspect="1" noChangeArrowheads="1"/>
          </p:cNvPicPr>
          <p:nvPr/>
        </p:nvPicPr>
        <p:blipFill>
          <a:blip r:embed="rId3" cstate="print"/>
          <a:srcRect/>
          <a:stretch>
            <a:fillRect/>
          </a:stretch>
        </p:blipFill>
        <p:spPr bwMode="auto">
          <a:xfrm>
            <a:off x="114300" y="1752600"/>
            <a:ext cx="8877300" cy="3810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P8200043"/>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243714" name="Rectangle 3"/>
          <p:cNvSpPr>
            <a:spLocks noChangeArrowheads="1"/>
          </p:cNvSpPr>
          <p:nvPr/>
        </p:nvSpPr>
        <p:spPr bwMode="auto">
          <a:xfrm>
            <a:off x="381000" y="6264275"/>
            <a:ext cx="8305800" cy="396875"/>
          </a:xfrm>
          <a:prstGeom prst="rect">
            <a:avLst/>
          </a:prstGeom>
          <a:noFill/>
          <a:ln w="9525">
            <a:noFill/>
            <a:miter lim="800000"/>
            <a:headEnd/>
            <a:tailEnd/>
          </a:ln>
        </p:spPr>
        <p:txBody>
          <a:bodyPr anchor="ctr">
            <a:spAutoFit/>
          </a:bodyPr>
          <a:lstStyle/>
          <a:p>
            <a:pPr algn="ctr"/>
            <a:r>
              <a:rPr lang="en-US" sz="2000"/>
              <a:t>Weaving baskets at </a:t>
            </a:r>
            <a:r>
              <a:rPr lang="en-US" sz="2000">
                <a:hlinkClick r:id="rId3"/>
              </a:rPr>
              <a:t>Aras Eanna</a:t>
            </a:r>
            <a:r>
              <a:rPr lang="en-US" sz="2000"/>
              <a:t>, the arts and cultural centre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5"/>
          <p:cNvSpPr txBox="1">
            <a:spLocks noChangeArrowheads="1"/>
          </p:cNvSpPr>
          <p:nvPr/>
        </p:nvSpPr>
        <p:spPr bwMode="auto">
          <a:xfrm>
            <a:off x="838200" y="2743200"/>
            <a:ext cx="7467600" cy="2928937"/>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Continuing on “anticlockwise” around the southern coast of the Republic of Ireland . . .</a:t>
            </a:r>
          </a:p>
        </p:txBody>
      </p:sp>
    </p:spTree>
    <p:extLst>
      <p:ext uri="{BB962C8B-B14F-4D97-AF65-F5344CB8AC3E}">
        <p14:creationId xmlns:p14="http://schemas.microsoft.com/office/powerpoint/2010/main" val="21343805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44738" name="Freeform 7"/>
          <p:cNvSpPr>
            <a:spLocks/>
          </p:cNvSpPr>
          <p:nvPr/>
        </p:nvSpPr>
        <p:spPr bwMode="auto">
          <a:xfrm>
            <a:off x="3016250" y="2914650"/>
            <a:ext cx="3009900" cy="2857500"/>
          </a:xfrm>
          <a:custGeom>
            <a:avLst/>
            <a:gdLst>
              <a:gd name="T0" fmla="*/ 2147483647 w 1896"/>
              <a:gd name="T1" fmla="*/ 2147483647 h 1800"/>
              <a:gd name="T2" fmla="*/ 2147483647 w 1896"/>
              <a:gd name="T3" fmla="*/ 2147483647 h 1800"/>
              <a:gd name="T4" fmla="*/ 2147483647 w 1896"/>
              <a:gd name="T5" fmla="*/ 2147483647 h 1800"/>
              <a:gd name="T6" fmla="*/ 2147483647 w 1896"/>
              <a:gd name="T7" fmla="*/ 2147483647 h 1800"/>
              <a:gd name="T8" fmla="*/ 2147483647 w 1896"/>
              <a:gd name="T9" fmla="*/ 2147483647 h 1800"/>
              <a:gd name="T10" fmla="*/ 2147483647 w 1896"/>
              <a:gd name="T11" fmla="*/ 2147483647 h 1800"/>
              <a:gd name="T12" fmla="*/ 2147483647 w 1896"/>
              <a:gd name="T13" fmla="*/ 0 h 1800"/>
              <a:gd name="T14" fmla="*/ 2147483647 w 1896"/>
              <a:gd name="T15" fmla="*/ 2147483647 h 1800"/>
              <a:gd name="T16" fmla="*/ 2147483647 w 1896"/>
              <a:gd name="T17" fmla="*/ 2147483647 h 1800"/>
              <a:gd name="T18" fmla="*/ 2147483647 w 1896"/>
              <a:gd name="T19" fmla="*/ 2147483647 h 1800"/>
              <a:gd name="T20" fmla="*/ 2147483647 w 1896"/>
              <a:gd name="T21" fmla="*/ 2147483647 h 1800"/>
              <a:gd name="T22" fmla="*/ 2147483647 w 1896"/>
              <a:gd name="T23" fmla="*/ 2147483647 h 1800"/>
              <a:gd name="T24" fmla="*/ 2147483647 w 1896"/>
              <a:gd name="T25" fmla="*/ 2147483647 h 1800"/>
              <a:gd name="T26" fmla="*/ 2147483647 w 1896"/>
              <a:gd name="T27" fmla="*/ 2147483647 h 1800"/>
              <a:gd name="T28" fmla="*/ 2147483647 w 1896"/>
              <a:gd name="T29" fmla="*/ 2147483647 h 1800"/>
              <a:gd name="T30" fmla="*/ 2147483647 w 1896"/>
              <a:gd name="T31" fmla="*/ 2147483647 h 1800"/>
              <a:gd name="T32" fmla="*/ 2147483647 w 1896"/>
              <a:gd name="T33" fmla="*/ 2147483647 h 1800"/>
              <a:gd name="T34" fmla="*/ 2147483647 w 1896"/>
              <a:gd name="T35" fmla="*/ 2147483647 h 1800"/>
              <a:gd name="T36" fmla="*/ 2147483647 w 1896"/>
              <a:gd name="T37" fmla="*/ 2147483647 h 1800"/>
              <a:gd name="T38" fmla="*/ 2147483647 w 1896"/>
              <a:gd name="T39" fmla="*/ 2147483647 h 1800"/>
              <a:gd name="T40" fmla="*/ 2147483647 w 1896"/>
              <a:gd name="T41" fmla="*/ 2147483647 h 1800"/>
              <a:gd name="T42" fmla="*/ 2147483647 w 1896"/>
              <a:gd name="T43" fmla="*/ 2147483647 h 1800"/>
              <a:gd name="T44" fmla="*/ 2147483647 w 1896"/>
              <a:gd name="T45" fmla="*/ 2147483647 h 1800"/>
              <a:gd name="T46" fmla="*/ 2147483647 w 1896"/>
              <a:gd name="T47" fmla="*/ 2147483647 h 1800"/>
              <a:gd name="T48" fmla="*/ 2147483647 w 1896"/>
              <a:gd name="T49" fmla="*/ 2147483647 h 1800"/>
              <a:gd name="T50" fmla="*/ 2147483647 w 1896"/>
              <a:gd name="T51" fmla="*/ 2147483647 h 1800"/>
              <a:gd name="T52" fmla="*/ 2147483647 w 1896"/>
              <a:gd name="T53" fmla="*/ 2147483647 h 1800"/>
              <a:gd name="T54" fmla="*/ 2147483647 w 1896"/>
              <a:gd name="T55" fmla="*/ 2147483647 h 1800"/>
              <a:gd name="T56" fmla="*/ 2147483647 w 1896"/>
              <a:gd name="T57" fmla="*/ 2147483647 h 1800"/>
              <a:gd name="T58" fmla="*/ 2147483647 w 1896"/>
              <a:gd name="T59" fmla="*/ 2147483647 h 1800"/>
              <a:gd name="T60" fmla="*/ 2147483647 w 1896"/>
              <a:gd name="T61" fmla="*/ 2147483647 h 1800"/>
              <a:gd name="T62" fmla="*/ 2147483647 w 1896"/>
              <a:gd name="T63" fmla="*/ 2147483647 h 1800"/>
              <a:gd name="T64" fmla="*/ 2147483647 w 1896"/>
              <a:gd name="T65" fmla="*/ 2147483647 h 1800"/>
              <a:gd name="T66" fmla="*/ 2147483647 w 1896"/>
              <a:gd name="T67" fmla="*/ 2147483647 h 1800"/>
              <a:gd name="T68" fmla="*/ 2147483647 w 1896"/>
              <a:gd name="T69" fmla="*/ 2147483647 h 1800"/>
              <a:gd name="T70" fmla="*/ 2147483647 w 1896"/>
              <a:gd name="T71" fmla="*/ 2147483647 h 1800"/>
              <a:gd name="T72" fmla="*/ 2147483647 w 1896"/>
              <a:gd name="T73" fmla="*/ 2147483647 h 1800"/>
              <a:gd name="T74" fmla="*/ 2147483647 w 1896"/>
              <a:gd name="T75" fmla="*/ 2147483647 h 1800"/>
              <a:gd name="T76" fmla="*/ 2147483647 w 1896"/>
              <a:gd name="T77" fmla="*/ 2147483647 h 1800"/>
              <a:gd name="T78" fmla="*/ 2147483647 w 1896"/>
              <a:gd name="T79" fmla="*/ 2147483647 h 1800"/>
              <a:gd name="T80" fmla="*/ 2147483647 w 1896"/>
              <a:gd name="T81" fmla="*/ 2147483647 h 1800"/>
              <a:gd name="T82" fmla="*/ 2147483647 w 1896"/>
              <a:gd name="T83" fmla="*/ 2147483647 h 1800"/>
              <a:gd name="T84" fmla="*/ 2147483647 w 1896"/>
              <a:gd name="T85" fmla="*/ 2147483647 h 1800"/>
              <a:gd name="T86" fmla="*/ 2147483647 w 1896"/>
              <a:gd name="T87" fmla="*/ 2147483647 h 1800"/>
              <a:gd name="T88" fmla="*/ 2147483647 w 1896"/>
              <a:gd name="T89" fmla="*/ 2147483647 h 1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6"/>
              <a:gd name="T136" fmla="*/ 0 h 1800"/>
              <a:gd name="T137" fmla="*/ 1896 w 1896"/>
              <a:gd name="T138" fmla="*/ 1800 h 1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6" h="1800">
                <a:moveTo>
                  <a:pt x="308" y="612"/>
                </a:moveTo>
                <a:lnTo>
                  <a:pt x="356" y="564"/>
                </a:lnTo>
                <a:lnTo>
                  <a:pt x="308" y="468"/>
                </a:lnTo>
                <a:lnTo>
                  <a:pt x="356" y="420"/>
                </a:lnTo>
                <a:lnTo>
                  <a:pt x="356" y="324"/>
                </a:lnTo>
                <a:lnTo>
                  <a:pt x="332" y="296"/>
                </a:lnTo>
                <a:lnTo>
                  <a:pt x="248" y="276"/>
                </a:lnTo>
                <a:lnTo>
                  <a:pt x="184" y="276"/>
                </a:lnTo>
                <a:lnTo>
                  <a:pt x="140" y="256"/>
                </a:lnTo>
                <a:lnTo>
                  <a:pt x="104" y="220"/>
                </a:lnTo>
                <a:lnTo>
                  <a:pt x="136" y="180"/>
                </a:lnTo>
                <a:lnTo>
                  <a:pt x="100" y="228"/>
                </a:lnTo>
                <a:lnTo>
                  <a:pt x="128" y="216"/>
                </a:lnTo>
                <a:lnTo>
                  <a:pt x="212" y="212"/>
                </a:lnTo>
                <a:lnTo>
                  <a:pt x="248" y="212"/>
                </a:lnTo>
                <a:lnTo>
                  <a:pt x="296" y="204"/>
                </a:lnTo>
                <a:lnTo>
                  <a:pt x="324" y="156"/>
                </a:lnTo>
                <a:lnTo>
                  <a:pt x="340" y="120"/>
                </a:lnTo>
                <a:lnTo>
                  <a:pt x="360" y="44"/>
                </a:lnTo>
                <a:lnTo>
                  <a:pt x="388" y="28"/>
                </a:lnTo>
                <a:lnTo>
                  <a:pt x="484" y="0"/>
                </a:lnTo>
                <a:lnTo>
                  <a:pt x="472" y="128"/>
                </a:lnTo>
                <a:lnTo>
                  <a:pt x="496" y="196"/>
                </a:lnTo>
                <a:lnTo>
                  <a:pt x="556" y="248"/>
                </a:lnTo>
                <a:lnTo>
                  <a:pt x="576" y="396"/>
                </a:lnTo>
                <a:lnTo>
                  <a:pt x="640" y="492"/>
                </a:lnTo>
                <a:lnTo>
                  <a:pt x="612" y="552"/>
                </a:lnTo>
                <a:lnTo>
                  <a:pt x="520" y="564"/>
                </a:lnTo>
                <a:lnTo>
                  <a:pt x="456" y="624"/>
                </a:lnTo>
                <a:lnTo>
                  <a:pt x="404" y="624"/>
                </a:lnTo>
                <a:lnTo>
                  <a:pt x="380" y="700"/>
                </a:lnTo>
                <a:lnTo>
                  <a:pt x="408" y="672"/>
                </a:lnTo>
                <a:lnTo>
                  <a:pt x="444" y="688"/>
                </a:lnTo>
                <a:lnTo>
                  <a:pt x="408" y="736"/>
                </a:lnTo>
                <a:lnTo>
                  <a:pt x="364" y="784"/>
                </a:lnTo>
                <a:lnTo>
                  <a:pt x="348" y="828"/>
                </a:lnTo>
                <a:lnTo>
                  <a:pt x="292" y="884"/>
                </a:lnTo>
                <a:lnTo>
                  <a:pt x="340" y="904"/>
                </a:lnTo>
                <a:lnTo>
                  <a:pt x="384" y="932"/>
                </a:lnTo>
                <a:lnTo>
                  <a:pt x="432" y="916"/>
                </a:lnTo>
                <a:lnTo>
                  <a:pt x="456" y="920"/>
                </a:lnTo>
                <a:lnTo>
                  <a:pt x="528" y="880"/>
                </a:lnTo>
                <a:lnTo>
                  <a:pt x="544" y="828"/>
                </a:lnTo>
                <a:lnTo>
                  <a:pt x="600" y="776"/>
                </a:lnTo>
                <a:lnTo>
                  <a:pt x="612" y="824"/>
                </a:lnTo>
                <a:lnTo>
                  <a:pt x="640" y="864"/>
                </a:lnTo>
                <a:lnTo>
                  <a:pt x="756" y="916"/>
                </a:lnTo>
                <a:lnTo>
                  <a:pt x="668" y="936"/>
                </a:lnTo>
                <a:lnTo>
                  <a:pt x="592" y="956"/>
                </a:lnTo>
                <a:lnTo>
                  <a:pt x="532" y="956"/>
                </a:lnTo>
                <a:lnTo>
                  <a:pt x="472" y="956"/>
                </a:lnTo>
                <a:lnTo>
                  <a:pt x="416" y="976"/>
                </a:lnTo>
                <a:lnTo>
                  <a:pt x="384" y="1004"/>
                </a:lnTo>
                <a:lnTo>
                  <a:pt x="336" y="1080"/>
                </a:lnTo>
                <a:lnTo>
                  <a:pt x="280" y="1136"/>
                </a:lnTo>
                <a:lnTo>
                  <a:pt x="240" y="1208"/>
                </a:lnTo>
                <a:lnTo>
                  <a:pt x="232" y="1240"/>
                </a:lnTo>
                <a:lnTo>
                  <a:pt x="200" y="1320"/>
                </a:lnTo>
                <a:lnTo>
                  <a:pt x="116" y="1352"/>
                </a:lnTo>
                <a:lnTo>
                  <a:pt x="40" y="1396"/>
                </a:lnTo>
                <a:lnTo>
                  <a:pt x="0" y="1484"/>
                </a:lnTo>
                <a:lnTo>
                  <a:pt x="12" y="1564"/>
                </a:lnTo>
                <a:lnTo>
                  <a:pt x="36" y="1572"/>
                </a:lnTo>
                <a:lnTo>
                  <a:pt x="80" y="1544"/>
                </a:lnTo>
                <a:lnTo>
                  <a:pt x="128" y="1500"/>
                </a:lnTo>
                <a:lnTo>
                  <a:pt x="212" y="1488"/>
                </a:lnTo>
                <a:lnTo>
                  <a:pt x="284" y="1484"/>
                </a:lnTo>
                <a:lnTo>
                  <a:pt x="216" y="1532"/>
                </a:lnTo>
                <a:lnTo>
                  <a:pt x="184" y="1568"/>
                </a:lnTo>
                <a:lnTo>
                  <a:pt x="144" y="1584"/>
                </a:lnTo>
                <a:lnTo>
                  <a:pt x="100" y="1596"/>
                </a:lnTo>
                <a:lnTo>
                  <a:pt x="84" y="1636"/>
                </a:lnTo>
                <a:lnTo>
                  <a:pt x="60" y="1644"/>
                </a:lnTo>
                <a:lnTo>
                  <a:pt x="0" y="1700"/>
                </a:lnTo>
                <a:lnTo>
                  <a:pt x="68" y="1680"/>
                </a:lnTo>
                <a:lnTo>
                  <a:pt x="100" y="1656"/>
                </a:lnTo>
                <a:lnTo>
                  <a:pt x="192" y="1636"/>
                </a:lnTo>
                <a:lnTo>
                  <a:pt x="228" y="1624"/>
                </a:lnTo>
                <a:lnTo>
                  <a:pt x="300" y="1564"/>
                </a:lnTo>
                <a:lnTo>
                  <a:pt x="332" y="1616"/>
                </a:lnTo>
                <a:lnTo>
                  <a:pt x="312" y="1656"/>
                </a:lnTo>
                <a:lnTo>
                  <a:pt x="204" y="1692"/>
                </a:lnTo>
                <a:lnTo>
                  <a:pt x="148" y="1744"/>
                </a:lnTo>
                <a:lnTo>
                  <a:pt x="224" y="1704"/>
                </a:lnTo>
                <a:lnTo>
                  <a:pt x="300" y="1676"/>
                </a:lnTo>
                <a:lnTo>
                  <a:pt x="244" y="1728"/>
                </a:lnTo>
                <a:lnTo>
                  <a:pt x="204" y="1764"/>
                </a:lnTo>
                <a:lnTo>
                  <a:pt x="172" y="1800"/>
                </a:lnTo>
                <a:lnTo>
                  <a:pt x="244" y="1756"/>
                </a:lnTo>
                <a:lnTo>
                  <a:pt x="308" y="1748"/>
                </a:lnTo>
                <a:lnTo>
                  <a:pt x="340" y="1712"/>
                </a:lnTo>
                <a:lnTo>
                  <a:pt x="356" y="1732"/>
                </a:lnTo>
                <a:lnTo>
                  <a:pt x="444" y="1732"/>
                </a:lnTo>
                <a:lnTo>
                  <a:pt x="484" y="1688"/>
                </a:lnTo>
                <a:lnTo>
                  <a:pt x="532" y="1720"/>
                </a:lnTo>
                <a:lnTo>
                  <a:pt x="564" y="1688"/>
                </a:lnTo>
                <a:lnTo>
                  <a:pt x="620" y="1676"/>
                </a:lnTo>
                <a:lnTo>
                  <a:pt x="632" y="1628"/>
                </a:lnTo>
                <a:lnTo>
                  <a:pt x="664" y="1664"/>
                </a:lnTo>
                <a:lnTo>
                  <a:pt x="740" y="1644"/>
                </a:lnTo>
                <a:lnTo>
                  <a:pt x="764" y="1632"/>
                </a:lnTo>
                <a:lnTo>
                  <a:pt x="804" y="1592"/>
                </a:lnTo>
                <a:lnTo>
                  <a:pt x="816" y="1548"/>
                </a:lnTo>
                <a:lnTo>
                  <a:pt x="796" y="1472"/>
                </a:lnTo>
                <a:lnTo>
                  <a:pt x="860" y="1476"/>
                </a:lnTo>
                <a:lnTo>
                  <a:pt x="944" y="1476"/>
                </a:lnTo>
                <a:lnTo>
                  <a:pt x="1012" y="1456"/>
                </a:lnTo>
                <a:lnTo>
                  <a:pt x="1072" y="1452"/>
                </a:lnTo>
                <a:lnTo>
                  <a:pt x="1128" y="1396"/>
                </a:lnTo>
                <a:lnTo>
                  <a:pt x="1172" y="1328"/>
                </a:lnTo>
                <a:lnTo>
                  <a:pt x="1248" y="1288"/>
                </a:lnTo>
                <a:lnTo>
                  <a:pt x="1324" y="1232"/>
                </a:lnTo>
                <a:lnTo>
                  <a:pt x="1396" y="1212"/>
                </a:lnTo>
                <a:lnTo>
                  <a:pt x="1436" y="1240"/>
                </a:lnTo>
                <a:lnTo>
                  <a:pt x="1500" y="1232"/>
                </a:lnTo>
                <a:lnTo>
                  <a:pt x="1580" y="1196"/>
                </a:lnTo>
                <a:lnTo>
                  <a:pt x="1604" y="1200"/>
                </a:lnTo>
                <a:lnTo>
                  <a:pt x="1696" y="1168"/>
                </a:lnTo>
                <a:lnTo>
                  <a:pt x="1664" y="1068"/>
                </a:lnTo>
                <a:lnTo>
                  <a:pt x="1672" y="964"/>
                </a:lnTo>
                <a:lnTo>
                  <a:pt x="1704" y="956"/>
                </a:lnTo>
                <a:lnTo>
                  <a:pt x="1740" y="920"/>
                </a:lnTo>
                <a:lnTo>
                  <a:pt x="1780" y="880"/>
                </a:lnTo>
                <a:lnTo>
                  <a:pt x="1808" y="816"/>
                </a:lnTo>
                <a:lnTo>
                  <a:pt x="1852" y="736"/>
                </a:lnTo>
                <a:lnTo>
                  <a:pt x="1864" y="628"/>
                </a:lnTo>
                <a:lnTo>
                  <a:pt x="1896" y="576"/>
                </a:lnTo>
                <a:lnTo>
                  <a:pt x="1872" y="508"/>
                </a:lnTo>
                <a:lnTo>
                  <a:pt x="1836" y="448"/>
                </a:lnTo>
                <a:lnTo>
                  <a:pt x="1764" y="416"/>
                </a:lnTo>
                <a:lnTo>
                  <a:pt x="1764" y="392"/>
                </a:lnTo>
                <a:lnTo>
                  <a:pt x="1796" y="332"/>
                </a:lnTo>
                <a:lnTo>
                  <a:pt x="1804" y="248"/>
                </a:lnTo>
                <a:lnTo>
                  <a:pt x="1804" y="192"/>
                </a:lnTo>
                <a:lnTo>
                  <a:pt x="1772" y="140"/>
                </a:lnTo>
                <a:lnTo>
                  <a:pt x="1716" y="108"/>
                </a:lnTo>
                <a:lnTo>
                  <a:pt x="1664" y="132"/>
                </a:lnTo>
              </a:path>
            </a:pathLst>
          </a:custGeom>
          <a:noFill/>
          <a:ln w="28575">
            <a:solidFill>
              <a:schemeClr val="tx1"/>
            </a:solidFill>
            <a:round/>
            <a:headEnd/>
            <a:tailEnd/>
          </a:ln>
        </p:spPr>
        <p:txBody>
          <a:bodyPr wrap="none"/>
          <a:lstStyle/>
          <a:p>
            <a:pPr algn="ctr">
              <a:spcBef>
                <a:spcPct val="20000"/>
              </a:spcBef>
            </a:pPr>
            <a:endParaRPr lang="en-US"/>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a:hlinkClick r:id="rId3"/>
          </p:cNvPr>
          <p:cNvPicPr>
            <a:picLocks noChangeAspect="1" noChangeArrowheads="1"/>
          </p:cNvPicPr>
          <p:nvPr/>
        </p:nvPicPr>
        <p:blipFill>
          <a:blip r:embed="rId4" cstate="print"/>
          <a:srcRect l="22629" t="6609" r="22198" b="9483"/>
          <a:stretch>
            <a:fillRect/>
          </a:stretch>
        </p:blipFill>
        <p:spPr bwMode="auto">
          <a:xfrm>
            <a:off x="2262188" y="457200"/>
            <a:ext cx="5078412" cy="5791200"/>
          </a:xfrm>
          <a:prstGeom prst="rect">
            <a:avLst/>
          </a:prstGeom>
          <a:noFill/>
          <a:ln w="9525">
            <a:noFill/>
            <a:miter lim="800000"/>
            <a:headEnd/>
            <a:tailEnd/>
          </a:ln>
        </p:spPr>
      </p:pic>
      <p:sp>
        <p:nvSpPr>
          <p:cNvPr id="246786" name="Oval 3"/>
          <p:cNvSpPr>
            <a:spLocks noChangeArrowheads="1"/>
          </p:cNvSpPr>
          <p:nvPr/>
        </p:nvSpPr>
        <p:spPr bwMode="auto">
          <a:xfrm rot="700245">
            <a:off x="2816225" y="3122613"/>
            <a:ext cx="1679575" cy="647700"/>
          </a:xfrm>
          <a:prstGeom prst="ellipse">
            <a:avLst/>
          </a:prstGeom>
          <a:noFill/>
          <a:ln w="57150">
            <a:solidFill>
              <a:schemeClr val="tx1"/>
            </a:solidFill>
            <a:round/>
            <a:headEnd/>
            <a:tailEnd/>
          </a:ln>
        </p:spPr>
        <p:txBody>
          <a:bodyPr wrap="none" anchor="ctr"/>
          <a:lstStyle/>
          <a:p>
            <a:pPr algn="ctr">
              <a:spcBef>
                <a:spcPct val="20000"/>
              </a:spcBef>
            </a:pPr>
            <a:endParaRPr lang="en-US"/>
          </a:p>
        </p:txBody>
      </p:sp>
      <p:sp>
        <p:nvSpPr>
          <p:cNvPr id="246787" name="Text Box 4"/>
          <p:cNvSpPr txBox="1">
            <a:spLocks noChangeArrowheads="1"/>
          </p:cNvSpPr>
          <p:nvPr/>
        </p:nvSpPr>
        <p:spPr bwMode="auto">
          <a:xfrm>
            <a:off x="11938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Galway</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7"/>
          <p:cNvPicPr>
            <a:picLocks noChangeAspect="1" noChangeArrowheads="1"/>
          </p:cNvPicPr>
          <p:nvPr/>
        </p:nvPicPr>
        <p:blipFill>
          <a:blip r:embed="rId2" cstate="print"/>
          <a:srcRect/>
          <a:stretch>
            <a:fillRect/>
          </a:stretch>
        </p:blipFill>
        <p:spPr bwMode="auto">
          <a:xfrm>
            <a:off x="5257800" y="2362200"/>
            <a:ext cx="2876550" cy="3810000"/>
          </a:xfrm>
          <a:prstGeom prst="rect">
            <a:avLst/>
          </a:prstGeom>
          <a:noFill/>
          <a:ln w="9525">
            <a:noFill/>
            <a:miter lim="800000"/>
            <a:headEnd/>
            <a:tailEnd/>
          </a:ln>
        </p:spPr>
      </p:pic>
      <p:pic>
        <p:nvPicPr>
          <p:cNvPr id="144386" name="Picture 6"/>
          <p:cNvPicPr>
            <a:picLocks noChangeAspect="1" noChangeArrowheads="1"/>
          </p:cNvPicPr>
          <p:nvPr/>
        </p:nvPicPr>
        <p:blipFill>
          <a:blip r:embed="rId3" cstate="print"/>
          <a:srcRect/>
          <a:stretch>
            <a:fillRect/>
          </a:stretch>
        </p:blipFill>
        <p:spPr bwMode="auto">
          <a:xfrm>
            <a:off x="866775" y="2347913"/>
            <a:ext cx="2152650" cy="3810000"/>
          </a:xfrm>
          <a:prstGeom prst="rect">
            <a:avLst/>
          </a:prstGeom>
          <a:noFill/>
          <a:ln w="9525">
            <a:noFill/>
            <a:miter lim="800000"/>
            <a:headEnd/>
            <a:tailEnd/>
          </a:ln>
        </p:spPr>
      </p:pic>
      <p:pic>
        <p:nvPicPr>
          <p:cNvPr id="144387" name="Picture 8"/>
          <p:cNvPicPr>
            <a:picLocks noChangeAspect="1" noChangeArrowheads="1"/>
          </p:cNvPicPr>
          <p:nvPr/>
        </p:nvPicPr>
        <p:blipFill>
          <a:blip r:embed="rId4" cstate="print"/>
          <a:srcRect/>
          <a:stretch>
            <a:fillRect/>
          </a:stretch>
        </p:blipFill>
        <p:spPr bwMode="auto">
          <a:xfrm>
            <a:off x="2667000" y="381000"/>
            <a:ext cx="3033713" cy="29718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a:hlinkClick r:id="rId3"/>
          </p:cNvPr>
          <p:cNvPicPr>
            <a:picLocks noChangeAspect="1" noChangeArrowheads="1"/>
          </p:cNvPicPr>
          <p:nvPr/>
        </p:nvPicPr>
        <p:blipFill>
          <a:blip r:embed="rId4" cstate="print"/>
          <a:srcRect l="22629" t="6609" r="22198" b="9483"/>
          <a:stretch>
            <a:fillRect/>
          </a:stretch>
        </p:blipFill>
        <p:spPr bwMode="auto">
          <a:xfrm>
            <a:off x="2262188" y="457200"/>
            <a:ext cx="5078412" cy="5791200"/>
          </a:xfrm>
          <a:prstGeom prst="rect">
            <a:avLst/>
          </a:prstGeom>
          <a:noFill/>
          <a:ln w="9525">
            <a:noFill/>
            <a:miter lim="800000"/>
            <a:headEnd/>
            <a:tailEnd/>
          </a:ln>
        </p:spPr>
      </p:pic>
      <p:sp>
        <p:nvSpPr>
          <p:cNvPr id="246786" name="Oval 3"/>
          <p:cNvSpPr>
            <a:spLocks noChangeArrowheads="1"/>
          </p:cNvSpPr>
          <p:nvPr/>
        </p:nvSpPr>
        <p:spPr bwMode="auto">
          <a:xfrm rot="700245">
            <a:off x="2816225" y="3122613"/>
            <a:ext cx="1679575" cy="647700"/>
          </a:xfrm>
          <a:prstGeom prst="ellipse">
            <a:avLst/>
          </a:prstGeom>
          <a:noFill/>
          <a:ln w="57150">
            <a:solidFill>
              <a:schemeClr val="tx1"/>
            </a:solidFill>
            <a:round/>
            <a:headEnd/>
            <a:tailEnd/>
          </a:ln>
        </p:spPr>
        <p:txBody>
          <a:bodyPr wrap="none" anchor="ctr"/>
          <a:lstStyle/>
          <a:p>
            <a:pPr algn="ctr">
              <a:spcBef>
                <a:spcPct val="20000"/>
              </a:spcBef>
            </a:pPr>
            <a:endParaRPr lang="en-US"/>
          </a:p>
        </p:txBody>
      </p:sp>
      <p:sp>
        <p:nvSpPr>
          <p:cNvPr id="246787" name="Text Box 4"/>
          <p:cNvSpPr txBox="1">
            <a:spLocks noChangeArrowheads="1"/>
          </p:cNvSpPr>
          <p:nvPr/>
        </p:nvSpPr>
        <p:spPr bwMode="auto">
          <a:xfrm>
            <a:off x="11938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Galway</a:t>
            </a:r>
          </a:p>
        </p:txBody>
      </p:sp>
      <p:sp>
        <p:nvSpPr>
          <p:cNvPr id="5" name="Text Box 5"/>
          <p:cNvSpPr txBox="1">
            <a:spLocks noChangeArrowheads="1"/>
          </p:cNvSpPr>
          <p:nvPr/>
        </p:nvSpPr>
        <p:spPr bwMode="auto">
          <a:xfrm>
            <a:off x="914400" y="4462463"/>
            <a:ext cx="7467600" cy="1252537"/>
          </a:xfrm>
          <a:prstGeom prst="rect">
            <a:avLst/>
          </a:prstGeom>
          <a:solidFill>
            <a:schemeClr val="bg1"/>
          </a:solid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Probably best known for the song . . .</a:t>
            </a:r>
          </a:p>
        </p:txBody>
      </p:sp>
    </p:spTree>
    <p:extLst>
      <p:ext uri="{BB962C8B-B14F-4D97-AF65-F5344CB8AC3E}">
        <p14:creationId xmlns:p14="http://schemas.microsoft.com/office/powerpoint/2010/main" val="204053890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ext Box 6"/>
          <p:cNvSpPr txBox="1">
            <a:spLocks noChangeArrowheads="1"/>
          </p:cNvSpPr>
          <p:nvPr/>
        </p:nvSpPr>
        <p:spPr bwMode="auto">
          <a:xfrm>
            <a:off x="1828800" y="171450"/>
            <a:ext cx="5486400" cy="6421438"/>
          </a:xfrm>
          <a:prstGeom prst="rect">
            <a:avLst/>
          </a:prstGeom>
          <a:solidFill>
            <a:schemeClr val="bg1"/>
          </a:solidFill>
          <a:ln w="9525">
            <a:noFill/>
            <a:miter lim="800000"/>
            <a:headEnd/>
            <a:tailEnd/>
          </a:ln>
        </p:spPr>
        <p:txBody>
          <a:bodyPr>
            <a:spAutoFit/>
          </a:bodyPr>
          <a:lstStyle/>
          <a:p>
            <a:pPr algn="ctr">
              <a:spcBef>
                <a:spcPct val="20000"/>
              </a:spcBef>
            </a:pPr>
            <a:r>
              <a:rPr lang="en-US" sz="2000" b="1" dirty="0"/>
              <a:t>Galway Bay</a:t>
            </a:r>
          </a:p>
          <a:p>
            <a:pPr algn="ctr">
              <a:lnSpc>
                <a:spcPct val="40000"/>
              </a:lnSpc>
              <a:spcBef>
                <a:spcPct val="20000"/>
              </a:spcBef>
            </a:pPr>
            <a:endParaRPr lang="en-US" sz="2000" b="1" dirty="0"/>
          </a:p>
          <a:p>
            <a:pPr algn="ctr">
              <a:spcBef>
                <a:spcPct val="20000"/>
              </a:spcBef>
            </a:pPr>
            <a:r>
              <a:rPr lang="en-US" sz="2000" b="1" dirty="0"/>
              <a:t>If you ever go across the sea to Ireland</a:t>
            </a:r>
          </a:p>
          <a:p>
            <a:pPr algn="ctr">
              <a:spcBef>
                <a:spcPct val="20000"/>
              </a:spcBef>
            </a:pPr>
            <a:r>
              <a:rPr lang="en-US" dirty="0"/>
              <a:t>Be it only at the closing of your day</a:t>
            </a:r>
          </a:p>
          <a:p>
            <a:pPr algn="ctr">
              <a:spcBef>
                <a:spcPct val="20000"/>
              </a:spcBef>
            </a:pPr>
            <a:r>
              <a:rPr lang="en-US" dirty="0"/>
              <a:t>You can sit and watch the moon rise over </a:t>
            </a:r>
            <a:r>
              <a:rPr lang="en-US" dirty="0" err="1"/>
              <a:t>Cladagh</a:t>
            </a:r>
            <a:endParaRPr lang="en-US" dirty="0"/>
          </a:p>
          <a:p>
            <a:pPr algn="ctr">
              <a:spcBef>
                <a:spcPct val="20000"/>
              </a:spcBef>
            </a:pPr>
            <a:r>
              <a:rPr lang="en-US" dirty="0"/>
              <a:t>And see the sun go down on Galway Bay</a:t>
            </a:r>
          </a:p>
          <a:p>
            <a:pPr algn="ctr">
              <a:spcBef>
                <a:spcPct val="20000"/>
              </a:spcBef>
            </a:pPr>
            <a:endParaRPr lang="en-US" dirty="0"/>
          </a:p>
          <a:p>
            <a:pPr algn="ctr">
              <a:spcBef>
                <a:spcPct val="20000"/>
              </a:spcBef>
            </a:pPr>
            <a:r>
              <a:rPr lang="en-US" dirty="0"/>
              <a:t>Just to see again the ripple on the trout stream</a:t>
            </a:r>
          </a:p>
          <a:p>
            <a:pPr algn="ctr">
              <a:spcBef>
                <a:spcPct val="20000"/>
              </a:spcBef>
            </a:pPr>
            <a:r>
              <a:rPr lang="en-US" dirty="0"/>
              <a:t>The women in the meadow making hay</a:t>
            </a:r>
          </a:p>
          <a:p>
            <a:pPr algn="ctr">
              <a:spcBef>
                <a:spcPct val="20000"/>
              </a:spcBef>
            </a:pPr>
            <a:r>
              <a:rPr lang="en-US" dirty="0"/>
              <a:t>Or to sit beside a turf fire in a cabin</a:t>
            </a:r>
          </a:p>
          <a:p>
            <a:pPr algn="ctr">
              <a:spcBef>
                <a:spcPct val="20000"/>
              </a:spcBef>
            </a:pPr>
            <a:r>
              <a:rPr lang="en-US" dirty="0"/>
              <a:t>And watch the barefoot </a:t>
            </a:r>
            <a:r>
              <a:rPr lang="en-US" dirty="0" err="1"/>
              <a:t>gasuns</a:t>
            </a:r>
            <a:r>
              <a:rPr lang="en-US" dirty="0"/>
              <a:t> at their play</a:t>
            </a:r>
          </a:p>
          <a:p>
            <a:pPr algn="ctr">
              <a:spcBef>
                <a:spcPct val="20000"/>
              </a:spcBef>
            </a:pPr>
            <a:endParaRPr lang="en-US" dirty="0"/>
          </a:p>
          <a:p>
            <a:pPr algn="ctr">
              <a:spcBef>
                <a:spcPct val="20000"/>
              </a:spcBef>
            </a:pPr>
            <a:r>
              <a:rPr lang="en-US" dirty="0"/>
              <a:t>For the breezes blowing o'er the sea from Ireland</a:t>
            </a:r>
          </a:p>
          <a:p>
            <a:pPr algn="ctr">
              <a:spcBef>
                <a:spcPct val="20000"/>
              </a:spcBef>
            </a:pPr>
            <a:r>
              <a:rPr lang="en-US" dirty="0"/>
              <a:t>Are perfumed by the heather as they blow</a:t>
            </a:r>
          </a:p>
          <a:p>
            <a:pPr algn="ctr">
              <a:spcBef>
                <a:spcPct val="20000"/>
              </a:spcBef>
            </a:pPr>
            <a:r>
              <a:rPr lang="en-US" dirty="0"/>
              <a:t>And the women in the highlands </a:t>
            </a:r>
            <a:r>
              <a:rPr lang="en-US" dirty="0" err="1"/>
              <a:t>diggin</a:t>
            </a:r>
            <a:r>
              <a:rPr lang="en-US" dirty="0"/>
              <a:t>' </a:t>
            </a:r>
            <a:r>
              <a:rPr lang="en-US" dirty="0" err="1"/>
              <a:t>pratties</a:t>
            </a:r>
            <a:endParaRPr lang="en-US" dirty="0"/>
          </a:p>
          <a:p>
            <a:pPr algn="ctr">
              <a:spcBef>
                <a:spcPct val="20000"/>
              </a:spcBef>
            </a:pPr>
            <a:r>
              <a:rPr lang="en-US" dirty="0"/>
              <a:t>Speak a language that the strangers do not know</a:t>
            </a:r>
          </a:p>
          <a:p>
            <a:pPr algn="ctr">
              <a:spcBef>
                <a:spcPct val="20000"/>
              </a:spcBef>
            </a:pPr>
            <a:endParaRPr lang="en-US" dirty="0"/>
          </a:p>
          <a:p>
            <a:pPr algn="ctr">
              <a:spcBef>
                <a:spcPct val="20000"/>
              </a:spcBef>
            </a:pPr>
            <a:r>
              <a:rPr lang="en-US" dirty="0"/>
              <a:t>(BREAK)</a:t>
            </a:r>
          </a:p>
          <a:p>
            <a:pPr algn="ctr">
              <a:spcBef>
                <a:spcPct val="20000"/>
              </a:spcBef>
            </a:pPr>
            <a:endParaRPr lang="en-US" dirty="0"/>
          </a:p>
          <a:p>
            <a:pPr algn="ctr">
              <a:spcBef>
                <a:spcPct val="20000"/>
              </a:spcBef>
            </a:pPr>
            <a:r>
              <a:rPr lang="en-US" dirty="0"/>
              <a:t>And the strangers came and tried to teach us their ways</a:t>
            </a:r>
          </a:p>
          <a:p>
            <a:pPr algn="ctr">
              <a:spcBef>
                <a:spcPct val="20000"/>
              </a:spcBef>
            </a:pPr>
            <a:r>
              <a:rPr lang="en-US" dirty="0"/>
              <a:t>And scorned us for being what we are</a:t>
            </a:r>
          </a:p>
          <a:p>
            <a:pPr algn="ctr">
              <a:spcBef>
                <a:spcPct val="20000"/>
              </a:spcBef>
            </a:pPr>
            <a:r>
              <a:rPr lang="en-US" dirty="0"/>
              <a:t>But they might as well go chasing after moonbeams</a:t>
            </a:r>
          </a:p>
          <a:p>
            <a:pPr algn="ctr">
              <a:spcBef>
                <a:spcPct val="20000"/>
              </a:spcBef>
            </a:pPr>
            <a:r>
              <a:rPr lang="en-US" dirty="0"/>
              <a:t>Or light a penny candle on a star</a:t>
            </a:r>
          </a:p>
          <a:p>
            <a:pPr algn="ctr">
              <a:spcBef>
                <a:spcPct val="20000"/>
              </a:spcBef>
            </a:pPr>
            <a:endParaRPr lang="en-US" dirty="0"/>
          </a:p>
          <a:p>
            <a:pPr algn="ctr">
              <a:spcBef>
                <a:spcPct val="20000"/>
              </a:spcBef>
            </a:pPr>
            <a:r>
              <a:rPr lang="en-US" dirty="0"/>
              <a:t>And if there's going to be a life hereafter</a:t>
            </a:r>
          </a:p>
          <a:p>
            <a:pPr algn="ctr">
              <a:spcBef>
                <a:spcPct val="20000"/>
              </a:spcBef>
            </a:pPr>
            <a:r>
              <a:rPr lang="en-US" dirty="0"/>
              <a:t>And somehow I feel sure there's going to be</a:t>
            </a:r>
          </a:p>
          <a:p>
            <a:pPr algn="ctr">
              <a:spcBef>
                <a:spcPct val="20000"/>
              </a:spcBef>
            </a:pPr>
            <a:r>
              <a:rPr lang="en-US" dirty="0"/>
              <a:t>I will ask my god to let me spend my heaven</a:t>
            </a:r>
          </a:p>
          <a:p>
            <a:pPr algn="ctr">
              <a:spcBef>
                <a:spcPct val="20000"/>
              </a:spcBef>
            </a:pPr>
            <a:r>
              <a:rPr lang="en-US" dirty="0"/>
              <a:t>In that dear isle across the Irish Sea</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5"/>
          <p:cNvSpPr txBox="1">
            <a:spLocks noChangeArrowheads="1"/>
          </p:cNvSpPr>
          <p:nvPr/>
        </p:nvSpPr>
        <p:spPr bwMode="auto">
          <a:xfrm>
            <a:off x="838200" y="2895600"/>
            <a:ext cx="7467600" cy="2819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the West</a:t>
            </a:r>
            <a:r>
              <a:rPr kumimoji="0" lang="en-US" sz="3600" b="1" i="0" u="none" strike="noStrike" kern="1200" cap="none" spc="0" normalizeH="0" noProof="0" dirty="0">
                <a:ln>
                  <a:noFill/>
                </a:ln>
                <a:solidFill>
                  <a:srgbClr val="000000"/>
                </a:solidFill>
                <a:effectLst/>
                <a:uLnTx/>
                <a:uFillTx/>
                <a:latin typeface="Verdana" pitchFamily="34" charset="0"/>
                <a:ea typeface="+mn-ea"/>
                <a:cs typeface="+mn-cs"/>
              </a:rPr>
              <a:t> Coast of</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 Ireland is the most traditional part of the Republic . . .</a:t>
            </a:r>
          </a:p>
        </p:txBody>
      </p:sp>
    </p:spTree>
    <p:extLst>
      <p:ext uri="{BB962C8B-B14F-4D97-AF65-F5344CB8AC3E}">
        <p14:creationId xmlns:p14="http://schemas.microsoft.com/office/powerpoint/2010/main" val="14547704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a:hlinkClick r:id="rId3"/>
          </p:cNvPr>
          <p:cNvPicPr>
            <a:picLocks noChangeAspect="1" noChangeArrowheads="1"/>
          </p:cNvPicPr>
          <p:nvPr/>
        </p:nvPicPr>
        <p:blipFill>
          <a:blip r:embed="rId4" cstate="print"/>
          <a:srcRect l="22629" t="6609" r="22198" b="9483"/>
          <a:stretch>
            <a:fillRect/>
          </a:stretch>
        </p:blipFill>
        <p:spPr bwMode="auto">
          <a:xfrm>
            <a:off x="2262188" y="457200"/>
            <a:ext cx="5078412" cy="5791200"/>
          </a:xfrm>
          <a:prstGeom prst="rect">
            <a:avLst/>
          </a:prstGeom>
          <a:noFill/>
          <a:ln w="9525">
            <a:noFill/>
            <a:miter lim="800000"/>
            <a:headEnd/>
            <a:tailEnd/>
          </a:ln>
        </p:spPr>
      </p:pic>
      <p:sp>
        <p:nvSpPr>
          <p:cNvPr id="250882" name="Oval 3"/>
          <p:cNvSpPr>
            <a:spLocks noChangeArrowheads="1"/>
          </p:cNvSpPr>
          <p:nvPr/>
        </p:nvSpPr>
        <p:spPr bwMode="auto">
          <a:xfrm rot="700245">
            <a:off x="2816225" y="3122613"/>
            <a:ext cx="1679575" cy="6477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50883" name="Text Box 5"/>
          <p:cNvSpPr txBox="1">
            <a:spLocks noChangeArrowheads="1"/>
          </p:cNvSpPr>
          <p:nvPr/>
        </p:nvSpPr>
        <p:spPr bwMode="auto">
          <a:xfrm>
            <a:off x="850900" y="792163"/>
            <a:ext cx="7378700" cy="1212850"/>
          </a:xfrm>
          <a:prstGeom prst="rect">
            <a:avLst/>
          </a:prstGeom>
          <a:solidFill>
            <a:schemeClr val="bg1"/>
          </a:solidFill>
          <a:ln w="9525">
            <a:noFill/>
            <a:miter lim="800000"/>
            <a:headEnd/>
            <a:tailEnd/>
          </a:ln>
        </p:spPr>
        <p:txBody>
          <a:bodyPr>
            <a:spAutoFit/>
          </a:bodyPr>
          <a:lstStyle/>
          <a:p>
            <a:pPr algn="ctr">
              <a:spcBef>
                <a:spcPct val="20000"/>
              </a:spcBef>
            </a:pPr>
            <a:r>
              <a:rPr lang="en-US" sz="4400" b="1">
                <a:solidFill>
                  <a:srgbClr val="20D636"/>
                </a:solidFill>
              </a:rPr>
              <a:t>Clifton, County Galway</a:t>
            </a:r>
          </a:p>
          <a:p>
            <a:pPr algn="ctr">
              <a:spcBef>
                <a:spcPct val="20000"/>
              </a:spcBef>
            </a:pPr>
            <a:r>
              <a:rPr lang="en-US" sz="2400" b="1" i="1">
                <a:solidFill>
                  <a:srgbClr val="20D636"/>
                </a:solidFill>
              </a:rPr>
              <a:t>Clochán</a:t>
            </a:r>
            <a:r>
              <a:rPr lang="en-US" sz="2400" b="1">
                <a:solidFill>
                  <a:srgbClr val="20D636"/>
                </a:solidFill>
              </a:rPr>
              <a:t>, "the stepping stones" </a:t>
            </a:r>
          </a:p>
        </p:txBody>
      </p:sp>
      <p:sp>
        <p:nvSpPr>
          <p:cNvPr id="250884" name="AutoShape 6"/>
          <p:cNvSpPr>
            <a:spLocks noChangeArrowheads="1"/>
          </p:cNvSpPr>
          <p:nvPr/>
        </p:nvSpPr>
        <p:spPr bwMode="auto">
          <a:xfrm rot="-7423081">
            <a:off x="2519363" y="3133725"/>
            <a:ext cx="381000" cy="1066800"/>
          </a:xfrm>
          <a:prstGeom prst="downArrow">
            <a:avLst>
              <a:gd name="adj1" fmla="val 50000"/>
              <a:gd name="adj2" fmla="val 70000"/>
            </a:avLst>
          </a:prstGeom>
          <a:solidFill>
            <a:srgbClr val="00B050"/>
          </a:solidFill>
          <a:ln w="38100">
            <a:solidFill>
              <a:schemeClr val="tx1"/>
            </a:solidFill>
            <a:miter lim="800000"/>
            <a:headEnd/>
            <a:tailEnd/>
          </a:ln>
        </p:spPr>
        <p:txBody>
          <a:bodyPr wrap="none" anchor="ctr"/>
          <a:lstStyle/>
          <a:p>
            <a:pPr algn="ctr">
              <a:spcBef>
                <a:spcPct val="20000"/>
              </a:spcBef>
            </a:pPr>
            <a:endParaRPr lang="en-US"/>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P8170006"/>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252930" name="Rectangle 3"/>
          <p:cNvSpPr>
            <a:spLocks noChangeArrowheads="1"/>
          </p:cNvSpPr>
          <p:nvPr/>
        </p:nvSpPr>
        <p:spPr bwMode="auto">
          <a:xfrm>
            <a:off x="1756343" y="6322805"/>
            <a:ext cx="5640840" cy="338554"/>
          </a:xfrm>
          <a:prstGeom prst="rect">
            <a:avLst/>
          </a:prstGeom>
          <a:noFill/>
          <a:ln w="9525">
            <a:noFill/>
            <a:miter lim="800000"/>
            <a:headEnd/>
            <a:tailEnd/>
          </a:ln>
        </p:spPr>
        <p:txBody>
          <a:bodyPr wrap="none" anchor="ctr">
            <a:spAutoFit/>
          </a:bodyPr>
          <a:lstStyle/>
          <a:p>
            <a:pPr algn="ctr">
              <a:spcBef>
                <a:spcPct val="20000"/>
              </a:spcBef>
            </a:pPr>
            <a:r>
              <a:rPr lang="en-US" sz="1600" b="1" dirty="0"/>
              <a:t>Clifton, County Galway, looking toward the </a:t>
            </a:r>
            <a:r>
              <a:rPr lang="en-US" sz="1600" b="1" dirty="0" err="1"/>
              <a:t>Aran</a:t>
            </a:r>
            <a:r>
              <a:rPr lang="en-US" sz="1600" b="1" dirty="0"/>
              <a:t> islands</a:t>
            </a:r>
            <a:endParaRPr lang="en-US" sz="1600" dirty="0"/>
          </a:p>
        </p:txBody>
      </p:sp>
      <p:sp>
        <p:nvSpPr>
          <p:cNvPr id="587780" name="Text Box 4"/>
          <p:cNvSpPr txBox="1">
            <a:spLocks noChangeArrowheads="1"/>
          </p:cNvSpPr>
          <p:nvPr/>
        </p:nvSpPr>
        <p:spPr bwMode="auto">
          <a:xfrm>
            <a:off x="3748088" y="2438400"/>
            <a:ext cx="4435475" cy="560388"/>
          </a:xfrm>
          <a:prstGeom prst="rect">
            <a:avLst/>
          </a:prstGeom>
          <a:noFill/>
          <a:ln w="9525">
            <a:noFill/>
            <a:miter lim="800000"/>
            <a:headEnd/>
            <a:tailEnd/>
          </a:ln>
        </p:spPr>
        <p:txBody>
          <a:bodyPr wrap="none">
            <a:spAutoFit/>
          </a:bodyPr>
          <a:lstStyle/>
          <a:p>
            <a:pPr algn="ctr">
              <a:spcBef>
                <a:spcPct val="20000"/>
              </a:spcBef>
            </a:pPr>
            <a:r>
              <a:rPr lang="en-US" sz="1400" b="1"/>
              <a:t>The Aran Islands are off over here  in the distance,</a:t>
            </a:r>
          </a:p>
          <a:p>
            <a:pPr algn="ctr">
              <a:spcBef>
                <a:spcPct val="20000"/>
              </a:spcBef>
            </a:pPr>
            <a:r>
              <a:rPr lang="en-US" sz="1400" b="1"/>
              <a:t>looking almost due South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87780"/>
                                        </p:tgtEl>
                                        <p:attrNameLst>
                                          <p:attrName>style.visibility</p:attrName>
                                        </p:attrNameLst>
                                      </p:cBhvr>
                                      <p:to>
                                        <p:strVal val="visible"/>
                                      </p:to>
                                    </p:set>
                                    <p:animEffect transition="in" filter="dissolve">
                                      <p:cBhvr>
                                        <p:cTn id="7" dur="2000"/>
                                        <p:tgtEl>
                                          <p:spTgt spid="587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8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a:hlinkClick r:id="rId3"/>
          </p:cNvPr>
          <p:cNvPicPr>
            <a:picLocks noChangeAspect="1" noChangeArrowheads="1"/>
          </p:cNvPicPr>
          <p:nvPr/>
        </p:nvPicPr>
        <p:blipFill>
          <a:blip r:embed="rId4" cstate="print"/>
          <a:srcRect l="22629" t="6609" r="22198" b="9483"/>
          <a:stretch>
            <a:fillRect/>
          </a:stretch>
        </p:blipFill>
        <p:spPr bwMode="auto">
          <a:xfrm>
            <a:off x="2262188" y="457200"/>
            <a:ext cx="5078412" cy="5791200"/>
          </a:xfrm>
          <a:prstGeom prst="rect">
            <a:avLst/>
          </a:prstGeom>
          <a:noFill/>
          <a:ln w="9525">
            <a:noFill/>
            <a:miter lim="800000"/>
            <a:headEnd/>
            <a:tailEnd/>
          </a:ln>
        </p:spPr>
      </p:pic>
      <p:sp>
        <p:nvSpPr>
          <p:cNvPr id="253954" name="Oval 3"/>
          <p:cNvSpPr>
            <a:spLocks noChangeArrowheads="1"/>
          </p:cNvSpPr>
          <p:nvPr/>
        </p:nvSpPr>
        <p:spPr bwMode="auto">
          <a:xfrm rot="700245">
            <a:off x="2816225" y="3122613"/>
            <a:ext cx="1679575" cy="6477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53955" name="Text Box 4"/>
          <p:cNvSpPr txBox="1">
            <a:spLocks noChangeArrowheads="1"/>
          </p:cNvSpPr>
          <p:nvPr/>
        </p:nvSpPr>
        <p:spPr bwMode="auto">
          <a:xfrm>
            <a:off x="850900" y="792163"/>
            <a:ext cx="7378700" cy="1520825"/>
          </a:xfrm>
          <a:prstGeom prst="rect">
            <a:avLst/>
          </a:prstGeom>
          <a:solidFill>
            <a:schemeClr val="bg1"/>
          </a:solidFill>
          <a:ln w="9525">
            <a:noFill/>
            <a:miter lim="800000"/>
            <a:headEnd/>
            <a:tailEnd/>
          </a:ln>
        </p:spPr>
        <p:txBody>
          <a:bodyPr>
            <a:spAutoFit/>
          </a:bodyPr>
          <a:lstStyle/>
          <a:p>
            <a:pPr algn="ctr">
              <a:spcBef>
                <a:spcPct val="20000"/>
              </a:spcBef>
            </a:pPr>
            <a:r>
              <a:rPr lang="en-US" sz="4000" b="1">
                <a:solidFill>
                  <a:srgbClr val="20D636"/>
                </a:solidFill>
              </a:rPr>
              <a:t>Kylemore Castle and Abbey</a:t>
            </a:r>
          </a:p>
          <a:p>
            <a:pPr algn="ctr">
              <a:spcBef>
                <a:spcPct val="20000"/>
              </a:spcBef>
            </a:pPr>
            <a:r>
              <a:rPr lang="en-US" sz="4400" b="1">
                <a:solidFill>
                  <a:srgbClr val="20D636"/>
                </a:solidFill>
              </a:rPr>
              <a:t>County Galway</a:t>
            </a:r>
          </a:p>
        </p:txBody>
      </p:sp>
      <p:sp>
        <p:nvSpPr>
          <p:cNvPr id="253956" name="AutoShape 5"/>
          <p:cNvSpPr>
            <a:spLocks noChangeArrowheads="1"/>
          </p:cNvSpPr>
          <p:nvPr/>
        </p:nvSpPr>
        <p:spPr bwMode="auto">
          <a:xfrm rot="1068517">
            <a:off x="3319463" y="2209800"/>
            <a:ext cx="381000" cy="1066800"/>
          </a:xfrm>
          <a:prstGeom prst="downArrow">
            <a:avLst>
              <a:gd name="adj1" fmla="val 50000"/>
              <a:gd name="adj2" fmla="val 70000"/>
            </a:avLst>
          </a:prstGeom>
          <a:solidFill>
            <a:srgbClr val="00B050"/>
          </a:solidFill>
          <a:ln w="38100">
            <a:solidFill>
              <a:schemeClr val="tx1"/>
            </a:solidFill>
            <a:miter lim="800000"/>
            <a:headEnd/>
            <a:tailEnd/>
          </a:ln>
        </p:spPr>
        <p:txBody>
          <a:bodyPr wrap="none" anchor="ctr"/>
          <a:lstStyle/>
          <a:p>
            <a:pPr algn="ctr">
              <a:spcBef>
                <a:spcPct val="20000"/>
              </a:spcBef>
            </a:pPr>
            <a:endParaRPr lang="en-US"/>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P8170008"/>
          <p:cNvPicPr>
            <a:picLocks noGrp="1" noChangeAspect="1" noChangeArrowheads="1"/>
          </p:cNvPicPr>
          <p:nvPr>
            <p:ph/>
          </p:nvPr>
        </p:nvPicPr>
        <p:blipFill>
          <a:blip r:embed="rId2" cstate="print"/>
          <a:srcRect/>
          <a:stretch>
            <a:fillRect/>
          </a:stretch>
        </p:blipFill>
        <p:spPr>
          <a:xfrm>
            <a:off x="914400" y="669925"/>
            <a:ext cx="7315200" cy="5486400"/>
          </a:xfrm>
        </p:spPr>
      </p:pic>
      <p:sp>
        <p:nvSpPr>
          <p:cNvPr id="256002" name="Rectangle 3"/>
          <p:cNvSpPr>
            <a:spLocks noChangeArrowheads="1"/>
          </p:cNvSpPr>
          <p:nvPr/>
        </p:nvSpPr>
        <p:spPr bwMode="auto">
          <a:xfrm>
            <a:off x="3441700" y="6248400"/>
            <a:ext cx="2197100" cy="274638"/>
          </a:xfrm>
          <a:prstGeom prst="rect">
            <a:avLst/>
          </a:prstGeom>
          <a:noFill/>
          <a:ln w="9525">
            <a:noFill/>
            <a:miter lim="800000"/>
            <a:headEnd/>
            <a:tailEnd/>
          </a:ln>
        </p:spPr>
        <p:txBody>
          <a:bodyPr wrap="none" anchor="ctr">
            <a:spAutoFit/>
          </a:bodyPr>
          <a:lstStyle/>
          <a:p>
            <a:pPr algn="ctr">
              <a:spcBef>
                <a:spcPct val="20000"/>
              </a:spcBef>
            </a:pPr>
            <a:r>
              <a:rPr lang="en-US" b="1"/>
              <a:t>Kylemore Castle and Abbey</a:t>
            </a:r>
            <a:endParaRPr lang="en-US"/>
          </a:p>
        </p:txBody>
      </p:sp>
      <p:sp>
        <p:nvSpPr>
          <p:cNvPr id="256003" name="Rectangle 4"/>
          <p:cNvSpPr>
            <a:spLocks noChangeArrowheads="1"/>
          </p:cNvSpPr>
          <p:nvPr/>
        </p:nvSpPr>
        <p:spPr bwMode="auto">
          <a:xfrm>
            <a:off x="1830388" y="6507163"/>
            <a:ext cx="5483225"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http://www.hoganstand.com/general/identity/extras/clergy/stories/kylemore.htm</a:t>
            </a: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3"/>
          <p:cNvSpPr>
            <a:spLocks noChangeArrowheads="1"/>
          </p:cNvSpPr>
          <p:nvPr/>
        </p:nvSpPr>
        <p:spPr bwMode="auto">
          <a:xfrm>
            <a:off x="1600200" y="1600200"/>
            <a:ext cx="5943600" cy="4389438"/>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region</a:t>
            </a:r>
            <a:r>
              <a:rPr lang="en-US" sz="1400"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000" b="1" i="1">
                <a:solidFill>
                  <a:srgbClr val="FF0000"/>
                </a:solidFill>
              </a:rPr>
              <a:t> The Irish Countryman</a:t>
            </a:r>
          </a:p>
          <a:p>
            <a:pPr algn="ctr">
              <a:spcBef>
                <a:spcPct val="20000"/>
              </a:spcBef>
            </a:pPr>
            <a:r>
              <a:rPr lang="en-US" sz="3200" b="1">
                <a:solidFill>
                  <a:srgbClr val="FF0000"/>
                </a:solidFill>
              </a:rPr>
              <a:t>(county Clare)</a:t>
            </a:r>
          </a:p>
          <a:p>
            <a:pPr algn="ctr">
              <a:spcBef>
                <a:spcPct val="20000"/>
              </a:spcBef>
            </a:pPr>
            <a:r>
              <a:rPr lang="en-US" sz="4000" b="1">
                <a:solidFill>
                  <a:srgbClr val="FF0000"/>
                </a:solidFill>
              </a:rPr>
              <a:t> </a:t>
            </a:r>
            <a:r>
              <a:rPr lang="en-US" sz="4400" b="1">
                <a:solidFill>
                  <a:srgbClr val="FF0000"/>
                </a:solidFill>
              </a:rPr>
              <a:t>“Kerrymen”</a:t>
            </a:r>
            <a:endParaRPr lang="en-US" sz="4000" b="1">
              <a:solidFill>
                <a:srgbClr val="FF000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58050"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County Clare</a:t>
            </a:r>
          </a:p>
        </p:txBody>
      </p:sp>
      <p:sp>
        <p:nvSpPr>
          <p:cNvPr id="258051" name="Rectangle 5"/>
          <p:cNvSpPr>
            <a:spLocks noChangeArrowheads="1"/>
          </p:cNvSpPr>
          <p:nvPr/>
        </p:nvSpPr>
        <p:spPr bwMode="auto">
          <a:xfrm rot="3944562">
            <a:off x="3217069" y="3671094"/>
            <a:ext cx="711200" cy="1011238"/>
          </a:xfrm>
          <a:prstGeom prst="rect">
            <a:avLst/>
          </a:prstGeom>
          <a:noFill/>
          <a:ln w="57150">
            <a:solidFill>
              <a:srgbClr val="00B050"/>
            </a:solidFill>
            <a:miter lim="800000"/>
            <a:headEnd/>
            <a:tailEnd/>
          </a:ln>
        </p:spPr>
        <p:txBody>
          <a:bodyPr wrap="none" anchor="ctr"/>
          <a:lstStyle/>
          <a:p>
            <a:pPr algn="ctr">
              <a:spcBef>
                <a:spcPct val="20000"/>
              </a:spcBef>
            </a:pPr>
            <a:endParaRPr lang="en-US"/>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3"/>
          <p:cNvSpPr>
            <a:spLocks noGrp="1" noChangeArrowheads="1"/>
          </p:cNvSpPr>
          <p:nvPr>
            <p:ph type="body" sz="half" idx="2"/>
          </p:nvPr>
        </p:nvSpPr>
        <p:spPr>
          <a:xfrm>
            <a:off x="3581400" y="2058988"/>
            <a:ext cx="4876800" cy="3884612"/>
          </a:xfrm>
        </p:spPr>
        <p:txBody>
          <a:bodyPr lIns="457200" tIns="457200" rIns="182880" bIns="457200"/>
          <a:lstStyle/>
          <a:p>
            <a:pPr marL="0" indent="0" algn="ctr" eaLnBrk="1" hangingPunct="1">
              <a:buFontTx/>
              <a:buNone/>
            </a:pPr>
            <a:r>
              <a:rPr lang="en-US" b="1"/>
              <a:t>Conrad Arensberg</a:t>
            </a:r>
          </a:p>
          <a:p>
            <a:pPr marL="0" indent="0" algn="ctr" eaLnBrk="1" hangingPunct="1">
              <a:lnSpc>
                <a:spcPct val="0"/>
              </a:lnSpc>
              <a:buFontTx/>
              <a:buNone/>
            </a:pPr>
            <a:endParaRPr lang="en-US" b="1"/>
          </a:p>
          <a:p>
            <a:pPr marL="0" indent="0" algn="ctr" eaLnBrk="1" hangingPunct="1">
              <a:buFontTx/>
              <a:buNone/>
            </a:pPr>
            <a:r>
              <a:rPr lang="en-US" sz="2400" b="1"/>
              <a:t>1937	</a:t>
            </a:r>
            <a:r>
              <a:rPr lang="en-US" sz="2400" b="1" i="1"/>
              <a:t>The Irish Countryman</a:t>
            </a:r>
            <a:r>
              <a:rPr lang="en-US" sz="2400" b="1"/>
              <a:t>.</a:t>
            </a:r>
          </a:p>
          <a:p>
            <a:pPr marL="173038" lvl="1" indent="1588" algn="ctr" eaLnBrk="1" hangingPunct="1">
              <a:buFontTx/>
              <a:buNone/>
            </a:pPr>
            <a:r>
              <a:rPr lang="en-US" sz="2400" b="1"/>
              <a:t>	New York: Macmillan.</a:t>
            </a:r>
          </a:p>
          <a:p>
            <a:pPr marL="173038" lvl="1" indent="1588" algn="ctr" eaLnBrk="1" hangingPunct="1">
              <a:buFontTx/>
              <a:buNone/>
            </a:pPr>
            <a:endParaRPr lang="en-US" sz="1600" b="1"/>
          </a:p>
          <a:p>
            <a:pPr marL="173038" lvl="1" indent="1588" algn="ctr" eaLnBrk="1" hangingPunct="1">
              <a:buFontTx/>
              <a:buNone/>
            </a:pPr>
            <a:r>
              <a:rPr lang="en-US" sz="2400" b="1"/>
              <a:t>”the earliest example of anglophone Europeanist anthropology”</a:t>
            </a:r>
          </a:p>
        </p:txBody>
      </p:sp>
      <p:pic>
        <p:nvPicPr>
          <p:cNvPr id="260098" name="Picture 4"/>
          <p:cNvPicPr>
            <a:picLocks noGrp="1" noChangeAspect="1" noChangeArrowheads="1"/>
          </p:cNvPicPr>
          <p:nvPr>
            <p:ph sz="half" idx="1"/>
          </p:nvPr>
        </p:nvPicPr>
        <p:blipFill>
          <a:blip r:embed="rId2" cstate="print"/>
          <a:srcRect/>
          <a:stretch>
            <a:fillRect/>
          </a:stretch>
        </p:blipFill>
        <p:spPr>
          <a:xfrm>
            <a:off x="1189038" y="1143000"/>
            <a:ext cx="2620962" cy="457041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2" cstate="print"/>
          <a:srcRect/>
          <a:stretch>
            <a:fillRect/>
          </a:stretch>
        </p:blipFill>
        <p:spPr bwMode="auto">
          <a:xfrm>
            <a:off x="2209800" y="1317625"/>
            <a:ext cx="4800600" cy="4321175"/>
          </a:xfrm>
          <a:prstGeom prst="rect">
            <a:avLst/>
          </a:prstGeom>
          <a:noFill/>
          <a:ln w="9525">
            <a:noFill/>
            <a:miter lim="800000"/>
            <a:headEnd/>
            <a:tailEnd/>
          </a:ln>
        </p:spPr>
      </p:pic>
      <p:sp>
        <p:nvSpPr>
          <p:cNvPr id="145411" name="Rectangle 3"/>
          <p:cNvSpPr>
            <a:spLocks noChangeArrowheads="1"/>
          </p:cNvSpPr>
          <p:nvPr/>
        </p:nvSpPr>
        <p:spPr bwMode="auto">
          <a:xfrm>
            <a:off x="4503738" y="6567488"/>
            <a:ext cx="184150" cy="274637"/>
          </a:xfrm>
          <a:prstGeom prst="rect">
            <a:avLst/>
          </a:prstGeom>
          <a:noFill/>
          <a:ln w="9525">
            <a:noFill/>
            <a:miter lim="800000"/>
            <a:headEnd/>
            <a:tailEnd/>
          </a:ln>
        </p:spPr>
        <p:txBody>
          <a:bodyPr wrap="none">
            <a:spAutoFit/>
          </a:bodyPr>
          <a:lstStyle/>
          <a:p>
            <a:pPr algn="ctr">
              <a:spcBef>
                <a:spcPct val="20000"/>
              </a:spcBef>
            </a:pPr>
            <a:endParaRPr lang="en-US"/>
          </a:p>
        </p:txBody>
      </p:sp>
      <p:sp>
        <p:nvSpPr>
          <p:cNvPr id="145412" name="Rectangle 3"/>
          <p:cNvSpPr>
            <a:spLocks noChangeArrowheads="1"/>
          </p:cNvSpPr>
          <p:nvPr/>
        </p:nvSpPr>
        <p:spPr bwMode="auto">
          <a:xfrm>
            <a:off x="4173538" y="6400800"/>
            <a:ext cx="781050"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www.nd.edu/</a:t>
            </a:r>
            <a:endParaRPr lang="en-US" sz="8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914400" y="1709738"/>
            <a:ext cx="7315200" cy="4525962"/>
          </a:xfrm>
        </p:spPr>
        <p:txBody>
          <a:bodyPr/>
          <a:lstStyle/>
          <a:p>
            <a:pPr eaLnBrk="1" hangingPunct="1">
              <a:buFontTx/>
              <a:buNone/>
              <a:defRPr/>
            </a:pPr>
            <a:endParaRPr lang="en-US" sz="2400" dirty="0"/>
          </a:p>
          <a:p>
            <a:pPr marL="0" indent="0" algn="ctr" eaLnBrk="1" hangingPunct="1">
              <a:buFontTx/>
              <a:buNone/>
              <a:defRPr/>
            </a:pPr>
            <a:r>
              <a:rPr lang="en-US" dirty="0"/>
              <a:t>the classic ethnography of Ireland is</a:t>
            </a:r>
          </a:p>
          <a:p>
            <a:pPr marL="0" indent="0" algn="ctr" eaLnBrk="1" hangingPunct="1">
              <a:buFontTx/>
              <a:buNone/>
              <a:defRPr/>
            </a:pPr>
            <a:endParaRPr lang="en-US" sz="1600" dirty="0"/>
          </a:p>
          <a:p>
            <a:pPr marL="465138" lvl="1" indent="-7938" algn="ctr" eaLnBrk="1" hangingPunct="1">
              <a:buFontTx/>
              <a:buNone/>
              <a:defRPr/>
            </a:pPr>
            <a:r>
              <a:rPr lang="en-US" dirty="0"/>
              <a:t>Conrad </a:t>
            </a:r>
            <a:r>
              <a:rPr lang="en-US" dirty="0" err="1"/>
              <a:t>Arensburg’s</a:t>
            </a:r>
            <a:r>
              <a:rPr lang="en-US" dirty="0"/>
              <a:t> </a:t>
            </a:r>
            <a:r>
              <a:rPr lang="en-US" i="1" dirty="0"/>
              <a:t>The Irish Countryman</a:t>
            </a:r>
          </a:p>
          <a:p>
            <a:pPr lvl="1" algn="ctr" eaLnBrk="1" hangingPunct="1">
              <a:buFontTx/>
              <a:buNone/>
              <a:defRPr/>
            </a:pPr>
            <a:r>
              <a:rPr lang="en-US" sz="3600" b="1" dirty="0"/>
              <a:t>set in County Clare</a:t>
            </a:r>
          </a:p>
          <a:p>
            <a:pPr lvl="1" algn="ctr" eaLnBrk="1" hangingPunct="1">
              <a:buFontTx/>
              <a:buNone/>
              <a:defRPr/>
            </a:pPr>
            <a:endParaRPr lang="en-US" dirty="0"/>
          </a:p>
          <a:p>
            <a:pPr lvl="1" eaLnBrk="1" hangingPunct="1">
              <a:defRPr/>
            </a:pPr>
            <a:r>
              <a:rPr lang="en-US" sz="2400" dirty="0">
                <a:solidFill>
                  <a:schemeClr val="bg2"/>
                </a:solidFill>
              </a:rPr>
              <a:t>backed up in image by the film </a:t>
            </a:r>
            <a:r>
              <a:rPr lang="en-US" sz="2400" i="1" dirty="0">
                <a:solidFill>
                  <a:schemeClr val="bg2"/>
                </a:solidFill>
              </a:rPr>
              <a:t>Man of </a:t>
            </a:r>
            <a:r>
              <a:rPr lang="en-US" sz="2400" i="1" dirty="0" err="1">
                <a:solidFill>
                  <a:schemeClr val="bg2"/>
                </a:solidFill>
              </a:rPr>
              <a:t>Aran</a:t>
            </a:r>
            <a:endParaRPr lang="en-US" sz="2400" dirty="0">
              <a:solidFill>
                <a:schemeClr val="bg2"/>
              </a:solidFill>
            </a:endParaRPr>
          </a:p>
        </p:txBody>
      </p:sp>
      <p:sp>
        <p:nvSpPr>
          <p:cNvPr id="261122" name="Text Box 3"/>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spcBef>
                <a:spcPct val="20000"/>
              </a:spcBef>
            </a:pPr>
            <a:r>
              <a:rPr lang="en-US"/>
              <a:t>Susan Parman, </a:t>
            </a:r>
            <a:r>
              <a:rPr lang="en-US" i="1">
                <a:hlinkClick r:id="rId2"/>
              </a:rPr>
              <a:t>Europe in the Anthropological Imagination</a:t>
            </a:r>
            <a:r>
              <a:rPr lang="en-US"/>
              <a:t>, pp. 11 - 14</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P8230015"/>
          <p:cNvPicPr>
            <a:picLocks noGrp="1" noChangeAspect="1" noChangeArrowheads="1"/>
          </p:cNvPicPr>
          <p:nvPr>
            <p:ph/>
          </p:nvPr>
        </p:nvPicPr>
        <p:blipFill>
          <a:blip r:embed="rId2" cstate="print"/>
          <a:srcRect/>
          <a:stretch>
            <a:fillRect/>
          </a:stretch>
        </p:blipFill>
        <p:spPr>
          <a:xfrm>
            <a:off x="668338" y="457200"/>
            <a:ext cx="7804150" cy="5894388"/>
          </a:xfrm>
        </p:spPr>
      </p:pic>
      <p:sp>
        <p:nvSpPr>
          <p:cNvPr id="2" name="Rectangle 1"/>
          <p:cNvSpPr/>
          <p:nvPr/>
        </p:nvSpPr>
        <p:spPr>
          <a:xfrm>
            <a:off x="3352800" y="6400800"/>
            <a:ext cx="2514600" cy="369332"/>
          </a:xfrm>
          <a:prstGeom prst="rect">
            <a:avLst/>
          </a:prstGeom>
        </p:spPr>
        <p:txBody>
          <a:bodyPr wrap="square">
            <a:spAutoFit/>
          </a:bodyPr>
          <a:lstStyle/>
          <a:p>
            <a:pPr lvl="1" eaLnBrk="1" hangingPunct="1">
              <a:buFontTx/>
              <a:buNone/>
              <a:defRPr/>
            </a:pPr>
            <a:r>
              <a:rPr lang="en-US" sz="1800" b="1" dirty="0"/>
              <a:t>County Claire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0" y="1828800"/>
            <a:ext cx="3914775" cy="4886325"/>
          </a:xfrm>
          <a:prstGeom prst="rect">
            <a:avLst/>
          </a:prstGeom>
        </p:spPr>
      </p:pic>
      <p:sp>
        <p:nvSpPr>
          <p:cNvPr id="6" name="Text Box 4"/>
          <p:cNvSpPr txBox="1">
            <a:spLocks noChangeArrowheads="1"/>
          </p:cNvSpPr>
          <p:nvPr/>
        </p:nvSpPr>
        <p:spPr bwMode="auto">
          <a:xfrm>
            <a:off x="1219200" y="792163"/>
            <a:ext cx="6705600" cy="830997"/>
          </a:xfrm>
          <a:prstGeom prst="rect">
            <a:avLst/>
          </a:prstGeom>
          <a:solidFill>
            <a:schemeClr val="bg1"/>
          </a:solidFill>
          <a:ln w="9525">
            <a:noFill/>
            <a:miter lim="800000"/>
            <a:headEnd/>
            <a:tailEnd/>
          </a:ln>
        </p:spPr>
        <p:txBody>
          <a:bodyPr>
            <a:spAutoFit/>
          </a:bodyPr>
          <a:lstStyle/>
          <a:p>
            <a:pPr algn="ctr">
              <a:spcBef>
                <a:spcPct val="20000"/>
              </a:spcBef>
            </a:pPr>
            <a:r>
              <a:rPr lang="en-US" sz="4800" b="1" dirty="0" err="1">
                <a:solidFill>
                  <a:srgbClr val="20D636"/>
                </a:solidFill>
              </a:rPr>
              <a:t>Doolin</a:t>
            </a:r>
            <a:r>
              <a:rPr lang="en-US" sz="4800" b="1" dirty="0">
                <a:solidFill>
                  <a:srgbClr val="20D636"/>
                </a:solidFill>
              </a:rPr>
              <a:t>, County Clare</a:t>
            </a:r>
          </a:p>
        </p:txBody>
      </p:sp>
    </p:spTree>
    <p:extLst>
      <p:ext uri="{BB962C8B-B14F-4D97-AF65-F5344CB8AC3E}">
        <p14:creationId xmlns:p14="http://schemas.microsoft.com/office/powerpoint/2010/main" val="349300637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0" y="1828800"/>
            <a:ext cx="3914775" cy="4886325"/>
          </a:xfrm>
          <a:prstGeom prst="rect">
            <a:avLst/>
          </a:prstGeom>
        </p:spPr>
      </p:pic>
      <p:sp>
        <p:nvSpPr>
          <p:cNvPr id="6" name="Text Box 4"/>
          <p:cNvSpPr txBox="1">
            <a:spLocks noChangeArrowheads="1"/>
          </p:cNvSpPr>
          <p:nvPr/>
        </p:nvSpPr>
        <p:spPr bwMode="auto">
          <a:xfrm>
            <a:off x="1219200" y="792163"/>
            <a:ext cx="6705600" cy="4672048"/>
          </a:xfrm>
          <a:prstGeom prst="rect">
            <a:avLst/>
          </a:prstGeom>
          <a:noFill/>
          <a:ln w="9525">
            <a:noFill/>
            <a:miter lim="800000"/>
            <a:headEnd/>
            <a:tailEnd/>
          </a:ln>
        </p:spPr>
        <p:txBody>
          <a:bodyPr>
            <a:spAutoFit/>
          </a:bodyPr>
          <a:lstStyle/>
          <a:p>
            <a:pPr algn="ctr">
              <a:spcBef>
                <a:spcPct val="20000"/>
              </a:spcBef>
            </a:pPr>
            <a:r>
              <a:rPr lang="en-US" sz="4800" b="1" dirty="0" err="1">
                <a:solidFill>
                  <a:srgbClr val="20D636"/>
                </a:solidFill>
              </a:rPr>
              <a:t>Doolin</a:t>
            </a:r>
            <a:r>
              <a:rPr lang="en-US" sz="4800" b="1" dirty="0">
                <a:solidFill>
                  <a:srgbClr val="20D636"/>
                </a:solidFill>
              </a:rPr>
              <a:t>, County Clare</a:t>
            </a:r>
          </a:p>
          <a:p>
            <a:pPr algn="ctr">
              <a:spcBef>
                <a:spcPct val="20000"/>
              </a:spcBef>
            </a:pPr>
            <a:r>
              <a:rPr lang="en-US" sz="4800" b="1" dirty="0">
                <a:solidFill>
                  <a:srgbClr val="20D636"/>
                </a:solidFill>
              </a:rPr>
              <a:t>is one of the more traditional villages, especially noted as a center of traditional Irish music . . .</a:t>
            </a:r>
          </a:p>
        </p:txBody>
      </p:sp>
      <p:sp>
        <p:nvSpPr>
          <p:cNvPr id="3" name="Rectangle 2"/>
          <p:cNvSpPr/>
          <p:nvPr/>
        </p:nvSpPr>
        <p:spPr>
          <a:xfrm>
            <a:off x="2609088" y="5854517"/>
            <a:ext cx="3929281" cy="646331"/>
          </a:xfrm>
          <a:prstGeom prst="rect">
            <a:avLst/>
          </a:prstGeom>
        </p:spPr>
        <p:txBody>
          <a:bodyPr wrap="none">
            <a:spAutoFit/>
          </a:bodyPr>
          <a:lstStyle/>
          <a:p>
            <a:r>
              <a:rPr lang="ga-IE" sz="3600" b="1" i="1" dirty="0">
                <a:solidFill>
                  <a:srgbClr val="2DDF42"/>
                </a:solidFill>
              </a:rPr>
              <a:t>Dúlainn</a:t>
            </a:r>
            <a:r>
              <a:rPr lang="en-US" sz="3600" b="1" i="1" dirty="0">
                <a:solidFill>
                  <a:srgbClr val="2DDF42"/>
                </a:solidFill>
              </a:rPr>
              <a:t> </a:t>
            </a:r>
            <a:r>
              <a:rPr lang="en-US" sz="3600" b="1" dirty="0">
                <a:solidFill>
                  <a:srgbClr val="2DDF42"/>
                </a:solidFill>
              </a:rPr>
              <a:t>in Gaelic</a:t>
            </a:r>
          </a:p>
        </p:txBody>
      </p:sp>
    </p:spTree>
    <p:extLst>
      <p:ext uri="{BB962C8B-B14F-4D97-AF65-F5344CB8AC3E}">
        <p14:creationId xmlns:p14="http://schemas.microsoft.com/office/powerpoint/2010/main" val="267133514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63170" name="Freeform 3"/>
          <p:cNvSpPr>
            <a:spLocks/>
          </p:cNvSpPr>
          <p:nvPr/>
        </p:nvSpPr>
        <p:spPr bwMode="auto">
          <a:xfrm>
            <a:off x="3016250" y="2914650"/>
            <a:ext cx="3009900" cy="2857500"/>
          </a:xfrm>
          <a:custGeom>
            <a:avLst/>
            <a:gdLst>
              <a:gd name="T0" fmla="*/ 2147483647 w 1896"/>
              <a:gd name="T1" fmla="*/ 2147483647 h 1800"/>
              <a:gd name="T2" fmla="*/ 2147483647 w 1896"/>
              <a:gd name="T3" fmla="*/ 2147483647 h 1800"/>
              <a:gd name="T4" fmla="*/ 2147483647 w 1896"/>
              <a:gd name="T5" fmla="*/ 2147483647 h 1800"/>
              <a:gd name="T6" fmla="*/ 2147483647 w 1896"/>
              <a:gd name="T7" fmla="*/ 2147483647 h 1800"/>
              <a:gd name="T8" fmla="*/ 2147483647 w 1896"/>
              <a:gd name="T9" fmla="*/ 2147483647 h 1800"/>
              <a:gd name="T10" fmla="*/ 2147483647 w 1896"/>
              <a:gd name="T11" fmla="*/ 2147483647 h 1800"/>
              <a:gd name="T12" fmla="*/ 2147483647 w 1896"/>
              <a:gd name="T13" fmla="*/ 0 h 1800"/>
              <a:gd name="T14" fmla="*/ 2147483647 w 1896"/>
              <a:gd name="T15" fmla="*/ 2147483647 h 1800"/>
              <a:gd name="T16" fmla="*/ 2147483647 w 1896"/>
              <a:gd name="T17" fmla="*/ 2147483647 h 1800"/>
              <a:gd name="T18" fmla="*/ 2147483647 w 1896"/>
              <a:gd name="T19" fmla="*/ 2147483647 h 1800"/>
              <a:gd name="T20" fmla="*/ 2147483647 w 1896"/>
              <a:gd name="T21" fmla="*/ 2147483647 h 1800"/>
              <a:gd name="T22" fmla="*/ 2147483647 w 1896"/>
              <a:gd name="T23" fmla="*/ 2147483647 h 1800"/>
              <a:gd name="T24" fmla="*/ 2147483647 w 1896"/>
              <a:gd name="T25" fmla="*/ 2147483647 h 1800"/>
              <a:gd name="T26" fmla="*/ 2147483647 w 1896"/>
              <a:gd name="T27" fmla="*/ 2147483647 h 1800"/>
              <a:gd name="T28" fmla="*/ 2147483647 w 1896"/>
              <a:gd name="T29" fmla="*/ 2147483647 h 1800"/>
              <a:gd name="T30" fmla="*/ 2147483647 w 1896"/>
              <a:gd name="T31" fmla="*/ 2147483647 h 1800"/>
              <a:gd name="T32" fmla="*/ 2147483647 w 1896"/>
              <a:gd name="T33" fmla="*/ 2147483647 h 1800"/>
              <a:gd name="T34" fmla="*/ 2147483647 w 1896"/>
              <a:gd name="T35" fmla="*/ 2147483647 h 1800"/>
              <a:gd name="T36" fmla="*/ 2147483647 w 1896"/>
              <a:gd name="T37" fmla="*/ 2147483647 h 1800"/>
              <a:gd name="T38" fmla="*/ 2147483647 w 1896"/>
              <a:gd name="T39" fmla="*/ 2147483647 h 1800"/>
              <a:gd name="T40" fmla="*/ 2147483647 w 1896"/>
              <a:gd name="T41" fmla="*/ 2147483647 h 1800"/>
              <a:gd name="T42" fmla="*/ 2147483647 w 1896"/>
              <a:gd name="T43" fmla="*/ 2147483647 h 1800"/>
              <a:gd name="T44" fmla="*/ 2147483647 w 1896"/>
              <a:gd name="T45" fmla="*/ 2147483647 h 1800"/>
              <a:gd name="T46" fmla="*/ 2147483647 w 1896"/>
              <a:gd name="T47" fmla="*/ 2147483647 h 1800"/>
              <a:gd name="T48" fmla="*/ 2147483647 w 1896"/>
              <a:gd name="T49" fmla="*/ 2147483647 h 1800"/>
              <a:gd name="T50" fmla="*/ 2147483647 w 1896"/>
              <a:gd name="T51" fmla="*/ 2147483647 h 1800"/>
              <a:gd name="T52" fmla="*/ 2147483647 w 1896"/>
              <a:gd name="T53" fmla="*/ 2147483647 h 1800"/>
              <a:gd name="T54" fmla="*/ 2147483647 w 1896"/>
              <a:gd name="T55" fmla="*/ 2147483647 h 1800"/>
              <a:gd name="T56" fmla="*/ 2147483647 w 1896"/>
              <a:gd name="T57" fmla="*/ 2147483647 h 1800"/>
              <a:gd name="T58" fmla="*/ 2147483647 w 1896"/>
              <a:gd name="T59" fmla="*/ 2147483647 h 1800"/>
              <a:gd name="T60" fmla="*/ 2147483647 w 1896"/>
              <a:gd name="T61" fmla="*/ 2147483647 h 1800"/>
              <a:gd name="T62" fmla="*/ 2147483647 w 1896"/>
              <a:gd name="T63" fmla="*/ 2147483647 h 1800"/>
              <a:gd name="T64" fmla="*/ 2147483647 w 1896"/>
              <a:gd name="T65" fmla="*/ 2147483647 h 1800"/>
              <a:gd name="T66" fmla="*/ 2147483647 w 1896"/>
              <a:gd name="T67" fmla="*/ 2147483647 h 1800"/>
              <a:gd name="T68" fmla="*/ 2147483647 w 1896"/>
              <a:gd name="T69" fmla="*/ 2147483647 h 1800"/>
              <a:gd name="T70" fmla="*/ 2147483647 w 1896"/>
              <a:gd name="T71" fmla="*/ 2147483647 h 1800"/>
              <a:gd name="T72" fmla="*/ 2147483647 w 1896"/>
              <a:gd name="T73" fmla="*/ 2147483647 h 1800"/>
              <a:gd name="T74" fmla="*/ 2147483647 w 1896"/>
              <a:gd name="T75" fmla="*/ 2147483647 h 1800"/>
              <a:gd name="T76" fmla="*/ 2147483647 w 1896"/>
              <a:gd name="T77" fmla="*/ 2147483647 h 1800"/>
              <a:gd name="T78" fmla="*/ 2147483647 w 1896"/>
              <a:gd name="T79" fmla="*/ 2147483647 h 1800"/>
              <a:gd name="T80" fmla="*/ 2147483647 w 1896"/>
              <a:gd name="T81" fmla="*/ 2147483647 h 1800"/>
              <a:gd name="T82" fmla="*/ 2147483647 w 1896"/>
              <a:gd name="T83" fmla="*/ 2147483647 h 1800"/>
              <a:gd name="T84" fmla="*/ 2147483647 w 1896"/>
              <a:gd name="T85" fmla="*/ 2147483647 h 1800"/>
              <a:gd name="T86" fmla="*/ 2147483647 w 1896"/>
              <a:gd name="T87" fmla="*/ 2147483647 h 1800"/>
              <a:gd name="T88" fmla="*/ 2147483647 w 1896"/>
              <a:gd name="T89" fmla="*/ 2147483647 h 1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6"/>
              <a:gd name="T136" fmla="*/ 0 h 1800"/>
              <a:gd name="T137" fmla="*/ 1896 w 1896"/>
              <a:gd name="T138" fmla="*/ 1800 h 1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6" h="1800">
                <a:moveTo>
                  <a:pt x="308" y="612"/>
                </a:moveTo>
                <a:lnTo>
                  <a:pt x="356" y="564"/>
                </a:lnTo>
                <a:lnTo>
                  <a:pt x="308" y="468"/>
                </a:lnTo>
                <a:lnTo>
                  <a:pt x="356" y="420"/>
                </a:lnTo>
                <a:lnTo>
                  <a:pt x="356" y="324"/>
                </a:lnTo>
                <a:lnTo>
                  <a:pt x="332" y="296"/>
                </a:lnTo>
                <a:lnTo>
                  <a:pt x="248" y="276"/>
                </a:lnTo>
                <a:lnTo>
                  <a:pt x="184" y="276"/>
                </a:lnTo>
                <a:lnTo>
                  <a:pt x="140" y="256"/>
                </a:lnTo>
                <a:lnTo>
                  <a:pt x="104" y="220"/>
                </a:lnTo>
                <a:lnTo>
                  <a:pt x="136" y="180"/>
                </a:lnTo>
                <a:lnTo>
                  <a:pt x="100" y="228"/>
                </a:lnTo>
                <a:lnTo>
                  <a:pt x="128" y="216"/>
                </a:lnTo>
                <a:lnTo>
                  <a:pt x="212" y="212"/>
                </a:lnTo>
                <a:lnTo>
                  <a:pt x="248" y="212"/>
                </a:lnTo>
                <a:lnTo>
                  <a:pt x="296" y="204"/>
                </a:lnTo>
                <a:lnTo>
                  <a:pt x="324" y="156"/>
                </a:lnTo>
                <a:lnTo>
                  <a:pt x="340" y="120"/>
                </a:lnTo>
                <a:lnTo>
                  <a:pt x="360" y="44"/>
                </a:lnTo>
                <a:lnTo>
                  <a:pt x="388" y="28"/>
                </a:lnTo>
                <a:lnTo>
                  <a:pt x="484" y="0"/>
                </a:lnTo>
                <a:lnTo>
                  <a:pt x="472" y="128"/>
                </a:lnTo>
                <a:lnTo>
                  <a:pt x="496" y="196"/>
                </a:lnTo>
                <a:lnTo>
                  <a:pt x="556" y="248"/>
                </a:lnTo>
                <a:lnTo>
                  <a:pt x="576" y="396"/>
                </a:lnTo>
                <a:lnTo>
                  <a:pt x="640" y="492"/>
                </a:lnTo>
                <a:lnTo>
                  <a:pt x="612" y="552"/>
                </a:lnTo>
                <a:lnTo>
                  <a:pt x="520" y="564"/>
                </a:lnTo>
                <a:lnTo>
                  <a:pt x="456" y="624"/>
                </a:lnTo>
                <a:lnTo>
                  <a:pt x="404" y="624"/>
                </a:lnTo>
                <a:lnTo>
                  <a:pt x="380" y="700"/>
                </a:lnTo>
                <a:lnTo>
                  <a:pt x="408" y="672"/>
                </a:lnTo>
                <a:lnTo>
                  <a:pt x="444" y="688"/>
                </a:lnTo>
                <a:lnTo>
                  <a:pt x="408" y="736"/>
                </a:lnTo>
                <a:lnTo>
                  <a:pt x="364" y="784"/>
                </a:lnTo>
                <a:lnTo>
                  <a:pt x="348" y="828"/>
                </a:lnTo>
                <a:lnTo>
                  <a:pt x="292" y="884"/>
                </a:lnTo>
                <a:lnTo>
                  <a:pt x="340" y="904"/>
                </a:lnTo>
                <a:lnTo>
                  <a:pt x="384" y="932"/>
                </a:lnTo>
                <a:lnTo>
                  <a:pt x="432" y="916"/>
                </a:lnTo>
                <a:lnTo>
                  <a:pt x="456" y="920"/>
                </a:lnTo>
                <a:lnTo>
                  <a:pt x="528" y="880"/>
                </a:lnTo>
                <a:lnTo>
                  <a:pt x="544" y="828"/>
                </a:lnTo>
                <a:lnTo>
                  <a:pt x="600" y="776"/>
                </a:lnTo>
                <a:lnTo>
                  <a:pt x="612" y="824"/>
                </a:lnTo>
                <a:lnTo>
                  <a:pt x="640" y="864"/>
                </a:lnTo>
                <a:lnTo>
                  <a:pt x="756" y="916"/>
                </a:lnTo>
                <a:lnTo>
                  <a:pt x="668" y="936"/>
                </a:lnTo>
                <a:lnTo>
                  <a:pt x="592" y="956"/>
                </a:lnTo>
                <a:lnTo>
                  <a:pt x="532" y="956"/>
                </a:lnTo>
                <a:lnTo>
                  <a:pt x="472" y="956"/>
                </a:lnTo>
                <a:lnTo>
                  <a:pt x="416" y="976"/>
                </a:lnTo>
                <a:lnTo>
                  <a:pt x="384" y="1004"/>
                </a:lnTo>
                <a:lnTo>
                  <a:pt x="336" y="1080"/>
                </a:lnTo>
                <a:lnTo>
                  <a:pt x="280" y="1136"/>
                </a:lnTo>
                <a:lnTo>
                  <a:pt x="240" y="1208"/>
                </a:lnTo>
                <a:lnTo>
                  <a:pt x="232" y="1240"/>
                </a:lnTo>
                <a:lnTo>
                  <a:pt x="200" y="1320"/>
                </a:lnTo>
                <a:lnTo>
                  <a:pt x="116" y="1352"/>
                </a:lnTo>
                <a:lnTo>
                  <a:pt x="40" y="1396"/>
                </a:lnTo>
                <a:lnTo>
                  <a:pt x="0" y="1484"/>
                </a:lnTo>
                <a:lnTo>
                  <a:pt x="12" y="1564"/>
                </a:lnTo>
                <a:lnTo>
                  <a:pt x="36" y="1572"/>
                </a:lnTo>
                <a:lnTo>
                  <a:pt x="80" y="1544"/>
                </a:lnTo>
                <a:lnTo>
                  <a:pt x="128" y="1500"/>
                </a:lnTo>
                <a:lnTo>
                  <a:pt x="212" y="1488"/>
                </a:lnTo>
                <a:lnTo>
                  <a:pt x="284" y="1484"/>
                </a:lnTo>
                <a:lnTo>
                  <a:pt x="216" y="1532"/>
                </a:lnTo>
                <a:lnTo>
                  <a:pt x="184" y="1568"/>
                </a:lnTo>
                <a:lnTo>
                  <a:pt x="144" y="1584"/>
                </a:lnTo>
                <a:lnTo>
                  <a:pt x="100" y="1596"/>
                </a:lnTo>
                <a:lnTo>
                  <a:pt x="84" y="1636"/>
                </a:lnTo>
                <a:lnTo>
                  <a:pt x="60" y="1644"/>
                </a:lnTo>
                <a:lnTo>
                  <a:pt x="0" y="1700"/>
                </a:lnTo>
                <a:lnTo>
                  <a:pt x="68" y="1680"/>
                </a:lnTo>
                <a:lnTo>
                  <a:pt x="100" y="1656"/>
                </a:lnTo>
                <a:lnTo>
                  <a:pt x="192" y="1636"/>
                </a:lnTo>
                <a:lnTo>
                  <a:pt x="228" y="1624"/>
                </a:lnTo>
                <a:lnTo>
                  <a:pt x="300" y="1564"/>
                </a:lnTo>
                <a:lnTo>
                  <a:pt x="332" y="1616"/>
                </a:lnTo>
                <a:lnTo>
                  <a:pt x="312" y="1656"/>
                </a:lnTo>
                <a:lnTo>
                  <a:pt x="204" y="1692"/>
                </a:lnTo>
                <a:lnTo>
                  <a:pt x="148" y="1744"/>
                </a:lnTo>
                <a:lnTo>
                  <a:pt x="224" y="1704"/>
                </a:lnTo>
                <a:lnTo>
                  <a:pt x="300" y="1676"/>
                </a:lnTo>
                <a:lnTo>
                  <a:pt x="244" y="1728"/>
                </a:lnTo>
                <a:lnTo>
                  <a:pt x="204" y="1764"/>
                </a:lnTo>
                <a:lnTo>
                  <a:pt x="172" y="1800"/>
                </a:lnTo>
                <a:lnTo>
                  <a:pt x="244" y="1756"/>
                </a:lnTo>
                <a:lnTo>
                  <a:pt x="308" y="1748"/>
                </a:lnTo>
                <a:lnTo>
                  <a:pt x="340" y="1712"/>
                </a:lnTo>
                <a:lnTo>
                  <a:pt x="356" y="1732"/>
                </a:lnTo>
                <a:lnTo>
                  <a:pt x="444" y="1732"/>
                </a:lnTo>
                <a:lnTo>
                  <a:pt x="484" y="1688"/>
                </a:lnTo>
                <a:lnTo>
                  <a:pt x="532" y="1720"/>
                </a:lnTo>
                <a:lnTo>
                  <a:pt x="564" y="1688"/>
                </a:lnTo>
                <a:lnTo>
                  <a:pt x="620" y="1676"/>
                </a:lnTo>
                <a:lnTo>
                  <a:pt x="632" y="1628"/>
                </a:lnTo>
                <a:lnTo>
                  <a:pt x="664" y="1664"/>
                </a:lnTo>
                <a:lnTo>
                  <a:pt x="740" y="1644"/>
                </a:lnTo>
                <a:lnTo>
                  <a:pt x="764" y="1632"/>
                </a:lnTo>
                <a:lnTo>
                  <a:pt x="804" y="1592"/>
                </a:lnTo>
                <a:lnTo>
                  <a:pt x="816" y="1548"/>
                </a:lnTo>
                <a:lnTo>
                  <a:pt x="796" y="1472"/>
                </a:lnTo>
                <a:lnTo>
                  <a:pt x="860" y="1476"/>
                </a:lnTo>
                <a:lnTo>
                  <a:pt x="944" y="1476"/>
                </a:lnTo>
                <a:lnTo>
                  <a:pt x="1012" y="1456"/>
                </a:lnTo>
                <a:lnTo>
                  <a:pt x="1072" y="1452"/>
                </a:lnTo>
                <a:lnTo>
                  <a:pt x="1128" y="1396"/>
                </a:lnTo>
                <a:lnTo>
                  <a:pt x="1172" y="1328"/>
                </a:lnTo>
                <a:lnTo>
                  <a:pt x="1248" y="1288"/>
                </a:lnTo>
                <a:lnTo>
                  <a:pt x="1324" y="1232"/>
                </a:lnTo>
                <a:lnTo>
                  <a:pt x="1396" y="1212"/>
                </a:lnTo>
                <a:lnTo>
                  <a:pt x="1436" y="1240"/>
                </a:lnTo>
                <a:lnTo>
                  <a:pt x="1500" y="1232"/>
                </a:lnTo>
                <a:lnTo>
                  <a:pt x="1580" y="1196"/>
                </a:lnTo>
                <a:lnTo>
                  <a:pt x="1604" y="1200"/>
                </a:lnTo>
                <a:lnTo>
                  <a:pt x="1696" y="1168"/>
                </a:lnTo>
                <a:lnTo>
                  <a:pt x="1664" y="1068"/>
                </a:lnTo>
                <a:lnTo>
                  <a:pt x="1672" y="964"/>
                </a:lnTo>
                <a:lnTo>
                  <a:pt x="1704" y="956"/>
                </a:lnTo>
                <a:lnTo>
                  <a:pt x="1740" y="920"/>
                </a:lnTo>
                <a:lnTo>
                  <a:pt x="1780" y="880"/>
                </a:lnTo>
                <a:lnTo>
                  <a:pt x="1808" y="816"/>
                </a:lnTo>
                <a:lnTo>
                  <a:pt x="1852" y="736"/>
                </a:lnTo>
                <a:lnTo>
                  <a:pt x="1864" y="628"/>
                </a:lnTo>
                <a:lnTo>
                  <a:pt x="1896" y="576"/>
                </a:lnTo>
                <a:lnTo>
                  <a:pt x="1872" y="508"/>
                </a:lnTo>
                <a:lnTo>
                  <a:pt x="1836" y="448"/>
                </a:lnTo>
                <a:lnTo>
                  <a:pt x="1764" y="416"/>
                </a:lnTo>
                <a:lnTo>
                  <a:pt x="1764" y="392"/>
                </a:lnTo>
                <a:lnTo>
                  <a:pt x="1796" y="332"/>
                </a:lnTo>
                <a:lnTo>
                  <a:pt x="1804" y="248"/>
                </a:lnTo>
                <a:lnTo>
                  <a:pt x="1804" y="192"/>
                </a:lnTo>
                <a:lnTo>
                  <a:pt x="1772" y="140"/>
                </a:lnTo>
                <a:lnTo>
                  <a:pt x="1716" y="108"/>
                </a:lnTo>
                <a:lnTo>
                  <a:pt x="1664" y="132"/>
                </a:lnTo>
              </a:path>
            </a:pathLst>
          </a:custGeom>
          <a:noFill/>
          <a:ln w="28575">
            <a:solidFill>
              <a:schemeClr val="tx1"/>
            </a:solidFill>
            <a:round/>
            <a:headEnd/>
            <a:tailEnd/>
          </a:ln>
        </p:spPr>
        <p:txBody>
          <a:bodyPr wrap="none"/>
          <a:lstStyle/>
          <a:p>
            <a:pPr algn="ctr">
              <a:spcBef>
                <a:spcPct val="20000"/>
              </a:spcBef>
            </a:pPr>
            <a:endParaRPr lang="en-US"/>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65218" name="Oval 3"/>
          <p:cNvSpPr>
            <a:spLocks noChangeArrowheads="1"/>
          </p:cNvSpPr>
          <p:nvPr/>
        </p:nvSpPr>
        <p:spPr bwMode="auto">
          <a:xfrm rot="2123004">
            <a:off x="3505200" y="3600450"/>
            <a:ext cx="446088" cy="66675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65219"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The Burren</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5" descr="The Burren"/>
          <p:cNvPicPr>
            <a:picLocks noChangeAspect="1" noChangeArrowheads="1"/>
          </p:cNvPicPr>
          <p:nvPr/>
        </p:nvPicPr>
        <p:blipFill>
          <a:blip r:embed="rId2" cstate="print"/>
          <a:srcRect/>
          <a:stretch>
            <a:fillRect/>
          </a:stretch>
        </p:blipFill>
        <p:spPr bwMode="auto">
          <a:xfrm>
            <a:off x="914400" y="914400"/>
            <a:ext cx="7315200" cy="4900613"/>
          </a:xfrm>
          <a:prstGeom prst="rect">
            <a:avLst/>
          </a:prstGeom>
          <a:noFill/>
          <a:ln w="9525">
            <a:noFill/>
            <a:miter lim="800000"/>
            <a:headEnd/>
            <a:tailEnd/>
          </a:ln>
        </p:spPr>
      </p:pic>
      <p:sp>
        <p:nvSpPr>
          <p:cNvPr id="267266" name="Rectangle 6"/>
          <p:cNvSpPr>
            <a:spLocks noChangeArrowheads="1"/>
          </p:cNvSpPr>
          <p:nvPr/>
        </p:nvSpPr>
        <p:spPr bwMode="auto">
          <a:xfrm>
            <a:off x="2590800" y="6003925"/>
            <a:ext cx="3962400" cy="396875"/>
          </a:xfrm>
          <a:prstGeom prst="rect">
            <a:avLst/>
          </a:prstGeom>
          <a:noFill/>
          <a:ln w="9525">
            <a:noFill/>
            <a:miter lim="800000"/>
            <a:headEnd/>
            <a:tailEnd/>
          </a:ln>
        </p:spPr>
        <p:txBody>
          <a:bodyPr wrap="none" anchor="ctr">
            <a:spAutoFit/>
          </a:bodyPr>
          <a:lstStyle/>
          <a:p>
            <a:r>
              <a:rPr lang="en-US" sz="2000"/>
              <a:t>The Burren, off in the background</a:t>
            </a:r>
            <a:endParaRPr lang="en-US" sz="2000">
              <a:latin typeface="Times New Roman" pitchFamily="18" charset="0"/>
            </a:endParaRPr>
          </a:p>
        </p:txBody>
      </p:sp>
      <p:sp>
        <p:nvSpPr>
          <p:cNvPr id="267267" name="Rectangle 7"/>
          <p:cNvSpPr>
            <a:spLocks noChangeArrowheads="1"/>
          </p:cNvSpPr>
          <p:nvPr/>
        </p:nvSpPr>
        <p:spPr bwMode="auto">
          <a:xfrm>
            <a:off x="2938463" y="6507163"/>
            <a:ext cx="3233737"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http://www.bodhran-info.de/Inis/image12.html</a:t>
            </a:r>
            <a:endParaRPr lang="en-US"/>
          </a:p>
        </p:txBody>
      </p:sp>
      <p:sp>
        <p:nvSpPr>
          <p:cNvPr id="379912" name="Text Box 8"/>
          <p:cNvSpPr txBox="1">
            <a:spLocks noChangeArrowheads="1"/>
          </p:cNvSpPr>
          <p:nvPr/>
        </p:nvSpPr>
        <p:spPr bwMode="auto">
          <a:xfrm>
            <a:off x="2919413" y="3276600"/>
            <a:ext cx="2693987" cy="560388"/>
          </a:xfrm>
          <a:prstGeom prst="rect">
            <a:avLst/>
          </a:prstGeom>
          <a:noFill/>
          <a:ln w="9525">
            <a:noFill/>
            <a:miter lim="800000"/>
            <a:headEnd/>
            <a:tailEnd/>
          </a:ln>
        </p:spPr>
        <p:txBody>
          <a:bodyPr wrap="none">
            <a:spAutoFit/>
          </a:bodyPr>
          <a:lstStyle/>
          <a:p>
            <a:pPr algn="ctr">
              <a:spcBef>
                <a:spcPct val="20000"/>
              </a:spcBef>
            </a:pPr>
            <a:r>
              <a:rPr lang="en-US" sz="1400" b="1"/>
              <a:t>the Burren in the far distance,</a:t>
            </a:r>
          </a:p>
          <a:p>
            <a:pPr algn="ctr">
              <a:spcBef>
                <a:spcPct val="20000"/>
              </a:spcBef>
            </a:pPr>
            <a:r>
              <a:rPr lang="en-US" sz="1400" b="1"/>
              <a:t>looking southeast</a:t>
            </a:r>
          </a:p>
        </p:txBody>
      </p:sp>
      <p:sp>
        <p:nvSpPr>
          <p:cNvPr id="379913" name="Text Box 9"/>
          <p:cNvSpPr txBox="1">
            <a:spLocks noChangeArrowheads="1"/>
          </p:cNvSpPr>
          <p:nvPr/>
        </p:nvSpPr>
        <p:spPr bwMode="auto">
          <a:xfrm>
            <a:off x="1219200" y="3316288"/>
            <a:ext cx="1463675" cy="493712"/>
          </a:xfrm>
          <a:prstGeom prst="rect">
            <a:avLst/>
          </a:prstGeom>
          <a:noFill/>
          <a:ln w="9525">
            <a:noFill/>
            <a:miter lim="800000"/>
            <a:headEnd/>
            <a:tailEnd/>
          </a:ln>
        </p:spPr>
        <p:txBody>
          <a:bodyPr wrap="none">
            <a:spAutoFit/>
          </a:bodyPr>
          <a:lstStyle/>
          <a:p>
            <a:pPr algn="ctr">
              <a:spcBef>
                <a:spcPct val="20000"/>
              </a:spcBef>
            </a:pPr>
            <a:r>
              <a:rPr lang="en-US" b="1"/>
              <a:t>The wrecked ship</a:t>
            </a:r>
          </a:p>
          <a:p>
            <a:pPr algn="ctr">
              <a:spcBef>
                <a:spcPct val="20000"/>
              </a:spcBef>
            </a:pPr>
            <a:r>
              <a:rPr lang="en-US" b="1" i="1"/>
              <a:t>Plassey</a:t>
            </a:r>
            <a:endParaRPr lang="en-US" b="1"/>
          </a:p>
        </p:txBody>
      </p:sp>
      <p:sp>
        <p:nvSpPr>
          <p:cNvPr id="379914" name="Text Box 10"/>
          <p:cNvSpPr txBox="1">
            <a:spLocks noChangeArrowheads="1"/>
          </p:cNvSpPr>
          <p:nvPr/>
        </p:nvSpPr>
        <p:spPr bwMode="auto">
          <a:xfrm>
            <a:off x="2957513" y="3033713"/>
            <a:ext cx="2449512" cy="304800"/>
          </a:xfrm>
          <a:prstGeom prst="rect">
            <a:avLst/>
          </a:prstGeom>
          <a:noFill/>
          <a:ln w="9525">
            <a:noFill/>
            <a:miter lim="800000"/>
            <a:headEnd/>
            <a:tailEnd/>
          </a:ln>
        </p:spPr>
        <p:txBody>
          <a:bodyPr wrap="none">
            <a:spAutoFit/>
          </a:bodyPr>
          <a:lstStyle/>
          <a:p>
            <a:pPr algn="ctr">
              <a:spcBef>
                <a:spcPct val="20000"/>
              </a:spcBef>
            </a:pPr>
            <a:r>
              <a:rPr lang="en-US" sz="1400" b="1"/>
              <a:t>From Inishoirr you can see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9912"/>
                                        </p:tgtEl>
                                        <p:attrNameLst>
                                          <p:attrName>style.visibility</p:attrName>
                                        </p:attrNameLst>
                                      </p:cBhvr>
                                      <p:to>
                                        <p:strVal val="visible"/>
                                      </p:to>
                                    </p:set>
                                    <p:animEffect transition="in" filter="dissolve">
                                      <p:cBhvr>
                                        <p:cTn id="7" dur="2000"/>
                                        <p:tgtEl>
                                          <p:spTgt spid="3799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9913"/>
                                        </p:tgtEl>
                                        <p:attrNameLst>
                                          <p:attrName>style.visibility</p:attrName>
                                        </p:attrNameLst>
                                      </p:cBhvr>
                                      <p:to>
                                        <p:strVal val="visible"/>
                                      </p:to>
                                    </p:set>
                                    <p:animEffect transition="in" filter="dissolve">
                                      <p:cBhvr>
                                        <p:cTn id="10" dur="2000"/>
                                        <p:tgtEl>
                                          <p:spTgt spid="3799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79914"/>
                                        </p:tgtEl>
                                        <p:attrNameLst>
                                          <p:attrName>style.visibility</p:attrName>
                                        </p:attrNameLst>
                                      </p:cBhvr>
                                      <p:to>
                                        <p:strVal val="visible"/>
                                      </p:to>
                                    </p:set>
                                    <p:animEffect transition="in" filter="dissolve">
                                      <p:cBhvr>
                                        <p:cTn id="13" dur="2000"/>
                                        <p:tgtEl>
                                          <p:spTgt spid="379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2" grpId="0"/>
      <p:bldP spid="379913" grpId="0"/>
      <p:bldP spid="37991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68290" name="Oval 3"/>
          <p:cNvSpPr>
            <a:spLocks noChangeArrowheads="1"/>
          </p:cNvSpPr>
          <p:nvPr/>
        </p:nvSpPr>
        <p:spPr bwMode="auto">
          <a:xfrm rot="2123004">
            <a:off x="3505200" y="3600450"/>
            <a:ext cx="446088" cy="66675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68291" name="Text Box 4"/>
          <p:cNvSpPr txBox="1">
            <a:spLocks noChangeArrowheads="1"/>
          </p:cNvSpPr>
          <p:nvPr/>
        </p:nvSpPr>
        <p:spPr bwMode="auto">
          <a:xfrm>
            <a:off x="381000" y="792163"/>
            <a:ext cx="8382000" cy="1108075"/>
          </a:xfrm>
          <a:prstGeom prst="rect">
            <a:avLst/>
          </a:prstGeom>
          <a:solidFill>
            <a:schemeClr val="bg1"/>
          </a:solidFill>
          <a:ln w="9525">
            <a:noFill/>
            <a:miter lim="800000"/>
            <a:headEnd/>
            <a:tailEnd/>
          </a:ln>
        </p:spPr>
        <p:txBody>
          <a:bodyPr tIns="91440" bIns="91440">
            <a:spAutoFit/>
          </a:bodyPr>
          <a:lstStyle/>
          <a:p>
            <a:pPr algn="ctr">
              <a:spcBef>
                <a:spcPct val="20000"/>
              </a:spcBef>
            </a:pPr>
            <a:r>
              <a:rPr lang="en-US" sz="6000" b="1">
                <a:solidFill>
                  <a:srgbClr val="20D636"/>
                </a:solidFill>
              </a:rPr>
              <a:t>The Cliffs of Mohar</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0338" name="Text Box 4"/>
          <p:cNvSpPr txBox="1">
            <a:spLocks noChangeArrowheads="1"/>
          </p:cNvSpPr>
          <p:nvPr/>
        </p:nvSpPr>
        <p:spPr bwMode="auto">
          <a:xfrm>
            <a:off x="1143000" y="1981200"/>
            <a:ext cx="8001000" cy="1066800"/>
          </a:xfrm>
          <a:prstGeom prst="rect">
            <a:avLst/>
          </a:prstGeom>
          <a:noFill/>
          <a:ln w="9525">
            <a:noFill/>
            <a:miter lim="800000"/>
            <a:headEnd/>
            <a:tailEnd/>
          </a:ln>
        </p:spPr>
        <p:txBody>
          <a:bodyPr/>
          <a:lstStyle/>
          <a:p>
            <a:pPr algn="ctr">
              <a:lnSpc>
                <a:spcPct val="130000"/>
              </a:lnSpc>
              <a:spcBef>
                <a:spcPct val="20000"/>
              </a:spcBef>
            </a:pPr>
            <a:endParaRPr lang="en-US" sz="1600" b="1">
              <a:solidFill>
                <a:srgbClr val="000000"/>
              </a:solidFill>
              <a:latin typeface="Verdana" pitchFamily="34" charset="0"/>
            </a:endParaRPr>
          </a:p>
        </p:txBody>
      </p:sp>
      <p:sp>
        <p:nvSpPr>
          <p:cNvPr id="6" name="TextBox 5"/>
          <p:cNvSpPr txBox="1"/>
          <p:nvPr/>
        </p:nvSpPr>
        <p:spPr>
          <a:xfrm>
            <a:off x="838200" y="6505575"/>
            <a:ext cx="7467600" cy="254000"/>
          </a:xfrm>
          <a:prstGeom prst="rect">
            <a:avLst/>
          </a:prstGeom>
          <a:noFill/>
        </p:spPr>
        <p:txBody>
          <a:bodyPr>
            <a:spAutoFit/>
          </a:bodyPr>
          <a:lstStyle/>
          <a:p>
            <a:pPr algn="ctr">
              <a:spcBef>
                <a:spcPct val="20000"/>
              </a:spcBef>
              <a:defRPr/>
            </a:pPr>
            <a:r>
              <a:rPr lang="en-US" sz="1050" b="1" dirty="0">
                <a:solidFill>
                  <a:srgbClr val="000000"/>
                </a:solidFill>
                <a:hlinkClick r:id="rId2"/>
              </a:rPr>
              <a:t>www.wtopnews.com/?nid=456&amp;sid=1358866#</a:t>
            </a:r>
            <a:endParaRPr lang="en-US" sz="1050" b="1" dirty="0">
              <a:solidFill>
                <a:srgbClr val="000000"/>
              </a:solidFill>
            </a:endParaRPr>
          </a:p>
        </p:txBody>
      </p:sp>
      <p:pic>
        <p:nvPicPr>
          <p:cNvPr id="270340" name="Picture 2"/>
          <p:cNvPicPr>
            <a:picLocks noChangeAspect="1" noChangeArrowheads="1"/>
          </p:cNvPicPr>
          <p:nvPr/>
        </p:nvPicPr>
        <p:blipFill>
          <a:blip r:embed="rId3" cstate="print"/>
          <a:srcRect/>
          <a:stretch>
            <a:fillRect/>
          </a:stretch>
        </p:blipFill>
        <p:spPr bwMode="auto">
          <a:xfrm>
            <a:off x="914400" y="1157288"/>
            <a:ext cx="7315200" cy="483235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5" descr="mohar"/>
          <p:cNvPicPr>
            <a:picLocks noChangeAspect="1" noChangeArrowheads="1"/>
          </p:cNvPicPr>
          <p:nvPr/>
        </p:nvPicPr>
        <p:blipFill>
          <a:blip r:embed="rId2" cstate="print"/>
          <a:srcRect/>
          <a:stretch>
            <a:fillRect/>
          </a:stretch>
        </p:blipFill>
        <p:spPr bwMode="auto">
          <a:xfrm>
            <a:off x="1828800" y="246063"/>
            <a:ext cx="5486400" cy="5440362"/>
          </a:xfrm>
          <a:prstGeom prst="rect">
            <a:avLst/>
          </a:prstGeom>
          <a:noFill/>
          <a:ln w="9525">
            <a:noFill/>
            <a:miter lim="800000"/>
            <a:headEnd/>
            <a:tailEnd/>
          </a:ln>
        </p:spPr>
      </p:pic>
      <p:sp>
        <p:nvSpPr>
          <p:cNvPr id="271362" name="Rectangle 6"/>
          <p:cNvSpPr>
            <a:spLocks noChangeArrowheads="1"/>
          </p:cNvSpPr>
          <p:nvPr/>
        </p:nvSpPr>
        <p:spPr bwMode="auto">
          <a:xfrm>
            <a:off x="1905000" y="6019800"/>
            <a:ext cx="5305425" cy="336550"/>
          </a:xfrm>
          <a:prstGeom prst="rect">
            <a:avLst/>
          </a:prstGeom>
          <a:noFill/>
          <a:ln w="9525">
            <a:noFill/>
            <a:miter lim="800000"/>
            <a:headEnd/>
            <a:tailEnd/>
          </a:ln>
        </p:spPr>
        <p:txBody>
          <a:bodyPr wrap="none" anchor="ctr">
            <a:spAutoFit/>
          </a:bodyPr>
          <a:lstStyle/>
          <a:p>
            <a:r>
              <a:rPr lang="en-US" sz="1600" b="1"/>
              <a:t>The Cliffs of Mohar are in The Burren, near the castle</a:t>
            </a:r>
          </a:p>
        </p:txBody>
      </p:sp>
      <p:sp>
        <p:nvSpPr>
          <p:cNvPr id="271363" name="Rectangle 7"/>
          <p:cNvSpPr>
            <a:spLocks noChangeArrowheads="1"/>
          </p:cNvSpPr>
          <p:nvPr/>
        </p:nvSpPr>
        <p:spPr bwMode="auto">
          <a:xfrm>
            <a:off x="1598613" y="6477000"/>
            <a:ext cx="5945187" cy="274638"/>
          </a:xfrm>
          <a:prstGeom prst="rect">
            <a:avLst/>
          </a:prstGeom>
          <a:noFill/>
          <a:ln w="9525">
            <a:noFill/>
            <a:miter lim="800000"/>
            <a:headEnd/>
            <a:tailEnd/>
          </a:ln>
        </p:spPr>
        <p:txBody>
          <a:bodyPr wrap="none">
            <a:spAutoFit/>
          </a:bodyPr>
          <a:lstStyle/>
          <a:p>
            <a:pPr algn="ctr">
              <a:spcBef>
                <a:spcPct val="20000"/>
              </a:spcBef>
            </a:pPr>
            <a:r>
              <a:rPr lang="en-US">
                <a:hlinkClick r:id="rId3"/>
              </a:rPr>
              <a:t>http://www.jetsettersmagazine.com/archive/jetezine/hotels/ireland/gregans/castle.html</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2" cstate="print"/>
          <a:srcRect/>
          <a:stretch>
            <a:fillRect/>
          </a:stretch>
        </p:blipFill>
        <p:spPr bwMode="auto">
          <a:xfrm>
            <a:off x="2209800" y="1317625"/>
            <a:ext cx="4800600" cy="4321175"/>
          </a:xfrm>
          <a:prstGeom prst="rect">
            <a:avLst/>
          </a:prstGeom>
          <a:noFill/>
          <a:ln w="9525">
            <a:noFill/>
            <a:miter lim="800000"/>
            <a:headEnd/>
            <a:tailEnd/>
          </a:ln>
        </p:spPr>
      </p:pic>
      <p:sp>
        <p:nvSpPr>
          <p:cNvPr id="145411" name="Rectangle 3"/>
          <p:cNvSpPr>
            <a:spLocks noChangeArrowheads="1"/>
          </p:cNvSpPr>
          <p:nvPr/>
        </p:nvSpPr>
        <p:spPr bwMode="auto">
          <a:xfrm>
            <a:off x="4503738" y="6567488"/>
            <a:ext cx="184150" cy="274637"/>
          </a:xfrm>
          <a:prstGeom prst="rect">
            <a:avLst/>
          </a:prstGeom>
          <a:noFill/>
          <a:ln w="9525">
            <a:noFill/>
            <a:miter lim="800000"/>
            <a:headEnd/>
            <a:tailEnd/>
          </a:ln>
        </p:spPr>
        <p:txBody>
          <a:bodyPr wrap="none">
            <a:spAutoFit/>
          </a:bodyPr>
          <a:lstStyle/>
          <a:p>
            <a:pPr algn="ctr">
              <a:spcBef>
                <a:spcPct val="20000"/>
              </a:spcBef>
            </a:pPr>
            <a:endParaRPr lang="en-US"/>
          </a:p>
        </p:txBody>
      </p:sp>
      <p:sp>
        <p:nvSpPr>
          <p:cNvPr id="145412" name="Rectangle 3"/>
          <p:cNvSpPr>
            <a:spLocks noChangeArrowheads="1"/>
          </p:cNvSpPr>
          <p:nvPr/>
        </p:nvSpPr>
        <p:spPr bwMode="auto">
          <a:xfrm>
            <a:off x="4173538" y="6400800"/>
            <a:ext cx="781050"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www.nd.edu/</a:t>
            </a:r>
            <a:endParaRPr lang="en-US" sz="800"/>
          </a:p>
        </p:txBody>
      </p:sp>
      <p:sp>
        <p:nvSpPr>
          <p:cNvPr id="6" name="Text Box 5"/>
          <p:cNvSpPr txBox="1">
            <a:spLocks noChangeArrowheads="1"/>
          </p:cNvSpPr>
          <p:nvPr/>
        </p:nvSpPr>
        <p:spPr bwMode="auto">
          <a:xfrm>
            <a:off x="1143000" y="1143000"/>
            <a:ext cx="6858000" cy="4721225"/>
          </a:xfrm>
          <a:prstGeom prst="rect">
            <a:avLst/>
          </a:prstGeom>
          <a:solidFill>
            <a:schemeClr val="tx1">
              <a:alpha val="39999"/>
            </a:schemeClr>
          </a:solidFill>
          <a:ln w="9525">
            <a:noFill/>
            <a:miter lim="800000"/>
            <a:headEnd/>
            <a:tailEnd/>
          </a:ln>
        </p:spPr>
        <p:txBody>
          <a:bodyPr>
            <a:spAutoFit/>
          </a:bodyPr>
          <a:lstStyle/>
          <a:p>
            <a:pPr algn="ctr">
              <a:spcBef>
                <a:spcPct val="20000"/>
              </a:spcBef>
            </a:pPr>
            <a:endParaRPr lang="en-US" sz="3200" b="1" dirty="0">
              <a:solidFill>
                <a:schemeClr val="bg1"/>
              </a:solidFill>
              <a:latin typeface="Verdana" pitchFamily="34" charset="0"/>
            </a:endParaRPr>
          </a:p>
          <a:p>
            <a:pPr algn="ctr">
              <a:spcBef>
                <a:spcPct val="20000"/>
              </a:spcBef>
            </a:pPr>
            <a:endParaRPr lang="en-US" sz="3200" b="1" dirty="0">
              <a:solidFill>
                <a:schemeClr val="bg1"/>
              </a:solidFill>
              <a:latin typeface="Verdana" pitchFamily="34" charset="0"/>
            </a:endParaRPr>
          </a:p>
          <a:p>
            <a:pPr algn="ctr">
              <a:spcBef>
                <a:spcPct val="20000"/>
              </a:spcBef>
            </a:pPr>
            <a:endParaRPr lang="en-US" sz="3200" b="1" dirty="0">
              <a:solidFill>
                <a:schemeClr val="bg1"/>
              </a:solidFill>
              <a:latin typeface="Verdana" pitchFamily="34" charset="0"/>
            </a:endParaRPr>
          </a:p>
          <a:p>
            <a:pPr algn="ctr">
              <a:spcBef>
                <a:spcPct val="20000"/>
              </a:spcBef>
            </a:pPr>
            <a:r>
              <a:rPr lang="en-US" sz="3200" b="1" dirty="0">
                <a:solidFill>
                  <a:schemeClr val="bg1"/>
                </a:solidFill>
                <a:latin typeface="Verdana" pitchFamily="34" charset="0"/>
              </a:rPr>
              <a:t>Why is </a:t>
            </a:r>
            <a:r>
              <a:rPr lang="en-US" sz="3200" b="1" dirty="0" err="1">
                <a:solidFill>
                  <a:schemeClr val="bg1"/>
                </a:solidFill>
                <a:latin typeface="Verdana" pitchFamily="34" charset="0"/>
              </a:rPr>
              <a:t>is</a:t>
            </a:r>
            <a:r>
              <a:rPr lang="en-US" sz="3200" b="1" dirty="0">
                <a:solidFill>
                  <a:schemeClr val="bg1"/>
                </a:solidFill>
                <a:latin typeface="Verdana" pitchFamily="34" charset="0"/>
              </a:rPr>
              <a:t> OK to have</a:t>
            </a:r>
          </a:p>
          <a:p>
            <a:pPr algn="ctr">
              <a:spcBef>
                <a:spcPct val="20000"/>
              </a:spcBef>
            </a:pPr>
            <a:r>
              <a:rPr lang="en-US" sz="3200" b="1" dirty="0">
                <a:solidFill>
                  <a:schemeClr val="bg1"/>
                </a:solidFill>
                <a:latin typeface="Verdana" pitchFamily="34" charset="0"/>
              </a:rPr>
              <a:t>“The Fighting Irish”</a:t>
            </a:r>
          </a:p>
          <a:p>
            <a:pPr algn="ctr">
              <a:spcBef>
                <a:spcPct val="20000"/>
              </a:spcBef>
            </a:pPr>
            <a:r>
              <a:rPr lang="en-US" sz="3200" b="1" dirty="0">
                <a:solidFill>
                  <a:schemeClr val="bg1"/>
                </a:solidFill>
                <a:latin typeface="Verdana" pitchFamily="34" charset="0"/>
              </a:rPr>
              <a:t>as a university team name,</a:t>
            </a:r>
          </a:p>
          <a:p>
            <a:pPr algn="ctr">
              <a:spcBef>
                <a:spcPct val="20000"/>
              </a:spcBef>
            </a:pPr>
            <a:r>
              <a:rPr lang="en-US" sz="3200" b="1" dirty="0">
                <a:solidFill>
                  <a:schemeClr val="bg1"/>
                </a:solidFill>
                <a:latin typeface="Verdana" pitchFamily="34" charset="0"/>
              </a:rPr>
              <a:t>but not</a:t>
            </a:r>
          </a:p>
          <a:p>
            <a:pPr algn="ctr">
              <a:spcBef>
                <a:spcPct val="20000"/>
              </a:spcBef>
            </a:pPr>
            <a:r>
              <a:rPr lang="en-US" sz="3200" b="1" dirty="0">
                <a:solidFill>
                  <a:schemeClr val="bg1"/>
                </a:solidFill>
                <a:latin typeface="Verdana" pitchFamily="34" charset="0"/>
              </a:rPr>
              <a:t>“The Fighting Sioux ?” . .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5" descr="DSC09015"/>
          <p:cNvPicPr>
            <a:picLocks noChangeAspect="1" noChangeArrowheads="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
        <p:nvSpPr>
          <p:cNvPr id="272386" name="Rectangle 6"/>
          <p:cNvSpPr>
            <a:spLocks noChangeArrowheads="1"/>
          </p:cNvSpPr>
          <p:nvPr/>
        </p:nvSpPr>
        <p:spPr bwMode="auto">
          <a:xfrm>
            <a:off x="2820988" y="6477000"/>
            <a:ext cx="3503612" cy="274638"/>
          </a:xfrm>
          <a:prstGeom prst="rect">
            <a:avLst/>
          </a:prstGeom>
          <a:noFill/>
          <a:ln w="9525">
            <a:noFill/>
            <a:miter lim="800000"/>
            <a:headEnd/>
            <a:tailEnd/>
          </a:ln>
        </p:spPr>
        <p:txBody>
          <a:bodyPr wrap="none">
            <a:spAutoFit/>
          </a:bodyPr>
          <a:lstStyle/>
          <a:p>
            <a:pPr algn="ctr">
              <a:spcBef>
                <a:spcPct val="20000"/>
              </a:spcBef>
            </a:pPr>
            <a:r>
              <a:rPr lang="en-US">
                <a:hlinkClick r:id="rId3"/>
              </a:rPr>
              <a:t>http://folk.uio.no/davidwi/gallery/IRE/ireland2.html</a:t>
            </a:r>
            <a:endParaRPr lang="en-US"/>
          </a:p>
        </p:txBody>
      </p:sp>
      <p:sp>
        <p:nvSpPr>
          <p:cNvPr id="4" name="Rectangle 6"/>
          <p:cNvSpPr>
            <a:spLocks noChangeArrowheads="1"/>
          </p:cNvSpPr>
          <p:nvPr/>
        </p:nvSpPr>
        <p:spPr bwMode="auto">
          <a:xfrm>
            <a:off x="3593047" y="6171198"/>
            <a:ext cx="2045753" cy="338554"/>
          </a:xfrm>
          <a:prstGeom prst="rect">
            <a:avLst/>
          </a:prstGeom>
          <a:noFill/>
          <a:ln w="9525">
            <a:noFill/>
            <a:miter lim="800000"/>
            <a:headEnd/>
            <a:tailEnd/>
          </a:ln>
        </p:spPr>
        <p:txBody>
          <a:bodyPr wrap="none" anchor="ctr">
            <a:spAutoFit/>
          </a:bodyPr>
          <a:lstStyle/>
          <a:p>
            <a:r>
              <a:rPr lang="en-US" sz="1600" b="1" dirty="0"/>
              <a:t>The Cliffs of </a:t>
            </a:r>
            <a:r>
              <a:rPr lang="en-US" sz="1600" b="1" dirty="0" err="1"/>
              <a:t>Mohar</a:t>
            </a:r>
            <a:endParaRPr lang="en-US" sz="1600" b="1"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838200" y="2514600"/>
            <a:ext cx="7467600" cy="3429000"/>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“subculture”</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2000" b="1">
                <a:solidFill>
                  <a:srgbClr val="FF0000"/>
                </a:solidFill>
              </a:rPr>
              <a:t>e.g.,</a:t>
            </a:r>
            <a:r>
              <a:rPr lang="en-US" sz="4000" b="1">
                <a:solidFill>
                  <a:srgbClr val="FF0000"/>
                </a:solidFill>
              </a:rPr>
              <a:t> </a:t>
            </a:r>
            <a:r>
              <a:rPr lang="en-US" sz="4400" b="1">
                <a:solidFill>
                  <a:srgbClr val="FF0000"/>
                </a:solidFill>
              </a:rPr>
              <a:t>“Travelers”</a:t>
            </a:r>
            <a:endParaRPr lang="en-US" sz="4000" b="1">
              <a:solidFill>
                <a:srgbClr val="FF0000"/>
              </a:solidFill>
            </a:endParaRPr>
          </a:p>
          <a:p>
            <a:pPr algn="ctr">
              <a:spcBef>
                <a:spcPct val="20000"/>
              </a:spcBef>
            </a:pPr>
            <a:r>
              <a:rPr lang="en-US" sz="2000" b="1">
                <a:solidFill>
                  <a:srgbClr val="FF0000"/>
                </a:solidFill>
              </a:rPr>
              <a:t>(“Tinkers”, “Gypsies”)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3733800" y="1981200"/>
            <a:ext cx="4572000" cy="2862263"/>
          </a:xfrm>
          <a:prstGeom prst="rect">
            <a:avLst/>
          </a:prstGeom>
          <a:noFill/>
          <a:ln w="28575">
            <a:noFill/>
            <a:miter lim="800000"/>
            <a:headEnd/>
            <a:tailEnd/>
          </a:ln>
        </p:spPr>
        <p:txBody>
          <a:bodyPr>
            <a:spAutoFit/>
          </a:bodyPr>
          <a:lstStyle/>
          <a:p>
            <a:pPr algn="ctr">
              <a:spcBef>
                <a:spcPct val="50000"/>
              </a:spcBef>
            </a:pPr>
            <a:r>
              <a:rPr lang="en-US" sz="3200" i="1">
                <a:latin typeface="Verdana" pitchFamily="34" charset="0"/>
              </a:rPr>
              <a:t>The Irish Tinkers: The Urbanization of an Itinerant People</a:t>
            </a:r>
          </a:p>
          <a:p>
            <a:pPr algn="ctr">
              <a:spcBef>
                <a:spcPct val="50000"/>
              </a:spcBef>
            </a:pPr>
            <a:r>
              <a:rPr lang="en-US" sz="3200">
                <a:latin typeface="Verdana" pitchFamily="34" charset="0"/>
              </a:rPr>
              <a:t>by George Gmelch</a:t>
            </a:r>
          </a:p>
          <a:p>
            <a:pPr algn="ctr">
              <a:spcBef>
                <a:spcPct val="50000"/>
              </a:spcBef>
            </a:pPr>
            <a:r>
              <a:rPr lang="en-US" sz="2400">
                <a:latin typeface="Verdana" pitchFamily="34" charset="0"/>
              </a:rPr>
              <a:t>1985</a:t>
            </a:r>
          </a:p>
        </p:txBody>
      </p:sp>
      <p:pic>
        <p:nvPicPr>
          <p:cNvPr id="274434" name="Picture 3"/>
          <p:cNvPicPr>
            <a:picLocks noChangeAspect="1" noChangeArrowheads="1"/>
          </p:cNvPicPr>
          <p:nvPr/>
        </p:nvPicPr>
        <p:blipFill>
          <a:blip r:embed="rId2" cstate="print"/>
          <a:srcRect/>
          <a:stretch>
            <a:fillRect/>
          </a:stretch>
        </p:blipFill>
        <p:spPr bwMode="auto">
          <a:xfrm>
            <a:off x="1524000" y="4648200"/>
            <a:ext cx="2895600" cy="1974850"/>
          </a:xfrm>
          <a:prstGeom prst="rect">
            <a:avLst/>
          </a:prstGeom>
          <a:noFill/>
          <a:ln w="28575">
            <a:noFill/>
            <a:miter lim="800000"/>
            <a:headEnd/>
            <a:tailEnd/>
          </a:ln>
        </p:spPr>
      </p:pic>
      <p:pic>
        <p:nvPicPr>
          <p:cNvPr id="274435" name="Picture 4"/>
          <p:cNvPicPr>
            <a:picLocks noChangeAspect="1" noChangeArrowheads="1"/>
          </p:cNvPicPr>
          <p:nvPr/>
        </p:nvPicPr>
        <p:blipFill>
          <a:blip r:embed="rId3" cstate="print"/>
          <a:srcRect/>
          <a:stretch>
            <a:fillRect/>
          </a:stretch>
        </p:blipFill>
        <p:spPr bwMode="auto">
          <a:xfrm>
            <a:off x="914400" y="685800"/>
            <a:ext cx="2408238" cy="3657600"/>
          </a:xfrm>
          <a:prstGeom prst="rect">
            <a:avLst/>
          </a:prstGeom>
          <a:noFill/>
          <a:ln w="2857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930819" name="Oval 3"/>
          <p:cNvSpPr>
            <a:spLocks noChangeArrowheads="1"/>
          </p:cNvSpPr>
          <p:nvPr/>
        </p:nvSpPr>
        <p:spPr bwMode="auto">
          <a:xfrm rot="-1661244">
            <a:off x="2590800" y="3581400"/>
            <a:ext cx="3733800" cy="19812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4" name="Rectangle 6"/>
          <p:cNvSpPr>
            <a:spLocks noChangeArrowheads="1"/>
          </p:cNvSpPr>
          <p:nvPr/>
        </p:nvSpPr>
        <p:spPr bwMode="auto">
          <a:xfrm>
            <a:off x="2546359" y="6290846"/>
            <a:ext cx="4083041" cy="338554"/>
          </a:xfrm>
          <a:prstGeom prst="rect">
            <a:avLst/>
          </a:prstGeom>
          <a:noFill/>
          <a:ln w="9525">
            <a:noFill/>
            <a:miter lim="800000"/>
            <a:headEnd/>
            <a:tailEnd/>
          </a:ln>
        </p:spPr>
        <p:txBody>
          <a:bodyPr wrap="none" anchor="ctr">
            <a:spAutoFit/>
          </a:bodyPr>
          <a:lstStyle/>
          <a:p>
            <a:r>
              <a:rPr lang="en-US" sz="1600" b="1" dirty="0"/>
              <a:t>Common region of the Irish “Travelers”</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709635" name="Oval 3"/>
          <p:cNvSpPr>
            <a:spLocks noChangeArrowheads="1"/>
          </p:cNvSpPr>
          <p:nvPr/>
        </p:nvSpPr>
        <p:spPr bwMode="auto">
          <a:xfrm rot="16875965" flipV="1">
            <a:off x="3584575" y="4727575"/>
            <a:ext cx="447675" cy="8223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4" name="Rectangle 6"/>
          <p:cNvSpPr>
            <a:spLocks noChangeArrowheads="1"/>
          </p:cNvSpPr>
          <p:nvPr/>
        </p:nvSpPr>
        <p:spPr bwMode="auto">
          <a:xfrm>
            <a:off x="2546359" y="6290846"/>
            <a:ext cx="4083041" cy="338554"/>
          </a:xfrm>
          <a:prstGeom prst="rect">
            <a:avLst/>
          </a:prstGeom>
          <a:noFill/>
          <a:ln w="9525">
            <a:noFill/>
            <a:miter lim="800000"/>
            <a:headEnd/>
            <a:tailEnd/>
          </a:ln>
        </p:spPr>
        <p:txBody>
          <a:bodyPr wrap="none" anchor="ctr">
            <a:spAutoFit/>
          </a:bodyPr>
          <a:lstStyle/>
          <a:p>
            <a:r>
              <a:rPr lang="en-US" sz="1600" b="1" dirty="0"/>
              <a:t>Common region of the Irish “Travelers”</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709635" name="Oval 3"/>
          <p:cNvSpPr>
            <a:spLocks noChangeArrowheads="1"/>
          </p:cNvSpPr>
          <p:nvPr/>
        </p:nvSpPr>
        <p:spPr bwMode="auto">
          <a:xfrm rot="16875965" flipV="1">
            <a:off x="3584575" y="4727575"/>
            <a:ext cx="447675" cy="8223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709637" name="Oval 5"/>
          <p:cNvSpPr>
            <a:spLocks noChangeArrowheads="1"/>
          </p:cNvSpPr>
          <p:nvPr/>
        </p:nvSpPr>
        <p:spPr bwMode="auto">
          <a:xfrm rot="16035126" flipV="1">
            <a:off x="4373563" y="4189413"/>
            <a:ext cx="409575" cy="8985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5" name="Rectangle 6"/>
          <p:cNvSpPr>
            <a:spLocks noChangeArrowheads="1"/>
          </p:cNvSpPr>
          <p:nvPr/>
        </p:nvSpPr>
        <p:spPr bwMode="auto">
          <a:xfrm>
            <a:off x="2546359" y="6290846"/>
            <a:ext cx="4083041" cy="338554"/>
          </a:xfrm>
          <a:prstGeom prst="rect">
            <a:avLst/>
          </a:prstGeom>
          <a:noFill/>
          <a:ln w="9525">
            <a:noFill/>
            <a:miter lim="800000"/>
            <a:headEnd/>
            <a:tailEnd/>
          </a:ln>
        </p:spPr>
        <p:txBody>
          <a:bodyPr wrap="none" anchor="ctr">
            <a:spAutoFit/>
          </a:bodyPr>
          <a:lstStyle/>
          <a:p>
            <a:r>
              <a:rPr lang="en-US" sz="1600" b="1" dirty="0"/>
              <a:t>Common region of the Irish “Travelers”</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709635" name="Oval 3"/>
          <p:cNvSpPr>
            <a:spLocks noChangeArrowheads="1"/>
          </p:cNvSpPr>
          <p:nvPr/>
        </p:nvSpPr>
        <p:spPr bwMode="auto">
          <a:xfrm rot="16875965" flipV="1">
            <a:off x="3584575" y="4727575"/>
            <a:ext cx="447675" cy="8223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709637" name="Oval 5"/>
          <p:cNvSpPr>
            <a:spLocks noChangeArrowheads="1"/>
          </p:cNvSpPr>
          <p:nvPr/>
        </p:nvSpPr>
        <p:spPr bwMode="auto">
          <a:xfrm rot="16035126" flipV="1">
            <a:off x="4373563" y="4189413"/>
            <a:ext cx="409575" cy="8985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709638" name="Oval 6"/>
          <p:cNvSpPr>
            <a:spLocks noChangeArrowheads="1"/>
          </p:cNvSpPr>
          <p:nvPr/>
        </p:nvSpPr>
        <p:spPr bwMode="auto">
          <a:xfrm rot="16237706" flipV="1">
            <a:off x="3736182" y="4112418"/>
            <a:ext cx="361950" cy="671513"/>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6" name="Rectangle 6"/>
          <p:cNvSpPr>
            <a:spLocks noChangeArrowheads="1"/>
          </p:cNvSpPr>
          <p:nvPr/>
        </p:nvSpPr>
        <p:spPr bwMode="auto">
          <a:xfrm>
            <a:off x="2546359" y="6290846"/>
            <a:ext cx="4083041" cy="338554"/>
          </a:xfrm>
          <a:prstGeom prst="rect">
            <a:avLst/>
          </a:prstGeom>
          <a:noFill/>
          <a:ln w="9525">
            <a:noFill/>
            <a:miter lim="800000"/>
            <a:headEnd/>
            <a:tailEnd/>
          </a:ln>
        </p:spPr>
        <p:txBody>
          <a:bodyPr wrap="none" anchor="ctr">
            <a:spAutoFit/>
          </a:bodyPr>
          <a:lstStyle/>
          <a:p>
            <a:r>
              <a:rPr lang="en-US" sz="1600" b="1" dirty="0"/>
              <a:t>Common region of the Irish “Travelers”</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map-of-kerry"/>
          <p:cNvPicPr>
            <a:picLocks noChangeAspect="1" noChangeArrowheads="1"/>
          </p:cNvPicPr>
          <p:nvPr/>
        </p:nvPicPr>
        <p:blipFill>
          <a:blip r:embed="rId2" cstate="print"/>
          <a:srcRect/>
          <a:stretch>
            <a:fillRect/>
          </a:stretch>
        </p:blipFill>
        <p:spPr bwMode="auto">
          <a:xfrm>
            <a:off x="1981200" y="981075"/>
            <a:ext cx="5172075" cy="4962525"/>
          </a:xfrm>
          <a:prstGeom prst="rect">
            <a:avLst/>
          </a:prstGeom>
          <a:noFill/>
          <a:ln w="9525">
            <a:noFill/>
            <a:miter lim="800000"/>
            <a:headEnd/>
            <a:tailEnd/>
          </a:ln>
        </p:spPr>
      </p:pic>
      <p:sp>
        <p:nvSpPr>
          <p:cNvPr id="279554" name="Rectangle 3"/>
          <p:cNvSpPr>
            <a:spLocks noChangeArrowheads="1"/>
          </p:cNvSpPr>
          <p:nvPr/>
        </p:nvSpPr>
        <p:spPr bwMode="auto">
          <a:xfrm>
            <a:off x="2874168" y="6589458"/>
            <a:ext cx="3395663" cy="274638"/>
          </a:xfrm>
          <a:prstGeom prst="rect">
            <a:avLst/>
          </a:prstGeom>
          <a:noFill/>
          <a:ln w="9525">
            <a:noFill/>
            <a:miter lim="800000"/>
            <a:headEnd/>
            <a:tailEnd/>
          </a:ln>
        </p:spPr>
        <p:txBody>
          <a:bodyPr wrap="none">
            <a:spAutoFit/>
          </a:bodyPr>
          <a:lstStyle/>
          <a:p>
            <a:pPr algn="ctr">
              <a:spcBef>
                <a:spcPct val="20000"/>
              </a:spcBef>
            </a:pPr>
            <a:r>
              <a:rPr lang="en-US" dirty="0">
                <a:hlinkClick r:id="rId3"/>
              </a:rPr>
              <a:t>http://www.waterville-insight.com/kerrymap.html</a:t>
            </a:r>
            <a:endParaRPr lang="en-US" dirty="0"/>
          </a:p>
        </p:txBody>
      </p:sp>
      <p:sp>
        <p:nvSpPr>
          <p:cNvPr id="719876" name="Oval 4"/>
          <p:cNvSpPr>
            <a:spLocks noChangeArrowheads="1"/>
          </p:cNvSpPr>
          <p:nvPr/>
        </p:nvSpPr>
        <p:spPr bwMode="auto">
          <a:xfrm rot="-1661244">
            <a:off x="4613430" y="2243740"/>
            <a:ext cx="1066800" cy="9144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79556" name="Oval 5"/>
          <p:cNvSpPr>
            <a:spLocks noChangeArrowheads="1"/>
          </p:cNvSpPr>
          <p:nvPr/>
        </p:nvSpPr>
        <p:spPr bwMode="auto">
          <a:xfrm rot="16875965" flipV="1">
            <a:off x="5709532" y="3412266"/>
            <a:ext cx="447675" cy="8223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719878" name="Oval 6"/>
          <p:cNvSpPr>
            <a:spLocks noChangeArrowheads="1"/>
          </p:cNvSpPr>
          <p:nvPr/>
        </p:nvSpPr>
        <p:spPr bwMode="auto">
          <a:xfrm rot="16288569" flipV="1">
            <a:off x="6588630" y="1194793"/>
            <a:ext cx="447675" cy="82232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7" name="Rectangle 6"/>
          <p:cNvSpPr>
            <a:spLocks noChangeArrowheads="1"/>
          </p:cNvSpPr>
          <p:nvPr/>
        </p:nvSpPr>
        <p:spPr bwMode="auto">
          <a:xfrm>
            <a:off x="2546359" y="6290846"/>
            <a:ext cx="4083041" cy="338554"/>
          </a:xfrm>
          <a:prstGeom prst="rect">
            <a:avLst/>
          </a:prstGeom>
          <a:noFill/>
          <a:ln w="9525">
            <a:noFill/>
            <a:miter lim="800000"/>
            <a:headEnd/>
            <a:tailEnd/>
          </a:ln>
        </p:spPr>
        <p:txBody>
          <a:bodyPr wrap="none" anchor="ctr">
            <a:spAutoFit/>
          </a:bodyPr>
          <a:lstStyle/>
          <a:p>
            <a:r>
              <a:rPr lang="en-US" sz="1600" b="1" dirty="0"/>
              <a:t>Common region of the Irish “Travelers”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80578" name="Oval 5"/>
          <p:cNvSpPr>
            <a:spLocks noChangeArrowheads="1"/>
          </p:cNvSpPr>
          <p:nvPr/>
        </p:nvSpPr>
        <p:spPr bwMode="auto">
          <a:xfrm rot="16237706" flipV="1">
            <a:off x="3178479" y="4900613"/>
            <a:ext cx="304800" cy="2286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4" name="Rectangle 3"/>
          <p:cNvSpPr>
            <a:spLocks noChangeArrowheads="1"/>
          </p:cNvSpPr>
          <p:nvPr/>
        </p:nvSpPr>
        <p:spPr bwMode="auto">
          <a:xfrm>
            <a:off x="3523488" y="6315456"/>
            <a:ext cx="2106667" cy="338554"/>
          </a:xfrm>
          <a:prstGeom prst="rect">
            <a:avLst/>
          </a:prstGeom>
          <a:noFill/>
          <a:ln w="9525">
            <a:noFill/>
            <a:miter lim="800000"/>
            <a:headEnd/>
            <a:tailEnd/>
          </a:ln>
        </p:spPr>
        <p:txBody>
          <a:bodyPr wrap="none" anchor="ctr">
            <a:spAutoFit/>
          </a:bodyPr>
          <a:lstStyle/>
          <a:p>
            <a:r>
              <a:rPr lang="en-US" sz="1600" b="1" dirty="0"/>
              <a:t>The “Ring of Kerry”</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2286000" y="2514600"/>
            <a:ext cx="45720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the individual</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2000" b="1">
                <a:solidFill>
                  <a:srgbClr val="FF0000"/>
                </a:solidFill>
              </a:rPr>
              <a:t>e.g.,</a:t>
            </a:r>
            <a:r>
              <a:rPr lang="en-US" sz="4000" b="1">
                <a:solidFill>
                  <a:srgbClr val="FF0000"/>
                </a:solidFill>
              </a:rPr>
              <a:t> </a:t>
            </a:r>
            <a:r>
              <a:rPr lang="en-US" sz="4400" b="1" i="1">
                <a:solidFill>
                  <a:srgbClr val="FF0000"/>
                </a:solidFill>
              </a:rPr>
              <a:t>Nan</a:t>
            </a:r>
            <a:endParaRPr lang="en-US" sz="4000" b="1" i="1">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1" name="Rectangle 3"/>
          <p:cNvSpPr>
            <a:spLocks noChangeArrowheads="1"/>
          </p:cNvSpPr>
          <p:nvPr/>
        </p:nvSpPr>
        <p:spPr bwMode="auto">
          <a:xfrm>
            <a:off x="4503738" y="6567488"/>
            <a:ext cx="184150" cy="274637"/>
          </a:xfrm>
          <a:prstGeom prst="rect">
            <a:avLst/>
          </a:prstGeom>
          <a:noFill/>
          <a:ln w="9525">
            <a:noFill/>
            <a:miter lim="800000"/>
            <a:headEnd/>
            <a:tailEnd/>
          </a:ln>
        </p:spPr>
        <p:txBody>
          <a:bodyPr wrap="none">
            <a:spAutoFit/>
          </a:bodyPr>
          <a:lstStyle/>
          <a:p>
            <a:pPr algn="ctr">
              <a:spcBef>
                <a:spcPct val="20000"/>
              </a:spcBef>
            </a:pPr>
            <a:endParaRPr lang="en-US"/>
          </a:p>
        </p:txBody>
      </p:sp>
      <p:sp>
        <p:nvSpPr>
          <p:cNvPr id="145412" name="Rectangle 3"/>
          <p:cNvSpPr>
            <a:spLocks noChangeArrowheads="1"/>
          </p:cNvSpPr>
          <p:nvPr/>
        </p:nvSpPr>
        <p:spPr bwMode="auto">
          <a:xfrm>
            <a:off x="4173538" y="6400800"/>
            <a:ext cx="781050"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www.nd.edu/</a:t>
            </a:r>
            <a:endParaRPr lang="en-US" sz="800"/>
          </a:p>
        </p:txBody>
      </p:sp>
      <p:pic>
        <p:nvPicPr>
          <p:cNvPr id="1026" name="Picture 2" descr="http://upload.wikimedia.org/wikipedia/en/thumb/8/82/North_Dakota_Fighting_Sioux_Logo.svg/1036px-North_Dakota_Fighting_Sioux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28800"/>
            <a:ext cx="4090376" cy="403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a:stretch>
            <a:fillRect/>
          </a:stretch>
        </p:blipFill>
        <p:spPr bwMode="auto">
          <a:xfrm>
            <a:off x="304800" y="1981200"/>
            <a:ext cx="4800600" cy="4321175"/>
          </a:xfrm>
          <a:prstGeom prst="rect">
            <a:avLst/>
          </a:prstGeom>
          <a:noFill/>
          <a:ln w="9525">
            <a:noFill/>
            <a:miter lim="800000"/>
            <a:headEnd/>
            <a:tailEnd/>
          </a:ln>
        </p:spPr>
      </p:pic>
    </p:spTree>
    <p:extLst>
      <p:ext uri="{BB962C8B-B14F-4D97-AF65-F5344CB8AC3E}">
        <p14:creationId xmlns:p14="http://schemas.microsoft.com/office/powerpoint/2010/main" val="30979290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2217738" y="6488113"/>
            <a:ext cx="4691062" cy="274637"/>
          </a:xfrm>
          <a:prstGeom prst="rect">
            <a:avLst/>
          </a:prstGeom>
          <a:noFill/>
          <a:ln w="9525">
            <a:noFill/>
            <a:miter lim="800000"/>
            <a:headEnd/>
            <a:tailEnd/>
          </a:ln>
        </p:spPr>
        <p:txBody>
          <a:bodyPr wrap="none">
            <a:spAutoFit/>
          </a:bodyPr>
          <a:lstStyle/>
          <a:p>
            <a:pPr algn="ctr" eaLnBrk="0" hangingPunct="0"/>
            <a:r>
              <a:rPr kumimoji="1" lang="en-US">
                <a:solidFill>
                  <a:schemeClr val="folHlink"/>
                </a:solidFill>
                <a:hlinkClick r:id="rId2"/>
              </a:rPr>
              <a:t>http://www.d.umn.edu/cla/faculty/troufs/anth3635/cetexts.html#Nan</a:t>
            </a:r>
            <a:endParaRPr kumimoji="1" lang="en-US">
              <a:solidFill>
                <a:schemeClr val="folHlink"/>
              </a:solidFill>
            </a:endParaRPr>
          </a:p>
        </p:txBody>
      </p:sp>
      <p:pic>
        <p:nvPicPr>
          <p:cNvPr id="283650" name="Picture 3"/>
          <p:cNvPicPr>
            <a:picLocks noChangeAspect="1" noChangeArrowheads="1"/>
          </p:cNvPicPr>
          <p:nvPr/>
        </p:nvPicPr>
        <p:blipFill>
          <a:blip r:embed="rId3" cstate="print"/>
          <a:srcRect/>
          <a:stretch>
            <a:fillRect/>
          </a:stretch>
        </p:blipFill>
        <p:spPr bwMode="auto">
          <a:xfrm>
            <a:off x="2963863" y="395288"/>
            <a:ext cx="3244850" cy="5032375"/>
          </a:xfrm>
          <a:prstGeom prst="rect">
            <a:avLst/>
          </a:prstGeom>
          <a:noFill/>
          <a:ln w="9525">
            <a:noFill/>
            <a:miter lim="800000"/>
            <a:headEnd/>
            <a:tailEnd/>
          </a:ln>
        </p:spPr>
      </p:pic>
      <p:sp>
        <p:nvSpPr>
          <p:cNvPr id="283651" name="Text Box 4"/>
          <p:cNvSpPr txBox="1">
            <a:spLocks noChangeArrowheads="1"/>
          </p:cNvSpPr>
          <p:nvPr/>
        </p:nvSpPr>
        <p:spPr bwMode="auto">
          <a:xfrm>
            <a:off x="1905000" y="5538788"/>
            <a:ext cx="5300663" cy="785812"/>
          </a:xfrm>
          <a:prstGeom prst="rect">
            <a:avLst/>
          </a:prstGeom>
          <a:noFill/>
          <a:ln w="9525">
            <a:noFill/>
            <a:miter lim="800000"/>
            <a:headEnd/>
            <a:tailEnd/>
          </a:ln>
        </p:spPr>
        <p:txBody>
          <a:bodyPr wrap="none">
            <a:spAutoFit/>
          </a:bodyPr>
          <a:lstStyle/>
          <a:p>
            <a:pPr algn="ctr">
              <a:spcBef>
                <a:spcPct val="20000"/>
              </a:spcBef>
            </a:pPr>
            <a:r>
              <a:rPr lang="en-US">
                <a:latin typeface="Verdana" pitchFamily="34" charset="0"/>
              </a:rPr>
              <a:t>Sharon Gmelch</a:t>
            </a:r>
          </a:p>
          <a:p>
            <a:pPr algn="ctr">
              <a:spcBef>
                <a:spcPct val="20000"/>
              </a:spcBef>
            </a:pPr>
            <a:r>
              <a:rPr lang="en-US" b="1" i="1">
                <a:latin typeface="Verdana" pitchFamily="34" charset="0"/>
              </a:rPr>
              <a:t>Nan: The Life of an Irish Traveling Woman, Revised Edition</a:t>
            </a:r>
            <a:r>
              <a:rPr lang="en-US" b="1">
                <a:latin typeface="Verdana" pitchFamily="34" charset="0"/>
              </a:rPr>
              <a:t>.</a:t>
            </a:r>
          </a:p>
          <a:p>
            <a:pPr algn="ctr">
              <a:spcBef>
                <a:spcPct val="20000"/>
              </a:spcBef>
            </a:pPr>
            <a:r>
              <a:rPr lang="en-US" sz="800">
                <a:latin typeface="Verdana" pitchFamily="34" charset="0"/>
              </a:rPr>
              <a:t>Long Grove: IL: Waveland Press, 1991.</a:t>
            </a:r>
          </a:p>
          <a:p>
            <a:pPr algn="ctr">
              <a:spcBef>
                <a:spcPct val="20000"/>
              </a:spcBef>
            </a:pPr>
            <a:r>
              <a:rPr lang="en-US" sz="800">
                <a:latin typeface="Verdana" pitchFamily="34" charset="0"/>
              </a:rPr>
              <a:t>(ISBN: 0881336025)</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284674" name="Freeform 3"/>
          <p:cNvSpPr>
            <a:spLocks/>
          </p:cNvSpPr>
          <p:nvPr/>
        </p:nvSpPr>
        <p:spPr bwMode="auto">
          <a:xfrm>
            <a:off x="3016250" y="2914650"/>
            <a:ext cx="3009900" cy="2857500"/>
          </a:xfrm>
          <a:custGeom>
            <a:avLst/>
            <a:gdLst>
              <a:gd name="T0" fmla="*/ 2147483647 w 1896"/>
              <a:gd name="T1" fmla="*/ 2147483647 h 1800"/>
              <a:gd name="T2" fmla="*/ 2147483647 w 1896"/>
              <a:gd name="T3" fmla="*/ 2147483647 h 1800"/>
              <a:gd name="T4" fmla="*/ 2147483647 w 1896"/>
              <a:gd name="T5" fmla="*/ 2147483647 h 1800"/>
              <a:gd name="T6" fmla="*/ 2147483647 w 1896"/>
              <a:gd name="T7" fmla="*/ 2147483647 h 1800"/>
              <a:gd name="T8" fmla="*/ 2147483647 w 1896"/>
              <a:gd name="T9" fmla="*/ 2147483647 h 1800"/>
              <a:gd name="T10" fmla="*/ 2147483647 w 1896"/>
              <a:gd name="T11" fmla="*/ 2147483647 h 1800"/>
              <a:gd name="T12" fmla="*/ 2147483647 w 1896"/>
              <a:gd name="T13" fmla="*/ 0 h 1800"/>
              <a:gd name="T14" fmla="*/ 2147483647 w 1896"/>
              <a:gd name="T15" fmla="*/ 2147483647 h 1800"/>
              <a:gd name="T16" fmla="*/ 2147483647 w 1896"/>
              <a:gd name="T17" fmla="*/ 2147483647 h 1800"/>
              <a:gd name="T18" fmla="*/ 2147483647 w 1896"/>
              <a:gd name="T19" fmla="*/ 2147483647 h 1800"/>
              <a:gd name="T20" fmla="*/ 2147483647 w 1896"/>
              <a:gd name="T21" fmla="*/ 2147483647 h 1800"/>
              <a:gd name="T22" fmla="*/ 2147483647 w 1896"/>
              <a:gd name="T23" fmla="*/ 2147483647 h 1800"/>
              <a:gd name="T24" fmla="*/ 2147483647 w 1896"/>
              <a:gd name="T25" fmla="*/ 2147483647 h 1800"/>
              <a:gd name="T26" fmla="*/ 2147483647 w 1896"/>
              <a:gd name="T27" fmla="*/ 2147483647 h 1800"/>
              <a:gd name="T28" fmla="*/ 2147483647 w 1896"/>
              <a:gd name="T29" fmla="*/ 2147483647 h 1800"/>
              <a:gd name="T30" fmla="*/ 2147483647 w 1896"/>
              <a:gd name="T31" fmla="*/ 2147483647 h 1800"/>
              <a:gd name="T32" fmla="*/ 2147483647 w 1896"/>
              <a:gd name="T33" fmla="*/ 2147483647 h 1800"/>
              <a:gd name="T34" fmla="*/ 2147483647 w 1896"/>
              <a:gd name="T35" fmla="*/ 2147483647 h 1800"/>
              <a:gd name="T36" fmla="*/ 2147483647 w 1896"/>
              <a:gd name="T37" fmla="*/ 2147483647 h 1800"/>
              <a:gd name="T38" fmla="*/ 2147483647 w 1896"/>
              <a:gd name="T39" fmla="*/ 2147483647 h 1800"/>
              <a:gd name="T40" fmla="*/ 2147483647 w 1896"/>
              <a:gd name="T41" fmla="*/ 2147483647 h 1800"/>
              <a:gd name="T42" fmla="*/ 2147483647 w 1896"/>
              <a:gd name="T43" fmla="*/ 2147483647 h 1800"/>
              <a:gd name="T44" fmla="*/ 2147483647 w 1896"/>
              <a:gd name="T45" fmla="*/ 2147483647 h 1800"/>
              <a:gd name="T46" fmla="*/ 2147483647 w 1896"/>
              <a:gd name="T47" fmla="*/ 2147483647 h 1800"/>
              <a:gd name="T48" fmla="*/ 2147483647 w 1896"/>
              <a:gd name="T49" fmla="*/ 2147483647 h 1800"/>
              <a:gd name="T50" fmla="*/ 2147483647 w 1896"/>
              <a:gd name="T51" fmla="*/ 2147483647 h 1800"/>
              <a:gd name="T52" fmla="*/ 2147483647 w 1896"/>
              <a:gd name="T53" fmla="*/ 2147483647 h 1800"/>
              <a:gd name="T54" fmla="*/ 2147483647 w 1896"/>
              <a:gd name="T55" fmla="*/ 2147483647 h 1800"/>
              <a:gd name="T56" fmla="*/ 2147483647 w 1896"/>
              <a:gd name="T57" fmla="*/ 2147483647 h 1800"/>
              <a:gd name="T58" fmla="*/ 2147483647 w 1896"/>
              <a:gd name="T59" fmla="*/ 2147483647 h 1800"/>
              <a:gd name="T60" fmla="*/ 2147483647 w 1896"/>
              <a:gd name="T61" fmla="*/ 2147483647 h 1800"/>
              <a:gd name="T62" fmla="*/ 2147483647 w 1896"/>
              <a:gd name="T63" fmla="*/ 2147483647 h 1800"/>
              <a:gd name="T64" fmla="*/ 2147483647 w 1896"/>
              <a:gd name="T65" fmla="*/ 2147483647 h 1800"/>
              <a:gd name="T66" fmla="*/ 2147483647 w 1896"/>
              <a:gd name="T67" fmla="*/ 2147483647 h 1800"/>
              <a:gd name="T68" fmla="*/ 2147483647 w 1896"/>
              <a:gd name="T69" fmla="*/ 2147483647 h 1800"/>
              <a:gd name="T70" fmla="*/ 2147483647 w 1896"/>
              <a:gd name="T71" fmla="*/ 2147483647 h 1800"/>
              <a:gd name="T72" fmla="*/ 2147483647 w 1896"/>
              <a:gd name="T73" fmla="*/ 2147483647 h 1800"/>
              <a:gd name="T74" fmla="*/ 2147483647 w 1896"/>
              <a:gd name="T75" fmla="*/ 2147483647 h 1800"/>
              <a:gd name="T76" fmla="*/ 2147483647 w 1896"/>
              <a:gd name="T77" fmla="*/ 2147483647 h 1800"/>
              <a:gd name="T78" fmla="*/ 2147483647 w 1896"/>
              <a:gd name="T79" fmla="*/ 2147483647 h 1800"/>
              <a:gd name="T80" fmla="*/ 2147483647 w 1896"/>
              <a:gd name="T81" fmla="*/ 2147483647 h 1800"/>
              <a:gd name="T82" fmla="*/ 2147483647 w 1896"/>
              <a:gd name="T83" fmla="*/ 2147483647 h 1800"/>
              <a:gd name="T84" fmla="*/ 2147483647 w 1896"/>
              <a:gd name="T85" fmla="*/ 2147483647 h 1800"/>
              <a:gd name="T86" fmla="*/ 2147483647 w 1896"/>
              <a:gd name="T87" fmla="*/ 2147483647 h 1800"/>
              <a:gd name="T88" fmla="*/ 2147483647 w 1896"/>
              <a:gd name="T89" fmla="*/ 2147483647 h 1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6"/>
              <a:gd name="T136" fmla="*/ 0 h 1800"/>
              <a:gd name="T137" fmla="*/ 1896 w 1896"/>
              <a:gd name="T138" fmla="*/ 1800 h 1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6" h="1800">
                <a:moveTo>
                  <a:pt x="308" y="612"/>
                </a:moveTo>
                <a:lnTo>
                  <a:pt x="356" y="564"/>
                </a:lnTo>
                <a:lnTo>
                  <a:pt x="308" y="468"/>
                </a:lnTo>
                <a:lnTo>
                  <a:pt x="356" y="420"/>
                </a:lnTo>
                <a:lnTo>
                  <a:pt x="356" y="324"/>
                </a:lnTo>
                <a:lnTo>
                  <a:pt x="332" y="296"/>
                </a:lnTo>
                <a:lnTo>
                  <a:pt x="248" y="276"/>
                </a:lnTo>
                <a:lnTo>
                  <a:pt x="184" y="276"/>
                </a:lnTo>
                <a:lnTo>
                  <a:pt x="140" y="256"/>
                </a:lnTo>
                <a:lnTo>
                  <a:pt x="104" y="220"/>
                </a:lnTo>
                <a:lnTo>
                  <a:pt x="136" y="180"/>
                </a:lnTo>
                <a:lnTo>
                  <a:pt x="100" y="228"/>
                </a:lnTo>
                <a:lnTo>
                  <a:pt x="128" y="216"/>
                </a:lnTo>
                <a:lnTo>
                  <a:pt x="212" y="212"/>
                </a:lnTo>
                <a:lnTo>
                  <a:pt x="248" y="212"/>
                </a:lnTo>
                <a:lnTo>
                  <a:pt x="296" y="204"/>
                </a:lnTo>
                <a:lnTo>
                  <a:pt x="324" y="156"/>
                </a:lnTo>
                <a:lnTo>
                  <a:pt x="340" y="120"/>
                </a:lnTo>
                <a:lnTo>
                  <a:pt x="360" y="44"/>
                </a:lnTo>
                <a:lnTo>
                  <a:pt x="388" y="28"/>
                </a:lnTo>
                <a:lnTo>
                  <a:pt x="484" y="0"/>
                </a:lnTo>
                <a:lnTo>
                  <a:pt x="472" y="128"/>
                </a:lnTo>
                <a:lnTo>
                  <a:pt x="496" y="196"/>
                </a:lnTo>
                <a:lnTo>
                  <a:pt x="556" y="248"/>
                </a:lnTo>
                <a:lnTo>
                  <a:pt x="576" y="396"/>
                </a:lnTo>
                <a:lnTo>
                  <a:pt x="640" y="492"/>
                </a:lnTo>
                <a:lnTo>
                  <a:pt x="612" y="552"/>
                </a:lnTo>
                <a:lnTo>
                  <a:pt x="520" y="564"/>
                </a:lnTo>
                <a:lnTo>
                  <a:pt x="456" y="624"/>
                </a:lnTo>
                <a:lnTo>
                  <a:pt x="404" y="624"/>
                </a:lnTo>
                <a:lnTo>
                  <a:pt x="380" y="700"/>
                </a:lnTo>
                <a:lnTo>
                  <a:pt x="408" y="672"/>
                </a:lnTo>
                <a:lnTo>
                  <a:pt x="444" y="688"/>
                </a:lnTo>
                <a:lnTo>
                  <a:pt x="408" y="736"/>
                </a:lnTo>
                <a:lnTo>
                  <a:pt x="364" y="784"/>
                </a:lnTo>
                <a:lnTo>
                  <a:pt x="348" y="828"/>
                </a:lnTo>
                <a:lnTo>
                  <a:pt x="292" y="884"/>
                </a:lnTo>
                <a:lnTo>
                  <a:pt x="340" y="904"/>
                </a:lnTo>
                <a:lnTo>
                  <a:pt x="384" y="932"/>
                </a:lnTo>
                <a:lnTo>
                  <a:pt x="432" y="916"/>
                </a:lnTo>
                <a:lnTo>
                  <a:pt x="456" y="920"/>
                </a:lnTo>
                <a:lnTo>
                  <a:pt x="528" y="880"/>
                </a:lnTo>
                <a:lnTo>
                  <a:pt x="544" y="828"/>
                </a:lnTo>
                <a:lnTo>
                  <a:pt x="600" y="776"/>
                </a:lnTo>
                <a:lnTo>
                  <a:pt x="612" y="824"/>
                </a:lnTo>
                <a:lnTo>
                  <a:pt x="640" y="864"/>
                </a:lnTo>
                <a:lnTo>
                  <a:pt x="756" y="916"/>
                </a:lnTo>
                <a:lnTo>
                  <a:pt x="668" y="936"/>
                </a:lnTo>
                <a:lnTo>
                  <a:pt x="592" y="956"/>
                </a:lnTo>
                <a:lnTo>
                  <a:pt x="532" y="956"/>
                </a:lnTo>
                <a:lnTo>
                  <a:pt x="472" y="956"/>
                </a:lnTo>
                <a:lnTo>
                  <a:pt x="416" y="976"/>
                </a:lnTo>
                <a:lnTo>
                  <a:pt x="384" y="1004"/>
                </a:lnTo>
                <a:lnTo>
                  <a:pt x="336" y="1080"/>
                </a:lnTo>
                <a:lnTo>
                  <a:pt x="280" y="1136"/>
                </a:lnTo>
                <a:lnTo>
                  <a:pt x="240" y="1208"/>
                </a:lnTo>
                <a:lnTo>
                  <a:pt x="232" y="1240"/>
                </a:lnTo>
                <a:lnTo>
                  <a:pt x="200" y="1320"/>
                </a:lnTo>
                <a:lnTo>
                  <a:pt x="116" y="1352"/>
                </a:lnTo>
                <a:lnTo>
                  <a:pt x="40" y="1396"/>
                </a:lnTo>
                <a:lnTo>
                  <a:pt x="0" y="1484"/>
                </a:lnTo>
                <a:lnTo>
                  <a:pt x="12" y="1564"/>
                </a:lnTo>
                <a:lnTo>
                  <a:pt x="36" y="1572"/>
                </a:lnTo>
                <a:lnTo>
                  <a:pt x="80" y="1544"/>
                </a:lnTo>
                <a:lnTo>
                  <a:pt x="128" y="1500"/>
                </a:lnTo>
                <a:lnTo>
                  <a:pt x="212" y="1488"/>
                </a:lnTo>
                <a:lnTo>
                  <a:pt x="284" y="1484"/>
                </a:lnTo>
                <a:lnTo>
                  <a:pt x="216" y="1532"/>
                </a:lnTo>
                <a:lnTo>
                  <a:pt x="184" y="1568"/>
                </a:lnTo>
                <a:lnTo>
                  <a:pt x="144" y="1584"/>
                </a:lnTo>
                <a:lnTo>
                  <a:pt x="100" y="1596"/>
                </a:lnTo>
                <a:lnTo>
                  <a:pt x="84" y="1636"/>
                </a:lnTo>
                <a:lnTo>
                  <a:pt x="60" y="1644"/>
                </a:lnTo>
                <a:lnTo>
                  <a:pt x="0" y="1700"/>
                </a:lnTo>
                <a:lnTo>
                  <a:pt x="68" y="1680"/>
                </a:lnTo>
                <a:lnTo>
                  <a:pt x="100" y="1656"/>
                </a:lnTo>
                <a:lnTo>
                  <a:pt x="192" y="1636"/>
                </a:lnTo>
                <a:lnTo>
                  <a:pt x="228" y="1624"/>
                </a:lnTo>
                <a:lnTo>
                  <a:pt x="300" y="1564"/>
                </a:lnTo>
                <a:lnTo>
                  <a:pt x="332" y="1616"/>
                </a:lnTo>
                <a:lnTo>
                  <a:pt x="312" y="1656"/>
                </a:lnTo>
                <a:lnTo>
                  <a:pt x="204" y="1692"/>
                </a:lnTo>
                <a:lnTo>
                  <a:pt x="148" y="1744"/>
                </a:lnTo>
                <a:lnTo>
                  <a:pt x="224" y="1704"/>
                </a:lnTo>
                <a:lnTo>
                  <a:pt x="300" y="1676"/>
                </a:lnTo>
                <a:lnTo>
                  <a:pt x="244" y="1728"/>
                </a:lnTo>
                <a:lnTo>
                  <a:pt x="204" y="1764"/>
                </a:lnTo>
                <a:lnTo>
                  <a:pt x="172" y="1800"/>
                </a:lnTo>
                <a:lnTo>
                  <a:pt x="244" y="1756"/>
                </a:lnTo>
                <a:lnTo>
                  <a:pt x="308" y="1748"/>
                </a:lnTo>
                <a:lnTo>
                  <a:pt x="340" y="1712"/>
                </a:lnTo>
                <a:lnTo>
                  <a:pt x="356" y="1732"/>
                </a:lnTo>
                <a:lnTo>
                  <a:pt x="444" y="1732"/>
                </a:lnTo>
                <a:lnTo>
                  <a:pt x="484" y="1688"/>
                </a:lnTo>
                <a:lnTo>
                  <a:pt x="532" y="1720"/>
                </a:lnTo>
                <a:lnTo>
                  <a:pt x="564" y="1688"/>
                </a:lnTo>
                <a:lnTo>
                  <a:pt x="620" y="1676"/>
                </a:lnTo>
                <a:lnTo>
                  <a:pt x="632" y="1628"/>
                </a:lnTo>
                <a:lnTo>
                  <a:pt x="664" y="1664"/>
                </a:lnTo>
                <a:lnTo>
                  <a:pt x="740" y="1644"/>
                </a:lnTo>
                <a:lnTo>
                  <a:pt x="764" y="1632"/>
                </a:lnTo>
                <a:lnTo>
                  <a:pt x="804" y="1592"/>
                </a:lnTo>
                <a:lnTo>
                  <a:pt x="816" y="1548"/>
                </a:lnTo>
                <a:lnTo>
                  <a:pt x="796" y="1472"/>
                </a:lnTo>
                <a:lnTo>
                  <a:pt x="860" y="1476"/>
                </a:lnTo>
                <a:lnTo>
                  <a:pt x="944" y="1476"/>
                </a:lnTo>
                <a:lnTo>
                  <a:pt x="1012" y="1456"/>
                </a:lnTo>
                <a:lnTo>
                  <a:pt x="1072" y="1452"/>
                </a:lnTo>
                <a:lnTo>
                  <a:pt x="1128" y="1396"/>
                </a:lnTo>
                <a:lnTo>
                  <a:pt x="1172" y="1328"/>
                </a:lnTo>
                <a:lnTo>
                  <a:pt x="1248" y="1288"/>
                </a:lnTo>
                <a:lnTo>
                  <a:pt x="1324" y="1232"/>
                </a:lnTo>
                <a:lnTo>
                  <a:pt x="1396" y="1212"/>
                </a:lnTo>
                <a:lnTo>
                  <a:pt x="1436" y="1240"/>
                </a:lnTo>
                <a:lnTo>
                  <a:pt x="1500" y="1232"/>
                </a:lnTo>
                <a:lnTo>
                  <a:pt x="1580" y="1196"/>
                </a:lnTo>
                <a:lnTo>
                  <a:pt x="1604" y="1200"/>
                </a:lnTo>
                <a:lnTo>
                  <a:pt x="1696" y="1168"/>
                </a:lnTo>
                <a:lnTo>
                  <a:pt x="1664" y="1068"/>
                </a:lnTo>
                <a:lnTo>
                  <a:pt x="1672" y="964"/>
                </a:lnTo>
                <a:lnTo>
                  <a:pt x="1704" y="956"/>
                </a:lnTo>
                <a:lnTo>
                  <a:pt x="1740" y="920"/>
                </a:lnTo>
                <a:lnTo>
                  <a:pt x="1780" y="880"/>
                </a:lnTo>
                <a:lnTo>
                  <a:pt x="1808" y="816"/>
                </a:lnTo>
                <a:lnTo>
                  <a:pt x="1852" y="736"/>
                </a:lnTo>
                <a:lnTo>
                  <a:pt x="1864" y="628"/>
                </a:lnTo>
                <a:lnTo>
                  <a:pt x="1896" y="576"/>
                </a:lnTo>
                <a:lnTo>
                  <a:pt x="1872" y="508"/>
                </a:lnTo>
                <a:lnTo>
                  <a:pt x="1836" y="448"/>
                </a:lnTo>
                <a:lnTo>
                  <a:pt x="1764" y="416"/>
                </a:lnTo>
                <a:lnTo>
                  <a:pt x="1764" y="392"/>
                </a:lnTo>
                <a:lnTo>
                  <a:pt x="1796" y="332"/>
                </a:lnTo>
                <a:lnTo>
                  <a:pt x="1804" y="248"/>
                </a:lnTo>
                <a:lnTo>
                  <a:pt x="1804" y="192"/>
                </a:lnTo>
                <a:lnTo>
                  <a:pt x="1772" y="140"/>
                </a:lnTo>
                <a:lnTo>
                  <a:pt x="1716" y="108"/>
                </a:lnTo>
                <a:lnTo>
                  <a:pt x="1664" y="132"/>
                </a:lnTo>
              </a:path>
            </a:pathLst>
          </a:custGeom>
          <a:noFill/>
          <a:ln w="28575">
            <a:solidFill>
              <a:schemeClr val="tx1"/>
            </a:solidFill>
            <a:round/>
            <a:headEnd/>
            <a:tailEnd/>
          </a:ln>
        </p:spPr>
        <p:txBody>
          <a:bodyPr wrap="none"/>
          <a:lstStyle/>
          <a:p>
            <a:pPr algn="ctr">
              <a:spcBef>
                <a:spcPct val="20000"/>
              </a:spcBef>
            </a:pPr>
            <a:endParaRPr lang="en-US"/>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22" name="Rectangle 3"/>
          <p:cNvSpPr>
            <a:spLocks noChangeArrowheads="1"/>
          </p:cNvSpPr>
          <p:nvPr/>
        </p:nvSpPr>
        <p:spPr bwMode="auto">
          <a:xfrm>
            <a:off x="1600200" y="1966913"/>
            <a:ext cx="5943600" cy="3059112"/>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region</a:t>
            </a:r>
            <a:r>
              <a:rPr lang="en-US" sz="1400"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000" b="1" i="1">
                <a:solidFill>
                  <a:srgbClr val="FF0000"/>
                </a:solidFill>
              </a:rPr>
              <a:t> </a:t>
            </a:r>
            <a:r>
              <a:rPr lang="en-US" sz="4400" b="1">
                <a:solidFill>
                  <a:srgbClr val="FF0000"/>
                </a:solidFill>
              </a:rPr>
              <a:t>Dingle peninsula</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507907" name="Oval 3"/>
          <p:cNvSpPr>
            <a:spLocks noChangeArrowheads="1"/>
          </p:cNvSpPr>
          <p:nvPr/>
        </p:nvSpPr>
        <p:spPr bwMode="auto">
          <a:xfrm rot="-1123889">
            <a:off x="2438400" y="4648200"/>
            <a:ext cx="996950" cy="6096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287747"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Dingle</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map-of-kerry"/>
          <p:cNvPicPr>
            <a:picLocks noChangeAspect="1" noChangeArrowheads="1"/>
          </p:cNvPicPr>
          <p:nvPr/>
        </p:nvPicPr>
        <p:blipFill>
          <a:blip r:embed="rId2" cstate="print"/>
          <a:srcRect/>
          <a:stretch>
            <a:fillRect/>
          </a:stretch>
        </p:blipFill>
        <p:spPr bwMode="auto">
          <a:xfrm>
            <a:off x="1981200" y="457200"/>
            <a:ext cx="5172075" cy="4962525"/>
          </a:xfrm>
          <a:prstGeom prst="rect">
            <a:avLst/>
          </a:prstGeom>
          <a:noFill/>
          <a:ln w="9525">
            <a:noFill/>
            <a:miter lim="800000"/>
            <a:headEnd/>
            <a:tailEnd/>
          </a:ln>
        </p:spPr>
      </p:pic>
      <p:sp>
        <p:nvSpPr>
          <p:cNvPr id="289794" name="Rectangle 3"/>
          <p:cNvSpPr>
            <a:spLocks noChangeArrowheads="1"/>
          </p:cNvSpPr>
          <p:nvPr/>
        </p:nvSpPr>
        <p:spPr bwMode="auto">
          <a:xfrm>
            <a:off x="2819400" y="6477000"/>
            <a:ext cx="3395663" cy="274638"/>
          </a:xfrm>
          <a:prstGeom prst="rect">
            <a:avLst/>
          </a:prstGeom>
          <a:noFill/>
          <a:ln w="9525">
            <a:noFill/>
            <a:miter lim="800000"/>
            <a:headEnd/>
            <a:tailEnd/>
          </a:ln>
        </p:spPr>
        <p:txBody>
          <a:bodyPr wrap="none">
            <a:spAutoFit/>
          </a:bodyPr>
          <a:lstStyle/>
          <a:p>
            <a:pPr algn="ctr">
              <a:spcBef>
                <a:spcPct val="20000"/>
              </a:spcBef>
            </a:pPr>
            <a:r>
              <a:rPr lang="en-US">
                <a:hlinkClick r:id="rId3"/>
              </a:rPr>
              <a:t>http://www.waterville-insight.com/kerrymap.html</a:t>
            </a:r>
            <a:endParaRPr lang="en-US"/>
          </a:p>
        </p:txBody>
      </p:sp>
      <p:sp>
        <p:nvSpPr>
          <p:cNvPr id="726020" name="Rectangle 4"/>
          <p:cNvSpPr>
            <a:spLocks noChangeArrowheads="1"/>
          </p:cNvSpPr>
          <p:nvPr/>
        </p:nvSpPr>
        <p:spPr bwMode="auto">
          <a:xfrm>
            <a:off x="3276600" y="2413000"/>
            <a:ext cx="1414463" cy="274638"/>
          </a:xfrm>
          <a:prstGeom prst="rect">
            <a:avLst/>
          </a:prstGeom>
          <a:noFill/>
          <a:ln w="9525">
            <a:noFill/>
            <a:miter lim="800000"/>
            <a:headEnd/>
            <a:tailEnd/>
          </a:ln>
        </p:spPr>
        <p:txBody>
          <a:bodyPr wrap="none">
            <a:spAutoFit/>
          </a:bodyPr>
          <a:lstStyle/>
          <a:p>
            <a:pPr algn="ctr">
              <a:spcBef>
                <a:spcPct val="20000"/>
              </a:spcBef>
            </a:pPr>
            <a:r>
              <a:rPr lang="en-US" b="1" dirty="0"/>
              <a:t>Dingle Peninsula</a:t>
            </a:r>
          </a:p>
        </p:txBody>
      </p:sp>
      <p:sp>
        <p:nvSpPr>
          <p:cNvPr id="5" name="Rectangle 4"/>
          <p:cNvSpPr>
            <a:spLocks noChangeArrowheads="1"/>
          </p:cNvSpPr>
          <p:nvPr/>
        </p:nvSpPr>
        <p:spPr bwMode="auto">
          <a:xfrm>
            <a:off x="3441192" y="5918990"/>
            <a:ext cx="2258952" cy="338554"/>
          </a:xfrm>
          <a:prstGeom prst="rect">
            <a:avLst/>
          </a:prstGeom>
          <a:noFill/>
          <a:ln w="9525">
            <a:noFill/>
            <a:miter lim="800000"/>
            <a:headEnd/>
            <a:tailEnd/>
          </a:ln>
        </p:spPr>
        <p:txBody>
          <a:bodyPr wrap="none" anchor="ctr">
            <a:spAutoFit/>
          </a:bodyPr>
          <a:lstStyle/>
          <a:p>
            <a:r>
              <a:rPr lang="en-US" sz="1600" b="1" dirty="0"/>
              <a:t>The Dingle Peninsula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new_pa1"/>
          <p:cNvPicPr>
            <a:picLocks noChangeAspect="1" noChangeArrowheads="1"/>
          </p:cNvPicPr>
          <p:nvPr/>
        </p:nvPicPr>
        <p:blipFill>
          <a:blip r:embed="rId2" cstate="print"/>
          <a:srcRect/>
          <a:stretch>
            <a:fillRect/>
          </a:stretch>
        </p:blipFill>
        <p:spPr bwMode="auto">
          <a:xfrm>
            <a:off x="914400" y="1981200"/>
            <a:ext cx="7315200" cy="3821113"/>
          </a:xfrm>
          <a:prstGeom prst="rect">
            <a:avLst/>
          </a:prstGeom>
          <a:noFill/>
          <a:ln w="9525">
            <a:noFill/>
            <a:miter lim="800000"/>
            <a:headEnd/>
            <a:tailEnd/>
          </a:ln>
        </p:spPr>
      </p:pic>
      <p:sp>
        <p:nvSpPr>
          <p:cNvPr id="290818" name="Rectangle 3"/>
          <p:cNvSpPr>
            <a:spLocks noChangeArrowheads="1"/>
          </p:cNvSpPr>
          <p:nvPr/>
        </p:nvSpPr>
        <p:spPr bwMode="auto">
          <a:xfrm>
            <a:off x="2870200" y="6477000"/>
            <a:ext cx="3378200" cy="274638"/>
          </a:xfrm>
          <a:prstGeom prst="rect">
            <a:avLst/>
          </a:prstGeom>
          <a:noFill/>
          <a:ln w="9525">
            <a:noFill/>
            <a:miter lim="800000"/>
            <a:headEnd/>
            <a:tailEnd/>
          </a:ln>
        </p:spPr>
        <p:txBody>
          <a:bodyPr wrap="none" anchor="ctr">
            <a:spAutoFit/>
          </a:bodyPr>
          <a:lstStyle/>
          <a:p>
            <a:r>
              <a:rPr lang="en-US">
                <a:hlinkClick r:id="rId3"/>
              </a:rPr>
              <a:t>myweb.tiscali.co.uk/stkhc/Dingle%20maps.htm</a:t>
            </a:r>
            <a:r>
              <a:rPr lang="en-US"/>
              <a:t> </a:t>
            </a:r>
          </a:p>
        </p:txBody>
      </p:sp>
      <p:sp>
        <p:nvSpPr>
          <p:cNvPr id="4" name="Rectangle 3"/>
          <p:cNvSpPr>
            <a:spLocks noChangeArrowheads="1"/>
          </p:cNvSpPr>
          <p:nvPr/>
        </p:nvSpPr>
        <p:spPr bwMode="auto">
          <a:xfrm>
            <a:off x="3441192" y="5918990"/>
            <a:ext cx="2258952" cy="338554"/>
          </a:xfrm>
          <a:prstGeom prst="rect">
            <a:avLst/>
          </a:prstGeom>
          <a:noFill/>
          <a:ln w="9525">
            <a:noFill/>
            <a:miter lim="800000"/>
            <a:headEnd/>
            <a:tailEnd/>
          </a:ln>
        </p:spPr>
        <p:txBody>
          <a:bodyPr wrap="none" anchor="ctr">
            <a:spAutoFit/>
          </a:bodyPr>
          <a:lstStyle/>
          <a:p>
            <a:r>
              <a:rPr lang="en-US" sz="1600" b="1" dirty="0"/>
              <a:t>The Dingle Peninsula</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http://www.danheller.com/images/Europe/Ireland/ireland-map.gif"/>
          <p:cNvPicPr>
            <a:picLocks noChangeAspect="1" noChangeArrowheads="1"/>
          </p:cNvPicPr>
          <p:nvPr/>
        </p:nvPicPr>
        <p:blipFill>
          <a:blip r:embed="rId2" cstate="print"/>
          <a:srcRect/>
          <a:stretch>
            <a:fillRect/>
          </a:stretch>
        </p:blipFill>
        <p:spPr bwMode="auto">
          <a:xfrm>
            <a:off x="1828800" y="838200"/>
            <a:ext cx="5476875" cy="5153025"/>
          </a:xfrm>
          <a:prstGeom prst="rect">
            <a:avLst/>
          </a:prstGeom>
          <a:noFill/>
          <a:ln w="9525">
            <a:noFill/>
            <a:miter lim="800000"/>
            <a:headEnd/>
            <a:tailEnd/>
          </a:ln>
        </p:spPr>
      </p:pic>
      <p:sp>
        <p:nvSpPr>
          <p:cNvPr id="291842" name="Rectangle 3"/>
          <p:cNvSpPr>
            <a:spLocks noChangeArrowheads="1"/>
          </p:cNvSpPr>
          <p:nvPr/>
        </p:nvSpPr>
        <p:spPr bwMode="auto">
          <a:xfrm>
            <a:off x="3352800" y="6477000"/>
            <a:ext cx="2378075" cy="274638"/>
          </a:xfrm>
          <a:prstGeom prst="rect">
            <a:avLst/>
          </a:prstGeom>
          <a:noFill/>
          <a:ln w="9525">
            <a:noFill/>
            <a:miter lim="800000"/>
            <a:headEnd/>
            <a:tailEnd/>
          </a:ln>
        </p:spPr>
        <p:txBody>
          <a:bodyPr wrap="none" anchor="ctr">
            <a:spAutoFit/>
          </a:bodyPr>
          <a:lstStyle/>
          <a:p>
            <a:r>
              <a:rPr lang="en-US">
                <a:hlinkClick r:id="rId3"/>
              </a:rPr>
              <a:t>www.danheller.com/ireland.html</a:t>
            </a:r>
            <a:r>
              <a:rPr lang="en-US"/>
              <a:t> </a:t>
            </a:r>
          </a:p>
        </p:txBody>
      </p:sp>
      <p:sp>
        <p:nvSpPr>
          <p:cNvPr id="291843" name="Oval 4"/>
          <p:cNvSpPr>
            <a:spLocks noChangeArrowheads="1"/>
          </p:cNvSpPr>
          <p:nvPr/>
        </p:nvSpPr>
        <p:spPr bwMode="auto">
          <a:xfrm rot="5653208">
            <a:off x="2041525" y="4633913"/>
            <a:ext cx="901700" cy="156845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http://www.toddadams.net/images/wallpaper/hires/Dingle%20Penninsula,%20County%20Kerry,%20Ireland.jpg"/>
          <p:cNvPicPr>
            <a:picLocks noChangeAspect="1" noChangeArrowheads="1"/>
          </p:cNvPicPr>
          <p:nvPr/>
        </p:nvPicPr>
        <p:blipFill>
          <a:blip r:embed="rId2" cstate="print"/>
          <a:srcRect/>
          <a:stretch>
            <a:fillRect/>
          </a:stretch>
        </p:blipFill>
        <p:spPr bwMode="auto">
          <a:xfrm>
            <a:off x="914400" y="381000"/>
            <a:ext cx="7313613" cy="5484813"/>
          </a:xfrm>
          <a:prstGeom prst="rect">
            <a:avLst/>
          </a:prstGeom>
          <a:noFill/>
          <a:ln w="9525">
            <a:noFill/>
            <a:miter lim="800000"/>
            <a:headEnd/>
            <a:tailEnd/>
          </a:ln>
        </p:spPr>
      </p:pic>
      <p:sp>
        <p:nvSpPr>
          <p:cNvPr id="292866" name="Rectangle 6"/>
          <p:cNvSpPr>
            <a:spLocks noChangeArrowheads="1"/>
          </p:cNvSpPr>
          <p:nvPr/>
        </p:nvSpPr>
        <p:spPr bwMode="auto">
          <a:xfrm>
            <a:off x="3124200" y="6477000"/>
            <a:ext cx="2836863" cy="274638"/>
          </a:xfrm>
          <a:prstGeom prst="rect">
            <a:avLst/>
          </a:prstGeom>
          <a:noFill/>
          <a:ln w="9525">
            <a:noFill/>
            <a:miter lim="800000"/>
            <a:headEnd/>
            <a:tailEnd/>
          </a:ln>
        </p:spPr>
        <p:txBody>
          <a:bodyPr wrap="none">
            <a:spAutoFit/>
          </a:bodyPr>
          <a:lstStyle/>
          <a:p>
            <a:pPr algn="ctr">
              <a:spcBef>
                <a:spcPct val="20000"/>
              </a:spcBef>
            </a:pPr>
            <a:r>
              <a:rPr lang="en-US">
                <a:hlinkClick r:id="rId3"/>
              </a:rPr>
              <a:t>http://toddadams.net/images/wallpaper/</a:t>
            </a:r>
            <a:endParaRPr lang="en-US"/>
          </a:p>
        </p:txBody>
      </p:sp>
      <p:sp>
        <p:nvSpPr>
          <p:cNvPr id="292867" name="Rectangle 7"/>
          <p:cNvSpPr>
            <a:spLocks noChangeArrowheads="1"/>
          </p:cNvSpPr>
          <p:nvPr/>
        </p:nvSpPr>
        <p:spPr bwMode="auto">
          <a:xfrm>
            <a:off x="2022475" y="6080125"/>
            <a:ext cx="5064125" cy="396875"/>
          </a:xfrm>
          <a:prstGeom prst="rect">
            <a:avLst/>
          </a:prstGeom>
          <a:noFill/>
          <a:ln w="9525">
            <a:noFill/>
            <a:miter lim="800000"/>
            <a:headEnd/>
            <a:tailEnd/>
          </a:ln>
        </p:spPr>
        <p:txBody>
          <a:bodyPr wrap="none" anchor="ctr">
            <a:spAutoFit/>
          </a:bodyPr>
          <a:lstStyle/>
          <a:p>
            <a:r>
              <a:rPr lang="en-US" sz="2000" b="1"/>
              <a:t>Rocky coastline of the Dingle Peninsula</a:t>
            </a:r>
            <a:r>
              <a:rPr lang="en-US" sz="2000"/>
              <a:t>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descr="Sunset on Dingle Bay "/>
          <p:cNvPicPr>
            <a:picLocks noChangeAspect="1" noChangeArrowheads="1"/>
          </p:cNvPicPr>
          <p:nvPr/>
        </p:nvPicPr>
        <p:blipFill>
          <a:blip r:embed="rId2" cstate="print"/>
          <a:srcRect/>
          <a:stretch>
            <a:fillRect/>
          </a:stretch>
        </p:blipFill>
        <p:spPr bwMode="auto">
          <a:xfrm>
            <a:off x="914400" y="963613"/>
            <a:ext cx="7315200" cy="4827587"/>
          </a:xfrm>
          <a:prstGeom prst="rect">
            <a:avLst/>
          </a:prstGeom>
          <a:noFill/>
          <a:ln w="9525">
            <a:noFill/>
            <a:miter lim="800000"/>
            <a:headEnd/>
            <a:tailEnd/>
          </a:ln>
        </p:spPr>
      </p:pic>
      <p:sp>
        <p:nvSpPr>
          <p:cNvPr id="293890" name="Rectangle 6"/>
          <p:cNvSpPr>
            <a:spLocks noChangeArrowheads="1"/>
          </p:cNvSpPr>
          <p:nvPr/>
        </p:nvSpPr>
        <p:spPr bwMode="auto">
          <a:xfrm>
            <a:off x="3124200" y="6080125"/>
            <a:ext cx="2865438" cy="396875"/>
          </a:xfrm>
          <a:prstGeom prst="rect">
            <a:avLst/>
          </a:prstGeom>
          <a:noFill/>
          <a:ln w="9525">
            <a:noFill/>
            <a:miter lim="800000"/>
            <a:headEnd/>
            <a:tailEnd/>
          </a:ln>
        </p:spPr>
        <p:txBody>
          <a:bodyPr wrap="none" anchor="ctr">
            <a:spAutoFit/>
          </a:bodyPr>
          <a:lstStyle/>
          <a:p>
            <a:r>
              <a:rPr lang="en-US" sz="2000" b="1"/>
              <a:t>Sunset on Dingle Bay </a:t>
            </a:r>
          </a:p>
        </p:txBody>
      </p:sp>
      <p:sp>
        <p:nvSpPr>
          <p:cNvPr id="293891" name="Rectangle 7"/>
          <p:cNvSpPr>
            <a:spLocks noChangeArrowheads="1"/>
          </p:cNvSpPr>
          <p:nvPr/>
        </p:nvSpPr>
        <p:spPr bwMode="auto">
          <a:xfrm>
            <a:off x="3282950" y="6477000"/>
            <a:ext cx="2322513" cy="274638"/>
          </a:xfrm>
          <a:prstGeom prst="rect">
            <a:avLst/>
          </a:prstGeom>
          <a:noFill/>
          <a:ln w="9525">
            <a:noFill/>
            <a:miter lim="800000"/>
            <a:headEnd/>
            <a:tailEnd/>
          </a:ln>
        </p:spPr>
        <p:txBody>
          <a:bodyPr wrap="none" anchor="ctr">
            <a:spAutoFit/>
          </a:bodyPr>
          <a:lstStyle/>
          <a:p>
            <a:r>
              <a:rPr lang="en-US">
                <a:hlinkClick r:id="rId3"/>
              </a:rPr>
              <a:t>www.sitatof.ch/ireland/k24.html</a:t>
            </a:r>
            <a:r>
              <a:rPr lang="en-US"/>
              <a:t>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7" descr="Dingle Harbour"/>
          <p:cNvPicPr>
            <a:picLocks noChangeAspect="1" noChangeArrowheads="1"/>
          </p:cNvPicPr>
          <p:nvPr/>
        </p:nvPicPr>
        <p:blipFill>
          <a:blip r:embed="rId2" cstate="print"/>
          <a:srcRect/>
          <a:stretch>
            <a:fillRect/>
          </a:stretch>
        </p:blipFill>
        <p:spPr bwMode="auto">
          <a:xfrm>
            <a:off x="762000" y="571500"/>
            <a:ext cx="7467600" cy="5600700"/>
          </a:xfrm>
          <a:prstGeom prst="rect">
            <a:avLst/>
          </a:prstGeom>
          <a:noFill/>
          <a:ln w="9525">
            <a:noFill/>
            <a:miter lim="800000"/>
            <a:headEnd/>
            <a:tailEnd/>
          </a:ln>
        </p:spPr>
      </p:pic>
      <p:sp>
        <p:nvSpPr>
          <p:cNvPr id="294914" name="Rectangle 8"/>
          <p:cNvSpPr>
            <a:spLocks noChangeArrowheads="1"/>
          </p:cNvSpPr>
          <p:nvPr/>
        </p:nvSpPr>
        <p:spPr bwMode="auto">
          <a:xfrm>
            <a:off x="2743200" y="6507163"/>
            <a:ext cx="3430588" cy="274637"/>
          </a:xfrm>
          <a:prstGeom prst="rect">
            <a:avLst/>
          </a:prstGeom>
          <a:noFill/>
          <a:ln w="9525">
            <a:noFill/>
            <a:miter lim="800000"/>
            <a:headEnd/>
            <a:tailEnd/>
          </a:ln>
        </p:spPr>
        <p:txBody>
          <a:bodyPr wrap="none" anchor="ctr">
            <a:spAutoFit/>
          </a:bodyPr>
          <a:lstStyle/>
          <a:p>
            <a:r>
              <a:rPr lang="en-US">
                <a:hlinkClick r:id="rId3"/>
              </a:rPr>
              <a:t>www.trekearth.com/.../Ireland/photo142208.htm</a:t>
            </a:r>
            <a:r>
              <a:rPr lang="en-US"/>
              <a:t> </a:t>
            </a:r>
          </a:p>
        </p:txBody>
      </p:sp>
      <p:sp>
        <p:nvSpPr>
          <p:cNvPr id="4" name="Rectangle 3"/>
          <p:cNvSpPr>
            <a:spLocks noChangeArrowheads="1"/>
          </p:cNvSpPr>
          <p:nvPr/>
        </p:nvSpPr>
        <p:spPr bwMode="auto">
          <a:xfrm>
            <a:off x="3441192" y="6172200"/>
            <a:ext cx="2258952" cy="338554"/>
          </a:xfrm>
          <a:prstGeom prst="rect">
            <a:avLst/>
          </a:prstGeom>
          <a:noFill/>
          <a:ln w="9525">
            <a:noFill/>
            <a:miter lim="800000"/>
            <a:headEnd/>
            <a:tailEnd/>
          </a:ln>
        </p:spPr>
        <p:txBody>
          <a:bodyPr wrap="none" anchor="ctr">
            <a:spAutoFit/>
          </a:bodyPr>
          <a:lstStyle/>
          <a:p>
            <a:r>
              <a:rPr lang="en-US" sz="1600" b="1" dirty="0"/>
              <a:t>The Dingle Peninsula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4"/>
          <p:cNvPicPr>
            <a:picLocks noChangeAspect="1" noChangeArrowheads="1"/>
          </p:cNvPicPr>
          <p:nvPr/>
        </p:nvPicPr>
        <p:blipFill>
          <a:blip r:embed="rId2" cstate="print"/>
          <a:srcRect/>
          <a:stretch>
            <a:fillRect/>
          </a:stretch>
        </p:blipFill>
        <p:spPr bwMode="auto">
          <a:xfrm>
            <a:off x="3495675" y="1685925"/>
            <a:ext cx="2152650" cy="3486150"/>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5938" name="Picture 4"/>
          <p:cNvPicPr>
            <a:picLocks noChangeAspect="1" noChangeArrowheads="1"/>
          </p:cNvPicPr>
          <p:nvPr/>
        </p:nvPicPr>
        <p:blipFill>
          <a:blip r:embed="rId2" cstate="print"/>
          <a:srcRect/>
          <a:stretch>
            <a:fillRect/>
          </a:stretch>
        </p:blipFill>
        <p:spPr bwMode="auto">
          <a:xfrm>
            <a:off x="914400" y="687388"/>
            <a:ext cx="7313613" cy="5484812"/>
          </a:xfrm>
          <a:prstGeom prst="rect">
            <a:avLst/>
          </a:prstGeom>
          <a:noFill/>
          <a:ln w="9525">
            <a:noFill/>
            <a:miter lim="800000"/>
            <a:headEnd/>
            <a:tailEnd/>
          </a:ln>
        </p:spPr>
      </p:pic>
      <p:sp>
        <p:nvSpPr>
          <p:cNvPr id="295939" name="Rectangle 5"/>
          <p:cNvSpPr>
            <a:spLocks noChangeArrowheads="1"/>
          </p:cNvSpPr>
          <p:nvPr/>
        </p:nvSpPr>
        <p:spPr bwMode="auto">
          <a:xfrm>
            <a:off x="3227388" y="6507163"/>
            <a:ext cx="2695575" cy="274637"/>
          </a:xfrm>
          <a:prstGeom prst="rect">
            <a:avLst/>
          </a:prstGeom>
          <a:noFill/>
          <a:ln w="9525">
            <a:noFill/>
            <a:miter lim="800000"/>
            <a:headEnd/>
            <a:tailEnd/>
          </a:ln>
        </p:spPr>
        <p:txBody>
          <a:bodyPr wrap="none">
            <a:spAutoFit/>
          </a:bodyPr>
          <a:lstStyle/>
          <a:p>
            <a:pPr algn="ctr">
              <a:spcBef>
                <a:spcPct val="20000"/>
              </a:spcBef>
            </a:pPr>
            <a:r>
              <a:rPr lang="en-US">
                <a:hlinkClick r:id="rId3"/>
              </a:rPr>
              <a:t>http://empressgemma.com/eire2.html</a:t>
            </a:r>
            <a:endParaRPr lang="en-US"/>
          </a:p>
        </p:txBody>
      </p:sp>
      <p:sp>
        <p:nvSpPr>
          <p:cNvPr id="4" name="Rectangle 3"/>
          <p:cNvSpPr>
            <a:spLocks noChangeArrowheads="1"/>
          </p:cNvSpPr>
          <p:nvPr/>
        </p:nvSpPr>
        <p:spPr bwMode="auto">
          <a:xfrm>
            <a:off x="3441192" y="6214646"/>
            <a:ext cx="2258952" cy="338554"/>
          </a:xfrm>
          <a:prstGeom prst="rect">
            <a:avLst/>
          </a:prstGeom>
          <a:noFill/>
          <a:ln w="9525">
            <a:noFill/>
            <a:miter lim="800000"/>
            <a:headEnd/>
            <a:tailEnd/>
          </a:ln>
        </p:spPr>
        <p:txBody>
          <a:bodyPr wrap="none" anchor="ctr">
            <a:spAutoFit/>
          </a:bodyPr>
          <a:lstStyle/>
          <a:p>
            <a:r>
              <a:rPr lang="en-US" sz="1600" b="1" dirty="0"/>
              <a:t>The Dingle Peninsula</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4"/>
          <p:cNvPicPr>
            <a:picLocks noChangeAspect="1" noChangeArrowheads="1"/>
          </p:cNvPicPr>
          <p:nvPr/>
        </p:nvPicPr>
        <p:blipFill>
          <a:blip r:embed="rId2" cstate="print"/>
          <a:srcRect/>
          <a:stretch>
            <a:fillRect/>
          </a:stretch>
        </p:blipFill>
        <p:spPr bwMode="auto">
          <a:xfrm>
            <a:off x="915193" y="686593"/>
            <a:ext cx="7313613" cy="5484813"/>
          </a:xfrm>
          <a:prstGeom prst="rect">
            <a:avLst/>
          </a:prstGeom>
          <a:noFill/>
          <a:ln w="9525">
            <a:noFill/>
            <a:miter lim="800000"/>
            <a:headEnd/>
            <a:tailEnd/>
          </a:ln>
        </p:spPr>
      </p:pic>
      <p:sp>
        <p:nvSpPr>
          <p:cNvPr id="296963" name="Rectangle 5"/>
          <p:cNvSpPr>
            <a:spLocks noChangeArrowheads="1"/>
          </p:cNvSpPr>
          <p:nvPr/>
        </p:nvSpPr>
        <p:spPr bwMode="auto">
          <a:xfrm>
            <a:off x="2247900" y="6400800"/>
            <a:ext cx="4610100" cy="274638"/>
          </a:xfrm>
          <a:prstGeom prst="rect">
            <a:avLst/>
          </a:prstGeom>
          <a:noFill/>
          <a:ln w="9525">
            <a:noFill/>
            <a:miter lim="800000"/>
            <a:headEnd/>
            <a:tailEnd/>
          </a:ln>
        </p:spPr>
        <p:txBody>
          <a:bodyPr wrap="none">
            <a:spAutoFit/>
          </a:bodyPr>
          <a:lstStyle/>
          <a:p>
            <a:pPr algn="ctr">
              <a:spcBef>
                <a:spcPct val="20000"/>
              </a:spcBef>
            </a:pPr>
            <a:r>
              <a:rPr lang="en-US">
                <a:solidFill>
                  <a:schemeClr val="bg1"/>
                </a:solidFill>
                <a:hlinkClick r:id="rId3"/>
              </a:rPr>
              <a:t>http://news.bbc.co.uk/2/hi/uk_news/northern_ireland/6070820.stm</a:t>
            </a:r>
            <a:endParaRPr lang="en-US">
              <a:solidFill>
                <a:schemeClr val="bg1"/>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4"/>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297987" name="Rectangle 5"/>
          <p:cNvSpPr>
            <a:spLocks noChangeArrowheads="1"/>
          </p:cNvSpPr>
          <p:nvPr/>
        </p:nvSpPr>
        <p:spPr bwMode="auto">
          <a:xfrm>
            <a:off x="3505200" y="6553200"/>
            <a:ext cx="2093913" cy="274638"/>
          </a:xfrm>
          <a:prstGeom prst="rect">
            <a:avLst/>
          </a:prstGeom>
          <a:noFill/>
          <a:ln w="9525">
            <a:noFill/>
            <a:miter lim="800000"/>
            <a:headEnd/>
            <a:tailEnd/>
          </a:ln>
        </p:spPr>
        <p:txBody>
          <a:bodyPr wrap="none">
            <a:spAutoFit/>
          </a:bodyPr>
          <a:lstStyle/>
          <a:p>
            <a:pPr algn="ctr">
              <a:spcBef>
                <a:spcPct val="20000"/>
              </a:spcBef>
            </a:pPr>
            <a:r>
              <a:rPr lang="en-US">
                <a:solidFill>
                  <a:schemeClr val="bg1"/>
                </a:solidFill>
                <a:hlinkClick r:id="rId3"/>
              </a:rPr>
              <a:t>http://www.dinglename.com/</a:t>
            </a:r>
            <a:endParaRPr lang="en-US">
              <a:solidFill>
                <a:schemeClr val="bg1"/>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0" name="Picture 4"/>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299011" name="Rectangle 5"/>
          <p:cNvSpPr>
            <a:spLocks noChangeArrowheads="1"/>
          </p:cNvSpPr>
          <p:nvPr/>
        </p:nvSpPr>
        <p:spPr bwMode="auto">
          <a:xfrm>
            <a:off x="2662238" y="6553200"/>
            <a:ext cx="3819525" cy="274638"/>
          </a:xfrm>
          <a:prstGeom prst="rect">
            <a:avLst/>
          </a:prstGeom>
          <a:noFill/>
          <a:ln w="9525">
            <a:noFill/>
            <a:miter lim="800000"/>
            <a:headEnd/>
            <a:tailEnd/>
          </a:ln>
        </p:spPr>
        <p:txBody>
          <a:bodyPr wrap="none">
            <a:spAutoFit/>
          </a:bodyPr>
          <a:lstStyle/>
          <a:p>
            <a:pPr algn="ctr">
              <a:spcBef>
                <a:spcPct val="20000"/>
              </a:spcBef>
            </a:pPr>
            <a:r>
              <a:rPr lang="en-US">
                <a:solidFill>
                  <a:schemeClr val="bg1"/>
                </a:solidFill>
                <a:hlinkClick r:id="rId3"/>
              </a:rPr>
              <a:t>http://www.dinglename.com/articles/article.asp?a=101</a:t>
            </a:r>
            <a:endParaRPr lang="en-US">
              <a:solidFill>
                <a:schemeClr val="bg1"/>
              </a:solidFill>
            </a:endParaRPr>
          </a:p>
        </p:txBody>
      </p:sp>
      <p:sp>
        <p:nvSpPr>
          <p:cNvPr id="299012" name="Oval 6"/>
          <p:cNvSpPr>
            <a:spLocks noChangeArrowheads="1"/>
          </p:cNvSpPr>
          <p:nvPr/>
        </p:nvSpPr>
        <p:spPr bwMode="auto">
          <a:xfrm>
            <a:off x="2800350" y="1947863"/>
            <a:ext cx="4572000" cy="990600"/>
          </a:xfrm>
          <a:prstGeom prst="ellipse">
            <a:avLst/>
          </a:prstGeom>
          <a:noFill/>
          <a:ln w="76200">
            <a:solidFill>
              <a:srgbClr val="00B050"/>
            </a:solidFill>
            <a:round/>
            <a:headEnd/>
            <a:tailEnd/>
          </a:ln>
        </p:spPr>
        <p:txBody>
          <a:bodyPr wrap="none" anchor="ctr"/>
          <a:lstStyle/>
          <a:p>
            <a:pPr algn="ctr">
              <a:spcBef>
                <a:spcPct val="20000"/>
              </a:spcBef>
            </a:pPr>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4"/>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300035" name="Rectangle 5"/>
          <p:cNvSpPr>
            <a:spLocks noChangeArrowheads="1"/>
          </p:cNvSpPr>
          <p:nvPr/>
        </p:nvSpPr>
        <p:spPr bwMode="auto">
          <a:xfrm>
            <a:off x="2903538" y="6553200"/>
            <a:ext cx="3336925" cy="274638"/>
          </a:xfrm>
          <a:prstGeom prst="rect">
            <a:avLst/>
          </a:prstGeom>
          <a:noFill/>
          <a:ln w="9525">
            <a:noFill/>
            <a:miter lim="800000"/>
            <a:headEnd/>
            <a:tailEnd/>
          </a:ln>
        </p:spPr>
        <p:txBody>
          <a:bodyPr wrap="none">
            <a:spAutoFit/>
          </a:bodyPr>
          <a:lstStyle/>
          <a:p>
            <a:pPr algn="ctr">
              <a:spcBef>
                <a:spcPct val="20000"/>
              </a:spcBef>
            </a:pPr>
            <a:r>
              <a:rPr lang="en-US">
                <a:solidFill>
                  <a:schemeClr val="bg1"/>
                </a:solidFill>
                <a:hlinkClick r:id="rId3"/>
              </a:rPr>
              <a:t>http://news.bbc.co.uk/2/hi/europe/4388061.stm</a:t>
            </a:r>
            <a:endParaRPr lang="en-US">
              <a:solidFill>
                <a:schemeClr val="bg1"/>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4"/>
          <p:cNvSpPr>
            <a:spLocks noChangeArrowheads="1"/>
          </p:cNvSpPr>
          <p:nvPr/>
        </p:nvSpPr>
        <p:spPr bwMode="auto">
          <a:xfrm>
            <a:off x="3227388" y="6507163"/>
            <a:ext cx="2695575" cy="274637"/>
          </a:xfrm>
          <a:prstGeom prst="rect">
            <a:avLst/>
          </a:prstGeom>
          <a:noFill/>
          <a:ln w="9525">
            <a:noFill/>
            <a:miter lim="800000"/>
            <a:headEnd/>
            <a:tailEnd/>
          </a:ln>
        </p:spPr>
        <p:txBody>
          <a:bodyPr wrap="none">
            <a:spAutoFit/>
          </a:bodyPr>
          <a:lstStyle/>
          <a:p>
            <a:pPr algn="ctr">
              <a:spcBef>
                <a:spcPct val="20000"/>
              </a:spcBef>
            </a:pPr>
            <a:r>
              <a:rPr lang="en-US">
                <a:hlinkClick r:id="rId2"/>
              </a:rPr>
              <a:t>http://empressgemma.com/eire2.html</a:t>
            </a:r>
            <a:endParaRPr lang="en-US"/>
          </a:p>
        </p:txBody>
      </p:sp>
      <p:pic>
        <p:nvPicPr>
          <p:cNvPr id="301058" name="Picture 6" descr="eire6"/>
          <p:cNvPicPr>
            <a:picLocks noChangeAspect="1" noChangeArrowheads="1"/>
          </p:cNvPicPr>
          <p:nvPr/>
        </p:nvPicPr>
        <p:blipFill>
          <a:blip r:embed="rId3" cstate="print"/>
          <a:srcRect/>
          <a:stretch>
            <a:fillRect/>
          </a:stretch>
        </p:blipFill>
        <p:spPr bwMode="auto">
          <a:xfrm>
            <a:off x="914400" y="1198563"/>
            <a:ext cx="7315200" cy="4916487"/>
          </a:xfrm>
          <a:prstGeom prst="rect">
            <a:avLst/>
          </a:prstGeom>
          <a:noFill/>
          <a:ln w="9525">
            <a:noFill/>
            <a:miter lim="800000"/>
            <a:headEnd/>
            <a:tailEnd/>
          </a:ln>
        </p:spPr>
      </p:pic>
      <p:sp>
        <p:nvSpPr>
          <p:cNvPr id="4" name="Rectangle 3"/>
          <p:cNvSpPr>
            <a:spLocks noChangeArrowheads="1"/>
          </p:cNvSpPr>
          <p:nvPr/>
        </p:nvSpPr>
        <p:spPr bwMode="auto">
          <a:xfrm>
            <a:off x="3441192" y="6214646"/>
            <a:ext cx="2258952" cy="338554"/>
          </a:xfrm>
          <a:prstGeom prst="rect">
            <a:avLst/>
          </a:prstGeom>
          <a:noFill/>
          <a:ln w="9525">
            <a:noFill/>
            <a:miter lim="800000"/>
            <a:headEnd/>
            <a:tailEnd/>
          </a:ln>
        </p:spPr>
        <p:txBody>
          <a:bodyPr wrap="none" anchor="ctr">
            <a:spAutoFit/>
          </a:bodyPr>
          <a:lstStyle/>
          <a:p>
            <a:r>
              <a:rPr lang="en-US" sz="1600" b="1" dirty="0"/>
              <a:t>The Dingle Peninsula</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565251" name="Oval 3"/>
          <p:cNvSpPr>
            <a:spLocks noChangeArrowheads="1"/>
          </p:cNvSpPr>
          <p:nvPr/>
        </p:nvSpPr>
        <p:spPr bwMode="auto">
          <a:xfrm rot="4064073">
            <a:off x="2933700" y="4686300"/>
            <a:ext cx="609600" cy="9906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302083"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Ring of Kerry</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7" descr="map-of-kerry"/>
          <p:cNvPicPr>
            <a:picLocks noChangeAspect="1" noChangeArrowheads="1"/>
          </p:cNvPicPr>
          <p:nvPr/>
        </p:nvPicPr>
        <p:blipFill>
          <a:blip r:embed="rId2" cstate="print"/>
          <a:srcRect/>
          <a:stretch>
            <a:fillRect/>
          </a:stretch>
        </p:blipFill>
        <p:spPr bwMode="auto">
          <a:xfrm>
            <a:off x="1828800" y="908050"/>
            <a:ext cx="5486400" cy="5264150"/>
          </a:xfrm>
          <a:prstGeom prst="rect">
            <a:avLst/>
          </a:prstGeom>
          <a:noFill/>
          <a:ln w="9525">
            <a:noFill/>
            <a:miter lim="800000"/>
            <a:headEnd/>
            <a:tailEnd/>
          </a:ln>
        </p:spPr>
      </p:pic>
      <p:sp>
        <p:nvSpPr>
          <p:cNvPr id="304130" name="Rectangle 8"/>
          <p:cNvSpPr>
            <a:spLocks noChangeArrowheads="1"/>
          </p:cNvSpPr>
          <p:nvPr/>
        </p:nvSpPr>
        <p:spPr bwMode="auto">
          <a:xfrm>
            <a:off x="2852738" y="6507163"/>
            <a:ext cx="3395662"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http://www.waterville-insight.com/kerrymap.html</a:t>
            </a:r>
            <a:endParaRPr lang="en-US"/>
          </a:p>
        </p:txBody>
      </p:sp>
      <p:sp>
        <p:nvSpPr>
          <p:cNvPr id="4" name="Rectangle 3"/>
          <p:cNvSpPr>
            <a:spLocks noChangeArrowheads="1"/>
          </p:cNvSpPr>
          <p:nvPr/>
        </p:nvSpPr>
        <p:spPr bwMode="auto">
          <a:xfrm>
            <a:off x="3523488" y="6214646"/>
            <a:ext cx="2106667" cy="338554"/>
          </a:xfrm>
          <a:prstGeom prst="rect">
            <a:avLst/>
          </a:prstGeom>
          <a:noFill/>
          <a:ln w="9525">
            <a:noFill/>
            <a:miter lim="800000"/>
            <a:headEnd/>
            <a:tailEnd/>
          </a:ln>
        </p:spPr>
        <p:txBody>
          <a:bodyPr wrap="none" anchor="ctr">
            <a:spAutoFit/>
          </a:bodyPr>
          <a:lstStyle/>
          <a:p>
            <a:r>
              <a:rPr lang="en-US" sz="1600" b="1" dirty="0"/>
              <a:t>The “Ring of Kerry”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620547" name="Oval 3"/>
          <p:cNvSpPr>
            <a:spLocks noChangeArrowheads="1"/>
          </p:cNvSpPr>
          <p:nvPr/>
        </p:nvSpPr>
        <p:spPr bwMode="auto">
          <a:xfrm rot="4064073">
            <a:off x="3082925" y="5146675"/>
            <a:ext cx="369888" cy="896938"/>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305155"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Bantry Bay</a:t>
            </a:r>
          </a:p>
        </p:txBody>
      </p:sp>
      <p:sp>
        <p:nvSpPr>
          <p:cNvPr id="5" name="Rectangle 4"/>
          <p:cNvSpPr>
            <a:spLocks noChangeArrowheads="1"/>
          </p:cNvSpPr>
          <p:nvPr/>
        </p:nvSpPr>
        <p:spPr bwMode="auto">
          <a:xfrm>
            <a:off x="3523488" y="6214646"/>
            <a:ext cx="2106667" cy="338554"/>
          </a:xfrm>
          <a:prstGeom prst="rect">
            <a:avLst/>
          </a:prstGeom>
          <a:noFill/>
          <a:ln w="9525">
            <a:noFill/>
            <a:miter lim="800000"/>
            <a:headEnd/>
            <a:tailEnd/>
          </a:ln>
        </p:spPr>
        <p:txBody>
          <a:bodyPr wrap="none" anchor="ctr">
            <a:spAutoFit/>
          </a:bodyPr>
          <a:lstStyle/>
          <a:p>
            <a:r>
              <a:rPr lang="en-US" sz="1600" b="1" dirty="0"/>
              <a:t>The “Ring of Kerry”</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P8230014"/>
          <p:cNvPicPr>
            <a:picLocks noGrp="1" noChangeAspect="1" noChangeArrowheads="1"/>
          </p:cNvPicPr>
          <p:nvPr>
            <p:ph/>
          </p:nvPr>
        </p:nvPicPr>
        <p:blipFill>
          <a:blip r:embed="rId2" cstate="print"/>
          <a:srcRect/>
          <a:stretch>
            <a:fillRect/>
          </a:stretch>
        </p:blipFill>
        <p:spPr>
          <a:xfrm>
            <a:off x="914400" y="685800"/>
            <a:ext cx="7315200" cy="5486400"/>
          </a:xfrm>
        </p:spPr>
      </p:pic>
      <p:sp>
        <p:nvSpPr>
          <p:cNvPr id="3" name="Rectangle 2"/>
          <p:cNvSpPr>
            <a:spLocks noChangeArrowheads="1"/>
          </p:cNvSpPr>
          <p:nvPr/>
        </p:nvSpPr>
        <p:spPr bwMode="auto">
          <a:xfrm>
            <a:off x="1275223" y="6324600"/>
            <a:ext cx="6649577" cy="338554"/>
          </a:xfrm>
          <a:prstGeom prst="rect">
            <a:avLst/>
          </a:prstGeom>
          <a:noFill/>
          <a:ln w="9525">
            <a:noFill/>
            <a:miter lim="800000"/>
            <a:headEnd/>
            <a:tailEnd/>
          </a:ln>
        </p:spPr>
        <p:txBody>
          <a:bodyPr wrap="none" anchor="ctr">
            <a:spAutoFit/>
          </a:bodyPr>
          <a:lstStyle/>
          <a:p>
            <a:r>
              <a:rPr lang="en-US" sz="1600" b="1" dirty="0"/>
              <a:t>Sean and Kathy </a:t>
            </a:r>
            <a:r>
              <a:rPr lang="en-US" sz="1600" b="1" dirty="0" err="1"/>
              <a:t>Cuddihy</a:t>
            </a:r>
            <a:r>
              <a:rPr lang="en-US" sz="1600" b="1" dirty="0"/>
              <a:t> at their “Cottage” in The “Ring of Kerry”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4"/>
          <p:cNvPicPr>
            <a:picLocks noChangeAspect="1" noChangeArrowheads="1"/>
          </p:cNvPicPr>
          <p:nvPr/>
        </p:nvPicPr>
        <p:blipFill>
          <a:blip r:embed="rId2" cstate="print"/>
          <a:srcRect/>
          <a:stretch>
            <a:fillRect/>
          </a:stretch>
        </p:blipFill>
        <p:spPr bwMode="auto">
          <a:xfrm>
            <a:off x="3495675" y="1685925"/>
            <a:ext cx="2152650" cy="3486150"/>
          </a:xfrm>
          <a:prstGeom prst="rect">
            <a:avLst/>
          </a:prstGeom>
          <a:noFill/>
          <a:ln w="9525">
            <a:noFill/>
            <a:miter lim="800000"/>
            <a:headEnd/>
            <a:tailEnd/>
          </a:ln>
        </p:spPr>
      </p:pic>
      <p:sp>
        <p:nvSpPr>
          <p:cNvPr id="3" name="Text Box 5"/>
          <p:cNvSpPr txBox="1">
            <a:spLocks noChangeArrowheads="1"/>
          </p:cNvSpPr>
          <p:nvPr/>
        </p:nvSpPr>
        <p:spPr bwMode="auto">
          <a:xfrm>
            <a:off x="1143000" y="1143000"/>
            <a:ext cx="6858000" cy="4032250"/>
          </a:xfrm>
          <a:prstGeom prst="rect">
            <a:avLst/>
          </a:prstGeom>
          <a:solidFill>
            <a:schemeClr val="bg1">
              <a:alpha val="72156"/>
            </a:schemeClr>
          </a:solidFill>
          <a:ln w="9525">
            <a:noFill/>
            <a:miter lim="800000"/>
            <a:headEnd/>
            <a:tailEnd/>
          </a:ln>
        </p:spPr>
        <p:txBody>
          <a:bodyPr>
            <a:spAutoFit/>
          </a:bodyPr>
          <a:lstStyle/>
          <a:p>
            <a:pPr algn="ctr">
              <a:spcBef>
                <a:spcPct val="20000"/>
              </a:spcBef>
            </a:pPr>
            <a:endParaRPr lang="en-US" sz="3200" b="1">
              <a:latin typeface="Verdana" pitchFamily="34" charset="0"/>
            </a:endParaRPr>
          </a:p>
          <a:p>
            <a:pPr algn="ctr">
              <a:spcBef>
                <a:spcPct val="20000"/>
              </a:spcBef>
            </a:pPr>
            <a:endParaRPr lang="en-US" sz="3200" b="1">
              <a:latin typeface="Verdana" pitchFamily="34" charset="0"/>
            </a:endParaRPr>
          </a:p>
          <a:p>
            <a:pPr algn="ctr">
              <a:spcBef>
                <a:spcPct val="20000"/>
              </a:spcBef>
            </a:pPr>
            <a:endParaRPr lang="en-US" sz="3200" b="1">
              <a:latin typeface="Verdana" pitchFamily="34" charset="0"/>
            </a:endParaRPr>
          </a:p>
          <a:p>
            <a:pPr algn="ctr">
              <a:spcBef>
                <a:spcPct val="20000"/>
              </a:spcBef>
            </a:pPr>
            <a:r>
              <a:rPr lang="en-US" sz="3200" b="1">
                <a:latin typeface="Verdana" pitchFamily="34" charset="0"/>
              </a:rPr>
              <a:t>Why is is OK to have</a:t>
            </a:r>
          </a:p>
          <a:p>
            <a:pPr algn="ctr">
              <a:spcBef>
                <a:spcPct val="20000"/>
              </a:spcBef>
            </a:pPr>
            <a:r>
              <a:rPr lang="en-US" sz="3200" b="1">
                <a:latin typeface="Verdana" pitchFamily="34" charset="0"/>
              </a:rPr>
              <a:t>use drunken Irish caricatures </a:t>
            </a:r>
          </a:p>
          <a:p>
            <a:pPr algn="ctr">
              <a:spcBef>
                <a:spcPct val="20000"/>
              </a:spcBef>
            </a:pPr>
            <a:r>
              <a:rPr lang="en-US" sz="3200" b="1">
                <a:latin typeface="Verdana" pitchFamily="34" charset="0"/>
              </a:rPr>
              <a:t>drunken “Sioux” ? . .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308226" name="Freeform 3"/>
          <p:cNvSpPr>
            <a:spLocks/>
          </p:cNvSpPr>
          <p:nvPr/>
        </p:nvSpPr>
        <p:spPr bwMode="auto">
          <a:xfrm>
            <a:off x="3016250" y="2914650"/>
            <a:ext cx="3009900" cy="2857500"/>
          </a:xfrm>
          <a:custGeom>
            <a:avLst/>
            <a:gdLst>
              <a:gd name="T0" fmla="*/ 2147483647 w 1896"/>
              <a:gd name="T1" fmla="*/ 2147483647 h 1800"/>
              <a:gd name="T2" fmla="*/ 2147483647 w 1896"/>
              <a:gd name="T3" fmla="*/ 2147483647 h 1800"/>
              <a:gd name="T4" fmla="*/ 2147483647 w 1896"/>
              <a:gd name="T5" fmla="*/ 2147483647 h 1800"/>
              <a:gd name="T6" fmla="*/ 2147483647 w 1896"/>
              <a:gd name="T7" fmla="*/ 2147483647 h 1800"/>
              <a:gd name="T8" fmla="*/ 2147483647 w 1896"/>
              <a:gd name="T9" fmla="*/ 2147483647 h 1800"/>
              <a:gd name="T10" fmla="*/ 2147483647 w 1896"/>
              <a:gd name="T11" fmla="*/ 2147483647 h 1800"/>
              <a:gd name="T12" fmla="*/ 2147483647 w 1896"/>
              <a:gd name="T13" fmla="*/ 0 h 1800"/>
              <a:gd name="T14" fmla="*/ 2147483647 w 1896"/>
              <a:gd name="T15" fmla="*/ 2147483647 h 1800"/>
              <a:gd name="T16" fmla="*/ 2147483647 w 1896"/>
              <a:gd name="T17" fmla="*/ 2147483647 h 1800"/>
              <a:gd name="T18" fmla="*/ 2147483647 w 1896"/>
              <a:gd name="T19" fmla="*/ 2147483647 h 1800"/>
              <a:gd name="T20" fmla="*/ 2147483647 w 1896"/>
              <a:gd name="T21" fmla="*/ 2147483647 h 1800"/>
              <a:gd name="T22" fmla="*/ 2147483647 w 1896"/>
              <a:gd name="T23" fmla="*/ 2147483647 h 1800"/>
              <a:gd name="T24" fmla="*/ 2147483647 w 1896"/>
              <a:gd name="T25" fmla="*/ 2147483647 h 1800"/>
              <a:gd name="T26" fmla="*/ 2147483647 w 1896"/>
              <a:gd name="T27" fmla="*/ 2147483647 h 1800"/>
              <a:gd name="T28" fmla="*/ 2147483647 w 1896"/>
              <a:gd name="T29" fmla="*/ 2147483647 h 1800"/>
              <a:gd name="T30" fmla="*/ 2147483647 w 1896"/>
              <a:gd name="T31" fmla="*/ 2147483647 h 1800"/>
              <a:gd name="T32" fmla="*/ 2147483647 w 1896"/>
              <a:gd name="T33" fmla="*/ 2147483647 h 1800"/>
              <a:gd name="T34" fmla="*/ 2147483647 w 1896"/>
              <a:gd name="T35" fmla="*/ 2147483647 h 1800"/>
              <a:gd name="T36" fmla="*/ 2147483647 w 1896"/>
              <a:gd name="T37" fmla="*/ 2147483647 h 1800"/>
              <a:gd name="T38" fmla="*/ 2147483647 w 1896"/>
              <a:gd name="T39" fmla="*/ 2147483647 h 1800"/>
              <a:gd name="T40" fmla="*/ 2147483647 w 1896"/>
              <a:gd name="T41" fmla="*/ 2147483647 h 1800"/>
              <a:gd name="T42" fmla="*/ 2147483647 w 1896"/>
              <a:gd name="T43" fmla="*/ 2147483647 h 1800"/>
              <a:gd name="T44" fmla="*/ 2147483647 w 1896"/>
              <a:gd name="T45" fmla="*/ 2147483647 h 1800"/>
              <a:gd name="T46" fmla="*/ 2147483647 w 1896"/>
              <a:gd name="T47" fmla="*/ 2147483647 h 1800"/>
              <a:gd name="T48" fmla="*/ 2147483647 w 1896"/>
              <a:gd name="T49" fmla="*/ 2147483647 h 1800"/>
              <a:gd name="T50" fmla="*/ 2147483647 w 1896"/>
              <a:gd name="T51" fmla="*/ 2147483647 h 1800"/>
              <a:gd name="T52" fmla="*/ 2147483647 w 1896"/>
              <a:gd name="T53" fmla="*/ 2147483647 h 1800"/>
              <a:gd name="T54" fmla="*/ 2147483647 w 1896"/>
              <a:gd name="T55" fmla="*/ 2147483647 h 1800"/>
              <a:gd name="T56" fmla="*/ 2147483647 w 1896"/>
              <a:gd name="T57" fmla="*/ 2147483647 h 1800"/>
              <a:gd name="T58" fmla="*/ 2147483647 w 1896"/>
              <a:gd name="T59" fmla="*/ 2147483647 h 1800"/>
              <a:gd name="T60" fmla="*/ 2147483647 w 1896"/>
              <a:gd name="T61" fmla="*/ 2147483647 h 1800"/>
              <a:gd name="T62" fmla="*/ 2147483647 w 1896"/>
              <a:gd name="T63" fmla="*/ 2147483647 h 1800"/>
              <a:gd name="T64" fmla="*/ 2147483647 w 1896"/>
              <a:gd name="T65" fmla="*/ 2147483647 h 1800"/>
              <a:gd name="T66" fmla="*/ 2147483647 w 1896"/>
              <a:gd name="T67" fmla="*/ 2147483647 h 1800"/>
              <a:gd name="T68" fmla="*/ 2147483647 w 1896"/>
              <a:gd name="T69" fmla="*/ 2147483647 h 1800"/>
              <a:gd name="T70" fmla="*/ 2147483647 w 1896"/>
              <a:gd name="T71" fmla="*/ 2147483647 h 1800"/>
              <a:gd name="T72" fmla="*/ 2147483647 w 1896"/>
              <a:gd name="T73" fmla="*/ 2147483647 h 1800"/>
              <a:gd name="T74" fmla="*/ 2147483647 w 1896"/>
              <a:gd name="T75" fmla="*/ 2147483647 h 1800"/>
              <a:gd name="T76" fmla="*/ 2147483647 w 1896"/>
              <a:gd name="T77" fmla="*/ 2147483647 h 1800"/>
              <a:gd name="T78" fmla="*/ 2147483647 w 1896"/>
              <a:gd name="T79" fmla="*/ 2147483647 h 1800"/>
              <a:gd name="T80" fmla="*/ 2147483647 w 1896"/>
              <a:gd name="T81" fmla="*/ 2147483647 h 1800"/>
              <a:gd name="T82" fmla="*/ 2147483647 w 1896"/>
              <a:gd name="T83" fmla="*/ 2147483647 h 1800"/>
              <a:gd name="T84" fmla="*/ 2147483647 w 1896"/>
              <a:gd name="T85" fmla="*/ 2147483647 h 1800"/>
              <a:gd name="T86" fmla="*/ 2147483647 w 1896"/>
              <a:gd name="T87" fmla="*/ 2147483647 h 1800"/>
              <a:gd name="T88" fmla="*/ 2147483647 w 1896"/>
              <a:gd name="T89" fmla="*/ 2147483647 h 1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6"/>
              <a:gd name="T136" fmla="*/ 0 h 1800"/>
              <a:gd name="T137" fmla="*/ 1896 w 1896"/>
              <a:gd name="T138" fmla="*/ 1800 h 1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6" h="1800">
                <a:moveTo>
                  <a:pt x="308" y="612"/>
                </a:moveTo>
                <a:lnTo>
                  <a:pt x="356" y="564"/>
                </a:lnTo>
                <a:lnTo>
                  <a:pt x="308" y="468"/>
                </a:lnTo>
                <a:lnTo>
                  <a:pt x="356" y="420"/>
                </a:lnTo>
                <a:lnTo>
                  <a:pt x="356" y="324"/>
                </a:lnTo>
                <a:lnTo>
                  <a:pt x="332" y="296"/>
                </a:lnTo>
                <a:lnTo>
                  <a:pt x="248" y="276"/>
                </a:lnTo>
                <a:lnTo>
                  <a:pt x="184" y="276"/>
                </a:lnTo>
                <a:lnTo>
                  <a:pt x="140" y="256"/>
                </a:lnTo>
                <a:lnTo>
                  <a:pt x="104" y="220"/>
                </a:lnTo>
                <a:lnTo>
                  <a:pt x="136" y="180"/>
                </a:lnTo>
                <a:lnTo>
                  <a:pt x="100" y="228"/>
                </a:lnTo>
                <a:lnTo>
                  <a:pt x="128" y="216"/>
                </a:lnTo>
                <a:lnTo>
                  <a:pt x="212" y="212"/>
                </a:lnTo>
                <a:lnTo>
                  <a:pt x="248" y="212"/>
                </a:lnTo>
                <a:lnTo>
                  <a:pt x="296" y="204"/>
                </a:lnTo>
                <a:lnTo>
                  <a:pt x="324" y="156"/>
                </a:lnTo>
                <a:lnTo>
                  <a:pt x="340" y="120"/>
                </a:lnTo>
                <a:lnTo>
                  <a:pt x="360" y="44"/>
                </a:lnTo>
                <a:lnTo>
                  <a:pt x="388" y="28"/>
                </a:lnTo>
                <a:lnTo>
                  <a:pt x="484" y="0"/>
                </a:lnTo>
                <a:lnTo>
                  <a:pt x="472" y="128"/>
                </a:lnTo>
                <a:lnTo>
                  <a:pt x="496" y="196"/>
                </a:lnTo>
                <a:lnTo>
                  <a:pt x="556" y="248"/>
                </a:lnTo>
                <a:lnTo>
                  <a:pt x="576" y="396"/>
                </a:lnTo>
                <a:lnTo>
                  <a:pt x="640" y="492"/>
                </a:lnTo>
                <a:lnTo>
                  <a:pt x="612" y="552"/>
                </a:lnTo>
                <a:lnTo>
                  <a:pt x="520" y="564"/>
                </a:lnTo>
                <a:lnTo>
                  <a:pt x="456" y="624"/>
                </a:lnTo>
                <a:lnTo>
                  <a:pt x="404" y="624"/>
                </a:lnTo>
                <a:lnTo>
                  <a:pt x="380" y="700"/>
                </a:lnTo>
                <a:lnTo>
                  <a:pt x="408" y="672"/>
                </a:lnTo>
                <a:lnTo>
                  <a:pt x="444" y="688"/>
                </a:lnTo>
                <a:lnTo>
                  <a:pt x="408" y="736"/>
                </a:lnTo>
                <a:lnTo>
                  <a:pt x="364" y="784"/>
                </a:lnTo>
                <a:lnTo>
                  <a:pt x="348" y="828"/>
                </a:lnTo>
                <a:lnTo>
                  <a:pt x="292" y="884"/>
                </a:lnTo>
                <a:lnTo>
                  <a:pt x="340" y="904"/>
                </a:lnTo>
                <a:lnTo>
                  <a:pt x="384" y="932"/>
                </a:lnTo>
                <a:lnTo>
                  <a:pt x="432" y="916"/>
                </a:lnTo>
                <a:lnTo>
                  <a:pt x="456" y="920"/>
                </a:lnTo>
                <a:lnTo>
                  <a:pt x="528" y="880"/>
                </a:lnTo>
                <a:lnTo>
                  <a:pt x="544" y="828"/>
                </a:lnTo>
                <a:lnTo>
                  <a:pt x="600" y="776"/>
                </a:lnTo>
                <a:lnTo>
                  <a:pt x="612" y="824"/>
                </a:lnTo>
                <a:lnTo>
                  <a:pt x="640" y="864"/>
                </a:lnTo>
                <a:lnTo>
                  <a:pt x="756" y="916"/>
                </a:lnTo>
                <a:lnTo>
                  <a:pt x="668" y="936"/>
                </a:lnTo>
                <a:lnTo>
                  <a:pt x="592" y="956"/>
                </a:lnTo>
                <a:lnTo>
                  <a:pt x="532" y="956"/>
                </a:lnTo>
                <a:lnTo>
                  <a:pt x="472" y="956"/>
                </a:lnTo>
                <a:lnTo>
                  <a:pt x="416" y="976"/>
                </a:lnTo>
                <a:lnTo>
                  <a:pt x="384" y="1004"/>
                </a:lnTo>
                <a:lnTo>
                  <a:pt x="336" y="1080"/>
                </a:lnTo>
                <a:lnTo>
                  <a:pt x="280" y="1136"/>
                </a:lnTo>
                <a:lnTo>
                  <a:pt x="240" y="1208"/>
                </a:lnTo>
                <a:lnTo>
                  <a:pt x="232" y="1240"/>
                </a:lnTo>
                <a:lnTo>
                  <a:pt x="200" y="1320"/>
                </a:lnTo>
                <a:lnTo>
                  <a:pt x="116" y="1352"/>
                </a:lnTo>
                <a:lnTo>
                  <a:pt x="40" y="1396"/>
                </a:lnTo>
                <a:lnTo>
                  <a:pt x="0" y="1484"/>
                </a:lnTo>
                <a:lnTo>
                  <a:pt x="12" y="1564"/>
                </a:lnTo>
                <a:lnTo>
                  <a:pt x="36" y="1572"/>
                </a:lnTo>
                <a:lnTo>
                  <a:pt x="80" y="1544"/>
                </a:lnTo>
                <a:lnTo>
                  <a:pt x="128" y="1500"/>
                </a:lnTo>
                <a:lnTo>
                  <a:pt x="212" y="1488"/>
                </a:lnTo>
                <a:lnTo>
                  <a:pt x="284" y="1484"/>
                </a:lnTo>
                <a:lnTo>
                  <a:pt x="216" y="1532"/>
                </a:lnTo>
                <a:lnTo>
                  <a:pt x="184" y="1568"/>
                </a:lnTo>
                <a:lnTo>
                  <a:pt x="144" y="1584"/>
                </a:lnTo>
                <a:lnTo>
                  <a:pt x="100" y="1596"/>
                </a:lnTo>
                <a:lnTo>
                  <a:pt x="84" y="1636"/>
                </a:lnTo>
                <a:lnTo>
                  <a:pt x="60" y="1644"/>
                </a:lnTo>
                <a:lnTo>
                  <a:pt x="0" y="1700"/>
                </a:lnTo>
                <a:lnTo>
                  <a:pt x="68" y="1680"/>
                </a:lnTo>
                <a:lnTo>
                  <a:pt x="100" y="1656"/>
                </a:lnTo>
                <a:lnTo>
                  <a:pt x="192" y="1636"/>
                </a:lnTo>
                <a:lnTo>
                  <a:pt x="228" y="1624"/>
                </a:lnTo>
                <a:lnTo>
                  <a:pt x="300" y="1564"/>
                </a:lnTo>
                <a:lnTo>
                  <a:pt x="332" y="1616"/>
                </a:lnTo>
                <a:lnTo>
                  <a:pt x="312" y="1656"/>
                </a:lnTo>
                <a:lnTo>
                  <a:pt x="204" y="1692"/>
                </a:lnTo>
                <a:lnTo>
                  <a:pt x="148" y="1744"/>
                </a:lnTo>
                <a:lnTo>
                  <a:pt x="224" y="1704"/>
                </a:lnTo>
                <a:lnTo>
                  <a:pt x="300" y="1676"/>
                </a:lnTo>
                <a:lnTo>
                  <a:pt x="244" y="1728"/>
                </a:lnTo>
                <a:lnTo>
                  <a:pt x="204" y="1764"/>
                </a:lnTo>
                <a:lnTo>
                  <a:pt x="172" y="1800"/>
                </a:lnTo>
                <a:lnTo>
                  <a:pt x="244" y="1756"/>
                </a:lnTo>
                <a:lnTo>
                  <a:pt x="308" y="1748"/>
                </a:lnTo>
                <a:lnTo>
                  <a:pt x="340" y="1712"/>
                </a:lnTo>
                <a:lnTo>
                  <a:pt x="356" y="1732"/>
                </a:lnTo>
                <a:lnTo>
                  <a:pt x="444" y="1732"/>
                </a:lnTo>
                <a:lnTo>
                  <a:pt x="484" y="1688"/>
                </a:lnTo>
                <a:lnTo>
                  <a:pt x="532" y="1720"/>
                </a:lnTo>
                <a:lnTo>
                  <a:pt x="564" y="1688"/>
                </a:lnTo>
                <a:lnTo>
                  <a:pt x="620" y="1676"/>
                </a:lnTo>
                <a:lnTo>
                  <a:pt x="632" y="1628"/>
                </a:lnTo>
                <a:lnTo>
                  <a:pt x="664" y="1664"/>
                </a:lnTo>
                <a:lnTo>
                  <a:pt x="740" y="1644"/>
                </a:lnTo>
                <a:lnTo>
                  <a:pt x="764" y="1632"/>
                </a:lnTo>
                <a:lnTo>
                  <a:pt x="804" y="1592"/>
                </a:lnTo>
                <a:lnTo>
                  <a:pt x="816" y="1548"/>
                </a:lnTo>
                <a:lnTo>
                  <a:pt x="796" y="1472"/>
                </a:lnTo>
                <a:lnTo>
                  <a:pt x="860" y="1476"/>
                </a:lnTo>
                <a:lnTo>
                  <a:pt x="944" y="1476"/>
                </a:lnTo>
                <a:lnTo>
                  <a:pt x="1012" y="1456"/>
                </a:lnTo>
                <a:lnTo>
                  <a:pt x="1072" y="1452"/>
                </a:lnTo>
                <a:lnTo>
                  <a:pt x="1128" y="1396"/>
                </a:lnTo>
                <a:lnTo>
                  <a:pt x="1172" y="1328"/>
                </a:lnTo>
                <a:lnTo>
                  <a:pt x="1248" y="1288"/>
                </a:lnTo>
                <a:lnTo>
                  <a:pt x="1324" y="1232"/>
                </a:lnTo>
                <a:lnTo>
                  <a:pt x="1396" y="1212"/>
                </a:lnTo>
                <a:lnTo>
                  <a:pt x="1436" y="1240"/>
                </a:lnTo>
                <a:lnTo>
                  <a:pt x="1500" y="1232"/>
                </a:lnTo>
                <a:lnTo>
                  <a:pt x="1580" y="1196"/>
                </a:lnTo>
                <a:lnTo>
                  <a:pt x="1604" y="1200"/>
                </a:lnTo>
                <a:lnTo>
                  <a:pt x="1696" y="1168"/>
                </a:lnTo>
                <a:lnTo>
                  <a:pt x="1664" y="1068"/>
                </a:lnTo>
                <a:lnTo>
                  <a:pt x="1672" y="964"/>
                </a:lnTo>
                <a:lnTo>
                  <a:pt x="1704" y="956"/>
                </a:lnTo>
                <a:lnTo>
                  <a:pt x="1740" y="920"/>
                </a:lnTo>
                <a:lnTo>
                  <a:pt x="1780" y="880"/>
                </a:lnTo>
                <a:lnTo>
                  <a:pt x="1808" y="816"/>
                </a:lnTo>
                <a:lnTo>
                  <a:pt x="1852" y="736"/>
                </a:lnTo>
                <a:lnTo>
                  <a:pt x="1864" y="628"/>
                </a:lnTo>
                <a:lnTo>
                  <a:pt x="1896" y="576"/>
                </a:lnTo>
                <a:lnTo>
                  <a:pt x="1872" y="508"/>
                </a:lnTo>
                <a:lnTo>
                  <a:pt x="1836" y="448"/>
                </a:lnTo>
                <a:lnTo>
                  <a:pt x="1764" y="416"/>
                </a:lnTo>
                <a:lnTo>
                  <a:pt x="1764" y="392"/>
                </a:lnTo>
                <a:lnTo>
                  <a:pt x="1796" y="332"/>
                </a:lnTo>
                <a:lnTo>
                  <a:pt x="1804" y="248"/>
                </a:lnTo>
                <a:lnTo>
                  <a:pt x="1804" y="192"/>
                </a:lnTo>
                <a:lnTo>
                  <a:pt x="1772" y="140"/>
                </a:lnTo>
                <a:lnTo>
                  <a:pt x="1716" y="108"/>
                </a:lnTo>
                <a:lnTo>
                  <a:pt x="1664" y="132"/>
                </a:lnTo>
              </a:path>
            </a:pathLst>
          </a:custGeom>
          <a:noFill/>
          <a:ln w="28575">
            <a:solidFill>
              <a:schemeClr val="tx1"/>
            </a:solidFill>
            <a:round/>
            <a:headEnd/>
            <a:tailEnd/>
          </a:ln>
        </p:spPr>
        <p:txBody>
          <a:bodyPr wrap="none"/>
          <a:lstStyle/>
          <a:p>
            <a:pPr algn="ctr">
              <a:spcBef>
                <a:spcPct val="20000"/>
              </a:spcBef>
            </a:pPr>
            <a:endParaRPr lang="en-US"/>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508931" name="Oval 3"/>
          <p:cNvSpPr>
            <a:spLocks noChangeArrowheads="1"/>
          </p:cNvSpPr>
          <p:nvPr/>
        </p:nvSpPr>
        <p:spPr bwMode="auto">
          <a:xfrm rot="-959178">
            <a:off x="3871913" y="4986338"/>
            <a:ext cx="914400" cy="6096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310275"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Cork</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5" descr="Ouch My Blarney Stone Hurts"/>
          <p:cNvPicPr>
            <a:picLocks noChangeAspect="1" noChangeArrowheads="1"/>
          </p:cNvPicPr>
          <p:nvPr/>
        </p:nvPicPr>
        <p:blipFill>
          <a:blip r:embed="rId2" cstate="print"/>
          <a:srcRect/>
          <a:stretch>
            <a:fillRect/>
          </a:stretch>
        </p:blipFill>
        <p:spPr bwMode="auto">
          <a:xfrm>
            <a:off x="915988" y="457200"/>
            <a:ext cx="7313612" cy="5484813"/>
          </a:xfrm>
          <a:prstGeom prst="rect">
            <a:avLst/>
          </a:prstGeom>
          <a:noFill/>
          <a:ln w="9525">
            <a:noFill/>
            <a:miter lim="800000"/>
            <a:headEnd/>
            <a:tailEnd/>
          </a:ln>
        </p:spPr>
      </p:pic>
      <p:sp>
        <p:nvSpPr>
          <p:cNvPr id="312322" name="Rectangle 6"/>
          <p:cNvSpPr>
            <a:spLocks noChangeArrowheads="1"/>
          </p:cNvSpPr>
          <p:nvPr/>
        </p:nvSpPr>
        <p:spPr bwMode="auto">
          <a:xfrm>
            <a:off x="2133600" y="6477000"/>
            <a:ext cx="4821238" cy="274638"/>
          </a:xfrm>
          <a:prstGeom prst="rect">
            <a:avLst/>
          </a:prstGeom>
          <a:noFill/>
          <a:ln w="9525">
            <a:noFill/>
            <a:miter lim="800000"/>
            <a:headEnd/>
            <a:tailEnd/>
          </a:ln>
        </p:spPr>
        <p:txBody>
          <a:bodyPr wrap="none">
            <a:spAutoFit/>
          </a:bodyPr>
          <a:lstStyle/>
          <a:p>
            <a:pPr algn="ctr">
              <a:spcBef>
                <a:spcPct val="20000"/>
              </a:spcBef>
            </a:pPr>
            <a:r>
              <a:rPr lang="en-US">
                <a:hlinkClick r:id="rId3"/>
              </a:rPr>
              <a:t>http://rockwellclan.com/euroSPR06/euroSPR06-Pages/Image21.html</a:t>
            </a:r>
            <a:endParaRPr lang="en-US"/>
          </a:p>
        </p:txBody>
      </p:sp>
      <p:sp>
        <p:nvSpPr>
          <p:cNvPr id="312323" name="Rectangle 7"/>
          <p:cNvSpPr>
            <a:spLocks noChangeArrowheads="1"/>
          </p:cNvSpPr>
          <p:nvPr/>
        </p:nvSpPr>
        <p:spPr bwMode="auto">
          <a:xfrm>
            <a:off x="1447800" y="6018183"/>
            <a:ext cx="6179897" cy="400110"/>
          </a:xfrm>
          <a:prstGeom prst="rect">
            <a:avLst/>
          </a:prstGeom>
          <a:noFill/>
          <a:ln w="9525">
            <a:noFill/>
            <a:miter lim="800000"/>
            <a:headEnd/>
            <a:tailEnd/>
          </a:ln>
        </p:spPr>
        <p:txBody>
          <a:bodyPr wrap="none" anchor="ctr">
            <a:spAutoFit/>
          </a:bodyPr>
          <a:lstStyle/>
          <a:p>
            <a:r>
              <a:rPr lang="en-US" sz="2000" dirty="0"/>
              <a:t>Blarney Castle, Home of the Famed “Blarney Stone”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title"/>
          </p:nvPr>
        </p:nvSpPr>
        <p:spPr/>
        <p:txBody>
          <a:bodyPr/>
          <a:lstStyle/>
          <a:p>
            <a:pPr eaLnBrk="1" hangingPunct="1"/>
            <a:endParaRPr lang="en-US"/>
          </a:p>
        </p:txBody>
      </p:sp>
      <p:sp>
        <p:nvSpPr>
          <p:cNvPr id="313346" name="Rectangle 3"/>
          <p:cNvSpPr>
            <a:spLocks noGrp="1" noChangeArrowheads="1"/>
          </p:cNvSpPr>
          <p:nvPr>
            <p:ph type="body" idx="1"/>
          </p:nvPr>
        </p:nvSpPr>
        <p:spPr/>
        <p:txBody>
          <a:bodyPr/>
          <a:lstStyle/>
          <a:p>
            <a:pPr algn="ctr" eaLnBrk="1" hangingPunct="1">
              <a:buFontTx/>
              <a:buNone/>
            </a:pPr>
            <a:endParaRPr lang="en-US" sz="6600" b="1">
              <a:solidFill>
                <a:srgbClr val="20D636"/>
              </a:solidFill>
            </a:endParaRPr>
          </a:p>
          <a:p>
            <a:pPr algn="ctr" eaLnBrk="1" hangingPunct="1">
              <a:buFontTx/>
              <a:buNone/>
            </a:pPr>
            <a:r>
              <a:rPr lang="en-US" sz="6600" b="1">
                <a:solidFill>
                  <a:srgbClr val="20D636"/>
                </a:solidFill>
              </a:rPr>
              <a:t>Smyth hotel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8160002"/>
          <p:cNvPicPr>
            <a:picLocks noGrp="1" noChangeAspect="1" noChangeArrowheads="1"/>
          </p:cNvPicPr>
          <p:nvPr>
            <p:ph/>
          </p:nvPr>
        </p:nvPicPr>
        <p:blipFill>
          <a:blip r:embed="rId2" cstate="print">
            <a:lum bright="12000"/>
          </a:blip>
          <a:srcRect r="12482"/>
          <a:stretch>
            <a:fillRect/>
          </a:stretch>
        </p:blipFill>
        <p:spPr>
          <a:xfrm>
            <a:off x="1357313" y="685800"/>
            <a:ext cx="6400800" cy="5484813"/>
          </a:xfrm>
        </p:spPr>
      </p:pic>
      <p:sp>
        <p:nvSpPr>
          <p:cNvPr id="314370" name="Text Box 3"/>
          <p:cNvSpPr txBox="1">
            <a:spLocks noChangeArrowheads="1"/>
          </p:cNvSpPr>
          <p:nvPr/>
        </p:nvSpPr>
        <p:spPr bwMode="auto">
          <a:xfrm>
            <a:off x="911225" y="6324600"/>
            <a:ext cx="7288213" cy="396875"/>
          </a:xfrm>
          <a:prstGeom prst="rect">
            <a:avLst/>
          </a:prstGeom>
          <a:noFill/>
          <a:ln w="9525">
            <a:noFill/>
            <a:miter lim="800000"/>
            <a:headEnd/>
            <a:tailEnd/>
          </a:ln>
        </p:spPr>
        <p:txBody>
          <a:bodyPr wrap="none">
            <a:spAutoFit/>
          </a:bodyPr>
          <a:lstStyle/>
          <a:p>
            <a:pPr algn="ctr">
              <a:spcBef>
                <a:spcPct val="20000"/>
              </a:spcBef>
            </a:pPr>
            <a:r>
              <a:rPr lang="en-US" sz="2000" b="1" dirty="0"/>
              <a:t>Kim Smyth Roufs at the remains of the Smyth Village Hotel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5" descr="P8230016"/>
          <p:cNvPicPr>
            <a:picLocks noGrp="1" noChangeAspect="1" noChangeArrowheads="1"/>
          </p:cNvPicPr>
          <p:nvPr>
            <p:ph/>
          </p:nvPr>
        </p:nvPicPr>
        <p:blipFill>
          <a:blip r:embed="rId2" cstate="print"/>
          <a:srcRect/>
          <a:stretch>
            <a:fillRect/>
          </a:stretch>
        </p:blipFill>
        <p:spPr>
          <a:xfrm>
            <a:off x="914400" y="685800"/>
            <a:ext cx="7315200" cy="5486400"/>
          </a:xfrm>
        </p:spPr>
      </p:pic>
      <p:sp>
        <p:nvSpPr>
          <p:cNvPr id="3" name="Rectangle 2"/>
          <p:cNvSpPr>
            <a:spLocks noChangeArrowheads="1"/>
          </p:cNvSpPr>
          <p:nvPr/>
        </p:nvSpPr>
        <p:spPr bwMode="auto">
          <a:xfrm>
            <a:off x="1301615" y="6293822"/>
            <a:ext cx="6546985" cy="400110"/>
          </a:xfrm>
          <a:prstGeom prst="rect">
            <a:avLst/>
          </a:prstGeom>
          <a:noFill/>
          <a:ln w="9525">
            <a:noFill/>
            <a:miter lim="800000"/>
            <a:headEnd/>
            <a:tailEnd/>
          </a:ln>
        </p:spPr>
        <p:txBody>
          <a:bodyPr wrap="none" anchor="ctr">
            <a:spAutoFit/>
          </a:bodyPr>
          <a:lstStyle/>
          <a:p>
            <a:r>
              <a:rPr lang="en-US" sz="2000" b="1" dirty="0"/>
              <a:t>Cows have the right of way in Ireland (and Scotland)</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8" descr="P8240018"/>
          <p:cNvPicPr>
            <a:picLocks noGrp="1" noChangeAspect="1" noChangeArrowheads="1"/>
          </p:cNvPicPr>
          <p:nvPr>
            <p:ph/>
          </p:nvPr>
        </p:nvPicPr>
        <p:blipFill>
          <a:blip r:embed="rId2" cstate="print"/>
          <a:srcRect/>
          <a:stretch>
            <a:fillRect/>
          </a:stretch>
        </p:blipFill>
        <p:spPr>
          <a:xfrm>
            <a:off x="914400" y="687388"/>
            <a:ext cx="7313613" cy="5484812"/>
          </a:xfrm>
        </p:spPr>
      </p:pic>
      <p:sp>
        <p:nvSpPr>
          <p:cNvPr id="3" name="Rectangle 2"/>
          <p:cNvSpPr>
            <a:spLocks noChangeArrowheads="1"/>
          </p:cNvSpPr>
          <p:nvPr/>
        </p:nvSpPr>
        <p:spPr bwMode="auto">
          <a:xfrm>
            <a:off x="2261784" y="6367046"/>
            <a:ext cx="4620432" cy="338554"/>
          </a:xfrm>
          <a:prstGeom prst="rect">
            <a:avLst/>
          </a:prstGeom>
          <a:noFill/>
          <a:ln w="9525">
            <a:noFill/>
            <a:miter lim="800000"/>
            <a:headEnd/>
            <a:tailEnd/>
          </a:ln>
        </p:spPr>
        <p:txBody>
          <a:bodyPr wrap="none" anchor="ctr">
            <a:spAutoFit/>
          </a:bodyPr>
          <a:lstStyle/>
          <a:p>
            <a:r>
              <a:rPr lang="en-US" sz="1600" b="1" dirty="0"/>
              <a:t>Tim Roufs entering the “Tunnel of Ignorance”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2" cstate="print"/>
          <a:srcRect/>
          <a:stretch>
            <a:fillRect/>
          </a:stretch>
        </p:blipFill>
        <p:spPr bwMode="auto">
          <a:xfrm>
            <a:off x="2514600" y="457200"/>
            <a:ext cx="4165600" cy="5943600"/>
          </a:xfrm>
          <a:prstGeom prst="rect">
            <a:avLst/>
          </a:prstGeom>
          <a:noFill/>
          <a:ln w="9525">
            <a:noFill/>
            <a:miter lim="800000"/>
            <a:headEnd/>
            <a:tailEnd/>
          </a:ln>
        </p:spPr>
      </p:pic>
      <p:sp>
        <p:nvSpPr>
          <p:cNvPr id="317443" name="Rectangle 3"/>
          <p:cNvSpPr>
            <a:spLocks noChangeArrowheads="1"/>
          </p:cNvSpPr>
          <p:nvPr/>
        </p:nvSpPr>
        <p:spPr bwMode="auto">
          <a:xfrm>
            <a:off x="2743200" y="6550025"/>
            <a:ext cx="3636963" cy="307975"/>
          </a:xfrm>
          <a:prstGeom prst="rect">
            <a:avLst/>
          </a:prstGeom>
          <a:noFill/>
          <a:ln w="9525">
            <a:noFill/>
            <a:miter lim="800000"/>
            <a:headEnd/>
            <a:tailEnd/>
          </a:ln>
        </p:spPr>
        <p:txBody>
          <a:bodyPr wrap="none">
            <a:spAutoFit/>
          </a:bodyPr>
          <a:lstStyle/>
          <a:p>
            <a:pPr algn="ctr">
              <a:spcBef>
                <a:spcPct val="20000"/>
              </a:spcBef>
            </a:pPr>
            <a:r>
              <a:rPr lang="en-US" sz="1400" b="1">
                <a:solidFill>
                  <a:schemeClr val="bg1"/>
                </a:solidFill>
                <a:hlinkClick r:id="rId3"/>
              </a:rPr>
              <a:t>www.berthouse.net/local_amenities.html</a:t>
            </a:r>
            <a:endParaRPr lang="en-US" sz="1400" b="1">
              <a:solidFill>
                <a:schemeClr val="bg1"/>
              </a:solidFill>
            </a:endParaRPr>
          </a:p>
        </p:txBody>
      </p:sp>
      <p:sp>
        <p:nvSpPr>
          <p:cNvPr id="4" name="Rectangle 3"/>
          <p:cNvSpPr>
            <a:spLocks noChangeArrowheads="1"/>
          </p:cNvSpPr>
          <p:nvPr/>
        </p:nvSpPr>
        <p:spPr bwMode="auto">
          <a:xfrm>
            <a:off x="3164531" y="5715000"/>
            <a:ext cx="2855269" cy="584775"/>
          </a:xfrm>
          <a:prstGeom prst="rect">
            <a:avLst/>
          </a:prstGeom>
          <a:noFill/>
          <a:ln w="9525">
            <a:noFill/>
            <a:miter lim="800000"/>
            <a:headEnd/>
            <a:tailEnd/>
          </a:ln>
        </p:spPr>
        <p:txBody>
          <a:bodyPr wrap="none" anchor="ctr">
            <a:spAutoFit/>
          </a:bodyPr>
          <a:lstStyle/>
          <a:p>
            <a:pPr algn="ctr"/>
            <a:r>
              <a:rPr lang="en-US" sz="1600" b="1" dirty="0"/>
              <a:t>The internationally famous </a:t>
            </a:r>
          </a:p>
          <a:p>
            <a:pPr algn="ctr"/>
            <a:r>
              <a:rPr lang="en-US" sz="1600" b="1" dirty="0"/>
              <a:t>“Irish National Stud”</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5" descr="P8240019"/>
          <p:cNvPicPr>
            <a:picLocks noGrp="1" noChangeAspect="1" noChangeArrowheads="1"/>
          </p:cNvPicPr>
          <p:nvPr>
            <p:ph/>
          </p:nvPr>
        </p:nvPicPr>
        <p:blipFill>
          <a:blip r:embed="rId2" cstate="print"/>
          <a:srcRect/>
          <a:stretch>
            <a:fillRect/>
          </a:stretch>
        </p:blipFill>
        <p:spPr>
          <a:xfrm>
            <a:off x="2532888" y="914400"/>
            <a:ext cx="4113213" cy="5484813"/>
          </a:xfrm>
        </p:spPr>
      </p:pic>
      <p:pic>
        <p:nvPicPr>
          <p:cNvPr id="318466" name="Picture 6"/>
          <p:cNvPicPr>
            <a:picLocks noChangeAspect="1" noChangeArrowheads="1"/>
          </p:cNvPicPr>
          <p:nvPr/>
        </p:nvPicPr>
        <p:blipFill>
          <a:blip r:embed="rId3" cstate="print"/>
          <a:srcRect/>
          <a:stretch>
            <a:fillRect/>
          </a:stretch>
        </p:blipFill>
        <p:spPr bwMode="auto">
          <a:xfrm>
            <a:off x="1066800" y="1295400"/>
            <a:ext cx="1143000" cy="1152525"/>
          </a:xfrm>
          <a:prstGeom prst="rect">
            <a:avLst/>
          </a:prstGeom>
          <a:noFill/>
          <a:ln w="9525">
            <a:noFill/>
            <a:miter lim="800000"/>
            <a:headEnd/>
            <a:tailEnd/>
          </a:ln>
        </p:spPr>
      </p:pic>
      <p:sp>
        <p:nvSpPr>
          <p:cNvPr id="4" name="Rectangle 3"/>
          <p:cNvSpPr>
            <a:spLocks noChangeArrowheads="1"/>
          </p:cNvSpPr>
          <p:nvPr/>
        </p:nvSpPr>
        <p:spPr bwMode="auto">
          <a:xfrm>
            <a:off x="3164531" y="5715000"/>
            <a:ext cx="2855269" cy="584775"/>
          </a:xfrm>
          <a:prstGeom prst="rect">
            <a:avLst/>
          </a:prstGeom>
          <a:noFill/>
          <a:ln w="9525">
            <a:noFill/>
            <a:miter lim="800000"/>
            <a:headEnd/>
            <a:tailEnd/>
          </a:ln>
        </p:spPr>
        <p:txBody>
          <a:bodyPr wrap="none" anchor="ctr">
            <a:spAutoFit/>
          </a:bodyPr>
          <a:lstStyle/>
          <a:p>
            <a:pPr algn="ctr"/>
            <a:r>
              <a:rPr lang="en-US" sz="1600" b="1" dirty="0"/>
              <a:t>The internationally famous </a:t>
            </a:r>
          </a:p>
          <a:p>
            <a:pPr algn="ctr"/>
            <a:r>
              <a:rPr lang="en-US" sz="1600" b="1" dirty="0"/>
              <a:t>“Irish National Stud”</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p:cNvPicPr>
            <a:picLocks noChangeAspect="1" noChangeArrowheads="1"/>
          </p:cNvPicPr>
          <p:nvPr/>
        </p:nvPicPr>
        <p:blipFill>
          <a:blip r:embed="rId2" cstate="print"/>
          <a:srcRect/>
          <a:stretch>
            <a:fillRect/>
          </a:stretch>
        </p:blipFill>
        <p:spPr bwMode="auto">
          <a:xfrm>
            <a:off x="1828800" y="1219200"/>
            <a:ext cx="5486400" cy="4476750"/>
          </a:xfrm>
          <a:prstGeom prst="rect">
            <a:avLst/>
          </a:prstGeom>
          <a:noFill/>
          <a:ln w="9525">
            <a:noFill/>
            <a:miter lim="800000"/>
            <a:headEnd/>
            <a:tailEnd/>
          </a:ln>
        </p:spPr>
      </p:pic>
      <p:sp>
        <p:nvSpPr>
          <p:cNvPr id="319490" name="Rectangle 3"/>
          <p:cNvSpPr>
            <a:spLocks noChangeArrowheads="1"/>
          </p:cNvSpPr>
          <p:nvPr/>
        </p:nvSpPr>
        <p:spPr bwMode="auto">
          <a:xfrm>
            <a:off x="2921000" y="6550025"/>
            <a:ext cx="3251200" cy="307975"/>
          </a:xfrm>
          <a:prstGeom prst="rect">
            <a:avLst/>
          </a:prstGeom>
          <a:noFill/>
          <a:ln w="9525">
            <a:noFill/>
            <a:miter lim="800000"/>
            <a:headEnd/>
            <a:tailEnd/>
          </a:ln>
        </p:spPr>
        <p:txBody>
          <a:bodyPr wrap="none">
            <a:spAutoFit/>
          </a:bodyPr>
          <a:lstStyle/>
          <a:p>
            <a:pPr algn="ctr">
              <a:spcBef>
                <a:spcPct val="20000"/>
              </a:spcBef>
            </a:pPr>
            <a:r>
              <a:rPr lang="en-US" sz="1400" b="1">
                <a:solidFill>
                  <a:schemeClr val="bg1"/>
                </a:solidFill>
                <a:hlinkClick r:id="rId3"/>
              </a:rPr>
              <a:t>www.galenfrysinger.com/dublin.htm</a:t>
            </a:r>
            <a:endParaRPr lang="en-US" sz="1400" b="1">
              <a:solidFill>
                <a:schemeClr val="bg1"/>
              </a:solidFill>
            </a:endParaRPr>
          </a:p>
        </p:txBody>
      </p:sp>
      <p:pic>
        <p:nvPicPr>
          <p:cNvPr id="319491" name="Picture 6"/>
          <p:cNvPicPr>
            <a:picLocks noChangeAspect="1" noChangeArrowheads="1"/>
          </p:cNvPicPr>
          <p:nvPr/>
        </p:nvPicPr>
        <p:blipFill>
          <a:blip r:embed="rId4" cstate="print"/>
          <a:srcRect/>
          <a:stretch>
            <a:fillRect/>
          </a:stretch>
        </p:blipFill>
        <p:spPr bwMode="auto">
          <a:xfrm>
            <a:off x="1066800" y="1295400"/>
            <a:ext cx="1143000" cy="1152525"/>
          </a:xfrm>
          <a:prstGeom prst="rect">
            <a:avLst/>
          </a:prstGeom>
          <a:noFill/>
          <a:ln w="9525">
            <a:noFill/>
            <a:miter lim="800000"/>
            <a:headEnd/>
            <a:tailEnd/>
          </a:ln>
        </p:spPr>
      </p:pic>
      <p:sp>
        <p:nvSpPr>
          <p:cNvPr id="5" name="Rectangle 4"/>
          <p:cNvSpPr>
            <a:spLocks noChangeArrowheads="1"/>
          </p:cNvSpPr>
          <p:nvPr/>
        </p:nvSpPr>
        <p:spPr bwMode="auto">
          <a:xfrm>
            <a:off x="3164531" y="5715000"/>
            <a:ext cx="2855269" cy="584775"/>
          </a:xfrm>
          <a:prstGeom prst="rect">
            <a:avLst/>
          </a:prstGeom>
          <a:noFill/>
          <a:ln w="9525">
            <a:noFill/>
            <a:miter lim="800000"/>
            <a:headEnd/>
            <a:tailEnd/>
          </a:ln>
        </p:spPr>
        <p:txBody>
          <a:bodyPr wrap="none" anchor="ctr">
            <a:spAutoFit/>
          </a:bodyPr>
          <a:lstStyle/>
          <a:p>
            <a:pPr algn="ctr"/>
            <a:r>
              <a:rPr lang="en-US" sz="1600" b="1" dirty="0"/>
              <a:t>The internationally famous </a:t>
            </a:r>
          </a:p>
          <a:p>
            <a:pPr algn="ctr"/>
            <a:r>
              <a:rPr lang="en-US" sz="1600" b="1" dirty="0"/>
              <a:t>“Irish National Stud”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1952625" y="809625"/>
            <a:ext cx="5238750" cy="5238750"/>
          </a:xfrm>
          <a:prstGeom prst="rect">
            <a:avLst/>
          </a:prstGeom>
          <a:noFill/>
          <a:ln w="9525">
            <a:noFill/>
            <a:miter lim="800000"/>
            <a:headEnd/>
            <a:tailEnd/>
          </a:ln>
        </p:spPr>
      </p:pic>
      <p:sp>
        <p:nvSpPr>
          <p:cNvPr id="147459" name="Rectangle 3"/>
          <p:cNvSpPr>
            <a:spLocks noChangeArrowheads="1"/>
          </p:cNvSpPr>
          <p:nvPr/>
        </p:nvSpPr>
        <p:spPr bwMode="auto">
          <a:xfrm>
            <a:off x="3733800" y="6400800"/>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www.thefunnybox.com/2006/06</a:t>
            </a:r>
            <a:r>
              <a:rPr lang="en-US" sz="800"/>
              <a:t>/</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7"/>
          <p:cNvPicPr>
            <a:picLocks noChangeAspect="1" noChangeArrowheads="1"/>
          </p:cNvPicPr>
          <p:nvPr/>
        </p:nvPicPr>
        <p:blipFill>
          <a:blip r:embed="rId2" cstate="print"/>
          <a:srcRect/>
          <a:stretch>
            <a:fillRect/>
          </a:stretch>
        </p:blipFill>
        <p:spPr bwMode="auto">
          <a:xfrm>
            <a:off x="2362200" y="628650"/>
            <a:ext cx="4457700" cy="5314950"/>
          </a:xfrm>
          <a:prstGeom prst="rect">
            <a:avLst/>
          </a:prstGeom>
          <a:noFill/>
          <a:ln w="9525">
            <a:noFill/>
            <a:miter lim="800000"/>
            <a:headEnd/>
            <a:tailEnd/>
          </a:ln>
        </p:spPr>
      </p:pic>
      <p:sp>
        <p:nvSpPr>
          <p:cNvPr id="320514" name="Rectangle 3"/>
          <p:cNvSpPr>
            <a:spLocks noChangeArrowheads="1"/>
          </p:cNvSpPr>
          <p:nvPr/>
        </p:nvSpPr>
        <p:spPr bwMode="auto">
          <a:xfrm>
            <a:off x="3352800" y="6550025"/>
            <a:ext cx="2333625" cy="307975"/>
          </a:xfrm>
          <a:prstGeom prst="rect">
            <a:avLst/>
          </a:prstGeom>
          <a:noFill/>
          <a:ln w="9525">
            <a:noFill/>
            <a:miter lim="800000"/>
            <a:headEnd/>
            <a:tailEnd/>
          </a:ln>
        </p:spPr>
        <p:txBody>
          <a:bodyPr wrap="none">
            <a:spAutoFit/>
          </a:bodyPr>
          <a:lstStyle/>
          <a:p>
            <a:pPr algn="ctr">
              <a:spcBef>
                <a:spcPct val="20000"/>
              </a:spcBef>
            </a:pPr>
            <a:r>
              <a:rPr lang="en-US" sz="1400" b="1">
                <a:solidFill>
                  <a:schemeClr val="bg1"/>
                </a:solidFill>
                <a:hlinkClick r:id="rId3"/>
              </a:rPr>
              <a:t>www.pedigreequery.com/</a:t>
            </a:r>
            <a:endParaRPr lang="en-US" sz="1400" b="1">
              <a:solidFill>
                <a:schemeClr val="bg1"/>
              </a:solidFill>
            </a:endParaRPr>
          </a:p>
        </p:txBody>
      </p:sp>
      <p:pic>
        <p:nvPicPr>
          <p:cNvPr id="320515" name="Picture 6"/>
          <p:cNvPicPr>
            <a:picLocks noChangeAspect="1" noChangeArrowheads="1"/>
          </p:cNvPicPr>
          <p:nvPr/>
        </p:nvPicPr>
        <p:blipFill>
          <a:blip r:embed="rId4" cstate="print"/>
          <a:srcRect/>
          <a:stretch>
            <a:fillRect/>
          </a:stretch>
        </p:blipFill>
        <p:spPr bwMode="auto">
          <a:xfrm>
            <a:off x="1066800" y="1295400"/>
            <a:ext cx="1143000" cy="1152525"/>
          </a:xfrm>
          <a:prstGeom prst="rect">
            <a:avLst/>
          </a:prstGeom>
          <a:noFill/>
          <a:ln w="9525">
            <a:noFill/>
            <a:miter lim="800000"/>
            <a:headEnd/>
            <a:tailEnd/>
          </a:ln>
        </p:spPr>
      </p:pic>
      <p:sp>
        <p:nvSpPr>
          <p:cNvPr id="5" name="Rectangle 4"/>
          <p:cNvSpPr>
            <a:spLocks noChangeArrowheads="1"/>
          </p:cNvSpPr>
          <p:nvPr/>
        </p:nvSpPr>
        <p:spPr bwMode="auto">
          <a:xfrm>
            <a:off x="3163415" y="5980490"/>
            <a:ext cx="2855269" cy="584775"/>
          </a:xfrm>
          <a:prstGeom prst="rect">
            <a:avLst/>
          </a:prstGeom>
          <a:noFill/>
          <a:ln w="9525">
            <a:noFill/>
            <a:miter lim="800000"/>
            <a:headEnd/>
            <a:tailEnd/>
          </a:ln>
        </p:spPr>
        <p:txBody>
          <a:bodyPr wrap="none" anchor="ctr">
            <a:spAutoFit/>
          </a:bodyPr>
          <a:lstStyle/>
          <a:p>
            <a:pPr algn="ctr"/>
            <a:r>
              <a:rPr lang="en-US" sz="1600" b="1" dirty="0"/>
              <a:t>The internationally famous </a:t>
            </a:r>
          </a:p>
          <a:p>
            <a:pPr algn="ctr"/>
            <a:r>
              <a:rPr lang="en-US" sz="1600" b="1" dirty="0"/>
              <a:t>“Irish National Stud”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325" y="736200"/>
            <a:ext cx="3571875"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6477000"/>
            <a:ext cx="4572000" cy="276999"/>
          </a:xfrm>
          <a:prstGeom prst="rect">
            <a:avLst/>
          </a:prstGeom>
        </p:spPr>
        <p:txBody>
          <a:bodyPr>
            <a:spAutoFit/>
          </a:bodyPr>
          <a:lstStyle/>
          <a:p>
            <a:pPr algn="ctr">
              <a:spcBef>
                <a:spcPct val="20000"/>
              </a:spcBef>
            </a:pPr>
            <a:r>
              <a:rPr lang="en-US" dirty="0">
                <a:solidFill>
                  <a:srgbClr val="FFFFFF"/>
                </a:solidFill>
                <a:latin typeface="Verdana" pitchFamily="34" charset="0"/>
              </a:rPr>
              <a:t>Gill &amp; Macmillan, 2009.</a:t>
            </a:r>
          </a:p>
        </p:txBody>
      </p:sp>
    </p:spTree>
    <p:extLst>
      <p:ext uri="{BB962C8B-B14F-4D97-AF65-F5344CB8AC3E}">
        <p14:creationId xmlns:p14="http://schemas.microsoft.com/office/powerpoint/2010/main" val="4821512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325" y="736200"/>
            <a:ext cx="3571875"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6477000"/>
            <a:ext cx="4572000" cy="276999"/>
          </a:xfrm>
          <a:prstGeom prst="rect">
            <a:avLst/>
          </a:prstGeom>
        </p:spPr>
        <p:txBody>
          <a:bodyPr>
            <a:spAutoFit/>
          </a:bodyPr>
          <a:lstStyle/>
          <a:p>
            <a:pPr algn="ctr">
              <a:spcBef>
                <a:spcPct val="20000"/>
              </a:spcBef>
            </a:pPr>
            <a:r>
              <a:rPr lang="en-US" dirty="0">
                <a:solidFill>
                  <a:srgbClr val="FFFFFF"/>
                </a:solidFill>
                <a:latin typeface="Verdana" pitchFamily="34" charset="0"/>
              </a:rPr>
              <a:t>Gill &amp; Macmillan, 2009.</a:t>
            </a:r>
          </a:p>
        </p:txBody>
      </p:sp>
      <p:sp useBgFill="1">
        <p:nvSpPr>
          <p:cNvPr id="4" name="Rectangle 3"/>
          <p:cNvSpPr>
            <a:spLocks noChangeArrowheads="1"/>
          </p:cNvSpPr>
          <p:nvPr/>
        </p:nvSpPr>
        <p:spPr bwMode="auto">
          <a:xfrm>
            <a:off x="275666" y="1981200"/>
            <a:ext cx="4372534" cy="3046988"/>
          </a:xfrm>
          <a:prstGeom prst="rect">
            <a:avLst/>
          </a:prstGeom>
          <a:ln w="9525">
            <a:noFill/>
            <a:miter lim="800000"/>
            <a:headEnd/>
            <a:tailEnd/>
          </a:ln>
        </p:spPr>
        <p:txBody>
          <a:bodyPr wrap="square" anchor="ctr">
            <a:spAutoFit/>
          </a:bodyPr>
          <a:lstStyle/>
          <a:p>
            <a:pPr algn="ctr"/>
            <a:r>
              <a:rPr lang="en-US" sz="3200" b="1" dirty="0">
                <a:solidFill>
                  <a:schemeClr val="bg1"/>
                </a:solidFill>
              </a:rPr>
              <a:t>Ireland is quickly losing it’s traditional farms and its image as an agricultural country based on traditional farms . . .</a:t>
            </a:r>
          </a:p>
        </p:txBody>
      </p:sp>
    </p:spTree>
    <p:extLst>
      <p:ext uri="{BB962C8B-B14F-4D97-AF65-F5344CB8AC3E}">
        <p14:creationId xmlns:p14="http://schemas.microsoft.com/office/powerpoint/2010/main" val="115891006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0" y="6278527"/>
            <a:ext cx="4572000" cy="415498"/>
          </a:xfrm>
          <a:prstGeom prst="rect">
            <a:avLst/>
          </a:prstGeom>
        </p:spPr>
        <p:txBody>
          <a:bodyPr>
            <a:spAutoFit/>
          </a:bodyPr>
          <a:lstStyle/>
          <a:p>
            <a:pPr algn="ctr">
              <a:spcBef>
                <a:spcPct val="20000"/>
              </a:spcBef>
            </a:pPr>
            <a:r>
              <a:rPr lang="en-US" dirty="0" err="1">
                <a:solidFill>
                  <a:srgbClr val="FFFFFF"/>
                </a:solidFill>
                <a:latin typeface="Verdana" pitchFamily="34" charset="0"/>
              </a:rPr>
              <a:t>Muckross</a:t>
            </a:r>
            <a:r>
              <a:rPr lang="en-US" dirty="0">
                <a:solidFill>
                  <a:srgbClr val="FFFFFF"/>
                </a:solidFill>
                <a:latin typeface="Verdana" pitchFamily="34" charset="0"/>
              </a:rPr>
              <a:t> Traditional Farms</a:t>
            </a:r>
            <a:br>
              <a:rPr lang="en-US" dirty="0">
                <a:solidFill>
                  <a:srgbClr val="FFFFFF"/>
                </a:solidFill>
                <a:latin typeface="Verdana" pitchFamily="34" charset="0"/>
              </a:rPr>
            </a:br>
            <a:r>
              <a:rPr lang="en-US" sz="800" dirty="0">
                <a:solidFill>
                  <a:srgbClr val="FFFFFF"/>
                </a:solidFill>
                <a:latin typeface="Verdana" pitchFamily="34" charset="0"/>
                <a:hlinkClick r:id="rId2"/>
              </a:rPr>
              <a:t>http://www.destinationkillarney.ie/muckross-traditional-farms</a:t>
            </a:r>
            <a:r>
              <a:rPr lang="en-US" sz="800" dirty="0">
                <a:solidFill>
                  <a:srgbClr val="FFFFFF"/>
                </a:solidFill>
                <a:latin typeface="Verdana" pitchFamily="34" charset="0"/>
              </a:rPr>
              <a:t>/</a:t>
            </a:r>
          </a:p>
        </p:txBody>
      </p:sp>
      <p:pic>
        <p:nvPicPr>
          <p:cNvPr id="1028" name="Picture 4" descr="https://encrypted-tbn3.gstatic.com/images?q=tbn:ANd9GcS28TV6Ez4P-BzTcpIKHw25n4pcyaKnYyzxgSvdWvda59qZGoV4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88" y="1066800"/>
            <a:ext cx="6694712"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371600" y="3429000"/>
            <a:ext cx="4372534" cy="2554545"/>
          </a:xfrm>
          <a:prstGeom prst="rect">
            <a:avLst/>
          </a:prstGeom>
          <a:noFill/>
          <a:ln w="9525">
            <a:noFill/>
            <a:miter lim="800000"/>
            <a:headEnd/>
            <a:tailEnd/>
          </a:ln>
        </p:spPr>
        <p:txBody>
          <a:bodyPr wrap="square" anchor="ctr">
            <a:spAutoFit/>
          </a:bodyPr>
          <a:lstStyle/>
          <a:p>
            <a:pPr algn="ctr"/>
            <a:r>
              <a:rPr lang="en-US" sz="3200" b="1" dirty="0">
                <a:solidFill>
                  <a:schemeClr val="bg1"/>
                </a:solidFill>
              </a:rPr>
              <a:t>there are relatively few traditional farms left, other than those which are now museums . . .</a:t>
            </a:r>
          </a:p>
        </p:txBody>
      </p:sp>
    </p:spTree>
    <p:extLst>
      <p:ext uri="{BB962C8B-B14F-4D97-AF65-F5344CB8AC3E}">
        <p14:creationId xmlns:p14="http://schemas.microsoft.com/office/powerpoint/2010/main" val="28760543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0" y="6278527"/>
            <a:ext cx="4572000" cy="415498"/>
          </a:xfrm>
          <a:prstGeom prst="rect">
            <a:avLst/>
          </a:prstGeom>
        </p:spPr>
        <p:txBody>
          <a:bodyPr>
            <a:spAutoFit/>
          </a:bodyPr>
          <a:lstStyle/>
          <a:p>
            <a:pPr algn="ctr">
              <a:spcBef>
                <a:spcPct val="20000"/>
              </a:spcBef>
            </a:pPr>
            <a:r>
              <a:rPr lang="en-US" dirty="0" err="1">
                <a:solidFill>
                  <a:srgbClr val="FFFFFF"/>
                </a:solidFill>
                <a:latin typeface="Verdana" pitchFamily="34" charset="0"/>
              </a:rPr>
              <a:t>Muckross</a:t>
            </a:r>
            <a:r>
              <a:rPr lang="en-US" dirty="0">
                <a:solidFill>
                  <a:srgbClr val="FFFFFF"/>
                </a:solidFill>
                <a:latin typeface="Verdana" pitchFamily="34" charset="0"/>
              </a:rPr>
              <a:t> Traditional Farms</a:t>
            </a:r>
            <a:br>
              <a:rPr lang="en-US" dirty="0">
                <a:solidFill>
                  <a:srgbClr val="FFFFFF"/>
                </a:solidFill>
                <a:latin typeface="Verdana" pitchFamily="34" charset="0"/>
              </a:rPr>
            </a:br>
            <a:r>
              <a:rPr lang="en-US" sz="800" dirty="0">
                <a:solidFill>
                  <a:srgbClr val="FFFFFF"/>
                </a:solidFill>
                <a:latin typeface="Verdana" pitchFamily="34" charset="0"/>
                <a:hlinkClick r:id="rId2"/>
              </a:rPr>
              <a:t>http://www.destinationkillarney.ie/muckross-traditional-farms</a:t>
            </a:r>
            <a:r>
              <a:rPr lang="en-US" sz="800" dirty="0">
                <a:solidFill>
                  <a:srgbClr val="FFFFFF"/>
                </a:solidFill>
                <a:latin typeface="Verdana" pitchFamily="34" charset="0"/>
              </a:rPr>
              <a:t>/</a:t>
            </a:r>
          </a:p>
        </p:txBody>
      </p:sp>
      <p:pic>
        <p:nvPicPr>
          <p:cNvPr id="1028" name="Picture 4" descr="https://encrypted-tbn3.gstatic.com/images?q=tbn:ANd9GcS28TV6Ez4P-BzTcpIKHw25n4pcyaKnYyzxgSvdWvda59qZGoV4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88" y="1066800"/>
            <a:ext cx="669471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648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321538" name="Freeform 3"/>
          <p:cNvSpPr>
            <a:spLocks/>
          </p:cNvSpPr>
          <p:nvPr/>
        </p:nvSpPr>
        <p:spPr bwMode="auto">
          <a:xfrm>
            <a:off x="3016250" y="2914650"/>
            <a:ext cx="3009900" cy="2857500"/>
          </a:xfrm>
          <a:custGeom>
            <a:avLst/>
            <a:gdLst>
              <a:gd name="T0" fmla="*/ 2147483647 w 1896"/>
              <a:gd name="T1" fmla="*/ 2147483647 h 1800"/>
              <a:gd name="T2" fmla="*/ 2147483647 w 1896"/>
              <a:gd name="T3" fmla="*/ 2147483647 h 1800"/>
              <a:gd name="T4" fmla="*/ 2147483647 w 1896"/>
              <a:gd name="T5" fmla="*/ 2147483647 h 1800"/>
              <a:gd name="T6" fmla="*/ 2147483647 w 1896"/>
              <a:gd name="T7" fmla="*/ 2147483647 h 1800"/>
              <a:gd name="T8" fmla="*/ 2147483647 w 1896"/>
              <a:gd name="T9" fmla="*/ 2147483647 h 1800"/>
              <a:gd name="T10" fmla="*/ 2147483647 w 1896"/>
              <a:gd name="T11" fmla="*/ 2147483647 h 1800"/>
              <a:gd name="T12" fmla="*/ 2147483647 w 1896"/>
              <a:gd name="T13" fmla="*/ 0 h 1800"/>
              <a:gd name="T14" fmla="*/ 2147483647 w 1896"/>
              <a:gd name="T15" fmla="*/ 2147483647 h 1800"/>
              <a:gd name="T16" fmla="*/ 2147483647 w 1896"/>
              <a:gd name="T17" fmla="*/ 2147483647 h 1800"/>
              <a:gd name="T18" fmla="*/ 2147483647 w 1896"/>
              <a:gd name="T19" fmla="*/ 2147483647 h 1800"/>
              <a:gd name="T20" fmla="*/ 2147483647 w 1896"/>
              <a:gd name="T21" fmla="*/ 2147483647 h 1800"/>
              <a:gd name="T22" fmla="*/ 2147483647 w 1896"/>
              <a:gd name="T23" fmla="*/ 2147483647 h 1800"/>
              <a:gd name="T24" fmla="*/ 2147483647 w 1896"/>
              <a:gd name="T25" fmla="*/ 2147483647 h 1800"/>
              <a:gd name="T26" fmla="*/ 2147483647 w 1896"/>
              <a:gd name="T27" fmla="*/ 2147483647 h 1800"/>
              <a:gd name="T28" fmla="*/ 2147483647 w 1896"/>
              <a:gd name="T29" fmla="*/ 2147483647 h 1800"/>
              <a:gd name="T30" fmla="*/ 2147483647 w 1896"/>
              <a:gd name="T31" fmla="*/ 2147483647 h 1800"/>
              <a:gd name="T32" fmla="*/ 2147483647 w 1896"/>
              <a:gd name="T33" fmla="*/ 2147483647 h 1800"/>
              <a:gd name="T34" fmla="*/ 2147483647 w 1896"/>
              <a:gd name="T35" fmla="*/ 2147483647 h 1800"/>
              <a:gd name="T36" fmla="*/ 2147483647 w 1896"/>
              <a:gd name="T37" fmla="*/ 2147483647 h 1800"/>
              <a:gd name="T38" fmla="*/ 2147483647 w 1896"/>
              <a:gd name="T39" fmla="*/ 2147483647 h 1800"/>
              <a:gd name="T40" fmla="*/ 2147483647 w 1896"/>
              <a:gd name="T41" fmla="*/ 2147483647 h 1800"/>
              <a:gd name="T42" fmla="*/ 2147483647 w 1896"/>
              <a:gd name="T43" fmla="*/ 2147483647 h 1800"/>
              <a:gd name="T44" fmla="*/ 2147483647 w 1896"/>
              <a:gd name="T45" fmla="*/ 2147483647 h 1800"/>
              <a:gd name="T46" fmla="*/ 2147483647 w 1896"/>
              <a:gd name="T47" fmla="*/ 2147483647 h 1800"/>
              <a:gd name="T48" fmla="*/ 2147483647 w 1896"/>
              <a:gd name="T49" fmla="*/ 2147483647 h 1800"/>
              <a:gd name="T50" fmla="*/ 2147483647 w 1896"/>
              <a:gd name="T51" fmla="*/ 2147483647 h 1800"/>
              <a:gd name="T52" fmla="*/ 2147483647 w 1896"/>
              <a:gd name="T53" fmla="*/ 2147483647 h 1800"/>
              <a:gd name="T54" fmla="*/ 2147483647 w 1896"/>
              <a:gd name="T55" fmla="*/ 2147483647 h 1800"/>
              <a:gd name="T56" fmla="*/ 2147483647 w 1896"/>
              <a:gd name="T57" fmla="*/ 2147483647 h 1800"/>
              <a:gd name="T58" fmla="*/ 2147483647 w 1896"/>
              <a:gd name="T59" fmla="*/ 2147483647 h 1800"/>
              <a:gd name="T60" fmla="*/ 2147483647 w 1896"/>
              <a:gd name="T61" fmla="*/ 2147483647 h 1800"/>
              <a:gd name="T62" fmla="*/ 2147483647 w 1896"/>
              <a:gd name="T63" fmla="*/ 2147483647 h 1800"/>
              <a:gd name="T64" fmla="*/ 2147483647 w 1896"/>
              <a:gd name="T65" fmla="*/ 2147483647 h 1800"/>
              <a:gd name="T66" fmla="*/ 2147483647 w 1896"/>
              <a:gd name="T67" fmla="*/ 2147483647 h 1800"/>
              <a:gd name="T68" fmla="*/ 2147483647 w 1896"/>
              <a:gd name="T69" fmla="*/ 2147483647 h 1800"/>
              <a:gd name="T70" fmla="*/ 2147483647 w 1896"/>
              <a:gd name="T71" fmla="*/ 2147483647 h 1800"/>
              <a:gd name="T72" fmla="*/ 2147483647 w 1896"/>
              <a:gd name="T73" fmla="*/ 2147483647 h 1800"/>
              <a:gd name="T74" fmla="*/ 2147483647 w 1896"/>
              <a:gd name="T75" fmla="*/ 2147483647 h 1800"/>
              <a:gd name="T76" fmla="*/ 2147483647 w 1896"/>
              <a:gd name="T77" fmla="*/ 2147483647 h 1800"/>
              <a:gd name="T78" fmla="*/ 2147483647 w 1896"/>
              <a:gd name="T79" fmla="*/ 2147483647 h 1800"/>
              <a:gd name="T80" fmla="*/ 2147483647 w 1896"/>
              <a:gd name="T81" fmla="*/ 2147483647 h 1800"/>
              <a:gd name="T82" fmla="*/ 2147483647 w 1896"/>
              <a:gd name="T83" fmla="*/ 2147483647 h 1800"/>
              <a:gd name="T84" fmla="*/ 2147483647 w 1896"/>
              <a:gd name="T85" fmla="*/ 2147483647 h 1800"/>
              <a:gd name="T86" fmla="*/ 2147483647 w 1896"/>
              <a:gd name="T87" fmla="*/ 2147483647 h 1800"/>
              <a:gd name="T88" fmla="*/ 2147483647 w 1896"/>
              <a:gd name="T89" fmla="*/ 2147483647 h 1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96"/>
              <a:gd name="T136" fmla="*/ 0 h 1800"/>
              <a:gd name="T137" fmla="*/ 1896 w 1896"/>
              <a:gd name="T138" fmla="*/ 1800 h 1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96" h="1800">
                <a:moveTo>
                  <a:pt x="308" y="612"/>
                </a:moveTo>
                <a:lnTo>
                  <a:pt x="356" y="564"/>
                </a:lnTo>
                <a:lnTo>
                  <a:pt x="308" y="468"/>
                </a:lnTo>
                <a:lnTo>
                  <a:pt x="356" y="420"/>
                </a:lnTo>
                <a:lnTo>
                  <a:pt x="356" y="324"/>
                </a:lnTo>
                <a:lnTo>
                  <a:pt x="332" y="296"/>
                </a:lnTo>
                <a:lnTo>
                  <a:pt x="248" y="276"/>
                </a:lnTo>
                <a:lnTo>
                  <a:pt x="184" y="276"/>
                </a:lnTo>
                <a:lnTo>
                  <a:pt x="140" y="256"/>
                </a:lnTo>
                <a:lnTo>
                  <a:pt x="104" y="220"/>
                </a:lnTo>
                <a:lnTo>
                  <a:pt x="136" y="180"/>
                </a:lnTo>
                <a:lnTo>
                  <a:pt x="100" y="228"/>
                </a:lnTo>
                <a:lnTo>
                  <a:pt x="128" y="216"/>
                </a:lnTo>
                <a:lnTo>
                  <a:pt x="212" y="212"/>
                </a:lnTo>
                <a:lnTo>
                  <a:pt x="248" y="212"/>
                </a:lnTo>
                <a:lnTo>
                  <a:pt x="296" y="204"/>
                </a:lnTo>
                <a:lnTo>
                  <a:pt x="324" y="156"/>
                </a:lnTo>
                <a:lnTo>
                  <a:pt x="340" y="120"/>
                </a:lnTo>
                <a:lnTo>
                  <a:pt x="360" y="44"/>
                </a:lnTo>
                <a:lnTo>
                  <a:pt x="388" y="28"/>
                </a:lnTo>
                <a:lnTo>
                  <a:pt x="484" y="0"/>
                </a:lnTo>
                <a:lnTo>
                  <a:pt x="472" y="128"/>
                </a:lnTo>
                <a:lnTo>
                  <a:pt x="496" y="196"/>
                </a:lnTo>
                <a:lnTo>
                  <a:pt x="556" y="248"/>
                </a:lnTo>
                <a:lnTo>
                  <a:pt x="576" y="396"/>
                </a:lnTo>
                <a:lnTo>
                  <a:pt x="640" y="492"/>
                </a:lnTo>
                <a:lnTo>
                  <a:pt x="612" y="552"/>
                </a:lnTo>
                <a:lnTo>
                  <a:pt x="520" y="564"/>
                </a:lnTo>
                <a:lnTo>
                  <a:pt x="456" y="624"/>
                </a:lnTo>
                <a:lnTo>
                  <a:pt x="404" y="624"/>
                </a:lnTo>
                <a:lnTo>
                  <a:pt x="380" y="700"/>
                </a:lnTo>
                <a:lnTo>
                  <a:pt x="408" y="672"/>
                </a:lnTo>
                <a:lnTo>
                  <a:pt x="444" y="688"/>
                </a:lnTo>
                <a:lnTo>
                  <a:pt x="408" y="736"/>
                </a:lnTo>
                <a:lnTo>
                  <a:pt x="364" y="784"/>
                </a:lnTo>
                <a:lnTo>
                  <a:pt x="348" y="828"/>
                </a:lnTo>
                <a:lnTo>
                  <a:pt x="292" y="884"/>
                </a:lnTo>
                <a:lnTo>
                  <a:pt x="340" y="904"/>
                </a:lnTo>
                <a:lnTo>
                  <a:pt x="384" y="932"/>
                </a:lnTo>
                <a:lnTo>
                  <a:pt x="432" y="916"/>
                </a:lnTo>
                <a:lnTo>
                  <a:pt x="456" y="920"/>
                </a:lnTo>
                <a:lnTo>
                  <a:pt x="528" y="880"/>
                </a:lnTo>
                <a:lnTo>
                  <a:pt x="544" y="828"/>
                </a:lnTo>
                <a:lnTo>
                  <a:pt x="600" y="776"/>
                </a:lnTo>
                <a:lnTo>
                  <a:pt x="612" y="824"/>
                </a:lnTo>
                <a:lnTo>
                  <a:pt x="640" y="864"/>
                </a:lnTo>
                <a:lnTo>
                  <a:pt x="756" y="916"/>
                </a:lnTo>
                <a:lnTo>
                  <a:pt x="668" y="936"/>
                </a:lnTo>
                <a:lnTo>
                  <a:pt x="592" y="956"/>
                </a:lnTo>
                <a:lnTo>
                  <a:pt x="532" y="956"/>
                </a:lnTo>
                <a:lnTo>
                  <a:pt x="472" y="956"/>
                </a:lnTo>
                <a:lnTo>
                  <a:pt x="416" y="976"/>
                </a:lnTo>
                <a:lnTo>
                  <a:pt x="384" y="1004"/>
                </a:lnTo>
                <a:lnTo>
                  <a:pt x="336" y="1080"/>
                </a:lnTo>
                <a:lnTo>
                  <a:pt x="280" y="1136"/>
                </a:lnTo>
                <a:lnTo>
                  <a:pt x="240" y="1208"/>
                </a:lnTo>
                <a:lnTo>
                  <a:pt x="232" y="1240"/>
                </a:lnTo>
                <a:lnTo>
                  <a:pt x="200" y="1320"/>
                </a:lnTo>
                <a:lnTo>
                  <a:pt x="116" y="1352"/>
                </a:lnTo>
                <a:lnTo>
                  <a:pt x="40" y="1396"/>
                </a:lnTo>
                <a:lnTo>
                  <a:pt x="0" y="1484"/>
                </a:lnTo>
                <a:lnTo>
                  <a:pt x="12" y="1564"/>
                </a:lnTo>
                <a:lnTo>
                  <a:pt x="36" y="1572"/>
                </a:lnTo>
                <a:lnTo>
                  <a:pt x="80" y="1544"/>
                </a:lnTo>
                <a:lnTo>
                  <a:pt x="128" y="1500"/>
                </a:lnTo>
                <a:lnTo>
                  <a:pt x="212" y="1488"/>
                </a:lnTo>
                <a:lnTo>
                  <a:pt x="284" y="1484"/>
                </a:lnTo>
                <a:lnTo>
                  <a:pt x="216" y="1532"/>
                </a:lnTo>
                <a:lnTo>
                  <a:pt x="184" y="1568"/>
                </a:lnTo>
                <a:lnTo>
                  <a:pt x="144" y="1584"/>
                </a:lnTo>
                <a:lnTo>
                  <a:pt x="100" y="1596"/>
                </a:lnTo>
                <a:lnTo>
                  <a:pt x="84" y="1636"/>
                </a:lnTo>
                <a:lnTo>
                  <a:pt x="60" y="1644"/>
                </a:lnTo>
                <a:lnTo>
                  <a:pt x="0" y="1700"/>
                </a:lnTo>
                <a:lnTo>
                  <a:pt x="68" y="1680"/>
                </a:lnTo>
                <a:lnTo>
                  <a:pt x="100" y="1656"/>
                </a:lnTo>
                <a:lnTo>
                  <a:pt x="192" y="1636"/>
                </a:lnTo>
                <a:lnTo>
                  <a:pt x="228" y="1624"/>
                </a:lnTo>
                <a:lnTo>
                  <a:pt x="300" y="1564"/>
                </a:lnTo>
                <a:lnTo>
                  <a:pt x="332" y="1616"/>
                </a:lnTo>
                <a:lnTo>
                  <a:pt x="312" y="1656"/>
                </a:lnTo>
                <a:lnTo>
                  <a:pt x="204" y="1692"/>
                </a:lnTo>
                <a:lnTo>
                  <a:pt x="148" y="1744"/>
                </a:lnTo>
                <a:lnTo>
                  <a:pt x="224" y="1704"/>
                </a:lnTo>
                <a:lnTo>
                  <a:pt x="300" y="1676"/>
                </a:lnTo>
                <a:lnTo>
                  <a:pt x="244" y="1728"/>
                </a:lnTo>
                <a:lnTo>
                  <a:pt x="204" y="1764"/>
                </a:lnTo>
                <a:lnTo>
                  <a:pt x="172" y="1800"/>
                </a:lnTo>
                <a:lnTo>
                  <a:pt x="244" y="1756"/>
                </a:lnTo>
                <a:lnTo>
                  <a:pt x="308" y="1748"/>
                </a:lnTo>
                <a:lnTo>
                  <a:pt x="340" y="1712"/>
                </a:lnTo>
                <a:lnTo>
                  <a:pt x="356" y="1732"/>
                </a:lnTo>
                <a:lnTo>
                  <a:pt x="444" y="1732"/>
                </a:lnTo>
                <a:lnTo>
                  <a:pt x="484" y="1688"/>
                </a:lnTo>
                <a:lnTo>
                  <a:pt x="532" y="1720"/>
                </a:lnTo>
                <a:lnTo>
                  <a:pt x="564" y="1688"/>
                </a:lnTo>
                <a:lnTo>
                  <a:pt x="620" y="1676"/>
                </a:lnTo>
                <a:lnTo>
                  <a:pt x="632" y="1628"/>
                </a:lnTo>
                <a:lnTo>
                  <a:pt x="664" y="1664"/>
                </a:lnTo>
                <a:lnTo>
                  <a:pt x="740" y="1644"/>
                </a:lnTo>
                <a:lnTo>
                  <a:pt x="764" y="1632"/>
                </a:lnTo>
                <a:lnTo>
                  <a:pt x="804" y="1592"/>
                </a:lnTo>
                <a:lnTo>
                  <a:pt x="816" y="1548"/>
                </a:lnTo>
                <a:lnTo>
                  <a:pt x="796" y="1472"/>
                </a:lnTo>
                <a:lnTo>
                  <a:pt x="860" y="1476"/>
                </a:lnTo>
                <a:lnTo>
                  <a:pt x="944" y="1476"/>
                </a:lnTo>
                <a:lnTo>
                  <a:pt x="1012" y="1456"/>
                </a:lnTo>
                <a:lnTo>
                  <a:pt x="1072" y="1452"/>
                </a:lnTo>
                <a:lnTo>
                  <a:pt x="1128" y="1396"/>
                </a:lnTo>
                <a:lnTo>
                  <a:pt x="1172" y="1328"/>
                </a:lnTo>
                <a:lnTo>
                  <a:pt x="1248" y="1288"/>
                </a:lnTo>
                <a:lnTo>
                  <a:pt x="1324" y="1232"/>
                </a:lnTo>
                <a:lnTo>
                  <a:pt x="1396" y="1212"/>
                </a:lnTo>
                <a:lnTo>
                  <a:pt x="1436" y="1240"/>
                </a:lnTo>
                <a:lnTo>
                  <a:pt x="1500" y="1232"/>
                </a:lnTo>
                <a:lnTo>
                  <a:pt x="1580" y="1196"/>
                </a:lnTo>
                <a:lnTo>
                  <a:pt x="1604" y="1200"/>
                </a:lnTo>
                <a:lnTo>
                  <a:pt x="1696" y="1168"/>
                </a:lnTo>
                <a:lnTo>
                  <a:pt x="1664" y="1068"/>
                </a:lnTo>
                <a:lnTo>
                  <a:pt x="1672" y="964"/>
                </a:lnTo>
                <a:lnTo>
                  <a:pt x="1704" y="956"/>
                </a:lnTo>
                <a:lnTo>
                  <a:pt x="1740" y="920"/>
                </a:lnTo>
                <a:lnTo>
                  <a:pt x="1780" y="880"/>
                </a:lnTo>
                <a:lnTo>
                  <a:pt x="1808" y="816"/>
                </a:lnTo>
                <a:lnTo>
                  <a:pt x="1852" y="736"/>
                </a:lnTo>
                <a:lnTo>
                  <a:pt x="1864" y="628"/>
                </a:lnTo>
                <a:lnTo>
                  <a:pt x="1896" y="576"/>
                </a:lnTo>
                <a:lnTo>
                  <a:pt x="1872" y="508"/>
                </a:lnTo>
                <a:lnTo>
                  <a:pt x="1836" y="448"/>
                </a:lnTo>
                <a:lnTo>
                  <a:pt x="1764" y="416"/>
                </a:lnTo>
                <a:lnTo>
                  <a:pt x="1764" y="392"/>
                </a:lnTo>
                <a:lnTo>
                  <a:pt x="1796" y="332"/>
                </a:lnTo>
                <a:lnTo>
                  <a:pt x="1804" y="248"/>
                </a:lnTo>
                <a:lnTo>
                  <a:pt x="1804" y="192"/>
                </a:lnTo>
                <a:lnTo>
                  <a:pt x="1772" y="140"/>
                </a:lnTo>
                <a:lnTo>
                  <a:pt x="1716" y="108"/>
                </a:lnTo>
                <a:lnTo>
                  <a:pt x="1664" y="132"/>
                </a:lnTo>
              </a:path>
            </a:pathLst>
          </a:custGeom>
          <a:noFill/>
          <a:ln w="28575">
            <a:solidFill>
              <a:schemeClr val="tx1"/>
            </a:solidFill>
            <a:round/>
            <a:headEnd/>
            <a:tailEnd/>
          </a:ln>
        </p:spPr>
        <p:txBody>
          <a:bodyPr wrap="none"/>
          <a:lstStyle/>
          <a:p>
            <a:pPr algn="ctr">
              <a:spcBef>
                <a:spcPct val="20000"/>
              </a:spcBef>
            </a:pPr>
            <a:endParaRPr lang="en-US"/>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512003" name="Oval 3"/>
          <p:cNvSpPr>
            <a:spLocks noChangeArrowheads="1"/>
          </p:cNvSpPr>
          <p:nvPr/>
        </p:nvSpPr>
        <p:spPr bwMode="auto">
          <a:xfrm>
            <a:off x="5334000" y="3276600"/>
            <a:ext cx="1301750" cy="6858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
        <p:nvSpPr>
          <p:cNvPr id="323587" name="Text Box 4"/>
          <p:cNvSpPr txBox="1">
            <a:spLocks noChangeArrowheads="1"/>
          </p:cNvSpPr>
          <p:nvPr/>
        </p:nvSpPr>
        <p:spPr bwMode="auto">
          <a:xfrm>
            <a:off x="1219200" y="792163"/>
            <a:ext cx="6705600" cy="1189037"/>
          </a:xfrm>
          <a:prstGeom prst="rect">
            <a:avLst/>
          </a:prstGeom>
          <a:solidFill>
            <a:schemeClr val="bg1"/>
          </a:solidFill>
          <a:ln w="9525">
            <a:noFill/>
            <a:miter lim="800000"/>
            <a:headEnd/>
            <a:tailEnd/>
          </a:ln>
        </p:spPr>
        <p:txBody>
          <a:bodyPr>
            <a:spAutoFit/>
          </a:bodyPr>
          <a:lstStyle/>
          <a:p>
            <a:pPr algn="ctr">
              <a:spcBef>
                <a:spcPct val="20000"/>
              </a:spcBef>
            </a:pPr>
            <a:r>
              <a:rPr lang="en-US" sz="7200" b="1">
                <a:solidFill>
                  <a:srgbClr val="20D636"/>
                </a:solidFill>
              </a:rPr>
              <a:t>Dublin</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5" descr="P8250020"/>
          <p:cNvPicPr>
            <a:picLocks noGrp="1" noChangeAspect="1" noChangeArrowheads="1"/>
          </p:cNvPicPr>
          <p:nvPr>
            <p:ph/>
          </p:nvPr>
        </p:nvPicPr>
        <p:blipFill>
          <a:blip r:embed="rId2" cstate="print"/>
          <a:srcRect/>
          <a:stretch>
            <a:fillRect/>
          </a:stretch>
        </p:blipFill>
        <p:spPr>
          <a:xfrm>
            <a:off x="914400" y="685800"/>
            <a:ext cx="7315200" cy="5486400"/>
          </a:xfrm>
        </p:spPr>
      </p:pic>
      <p:sp>
        <p:nvSpPr>
          <p:cNvPr id="3" name="Rectangle 2"/>
          <p:cNvSpPr>
            <a:spLocks noChangeArrowheads="1"/>
          </p:cNvSpPr>
          <p:nvPr/>
        </p:nvSpPr>
        <p:spPr bwMode="auto">
          <a:xfrm>
            <a:off x="2385733" y="6324600"/>
            <a:ext cx="4372534" cy="400110"/>
          </a:xfrm>
          <a:prstGeom prst="rect">
            <a:avLst/>
          </a:prstGeom>
          <a:noFill/>
          <a:ln w="9525">
            <a:noFill/>
            <a:miter lim="800000"/>
            <a:headEnd/>
            <a:tailEnd/>
          </a:ln>
        </p:spPr>
        <p:txBody>
          <a:bodyPr wrap="square" anchor="ctr">
            <a:spAutoFit/>
          </a:bodyPr>
          <a:lstStyle/>
          <a:p>
            <a:pPr algn="ctr"/>
            <a:r>
              <a:rPr lang="en-US" sz="2000" b="1" dirty="0" err="1">
                <a:solidFill>
                  <a:srgbClr val="000000"/>
                </a:solidFill>
              </a:rPr>
              <a:t>Boxty</a:t>
            </a:r>
            <a:r>
              <a:rPr lang="en-US" sz="2000" b="1" dirty="0">
                <a:solidFill>
                  <a:srgbClr val="000000"/>
                </a:solidFill>
              </a:rPr>
              <a:t> is a traditional Irish dish . .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5" descr="P8250021"/>
          <p:cNvPicPr>
            <a:picLocks noGrp="1" noChangeAspect="1" noChangeArrowheads="1"/>
          </p:cNvPicPr>
          <p:nvPr>
            <p:ph/>
          </p:nvPr>
        </p:nvPicPr>
        <p:blipFill>
          <a:blip r:embed="rId2" cstate="print"/>
          <a:srcRect/>
          <a:stretch>
            <a:fillRect/>
          </a:stretch>
        </p:blipFill>
        <p:spPr>
          <a:xfrm>
            <a:off x="2514600" y="685800"/>
            <a:ext cx="4113213" cy="5484813"/>
          </a:xfrm>
        </p:spPr>
      </p:pic>
      <p:sp>
        <p:nvSpPr>
          <p:cNvPr id="3" name="Rectangle 2"/>
          <p:cNvSpPr>
            <a:spLocks noChangeArrowheads="1"/>
          </p:cNvSpPr>
          <p:nvPr/>
        </p:nvSpPr>
        <p:spPr bwMode="auto">
          <a:xfrm>
            <a:off x="152401" y="6324600"/>
            <a:ext cx="8915399" cy="400110"/>
          </a:xfrm>
          <a:prstGeom prst="rect">
            <a:avLst/>
          </a:prstGeom>
          <a:noFill/>
          <a:ln w="9525">
            <a:noFill/>
            <a:miter lim="800000"/>
            <a:headEnd/>
            <a:tailEnd/>
          </a:ln>
        </p:spPr>
        <p:txBody>
          <a:bodyPr wrap="square" anchor="ctr">
            <a:spAutoFit/>
          </a:bodyPr>
          <a:lstStyle/>
          <a:p>
            <a:pPr algn="ctr"/>
            <a:r>
              <a:rPr lang="en-US" sz="2000" b="1" dirty="0">
                <a:solidFill>
                  <a:srgbClr val="000000"/>
                </a:solidFill>
              </a:rPr>
              <a:t>The best (and only, at the time) Mexican Restaurant in Dublin . .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PC310131"/>
          <p:cNvPicPr>
            <a:picLocks noGrp="1" noChangeAspect="1" noChangeArrowheads="1"/>
          </p:cNvPicPr>
          <p:nvPr>
            <p:ph/>
          </p:nvPr>
        </p:nvPicPr>
        <p:blipFill>
          <a:blip r:embed="rId2" cstate="print"/>
          <a:srcRect/>
          <a:stretch>
            <a:fillRect/>
          </a:stretch>
        </p:blipFill>
        <p:spPr>
          <a:xfrm>
            <a:off x="678337" y="381000"/>
            <a:ext cx="7802563" cy="5851525"/>
          </a:xfrm>
        </p:spPr>
      </p:pic>
      <p:sp>
        <p:nvSpPr>
          <p:cNvPr id="3" name="Rectangle 2"/>
          <p:cNvSpPr>
            <a:spLocks noChangeArrowheads="1"/>
          </p:cNvSpPr>
          <p:nvPr/>
        </p:nvSpPr>
        <p:spPr bwMode="auto">
          <a:xfrm>
            <a:off x="121920" y="6324600"/>
            <a:ext cx="8915399" cy="400110"/>
          </a:xfrm>
          <a:prstGeom prst="rect">
            <a:avLst/>
          </a:prstGeom>
          <a:noFill/>
          <a:ln w="9525">
            <a:noFill/>
            <a:miter lim="800000"/>
            <a:headEnd/>
            <a:tailEnd/>
          </a:ln>
        </p:spPr>
        <p:txBody>
          <a:bodyPr wrap="square" anchor="ctr">
            <a:spAutoFit/>
          </a:bodyPr>
          <a:lstStyle/>
          <a:p>
            <a:pPr algn="ctr"/>
            <a:r>
              <a:rPr lang="en-US" sz="2000" b="1" dirty="0">
                <a:solidFill>
                  <a:srgbClr val="000000"/>
                </a:solidFill>
              </a:rPr>
              <a:t>Irish and Irish-American cousins celebrate in Dublin . . .</a:t>
            </a:r>
          </a:p>
        </p:txBody>
      </p:sp>
      <p:sp>
        <p:nvSpPr>
          <p:cNvPr id="4" name="Rectangle 3"/>
          <p:cNvSpPr>
            <a:spLocks noChangeArrowheads="1"/>
          </p:cNvSpPr>
          <p:nvPr/>
        </p:nvSpPr>
        <p:spPr bwMode="auto">
          <a:xfrm>
            <a:off x="207265" y="2830770"/>
            <a:ext cx="8915399" cy="400110"/>
          </a:xfrm>
          <a:prstGeom prst="rect">
            <a:avLst/>
          </a:prstGeom>
          <a:noFill/>
          <a:ln w="9525">
            <a:noFill/>
            <a:miter lim="800000"/>
            <a:headEnd/>
            <a:tailEnd/>
          </a:ln>
        </p:spPr>
        <p:txBody>
          <a:bodyPr wrap="square" anchor="ctr">
            <a:spAutoFit/>
          </a:bodyPr>
          <a:lstStyle/>
          <a:p>
            <a:pPr algn="ctr"/>
            <a:r>
              <a:rPr lang="en-US" sz="2000" b="1" dirty="0">
                <a:solidFill>
                  <a:srgbClr val="000000"/>
                </a:solidFill>
              </a:rPr>
              <a:t>Kim</a:t>
            </a:r>
          </a:p>
        </p:txBody>
      </p:sp>
    </p:spTree>
    <p:extLst>
      <p:ext uri="{BB962C8B-B14F-4D97-AF65-F5344CB8AC3E}">
        <p14:creationId xmlns:p14="http://schemas.microsoft.com/office/powerpoint/2010/main" val="379446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5"/>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“Ireland” </a:t>
            </a:r>
            <a:r>
              <a:rPr lang="en-US" sz="3600" b="1">
                <a:solidFill>
                  <a:schemeClr val="bg1"/>
                </a:solidFill>
                <a:latin typeface="Verdana"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1952625" y="809625"/>
            <a:ext cx="5238750" cy="5238750"/>
          </a:xfrm>
          <a:prstGeom prst="rect">
            <a:avLst/>
          </a:prstGeom>
          <a:noFill/>
          <a:ln w="9525">
            <a:noFill/>
            <a:miter lim="800000"/>
            <a:headEnd/>
            <a:tailEnd/>
          </a:ln>
        </p:spPr>
      </p:pic>
      <p:sp>
        <p:nvSpPr>
          <p:cNvPr id="147459" name="Rectangle 3"/>
          <p:cNvSpPr>
            <a:spLocks noChangeArrowheads="1"/>
          </p:cNvSpPr>
          <p:nvPr/>
        </p:nvSpPr>
        <p:spPr bwMode="auto">
          <a:xfrm>
            <a:off x="3733800" y="6400800"/>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www.thefunnybox.com/2006/06</a:t>
            </a:r>
            <a:r>
              <a:rPr lang="en-US" sz="800"/>
              <a:t>/</a:t>
            </a:r>
          </a:p>
        </p:txBody>
      </p:sp>
      <p:sp>
        <p:nvSpPr>
          <p:cNvPr id="4" name="Text Box 5"/>
          <p:cNvSpPr txBox="1">
            <a:spLocks noChangeArrowheads="1"/>
          </p:cNvSpPr>
          <p:nvPr/>
        </p:nvSpPr>
        <p:spPr bwMode="auto">
          <a:xfrm>
            <a:off x="1143000" y="631825"/>
            <a:ext cx="7010400" cy="5311775"/>
          </a:xfrm>
          <a:prstGeom prst="rect">
            <a:avLst/>
          </a:prstGeom>
          <a:solidFill>
            <a:schemeClr val="bg1">
              <a:alpha val="72156"/>
            </a:schemeClr>
          </a:solidFill>
          <a:ln w="9525">
            <a:noFill/>
            <a:miter lim="800000"/>
            <a:headEnd/>
            <a:tailEnd/>
          </a:ln>
        </p:spPr>
        <p:txBody>
          <a:bodyPr>
            <a:spAutoFit/>
          </a:bodyPr>
          <a:lstStyle/>
          <a:p>
            <a:pPr algn="ctr">
              <a:spcBef>
                <a:spcPct val="20000"/>
              </a:spcBef>
            </a:pPr>
            <a:endParaRPr lang="en-US" sz="3200" b="1">
              <a:latin typeface="Verdana" pitchFamily="34" charset="0"/>
            </a:endParaRPr>
          </a:p>
          <a:p>
            <a:pPr algn="ctr">
              <a:spcBef>
                <a:spcPct val="20000"/>
              </a:spcBef>
            </a:pPr>
            <a:endParaRPr lang="en-US" sz="3200" b="1">
              <a:latin typeface="Verdana" pitchFamily="34" charset="0"/>
            </a:endParaRPr>
          </a:p>
          <a:p>
            <a:pPr algn="ctr">
              <a:spcBef>
                <a:spcPct val="20000"/>
              </a:spcBef>
            </a:pPr>
            <a:endParaRPr lang="en-US" sz="3200" b="1">
              <a:latin typeface="Verdana" pitchFamily="34" charset="0"/>
            </a:endParaRPr>
          </a:p>
          <a:p>
            <a:pPr algn="ctr">
              <a:spcBef>
                <a:spcPct val="20000"/>
              </a:spcBef>
            </a:pPr>
            <a:r>
              <a:rPr lang="en-US" sz="3200" b="1">
                <a:latin typeface="Verdana" pitchFamily="34" charset="0"/>
              </a:rPr>
              <a:t>Could you print a picture</a:t>
            </a:r>
          </a:p>
          <a:p>
            <a:pPr algn="ctr">
              <a:spcBef>
                <a:spcPct val="20000"/>
              </a:spcBef>
            </a:pPr>
            <a:r>
              <a:rPr lang="en-US" sz="3200" b="1">
                <a:latin typeface="Verdana" pitchFamily="34" charset="0"/>
              </a:rPr>
              <a:t>and caption</a:t>
            </a:r>
          </a:p>
          <a:p>
            <a:pPr algn="ctr">
              <a:spcBef>
                <a:spcPct val="20000"/>
              </a:spcBef>
            </a:pPr>
            <a:r>
              <a:rPr lang="en-US" sz="3200" b="1">
                <a:latin typeface="Verdana" pitchFamily="34" charset="0"/>
              </a:rPr>
              <a:t>like this in the Duluth paper</a:t>
            </a:r>
          </a:p>
          <a:p>
            <a:pPr algn="ctr">
              <a:spcBef>
                <a:spcPct val="20000"/>
              </a:spcBef>
            </a:pPr>
            <a:r>
              <a:rPr lang="en-US" sz="3200" b="1">
                <a:latin typeface="Verdana" pitchFamily="34" charset="0"/>
              </a:rPr>
              <a:t>if it were from Red Lake ? . . .</a:t>
            </a:r>
          </a:p>
          <a:p>
            <a:pPr algn="ctr">
              <a:spcBef>
                <a:spcPct val="20000"/>
              </a:spcBef>
            </a:pPr>
            <a:endParaRPr lang="en-US" sz="3200" b="1">
              <a:latin typeface="Verdana" pitchFamily="34" charset="0"/>
            </a:endParaRPr>
          </a:p>
          <a:p>
            <a:pPr algn="ctr">
              <a:spcBef>
                <a:spcPct val="20000"/>
              </a:spcBef>
            </a:pPr>
            <a:endParaRPr lang="en-US" sz="3200" b="1">
              <a:latin typeface="Verdana"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PC310131"/>
          <p:cNvPicPr>
            <a:picLocks noGrp="1" noChangeAspect="1" noChangeArrowheads="1"/>
          </p:cNvPicPr>
          <p:nvPr>
            <p:ph/>
          </p:nvPr>
        </p:nvPicPr>
        <p:blipFill>
          <a:blip r:embed="rId2" cstate="print"/>
          <a:srcRect/>
          <a:stretch>
            <a:fillRect/>
          </a:stretch>
        </p:blipFill>
        <p:spPr>
          <a:xfrm>
            <a:off x="678337" y="381000"/>
            <a:ext cx="7802563" cy="5851525"/>
          </a:xfrm>
        </p:spPr>
      </p:pic>
      <p:sp>
        <p:nvSpPr>
          <p:cNvPr id="3" name="Rectangle 2"/>
          <p:cNvSpPr>
            <a:spLocks noChangeArrowheads="1"/>
          </p:cNvSpPr>
          <p:nvPr/>
        </p:nvSpPr>
        <p:spPr bwMode="auto">
          <a:xfrm>
            <a:off x="121920" y="6324600"/>
            <a:ext cx="8915399" cy="400110"/>
          </a:xfrm>
          <a:prstGeom prst="rect">
            <a:avLst/>
          </a:prstGeom>
          <a:noFill/>
          <a:ln w="9525">
            <a:noFill/>
            <a:miter lim="800000"/>
            <a:headEnd/>
            <a:tailEnd/>
          </a:ln>
        </p:spPr>
        <p:txBody>
          <a:bodyPr wrap="square" anchor="ctr">
            <a:spAutoFit/>
          </a:bodyPr>
          <a:lstStyle/>
          <a:p>
            <a:pPr algn="ctr"/>
            <a:r>
              <a:rPr lang="en-US" sz="2000" b="1" dirty="0">
                <a:solidFill>
                  <a:srgbClr val="000000"/>
                </a:solidFill>
              </a:rPr>
              <a:t>Irish and Irish-American cousins celebrate in Dublin . . .</a:t>
            </a:r>
          </a:p>
        </p:txBody>
      </p:sp>
      <p:sp>
        <p:nvSpPr>
          <p:cNvPr id="4" name="Rectangle 3"/>
          <p:cNvSpPr>
            <a:spLocks noChangeArrowheads="1"/>
          </p:cNvSpPr>
          <p:nvPr/>
        </p:nvSpPr>
        <p:spPr bwMode="auto">
          <a:xfrm>
            <a:off x="207265" y="2830770"/>
            <a:ext cx="8915399" cy="400110"/>
          </a:xfrm>
          <a:prstGeom prst="rect">
            <a:avLst/>
          </a:prstGeom>
          <a:noFill/>
          <a:ln w="9525">
            <a:noFill/>
            <a:miter lim="800000"/>
            <a:headEnd/>
            <a:tailEnd/>
          </a:ln>
        </p:spPr>
        <p:txBody>
          <a:bodyPr wrap="square" anchor="ctr">
            <a:spAutoFit/>
          </a:bodyPr>
          <a:lstStyle/>
          <a:p>
            <a:pPr algn="ctr"/>
            <a:r>
              <a:rPr lang="en-US" sz="2000" b="1" dirty="0">
                <a:solidFill>
                  <a:srgbClr val="000000"/>
                </a:solidFill>
              </a:rPr>
              <a:t>Kim</a:t>
            </a:r>
          </a:p>
        </p:txBody>
      </p:sp>
      <p:sp>
        <p:nvSpPr>
          <p:cNvPr id="5" name="Rectangle 4"/>
          <p:cNvSpPr>
            <a:spLocks noChangeArrowheads="1"/>
          </p:cNvSpPr>
          <p:nvPr/>
        </p:nvSpPr>
        <p:spPr bwMode="auto">
          <a:xfrm>
            <a:off x="1578864" y="4816922"/>
            <a:ext cx="6172200" cy="954107"/>
          </a:xfrm>
          <a:prstGeom prst="rect">
            <a:avLst/>
          </a:prstGeom>
          <a:noFill/>
          <a:ln w="9525">
            <a:noFill/>
            <a:miter lim="800000"/>
            <a:headEnd/>
            <a:tailEnd/>
          </a:ln>
        </p:spPr>
        <p:txBody>
          <a:bodyPr wrap="square" anchor="ctr">
            <a:spAutoFit/>
          </a:bodyPr>
          <a:lstStyle/>
          <a:p>
            <a:pPr algn="ctr"/>
            <a:r>
              <a:rPr lang="en-US" sz="2800" b="1" dirty="0">
                <a:solidFill>
                  <a:schemeClr val="bg1"/>
                </a:solidFill>
              </a:rPr>
              <a:t>Kim Smyth Roufs’ ancestors came to America in a ship like the . . . </a:t>
            </a:r>
          </a:p>
        </p:txBody>
      </p:sp>
    </p:spTree>
    <p:extLst>
      <p:ext uri="{BB962C8B-B14F-4D97-AF65-F5344CB8AC3E}">
        <p14:creationId xmlns:p14="http://schemas.microsoft.com/office/powerpoint/2010/main" val="41128191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95300" y="5934670"/>
            <a:ext cx="8115300" cy="923330"/>
          </a:xfrm>
          <a:prstGeom prst="rect">
            <a:avLst/>
          </a:prstGeom>
          <a:noFill/>
          <a:ln w="9525">
            <a:noFill/>
            <a:miter lim="800000"/>
            <a:headEnd/>
            <a:tailEnd/>
          </a:ln>
        </p:spPr>
        <p:txBody>
          <a:bodyPr wrap="square" anchor="ctr">
            <a:spAutoFit/>
          </a:bodyPr>
          <a:lstStyle/>
          <a:p>
            <a:pPr algn="ctr"/>
            <a:r>
              <a:rPr lang="en-US" sz="1800" b="1" i="1" dirty="0">
                <a:solidFill>
                  <a:srgbClr val="000000"/>
                </a:solidFill>
                <a:hlinkClick r:id="rId2"/>
              </a:rPr>
              <a:t>Jeanie Johnson</a:t>
            </a:r>
            <a:r>
              <a:rPr lang="en-US" sz="1800" b="1" dirty="0">
                <a:solidFill>
                  <a:srgbClr val="000000"/>
                </a:solidFill>
              </a:rPr>
              <a:t>, Dublin, a 154 ft. 2 in. replica of an 1847 three-</a:t>
            </a:r>
            <a:r>
              <a:rPr lang="en-US" sz="1800" b="1" dirty="0" err="1">
                <a:solidFill>
                  <a:srgbClr val="000000"/>
                </a:solidFill>
              </a:rPr>
              <a:t>masted</a:t>
            </a:r>
            <a:r>
              <a:rPr lang="en-US" sz="1800" b="1" dirty="0">
                <a:solidFill>
                  <a:srgbClr val="000000"/>
                </a:solidFill>
              </a:rPr>
              <a:t> ocean-going </a:t>
            </a:r>
            <a:r>
              <a:rPr lang="en-US" sz="1800" b="1" dirty="0" err="1">
                <a:solidFill>
                  <a:srgbClr val="000000"/>
                </a:solidFill>
              </a:rPr>
              <a:t>barque</a:t>
            </a:r>
            <a:r>
              <a:rPr lang="en-US" sz="1800" b="1" dirty="0">
                <a:solidFill>
                  <a:srgbClr val="000000"/>
                </a:solidFill>
              </a:rPr>
              <a:t> that brought emigrants from Ireland to North America, and then timber back to Europe. </a:t>
            </a:r>
            <a:endParaRPr lang="en-US" sz="2400" b="1" dirty="0">
              <a:solidFill>
                <a:srgbClr val="000000"/>
              </a:solidFill>
            </a:endParaRPr>
          </a:p>
        </p:txBody>
      </p:sp>
      <p:pic>
        <p:nvPicPr>
          <p:cNvPr id="6" name="Content Placeholder 5"/>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2621492" y="76200"/>
            <a:ext cx="3901016" cy="5851525"/>
          </a:xfrm>
        </p:spPr>
      </p:pic>
    </p:spTree>
    <p:extLst>
      <p:ext uri="{BB962C8B-B14F-4D97-AF65-F5344CB8AC3E}">
        <p14:creationId xmlns:p14="http://schemas.microsoft.com/office/powerpoint/2010/main" val="416543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2109735" y="6553200"/>
            <a:ext cx="4902304" cy="215444"/>
          </a:xfrm>
          <a:prstGeom prst="rect">
            <a:avLst/>
          </a:prstGeom>
          <a:noFill/>
          <a:ln w="9525">
            <a:noFill/>
            <a:miter lim="800000"/>
            <a:headEnd/>
            <a:tailEnd/>
          </a:ln>
        </p:spPr>
        <p:txBody>
          <a:bodyPr wrap="none">
            <a:spAutoFit/>
          </a:bodyPr>
          <a:lstStyle/>
          <a:p>
            <a:pPr algn="ctr">
              <a:spcBef>
                <a:spcPct val="20000"/>
              </a:spcBef>
            </a:pPr>
            <a:r>
              <a:rPr lang="en-US" sz="800" dirty="0">
                <a:solidFill>
                  <a:srgbClr val="FFFFFF"/>
                </a:solidFill>
                <a:hlinkClick r:id="rId2"/>
              </a:rPr>
              <a:t>http://metro.co.uk/2017/03/17/irish-pm-trolls-donald-trump-on-immigration-right-in-front-of-him-6516244/</a:t>
            </a:r>
            <a:endParaRPr lang="en-US" sz="800" dirty="0">
              <a:solidFill>
                <a:srgbClr val="FFFFF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04800"/>
            <a:ext cx="5714999" cy="574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4"/>
          <p:cNvSpPr>
            <a:spLocks noChangeArrowheads="1"/>
          </p:cNvSpPr>
          <p:nvPr/>
        </p:nvSpPr>
        <p:spPr bwMode="auto">
          <a:xfrm>
            <a:off x="2671479" y="5774539"/>
            <a:ext cx="380104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altLang="en-US" sz="1800" dirty="0">
                <a:solidFill>
                  <a:srgbClr val="FFFFFF"/>
                </a:solidFill>
                <a:cs typeface="Arial" charset="0"/>
              </a:rPr>
              <a:t>Irish Prime Minister on Immigration</a:t>
            </a:r>
          </a:p>
          <a:p>
            <a:pPr algn="ctr"/>
            <a:r>
              <a:rPr lang="en-US" altLang="en-US" sz="1800" dirty="0">
                <a:solidFill>
                  <a:srgbClr val="FFFFFF"/>
                </a:solidFill>
                <a:cs typeface="Arial" charset="0"/>
              </a:rPr>
              <a:t>17 March 2017 </a:t>
            </a:r>
          </a:p>
          <a:p>
            <a:pPr algn="ctr"/>
            <a:r>
              <a:rPr lang="en-US" altLang="en-US" sz="800" dirty="0">
                <a:solidFill>
                  <a:srgbClr val="FFFFFF"/>
                </a:solidFill>
                <a:cs typeface="Arial" charset="0"/>
              </a:rPr>
              <a:t>Channel 4 News </a:t>
            </a:r>
          </a:p>
        </p:txBody>
      </p:sp>
    </p:spTree>
    <p:extLst>
      <p:ext uri="{BB962C8B-B14F-4D97-AF65-F5344CB8AC3E}">
        <p14:creationId xmlns:p14="http://schemas.microsoft.com/office/powerpoint/2010/main" val="1054353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3733800" y="6392863"/>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www.thefunnybox.com/2006/06</a:t>
            </a:r>
            <a:r>
              <a:rPr lang="en-US" sz="800"/>
              <a:t>/</a:t>
            </a:r>
          </a:p>
        </p:txBody>
      </p:sp>
      <p:sp>
        <p:nvSpPr>
          <p:cNvPr id="148483" name="Rectangle 3"/>
          <p:cNvSpPr>
            <a:spLocks noChangeArrowheads="1"/>
          </p:cNvSpPr>
          <p:nvPr/>
        </p:nvSpPr>
        <p:spPr bwMode="auto">
          <a:xfrm>
            <a:off x="3462338" y="533400"/>
            <a:ext cx="2252662" cy="1108075"/>
          </a:xfrm>
          <a:prstGeom prst="rect">
            <a:avLst/>
          </a:prstGeom>
          <a:noFill/>
          <a:ln w="9525">
            <a:noFill/>
            <a:miter lim="800000"/>
            <a:headEnd/>
            <a:tailEnd/>
          </a:ln>
        </p:spPr>
        <p:txBody>
          <a:bodyPr wrap="none">
            <a:spAutoFit/>
          </a:bodyPr>
          <a:lstStyle/>
          <a:p>
            <a:pPr algn="ctr">
              <a:spcBef>
                <a:spcPct val="20000"/>
              </a:spcBef>
            </a:pPr>
            <a:r>
              <a:rPr lang="en-US" sz="6600" b="1" dirty="0">
                <a:solidFill>
                  <a:schemeClr val="bg1"/>
                </a:solidFill>
              </a:rPr>
              <a:t>NINA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3733800" y="6392863"/>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www.thefunnybox.com/2006/06</a:t>
            </a:r>
            <a:r>
              <a:rPr lang="en-US" sz="800"/>
              <a:t>/</a:t>
            </a:r>
          </a:p>
        </p:txBody>
      </p:sp>
      <p:sp>
        <p:nvSpPr>
          <p:cNvPr id="148483" name="Rectangle 3"/>
          <p:cNvSpPr>
            <a:spLocks noChangeArrowheads="1"/>
          </p:cNvSpPr>
          <p:nvPr/>
        </p:nvSpPr>
        <p:spPr bwMode="auto">
          <a:xfrm>
            <a:off x="3462338" y="533400"/>
            <a:ext cx="2252662" cy="1108075"/>
          </a:xfrm>
          <a:prstGeom prst="rect">
            <a:avLst/>
          </a:prstGeom>
          <a:noFill/>
          <a:ln w="9525">
            <a:noFill/>
            <a:miter lim="800000"/>
            <a:headEnd/>
            <a:tailEnd/>
          </a:ln>
        </p:spPr>
        <p:txBody>
          <a:bodyPr wrap="none">
            <a:spAutoFit/>
          </a:bodyPr>
          <a:lstStyle/>
          <a:p>
            <a:pPr algn="ctr">
              <a:spcBef>
                <a:spcPct val="20000"/>
              </a:spcBef>
            </a:pPr>
            <a:r>
              <a:rPr lang="en-US" sz="6600" b="1">
                <a:solidFill>
                  <a:schemeClr val="bg1"/>
                </a:solidFill>
              </a:rPr>
              <a:t>NINA</a:t>
            </a:r>
          </a:p>
        </p:txBody>
      </p:sp>
      <p:pic>
        <p:nvPicPr>
          <p:cNvPr id="26628" name="Picture 4"/>
          <p:cNvPicPr>
            <a:picLocks noChangeAspect="1" noChangeArrowheads="1"/>
          </p:cNvPicPr>
          <p:nvPr/>
        </p:nvPicPr>
        <p:blipFill>
          <a:blip r:embed="rId3" cstate="print"/>
          <a:srcRect/>
          <a:stretch>
            <a:fillRect/>
          </a:stretch>
        </p:blipFill>
        <p:spPr bwMode="auto">
          <a:xfrm>
            <a:off x="3429000" y="5314950"/>
            <a:ext cx="2333625" cy="857250"/>
          </a:xfrm>
          <a:prstGeom prst="rect">
            <a:avLst/>
          </a:prstGeom>
          <a:noFill/>
          <a:ln w="9525">
            <a:noFill/>
            <a:miter lim="800000"/>
            <a:headEnd/>
            <a:tailEnd/>
          </a:ln>
        </p:spPr>
      </p:pic>
      <p:pic>
        <p:nvPicPr>
          <p:cNvPr id="26629" name="Picture 5"/>
          <p:cNvPicPr>
            <a:picLocks noChangeAspect="1" noChangeArrowheads="1"/>
          </p:cNvPicPr>
          <p:nvPr/>
        </p:nvPicPr>
        <p:blipFill>
          <a:blip r:embed="rId4" cstate="print"/>
          <a:srcRect/>
          <a:stretch>
            <a:fillRect/>
          </a:stretch>
        </p:blipFill>
        <p:spPr bwMode="auto">
          <a:xfrm>
            <a:off x="952500" y="1995488"/>
            <a:ext cx="7239000" cy="28670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5713364" y="6392411"/>
            <a:ext cx="1449436" cy="215444"/>
          </a:xfrm>
          <a:prstGeom prst="rect">
            <a:avLst/>
          </a:prstGeom>
          <a:noFill/>
          <a:ln w="9525">
            <a:noFill/>
            <a:miter lim="800000"/>
            <a:headEnd/>
            <a:tailEnd/>
          </a:ln>
        </p:spPr>
        <p:txBody>
          <a:bodyPr wrap="none">
            <a:spAutoFit/>
          </a:bodyPr>
          <a:lstStyle/>
          <a:p>
            <a:pPr algn="ctr">
              <a:spcBef>
                <a:spcPct val="20000"/>
              </a:spcBef>
            </a:pPr>
            <a:r>
              <a:rPr lang="en-US" sz="800" dirty="0"/>
              <a:t>London: Bloomsbury, 2010.</a:t>
            </a:r>
          </a:p>
        </p:txBody>
      </p:sp>
      <p:sp>
        <p:nvSpPr>
          <p:cNvPr id="149507" name="Rectangle 3"/>
          <p:cNvSpPr>
            <a:spLocks noChangeArrowheads="1"/>
          </p:cNvSpPr>
          <p:nvPr/>
        </p:nvSpPr>
        <p:spPr bwMode="auto">
          <a:xfrm>
            <a:off x="609600" y="400002"/>
            <a:ext cx="3657600" cy="4179606"/>
          </a:xfrm>
          <a:prstGeom prst="rect">
            <a:avLst/>
          </a:prstGeom>
          <a:noFill/>
          <a:ln w="9525">
            <a:noFill/>
            <a:miter lim="800000"/>
            <a:headEnd/>
            <a:tailEnd/>
          </a:ln>
        </p:spPr>
        <p:txBody>
          <a:bodyPr wrap="square">
            <a:spAutoFit/>
          </a:bodyPr>
          <a:lstStyle/>
          <a:p>
            <a:pPr algn="ctr">
              <a:spcBef>
                <a:spcPct val="20000"/>
              </a:spcBef>
            </a:pPr>
            <a:r>
              <a:rPr lang="en-US" sz="2800" b="1" dirty="0"/>
              <a:t>Mary Mallon</a:t>
            </a:r>
            <a:r>
              <a:rPr lang="en-US" sz="2800" dirty="0"/>
              <a:t> </a:t>
            </a:r>
          </a:p>
          <a:p>
            <a:pPr algn="ctr">
              <a:spcBef>
                <a:spcPct val="20000"/>
              </a:spcBef>
            </a:pPr>
            <a:r>
              <a:rPr lang="en-US" sz="1800" dirty="0"/>
              <a:t>(1869 –1938)</a:t>
            </a:r>
          </a:p>
          <a:p>
            <a:pPr algn="ctr">
              <a:spcBef>
                <a:spcPct val="20000"/>
              </a:spcBef>
            </a:pPr>
            <a:endParaRPr lang="en-US" sz="1800" dirty="0"/>
          </a:p>
          <a:p>
            <a:pPr algn="ctr">
              <a:spcBef>
                <a:spcPct val="20000"/>
              </a:spcBef>
            </a:pPr>
            <a:r>
              <a:rPr lang="en-US" sz="1800" b="1" dirty="0"/>
              <a:t>“Typhoid Mary”</a:t>
            </a:r>
          </a:p>
          <a:p>
            <a:pPr algn="ctr">
              <a:spcBef>
                <a:spcPct val="20000"/>
              </a:spcBef>
            </a:pPr>
            <a:r>
              <a:rPr lang="en-US" sz="1800" b="1" dirty="0"/>
              <a:t>An Irish immigrant cook for 7 affluent families in the New York City area from 1900 to 1907.</a:t>
            </a:r>
          </a:p>
          <a:p>
            <a:pPr algn="ctr">
              <a:spcBef>
                <a:spcPct val="20000"/>
              </a:spcBef>
            </a:pPr>
            <a:endParaRPr lang="en-US" sz="1800" b="1" dirty="0"/>
          </a:p>
          <a:p>
            <a:pPr algn="ctr">
              <a:spcBef>
                <a:spcPct val="20000"/>
              </a:spcBef>
            </a:pPr>
            <a:r>
              <a:rPr lang="en-US" sz="1800" b="1" dirty="0">
                <a:solidFill>
                  <a:schemeClr val="bg1"/>
                </a:solidFill>
              </a:rPr>
              <a:t>From 1907 on “Typhoid Mary” became synonymous with the outbreak and spread of contagious diseases.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890" y="1066800"/>
            <a:ext cx="3657600" cy="5065928"/>
          </a:xfrm>
          <a:prstGeom prst="rect">
            <a:avLst/>
          </a:prstGeom>
        </p:spPr>
      </p:pic>
    </p:spTree>
    <p:extLst>
      <p:ext uri="{BB962C8B-B14F-4D97-AF65-F5344CB8AC3E}">
        <p14:creationId xmlns:p14="http://schemas.microsoft.com/office/powerpoint/2010/main" val="207329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5713364" y="6392411"/>
            <a:ext cx="1449436" cy="215444"/>
          </a:xfrm>
          <a:prstGeom prst="rect">
            <a:avLst/>
          </a:prstGeom>
          <a:noFill/>
          <a:ln w="9525">
            <a:noFill/>
            <a:miter lim="800000"/>
            <a:headEnd/>
            <a:tailEnd/>
          </a:ln>
        </p:spPr>
        <p:txBody>
          <a:bodyPr wrap="none">
            <a:spAutoFit/>
          </a:bodyPr>
          <a:lstStyle/>
          <a:p>
            <a:pPr algn="ctr">
              <a:spcBef>
                <a:spcPct val="20000"/>
              </a:spcBef>
            </a:pPr>
            <a:r>
              <a:rPr lang="en-US" sz="800" dirty="0"/>
              <a:t>London: Bloomsbury, 2010.</a:t>
            </a:r>
          </a:p>
        </p:txBody>
      </p:sp>
      <p:sp>
        <p:nvSpPr>
          <p:cNvPr id="149507" name="Rectangle 3"/>
          <p:cNvSpPr>
            <a:spLocks noChangeArrowheads="1"/>
          </p:cNvSpPr>
          <p:nvPr/>
        </p:nvSpPr>
        <p:spPr bwMode="auto">
          <a:xfrm>
            <a:off x="609600" y="400002"/>
            <a:ext cx="3657600" cy="5121402"/>
          </a:xfrm>
          <a:prstGeom prst="rect">
            <a:avLst/>
          </a:prstGeom>
          <a:noFill/>
          <a:ln w="9525">
            <a:noFill/>
            <a:miter lim="800000"/>
            <a:headEnd/>
            <a:tailEnd/>
          </a:ln>
        </p:spPr>
        <p:txBody>
          <a:bodyPr wrap="square">
            <a:spAutoFit/>
          </a:bodyPr>
          <a:lstStyle/>
          <a:p>
            <a:pPr algn="ctr">
              <a:spcBef>
                <a:spcPct val="20000"/>
              </a:spcBef>
            </a:pPr>
            <a:r>
              <a:rPr lang="en-US" sz="2800" b="1" dirty="0"/>
              <a:t>Mary Mallon</a:t>
            </a:r>
            <a:r>
              <a:rPr lang="en-US" sz="2800" dirty="0"/>
              <a:t> </a:t>
            </a:r>
          </a:p>
          <a:p>
            <a:pPr algn="ctr">
              <a:spcBef>
                <a:spcPct val="20000"/>
              </a:spcBef>
            </a:pPr>
            <a:r>
              <a:rPr lang="en-US" sz="1800" dirty="0"/>
              <a:t>(1869 –1938)</a:t>
            </a:r>
          </a:p>
          <a:p>
            <a:pPr algn="ctr">
              <a:spcBef>
                <a:spcPct val="20000"/>
              </a:spcBef>
            </a:pPr>
            <a:endParaRPr lang="en-US" sz="1800" dirty="0"/>
          </a:p>
          <a:p>
            <a:pPr algn="ctr">
              <a:spcBef>
                <a:spcPct val="20000"/>
              </a:spcBef>
            </a:pPr>
            <a:r>
              <a:rPr lang="en-US" sz="1800" b="1" dirty="0">
                <a:solidFill>
                  <a:schemeClr val="bg1">
                    <a:lumMod val="65000"/>
                  </a:schemeClr>
                </a:solidFill>
              </a:rPr>
              <a:t>“Typhoid Mary”</a:t>
            </a:r>
          </a:p>
          <a:p>
            <a:pPr algn="ctr">
              <a:spcBef>
                <a:spcPct val="20000"/>
              </a:spcBef>
            </a:pPr>
            <a:r>
              <a:rPr lang="en-US" sz="1800" b="1" dirty="0">
                <a:solidFill>
                  <a:schemeClr val="bg1">
                    <a:lumMod val="65000"/>
                  </a:schemeClr>
                </a:solidFill>
              </a:rPr>
              <a:t>An Irish immigrant cook for 7 affluent families in the New York City area from 1900 to 1907.</a:t>
            </a:r>
          </a:p>
          <a:p>
            <a:pPr algn="ctr">
              <a:spcBef>
                <a:spcPct val="20000"/>
              </a:spcBef>
            </a:pPr>
            <a:endParaRPr lang="en-US" sz="1800" b="1" dirty="0"/>
          </a:p>
          <a:p>
            <a:pPr algn="ctr">
              <a:spcBef>
                <a:spcPct val="20000"/>
              </a:spcBef>
            </a:pPr>
            <a:r>
              <a:rPr lang="en-US" sz="1800" b="1" dirty="0"/>
              <a:t>From 1907 on “Typhoid Mary” became synonymous with the outbreak and spread of contagious diseases.</a:t>
            </a:r>
          </a:p>
          <a:p>
            <a:pPr algn="ctr">
              <a:spcBef>
                <a:spcPct val="20000"/>
              </a:spcBef>
            </a:pPr>
            <a:endParaRPr lang="en-US" sz="1800" b="1" dirty="0"/>
          </a:p>
          <a:p>
            <a:pPr algn="ctr">
              <a:spcBef>
                <a:spcPct val="20000"/>
              </a:spcBef>
            </a:pPr>
            <a:r>
              <a:rPr lang="en-US" sz="1800" b="1" dirty="0"/>
              <a:t>And that didn’t help the image of Irish immigrants in America.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890" y="1066800"/>
            <a:ext cx="3657600" cy="5065928"/>
          </a:xfrm>
          <a:prstGeom prst="rect">
            <a:avLst/>
          </a:prstGeom>
        </p:spPr>
      </p:pic>
    </p:spTree>
    <p:extLst>
      <p:ext uri="{BB962C8B-B14F-4D97-AF65-F5344CB8AC3E}">
        <p14:creationId xmlns:p14="http://schemas.microsoft.com/office/powerpoint/2010/main" val="4026186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5713364" y="6392411"/>
            <a:ext cx="1449436" cy="215444"/>
          </a:xfrm>
          <a:prstGeom prst="rect">
            <a:avLst/>
          </a:prstGeom>
          <a:noFill/>
          <a:ln w="9525">
            <a:noFill/>
            <a:miter lim="800000"/>
            <a:headEnd/>
            <a:tailEnd/>
          </a:ln>
        </p:spPr>
        <p:txBody>
          <a:bodyPr wrap="none">
            <a:spAutoFit/>
          </a:bodyPr>
          <a:lstStyle/>
          <a:p>
            <a:pPr algn="ctr">
              <a:spcBef>
                <a:spcPct val="20000"/>
              </a:spcBef>
            </a:pPr>
            <a:r>
              <a:rPr lang="en-US" sz="800" dirty="0"/>
              <a:t>London: Bloomsbury, 2010.</a:t>
            </a:r>
          </a:p>
        </p:txBody>
      </p:sp>
      <p:sp>
        <p:nvSpPr>
          <p:cNvPr id="149507" name="Rectangle 3"/>
          <p:cNvSpPr>
            <a:spLocks noChangeArrowheads="1"/>
          </p:cNvSpPr>
          <p:nvPr/>
        </p:nvSpPr>
        <p:spPr bwMode="auto">
          <a:xfrm>
            <a:off x="609600" y="400002"/>
            <a:ext cx="3657600" cy="6432530"/>
          </a:xfrm>
          <a:prstGeom prst="rect">
            <a:avLst/>
          </a:prstGeom>
          <a:noFill/>
          <a:ln w="9525">
            <a:noFill/>
            <a:miter lim="800000"/>
            <a:headEnd/>
            <a:tailEnd/>
          </a:ln>
        </p:spPr>
        <p:txBody>
          <a:bodyPr wrap="square">
            <a:spAutoFit/>
          </a:bodyPr>
          <a:lstStyle/>
          <a:p>
            <a:pPr algn="ctr">
              <a:spcBef>
                <a:spcPct val="20000"/>
              </a:spcBef>
            </a:pPr>
            <a:r>
              <a:rPr lang="en-US" sz="2800" b="1" dirty="0"/>
              <a:t>Mary Mallon</a:t>
            </a:r>
            <a:r>
              <a:rPr lang="en-US" sz="2800" dirty="0"/>
              <a:t> </a:t>
            </a:r>
          </a:p>
          <a:p>
            <a:pPr algn="ctr">
              <a:spcBef>
                <a:spcPct val="20000"/>
              </a:spcBef>
            </a:pPr>
            <a:r>
              <a:rPr lang="en-US" sz="1800" dirty="0"/>
              <a:t>(1869 –1938)</a:t>
            </a:r>
          </a:p>
          <a:p>
            <a:pPr algn="ctr">
              <a:spcBef>
                <a:spcPct val="20000"/>
              </a:spcBef>
            </a:pPr>
            <a:endParaRPr lang="en-US" sz="1800" dirty="0"/>
          </a:p>
          <a:p>
            <a:pPr algn="ctr">
              <a:spcBef>
                <a:spcPct val="20000"/>
              </a:spcBef>
            </a:pPr>
            <a:r>
              <a:rPr lang="en-US" sz="1800" b="1" dirty="0">
                <a:solidFill>
                  <a:schemeClr val="bg1">
                    <a:lumMod val="65000"/>
                  </a:schemeClr>
                </a:solidFill>
              </a:rPr>
              <a:t>“Typhoid Mary”</a:t>
            </a:r>
          </a:p>
          <a:p>
            <a:pPr algn="ctr">
              <a:spcBef>
                <a:spcPct val="20000"/>
              </a:spcBef>
            </a:pPr>
            <a:r>
              <a:rPr lang="en-US" sz="1800" b="1" dirty="0">
                <a:solidFill>
                  <a:schemeClr val="bg1">
                    <a:lumMod val="65000"/>
                  </a:schemeClr>
                </a:solidFill>
              </a:rPr>
              <a:t>An Irish immigrant cook for 7 affluent families in the New York City area from 1900 to 1907.</a:t>
            </a:r>
          </a:p>
          <a:p>
            <a:pPr algn="ctr">
              <a:spcBef>
                <a:spcPct val="20000"/>
              </a:spcBef>
            </a:pPr>
            <a:endParaRPr lang="en-US" sz="1800" b="1" dirty="0"/>
          </a:p>
          <a:p>
            <a:pPr algn="ctr">
              <a:spcBef>
                <a:spcPct val="20000"/>
              </a:spcBef>
            </a:pPr>
            <a:r>
              <a:rPr lang="en-US" sz="1800" b="1" dirty="0"/>
              <a:t>The first person in the United States identified as an asymptomatic carrier of typhoid, she is thought to have infected 51 people, 3 of whom died with typhoid fever.</a:t>
            </a:r>
          </a:p>
          <a:p>
            <a:pPr algn="ctr">
              <a:spcBef>
                <a:spcPct val="20000"/>
              </a:spcBef>
            </a:pPr>
            <a:endParaRPr lang="en-US" sz="1800" b="1" dirty="0"/>
          </a:p>
          <a:p>
            <a:pPr algn="ctr">
              <a:spcBef>
                <a:spcPct val="20000"/>
              </a:spcBef>
            </a:pPr>
            <a:r>
              <a:rPr lang="en-US" sz="1800" b="1" dirty="0"/>
              <a:t>“Typhoid Mary” had become synonymous with the spread of disease.</a:t>
            </a:r>
          </a:p>
          <a:p>
            <a:pPr algn="ctr">
              <a:spcBef>
                <a:spcPct val="20000"/>
              </a:spcBef>
            </a:pPr>
            <a:endParaRPr lang="en-US" sz="1100" b="1" dirty="0"/>
          </a:p>
          <a:p>
            <a:pPr algn="ctr">
              <a:spcBef>
                <a:spcPct val="20000"/>
              </a:spcBef>
            </a:pPr>
            <a:r>
              <a:rPr lang="en-US" sz="800" dirty="0"/>
              <a:t>Wikipedia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890" y="1066800"/>
            <a:ext cx="3657600" cy="5065928"/>
          </a:xfrm>
          <a:prstGeom prst="rect">
            <a:avLst/>
          </a:prstGeom>
        </p:spPr>
      </p:pic>
    </p:spTree>
    <p:extLst>
      <p:ext uri="{BB962C8B-B14F-4D97-AF65-F5344CB8AC3E}">
        <p14:creationId xmlns:p14="http://schemas.microsoft.com/office/powerpoint/2010/main" val="4287612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5713364" y="6392411"/>
            <a:ext cx="1449436" cy="215444"/>
          </a:xfrm>
          <a:prstGeom prst="rect">
            <a:avLst/>
          </a:prstGeom>
          <a:noFill/>
          <a:ln w="9525">
            <a:noFill/>
            <a:miter lim="800000"/>
            <a:headEnd/>
            <a:tailEnd/>
          </a:ln>
        </p:spPr>
        <p:txBody>
          <a:bodyPr wrap="none">
            <a:spAutoFit/>
          </a:bodyPr>
          <a:lstStyle/>
          <a:p>
            <a:pPr algn="ctr">
              <a:spcBef>
                <a:spcPct val="20000"/>
              </a:spcBef>
            </a:pPr>
            <a:r>
              <a:rPr lang="en-US" sz="800" dirty="0"/>
              <a:t>London: Bloomsbury, 2010.</a:t>
            </a:r>
          </a:p>
        </p:txBody>
      </p:sp>
      <p:sp>
        <p:nvSpPr>
          <p:cNvPr id="149507" name="Rectangle 3"/>
          <p:cNvSpPr>
            <a:spLocks noChangeArrowheads="1"/>
          </p:cNvSpPr>
          <p:nvPr/>
        </p:nvSpPr>
        <p:spPr bwMode="auto">
          <a:xfrm>
            <a:off x="609600" y="400002"/>
            <a:ext cx="3657600" cy="3237809"/>
          </a:xfrm>
          <a:prstGeom prst="rect">
            <a:avLst/>
          </a:prstGeom>
          <a:noFill/>
          <a:ln w="9525">
            <a:noFill/>
            <a:miter lim="800000"/>
            <a:headEnd/>
            <a:tailEnd/>
          </a:ln>
        </p:spPr>
        <p:txBody>
          <a:bodyPr wrap="square">
            <a:spAutoFit/>
          </a:bodyPr>
          <a:lstStyle/>
          <a:p>
            <a:pPr algn="ctr">
              <a:spcBef>
                <a:spcPct val="20000"/>
              </a:spcBef>
            </a:pPr>
            <a:r>
              <a:rPr lang="en-US" sz="2800" b="1" dirty="0"/>
              <a:t>Mary Mallon</a:t>
            </a:r>
            <a:r>
              <a:rPr lang="en-US" sz="2800" dirty="0"/>
              <a:t> </a:t>
            </a:r>
          </a:p>
          <a:p>
            <a:pPr algn="ctr">
              <a:spcBef>
                <a:spcPct val="20000"/>
              </a:spcBef>
            </a:pPr>
            <a:r>
              <a:rPr lang="en-US" sz="1800" dirty="0"/>
              <a:t>(1869 –1938)</a:t>
            </a:r>
          </a:p>
          <a:p>
            <a:pPr algn="ctr">
              <a:spcBef>
                <a:spcPct val="20000"/>
              </a:spcBef>
            </a:pPr>
            <a:endParaRPr lang="en-US" sz="1800" dirty="0"/>
          </a:p>
          <a:p>
            <a:pPr algn="ctr">
              <a:spcBef>
                <a:spcPct val="20000"/>
              </a:spcBef>
            </a:pPr>
            <a:r>
              <a:rPr lang="en-US" sz="1800" b="1" dirty="0"/>
              <a:t>“Typhoid Mary” was forced into isolation after it was discovered that she was a healthy carrier of </a:t>
            </a:r>
            <a:r>
              <a:rPr lang="en-US" sz="1800" b="1" i="1" dirty="0"/>
              <a:t>Salmonella </a:t>
            </a:r>
            <a:r>
              <a:rPr lang="en-US" sz="1800" b="1" i="1" dirty="0" err="1"/>
              <a:t>typhi</a:t>
            </a:r>
            <a:r>
              <a:rPr lang="en-US" sz="1800" b="1" i="1" dirty="0"/>
              <a:t> </a:t>
            </a:r>
            <a:r>
              <a:rPr lang="en-US" sz="1800" b="1" dirty="0"/>
              <a:t>and died after nearly 30 years in isolation. </a:t>
            </a:r>
          </a:p>
          <a:p>
            <a:pPr algn="ctr">
              <a:spcBef>
                <a:spcPct val="20000"/>
              </a:spcBef>
            </a:pPr>
            <a:endParaRPr lang="en-US" sz="1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890" y="1066800"/>
            <a:ext cx="3657600" cy="5065928"/>
          </a:xfrm>
          <a:prstGeom prst="rect">
            <a:avLst/>
          </a:prstGeom>
        </p:spPr>
      </p:pic>
    </p:spTree>
    <p:extLst>
      <p:ext uri="{BB962C8B-B14F-4D97-AF65-F5344CB8AC3E}">
        <p14:creationId xmlns:p14="http://schemas.microsoft.com/office/powerpoint/2010/main" val="3361621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3733800" y="6392863"/>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www.thefunnybox.com/2006/06</a:t>
            </a:r>
            <a:r>
              <a:rPr lang="en-US" sz="800"/>
              <a:t>/</a:t>
            </a:r>
          </a:p>
        </p:txBody>
      </p:sp>
      <p:sp>
        <p:nvSpPr>
          <p:cNvPr id="149507" name="Rectangle 3"/>
          <p:cNvSpPr>
            <a:spLocks noChangeArrowheads="1"/>
          </p:cNvSpPr>
          <p:nvPr/>
        </p:nvSpPr>
        <p:spPr bwMode="auto">
          <a:xfrm>
            <a:off x="1241425" y="533400"/>
            <a:ext cx="6694488" cy="1108075"/>
          </a:xfrm>
          <a:prstGeom prst="rect">
            <a:avLst/>
          </a:prstGeom>
          <a:noFill/>
          <a:ln w="9525">
            <a:noFill/>
            <a:miter lim="800000"/>
            <a:headEnd/>
            <a:tailEnd/>
          </a:ln>
        </p:spPr>
        <p:txBody>
          <a:bodyPr wrap="none">
            <a:spAutoFit/>
          </a:bodyPr>
          <a:lstStyle/>
          <a:p>
            <a:pPr algn="ctr">
              <a:spcBef>
                <a:spcPct val="20000"/>
              </a:spcBef>
            </a:pPr>
            <a:r>
              <a:rPr lang="en-US" sz="6600" b="1"/>
              <a:t>The New NINA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3"/>
          <p:cNvSpPr>
            <a:spLocks noChangeArrowheads="1"/>
          </p:cNvSpPr>
          <p:nvPr/>
        </p:nvSpPr>
        <p:spPr bwMode="auto">
          <a:xfrm>
            <a:off x="3733800" y="6392863"/>
            <a:ext cx="1654175" cy="215900"/>
          </a:xfrm>
          <a:prstGeom prst="rect">
            <a:avLst/>
          </a:prstGeom>
          <a:noFill/>
          <a:ln w="9525">
            <a:noFill/>
            <a:miter lim="800000"/>
            <a:headEnd/>
            <a:tailEnd/>
          </a:ln>
        </p:spPr>
        <p:txBody>
          <a:bodyPr wrap="none">
            <a:spAutoFit/>
          </a:bodyPr>
          <a:lstStyle/>
          <a:p>
            <a:pPr algn="ctr">
              <a:spcBef>
                <a:spcPct val="20000"/>
              </a:spcBef>
            </a:pPr>
            <a:r>
              <a:rPr lang="en-US" sz="800">
                <a:hlinkClick r:id="rId2"/>
              </a:rPr>
              <a:t>www.thefunnybox.com/2006/06</a:t>
            </a:r>
            <a:r>
              <a:rPr lang="en-US" sz="800"/>
              <a:t>/</a:t>
            </a:r>
          </a:p>
        </p:txBody>
      </p:sp>
      <p:sp>
        <p:nvSpPr>
          <p:cNvPr id="149507" name="Rectangle 3"/>
          <p:cNvSpPr>
            <a:spLocks noChangeArrowheads="1"/>
          </p:cNvSpPr>
          <p:nvPr/>
        </p:nvSpPr>
        <p:spPr bwMode="auto">
          <a:xfrm>
            <a:off x="1241425" y="533400"/>
            <a:ext cx="6694488" cy="1108075"/>
          </a:xfrm>
          <a:prstGeom prst="rect">
            <a:avLst/>
          </a:prstGeom>
          <a:noFill/>
          <a:ln w="9525">
            <a:noFill/>
            <a:miter lim="800000"/>
            <a:headEnd/>
            <a:tailEnd/>
          </a:ln>
        </p:spPr>
        <p:txBody>
          <a:bodyPr wrap="none">
            <a:spAutoFit/>
          </a:bodyPr>
          <a:lstStyle/>
          <a:p>
            <a:pPr algn="ctr">
              <a:spcBef>
                <a:spcPct val="20000"/>
              </a:spcBef>
            </a:pPr>
            <a:r>
              <a:rPr lang="en-US" sz="6600" b="1"/>
              <a:t>The New NINA ?</a:t>
            </a:r>
          </a:p>
        </p:txBody>
      </p:sp>
      <p:pic>
        <p:nvPicPr>
          <p:cNvPr id="6" name="Picture 4"/>
          <p:cNvPicPr>
            <a:picLocks noChangeAspect="1" noChangeArrowheads="1"/>
          </p:cNvPicPr>
          <p:nvPr/>
        </p:nvPicPr>
        <p:blipFill>
          <a:blip r:embed="rId3" cstate="print"/>
          <a:srcRect/>
          <a:stretch>
            <a:fillRect/>
          </a:stretch>
        </p:blipFill>
        <p:spPr bwMode="auto">
          <a:xfrm>
            <a:off x="3495675" y="2286000"/>
            <a:ext cx="2152650" cy="34861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5"/>
          <p:cNvSpPr txBox="1">
            <a:spLocks noChangeArrowheads="1"/>
          </p:cNvSpPr>
          <p:nvPr/>
        </p:nvSpPr>
        <p:spPr bwMode="auto">
          <a:xfrm>
            <a:off x="1295400" y="2252663"/>
            <a:ext cx="6553200" cy="1176337"/>
          </a:xfrm>
          <a:prstGeom prst="rect">
            <a:avLst/>
          </a:prstGeom>
          <a:noFill/>
          <a:ln w="9525">
            <a:noFill/>
            <a:miter lim="800000"/>
            <a:headEnd/>
            <a:tailEnd/>
          </a:ln>
        </p:spPr>
        <p:txBody>
          <a:bodyPr/>
          <a:lstStyle/>
          <a:p>
            <a:pPr algn="ctr">
              <a:spcBef>
                <a:spcPct val="20000"/>
              </a:spcBef>
            </a:pPr>
            <a:r>
              <a:rPr lang="en-US" sz="3600" b="1">
                <a:latin typeface="Verdana" pitchFamily="34" charset="0"/>
              </a:rPr>
              <a:t>What do you think of</a:t>
            </a:r>
          </a:p>
          <a:p>
            <a:pPr algn="ctr">
              <a:spcBef>
                <a:spcPct val="20000"/>
              </a:spcBef>
            </a:pPr>
            <a:r>
              <a:rPr lang="en-US" sz="3600" b="1">
                <a:latin typeface="Verdana" pitchFamily="34" charset="0"/>
              </a:rPr>
              <a:t>when someone says . . .</a:t>
            </a:r>
          </a:p>
        </p:txBody>
      </p:sp>
      <p:sp>
        <p:nvSpPr>
          <p:cNvPr id="136195" name="Text Box 12"/>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“Ireland”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ext Box 4"/>
          <p:cNvSpPr txBox="1">
            <a:spLocks noChangeArrowheads="1"/>
          </p:cNvSpPr>
          <p:nvPr/>
        </p:nvSpPr>
        <p:spPr bwMode="auto">
          <a:xfrm>
            <a:off x="1143000" y="1981200"/>
            <a:ext cx="8001000" cy="1066800"/>
          </a:xfrm>
          <a:prstGeom prst="rect">
            <a:avLst/>
          </a:prstGeom>
          <a:noFill/>
          <a:ln w="9525">
            <a:noFill/>
            <a:miter lim="800000"/>
            <a:headEnd/>
            <a:tailEnd/>
          </a:ln>
        </p:spPr>
        <p:txBody>
          <a:bodyPr/>
          <a:lstStyle/>
          <a:p>
            <a:pPr marL="0" marR="0" lvl="0" indent="0" algn="ctr" defTabSz="914400" rtl="0" eaLnBrk="1" fontAlgn="base" latinLnBrk="0" hangingPunct="1">
              <a:lnSpc>
                <a:spcPct val="130000"/>
              </a:lnSpc>
              <a:spcBef>
                <a:spcPct val="2000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2099" name="TextBox 5"/>
          <p:cNvSpPr txBox="1">
            <a:spLocks noChangeArrowheads="1"/>
          </p:cNvSpPr>
          <p:nvPr/>
        </p:nvSpPr>
        <p:spPr bwMode="auto">
          <a:xfrm>
            <a:off x="838200" y="6397625"/>
            <a:ext cx="7467600" cy="2143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mn-ea"/>
                <a:cs typeface="+mn-cs"/>
                <a:hlinkClick r:id="rId2"/>
              </a:rPr>
              <a:t>www.wtopnews.com/?nid=456&amp;sid=1358866#</a:t>
            </a:r>
            <a:endParaRPr kumimoji="0" lang="en-US" sz="8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132100" name="Picture 2"/>
          <p:cNvPicPr>
            <a:picLocks noChangeAspect="1" noChangeArrowheads="1"/>
          </p:cNvPicPr>
          <p:nvPr/>
        </p:nvPicPr>
        <p:blipFill>
          <a:blip r:embed="rId3" cstate="print"/>
          <a:srcRect/>
          <a:stretch>
            <a:fillRect/>
          </a:stretch>
        </p:blipFill>
        <p:spPr bwMode="auto">
          <a:xfrm>
            <a:off x="914400" y="674688"/>
            <a:ext cx="7315200" cy="5483225"/>
          </a:xfrm>
          <a:prstGeom prst="rect">
            <a:avLst/>
          </a:prstGeom>
          <a:noFill/>
          <a:ln w="9525">
            <a:noFill/>
            <a:miter lim="800000"/>
            <a:headEnd/>
            <a:tailEnd/>
          </a:ln>
        </p:spPr>
      </p:pic>
    </p:spTree>
    <p:extLst>
      <p:ext uri="{BB962C8B-B14F-4D97-AF65-F5344CB8AC3E}">
        <p14:creationId xmlns:p14="http://schemas.microsoft.com/office/powerpoint/2010/main" val="168651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2"/>
          <p:cNvSpPr txBox="1">
            <a:spLocks noChangeArrowheads="1"/>
          </p:cNvSpPr>
          <p:nvPr/>
        </p:nvSpPr>
        <p:spPr bwMode="auto">
          <a:xfrm>
            <a:off x="41513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 or “Irish” ?</a:t>
            </a:r>
          </a:p>
        </p:txBody>
      </p:sp>
      <p:sp>
        <p:nvSpPr>
          <p:cNvPr id="150530" name="Text Box 3"/>
          <p:cNvSpPr txBox="1">
            <a:spLocks noChangeArrowheads="1"/>
          </p:cNvSpPr>
          <p:nvPr/>
        </p:nvSpPr>
        <p:spPr bwMode="auto">
          <a:xfrm>
            <a:off x="1063625" y="3886200"/>
            <a:ext cx="2754313" cy="584200"/>
          </a:xfrm>
          <a:prstGeom prst="rect">
            <a:avLst/>
          </a:prstGeom>
          <a:noFill/>
          <a:ln w="9525">
            <a:noFill/>
            <a:miter lim="800000"/>
            <a:headEnd/>
            <a:tailEnd/>
          </a:ln>
        </p:spPr>
        <p:txBody>
          <a:bodyPr wrap="none">
            <a:spAutoFit/>
          </a:bodyPr>
          <a:lstStyle/>
          <a:p>
            <a:pPr algn="ctr">
              <a:spcBef>
                <a:spcPct val="20000"/>
              </a:spcBef>
            </a:pPr>
            <a:r>
              <a:rPr lang="en-US" sz="3200" b="1">
                <a:solidFill>
                  <a:srgbClr val="20D636"/>
                </a:solidFill>
                <a:latin typeface="Verdana" pitchFamily="34" charset="0"/>
              </a:rPr>
              <a:t>“Ireland” ?</a:t>
            </a:r>
          </a:p>
        </p:txBody>
      </p:sp>
      <p:sp>
        <p:nvSpPr>
          <p:cNvPr id="150531" name="Text Box 4"/>
          <p:cNvSpPr txBox="1">
            <a:spLocks noChangeArrowheads="1"/>
          </p:cNvSpPr>
          <p:nvPr/>
        </p:nvSpPr>
        <p:spPr bwMode="auto">
          <a:xfrm>
            <a:off x="609600" y="4648200"/>
            <a:ext cx="8001000" cy="1905000"/>
          </a:xfrm>
          <a:prstGeom prst="rect">
            <a:avLst/>
          </a:prstGeom>
          <a:noFill/>
          <a:ln w="9525">
            <a:noFill/>
            <a:miter lim="800000"/>
            <a:headEnd/>
            <a:tailEnd/>
          </a:ln>
        </p:spPr>
        <p:txBody>
          <a:bodyPr/>
          <a:lstStyle/>
          <a:p>
            <a:pPr algn="ctr">
              <a:lnSpc>
                <a:spcPct val="130000"/>
              </a:lnSpc>
              <a:spcBef>
                <a:spcPct val="20000"/>
              </a:spcBef>
            </a:pPr>
            <a:r>
              <a:rPr lang="en-US" sz="3600" b="1">
                <a:latin typeface="Verdana" pitchFamily="34" charset="0"/>
              </a:rPr>
              <a:t>more serious images and notions include . . .</a:t>
            </a:r>
          </a:p>
        </p:txBody>
      </p:sp>
      <p:sp>
        <p:nvSpPr>
          <p:cNvPr id="150532" name="Text Box 5"/>
          <p:cNvSpPr txBox="1">
            <a:spLocks noChangeArrowheads="1"/>
          </p:cNvSpPr>
          <p:nvPr/>
        </p:nvSpPr>
        <p:spPr bwMode="auto">
          <a:xfrm>
            <a:off x="1295400" y="2252663"/>
            <a:ext cx="6553200" cy="1176337"/>
          </a:xfrm>
          <a:prstGeom prst="rect">
            <a:avLst/>
          </a:prstGeom>
          <a:noFill/>
          <a:ln w="9525">
            <a:noFill/>
            <a:miter lim="800000"/>
            <a:headEnd/>
            <a:tailEnd/>
          </a:ln>
        </p:spPr>
        <p:txBody>
          <a:bodyPr/>
          <a:lstStyle/>
          <a:p>
            <a:pPr algn="ctr">
              <a:spcBef>
                <a:spcPct val="20000"/>
              </a:spcBef>
            </a:pPr>
            <a:r>
              <a:rPr lang="en-US" sz="3600" b="1">
                <a:solidFill>
                  <a:srgbClr val="20D636"/>
                </a:solidFill>
                <a:latin typeface="Verdana" pitchFamily="34" charset="0"/>
              </a:rPr>
              <a:t>What do you think of</a:t>
            </a:r>
          </a:p>
          <a:p>
            <a:pPr algn="ctr">
              <a:spcBef>
                <a:spcPct val="20000"/>
              </a:spcBef>
            </a:pPr>
            <a:r>
              <a:rPr lang="en-US" sz="3600" b="1">
                <a:solidFill>
                  <a:srgbClr val="20D636"/>
                </a:solidFill>
                <a:latin typeface="Verdana" pitchFamily="34" charset="0"/>
              </a:rPr>
              <a:t>when someone says .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9"/>
          <p:cNvPicPr>
            <a:picLocks noChangeAspect="1" noChangeArrowheads="1"/>
          </p:cNvPicPr>
          <p:nvPr/>
        </p:nvPicPr>
        <p:blipFill>
          <a:blip r:embed="rId2" cstate="print"/>
          <a:srcRect/>
          <a:stretch>
            <a:fillRect/>
          </a:stretch>
        </p:blipFill>
        <p:spPr bwMode="auto">
          <a:xfrm>
            <a:off x="2667000" y="1528763"/>
            <a:ext cx="3810000" cy="38004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1066800" y="533400"/>
            <a:ext cx="6905625" cy="4419600"/>
          </a:xfrm>
          <a:prstGeom prst="rect">
            <a:avLst/>
          </a:prstGeom>
          <a:noFill/>
          <a:ln w="9525">
            <a:noFill/>
            <a:miter lim="800000"/>
            <a:headEnd/>
            <a:tailEnd/>
          </a:ln>
        </p:spPr>
      </p:pic>
      <p:sp>
        <p:nvSpPr>
          <p:cNvPr id="152579" name="TextBox 3"/>
          <p:cNvSpPr txBox="1">
            <a:spLocks noChangeArrowheads="1"/>
          </p:cNvSpPr>
          <p:nvPr/>
        </p:nvSpPr>
        <p:spPr bwMode="auto">
          <a:xfrm>
            <a:off x="762000" y="5281613"/>
            <a:ext cx="7467600" cy="1347787"/>
          </a:xfrm>
          <a:prstGeom prst="rect">
            <a:avLst/>
          </a:prstGeom>
          <a:noFill/>
          <a:ln w="9525">
            <a:noFill/>
            <a:miter lim="800000"/>
            <a:headEnd/>
            <a:tailEnd/>
          </a:ln>
        </p:spPr>
        <p:txBody>
          <a:bodyPr>
            <a:spAutoFit/>
          </a:bodyPr>
          <a:lstStyle/>
          <a:p>
            <a:pPr algn="ctr">
              <a:lnSpc>
                <a:spcPct val="130000"/>
              </a:lnSpc>
              <a:spcBef>
                <a:spcPct val="20000"/>
              </a:spcBef>
            </a:pPr>
            <a:r>
              <a:rPr lang="en-US">
                <a:solidFill>
                  <a:srgbClr val="000000"/>
                </a:solidFill>
              </a:rPr>
              <a:t>"Riverdance" features Irish music and dance. The show began playing in the 1990s and makes its final stop in Duluth on March 4-5.</a:t>
            </a:r>
          </a:p>
          <a:p>
            <a:pPr algn="ctr">
              <a:spcBef>
                <a:spcPct val="20000"/>
              </a:spcBef>
            </a:pPr>
            <a:r>
              <a:rPr lang="en-US" b="1">
                <a:solidFill>
                  <a:srgbClr val="000000"/>
                </a:solidFill>
              </a:rPr>
              <a:t>A 'Riverdance' Farewell in Duluth</a:t>
            </a:r>
          </a:p>
          <a:p>
            <a:pPr algn="ctr">
              <a:spcBef>
                <a:spcPct val="20000"/>
              </a:spcBef>
            </a:pPr>
            <a:r>
              <a:rPr lang="en-US" b="1">
                <a:solidFill>
                  <a:srgbClr val="000000"/>
                </a:solidFill>
                <a:hlinkClick r:id="rId3"/>
              </a:rPr>
              <a:t>Ann Klefstad</a:t>
            </a:r>
            <a:r>
              <a:rPr lang="en-US" b="1">
                <a:solidFill>
                  <a:srgbClr val="000000"/>
                </a:solidFill>
              </a:rPr>
              <a:t> Duluth News Tribune</a:t>
            </a:r>
            <a:br>
              <a:rPr lang="en-US" b="1">
                <a:solidFill>
                  <a:srgbClr val="000000"/>
                </a:solidFill>
              </a:rPr>
            </a:br>
            <a:r>
              <a:rPr lang="en-US" b="1">
                <a:solidFill>
                  <a:srgbClr val="000000"/>
                </a:solidFill>
              </a:rPr>
              <a:t>Published Thursday, February 28, 2008</a:t>
            </a:r>
          </a:p>
          <a:p>
            <a:pPr algn="ctr">
              <a:spcBef>
                <a:spcPct val="20000"/>
              </a:spcBef>
            </a:pPr>
            <a:r>
              <a:rPr lang="en-US" sz="800">
                <a:solidFill>
                  <a:srgbClr val="000000"/>
                </a:solidFill>
              </a:rPr>
              <a:t>[PHOTO BY JOAN MARCUS]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4"/>
          <p:cNvSpPr txBox="1">
            <a:spLocks noChangeArrowheads="1"/>
          </p:cNvSpPr>
          <p:nvPr/>
        </p:nvSpPr>
        <p:spPr bwMode="auto">
          <a:xfrm>
            <a:off x="1143000" y="1981200"/>
            <a:ext cx="8001000" cy="1066800"/>
          </a:xfrm>
          <a:prstGeom prst="rect">
            <a:avLst/>
          </a:prstGeom>
          <a:noFill/>
          <a:ln w="9525">
            <a:noFill/>
            <a:miter lim="800000"/>
            <a:headEnd/>
            <a:tailEnd/>
          </a:ln>
        </p:spPr>
        <p:txBody>
          <a:bodyPr/>
          <a:lstStyle/>
          <a:p>
            <a:pPr algn="ctr">
              <a:lnSpc>
                <a:spcPct val="130000"/>
              </a:lnSpc>
              <a:spcBef>
                <a:spcPct val="20000"/>
              </a:spcBef>
            </a:pPr>
            <a:endParaRPr lang="en-US" sz="1600" b="1">
              <a:solidFill>
                <a:srgbClr val="000000"/>
              </a:solidFill>
              <a:latin typeface="Verdana" pitchFamily="34" charset="0"/>
            </a:endParaRPr>
          </a:p>
        </p:txBody>
      </p:sp>
      <p:sp>
        <p:nvSpPr>
          <p:cNvPr id="153602" name="Rectangle 3"/>
          <p:cNvSpPr>
            <a:spLocks noChangeArrowheads="1"/>
          </p:cNvSpPr>
          <p:nvPr/>
        </p:nvSpPr>
        <p:spPr bwMode="auto">
          <a:xfrm>
            <a:off x="914400" y="685800"/>
            <a:ext cx="7315200" cy="5842000"/>
          </a:xfrm>
          <a:prstGeom prst="rect">
            <a:avLst/>
          </a:prstGeom>
          <a:noFill/>
          <a:ln w="9525">
            <a:noFill/>
            <a:miter lim="800000"/>
            <a:headEnd/>
            <a:tailEnd/>
          </a:ln>
        </p:spPr>
        <p:txBody>
          <a:bodyPr>
            <a:spAutoFit/>
          </a:bodyPr>
          <a:lstStyle/>
          <a:p>
            <a:pPr algn="just">
              <a:spcBef>
                <a:spcPct val="20000"/>
              </a:spcBef>
            </a:pPr>
            <a:r>
              <a:rPr lang="en-US" sz="2400">
                <a:solidFill>
                  <a:srgbClr val="20D636"/>
                </a:solidFill>
              </a:rPr>
              <a:t>The show arose, he says, at a time in the </a:t>
            </a:r>
            <a:r>
              <a:rPr lang="en-US" sz="2800" b="1">
                <a:solidFill>
                  <a:srgbClr val="000000"/>
                </a:solidFill>
              </a:rPr>
              <a:t>1990s when Ireland was finally getting some sense of confidence.</a:t>
            </a:r>
            <a:r>
              <a:rPr lang="en-US" sz="2400">
                <a:solidFill>
                  <a:srgbClr val="000000"/>
                </a:solidFill>
              </a:rPr>
              <a:t> </a:t>
            </a:r>
            <a:r>
              <a:rPr lang="en-US" sz="2400">
                <a:solidFill>
                  <a:srgbClr val="20D636"/>
                </a:solidFill>
              </a:rPr>
              <a:t>“Even though we got our independence in the [1920s] </a:t>
            </a:r>
            <a:r>
              <a:rPr lang="en-US" sz="2800" b="1">
                <a:solidFill>
                  <a:srgbClr val="000000"/>
                </a:solidFill>
              </a:rPr>
              <a:t>it took until the [1990s] ’til we were confident about the value of our culture, and stopped being embarrassed,” </a:t>
            </a:r>
            <a:r>
              <a:rPr lang="en-US" sz="2400">
                <a:solidFill>
                  <a:srgbClr val="20D636"/>
                </a:solidFill>
              </a:rPr>
              <a:t>Erskine said. “Suddenly we had money, we had work, people were beginning to immigrate to Ireland. And along came ‘Riverdance,’ and we were ready.”</a:t>
            </a:r>
          </a:p>
          <a:p>
            <a:pPr algn="just">
              <a:spcBef>
                <a:spcPct val="20000"/>
              </a:spcBef>
            </a:pPr>
            <a:endParaRPr lang="en-US" sz="600">
              <a:solidFill>
                <a:srgbClr val="000000"/>
              </a:solidFill>
            </a:endParaRPr>
          </a:p>
          <a:p>
            <a:pPr algn="just">
              <a:spcBef>
                <a:spcPct val="20000"/>
              </a:spcBef>
            </a:pPr>
            <a:r>
              <a:rPr lang="en-US" sz="2400">
                <a:solidFill>
                  <a:srgbClr val="000000"/>
                </a:solidFill>
              </a:rPr>
              <a:t>If it had happened 10 years earlier, it wouldn’t have worked, </a:t>
            </a:r>
            <a:r>
              <a:rPr lang="en-US">
                <a:solidFill>
                  <a:srgbClr val="000000"/>
                </a:solidFill>
              </a:rPr>
              <a:t>Erskine said. He remembers how tentative the early days were. Their first engagement in London was typical. “We thought, ‘It’s an Irish dance show, why would anyone want to watch it in London?’ We booked the hall for 10 days, but we were there for two and a half years.”</a:t>
            </a:r>
          </a:p>
          <a:p>
            <a:pPr algn="just">
              <a:spcBef>
                <a:spcPct val="20000"/>
              </a:spcBef>
            </a:pPr>
            <a:endParaRPr lang="en-US">
              <a:solidFill>
                <a:srgbClr val="000000"/>
              </a:solidFill>
            </a:endParaRPr>
          </a:p>
        </p:txBody>
      </p:sp>
      <p:sp>
        <p:nvSpPr>
          <p:cNvPr id="6" name="TextBox 5"/>
          <p:cNvSpPr txBox="1"/>
          <p:nvPr/>
        </p:nvSpPr>
        <p:spPr>
          <a:xfrm>
            <a:off x="838200" y="6172200"/>
            <a:ext cx="7467600" cy="609600"/>
          </a:xfrm>
          <a:prstGeom prst="rect">
            <a:avLst/>
          </a:prstGeom>
          <a:noFill/>
        </p:spPr>
        <p:txBody>
          <a:bodyPr>
            <a:spAutoFit/>
          </a:bodyPr>
          <a:lstStyle/>
          <a:p>
            <a:pPr algn="ctr">
              <a:spcBef>
                <a:spcPct val="20000"/>
              </a:spcBef>
              <a:defRPr/>
            </a:pPr>
            <a:r>
              <a:rPr lang="en-US" sz="1050" b="1" dirty="0">
                <a:solidFill>
                  <a:srgbClr val="000000"/>
                </a:solidFill>
              </a:rPr>
              <a:t>A '</a:t>
            </a:r>
            <a:r>
              <a:rPr lang="en-US" sz="1050" b="1" dirty="0" err="1">
                <a:solidFill>
                  <a:srgbClr val="000000"/>
                </a:solidFill>
              </a:rPr>
              <a:t>Riverdance</a:t>
            </a:r>
            <a:r>
              <a:rPr lang="en-US" sz="1050" b="1" dirty="0">
                <a:solidFill>
                  <a:srgbClr val="000000"/>
                </a:solidFill>
              </a:rPr>
              <a:t>' Farewell in Duluth</a:t>
            </a:r>
          </a:p>
          <a:p>
            <a:pPr algn="ctr">
              <a:spcBef>
                <a:spcPct val="20000"/>
              </a:spcBef>
              <a:defRPr/>
            </a:pPr>
            <a:r>
              <a:rPr lang="en-US" sz="1050" b="1" dirty="0">
                <a:solidFill>
                  <a:srgbClr val="000000"/>
                </a:solidFill>
                <a:hlinkClick r:id="rId2"/>
              </a:rPr>
              <a:t>Ann </a:t>
            </a:r>
            <a:r>
              <a:rPr lang="en-US" sz="1050" b="1" dirty="0" err="1">
                <a:solidFill>
                  <a:srgbClr val="000000"/>
                </a:solidFill>
                <a:hlinkClick r:id="rId2"/>
              </a:rPr>
              <a:t>Klefstad</a:t>
            </a:r>
            <a:r>
              <a:rPr lang="en-US" sz="1050" b="1" dirty="0">
                <a:solidFill>
                  <a:srgbClr val="000000"/>
                </a:solidFill>
              </a:rPr>
              <a:t> Duluth News Tribune</a:t>
            </a:r>
            <a:br>
              <a:rPr lang="en-US" sz="1050" b="1" dirty="0">
                <a:solidFill>
                  <a:srgbClr val="000000"/>
                </a:solidFill>
              </a:rPr>
            </a:br>
            <a:r>
              <a:rPr lang="en-US" sz="1050" b="1" dirty="0">
                <a:solidFill>
                  <a:srgbClr val="000000"/>
                </a:solidFill>
              </a:rPr>
              <a:t>Published Thursday, February 28, 2008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2547938" y="530225"/>
            <a:ext cx="4038600" cy="5715000"/>
          </a:xfrm>
          <a:prstGeom prst="rect">
            <a:avLst/>
          </a:prstGeom>
          <a:noFill/>
          <a:ln w="9525">
            <a:noFill/>
            <a:miter lim="800000"/>
            <a:headEnd/>
            <a:tailEnd/>
          </a:ln>
        </p:spPr>
      </p:pic>
      <p:sp>
        <p:nvSpPr>
          <p:cNvPr id="154627" name="Rectangle 3"/>
          <p:cNvSpPr>
            <a:spLocks noChangeArrowheads="1"/>
          </p:cNvSpPr>
          <p:nvPr/>
        </p:nvSpPr>
        <p:spPr bwMode="auto">
          <a:xfrm>
            <a:off x="3592513" y="6397625"/>
            <a:ext cx="1976437"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http://en.wikipedia.org/wiki/Celtic_cross</a:t>
            </a:r>
            <a:endParaRPr lang="en-US" sz="800"/>
          </a:p>
        </p:txBody>
      </p:sp>
      <p:sp>
        <p:nvSpPr>
          <p:cNvPr id="4" name="Rectangle 3"/>
          <p:cNvSpPr>
            <a:spLocks noChangeArrowheads="1"/>
          </p:cNvSpPr>
          <p:nvPr/>
        </p:nvSpPr>
        <p:spPr bwMode="auto">
          <a:xfrm>
            <a:off x="381000" y="3387725"/>
            <a:ext cx="2762529" cy="2763834"/>
          </a:xfrm>
          <a:prstGeom prst="rect">
            <a:avLst/>
          </a:prstGeom>
          <a:noFill/>
          <a:ln w="9525">
            <a:noFill/>
            <a:miter lim="800000"/>
            <a:headEnd/>
            <a:tailEnd/>
          </a:ln>
        </p:spPr>
        <p:txBody>
          <a:bodyPr wrap="square">
            <a:spAutoFit/>
          </a:bodyPr>
          <a:lstStyle/>
          <a:p>
            <a:pPr algn="ctr">
              <a:spcBef>
                <a:spcPct val="20000"/>
              </a:spcBef>
            </a:pPr>
            <a:r>
              <a:rPr lang="en-US" sz="2800" b="1" dirty="0">
                <a:solidFill>
                  <a:schemeClr val="bg1"/>
                </a:solidFill>
              </a:rPr>
              <a:t>common Irish designs</a:t>
            </a:r>
          </a:p>
          <a:p>
            <a:pPr algn="ctr">
              <a:spcBef>
                <a:spcPct val="20000"/>
              </a:spcBef>
            </a:pPr>
            <a:r>
              <a:rPr lang="en-US" sz="2800" b="1" dirty="0">
                <a:solidFill>
                  <a:schemeClr val="bg1"/>
                </a:solidFill>
              </a:rPr>
              <a:t>combine “pagan” and Christian motifs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2547938" y="530225"/>
            <a:ext cx="4038600" cy="5715000"/>
          </a:xfrm>
          <a:prstGeom prst="rect">
            <a:avLst/>
          </a:prstGeom>
          <a:noFill/>
          <a:ln w="9525">
            <a:noFill/>
            <a:miter lim="800000"/>
            <a:headEnd/>
            <a:tailEnd/>
          </a:ln>
        </p:spPr>
      </p:pic>
      <p:sp>
        <p:nvSpPr>
          <p:cNvPr id="154627" name="Rectangle 3"/>
          <p:cNvSpPr>
            <a:spLocks noChangeArrowheads="1"/>
          </p:cNvSpPr>
          <p:nvPr/>
        </p:nvSpPr>
        <p:spPr bwMode="auto">
          <a:xfrm>
            <a:off x="3592513" y="6397625"/>
            <a:ext cx="1976437"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http://en.wikipedia.org/wiki/Celtic_cross</a:t>
            </a:r>
            <a:endParaRPr lang="en-US" sz="800"/>
          </a:p>
        </p:txBody>
      </p:sp>
      <p:sp>
        <p:nvSpPr>
          <p:cNvPr id="4" name="Rectangle 3"/>
          <p:cNvSpPr>
            <a:spLocks noChangeArrowheads="1"/>
          </p:cNvSpPr>
          <p:nvPr/>
        </p:nvSpPr>
        <p:spPr bwMode="auto">
          <a:xfrm>
            <a:off x="381000" y="3387725"/>
            <a:ext cx="2762529" cy="2763834"/>
          </a:xfrm>
          <a:prstGeom prst="rect">
            <a:avLst/>
          </a:prstGeom>
          <a:noFill/>
          <a:ln w="9525">
            <a:noFill/>
            <a:miter lim="800000"/>
            <a:headEnd/>
            <a:tailEnd/>
          </a:ln>
        </p:spPr>
        <p:txBody>
          <a:bodyPr wrap="square">
            <a:spAutoFit/>
          </a:bodyPr>
          <a:lstStyle/>
          <a:p>
            <a:pPr algn="ctr">
              <a:spcBef>
                <a:spcPct val="20000"/>
              </a:spcBef>
            </a:pPr>
            <a:r>
              <a:rPr lang="en-US" sz="2800" b="1" dirty="0">
                <a:solidFill>
                  <a:schemeClr val="bg1">
                    <a:lumMod val="65000"/>
                  </a:schemeClr>
                </a:solidFill>
              </a:rPr>
              <a:t>common Irish designs</a:t>
            </a:r>
          </a:p>
          <a:p>
            <a:pPr algn="ctr">
              <a:spcBef>
                <a:spcPct val="20000"/>
              </a:spcBef>
            </a:pPr>
            <a:r>
              <a:rPr lang="en-US" sz="2800" b="1" dirty="0">
                <a:solidFill>
                  <a:schemeClr val="bg1">
                    <a:lumMod val="65000"/>
                  </a:schemeClr>
                </a:solidFill>
              </a:rPr>
              <a:t>combine “pagan” and Christian motifs </a:t>
            </a:r>
          </a:p>
        </p:txBody>
      </p:sp>
      <p:sp>
        <p:nvSpPr>
          <p:cNvPr id="5" name="Rectangle 4"/>
          <p:cNvSpPr>
            <a:spLocks noChangeArrowheads="1"/>
          </p:cNvSpPr>
          <p:nvPr/>
        </p:nvSpPr>
        <p:spPr bwMode="auto">
          <a:xfrm>
            <a:off x="5848071" y="3925431"/>
            <a:ext cx="2762529" cy="2332946"/>
          </a:xfrm>
          <a:prstGeom prst="rect">
            <a:avLst/>
          </a:prstGeom>
          <a:noFill/>
          <a:ln w="9525">
            <a:noFill/>
            <a:miter lim="800000"/>
            <a:headEnd/>
            <a:tailEnd/>
          </a:ln>
        </p:spPr>
        <p:txBody>
          <a:bodyPr wrap="square">
            <a:spAutoFit/>
          </a:bodyPr>
          <a:lstStyle/>
          <a:p>
            <a:pPr algn="ctr">
              <a:spcBef>
                <a:spcPct val="20000"/>
              </a:spcBef>
            </a:pPr>
            <a:r>
              <a:rPr lang="en-US" sz="2800" b="1" dirty="0">
                <a:solidFill>
                  <a:schemeClr val="bg1"/>
                </a:solidFill>
              </a:rPr>
              <a:t>In this case, for e.g., the cross, </a:t>
            </a:r>
          </a:p>
          <a:p>
            <a:pPr algn="ctr">
              <a:spcBef>
                <a:spcPct val="20000"/>
              </a:spcBef>
            </a:pPr>
            <a:r>
              <a:rPr lang="en-US" sz="2800" b="1" dirty="0">
                <a:solidFill>
                  <a:schemeClr val="bg1"/>
                </a:solidFill>
              </a:rPr>
              <a:t>the sun/moon, and eternity</a:t>
            </a:r>
          </a:p>
        </p:txBody>
      </p:sp>
    </p:spTree>
    <p:extLst>
      <p:ext uri="{BB962C8B-B14F-4D97-AF65-F5344CB8AC3E}">
        <p14:creationId xmlns:p14="http://schemas.microsoft.com/office/powerpoint/2010/main" val="3498523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cstate="print"/>
          <a:srcRect/>
          <a:stretch>
            <a:fillRect/>
          </a:stretch>
        </p:blipFill>
        <p:spPr bwMode="auto">
          <a:xfrm>
            <a:off x="3409950" y="76200"/>
            <a:ext cx="4286250" cy="5705475"/>
          </a:xfrm>
          <a:prstGeom prst="rect">
            <a:avLst/>
          </a:prstGeom>
          <a:noFill/>
          <a:ln w="9525">
            <a:noFill/>
            <a:miter lim="800000"/>
            <a:headEnd/>
            <a:tailEnd/>
          </a:ln>
        </p:spPr>
      </p:pic>
      <p:sp>
        <p:nvSpPr>
          <p:cNvPr id="155651" name="Rectangle 3"/>
          <p:cNvSpPr>
            <a:spLocks noChangeArrowheads="1"/>
          </p:cNvSpPr>
          <p:nvPr/>
        </p:nvSpPr>
        <p:spPr bwMode="auto">
          <a:xfrm>
            <a:off x="4295775" y="6427788"/>
            <a:ext cx="2486025" cy="277812"/>
          </a:xfrm>
          <a:prstGeom prst="rect">
            <a:avLst/>
          </a:prstGeom>
          <a:noFill/>
          <a:ln w="9525">
            <a:noFill/>
            <a:miter lim="800000"/>
            <a:headEnd/>
            <a:tailEnd/>
          </a:ln>
        </p:spPr>
        <p:txBody>
          <a:bodyPr wrap="none">
            <a:spAutoFit/>
          </a:bodyPr>
          <a:lstStyle/>
          <a:p>
            <a:pPr algn="ctr">
              <a:spcBef>
                <a:spcPct val="20000"/>
              </a:spcBef>
            </a:pPr>
            <a:r>
              <a:rPr lang="en-US" dirty="0">
                <a:hlinkClick r:id="rId3"/>
              </a:rPr>
              <a:t>http://en.wikipedia.org/wiki/Ireland</a:t>
            </a:r>
            <a:endParaRPr lang="en-US" dirty="0"/>
          </a:p>
        </p:txBody>
      </p:sp>
      <p:sp>
        <p:nvSpPr>
          <p:cNvPr id="155652" name="Rectangle 3"/>
          <p:cNvSpPr>
            <a:spLocks noChangeArrowheads="1"/>
          </p:cNvSpPr>
          <p:nvPr/>
        </p:nvSpPr>
        <p:spPr bwMode="auto">
          <a:xfrm>
            <a:off x="3767138" y="5864225"/>
            <a:ext cx="3624262" cy="590550"/>
          </a:xfrm>
          <a:prstGeom prst="rect">
            <a:avLst/>
          </a:prstGeom>
          <a:noFill/>
          <a:ln w="9525">
            <a:noFill/>
            <a:miter lim="800000"/>
            <a:headEnd/>
            <a:tailEnd/>
          </a:ln>
        </p:spPr>
        <p:txBody>
          <a:bodyPr wrap="none">
            <a:spAutoFit/>
          </a:bodyPr>
          <a:lstStyle/>
          <a:p>
            <a:pPr algn="ctr">
              <a:spcBef>
                <a:spcPct val="20000"/>
              </a:spcBef>
            </a:pPr>
            <a:r>
              <a:rPr lang="en-US" sz="1800" dirty="0">
                <a:solidFill>
                  <a:schemeClr val="bg1"/>
                </a:solidFill>
                <a:hlinkClick r:id="rId4" tooltip="Book of Kells"/>
              </a:rPr>
              <a:t>Book of </a:t>
            </a:r>
            <a:r>
              <a:rPr lang="en-US" sz="1800" dirty="0" err="1">
                <a:solidFill>
                  <a:schemeClr val="bg1"/>
                </a:solidFill>
                <a:hlinkClick r:id="rId4" tooltip="Book of Kells"/>
              </a:rPr>
              <a:t>Kells</a:t>
            </a:r>
            <a:r>
              <a:rPr lang="en-US" sz="1800" dirty="0">
                <a:solidFill>
                  <a:schemeClr val="bg1"/>
                </a:solidFill>
              </a:rPr>
              <a:t>, </a:t>
            </a:r>
          </a:p>
          <a:p>
            <a:pPr algn="ctr">
              <a:spcBef>
                <a:spcPct val="20000"/>
              </a:spcBef>
            </a:pPr>
            <a:r>
              <a:rPr lang="en-US" dirty="0">
                <a:solidFill>
                  <a:schemeClr val="bg1"/>
                </a:solidFill>
              </a:rPr>
              <a:t>Folio 292r, Incipit to John. </a:t>
            </a:r>
            <a:r>
              <a:rPr lang="en-US" i="1" dirty="0">
                <a:solidFill>
                  <a:schemeClr val="bg1"/>
                </a:solidFill>
              </a:rPr>
              <a:t>In principio </a:t>
            </a:r>
            <a:r>
              <a:rPr lang="en-US" i="1" dirty="0" err="1">
                <a:solidFill>
                  <a:schemeClr val="bg1"/>
                </a:solidFill>
              </a:rPr>
              <a:t>erat</a:t>
            </a:r>
            <a:r>
              <a:rPr lang="en-US" i="1" dirty="0">
                <a:solidFill>
                  <a:schemeClr val="bg1"/>
                </a:solidFill>
              </a:rPr>
              <a:t> verbum</a:t>
            </a:r>
            <a:r>
              <a:rPr lang="en-US" dirty="0">
                <a:solidFill>
                  <a:schemeClr val="bg1"/>
                </a:solidFill>
              </a:rPr>
              <a:t>.</a:t>
            </a:r>
          </a:p>
        </p:txBody>
      </p:sp>
      <p:sp>
        <p:nvSpPr>
          <p:cNvPr id="5" name="Rectangle 4"/>
          <p:cNvSpPr>
            <a:spLocks noChangeArrowheads="1"/>
          </p:cNvSpPr>
          <p:nvPr/>
        </p:nvSpPr>
        <p:spPr bwMode="auto">
          <a:xfrm>
            <a:off x="247650" y="1748302"/>
            <a:ext cx="3028950" cy="3280898"/>
          </a:xfrm>
          <a:prstGeom prst="rect">
            <a:avLst/>
          </a:prstGeom>
          <a:noFill/>
          <a:ln w="9525">
            <a:noFill/>
            <a:miter lim="800000"/>
            <a:headEnd/>
            <a:tailEnd/>
          </a:ln>
        </p:spPr>
        <p:txBody>
          <a:bodyPr wrap="square">
            <a:spAutoFit/>
          </a:bodyPr>
          <a:lstStyle/>
          <a:p>
            <a:pPr algn="ctr">
              <a:spcBef>
                <a:spcPct val="20000"/>
              </a:spcBef>
            </a:pPr>
            <a:r>
              <a:rPr lang="en-US" sz="2800" b="1" dirty="0">
                <a:solidFill>
                  <a:schemeClr val="bg1"/>
                </a:solidFill>
              </a:rPr>
              <a:t>The </a:t>
            </a:r>
          </a:p>
          <a:p>
            <a:pPr algn="ctr">
              <a:spcBef>
                <a:spcPct val="20000"/>
              </a:spcBef>
            </a:pPr>
            <a:r>
              <a:rPr lang="en-US" sz="2800" b="1" dirty="0">
                <a:solidFill>
                  <a:schemeClr val="bg1"/>
                </a:solidFill>
              </a:rPr>
              <a:t>“Book of </a:t>
            </a:r>
            <a:r>
              <a:rPr lang="en-US" sz="2800" b="1" dirty="0" err="1">
                <a:solidFill>
                  <a:schemeClr val="bg1"/>
                </a:solidFill>
              </a:rPr>
              <a:t>Kells</a:t>
            </a:r>
            <a:r>
              <a:rPr lang="en-US" sz="2800" b="1" dirty="0">
                <a:solidFill>
                  <a:schemeClr val="bg1"/>
                </a:solidFill>
              </a:rPr>
              <a:t>” </a:t>
            </a:r>
          </a:p>
          <a:p>
            <a:pPr algn="ctr">
              <a:spcBef>
                <a:spcPct val="20000"/>
              </a:spcBef>
            </a:pPr>
            <a:r>
              <a:rPr lang="en-US" sz="2800" b="1" dirty="0">
                <a:solidFill>
                  <a:schemeClr val="bg1"/>
                </a:solidFill>
              </a:rPr>
              <a:t>is one of the most famous illuminated manuscripts in the world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2514600"/>
            <a:ext cx="5943600" cy="3416320"/>
          </a:xfrm>
          <a:prstGeom prst="rect">
            <a:avLst/>
          </a:prstGeom>
          <a:noFill/>
          <a:ln w="9525">
            <a:noFill/>
            <a:miter lim="800000"/>
            <a:headEnd/>
            <a:tailEnd/>
          </a:ln>
        </p:spPr>
        <p:txBody>
          <a:bodyPr wrap="square">
            <a:spAutoFit/>
          </a:bodyPr>
          <a:lstStyle/>
          <a:p>
            <a:pPr algn="ctr">
              <a:spcBef>
                <a:spcPct val="20000"/>
              </a:spcBef>
            </a:pPr>
            <a:r>
              <a:rPr lang="en-US" sz="4000" b="1" dirty="0">
                <a:solidFill>
                  <a:schemeClr val="bg1"/>
                </a:solidFill>
              </a:rPr>
              <a:t>Pay attention to the various areas and regions in Ireland . . .</a:t>
            </a:r>
          </a:p>
          <a:p>
            <a:pPr algn="ctr">
              <a:spcBef>
                <a:spcPct val="20000"/>
              </a:spcBef>
            </a:pPr>
            <a:r>
              <a:rPr lang="en-US" sz="4000" b="1" dirty="0">
                <a:solidFill>
                  <a:srgbClr val="000000"/>
                </a:solidFill>
              </a:rPr>
              <a:t>As well as the various </a:t>
            </a:r>
          </a:p>
          <a:p>
            <a:pPr algn="ctr">
              <a:spcBef>
                <a:spcPct val="20000"/>
              </a:spcBef>
            </a:pPr>
            <a:r>
              <a:rPr lang="en-US" sz="4000" b="1" dirty="0">
                <a:solidFill>
                  <a:srgbClr val="000000"/>
                </a:solidFill>
              </a:rPr>
              <a:t>“units of analysis” . . .</a:t>
            </a:r>
          </a:p>
        </p:txBody>
      </p:sp>
    </p:spTree>
    <p:extLst>
      <p:ext uri="{BB962C8B-B14F-4D97-AF65-F5344CB8AC3E}">
        <p14:creationId xmlns:p14="http://schemas.microsoft.com/office/powerpoint/2010/main" val="1780152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2514600"/>
            <a:ext cx="5943600" cy="3416320"/>
          </a:xfrm>
          <a:prstGeom prst="rect">
            <a:avLst/>
          </a:prstGeom>
          <a:noFill/>
          <a:ln w="9525">
            <a:noFill/>
            <a:miter lim="800000"/>
            <a:headEnd/>
            <a:tailEnd/>
          </a:ln>
        </p:spPr>
        <p:txBody>
          <a:bodyPr wrap="square">
            <a:spAutoFit/>
          </a:bodyPr>
          <a:lstStyle/>
          <a:p>
            <a:pPr algn="ctr">
              <a:spcBef>
                <a:spcPct val="20000"/>
              </a:spcBef>
            </a:pPr>
            <a:r>
              <a:rPr lang="en-US" sz="4000" b="1" dirty="0">
                <a:solidFill>
                  <a:schemeClr val="bg1">
                    <a:lumMod val="65000"/>
                  </a:schemeClr>
                </a:solidFill>
              </a:rPr>
              <a:t>Pay attention to the various areas and regions in Ireland . . .</a:t>
            </a:r>
          </a:p>
          <a:p>
            <a:pPr algn="ctr">
              <a:spcBef>
                <a:spcPct val="20000"/>
              </a:spcBef>
            </a:pPr>
            <a:r>
              <a:rPr lang="en-US" sz="4000" b="1" dirty="0">
                <a:solidFill>
                  <a:schemeClr val="bg1"/>
                </a:solidFill>
              </a:rPr>
              <a:t>As well as the various </a:t>
            </a:r>
          </a:p>
          <a:p>
            <a:pPr algn="ctr">
              <a:spcBef>
                <a:spcPct val="20000"/>
              </a:spcBef>
            </a:pPr>
            <a:r>
              <a:rPr lang="en-US" sz="4000" b="1" dirty="0">
                <a:solidFill>
                  <a:schemeClr val="bg1"/>
                </a:solidFill>
              </a:rPr>
              <a:t>“units of analysis” . . .</a:t>
            </a:r>
          </a:p>
        </p:txBody>
      </p:sp>
    </p:spTree>
    <p:extLst>
      <p:ext uri="{BB962C8B-B14F-4D97-AF65-F5344CB8AC3E}">
        <p14:creationId xmlns:p14="http://schemas.microsoft.com/office/powerpoint/2010/main" val="95402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5"/>
          <p:cNvSpPr txBox="1">
            <a:spLocks noChangeArrowheads="1"/>
          </p:cNvSpPr>
          <p:nvPr/>
        </p:nvSpPr>
        <p:spPr bwMode="auto">
          <a:xfrm>
            <a:off x="1295400" y="2252663"/>
            <a:ext cx="6553200" cy="1176337"/>
          </a:xfrm>
          <a:prstGeom prst="rect">
            <a:avLst/>
          </a:prstGeom>
          <a:noFill/>
          <a:ln w="9525">
            <a:noFill/>
            <a:miter lim="800000"/>
            <a:headEnd/>
            <a:tailEnd/>
          </a:ln>
        </p:spPr>
        <p:txBody>
          <a:bodyPr/>
          <a:lstStyle/>
          <a:p>
            <a:pPr algn="ctr">
              <a:spcBef>
                <a:spcPct val="20000"/>
              </a:spcBef>
            </a:pPr>
            <a:r>
              <a:rPr lang="en-US" sz="3600" b="1">
                <a:latin typeface="Verdana" pitchFamily="34" charset="0"/>
              </a:rPr>
              <a:t>What do you think of</a:t>
            </a:r>
          </a:p>
          <a:p>
            <a:pPr algn="ctr">
              <a:spcBef>
                <a:spcPct val="20000"/>
              </a:spcBef>
            </a:pPr>
            <a:r>
              <a:rPr lang="en-US" sz="3600" b="1">
                <a:latin typeface="Verdana" pitchFamily="34" charset="0"/>
              </a:rPr>
              <a:t>when someone says . . .</a:t>
            </a:r>
          </a:p>
        </p:txBody>
      </p:sp>
      <p:sp>
        <p:nvSpPr>
          <p:cNvPr id="953354" name="Text Box 10"/>
          <p:cNvSpPr txBox="1">
            <a:spLocks noChangeArrowheads="1"/>
          </p:cNvSpPr>
          <p:nvPr/>
        </p:nvSpPr>
        <p:spPr bwMode="auto">
          <a:xfrm>
            <a:off x="40751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 or “Irish” ?</a:t>
            </a:r>
            <a:endParaRPr lang="en-US" sz="3600" b="1">
              <a:solidFill>
                <a:schemeClr val="bg1"/>
              </a:solidFill>
              <a:latin typeface="Verdana" pitchFamily="34" charset="0"/>
            </a:endParaRPr>
          </a:p>
        </p:txBody>
      </p:sp>
      <p:sp>
        <p:nvSpPr>
          <p:cNvPr id="136195" name="Text Box 12"/>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“Ireland”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
        <p:nvSpPr>
          <p:cNvPr id="970758" name="Oval 6"/>
          <p:cNvSpPr>
            <a:spLocks noChangeArrowheads="1"/>
          </p:cNvSpPr>
          <p:nvPr/>
        </p:nvSpPr>
        <p:spPr bwMode="auto">
          <a:xfrm rot="-3879821">
            <a:off x="2828925" y="3343275"/>
            <a:ext cx="838200" cy="1009650"/>
          </a:xfrm>
          <a:prstGeom prst="ellipse">
            <a:avLst/>
          </a:prstGeom>
          <a:gradFill rotWithShape="1">
            <a:gsLst>
              <a:gs pos="0">
                <a:schemeClr val="accent2">
                  <a:alpha val="10001"/>
                </a:schemeClr>
              </a:gs>
              <a:gs pos="100000">
                <a:schemeClr val="accent2">
                  <a:gamma/>
                  <a:shade val="46275"/>
                  <a:invGamma/>
                  <a:alpha val="10001"/>
                </a:schemeClr>
              </a:gs>
            </a:gsLst>
            <a:lin ang="5400000" scaled="1"/>
          </a:gradFill>
          <a:ln w="57150">
            <a:solidFill>
              <a:srgbClr val="00B050"/>
            </a:solidFill>
            <a:round/>
            <a:headEnd/>
            <a:tailEnd/>
          </a:ln>
          <a:effectLst/>
        </p:spPr>
        <p:txBody>
          <a:bodyPr wrap="none" anchor="ctr"/>
          <a:lstStyle/>
          <a:p>
            <a:pPr algn="ctr">
              <a:spcBef>
                <a:spcPct val="20000"/>
              </a:spcBef>
              <a:defRPr/>
            </a:pPr>
            <a:endParaRPr lang="en-US"/>
          </a:p>
        </p:txBody>
      </p:sp>
      <p:sp>
        <p:nvSpPr>
          <p:cNvPr id="6" name="Rectangle 5"/>
          <p:cNvSpPr>
            <a:spLocks noChangeArrowheads="1"/>
          </p:cNvSpPr>
          <p:nvPr/>
        </p:nvSpPr>
        <p:spPr bwMode="auto">
          <a:xfrm>
            <a:off x="0" y="3371046"/>
            <a:ext cx="2762529" cy="954107"/>
          </a:xfrm>
          <a:prstGeom prst="rect">
            <a:avLst/>
          </a:prstGeom>
          <a:noFill/>
          <a:ln w="9525">
            <a:noFill/>
            <a:miter lim="800000"/>
            <a:headEnd/>
            <a:tailEnd/>
          </a:ln>
        </p:spPr>
        <p:txBody>
          <a:bodyPr wrap="square">
            <a:spAutoFit/>
          </a:bodyPr>
          <a:lstStyle/>
          <a:p>
            <a:pPr algn="ctr">
              <a:spcBef>
                <a:spcPct val="20000"/>
              </a:spcBef>
            </a:pPr>
            <a:r>
              <a:rPr lang="en-US" sz="2800" b="1" dirty="0">
                <a:solidFill>
                  <a:srgbClr val="000000"/>
                </a:solidFill>
              </a:rPr>
              <a:t>The </a:t>
            </a:r>
            <a:r>
              <a:rPr lang="en-US" sz="2800" b="1" dirty="0" err="1">
                <a:solidFill>
                  <a:srgbClr val="000000"/>
                </a:solidFill>
              </a:rPr>
              <a:t>Aran</a:t>
            </a:r>
            <a:r>
              <a:rPr lang="en-US" sz="2800" b="1" dirty="0">
                <a:solidFill>
                  <a:srgbClr val="000000"/>
                </a:solidFill>
              </a:rPr>
              <a:t> Islands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156675" name="Rectangle 3"/>
          <p:cNvSpPr>
            <a:spLocks noChangeArrowheads="1"/>
          </p:cNvSpPr>
          <p:nvPr/>
        </p:nvSpPr>
        <p:spPr bwMode="auto">
          <a:xfrm>
            <a:off x="2681288" y="6397625"/>
            <a:ext cx="3784600"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http://www.d.umn.edu/cla/faculty/troufs/anth3635/video/Man_of_Aran.html#title</a:t>
            </a:r>
            <a:endParaRPr lang="en-US" sz="800"/>
          </a:p>
        </p:txBody>
      </p:sp>
    </p:spTree>
    <p:extLst>
      <p:ext uri="{BB962C8B-B14F-4D97-AF65-F5344CB8AC3E}">
        <p14:creationId xmlns:p14="http://schemas.microsoft.com/office/powerpoint/2010/main" val="104798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3" name="AutoShape 4"/>
          <p:cNvSpPr>
            <a:spLocks noChangeArrowheads="1"/>
          </p:cNvSpPr>
          <p:nvPr/>
        </p:nvSpPr>
        <p:spPr bwMode="auto">
          <a:xfrm>
            <a:off x="6096000" y="1371600"/>
            <a:ext cx="2133600" cy="1143000"/>
          </a:xfrm>
          <a:prstGeom prst="leftArrow">
            <a:avLst>
              <a:gd name="adj1" fmla="val 50000"/>
              <a:gd name="adj2" fmla="val 46667"/>
            </a:avLst>
          </a:prstGeom>
          <a:solidFill>
            <a:srgbClr val="00B050"/>
          </a:solidFill>
          <a:ln w="76200">
            <a:solidFill>
              <a:schemeClr val="tx1"/>
            </a:solidFill>
            <a:miter lim="800000"/>
            <a:headEnd/>
            <a:tailEnd/>
          </a:ln>
        </p:spPr>
        <p:txBody>
          <a:bodyPr wrap="none" anchor="ctr"/>
          <a:lstStyle/>
          <a:p>
            <a:pPr algn="ctr">
              <a:spcBef>
                <a:spcPct val="20000"/>
              </a:spcBef>
            </a:pPr>
            <a:endParaRPr lang="en-US"/>
          </a:p>
        </p:txBody>
      </p:sp>
      <p:sp>
        <p:nvSpPr>
          <p:cNvPr id="4" name="Text Box 5"/>
          <p:cNvSpPr txBox="1">
            <a:spLocks noChangeArrowheads="1"/>
          </p:cNvSpPr>
          <p:nvPr/>
        </p:nvSpPr>
        <p:spPr bwMode="auto">
          <a:xfrm>
            <a:off x="6586443" y="2514600"/>
            <a:ext cx="2438400" cy="2079625"/>
          </a:xfrm>
          <a:prstGeom prst="rect">
            <a:avLst/>
          </a:prstGeom>
          <a:noFill/>
          <a:ln w="9525">
            <a:noFill/>
            <a:miter lim="800000"/>
            <a:headEnd/>
            <a:tailEnd/>
          </a:ln>
        </p:spPr>
        <p:txBody>
          <a:bodyPr>
            <a:spAutoFit/>
          </a:bodyPr>
          <a:lstStyle/>
          <a:p>
            <a:pPr algn="ctr">
              <a:spcBef>
                <a:spcPct val="20000"/>
              </a:spcBef>
            </a:pPr>
            <a:r>
              <a:rPr lang="en-US" sz="2000" b="1" dirty="0"/>
              <a:t>Northern Ireland</a:t>
            </a:r>
          </a:p>
          <a:p>
            <a:pPr algn="ctr">
              <a:spcBef>
                <a:spcPct val="20000"/>
              </a:spcBef>
            </a:pPr>
            <a:r>
              <a:rPr lang="en-US" sz="1600" b="1" dirty="0">
                <a:solidFill>
                  <a:schemeClr val="bg1"/>
                </a:solidFill>
              </a:rPr>
              <a:t>is part</a:t>
            </a:r>
          </a:p>
          <a:p>
            <a:pPr algn="ctr">
              <a:spcBef>
                <a:spcPct val="20000"/>
              </a:spcBef>
            </a:pPr>
            <a:r>
              <a:rPr lang="en-US" sz="1600" b="1" dirty="0">
                <a:solidFill>
                  <a:schemeClr val="bg1"/>
                </a:solidFill>
              </a:rPr>
              <a:t>of </a:t>
            </a:r>
          </a:p>
          <a:p>
            <a:pPr algn="ctr">
              <a:spcBef>
                <a:spcPct val="20000"/>
              </a:spcBef>
            </a:pPr>
            <a:r>
              <a:rPr lang="en-US" sz="2000" b="1" dirty="0">
                <a:solidFill>
                  <a:schemeClr val="bg1"/>
                </a:solidFill>
              </a:rPr>
              <a:t>“The</a:t>
            </a:r>
          </a:p>
          <a:p>
            <a:pPr algn="ctr">
              <a:spcBef>
                <a:spcPct val="20000"/>
              </a:spcBef>
            </a:pPr>
            <a:r>
              <a:rPr lang="en-US" sz="2000" b="1" dirty="0">
                <a:solidFill>
                  <a:schemeClr val="bg1"/>
                </a:solidFill>
              </a:rPr>
              <a:t>United Kingdom</a:t>
            </a:r>
          </a:p>
          <a:p>
            <a:pPr algn="ctr">
              <a:spcBef>
                <a:spcPct val="20000"/>
              </a:spcBef>
            </a:pPr>
            <a:r>
              <a:rPr lang="en-US" sz="2000" b="1" dirty="0">
                <a:solidFill>
                  <a:schemeClr val="bg1"/>
                </a:solidFill>
              </a:rPr>
              <a:t>. .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sp>
        <p:nvSpPr>
          <p:cNvPr id="492549" name="Oval 5"/>
          <p:cNvSpPr>
            <a:spLocks noChangeArrowheads="1"/>
          </p:cNvSpPr>
          <p:nvPr/>
        </p:nvSpPr>
        <p:spPr bwMode="auto">
          <a:xfrm rot="-3879821">
            <a:off x="4671219" y="1092994"/>
            <a:ext cx="1744662" cy="1943100"/>
          </a:xfrm>
          <a:prstGeom prst="ellipse">
            <a:avLst/>
          </a:prstGeom>
          <a:gradFill rotWithShape="1">
            <a:gsLst>
              <a:gs pos="0">
                <a:schemeClr val="accent2">
                  <a:alpha val="10001"/>
                </a:schemeClr>
              </a:gs>
              <a:gs pos="100000">
                <a:schemeClr val="accent2">
                  <a:gamma/>
                  <a:shade val="46275"/>
                  <a:invGamma/>
                  <a:alpha val="10001"/>
                </a:schemeClr>
              </a:gs>
            </a:gsLst>
            <a:lin ang="5400000" scaled="1"/>
          </a:gradFill>
          <a:ln w="57150">
            <a:solidFill>
              <a:srgbClr val="FFC000"/>
            </a:solidFill>
            <a:round/>
            <a:headEnd/>
            <a:tailEnd/>
          </a:ln>
          <a:effectLst/>
        </p:spPr>
        <p:txBody>
          <a:bodyPr wrap="none" anchor="ctr"/>
          <a:lstStyle/>
          <a:p>
            <a:pPr algn="ctr">
              <a:spcBef>
                <a:spcPct val="20000"/>
              </a:spcBef>
              <a:defRPr/>
            </a:pPr>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hlinkClick r:id="rId3"/>
          </p:cNvPr>
          <p:cNvPicPr>
            <a:picLocks noChangeAspect="1" noChangeArrowheads="1"/>
          </p:cNvPicPr>
          <p:nvPr/>
        </p:nvPicPr>
        <p:blipFill>
          <a:blip r:embed="rId4" cstate="print"/>
          <a:srcRect l="22629" t="6609" r="22198" b="9483"/>
          <a:stretch>
            <a:fillRect/>
          </a:stretch>
        </p:blipFill>
        <p:spPr bwMode="auto">
          <a:xfrm>
            <a:off x="1676400" y="457200"/>
            <a:ext cx="5078413" cy="5791200"/>
          </a:xfrm>
          <a:prstGeom prst="rect">
            <a:avLst/>
          </a:prstGeom>
          <a:noFill/>
          <a:ln w="9525">
            <a:noFill/>
            <a:miter lim="800000"/>
            <a:headEnd/>
            <a:tailEnd/>
          </a:ln>
        </p:spPr>
      </p:pic>
      <p:sp>
        <p:nvSpPr>
          <p:cNvPr id="161794" name="Freeform 3"/>
          <p:cNvSpPr>
            <a:spLocks/>
          </p:cNvSpPr>
          <p:nvPr/>
        </p:nvSpPr>
        <p:spPr bwMode="auto">
          <a:xfrm>
            <a:off x="3962400" y="1495425"/>
            <a:ext cx="1403350" cy="1262063"/>
          </a:xfrm>
          <a:custGeom>
            <a:avLst/>
            <a:gdLst>
              <a:gd name="T0" fmla="*/ 2147483647 w 884"/>
              <a:gd name="T1" fmla="*/ 2147483647 h 795"/>
              <a:gd name="T2" fmla="*/ 2147483647 w 884"/>
              <a:gd name="T3" fmla="*/ 2147483647 h 795"/>
              <a:gd name="T4" fmla="*/ 2147483647 w 884"/>
              <a:gd name="T5" fmla="*/ 2147483647 h 795"/>
              <a:gd name="T6" fmla="*/ 2147483647 w 884"/>
              <a:gd name="T7" fmla="*/ 2147483647 h 795"/>
              <a:gd name="T8" fmla="*/ 2147483647 w 884"/>
              <a:gd name="T9" fmla="*/ 2147483647 h 795"/>
              <a:gd name="T10" fmla="*/ 2147483647 w 884"/>
              <a:gd name="T11" fmla="*/ 2147483647 h 795"/>
              <a:gd name="T12" fmla="*/ 2147483647 w 884"/>
              <a:gd name="T13" fmla="*/ 2147483647 h 795"/>
              <a:gd name="T14" fmla="*/ 2147483647 w 884"/>
              <a:gd name="T15" fmla="*/ 2147483647 h 795"/>
              <a:gd name="T16" fmla="*/ 2147483647 w 884"/>
              <a:gd name="T17" fmla="*/ 2147483647 h 795"/>
              <a:gd name="T18" fmla="*/ 2147483647 w 884"/>
              <a:gd name="T19" fmla="*/ 2147483647 h 795"/>
              <a:gd name="T20" fmla="*/ 2147483647 w 884"/>
              <a:gd name="T21" fmla="*/ 2147483647 h 795"/>
              <a:gd name="T22" fmla="*/ 2147483647 w 884"/>
              <a:gd name="T23" fmla="*/ 2147483647 h 795"/>
              <a:gd name="T24" fmla="*/ 2147483647 w 884"/>
              <a:gd name="T25" fmla="*/ 2147483647 h 795"/>
              <a:gd name="T26" fmla="*/ 2147483647 w 884"/>
              <a:gd name="T27" fmla="*/ 2147483647 h 795"/>
              <a:gd name="T28" fmla="*/ 2147483647 w 884"/>
              <a:gd name="T29" fmla="*/ 2147483647 h 795"/>
              <a:gd name="T30" fmla="*/ 2147483647 w 884"/>
              <a:gd name="T31" fmla="*/ 2147483647 h 795"/>
              <a:gd name="T32" fmla="*/ 2147483647 w 884"/>
              <a:gd name="T33" fmla="*/ 2147483647 h 795"/>
              <a:gd name="T34" fmla="*/ 2147483647 w 884"/>
              <a:gd name="T35" fmla="*/ 2147483647 h 795"/>
              <a:gd name="T36" fmla="*/ 2147483647 w 884"/>
              <a:gd name="T37" fmla="*/ 2147483647 h 795"/>
              <a:gd name="T38" fmla="*/ 2147483647 w 884"/>
              <a:gd name="T39" fmla="*/ 2147483647 h 795"/>
              <a:gd name="T40" fmla="*/ 2147483647 w 884"/>
              <a:gd name="T41" fmla="*/ 2147483647 h 795"/>
              <a:gd name="T42" fmla="*/ 2147483647 w 884"/>
              <a:gd name="T43" fmla="*/ 2147483647 h 795"/>
              <a:gd name="T44" fmla="*/ 2147483647 w 884"/>
              <a:gd name="T45" fmla="*/ 2147483647 h 795"/>
              <a:gd name="T46" fmla="*/ 2147483647 w 884"/>
              <a:gd name="T47" fmla="*/ 2147483647 h 795"/>
              <a:gd name="T48" fmla="*/ 2147483647 w 884"/>
              <a:gd name="T49" fmla="*/ 2147483647 h 795"/>
              <a:gd name="T50" fmla="*/ 2147483647 w 884"/>
              <a:gd name="T51" fmla="*/ 2147483647 h 795"/>
              <a:gd name="T52" fmla="*/ 2147483647 w 884"/>
              <a:gd name="T53" fmla="*/ 2147483647 h 795"/>
              <a:gd name="T54" fmla="*/ 2147483647 w 884"/>
              <a:gd name="T55" fmla="*/ 2147483647 h 795"/>
              <a:gd name="T56" fmla="*/ 2147483647 w 884"/>
              <a:gd name="T57" fmla="*/ 2147483647 h 795"/>
              <a:gd name="T58" fmla="*/ 2147483647 w 884"/>
              <a:gd name="T59" fmla="*/ 2147483647 h 795"/>
              <a:gd name="T60" fmla="*/ 2147483647 w 884"/>
              <a:gd name="T61" fmla="*/ 2147483647 h 795"/>
              <a:gd name="T62" fmla="*/ 2147483647 w 884"/>
              <a:gd name="T63" fmla="*/ 2147483647 h 7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795"/>
              <a:gd name="T98" fmla="*/ 884 w 884"/>
              <a:gd name="T99" fmla="*/ 795 h 7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795">
                <a:moveTo>
                  <a:pt x="409" y="0"/>
                </a:moveTo>
                <a:cubicBezTo>
                  <a:pt x="395" y="5"/>
                  <a:pt x="387" y="4"/>
                  <a:pt x="376" y="15"/>
                </a:cubicBezTo>
                <a:cubicBezTo>
                  <a:pt x="370" y="32"/>
                  <a:pt x="370" y="38"/>
                  <a:pt x="355" y="48"/>
                </a:cubicBezTo>
                <a:cubicBezTo>
                  <a:pt x="338" y="74"/>
                  <a:pt x="334" y="108"/>
                  <a:pt x="307" y="126"/>
                </a:cubicBezTo>
                <a:cubicBezTo>
                  <a:pt x="297" y="156"/>
                  <a:pt x="288" y="181"/>
                  <a:pt x="271" y="207"/>
                </a:cubicBezTo>
                <a:cubicBezTo>
                  <a:pt x="268" y="212"/>
                  <a:pt x="266" y="231"/>
                  <a:pt x="265" y="234"/>
                </a:cubicBezTo>
                <a:cubicBezTo>
                  <a:pt x="263" y="240"/>
                  <a:pt x="259" y="252"/>
                  <a:pt x="259" y="252"/>
                </a:cubicBezTo>
                <a:cubicBezTo>
                  <a:pt x="251" y="327"/>
                  <a:pt x="222" y="292"/>
                  <a:pt x="118" y="294"/>
                </a:cubicBezTo>
                <a:cubicBezTo>
                  <a:pt x="115" y="303"/>
                  <a:pt x="111" y="311"/>
                  <a:pt x="118" y="321"/>
                </a:cubicBezTo>
                <a:cubicBezTo>
                  <a:pt x="120" y="324"/>
                  <a:pt x="126" y="323"/>
                  <a:pt x="130" y="324"/>
                </a:cubicBezTo>
                <a:cubicBezTo>
                  <a:pt x="142" y="329"/>
                  <a:pt x="150" y="336"/>
                  <a:pt x="163" y="339"/>
                </a:cubicBezTo>
                <a:cubicBezTo>
                  <a:pt x="166" y="347"/>
                  <a:pt x="169" y="351"/>
                  <a:pt x="163" y="360"/>
                </a:cubicBezTo>
                <a:cubicBezTo>
                  <a:pt x="159" y="366"/>
                  <a:pt x="151" y="366"/>
                  <a:pt x="145" y="369"/>
                </a:cubicBezTo>
                <a:cubicBezTo>
                  <a:pt x="119" y="382"/>
                  <a:pt x="93" y="394"/>
                  <a:pt x="64" y="399"/>
                </a:cubicBezTo>
                <a:cubicBezTo>
                  <a:pt x="62" y="402"/>
                  <a:pt x="61" y="406"/>
                  <a:pt x="58" y="408"/>
                </a:cubicBezTo>
                <a:cubicBezTo>
                  <a:pt x="53" y="411"/>
                  <a:pt x="40" y="414"/>
                  <a:pt x="40" y="414"/>
                </a:cubicBezTo>
                <a:cubicBezTo>
                  <a:pt x="36" y="427"/>
                  <a:pt x="22" y="430"/>
                  <a:pt x="10" y="438"/>
                </a:cubicBezTo>
                <a:cubicBezTo>
                  <a:pt x="7" y="440"/>
                  <a:pt x="1" y="444"/>
                  <a:pt x="1" y="444"/>
                </a:cubicBezTo>
                <a:cubicBezTo>
                  <a:pt x="3" y="470"/>
                  <a:pt x="0" y="479"/>
                  <a:pt x="13" y="498"/>
                </a:cubicBezTo>
                <a:cubicBezTo>
                  <a:pt x="17" y="524"/>
                  <a:pt x="20" y="532"/>
                  <a:pt x="46" y="537"/>
                </a:cubicBezTo>
                <a:cubicBezTo>
                  <a:pt x="50" y="549"/>
                  <a:pt x="45" y="563"/>
                  <a:pt x="52" y="573"/>
                </a:cubicBezTo>
                <a:cubicBezTo>
                  <a:pt x="55" y="577"/>
                  <a:pt x="84" y="581"/>
                  <a:pt x="88" y="582"/>
                </a:cubicBezTo>
                <a:cubicBezTo>
                  <a:pt x="94" y="586"/>
                  <a:pt x="107" y="584"/>
                  <a:pt x="109" y="591"/>
                </a:cubicBezTo>
                <a:cubicBezTo>
                  <a:pt x="125" y="646"/>
                  <a:pt x="95" y="638"/>
                  <a:pt x="142" y="645"/>
                </a:cubicBezTo>
                <a:cubicBezTo>
                  <a:pt x="154" y="649"/>
                  <a:pt x="166" y="653"/>
                  <a:pt x="178" y="657"/>
                </a:cubicBezTo>
                <a:cubicBezTo>
                  <a:pt x="184" y="659"/>
                  <a:pt x="196" y="663"/>
                  <a:pt x="196" y="663"/>
                </a:cubicBezTo>
                <a:cubicBezTo>
                  <a:pt x="208" y="675"/>
                  <a:pt x="209" y="684"/>
                  <a:pt x="226" y="690"/>
                </a:cubicBezTo>
                <a:cubicBezTo>
                  <a:pt x="233" y="711"/>
                  <a:pt x="226" y="706"/>
                  <a:pt x="241" y="711"/>
                </a:cubicBezTo>
                <a:cubicBezTo>
                  <a:pt x="249" y="710"/>
                  <a:pt x="257" y="709"/>
                  <a:pt x="265" y="708"/>
                </a:cubicBezTo>
                <a:cubicBezTo>
                  <a:pt x="268" y="707"/>
                  <a:pt x="277" y="705"/>
                  <a:pt x="274" y="705"/>
                </a:cubicBezTo>
                <a:cubicBezTo>
                  <a:pt x="265" y="705"/>
                  <a:pt x="256" y="707"/>
                  <a:pt x="247" y="708"/>
                </a:cubicBezTo>
                <a:cubicBezTo>
                  <a:pt x="231" y="713"/>
                  <a:pt x="235" y="713"/>
                  <a:pt x="256" y="699"/>
                </a:cubicBezTo>
                <a:cubicBezTo>
                  <a:pt x="250" y="700"/>
                  <a:pt x="244" y="701"/>
                  <a:pt x="238" y="702"/>
                </a:cubicBezTo>
                <a:cubicBezTo>
                  <a:pt x="252" y="723"/>
                  <a:pt x="234" y="703"/>
                  <a:pt x="232" y="696"/>
                </a:cubicBezTo>
                <a:cubicBezTo>
                  <a:pt x="255" y="695"/>
                  <a:pt x="278" y="690"/>
                  <a:pt x="301" y="690"/>
                </a:cubicBezTo>
                <a:cubicBezTo>
                  <a:pt x="311" y="690"/>
                  <a:pt x="319" y="696"/>
                  <a:pt x="328" y="696"/>
                </a:cubicBezTo>
                <a:cubicBezTo>
                  <a:pt x="301" y="683"/>
                  <a:pt x="330" y="693"/>
                  <a:pt x="349" y="690"/>
                </a:cubicBezTo>
                <a:cubicBezTo>
                  <a:pt x="355" y="666"/>
                  <a:pt x="346" y="687"/>
                  <a:pt x="364" y="675"/>
                </a:cubicBezTo>
                <a:cubicBezTo>
                  <a:pt x="367" y="673"/>
                  <a:pt x="367" y="668"/>
                  <a:pt x="370" y="666"/>
                </a:cubicBezTo>
                <a:cubicBezTo>
                  <a:pt x="377" y="661"/>
                  <a:pt x="392" y="660"/>
                  <a:pt x="400" y="657"/>
                </a:cubicBezTo>
                <a:cubicBezTo>
                  <a:pt x="408" y="633"/>
                  <a:pt x="409" y="641"/>
                  <a:pt x="409" y="606"/>
                </a:cubicBezTo>
                <a:lnTo>
                  <a:pt x="412" y="546"/>
                </a:lnTo>
                <a:lnTo>
                  <a:pt x="460" y="498"/>
                </a:lnTo>
                <a:lnTo>
                  <a:pt x="508" y="498"/>
                </a:lnTo>
                <a:lnTo>
                  <a:pt x="508" y="546"/>
                </a:lnTo>
                <a:cubicBezTo>
                  <a:pt x="519" y="550"/>
                  <a:pt x="534" y="549"/>
                  <a:pt x="541" y="558"/>
                </a:cubicBezTo>
                <a:cubicBezTo>
                  <a:pt x="548" y="567"/>
                  <a:pt x="541" y="580"/>
                  <a:pt x="544" y="591"/>
                </a:cubicBezTo>
                <a:cubicBezTo>
                  <a:pt x="546" y="598"/>
                  <a:pt x="556" y="609"/>
                  <a:pt x="556" y="609"/>
                </a:cubicBezTo>
                <a:cubicBezTo>
                  <a:pt x="559" y="629"/>
                  <a:pt x="559" y="633"/>
                  <a:pt x="577" y="642"/>
                </a:cubicBezTo>
                <a:cubicBezTo>
                  <a:pt x="595" y="668"/>
                  <a:pt x="582" y="659"/>
                  <a:pt x="619" y="663"/>
                </a:cubicBezTo>
                <a:cubicBezTo>
                  <a:pt x="628" y="676"/>
                  <a:pt x="649" y="685"/>
                  <a:pt x="649" y="699"/>
                </a:cubicBezTo>
                <a:cubicBezTo>
                  <a:pt x="650" y="696"/>
                  <a:pt x="655" y="691"/>
                  <a:pt x="652" y="690"/>
                </a:cubicBezTo>
                <a:cubicBezTo>
                  <a:pt x="649" y="688"/>
                  <a:pt x="644" y="692"/>
                  <a:pt x="643" y="696"/>
                </a:cubicBezTo>
                <a:cubicBezTo>
                  <a:pt x="639" y="714"/>
                  <a:pt x="641" y="732"/>
                  <a:pt x="640" y="750"/>
                </a:cubicBezTo>
                <a:cubicBezTo>
                  <a:pt x="645" y="783"/>
                  <a:pt x="649" y="774"/>
                  <a:pt x="685" y="771"/>
                </a:cubicBezTo>
                <a:cubicBezTo>
                  <a:pt x="693" y="766"/>
                  <a:pt x="712" y="759"/>
                  <a:pt x="712" y="759"/>
                </a:cubicBezTo>
                <a:cubicBezTo>
                  <a:pt x="740" y="768"/>
                  <a:pt x="724" y="766"/>
                  <a:pt x="760" y="762"/>
                </a:cubicBezTo>
                <a:cubicBezTo>
                  <a:pt x="764" y="741"/>
                  <a:pt x="771" y="735"/>
                  <a:pt x="790" y="729"/>
                </a:cubicBezTo>
                <a:cubicBezTo>
                  <a:pt x="814" y="733"/>
                  <a:pt x="815" y="729"/>
                  <a:pt x="823" y="753"/>
                </a:cubicBezTo>
                <a:cubicBezTo>
                  <a:pt x="824" y="756"/>
                  <a:pt x="852" y="758"/>
                  <a:pt x="859" y="759"/>
                </a:cubicBezTo>
                <a:cubicBezTo>
                  <a:pt x="872" y="772"/>
                  <a:pt x="867" y="764"/>
                  <a:pt x="874" y="786"/>
                </a:cubicBezTo>
                <a:cubicBezTo>
                  <a:pt x="875" y="789"/>
                  <a:pt x="880" y="789"/>
                  <a:pt x="883" y="792"/>
                </a:cubicBezTo>
                <a:cubicBezTo>
                  <a:pt x="884" y="793"/>
                  <a:pt x="883" y="794"/>
                  <a:pt x="883" y="795"/>
                </a:cubicBezTo>
              </a:path>
            </a:pathLst>
          </a:custGeom>
          <a:noFill/>
          <a:ln w="38100">
            <a:solidFill>
              <a:schemeClr val="tx1"/>
            </a:solidFill>
            <a:round/>
            <a:headEnd/>
            <a:tailEnd/>
          </a:ln>
        </p:spPr>
        <p:txBody>
          <a:bodyPr wrap="none"/>
          <a:lstStyle/>
          <a:p>
            <a:pPr algn="ctr">
              <a:spcBef>
                <a:spcPct val="20000"/>
              </a:spcBef>
            </a:pPr>
            <a:endParaRPr lang="en-US"/>
          </a:p>
        </p:txBody>
      </p:sp>
      <p:sp>
        <p:nvSpPr>
          <p:cNvPr id="161795" name="AutoShape 4"/>
          <p:cNvSpPr>
            <a:spLocks noChangeArrowheads="1"/>
          </p:cNvSpPr>
          <p:nvPr/>
        </p:nvSpPr>
        <p:spPr bwMode="auto">
          <a:xfrm>
            <a:off x="6096000" y="1371600"/>
            <a:ext cx="2133600" cy="1143000"/>
          </a:xfrm>
          <a:prstGeom prst="leftArrow">
            <a:avLst>
              <a:gd name="adj1" fmla="val 50000"/>
              <a:gd name="adj2" fmla="val 46667"/>
            </a:avLst>
          </a:prstGeom>
          <a:solidFill>
            <a:srgbClr val="00B050"/>
          </a:solidFill>
          <a:ln w="76200">
            <a:solidFill>
              <a:schemeClr val="tx1"/>
            </a:solidFill>
            <a:miter lim="800000"/>
            <a:headEnd/>
            <a:tailEnd/>
          </a:ln>
        </p:spPr>
        <p:txBody>
          <a:bodyPr wrap="none" anchor="ctr"/>
          <a:lstStyle/>
          <a:p>
            <a:pPr algn="ctr">
              <a:spcBef>
                <a:spcPct val="20000"/>
              </a:spcBef>
            </a:pPr>
            <a:endParaRPr lang="en-US"/>
          </a:p>
        </p:txBody>
      </p:sp>
      <p:sp>
        <p:nvSpPr>
          <p:cNvPr id="161796" name="Text Box 5"/>
          <p:cNvSpPr txBox="1">
            <a:spLocks noChangeArrowheads="1"/>
          </p:cNvSpPr>
          <p:nvPr/>
        </p:nvSpPr>
        <p:spPr bwMode="auto">
          <a:xfrm>
            <a:off x="5943600" y="3124200"/>
            <a:ext cx="2438400" cy="2079625"/>
          </a:xfrm>
          <a:prstGeom prst="rect">
            <a:avLst/>
          </a:prstGeom>
          <a:noFill/>
          <a:ln w="9525">
            <a:noFill/>
            <a:miter lim="800000"/>
            <a:headEnd/>
            <a:tailEnd/>
          </a:ln>
        </p:spPr>
        <p:txBody>
          <a:bodyPr>
            <a:spAutoFit/>
          </a:bodyPr>
          <a:lstStyle/>
          <a:p>
            <a:pPr algn="ctr">
              <a:spcBef>
                <a:spcPct val="20000"/>
              </a:spcBef>
            </a:pPr>
            <a:r>
              <a:rPr lang="en-US" sz="2000" b="1" dirty="0"/>
              <a:t>Northern Ireland</a:t>
            </a:r>
          </a:p>
          <a:p>
            <a:pPr algn="ctr">
              <a:spcBef>
                <a:spcPct val="20000"/>
              </a:spcBef>
            </a:pPr>
            <a:r>
              <a:rPr lang="en-US" sz="1600" b="1" dirty="0"/>
              <a:t>is part</a:t>
            </a:r>
          </a:p>
          <a:p>
            <a:pPr algn="ctr">
              <a:spcBef>
                <a:spcPct val="20000"/>
              </a:spcBef>
            </a:pPr>
            <a:r>
              <a:rPr lang="en-US" sz="1600" b="1" dirty="0"/>
              <a:t>of </a:t>
            </a:r>
          </a:p>
          <a:p>
            <a:pPr algn="ctr">
              <a:spcBef>
                <a:spcPct val="20000"/>
              </a:spcBef>
            </a:pPr>
            <a:r>
              <a:rPr lang="en-US" sz="2000" b="1" dirty="0"/>
              <a:t>“The</a:t>
            </a:r>
          </a:p>
          <a:p>
            <a:pPr algn="ctr">
              <a:spcBef>
                <a:spcPct val="20000"/>
              </a:spcBef>
            </a:pPr>
            <a:r>
              <a:rPr lang="en-US" sz="2000" b="1" dirty="0"/>
              <a:t>United Kingdom</a:t>
            </a:r>
          </a:p>
          <a:p>
            <a:pPr algn="ctr">
              <a:spcBef>
                <a:spcPct val="20000"/>
              </a:spcBef>
            </a:pPr>
            <a:r>
              <a:rPr lang="en-US" sz="2000" b="1" dirty="0"/>
              <a:t>. .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hlinkClick r:id="rId3"/>
          </p:cNvPr>
          <p:cNvPicPr>
            <a:picLocks noChangeAspect="1" noChangeArrowheads="1"/>
          </p:cNvPicPr>
          <p:nvPr/>
        </p:nvPicPr>
        <p:blipFill>
          <a:blip r:embed="rId4" cstate="print"/>
          <a:srcRect l="22629" t="6609" r="22198" b="9483"/>
          <a:stretch>
            <a:fillRect/>
          </a:stretch>
        </p:blipFill>
        <p:spPr bwMode="auto">
          <a:xfrm>
            <a:off x="1676400" y="457200"/>
            <a:ext cx="5078413" cy="5791200"/>
          </a:xfrm>
          <a:prstGeom prst="rect">
            <a:avLst/>
          </a:prstGeom>
          <a:noFill/>
          <a:ln w="9525">
            <a:noFill/>
            <a:miter lim="800000"/>
            <a:headEnd/>
            <a:tailEnd/>
          </a:ln>
        </p:spPr>
      </p:pic>
      <p:sp>
        <p:nvSpPr>
          <p:cNvPr id="163842" name="Freeform 3"/>
          <p:cNvSpPr>
            <a:spLocks/>
          </p:cNvSpPr>
          <p:nvPr/>
        </p:nvSpPr>
        <p:spPr bwMode="auto">
          <a:xfrm>
            <a:off x="3962400" y="1495425"/>
            <a:ext cx="1403350" cy="1262063"/>
          </a:xfrm>
          <a:custGeom>
            <a:avLst/>
            <a:gdLst>
              <a:gd name="T0" fmla="*/ 2147483647 w 884"/>
              <a:gd name="T1" fmla="*/ 2147483647 h 795"/>
              <a:gd name="T2" fmla="*/ 2147483647 w 884"/>
              <a:gd name="T3" fmla="*/ 2147483647 h 795"/>
              <a:gd name="T4" fmla="*/ 2147483647 w 884"/>
              <a:gd name="T5" fmla="*/ 2147483647 h 795"/>
              <a:gd name="T6" fmla="*/ 2147483647 w 884"/>
              <a:gd name="T7" fmla="*/ 2147483647 h 795"/>
              <a:gd name="T8" fmla="*/ 2147483647 w 884"/>
              <a:gd name="T9" fmla="*/ 2147483647 h 795"/>
              <a:gd name="T10" fmla="*/ 2147483647 w 884"/>
              <a:gd name="T11" fmla="*/ 2147483647 h 795"/>
              <a:gd name="T12" fmla="*/ 2147483647 w 884"/>
              <a:gd name="T13" fmla="*/ 2147483647 h 795"/>
              <a:gd name="T14" fmla="*/ 2147483647 w 884"/>
              <a:gd name="T15" fmla="*/ 2147483647 h 795"/>
              <a:gd name="T16" fmla="*/ 2147483647 w 884"/>
              <a:gd name="T17" fmla="*/ 2147483647 h 795"/>
              <a:gd name="T18" fmla="*/ 2147483647 w 884"/>
              <a:gd name="T19" fmla="*/ 2147483647 h 795"/>
              <a:gd name="T20" fmla="*/ 2147483647 w 884"/>
              <a:gd name="T21" fmla="*/ 2147483647 h 795"/>
              <a:gd name="T22" fmla="*/ 2147483647 w 884"/>
              <a:gd name="T23" fmla="*/ 2147483647 h 795"/>
              <a:gd name="T24" fmla="*/ 2147483647 w 884"/>
              <a:gd name="T25" fmla="*/ 2147483647 h 795"/>
              <a:gd name="T26" fmla="*/ 2147483647 w 884"/>
              <a:gd name="T27" fmla="*/ 2147483647 h 795"/>
              <a:gd name="T28" fmla="*/ 2147483647 w 884"/>
              <a:gd name="T29" fmla="*/ 2147483647 h 795"/>
              <a:gd name="T30" fmla="*/ 2147483647 w 884"/>
              <a:gd name="T31" fmla="*/ 2147483647 h 795"/>
              <a:gd name="T32" fmla="*/ 2147483647 w 884"/>
              <a:gd name="T33" fmla="*/ 2147483647 h 795"/>
              <a:gd name="T34" fmla="*/ 2147483647 w 884"/>
              <a:gd name="T35" fmla="*/ 2147483647 h 795"/>
              <a:gd name="T36" fmla="*/ 2147483647 w 884"/>
              <a:gd name="T37" fmla="*/ 2147483647 h 795"/>
              <a:gd name="T38" fmla="*/ 2147483647 w 884"/>
              <a:gd name="T39" fmla="*/ 2147483647 h 795"/>
              <a:gd name="T40" fmla="*/ 2147483647 w 884"/>
              <a:gd name="T41" fmla="*/ 2147483647 h 795"/>
              <a:gd name="T42" fmla="*/ 2147483647 w 884"/>
              <a:gd name="T43" fmla="*/ 2147483647 h 795"/>
              <a:gd name="T44" fmla="*/ 2147483647 w 884"/>
              <a:gd name="T45" fmla="*/ 2147483647 h 795"/>
              <a:gd name="T46" fmla="*/ 2147483647 w 884"/>
              <a:gd name="T47" fmla="*/ 2147483647 h 795"/>
              <a:gd name="T48" fmla="*/ 2147483647 w 884"/>
              <a:gd name="T49" fmla="*/ 2147483647 h 795"/>
              <a:gd name="T50" fmla="*/ 2147483647 w 884"/>
              <a:gd name="T51" fmla="*/ 2147483647 h 795"/>
              <a:gd name="T52" fmla="*/ 2147483647 w 884"/>
              <a:gd name="T53" fmla="*/ 2147483647 h 795"/>
              <a:gd name="T54" fmla="*/ 2147483647 w 884"/>
              <a:gd name="T55" fmla="*/ 2147483647 h 795"/>
              <a:gd name="T56" fmla="*/ 2147483647 w 884"/>
              <a:gd name="T57" fmla="*/ 2147483647 h 795"/>
              <a:gd name="T58" fmla="*/ 2147483647 w 884"/>
              <a:gd name="T59" fmla="*/ 2147483647 h 795"/>
              <a:gd name="T60" fmla="*/ 2147483647 w 884"/>
              <a:gd name="T61" fmla="*/ 2147483647 h 795"/>
              <a:gd name="T62" fmla="*/ 2147483647 w 884"/>
              <a:gd name="T63" fmla="*/ 2147483647 h 7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4"/>
              <a:gd name="T97" fmla="*/ 0 h 795"/>
              <a:gd name="T98" fmla="*/ 884 w 884"/>
              <a:gd name="T99" fmla="*/ 795 h 7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4" h="795">
                <a:moveTo>
                  <a:pt x="409" y="0"/>
                </a:moveTo>
                <a:cubicBezTo>
                  <a:pt x="395" y="5"/>
                  <a:pt x="387" y="4"/>
                  <a:pt x="376" y="15"/>
                </a:cubicBezTo>
                <a:cubicBezTo>
                  <a:pt x="370" y="32"/>
                  <a:pt x="370" y="38"/>
                  <a:pt x="355" y="48"/>
                </a:cubicBezTo>
                <a:cubicBezTo>
                  <a:pt x="338" y="74"/>
                  <a:pt x="334" y="108"/>
                  <a:pt x="307" y="126"/>
                </a:cubicBezTo>
                <a:cubicBezTo>
                  <a:pt x="297" y="156"/>
                  <a:pt x="288" y="181"/>
                  <a:pt x="271" y="207"/>
                </a:cubicBezTo>
                <a:cubicBezTo>
                  <a:pt x="268" y="212"/>
                  <a:pt x="266" y="231"/>
                  <a:pt x="265" y="234"/>
                </a:cubicBezTo>
                <a:cubicBezTo>
                  <a:pt x="263" y="240"/>
                  <a:pt x="259" y="252"/>
                  <a:pt x="259" y="252"/>
                </a:cubicBezTo>
                <a:cubicBezTo>
                  <a:pt x="251" y="327"/>
                  <a:pt x="222" y="292"/>
                  <a:pt x="118" y="294"/>
                </a:cubicBezTo>
                <a:cubicBezTo>
                  <a:pt x="115" y="303"/>
                  <a:pt x="111" y="311"/>
                  <a:pt x="118" y="321"/>
                </a:cubicBezTo>
                <a:cubicBezTo>
                  <a:pt x="120" y="324"/>
                  <a:pt x="126" y="323"/>
                  <a:pt x="130" y="324"/>
                </a:cubicBezTo>
                <a:cubicBezTo>
                  <a:pt x="142" y="329"/>
                  <a:pt x="150" y="336"/>
                  <a:pt x="163" y="339"/>
                </a:cubicBezTo>
                <a:cubicBezTo>
                  <a:pt x="166" y="347"/>
                  <a:pt x="169" y="351"/>
                  <a:pt x="163" y="360"/>
                </a:cubicBezTo>
                <a:cubicBezTo>
                  <a:pt x="159" y="366"/>
                  <a:pt x="151" y="366"/>
                  <a:pt x="145" y="369"/>
                </a:cubicBezTo>
                <a:cubicBezTo>
                  <a:pt x="119" y="382"/>
                  <a:pt x="93" y="394"/>
                  <a:pt x="64" y="399"/>
                </a:cubicBezTo>
                <a:cubicBezTo>
                  <a:pt x="62" y="402"/>
                  <a:pt x="61" y="406"/>
                  <a:pt x="58" y="408"/>
                </a:cubicBezTo>
                <a:cubicBezTo>
                  <a:pt x="53" y="411"/>
                  <a:pt x="40" y="414"/>
                  <a:pt x="40" y="414"/>
                </a:cubicBezTo>
                <a:cubicBezTo>
                  <a:pt x="36" y="427"/>
                  <a:pt x="22" y="430"/>
                  <a:pt x="10" y="438"/>
                </a:cubicBezTo>
                <a:cubicBezTo>
                  <a:pt x="7" y="440"/>
                  <a:pt x="1" y="444"/>
                  <a:pt x="1" y="444"/>
                </a:cubicBezTo>
                <a:cubicBezTo>
                  <a:pt x="3" y="470"/>
                  <a:pt x="0" y="479"/>
                  <a:pt x="13" y="498"/>
                </a:cubicBezTo>
                <a:cubicBezTo>
                  <a:pt x="17" y="524"/>
                  <a:pt x="20" y="532"/>
                  <a:pt x="46" y="537"/>
                </a:cubicBezTo>
                <a:cubicBezTo>
                  <a:pt x="50" y="549"/>
                  <a:pt x="45" y="563"/>
                  <a:pt x="52" y="573"/>
                </a:cubicBezTo>
                <a:cubicBezTo>
                  <a:pt x="55" y="577"/>
                  <a:pt x="84" y="581"/>
                  <a:pt x="88" y="582"/>
                </a:cubicBezTo>
                <a:cubicBezTo>
                  <a:pt x="94" y="586"/>
                  <a:pt x="107" y="584"/>
                  <a:pt x="109" y="591"/>
                </a:cubicBezTo>
                <a:cubicBezTo>
                  <a:pt x="125" y="646"/>
                  <a:pt x="95" y="638"/>
                  <a:pt x="142" y="645"/>
                </a:cubicBezTo>
                <a:cubicBezTo>
                  <a:pt x="154" y="649"/>
                  <a:pt x="166" y="653"/>
                  <a:pt x="178" y="657"/>
                </a:cubicBezTo>
                <a:cubicBezTo>
                  <a:pt x="184" y="659"/>
                  <a:pt x="196" y="663"/>
                  <a:pt x="196" y="663"/>
                </a:cubicBezTo>
                <a:cubicBezTo>
                  <a:pt x="208" y="675"/>
                  <a:pt x="209" y="684"/>
                  <a:pt x="226" y="690"/>
                </a:cubicBezTo>
                <a:cubicBezTo>
                  <a:pt x="233" y="711"/>
                  <a:pt x="226" y="706"/>
                  <a:pt x="241" y="711"/>
                </a:cubicBezTo>
                <a:cubicBezTo>
                  <a:pt x="249" y="710"/>
                  <a:pt x="257" y="709"/>
                  <a:pt x="265" y="708"/>
                </a:cubicBezTo>
                <a:cubicBezTo>
                  <a:pt x="268" y="707"/>
                  <a:pt x="277" y="705"/>
                  <a:pt x="274" y="705"/>
                </a:cubicBezTo>
                <a:cubicBezTo>
                  <a:pt x="265" y="705"/>
                  <a:pt x="256" y="707"/>
                  <a:pt x="247" y="708"/>
                </a:cubicBezTo>
                <a:cubicBezTo>
                  <a:pt x="231" y="713"/>
                  <a:pt x="235" y="713"/>
                  <a:pt x="256" y="699"/>
                </a:cubicBezTo>
                <a:cubicBezTo>
                  <a:pt x="250" y="700"/>
                  <a:pt x="244" y="701"/>
                  <a:pt x="238" y="702"/>
                </a:cubicBezTo>
                <a:cubicBezTo>
                  <a:pt x="252" y="723"/>
                  <a:pt x="234" y="703"/>
                  <a:pt x="232" y="696"/>
                </a:cubicBezTo>
                <a:cubicBezTo>
                  <a:pt x="255" y="695"/>
                  <a:pt x="278" y="690"/>
                  <a:pt x="301" y="690"/>
                </a:cubicBezTo>
                <a:cubicBezTo>
                  <a:pt x="311" y="690"/>
                  <a:pt x="319" y="696"/>
                  <a:pt x="328" y="696"/>
                </a:cubicBezTo>
                <a:cubicBezTo>
                  <a:pt x="301" y="683"/>
                  <a:pt x="330" y="693"/>
                  <a:pt x="349" y="690"/>
                </a:cubicBezTo>
                <a:cubicBezTo>
                  <a:pt x="355" y="666"/>
                  <a:pt x="346" y="687"/>
                  <a:pt x="364" y="675"/>
                </a:cubicBezTo>
                <a:cubicBezTo>
                  <a:pt x="367" y="673"/>
                  <a:pt x="367" y="668"/>
                  <a:pt x="370" y="666"/>
                </a:cubicBezTo>
                <a:cubicBezTo>
                  <a:pt x="377" y="661"/>
                  <a:pt x="392" y="660"/>
                  <a:pt x="400" y="657"/>
                </a:cubicBezTo>
                <a:cubicBezTo>
                  <a:pt x="408" y="633"/>
                  <a:pt x="409" y="641"/>
                  <a:pt x="409" y="606"/>
                </a:cubicBezTo>
                <a:lnTo>
                  <a:pt x="412" y="546"/>
                </a:lnTo>
                <a:lnTo>
                  <a:pt x="460" y="498"/>
                </a:lnTo>
                <a:lnTo>
                  <a:pt x="508" y="498"/>
                </a:lnTo>
                <a:lnTo>
                  <a:pt x="508" y="546"/>
                </a:lnTo>
                <a:cubicBezTo>
                  <a:pt x="519" y="550"/>
                  <a:pt x="534" y="549"/>
                  <a:pt x="541" y="558"/>
                </a:cubicBezTo>
                <a:cubicBezTo>
                  <a:pt x="548" y="567"/>
                  <a:pt x="541" y="580"/>
                  <a:pt x="544" y="591"/>
                </a:cubicBezTo>
                <a:cubicBezTo>
                  <a:pt x="546" y="598"/>
                  <a:pt x="556" y="609"/>
                  <a:pt x="556" y="609"/>
                </a:cubicBezTo>
                <a:cubicBezTo>
                  <a:pt x="559" y="629"/>
                  <a:pt x="559" y="633"/>
                  <a:pt x="577" y="642"/>
                </a:cubicBezTo>
                <a:cubicBezTo>
                  <a:pt x="595" y="668"/>
                  <a:pt x="582" y="659"/>
                  <a:pt x="619" y="663"/>
                </a:cubicBezTo>
                <a:cubicBezTo>
                  <a:pt x="628" y="676"/>
                  <a:pt x="649" y="685"/>
                  <a:pt x="649" y="699"/>
                </a:cubicBezTo>
                <a:cubicBezTo>
                  <a:pt x="650" y="696"/>
                  <a:pt x="655" y="691"/>
                  <a:pt x="652" y="690"/>
                </a:cubicBezTo>
                <a:cubicBezTo>
                  <a:pt x="649" y="688"/>
                  <a:pt x="644" y="692"/>
                  <a:pt x="643" y="696"/>
                </a:cubicBezTo>
                <a:cubicBezTo>
                  <a:pt x="639" y="714"/>
                  <a:pt x="641" y="732"/>
                  <a:pt x="640" y="750"/>
                </a:cubicBezTo>
                <a:cubicBezTo>
                  <a:pt x="645" y="783"/>
                  <a:pt x="649" y="774"/>
                  <a:pt x="685" y="771"/>
                </a:cubicBezTo>
                <a:cubicBezTo>
                  <a:pt x="693" y="766"/>
                  <a:pt x="712" y="759"/>
                  <a:pt x="712" y="759"/>
                </a:cubicBezTo>
                <a:cubicBezTo>
                  <a:pt x="740" y="768"/>
                  <a:pt x="724" y="766"/>
                  <a:pt x="760" y="762"/>
                </a:cubicBezTo>
                <a:cubicBezTo>
                  <a:pt x="764" y="741"/>
                  <a:pt x="771" y="735"/>
                  <a:pt x="790" y="729"/>
                </a:cubicBezTo>
                <a:cubicBezTo>
                  <a:pt x="814" y="733"/>
                  <a:pt x="815" y="729"/>
                  <a:pt x="823" y="753"/>
                </a:cubicBezTo>
                <a:cubicBezTo>
                  <a:pt x="824" y="756"/>
                  <a:pt x="852" y="758"/>
                  <a:pt x="859" y="759"/>
                </a:cubicBezTo>
                <a:cubicBezTo>
                  <a:pt x="872" y="772"/>
                  <a:pt x="867" y="764"/>
                  <a:pt x="874" y="786"/>
                </a:cubicBezTo>
                <a:cubicBezTo>
                  <a:pt x="875" y="789"/>
                  <a:pt x="880" y="789"/>
                  <a:pt x="883" y="792"/>
                </a:cubicBezTo>
                <a:cubicBezTo>
                  <a:pt x="884" y="793"/>
                  <a:pt x="883" y="794"/>
                  <a:pt x="883" y="795"/>
                </a:cubicBezTo>
              </a:path>
            </a:pathLst>
          </a:custGeom>
          <a:noFill/>
          <a:ln w="38100">
            <a:solidFill>
              <a:schemeClr val="tx1"/>
            </a:solidFill>
            <a:round/>
            <a:headEnd/>
            <a:tailEnd/>
          </a:ln>
        </p:spPr>
        <p:txBody>
          <a:bodyPr wrap="none"/>
          <a:lstStyle/>
          <a:p>
            <a:pPr algn="ctr">
              <a:spcBef>
                <a:spcPct val="20000"/>
              </a:spcBef>
            </a:pPr>
            <a:endParaRPr lang="en-US"/>
          </a:p>
        </p:txBody>
      </p:sp>
      <p:sp>
        <p:nvSpPr>
          <p:cNvPr id="163843" name="Text Box 6"/>
          <p:cNvSpPr txBox="1">
            <a:spLocks noChangeArrowheads="1"/>
          </p:cNvSpPr>
          <p:nvPr/>
        </p:nvSpPr>
        <p:spPr bwMode="auto">
          <a:xfrm>
            <a:off x="5867400" y="1006475"/>
            <a:ext cx="2590800" cy="5103813"/>
          </a:xfrm>
          <a:prstGeom prst="rect">
            <a:avLst/>
          </a:prstGeom>
          <a:noFill/>
          <a:ln w="9525">
            <a:noFill/>
            <a:miter lim="800000"/>
            <a:headEnd/>
            <a:tailEnd/>
          </a:ln>
        </p:spPr>
        <p:txBody>
          <a:bodyPr>
            <a:spAutoFit/>
          </a:bodyPr>
          <a:lstStyle/>
          <a:p>
            <a:pPr algn="ctr">
              <a:spcBef>
                <a:spcPct val="20000"/>
              </a:spcBef>
            </a:pPr>
            <a:r>
              <a:rPr lang="en-US" sz="1600" dirty="0"/>
              <a:t>officially</a:t>
            </a:r>
          </a:p>
          <a:p>
            <a:pPr algn="ctr">
              <a:spcBef>
                <a:spcPct val="20000"/>
              </a:spcBef>
            </a:pPr>
            <a:r>
              <a:rPr lang="en-US" sz="1600" dirty="0"/>
              <a:t>called</a:t>
            </a:r>
          </a:p>
          <a:p>
            <a:pPr algn="ctr">
              <a:spcBef>
                <a:spcPct val="20000"/>
              </a:spcBef>
            </a:pPr>
            <a:endParaRPr lang="en-US" sz="1600" dirty="0"/>
          </a:p>
          <a:p>
            <a:pPr algn="ctr">
              <a:spcBef>
                <a:spcPct val="20000"/>
              </a:spcBef>
            </a:pPr>
            <a:r>
              <a:rPr lang="en-US" sz="1800" b="1" dirty="0"/>
              <a:t>“The </a:t>
            </a:r>
          </a:p>
          <a:p>
            <a:pPr algn="ctr">
              <a:spcBef>
                <a:spcPct val="20000"/>
              </a:spcBef>
            </a:pPr>
            <a:r>
              <a:rPr lang="en-US" sz="1800" b="1" dirty="0"/>
              <a:t>United Kingdom</a:t>
            </a:r>
          </a:p>
          <a:p>
            <a:pPr algn="ctr">
              <a:spcBef>
                <a:spcPct val="20000"/>
              </a:spcBef>
            </a:pPr>
            <a:r>
              <a:rPr lang="en-US" sz="1800" b="1" dirty="0"/>
              <a:t>of</a:t>
            </a:r>
          </a:p>
          <a:p>
            <a:pPr algn="ctr">
              <a:spcBef>
                <a:spcPct val="20000"/>
              </a:spcBef>
            </a:pPr>
            <a:r>
              <a:rPr lang="en-US" sz="1800" b="1" dirty="0"/>
              <a:t>Great Britain</a:t>
            </a:r>
          </a:p>
          <a:p>
            <a:pPr algn="ctr">
              <a:spcBef>
                <a:spcPct val="20000"/>
              </a:spcBef>
            </a:pPr>
            <a:r>
              <a:rPr lang="en-US" sz="1800" b="1" dirty="0"/>
              <a:t>and</a:t>
            </a:r>
          </a:p>
          <a:p>
            <a:pPr algn="ctr">
              <a:spcBef>
                <a:spcPct val="20000"/>
              </a:spcBef>
            </a:pPr>
            <a:r>
              <a:rPr lang="en-US" sz="1800" b="1" dirty="0"/>
              <a:t>Northern Ireland”</a:t>
            </a:r>
          </a:p>
          <a:p>
            <a:pPr algn="ctr">
              <a:spcBef>
                <a:spcPct val="20000"/>
              </a:spcBef>
            </a:pPr>
            <a:endParaRPr lang="en-US" sz="2000" b="1" dirty="0"/>
          </a:p>
          <a:p>
            <a:pPr algn="ctr">
              <a:spcBef>
                <a:spcPct val="20000"/>
              </a:spcBef>
            </a:pPr>
            <a:endParaRPr lang="en-US" sz="2000" b="1" dirty="0"/>
          </a:p>
          <a:p>
            <a:pPr algn="ctr">
              <a:spcBef>
                <a:spcPct val="20000"/>
              </a:spcBef>
            </a:pPr>
            <a:r>
              <a:rPr lang="en-US" sz="1600" dirty="0"/>
              <a:t>usually shortened to</a:t>
            </a:r>
          </a:p>
          <a:p>
            <a:pPr algn="ctr">
              <a:spcBef>
                <a:spcPct val="20000"/>
              </a:spcBef>
            </a:pPr>
            <a:r>
              <a:rPr lang="en-US" sz="1600" dirty="0"/>
              <a:t>the United Kingdom,</a:t>
            </a:r>
          </a:p>
          <a:p>
            <a:pPr algn="ctr">
              <a:spcBef>
                <a:spcPct val="20000"/>
              </a:spcBef>
            </a:pPr>
            <a:r>
              <a:rPr lang="en-US" sz="1600" dirty="0"/>
              <a:t>the UK,</a:t>
            </a:r>
          </a:p>
          <a:p>
            <a:pPr algn="ctr">
              <a:spcBef>
                <a:spcPct val="20000"/>
              </a:spcBef>
            </a:pPr>
            <a:r>
              <a:rPr lang="en-US" sz="1600" dirty="0"/>
              <a:t>or Britain</a:t>
            </a:r>
          </a:p>
          <a:p>
            <a:pPr algn="ctr">
              <a:spcBef>
                <a:spcPct val="20000"/>
              </a:spcBef>
            </a:pPr>
            <a:endParaRPr lang="en-US" sz="1600" dirty="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p:cNvPicPr>
            <a:picLocks noChangeAspect="1" noChangeArrowheads="1"/>
          </p:cNvPicPr>
          <p:nvPr/>
        </p:nvPicPr>
        <p:blipFill>
          <a:blip r:embed="rId2" cstate="print"/>
          <a:srcRect/>
          <a:stretch>
            <a:fillRect/>
          </a:stretch>
        </p:blipFill>
        <p:spPr bwMode="auto">
          <a:xfrm>
            <a:off x="2895600" y="381000"/>
            <a:ext cx="2708275" cy="5867400"/>
          </a:xfrm>
          <a:prstGeom prst="rect">
            <a:avLst/>
          </a:prstGeom>
          <a:noFill/>
          <a:ln w="9525">
            <a:noFill/>
            <a:miter lim="800000"/>
            <a:headEnd/>
            <a:tailEnd/>
          </a:ln>
        </p:spPr>
      </p:pic>
      <p:sp>
        <p:nvSpPr>
          <p:cNvPr id="165890" name="Rectangle 3"/>
          <p:cNvSpPr>
            <a:spLocks noChangeArrowheads="1"/>
          </p:cNvSpPr>
          <p:nvPr/>
        </p:nvSpPr>
        <p:spPr bwMode="auto">
          <a:xfrm>
            <a:off x="3143250" y="6397625"/>
            <a:ext cx="2840038"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https://www.cia.gov/cia/publications/factbook/geos/uk.html</a:t>
            </a:r>
            <a:endParaRPr lang="en-US" sz="800"/>
          </a:p>
        </p:txBody>
      </p:sp>
      <p:sp>
        <p:nvSpPr>
          <p:cNvPr id="165891" name="Freeform 4"/>
          <p:cNvSpPr>
            <a:spLocks/>
          </p:cNvSpPr>
          <p:nvPr/>
        </p:nvSpPr>
        <p:spPr bwMode="auto">
          <a:xfrm>
            <a:off x="2971800" y="2438400"/>
            <a:ext cx="2286000" cy="3048000"/>
          </a:xfrm>
          <a:custGeom>
            <a:avLst/>
            <a:gdLst>
              <a:gd name="T0" fmla="*/ 0 w 1440"/>
              <a:gd name="T1" fmla="*/ 0 h 1920"/>
              <a:gd name="T2" fmla="*/ 2147483647 w 1440"/>
              <a:gd name="T3" fmla="*/ 2147483647 h 1920"/>
              <a:gd name="T4" fmla="*/ 2147483647 w 1440"/>
              <a:gd name="T5" fmla="*/ 2147483647 h 1920"/>
              <a:gd name="T6" fmla="*/ 2147483647 w 1440"/>
              <a:gd name="T7" fmla="*/ 2147483647 h 1920"/>
              <a:gd name="T8" fmla="*/ 2147483647 w 1440"/>
              <a:gd name="T9" fmla="*/ 2147483647 h 1920"/>
              <a:gd name="T10" fmla="*/ 2147483647 w 1440"/>
              <a:gd name="T11" fmla="*/ 2147483647 h 1920"/>
              <a:gd name="T12" fmla="*/ 2147483647 w 1440"/>
              <a:gd name="T13" fmla="*/ 2147483647 h 1920"/>
              <a:gd name="T14" fmla="*/ 2147483647 w 1440"/>
              <a:gd name="T15" fmla="*/ 2147483647 h 1920"/>
              <a:gd name="T16" fmla="*/ 2147483647 w 1440"/>
              <a:gd name="T17" fmla="*/ 2147483647 h 1920"/>
              <a:gd name="T18" fmla="*/ 2147483647 w 1440"/>
              <a:gd name="T19" fmla="*/ 2147483647 h 1920"/>
              <a:gd name="T20" fmla="*/ 2147483647 w 1440"/>
              <a:gd name="T21" fmla="*/ 2147483647 h 1920"/>
              <a:gd name="T22" fmla="*/ 2147483647 w 1440"/>
              <a:gd name="T23" fmla="*/ 2147483647 h 1920"/>
              <a:gd name="T24" fmla="*/ 2147483647 w 1440"/>
              <a:gd name="T25" fmla="*/ 2147483647 h 1920"/>
              <a:gd name="T26" fmla="*/ 0 w 1440"/>
              <a:gd name="T27" fmla="*/ 2147483647 h 1920"/>
              <a:gd name="T28" fmla="*/ 0 w 1440"/>
              <a:gd name="T29" fmla="*/ 2147483647 h 1920"/>
              <a:gd name="T30" fmla="*/ 2147483647 w 1440"/>
              <a:gd name="T31" fmla="*/ 2147483647 h 1920"/>
              <a:gd name="T32" fmla="*/ 2147483647 w 1440"/>
              <a:gd name="T33" fmla="*/ 2147483647 h 1920"/>
              <a:gd name="T34" fmla="*/ 2147483647 w 1440"/>
              <a:gd name="T35" fmla="*/ 2147483647 h 1920"/>
              <a:gd name="T36" fmla="*/ 2147483647 w 1440"/>
              <a:gd name="T37" fmla="*/ 2147483647 h 1920"/>
              <a:gd name="T38" fmla="*/ 2147483647 w 1440"/>
              <a:gd name="T39" fmla="*/ 2147483647 h 1920"/>
              <a:gd name="T40" fmla="*/ 2147483647 w 1440"/>
              <a:gd name="T41" fmla="*/ 2147483647 h 1920"/>
              <a:gd name="T42" fmla="*/ 2147483647 w 1440"/>
              <a:gd name="T43" fmla="*/ 2147483647 h 1920"/>
              <a:gd name="T44" fmla="*/ 2147483647 w 1440"/>
              <a:gd name="T45" fmla="*/ 2147483647 h 1920"/>
              <a:gd name="T46" fmla="*/ 2147483647 w 1440"/>
              <a:gd name="T47" fmla="*/ 2147483647 h 1920"/>
              <a:gd name="T48" fmla="*/ 2147483647 w 1440"/>
              <a:gd name="T49" fmla="*/ 2147483647 h 1920"/>
              <a:gd name="T50" fmla="*/ 2147483647 w 1440"/>
              <a:gd name="T51" fmla="*/ 2147483647 h 1920"/>
              <a:gd name="T52" fmla="*/ 2147483647 w 1440"/>
              <a:gd name="T53" fmla="*/ 2147483647 h 1920"/>
              <a:gd name="T54" fmla="*/ 2147483647 w 1440"/>
              <a:gd name="T55" fmla="*/ 2147483647 h 1920"/>
              <a:gd name="T56" fmla="*/ 2147483647 w 1440"/>
              <a:gd name="T57" fmla="*/ 2147483647 h 1920"/>
              <a:gd name="T58" fmla="*/ 2147483647 w 1440"/>
              <a:gd name="T59" fmla="*/ 2147483647 h 1920"/>
              <a:gd name="T60" fmla="*/ 2147483647 w 1440"/>
              <a:gd name="T61" fmla="*/ 2147483647 h 1920"/>
              <a:gd name="T62" fmla="*/ 2147483647 w 1440"/>
              <a:gd name="T63" fmla="*/ 2147483647 h 1920"/>
              <a:gd name="T64" fmla="*/ 2147483647 w 1440"/>
              <a:gd name="T65" fmla="*/ 2147483647 h 1920"/>
              <a:gd name="T66" fmla="*/ 2147483647 w 1440"/>
              <a:gd name="T67" fmla="*/ 2147483647 h 1920"/>
              <a:gd name="T68" fmla="*/ 2147483647 w 1440"/>
              <a:gd name="T69" fmla="*/ 2147483647 h 1920"/>
              <a:gd name="T70" fmla="*/ 2147483647 w 1440"/>
              <a:gd name="T71" fmla="*/ 2147483647 h 1920"/>
              <a:gd name="T72" fmla="*/ 2147483647 w 1440"/>
              <a:gd name="T73" fmla="*/ 2147483647 h 1920"/>
              <a:gd name="T74" fmla="*/ 2147483647 w 1440"/>
              <a:gd name="T75" fmla="*/ 2147483647 h 1920"/>
              <a:gd name="T76" fmla="*/ 2147483647 w 1440"/>
              <a:gd name="T77" fmla="*/ 2147483647 h 1920"/>
              <a:gd name="T78" fmla="*/ 2147483647 w 1440"/>
              <a:gd name="T79" fmla="*/ 2147483647 h 1920"/>
              <a:gd name="T80" fmla="*/ 2147483647 w 1440"/>
              <a:gd name="T81" fmla="*/ 2147483647 h 1920"/>
              <a:gd name="T82" fmla="*/ 2147483647 w 1440"/>
              <a:gd name="T83" fmla="*/ 2147483647 h 1920"/>
              <a:gd name="T84" fmla="*/ 2147483647 w 1440"/>
              <a:gd name="T85" fmla="*/ 2147483647 h 1920"/>
              <a:gd name="T86" fmla="*/ 2147483647 w 1440"/>
              <a:gd name="T87" fmla="*/ 2147483647 h 1920"/>
              <a:gd name="T88" fmla="*/ 2147483647 w 1440"/>
              <a:gd name="T89" fmla="*/ 2147483647 h 1920"/>
              <a:gd name="T90" fmla="*/ 2147483647 w 1440"/>
              <a:gd name="T91" fmla="*/ 2147483647 h 1920"/>
              <a:gd name="T92" fmla="*/ 2147483647 w 1440"/>
              <a:gd name="T93" fmla="*/ 2147483647 h 1920"/>
              <a:gd name="T94" fmla="*/ 2147483647 w 1440"/>
              <a:gd name="T95" fmla="*/ 2147483647 h 1920"/>
              <a:gd name="T96" fmla="*/ 2147483647 w 1440"/>
              <a:gd name="T97" fmla="*/ 2147483647 h 1920"/>
              <a:gd name="T98" fmla="*/ 2147483647 w 1440"/>
              <a:gd name="T99" fmla="*/ 2147483647 h 1920"/>
              <a:gd name="T100" fmla="*/ 2147483647 w 1440"/>
              <a:gd name="T101" fmla="*/ 2147483647 h 1920"/>
              <a:gd name="T102" fmla="*/ 2147483647 w 1440"/>
              <a:gd name="T103" fmla="*/ 2147483647 h 1920"/>
              <a:gd name="T104" fmla="*/ 2147483647 w 1440"/>
              <a:gd name="T105" fmla="*/ 2147483647 h 1920"/>
              <a:gd name="T106" fmla="*/ 2147483647 w 1440"/>
              <a:gd name="T107" fmla="*/ 2147483647 h 1920"/>
              <a:gd name="T108" fmla="*/ 2147483647 w 1440"/>
              <a:gd name="T109" fmla="*/ 2147483647 h 1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40"/>
              <a:gd name="T166" fmla="*/ 0 h 1920"/>
              <a:gd name="T167" fmla="*/ 1440 w 1440"/>
              <a:gd name="T168" fmla="*/ 1920 h 19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40" h="1920">
                <a:moveTo>
                  <a:pt x="0" y="0"/>
                </a:moveTo>
                <a:lnTo>
                  <a:pt x="48" y="48"/>
                </a:lnTo>
                <a:lnTo>
                  <a:pt x="96" y="144"/>
                </a:lnTo>
                <a:lnTo>
                  <a:pt x="144" y="192"/>
                </a:lnTo>
                <a:lnTo>
                  <a:pt x="192" y="240"/>
                </a:lnTo>
                <a:lnTo>
                  <a:pt x="192" y="288"/>
                </a:lnTo>
                <a:lnTo>
                  <a:pt x="240" y="336"/>
                </a:lnTo>
                <a:lnTo>
                  <a:pt x="192" y="384"/>
                </a:lnTo>
                <a:lnTo>
                  <a:pt x="144" y="432"/>
                </a:lnTo>
                <a:lnTo>
                  <a:pt x="96" y="480"/>
                </a:lnTo>
                <a:lnTo>
                  <a:pt x="96" y="528"/>
                </a:lnTo>
                <a:lnTo>
                  <a:pt x="48" y="528"/>
                </a:lnTo>
                <a:lnTo>
                  <a:pt x="48" y="576"/>
                </a:lnTo>
                <a:lnTo>
                  <a:pt x="0" y="576"/>
                </a:lnTo>
                <a:lnTo>
                  <a:pt x="0" y="624"/>
                </a:lnTo>
                <a:lnTo>
                  <a:pt x="48" y="624"/>
                </a:lnTo>
                <a:lnTo>
                  <a:pt x="96" y="672"/>
                </a:lnTo>
                <a:lnTo>
                  <a:pt x="144" y="672"/>
                </a:lnTo>
                <a:lnTo>
                  <a:pt x="144" y="624"/>
                </a:lnTo>
                <a:lnTo>
                  <a:pt x="192" y="624"/>
                </a:lnTo>
                <a:lnTo>
                  <a:pt x="192" y="672"/>
                </a:lnTo>
                <a:lnTo>
                  <a:pt x="240" y="672"/>
                </a:lnTo>
                <a:lnTo>
                  <a:pt x="240" y="720"/>
                </a:lnTo>
                <a:lnTo>
                  <a:pt x="288" y="720"/>
                </a:lnTo>
                <a:lnTo>
                  <a:pt x="336" y="720"/>
                </a:lnTo>
                <a:lnTo>
                  <a:pt x="336" y="672"/>
                </a:lnTo>
                <a:lnTo>
                  <a:pt x="384" y="672"/>
                </a:lnTo>
                <a:lnTo>
                  <a:pt x="480" y="720"/>
                </a:lnTo>
                <a:lnTo>
                  <a:pt x="528" y="768"/>
                </a:lnTo>
                <a:lnTo>
                  <a:pt x="528" y="816"/>
                </a:lnTo>
                <a:lnTo>
                  <a:pt x="528" y="864"/>
                </a:lnTo>
                <a:lnTo>
                  <a:pt x="528" y="912"/>
                </a:lnTo>
                <a:lnTo>
                  <a:pt x="480" y="960"/>
                </a:lnTo>
                <a:lnTo>
                  <a:pt x="480" y="1008"/>
                </a:lnTo>
                <a:lnTo>
                  <a:pt x="480" y="1056"/>
                </a:lnTo>
                <a:lnTo>
                  <a:pt x="480" y="1104"/>
                </a:lnTo>
                <a:lnTo>
                  <a:pt x="528" y="1152"/>
                </a:lnTo>
                <a:lnTo>
                  <a:pt x="480" y="1200"/>
                </a:lnTo>
                <a:lnTo>
                  <a:pt x="384" y="1248"/>
                </a:lnTo>
                <a:lnTo>
                  <a:pt x="336" y="1344"/>
                </a:lnTo>
                <a:lnTo>
                  <a:pt x="384" y="1392"/>
                </a:lnTo>
                <a:lnTo>
                  <a:pt x="384" y="1440"/>
                </a:lnTo>
                <a:lnTo>
                  <a:pt x="384" y="1536"/>
                </a:lnTo>
                <a:lnTo>
                  <a:pt x="288" y="1632"/>
                </a:lnTo>
                <a:lnTo>
                  <a:pt x="288" y="1728"/>
                </a:lnTo>
                <a:lnTo>
                  <a:pt x="288" y="1824"/>
                </a:lnTo>
                <a:lnTo>
                  <a:pt x="336" y="1920"/>
                </a:lnTo>
                <a:lnTo>
                  <a:pt x="384" y="1920"/>
                </a:lnTo>
                <a:lnTo>
                  <a:pt x="528" y="1920"/>
                </a:lnTo>
                <a:lnTo>
                  <a:pt x="624" y="1920"/>
                </a:lnTo>
                <a:lnTo>
                  <a:pt x="816" y="1824"/>
                </a:lnTo>
                <a:lnTo>
                  <a:pt x="960" y="1776"/>
                </a:lnTo>
                <a:lnTo>
                  <a:pt x="1056" y="1728"/>
                </a:lnTo>
                <a:lnTo>
                  <a:pt x="1296" y="1680"/>
                </a:lnTo>
                <a:lnTo>
                  <a:pt x="1440" y="1728"/>
                </a:lnTo>
              </a:path>
            </a:pathLst>
          </a:custGeom>
          <a:noFill/>
          <a:ln w="38100">
            <a:solidFill>
              <a:schemeClr val="tx1"/>
            </a:solidFill>
            <a:round/>
            <a:headEnd/>
            <a:tailEnd/>
          </a:ln>
        </p:spPr>
        <p:txBody>
          <a:bodyPr wrap="none"/>
          <a:lstStyle/>
          <a:p>
            <a:pPr algn="ctr">
              <a:spcBef>
                <a:spcPct val="20000"/>
              </a:spcBef>
            </a:pPr>
            <a:endParaRPr lang="en-US"/>
          </a:p>
        </p:txBody>
      </p:sp>
      <p:sp>
        <p:nvSpPr>
          <p:cNvPr id="165892" name="Text Box 5"/>
          <p:cNvSpPr txBox="1">
            <a:spLocks noChangeArrowheads="1"/>
          </p:cNvSpPr>
          <p:nvPr/>
        </p:nvSpPr>
        <p:spPr bwMode="auto">
          <a:xfrm>
            <a:off x="5943600" y="1905000"/>
            <a:ext cx="2438400" cy="3265488"/>
          </a:xfrm>
          <a:prstGeom prst="rect">
            <a:avLst/>
          </a:prstGeom>
          <a:noFill/>
          <a:ln w="9525">
            <a:noFill/>
            <a:miter lim="800000"/>
            <a:headEnd/>
            <a:tailEnd/>
          </a:ln>
        </p:spPr>
        <p:txBody>
          <a:bodyPr>
            <a:spAutoFit/>
          </a:bodyPr>
          <a:lstStyle/>
          <a:p>
            <a:pPr algn="ctr">
              <a:spcBef>
                <a:spcPct val="20000"/>
              </a:spcBef>
            </a:pPr>
            <a:r>
              <a:rPr lang="en-US" sz="1800" b="1"/>
              <a:t>The </a:t>
            </a:r>
          </a:p>
          <a:p>
            <a:pPr algn="ctr">
              <a:spcBef>
                <a:spcPct val="20000"/>
              </a:spcBef>
            </a:pPr>
            <a:r>
              <a:rPr lang="en-US" sz="1800" b="1"/>
              <a:t>United Kingdom</a:t>
            </a:r>
          </a:p>
          <a:p>
            <a:pPr algn="ctr">
              <a:spcBef>
                <a:spcPct val="20000"/>
              </a:spcBef>
            </a:pPr>
            <a:r>
              <a:rPr lang="en-US" sz="1800"/>
              <a:t>(UK)</a:t>
            </a:r>
          </a:p>
          <a:p>
            <a:pPr algn="ctr">
              <a:spcBef>
                <a:spcPct val="20000"/>
              </a:spcBef>
            </a:pPr>
            <a:endParaRPr lang="en-US" sz="1800"/>
          </a:p>
          <a:p>
            <a:pPr algn="ctr">
              <a:spcBef>
                <a:spcPct val="20000"/>
              </a:spcBef>
            </a:pPr>
            <a:r>
              <a:rPr lang="en-US" sz="1600"/>
              <a:t>includes</a:t>
            </a:r>
          </a:p>
          <a:p>
            <a:pPr algn="ctr">
              <a:spcBef>
                <a:spcPct val="20000"/>
              </a:spcBef>
            </a:pPr>
            <a:endParaRPr lang="en-US" sz="1600"/>
          </a:p>
          <a:p>
            <a:pPr algn="ctr">
              <a:spcBef>
                <a:spcPct val="20000"/>
              </a:spcBef>
            </a:pPr>
            <a:r>
              <a:rPr lang="en-US" sz="1800"/>
              <a:t>England</a:t>
            </a:r>
          </a:p>
          <a:p>
            <a:pPr algn="ctr">
              <a:spcBef>
                <a:spcPct val="20000"/>
              </a:spcBef>
            </a:pPr>
            <a:r>
              <a:rPr lang="en-US" sz="1800"/>
              <a:t>Scotland</a:t>
            </a:r>
          </a:p>
          <a:p>
            <a:pPr algn="ctr">
              <a:spcBef>
                <a:spcPct val="20000"/>
              </a:spcBef>
            </a:pPr>
            <a:r>
              <a:rPr lang="en-US" sz="1800"/>
              <a:t>Wales</a:t>
            </a:r>
          </a:p>
          <a:p>
            <a:pPr algn="ctr">
              <a:spcBef>
                <a:spcPct val="20000"/>
              </a:spcBef>
            </a:pPr>
            <a:r>
              <a:rPr lang="en-US" sz="1800"/>
              <a:t>Northern Ireland</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noChangeArrowheads="1"/>
          </p:cNvPicPr>
          <p:nvPr/>
        </p:nvPicPr>
        <p:blipFill>
          <a:blip r:embed="rId2" cstate="print"/>
          <a:srcRect/>
          <a:stretch>
            <a:fillRect/>
          </a:stretch>
        </p:blipFill>
        <p:spPr bwMode="auto">
          <a:xfrm>
            <a:off x="2895600" y="381000"/>
            <a:ext cx="2708275" cy="5867400"/>
          </a:xfrm>
          <a:prstGeom prst="rect">
            <a:avLst/>
          </a:prstGeom>
          <a:noFill/>
          <a:ln w="9525">
            <a:noFill/>
            <a:miter lim="800000"/>
            <a:headEnd/>
            <a:tailEnd/>
          </a:ln>
        </p:spPr>
      </p:pic>
      <p:sp>
        <p:nvSpPr>
          <p:cNvPr id="166914" name="Rectangle 3"/>
          <p:cNvSpPr>
            <a:spLocks noChangeArrowheads="1"/>
          </p:cNvSpPr>
          <p:nvPr/>
        </p:nvSpPr>
        <p:spPr bwMode="auto">
          <a:xfrm>
            <a:off x="3143250" y="6400800"/>
            <a:ext cx="2840038"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https://www.cia.gov/cia/publications/factbook/geos/uk.html</a:t>
            </a:r>
            <a:endParaRPr lang="en-US" sz="800"/>
          </a:p>
        </p:txBody>
      </p:sp>
      <p:sp>
        <p:nvSpPr>
          <p:cNvPr id="491529" name="Oval 9"/>
          <p:cNvSpPr>
            <a:spLocks noChangeArrowheads="1"/>
          </p:cNvSpPr>
          <p:nvPr/>
        </p:nvSpPr>
        <p:spPr bwMode="auto">
          <a:xfrm rot="17720179">
            <a:off x="2927350" y="2889251"/>
            <a:ext cx="803275" cy="914400"/>
          </a:xfrm>
          <a:prstGeom prst="ellipse">
            <a:avLst/>
          </a:prstGeom>
          <a:gradFill rotWithShape="1">
            <a:gsLst>
              <a:gs pos="0">
                <a:schemeClr val="accent2">
                  <a:alpha val="10001"/>
                </a:schemeClr>
              </a:gs>
              <a:gs pos="100000">
                <a:schemeClr val="accent2">
                  <a:gamma/>
                  <a:shade val="46275"/>
                  <a:invGamma/>
                  <a:alpha val="10001"/>
                </a:schemeClr>
              </a:gs>
            </a:gsLst>
            <a:lin ang="5400000" scaled="1"/>
          </a:gradFill>
          <a:ln w="57150">
            <a:solidFill>
              <a:schemeClr val="tx1"/>
            </a:solidFill>
            <a:round/>
            <a:headEnd/>
            <a:tailEnd/>
          </a:ln>
          <a:effectLst/>
        </p:spPr>
        <p:txBody>
          <a:bodyPr wrap="none" anchor="ctr"/>
          <a:lstStyle/>
          <a:p>
            <a:pPr algn="ctr">
              <a:spcBef>
                <a:spcPct val="20000"/>
              </a:spcBef>
              <a:defRPr/>
            </a:pPr>
            <a:endParaRPr lang="en-US"/>
          </a:p>
        </p:txBody>
      </p:sp>
      <p:sp>
        <p:nvSpPr>
          <p:cNvPr id="166916" name="Text Box 11"/>
          <p:cNvSpPr txBox="1">
            <a:spLocks noChangeArrowheads="1"/>
          </p:cNvSpPr>
          <p:nvPr/>
        </p:nvSpPr>
        <p:spPr bwMode="auto">
          <a:xfrm>
            <a:off x="5943600" y="927100"/>
            <a:ext cx="2438400" cy="1127125"/>
          </a:xfrm>
          <a:prstGeom prst="rect">
            <a:avLst/>
          </a:prstGeom>
          <a:noFill/>
          <a:ln w="9525">
            <a:noFill/>
            <a:miter lim="800000"/>
            <a:headEnd/>
            <a:tailEnd/>
          </a:ln>
        </p:spPr>
        <p:txBody>
          <a:bodyPr>
            <a:spAutoFit/>
          </a:bodyPr>
          <a:lstStyle/>
          <a:p>
            <a:pPr algn="ctr">
              <a:spcBef>
                <a:spcPct val="20000"/>
              </a:spcBef>
            </a:pPr>
            <a:r>
              <a:rPr lang="en-US" sz="2000" b="1"/>
              <a:t>so</a:t>
            </a:r>
          </a:p>
          <a:p>
            <a:pPr algn="ctr">
              <a:spcBef>
                <a:spcPct val="20000"/>
              </a:spcBef>
            </a:pPr>
            <a:r>
              <a:rPr lang="en-US" sz="2000" b="1"/>
              <a:t>Northern Ireland</a:t>
            </a:r>
          </a:p>
          <a:p>
            <a:pPr algn="ctr">
              <a:spcBef>
                <a:spcPct val="20000"/>
              </a:spcBef>
            </a:pPr>
            <a:r>
              <a:rPr lang="en-US" sz="2000" b="1"/>
              <a:t>. .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2" cstate="print"/>
          <a:srcRect/>
          <a:stretch>
            <a:fillRect/>
          </a:stretch>
        </p:blipFill>
        <p:spPr bwMode="auto">
          <a:xfrm>
            <a:off x="2895600" y="381000"/>
            <a:ext cx="2708275" cy="5867400"/>
          </a:xfrm>
          <a:prstGeom prst="rect">
            <a:avLst/>
          </a:prstGeom>
          <a:noFill/>
          <a:ln w="9525">
            <a:noFill/>
            <a:miter lim="800000"/>
            <a:headEnd/>
            <a:tailEnd/>
          </a:ln>
        </p:spPr>
      </p:pic>
      <p:sp>
        <p:nvSpPr>
          <p:cNvPr id="167938" name="Rectangle 3"/>
          <p:cNvSpPr>
            <a:spLocks noChangeArrowheads="1"/>
          </p:cNvSpPr>
          <p:nvPr/>
        </p:nvSpPr>
        <p:spPr bwMode="auto">
          <a:xfrm>
            <a:off x="3143250" y="6400800"/>
            <a:ext cx="2840038"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https://www.cia.gov/cia/publications/factbook/geos/uk.html</a:t>
            </a:r>
            <a:endParaRPr lang="en-US" sz="800"/>
          </a:p>
        </p:txBody>
      </p:sp>
      <p:sp>
        <p:nvSpPr>
          <p:cNvPr id="167939" name="Freeform 4"/>
          <p:cNvSpPr>
            <a:spLocks/>
          </p:cNvSpPr>
          <p:nvPr/>
        </p:nvSpPr>
        <p:spPr bwMode="auto">
          <a:xfrm>
            <a:off x="2971800" y="2438400"/>
            <a:ext cx="2286000" cy="3048000"/>
          </a:xfrm>
          <a:custGeom>
            <a:avLst/>
            <a:gdLst>
              <a:gd name="T0" fmla="*/ 0 w 1440"/>
              <a:gd name="T1" fmla="*/ 0 h 1920"/>
              <a:gd name="T2" fmla="*/ 2147483647 w 1440"/>
              <a:gd name="T3" fmla="*/ 2147483647 h 1920"/>
              <a:gd name="T4" fmla="*/ 2147483647 w 1440"/>
              <a:gd name="T5" fmla="*/ 2147483647 h 1920"/>
              <a:gd name="T6" fmla="*/ 2147483647 w 1440"/>
              <a:gd name="T7" fmla="*/ 2147483647 h 1920"/>
              <a:gd name="T8" fmla="*/ 2147483647 w 1440"/>
              <a:gd name="T9" fmla="*/ 2147483647 h 1920"/>
              <a:gd name="T10" fmla="*/ 2147483647 w 1440"/>
              <a:gd name="T11" fmla="*/ 2147483647 h 1920"/>
              <a:gd name="T12" fmla="*/ 2147483647 w 1440"/>
              <a:gd name="T13" fmla="*/ 2147483647 h 1920"/>
              <a:gd name="T14" fmla="*/ 2147483647 w 1440"/>
              <a:gd name="T15" fmla="*/ 2147483647 h 1920"/>
              <a:gd name="T16" fmla="*/ 2147483647 w 1440"/>
              <a:gd name="T17" fmla="*/ 2147483647 h 1920"/>
              <a:gd name="T18" fmla="*/ 2147483647 w 1440"/>
              <a:gd name="T19" fmla="*/ 2147483647 h 1920"/>
              <a:gd name="T20" fmla="*/ 2147483647 w 1440"/>
              <a:gd name="T21" fmla="*/ 2147483647 h 1920"/>
              <a:gd name="T22" fmla="*/ 2147483647 w 1440"/>
              <a:gd name="T23" fmla="*/ 2147483647 h 1920"/>
              <a:gd name="T24" fmla="*/ 2147483647 w 1440"/>
              <a:gd name="T25" fmla="*/ 2147483647 h 1920"/>
              <a:gd name="T26" fmla="*/ 0 w 1440"/>
              <a:gd name="T27" fmla="*/ 2147483647 h 1920"/>
              <a:gd name="T28" fmla="*/ 0 w 1440"/>
              <a:gd name="T29" fmla="*/ 2147483647 h 1920"/>
              <a:gd name="T30" fmla="*/ 2147483647 w 1440"/>
              <a:gd name="T31" fmla="*/ 2147483647 h 1920"/>
              <a:gd name="T32" fmla="*/ 2147483647 w 1440"/>
              <a:gd name="T33" fmla="*/ 2147483647 h 1920"/>
              <a:gd name="T34" fmla="*/ 2147483647 w 1440"/>
              <a:gd name="T35" fmla="*/ 2147483647 h 1920"/>
              <a:gd name="T36" fmla="*/ 2147483647 w 1440"/>
              <a:gd name="T37" fmla="*/ 2147483647 h 1920"/>
              <a:gd name="T38" fmla="*/ 2147483647 w 1440"/>
              <a:gd name="T39" fmla="*/ 2147483647 h 1920"/>
              <a:gd name="T40" fmla="*/ 2147483647 w 1440"/>
              <a:gd name="T41" fmla="*/ 2147483647 h 1920"/>
              <a:gd name="T42" fmla="*/ 2147483647 w 1440"/>
              <a:gd name="T43" fmla="*/ 2147483647 h 1920"/>
              <a:gd name="T44" fmla="*/ 2147483647 w 1440"/>
              <a:gd name="T45" fmla="*/ 2147483647 h 1920"/>
              <a:gd name="T46" fmla="*/ 2147483647 w 1440"/>
              <a:gd name="T47" fmla="*/ 2147483647 h 1920"/>
              <a:gd name="T48" fmla="*/ 2147483647 w 1440"/>
              <a:gd name="T49" fmla="*/ 2147483647 h 1920"/>
              <a:gd name="T50" fmla="*/ 2147483647 w 1440"/>
              <a:gd name="T51" fmla="*/ 2147483647 h 1920"/>
              <a:gd name="T52" fmla="*/ 2147483647 w 1440"/>
              <a:gd name="T53" fmla="*/ 2147483647 h 1920"/>
              <a:gd name="T54" fmla="*/ 2147483647 w 1440"/>
              <a:gd name="T55" fmla="*/ 2147483647 h 1920"/>
              <a:gd name="T56" fmla="*/ 2147483647 w 1440"/>
              <a:gd name="T57" fmla="*/ 2147483647 h 1920"/>
              <a:gd name="T58" fmla="*/ 2147483647 w 1440"/>
              <a:gd name="T59" fmla="*/ 2147483647 h 1920"/>
              <a:gd name="T60" fmla="*/ 2147483647 w 1440"/>
              <a:gd name="T61" fmla="*/ 2147483647 h 1920"/>
              <a:gd name="T62" fmla="*/ 2147483647 w 1440"/>
              <a:gd name="T63" fmla="*/ 2147483647 h 1920"/>
              <a:gd name="T64" fmla="*/ 2147483647 w 1440"/>
              <a:gd name="T65" fmla="*/ 2147483647 h 1920"/>
              <a:gd name="T66" fmla="*/ 2147483647 w 1440"/>
              <a:gd name="T67" fmla="*/ 2147483647 h 1920"/>
              <a:gd name="T68" fmla="*/ 2147483647 w 1440"/>
              <a:gd name="T69" fmla="*/ 2147483647 h 1920"/>
              <a:gd name="T70" fmla="*/ 2147483647 w 1440"/>
              <a:gd name="T71" fmla="*/ 2147483647 h 1920"/>
              <a:gd name="T72" fmla="*/ 2147483647 w 1440"/>
              <a:gd name="T73" fmla="*/ 2147483647 h 1920"/>
              <a:gd name="T74" fmla="*/ 2147483647 w 1440"/>
              <a:gd name="T75" fmla="*/ 2147483647 h 1920"/>
              <a:gd name="T76" fmla="*/ 2147483647 w 1440"/>
              <a:gd name="T77" fmla="*/ 2147483647 h 1920"/>
              <a:gd name="T78" fmla="*/ 2147483647 w 1440"/>
              <a:gd name="T79" fmla="*/ 2147483647 h 1920"/>
              <a:gd name="T80" fmla="*/ 2147483647 w 1440"/>
              <a:gd name="T81" fmla="*/ 2147483647 h 1920"/>
              <a:gd name="T82" fmla="*/ 2147483647 w 1440"/>
              <a:gd name="T83" fmla="*/ 2147483647 h 1920"/>
              <a:gd name="T84" fmla="*/ 2147483647 w 1440"/>
              <a:gd name="T85" fmla="*/ 2147483647 h 1920"/>
              <a:gd name="T86" fmla="*/ 2147483647 w 1440"/>
              <a:gd name="T87" fmla="*/ 2147483647 h 1920"/>
              <a:gd name="T88" fmla="*/ 2147483647 w 1440"/>
              <a:gd name="T89" fmla="*/ 2147483647 h 1920"/>
              <a:gd name="T90" fmla="*/ 2147483647 w 1440"/>
              <a:gd name="T91" fmla="*/ 2147483647 h 1920"/>
              <a:gd name="T92" fmla="*/ 2147483647 w 1440"/>
              <a:gd name="T93" fmla="*/ 2147483647 h 1920"/>
              <a:gd name="T94" fmla="*/ 2147483647 w 1440"/>
              <a:gd name="T95" fmla="*/ 2147483647 h 1920"/>
              <a:gd name="T96" fmla="*/ 2147483647 w 1440"/>
              <a:gd name="T97" fmla="*/ 2147483647 h 1920"/>
              <a:gd name="T98" fmla="*/ 2147483647 w 1440"/>
              <a:gd name="T99" fmla="*/ 2147483647 h 1920"/>
              <a:gd name="T100" fmla="*/ 2147483647 w 1440"/>
              <a:gd name="T101" fmla="*/ 2147483647 h 1920"/>
              <a:gd name="T102" fmla="*/ 2147483647 w 1440"/>
              <a:gd name="T103" fmla="*/ 2147483647 h 1920"/>
              <a:gd name="T104" fmla="*/ 2147483647 w 1440"/>
              <a:gd name="T105" fmla="*/ 2147483647 h 1920"/>
              <a:gd name="T106" fmla="*/ 2147483647 w 1440"/>
              <a:gd name="T107" fmla="*/ 2147483647 h 1920"/>
              <a:gd name="T108" fmla="*/ 2147483647 w 1440"/>
              <a:gd name="T109" fmla="*/ 2147483647 h 1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40"/>
              <a:gd name="T166" fmla="*/ 0 h 1920"/>
              <a:gd name="T167" fmla="*/ 1440 w 1440"/>
              <a:gd name="T168" fmla="*/ 1920 h 19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40" h="1920">
                <a:moveTo>
                  <a:pt x="0" y="0"/>
                </a:moveTo>
                <a:lnTo>
                  <a:pt x="48" y="48"/>
                </a:lnTo>
                <a:lnTo>
                  <a:pt x="96" y="144"/>
                </a:lnTo>
                <a:lnTo>
                  <a:pt x="144" y="192"/>
                </a:lnTo>
                <a:lnTo>
                  <a:pt x="192" y="240"/>
                </a:lnTo>
                <a:lnTo>
                  <a:pt x="192" y="288"/>
                </a:lnTo>
                <a:lnTo>
                  <a:pt x="240" y="336"/>
                </a:lnTo>
                <a:lnTo>
                  <a:pt x="192" y="384"/>
                </a:lnTo>
                <a:lnTo>
                  <a:pt x="144" y="432"/>
                </a:lnTo>
                <a:lnTo>
                  <a:pt x="96" y="480"/>
                </a:lnTo>
                <a:lnTo>
                  <a:pt x="96" y="528"/>
                </a:lnTo>
                <a:lnTo>
                  <a:pt x="48" y="528"/>
                </a:lnTo>
                <a:lnTo>
                  <a:pt x="48" y="576"/>
                </a:lnTo>
                <a:lnTo>
                  <a:pt x="0" y="576"/>
                </a:lnTo>
                <a:lnTo>
                  <a:pt x="0" y="624"/>
                </a:lnTo>
                <a:lnTo>
                  <a:pt x="48" y="624"/>
                </a:lnTo>
                <a:lnTo>
                  <a:pt x="96" y="672"/>
                </a:lnTo>
                <a:lnTo>
                  <a:pt x="144" y="672"/>
                </a:lnTo>
                <a:lnTo>
                  <a:pt x="144" y="624"/>
                </a:lnTo>
                <a:lnTo>
                  <a:pt x="192" y="624"/>
                </a:lnTo>
                <a:lnTo>
                  <a:pt x="192" y="672"/>
                </a:lnTo>
                <a:lnTo>
                  <a:pt x="240" y="672"/>
                </a:lnTo>
                <a:lnTo>
                  <a:pt x="240" y="720"/>
                </a:lnTo>
                <a:lnTo>
                  <a:pt x="288" y="720"/>
                </a:lnTo>
                <a:lnTo>
                  <a:pt x="336" y="720"/>
                </a:lnTo>
                <a:lnTo>
                  <a:pt x="336" y="672"/>
                </a:lnTo>
                <a:lnTo>
                  <a:pt x="384" y="672"/>
                </a:lnTo>
                <a:lnTo>
                  <a:pt x="480" y="720"/>
                </a:lnTo>
                <a:lnTo>
                  <a:pt x="528" y="768"/>
                </a:lnTo>
                <a:lnTo>
                  <a:pt x="528" y="816"/>
                </a:lnTo>
                <a:lnTo>
                  <a:pt x="528" y="864"/>
                </a:lnTo>
                <a:lnTo>
                  <a:pt x="528" y="912"/>
                </a:lnTo>
                <a:lnTo>
                  <a:pt x="480" y="960"/>
                </a:lnTo>
                <a:lnTo>
                  <a:pt x="480" y="1008"/>
                </a:lnTo>
                <a:lnTo>
                  <a:pt x="480" y="1056"/>
                </a:lnTo>
                <a:lnTo>
                  <a:pt x="480" y="1104"/>
                </a:lnTo>
                <a:lnTo>
                  <a:pt x="528" y="1152"/>
                </a:lnTo>
                <a:lnTo>
                  <a:pt x="480" y="1200"/>
                </a:lnTo>
                <a:lnTo>
                  <a:pt x="384" y="1248"/>
                </a:lnTo>
                <a:lnTo>
                  <a:pt x="336" y="1344"/>
                </a:lnTo>
                <a:lnTo>
                  <a:pt x="384" y="1392"/>
                </a:lnTo>
                <a:lnTo>
                  <a:pt x="384" y="1440"/>
                </a:lnTo>
                <a:lnTo>
                  <a:pt x="384" y="1536"/>
                </a:lnTo>
                <a:lnTo>
                  <a:pt x="288" y="1632"/>
                </a:lnTo>
                <a:lnTo>
                  <a:pt x="288" y="1728"/>
                </a:lnTo>
                <a:lnTo>
                  <a:pt x="288" y="1824"/>
                </a:lnTo>
                <a:lnTo>
                  <a:pt x="336" y="1920"/>
                </a:lnTo>
                <a:lnTo>
                  <a:pt x="384" y="1920"/>
                </a:lnTo>
                <a:lnTo>
                  <a:pt x="528" y="1920"/>
                </a:lnTo>
                <a:lnTo>
                  <a:pt x="624" y="1920"/>
                </a:lnTo>
                <a:lnTo>
                  <a:pt x="816" y="1824"/>
                </a:lnTo>
                <a:lnTo>
                  <a:pt x="960" y="1776"/>
                </a:lnTo>
                <a:lnTo>
                  <a:pt x="1056" y="1728"/>
                </a:lnTo>
                <a:lnTo>
                  <a:pt x="1296" y="1680"/>
                </a:lnTo>
                <a:lnTo>
                  <a:pt x="1440" y="1728"/>
                </a:lnTo>
              </a:path>
            </a:pathLst>
          </a:custGeom>
          <a:noFill/>
          <a:ln w="38100">
            <a:solidFill>
              <a:schemeClr val="tx1"/>
            </a:solidFill>
            <a:round/>
            <a:headEnd/>
            <a:tailEnd/>
          </a:ln>
        </p:spPr>
        <p:txBody>
          <a:bodyPr wrap="none"/>
          <a:lstStyle/>
          <a:p>
            <a:pPr algn="ctr">
              <a:spcBef>
                <a:spcPct val="20000"/>
              </a:spcBef>
            </a:pPr>
            <a:endParaRPr lang="en-US"/>
          </a:p>
        </p:txBody>
      </p:sp>
      <p:sp>
        <p:nvSpPr>
          <p:cNvPr id="167940" name="Text Box 10"/>
          <p:cNvSpPr txBox="1">
            <a:spLocks noChangeArrowheads="1"/>
          </p:cNvSpPr>
          <p:nvPr/>
        </p:nvSpPr>
        <p:spPr bwMode="auto">
          <a:xfrm>
            <a:off x="5943600" y="927100"/>
            <a:ext cx="2438400" cy="4635500"/>
          </a:xfrm>
          <a:prstGeom prst="rect">
            <a:avLst/>
          </a:prstGeom>
          <a:noFill/>
          <a:ln w="9525">
            <a:noFill/>
            <a:miter lim="800000"/>
            <a:headEnd/>
            <a:tailEnd/>
          </a:ln>
        </p:spPr>
        <p:txBody>
          <a:bodyPr>
            <a:spAutoFit/>
          </a:bodyPr>
          <a:lstStyle/>
          <a:p>
            <a:pPr algn="ctr">
              <a:spcBef>
                <a:spcPct val="20000"/>
              </a:spcBef>
            </a:pPr>
            <a:r>
              <a:rPr lang="en-US" sz="2000" b="1"/>
              <a:t>so</a:t>
            </a:r>
          </a:p>
          <a:p>
            <a:pPr algn="ctr">
              <a:spcBef>
                <a:spcPct val="20000"/>
              </a:spcBef>
            </a:pPr>
            <a:r>
              <a:rPr lang="en-US" sz="2000" b="1"/>
              <a:t>Northern Ireland</a:t>
            </a:r>
          </a:p>
          <a:p>
            <a:pPr algn="ctr">
              <a:spcBef>
                <a:spcPct val="20000"/>
              </a:spcBef>
            </a:pPr>
            <a:r>
              <a:rPr lang="en-US" sz="2000" b="1"/>
              <a:t>“belongs” </a:t>
            </a:r>
          </a:p>
          <a:p>
            <a:pPr algn="ctr">
              <a:spcBef>
                <a:spcPct val="20000"/>
              </a:spcBef>
            </a:pPr>
            <a:r>
              <a:rPr lang="en-US" sz="2000" b="1"/>
              <a:t>with</a:t>
            </a:r>
          </a:p>
          <a:p>
            <a:pPr algn="ctr">
              <a:spcBef>
                <a:spcPct val="20000"/>
              </a:spcBef>
            </a:pPr>
            <a:r>
              <a:rPr lang="en-US" sz="2000" b="1"/>
              <a:t>The </a:t>
            </a:r>
          </a:p>
          <a:p>
            <a:pPr algn="ctr">
              <a:spcBef>
                <a:spcPct val="20000"/>
              </a:spcBef>
            </a:pPr>
            <a:r>
              <a:rPr lang="en-US" sz="2000" b="1"/>
              <a:t>United Kingdom</a:t>
            </a:r>
          </a:p>
          <a:p>
            <a:pPr algn="ctr">
              <a:spcBef>
                <a:spcPct val="20000"/>
              </a:spcBef>
            </a:pPr>
            <a:r>
              <a:rPr lang="en-US" sz="2000" b="1"/>
              <a:t>(UK)</a:t>
            </a:r>
          </a:p>
          <a:p>
            <a:pPr algn="ctr">
              <a:spcBef>
                <a:spcPct val="20000"/>
              </a:spcBef>
            </a:pPr>
            <a:endParaRPr lang="en-US" sz="2000" b="1"/>
          </a:p>
          <a:p>
            <a:pPr algn="ctr">
              <a:spcBef>
                <a:spcPct val="20000"/>
              </a:spcBef>
            </a:pPr>
            <a:r>
              <a:rPr lang="en-US" sz="1600"/>
              <a:t>along with</a:t>
            </a:r>
          </a:p>
          <a:p>
            <a:pPr algn="ctr">
              <a:spcBef>
                <a:spcPct val="20000"/>
              </a:spcBef>
            </a:pPr>
            <a:endParaRPr lang="en-US" sz="1600"/>
          </a:p>
          <a:p>
            <a:pPr algn="ctr">
              <a:spcBef>
                <a:spcPct val="20000"/>
              </a:spcBef>
            </a:pPr>
            <a:r>
              <a:rPr lang="en-US" sz="2000" b="1"/>
              <a:t>England</a:t>
            </a:r>
          </a:p>
          <a:p>
            <a:pPr algn="ctr">
              <a:spcBef>
                <a:spcPct val="20000"/>
              </a:spcBef>
            </a:pPr>
            <a:r>
              <a:rPr lang="en-US" sz="2000" b="1"/>
              <a:t>Scotland</a:t>
            </a:r>
          </a:p>
          <a:p>
            <a:pPr algn="ctr">
              <a:spcBef>
                <a:spcPct val="20000"/>
              </a:spcBef>
            </a:pPr>
            <a:r>
              <a:rPr lang="en-US" sz="2000" b="1"/>
              <a:t>Wales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 Box 3"/>
          <p:cNvSpPr txBox="1">
            <a:spLocks noChangeArrowheads="1"/>
          </p:cNvSpPr>
          <p:nvPr/>
        </p:nvSpPr>
        <p:spPr bwMode="auto">
          <a:xfrm>
            <a:off x="40751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 </a:t>
            </a:r>
            <a:r>
              <a:rPr lang="en-US" sz="3600" b="1">
                <a:solidFill>
                  <a:srgbClr val="20D636"/>
                </a:solidFill>
                <a:latin typeface="Verdana" pitchFamily="34" charset="0"/>
              </a:rPr>
              <a:t>or “Irish” ?</a:t>
            </a:r>
          </a:p>
        </p:txBody>
      </p:sp>
      <p:sp>
        <p:nvSpPr>
          <p:cNvPr id="137218" name="Text Box 4"/>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“Ireland” ?</a:t>
            </a:r>
          </a:p>
        </p:txBody>
      </p:sp>
      <p:sp>
        <p:nvSpPr>
          <p:cNvPr id="137219" name="Text Box 5"/>
          <p:cNvSpPr txBox="1">
            <a:spLocks noChangeArrowheads="1"/>
          </p:cNvSpPr>
          <p:nvPr/>
        </p:nvSpPr>
        <p:spPr bwMode="auto">
          <a:xfrm>
            <a:off x="1295400" y="4648200"/>
            <a:ext cx="6553200" cy="1905000"/>
          </a:xfrm>
          <a:prstGeom prst="rect">
            <a:avLst/>
          </a:prstGeom>
          <a:noFill/>
          <a:ln w="9525">
            <a:noFill/>
            <a:miter lim="800000"/>
            <a:headEnd/>
            <a:tailEnd/>
          </a:ln>
        </p:spPr>
        <p:txBody>
          <a:bodyPr/>
          <a:lstStyle/>
          <a:p>
            <a:pPr algn="ctr"/>
            <a:r>
              <a:rPr lang="en-US" sz="3200" b="1">
                <a:latin typeface="Verdana" pitchFamily="34" charset="0"/>
              </a:rPr>
              <a:t>It probably depends on</a:t>
            </a:r>
          </a:p>
          <a:p>
            <a:pPr algn="ctr"/>
            <a:r>
              <a:rPr lang="en-US" sz="3200" b="1">
                <a:latin typeface="Verdana" pitchFamily="34" charset="0"/>
              </a:rPr>
              <a:t>who’s talking</a:t>
            </a:r>
          </a:p>
          <a:p>
            <a:pPr algn="ctr"/>
            <a:r>
              <a:rPr lang="en-US" sz="3200" b="1">
                <a:latin typeface="Verdana" pitchFamily="34" charset="0"/>
              </a:rPr>
              <a:t>and the context . . .</a:t>
            </a:r>
          </a:p>
        </p:txBody>
      </p:sp>
      <p:sp>
        <p:nvSpPr>
          <p:cNvPr id="137220" name="Text Box 6"/>
          <p:cNvSpPr txBox="1">
            <a:spLocks noChangeArrowheads="1"/>
          </p:cNvSpPr>
          <p:nvPr/>
        </p:nvSpPr>
        <p:spPr bwMode="auto">
          <a:xfrm>
            <a:off x="1295400" y="2252663"/>
            <a:ext cx="6553200" cy="1176337"/>
          </a:xfrm>
          <a:prstGeom prst="rect">
            <a:avLst/>
          </a:prstGeom>
          <a:noFill/>
          <a:ln w="9525">
            <a:noFill/>
            <a:miter lim="800000"/>
            <a:headEnd/>
            <a:tailEnd/>
          </a:ln>
        </p:spPr>
        <p:txBody>
          <a:bodyPr/>
          <a:lstStyle/>
          <a:p>
            <a:pPr algn="ctr">
              <a:spcBef>
                <a:spcPct val="20000"/>
              </a:spcBef>
            </a:pPr>
            <a:r>
              <a:rPr lang="en-US" sz="3600" b="1">
                <a:solidFill>
                  <a:srgbClr val="20D636"/>
                </a:solidFill>
                <a:latin typeface="Verdana" pitchFamily="34" charset="0"/>
              </a:rPr>
              <a:t>What do you think of</a:t>
            </a:r>
          </a:p>
          <a:p>
            <a:pPr algn="ctr">
              <a:spcBef>
                <a:spcPct val="20000"/>
              </a:spcBef>
            </a:pPr>
            <a:r>
              <a:rPr lang="en-US" sz="3600" b="1">
                <a:solidFill>
                  <a:srgbClr val="20D636"/>
                </a:solidFill>
                <a:latin typeface="Verdana" pitchFamily="34" charset="0"/>
              </a:rPr>
              <a:t>when someone says . .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cstate="print"/>
          <a:srcRect/>
          <a:stretch>
            <a:fillRect/>
          </a:stretch>
        </p:blipFill>
        <p:spPr bwMode="auto">
          <a:xfrm>
            <a:off x="914400" y="685800"/>
            <a:ext cx="7313613" cy="5484813"/>
          </a:xfrm>
          <a:prstGeom prst="rect">
            <a:avLst/>
          </a:prstGeom>
          <a:noFill/>
          <a:ln w="9525">
            <a:noFill/>
            <a:miter lim="800000"/>
            <a:headEnd/>
            <a:tailEnd/>
          </a:ln>
        </p:spPr>
      </p:pic>
      <p:sp>
        <p:nvSpPr>
          <p:cNvPr id="3" name="Text Box 5"/>
          <p:cNvSpPr txBox="1">
            <a:spLocks noChangeArrowheads="1"/>
          </p:cNvSpPr>
          <p:nvPr/>
        </p:nvSpPr>
        <p:spPr bwMode="auto">
          <a:xfrm>
            <a:off x="1295400" y="2495490"/>
            <a:ext cx="2438400" cy="400110"/>
          </a:xfrm>
          <a:prstGeom prst="rect">
            <a:avLst/>
          </a:prstGeom>
          <a:noFill/>
          <a:ln w="9525">
            <a:noFill/>
            <a:miter lim="800000"/>
            <a:headEnd/>
            <a:tailEnd/>
          </a:ln>
        </p:spPr>
        <p:txBody>
          <a:bodyPr>
            <a:spAutoFit/>
          </a:bodyPr>
          <a:lstStyle/>
          <a:p>
            <a:pPr algn="ctr">
              <a:spcBef>
                <a:spcPct val="20000"/>
              </a:spcBef>
            </a:pPr>
            <a:r>
              <a:rPr lang="en-US" sz="2000" b="1" dirty="0"/>
              <a:t>Northern Ireland</a:t>
            </a:r>
          </a:p>
        </p:txBody>
      </p:sp>
      <p:sp>
        <p:nvSpPr>
          <p:cNvPr id="4" name="Text Box 5"/>
          <p:cNvSpPr txBox="1">
            <a:spLocks noChangeArrowheads="1"/>
          </p:cNvSpPr>
          <p:nvPr/>
        </p:nvSpPr>
        <p:spPr bwMode="auto">
          <a:xfrm>
            <a:off x="1295400" y="4702314"/>
            <a:ext cx="2438400" cy="707886"/>
          </a:xfrm>
          <a:prstGeom prst="rect">
            <a:avLst/>
          </a:prstGeom>
          <a:noFill/>
          <a:ln w="9525">
            <a:noFill/>
            <a:miter lim="800000"/>
            <a:headEnd/>
            <a:tailEnd/>
          </a:ln>
        </p:spPr>
        <p:txBody>
          <a:bodyPr>
            <a:spAutoFit/>
          </a:bodyPr>
          <a:lstStyle/>
          <a:p>
            <a:pPr algn="ctr">
              <a:spcBef>
                <a:spcPct val="20000"/>
              </a:spcBef>
            </a:pPr>
            <a:r>
              <a:rPr lang="en-US" sz="2000" b="1" dirty="0"/>
              <a:t>Republic of Ireland</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2"/>
          <p:cNvSpPr>
            <a:spLocks noGrp="1" noChangeArrowheads="1"/>
          </p:cNvSpPr>
          <p:nvPr>
            <p:ph type="body" idx="1"/>
          </p:nvPr>
        </p:nvSpPr>
        <p:spPr>
          <a:xfrm>
            <a:off x="914400" y="401638"/>
            <a:ext cx="7315200" cy="6167842"/>
          </a:xfrm>
        </p:spPr>
        <p:txBody>
          <a:bodyPr>
            <a:spAutoFit/>
          </a:bodyPr>
          <a:lstStyle/>
          <a:p>
            <a:pPr algn="ctr" eaLnBrk="1" hangingPunct="1">
              <a:lnSpc>
                <a:spcPct val="70000"/>
              </a:lnSpc>
              <a:buFontTx/>
              <a:buNone/>
            </a:pPr>
            <a:r>
              <a:rPr lang="en-US" sz="2800" b="1" dirty="0">
                <a:latin typeface="Verdana" pitchFamily="34" charset="0"/>
              </a:rPr>
              <a:t>“units of analysis” may include:</a:t>
            </a:r>
          </a:p>
          <a:p>
            <a:pPr eaLnBrk="1" hangingPunct="1">
              <a:lnSpc>
                <a:spcPct val="20000"/>
              </a:lnSpc>
              <a:buFontTx/>
              <a:buNone/>
            </a:pPr>
            <a:endParaRPr lang="en-US" sz="900" b="1" dirty="0">
              <a:latin typeface="Verdana" pitchFamily="34" charset="0"/>
            </a:endParaRPr>
          </a:p>
          <a:p>
            <a:pPr marL="865188" lvl="1" indent="-407988" eaLnBrk="1" hangingPunct="1"/>
            <a:r>
              <a:rPr lang="en-US" sz="1800" b="1" dirty="0">
                <a:latin typeface="Verdana" pitchFamily="34" charset="0"/>
              </a:rPr>
              <a:t>the world</a:t>
            </a:r>
          </a:p>
          <a:p>
            <a:pPr marL="865188" lvl="1" indent="-407988" eaLnBrk="1" hangingPunct="1"/>
            <a:r>
              <a:rPr lang="en-US" sz="1800" b="1" dirty="0">
                <a:latin typeface="Verdana" pitchFamily="34" charset="0"/>
              </a:rPr>
              <a:t>a “culture area” </a:t>
            </a:r>
            <a:r>
              <a:rPr lang="en-US" sz="1800" dirty="0">
                <a:latin typeface="Verdana" pitchFamily="34" charset="0"/>
              </a:rPr>
              <a:t>(anthropological term)</a:t>
            </a:r>
          </a:p>
          <a:p>
            <a:pPr marL="865188" lvl="1" indent="-407988" eaLnBrk="1" hangingPunct="1"/>
            <a:r>
              <a:rPr lang="en-US" sz="1800" b="1" dirty="0">
                <a:latin typeface="Verdana" pitchFamily="34" charset="0"/>
              </a:rPr>
              <a:t>a country / nation</a:t>
            </a:r>
          </a:p>
          <a:p>
            <a:pPr marL="1203325" lvl="2" indent="-231775" eaLnBrk="1" hangingPunct="1"/>
            <a:r>
              <a:rPr lang="en-US" sz="1400" b="1" dirty="0">
                <a:latin typeface="Verdana" pitchFamily="34" charset="0"/>
              </a:rPr>
              <a:t>a divided/partitioned segment of a nation or country / nation</a:t>
            </a:r>
          </a:p>
          <a:p>
            <a:pPr marL="865188" lvl="1" indent="-407988" eaLnBrk="1" hangingPunct="1"/>
            <a:r>
              <a:rPr lang="en-US" sz="1800" b="1" dirty="0">
                <a:latin typeface="Verdana" pitchFamily="34" charset="0"/>
              </a:rPr>
              <a:t>a culture</a:t>
            </a:r>
          </a:p>
          <a:p>
            <a:pPr marL="1208088" lvl="2" eaLnBrk="1" hangingPunct="1"/>
            <a:r>
              <a:rPr lang="en-US" sz="1400" b="1" dirty="0">
                <a:latin typeface="Verdana" pitchFamily="34" charset="0"/>
              </a:rPr>
              <a:t>“Irish”</a:t>
            </a:r>
          </a:p>
          <a:p>
            <a:pPr marL="865188" lvl="1" indent="-407988" eaLnBrk="1" hangingPunct="1"/>
            <a:r>
              <a:rPr lang="en-US" sz="1800" b="1" dirty="0">
                <a:latin typeface="Verdana" pitchFamily="34" charset="0"/>
              </a:rPr>
              <a:t>a “subculture”</a:t>
            </a:r>
          </a:p>
          <a:p>
            <a:pPr marL="1208088" lvl="2" eaLnBrk="1" hangingPunct="1"/>
            <a:r>
              <a:rPr lang="en-US" sz="1400" b="1" dirty="0">
                <a:latin typeface="Verdana" pitchFamily="34" charset="0"/>
              </a:rPr>
              <a:t>“Irish Travelers” (“Tinkers”, “Gypsies”)</a:t>
            </a:r>
          </a:p>
          <a:p>
            <a:pPr lvl="3" eaLnBrk="1" hangingPunct="1"/>
            <a:r>
              <a:rPr lang="en-US" sz="1100" b="1" dirty="0">
                <a:latin typeface="Verdana" pitchFamily="34" charset="0"/>
              </a:rPr>
              <a:t>(“Travelers” are not “Rom”, “Gypsies”)</a:t>
            </a:r>
          </a:p>
          <a:p>
            <a:pPr marL="1208088" lvl="2" eaLnBrk="1" hangingPunct="1"/>
            <a:r>
              <a:rPr lang="en-US" sz="1400" b="1" dirty="0">
                <a:latin typeface="Verdana" pitchFamily="34" charset="0"/>
              </a:rPr>
              <a:t>Irish Catholics</a:t>
            </a:r>
          </a:p>
          <a:p>
            <a:pPr marL="865188" lvl="1" indent="-407988" eaLnBrk="1" hangingPunct="1"/>
            <a:r>
              <a:rPr lang="en-US" sz="1800" b="1" dirty="0">
                <a:latin typeface="Verdana" pitchFamily="34" charset="0"/>
              </a:rPr>
              <a:t>a region</a:t>
            </a:r>
          </a:p>
          <a:p>
            <a:pPr marL="865188" lvl="1" indent="-407988" eaLnBrk="1" hangingPunct="1"/>
            <a:r>
              <a:rPr lang="en-US" sz="1800" b="1" dirty="0">
                <a:latin typeface="Verdana" pitchFamily="34" charset="0"/>
              </a:rPr>
              <a:t>a community / city</a:t>
            </a:r>
          </a:p>
          <a:p>
            <a:pPr marL="865188" lvl="1" indent="-407988" eaLnBrk="1" hangingPunct="1"/>
            <a:r>
              <a:rPr lang="en-US" sz="1800" b="1" dirty="0">
                <a:latin typeface="Verdana" pitchFamily="34" charset="0"/>
              </a:rPr>
              <a:t>the family</a:t>
            </a:r>
          </a:p>
          <a:p>
            <a:pPr marL="865188" lvl="1" indent="-407988" eaLnBrk="1" hangingPunct="1"/>
            <a:r>
              <a:rPr lang="en-US" sz="1800" b="1" dirty="0">
                <a:latin typeface="Verdana" pitchFamily="34" charset="0"/>
              </a:rPr>
              <a:t>one person</a:t>
            </a:r>
          </a:p>
          <a:p>
            <a:pPr marL="865188" lvl="1" indent="-407988" eaLnBrk="1" hangingPunct="1"/>
            <a:r>
              <a:rPr lang="en-US" sz="1800" b="1" i="1" dirty="0">
                <a:latin typeface="Verdana" pitchFamily="34" charset="0"/>
              </a:rPr>
              <a:t>types </a:t>
            </a:r>
            <a:r>
              <a:rPr lang="en-US" sz="1800" b="1" dirty="0">
                <a:latin typeface="Verdana" pitchFamily="34" charset="0"/>
              </a:rPr>
              <a:t>of people and institutions, cross-culturally . . .</a:t>
            </a:r>
          </a:p>
          <a:p>
            <a:pPr marL="865188" lvl="1" indent="-407988" eaLnBrk="1" hangingPunct="1"/>
            <a:r>
              <a:rPr lang="en-US" sz="1800" b="1" dirty="0">
                <a:latin typeface="Verdana" pitchFamily="34" charset="0"/>
              </a:rPr>
              <a:t>an item or action itself</a:t>
            </a:r>
          </a:p>
          <a:p>
            <a:pPr marL="865188" lvl="1" indent="-407988" eaLnBrk="1" hangingPunct="1"/>
            <a:r>
              <a:rPr lang="en-US" sz="1800" b="1" dirty="0">
                <a:latin typeface="Verdana" pitchFamily="34" charset="0"/>
              </a:rPr>
              <a:t>a “cultural metaphor”</a:t>
            </a:r>
            <a:endParaRPr lang="en-US" sz="1800" dirty="0">
              <a:latin typeface="Verdana"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5"/>
          <p:cNvSpPr>
            <a:spLocks noChangeArrowheads="1"/>
          </p:cNvSpPr>
          <p:nvPr/>
        </p:nvSpPr>
        <p:spPr bwMode="auto">
          <a:xfrm>
            <a:off x="2286000" y="2514600"/>
            <a:ext cx="4572000" cy="2895600"/>
          </a:xfrm>
          <a:prstGeom prst="rect">
            <a:avLst/>
          </a:prstGeom>
          <a:noFill/>
          <a:ln w="9525">
            <a:noFill/>
            <a:miter lim="800000"/>
            <a:headEnd/>
            <a:tailEnd/>
          </a:ln>
        </p:spPr>
        <p:txBody>
          <a:bodyPr>
            <a:spAutoFit/>
          </a:bodyPr>
          <a:lstStyle/>
          <a:p>
            <a:pPr algn="ctr">
              <a:spcBef>
                <a:spcPct val="20000"/>
              </a:spcBef>
            </a:pPr>
            <a:r>
              <a:rPr lang="en-US" sz="4000" b="1">
                <a:solidFill>
                  <a:srgbClr val="FF0000"/>
                </a:solidFill>
              </a:rPr>
              <a:t>a “culture area”</a:t>
            </a:r>
            <a:br>
              <a:rPr lang="en-US" sz="4000" b="1">
                <a:solidFill>
                  <a:srgbClr val="FF0000"/>
                </a:solidFill>
              </a:rPr>
            </a:br>
            <a:r>
              <a:rPr lang="en-US" sz="2000" b="1">
                <a:solidFill>
                  <a:srgbClr val="FF0000"/>
                </a:solidFill>
              </a:rPr>
              <a:t>(anthropological term)</a:t>
            </a:r>
          </a:p>
          <a:p>
            <a:pPr algn="ctr">
              <a:spcBef>
                <a:spcPct val="20000"/>
              </a:spcBef>
            </a:pPr>
            <a:r>
              <a:rPr lang="en-US" sz="2000" b="1">
                <a:solidFill>
                  <a:srgbClr val="FF0000"/>
                </a:solidFill>
              </a:rPr>
              <a:t>as a</a:t>
            </a:r>
          </a:p>
          <a:p>
            <a:pPr algn="ctr">
              <a:lnSpc>
                <a:spcPct val="110000"/>
              </a:lnSpc>
              <a:spcBef>
                <a:spcPct val="20000"/>
              </a:spcBef>
            </a:pPr>
            <a:r>
              <a:rPr lang="en-US" sz="4000" b="1">
                <a:solidFill>
                  <a:srgbClr val="FF0000"/>
                </a:solidFill>
              </a:rPr>
              <a:t>Unit of Analysis:</a:t>
            </a:r>
          </a:p>
          <a:p>
            <a:pPr algn="ctr">
              <a:spcBef>
                <a:spcPct val="20000"/>
              </a:spcBef>
            </a:pPr>
            <a:r>
              <a:rPr lang="en-US" sz="4000" b="1">
                <a:solidFill>
                  <a:srgbClr val="FF0000"/>
                </a:solidFill>
              </a:rPr>
              <a:t>Europe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286000" y="2514600"/>
            <a:ext cx="4572000" cy="3059113"/>
          </a:xfrm>
          <a:prstGeom prst="rect">
            <a:avLst/>
          </a:prstGeom>
          <a:noFill/>
          <a:ln w="9525">
            <a:noFill/>
            <a:miter lim="800000"/>
            <a:headEnd/>
            <a:tailEnd/>
          </a:ln>
        </p:spPr>
        <p:txBody>
          <a:bodyPr>
            <a:spAutoFit/>
          </a:bodyPr>
          <a:lstStyle/>
          <a:p>
            <a:pPr algn="ctr">
              <a:spcBef>
                <a:spcPct val="20000"/>
              </a:spcBef>
            </a:pPr>
            <a:r>
              <a:rPr lang="en-US" sz="4000" b="1">
                <a:solidFill>
                  <a:srgbClr val="20D636"/>
                </a:solidFill>
              </a:rPr>
              <a:t>a</a:t>
            </a:r>
            <a:r>
              <a:rPr lang="en-US" sz="4000" b="1">
                <a:solidFill>
                  <a:schemeClr val="hlink"/>
                </a:solidFill>
              </a:rPr>
              <a:t> </a:t>
            </a:r>
            <a:r>
              <a:rPr lang="en-US" sz="4400" b="1">
                <a:solidFill>
                  <a:srgbClr val="FF0000"/>
                </a:solidFill>
              </a:rPr>
              <a:t>“culture area”</a:t>
            </a:r>
            <a:br>
              <a:rPr lang="en-US" sz="4400" b="1">
                <a:solidFill>
                  <a:schemeClr val="hlink"/>
                </a:solidFill>
              </a:rPr>
            </a:br>
            <a:r>
              <a:rPr lang="en-US" sz="2000" b="1">
                <a:solidFill>
                  <a:srgbClr val="20D636"/>
                </a:solidFill>
              </a:rPr>
              <a:t>(anthropological term)</a:t>
            </a:r>
          </a:p>
          <a:p>
            <a:pPr algn="ctr">
              <a:spcBef>
                <a:spcPct val="20000"/>
              </a:spcBef>
            </a:pPr>
            <a:r>
              <a:rPr lang="en-US" sz="2000" b="1">
                <a:solidFill>
                  <a:srgbClr val="20D636"/>
                </a:solidFill>
              </a:rPr>
              <a:t>as a</a:t>
            </a:r>
          </a:p>
          <a:p>
            <a:pPr algn="ctr">
              <a:lnSpc>
                <a:spcPct val="110000"/>
              </a:lnSpc>
              <a:spcBef>
                <a:spcPct val="20000"/>
              </a:spcBef>
            </a:pPr>
            <a:r>
              <a:rPr lang="en-US" sz="4000" b="1">
                <a:solidFill>
                  <a:srgbClr val="20D636"/>
                </a:solidFill>
              </a:rPr>
              <a:t>Unit of Analysis:</a:t>
            </a:r>
          </a:p>
          <a:p>
            <a:pPr algn="ctr">
              <a:spcBef>
                <a:spcPct val="20000"/>
              </a:spcBef>
            </a:pPr>
            <a:r>
              <a:rPr lang="en-US" sz="4400" b="1">
                <a:solidFill>
                  <a:srgbClr val="FF0000"/>
                </a:solidFill>
              </a:rPr>
              <a:t>Europe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Rectangle 3"/>
          <p:cNvSpPr>
            <a:spLocks noChangeArrowheads="1"/>
          </p:cNvSpPr>
          <p:nvPr/>
        </p:nvSpPr>
        <p:spPr bwMode="auto">
          <a:xfrm>
            <a:off x="2286000" y="2514600"/>
            <a:ext cx="4572000" cy="2895600"/>
          </a:xfrm>
          <a:prstGeom prst="rect">
            <a:avLst/>
          </a:prstGeom>
          <a:noFill/>
          <a:ln w="9525">
            <a:noFill/>
            <a:miter lim="800000"/>
            <a:headEnd/>
            <a:tailEnd/>
          </a:ln>
        </p:spPr>
        <p:txBody>
          <a:bodyPr>
            <a:spAutoFit/>
          </a:bodyPr>
          <a:lstStyle/>
          <a:p>
            <a:pPr algn="ctr">
              <a:spcBef>
                <a:spcPct val="20000"/>
              </a:spcBef>
            </a:pPr>
            <a:r>
              <a:rPr lang="en-US" sz="4000" b="1">
                <a:solidFill>
                  <a:srgbClr val="FF0000"/>
                </a:solidFill>
              </a:rPr>
              <a:t>a country</a:t>
            </a:r>
            <a:r>
              <a:rPr lang="en-US"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FF0000"/>
                </a:solidFill>
              </a:rPr>
              <a:t>as a</a:t>
            </a:r>
          </a:p>
          <a:p>
            <a:pPr algn="ctr">
              <a:spcBef>
                <a:spcPct val="20000"/>
              </a:spcBef>
            </a:pPr>
            <a:r>
              <a:rPr lang="en-US" sz="4000" b="1">
                <a:solidFill>
                  <a:srgbClr val="FF0000"/>
                </a:solidFill>
              </a:rPr>
              <a:t>Unit of Analysis:</a:t>
            </a:r>
          </a:p>
          <a:p>
            <a:pPr algn="ctr">
              <a:spcBef>
                <a:spcPct val="20000"/>
              </a:spcBef>
            </a:pPr>
            <a:r>
              <a:rPr lang="en-US" sz="4000" b="1">
                <a:solidFill>
                  <a:srgbClr val="FF0000"/>
                </a:solidFill>
              </a:rPr>
              <a:t>Ireland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2286000" y="2514600"/>
            <a:ext cx="45720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country</a:t>
            </a:r>
            <a:r>
              <a:rPr lang="en-US" sz="1400"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400" b="1">
                <a:solidFill>
                  <a:srgbClr val="FF0000"/>
                </a:solidFill>
              </a:rPr>
              <a:t>Ireland</a:t>
            </a:r>
            <a:endParaRPr lang="en-US" sz="4000" b="1">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3"/>
          <p:cNvSpPr>
            <a:spLocks noChangeArrowheads="1"/>
          </p:cNvSpPr>
          <p:nvPr/>
        </p:nvSpPr>
        <p:spPr bwMode="auto">
          <a:xfrm>
            <a:off x="749300" y="1295400"/>
            <a:ext cx="7696200" cy="4724400"/>
          </a:xfrm>
          <a:prstGeom prst="rect">
            <a:avLst/>
          </a:prstGeom>
          <a:noFill/>
          <a:ln w="9525">
            <a:noFill/>
            <a:miter lim="800000"/>
            <a:headEnd/>
            <a:tailEnd/>
          </a:ln>
        </p:spPr>
        <p:txBody>
          <a:bodyPr>
            <a:spAutoFit/>
          </a:bodyPr>
          <a:lstStyle/>
          <a:p>
            <a:pPr algn="ctr">
              <a:spcBef>
                <a:spcPct val="20000"/>
              </a:spcBef>
              <a:tabLst>
                <a:tab pos="2057400" algn="l"/>
              </a:tabLst>
            </a:pPr>
            <a:r>
              <a:rPr lang="en-US" sz="4000" b="1">
                <a:solidFill>
                  <a:srgbClr val="FF0000"/>
                </a:solidFill>
              </a:rPr>
              <a:t>a divided / split segment</a:t>
            </a:r>
          </a:p>
          <a:p>
            <a:pPr algn="ctr">
              <a:spcBef>
                <a:spcPct val="20000"/>
              </a:spcBef>
              <a:tabLst>
                <a:tab pos="2057400" algn="l"/>
              </a:tabLst>
            </a:pPr>
            <a:r>
              <a:rPr lang="en-US" sz="2000" b="1">
                <a:solidFill>
                  <a:srgbClr val="FF0000"/>
                </a:solidFill>
              </a:rPr>
              <a:t>of a</a:t>
            </a:r>
          </a:p>
          <a:p>
            <a:pPr algn="ctr">
              <a:spcBef>
                <a:spcPct val="20000"/>
              </a:spcBef>
              <a:tabLst>
                <a:tab pos="2057400" algn="l"/>
              </a:tabLst>
            </a:pPr>
            <a:r>
              <a:rPr lang="en-US" sz="4000" b="1">
                <a:solidFill>
                  <a:srgbClr val="FF0000"/>
                </a:solidFill>
              </a:rPr>
              <a:t>nation or country</a:t>
            </a:r>
          </a:p>
          <a:p>
            <a:pPr algn="ctr">
              <a:spcBef>
                <a:spcPct val="20000"/>
              </a:spcBef>
              <a:tabLst>
                <a:tab pos="2057400" algn="l"/>
              </a:tabLst>
            </a:pPr>
            <a:r>
              <a:rPr lang="en-US" sz="2000" b="1">
                <a:solidFill>
                  <a:srgbClr val="FF0000"/>
                </a:solidFill>
              </a:rPr>
              <a:t>(Nation-State)</a:t>
            </a:r>
          </a:p>
          <a:p>
            <a:pPr algn="ctr">
              <a:spcBef>
                <a:spcPct val="20000"/>
              </a:spcBef>
              <a:tabLst>
                <a:tab pos="2057400" algn="l"/>
              </a:tabLst>
            </a:pPr>
            <a:r>
              <a:rPr lang="en-US" sz="2000" b="1">
                <a:solidFill>
                  <a:srgbClr val="FF0000"/>
                </a:solidFill>
              </a:rPr>
              <a:t>as a</a:t>
            </a:r>
          </a:p>
          <a:p>
            <a:pPr algn="ctr">
              <a:spcBef>
                <a:spcPct val="20000"/>
              </a:spcBef>
              <a:tabLst>
                <a:tab pos="2057400" algn="l"/>
              </a:tabLst>
            </a:pPr>
            <a:r>
              <a:rPr lang="en-US" sz="4000" b="1">
                <a:solidFill>
                  <a:srgbClr val="FF0000"/>
                </a:solidFill>
              </a:rPr>
              <a:t>Unit of Analysis:</a:t>
            </a:r>
          </a:p>
          <a:p>
            <a:pPr algn="ctr">
              <a:spcBef>
                <a:spcPct val="20000"/>
              </a:spcBef>
              <a:buFontTx/>
              <a:buChar char="•"/>
              <a:tabLst>
                <a:tab pos="2057400" algn="l"/>
              </a:tabLst>
            </a:pPr>
            <a:r>
              <a:rPr lang="en-US" sz="4000" b="1">
                <a:solidFill>
                  <a:srgbClr val="FF0000"/>
                </a:solidFill>
              </a:rPr>
              <a:t> Northern Ireland</a:t>
            </a:r>
          </a:p>
          <a:p>
            <a:pPr algn="ctr">
              <a:spcBef>
                <a:spcPct val="20000"/>
              </a:spcBef>
              <a:buFontTx/>
              <a:buChar char="•"/>
              <a:tabLst>
                <a:tab pos="2057400" algn="l"/>
              </a:tabLst>
            </a:pPr>
            <a:r>
              <a:rPr lang="en-US" sz="4000" b="1">
                <a:solidFill>
                  <a:srgbClr val="FF0000"/>
                </a:solidFill>
              </a:rPr>
              <a:t> Republic of Ireland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749300" y="1219200"/>
            <a:ext cx="7696200" cy="4979988"/>
          </a:xfrm>
          <a:prstGeom prst="rect">
            <a:avLst/>
          </a:prstGeom>
          <a:noFill/>
          <a:ln w="9525">
            <a:noFill/>
            <a:miter lim="800000"/>
            <a:headEnd/>
            <a:tailEnd/>
          </a:ln>
        </p:spPr>
        <p:txBody>
          <a:bodyPr>
            <a:spAutoFit/>
          </a:bodyPr>
          <a:lstStyle/>
          <a:p>
            <a:pPr algn="ctr">
              <a:spcBef>
                <a:spcPct val="20000"/>
              </a:spcBef>
              <a:tabLst>
                <a:tab pos="2057400" algn="l"/>
              </a:tabLst>
            </a:pPr>
            <a:r>
              <a:rPr lang="en-US" sz="4400" b="1">
                <a:solidFill>
                  <a:srgbClr val="FF0000"/>
                </a:solidFill>
              </a:rPr>
              <a:t>a divided / split segment</a:t>
            </a:r>
          </a:p>
          <a:p>
            <a:pPr algn="ctr">
              <a:spcBef>
                <a:spcPct val="20000"/>
              </a:spcBef>
              <a:tabLst>
                <a:tab pos="2057400" algn="l"/>
              </a:tabLst>
            </a:pPr>
            <a:r>
              <a:rPr lang="en-US" sz="2400" b="1">
                <a:solidFill>
                  <a:srgbClr val="FF0000"/>
                </a:solidFill>
              </a:rPr>
              <a:t>of a</a:t>
            </a:r>
          </a:p>
          <a:p>
            <a:pPr algn="ctr">
              <a:spcBef>
                <a:spcPct val="20000"/>
              </a:spcBef>
              <a:tabLst>
                <a:tab pos="2057400" algn="l"/>
              </a:tabLst>
            </a:pPr>
            <a:r>
              <a:rPr lang="en-US" sz="4400" b="1">
                <a:solidFill>
                  <a:srgbClr val="FF0000"/>
                </a:solidFill>
              </a:rPr>
              <a:t>nation or country</a:t>
            </a:r>
          </a:p>
          <a:p>
            <a:pPr algn="ctr">
              <a:spcBef>
                <a:spcPct val="20000"/>
              </a:spcBef>
              <a:tabLst>
                <a:tab pos="2057400" algn="l"/>
              </a:tabLst>
            </a:pPr>
            <a:r>
              <a:rPr lang="en-US" sz="2000" b="1">
                <a:solidFill>
                  <a:srgbClr val="20D636"/>
                </a:solidFill>
              </a:rPr>
              <a:t>(Nation-State)</a:t>
            </a:r>
          </a:p>
          <a:p>
            <a:pPr algn="ctr">
              <a:spcBef>
                <a:spcPct val="20000"/>
              </a:spcBef>
              <a:tabLst>
                <a:tab pos="2057400" algn="l"/>
              </a:tabLst>
            </a:pPr>
            <a:r>
              <a:rPr lang="en-US" sz="2000" b="1">
                <a:solidFill>
                  <a:srgbClr val="20D636"/>
                </a:solidFill>
              </a:rPr>
              <a:t>as a</a:t>
            </a:r>
          </a:p>
          <a:p>
            <a:pPr algn="ctr">
              <a:spcBef>
                <a:spcPct val="20000"/>
              </a:spcBef>
              <a:tabLst>
                <a:tab pos="2057400" algn="l"/>
              </a:tabLst>
            </a:pPr>
            <a:r>
              <a:rPr lang="en-US" sz="4000" b="1">
                <a:solidFill>
                  <a:srgbClr val="20D636"/>
                </a:solidFill>
              </a:rPr>
              <a:t>Unit of Analysis:</a:t>
            </a:r>
          </a:p>
          <a:p>
            <a:pPr algn="ctr">
              <a:spcBef>
                <a:spcPct val="20000"/>
              </a:spcBef>
              <a:buFontTx/>
              <a:buChar char="•"/>
              <a:tabLst>
                <a:tab pos="2057400" algn="l"/>
              </a:tabLst>
            </a:pPr>
            <a:r>
              <a:rPr lang="en-US" sz="4000" b="1">
                <a:solidFill>
                  <a:srgbClr val="FF0000"/>
                </a:solidFill>
              </a:rPr>
              <a:t> Northern Ireland</a:t>
            </a:r>
          </a:p>
          <a:p>
            <a:pPr algn="ctr">
              <a:spcBef>
                <a:spcPct val="20000"/>
              </a:spcBef>
              <a:buFontTx/>
              <a:buChar char="•"/>
              <a:tabLst>
                <a:tab pos="2057400" algn="l"/>
              </a:tabLst>
            </a:pPr>
            <a:r>
              <a:rPr lang="en-US" sz="4000" b="1">
                <a:solidFill>
                  <a:srgbClr val="FF0000"/>
                </a:solidFill>
              </a:rPr>
              <a:t> Republic of Ireland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Rectangle 3"/>
          <p:cNvSpPr>
            <a:spLocks noChangeArrowheads="1"/>
          </p:cNvSpPr>
          <p:nvPr/>
        </p:nvSpPr>
        <p:spPr bwMode="auto">
          <a:xfrm>
            <a:off x="2286000" y="2514600"/>
            <a:ext cx="45720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culture</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400" b="1">
                <a:solidFill>
                  <a:srgbClr val="FF0000"/>
                </a:solidFill>
              </a:rPr>
              <a:t>“The Irish”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9202" name="Rectangle 3"/>
          <p:cNvSpPr>
            <a:spLocks noChangeArrowheads="1"/>
          </p:cNvSpPr>
          <p:nvPr/>
        </p:nvSpPr>
        <p:spPr bwMode="auto">
          <a:xfrm>
            <a:off x="1828800" y="2514600"/>
            <a:ext cx="54864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“subculture”</a:t>
            </a:r>
          </a:p>
          <a:p>
            <a:pPr algn="ctr">
              <a:spcBef>
                <a:spcPct val="20000"/>
              </a:spcBef>
            </a:pPr>
            <a:endParaRPr lang="en-US" sz="2000" b="1">
              <a:solidFill>
                <a:srgbClr val="FF0000"/>
              </a:solidFill>
            </a:endParaRPr>
          </a:p>
          <a:p>
            <a:pPr algn="ctr">
              <a:spcBef>
                <a:spcPct val="20000"/>
              </a:spcBef>
            </a:pPr>
            <a:r>
              <a:rPr lang="en-US" sz="2000" b="1"/>
              <a:t>as a</a:t>
            </a:r>
          </a:p>
          <a:p>
            <a:pPr algn="ctr">
              <a:spcBef>
                <a:spcPct val="20000"/>
              </a:spcBef>
            </a:pPr>
            <a:r>
              <a:rPr lang="en-US" sz="4000" b="1"/>
              <a:t>Unit of Analysis:</a:t>
            </a:r>
          </a:p>
          <a:p>
            <a:pPr algn="ctr">
              <a:spcBef>
                <a:spcPct val="20000"/>
              </a:spcBef>
            </a:pPr>
            <a:r>
              <a:rPr lang="en-US" sz="2000" b="1">
                <a:solidFill>
                  <a:srgbClr val="FF0000"/>
                </a:solidFill>
              </a:rPr>
              <a:t>e.g.,</a:t>
            </a:r>
            <a:r>
              <a:rPr lang="en-US" sz="4000" b="1">
                <a:solidFill>
                  <a:srgbClr val="FF0000"/>
                </a:solidFill>
              </a:rPr>
              <a:t> </a:t>
            </a:r>
            <a:r>
              <a:rPr lang="en-US" sz="4400" b="1">
                <a:solidFill>
                  <a:srgbClr val="FF0000"/>
                </a:solidFill>
              </a:rPr>
              <a:t>“Irish Catholics”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40751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 or “Irish” ?</a:t>
            </a:r>
          </a:p>
        </p:txBody>
      </p:sp>
      <p:sp>
        <p:nvSpPr>
          <p:cNvPr id="138242" name="Text Box 3"/>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“Ireland” ?</a:t>
            </a:r>
          </a:p>
        </p:txBody>
      </p:sp>
      <p:sp>
        <p:nvSpPr>
          <p:cNvPr id="138243" name="Text Box 4"/>
          <p:cNvSpPr txBox="1">
            <a:spLocks noChangeArrowheads="1"/>
          </p:cNvSpPr>
          <p:nvPr/>
        </p:nvSpPr>
        <p:spPr bwMode="auto">
          <a:xfrm>
            <a:off x="609600" y="4876800"/>
            <a:ext cx="8001000" cy="1404938"/>
          </a:xfrm>
          <a:prstGeom prst="rect">
            <a:avLst/>
          </a:prstGeom>
          <a:noFill/>
          <a:ln w="9525">
            <a:noFill/>
            <a:miter lim="800000"/>
            <a:headEnd/>
            <a:tailEnd/>
          </a:ln>
        </p:spPr>
        <p:txBody>
          <a:bodyPr/>
          <a:lstStyle/>
          <a:p>
            <a:pPr algn="ctr">
              <a:lnSpc>
                <a:spcPct val="130000"/>
              </a:lnSpc>
              <a:spcBef>
                <a:spcPct val="20000"/>
              </a:spcBef>
            </a:pPr>
            <a:r>
              <a:rPr lang="en-US" sz="3200" b="1">
                <a:latin typeface="Verdana" pitchFamily="34" charset="0"/>
              </a:rPr>
              <a:t>And it is probably influenced somewhat by . . .</a:t>
            </a:r>
          </a:p>
        </p:txBody>
      </p:sp>
      <p:sp>
        <p:nvSpPr>
          <p:cNvPr id="138244" name="Text Box 5"/>
          <p:cNvSpPr txBox="1">
            <a:spLocks noChangeArrowheads="1"/>
          </p:cNvSpPr>
          <p:nvPr/>
        </p:nvSpPr>
        <p:spPr bwMode="auto">
          <a:xfrm>
            <a:off x="1295400" y="2252663"/>
            <a:ext cx="6553200" cy="1176337"/>
          </a:xfrm>
          <a:prstGeom prst="rect">
            <a:avLst/>
          </a:prstGeom>
          <a:noFill/>
          <a:ln w="9525">
            <a:noFill/>
            <a:miter lim="800000"/>
            <a:headEnd/>
            <a:tailEnd/>
          </a:ln>
        </p:spPr>
        <p:txBody>
          <a:bodyPr/>
          <a:lstStyle/>
          <a:p>
            <a:pPr algn="ctr">
              <a:spcBef>
                <a:spcPct val="20000"/>
              </a:spcBef>
            </a:pPr>
            <a:r>
              <a:rPr lang="en-US" sz="3600" b="1">
                <a:solidFill>
                  <a:srgbClr val="20D636"/>
                </a:solidFill>
                <a:latin typeface="Verdana" pitchFamily="34" charset="0"/>
              </a:rPr>
              <a:t>What do you think of</a:t>
            </a:r>
          </a:p>
          <a:p>
            <a:pPr algn="ctr">
              <a:spcBef>
                <a:spcPct val="20000"/>
              </a:spcBef>
            </a:pPr>
            <a:r>
              <a:rPr lang="en-US" sz="3600" b="1">
                <a:solidFill>
                  <a:srgbClr val="20D636"/>
                </a:solidFill>
                <a:latin typeface="Verdana" pitchFamily="34" charset="0"/>
              </a:rPr>
              <a:t>when someone says . .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838200" y="2514600"/>
            <a:ext cx="7467600" cy="3429000"/>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another “subculture”</a:t>
            </a:r>
          </a:p>
          <a:p>
            <a:pPr algn="ctr">
              <a:spcBef>
                <a:spcPct val="20000"/>
              </a:spcBef>
            </a:pPr>
            <a:endParaRPr lang="en-US" sz="2000" b="1">
              <a:solidFill>
                <a:srgbClr val="FF0000"/>
              </a:solidFill>
            </a:endParaRPr>
          </a:p>
          <a:p>
            <a:pPr algn="ctr">
              <a:spcBef>
                <a:spcPct val="20000"/>
              </a:spcBef>
            </a:pPr>
            <a:r>
              <a:rPr lang="en-US" sz="2000" b="1"/>
              <a:t>as a</a:t>
            </a:r>
          </a:p>
          <a:p>
            <a:pPr algn="ctr">
              <a:spcBef>
                <a:spcPct val="20000"/>
              </a:spcBef>
            </a:pPr>
            <a:r>
              <a:rPr lang="en-US" sz="4000" b="1"/>
              <a:t>Unit of Analysis:</a:t>
            </a:r>
          </a:p>
          <a:p>
            <a:pPr algn="ctr">
              <a:spcBef>
                <a:spcPct val="20000"/>
              </a:spcBef>
            </a:pPr>
            <a:r>
              <a:rPr lang="en-US" sz="2000" b="1">
                <a:solidFill>
                  <a:srgbClr val="FF0000"/>
                </a:solidFill>
              </a:rPr>
              <a:t>e.g.,</a:t>
            </a:r>
            <a:r>
              <a:rPr lang="en-US" sz="4000" b="1">
                <a:solidFill>
                  <a:srgbClr val="FF0000"/>
                </a:solidFill>
              </a:rPr>
              <a:t> </a:t>
            </a:r>
            <a:r>
              <a:rPr lang="en-US" sz="4400" b="1">
                <a:solidFill>
                  <a:srgbClr val="FF0000"/>
                </a:solidFill>
              </a:rPr>
              <a:t>“Travelers”</a:t>
            </a:r>
            <a:endParaRPr lang="en-US" sz="4000" b="1">
              <a:solidFill>
                <a:srgbClr val="FF0000"/>
              </a:solidFill>
            </a:endParaRPr>
          </a:p>
          <a:p>
            <a:pPr algn="ctr">
              <a:spcBef>
                <a:spcPct val="20000"/>
              </a:spcBef>
            </a:pPr>
            <a:r>
              <a:rPr lang="en-US" sz="2000" b="1">
                <a:solidFill>
                  <a:srgbClr val="FF0000"/>
                </a:solidFill>
              </a:rPr>
              <a:t>(“Tinkers”, “Gypsies”)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3"/>
          <p:cNvSpPr>
            <a:spLocks noChangeArrowheads="1"/>
          </p:cNvSpPr>
          <p:nvPr/>
        </p:nvSpPr>
        <p:spPr bwMode="auto">
          <a:xfrm>
            <a:off x="1600200" y="1600200"/>
            <a:ext cx="5943600" cy="446246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region</a:t>
            </a:r>
            <a:r>
              <a:rPr lang="en-US" sz="1400"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000" b="1" i="1">
                <a:solidFill>
                  <a:srgbClr val="FF0000"/>
                </a:solidFill>
              </a:rPr>
              <a:t> The Irish Countryman</a:t>
            </a:r>
          </a:p>
          <a:p>
            <a:pPr algn="ctr">
              <a:spcBef>
                <a:spcPct val="20000"/>
              </a:spcBef>
            </a:pPr>
            <a:r>
              <a:rPr lang="en-US" sz="3200" b="1">
                <a:solidFill>
                  <a:srgbClr val="FF0000"/>
                </a:solidFill>
              </a:rPr>
              <a:t>(county Clare)</a:t>
            </a:r>
          </a:p>
          <a:p>
            <a:pPr algn="ctr">
              <a:spcBef>
                <a:spcPct val="20000"/>
              </a:spcBef>
            </a:pPr>
            <a:r>
              <a:rPr lang="en-US" sz="4000" b="1">
                <a:solidFill>
                  <a:srgbClr val="FF0000"/>
                </a:solidFill>
              </a:rPr>
              <a:t> “Kerrymen”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3"/>
          <p:cNvSpPr>
            <a:spLocks noChangeArrowheads="1"/>
          </p:cNvSpPr>
          <p:nvPr/>
        </p:nvSpPr>
        <p:spPr bwMode="auto">
          <a:xfrm>
            <a:off x="1600200" y="1600200"/>
            <a:ext cx="5943600" cy="446246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region</a:t>
            </a:r>
            <a:r>
              <a:rPr lang="en-US" sz="1400" b="1">
                <a:solidFill>
                  <a:srgbClr val="FF0000"/>
                </a:solidFill>
              </a:rPr>
              <a:t> </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000" b="1" i="1">
                <a:solidFill>
                  <a:srgbClr val="FF0000"/>
                </a:solidFill>
              </a:rPr>
              <a:t> The Irish Countryman</a:t>
            </a:r>
          </a:p>
          <a:p>
            <a:pPr algn="ctr">
              <a:spcBef>
                <a:spcPct val="20000"/>
              </a:spcBef>
            </a:pPr>
            <a:r>
              <a:rPr lang="en-US" sz="3200" b="1">
                <a:solidFill>
                  <a:srgbClr val="FF0000"/>
                </a:solidFill>
              </a:rPr>
              <a:t>(county Clare)</a:t>
            </a:r>
          </a:p>
          <a:p>
            <a:pPr algn="ctr">
              <a:spcBef>
                <a:spcPct val="20000"/>
              </a:spcBef>
            </a:pPr>
            <a:r>
              <a:rPr lang="en-US" sz="4000" b="1">
                <a:solidFill>
                  <a:srgbClr val="FF0000"/>
                </a:solidFill>
              </a:rPr>
              <a:t> “Kerrymen”</a:t>
            </a:r>
          </a:p>
        </p:txBody>
      </p:sp>
      <p:pic>
        <p:nvPicPr>
          <p:cNvPr id="3" name="Picture 4"/>
          <p:cNvPicPr>
            <a:picLocks noChangeAspect="1" noChangeArrowheads="1"/>
          </p:cNvPicPr>
          <p:nvPr/>
        </p:nvPicPr>
        <p:blipFill>
          <a:blip r:embed="rId2" cstate="print"/>
          <a:srcRect/>
          <a:stretch>
            <a:fillRect/>
          </a:stretch>
        </p:blipFill>
        <p:spPr>
          <a:xfrm>
            <a:off x="2590800" y="609600"/>
            <a:ext cx="3901281" cy="5899183"/>
          </a:xfrm>
          <a:prstGeom prst="rect">
            <a:avLst/>
          </a:prstGeom>
        </p:spPr>
      </p:pic>
    </p:spTree>
    <p:extLst>
      <p:ext uri="{BB962C8B-B14F-4D97-AF65-F5344CB8AC3E}">
        <p14:creationId xmlns:p14="http://schemas.microsoft.com/office/powerpoint/2010/main" val="3223440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3"/>
          <p:cNvSpPr>
            <a:spLocks noChangeArrowheads="1"/>
          </p:cNvSpPr>
          <p:nvPr/>
        </p:nvSpPr>
        <p:spPr bwMode="auto">
          <a:xfrm>
            <a:off x="2209800" y="1966913"/>
            <a:ext cx="4724400" cy="3059112"/>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another region</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400" b="1">
                <a:solidFill>
                  <a:srgbClr val="FF0000"/>
                </a:solidFill>
              </a:rPr>
              <a:t>The Aran Islands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3298" name="Rectangle 3"/>
          <p:cNvSpPr>
            <a:spLocks noChangeArrowheads="1"/>
          </p:cNvSpPr>
          <p:nvPr/>
        </p:nvSpPr>
        <p:spPr bwMode="auto">
          <a:xfrm>
            <a:off x="2286000" y="2209800"/>
            <a:ext cx="4572000" cy="3649663"/>
          </a:xfrm>
          <a:prstGeom prst="rect">
            <a:avLst/>
          </a:prstGeom>
          <a:noFill/>
          <a:ln w="9525">
            <a:noFill/>
            <a:miter lim="800000"/>
            <a:headEnd/>
            <a:tailEnd/>
          </a:ln>
        </p:spPr>
        <p:txBody>
          <a:bodyPr>
            <a:spAutoFit/>
          </a:bodyPr>
          <a:lstStyle/>
          <a:p>
            <a:pPr algn="ctr">
              <a:spcBef>
                <a:spcPct val="20000"/>
              </a:spcBef>
            </a:pPr>
            <a:r>
              <a:rPr lang="en-US" sz="4400" b="1" dirty="0">
                <a:solidFill>
                  <a:srgbClr val="FF0000"/>
                </a:solidFill>
              </a:rPr>
              <a:t>the community</a:t>
            </a:r>
          </a:p>
          <a:p>
            <a:pPr algn="ctr">
              <a:spcBef>
                <a:spcPct val="20000"/>
              </a:spcBef>
            </a:pPr>
            <a:endParaRPr lang="en-US" sz="2000" b="1" dirty="0">
              <a:solidFill>
                <a:srgbClr val="FF0000"/>
              </a:solidFill>
            </a:endParaRPr>
          </a:p>
          <a:p>
            <a:pPr algn="ctr">
              <a:spcBef>
                <a:spcPct val="20000"/>
              </a:spcBef>
            </a:pPr>
            <a:r>
              <a:rPr lang="en-US" sz="2000" b="1" dirty="0">
                <a:solidFill>
                  <a:srgbClr val="20D636"/>
                </a:solidFill>
              </a:rPr>
              <a:t>as a</a:t>
            </a:r>
          </a:p>
          <a:p>
            <a:pPr algn="ctr">
              <a:spcBef>
                <a:spcPct val="20000"/>
              </a:spcBef>
            </a:pPr>
            <a:r>
              <a:rPr lang="en-US" sz="4000" b="1" dirty="0">
                <a:solidFill>
                  <a:srgbClr val="20D636"/>
                </a:solidFill>
              </a:rPr>
              <a:t>Unit of Analysis:</a:t>
            </a:r>
          </a:p>
          <a:p>
            <a:pPr algn="ctr">
              <a:spcBef>
                <a:spcPct val="20000"/>
              </a:spcBef>
            </a:pPr>
            <a:r>
              <a:rPr lang="en-US" sz="2000" b="1" dirty="0">
                <a:solidFill>
                  <a:srgbClr val="FF0000"/>
                </a:solidFill>
              </a:rPr>
              <a:t>e.g.,</a:t>
            </a:r>
            <a:r>
              <a:rPr lang="en-US" sz="4000" b="1" dirty="0">
                <a:solidFill>
                  <a:srgbClr val="FF0000"/>
                </a:solidFill>
              </a:rPr>
              <a:t> </a:t>
            </a:r>
            <a:r>
              <a:rPr lang="en-US" sz="4400" b="1" dirty="0" err="1">
                <a:solidFill>
                  <a:srgbClr val="FF0000"/>
                </a:solidFill>
              </a:rPr>
              <a:t>Inish</a:t>
            </a:r>
            <a:r>
              <a:rPr lang="en-US" sz="4400" b="1" dirty="0">
                <a:solidFill>
                  <a:srgbClr val="FF0000"/>
                </a:solidFill>
              </a:rPr>
              <a:t> </a:t>
            </a:r>
            <a:r>
              <a:rPr lang="en-US" sz="4400" b="1" dirty="0" err="1">
                <a:solidFill>
                  <a:srgbClr val="FF0000"/>
                </a:solidFill>
              </a:rPr>
              <a:t>Oírr</a:t>
            </a:r>
            <a:r>
              <a:rPr lang="en-US" sz="4400" b="1" dirty="0">
                <a:solidFill>
                  <a:srgbClr val="FF0000"/>
                </a:solidFill>
              </a:rPr>
              <a:t> </a:t>
            </a:r>
            <a:r>
              <a:rPr lang="en-US" sz="3200" dirty="0">
                <a:solidFill>
                  <a:srgbClr val="FF0000"/>
                </a:solidFill>
              </a:rPr>
              <a:t>(“</a:t>
            </a:r>
            <a:r>
              <a:rPr lang="en-US" sz="3200" dirty="0" err="1">
                <a:solidFill>
                  <a:srgbClr val="FF0000"/>
                </a:solidFill>
              </a:rPr>
              <a:t>Inish</a:t>
            </a:r>
            <a:r>
              <a:rPr lang="en-US" sz="3200" dirty="0">
                <a:solidFill>
                  <a:srgbClr val="FF0000"/>
                </a:solidFill>
              </a:rPr>
              <a:t> </a:t>
            </a:r>
            <a:r>
              <a:rPr lang="en-US" sz="3200" dirty="0" err="1">
                <a:solidFill>
                  <a:srgbClr val="FF0000"/>
                </a:solidFill>
              </a:rPr>
              <a:t>Beag</a:t>
            </a:r>
            <a:r>
              <a:rPr lang="en-US" sz="3200" dirty="0">
                <a:solidFill>
                  <a:srgbClr val="FF0000"/>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1752600" y="2514600"/>
            <a:ext cx="56388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the community / city</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2000" b="1">
                <a:solidFill>
                  <a:srgbClr val="FF0000"/>
                </a:solidFill>
              </a:rPr>
              <a:t>e.g.,</a:t>
            </a:r>
            <a:r>
              <a:rPr lang="en-US" sz="4000" b="1">
                <a:solidFill>
                  <a:srgbClr val="FF0000"/>
                </a:solidFill>
              </a:rPr>
              <a:t> </a:t>
            </a:r>
            <a:r>
              <a:rPr lang="en-US" sz="4400" b="1">
                <a:solidFill>
                  <a:srgbClr val="FF0000"/>
                </a:solidFill>
              </a:rPr>
              <a:t>Dubliners</a:t>
            </a:r>
            <a:endParaRPr lang="en-US" sz="3200">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6" descr="trtemp_CEimage copy.jpg"/>
          <p:cNvPicPr>
            <a:picLocks noChangeAspect="1"/>
          </p:cNvPicPr>
          <p:nvPr/>
        </p:nvPicPr>
        <p:blipFill>
          <a:blip r:embed="rId2" cstate="print"/>
          <a:srcRect/>
          <a:stretch>
            <a:fillRect/>
          </a:stretch>
        </p:blipFill>
        <p:spPr bwMode="auto">
          <a:xfrm>
            <a:off x="2840038" y="442913"/>
            <a:ext cx="3425825" cy="5715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370" name="Rectangle 3"/>
          <p:cNvSpPr>
            <a:spLocks noChangeArrowheads="1"/>
          </p:cNvSpPr>
          <p:nvPr/>
        </p:nvSpPr>
        <p:spPr bwMode="auto">
          <a:xfrm>
            <a:off x="2286000" y="2514600"/>
            <a:ext cx="4572000" cy="3059113"/>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the individual</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2000" b="1">
                <a:solidFill>
                  <a:srgbClr val="FF0000"/>
                </a:solidFill>
              </a:rPr>
              <a:t>e.g.,</a:t>
            </a:r>
            <a:r>
              <a:rPr lang="en-US" sz="4000" b="1">
                <a:solidFill>
                  <a:srgbClr val="FF0000"/>
                </a:solidFill>
              </a:rPr>
              <a:t> </a:t>
            </a:r>
            <a:r>
              <a:rPr lang="en-US" sz="4400" b="1" i="1">
                <a:solidFill>
                  <a:srgbClr val="FF0000"/>
                </a:solidFill>
              </a:rPr>
              <a:t>Nan</a:t>
            </a:r>
            <a:endParaRPr lang="en-US" sz="4000" b="1" i="1">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28600" y="1820863"/>
            <a:ext cx="8763000" cy="4314825"/>
          </a:xfrm>
          <a:prstGeom prst="rect">
            <a:avLst/>
          </a:prstGeom>
          <a:noFill/>
          <a:ln w="9525">
            <a:noFill/>
            <a:miter lim="800000"/>
            <a:headEnd/>
            <a:tailEnd/>
          </a:ln>
        </p:spPr>
        <p:txBody>
          <a:bodyPr>
            <a:spAutoFit/>
          </a:bodyPr>
          <a:lstStyle/>
          <a:p>
            <a:pPr algn="ctr">
              <a:spcBef>
                <a:spcPct val="20000"/>
              </a:spcBef>
            </a:pPr>
            <a:r>
              <a:rPr lang="en-US" sz="4400" b="1" i="1">
                <a:solidFill>
                  <a:srgbClr val="FF0000"/>
                </a:solidFill>
              </a:rPr>
              <a:t>types </a:t>
            </a:r>
            <a:r>
              <a:rPr lang="en-US" sz="4400" b="1">
                <a:solidFill>
                  <a:srgbClr val="FF0000"/>
                </a:solidFill>
              </a:rPr>
              <a:t>of people</a:t>
            </a:r>
          </a:p>
          <a:p>
            <a:pPr algn="ctr">
              <a:spcBef>
                <a:spcPct val="20000"/>
              </a:spcBef>
            </a:pPr>
            <a:r>
              <a:rPr lang="en-US" sz="4400" b="1">
                <a:solidFill>
                  <a:srgbClr val="FF0000"/>
                </a:solidFill>
              </a:rPr>
              <a:t>and institutions, </a:t>
            </a:r>
          </a:p>
          <a:p>
            <a:pPr algn="ctr">
              <a:spcBef>
                <a:spcPct val="20000"/>
              </a:spcBef>
            </a:pPr>
            <a:r>
              <a:rPr lang="en-US" sz="4400" b="1">
                <a:solidFill>
                  <a:srgbClr val="FF0000"/>
                </a:solidFill>
              </a:rPr>
              <a:t>cross-culturally</a:t>
            </a:r>
          </a:p>
          <a:p>
            <a:pPr algn="ctr">
              <a:spcBef>
                <a:spcPct val="20000"/>
              </a:spcBef>
            </a:pPr>
            <a:r>
              <a:rPr lang="en-US" sz="2000" b="1">
                <a:solidFill>
                  <a:srgbClr val="20D636"/>
                </a:solidFill>
              </a:rPr>
              <a:t>as various</a:t>
            </a:r>
          </a:p>
          <a:p>
            <a:pPr algn="ctr">
              <a:spcBef>
                <a:spcPct val="20000"/>
              </a:spcBef>
            </a:pPr>
            <a:r>
              <a:rPr lang="en-US" sz="4000" b="1">
                <a:solidFill>
                  <a:srgbClr val="20D636"/>
                </a:solidFill>
              </a:rPr>
              <a:t>Units of Analysis:</a:t>
            </a:r>
          </a:p>
          <a:p>
            <a:pPr algn="ctr">
              <a:spcBef>
                <a:spcPct val="20000"/>
              </a:spcBef>
            </a:pPr>
            <a:r>
              <a:rPr lang="en-US" sz="2000" b="1">
                <a:solidFill>
                  <a:srgbClr val="FF0000"/>
                </a:solidFill>
              </a:rPr>
              <a:t>e.g.,</a:t>
            </a:r>
            <a:r>
              <a:rPr lang="en-US" sz="4000" b="1">
                <a:solidFill>
                  <a:srgbClr val="FF0000"/>
                </a:solidFill>
              </a:rPr>
              <a:t> </a:t>
            </a:r>
            <a:r>
              <a:rPr lang="en-US" sz="4400" b="1">
                <a:solidFill>
                  <a:srgbClr val="FF0000"/>
                </a:solidFill>
              </a:rPr>
              <a:t>“peasants”</a:t>
            </a:r>
            <a:endParaRPr lang="en-US" sz="320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2100263" y="1966913"/>
            <a:ext cx="4953000" cy="3736975"/>
          </a:xfrm>
          <a:prstGeom prst="rect">
            <a:avLst/>
          </a:prstGeom>
          <a:noFill/>
          <a:ln w="9525">
            <a:noFill/>
            <a:miter lim="800000"/>
            <a:headEnd/>
            <a:tailEnd/>
          </a:ln>
        </p:spPr>
        <p:txBody>
          <a:bodyPr>
            <a:spAutoFit/>
          </a:bodyPr>
          <a:lstStyle/>
          <a:p>
            <a:pPr algn="ctr">
              <a:spcBef>
                <a:spcPct val="20000"/>
              </a:spcBef>
            </a:pPr>
            <a:r>
              <a:rPr lang="en-US" sz="4400" b="1">
                <a:solidFill>
                  <a:srgbClr val="FF0000"/>
                </a:solidFill>
              </a:rPr>
              <a:t>a closer look at a region</a:t>
            </a:r>
          </a:p>
          <a:p>
            <a:pPr algn="ctr">
              <a:spcBef>
                <a:spcPct val="20000"/>
              </a:spcBef>
            </a:pPr>
            <a:endParaRPr lang="en-US" sz="2000" b="1">
              <a:solidFill>
                <a:srgbClr val="FF0000"/>
              </a:solidFill>
            </a:endParaRPr>
          </a:p>
          <a:p>
            <a:pPr algn="ctr">
              <a:spcBef>
                <a:spcPct val="20000"/>
              </a:spcBef>
            </a:pPr>
            <a:r>
              <a:rPr lang="en-US" sz="2000" b="1">
                <a:solidFill>
                  <a:srgbClr val="20D636"/>
                </a:solidFill>
              </a:rPr>
              <a:t>as a</a:t>
            </a:r>
          </a:p>
          <a:p>
            <a:pPr algn="ctr">
              <a:spcBef>
                <a:spcPct val="20000"/>
              </a:spcBef>
            </a:pPr>
            <a:r>
              <a:rPr lang="en-US" sz="4000" b="1">
                <a:solidFill>
                  <a:srgbClr val="20D636"/>
                </a:solidFill>
              </a:rPr>
              <a:t>Unit of Analysis:</a:t>
            </a:r>
          </a:p>
          <a:p>
            <a:pPr algn="ctr">
              <a:spcBef>
                <a:spcPct val="20000"/>
              </a:spcBef>
            </a:pPr>
            <a:r>
              <a:rPr lang="en-US" sz="4400" b="1">
                <a:solidFill>
                  <a:srgbClr val="FF0000"/>
                </a:solidFill>
              </a:rPr>
              <a:t>The Aran Islands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2"/>
          <p:cNvSpPr txBox="1">
            <a:spLocks noChangeArrowheads="1"/>
          </p:cNvSpPr>
          <p:nvPr/>
        </p:nvSpPr>
        <p:spPr bwMode="auto">
          <a:xfrm>
            <a:off x="40751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 </a:t>
            </a:r>
            <a:r>
              <a:rPr lang="en-US" sz="3600" b="1">
                <a:solidFill>
                  <a:srgbClr val="20D636"/>
                </a:solidFill>
                <a:latin typeface="Verdana" pitchFamily="34" charset="0"/>
              </a:rPr>
              <a:t>or “Irish” ?</a:t>
            </a:r>
          </a:p>
        </p:txBody>
      </p:sp>
      <p:sp>
        <p:nvSpPr>
          <p:cNvPr id="139266" name="Text Box 3"/>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“Ireland” ?</a:t>
            </a:r>
          </a:p>
        </p:txBody>
      </p:sp>
      <p:sp>
        <p:nvSpPr>
          <p:cNvPr id="967684" name="Text Box 4"/>
          <p:cNvSpPr txBox="1">
            <a:spLocks noChangeArrowheads="1"/>
          </p:cNvSpPr>
          <p:nvPr/>
        </p:nvSpPr>
        <p:spPr bwMode="auto">
          <a:xfrm>
            <a:off x="609600" y="4648200"/>
            <a:ext cx="8001000" cy="1905000"/>
          </a:xfrm>
          <a:prstGeom prst="rect">
            <a:avLst/>
          </a:prstGeom>
          <a:noFill/>
          <a:ln w="9525">
            <a:noFill/>
            <a:miter lim="800000"/>
            <a:headEnd/>
            <a:tailEnd/>
          </a:ln>
        </p:spPr>
        <p:txBody>
          <a:bodyPr/>
          <a:lstStyle/>
          <a:p>
            <a:pPr algn="ctr">
              <a:lnSpc>
                <a:spcPct val="130000"/>
              </a:lnSpc>
              <a:spcBef>
                <a:spcPct val="20000"/>
              </a:spcBef>
            </a:pPr>
            <a:r>
              <a:rPr lang="en-US" sz="3600" b="1" dirty="0">
                <a:latin typeface="Verdana" pitchFamily="34" charset="0"/>
              </a:rPr>
              <a:t>stereotypes</a:t>
            </a:r>
          </a:p>
          <a:p>
            <a:pPr algn="ctr">
              <a:lnSpc>
                <a:spcPct val="130000"/>
              </a:lnSpc>
              <a:spcBef>
                <a:spcPct val="20000"/>
              </a:spcBef>
            </a:pPr>
            <a:r>
              <a:rPr lang="en-US" sz="3600" b="1" dirty="0">
                <a:solidFill>
                  <a:schemeClr val="bg1"/>
                </a:solidFill>
                <a:latin typeface="Verdana" pitchFamily="34" charset="0"/>
              </a:rPr>
              <a:t>common images</a:t>
            </a:r>
          </a:p>
        </p:txBody>
      </p:sp>
      <p:sp>
        <p:nvSpPr>
          <p:cNvPr id="139268" name="Text Box 5"/>
          <p:cNvSpPr txBox="1">
            <a:spLocks noChangeArrowheads="1"/>
          </p:cNvSpPr>
          <p:nvPr/>
        </p:nvSpPr>
        <p:spPr bwMode="auto">
          <a:xfrm>
            <a:off x="1295400" y="2209800"/>
            <a:ext cx="6553200" cy="1176338"/>
          </a:xfrm>
          <a:prstGeom prst="rect">
            <a:avLst/>
          </a:prstGeom>
          <a:noFill/>
          <a:ln w="9525">
            <a:noFill/>
            <a:miter lim="800000"/>
            <a:headEnd/>
            <a:tailEnd/>
          </a:ln>
        </p:spPr>
        <p:txBody>
          <a:bodyPr/>
          <a:lstStyle/>
          <a:p>
            <a:pPr algn="ctr">
              <a:spcBef>
                <a:spcPct val="20000"/>
              </a:spcBef>
            </a:pPr>
            <a:r>
              <a:rPr lang="en-US" sz="3600" b="1">
                <a:solidFill>
                  <a:srgbClr val="20D636"/>
                </a:solidFill>
                <a:latin typeface="Verdana" pitchFamily="34" charset="0"/>
              </a:rPr>
              <a:t>What do you think of</a:t>
            </a:r>
          </a:p>
          <a:p>
            <a:pPr algn="ctr">
              <a:spcBef>
                <a:spcPct val="20000"/>
              </a:spcBef>
            </a:pPr>
            <a:r>
              <a:rPr lang="en-US" sz="3600" b="1">
                <a:solidFill>
                  <a:srgbClr val="20D636"/>
                </a:solidFill>
                <a:latin typeface="Verdana" pitchFamily="34" charset="0"/>
              </a:rPr>
              <a:t>when someone says . .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2738" name="Picture 8" descr="Aran_Sweater.jpg"/>
          <p:cNvPicPr>
            <a:picLocks noChangeAspect="1"/>
          </p:cNvPicPr>
          <p:nvPr/>
        </p:nvPicPr>
        <p:blipFill>
          <a:blip r:embed="rId3" cstate="print"/>
          <a:srcRect/>
          <a:stretch>
            <a:fillRect/>
          </a:stretch>
        </p:blipFill>
        <p:spPr bwMode="auto">
          <a:xfrm>
            <a:off x="2317750" y="254000"/>
            <a:ext cx="4508500" cy="6350000"/>
          </a:xfrm>
          <a:prstGeom prst="rect">
            <a:avLst/>
          </a:prstGeom>
          <a:noFill/>
          <a:ln w="9525">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5" descr="http://www.carolinacelt.com/catalog/images/BKTM-ARANISLANDS.jpg"/>
          <p:cNvPicPr>
            <a:picLocks noChangeAspect="1" noChangeArrowheads="1"/>
          </p:cNvPicPr>
          <p:nvPr/>
        </p:nvPicPr>
        <p:blipFill>
          <a:blip r:embed="rId2" cstate="print"/>
          <a:srcRect/>
          <a:stretch>
            <a:fillRect/>
          </a:stretch>
        </p:blipFill>
        <p:spPr bwMode="auto">
          <a:xfrm>
            <a:off x="6019800" y="838200"/>
            <a:ext cx="1619250" cy="2590800"/>
          </a:xfrm>
          <a:prstGeom prst="rect">
            <a:avLst/>
          </a:prstGeom>
          <a:noFill/>
          <a:ln w="9525">
            <a:noFill/>
            <a:miter lim="800000"/>
            <a:headEnd/>
            <a:tailEnd/>
          </a:ln>
        </p:spPr>
      </p:pic>
      <p:pic>
        <p:nvPicPr>
          <p:cNvPr id="375811" name="Picture 7" descr="John Millington Synge">
            <a:hlinkClick r:id="rId3" tooltip="John Millington Synge"/>
          </p:cNvPr>
          <p:cNvPicPr>
            <a:picLocks noChangeAspect="1" noChangeArrowheads="1"/>
          </p:cNvPicPr>
          <p:nvPr/>
        </p:nvPicPr>
        <p:blipFill>
          <a:blip r:embed="rId4" cstate="print"/>
          <a:srcRect/>
          <a:stretch>
            <a:fillRect/>
          </a:stretch>
        </p:blipFill>
        <p:spPr bwMode="auto">
          <a:xfrm>
            <a:off x="7334250" y="3714750"/>
            <a:ext cx="1714500" cy="2657475"/>
          </a:xfrm>
          <a:prstGeom prst="rect">
            <a:avLst/>
          </a:prstGeom>
          <a:noFill/>
          <a:ln w="9525">
            <a:noFill/>
            <a:miter lim="800000"/>
            <a:headEnd/>
            <a:tailEnd/>
          </a:ln>
        </p:spPr>
      </p:pic>
      <p:sp>
        <p:nvSpPr>
          <p:cNvPr id="375812" name="Rectangle 10"/>
          <p:cNvSpPr>
            <a:spLocks noChangeArrowheads="1"/>
          </p:cNvSpPr>
          <p:nvPr/>
        </p:nvSpPr>
        <p:spPr bwMode="auto">
          <a:xfrm>
            <a:off x="1295400" y="685800"/>
            <a:ext cx="2638425" cy="2263775"/>
          </a:xfrm>
          <a:prstGeom prst="rect">
            <a:avLst/>
          </a:prstGeom>
          <a:noFill/>
          <a:ln w="9525">
            <a:noFill/>
            <a:miter lim="800000"/>
            <a:headEnd/>
            <a:tailEnd/>
          </a:ln>
        </p:spPr>
        <p:txBody>
          <a:bodyPr wrap="none" anchor="ctr">
            <a:spAutoFit/>
          </a:bodyPr>
          <a:lstStyle/>
          <a:p>
            <a:pPr algn="ctr">
              <a:spcBef>
                <a:spcPct val="20000"/>
              </a:spcBef>
            </a:pPr>
            <a:r>
              <a:rPr lang="en-US" sz="2400" b="1" i="1"/>
              <a:t>The Aran Islands</a:t>
            </a:r>
          </a:p>
          <a:p>
            <a:pPr algn="ctr">
              <a:spcBef>
                <a:spcPct val="20000"/>
              </a:spcBef>
            </a:pPr>
            <a:endParaRPr lang="en-US" sz="2400" b="1" i="1"/>
          </a:p>
          <a:p>
            <a:pPr algn="ctr">
              <a:spcBef>
                <a:spcPct val="20000"/>
              </a:spcBef>
            </a:pPr>
            <a:r>
              <a:rPr lang="en-US" sz="1600" b="1"/>
              <a:t>by J. M. Synge</a:t>
            </a:r>
          </a:p>
          <a:p>
            <a:pPr algn="ctr">
              <a:spcBef>
                <a:spcPct val="20000"/>
              </a:spcBef>
            </a:pPr>
            <a:endParaRPr lang="en-US" sz="1600" b="1"/>
          </a:p>
          <a:p>
            <a:pPr algn="ctr">
              <a:spcBef>
                <a:spcPct val="20000"/>
              </a:spcBef>
            </a:pPr>
            <a:r>
              <a:rPr lang="en-US" sz="1600" b="1"/>
              <a:t>[1907]</a:t>
            </a:r>
          </a:p>
          <a:p>
            <a:pPr algn="ctr" eaLnBrk="0" hangingPunct="0"/>
            <a:endParaRPr lang="en-US" sz="3200">
              <a:latin typeface="Times New Roman" pitchFamily="18" charset="0"/>
            </a:endParaRPr>
          </a:p>
        </p:txBody>
      </p:sp>
      <p:pic>
        <p:nvPicPr>
          <p:cNvPr id="375813" name="Picture 11"/>
          <p:cNvPicPr>
            <a:picLocks noChangeAspect="1" noChangeArrowheads="1"/>
          </p:cNvPicPr>
          <p:nvPr/>
        </p:nvPicPr>
        <p:blipFill>
          <a:blip r:embed="rId5" cstate="print"/>
          <a:srcRect/>
          <a:stretch>
            <a:fillRect/>
          </a:stretch>
        </p:blipFill>
        <p:spPr bwMode="auto">
          <a:xfrm>
            <a:off x="609600" y="1524000"/>
            <a:ext cx="2857500" cy="3762375"/>
          </a:xfrm>
          <a:prstGeom prst="rect">
            <a:avLst/>
          </a:prstGeom>
          <a:noFill/>
          <a:ln w="9525">
            <a:noFill/>
            <a:miter lim="800000"/>
            <a:headEnd/>
            <a:tailEnd/>
          </a:ln>
        </p:spPr>
      </p:pic>
      <p:sp>
        <p:nvSpPr>
          <p:cNvPr id="375814" name="Text Box 12"/>
          <p:cNvSpPr txBox="1">
            <a:spLocks noChangeArrowheads="1"/>
          </p:cNvSpPr>
          <p:nvPr/>
        </p:nvSpPr>
        <p:spPr bwMode="auto">
          <a:xfrm>
            <a:off x="2641600" y="5486400"/>
            <a:ext cx="3713163" cy="1006475"/>
          </a:xfrm>
          <a:prstGeom prst="rect">
            <a:avLst/>
          </a:prstGeom>
          <a:noFill/>
          <a:ln w="9525">
            <a:noFill/>
            <a:miter lim="800000"/>
            <a:headEnd/>
            <a:tailEnd/>
          </a:ln>
        </p:spPr>
        <p:txBody>
          <a:bodyPr wrap="none">
            <a:spAutoFit/>
          </a:bodyPr>
          <a:lstStyle/>
          <a:p>
            <a:pPr algn="ctr">
              <a:spcBef>
                <a:spcPct val="20000"/>
              </a:spcBef>
            </a:pPr>
            <a:r>
              <a:rPr lang="en-US" dirty="0"/>
              <a:t>“The classic account of life and lore in the</a:t>
            </a:r>
          </a:p>
          <a:p>
            <a:pPr algn="ctr">
              <a:spcBef>
                <a:spcPct val="20000"/>
              </a:spcBef>
            </a:pPr>
            <a:r>
              <a:rPr lang="en-US" sz="1600" b="1" dirty="0"/>
              <a:t>Spiritual heart of Ireland</a:t>
            </a:r>
          </a:p>
          <a:p>
            <a:pPr algn="ctr">
              <a:spcBef>
                <a:spcPct val="20000"/>
              </a:spcBef>
            </a:pPr>
            <a:r>
              <a:rPr lang="en-US" dirty="0"/>
              <a:t>By the author of </a:t>
            </a:r>
            <a:r>
              <a:rPr lang="en-US" i="1" dirty="0"/>
              <a:t>The Playboy of the Western World.”</a:t>
            </a:r>
          </a:p>
          <a:p>
            <a:pPr algn="ctr">
              <a:spcBef>
                <a:spcPct val="20000"/>
              </a:spcBef>
            </a:pPr>
            <a:r>
              <a:rPr lang="en-US" i="1" dirty="0"/>
              <a:t>1907</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a:hlinkClick r:id="rId3"/>
          </p:cNvPr>
          <p:cNvPicPr>
            <a:picLocks noChangeAspect="1" noChangeArrowheads="1"/>
          </p:cNvPicPr>
          <p:nvPr/>
        </p:nvPicPr>
        <p:blipFill>
          <a:blip r:embed="rId4" cstate="print"/>
          <a:srcRect l="22629" t="6609" r="22198" b="9483"/>
          <a:stretch>
            <a:fillRect/>
          </a:stretch>
        </p:blipFill>
        <p:spPr bwMode="auto">
          <a:xfrm>
            <a:off x="2265363" y="461963"/>
            <a:ext cx="5078412" cy="5791200"/>
          </a:xfrm>
          <a:prstGeom prst="rect">
            <a:avLst/>
          </a:prstGeom>
          <a:noFill/>
          <a:ln w="9525">
            <a:noFill/>
            <a:miter lim="800000"/>
            <a:headEnd/>
            <a:tailEnd/>
          </a:ln>
        </p:spPr>
      </p:pic>
      <p:sp>
        <p:nvSpPr>
          <p:cNvPr id="906243" name="Oval 3"/>
          <p:cNvSpPr>
            <a:spLocks noChangeArrowheads="1"/>
          </p:cNvSpPr>
          <p:nvPr/>
        </p:nvSpPr>
        <p:spPr bwMode="auto">
          <a:xfrm>
            <a:off x="2660650" y="3505200"/>
            <a:ext cx="1301750" cy="685800"/>
          </a:xfrm>
          <a:prstGeom prst="ellipse">
            <a:avLst/>
          </a:prstGeom>
          <a:noFill/>
          <a:ln w="57150">
            <a:solidFill>
              <a:srgbClr val="00B050"/>
            </a:solidFill>
            <a:round/>
            <a:headEnd/>
            <a:tailEnd/>
          </a:ln>
        </p:spPr>
        <p:txBody>
          <a:bodyPr wrap="none" anchor="ctr"/>
          <a:lstStyle/>
          <a:p>
            <a:pPr algn="ctr">
              <a:spcBef>
                <a:spcPct val="20000"/>
              </a:spcBef>
            </a:pPr>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pic>
        <p:nvPicPr>
          <p:cNvPr id="191490" name="Picture 3"/>
          <p:cNvPicPr>
            <a:picLocks noChangeAspect="1" noChangeArrowheads="1"/>
          </p:cNvPicPr>
          <p:nvPr/>
        </p:nvPicPr>
        <p:blipFill>
          <a:blip r:embed="rId5" cstate="print"/>
          <a:srcRect/>
          <a:stretch>
            <a:fillRect/>
          </a:stretch>
        </p:blipFill>
        <p:spPr bwMode="auto">
          <a:xfrm rot="421455">
            <a:off x="695325" y="2609850"/>
            <a:ext cx="2886075" cy="1352550"/>
          </a:xfrm>
          <a:prstGeom prst="rect">
            <a:avLst/>
          </a:prstGeom>
          <a:noFill/>
          <a:ln w="9525">
            <a:noFill/>
            <a:miter lim="800000"/>
            <a:headEnd/>
            <a:tailEnd/>
          </a:ln>
        </p:spPr>
      </p:pic>
      <p:sp>
        <p:nvSpPr>
          <p:cNvPr id="191492" name="Text Box 5"/>
          <p:cNvSpPr txBox="1">
            <a:spLocks noChangeArrowheads="1"/>
          </p:cNvSpPr>
          <p:nvPr/>
        </p:nvSpPr>
        <p:spPr bwMode="auto">
          <a:xfrm rot="2107985">
            <a:off x="541338" y="3221038"/>
            <a:ext cx="2638425" cy="457200"/>
          </a:xfrm>
          <a:prstGeom prst="rect">
            <a:avLst/>
          </a:prstGeom>
          <a:noFill/>
          <a:ln w="9525">
            <a:noFill/>
            <a:miter lim="800000"/>
            <a:headEnd/>
            <a:tailEnd/>
          </a:ln>
        </p:spPr>
        <p:txBody>
          <a:bodyPr wrap="none">
            <a:spAutoFit/>
          </a:bodyPr>
          <a:lstStyle/>
          <a:p>
            <a:pPr algn="ctr">
              <a:spcBef>
                <a:spcPct val="20000"/>
              </a:spcBef>
            </a:pPr>
            <a:r>
              <a:rPr lang="en-US" sz="2400" b="1">
                <a:solidFill>
                  <a:srgbClr val="000000"/>
                </a:solidFill>
              </a:rPr>
              <a:t>The Aran Islands</a:t>
            </a:r>
          </a:p>
        </p:txBody>
      </p:sp>
      <p:sp>
        <p:nvSpPr>
          <p:cNvPr id="191493" name="Text Box 6"/>
          <p:cNvSpPr txBox="1">
            <a:spLocks noChangeArrowheads="1"/>
          </p:cNvSpPr>
          <p:nvPr/>
        </p:nvSpPr>
        <p:spPr bwMode="auto">
          <a:xfrm>
            <a:off x="909638" y="6248400"/>
            <a:ext cx="7300912" cy="304800"/>
          </a:xfrm>
          <a:prstGeom prst="rect">
            <a:avLst/>
          </a:prstGeom>
          <a:noFill/>
          <a:ln w="9525">
            <a:noFill/>
            <a:miter lim="800000"/>
            <a:headEnd/>
            <a:tailEnd/>
          </a:ln>
        </p:spPr>
        <p:txBody>
          <a:bodyPr wrap="none">
            <a:spAutoFit/>
          </a:bodyPr>
          <a:lstStyle/>
          <a:p>
            <a:pPr algn="ctr">
              <a:spcBef>
                <a:spcPct val="20000"/>
              </a:spcBef>
            </a:pPr>
            <a:r>
              <a:rPr lang="en-US" sz="1400" b="1" dirty="0" err="1">
                <a:solidFill>
                  <a:srgbClr val="000000"/>
                </a:solidFill>
                <a:hlinkClick r:id="rId6"/>
              </a:rPr>
              <a:t>Inis</a:t>
            </a:r>
            <a:r>
              <a:rPr lang="en-US" sz="1400" b="1" dirty="0">
                <a:solidFill>
                  <a:srgbClr val="000000"/>
                </a:solidFill>
                <a:hlinkClick r:id="rId6"/>
              </a:rPr>
              <a:t> </a:t>
            </a:r>
            <a:r>
              <a:rPr lang="en-US" sz="1400" b="1" dirty="0" err="1">
                <a:solidFill>
                  <a:srgbClr val="000000"/>
                </a:solidFill>
                <a:hlinkClick r:id="rId6"/>
              </a:rPr>
              <a:t>Oírr</a:t>
            </a:r>
            <a:r>
              <a:rPr lang="en-US" sz="1400" b="1" dirty="0">
                <a:solidFill>
                  <a:srgbClr val="000000"/>
                </a:solidFill>
              </a:rPr>
              <a:t>, the smallest island, is only two miles long and one and one-half miles wide</a:t>
            </a:r>
            <a:r>
              <a:rPr lang="en-US" dirty="0">
                <a:solidFill>
                  <a:srgbClr val="000000"/>
                </a:solidFill>
              </a:rPr>
              <a:t> </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pic>
        <p:nvPicPr>
          <p:cNvPr id="191490" name="Picture 3"/>
          <p:cNvPicPr>
            <a:picLocks noChangeAspect="1" noChangeArrowheads="1"/>
          </p:cNvPicPr>
          <p:nvPr/>
        </p:nvPicPr>
        <p:blipFill>
          <a:blip r:embed="rId5" cstate="print"/>
          <a:srcRect/>
          <a:stretch>
            <a:fillRect/>
          </a:stretch>
        </p:blipFill>
        <p:spPr bwMode="auto">
          <a:xfrm rot="421455">
            <a:off x="695325" y="2609850"/>
            <a:ext cx="2886075" cy="1352550"/>
          </a:xfrm>
          <a:prstGeom prst="rect">
            <a:avLst/>
          </a:prstGeom>
          <a:noFill/>
          <a:ln w="9525">
            <a:noFill/>
            <a:miter lim="800000"/>
            <a:headEnd/>
            <a:tailEnd/>
          </a:ln>
        </p:spPr>
      </p:pic>
      <p:sp>
        <p:nvSpPr>
          <p:cNvPr id="908292" name="Oval 4"/>
          <p:cNvSpPr>
            <a:spLocks noChangeArrowheads="1"/>
          </p:cNvSpPr>
          <p:nvPr/>
        </p:nvSpPr>
        <p:spPr bwMode="auto">
          <a:xfrm rot="-1733195">
            <a:off x="2857500" y="3471863"/>
            <a:ext cx="874713" cy="754062"/>
          </a:xfrm>
          <a:prstGeom prst="ellipse">
            <a:avLst/>
          </a:prstGeom>
          <a:noFill/>
          <a:ln w="57150">
            <a:solidFill>
              <a:schemeClr val="tx1"/>
            </a:solidFill>
            <a:round/>
            <a:headEnd/>
            <a:tailEnd/>
          </a:ln>
        </p:spPr>
        <p:txBody>
          <a:bodyPr wrap="none" anchor="ctr"/>
          <a:lstStyle/>
          <a:p>
            <a:pPr algn="ctr">
              <a:spcBef>
                <a:spcPct val="20000"/>
              </a:spcBef>
            </a:pPr>
            <a:endParaRPr lang="en-US">
              <a:solidFill>
                <a:srgbClr val="000000"/>
              </a:solidFill>
            </a:endParaRPr>
          </a:p>
        </p:txBody>
      </p:sp>
      <p:sp>
        <p:nvSpPr>
          <p:cNvPr id="191492" name="Text Box 5"/>
          <p:cNvSpPr txBox="1">
            <a:spLocks noChangeArrowheads="1"/>
          </p:cNvSpPr>
          <p:nvPr/>
        </p:nvSpPr>
        <p:spPr bwMode="auto">
          <a:xfrm rot="2107985">
            <a:off x="541338" y="3221038"/>
            <a:ext cx="2638425" cy="457200"/>
          </a:xfrm>
          <a:prstGeom prst="rect">
            <a:avLst/>
          </a:prstGeom>
          <a:noFill/>
          <a:ln w="9525">
            <a:noFill/>
            <a:miter lim="800000"/>
            <a:headEnd/>
            <a:tailEnd/>
          </a:ln>
        </p:spPr>
        <p:txBody>
          <a:bodyPr wrap="none">
            <a:spAutoFit/>
          </a:bodyPr>
          <a:lstStyle/>
          <a:p>
            <a:pPr algn="ctr">
              <a:spcBef>
                <a:spcPct val="20000"/>
              </a:spcBef>
            </a:pPr>
            <a:r>
              <a:rPr lang="en-US" sz="2400" b="1">
                <a:solidFill>
                  <a:srgbClr val="000000"/>
                </a:solidFill>
              </a:rPr>
              <a:t>The Aran Islands</a:t>
            </a:r>
          </a:p>
        </p:txBody>
      </p:sp>
      <p:sp>
        <p:nvSpPr>
          <p:cNvPr id="191493" name="Text Box 6"/>
          <p:cNvSpPr txBox="1">
            <a:spLocks noChangeArrowheads="1"/>
          </p:cNvSpPr>
          <p:nvPr/>
        </p:nvSpPr>
        <p:spPr bwMode="auto">
          <a:xfrm>
            <a:off x="909638" y="6248400"/>
            <a:ext cx="7300912" cy="304800"/>
          </a:xfrm>
          <a:prstGeom prst="rect">
            <a:avLst/>
          </a:prstGeom>
          <a:noFill/>
          <a:ln w="9525">
            <a:noFill/>
            <a:miter lim="800000"/>
            <a:headEnd/>
            <a:tailEnd/>
          </a:ln>
        </p:spPr>
        <p:txBody>
          <a:bodyPr wrap="none">
            <a:spAutoFit/>
          </a:bodyPr>
          <a:lstStyle/>
          <a:p>
            <a:pPr algn="ctr">
              <a:spcBef>
                <a:spcPct val="20000"/>
              </a:spcBef>
            </a:pPr>
            <a:r>
              <a:rPr lang="en-US" sz="1400" b="1" dirty="0" err="1">
                <a:solidFill>
                  <a:srgbClr val="000000"/>
                </a:solidFill>
                <a:hlinkClick r:id="rId6"/>
              </a:rPr>
              <a:t>Inis</a:t>
            </a:r>
            <a:r>
              <a:rPr lang="en-US" sz="1400" b="1" dirty="0">
                <a:solidFill>
                  <a:srgbClr val="000000"/>
                </a:solidFill>
                <a:hlinkClick r:id="rId6"/>
              </a:rPr>
              <a:t> </a:t>
            </a:r>
            <a:r>
              <a:rPr lang="en-US" sz="1400" b="1" dirty="0" err="1">
                <a:solidFill>
                  <a:srgbClr val="000000"/>
                </a:solidFill>
                <a:hlinkClick r:id="rId6"/>
              </a:rPr>
              <a:t>Oírr</a:t>
            </a:r>
            <a:r>
              <a:rPr lang="en-US" sz="1400" b="1" dirty="0">
                <a:solidFill>
                  <a:srgbClr val="000000"/>
                </a:solidFill>
              </a:rPr>
              <a:t>, the smallest island, is only two miles long and one and one-half miles wide</a:t>
            </a:r>
            <a:r>
              <a:rPr lang="en-US" dirty="0">
                <a:solidFill>
                  <a:srgbClr val="000000"/>
                </a:solidFill>
              </a:rPr>
              <a:t>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4"/>
          <p:cNvPicPr>
            <a:picLocks noChangeAspect="1" noChangeArrowheads="1"/>
          </p:cNvPicPr>
          <p:nvPr/>
        </p:nvPicPr>
        <p:blipFill>
          <a:blip r:embed="rId2" cstate="print"/>
          <a:srcRect/>
          <a:stretch>
            <a:fillRect/>
          </a:stretch>
        </p:blipFill>
        <p:spPr bwMode="auto">
          <a:xfrm>
            <a:off x="914400" y="685800"/>
            <a:ext cx="7313613" cy="5484813"/>
          </a:xfrm>
          <a:prstGeom prst="rect">
            <a:avLst/>
          </a:prstGeom>
          <a:noFill/>
          <a:ln w="9525">
            <a:noFill/>
            <a:miter lim="800000"/>
            <a:headEnd/>
            <a:tailEnd/>
          </a:ln>
        </p:spPr>
      </p:pic>
      <p:sp>
        <p:nvSpPr>
          <p:cNvPr id="193539" name="Rectangle 5"/>
          <p:cNvSpPr>
            <a:spLocks noChangeArrowheads="1"/>
          </p:cNvSpPr>
          <p:nvPr/>
        </p:nvSpPr>
        <p:spPr bwMode="auto">
          <a:xfrm>
            <a:off x="2681288" y="6399213"/>
            <a:ext cx="3784600" cy="215900"/>
          </a:xfrm>
          <a:prstGeom prst="rect">
            <a:avLst/>
          </a:prstGeom>
          <a:noFill/>
          <a:ln w="9525">
            <a:noFill/>
            <a:miter lim="800000"/>
            <a:headEnd/>
            <a:tailEnd/>
          </a:ln>
        </p:spPr>
        <p:txBody>
          <a:bodyPr wrap="none">
            <a:spAutoFit/>
          </a:bodyPr>
          <a:lstStyle/>
          <a:p>
            <a:pPr algn="ctr">
              <a:spcBef>
                <a:spcPct val="20000"/>
              </a:spcBef>
            </a:pPr>
            <a:r>
              <a:rPr lang="en-US" sz="800">
                <a:hlinkClick r:id="rId3"/>
              </a:rPr>
              <a:t>http://www.d.umn.edu/cla/faculty/troufs/anth3635/video/Man_of_Aran.html#title</a:t>
            </a:r>
            <a:endParaRPr lang="en-US" sz="800"/>
          </a:p>
        </p:txBody>
      </p:sp>
      <p:sp>
        <p:nvSpPr>
          <p:cNvPr id="859142" name="Oval 6"/>
          <p:cNvSpPr>
            <a:spLocks noChangeArrowheads="1"/>
          </p:cNvSpPr>
          <p:nvPr/>
        </p:nvSpPr>
        <p:spPr bwMode="auto">
          <a:xfrm rot="-4004590">
            <a:off x="3543300" y="1752600"/>
            <a:ext cx="854075" cy="1654175"/>
          </a:xfrm>
          <a:prstGeom prst="ellipse">
            <a:avLst/>
          </a:prstGeom>
          <a:noFill/>
          <a:ln w="57150">
            <a:solidFill>
              <a:srgbClr val="00B050"/>
            </a:solidFill>
            <a:round/>
            <a:headEnd/>
            <a:tailEnd/>
          </a:ln>
        </p:spPr>
        <p:txBody>
          <a:bodyPr wrap="none" anchor="ctr"/>
          <a:lstStyle/>
          <a:p>
            <a:pPr algn="ctr">
              <a:spcBef>
                <a:spcPct val="2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a:hlinkClick r:id="rId3"/>
          </p:cNvPr>
          <p:cNvPicPr>
            <a:picLocks noChangeAspect="1" noChangeArrowheads="1"/>
          </p:cNvPicPr>
          <p:nvPr/>
        </p:nvPicPr>
        <p:blipFill>
          <a:blip r:embed="rId4" cstate="print"/>
          <a:srcRect l="22629" t="6609" r="22198" b="9483"/>
          <a:stretch>
            <a:fillRect/>
          </a:stretch>
        </p:blipFill>
        <p:spPr bwMode="auto">
          <a:xfrm>
            <a:off x="2389188" y="457200"/>
            <a:ext cx="5078412" cy="5791200"/>
          </a:xfrm>
          <a:prstGeom prst="rect">
            <a:avLst/>
          </a:prstGeom>
          <a:noFill/>
          <a:ln w="9525">
            <a:noFill/>
            <a:miter lim="800000"/>
            <a:headEnd/>
            <a:tailEnd/>
          </a:ln>
        </p:spPr>
      </p:pic>
      <p:pic>
        <p:nvPicPr>
          <p:cNvPr id="194562" name="Picture 3"/>
          <p:cNvPicPr>
            <a:picLocks noChangeAspect="1" noChangeArrowheads="1"/>
          </p:cNvPicPr>
          <p:nvPr/>
        </p:nvPicPr>
        <p:blipFill>
          <a:blip r:embed="rId5" cstate="print"/>
          <a:srcRect/>
          <a:stretch>
            <a:fillRect/>
          </a:stretch>
        </p:blipFill>
        <p:spPr bwMode="auto">
          <a:xfrm rot="421455">
            <a:off x="852488" y="2609850"/>
            <a:ext cx="2886075" cy="1352550"/>
          </a:xfrm>
          <a:prstGeom prst="rect">
            <a:avLst/>
          </a:prstGeom>
          <a:noFill/>
          <a:ln w="9525">
            <a:noFill/>
            <a:miter lim="800000"/>
            <a:headEnd/>
            <a:tailEnd/>
          </a:ln>
        </p:spPr>
      </p:pic>
      <p:sp>
        <p:nvSpPr>
          <p:cNvPr id="194563" name="Oval 4"/>
          <p:cNvSpPr>
            <a:spLocks noChangeArrowheads="1"/>
          </p:cNvSpPr>
          <p:nvPr/>
        </p:nvSpPr>
        <p:spPr bwMode="auto">
          <a:xfrm rot="-1733195">
            <a:off x="2857500" y="3471863"/>
            <a:ext cx="874713" cy="754062"/>
          </a:xfrm>
          <a:prstGeom prst="ellipse">
            <a:avLst/>
          </a:prstGeom>
          <a:noFill/>
          <a:ln w="57150">
            <a:solidFill>
              <a:schemeClr val="tx1"/>
            </a:solidFill>
            <a:round/>
            <a:headEnd/>
            <a:tailEnd/>
          </a:ln>
        </p:spPr>
        <p:txBody>
          <a:bodyPr wrap="none" anchor="ctr"/>
          <a:lstStyle/>
          <a:p>
            <a:pPr algn="ctr">
              <a:spcBef>
                <a:spcPct val="20000"/>
              </a:spcBef>
            </a:pPr>
            <a:endParaRPr lang="en-US"/>
          </a:p>
        </p:txBody>
      </p:sp>
      <p:sp>
        <p:nvSpPr>
          <p:cNvPr id="194564" name="Text Box 5"/>
          <p:cNvSpPr txBox="1">
            <a:spLocks noChangeArrowheads="1"/>
          </p:cNvSpPr>
          <p:nvPr/>
        </p:nvSpPr>
        <p:spPr bwMode="auto">
          <a:xfrm rot="2107985">
            <a:off x="671513" y="3221038"/>
            <a:ext cx="2638425" cy="457200"/>
          </a:xfrm>
          <a:prstGeom prst="rect">
            <a:avLst/>
          </a:prstGeom>
          <a:noFill/>
          <a:ln w="9525">
            <a:noFill/>
            <a:miter lim="800000"/>
            <a:headEnd/>
            <a:tailEnd/>
          </a:ln>
        </p:spPr>
        <p:txBody>
          <a:bodyPr wrap="none">
            <a:spAutoFit/>
          </a:bodyPr>
          <a:lstStyle/>
          <a:p>
            <a:pPr algn="ctr">
              <a:spcBef>
                <a:spcPct val="20000"/>
              </a:spcBef>
            </a:pPr>
            <a:r>
              <a:rPr lang="en-US" sz="2400" b="1"/>
              <a:t>The Aran Islands</a:t>
            </a:r>
          </a:p>
        </p:txBody>
      </p:sp>
      <p:sp>
        <p:nvSpPr>
          <p:cNvPr id="194565" name="Text Box 6"/>
          <p:cNvSpPr txBox="1">
            <a:spLocks noChangeArrowheads="1"/>
          </p:cNvSpPr>
          <p:nvPr/>
        </p:nvSpPr>
        <p:spPr bwMode="auto">
          <a:xfrm>
            <a:off x="909638" y="6248400"/>
            <a:ext cx="7300912" cy="304800"/>
          </a:xfrm>
          <a:prstGeom prst="rect">
            <a:avLst/>
          </a:prstGeom>
          <a:noFill/>
          <a:ln w="9525">
            <a:noFill/>
            <a:miter lim="800000"/>
            <a:headEnd/>
            <a:tailEnd/>
          </a:ln>
        </p:spPr>
        <p:txBody>
          <a:bodyPr wrap="none">
            <a:spAutoFit/>
          </a:bodyPr>
          <a:lstStyle/>
          <a:p>
            <a:pPr algn="ctr">
              <a:spcBef>
                <a:spcPct val="20000"/>
              </a:spcBef>
            </a:pPr>
            <a:r>
              <a:rPr lang="en-US" sz="1400" b="1" dirty="0" err="1">
                <a:hlinkClick r:id="rId6"/>
              </a:rPr>
              <a:t>Inis</a:t>
            </a:r>
            <a:r>
              <a:rPr lang="en-US" sz="1400" b="1" dirty="0">
                <a:hlinkClick r:id="rId6"/>
              </a:rPr>
              <a:t> </a:t>
            </a:r>
            <a:r>
              <a:rPr lang="en-US" sz="1400" b="1" dirty="0" err="1">
                <a:hlinkClick r:id="rId6"/>
              </a:rPr>
              <a:t>Oírr</a:t>
            </a:r>
            <a:r>
              <a:rPr lang="en-US" sz="1400" b="1" dirty="0"/>
              <a:t>, the smallest island, is only two miles long and one and one-half miles wide</a:t>
            </a:r>
            <a:r>
              <a:rPr lang="en-US" dirty="0"/>
              <a:t>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a:hlinkClick r:id="rId3"/>
          </p:cNvPr>
          <p:cNvPicPr>
            <a:picLocks noChangeAspect="1" noChangeArrowheads="1"/>
          </p:cNvPicPr>
          <p:nvPr/>
        </p:nvPicPr>
        <p:blipFill>
          <a:blip r:embed="rId4" cstate="print"/>
          <a:srcRect l="22629" t="6609" r="22198" b="9483"/>
          <a:stretch>
            <a:fillRect/>
          </a:stretch>
        </p:blipFill>
        <p:spPr bwMode="auto">
          <a:xfrm>
            <a:off x="2389188" y="461963"/>
            <a:ext cx="5078412" cy="5791200"/>
          </a:xfrm>
          <a:prstGeom prst="rect">
            <a:avLst/>
          </a:prstGeom>
          <a:noFill/>
          <a:ln w="9525">
            <a:noFill/>
            <a:miter lim="800000"/>
            <a:headEnd/>
            <a:tailEnd/>
          </a:ln>
        </p:spPr>
      </p:pic>
      <p:sp>
        <p:nvSpPr>
          <p:cNvPr id="906243" name="Oval 3"/>
          <p:cNvSpPr>
            <a:spLocks noChangeArrowheads="1"/>
          </p:cNvSpPr>
          <p:nvPr/>
        </p:nvSpPr>
        <p:spPr bwMode="auto">
          <a:xfrm>
            <a:off x="2660650" y="3505200"/>
            <a:ext cx="1301750" cy="685800"/>
          </a:xfrm>
          <a:prstGeom prst="ellipse">
            <a:avLst/>
          </a:prstGeom>
          <a:noFill/>
          <a:ln w="57150">
            <a:solidFill>
              <a:srgbClr val="00B050"/>
            </a:solidFill>
            <a:round/>
            <a:headEnd/>
            <a:tailEnd/>
          </a:ln>
        </p:spPr>
        <p:txBody>
          <a:bodyPr wrap="none" anchor="ctr"/>
          <a:lstStyle/>
          <a:p>
            <a:pPr algn="ctr">
              <a:spcBef>
                <a:spcPct val="20000"/>
              </a:spcBef>
            </a:pPr>
            <a:endParaRPr lang="en-US">
              <a:solidFill>
                <a:srgbClr val="000000"/>
              </a:solidFill>
            </a:endParaRPr>
          </a:p>
        </p:txBody>
      </p:sp>
      <p:sp>
        <p:nvSpPr>
          <p:cNvPr id="4" name="AutoShape 10"/>
          <p:cNvSpPr>
            <a:spLocks noChangeArrowheads="1"/>
          </p:cNvSpPr>
          <p:nvPr/>
        </p:nvSpPr>
        <p:spPr bwMode="auto">
          <a:xfrm rot="1697584">
            <a:off x="3935413" y="962025"/>
            <a:ext cx="533400" cy="2590800"/>
          </a:xfrm>
          <a:prstGeom prst="downArrow">
            <a:avLst>
              <a:gd name="adj1" fmla="val 50000"/>
              <a:gd name="adj2" fmla="val 121429"/>
            </a:avLst>
          </a:prstGeom>
          <a:solidFill>
            <a:srgbClr val="00B050"/>
          </a:solidFill>
          <a:ln w="76200">
            <a:solidFill>
              <a:schemeClr val="tx1"/>
            </a:solidFill>
            <a:miter lim="800000"/>
            <a:headEnd/>
            <a:tailEnd/>
          </a:ln>
        </p:spPr>
        <p:txBody>
          <a:bodyPr wrap="none" anchor="ctr"/>
          <a:lstStyle/>
          <a:p>
            <a:pPr algn="ctr">
              <a:spcBef>
                <a:spcPct val="20000"/>
              </a:spcBef>
            </a:pPr>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A currach at rest"/>
          <p:cNvPicPr>
            <a:picLocks noChangeAspect="1" noChangeArrowheads="1"/>
          </p:cNvPicPr>
          <p:nvPr/>
        </p:nvPicPr>
        <p:blipFill>
          <a:blip r:embed="rId2" cstate="print"/>
          <a:srcRect/>
          <a:stretch>
            <a:fillRect/>
          </a:stretch>
        </p:blipFill>
        <p:spPr bwMode="auto">
          <a:xfrm>
            <a:off x="914400" y="2057400"/>
            <a:ext cx="7315200" cy="3648075"/>
          </a:xfrm>
          <a:prstGeom prst="rect">
            <a:avLst/>
          </a:prstGeom>
          <a:noFill/>
          <a:ln w="9525">
            <a:noFill/>
            <a:miter lim="800000"/>
            <a:headEnd/>
            <a:tailEnd/>
          </a:ln>
        </p:spPr>
      </p:pic>
      <p:sp>
        <p:nvSpPr>
          <p:cNvPr id="198658" name="Rectangle 3"/>
          <p:cNvSpPr>
            <a:spLocks noChangeArrowheads="1"/>
          </p:cNvSpPr>
          <p:nvPr/>
        </p:nvSpPr>
        <p:spPr bwMode="auto">
          <a:xfrm>
            <a:off x="3040063" y="6397625"/>
            <a:ext cx="3043237"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http://irishislands.info/oilphoto/Aran/InisOirr/inisoirr_thumb.html</a:t>
            </a:r>
            <a:endParaRPr lang="en-US" sz="800"/>
          </a:p>
        </p:txBody>
      </p:sp>
      <p:sp>
        <p:nvSpPr>
          <p:cNvPr id="198659" name="Rectangle 3"/>
          <p:cNvSpPr>
            <a:spLocks noChangeArrowheads="1"/>
          </p:cNvSpPr>
          <p:nvPr/>
        </p:nvSpPr>
        <p:spPr bwMode="auto">
          <a:xfrm>
            <a:off x="3330575" y="5786438"/>
            <a:ext cx="2460625" cy="523875"/>
          </a:xfrm>
          <a:prstGeom prst="rect">
            <a:avLst/>
          </a:prstGeom>
          <a:noFill/>
          <a:ln w="9525">
            <a:noFill/>
            <a:miter lim="800000"/>
            <a:headEnd/>
            <a:tailEnd/>
          </a:ln>
        </p:spPr>
        <p:txBody>
          <a:bodyPr>
            <a:spAutoFit/>
          </a:bodyPr>
          <a:lstStyle/>
          <a:p>
            <a:pPr algn="ctr">
              <a:spcBef>
                <a:spcPct val="20000"/>
              </a:spcBef>
            </a:pPr>
            <a:r>
              <a:rPr lang="en-US" sz="2800" b="1" i="1" dirty="0" err="1"/>
              <a:t>curagh</a:t>
            </a:r>
            <a:endParaRPr lang="en-US" sz="2800" b="1" i="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A currach at rest"/>
          <p:cNvPicPr>
            <a:picLocks noChangeAspect="1" noChangeArrowheads="1"/>
          </p:cNvPicPr>
          <p:nvPr/>
        </p:nvPicPr>
        <p:blipFill>
          <a:blip r:embed="rId2" cstate="print"/>
          <a:srcRect/>
          <a:stretch>
            <a:fillRect/>
          </a:stretch>
        </p:blipFill>
        <p:spPr bwMode="auto">
          <a:xfrm>
            <a:off x="914400" y="2057400"/>
            <a:ext cx="7315200" cy="3648075"/>
          </a:xfrm>
          <a:prstGeom prst="rect">
            <a:avLst/>
          </a:prstGeom>
          <a:noFill/>
          <a:ln w="9525">
            <a:noFill/>
            <a:miter lim="800000"/>
            <a:headEnd/>
            <a:tailEnd/>
          </a:ln>
        </p:spPr>
      </p:pic>
      <p:sp>
        <p:nvSpPr>
          <p:cNvPr id="198658" name="Rectangle 3"/>
          <p:cNvSpPr>
            <a:spLocks noChangeArrowheads="1"/>
          </p:cNvSpPr>
          <p:nvPr/>
        </p:nvSpPr>
        <p:spPr bwMode="auto">
          <a:xfrm>
            <a:off x="3040063" y="6397625"/>
            <a:ext cx="3043237"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http://irishislands.info/oilphoto/Aran/InisOirr/inisoirr_thumb.html</a:t>
            </a:r>
            <a:endParaRPr lang="en-US" sz="800"/>
          </a:p>
        </p:txBody>
      </p:sp>
      <p:sp>
        <p:nvSpPr>
          <p:cNvPr id="198659" name="Rectangle 3"/>
          <p:cNvSpPr>
            <a:spLocks noChangeArrowheads="1"/>
          </p:cNvSpPr>
          <p:nvPr/>
        </p:nvSpPr>
        <p:spPr bwMode="auto">
          <a:xfrm>
            <a:off x="3330575" y="5786438"/>
            <a:ext cx="2460625" cy="523875"/>
          </a:xfrm>
          <a:prstGeom prst="rect">
            <a:avLst/>
          </a:prstGeom>
          <a:noFill/>
          <a:ln w="9525">
            <a:noFill/>
            <a:miter lim="800000"/>
            <a:headEnd/>
            <a:tailEnd/>
          </a:ln>
        </p:spPr>
        <p:txBody>
          <a:bodyPr>
            <a:spAutoFit/>
          </a:bodyPr>
          <a:lstStyle/>
          <a:p>
            <a:pPr algn="ctr">
              <a:spcBef>
                <a:spcPct val="20000"/>
              </a:spcBef>
            </a:pPr>
            <a:r>
              <a:rPr lang="en-US" sz="2800" b="1" i="1" dirty="0" err="1"/>
              <a:t>curagh</a:t>
            </a:r>
            <a:endParaRPr lang="en-US" sz="2800" b="1" i="1" dirty="0"/>
          </a:p>
        </p:txBody>
      </p:sp>
      <p:sp>
        <p:nvSpPr>
          <p:cNvPr id="5" name="Rectangle 3"/>
          <p:cNvSpPr>
            <a:spLocks noChangeArrowheads="1"/>
          </p:cNvSpPr>
          <p:nvPr/>
        </p:nvSpPr>
        <p:spPr bwMode="auto">
          <a:xfrm>
            <a:off x="2873375" y="2895600"/>
            <a:ext cx="3832225" cy="954107"/>
          </a:xfrm>
          <a:prstGeom prst="rect">
            <a:avLst/>
          </a:prstGeom>
          <a:noFill/>
          <a:ln w="9525">
            <a:noFill/>
            <a:miter lim="800000"/>
            <a:headEnd/>
            <a:tailEnd/>
          </a:ln>
        </p:spPr>
        <p:txBody>
          <a:bodyPr wrap="square">
            <a:spAutoFit/>
          </a:bodyPr>
          <a:lstStyle/>
          <a:p>
            <a:pPr algn="ctr">
              <a:spcBef>
                <a:spcPct val="20000"/>
              </a:spcBef>
            </a:pPr>
            <a:r>
              <a:rPr lang="en-US" sz="2800" b="1" dirty="0">
                <a:solidFill>
                  <a:schemeClr val="bg1"/>
                </a:solidFill>
              </a:rPr>
              <a:t>a visual “trope” of the </a:t>
            </a:r>
            <a:r>
              <a:rPr lang="en-US" sz="2800" b="1" dirty="0" err="1">
                <a:solidFill>
                  <a:schemeClr val="bg1"/>
                </a:solidFill>
              </a:rPr>
              <a:t>Aran</a:t>
            </a:r>
            <a:r>
              <a:rPr lang="en-US" sz="2800" b="1" dirty="0">
                <a:solidFill>
                  <a:schemeClr val="bg1"/>
                </a:solidFill>
              </a:rPr>
              <a:t> Islands</a:t>
            </a:r>
          </a:p>
        </p:txBody>
      </p:sp>
    </p:spTree>
    <p:extLst>
      <p:ext uri="{BB962C8B-B14F-4D97-AF65-F5344CB8AC3E}">
        <p14:creationId xmlns:p14="http://schemas.microsoft.com/office/powerpoint/2010/main" val="25143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2"/>
          <p:cNvSpPr txBox="1">
            <a:spLocks noChangeArrowheads="1"/>
          </p:cNvSpPr>
          <p:nvPr/>
        </p:nvSpPr>
        <p:spPr bwMode="auto">
          <a:xfrm>
            <a:off x="4075113" y="3886200"/>
            <a:ext cx="3240087" cy="641350"/>
          </a:xfrm>
          <a:prstGeom prst="rect">
            <a:avLst/>
          </a:prstGeom>
          <a:noFill/>
          <a:ln w="9525">
            <a:noFill/>
            <a:miter lim="800000"/>
            <a:headEnd/>
            <a:tailEnd/>
          </a:ln>
        </p:spPr>
        <p:txBody>
          <a:bodyPr wrap="none">
            <a:spAutoFit/>
          </a:bodyPr>
          <a:lstStyle/>
          <a:p>
            <a:pPr algn="ctr">
              <a:spcBef>
                <a:spcPct val="20000"/>
              </a:spcBef>
            </a:pPr>
            <a:r>
              <a:rPr lang="en-US" sz="3600" b="1">
                <a:latin typeface="Verdana" pitchFamily="34" charset="0"/>
              </a:rPr>
              <a:t> </a:t>
            </a:r>
            <a:r>
              <a:rPr lang="en-US" sz="3600" b="1">
                <a:solidFill>
                  <a:srgbClr val="20D636"/>
                </a:solidFill>
                <a:latin typeface="Verdana" pitchFamily="34" charset="0"/>
              </a:rPr>
              <a:t>or “Irish” ?</a:t>
            </a:r>
          </a:p>
        </p:txBody>
      </p:sp>
      <p:sp>
        <p:nvSpPr>
          <p:cNvPr id="139266" name="Text Box 3"/>
          <p:cNvSpPr txBox="1">
            <a:spLocks noChangeArrowheads="1"/>
          </p:cNvSpPr>
          <p:nvPr/>
        </p:nvSpPr>
        <p:spPr bwMode="auto">
          <a:xfrm>
            <a:off x="919163" y="3886200"/>
            <a:ext cx="3043237" cy="641350"/>
          </a:xfrm>
          <a:prstGeom prst="rect">
            <a:avLst/>
          </a:prstGeom>
          <a:noFill/>
          <a:ln w="9525">
            <a:noFill/>
            <a:miter lim="800000"/>
            <a:headEnd/>
            <a:tailEnd/>
          </a:ln>
        </p:spPr>
        <p:txBody>
          <a:bodyPr wrap="none">
            <a:spAutoFit/>
          </a:bodyPr>
          <a:lstStyle/>
          <a:p>
            <a:pPr algn="ctr">
              <a:spcBef>
                <a:spcPct val="20000"/>
              </a:spcBef>
            </a:pPr>
            <a:r>
              <a:rPr lang="en-US" sz="3600" b="1">
                <a:solidFill>
                  <a:srgbClr val="20D636"/>
                </a:solidFill>
                <a:latin typeface="Verdana" pitchFamily="34" charset="0"/>
              </a:rPr>
              <a:t>“Ireland” ?</a:t>
            </a:r>
          </a:p>
        </p:txBody>
      </p:sp>
      <p:sp>
        <p:nvSpPr>
          <p:cNvPr id="967684" name="Text Box 4"/>
          <p:cNvSpPr txBox="1">
            <a:spLocks noChangeArrowheads="1"/>
          </p:cNvSpPr>
          <p:nvPr/>
        </p:nvSpPr>
        <p:spPr bwMode="auto">
          <a:xfrm>
            <a:off x="609600" y="4648200"/>
            <a:ext cx="8001000" cy="1905000"/>
          </a:xfrm>
          <a:prstGeom prst="rect">
            <a:avLst/>
          </a:prstGeom>
          <a:noFill/>
          <a:ln w="9525">
            <a:noFill/>
            <a:miter lim="800000"/>
            <a:headEnd/>
            <a:tailEnd/>
          </a:ln>
        </p:spPr>
        <p:txBody>
          <a:bodyPr/>
          <a:lstStyle/>
          <a:p>
            <a:pPr algn="ctr">
              <a:lnSpc>
                <a:spcPct val="130000"/>
              </a:lnSpc>
              <a:spcBef>
                <a:spcPct val="20000"/>
              </a:spcBef>
            </a:pPr>
            <a:r>
              <a:rPr lang="en-US" sz="3600" b="1">
                <a:latin typeface="Verdana" pitchFamily="34" charset="0"/>
              </a:rPr>
              <a:t>stereotypes</a:t>
            </a:r>
          </a:p>
          <a:p>
            <a:pPr algn="ctr">
              <a:lnSpc>
                <a:spcPct val="130000"/>
              </a:lnSpc>
              <a:spcBef>
                <a:spcPct val="20000"/>
              </a:spcBef>
            </a:pPr>
            <a:r>
              <a:rPr lang="en-US" sz="3600" b="1">
                <a:latin typeface="Verdana" pitchFamily="34" charset="0"/>
              </a:rPr>
              <a:t>common images</a:t>
            </a:r>
          </a:p>
        </p:txBody>
      </p:sp>
      <p:sp>
        <p:nvSpPr>
          <p:cNvPr id="139268" name="Text Box 5"/>
          <p:cNvSpPr txBox="1">
            <a:spLocks noChangeArrowheads="1"/>
          </p:cNvSpPr>
          <p:nvPr/>
        </p:nvSpPr>
        <p:spPr bwMode="auto">
          <a:xfrm>
            <a:off x="1295400" y="2209800"/>
            <a:ext cx="6553200" cy="1176338"/>
          </a:xfrm>
          <a:prstGeom prst="rect">
            <a:avLst/>
          </a:prstGeom>
          <a:noFill/>
          <a:ln w="9525">
            <a:noFill/>
            <a:miter lim="800000"/>
            <a:headEnd/>
            <a:tailEnd/>
          </a:ln>
        </p:spPr>
        <p:txBody>
          <a:bodyPr/>
          <a:lstStyle/>
          <a:p>
            <a:pPr algn="ctr">
              <a:spcBef>
                <a:spcPct val="20000"/>
              </a:spcBef>
            </a:pPr>
            <a:r>
              <a:rPr lang="en-US" sz="3600" b="1">
                <a:solidFill>
                  <a:srgbClr val="20D636"/>
                </a:solidFill>
                <a:latin typeface="Verdana" pitchFamily="34" charset="0"/>
              </a:rPr>
              <a:t>What do you think of</a:t>
            </a:r>
          </a:p>
          <a:p>
            <a:pPr algn="ctr">
              <a:spcBef>
                <a:spcPct val="20000"/>
              </a:spcBef>
            </a:pPr>
            <a:r>
              <a:rPr lang="en-US" sz="3600" b="1">
                <a:solidFill>
                  <a:srgbClr val="20D636"/>
                </a:solidFill>
                <a:latin typeface="Verdana" pitchFamily="34" charset="0"/>
              </a:rPr>
              <a:t>when someone says . .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P8180029"/>
          <p:cNvPicPr>
            <a:picLocks noGrp="1" noChangeAspect="1" noChangeArrowheads="1"/>
          </p:cNvPicPr>
          <p:nvPr>
            <p:ph/>
          </p:nvPr>
        </p:nvPicPr>
        <p:blipFill>
          <a:blip r:embed="rId2" cstate="print"/>
          <a:srcRect/>
          <a:stretch>
            <a:fillRect/>
          </a:stretch>
        </p:blipFill>
        <p:spPr>
          <a:xfrm>
            <a:off x="2439988" y="685800"/>
            <a:ext cx="4113212" cy="5484813"/>
          </a:xfrm>
        </p:spPr>
      </p:pic>
      <p:sp>
        <p:nvSpPr>
          <p:cNvPr id="3" name="Rectangle 3"/>
          <p:cNvSpPr>
            <a:spLocks noChangeArrowheads="1"/>
          </p:cNvSpPr>
          <p:nvPr/>
        </p:nvSpPr>
        <p:spPr bwMode="auto">
          <a:xfrm>
            <a:off x="283464" y="6305490"/>
            <a:ext cx="8610600" cy="400110"/>
          </a:xfrm>
          <a:prstGeom prst="rect">
            <a:avLst/>
          </a:prstGeom>
          <a:noFill/>
          <a:ln w="9525">
            <a:noFill/>
            <a:miter lim="800000"/>
            <a:headEnd/>
            <a:tailEnd/>
          </a:ln>
        </p:spPr>
        <p:txBody>
          <a:bodyPr wrap="square">
            <a:spAutoFit/>
          </a:bodyPr>
          <a:lstStyle/>
          <a:p>
            <a:pPr algn="ctr">
              <a:spcBef>
                <a:spcPct val="20000"/>
              </a:spcBef>
            </a:pPr>
            <a:r>
              <a:rPr lang="en-US" sz="2000" b="1" dirty="0"/>
              <a:t>the Galway side of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2286000" y="1981200"/>
            <a:ext cx="4572000" cy="3649663"/>
          </a:xfrm>
          <a:prstGeom prst="rect">
            <a:avLst/>
          </a:prstGeom>
          <a:noFill/>
          <a:ln w="9525">
            <a:noFill/>
            <a:miter lim="800000"/>
            <a:headEnd/>
            <a:tailEnd/>
          </a:ln>
        </p:spPr>
        <p:txBody>
          <a:bodyPr>
            <a:spAutoFit/>
          </a:bodyPr>
          <a:lstStyle/>
          <a:p>
            <a:pPr algn="ctr">
              <a:spcBef>
                <a:spcPct val="20000"/>
              </a:spcBef>
            </a:pPr>
            <a:r>
              <a:rPr lang="en-US" sz="4400" b="1" dirty="0">
                <a:solidFill>
                  <a:srgbClr val="FF0000"/>
                </a:solidFill>
              </a:rPr>
              <a:t>the community</a:t>
            </a:r>
          </a:p>
          <a:p>
            <a:pPr algn="ctr">
              <a:spcBef>
                <a:spcPct val="20000"/>
              </a:spcBef>
            </a:pPr>
            <a:endParaRPr lang="en-US" sz="2000" b="1" dirty="0">
              <a:solidFill>
                <a:srgbClr val="FF0000"/>
              </a:solidFill>
            </a:endParaRPr>
          </a:p>
          <a:p>
            <a:pPr algn="ctr">
              <a:spcBef>
                <a:spcPct val="20000"/>
              </a:spcBef>
            </a:pPr>
            <a:r>
              <a:rPr lang="en-US" sz="2000" b="1" dirty="0">
                <a:solidFill>
                  <a:srgbClr val="20D636"/>
                </a:solidFill>
              </a:rPr>
              <a:t>as a</a:t>
            </a:r>
          </a:p>
          <a:p>
            <a:pPr algn="ctr">
              <a:spcBef>
                <a:spcPct val="20000"/>
              </a:spcBef>
            </a:pPr>
            <a:r>
              <a:rPr lang="en-US" sz="4000" b="1" dirty="0">
                <a:solidFill>
                  <a:srgbClr val="20D636"/>
                </a:solidFill>
              </a:rPr>
              <a:t>Unit of Analysis:</a:t>
            </a:r>
          </a:p>
          <a:p>
            <a:pPr algn="ctr">
              <a:spcBef>
                <a:spcPct val="20000"/>
              </a:spcBef>
            </a:pPr>
            <a:r>
              <a:rPr lang="en-US" sz="2000" b="1" dirty="0">
                <a:solidFill>
                  <a:srgbClr val="FF0000"/>
                </a:solidFill>
              </a:rPr>
              <a:t>e.g.,</a:t>
            </a:r>
            <a:r>
              <a:rPr lang="en-US" sz="4000" b="1" dirty="0">
                <a:solidFill>
                  <a:srgbClr val="FF0000"/>
                </a:solidFill>
              </a:rPr>
              <a:t> </a:t>
            </a:r>
            <a:r>
              <a:rPr lang="en-US" sz="4400" b="1" dirty="0" err="1">
                <a:solidFill>
                  <a:srgbClr val="FF0000"/>
                </a:solidFill>
              </a:rPr>
              <a:t>Inish</a:t>
            </a:r>
            <a:r>
              <a:rPr lang="en-US" sz="4400" b="1" dirty="0">
                <a:solidFill>
                  <a:srgbClr val="FF0000"/>
                </a:solidFill>
              </a:rPr>
              <a:t> </a:t>
            </a:r>
            <a:r>
              <a:rPr lang="en-US" sz="4400" b="1" dirty="0" err="1">
                <a:solidFill>
                  <a:srgbClr val="FF0000"/>
                </a:solidFill>
              </a:rPr>
              <a:t>Oírr</a:t>
            </a:r>
            <a:endParaRPr lang="en-US" sz="4000" b="1" dirty="0">
              <a:solidFill>
                <a:srgbClr val="FF0000"/>
              </a:solidFill>
            </a:endParaRPr>
          </a:p>
          <a:p>
            <a:pPr algn="ctr">
              <a:spcBef>
                <a:spcPct val="20000"/>
              </a:spcBef>
            </a:pPr>
            <a:r>
              <a:rPr lang="en-US" sz="3200" dirty="0">
                <a:solidFill>
                  <a:srgbClr val="FF0000"/>
                </a:solidFill>
              </a:rPr>
              <a:t>(“</a:t>
            </a:r>
            <a:r>
              <a:rPr lang="en-US" sz="3200" dirty="0" err="1">
                <a:solidFill>
                  <a:srgbClr val="FF0000"/>
                </a:solidFill>
              </a:rPr>
              <a:t>Inish</a:t>
            </a:r>
            <a:r>
              <a:rPr lang="en-US" sz="3200" dirty="0">
                <a:solidFill>
                  <a:srgbClr val="FF0000"/>
                </a:solidFill>
              </a:rPr>
              <a:t> </a:t>
            </a:r>
            <a:r>
              <a:rPr lang="en-US" sz="3200" dirty="0" err="1">
                <a:solidFill>
                  <a:srgbClr val="FF0000"/>
                </a:solidFill>
              </a:rPr>
              <a:t>Beag</a:t>
            </a:r>
            <a:r>
              <a:rPr lang="en-US" sz="3200" dirty="0">
                <a:solidFill>
                  <a:srgbClr val="FF0000"/>
                </a:solidFill>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a:hlinkClick r:id="rId3"/>
          </p:cNvPr>
          <p:cNvPicPr>
            <a:picLocks noChangeAspect="1" noChangeArrowheads="1"/>
          </p:cNvPicPr>
          <p:nvPr/>
        </p:nvPicPr>
        <p:blipFill>
          <a:blip r:embed="rId4" cstate="print"/>
          <a:srcRect l="22629" t="6609" r="22198" b="9483"/>
          <a:stretch>
            <a:fillRect/>
          </a:stretch>
        </p:blipFill>
        <p:spPr bwMode="auto">
          <a:xfrm>
            <a:off x="2260600" y="457200"/>
            <a:ext cx="5078413" cy="5791200"/>
          </a:xfrm>
          <a:prstGeom prst="rect">
            <a:avLst/>
          </a:prstGeom>
          <a:noFill/>
          <a:ln w="9525">
            <a:noFill/>
            <a:miter lim="800000"/>
            <a:headEnd/>
            <a:tailEnd/>
          </a:ln>
        </p:spPr>
      </p:pic>
      <p:pic>
        <p:nvPicPr>
          <p:cNvPr id="201730" name="Picture 3"/>
          <p:cNvPicPr>
            <a:picLocks noChangeAspect="1" noChangeArrowheads="1"/>
          </p:cNvPicPr>
          <p:nvPr/>
        </p:nvPicPr>
        <p:blipFill>
          <a:blip r:embed="rId5" cstate="print"/>
          <a:srcRect/>
          <a:stretch>
            <a:fillRect/>
          </a:stretch>
        </p:blipFill>
        <p:spPr bwMode="auto">
          <a:xfrm rot="421455">
            <a:off x="695325" y="2609850"/>
            <a:ext cx="2886075" cy="1352550"/>
          </a:xfrm>
          <a:prstGeom prst="rect">
            <a:avLst/>
          </a:prstGeom>
          <a:noFill/>
          <a:ln w="9525">
            <a:noFill/>
            <a:miter lim="800000"/>
            <a:headEnd/>
            <a:tailEnd/>
          </a:ln>
        </p:spPr>
      </p:pic>
      <p:sp>
        <p:nvSpPr>
          <p:cNvPr id="814084" name="Oval 4"/>
          <p:cNvSpPr>
            <a:spLocks noChangeArrowheads="1"/>
          </p:cNvSpPr>
          <p:nvPr/>
        </p:nvSpPr>
        <p:spPr bwMode="auto">
          <a:xfrm>
            <a:off x="2647950" y="3543300"/>
            <a:ext cx="1301750" cy="685800"/>
          </a:xfrm>
          <a:prstGeom prst="ellipse">
            <a:avLst/>
          </a:prstGeom>
          <a:noFill/>
          <a:ln w="57150">
            <a:solidFill>
              <a:schemeClr val="tx1"/>
            </a:solidFill>
            <a:round/>
            <a:headEnd/>
            <a:tailEnd/>
          </a:ln>
        </p:spPr>
        <p:txBody>
          <a:bodyPr wrap="none" anchor="ctr"/>
          <a:lstStyle/>
          <a:p>
            <a:pPr algn="ctr">
              <a:spcBef>
                <a:spcPct val="20000"/>
              </a:spcBef>
            </a:pPr>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2833688" y="6413500"/>
            <a:ext cx="3457575" cy="215900"/>
          </a:xfrm>
          <a:prstGeom prst="rect">
            <a:avLst/>
          </a:prstGeom>
          <a:noFill/>
          <a:ln w="9525">
            <a:noFill/>
            <a:miter lim="800000"/>
            <a:headEnd/>
            <a:tailEnd/>
          </a:ln>
        </p:spPr>
        <p:txBody>
          <a:bodyPr wrap="none">
            <a:spAutoFit/>
          </a:bodyPr>
          <a:lstStyle/>
          <a:p>
            <a:pPr algn="ctr" eaLnBrk="0" hangingPunct="0"/>
            <a:r>
              <a:rPr kumimoji="1" lang="en-US" sz="800">
                <a:solidFill>
                  <a:schemeClr val="folHlink"/>
                </a:solidFill>
                <a:hlinkClick r:id="rId2"/>
              </a:rPr>
              <a:t>http://www.d.umn.edu/cla/faculty/troufs/anth3635/cetexts.html#InisBeag</a:t>
            </a:r>
            <a:endParaRPr kumimoji="1" lang="en-US" sz="800">
              <a:solidFill>
                <a:schemeClr val="folHlink"/>
              </a:solidFill>
            </a:endParaRPr>
          </a:p>
        </p:txBody>
      </p:sp>
      <p:sp>
        <p:nvSpPr>
          <p:cNvPr id="203778" name="Text Box 3"/>
          <p:cNvSpPr txBox="1">
            <a:spLocks noChangeArrowheads="1"/>
          </p:cNvSpPr>
          <p:nvPr/>
        </p:nvSpPr>
        <p:spPr bwMode="auto">
          <a:xfrm>
            <a:off x="4281488" y="5602288"/>
            <a:ext cx="2417762" cy="646112"/>
          </a:xfrm>
          <a:prstGeom prst="rect">
            <a:avLst/>
          </a:prstGeom>
          <a:noFill/>
          <a:ln w="9525">
            <a:noFill/>
            <a:miter lim="800000"/>
            <a:headEnd/>
            <a:tailEnd/>
          </a:ln>
        </p:spPr>
        <p:txBody>
          <a:bodyPr wrap="none">
            <a:spAutoFit/>
          </a:bodyPr>
          <a:lstStyle/>
          <a:p>
            <a:pPr algn="ctr">
              <a:spcBef>
                <a:spcPct val="20000"/>
              </a:spcBef>
            </a:pPr>
            <a:r>
              <a:rPr lang="en-US">
                <a:latin typeface="Verdana" pitchFamily="34" charset="0"/>
              </a:rPr>
              <a:t>John C.  Messenger</a:t>
            </a:r>
          </a:p>
          <a:p>
            <a:pPr algn="ctr">
              <a:spcBef>
                <a:spcPct val="20000"/>
              </a:spcBef>
            </a:pPr>
            <a:r>
              <a:rPr lang="en-US" b="1" i="1">
                <a:latin typeface="Verdana" pitchFamily="34" charset="0"/>
              </a:rPr>
              <a:t>Inis Beag: Isle of Ireland</a:t>
            </a:r>
            <a:r>
              <a:rPr lang="en-US" b="1">
                <a:latin typeface="Verdana" pitchFamily="34" charset="0"/>
              </a:rPr>
              <a:t>.</a:t>
            </a:r>
          </a:p>
          <a:p>
            <a:pPr algn="ctr">
              <a:spcBef>
                <a:spcPct val="20000"/>
              </a:spcBef>
            </a:pPr>
            <a:r>
              <a:rPr lang="en-US" sz="800">
                <a:latin typeface="Verdana" pitchFamily="34" charset="0"/>
              </a:rPr>
              <a:t>Long Grove: IL: Waveland Press, 1983.</a:t>
            </a:r>
          </a:p>
        </p:txBody>
      </p:sp>
      <p:pic>
        <p:nvPicPr>
          <p:cNvPr id="203779" name="Picture 4"/>
          <p:cNvPicPr>
            <a:picLocks noChangeAspect="1" noChangeArrowheads="1"/>
          </p:cNvPicPr>
          <p:nvPr/>
        </p:nvPicPr>
        <p:blipFill>
          <a:blip r:embed="rId3" cstate="print"/>
          <a:srcRect/>
          <a:stretch>
            <a:fillRect/>
          </a:stretch>
        </p:blipFill>
        <p:spPr bwMode="auto">
          <a:xfrm>
            <a:off x="3810000" y="381000"/>
            <a:ext cx="3373438" cy="5022850"/>
          </a:xfrm>
          <a:prstGeom prst="rect">
            <a:avLst/>
          </a:prstGeom>
          <a:noFill/>
          <a:ln w="9525">
            <a:noFill/>
            <a:miter lim="800000"/>
            <a:headEnd/>
            <a:tailEnd/>
          </a:ln>
        </p:spPr>
      </p:pic>
      <p:sp>
        <p:nvSpPr>
          <p:cNvPr id="203780" name="Rectangle 5"/>
          <p:cNvSpPr>
            <a:spLocks noChangeArrowheads="1"/>
          </p:cNvSpPr>
          <p:nvPr/>
        </p:nvSpPr>
        <p:spPr bwMode="auto">
          <a:xfrm>
            <a:off x="914400" y="2889518"/>
            <a:ext cx="2514600" cy="1323439"/>
          </a:xfrm>
          <a:prstGeom prst="rect">
            <a:avLst/>
          </a:prstGeom>
          <a:noFill/>
          <a:ln w="9525">
            <a:noFill/>
            <a:miter lim="800000"/>
            <a:headEnd/>
            <a:tailEnd/>
          </a:ln>
        </p:spPr>
        <p:txBody>
          <a:bodyPr anchor="ctr">
            <a:spAutoFit/>
          </a:bodyPr>
          <a:lstStyle/>
          <a:p>
            <a:pPr algn="ctr"/>
            <a:r>
              <a:rPr lang="en-US" sz="2400" b="1" i="1" dirty="0" err="1"/>
              <a:t>Inis</a:t>
            </a:r>
            <a:r>
              <a:rPr lang="en-US" sz="2400" b="1" i="1" dirty="0"/>
              <a:t> </a:t>
            </a:r>
            <a:r>
              <a:rPr lang="en-US" sz="2400" b="1" i="1" dirty="0" err="1"/>
              <a:t>Beag</a:t>
            </a:r>
            <a:endParaRPr lang="en-US" sz="2400" b="1" i="1" dirty="0"/>
          </a:p>
          <a:p>
            <a:pPr algn="ctr"/>
            <a:r>
              <a:rPr lang="en-US" sz="1800" dirty="0"/>
              <a:t>(pseudonym)</a:t>
            </a:r>
          </a:p>
          <a:p>
            <a:pPr algn="ctr"/>
            <a:endParaRPr lang="en-US" sz="1800" dirty="0"/>
          </a:p>
          <a:p>
            <a:pPr algn="ctr"/>
            <a:r>
              <a:rPr lang="en-US" sz="1800" dirty="0">
                <a:hlinkClick r:id="rId4" tooltip="Gaelic"/>
              </a:rPr>
              <a:t>Gaelic</a:t>
            </a:r>
            <a:r>
              <a:rPr lang="en-US" sz="1800" dirty="0"/>
              <a:t>: "Little </a:t>
            </a:r>
            <a:r>
              <a:rPr lang="en-US" sz="1800" b="1" dirty="0"/>
              <a:t>Island</a:t>
            </a:r>
            <a:r>
              <a:rPr lang="en-US" sz="1800" dirty="0"/>
              <a:t>"</a:t>
            </a:r>
            <a:endParaRPr lang="en-US" dirty="0"/>
          </a:p>
        </p:txBody>
      </p:sp>
      <p:sp>
        <p:nvSpPr>
          <p:cNvPr id="6" name="Rectangle 3"/>
          <p:cNvSpPr>
            <a:spLocks noChangeArrowheads="1"/>
          </p:cNvSpPr>
          <p:nvPr/>
        </p:nvSpPr>
        <p:spPr bwMode="auto">
          <a:xfrm>
            <a:off x="883920" y="5391090"/>
            <a:ext cx="2550224" cy="732508"/>
          </a:xfrm>
          <a:prstGeom prst="rect">
            <a:avLst/>
          </a:prstGeom>
          <a:noFill/>
          <a:ln w="9525">
            <a:noFill/>
            <a:miter lim="800000"/>
            <a:headEnd/>
            <a:tailEnd/>
          </a:ln>
        </p:spPr>
        <p:txBody>
          <a:bodyPr wrap="square">
            <a:spAutoFit/>
          </a:bodyPr>
          <a:lstStyle/>
          <a:p>
            <a:pPr algn="ctr">
              <a:spcBef>
                <a:spcPct val="20000"/>
              </a:spcBef>
            </a:pPr>
            <a:r>
              <a:rPr lang="en-US" sz="2000" b="1" dirty="0" err="1"/>
              <a:t>Inis</a:t>
            </a:r>
            <a:r>
              <a:rPr lang="en-US" sz="2000" b="1" dirty="0"/>
              <a:t> </a:t>
            </a:r>
            <a:r>
              <a:rPr lang="en-US" sz="2000" b="1" dirty="0" err="1"/>
              <a:t>Oírr</a:t>
            </a:r>
            <a:endParaRPr lang="en-US" sz="2000" b="1" dirty="0"/>
          </a:p>
          <a:p>
            <a:pPr algn="ctr">
              <a:spcBef>
                <a:spcPct val="20000"/>
              </a:spcBef>
            </a:pPr>
            <a:r>
              <a:rPr lang="en-US" sz="1800" dirty="0"/>
              <a:t>(official name)</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1752600" y="6400800"/>
            <a:ext cx="5638800" cy="336550"/>
          </a:xfrm>
          <a:prstGeom prst="rect">
            <a:avLst/>
          </a:prstGeom>
          <a:noFill/>
          <a:ln w="9525">
            <a:noFill/>
            <a:miter lim="800000"/>
            <a:headEnd/>
            <a:tailEnd/>
          </a:ln>
        </p:spPr>
        <p:txBody>
          <a:bodyPr anchor="ctr">
            <a:spAutoFit/>
          </a:bodyPr>
          <a:lstStyle/>
          <a:p>
            <a:pPr algn="ctr"/>
            <a:r>
              <a:rPr lang="en-US" sz="1600">
                <a:hlinkClick r:id="rId2"/>
              </a:rPr>
              <a:t>Messenger 1983</a:t>
            </a:r>
            <a:r>
              <a:rPr lang="en-US" sz="1600"/>
              <a:t> (</a:t>
            </a:r>
            <a:r>
              <a:rPr lang="en-US" sz="1600">
                <a:hlinkClick r:id="rId2"/>
              </a:rPr>
              <a:t>SAE</a:t>
            </a:r>
            <a:r>
              <a:rPr lang="en-US" sz="1600"/>
              <a:t>) </a:t>
            </a:r>
          </a:p>
        </p:txBody>
      </p:sp>
      <p:pic>
        <p:nvPicPr>
          <p:cNvPr id="204802" name="Picture 3" descr="http://www.d.umn.edu/cla/faculty/troufs/anth3635/images/Inis_j.jpg"/>
          <p:cNvPicPr>
            <a:picLocks noChangeAspect="1" noChangeArrowheads="1"/>
          </p:cNvPicPr>
          <p:nvPr/>
        </p:nvPicPr>
        <p:blipFill>
          <a:blip r:embed="rId3" cstate="print"/>
          <a:srcRect/>
          <a:stretch>
            <a:fillRect/>
          </a:stretch>
        </p:blipFill>
        <p:spPr bwMode="auto">
          <a:xfrm>
            <a:off x="914400" y="1185863"/>
            <a:ext cx="7315200" cy="4948237"/>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InisBeagRevisited_c400"/>
          <p:cNvPicPr>
            <a:picLocks noChangeAspect="1" noChangeArrowheads="1"/>
          </p:cNvPicPr>
          <p:nvPr/>
        </p:nvPicPr>
        <p:blipFill>
          <a:blip r:embed="rId2" cstate="print"/>
          <a:srcRect/>
          <a:stretch>
            <a:fillRect/>
          </a:stretch>
        </p:blipFill>
        <p:spPr bwMode="auto">
          <a:xfrm>
            <a:off x="2895600" y="304800"/>
            <a:ext cx="3175000" cy="4572000"/>
          </a:xfrm>
          <a:prstGeom prst="rect">
            <a:avLst/>
          </a:prstGeom>
          <a:noFill/>
          <a:ln w="9525">
            <a:noFill/>
            <a:miter lim="800000"/>
            <a:headEnd/>
            <a:tailEnd/>
          </a:ln>
        </p:spPr>
      </p:pic>
      <p:sp>
        <p:nvSpPr>
          <p:cNvPr id="205826" name="Rectangle 3"/>
          <p:cNvSpPr>
            <a:spLocks noChangeArrowheads="1"/>
          </p:cNvSpPr>
          <p:nvPr/>
        </p:nvSpPr>
        <p:spPr bwMode="auto">
          <a:xfrm>
            <a:off x="914400" y="4552950"/>
            <a:ext cx="7315200" cy="2000250"/>
          </a:xfrm>
          <a:prstGeom prst="rect">
            <a:avLst/>
          </a:prstGeom>
          <a:solidFill>
            <a:schemeClr val="bg1"/>
          </a:solidFill>
          <a:ln w="28575" algn="ctr">
            <a:noFill/>
            <a:miter lim="800000"/>
            <a:headEnd/>
            <a:tailEnd/>
          </a:ln>
        </p:spPr>
        <p:txBody>
          <a:bodyPr lIns="228600" tIns="228600" rIns="228600" bIns="228600" anchor="ctr">
            <a:spAutoFit/>
          </a:bodyPr>
          <a:lstStyle/>
          <a:p>
            <a:pPr marL="342900" indent="-342900" algn="ctr"/>
            <a:r>
              <a:rPr lang="en-US" sz="1800" b="1" i="1">
                <a:solidFill>
                  <a:schemeClr val="tx2"/>
                </a:solidFill>
                <a:hlinkClick r:id="rId3"/>
              </a:rPr>
              <a:t>INIS Beag Revisited:</a:t>
            </a:r>
          </a:p>
          <a:p>
            <a:pPr marL="342900" indent="-342900" algn="ctr"/>
            <a:r>
              <a:rPr lang="en-US" sz="1800" b="1" i="1">
                <a:solidFill>
                  <a:schemeClr val="tx2"/>
                </a:solidFill>
                <a:hlinkClick r:id="rId3"/>
              </a:rPr>
              <a:t>The Anthropologist as Observant Participator</a:t>
            </a:r>
            <a:endParaRPr lang="en-US" sz="1800" b="1" i="1">
              <a:solidFill>
                <a:schemeClr val="tx2"/>
              </a:solidFill>
            </a:endParaRPr>
          </a:p>
          <a:p>
            <a:pPr marL="342900" indent="-342900"/>
            <a:endParaRPr lang="en-US" sz="1100" b="1">
              <a:solidFill>
                <a:schemeClr val="tx2"/>
              </a:solidFill>
            </a:endParaRPr>
          </a:p>
          <a:p>
            <a:pPr marL="342900" indent="-342900" algn="ctr">
              <a:buFontTx/>
              <a:buAutoNum type="arabicPlain" startAt="1983"/>
            </a:pPr>
            <a:r>
              <a:rPr lang="en-US">
                <a:solidFill>
                  <a:schemeClr val="tx2"/>
                </a:solidFill>
              </a:rPr>
              <a:t>   Salem, WI: Sheffield. (Reprint edition August 1989).</a:t>
            </a:r>
          </a:p>
          <a:p>
            <a:pPr marL="342900" indent="-342900">
              <a:buFontTx/>
              <a:buAutoNum type="arabicPlain" startAt="1983"/>
            </a:pPr>
            <a:endParaRPr lang="en-US" sz="600" b="1">
              <a:solidFill>
                <a:schemeClr val="tx2"/>
              </a:solidFill>
            </a:endParaRPr>
          </a:p>
          <a:p>
            <a:pPr marL="342900" indent="-342900" algn="ctr"/>
            <a:r>
              <a:rPr lang="en-US" sz="1800" b="1">
                <a:solidFill>
                  <a:schemeClr val="tx2"/>
                </a:solidFill>
              </a:rPr>
              <a:t>	</a:t>
            </a:r>
            <a:r>
              <a:rPr lang="en-US" sz="1600">
                <a:solidFill>
                  <a:schemeClr val="tx2"/>
                </a:solidFill>
              </a:rPr>
              <a:t>The 1983 version was entitled </a:t>
            </a:r>
            <a:r>
              <a:rPr lang="en-US" sz="1600" i="1">
                <a:solidFill>
                  <a:schemeClr val="tx2"/>
                </a:solidFill>
              </a:rPr>
              <a:t>An Anthropologist At Play:</a:t>
            </a:r>
          </a:p>
          <a:p>
            <a:pPr marL="342900" indent="-342900" algn="ctr"/>
            <a:r>
              <a:rPr lang="en-US" sz="1600" i="1">
                <a:solidFill>
                  <a:schemeClr val="tx2"/>
                </a:solidFill>
              </a:rPr>
              <a:t>Ballad-mongering in Ireland and its Consequences for Research</a:t>
            </a:r>
            <a:endParaRPr lang="en-US" sz="1800">
              <a:solidFill>
                <a:schemeClr val="tx2"/>
              </a:solidFill>
            </a:endParaRPr>
          </a:p>
        </p:txBody>
      </p:sp>
      <p:sp>
        <p:nvSpPr>
          <p:cNvPr id="4" name="Rectangle 3"/>
          <p:cNvSpPr>
            <a:spLocks noChangeArrowheads="1"/>
          </p:cNvSpPr>
          <p:nvPr/>
        </p:nvSpPr>
        <p:spPr bwMode="auto">
          <a:xfrm>
            <a:off x="152400" y="1295400"/>
            <a:ext cx="2550224" cy="400110"/>
          </a:xfrm>
          <a:prstGeom prst="rect">
            <a:avLst/>
          </a:prstGeom>
          <a:noFill/>
          <a:ln w="9525">
            <a:noFill/>
            <a:miter lim="800000"/>
            <a:headEnd/>
            <a:tailEnd/>
          </a:ln>
        </p:spPr>
        <p:txBody>
          <a:bodyPr wrap="square">
            <a:spAutoFit/>
          </a:bodyPr>
          <a:lstStyle/>
          <a:p>
            <a:pPr algn="ctr">
              <a:spcBef>
                <a:spcPct val="20000"/>
              </a:spcBef>
            </a:pP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The image “http://www.d.umn.edu/cla/faculty/troufs/anth3635/images/Inis8.jpg” cannot be displayed, because it contains errors."/>
          <p:cNvPicPr>
            <a:picLocks noChangeAspect="1" noChangeArrowheads="1"/>
          </p:cNvPicPr>
          <p:nvPr/>
        </p:nvPicPr>
        <p:blipFill>
          <a:blip r:embed="rId2" cstate="print"/>
          <a:srcRect/>
          <a:stretch>
            <a:fillRect/>
          </a:stretch>
        </p:blipFill>
        <p:spPr bwMode="auto">
          <a:xfrm>
            <a:off x="914400" y="374650"/>
            <a:ext cx="7315200" cy="4854575"/>
          </a:xfrm>
          <a:prstGeom prst="rect">
            <a:avLst/>
          </a:prstGeom>
          <a:noFill/>
          <a:ln w="9525">
            <a:noFill/>
            <a:miter lim="800000"/>
            <a:headEnd/>
            <a:tailEnd/>
          </a:ln>
        </p:spPr>
      </p:pic>
      <p:sp>
        <p:nvSpPr>
          <p:cNvPr id="206850" name="Rectangle 3"/>
          <p:cNvSpPr>
            <a:spLocks noChangeArrowheads="1"/>
          </p:cNvSpPr>
          <p:nvPr/>
        </p:nvSpPr>
        <p:spPr bwMode="auto">
          <a:xfrm>
            <a:off x="1752600" y="6445250"/>
            <a:ext cx="5638800" cy="336550"/>
          </a:xfrm>
          <a:prstGeom prst="rect">
            <a:avLst/>
          </a:prstGeom>
          <a:noFill/>
          <a:ln w="9525">
            <a:noFill/>
            <a:miter lim="800000"/>
            <a:headEnd/>
            <a:tailEnd/>
          </a:ln>
        </p:spPr>
        <p:txBody>
          <a:bodyPr anchor="ctr">
            <a:spAutoFit/>
          </a:bodyPr>
          <a:lstStyle/>
          <a:p>
            <a:pPr algn="ctr"/>
            <a:r>
              <a:rPr lang="en-US" sz="1600">
                <a:hlinkClick r:id="rId3"/>
              </a:rPr>
              <a:t>Messenger 1983</a:t>
            </a:r>
            <a:r>
              <a:rPr lang="en-US" sz="1600"/>
              <a:t> (</a:t>
            </a:r>
            <a:r>
              <a:rPr lang="en-US" sz="1600">
                <a:hlinkClick r:id="rId3"/>
              </a:rPr>
              <a:t>SAE</a:t>
            </a:r>
            <a:r>
              <a:rPr lang="en-US" sz="1600"/>
              <a:t>) </a:t>
            </a:r>
          </a:p>
        </p:txBody>
      </p:sp>
      <p:sp>
        <p:nvSpPr>
          <p:cNvPr id="206851" name="Rectangle 4"/>
          <p:cNvSpPr>
            <a:spLocks noChangeArrowheads="1"/>
          </p:cNvSpPr>
          <p:nvPr/>
        </p:nvSpPr>
        <p:spPr bwMode="auto">
          <a:xfrm>
            <a:off x="2362200" y="5697508"/>
            <a:ext cx="4429418" cy="400110"/>
          </a:xfrm>
          <a:prstGeom prst="rect">
            <a:avLst/>
          </a:prstGeom>
          <a:noFill/>
          <a:ln w="9525">
            <a:noFill/>
            <a:miter lim="800000"/>
            <a:headEnd/>
            <a:tailEnd/>
          </a:ln>
        </p:spPr>
        <p:txBody>
          <a:bodyPr wrap="none" anchor="ctr">
            <a:spAutoFit/>
          </a:bodyPr>
          <a:lstStyle/>
          <a:p>
            <a:r>
              <a:rPr lang="en-US" sz="2000" b="1" dirty="0"/>
              <a:t>The shipwreck </a:t>
            </a:r>
            <a:r>
              <a:rPr lang="en-US" sz="2000" b="1" i="1" dirty="0" err="1"/>
              <a:t>Plassey</a:t>
            </a:r>
            <a:r>
              <a:rPr lang="en-US" sz="2000" b="1" i="1" dirty="0"/>
              <a:t> </a:t>
            </a:r>
            <a:r>
              <a:rPr lang="en-US" sz="2000" b="1" dirty="0"/>
              <a:t>on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Thrown up on the shore in a storm the Plassy has been sitting high and dry on the rocks for years."/>
          <p:cNvPicPr>
            <a:picLocks noChangeAspect="1" noChangeArrowheads="1"/>
          </p:cNvPicPr>
          <p:nvPr/>
        </p:nvPicPr>
        <p:blipFill>
          <a:blip r:embed="rId2" cstate="print"/>
          <a:srcRect/>
          <a:stretch>
            <a:fillRect/>
          </a:stretch>
        </p:blipFill>
        <p:spPr bwMode="auto">
          <a:xfrm>
            <a:off x="914400" y="1355725"/>
            <a:ext cx="7315200" cy="3921125"/>
          </a:xfrm>
          <a:prstGeom prst="rect">
            <a:avLst/>
          </a:prstGeom>
          <a:noFill/>
          <a:ln w="9525">
            <a:noFill/>
            <a:miter lim="800000"/>
            <a:headEnd/>
            <a:tailEnd/>
          </a:ln>
        </p:spPr>
      </p:pic>
      <p:sp>
        <p:nvSpPr>
          <p:cNvPr id="207874" name="Rectangle 3"/>
          <p:cNvSpPr>
            <a:spLocks noChangeArrowheads="1"/>
          </p:cNvSpPr>
          <p:nvPr/>
        </p:nvSpPr>
        <p:spPr bwMode="auto">
          <a:xfrm>
            <a:off x="2286000" y="6507163"/>
            <a:ext cx="4575175" cy="274637"/>
          </a:xfrm>
          <a:prstGeom prst="rect">
            <a:avLst/>
          </a:prstGeom>
          <a:noFill/>
          <a:ln w="9525">
            <a:noFill/>
            <a:miter lim="800000"/>
            <a:headEnd/>
            <a:tailEnd/>
          </a:ln>
        </p:spPr>
        <p:txBody>
          <a:bodyPr wrap="none">
            <a:spAutoFit/>
          </a:bodyPr>
          <a:lstStyle/>
          <a:p>
            <a:pPr algn="ctr">
              <a:spcBef>
                <a:spcPct val="20000"/>
              </a:spcBef>
            </a:pPr>
            <a:r>
              <a:rPr lang="en-US">
                <a:hlinkClick r:id="rId3"/>
              </a:rPr>
              <a:t>http://irishislands.info/oilphoto/Aran/InisOirr/101currach8_jpg.html</a:t>
            </a:r>
            <a:endParaRPr lang="en-US"/>
          </a:p>
        </p:txBody>
      </p:sp>
      <p:sp>
        <p:nvSpPr>
          <p:cNvPr id="5" name="Rectangle 4"/>
          <p:cNvSpPr>
            <a:spLocks noChangeArrowheads="1"/>
          </p:cNvSpPr>
          <p:nvPr/>
        </p:nvSpPr>
        <p:spPr bwMode="auto">
          <a:xfrm>
            <a:off x="2362200" y="5697508"/>
            <a:ext cx="4429418" cy="400110"/>
          </a:xfrm>
          <a:prstGeom prst="rect">
            <a:avLst/>
          </a:prstGeom>
          <a:noFill/>
          <a:ln w="9525">
            <a:noFill/>
            <a:miter lim="800000"/>
            <a:headEnd/>
            <a:tailEnd/>
          </a:ln>
        </p:spPr>
        <p:txBody>
          <a:bodyPr wrap="none" anchor="ctr">
            <a:spAutoFit/>
          </a:bodyPr>
          <a:lstStyle/>
          <a:p>
            <a:r>
              <a:rPr lang="en-US" sz="2000" b="1" dirty="0"/>
              <a:t>The shipwreck </a:t>
            </a:r>
            <a:r>
              <a:rPr lang="en-US" sz="2000" b="1" i="1" dirty="0" err="1"/>
              <a:t>Plassey</a:t>
            </a:r>
            <a:r>
              <a:rPr lang="en-US" sz="2000" b="1" i="1" dirty="0"/>
              <a:t> </a:t>
            </a:r>
            <a:r>
              <a:rPr lang="en-US" sz="2000" b="1" dirty="0"/>
              <a:t>on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http://www.geocities.com/eskimoluv/Doolin2-HappyHooker.jpg"/>
          <p:cNvPicPr>
            <a:picLocks noChangeAspect="1" noChangeArrowheads="1"/>
          </p:cNvPicPr>
          <p:nvPr/>
        </p:nvPicPr>
        <p:blipFill>
          <a:blip r:embed="rId2" cstate="print"/>
          <a:srcRect/>
          <a:stretch>
            <a:fillRect/>
          </a:stretch>
        </p:blipFill>
        <p:spPr bwMode="auto">
          <a:xfrm>
            <a:off x="915988" y="684213"/>
            <a:ext cx="7313612" cy="5487987"/>
          </a:xfrm>
          <a:prstGeom prst="rect">
            <a:avLst/>
          </a:prstGeom>
          <a:noFill/>
          <a:ln w="9525">
            <a:noFill/>
            <a:miter lim="800000"/>
            <a:headEnd/>
            <a:tailEnd/>
          </a:ln>
        </p:spPr>
      </p:pic>
      <p:sp>
        <p:nvSpPr>
          <p:cNvPr id="208898" name="Rectangle 3"/>
          <p:cNvSpPr>
            <a:spLocks noChangeArrowheads="1"/>
          </p:cNvSpPr>
          <p:nvPr/>
        </p:nvSpPr>
        <p:spPr bwMode="auto">
          <a:xfrm>
            <a:off x="3048000" y="6324600"/>
            <a:ext cx="3087897" cy="400110"/>
          </a:xfrm>
          <a:prstGeom prst="rect">
            <a:avLst/>
          </a:prstGeom>
          <a:noFill/>
          <a:ln w="9525">
            <a:noFill/>
            <a:miter lim="800000"/>
            <a:headEnd/>
            <a:tailEnd/>
          </a:ln>
        </p:spPr>
        <p:txBody>
          <a:bodyPr wrap="none" anchor="ctr">
            <a:spAutoFit/>
          </a:bodyPr>
          <a:lstStyle/>
          <a:p>
            <a:r>
              <a:rPr lang="en-US" sz="2000" b="1" dirty="0"/>
              <a:t>Take the </a:t>
            </a:r>
            <a:r>
              <a:rPr lang="en-US" sz="2000" b="1" i="1" dirty="0"/>
              <a:t>Happy Hooker</a:t>
            </a:r>
            <a:r>
              <a:rPr lang="en-US" sz="2000" b="1" dirty="0"/>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P8200045"/>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3"/>
          <p:cNvSpPr>
            <a:spLocks noChangeArrowheads="1"/>
          </p:cNvSpPr>
          <p:nvPr/>
        </p:nvSpPr>
        <p:spPr bwMode="auto">
          <a:xfrm>
            <a:off x="2057400" y="1447800"/>
            <a:ext cx="6781800" cy="523220"/>
          </a:xfrm>
          <a:prstGeom prst="rect">
            <a:avLst/>
          </a:prstGeom>
          <a:noFill/>
          <a:ln w="9525">
            <a:noFill/>
            <a:miter lim="800000"/>
            <a:headEnd/>
            <a:tailEnd/>
          </a:ln>
        </p:spPr>
        <p:txBody>
          <a:bodyPr wrap="square">
            <a:spAutoFit/>
          </a:bodyPr>
          <a:lstStyle/>
          <a:p>
            <a:pPr algn="ctr">
              <a:spcBef>
                <a:spcPct val="20000"/>
              </a:spcBef>
            </a:pPr>
            <a:r>
              <a:rPr lang="en-US" sz="2800" b="1" dirty="0"/>
              <a:t>Galway area on “the mainland”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990600"/>
            <a:ext cx="7620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609725" y="1509713"/>
            <a:ext cx="5924550" cy="3838575"/>
          </a:xfrm>
          <a:prstGeom prst="rect">
            <a:avLst/>
          </a:prstGeom>
          <a:noFill/>
          <a:ln w="9525">
            <a:noFill/>
            <a:miter lim="800000"/>
            <a:headEnd/>
            <a:tailEnd/>
          </a:ln>
        </p:spPr>
      </p:pic>
      <p:sp>
        <p:nvSpPr>
          <p:cNvPr id="140291" name="Rectangle 3"/>
          <p:cNvSpPr>
            <a:spLocks noChangeArrowheads="1"/>
          </p:cNvSpPr>
          <p:nvPr/>
        </p:nvSpPr>
        <p:spPr bwMode="auto">
          <a:xfrm>
            <a:off x="3700463" y="6397625"/>
            <a:ext cx="1733550" cy="214313"/>
          </a:xfrm>
          <a:prstGeom prst="rect">
            <a:avLst/>
          </a:prstGeom>
          <a:noFill/>
          <a:ln w="9525">
            <a:noFill/>
            <a:miter lim="800000"/>
            <a:headEnd/>
            <a:tailEnd/>
          </a:ln>
        </p:spPr>
        <p:txBody>
          <a:bodyPr wrap="none">
            <a:spAutoFit/>
          </a:bodyPr>
          <a:lstStyle/>
          <a:p>
            <a:pPr algn="ctr">
              <a:spcBef>
                <a:spcPct val="20000"/>
              </a:spcBef>
            </a:pPr>
            <a:r>
              <a:rPr lang="en-US" sz="800">
                <a:hlinkClick r:id="rId3"/>
              </a:rPr>
              <a:t>http://en.wikipedia.org/wiki/Ireland</a:t>
            </a:r>
            <a:endParaRPr lang="en-US" sz="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P8200045"/>
          <p:cNvPicPr>
            <a:picLocks noGrp="1" noChangeAspect="1" noChangeArrowheads="1"/>
          </p:cNvPicPr>
          <p:nvPr>
            <p:ph/>
          </p:nvPr>
        </p:nvPicPr>
        <p:blipFill>
          <a:blip r:embed="rId2" cstate="print"/>
          <a:srcRect/>
          <a:stretch>
            <a:fillRect/>
          </a:stretch>
        </p:blipFill>
        <p:spPr>
          <a:xfrm>
            <a:off x="669925" y="274638"/>
            <a:ext cx="7802563" cy="5851525"/>
          </a:xfrm>
        </p:spPr>
      </p:pic>
    </p:spTree>
    <p:extLst>
      <p:ext uri="{BB962C8B-B14F-4D97-AF65-F5344CB8AC3E}">
        <p14:creationId xmlns:p14="http://schemas.microsoft.com/office/powerpoint/2010/main" val="41960297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A fine use for beer barrels under this currach.."/>
          <p:cNvPicPr>
            <a:picLocks noChangeAspect="1" noChangeArrowheads="1"/>
          </p:cNvPicPr>
          <p:nvPr/>
        </p:nvPicPr>
        <p:blipFill>
          <a:blip r:embed="rId2" cstate="print"/>
          <a:srcRect/>
          <a:stretch>
            <a:fillRect/>
          </a:stretch>
        </p:blipFill>
        <p:spPr bwMode="auto">
          <a:xfrm>
            <a:off x="914400" y="1493838"/>
            <a:ext cx="7315200" cy="4649787"/>
          </a:xfrm>
          <a:prstGeom prst="rect">
            <a:avLst/>
          </a:prstGeom>
          <a:noFill/>
          <a:ln w="9525">
            <a:noFill/>
            <a:miter lim="800000"/>
            <a:headEnd/>
            <a:tailEnd/>
          </a:ln>
        </p:spPr>
      </p:pic>
      <p:sp>
        <p:nvSpPr>
          <p:cNvPr id="210946" name="Rectangle 3"/>
          <p:cNvSpPr>
            <a:spLocks noChangeArrowheads="1"/>
          </p:cNvSpPr>
          <p:nvPr/>
        </p:nvSpPr>
        <p:spPr bwMode="auto">
          <a:xfrm>
            <a:off x="2286000" y="6507163"/>
            <a:ext cx="4575175" cy="274637"/>
          </a:xfrm>
          <a:prstGeom prst="rect">
            <a:avLst/>
          </a:prstGeom>
          <a:noFill/>
          <a:ln w="9525">
            <a:noFill/>
            <a:miter lim="800000"/>
            <a:headEnd/>
            <a:tailEnd/>
          </a:ln>
        </p:spPr>
        <p:txBody>
          <a:bodyPr wrap="none">
            <a:spAutoFit/>
          </a:bodyPr>
          <a:lstStyle/>
          <a:p>
            <a:pPr algn="ctr">
              <a:spcBef>
                <a:spcPct val="20000"/>
              </a:spcBef>
            </a:pPr>
            <a:r>
              <a:rPr lang="en-US">
                <a:hlinkClick r:id="rId3"/>
              </a:rPr>
              <a:t>http://irishislands.info/oilphoto/Aran/InisOirr/101currach8_jpg.html</a:t>
            </a:r>
            <a:endParaRPr lang="en-US"/>
          </a:p>
        </p:txBody>
      </p:sp>
      <p:sp>
        <p:nvSpPr>
          <p:cNvPr id="210947" name="Rectangle 3"/>
          <p:cNvSpPr>
            <a:spLocks noChangeArrowheads="1"/>
          </p:cNvSpPr>
          <p:nvPr/>
        </p:nvSpPr>
        <p:spPr bwMode="auto">
          <a:xfrm>
            <a:off x="3330575" y="6045200"/>
            <a:ext cx="2460625" cy="522288"/>
          </a:xfrm>
          <a:prstGeom prst="rect">
            <a:avLst/>
          </a:prstGeom>
          <a:noFill/>
          <a:ln w="9525">
            <a:noFill/>
            <a:miter lim="800000"/>
            <a:headEnd/>
            <a:tailEnd/>
          </a:ln>
        </p:spPr>
        <p:txBody>
          <a:bodyPr>
            <a:spAutoFit/>
          </a:bodyPr>
          <a:lstStyle/>
          <a:p>
            <a:pPr algn="ctr">
              <a:spcBef>
                <a:spcPct val="20000"/>
              </a:spcBef>
            </a:pPr>
            <a:r>
              <a:rPr lang="en-US" sz="2800" b="1" i="1" dirty="0" err="1"/>
              <a:t>curagh</a:t>
            </a:r>
            <a:endParaRPr lang="en-US" sz="2800" b="1" i="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P8180023"/>
          <p:cNvPicPr>
            <a:picLocks noGrp="1" noChangeAspect="1" noChangeArrowheads="1"/>
          </p:cNvPicPr>
          <p:nvPr>
            <p:ph/>
          </p:nvPr>
        </p:nvPicPr>
        <p:blipFill>
          <a:blip r:embed="rId2" cstate="print"/>
          <a:srcRect/>
          <a:stretch>
            <a:fillRect/>
          </a:stretch>
        </p:blipFill>
        <p:spPr>
          <a:xfrm>
            <a:off x="914400" y="685800"/>
            <a:ext cx="7315200" cy="5486400"/>
          </a:xfrm>
        </p:spPr>
      </p:pic>
      <p:sp>
        <p:nvSpPr>
          <p:cNvPr id="3" name="Rectangle 3"/>
          <p:cNvSpPr>
            <a:spLocks noChangeArrowheads="1"/>
          </p:cNvSpPr>
          <p:nvPr/>
        </p:nvSpPr>
        <p:spPr bwMode="auto">
          <a:xfrm>
            <a:off x="228600" y="6324600"/>
            <a:ext cx="8610600" cy="400110"/>
          </a:xfrm>
          <a:prstGeom prst="rect">
            <a:avLst/>
          </a:prstGeom>
          <a:noFill/>
          <a:ln w="9525">
            <a:noFill/>
            <a:miter lim="800000"/>
            <a:headEnd/>
            <a:tailEnd/>
          </a:ln>
        </p:spPr>
        <p:txBody>
          <a:bodyPr wrap="square">
            <a:spAutoFit/>
          </a:bodyPr>
          <a:lstStyle/>
          <a:p>
            <a:pPr algn="ctr">
              <a:spcBef>
                <a:spcPct val="20000"/>
              </a:spcBef>
            </a:pPr>
            <a:r>
              <a:rPr lang="en-US" sz="2000" b="1" dirty="0"/>
              <a:t>Tim Roufs on his favorite walk around the entire island of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P8180022"/>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3"/>
          <p:cNvSpPr>
            <a:spLocks noChangeArrowheads="1"/>
          </p:cNvSpPr>
          <p:nvPr/>
        </p:nvSpPr>
        <p:spPr bwMode="auto">
          <a:xfrm>
            <a:off x="283464" y="6305490"/>
            <a:ext cx="8610600" cy="400110"/>
          </a:xfrm>
          <a:prstGeom prst="rect">
            <a:avLst/>
          </a:prstGeom>
          <a:noFill/>
          <a:ln w="9525">
            <a:noFill/>
            <a:miter lim="800000"/>
            <a:headEnd/>
            <a:tailEnd/>
          </a:ln>
        </p:spPr>
        <p:txBody>
          <a:bodyPr wrap="square">
            <a:spAutoFit/>
          </a:bodyPr>
          <a:lstStyle/>
          <a:p>
            <a:pPr algn="ctr">
              <a:spcBef>
                <a:spcPct val="20000"/>
              </a:spcBef>
            </a:pPr>
            <a:r>
              <a:rPr lang="en-US" sz="2000" b="1" dirty="0"/>
              <a:t>the surface on the windward side of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Thrown up on the shore in a storm the Plassy has been sitting high and dry on the rocks for years."/>
          <p:cNvPicPr>
            <a:picLocks noChangeAspect="1" noChangeArrowheads="1"/>
          </p:cNvPicPr>
          <p:nvPr/>
        </p:nvPicPr>
        <p:blipFill>
          <a:blip r:embed="rId2" cstate="print"/>
          <a:srcRect/>
          <a:stretch>
            <a:fillRect/>
          </a:stretch>
        </p:blipFill>
        <p:spPr bwMode="auto">
          <a:xfrm>
            <a:off x="914400" y="1355725"/>
            <a:ext cx="7315200" cy="3921125"/>
          </a:xfrm>
          <a:prstGeom prst="rect">
            <a:avLst/>
          </a:prstGeom>
          <a:noFill/>
          <a:ln w="9525">
            <a:noFill/>
            <a:miter lim="800000"/>
            <a:headEnd/>
            <a:tailEnd/>
          </a:ln>
        </p:spPr>
      </p:pic>
      <p:sp>
        <p:nvSpPr>
          <p:cNvPr id="214018" name="Rectangle 3"/>
          <p:cNvSpPr>
            <a:spLocks noChangeArrowheads="1"/>
          </p:cNvSpPr>
          <p:nvPr/>
        </p:nvSpPr>
        <p:spPr bwMode="auto">
          <a:xfrm>
            <a:off x="2286000" y="6507163"/>
            <a:ext cx="4575175" cy="274637"/>
          </a:xfrm>
          <a:prstGeom prst="rect">
            <a:avLst/>
          </a:prstGeom>
          <a:noFill/>
          <a:ln w="9525">
            <a:noFill/>
            <a:miter lim="800000"/>
            <a:headEnd/>
            <a:tailEnd/>
          </a:ln>
        </p:spPr>
        <p:txBody>
          <a:bodyPr wrap="none">
            <a:spAutoFit/>
          </a:bodyPr>
          <a:lstStyle/>
          <a:p>
            <a:pPr algn="ctr">
              <a:spcBef>
                <a:spcPct val="20000"/>
              </a:spcBef>
            </a:pPr>
            <a:r>
              <a:rPr lang="en-US">
                <a:hlinkClick r:id="rId3"/>
              </a:rPr>
              <a:t>http://irishislands.info/oilphoto/Aran/InisOirr/101currach8_jpg.html</a:t>
            </a:r>
            <a:endParaRPr lang="en-US"/>
          </a:p>
        </p:txBody>
      </p:sp>
      <p:sp>
        <p:nvSpPr>
          <p:cNvPr id="5" name="Rectangle 4"/>
          <p:cNvSpPr>
            <a:spLocks noChangeArrowheads="1"/>
          </p:cNvSpPr>
          <p:nvPr/>
        </p:nvSpPr>
        <p:spPr bwMode="auto">
          <a:xfrm>
            <a:off x="2362200" y="5697508"/>
            <a:ext cx="4429418" cy="400110"/>
          </a:xfrm>
          <a:prstGeom prst="rect">
            <a:avLst/>
          </a:prstGeom>
          <a:noFill/>
          <a:ln w="9525">
            <a:noFill/>
            <a:miter lim="800000"/>
            <a:headEnd/>
            <a:tailEnd/>
          </a:ln>
        </p:spPr>
        <p:txBody>
          <a:bodyPr wrap="none" anchor="ctr">
            <a:spAutoFit/>
          </a:bodyPr>
          <a:lstStyle/>
          <a:p>
            <a:r>
              <a:rPr lang="en-US" sz="2000" b="1" dirty="0"/>
              <a:t>The shipwreck </a:t>
            </a:r>
            <a:r>
              <a:rPr lang="en-US" sz="2000" b="1" i="1" dirty="0" err="1"/>
              <a:t>Plassey</a:t>
            </a:r>
            <a:r>
              <a:rPr lang="en-US" sz="2000" b="1" i="1" dirty="0"/>
              <a:t> </a:t>
            </a:r>
            <a:r>
              <a:rPr lang="en-US" sz="2000" b="1" dirty="0"/>
              <a:t>on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descr="Inisoirr6"/>
          <p:cNvPicPr>
            <a:picLocks noChangeAspect="1" noChangeArrowheads="1"/>
          </p:cNvPicPr>
          <p:nvPr/>
        </p:nvPicPr>
        <p:blipFill>
          <a:blip r:embed="rId2" cstate="print"/>
          <a:srcRect/>
          <a:stretch>
            <a:fillRect/>
          </a:stretch>
        </p:blipFill>
        <p:spPr bwMode="auto">
          <a:xfrm>
            <a:off x="114300" y="1447800"/>
            <a:ext cx="8877300" cy="3810000"/>
          </a:xfrm>
          <a:prstGeom prst="rect">
            <a:avLst/>
          </a:prstGeom>
          <a:noFill/>
          <a:ln w="9525">
            <a:noFill/>
            <a:miter lim="800000"/>
            <a:headEnd/>
            <a:tailEnd/>
          </a:ln>
        </p:spPr>
      </p:pic>
      <p:sp>
        <p:nvSpPr>
          <p:cNvPr id="215042" name="Rectangle 3"/>
          <p:cNvSpPr>
            <a:spLocks noChangeArrowheads="1"/>
          </p:cNvSpPr>
          <p:nvPr/>
        </p:nvSpPr>
        <p:spPr bwMode="auto">
          <a:xfrm>
            <a:off x="3130550" y="6477000"/>
            <a:ext cx="2889250" cy="274638"/>
          </a:xfrm>
          <a:prstGeom prst="rect">
            <a:avLst/>
          </a:prstGeom>
          <a:noFill/>
          <a:ln w="9525">
            <a:noFill/>
            <a:miter lim="800000"/>
            <a:headEnd/>
            <a:tailEnd/>
          </a:ln>
        </p:spPr>
        <p:txBody>
          <a:bodyPr wrap="none">
            <a:spAutoFit/>
          </a:bodyPr>
          <a:lstStyle/>
          <a:p>
            <a:pPr algn="ctr">
              <a:spcBef>
                <a:spcPct val="20000"/>
              </a:spcBef>
            </a:pPr>
            <a:r>
              <a:rPr lang="en-US">
                <a:hlinkClick r:id="rId3"/>
              </a:rPr>
              <a:t>http://www.seb75.com/CoGalway31.htm</a:t>
            </a:r>
            <a:endParaRPr lang="en-US"/>
          </a:p>
        </p:txBody>
      </p:sp>
      <p:sp>
        <p:nvSpPr>
          <p:cNvPr id="5" name="Rectangle 4"/>
          <p:cNvSpPr>
            <a:spLocks noChangeArrowheads="1"/>
          </p:cNvSpPr>
          <p:nvPr/>
        </p:nvSpPr>
        <p:spPr bwMode="auto">
          <a:xfrm>
            <a:off x="2362200" y="5697508"/>
            <a:ext cx="4429418" cy="400110"/>
          </a:xfrm>
          <a:prstGeom prst="rect">
            <a:avLst/>
          </a:prstGeom>
          <a:noFill/>
          <a:ln w="9525">
            <a:noFill/>
            <a:miter lim="800000"/>
            <a:headEnd/>
            <a:tailEnd/>
          </a:ln>
        </p:spPr>
        <p:txBody>
          <a:bodyPr wrap="none" anchor="ctr">
            <a:spAutoFit/>
          </a:bodyPr>
          <a:lstStyle/>
          <a:p>
            <a:r>
              <a:rPr lang="en-US" sz="2000" b="1" dirty="0"/>
              <a:t>The shipwreck </a:t>
            </a:r>
            <a:r>
              <a:rPr lang="en-US" sz="2000" b="1" i="1" dirty="0" err="1"/>
              <a:t>Plassey</a:t>
            </a:r>
            <a:r>
              <a:rPr lang="en-US" sz="2000" b="1" i="1" dirty="0"/>
              <a:t> </a:t>
            </a:r>
            <a:r>
              <a:rPr lang="en-US" sz="2000" b="1" dirty="0"/>
              <a:t>on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The Burren"/>
          <p:cNvPicPr>
            <a:picLocks noChangeAspect="1" noChangeArrowheads="1"/>
          </p:cNvPicPr>
          <p:nvPr/>
        </p:nvPicPr>
        <p:blipFill>
          <a:blip r:embed="rId2" cstate="print"/>
          <a:srcRect/>
          <a:stretch>
            <a:fillRect/>
          </a:stretch>
        </p:blipFill>
        <p:spPr bwMode="auto">
          <a:xfrm>
            <a:off x="914400" y="914400"/>
            <a:ext cx="7315200" cy="4900613"/>
          </a:xfrm>
          <a:prstGeom prst="rect">
            <a:avLst/>
          </a:prstGeom>
          <a:noFill/>
          <a:ln w="9525">
            <a:noFill/>
            <a:miter lim="800000"/>
            <a:headEnd/>
            <a:tailEnd/>
          </a:ln>
        </p:spPr>
      </p:pic>
      <p:sp>
        <p:nvSpPr>
          <p:cNvPr id="216066" name="Rectangle 3"/>
          <p:cNvSpPr>
            <a:spLocks noChangeArrowheads="1"/>
          </p:cNvSpPr>
          <p:nvPr/>
        </p:nvSpPr>
        <p:spPr bwMode="auto">
          <a:xfrm>
            <a:off x="2590800" y="6003925"/>
            <a:ext cx="3821113" cy="396875"/>
          </a:xfrm>
          <a:prstGeom prst="rect">
            <a:avLst/>
          </a:prstGeom>
          <a:noFill/>
          <a:ln w="9525">
            <a:noFill/>
            <a:miter lim="800000"/>
            <a:headEnd/>
            <a:tailEnd/>
          </a:ln>
        </p:spPr>
        <p:txBody>
          <a:bodyPr wrap="none" anchor="ctr">
            <a:spAutoFit/>
          </a:bodyPr>
          <a:lstStyle/>
          <a:p>
            <a:r>
              <a:rPr lang="en-US" sz="2000"/>
              <a:t>The Burren, off in the backgroun</a:t>
            </a:r>
            <a:endParaRPr lang="en-US" sz="2000">
              <a:latin typeface="Times New Roman" pitchFamily="18" charset="0"/>
            </a:endParaRPr>
          </a:p>
        </p:txBody>
      </p:sp>
      <p:sp>
        <p:nvSpPr>
          <p:cNvPr id="216067" name="Rectangle 4"/>
          <p:cNvSpPr>
            <a:spLocks noChangeArrowheads="1"/>
          </p:cNvSpPr>
          <p:nvPr/>
        </p:nvSpPr>
        <p:spPr bwMode="auto">
          <a:xfrm>
            <a:off x="2938463" y="6507163"/>
            <a:ext cx="3233737" cy="274637"/>
          </a:xfrm>
          <a:prstGeom prst="rect">
            <a:avLst/>
          </a:prstGeom>
          <a:noFill/>
          <a:ln w="9525">
            <a:noFill/>
            <a:miter lim="800000"/>
            <a:headEnd/>
            <a:tailEnd/>
          </a:ln>
        </p:spPr>
        <p:txBody>
          <a:bodyPr wrap="none">
            <a:spAutoFit/>
          </a:bodyPr>
          <a:lstStyle/>
          <a:p>
            <a:pPr algn="ctr">
              <a:spcBef>
                <a:spcPct val="20000"/>
              </a:spcBef>
            </a:pPr>
            <a:r>
              <a:rPr lang="en-US">
                <a:hlinkClick r:id="rId3"/>
              </a:rPr>
              <a:t>http://www.bodhran-info.de/Inis/image12.html</a:t>
            </a:r>
            <a:endParaRPr lang="en-US"/>
          </a:p>
        </p:txBody>
      </p:sp>
      <p:sp>
        <p:nvSpPr>
          <p:cNvPr id="922629" name="Text Box 5"/>
          <p:cNvSpPr txBox="1">
            <a:spLocks noChangeArrowheads="1"/>
          </p:cNvSpPr>
          <p:nvPr/>
        </p:nvSpPr>
        <p:spPr bwMode="auto">
          <a:xfrm>
            <a:off x="3175000" y="3276600"/>
            <a:ext cx="4292600" cy="457200"/>
          </a:xfrm>
          <a:prstGeom prst="rect">
            <a:avLst/>
          </a:prstGeom>
          <a:noFill/>
          <a:ln w="9525">
            <a:noFill/>
            <a:miter lim="800000"/>
            <a:headEnd/>
            <a:tailEnd/>
          </a:ln>
        </p:spPr>
        <p:txBody>
          <a:bodyPr wrap="none">
            <a:spAutoFit/>
          </a:bodyPr>
          <a:lstStyle/>
          <a:p>
            <a:pPr algn="ctr">
              <a:spcBef>
                <a:spcPct val="20000"/>
              </a:spcBef>
            </a:pPr>
            <a:r>
              <a:rPr lang="en-US" sz="2400" b="1"/>
              <a:t>More on this in a short while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2629"/>
                                        </p:tgtEl>
                                        <p:attrNameLst>
                                          <p:attrName>style.visibility</p:attrName>
                                        </p:attrNameLst>
                                      </p:cBhvr>
                                      <p:to>
                                        <p:strVal val="visible"/>
                                      </p:to>
                                    </p:set>
                                    <p:animEffect transition="in" filter="dissolve">
                                      <p:cBhvr>
                                        <p:cTn id="7" dur="2000"/>
                                        <p:tgtEl>
                                          <p:spTgt spid="922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P8180026"/>
          <p:cNvPicPr>
            <a:picLocks noGrp="1" noChangeAspect="1" noChangeArrowheads="1"/>
          </p:cNvPicPr>
          <p:nvPr>
            <p:ph/>
          </p:nvPr>
        </p:nvPicPr>
        <p:blipFill>
          <a:blip r:embed="rId2" cstate="print"/>
          <a:srcRect/>
          <a:stretch>
            <a:fillRect/>
          </a:stretch>
        </p:blipFill>
        <p:spPr>
          <a:xfrm>
            <a:off x="669925" y="274638"/>
            <a:ext cx="7802563" cy="5851525"/>
          </a:xfrm>
        </p:spPr>
      </p:pic>
      <p:sp>
        <p:nvSpPr>
          <p:cNvPr id="3" name="Rectangle 4"/>
          <p:cNvSpPr>
            <a:spLocks noChangeArrowheads="1"/>
          </p:cNvSpPr>
          <p:nvPr/>
        </p:nvSpPr>
        <p:spPr bwMode="auto">
          <a:xfrm>
            <a:off x="3048371" y="6305490"/>
            <a:ext cx="3047629" cy="400110"/>
          </a:xfrm>
          <a:prstGeom prst="rect">
            <a:avLst/>
          </a:prstGeom>
          <a:noFill/>
          <a:ln w="9525">
            <a:noFill/>
            <a:miter lim="800000"/>
            <a:headEnd/>
            <a:tailEnd/>
          </a:ln>
        </p:spPr>
        <p:txBody>
          <a:bodyPr wrap="none" anchor="ctr">
            <a:spAutoFit/>
          </a:bodyPr>
          <a:lstStyle/>
          <a:p>
            <a:r>
              <a:rPr lang="en-US" sz="2000" b="1" dirty="0"/>
              <a:t>storage hut on </a:t>
            </a:r>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3"/>
          <p:cNvSpPr>
            <a:spLocks noChangeArrowheads="1"/>
          </p:cNvSpPr>
          <p:nvPr/>
        </p:nvSpPr>
        <p:spPr bwMode="auto">
          <a:xfrm>
            <a:off x="2514600" y="6507163"/>
            <a:ext cx="4062413" cy="274637"/>
          </a:xfrm>
          <a:prstGeom prst="rect">
            <a:avLst/>
          </a:prstGeom>
          <a:noFill/>
          <a:ln w="9525">
            <a:noFill/>
            <a:miter lim="800000"/>
            <a:headEnd/>
            <a:tailEnd/>
          </a:ln>
        </p:spPr>
        <p:txBody>
          <a:bodyPr wrap="none">
            <a:spAutoFit/>
          </a:bodyPr>
          <a:lstStyle/>
          <a:p>
            <a:pPr algn="ctr">
              <a:spcBef>
                <a:spcPct val="20000"/>
              </a:spcBef>
            </a:pPr>
            <a:r>
              <a:rPr lang="en-US">
                <a:hlinkClick r:id="rId2"/>
              </a:rPr>
              <a:t>http://www.fethard.com/news_archive/cnews.050926.html</a:t>
            </a:r>
            <a:endParaRPr lang="en-US"/>
          </a:p>
        </p:txBody>
      </p:sp>
      <p:pic>
        <p:nvPicPr>
          <p:cNvPr id="218114" name="Picture 4"/>
          <p:cNvPicPr>
            <a:picLocks noChangeAspect="1" noChangeArrowheads="1"/>
          </p:cNvPicPr>
          <p:nvPr/>
        </p:nvPicPr>
        <p:blipFill>
          <a:blip r:embed="rId3" cstate="print"/>
          <a:srcRect/>
          <a:stretch>
            <a:fillRect/>
          </a:stretch>
        </p:blipFill>
        <p:spPr bwMode="auto">
          <a:xfrm>
            <a:off x="914400" y="1144588"/>
            <a:ext cx="7315200" cy="5018087"/>
          </a:xfrm>
          <a:prstGeom prst="rect">
            <a:avLst/>
          </a:prstGeom>
          <a:noFill/>
          <a:ln w="9525">
            <a:noFill/>
            <a:miter lim="800000"/>
            <a:headEnd/>
            <a:tailEnd/>
          </a:ln>
        </p:spPr>
      </p:pic>
      <p:sp>
        <p:nvSpPr>
          <p:cNvPr id="4" name="Rectangle 4"/>
          <p:cNvSpPr>
            <a:spLocks noChangeArrowheads="1"/>
          </p:cNvSpPr>
          <p:nvPr/>
        </p:nvSpPr>
        <p:spPr bwMode="auto">
          <a:xfrm>
            <a:off x="914400" y="406086"/>
            <a:ext cx="1167307" cy="400110"/>
          </a:xfrm>
          <a:prstGeom prst="rect">
            <a:avLst/>
          </a:prstGeom>
          <a:noFill/>
          <a:ln w="9525">
            <a:noFill/>
            <a:miter lim="800000"/>
            <a:headEnd/>
            <a:tailEnd/>
          </a:ln>
        </p:spPr>
        <p:txBody>
          <a:bodyPr wrap="none" anchor="ctr">
            <a:spAutoFit/>
          </a:bodyPr>
          <a:lstStyle/>
          <a:p>
            <a:r>
              <a:rPr lang="en-US" sz="2000" b="1" dirty="0" err="1"/>
              <a:t>Inis</a:t>
            </a:r>
            <a:r>
              <a:rPr lang="en-US" sz="2000" b="1" dirty="0"/>
              <a:t> </a:t>
            </a:r>
            <a:r>
              <a:rPr lang="en-US" sz="2000" b="1" dirty="0" err="1"/>
              <a:t>Oírr</a:t>
            </a:r>
            <a:endParaRPr lang="en-US" sz="20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ChangeArrowheads="1"/>
          </p:cNvSpPr>
          <p:nvPr/>
        </p:nvSpPr>
        <p:spPr bwMode="auto">
          <a:xfrm>
            <a:off x="2490788" y="6477000"/>
            <a:ext cx="4062412" cy="274638"/>
          </a:xfrm>
          <a:prstGeom prst="rect">
            <a:avLst/>
          </a:prstGeom>
          <a:noFill/>
          <a:ln w="9525">
            <a:noFill/>
            <a:miter lim="800000"/>
            <a:headEnd/>
            <a:tailEnd/>
          </a:ln>
        </p:spPr>
        <p:txBody>
          <a:bodyPr wrap="none">
            <a:spAutoFit/>
          </a:bodyPr>
          <a:lstStyle/>
          <a:p>
            <a:pPr algn="ctr">
              <a:spcBef>
                <a:spcPct val="20000"/>
              </a:spcBef>
            </a:pPr>
            <a:r>
              <a:rPr lang="en-US">
                <a:hlinkClick r:id="rId2"/>
              </a:rPr>
              <a:t>http://www.fethard.com/news_archive/cnews.050926.html</a:t>
            </a:r>
            <a:endParaRPr lang="en-US"/>
          </a:p>
        </p:txBody>
      </p:sp>
      <p:pic>
        <p:nvPicPr>
          <p:cNvPr id="219138" name="Picture 3" descr="fields_grass"/>
          <p:cNvPicPr>
            <a:picLocks noChangeAspect="1" noChangeArrowheads="1"/>
          </p:cNvPicPr>
          <p:nvPr/>
        </p:nvPicPr>
        <p:blipFill>
          <a:blip r:embed="rId3" cstate="print"/>
          <a:srcRect/>
          <a:stretch>
            <a:fillRect/>
          </a:stretch>
        </p:blipFill>
        <p:spPr bwMode="auto">
          <a:xfrm>
            <a:off x="914400" y="2081213"/>
            <a:ext cx="7315200" cy="4081462"/>
          </a:xfrm>
          <a:prstGeom prst="rect">
            <a:avLst/>
          </a:prstGeom>
          <a:noFill/>
          <a:ln w="9525">
            <a:noFill/>
            <a:miter lim="800000"/>
            <a:headEnd/>
            <a:tailEnd/>
          </a:ln>
        </p:spPr>
      </p:pic>
      <p:sp>
        <p:nvSpPr>
          <p:cNvPr id="4" name="Rectangle 4"/>
          <p:cNvSpPr>
            <a:spLocks noChangeArrowheads="1"/>
          </p:cNvSpPr>
          <p:nvPr/>
        </p:nvSpPr>
        <p:spPr bwMode="auto">
          <a:xfrm>
            <a:off x="914400" y="406086"/>
            <a:ext cx="1167307" cy="400110"/>
          </a:xfrm>
          <a:prstGeom prst="rect">
            <a:avLst/>
          </a:prstGeom>
          <a:noFill/>
          <a:ln w="9525">
            <a:noFill/>
            <a:miter lim="800000"/>
            <a:headEnd/>
            <a:tailEnd/>
          </a:ln>
        </p:spPr>
        <p:txBody>
          <a:bodyPr wrap="none" anchor="ctr">
            <a:spAutoFit/>
          </a:bodyPr>
          <a:lstStyle/>
          <a:p>
            <a:r>
              <a:rPr lang="en-US" sz="2000" b="1" dirty="0" err="1"/>
              <a:t>Inis</a:t>
            </a:r>
            <a:r>
              <a:rPr lang="en-US" sz="2000" b="1" dirty="0"/>
              <a:t> </a:t>
            </a:r>
            <a:r>
              <a:rPr lang="en-US" sz="2000" b="1" dirty="0" err="1"/>
              <a:t>Oírr</a:t>
            </a:r>
            <a:endParaRPr lang="en-US" sz="20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1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E Master">
  <a:themeElements>
    <a:clrScheme name="1_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4928</TotalTime>
  <Words>3891</Words>
  <Application>Microsoft Office PowerPoint</Application>
  <PresentationFormat>On-screen Show (4:3)</PresentationFormat>
  <Paragraphs>651</Paragraphs>
  <Slides>201</Slides>
  <Notes>39</Notes>
  <HiddenSlides>1</HiddenSlides>
  <MMClips>0</MMClips>
  <ScaleCrop>false</ScaleCrop>
  <HeadingPairs>
    <vt:vector size="6" baseType="variant">
      <vt:variant>
        <vt:lpstr>Fonts Used</vt:lpstr>
      </vt:variant>
      <vt:variant>
        <vt:i4>5</vt:i4>
      </vt:variant>
      <vt:variant>
        <vt:lpstr>Theme</vt:lpstr>
      </vt:variant>
      <vt:variant>
        <vt:i4>15</vt:i4>
      </vt:variant>
      <vt:variant>
        <vt:lpstr>Slide Titles</vt:lpstr>
      </vt:variant>
      <vt:variant>
        <vt:i4>201</vt:i4>
      </vt:variant>
    </vt:vector>
  </HeadingPairs>
  <TitlesOfParts>
    <vt:vector size="221" baseType="lpstr">
      <vt:lpstr>Arial</vt:lpstr>
      <vt:lpstr>Arial Narrow</vt:lpstr>
      <vt:lpstr>Monotype Sorts</vt:lpstr>
      <vt:lpstr>Times New Roman</vt:lpstr>
      <vt:lpstr>Verdana</vt:lpstr>
      <vt:lpstr>Default Design</vt:lpstr>
      <vt:lpstr>CE Master</vt:lpstr>
      <vt:lpstr>1_Default Design</vt:lpstr>
      <vt:lpstr>1_CE Master</vt:lpstr>
      <vt:lpstr>2_Default Design</vt:lpstr>
      <vt:lpstr>3_Default Design</vt:lpstr>
      <vt:lpstr>2_CE Master</vt:lpstr>
      <vt:lpstr>4_Default Design</vt:lpstr>
      <vt:lpstr>5_Default Design</vt:lpstr>
      <vt:lpstr>6_Default Design</vt:lpstr>
      <vt:lpstr>7_Default Design</vt:lpstr>
      <vt:lpstr>11_Default Design</vt:lpstr>
      <vt:lpstr>10_Default Design</vt:lpstr>
      <vt:lpstr>3_CE Master</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430</cp:revision>
  <cp:lastPrinted>1601-01-01T00:00:00Z</cp:lastPrinted>
  <dcterms:created xsi:type="dcterms:W3CDTF">2002-07-30T18:59:13Z</dcterms:created>
  <dcterms:modified xsi:type="dcterms:W3CDTF">2023-11-19T07:34:58Z</dcterms:modified>
</cp:coreProperties>
</file>