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8.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25.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33.xml" ContentType="application/inkml+xml"/>
  <Override PartName="/ppt/ink/ink34.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35.xml" ContentType="application/inkml+xml"/>
  <Override PartName="/ppt/ink/ink36.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ink/ink37.xml" ContentType="application/inkml+xml"/>
  <Override PartName="/ppt/notesSlides/notesSlide75.xml" ContentType="application/vnd.openxmlformats-officedocument.presentationml.notesSlide+xml"/>
  <Override PartName="/ppt/ink/ink38.xml" ContentType="application/inkml+xml"/>
  <Override PartName="/ppt/notesSlides/notesSlide76.xml" ContentType="application/vnd.openxmlformats-officedocument.presentationml.notesSlide+xml"/>
  <Override PartName="/ppt/ink/ink39.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ink/ink40.xml" ContentType="application/inkml+xml"/>
  <Override PartName="/ppt/notesSlides/notesSlide83.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84.xml" ContentType="application/vnd.openxmlformats-officedocument.presentationml.notesSlide+xml"/>
  <Override PartName="/ppt/ink/ink53.xml" ContentType="application/inkml+xml"/>
  <Override PartName="/ppt/notesSlides/notesSlide85.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60.xml" ContentType="application/inkml+xml"/>
  <Override PartName="/ppt/ink/ink61.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62.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63.xml" ContentType="application/inkml+xml"/>
  <Override PartName="/ppt/ink/ink64.xml" ContentType="application/inkml+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107.xml" ContentType="application/vnd.openxmlformats-officedocument.presentationml.notesSlid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00" r:id="rId5"/>
    <p:sldMasterId id="2147483748" r:id="rId6"/>
    <p:sldMasterId id="2147483784" r:id="rId7"/>
    <p:sldMasterId id="2147483796" r:id="rId8"/>
    <p:sldMasterId id="2147484794" r:id="rId9"/>
  </p:sldMasterIdLst>
  <p:notesMasterIdLst>
    <p:notesMasterId r:id="rId298"/>
  </p:notesMasterIdLst>
  <p:sldIdLst>
    <p:sldId id="1798" r:id="rId10"/>
    <p:sldId id="3330" r:id="rId11"/>
    <p:sldId id="3329" r:id="rId12"/>
    <p:sldId id="4588" r:id="rId13"/>
    <p:sldId id="4732" r:id="rId14"/>
    <p:sldId id="4731" r:id="rId15"/>
    <p:sldId id="3341" r:id="rId16"/>
    <p:sldId id="3342" r:id="rId17"/>
    <p:sldId id="3718" r:id="rId18"/>
    <p:sldId id="3719" r:id="rId19"/>
    <p:sldId id="3720" r:id="rId20"/>
    <p:sldId id="3721" r:id="rId21"/>
    <p:sldId id="3722" r:id="rId22"/>
    <p:sldId id="3723" r:id="rId23"/>
    <p:sldId id="3724" r:id="rId24"/>
    <p:sldId id="3725" r:id="rId25"/>
    <p:sldId id="3726" r:id="rId26"/>
    <p:sldId id="3694" r:id="rId27"/>
    <p:sldId id="3695" r:id="rId28"/>
    <p:sldId id="3354" r:id="rId29"/>
    <p:sldId id="3728" r:id="rId30"/>
    <p:sldId id="3729" r:id="rId31"/>
    <p:sldId id="3492" r:id="rId32"/>
    <p:sldId id="3731" r:id="rId33"/>
    <p:sldId id="3361" r:id="rId34"/>
    <p:sldId id="3491" r:id="rId35"/>
    <p:sldId id="3734" r:id="rId36"/>
    <p:sldId id="3735" r:id="rId37"/>
    <p:sldId id="3736" r:id="rId38"/>
    <p:sldId id="3737" r:id="rId39"/>
    <p:sldId id="3738" r:id="rId40"/>
    <p:sldId id="3433" r:id="rId41"/>
    <p:sldId id="3434" r:id="rId42"/>
    <p:sldId id="3317" r:id="rId43"/>
    <p:sldId id="4975" r:id="rId44"/>
    <p:sldId id="4938" r:id="rId45"/>
    <p:sldId id="5000" r:id="rId46"/>
    <p:sldId id="4976" r:id="rId47"/>
    <p:sldId id="4914" r:id="rId48"/>
    <p:sldId id="3275" r:id="rId49"/>
    <p:sldId id="4940" r:id="rId50"/>
    <p:sldId id="4915" r:id="rId51"/>
    <p:sldId id="5001" r:id="rId52"/>
    <p:sldId id="4978" r:id="rId53"/>
    <p:sldId id="3280" r:id="rId54"/>
    <p:sldId id="3400" r:id="rId55"/>
    <p:sldId id="5002" r:id="rId56"/>
    <p:sldId id="4981" r:id="rId57"/>
    <p:sldId id="3613" r:id="rId58"/>
    <p:sldId id="3253" r:id="rId59"/>
    <p:sldId id="4799" r:id="rId60"/>
    <p:sldId id="4691" r:id="rId61"/>
    <p:sldId id="4986" r:id="rId62"/>
    <p:sldId id="5003" r:id="rId63"/>
    <p:sldId id="3279" r:id="rId64"/>
    <p:sldId id="3281" r:id="rId65"/>
    <p:sldId id="3283" r:id="rId66"/>
    <p:sldId id="3302" r:id="rId67"/>
    <p:sldId id="3284" r:id="rId68"/>
    <p:sldId id="3285" r:id="rId69"/>
    <p:sldId id="3286" r:id="rId70"/>
    <p:sldId id="3287" r:id="rId71"/>
    <p:sldId id="3288" r:id="rId72"/>
    <p:sldId id="4634" r:id="rId73"/>
    <p:sldId id="3303" r:id="rId74"/>
    <p:sldId id="3291" r:id="rId75"/>
    <p:sldId id="3309" r:id="rId76"/>
    <p:sldId id="3311" r:id="rId77"/>
    <p:sldId id="4779" r:id="rId78"/>
    <p:sldId id="4780" r:id="rId79"/>
    <p:sldId id="4781" r:id="rId80"/>
    <p:sldId id="4782" r:id="rId81"/>
    <p:sldId id="4783" r:id="rId82"/>
    <p:sldId id="4784" r:id="rId83"/>
    <p:sldId id="4785" r:id="rId84"/>
    <p:sldId id="4786" r:id="rId85"/>
    <p:sldId id="4787" r:id="rId86"/>
    <p:sldId id="4596" r:id="rId87"/>
    <p:sldId id="4668" r:id="rId88"/>
    <p:sldId id="4669" r:id="rId89"/>
    <p:sldId id="4673" r:id="rId90"/>
    <p:sldId id="4674" r:id="rId91"/>
    <p:sldId id="4675" r:id="rId92"/>
    <p:sldId id="4676" r:id="rId93"/>
    <p:sldId id="4680" r:id="rId94"/>
    <p:sldId id="3498" r:id="rId95"/>
    <p:sldId id="4989" r:id="rId96"/>
    <p:sldId id="3499" r:id="rId97"/>
    <p:sldId id="4943" r:id="rId98"/>
    <p:sldId id="4920" r:id="rId99"/>
    <p:sldId id="4827" r:id="rId100"/>
    <p:sldId id="4944" r:id="rId101"/>
    <p:sldId id="4945" r:id="rId102"/>
    <p:sldId id="4913" r:id="rId103"/>
    <p:sldId id="3503" r:id="rId104"/>
    <p:sldId id="3504" r:id="rId105"/>
    <p:sldId id="4994" r:id="rId106"/>
    <p:sldId id="4995" r:id="rId107"/>
    <p:sldId id="3313" r:id="rId108"/>
    <p:sldId id="3507" r:id="rId109"/>
    <p:sldId id="4692" r:id="rId110"/>
    <p:sldId id="4599" r:id="rId111"/>
    <p:sldId id="4600" r:id="rId112"/>
    <p:sldId id="3314" r:id="rId113"/>
    <p:sldId id="3324" r:id="rId114"/>
    <p:sldId id="3334" r:id="rId115"/>
    <p:sldId id="3318" r:id="rId116"/>
    <p:sldId id="3495" r:id="rId117"/>
    <p:sldId id="4607" r:id="rId118"/>
    <p:sldId id="3320" r:id="rId119"/>
    <p:sldId id="3509" r:id="rId120"/>
    <p:sldId id="4993" r:id="rId121"/>
    <p:sldId id="3565" r:id="rId122"/>
    <p:sldId id="3566" r:id="rId123"/>
    <p:sldId id="3336" r:id="rId124"/>
    <p:sldId id="3556" r:id="rId125"/>
    <p:sldId id="3519" r:id="rId126"/>
    <p:sldId id="3521" r:id="rId127"/>
    <p:sldId id="3622" r:id="rId128"/>
    <p:sldId id="4693" r:id="rId129"/>
    <p:sldId id="4694" r:id="rId130"/>
    <p:sldId id="4695" r:id="rId131"/>
    <p:sldId id="3567" r:id="rId132"/>
    <p:sldId id="3568" r:id="rId133"/>
    <p:sldId id="4798" r:id="rId134"/>
    <p:sldId id="3569" r:id="rId135"/>
    <p:sldId id="4682" r:id="rId136"/>
    <p:sldId id="3522" r:id="rId137"/>
    <p:sldId id="3523" r:id="rId138"/>
    <p:sldId id="3563" r:id="rId139"/>
    <p:sldId id="3557" r:id="rId140"/>
    <p:sldId id="3558" r:id="rId141"/>
    <p:sldId id="3560" r:id="rId142"/>
    <p:sldId id="3587" r:id="rId143"/>
    <p:sldId id="4696" r:id="rId144"/>
    <p:sldId id="4697" r:id="rId145"/>
    <p:sldId id="4996" r:id="rId146"/>
    <p:sldId id="4698" r:id="rId147"/>
    <p:sldId id="4699" r:id="rId148"/>
    <p:sldId id="4700" r:id="rId149"/>
    <p:sldId id="4701" r:id="rId150"/>
    <p:sldId id="4702" r:id="rId151"/>
    <p:sldId id="4703" r:id="rId152"/>
    <p:sldId id="4704" r:id="rId153"/>
    <p:sldId id="3588" r:id="rId154"/>
    <p:sldId id="3617" r:id="rId155"/>
    <p:sldId id="3589" r:id="rId156"/>
    <p:sldId id="3590" r:id="rId157"/>
    <p:sldId id="3591" r:id="rId158"/>
    <p:sldId id="3592" r:id="rId159"/>
    <p:sldId id="3593" r:id="rId160"/>
    <p:sldId id="3594" r:id="rId161"/>
    <p:sldId id="3595" r:id="rId162"/>
    <p:sldId id="3596" r:id="rId163"/>
    <p:sldId id="3597" r:id="rId164"/>
    <p:sldId id="3598" r:id="rId165"/>
    <p:sldId id="4997" r:id="rId166"/>
    <p:sldId id="4955" r:id="rId167"/>
    <p:sldId id="3524" r:id="rId168"/>
    <p:sldId id="3525" r:id="rId169"/>
    <p:sldId id="3527" r:id="rId170"/>
    <p:sldId id="3526" r:id="rId171"/>
    <p:sldId id="3528" r:id="rId172"/>
    <p:sldId id="3530" r:id="rId173"/>
    <p:sldId id="3531" r:id="rId174"/>
    <p:sldId id="1918" r:id="rId175"/>
    <p:sldId id="1919" r:id="rId176"/>
    <p:sldId id="3619" r:id="rId177"/>
    <p:sldId id="4705" r:id="rId178"/>
    <p:sldId id="3532" r:id="rId179"/>
    <p:sldId id="3533" r:id="rId180"/>
    <p:sldId id="3621" r:id="rId181"/>
    <p:sldId id="3534" r:id="rId182"/>
    <p:sldId id="4614" r:id="rId183"/>
    <p:sldId id="4615" r:id="rId184"/>
    <p:sldId id="4616" r:id="rId185"/>
    <p:sldId id="4617" r:id="rId186"/>
    <p:sldId id="3337" r:id="rId187"/>
    <p:sldId id="3338" r:id="rId188"/>
    <p:sldId id="3447" r:id="rId189"/>
    <p:sldId id="4998" r:id="rId190"/>
    <p:sldId id="4999" r:id="rId191"/>
    <p:sldId id="3450" r:id="rId192"/>
    <p:sldId id="3602" r:id="rId193"/>
    <p:sldId id="3603" r:id="rId194"/>
    <p:sldId id="3605" r:id="rId195"/>
    <p:sldId id="3606" r:id="rId196"/>
    <p:sldId id="3607" r:id="rId197"/>
    <p:sldId id="3608" r:id="rId198"/>
    <p:sldId id="3599" r:id="rId199"/>
    <p:sldId id="3451" r:id="rId200"/>
    <p:sldId id="3454" r:id="rId201"/>
    <p:sldId id="3455" r:id="rId202"/>
    <p:sldId id="3456" r:id="rId203"/>
    <p:sldId id="3457" r:id="rId204"/>
    <p:sldId id="3458" r:id="rId205"/>
    <p:sldId id="3459" r:id="rId206"/>
    <p:sldId id="3950" r:id="rId207"/>
    <p:sldId id="3903" r:id="rId208"/>
    <p:sldId id="1496" r:id="rId209"/>
    <p:sldId id="4066" r:id="rId210"/>
    <p:sldId id="3570" r:id="rId211"/>
    <p:sldId id="784" r:id="rId212"/>
    <p:sldId id="3935" r:id="rId213"/>
    <p:sldId id="3936" r:id="rId214"/>
    <p:sldId id="3610" r:id="rId215"/>
    <p:sldId id="906" r:id="rId216"/>
    <p:sldId id="481" r:id="rId217"/>
    <p:sldId id="482" r:id="rId218"/>
    <p:sldId id="926" r:id="rId219"/>
    <p:sldId id="651" r:id="rId220"/>
    <p:sldId id="3611" r:id="rId221"/>
    <p:sldId id="1228" r:id="rId222"/>
    <p:sldId id="3612" r:id="rId223"/>
    <p:sldId id="1229" r:id="rId224"/>
    <p:sldId id="652" r:id="rId225"/>
    <p:sldId id="653" r:id="rId226"/>
    <p:sldId id="654" r:id="rId227"/>
    <p:sldId id="655" r:id="rId228"/>
    <p:sldId id="3625" r:id="rId229"/>
    <p:sldId id="513" r:id="rId230"/>
    <p:sldId id="514" r:id="rId231"/>
    <p:sldId id="515" r:id="rId232"/>
    <p:sldId id="661" r:id="rId233"/>
    <p:sldId id="1197" r:id="rId234"/>
    <p:sldId id="662" r:id="rId235"/>
    <p:sldId id="663" r:id="rId236"/>
    <p:sldId id="664" r:id="rId237"/>
    <p:sldId id="484" r:id="rId238"/>
    <p:sldId id="485" r:id="rId239"/>
    <p:sldId id="1211" r:id="rId240"/>
    <p:sldId id="665" r:id="rId241"/>
    <p:sldId id="4946" r:id="rId242"/>
    <p:sldId id="4947" r:id="rId243"/>
    <p:sldId id="666" r:id="rId244"/>
    <p:sldId id="1204" r:id="rId245"/>
    <p:sldId id="1198" r:id="rId246"/>
    <p:sldId id="812" r:id="rId247"/>
    <p:sldId id="4948" r:id="rId248"/>
    <p:sldId id="4953" r:id="rId249"/>
    <p:sldId id="667" r:id="rId250"/>
    <p:sldId id="3574" r:id="rId251"/>
    <p:sldId id="3575" r:id="rId252"/>
    <p:sldId id="3576" r:id="rId253"/>
    <p:sldId id="3577" r:id="rId254"/>
    <p:sldId id="3578" r:id="rId255"/>
    <p:sldId id="3579" r:id="rId256"/>
    <p:sldId id="3580" r:id="rId257"/>
    <p:sldId id="3626" r:id="rId258"/>
    <p:sldId id="1147" r:id="rId259"/>
    <p:sldId id="580" r:id="rId260"/>
    <p:sldId id="1115" r:id="rId261"/>
    <p:sldId id="839" r:id="rId262"/>
    <p:sldId id="841" r:id="rId263"/>
    <p:sldId id="1440" r:id="rId264"/>
    <p:sldId id="838" r:id="rId265"/>
    <p:sldId id="842" r:id="rId266"/>
    <p:sldId id="1564" r:id="rId267"/>
    <p:sldId id="581" r:id="rId268"/>
    <p:sldId id="601" r:id="rId269"/>
    <p:sldId id="1247" r:id="rId270"/>
    <p:sldId id="1248" r:id="rId271"/>
    <p:sldId id="837" r:id="rId272"/>
    <p:sldId id="844" r:id="rId273"/>
    <p:sldId id="582" r:id="rId274"/>
    <p:sldId id="843" r:id="rId275"/>
    <p:sldId id="3627" r:id="rId276"/>
    <p:sldId id="1150" r:id="rId277"/>
    <p:sldId id="4637" r:id="rId278"/>
    <p:sldId id="4684" r:id="rId279"/>
    <p:sldId id="4667" r:id="rId280"/>
    <p:sldId id="4641" r:id="rId281"/>
    <p:sldId id="4685" r:id="rId282"/>
    <p:sldId id="4642" r:id="rId283"/>
    <p:sldId id="4686" r:id="rId284"/>
    <p:sldId id="4643" r:id="rId285"/>
    <p:sldId id="4644" r:id="rId286"/>
    <p:sldId id="4645" r:id="rId287"/>
    <p:sldId id="4646" r:id="rId288"/>
    <p:sldId id="646" r:id="rId289"/>
    <p:sldId id="509" r:id="rId290"/>
    <p:sldId id="510" r:id="rId291"/>
    <p:sldId id="1182" r:id="rId292"/>
    <p:sldId id="1060" r:id="rId293"/>
    <p:sldId id="511" r:id="rId294"/>
    <p:sldId id="647" r:id="rId295"/>
    <p:sldId id="3628" r:id="rId296"/>
    <p:sldId id="3615" r:id="rId297"/>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7A66"/>
    <a:srgbClr val="291709"/>
    <a:srgbClr val="0C5787"/>
    <a:srgbClr val="201A36"/>
    <a:srgbClr val="000000"/>
    <a:srgbClr val="FEF9F5"/>
    <a:srgbClr val="413C33"/>
    <a:srgbClr val="69655A"/>
    <a:srgbClr val="36312B"/>
    <a:srgbClr val="F8F9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4404" autoAdjust="0"/>
  </p:normalViewPr>
  <p:slideViewPr>
    <p:cSldViewPr>
      <p:cViewPr>
        <p:scale>
          <a:sx n="66" d="100"/>
          <a:sy n="66" d="100"/>
        </p:scale>
        <p:origin x="1164" y="696"/>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00" d="100"/>
        <a:sy n="100" d="100"/>
      </p:scale>
      <p:origin x="0" y="-20814"/>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presProps" Target="presProps.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5.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54" Type="http://schemas.openxmlformats.org/officeDocument/2006/relationships/slide" Target="slides/slide45.xml"/><Relationship Id="rId96" Type="http://schemas.openxmlformats.org/officeDocument/2006/relationships/slide" Target="slides/slide87.xml"/><Relationship Id="rId161" Type="http://schemas.openxmlformats.org/officeDocument/2006/relationships/slide" Target="slides/slide152.xml"/><Relationship Id="rId217" Type="http://schemas.openxmlformats.org/officeDocument/2006/relationships/slide" Target="slides/slide208.xml"/><Relationship Id="rId6" Type="http://schemas.openxmlformats.org/officeDocument/2006/relationships/slideMaster" Target="slideMasters/slideMaster6.xml"/><Relationship Id="rId238" Type="http://schemas.openxmlformats.org/officeDocument/2006/relationships/slide" Target="slides/slide229.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291" Type="http://schemas.openxmlformats.org/officeDocument/2006/relationships/slide" Target="slides/slide282.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262" Type="http://schemas.openxmlformats.org/officeDocument/2006/relationships/slide" Target="slides/slide253.xml"/><Relationship Id="rId283" Type="http://schemas.openxmlformats.org/officeDocument/2006/relationships/slide" Target="slides/slide274.xml"/><Relationship Id="rId78" Type="http://schemas.openxmlformats.org/officeDocument/2006/relationships/slide" Target="slides/slide69.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64" Type="http://schemas.openxmlformats.org/officeDocument/2006/relationships/slide" Target="slides/slide155.xml"/><Relationship Id="rId185" Type="http://schemas.openxmlformats.org/officeDocument/2006/relationships/slide" Target="slides/slide176.xml"/><Relationship Id="rId9" Type="http://schemas.openxmlformats.org/officeDocument/2006/relationships/slideMaster" Target="slideMasters/slideMaster9.xml"/><Relationship Id="rId210" Type="http://schemas.openxmlformats.org/officeDocument/2006/relationships/slide" Target="slides/slide20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viewProps" Target="viewProps.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notesMaster" Target="notesMasters/notesMaster1.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4" Type="http://schemas.openxmlformats.org/officeDocument/2006/relationships/slideMaster" Target="slideMasters/slideMaster4.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29.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0,'1476'0,"-1419"3,76 13,38 2,328-17,-235-3,-224 2,-5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4.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0 214,'4'-3,"-1"0,1 1,0-1,0 1,1 0,-1 0,0 0,6-1,4-3,12-3,-1 0,2 2,-1 1,1 1,42-2,141 6,-116 3,-57-1,0-1,-1-2,1-2,0-1,46-13,-62 11,154-43,-140 42,0 2,0 1,40 1,447 4,-178 2,1127-2,-1421-2,77-14,18-1,204 15,-184 3,-133-1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8.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0 142,'0'-1,"1"0,-1-1,1 1,-1 0,1 0,-1 0,1 0,0 0,0-1,-1 1,1 0,0 1,0-1,0 0,0 0,0 0,0 0,0 1,1-1,-1 1,0-1,0 1,0-1,1 1,-1-1,0 1,3 0,40-7,-39 7,139-3,-9 1,-106-2,33-8,25-3,36-2,49-4,-23 3,-100 10,63-3,515 10,-294 3,1699-2,-2003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2.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0 108,'1'-1,"-1"0,0-1,1 1,-1 0,1 0,-1-1,1 1,0 0,-1 0,1 0,0 0,0 0,0 0,0 0,0 0,0 0,0 1,0-1,0 0,0 1,0-1,1 0,-1 1,0 0,0-1,1 1,1-1,41-6,-39 7,335-6,-200 8,-21 0,147-5,-164-13,-13 1,34-2,-62 7,72-2,7 12,-110 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0 156,'13'0,"27"1,-1-2,80-13,140-32,-108 22,-72 13,1 3,100 3,-137 4,78-14,16-2,107 17,35-2,-237-3,-6-2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0,'1180'0,"-1137"0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3.2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0,'4'3,"1"0,-1-1,1 1,-1-1,1-1,0 1,0-1,0 1,-1-1,9 0,9 3,-19-3,214 49,-160-39,-21-3,73 5,131-15,65 3,-156 15,-72-7,110 20,-147-20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6.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1,'52'0,"0"3,57 10,-62-7,0-2,69-4,30 2,-110 3,1 1,36 11,9 3,-53-14,114 19,-110-19,-3 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9.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1,'160'13,"-12"0,-66-12,-22-2,1 4,68 10,-103-8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23.2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1,'98'3,"191"30,-215-24,1-3,87-4,-134 0,0 0,28 7,33 3,31 1,-40-3,-47-7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26.3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82,'4'-2,"-1"0,1-1,0 1,0 0,0 1,0-1,1 1,-1 0,0 0,1 0,-1 1,7-1,9-2,158-27,-110 19,-28 4,69-4,357 11,-204 1,-254-1,1 0,0 1,16 3,-8 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37.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2,'58'0,"24"-1,151 18,-154-9,0-3,98-6,-54-1,33 2,-130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0.9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58,'0'-1,"1"0,-1 0,1-1,-1 1,1 0,0 0,-1 0,1 0,0-1,0 1,0 0,0 1,0-1,0 0,0 0,0 0,1 1,-1-1,0 0,0 1,1-1,0 1,35-13,-32 12,23-6,2 1,-1 2,39-2,93 10,-4 14,-109-11,22 6,-45-7,0-1,28 1,30-2,141 27,-164-22,1-3,118-3,-141-3,-10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4.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0,'431'0,"-418"1,1 1,-1 0,1 1,-1 0,0 1,20 9,-19-7,1-1,0 0,0-1,25 3,-18-5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8.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55,'93'1,"103"-3,-146-4,54-14,-61 11,-1 1,53-2,208 10,-140 1,-140 0,-1 1,0 1,0 1,36 11,-29-6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53.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0,'752'0,"-736"1,0 1,0 0,22 7,-19-5,36 5,92-7,-93-3,-19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4:45.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3,'175'14,"-5"1,556-17,-688 1,59-12,-58 7,56-2,-18 7,170 4,-163 10,-13-2,-47-9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3.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0 111,'123'1,"139"-2,-114-17,-93 10,87-14,-66 8,149-7,-36 7,5 0,-110 14,134 18,-41 10,-110-21,-1-3,76-5,46 1,-165 2,-1 0,1 1,-1 1,0 1,22 9,-27-6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6.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31,'6'0,"270"10,288 7,-396-18,-138 0,55-11,12-1,43-1,37-1,-82 14,225 4,-163 13,-61-5,-72-7,1 1,-1 1,-1 1,26 11,-28-9,1-1,0-1,0-1,1-1,26 2,0-5,-20-2,54 8,-55-2,-3-2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21:15.5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0 191,'53'-3,"52"-8,22-2,183 13,17-1,-162-16,-102 9,93-17,-87 13,95-6,-12 4,18 0,88 16,101-4,-228-11,36 0,-96 12,134 4,-158 3,51 13,20 3,-46-12,138 14,-42 1,-108-14,84 5,-60-14,157 12,-121-4,184-7,-152-5,-67 3,96-3,-42-22,140-7,-196 20,32-3,0 1,-74 6,47-1,70 10,69-4,-116-10,36-3,9 2,11 0,784 12,-456 3,-434-2,395 16,-334 0,-52-6,105 2,-131-10,54 9,22 2,323-11,-228-4,-33-12,-18 0,-116 11,51-10,-26 2,104-19,-114 18,-2 4,0 3,115 6,-71 1,-80-3,1 2,-1 1,30 7,-15-2,-25-5,0 1,16 5,-13-1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6:29:17.0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1,'3'3,"1"-1,-1 1,1-1,0 0,-1 0,1 0,0 0,8 1,38 9,-27-8,26 8,99 19,-78-20,54 6,-109-17,-1 0,1 0,-1-1,1-1,-1-1,22-6,23-8,1 2,1 2,1 4,-1 2,96 1,-27 5,139 4,-212 2,80 18,-28-4,-42-13,0-2,68-7,-26 1,-102 2,48 0,96 11,-59-1,181-3,-191-8,-57 1,-1-2,31-6,-27 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6:29:18.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10.8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0 109,'3'-1,"0"1,0 0,-1-1,1 0,0 0,-1 0,6-2,8-4,22-1,0 2,0 1,56 0,58-8,-47 1,205 3,-260 9,168-17,-23 0,428 16,-295 3,1266-2,-1517 3,1 5,83 18,-106-16,-7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14.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0 110,'6'-1,"0"0,0 0,-1-1,1 0,-1 0,1 0,8-5,9-4,17-1,2 1,-1 3,1 1,68-3,10-1,179-10,2 22,-113 1,51 15,3 1,-96-20,-4 0,184 19,-70 4,-195-18,122 17,-89-9,14 5,66 5,-135-20,3 2,0-2,0-2,57-9,-67 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20.0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0 250,'288'-15,"11"-21,213-21,-265 28,-224 25,16-3,-1-3,57-21,-56 17,0 2,45-8,-53 14,0 2,0 1,1 2,-1 1,0 1,60 11,209 45,-218-43,64 7,35-4,-94-3,-50-10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2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0 285,'7'-1,"-1"0,0 0,0-1,1 0,-1 0,0 0,0-1,9-5,12-5,20-5,1 2,0 3,74-12,96-8,-17-1,-22 2,-99 25,149 5,-113 5,914-3,-970-3,67-12,47-2,320 16,-230 3,-231-4,0-1,43-10,-38 5,45-2,333 8,-210 4,-80-4,156 5,31 42,-189-22,190 28,-182-29,-49-8,136 8,-191-24,1 0,0-2,36-10,-11 2,20-2,1 2,96-2,-37 14,-115 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36.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32,'25'0,"0"-1,0-1,25-6,18-2,1 3,0 4,72 4,-54 1,-24-2,92 2,-122 1,0 1,55 14,-31-3,0-2,1-2,1-3,62 1,-68-10,-20 0,0 2,65 9,-53-2,90 3,48-12,-71-1,-48 2,23-1,112 13,-93-2,140-3,-219-6,-1 1,31 7,34 4,50-13,-92-2,1 2,91 13,55 20,-145-25,26 5,111 4,552-17,-331-2,-360 0,-1-3,78-18,-10 1,-55 12,-20 2,54-2,83-1,26-1,-154 11,0 3,54 9,60 18,228 45,-146-49,-134-18,101 20,-154-16,-11-1,2-2,52 1,55-10,67 2,-121 11,18 1,129-14,85 3,-286 1,0 2,64 15,-85-11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41.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0 134,'86'-1,"107"-14,-79 5,182 7,-149 5,-87-2,16 1,102-12,-70 1,138 4,-172 2,123-20,-118 11,96-2,-34 3,-15 0,-99 11,1 2,-1 0,0 2,0 1,0 1,0 1,50 19,-45-12,0-1,1-2,0-2,0-1,1-1,0-2,37 0,122 9,-14 0,-134-12,231-4,-190-9,-59 6,38-2,42 8,-63 1,1-2,61-9,-24 0,0 3,129 7,-96 1,-52-2,-26 0,0 1,0 2,50 8,130 25,-45-9,-114-14,-19-3,54 4,52 5,-68-7,85 15,-103-18,14 2,73 0,1511-11,-1636-1,0 0,1-1,-1-1,32-11,-28 7,0 2,44-6,47 1,180-8,-32 36,-201-12,-20-1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8:19.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a:t>
            </a:fld>
            <a:endParaRPr lang="en-US"/>
          </a:p>
        </p:txBody>
      </p:sp>
    </p:spTree>
    <p:extLst>
      <p:ext uri="{BB962C8B-B14F-4D97-AF65-F5344CB8AC3E}">
        <p14:creationId xmlns:p14="http://schemas.microsoft.com/office/powerpoint/2010/main" val="1992517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93196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09398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47545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76192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05932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586022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53B20E0-FAAB-4156-B840-051A0FB212E5}"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989462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B97160C-AC9F-4372-9853-CEDCB23910CF}"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239</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8576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2844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891887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075504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64786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79428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18817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9820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7F7D2329-ED9E-EB0F-BD36-41F232300C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196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9241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34747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455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97</a:t>
            </a:fld>
            <a:endParaRPr lang="en-US"/>
          </a:p>
        </p:txBody>
      </p:sp>
    </p:spTree>
    <p:extLst>
      <p:ext uri="{BB962C8B-B14F-4D97-AF65-F5344CB8AC3E}">
        <p14:creationId xmlns:p14="http://schemas.microsoft.com/office/powerpoint/2010/main" val="1584497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5899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10638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2994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65423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7519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49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9618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4129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50869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66663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137</a:t>
            </a:fld>
            <a:endParaRPr lang="en-US"/>
          </a:p>
        </p:txBody>
      </p:sp>
    </p:spTree>
    <p:extLst>
      <p:ext uri="{BB962C8B-B14F-4D97-AF65-F5344CB8AC3E}">
        <p14:creationId xmlns:p14="http://schemas.microsoft.com/office/powerpoint/2010/main" val="775771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2606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81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902692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106593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98538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846790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760161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C45E34F-7045-4340-8FF5-6BB63BA1B6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508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0002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21639901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A3BF3F-9549-4D82-98FC-D6B5B541A4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88833A-7BAA-4E65-AFC6-67AEF11DE8E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E794A2-5C3D-4CD8-B0FF-2AC6C9184CF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22F0A4-E435-4792-A9E2-35F326441C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EDE7C-F9D4-4719-AAC4-9CA4EA87B6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92FA0E-E903-4224-A1E5-33C761F5EA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BF8E86-F3B5-4A08-B704-F259D6856A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650FFB7-C636-4C5A-A5C8-E91ACC4E70C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4F7130-E6C5-4925-87AB-79A94A7702E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C21E6-C9F1-4889-8D99-819FDC3D8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86EB34-0A52-4C7A-84F6-5FD7D0F03F3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63781231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5038234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02685548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749952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6972890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0829297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16593512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6362375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05886312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379267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rtl="0" fontAlgn="base">
              <a:spcAft>
                <a:spcPct val="0"/>
              </a:spcAft>
              <a:defRPr/>
            </a:pPr>
            <a:fld id="{DE66C4BD-4008-4B64-96F5-B40D9260EE4E}"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1093347637"/>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d.umn.edu/~troufs/#titl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30.xml"/><Relationship Id="rId18" Type="http://schemas.openxmlformats.org/officeDocument/2006/relationships/image" Target="../media/image71.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27.xml"/><Relationship Id="rId12" Type="http://schemas.openxmlformats.org/officeDocument/2006/relationships/image" Target="../media/image54.png"/><Relationship Id="rId17" Type="http://schemas.openxmlformats.org/officeDocument/2006/relationships/customXml" Target="../ink/ink32.xml"/><Relationship Id="rId2" Type="http://schemas.openxmlformats.org/officeDocument/2006/relationships/notesSlide" Target="../notesSlides/notesSlide57.xml"/><Relationship Id="rId16" Type="http://schemas.openxmlformats.org/officeDocument/2006/relationships/image" Target="../media/image70.png"/><Relationship Id="rId1" Type="http://schemas.openxmlformats.org/officeDocument/2006/relationships/slideLayout" Target="../slideLayouts/slideLayout63.xml"/><Relationship Id="rId6" Type="http://schemas.openxmlformats.org/officeDocument/2006/relationships/image" Target="../media/image66.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68.png"/><Relationship Id="rId4" Type="http://schemas.openxmlformats.org/officeDocument/2006/relationships/image" Target="../media/image52.png"/><Relationship Id="rId9" Type="http://schemas.openxmlformats.org/officeDocument/2006/relationships/customXml" Target="../ink/ink28.xml"/><Relationship Id="rId14" Type="http://schemas.openxmlformats.org/officeDocument/2006/relationships/image" Target="../media/image6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34.xml"/><Relationship Id="rId4" Type="http://schemas.openxmlformats.org/officeDocument/2006/relationships/image" Target="../media/image5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hyperlink" Target="https://apnews.com/article/italy-eu-africa-migration-strategy-energy-bfffac3ff93ad2a97aead324caa11130"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hyperlink" Target="https://www.nytimes.com/2021/08/18/world/europe/afghanistan-refugees-europe-migration-asylum.html"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63.xml"/><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65.jpeg"/><Relationship Id="rId4" Type="http://schemas.openxmlformats.org/officeDocument/2006/relationships/image" Target="../media/image64.png"/></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67.xml"/><Relationship Id="rId1" Type="http://schemas.openxmlformats.org/officeDocument/2006/relationships/slideLayout" Target="../slideLayouts/slideLayout74.xml"/><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68.xml"/><Relationship Id="rId1" Type="http://schemas.openxmlformats.org/officeDocument/2006/relationships/slideLayout" Target="../slideLayouts/slideLayout74.xml"/><Relationship Id="rId5" Type="http://schemas.openxmlformats.org/officeDocument/2006/relationships/image" Target="../media/image75.png"/><Relationship Id="rId4" Type="http://schemas.openxmlformats.org/officeDocument/2006/relationships/image" Target="../media/image74.png"/></Relationships>
</file>

<file path=ppt/slides/_rels/slide121.xml.rels><?xml version="1.0" encoding="UTF-8" standalone="yes"?>
<Relationships xmlns="http://schemas.openxmlformats.org/package/2006/relationships"><Relationship Id="rId8" Type="http://schemas.openxmlformats.org/officeDocument/2006/relationships/customXml" Target="../ink/ink36.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69.xml"/><Relationship Id="rId1" Type="http://schemas.openxmlformats.org/officeDocument/2006/relationships/slideLayout" Target="../slideLayouts/slideLayout74.xml"/><Relationship Id="rId6" Type="http://schemas.openxmlformats.org/officeDocument/2006/relationships/customXml" Target="../ink/ink35.xml"/><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181.png"/></Relationships>
</file>

<file path=ppt/slides/_rels/slide122.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71.xml"/><Relationship Id="rId1" Type="http://schemas.openxmlformats.org/officeDocument/2006/relationships/slideLayout" Target="../slideLayouts/slideLayout96.xm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96.xml"/><Relationship Id="rId4" Type="http://schemas.openxmlformats.org/officeDocument/2006/relationships/hyperlink" Target="https://www.statista.com/statistics/1082077/deaths-of-migrants-in-the-mediterranean-sea/"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73.xml"/><Relationship Id="rId1" Type="http://schemas.openxmlformats.org/officeDocument/2006/relationships/slideLayout" Target="../slideLayouts/slideLayout74.xml"/><Relationship Id="rId4" Type="http://schemas.openxmlformats.org/officeDocument/2006/relationships/image" Target="../media/image8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37.xml"/><Relationship Id="rId4" Type="http://schemas.openxmlformats.org/officeDocument/2006/relationships/hyperlink" Target="http://www.bbc.com/news/world-africa-32311358"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75.xml"/><Relationship Id="rId1" Type="http://schemas.openxmlformats.org/officeDocument/2006/relationships/slideLayout" Target="../slideLayouts/slideLayout74.xml"/><Relationship Id="rId6" Type="http://schemas.openxmlformats.org/officeDocument/2006/relationships/customXml" Target="../ink/ink38.xml"/><Relationship Id="rId5" Type="http://schemas.openxmlformats.org/officeDocument/2006/relationships/image" Target="../media/image85.png"/><Relationship Id="rId4" Type="http://schemas.openxmlformats.org/officeDocument/2006/relationships/image" Target="../media/image84.png"/></Relationships>
</file>

<file path=ppt/slides/_rels/slide132.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76.xml"/><Relationship Id="rId1" Type="http://schemas.openxmlformats.org/officeDocument/2006/relationships/slideLayout" Target="../slideLayouts/slideLayout74.xml"/><Relationship Id="rId6" Type="http://schemas.openxmlformats.org/officeDocument/2006/relationships/image" Target="../media/image195.png"/><Relationship Id="rId5" Type="http://schemas.openxmlformats.org/officeDocument/2006/relationships/customXml" Target="../ink/ink39.xml"/><Relationship Id="rId4" Type="http://schemas.openxmlformats.org/officeDocument/2006/relationships/image" Target="../media/image86.png"/></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1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hyperlink" Target="https://europeanconservative.com/articles/news/europes-open-back-door-italian-migration-up-50-in-2023/" TargetMode="Externa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41.xml"/><Relationship Id="rId5" Type="http://schemas.openxmlformats.org/officeDocument/2006/relationships/image" Target="../media/image91.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80.xml"/><Relationship Id="rId1" Type="http://schemas.openxmlformats.org/officeDocument/2006/relationships/slideLayout" Target="../slideLayouts/slideLayout41.xml"/><Relationship Id="rId4" Type="http://schemas.openxmlformats.org/officeDocument/2006/relationships/image" Target="../media/image92.png"/></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0.png"/><Relationship Id="rId2" Type="http://schemas.openxmlformats.org/officeDocument/2006/relationships/notesSlide" Target="../notesSlides/notesSlide82.xml"/><Relationship Id="rId1" Type="http://schemas.openxmlformats.org/officeDocument/2006/relationships/slideLayout" Target="../slideLayouts/slideLayout74.xml"/><Relationship Id="rId6" Type="http://schemas.openxmlformats.org/officeDocument/2006/relationships/customXml" Target="../ink/ink40.xml"/><Relationship Id="rId5" Type="http://schemas.openxmlformats.org/officeDocument/2006/relationships/image" Target="../media/image85.png"/><Relationship Id="rId4" Type="http://schemas.openxmlformats.org/officeDocument/2006/relationships/image" Target="../media/image84.png"/></Relationships>
</file>

<file path=ppt/slides/_rels/slide144.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83.xml"/><Relationship Id="rId1" Type="http://schemas.openxmlformats.org/officeDocument/2006/relationships/slideLayout" Target="../slideLayouts/slideLayout74.xml"/><Relationship Id="rId6" Type="http://schemas.openxmlformats.org/officeDocument/2006/relationships/image" Target="../media/image1950.png"/><Relationship Id="rId5" Type="http://schemas.openxmlformats.org/officeDocument/2006/relationships/customXml" Target="../ink/ink41.xml"/><Relationship Id="rId4" Type="http://schemas.openxmlformats.org/officeDocument/2006/relationships/image" Target="../media/image86.png"/></Relationships>
</file>

<file path=ppt/slides/_rels/slide1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4.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news.bbc.co.uk/2/hi/europe/8450083.stm" TargetMode="Externa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news.bbc.co.uk/2/hi/europe/8504591.stm" TargetMode="External"/><Relationship Id="rId1" Type="http://schemas.openxmlformats.org/officeDocument/2006/relationships/slideLayout" Target="../slideLayouts/slideLayout80.xml"/></Relationships>
</file>

<file path=ppt/slides/_rels/slide151.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15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80.xml"/><Relationship Id="rId6" Type="http://schemas.openxmlformats.org/officeDocument/2006/relationships/customXml" Target="../ink/ink44.xml"/><Relationship Id="rId5" Type="http://schemas.openxmlformats.org/officeDocument/2006/relationships/image" Target="../media/image830.png"/><Relationship Id="rId4" Type="http://schemas.openxmlformats.org/officeDocument/2006/relationships/customXml" Target="../ink/ink43.xml"/></Relationships>
</file>

<file path=ppt/slides/_rels/slide153.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98.png"/><Relationship Id="rId1" Type="http://schemas.openxmlformats.org/officeDocument/2006/relationships/slideLayout" Target="../slideLayouts/slideLayout80.xml"/><Relationship Id="rId6" Type="http://schemas.openxmlformats.org/officeDocument/2006/relationships/customXml" Target="../ink/ink46.xml"/><Relationship Id="rId5" Type="http://schemas.openxmlformats.org/officeDocument/2006/relationships/image" Target="../media/image860.png"/><Relationship Id="rId4" Type="http://schemas.openxmlformats.org/officeDocument/2006/relationships/customXml" Target="../ink/ink45.xml"/></Relationships>
</file>

<file path=ppt/slides/_rels/slide154.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99.png"/><Relationship Id="rId1" Type="http://schemas.openxmlformats.org/officeDocument/2006/relationships/slideLayout" Target="../slideLayouts/slideLayout80.xml"/><Relationship Id="rId6" Type="http://schemas.openxmlformats.org/officeDocument/2006/relationships/customXml" Target="../ink/ink48.xml"/><Relationship Id="rId5" Type="http://schemas.openxmlformats.org/officeDocument/2006/relationships/image" Target="../media/image890.png"/><Relationship Id="rId4" Type="http://schemas.openxmlformats.org/officeDocument/2006/relationships/customXml" Target="../ink/ink47.xml"/></Relationships>
</file>

<file path=ppt/slides/_rels/slide155.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50.xml"/><Relationship Id="rId2" Type="http://schemas.openxmlformats.org/officeDocument/2006/relationships/image" Target="../media/image100.png"/><Relationship Id="rId1" Type="http://schemas.openxmlformats.org/officeDocument/2006/relationships/slideLayout" Target="../slideLayouts/slideLayout80.xml"/><Relationship Id="rId6" Type="http://schemas.openxmlformats.org/officeDocument/2006/relationships/image" Target="../media/image930.png"/><Relationship Id="rId5" Type="http://schemas.openxmlformats.org/officeDocument/2006/relationships/customXml" Target="../ink/ink49.xml"/><Relationship Id="rId4" Type="http://schemas.openxmlformats.org/officeDocument/2006/relationships/image" Target="../media/image101.png"/></Relationships>
</file>

<file path=ppt/slides/_rels/slide156.xml.rels><?xml version="1.0" encoding="UTF-8" standalone="yes"?>
<Relationships xmlns="http://schemas.openxmlformats.org/package/2006/relationships"><Relationship Id="rId8" Type="http://schemas.openxmlformats.org/officeDocument/2006/relationships/customXml" Target="../ink/ink52.xml"/><Relationship Id="rId3" Type="http://schemas.openxmlformats.org/officeDocument/2006/relationships/image" Target="../media/image102.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80.xml"/><Relationship Id="rId6" Type="http://schemas.openxmlformats.org/officeDocument/2006/relationships/customXml" Target="../ink/ink51.xml"/><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99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notesSlide" Target="../notesSlides/notesSlide84.xml"/><Relationship Id="rId1" Type="http://schemas.openxmlformats.org/officeDocument/2006/relationships/slideLayout" Target="../slideLayouts/slideLayout96.xml"/><Relationship Id="rId4" Type="http://schemas.openxmlformats.org/officeDocument/2006/relationships/image" Target="../media/image1000.pn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58.xml"/><Relationship Id="rId3" Type="http://schemas.openxmlformats.org/officeDocument/2006/relationships/hyperlink" Target="https://en.wikipedia.org/wiki/Schengen_Agreement" TargetMode="External"/><Relationship Id="rId7" Type="http://schemas.openxmlformats.org/officeDocument/2006/relationships/customXml" Target="../ink/ink55.xml"/><Relationship Id="rId12" Type="http://schemas.openxmlformats.org/officeDocument/2006/relationships/image" Target="../media/image1050.png"/><Relationship Id="rId2" Type="http://schemas.openxmlformats.org/officeDocument/2006/relationships/notesSlide" Target="../notesSlides/notesSlide85.xml"/><Relationship Id="rId16" Type="http://schemas.openxmlformats.org/officeDocument/2006/relationships/image" Target="../media/image1070.png"/><Relationship Id="rId1" Type="http://schemas.openxmlformats.org/officeDocument/2006/relationships/slideLayout" Target="../slideLayouts/slideLayout74.xml"/><Relationship Id="rId6" Type="http://schemas.openxmlformats.org/officeDocument/2006/relationships/image" Target="../media/image1020.png"/><Relationship Id="rId11" Type="http://schemas.openxmlformats.org/officeDocument/2006/relationships/customXml" Target="../ink/ink57.xml"/><Relationship Id="rId5" Type="http://schemas.openxmlformats.org/officeDocument/2006/relationships/customXml" Target="../ink/ink54.xml"/><Relationship Id="rId15" Type="http://schemas.openxmlformats.org/officeDocument/2006/relationships/customXml" Target="../ink/ink59.xml"/><Relationship Id="rId10" Type="http://schemas.openxmlformats.org/officeDocument/2006/relationships/image" Target="../media/image1040.png"/><Relationship Id="rId4" Type="http://schemas.openxmlformats.org/officeDocument/2006/relationships/image" Target="../media/image105.png"/><Relationship Id="rId9" Type="http://schemas.openxmlformats.org/officeDocument/2006/relationships/customXml" Target="../ink/ink56.xml"/><Relationship Id="rId14" Type="http://schemas.openxmlformats.org/officeDocument/2006/relationships/image" Target="../media/image1060.png"/></Relationships>
</file>

<file path=ppt/slides/_rels/slide161.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6.xml"/><Relationship Id="rId1" Type="http://schemas.openxmlformats.org/officeDocument/2006/relationships/slideLayout" Target="../slideLayouts/slideLayout74.xml"/><Relationship Id="rId4" Type="http://schemas.openxmlformats.org/officeDocument/2006/relationships/image" Target="../media/image106.png"/></Relationships>
</file>

<file path=ppt/slides/_rels/slide162.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7.xml"/><Relationship Id="rId1" Type="http://schemas.openxmlformats.org/officeDocument/2006/relationships/slideLayout" Target="../slideLayouts/slideLayout74.xml"/><Relationship Id="rId4" Type="http://schemas.openxmlformats.org/officeDocument/2006/relationships/image" Target="../media/image106.png"/></Relationships>
</file>

<file path=ppt/slides/_rels/slide163.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8.xml"/><Relationship Id="rId1" Type="http://schemas.openxmlformats.org/officeDocument/2006/relationships/slideLayout" Target="../slideLayouts/slideLayout74.xml"/><Relationship Id="rId4" Type="http://schemas.openxmlformats.org/officeDocument/2006/relationships/image" Target="../media/image106.png"/></Relationships>
</file>

<file path=ppt/slides/_rels/slide164.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9.xml"/><Relationship Id="rId1" Type="http://schemas.openxmlformats.org/officeDocument/2006/relationships/slideLayout" Target="../slideLayouts/slideLayout74.xml"/><Relationship Id="rId4" Type="http://schemas.openxmlformats.org/officeDocument/2006/relationships/image" Target="../media/image106.png"/></Relationships>
</file>

<file path=ppt/slides/_rels/slide1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hyperlink" Target="http://en.wikipedia.org/wiki/History_of_Italy_during_foreign_domination_and_the_unification" TargetMode="External"/></Relationships>
</file>

<file path=ppt/slides/_rels/slide170.xml.rels><?xml version="1.0" encoding="UTF-8" standalone="yes"?>
<Relationships xmlns="http://schemas.openxmlformats.org/package/2006/relationships"><Relationship Id="rId8" Type="http://schemas.openxmlformats.org/officeDocument/2006/relationships/customXml" Target="../ink/ink61.xml"/><Relationship Id="rId3" Type="http://schemas.openxmlformats.org/officeDocument/2006/relationships/hyperlink" Target="https://en.wikipedia.org/wiki/Dublin_Regulation" TargetMode="External"/><Relationship Id="rId7" Type="http://schemas.openxmlformats.org/officeDocument/2006/relationships/image" Target="../media/image1111.png"/><Relationship Id="rId2" Type="http://schemas.openxmlformats.org/officeDocument/2006/relationships/notesSlide" Target="../notesSlides/notesSlide90.xml"/><Relationship Id="rId1" Type="http://schemas.openxmlformats.org/officeDocument/2006/relationships/slideLayout" Target="../slideLayouts/slideLayout74.xml"/><Relationship Id="rId6" Type="http://schemas.openxmlformats.org/officeDocument/2006/relationships/customXml" Target="../ink/ink60.xml"/><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6.xml"/></Relationships>
</file>

<file path=ppt/slides/_rels/slide172.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92.xml"/><Relationship Id="rId1" Type="http://schemas.openxmlformats.org/officeDocument/2006/relationships/slideLayout" Target="../slideLayouts/slideLayout74.xml"/><Relationship Id="rId4" Type="http://schemas.openxmlformats.org/officeDocument/2006/relationships/image" Target="../media/image109.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3.xml"/></Relationships>
</file>

<file path=ppt/slides/_rels/slide176.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4" Type="http://schemas.openxmlformats.org/officeDocument/2006/relationships/image" Target="../media/image110.png"/></Relationships>
</file>

<file path=ppt/slides/_rels/slide17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95.xml"/><Relationship Id="rId1" Type="http://schemas.openxmlformats.org/officeDocument/2006/relationships/slideLayout" Target="../slideLayouts/slideLayout63.xml"/><Relationship Id="rId4" Type="http://schemas.openxmlformats.org/officeDocument/2006/relationships/image" Target="../media/image11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image" Target="../media/image13.png"/><Relationship Id="rId4" Type="http://schemas.openxmlformats.org/officeDocument/2006/relationships/hyperlink" Target="http://en.wikipedia.org/wiki/History_of_Italy_during_foreign_domination_and_the_unification" TargetMode="External"/></Relationships>
</file>

<file path=ppt/slides/_rels/slide180.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7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_rels/slide183.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hyperlink" Target="https://en.wikipedia.org/wiki/Demographics_of_the_European_Union#Population_by_nation" TargetMode="External"/><Relationship Id="rId7" Type="http://schemas.openxmlformats.org/officeDocument/2006/relationships/customXml" Target="../ink/ink64.xml"/><Relationship Id="rId2" Type="http://schemas.openxmlformats.org/officeDocument/2006/relationships/notesSlide" Target="../notesSlides/notesSlide98.xml"/><Relationship Id="rId1" Type="http://schemas.openxmlformats.org/officeDocument/2006/relationships/slideLayout" Target="../slideLayouts/slideLayout63.xml"/><Relationship Id="rId6" Type="http://schemas.openxmlformats.org/officeDocument/2006/relationships/image" Target="../media/image790.png"/><Relationship Id="rId5" Type="http://schemas.openxmlformats.org/officeDocument/2006/relationships/customXml" Target="../ink/ink63.xml"/><Relationship Id="rId4" Type="http://schemas.openxmlformats.org/officeDocument/2006/relationships/image" Target="../media/image11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8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0.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117.png"/></Relationships>
</file>

<file path=ppt/slides/_rels/slide197.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103.xml"/><Relationship Id="rId1" Type="http://schemas.openxmlformats.org/officeDocument/2006/relationships/slideLayout" Target="../slideLayouts/slideLayout63.xml"/><Relationship Id="rId4" Type="http://schemas.openxmlformats.org/officeDocument/2006/relationships/image" Target="../media/image11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19.png"/><Relationship Id="rId7" Type="http://schemas.openxmlformats.org/officeDocument/2006/relationships/customXml" Target="../ink/ink66.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51.png"/><Relationship Id="rId5" Type="http://schemas.openxmlformats.org/officeDocument/2006/relationships/customXml" Target="../ink/ink65.xml"/><Relationship Id="rId10" Type="http://schemas.openxmlformats.org/officeDocument/2006/relationships/image" Target="../media/image214.png"/><Relationship Id="rId4" Type="http://schemas.openxmlformats.org/officeDocument/2006/relationships/image" Target="../media/image120.jpg"/><Relationship Id="rId9" Type="http://schemas.openxmlformats.org/officeDocument/2006/relationships/customXml" Target="../ink/ink67.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4.png"/></Relationships>
</file>

<file path=ppt/slides/_rels/slide200.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03.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04.xml"/><Relationship Id="rId1" Type="http://schemas.openxmlformats.org/officeDocument/2006/relationships/slideLayout" Target="../slideLayouts/slideLayout19.xml"/><Relationship Id="rId4" Type="http://schemas.openxmlformats.org/officeDocument/2006/relationships/image" Target="../media/image121.png"/></Relationships>
</file>

<file path=ppt/slides/_rels/slide2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68.xml"/><Relationship Id="rId7" Type="http://schemas.openxmlformats.org/officeDocument/2006/relationships/customXml" Target="../ink/ink70.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9.xml"/><Relationship Id="rId4" Type="http://schemas.openxmlformats.org/officeDocument/2006/relationships/image" Target="../media/image1090.png"/></Relationships>
</file>

<file path=ppt/slides/_rels/slide212.xml.rels><?xml version="1.0" encoding="UTF-8" standalone="yes"?>
<Relationships xmlns="http://schemas.openxmlformats.org/package/2006/relationships"><Relationship Id="rId8" Type="http://schemas.openxmlformats.org/officeDocument/2006/relationships/image" Target="../media/image1150.png"/><Relationship Id="rId3" Type="http://schemas.openxmlformats.org/officeDocument/2006/relationships/customXml" Target="../ink/ink71.xml"/><Relationship Id="rId7" Type="http://schemas.openxmlformats.org/officeDocument/2006/relationships/customXml" Target="../ink/ink73.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40.png"/><Relationship Id="rId5" Type="http://schemas.openxmlformats.org/officeDocument/2006/relationships/customXml" Target="../ink/ink72.xml"/><Relationship Id="rId10" Type="http://schemas.openxmlformats.org/officeDocument/2006/relationships/image" Target="../media/image1160.png"/><Relationship Id="rId4" Type="http://schemas.openxmlformats.org/officeDocument/2006/relationships/image" Target="../media/image1130.png"/><Relationship Id="rId9" Type="http://schemas.openxmlformats.org/officeDocument/2006/relationships/customXml" Target="../ink/ink74.xml"/></Relationships>
</file>

<file path=ppt/slides/_rels/slide213.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180.png"/><Relationship Id="rId5" Type="http://schemas.openxmlformats.org/officeDocument/2006/relationships/customXml" Target="../ink/ink76.xml"/><Relationship Id="rId4" Type="http://schemas.openxmlformats.org/officeDocument/2006/relationships/image" Target="../media/image1170.png"/></Relationships>
</file>

<file path=ppt/slides/_rels/slide214.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77.xml"/><Relationship Id="rId7" Type="http://schemas.openxmlformats.org/officeDocument/2006/relationships/customXml" Target="../ink/ink79.xml"/><Relationship Id="rId12" Type="http://schemas.openxmlformats.org/officeDocument/2006/relationships/image" Target="../media/image1230.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200.png"/><Relationship Id="rId11" Type="http://schemas.openxmlformats.org/officeDocument/2006/relationships/customXml" Target="../ink/ink81.xml"/><Relationship Id="rId5" Type="http://schemas.openxmlformats.org/officeDocument/2006/relationships/customXml" Target="../ink/ink78.xml"/><Relationship Id="rId10" Type="http://schemas.openxmlformats.org/officeDocument/2006/relationships/image" Target="../media/image1220.png"/><Relationship Id="rId4" Type="http://schemas.openxmlformats.org/officeDocument/2006/relationships/image" Target="../media/image1190.png"/><Relationship Id="rId9" Type="http://schemas.openxmlformats.org/officeDocument/2006/relationships/customXml" Target="../ink/ink80.xml"/></Relationships>
</file>

<file path=ppt/slides/_rels/slide215.xml.rels><?xml version="1.0" encoding="UTF-8" standalone="yes"?>
<Relationships xmlns="http://schemas.openxmlformats.org/package/2006/relationships"><Relationship Id="rId3" Type="http://schemas.openxmlformats.org/officeDocument/2006/relationships/customXml" Target="../ink/ink8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250.png"/><Relationship Id="rId5" Type="http://schemas.openxmlformats.org/officeDocument/2006/relationships/customXml" Target="../ink/ink83.xml"/><Relationship Id="rId4" Type="http://schemas.openxmlformats.org/officeDocument/2006/relationships/image" Target="../media/image1240.png"/></Relationships>
</file>

<file path=ppt/slides/_rels/slide21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84.xml"/><Relationship Id="rId7" Type="http://schemas.openxmlformats.org/officeDocument/2006/relationships/customXml" Target="../ink/ink8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0.png"/><Relationship Id="rId5" Type="http://schemas.openxmlformats.org/officeDocument/2006/relationships/customXml" Target="../ink/ink85.xml"/><Relationship Id="rId10" Type="http://schemas.openxmlformats.org/officeDocument/2006/relationships/image" Target="../media/image129.png"/><Relationship Id="rId4" Type="http://schemas.openxmlformats.org/officeDocument/2006/relationships/image" Target="../media/image1260.png"/><Relationship Id="rId9" Type="http://schemas.openxmlformats.org/officeDocument/2006/relationships/customXml" Target="../ink/ink87.xml"/></Relationships>
</file>

<file path=ppt/slides/_rels/slide217.xml.rels><?xml version="1.0" encoding="UTF-8" standalone="yes"?>
<Relationships xmlns="http://schemas.openxmlformats.org/package/2006/relationships"><Relationship Id="rId3" Type="http://schemas.openxmlformats.org/officeDocument/2006/relationships/customXml" Target="../ink/ink8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89.xml"/><Relationship Id="rId4" Type="http://schemas.openxmlformats.org/officeDocument/2006/relationships/image" Target="../media/image130.png"/></Relationships>
</file>

<file path=ppt/slides/_rels/slide21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90.xml"/><Relationship Id="rId7" Type="http://schemas.openxmlformats.org/officeDocument/2006/relationships/customXml" Target="../ink/ink9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9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93.xml"/></Relationships>
</file>

<file path=ppt/slides/_rels/slide219.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07.xml"/><Relationship Id="rId1" Type="http://schemas.openxmlformats.org/officeDocument/2006/relationships/slideLayout" Target="../slideLayouts/slideLayout19.xml"/><Relationship Id="rId4" Type="http://schemas.openxmlformats.org/officeDocument/2006/relationships/image" Target="../media/image121.png"/></Relationships>
</file>

<file path=ppt/slides/_rels/slide2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23.xml.rels><?xml version="1.0" encoding="UTF-8" standalone="yes"?>
<Relationships xmlns="http://schemas.openxmlformats.org/package/2006/relationships"><Relationship Id="rId3" Type="http://schemas.openxmlformats.org/officeDocument/2006/relationships/customXml" Target="../ink/ink9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3" Type="http://schemas.openxmlformats.org/officeDocument/2006/relationships/customXml" Target="../ink/ink9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customXml" Target="../ink/ink98.xml"/><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4.png"/></Relationships>
</file>

<file path=ppt/slides/_rels/slide2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1000.png"/><Relationship Id="rId4" Type="http://schemas.openxmlformats.org/officeDocument/2006/relationships/customXml" Target="../ink/ink99.xml"/></Relationships>
</file>

<file path=ppt/slides/_rels/slide2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3" Type="http://schemas.openxmlformats.org/officeDocument/2006/relationships/hyperlink" Target="https://www.cia.gov/the-world-factbook/countries/italy/#introduction"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hyperlink" Target="https://en.wikipedia.org/wiki/List_of_countries_by_government_debt"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en.wikipedia.org/wiki/List_of_countries_by_public_debt" TargetMode="Externa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8" Type="http://schemas.openxmlformats.org/officeDocument/2006/relationships/customXml" Target="../ink/ink102.xml"/><Relationship Id="rId13" Type="http://schemas.openxmlformats.org/officeDocument/2006/relationships/image" Target="../media/image148.png"/><Relationship Id="rId3" Type="http://schemas.openxmlformats.org/officeDocument/2006/relationships/image" Target="../media/image126.png"/><Relationship Id="rId7" Type="http://schemas.openxmlformats.org/officeDocument/2006/relationships/image" Target="../media/image145.png"/><Relationship Id="rId12" Type="http://schemas.openxmlformats.org/officeDocument/2006/relationships/customXml" Target="../ink/ink104.xml"/><Relationship Id="rId2" Type="http://schemas.openxmlformats.org/officeDocument/2006/relationships/image" Target="../media/image125.png"/><Relationship Id="rId16" Type="http://schemas.openxmlformats.org/officeDocument/2006/relationships/hyperlink" Target="https://en.wikipedia.org/wiki/List_of_countries_by_government_debt" TargetMode="External"/><Relationship Id="rId1" Type="http://schemas.openxmlformats.org/officeDocument/2006/relationships/slideLayout" Target="../slideLayouts/slideLayout14.xml"/><Relationship Id="rId6" Type="http://schemas.openxmlformats.org/officeDocument/2006/relationships/customXml" Target="../ink/ink101.xml"/><Relationship Id="rId11" Type="http://schemas.openxmlformats.org/officeDocument/2006/relationships/image" Target="../media/image147.png"/><Relationship Id="rId5" Type="http://schemas.openxmlformats.org/officeDocument/2006/relationships/image" Target="../media/image144.png"/><Relationship Id="rId15" Type="http://schemas.openxmlformats.org/officeDocument/2006/relationships/image" Target="../media/image149.png"/><Relationship Id="rId10" Type="http://schemas.openxmlformats.org/officeDocument/2006/relationships/customXml" Target="../ink/ink103.xml"/><Relationship Id="rId4" Type="http://schemas.openxmlformats.org/officeDocument/2006/relationships/customXml" Target="../ink/ink100.xml"/><Relationship Id="rId9" Type="http://schemas.openxmlformats.org/officeDocument/2006/relationships/image" Target="../media/image146.png"/><Relationship Id="rId14" Type="http://schemas.openxmlformats.org/officeDocument/2006/relationships/customXml" Target="../ink/ink105.xml"/></Relationships>
</file>

<file path=ppt/slides/_rels/slide2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0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52.xml"/><Relationship Id="rId5" Type="http://schemas.openxmlformats.org/officeDocument/2006/relationships/image" Target="../media/image141.png"/><Relationship Id="rId4" Type="http://schemas.openxmlformats.org/officeDocument/2006/relationships/hyperlink" Target="http://www.cbsnews.com/stories/2008/06/27/ap/entertainment/main4215219.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static.independent.co.uk/2023/10/19/13/Italy_Naples_Trash_82494.jpg?quality=75&amp;width=990&amp;height=614&amp;fit=bounds&amp;format=pjpg&amp;crop=16%3A9%2Coffset-y0.5&amp;auto=webp" TargetMode="External"/><Relationship Id="rId1" Type="http://schemas.openxmlformats.org/officeDocument/2006/relationships/slideLayout" Target="../slideLayouts/slideLayout14.xml"/><Relationship Id="rId4" Type="http://schemas.openxmlformats.org/officeDocument/2006/relationships/image" Target="../media/image143.png"/></Relationships>
</file>

<file path=ppt/slides/_rels/slide2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3.xml"/></Relationships>
</file>

<file path=ppt/slides/_rels/slide244.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1.xml"/><Relationship Id="rId1" Type="http://schemas.openxmlformats.org/officeDocument/2006/relationships/slideLayout" Target="../slideLayouts/slideLayout63.xml"/><Relationship Id="rId4" Type="http://schemas.openxmlformats.org/officeDocument/2006/relationships/image" Target="../media/image110.png"/></Relationships>
</file>

<file path=ppt/slides/_rels/slide245.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2.xml"/><Relationship Id="rId1" Type="http://schemas.openxmlformats.org/officeDocument/2006/relationships/slideLayout" Target="../slideLayouts/slideLayout63.xml"/><Relationship Id="rId4" Type="http://schemas.openxmlformats.org/officeDocument/2006/relationships/image" Target="../media/image110.png"/></Relationships>
</file>

<file path=ppt/slides/_rels/slide246.xml.rels><?xml version="1.0" encoding="UTF-8" standalone="yes"?>
<Relationships xmlns="http://schemas.openxmlformats.org/package/2006/relationships"><Relationship Id="rId8" Type="http://schemas.openxmlformats.org/officeDocument/2006/relationships/customXml" Target="../ink/ink107.xml"/><Relationship Id="rId13" Type="http://schemas.openxmlformats.org/officeDocument/2006/relationships/image" Target="../media/image650.png"/><Relationship Id="rId3" Type="http://schemas.openxmlformats.org/officeDocument/2006/relationships/hyperlink" Target="https://en.wikipedia.org/wiki/PIGS_(economics)" TargetMode="External"/><Relationship Id="rId7" Type="http://schemas.openxmlformats.org/officeDocument/2006/relationships/image" Target="../media/image620.png"/><Relationship Id="rId12" Type="http://schemas.openxmlformats.org/officeDocument/2006/relationships/customXml" Target="../ink/ink109.xml"/><Relationship Id="rId2" Type="http://schemas.openxmlformats.org/officeDocument/2006/relationships/notesSlide" Target="../notesSlides/notesSlide113.xml"/><Relationship Id="rId1" Type="http://schemas.openxmlformats.org/officeDocument/2006/relationships/slideLayout" Target="../slideLayouts/slideLayout63.xml"/><Relationship Id="rId6" Type="http://schemas.openxmlformats.org/officeDocument/2006/relationships/customXml" Target="../ink/ink106.xml"/><Relationship Id="rId11" Type="http://schemas.openxmlformats.org/officeDocument/2006/relationships/image" Target="../media/image640.png"/><Relationship Id="rId5" Type="http://schemas.openxmlformats.org/officeDocument/2006/relationships/image" Target="../media/image150.png"/><Relationship Id="rId15" Type="http://schemas.openxmlformats.org/officeDocument/2006/relationships/image" Target="../media/image660.png"/><Relationship Id="rId10" Type="http://schemas.openxmlformats.org/officeDocument/2006/relationships/customXml" Target="../ink/ink108.xml"/><Relationship Id="rId4" Type="http://schemas.openxmlformats.org/officeDocument/2006/relationships/image" Target="../media/image110.png"/><Relationship Id="rId9" Type="http://schemas.openxmlformats.org/officeDocument/2006/relationships/image" Target="../media/image630.png"/><Relationship Id="rId14" Type="http://schemas.openxmlformats.org/officeDocument/2006/relationships/customXml" Target="../ink/ink110.xml"/></Relationships>
</file>

<file path=ppt/slides/_rels/slide24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4.xml"/><Relationship Id="rId1" Type="http://schemas.openxmlformats.org/officeDocument/2006/relationships/slideLayout" Target="../slideLayouts/slideLayout63.xml"/></Relationships>
</file>

<file path=ppt/slides/_rels/slide248.xml.rels><?xml version="1.0" encoding="UTF-8" standalone="yes"?>
<Relationships xmlns="http://schemas.openxmlformats.org/package/2006/relationships"><Relationship Id="rId8" Type="http://schemas.openxmlformats.org/officeDocument/2006/relationships/customXml" Target="../ink/ink112.xml"/><Relationship Id="rId13" Type="http://schemas.openxmlformats.org/officeDocument/2006/relationships/image" Target="../media/image700.png"/><Relationship Id="rId3" Type="http://schemas.openxmlformats.org/officeDocument/2006/relationships/hyperlink" Target="https://en.wikipedia.org/wiki/PIGS_(economics)" TargetMode="External"/><Relationship Id="rId7" Type="http://schemas.openxmlformats.org/officeDocument/2006/relationships/image" Target="../media/image670.png"/><Relationship Id="rId12" Type="http://schemas.openxmlformats.org/officeDocument/2006/relationships/customXml" Target="../ink/ink114.xml"/><Relationship Id="rId2" Type="http://schemas.openxmlformats.org/officeDocument/2006/relationships/notesSlide" Target="../notesSlides/notesSlide115.xml"/><Relationship Id="rId1" Type="http://schemas.openxmlformats.org/officeDocument/2006/relationships/slideLayout" Target="../slideLayouts/slideLayout63.xml"/><Relationship Id="rId6" Type="http://schemas.openxmlformats.org/officeDocument/2006/relationships/customXml" Target="../ink/ink111.xml"/><Relationship Id="rId11" Type="http://schemas.openxmlformats.org/officeDocument/2006/relationships/image" Target="../media/image690.png"/><Relationship Id="rId5" Type="http://schemas.openxmlformats.org/officeDocument/2006/relationships/image" Target="../media/image150.png"/><Relationship Id="rId15" Type="http://schemas.openxmlformats.org/officeDocument/2006/relationships/image" Target="../media/image710.png"/><Relationship Id="rId10" Type="http://schemas.openxmlformats.org/officeDocument/2006/relationships/customXml" Target="../ink/ink113.xml"/><Relationship Id="rId4" Type="http://schemas.openxmlformats.org/officeDocument/2006/relationships/image" Target="../media/image110.png"/><Relationship Id="rId9" Type="http://schemas.openxmlformats.org/officeDocument/2006/relationships/image" Target="../media/image680.png"/><Relationship Id="rId14" Type="http://schemas.openxmlformats.org/officeDocument/2006/relationships/customXml" Target="../ink/ink11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5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3" Type="http://schemas.openxmlformats.org/officeDocument/2006/relationships/hyperlink" Target="http://tintore.org/cgi-bin/article.cgi?article_id=110" TargetMode="External"/><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hyperlink" Target="http://www.traveladventures.org/continents/europe/romefountains01.shtml" TargetMode="External"/><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en.wikipedia.org/wiki/Trevi_Fountain" TargetMode="Externa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6.xml"/><Relationship Id="rId1" Type="http://schemas.openxmlformats.org/officeDocument/2006/relationships/slideLayout" Target="../slideLayouts/slideLayout63.xml"/><Relationship Id="rId4" Type="http://schemas.openxmlformats.org/officeDocument/2006/relationships/hyperlink" Target="https://www.walksofitaly.com/blog/venice/flooding-acqua-alta-tips" TargetMode="External"/></Relationships>
</file>

<file path=ppt/slides/_rels/slide2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4.pn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liveromelikearoman.com/piazzatoday.htm"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17.jpg"/></Relationships>
</file>

<file path=ppt/slides/_rels/slide2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211.png"/><Relationship Id="rId5" Type="http://schemas.openxmlformats.org/officeDocument/2006/relationships/customXml" Target="../ink/ink4.xml"/><Relationship Id="rId4" Type="http://schemas.openxmlformats.org/officeDocument/2006/relationships/image" Target="../media/image20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nn.com/2023/05/17/europe/italy-record-low-birth-rate-intl-cmd" TargetMode="Externa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thestreet.com/technology/elon-musk-is-very-worried-about-italy" TargetMode="External"/><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26.JPG"/><Relationship Id="rId4" Type="http://schemas.openxmlformats.org/officeDocument/2006/relationships/hyperlink" Target="https://www.theguardian.com/world/2023/oct/07/italy-births-far-right-demographic-winter?CMP=Share_iOSApp_Oth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nytimes.com/2023/01/30/world/europe/italy-birthrate.html?smid=em-share" TargetMode="External"/><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8.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26.JP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11.xml"/><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34.png"/><Relationship Id="rId1" Type="http://schemas.openxmlformats.org/officeDocument/2006/relationships/slideLayout" Target="../slideLayouts/slideLayout63.xml"/><Relationship Id="rId4" Type="http://schemas.openxmlformats.org/officeDocument/2006/relationships/image" Target="../media/image26.JPG"/></Relationships>
</file>

<file path=ppt/slides/_rels/slide51.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20.png"/><Relationship Id="rId12" Type="http://schemas.openxmlformats.org/officeDocument/2006/relationships/customXml" Target="../ink/ink17.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14.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330.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26.JPG"/></Relationships>
</file>

<file path=ppt/slides/_rels/slide5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31.xml"/><Relationship Id="rId1" Type="http://schemas.openxmlformats.org/officeDocument/2006/relationships/slideLayout" Target="../slideLayouts/slideLayout6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3.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customXml" Target="../ink/ink18.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47.xml"/><Relationship Id="rId1" Type="http://schemas.openxmlformats.org/officeDocument/2006/relationships/slideLayout" Target="../slideLayouts/slideLayout63.xml"/><Relationship Id="rId5" Type="http://schemas.openxmlformats.org/officeDocument/2006/relationships/image" Target="../media/image310.png"/><Relationship Id="rId4" Type="http://schemas.openxmlformats.org/officeDocument/2006/relationships/customXml" Target="../ink/ink19.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customXml" Target="../ink/ink24.xml"/><Relationship Id="rId2"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23.xml"/><Relationship Id="rId5" Type="http://schemas.openxmlformats.org/officeDocument/2006/relationships/customXml" Target="../ink/ink22.xml"/><Relationship Id="rId4" Type="http://schemas.openxmlformats.org/officeDocument/2006/relationships/customXml" Target="../ink/ink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48.xml"/><Relationship Id="rId1" Type="http://schemas.openxmlformats.org/officeDocument/2006/relationships/slideLayout" Target="../slideLayouts/slideLayout74.xml"/><Relationship Id="rId6" Type="http://schemas.openxmlformats.org/officeDocument/2006/relationships/image" Target="../media/image41.png"/><Relationship Id="rId5" Type="http://schemas.openxmlformats.org/officeDocument/2006/relationships/image" Target="../media/image17.jpg"/><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43.png"/><Relationship Id="rId1" Type="http://schemas.openxmlformats.org/officeDocument/2006/relationships/slideLayout" Target="../slideLayouts/slideLayout63.xml"/><Relationship Id="rId4" Type="http://schemas.openxmlformats.org/officeDocument/2006/relationships/image" Target="../media/image26.JPG"/></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3.xml"/><Relationship Id="rId5" Type="http://schemas.openxmlformats.org/officeDocument/2006/relationships/image" Target="../media/image28.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51.xml"/><Relationship Id="rId1" Type="http://schemas.openxmlformats.org/officeDocument/2006/relationships/slideLayout" Target="../slideLayouts/slideLayout63.xml"/><Relationship Id="rId5" Type="http://schemas.openxmlformats.org/officeDocument/2006/relationships/image" Target="../media/image46.JPG"/><Relationship Id="rId4" Type="http://schemas.openxmlformats.org/officeDocument/2006/relationships/image" Target="../media/image45.png"/></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63.xml"/><Relationship Id="rId5" Type="http://schemas.openxmlformats.org/officeDocument/2006/relationships/image" Target="../media/image17.jpg"/><Relationship Id="rId4" Type="http://schemas.openxmlformats.org/officeDocument/2006/relationships/hyperlink" Target="http://www.bbc.com/news/world-europe-39610937'"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53.xml"/><Relationship Id="rId1" Type="http://schemas.openxmlformats.org/officeDocument/2006/relationships/slideLayout" Target="../slideLayouts/slideLayout63.xml"/><Relationship Id="rId5" Type="http://schemas.openxmlformats.org/officeDocument/2006/relationships/image" Target="../media/image28.png"/><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F0000"/>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5" name="Text Box 3"/>
          <p:cNvSpPr txBox="1">
            <a:spLocks noChangeArrowheads="1"/>
          </p:cNvSpPr>
          <p:nvPr/>
        </p:nvSpPr>
        <p:spPr bwMode="auto">
          <a:xfrm>
            <a:off x="1248230" y="2380344"/>
            <a:ext cx="6654386" cy="904863"/>
          </a:xfrm>
          <a:prstGeom prst="rect">
            <a:avLst/>
          </a:prstGeom>
          <a:noFill/>
          <a:ln w="9525">
            <a:noFill/>
            <a:miter lim="800000"/>
            <a:headEnd/>
            <a:tailEnd/>
          </a:ln>
        </p:spPr>
        <p:txBody>
          <a:bodyPr wrap="none">
            <a:spAutoFit/>
          </a:bodyPr>
          <a:lstStyle/>
          <a:p>
            <a:r>
              <a:rPr lang="en-US" sz="2400" dirty="0">
                <a:ln w="12700">
                  <a:solidFill>
                    <a:schemeClr val="accent1"/>
                  </a:solidFill>
                </a:ln>
                <a:solidFill>
                  <a:srgbClr val="000000"/>
                </a:solidFill>
                <a:effectLst>
                  <a:outerShdw blurRad="50800" dist="38100" algn="l" rotWithShape="0">
                    <a:prstClr val="black">
                      <a:alpha val="40000"/>
                    </a:prstClr>
                  </a:outerShdw>
                </a:effectLst>
              </a:rPr>
              <a:t>An Introduction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and Some Background to the Country</a:t>
            </a:r>
          </a:p>
        </p:txBody>
      </p:sp>
      <p:sp>
        <p:nvSpPr>
          <p:cNvPr id="6" name="Text Box 3"/>
          <p:cNvSpPr txBox="1">
            <a:spLocks noChangeArrowheads="1"/>
          </p:cNvSpPr>
          <p:nvPr/>
        </p:nvSpPr>
        <p:spPr bwMode="auto">
          <a:xfrm>
            <a:off x="4892116" y="3657600"/>
            <a:ext cx="3413684" cy="1717393"/>
          </a:xfrm>
          <a:prstGeom prst="rect">
            <a:avLst/>
          </a:prstGeom>
          <a:noFill/>
          <a:ln w="9525">
            <a:noFill/>
            <a:miter lim="800000"/>
            <a:headEnd/>
            <a:tailEnd/>
          </a:ln>
        </p:spPr>
        <p:txBody>
          <a:bodyPr wrap="square">
            <a:spAutoFit/>
          </a:bodyPr>
          <a:lstStyle/>
          <a:p>
            <a:r>
              <a:rPr lang="en-US" sz="2400" dirty="0">
                <a:ln w="12700">
                  <a:solidFill>
                    <a:schemeClr val="accent1"/>
                  </a:solidFill>
                </a:ln>
                <a:solidFill>
                  <a:srgbClr val="000000"/>
                </a:solidFill>
                <a:effectLst>
                  <a:outerShdw blurRad="50800" dist="38100" algn="l" rotWithShape="0">
                    <a:prstClr val="black">
                      <a:alpha val="40000"/>
                    </a:prstClr>
                  </a:outerShdw>
                </a:effectLst>
              </a:rPr>
              <a:t>and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An Introduction to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the Makings of a Metaphor</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2009-2026  </a:t>
            </a:r>
            <a:r>
              <a:rPr lang="en-US" sz="800" b="0" dirty="0">
                <a:solidFill>
                  <a:srgbClr val="000000"/>
                </a:solidFill>
                <a:hlinkClick r:id="rId4"/>
              </a:rPr>
              <a:t>Timothy G. Roufs</a:t>
            </a:r>
            <a:r>
              <a:rPr lang="en-US" sz="800" b="0" dirty="0">
                <a:solidFill>
                  <a:srgbClr val="000000"/>
                </a:solidFill>
              </a:rPr>
              <a:t>, University of Minnesota Duluth</a:t>
            </a:r>
            <a:endParaRPr kumimoji="1" lang="en-US" sz="800" b="0" dirty="0">
              <a:solidFill>
                <a:srgbClr val="000000"/>
              </a:solidFill>
            </a:endParaRPr>
          </a:p>
        </p:txBody>
      </p:sp>
      <p:sp>
        <p:nvSpPr>
          <p:cNvPr id="9" name="Subtitle 2">
            <a:extLst>
              <a:ext uri="{FF2B5EF4-FFF2-40B4-BE49-F238E27FC236}">
                <a16:creationId xmlns:a16="http://schemas.microsoft.com/office/drawing/2014/main" id="{6EF6A265-C4ED-456A-BC34-62935D95884A}"/>
              </a:ext>
            </a:extLst>
          </p:cNvPr>
          <p:cNvSpPr txBox="1">
            <a:spLocks/>
          </p:cNvSpPr>
          <p:nvPr/>
        </p:nvSpPr>
        <p:spPr>
          <a:xfrm>
            <a:off x="685800" y="381000"/>
            <a:ext cx="7772400" cy="6401775"/>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Text Box 5">
            <a:extLst>
              <a:ext uri="{FF2B5EF4-FFF2-40B4-BE49-F238E27FC236}">
                <a16:creationId xmlns:a16="http://schemas.microsoft.com/office/drawing/2014/main" id="{945501BE-5ABF-4B69-A654-94FEA0DFB34B}"/>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a:t>
            </a:r>
          </a:p>
        </p:txBody>
      </p:sp>
      <p:sp>
        <p:nvSpPr>
          <p:cNvPr id="13" name="Subtitle 2">
            <a:extLst>
              <a:ext uri="{FF2B5EF4-FFF2-40B4-BE49-F238E27FC236}">
                <a16:creationId xmlns:a16="http://schemas.microsoft.com/office/drawing/2014/main" id="{BDBDCCDA-1AE6-4101-80B2-359634D74DBC}"/>
              </a:ext>
            </a:extLst>
          </p:cNvPr>
          <p:cNvSpPr txBox="1">
            <a:spLocks/>
          </p:cNvSpPr>
          <p:nvPr/>
        </p:nvSpPr>
        <p:spPr>
          <a:xfrm>
            <a:off x="1143000" y="2286001"/>
            <a:ext cx="6934200" cy="1287292"/>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4" name="Rectangle 13">
            <a:extLst>
              <a:ext uri="{FF2B5EF4-FFF2-40B4-BE49-F238E27FC236}">
                <a16:creationId xmlns:a16="http://schemas.microsoft.com/office/drawing/2014/main" id="{BCC58523-5815-4AB1-A49C-BFD68D804CFA}"/>
              </a:ext>
            </a:extLst>
          </p:cNvPr>
          <p:cNvSpPr>
            <a:spLocks noChangeArrowheads="1"/>
          </p:cNvSpPr>
          <p:nvPr/>
        </p:nvSpPr>
        <p:spPr bwMode="auto">
          <a:xfrm>
            <a:off x="609222" y="563940"/>
            <a:ext cx="7925568" cy="1569660"/>
          </a:xfrm>
          <a:prstGeom prst="rect">
            <a:avLst/>
          </a:prstGeom>
          <a:solidFill>
            <a:srgbClr val="E3F4FF"/>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50098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1438814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242647642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since 2015,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405196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and immigration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is a hot political issue . . .</a:t>
            </a:r>
          </a:p>
        </p:txBody>
      </p:sp>
    </p:spTree>
    <p:extLst>
      <p:ext uri="{BB962C8B-B14F-4D97-AF65-F5344CB8AC3E}">
        <p14:creationId xmlns:p14="http://schemas.microsoft.com/office/powerpoint/2010/main" val="152393515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75201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11.2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24605" y="5423566"/>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70605" y="5315566"/>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195888325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2317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is high . . .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118402313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Italian Premier </a:t>
            </a:r>
            <a:r>
              <a:rPr kumimoji="0" lang="en-US" sz="2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221096879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39853108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033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Tree>
    <p:extLst>
      <p:ext uri="{BB962C8B-B14F-4D97-AF65-F5344CB8AC3E}">
        <p14:creationId xmlns:p14="http://schemas.microsoft.com/office/powerpoint/2010/main" val="9799540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3594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90121614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158904270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61868575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20511568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218186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B36F3-5E1C-3233-61E2-6B5D4FCDE2C0}"/>
              </a:ext>
            </a:extLst>
          </p:cNvPr>
          <p:cNvPicPr>
            <a:picLocks noChangeAspect="1"/>
          </p:cNvPicPr>
          <p:nvPr/>
        </p:nvPicPr>
        <p:blipFill>
          <a:blip r:embed="rId3"/>
          <a:stretch>
            <a:fillRect/>
          </a:stretch>
        </p:blipFill>
        <p:spPr>
          <a:xfrm>
            <a:off x="547486" y="762000"/>
            <a:ext cx="8072123" cy="5862351"/>
          </a:xfrm>
          <a:prstGeom prst="rect">
            <a:avLst/>
          </a:prstGeom>
        </p:spPr>
      </p:pic>
      <p:sp>
        <p:nvSpPr>
          <p:cNvPr id="5" name="Rectangle 4">
            <a:extLst>
              <a:ext uri="{FF2B5EF4-FFF2-40B4-BE49-F238E27FC236}">
                <a16:creationId xmlns:a16="http://schemas.microsoft.com/office/drawing/2014/main" id="{E62E5B48-F60A-B74D-455B-4C237A758F85}"/>
              </a:ext>
            </a:extLst>
          </p:cNvPr>
          <p:cNvSpPr>
            <a:spLocks noChangeArrowheads="1"/>
          </p:cNvSpPr>
          <p:nvPr/>
        </p:nvSpPr>
        <p:spPr bwMode="auto">
          <a:xfrm>
            <a:off x="1905000" y="6574686"/>
            <a:ext cx="5317073"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https://www.statista.com/statistics/1082077/deaths-of-migrants-in-the-mediterranean-sea/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3">
            <a:extLst>
              <a:ext uri="{FF2B5EF4-FFF2-40B4-BE49-F238E27FC236}">
                <a16:creationId xmlns:a16="http://schemas.microsoft.com/office/drawing/2014/main" id="{F14DCDA2-0F56-F0A8-ED7B-7EE528D3944F}"/>
              </a:ext>
            </a:extLst>
          </p:cNvPr>
          <p:cNvSpPr>
            <a:spLocks noChangeArrowheads="1"/>
          </p:cNvSpPr>
          <p:nvPr/>
        </p:nvSpPr>
        <p:spPr bwMode="auto">
          <a:xfrm>
            <a:off x="762000" y="457200"/>
            <a:ext cx="7645400" cy="95410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Number of recorded deaths of migrants in the Mediterranean Sea from 2014 to 2021 </a:t>
            </a:r>
          </a:p>
        </p:txBody>
      </p:sp>
    </p:spTree>
    <p:extLst>
      <p:ext uri="{BB962C8B-B14F-4D97-AF65-F5344CB8AC3E}">
        <p14:creationId xmlns:p14="http://schemas.microsoft.com/office/powerpoint/2010/main" val="311342720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6820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66873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6223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23772425"/>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379509732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113770227"/>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35774363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145296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51418413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9856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r>
              <a:rPr lang="en-US" sz="1000" i="0" dirty="0">
                <a:solidFill>
                  <a:schemeClr val="bg1"/>
                </a:solidFill>
                <a:hlinkClick r:id="rId4"/>
              </a:rPr>
              <a:t>https://europeanconservative.com/articles/news/europes-open-back-door-italian-migration-up-50-in-2023/</a:t>
            </a:r>
            <a:endParaRPr lang="en-US" sz="1000" i="0" dirty="0">
              <a:solidFill>
                <a:schemeClr val="bg1"/>
              </a:solidFill>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r>
              <a:rPr lang="en-US" sz="2400" b="1" dirty="0" err="1">
                <a:solidFill>
                  <a:schemeClr val="bg1"/>
                </a:solidFill>
                <a:effectLst>
                  <a:outerShdw blurRad="38100" dist="38100" dir="2700000" algn="tl">
                    <a:srgbClr val="000000">
                      <a:alpha val="43137"/>
                    </a:srgbClr>
                  </a:outerShdw>
                </a:effectLst>
              </a:rPr>
              <a:t>Giorgia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Meloni</a:t>
            </a:r>
            <a:endParaRPr lang="en-US" sz="24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r>
              <a:rPr lang="en-US" sz="1400" b="0" i="0" dirty="0">
                <a:solidFill>
                  <a:schemeClr val="bg1"/>
                </a:solidFill>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393207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r>
              <a:rPr lang="en-US" b="1" dirty="0">
                <a:solidFill>
                  <a:schemeClr val="bg1"/>
                </a:solidFill>
                <a:effectLst>
                  <a:outerShdw blurRad="38100" dist="38100" dir="2700000" algn="tl">
                    <a:srgbClr val="000000">
                      <a:alpha val="43137"/>
                    </a:srgbClr>
                  </a:outerShdw>
                </a:effectLst>
              </a:rPr>
              <a:t>Sunak, </a:t>
            </a:r>
            <a:r>
              <a:rPr lang="en-US" b="1" dirty="0" err="1">
                <a:solidFill>
                  <a:schemeClr val="bg1"/>
                </a:solidFill>
                <a:effectLst>
                  <a:outerShdw blurRad="38100" dist="38100" dir="2700000" algn="tl">
                    <a:srgbClr val="000000">
                      <a:alpha val="43137"/>
                    </a:srgbClr>
                  </a:outerShdw>
                </a:effectLst>
              </a:rPr>
              <a:t>Meloni</a:t>
            </a:r>
            <a:r>
              <a:rPr lang="en-US" b="1" dirty="0">
                <a:solidFill>
                  <a:schemeClr val="bg1"/>
                </a:solidFill>
                <a:effectLst>
                  <a:outerShdw blurRad="38100" dist="38100" dir="2700000" algn="tl">
                    <a:srgbClr val="000000">
                      <a:alpha val="43137"/>
                    </a:srgbClr>
                  </a:outerShdw>
                </a:effectLst>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r>
              <a:rPr lang="en-US" sz="2400" dirty="0">
                <a:solidFill>
                  <a:schemeClr val="bg1"/>
                </a:solidFill>
                <a:effectLst>
                  <a:outerShdw blurRad="38100" dist="38100" dir="2700000" algn="tl">
                    <a:srgbClr val="000000">
                      <a:alpha val="43137"/>
                    </a:srgbClr>
                  </a:outerShdw>
                </a:effectLst>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r>
              <a:rPr lang="en-US" sz="1400" b="0" i="0" dirty="0">
                <a:solidFill>
                  <a:schemeClr val="bg1"/>
                </a:solidFill>
                <a:effectLst>
                  <a:outerShdw blurRad="38100" dist="38100" dir="2700000" algn="tl">
                    <a:srgbClr val="000000">
                      <a:alpha val="43137"/>
                    </a:srgbClr>
                  </a:outerShdw>
                </a:effectLst>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296082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35066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51488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70582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38802161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425145385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a:p>
            <a:pPr eaLnBrk="1" hangingPunct="1">
              <a:lnSpc>
                <a:spcPct val="80000"/>
              </a:lnSpc>
              <a:spcBef>
                <a:spcPts val="0"/>
              </a:spcBef>
            </a:pPr>
            <a:endParaRPr lang="en-US" sz="2800" dirty="0"/>
          </a:p>
          <a:p>
            <a:pPr eaLnBrk="1" hangingPunct="1">
              <a:lnSpc>
                <a:spcPct val="80000"/>
              </a:lnSpc>
              <a:spcBef>
                <a:spcPts val="0"/>
              </a:spcBef>
            </a:pPr>
            <a:r>
              <a:rPr lang="en-US" sz="2400" dirty="0">
                <a:solidFill>
                  <a:schemeClr val="bg1"/>
                </a:solidFill>
              </a:rPr>
              <a:t>Many Italians are upset by a trend of </a:t>
            </a:r>
            <a:r>
              <a:rPr lang="en-US" sz="2800" b="1" dirty="0">
                <a:solidFill>
                  <a:schemeClr val="bg1"/>
                </a:solidFill>
              </a:rPr>
              <a:t>increasing “disturbing incidents” of violence against the immigrants</a:t>
            </a:r>
          </a:p>
          <a:p>
            <a:pPr eaLnBrk="1" hangingPunct="1">
              <a:lnSpc>
                <a:spcPct val="80000"/>
              </a:lnSpc>
              <a:spcBef>
                <a:spcPts val="0"/>
              </a:spcBef>
            </a:pPr>
            <a:endParaRPr lang="en-US" sz="2800" dirty="0">
              <a:solidFill>
                <a:schemeClr val="bg1"/>
              </a:solidFill>
            </a:endParaRPr>
          </a:p>
          <a:p>
            <a:pPr lvl="1" eaLnBrk="1" hangingPunct="1">
              <a:lnSpc>
                <a:spcPct val="80000"/>
              </a:lnSpc>
              <a:spcBef>
                <a:spcPts val="0"/>
              </a:spcBef>
            </a:pPr>
            <a:r>
              <a:rPr lang="en-US" sz="2400" dirty="0">
                <a:solidFill>
                  <a:schemeClr val="bg1"/>
                </a:solidFill>
              </a:rPr>
              <a:t>They have </a:t>
            </a:r>
            <a:r>
              <a:rPr lang="en-US" sz="2400" b="1" dirty="0">
                <a:solidFill>
                  <a:schemeClr val="bg1"/>
                </a:solidFill>
              </a:rPr>
              <a:t>“externalized” the problem </a:t>
            </a:r>
            <a:r>
              <a:rPr lang="en-US" sz="2400" dirty="0">
                <a:solidFill>
                  <a:schemeClr val="bg1"/>
                </a:solidFill>
              </a:rPr>
              <a:t>dramatically in newspapers, on television, and in the traditional 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3378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2777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3853450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7B7-E940-BF26-EE9B-31C75C55E1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344086-B3BA-4731-D7F0-3D4335023E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592700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65545809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a:t>
            </a:r>
            <a:r>
              <a:rPr kumimoji="1" lang="en-US" sz="4000" i="0" dirty="0">
                <a:solidFill>
                  <a:srgbClr val="FFFFFF"/>
                </a:solidFill>
                <a:latin typeface="Arial" charset="0"/>
              </a:rPr>
              <a:t>note that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21435235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r>
              <a:rPr lang="en-US" sz="800" b="0" dirty="0">
                <a:solidFill>
                  <a:schemeClr val="bg1"/>
                </a:solidFill>
                <a:hlinkClick r:id="rId2">
                  <a:extLst>
                    <a:ext uri="{A12FA001-AC4F-418D-AE19-62706E023703}">
                      <ahyp:hlinkClr xmlns:ahyp="http://schemas.microsoft.com/office/drawing/2018/hyperlinkcolor" val="tx"/>
                    </a:ext>
                  </a:extLst>
                </a:hlinkClick>
              </a:rPr>
              <a:t>https://en.wikipedia.org/wiki/Dublin_Regulation</a:t>
            </a:r>
            <a:endParaRPr lang="en-US" sz="800" b="0" dirty="0">
              <a:solidFill>
                <a:schemeClr val="bg1"/>
              </a:solidFill>
            </a:endParaRPr>
          </a:p>
        </p:txBody>
      </p:sp>
    </p:spTree>
    <p:extLst>
      <p:ext uri="{BB962C8B-B14F-4D97-AF65-F5344CB8AC3E}">
        <p14:creationId xmlns:p14="http://schemas.microsoft.com/office/powerpoint/2010/main" val="347788831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11163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074928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39025"/>
            <a:ext cx="4572000" cy="215444"/>
          </a:xfrm>
          <a:prstGeom prst="rect">
            <a:avLst/>
          </a:prstGeom>
          <a:noFill/>
        </p:spPr>
        <p:txBody>
          <a:bodyPr wrap="square">
            <a:spAutoFit/>
          </a:bodyPr>
          <a:lstStyle/>
          <a:p>
            <a:r>
              <a:rPr lang="en-US" sz="800" b="0" i="0" dirty="0">
                <a:solidFill>
                  <a:schemeClr val="bg1"/>
                </a:solidFill>
                <a:latin typeface="+mn-lt"/>
                <a:hlinkClick r:id="rId2">
                  <a:extLst>
                    <a:ext uri="{A12FA001-AC4F-418D-AE19-62706E023703}">
                      <ahyp:hlinkClr xmlns:ahyp="http://schemas.microsoft.com/office/drawing/2018/hyperlinkcolor" val="tx"/>
                    </a:ext>
                  </a:extLst>
                </a:hlinkClick>
              </a:rPr>
              <a:t>https://en.wikipedia.org/wiki/PIGS_(economics)</a:t>
            </a:r>
            <a:endParaRPr lang="en-US" sz="800" b="0" i="0" dirty="0">
              <a:solidFill>
                <a:schemeClr val="bg1"/>
              </a:solidFill>
              <a:latin typeface="+mn-lt"/>
            </a:endParaRPr>
          </a:p>
        </p:txBody>
      </p:sp>
    </p:spTree>
    <p:extLst>
      <p:ext uri="{BB962C8B-B14F-4D97-AF65-F5344CB8AC3E}">
        <p14:creationId xmlns:p14="http://schemas.microsoft.com/office/powerpoint/2010/main" val="130038404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19800"/>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6848126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143000" y="2895600"/>
            <a:ext cx="6858000" cy="217142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other important demographics . . .</a:t>
            </a:r>
          </a:p>
        </p:txBody>
      </p:sp>
    </p:spTree>
    <p:extLst>
      <p:ext uri="{BB962C8B-B14F-4D97-AF65-F5344CB8AC3E}">
        <p14:creationId xmlns:p14="http://schemas.microsoft.com/office/powerpoint/2010/main" val="145700577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10"/>
          <p:cNvSpPr txBox="1">
            <a:spLocks noChangeArrowheads="1"/>
          </p:cNvSpPr>
          <p:nvPr/>
        </p:nvSpPr>
        <p:spPr bwMode="auto">
          <a:xfrm>
            <a:off x="2369548"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Rectangle 3">
            <a:extLst>
              <a:ext uri="{FF2B5EF4-FFF2-40B4-BE49-F238E27FC236}">
                <a16:creationId xmlns:a16="http://schemas.microsoft.com/office/drawing/2014/main" id="{C621D2DC-C686-455B-9A76-FDDFCFE9628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BD4156B-A256-4186-9F44-095509DE5245}"/>
                  </a:ext>
                </a:extLst>
              </p14:cNvPr>
              <p14:cNvContentPartPr/>
              <p14:nvPr/>
            </p14:nvContentPartPr>
            <p14:xfrm>
              <a:off x="2377269" y="2825760"/>
              <a:ext cx="4201560" cy="69840"/>
            </p14:xfrm>
          </p:contentPart>
        </mc:Choice>
        <mc:Fallback xmlns="">
          <p:pic>
            <p:nvPicPr>
              <p:cNvPr id="3" name="Ink 2">
                <a:extLst>
                  <a:ext uri="{FF2B5EF4-FFF2-40B4-BE49-F238E27FC236}">
                    <a16:creationId xmlns:a16="http://schemas.microsoft.com/office/drawing/2014/main" id="{1BD4156B-A256-4186-9F44-095509DE5245}"/>
                  </a:ext>
                </a:extLst>
              </p:cNvPr>
              <p:cNvPicPr/>
              <p:nvPr/>
            </p:nvPicPr>
            <p:blipFill>
              <a:blip r:embed="rId4"/>
              <a:stretch>
                <a:fillRect/>
              </a:stretch>
            </p:blipFill>
            <p:spPr>
              <a:xfrm>
                <a:off x="2323274" y="2717760"/>
                <a:ext cx="4309191" cy="285480"/>
              </a:xfrm>
              <a:prstGeom prst="rect">
                <a:avLst/>
              </a:prstGeom>
            </p:spPr>
          </p:pic>
        </mc:Fallback>
      </mc:AlternateContent>
    </p:spTree>
    <p:extLst>
      <p:ext uri="{BB962C8B-B14F-4D97-AF65-F5344CB8AC3E}">
        <p14:creationId xmlns:p14="http://schemas.microsoft.com/office/powerpoint/2010/main" val="35789276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third-largest population in the European Union and about the 23</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6</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66725"/>
            <a:ext cx="76390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lvl="0" algn="l">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lang="en-US" sz="2000" i="0" dirty="0">
                <a:solidFill>
                  <a:srgbClr val="FFFFFF"/>
                </a:solidFill>
              </a:rPr>
              <a:t>60,964,931</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(2024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7"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522.4+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(201.7+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2139713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60,964,931</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(2024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021264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7" name="Picture 6" descr="Table&#10;&#10;Description automatically generated">
            <a:extLst>
              <a:ext uri="{FF2B5EF4-FFF2-40B4-BE49-F238E27FC236}">
                <a16:creationId xmlns:a16="http://schemas.microsoft.com/office/drawing/2014/main" id="{61651C97-F532-4F02-9863-F7B18F2211B7}"/>
              </a:ext>
            </a:extLst>
          </p:cNvPr>
          <p:cNvPicPr>
            <a:picLocks noChangeAspect="1"/>
          </p:cNvPicPr>
          <p:nvPr/>
        </p:nvPicPr>
        <p:blipFill>
          <a:blip r:embed="rId4"/>
          <a:stretch>
            <a:fillRect/>
          </a:stretch>
        </p:blipFill>
        <p:spPr>
          <a:xfrm>
            <a:off x="457200" y="152400"/>
            <a:ext cx="8229600" cy="6292379"/>
          </a:xfrm>
          <a:prstGeom prst="rect">
            <a:avLst/>
          </a:prstGeom>
          <a:ln>
            <a:solidFill>
              <a:schemeClr val="tx1"/>
            </a:solidFill>
          </a:ln>
        </p:spPr>
      </p:pic>
      <p:sp>
        <p:nvSpPr>
          <p:cNvPr id="9" name="AutoShape 8">
            <a:extLst>
              <a:ext uri="{FF2B5EF4-FFF2-40B4-BE49-F238E27FC236}">
                <a16:creationId xmlns:a16="http://schemas.microsoft.com/office/drawing/2014/main" id="{81CFD647-12EC-4E87-B002-573792896024}"/>
              </a:ext>
            </a:extLst>
          </p:cNvPr>
          <p:cNvSpPr>
            <a:spLocks noChangeArrowheads="1"/>
          </p:cNvSpPr>
          <p:nvPr/>
        </p:nvSpPr>
        <p:spPr bwMode="auto">
          <a:xfrm rot="16200000">
            <a:off x="72685" y="5803840"/>
            <a:ext cx="485775" cy="478745"/>
          </a:xfrm>
          <a:prstGeom prst="downArrow">
            <a:avLst>
              <a:gd name="adj1" fmla="val 50000"/>
              <a:gd name="adj2" fmla="val 50245"/>
            </a:avLst>
          </a:prstGeom>
          <a:solidFill>
            <a:srgbClr val="009246"/>
          </a:solidFill>
          <a:ln w="3810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11" name="Freeform 1">
            <a:extLst>
              <a:ext uri="{FF2B5EF4-FFF2-40B4-BE49-F238E27FC236}">
                <a16:creationId xmlns:a16="http://schemas.microsoft.com/office/drawing/2014/main" id="{2B465311-71BE-436A-80CA-C1D9FE52D380}"/>
              </a:ext>
            </a:extLst>
          </p:cNvPr>
          <p:cNvSpPr/>
          <p:nvPr/>
        </p:nvSpPr>
        <p:spPr>
          <a:xfrm>
            <a:off x="8032643" y="5860697"/>
            <a:ext cx="669667" cy="350862"/>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309AB48-B4FF-435E-803A-7ABDEE0BD71D}"/>
                  </a:ext>
                </a:extLst>
              </p14:cNvPr>
              <p14:cNvContentPartPr/>
              <p14:nvPr/>
            </p14:nvContentPartPr>
            <p14:xfrm>
              <a:off x="4388589" y="567152"/>
              <a:ext cx="1066320" cy="39600"/>
            </p14:xfrm>
          </p:contentPart>
        </mc:Choice>
        <mc:Fallback xmlns="">
          <p:pic>
            <p:nvPicPr>
              <p:cNvPr id="8" name="Ink 7">
                <a:extLst>
                  <a:ext uri="{FF2B5EF4-FFF2-40B4-BE49-F238E27FC236}">
                    <a16:creationId xmlns:a16="http://schemas.microsoft.com/office/drawing/2014/main" id="{D309AB48-B4FF-435E-803A-7ABDEE0BD71D}"/>
                  </a:ext>
                </a:extLst>
              </p:cNvPr>
              <p:cNvPicPr/>
              <p:nvPr/>
            </p:nvPicPr>
            <p:blipFill>
              <a:blip r:embed="rId6"/>
              <a:stretch>
                <a:fillRect/>
              </a:stretch>
            </p:blipFill>
            <p:spPr>
              <a:xfrm>
                <a:off x="4334949" y="459512"/>
                <a:ext cx="11739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A1F4323D-6753-460C-AF4C-F2C974E95DA0}"/>
                  </a:ext>
                </a:extLst>
              </p14:cNvPr>
              <p14:cNvContentPartPr/>
              <p14:nvPr/>
            </p14:nvContentPartPr>
            <p14:xfrm>
              <a:off x="-423891" y="2116952"/>
              <a:ext cx="360" cy="360"/>
            </p14:xfrm>
          </p:contentPart>
        </mc:Choice>
        <mc:Fallback xmlns="">
          <p:pic>
            <p:nvPicPr>
              <p:cNvPr id="12" name="Ink 11">
                <a:extLst>
                  <a:ext uri="{FF2B5EF4-FFF2-40B4-BE49-F238E27FC236}">
                    <a16:creationId xmlns:a16="http://schemas.microsoft.com/office/drawing/2014/main" id="{A1F4323D-6753-460C-AF4C-F2C974E95DA0}"/>
                  </a:ext>
                </a:extLst>
              </p:cNvPr>
              <p:cNvPicPr/>
              <p:nvPr/>
            </p:nvPicPr>
            <p:blipFill>
              <a:blip r:embed="rId8"/>
              <a:stretch>
                <a:fillRect/>
              </a:stretch>
            </p:blipFill>
            <p:spPr>
              <a:xfrm>
                <a:off x="-477531" y="2009312"/>
                <a:ext cx="108000" cy="216000"/>
              </a:xfrm>
              <a:prstGeom prst="rect">
                <a:avLst/>
              </a:prstGeom>
            </p:spPr>
          </p:pic>
        </mc:Fallback>
      </mc:AlternateContent>
      <p:sp>
        <p:nvSpPr>
          <p:cNvPr id="3" name="TextBox 2">
            <a:extLst>
              <a:ext uri="{FF2B5EF4-FFF2-40B4-BE49-F238E27FC236}">
                <a16:creationId xmlns:a16="http://schemas.microsoft.com/office/drawing/2014/main" id="{CDA01695-5007-D1B1-5649-7C7B194C1971}"/>
              </a:ext>
            </a:extLst>
          </p:cNvPr>
          <p:cNvSpPr txBox="1"/>
          <p:nvPr/>
        </p:nvSpPr>
        <p:spPr>
          <a:xfrm>
            <a:off x="2006600" y="5846738"/>
            <a:ext cx="1645389" cy="350862"/>
          </a:xfrm>
          <a:prstGeom prst="rect">
            <a:avLst/>
          </a:prstGeom>
          <a:solidFill>
            <a:schemeClr val="bg1"/>
          </a:solidFill>
        </p:spPr>
        <p:txBody>
          <a:bodyPr wrap="square" lIns="45720" rIns="45720">
            <a:noAutofit/>
          </a:bodyPr>
          <a:lstStyle/>
          <a:p>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61,021,855</a:t>
            </a:r>
            <a:endParaRPr lang="en-US" sz="1800" dirty="0"/>
          </a:p>
        </p:txBody>
      </p:sp>
      <p:sp>
        <p:nvSpPr>
          <p:cNvPr id="4" name="Freeform 2">
            <a:extLst>
              <a:ext uri="{FF2B5EF4-FFF2-40B4-BE49-F238E27FC236}">
                <a16:creationId xmlns:a16="http://schemas.microsoft.com/office/drawing/2014/main" id="{01D4C5F8-CEE1-BF72-9CA5-82384B525361}"/>
              </a:ext>
            </a:extLst>
          </p:cNvPr>
          <p:cNvSpPr/>
          <p:nvPr/>
        </p:nvSpPr>
        <p:spPr>
          <a:xfrm>
            <a:off x="1938514" y="5791200"/>
            <a:ext cx="1777303"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6835621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61772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throughout the country most people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urban and Catholic . . .</a:t>
            </a:r>
          </a:p>
        </p:txBody>
      </p:sp>
    </p:spTree>
    <p:extLst>
      <p:ext uri="{BB962C8B-B14F-4D97-AF65-F5344CB8AC3E}">
        <p14:creationId xmlns:p14="http://schemas.microsoft.com/office/powerpoint/2010/main" val="426421546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92062" y="4953000"/>
            <a:ext cx="3974165"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83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406236" y="3581400"/>
            <a:ext cx="4320413"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207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40120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BBB18B85-9676-4C26-8AD4-ECC01B14D13C}"/>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2">
            <a:extLst>
              <a:ext uri="{FF2B5EF4-FFF2-40B4-BE49-F238E27FC236}">
                <a16:creationId xmlns:a16="http://schemas.microsoft.com/office/drawing/2014/main" id="{1C3A8413-CAAE-4A8F-9DB0-93D0CFB8F68F}"/>
              </a:ext>
            </a:extLst>
          </p:cNvPr>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Tree>
    <p:extLst>
      <p:ext uri="{BB962C8B-B14F-4D97-AF65-F5344CB8AC3E}">
        <p14:creationId xmlns:p14="http://schemas.microsoft.com/office/powerpoint/2010/main" val="328896030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40120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3DD61D49-C9A0-485F-8F7D-0962F84C9FA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4498556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81940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virtually everyone, male and female,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is literate . . .</a:t>
            </a:r>
          </a:p>
        </p:txBody>
      </p:sp>
    </p:spTree>
    <p:extLst>
      <p:ext uri="{BB962C8B-B14F-4D97-AF65-F5344CB8AC3E}">
        <p14:creationId xmlns:p14="http://schemas.microsoft.com/office/powerpoint/2010/main" val="164272615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9"/>
          <p:cNvSpPr txBox="1">
            <a:spLocks noChangeArrowheads="1"/>
          </p:cNvSpPr>
          <p:nvPr/>
        </p:nvSpPr>
        <p:spPr bwMode="auto">
          <a:xfrm>
            <a:off x="762000" y="2247102"/>
            <a:ext cx="7696200" cy="3391698"/>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
        <p:nvSpPr>
          <p:cNvPr id="5" name="Rectangle 3">
            <a:extLst>
              <a:ext uri="{FF2B5EF4-FFF2-40B4-BE49-F238E27FC236}">
                <a16:creationId xmlns:a16="http://schemas.microsoft.com/office/drawing/2014/main" id="{90D2B23E-8584-490E-8A56-EEADBF6DED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0">
            <a:extLst>
              <a:ext uri="{FF2B5EF4-FFF2-40B4-BE49-F238E27FC236}">
                <a16:creationId xmlns:a16="http://schemas.microsoft.com/office/drawing/2014/main" id="{F070A652-DFEF-4510-B6E1-7DB37E30B379}"/>
              </a:ext>
            </a:extLst>
          </p:cNvPr>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C8E2E6FB-1C6C-4A86-B29E-B857E6D8D00C}"/>
              </a:ext>
            </a:extLst>
          </p:cNvPr>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Tree>
    <p:extLst>
      <p:ext uri="{BB962C8B-B14F-4D97-AF65-F5344CB8AC3E}">
        <p14:creationId xmlns:p14="http://schemas.microsoft.com/office/powerpoint/2010/main" val="11892071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280842"/>
            <a:ext cx="7543800" cy="32055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lang="en-US" i="0" dirty="0">
                <a:solidFill>
                  <a:schemeClr val="bg1"/>
                </a:solidFill>
                <a:latin typeface="Arial" charset="0"/>
              </a:rPr>
              <a:t>However, with many other things, </a:t>
            </a:r>
          </a:p>
          <a:p>
            <a:pPr marL="0" marR="0" lvl="0" indent="0" algn="ctr" defTabSz="914400" rtl="0" eaLnBrk="1" fontAlgn="base" latinLnBrk="0" hangingPunct="1">
              <a:lnSpc>
                <a:spcPct val="150000"/>
              </a:lnSpc>
              <a:spcBef>
                <a:spcPct val="20000"/>
              </a:spcBef>
              <a:spcAft>
                <a:spcPct val="0"/>
              </a:spcAft>
              <a:buClrTx/>
              <a:buSzTx/>
              <a:buFontTx/>
              <a:buNone/>
              <a:tabLst/>
              <a:defRPr/>
            </a:pPr>
            <a:r>
              <a:rPr lang="en-US" sz="4800" i="0" dirty="0">
                <a:solidFill>
                  <a:schemeClr val="bg1"/>
                </a:solidFill>
                <a:latin typeface="Arial" charset="0"/>
              </a:rPr>
              <a:t>there is a large </a:t>
            </a:r>
          </a:p>
          <a:p>
            <a:pPr marL="0" marR="0" lvl="0" indent="0" algn="ctr" defTabSz="914400" rtl="0" eaLnBrk="1" fontAlgn="base" latinLnBrk="0" hangingPunct="1">
              <a:lnSpc>
                <a:spcPct val="150000"/>
              </a:lnSpc>
              <a:spcBef>
                <a:spcPct val="20000"/>
              </a:spcBef>
              <a:spcAft>
                <a:spcPct val="0"/>
              </a:spcAft>
              <a:buClrTx/>
              <a:buSzTx/>
              <a:buFontTx/>
              <a:buNone/>
              <a:tabLst/>
              <a:defRPr/>
            </a:pPr>
            <a:r>
              <a:rPr lang="en-US" sz="4800" i="0" dirty="0">
                <a:solidFill>
                  <a:schemeClr val="bg1"/>
                </a:solidFill>
                <a:latin typeface="Arial" charset="0"/>
              </a:rPr>
              <a:t>North-South divide </a:t>
            </a:r>
            <a:r>
              <a:rPr kumimoji="0" lang="en-US" sz="4800" b="1" i="0" u="none" strike="noStrike" kern="1200" cap="none" spc="0" normalizeH="0" baseline="0" noProof="0" dirty="0">
                <a:ln>
                  <a:noFill/>
                </a:ln>
                <a:solidFill>
                  <a:schemeClr val="bg1"/>
                </a:solidFill>
                <a:effectLst/>
                <a:uLnTx/>
                <a:uFillTx/>
                <a:latin typeface="Arial" charset="0"/>
                <a:ea typeface="+mn-ea"/>
                <a:cs typeface="+mn-cs"/>
              </a:rPr>
              <a:t>. . .</a:t>
            </a:r>
          </a:p>
        </p:txBody>
      </p:sp>
    </p:spTree>
    <p:extLst>
      <p:ext uri="{BB962C8B-B14F-4D97-AF65-F5344CB8AC3E}">
        <p14:creationId xmlns:p14="http://schemas.microsoft.com/office/powerpoint/2010/main" val="235417432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has the fourth-largest population in the European Union and the 23</a:t>
            </a:r>
            <a:r>
              <a:rPr kumimoji="0" lang="en-US" sz="2400" b="1" i="0" u="none" strike="noStrike" kern="1200" cap="none" spc="0" normalizeH="0" baseline="30000" noProof="0" dirty="0">
                <a:ln>
                  <a:noFill/>
                </a:ln>
                <a:solidFill>
                  <a:srgbClr val="BBE0E3">
                    <a:lumMod val="90000"/>
                  </a:srgbClr>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The population density, at over 201.7 persons per square kilometer (over 522.4/</a:t>
            </a:r>
            <a:r>
              <a:rPr kumimoji="0" lang="en-US" sz="2400" b="1" i="0" u="none" strike="noStrike" kern="1200" cap="none" spc="0" normalizeH="0" baseline="0" noProof="0" dirty="0" err="1">
                <a:ln>
                  <a:noFill/>
                </a:ln>
                <a:solidFill>
                  <a:srgbClr val="BBE0E3">
                    <a:lumMod val="90000"/>
                  </a:srgbClr>
                </a:solidFill>
                <a:effectLst/>
                <a:uLnTx/>
                <a:uFillTx/>
                <a:latin typeface="Verdana" pitchFamily="34" charset="0"/>
                <a:ea typeface="+mn-ea"/>
                <a:cs typeface="+mn-cs"/>
              </a:rPr>
              <a:t>sq</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 mi), is the fifth highest in the European Union</a:t>
            </a:r>
            <a:endParaRPr kumimoji="0" lang="en-US" sz="18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5105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highest density is in </a:t>
            </a:r>
            <a:r>
              <a:rPr kumimoji="0" lang="en-US" sz="24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as that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18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8271523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87225478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1830563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C21271D-740B-4388-8E82-49066E8D9751}"/>
              </a:ext>
            </a:extLst>
          </p:cNvPr>
          <p:cNvSpPr/>
          <p:nvPr/>
        </p:nvSpPr>
        <p:spPr>
          <a:xfrm>
            <a:off x="3733800" y="4286450"/>
            <a:ext cx="14013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Verdana" pitchFamily="34" charset="0"/>
                <a:ea typeface="+mn-ea"/>
                <a:cs typeface="+mn-cs"/>
              </a:rPr>
              <a:t>“The North”</a:t>
            </a:r>
            <a:endParaRPr kumimoji="0" lang="en-US" sz="2400" b="1" i="1"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6725057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3971683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22151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126872"/>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677347"/>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
        <p:nvSpPr>
          <p:cNvPr id="3" name="Title 2">
            <a:extLst>
              <a:ext uri="{FF2B5EF4-FFF2-40B4-BE49-F238E27FC236}">
                <a16:creationId xmlns:a16="http://schemas.microsoft.com/office/drawing/2014/main" id="{AEE34236-A7C5-4722-A96D-E9305261FCA6}"/>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8D88DF0F-124D-49BD-8E62-33A8A5B675FB}"/>
              </a:ext>
            </a:extLst>
          </p:cNvPr>
          <p:cNvSpPr txBox="1"/>
          <p:nvPr/>
        </p:nvSpPr>
        <p:spPr>
          <a:xfrm>
            <a:off x="914400" y="1484293"/>
            <a:ext cx="7315200" cy="954107"/>
          </a:xfrm>
          <a:prstGeom prst="rect">
            <a:avLst/>
          </a:prstGeom>
          <a:noFill/>
        </p:spPr>
        <p:txBody>
          <a:bodyPr wrap="square">
            <a:spAutoFit/>
          </a:bodyPr>
          <a:lstStyle/>
          <a:p>
            <a:r>
              <a:rPr lang="en-US" sz="2800" b="0" i="0" dirty="0">
                <a:solidFill>
                  <a:schemeClr val="bg1"/>
                </a:solidFill>
              </a:rPr>
              <a:t>That is one of the reasons Italy is classified by Gannon and Pillai as a</a:t>
            </a:r>
          </a:p>
        </p:txBody>
      </p:sp>
    </p:spTree>
    <p:extLst>
      <p:ext uri="{BB962C8B-B14F-4D97-AF65-F5344CB8AC3E}">
        <p14:creationId xmlns:p14="http://schemas.microsoft.com/office/powerpoint/2010/main" val="311417770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5" name="Rectangle 11">
            <a:extLst>
              <a:ext uri="{FF2B5EF4-FFF2-40B4-BE49-F238E27FC236}">
                <a16:creationId xmlns:a16="http://schemas.microsoft.com/office/drawing/2014/main" id="{5D372D00-ADB2-4284-96EB-FC187E821E9D}"/>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2009-2026  </a:t>
            </a:r>
            <a:r>
              <a:rPr lang="en-US" sz="800" b="0" dirty="0">
                <a:solidFill>
                  <a:srgbClr val="000000"/>
                </a:solidFill>
                <a:hlinkClick r:id="rId3"/>
              </a:rPr>
              <a:t>Timothy G. Roufs</a:t>
            </a:r>
            <a:r>
              <a:rPr lang="en-US" sz="800" b="0" dirty="0">
                <a:solidFill>
                  <a:srgbClr val="000000"/>
                </a:solidFill>
              </a:rPr>
              <a:t>, University of Minnesota Duluth</a:t>
            </a:r>
            <a:endParaRPr kumimoji="1" lang="en-US" sz="800" b="0" dirty="0">
              <a:solidFill>
                <a:srgbClr val="000000"/>
              </a:solidFill>
            </a:endParaRPr>
          </a:p>
        </p:txBody>
      </p:sp>
    </p:spTree>
    <p:extLst>
      <p:ext uri="{BB962C8B-B14F-4D97-AF65-F5344CB8AC3E}">
        <p14:creationId xmlns:p14="http://schemas.microsoft.com/office/powerpoint/2010/main" val="194756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60,964,931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(2024 est.)</a:t>
            </a:r>
          </a:p>
        </p:txBody>
      </p:sp>
    </p:spTree>
    <p:extLst>
      <p:ext uri="{BB962C8B-B14F-4D97-AF65-F5344CB8AC3E}">
        <p14:creationId xmlns:p14="http://schemas.microsoft.com/office/powerpoint/2010/main" val="100103115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t>
            </a:r>
            <a:r>
              <a:rPr lang="en-US" sz="4000" b="1" dirty="0" err="1">
                <a:solidFill>
                  <a:schemeClr val="accent1">
                    <a:lumMod val="90000"/>
                  </a:schemeClr>
                </a:solidFill>
              </a:rPr>
              <a:t>Appenine</a:t>
            </a:r>
            <a:r>
              <a:rPr lang="en-US" sz="4000" b="1" dirty="0">
                <a:solidFill>
                  <a:schemeClr val="accent1">
                    <a:lumMod val="90000"/>
                  </a:schemeClr>
                </a:solidFill>
              </a:rPr>
              <a:t>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t>Many Italians view Italy as two separate nations</a:t>
            </a:r>
          </a:p>
          <a:p>
            <a:pPr lvl="2" eaLnBrk="1" hangingPunct="1">
              <a:lnSpc>
                <a:spcPct val="150000"/>
              </a:lnSpc>
            </a:pPr>
            <a:r>
              <a:rPr lang="en-US" b="1" dirty="0"/>
              <a:t>The wealthier, industrial north</a:t>
            </a:r>
          </a:p>
          <a:p>
            <a:pPr lvl="2" eaLnBrk="1" hangingPunct="1">
              <a:lnSpc>
                <a:spcPct val="150000"/>
              </a:lnSpc>
            </a:pPr>
            <a:r>
              <a:rPr lang="en-US" b="1" dirty="0"/>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439988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78142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88107813"/>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6200"/>
            <a:ext cx="9382126"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05000" y="2895600"/>
            <a:ext cx="3600029" cy="14478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5780177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76200"/>
            <a:ext cx="9372600"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1857318" y="3581400"/>
            <a:ext cx="3658527" cy="1172029"/>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125029" y="5486400"/>
            <a:ext cx="2104571" cy="856343"/>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FA6EDB2-E732-487E-9A47-704AE44B6922}"/>
                  </a:ext>
                </a:extLst>
              </p14:cNvPr>
              <p14:cNvContentPartPr/>
              <p14:nvPr/>
            </p14:nvContentPartPr>
            <p14:xfrm>
              <a:off x="3479900" y="4596200"/>
              <a:ext cx="1528560" cy="39240"/>
            </p14:xfrm>
          </p:contentPart>
        </mc:Choice>
        <mc:Fallback xmlns="">
          <p:pic>
            <p:nvPicPr>
              <p:cNvPr id="2" name="Ink 1">
                <a:extLst>
                  <a:ext uri="{FF2B5EF4-FFF2-40B4-BE49-F238E27FC236}">
                    <a16:creationId xmlns:a16="http://schemas.microsoft.com/office/drawing/2014/main" id="{AFA6EDB2-E732-487E-9A47-704AE44B6922}"/>
                  </a:ext>
                </a:extLst>
              </p:cNvPr>
              <p:cNvPicPr/>
              <p:nvPr/>
            </p:nvPicPr>
            <p:blipFill>
              <a:blip r:embed="rId4"/>
              <a:stretch>
                <a:fillRect/>
              </a:stretch>
            </p:blipFill>
            <p:spPr>
              <a:xfrm>
                <a:off x="3425900" y="4488560"/>
                <a:ext cx="16362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6493AEA-EC34-4E2E-8DB2-2F041709664D}"/>
                  </a:ext>
                </a:extLst>
              </p14:cNvPr>
              <p14:cNvContentPartPr/>
              <p14:nvPr/>
            </p14:nvContentPartPr>
            <p14:xfrm>
              <a:off x="4025660" y="5053040"/>
              <a:ext cx="1270080" cy="53640"/>
            </p14:xfrm>
          </p:contentPart>
        </mc:Choice>
        <mc:Fallback xmlns="">
          <p:pic>
            <p:nvPicPr>
              <p:cNvPr id="3" name="Ink 2">
                <a:extLst>
                  <a:ext uri="{FF2B5EF4-FFF2-40B4-BE49-F238E27FC236}">
                    <a16:creationId xmlns:a16="http://schemas.microsoft.com/office/drawing/2014/main" id="{E6493AEA-EC34-4E2E-8DB2-2F041709664D}"/>
                  </a:ext>
                </a:extLst>
              </p:cNvPr>
              <p:cNvPicPr/>
              <p:nvPr/>
            </p:nvPicPr>
            <p:blipFill>
              <a:blip r:embed="rId6"/>
              <a:stretch>
                <a:fillRect/>
              </a:stretch>
            </p:blipFill>
            <p:spPr>
              <a:xfrm>
                <a:off x="3971660" y="4945400"/>
                <a:ext cx="13777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7AA67A7-4FE0-4612-B3C9-C2E085579254}"/>
                  </a:ext>
                </a:extLst>
              </p14:cNvPr>
              <p14:cNvContentPartPr/>
              <p14:nvPr/>
            </p14:nvContentPartPr>
            <p14:xfrm>
              <a:off x="6667340" y="5498000"/>
              <a:ext cx="1013040" cy="90000"/>
            </p14:xfrm>
          </p:contentPart>
        </mc:Choice>
        <mc:Fallback xmlns="">
          <p:pic>
            <p:nvPicPr>
              <p:cNvPr id="4" name="Ink 3">
                <a:extLst>
                  <a:ext uri="{FF2B5EF4-FFF2-40B4-BE49-F238E27FC236}">
                    <a16:creationId xmlns:a16="http://schemas.microsoft.com/office/drawing/2014/main" id="{87AA67A7-4FE0-4612-B3C9-C2E085579254}"/>
                  </a:ext>
                </a:extLst>
              </p:cNvPr>
              <p:cNvPicPr/>
              <p:nvPr/>
            </p:nvPicPr>
            <p:blipFill>
              <a:blip r:embed="rId8"/>
              <a:stretch>
                <a:fillRect/>
              </a:stretch>
            </p:blipFill>
            <p:spPr>
              <a:xfrm>
                <a:off x="6613340" y="5390360"/>
                <a:ext cx="112068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485B3298-0B32-4BCE-A463-B1E4FAD43A39}"/>
                  </a:ext>
                </a:extLst>
              </p14:cNvPr>
              <p14:cNvContentPartPr/>
              <p14:nvPr/>
            </p14:nvContentPartPr>
            <p14:xfrm>
              <a:off x="2196860" y="5954840"/>
              <a:ext cx="2406600" cy="102600"/>
            </p14:xfrm>
          </p:contentPart>
        </mc:Choice>
        <mc:Fallback xmlns="">
          <p:pic>
            <p:nvPicPr>
              <p:cNvPr id="6" name="Ink 5">
                <a:extLst>
                  <a:ext uri="{FF2B5EF4-FFF2-40B4-BE49-F238E27FC236}">
                    <a16:creationId xmlns:a16="http://schemas.microsoft.com/office/drawing/2014/main" id="{485B3298-0B32-4BCE-A463-B1E4FAD43A39}"/>
                  </a:ext>
                </a:extLst>
              </p:cNvPr>
              <p:cNvPicPr/>
              <p:nvPr/>
            </p:nvPicPr>
            <p:blipFill>
              <a:blip r:embed="rId10"/>
              <a:stretch>
                <a:fillRect/>
              </a:stretch>
            </p:blipFill>
            <p:spPr>
              <a:xfrm>
                <a:off x="2142860" y="5847200"/>
                <a:ext cx="2514240" cy="31824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540118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3600986"/>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eaLnBrk="1" hangingPunct="1">
              <a:spcBef>
                <a:spcPts val="0"/>
              </a:spcBef>
            </a:pPr>
            <a:endParaRPr lang="en-US" sz="1200" dirty="0"/>
          </a:p>
          <a:p>
            <a:pPr lvl="1" eaLnBrk="1" hangingPunct="1">
              <a:spcBef>
                <a:spcPts val="0"/>
              </a:spcBef>
            </a:pPr>
            <a:r>
              <a:rPr lang="en-US" sz="3200" b="1" dirty="0"/>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3107" name="Rectangle 3"/>
          <p:cNvSpPr>
            <a:spLocks noGrp="1" noChangeArrowheads="1"/>
          </p:cNvSpPr>
          <p:nvPr>
            <p:ph type="body" idx="1"/>
          </p:nvPr>
        </p:nvSpPr>
        <p:spPr>
          <a:xfrm>
            <a:off x="914400" y="1613848"/>
            <a:ext cx="7315200" cy="4693593"/>
          </a:xfrm>
        </p:spPr>
        <p:txBody>
          <a:bodyPr/>
          <a:lstStyle/>
          <a:p>
            <a:pPr marL="0" indent="0" algn="ctr" eaLnBrk="1" hangingPunct="1">
              <a:spcBef>
                <a:spcPts val="0"/>
              </a:spcBef>
              <a:buNone/>
            </a:pPr>
            <a:r>
              <a:rPr lang="en-US" sz="2800" dirty="0">
                <a:solidFill>
                  <a:schemeClr val="accent1"/>
                </a:solidFill>
              </a:rPr>
              <a:t>Similar to the operative importance of both </a:t>
            </a:r>
            <a:r>
              <a:rPr lang="en-US" sz="2800" dirty="0"/>
              <a:t>the </a:t>
            </a:r>
            <a:r>
              <a:rPr lang="en-US" b="1" dirty="0"/>
              <a:t>chorus and soloists</a:t>
            </a:r>
            <a:r>
              <a:rPr lang="en-US" sz="2800" dirty="0"/>
              <a:t>, </a:t>
            </a:r>
          </a:p>
          <a:p>
            <a:pPr marL="0" indent="0" algn="ctr" eaLnBrk="1" hangingPunct="1">
              <a:spcBef>
                <a:spcPts val="0"/>
              </a:spcBef>
              <a:buNone/>
            </a:pPr>
            <a:r>
              <a:rPr lang="en-US" sz="2800" dirty="0"/>
              <a:t>the </a:t>
            </a:r>
            <a:r>
              <a:rPr lang="en-US" b="1" dirty="0"/>
              <a:t>regional Italian differences</a:t>
            </a:r>
            <a:r>
              <a:rPr lang="en-US" sz="2800" dirty="0"/>
              <a:t>, </a:t>
            </a:r>
            <a:r>
              <a:rPr lang="en-US" sz="2800" dirty="0">
                <a:solidFill>
                  <a:schemeClr val="accent1"/>
                </a:solidFill>
              </a:rPr>
              <a:t>combined with the overall Italian culture, </a:t>
            </a:r>
          </a:p>
          <a:p>
            <a:pPr marL="0" indent="0" algn="ctr" eaLnBrk="1" hangingPunct="1">
              <a:spcBef>
                <a:spcPts val="0"/>
              </a:spcBef>
              <a:buNone/>
            </a:pPr>
            <a:r>
              <a:rPr lang="en-US" b="1" dirty="0"/>
              <a:t>helped Italy gain economic strength </a:t>
            </a:r>
          </a:p>
          <a:p>
            <a:pPr marL="0" indent="0" algn="ctr" eaLnBrk="1" hangingPunct="1">
              <a:spcBef>
                <a:spcPts val="0"/>
              </a:spcBef>
              <a:buNone/>
            </a:pPr>
            <a:r>
              <a:rPr lang="en-US" sz="2800" dirty="0"/>
              <a:t>during the 1970s and 1980s</a:t>
            </a:r>
          </a:p>
          <a:p>
            <a:pPr eaLnBrk="1" hangingPunct="1">
              <a:spcBef>
                <a:spcPts val="0"/>
              </a:spcBef>
            </a:pPr>
            <a:endParaRPr lang="en-US" sz="1100" dirty="0"/>
          </a:p>
          <a:p>
            <a:pPr lvl="1" eaLnBrk="1" hangingPunct="1">
              <a:spcBef>
                <a:spcPts val="0"/>
              </a:spcBef>
            </a:pPr>
            <a:r>
              <a:rPr lang="en-US" sz="2400" dirty="0"/>
              <a:t>As noted, this strength of Italy lies in the proliferation of </a:t>
            </a:r>
            <a:r>
              <a:rPr lang="en-US" b="1" dirty="0"/>
              <a:t>small-scale commercial and industrial enterprises, which are usually family run</a:t>
            </a:r>
            <a:endParaRPr lang="en-US" sz="2400" b="1" dirty="0"/>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A49FC07-B73E-4DD2-93B5-DAB00980CF5D}"/>
                  </a:ext>
                </a:extLst>
              </p14:cNvPr>
              <p14:cNvContentPartPr/>
              <p14:nvPr/>
            </p14:nvContentPartPr>
            <p14:xfrm>
              <a:off x="2781549" y="2298392"/>
              <a:ext cx="3188880" cy="150120"/>
            </p14:xfrm>
          </p:contentPart>
        </mc:Choice>
        <mc:Fallback xmlns="">
          <p:pic>
            <p:nvPicPr>
              <p:cNvPr id="2" name="Ink 1">
                <a:extLst>
                  <a:ext uri="{FF2B5EF4-FFF2-40B4-BE49-F238E27FC236}">
                    <a16:creationId xmlns:a16="http://schemas.microsoft.com/office/drawing/2014/main" id="{8A49FC07-B73E-4DD2-93B5-DAB00980CF5D}"/>
                  </a:ext>
                </a:extLst>
              </p:cNvPr>
              <p:cNvPicPr/>
              <p:nvPr/>
            </p:nvPicPr>
            <p:blipFill>
              <a:blip r:embed="rId4"/>
              <a:stretch>
                <a:fillRect/>
              </a:stretch>
            </p:blipFill>
            <p:spPr>
              <a:xfrm>
                <a:off x="2727909" y="2190752"/>
                <a:ext cx="329652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A0CB16C-56F1-4008-881F-25143801B424}"/>
                  </a:ext>
                </a:extLst>
              </p14:cNvPr>
              <p14:cNvContentPartPr/>
              <p14:nvPr/>
            </p14:nvContentPartPr>
            <p14:xfrm>
              <a:off x="2771829" y="2502152"/>
              <a:ext cx="3141360" cy="96840"/>
            </p14:xfrm>
          </p:contentPart>
        </mc:Choice>
        <mc:Fallback xmlns="">
          <p:pic>
            <p:nvPicPr>
              <p:cNvPr id="3" name="Ink 2">
                <a:extLst>
                  <a:ext uri="{FF2B5EF4-FFF2-40B4-BE49-F238E27FC236}">
                    <a16:creationId xmlns:a16="http://schemas.microsoft.com/office/drawing/2014/main" id="{1A0CB16C-56F1-4008-881F-25143801B424}"/>
                  </a:ext>
                </a:extLst>
              </p:cNvPr>
              <p:cNvPicPr/>
              <p:nvPr/>
            </p:nvPicPr>
            <p:blipFill>
              <a:blip r:embed="rId6"/>
              <a:stretch>
                <a:fillRect/>
              </a:stretch>
            </p:blipFill>
            <p:spPr>
              <a:xfrm>
                <a:off x="2717829" y="2394152"/>
                <a:ext cx="3249000" cy="31248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43780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524000"/>
            <a:ext cx="7315200" cy="4366260"/>
          </a:xfrm>
        </p:spPr>
        <p:txBody>
          <a:bodyPr/>
          <a:lstStyle/>
          <a:p>
            <a:pPr marL="0" indent="0" algn="ctr" eaLnBrk="1" hangingPunct="1">
              <a:lnSpc>
                <a:spcPct val="150000"/>
              </a:lnSpc>
              <a:buNone/>
            </a:pPr>
            <a:r>
              <a:rPr lang="en-US" sz="3600" b="1" dirty="0"/>
              <a:t>In the end,</a:t>
            </a:r>
          </a:p>
          <a:p>
            <a:pPr marL="0" indent="0" algn="ctr" eaLnBrk="1" hangingPunct="1">
              <a:lnSpc>
                <a:spcPct val="150000"/>
              </a:lnSpc>
              <a:buNone/>
            </a:pPr>
            <a:r>
              <a:rPr lang="en-US" sz="3600" b="1" dirty="0"/>
              <a:t>the north and south </a:t>
            </a:r>
          </a:p>
          <a:p>
            <a:pPr marL="0" indent="0" algn="ctr" eaLnBrk="1" hangingPunct="1">
              <a:lnSpc>
                <a:spcPct val="150000"/>
              </a:lnSpc>
              <a:buNone/>
            </a:pPr>
            <a:r>
              <a:rPr lang="en-US" sz="3600" b="1" dirty="0"/>
              <a:t>are closely linked to one another culturally, even though there are regional differences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 Box 5"/>
          <p:cNvSpPr txBox="1">
            <a:spLocks noChangeArrowheads="1"/>
          </p:cNvSpPr>
          <p:nvPr/>
        </p:nvSpPr>
        <p:spPr bwMode="auto">
          <a:xfrm>
            <a:off x="914400" y="500413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public debt</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0BBB36C-B9EC-49A1-8A63-50D1B28728E3}"/>
                  </a:ext>
                </a:extLst>
              </p14:cNvPr>
              <p14:cNvContentPartPr/>
              <p14:nvPr/>
            </p14:nvContentPartPr>
            <p14:xfrm>
              <a:off x="4437189" y="2097872"/>
              <a:ext cx="360" cy="360"/>
            </p14:xfrm>
          </p:contentPart>
        </mc:Choice>
        <mc:Fallback xmlns="">
          <p:pic>
            <p:nvPicPr>
              <p:cNvPr id="2" name="Ink 1">
                <a:extLst>
                  <a:ext uri="{FF2B5EF4-FFF2-40B4-BE49-F238E27FC236}">
                    <a16:creationId xmlns:a16="http://schemas.microsoft.com/office/drawing/2014/main" id="{00BBB36C-B9EC-49A1-8A63-50D1B28728E3}"/>
                  </a:ext>
                </a:extLst>
              </p:cNvPr>
              <p:cNvPicPr/>
              <p:nvPr/>
            </p:nvPicPr>
            <p:blipFill>
              <a:blip r:embed="rId5"/>
              <a:stretch>
                <a:fillRect/>
              </a:stretch>
            </p:blipFill>
            <p:spPr>
              <a:xfrm>
                <a:off x="4383549" y="1990232"/>
                <a:ext cx="108000" cy="216000"/>
              </a:xfrm>
              <a:prstGeom prst="rect">
                <a:avLst/>
              </a:prstGeom>
            </p:spPr>
          </p:pic>
        </mc:Fallback>
      </mc:AlternateContent>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2EF175C4-CB16-A08F-23C1-C1B0581EC3BA}"/>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a:spcBef>
                <a:spcPts val="900"/>
              </a:spcBef>
              <a:spcAft>
                <a:spcPts val="500"/>
              </a:spcAft>
            </a:pPr>
            <a:r>
              <a:rPr lang="en-US" i="0" dirty="0"/>
              <a:t>131.8% of GDP </a:t>
            </a:r>
          </a:p>
          <a:p>
            <a:pPr>
              <a:spcBef>
                <a:spcPts val="900"/>
              </a:spcBef>
              <a:spcAft>
                <a:spcPts val="500"/>
              </a:spcAft>
            </a:pPr>
            <a:r>
              <a:rPr lang="en-US" sz="1800" b="0" i="0" dirty="0"/>
              <a:t>(2017 est.)</a:t>
            </a:r>
          </a:p>
          <a:p>
            <a:pPr>
              <a:spcBef>
                <a:spcPts val="900"/>
              </a:spcBef>
              <a:spcAft>
                <a:spcPts val="500"/>
              </a:spcAft>
            </a:pPr>
            <a:r>
              <a:rPr lang="en-US" sz="1200" b="0" i="0" dirty="0">
                <a:hlinkClick r:id="rId3"/>
              </a:rPr>
              <a:t>https://www.cia.gov/the-world-factbook/countries/italy/#introduction</a:t>
            </a:r>
            <a:endParaRPr lang="en-US" sz="1200" b="0" i="0" dirty="0"/>
          </a:p>
        </p:txBody>
      </p:sp>
    </p:spTree>
    <p:extLst>
      <p:ext uri="{BB962C8B-B14F-4D97-AF65-F5344CB8AC3E}">
        <p14:creationId xmlns:p14="http://schemas.microsoft.com/office/powerpoint/2010/main" val="37087688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2F9BDDC0-7BCF-3842-FD22-F8C58BF5AF28}"/>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$49,060 per capita</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https://en.wikipedia.org/wiki/List_of_countries_by_government_debt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686037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2819400" y="6551842"/>
            <a:ext cx="34195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http://en.wikipedia.org/wiki/List_of_countries_by_public_debt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7" name="Rectangle 6"/>
          <p:cNvSpPr/>
          <p:nvPr/>
        </p:nvSpPr>
        <p:spPr>
          <a:xfrm>
            <a:off x="4904096" y="1600200"/>
            <a:ext cx="904415"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Italy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4901957" y="241332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Hungary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4908028" y="5437496"/>
            <a:ext cx="2483372"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United States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p:nvPr/>
        </p:nvSpPr>
        <p:spPr>
          <a:xfrm>
            <a:off x="4881187" y="1112236"/>
            <a:ext cx="1941557"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Zimbabwe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44736ED-8EFF-57D7-3C95-13E0D6579B62}"/>
              </a:ext>
            </a:extLst>
          </p:cNvPr>
          <p:cNvPicPr>
            <a:picLocks noChangeAspect="1"/>
          </p:cNvPicPr>
          <p:nvPr/>
        </p:nvPicPr>
        <p:blipFill>
          <a:blip r:embed="rId2"/>
          <a:stretch>
            <a:fillRect/>
          </a:stretch>
        </p:blipFill>
        <p:spPr>
          <a:xfrm>
            <a:off x="491924" y="165100"/>
            <a:ext cx="8160152" cy="6705600"/>
          </a:xfrm>
          <a:prstGeom prst="rect">
            <a:avLst/>
          </a:prstGeom>
        </p:spPr>
      </p:pic>
      <p:pic>
        <p:nvPicPr>
          <p:cNvPr id="15" name="Picture 14">
            <a:extLst>
              <a:ext uri="{FF2B5EF4-FFF2-40B4-BE49-F238E27FC236}">
                <a16:creationId xmlns:a16="http://schemas.microsoft.com/office/drawing/2014/main" id="{C6EE96E5-920B-6ADF-1D46-780BE19DE0E9}"/>
              </a:ext>
            </a:extLst>
          </p:cNvPr>
          <p:cNvPicPr>
            <a:picLocks noChangeAspect="1"/>
          </p:cNvPicPr>
          <p:nvPr/>
        </p:nvPicPr>
        <p:blipFill>
          <a:blip r:embed="rId3"/>
          <a:stretch>
            <a:fillRect/>
          </a:stretch>
        </p:blipFill>
        <p:spPr>
          <a:xfrm>
            <a:off x="441124" y="4876800"/>
            <a:ext cx="8309176" cy="1756378"/>
          </a:xfrm>
          <a:prstGeom prst="rect">
            <a:avLst/>
          </a:prstGeom>
          <a:ln w="57150">
            <a:solidFill>
              <a:srgbClr val="C00000"/>
            </a:solidFill>
          </a:ln>
        </p:spPr>
      </p:pic>
      <p:sp>
        <p:nvSpPr>
          <p:cNvPr id="19" name="Left Arrow 5">
            <a:extLst>
              <a:ext uri="{FF2B5EF4-FFF2-40B4-BE49-F238E27FC236}">
                <a16:creationId xmlns:a16="http://schemas.microsoft.com/office/drawing/2014/main" id="{A025197E-D841-8C77-211E-854F7D719616}"/>
              </a:ext>
            </a:extLst>
          </p:cNvPr>
          <p:cNvSpPr/>
          <p:nvPr/>
        </p:nvSpPr>
        <p:spPr bwMode="auto">
          <a:xfrm rot="10800000">
            <a:off x="2522682" y="4470400"/>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eft Arrow 5">
            <a:extLst>
              <a:ext uri="{FF2B5EF4-FFF2-40B4-BE49-F238E27FC236}">
                <a16:creationId xmlns:a16="http://schemas.microsoft.com/office/drawing/2014/main" id="{59422E04-A041-20B3-0F01-0C4E4828FC1C}"/>
              </a:ext>
            </a:extLst>
          </p:cNvPr>
          <p:cNvSpPr/>
          <p:nvPr/>
        </p:nvSpPr>
        <p:spPr bwMode="auto">
          <a:xfrm rot="10800000">
            <a:off x="2484582" y="32765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Left Arrow 5">
            <a:extLst>
              <a:ext uri="{FF2B5EF4-FFF2-40B4-BE49-F238E27FC236}">
                <a16:creationId xmlns:a16="http://schemas.microsoft.com/office/drawing/2014/main" id="{389BE3F4-0657-8CCA-ED35-67F57FB8FF1A}"/>
              </a:ext>
            </a:extLst>
          </p:cNvPr>
          <p:cNvSpPr/>
          <p:nvPr/>
        </p:nvSpPr>
        <p:spPr bwMode="auto">
          <a:xfrm rot="10800000">
            <a:off x="2514601" y="49656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966150-9A48-8151-1344-974134A7C628}"/>
                  </a:ext>
                </a:extLst>
              </p14:cNvPr>
              <p14:cNvContentPartPr/>
              <p14:nvPr/>
            </p14:nvContentPartPr>
            <p14:xfrm>
              <a:off x="711500" y="3416300"/>
              <a:ext cx="963360" cy="14040"/>
            </p14:xfrm>
          </p:contentPart>
        </mc:Choice>
        <mc:Fallback xmlns="">
          <p:pic>
            <p:nvPicPr>
              <p:cNvPr id="22" name="Ink 21">
                <a:extLst>
                  <a:ext uri="{FF2B5EF4-FFF2-40B4-BE49-F238E27FC236}">
                    <a16:creationId xmlns:a16="http://schemas.microsoft.com/office/drawing/2014/main" id="{D5966150-9A48-8151-1344-974134A7C628}"/>
                  </a:ext>
                </a:extLst>
              </p:cNvPr>
              <p:cNvPicPr/>
              <p:nvPr/>
            </p:nvPicPr>
            <p:blipFill>
              <a:blip r:embed="rId5"/>
              <a:stretch>
                <a:fillRect/>
              </a:stretch>
            </p:blipFill>
            <p:spPr>
              <a:xfrm>
                <a:off x="657500" y="3308300"/>
                <a:ext cx="1071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28A9787-9931-BC9C-8FC1-AD63C63ECF04}"/>
                  </a:ext>
                </a:extLst>
              </p14:cNvPr>
              <p14:cNvContentPartPr/>
              <p14:nvPr/>
            </p14:nvContentPartPr>
            <p14:xfrm>
              <a:off x="813020" y="4533020"/>
              <a:ext cx="1586880" cy="77400"/>
            </p14:xfrm>
          </p:contentPart>
        </mc:Choice>
        <mc:Fallback xmlns="">
          <p:pic>
            <p:nvPicPr>
              <p:cNvPr id="23" name="Ink 22">
                <a:extLst>
                  <a:ext uri="{FF2B5EF4-FFF2-40B4-BE49-F238E27FC236}">
                    <a16:creationId xmlns:a16="http://schemas.microsoft.com/office/drawing/2014/main" id="{B28A9787-9931-BC9C-8FC1-AD63C63ECF04}"/>
                  </a:ext>
                </a:extLst>
              </p:cNvPr>
              <p:cNvPicPr/>
              <p:nvPr/>
            </p:nvPicPr>
            <p:blipFill>
              <a:blip r:embed="rId7"/>
              <a:stretch>
                <a:fillRect/>
              </a:stretch>
            </p:blipFill>
            <p:spPr>
              <a:xfrm>
                <a:off x="759020" y="4425380"/>
                <a:ext cx="1694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C19F2A55-8425-7A9B-4C45-C6F9C7D179E3}"/>
                  </a:ext>
                </a:extLst>
              </p14:cNvPr>
              <p14:cNvContentPartPr/>
              <p14:nvPr/>
            </p14:nvContentPartPr>
            <p14:xfrm>
              <a:off x="787100" y="5066540"/>
              <a:ext cx="1497960" cy="51480"/>
            </p14:xfrm>
          </p:contentPart>
        </mc:Choice>
        <mc:Fallback xmlns="">
          <p:pic>
            <p:nvPicPr>
              <p:cNvPr id="24" name="Ink 23">
                <a:extLst>
                  <a:ext uri="{FF2B5EF4-FFF2-40B4-BE49-F238E27FC236}">
                    <a16:creationId xmlns:a16="http://schemas.microsoft.com/office/drawing/2014/main" id="{C19F2A55-8425-7A9B-4C45-C6F9C7D179E3}"/>
                  </a:ext>
                </a:extLst>
              </p:cNvPr>
              <p:cNvPicPr/>
              <p:nvPr/>
            </p:nvPicPr>
            <p:blipFill>
              <a:blip r:embed="rId9"/>
              <a:stretch>
                <a:fillRect/>
              </a:stretch>
            </p:blipFill>
            <p:spPr>
              <a:xfrm>
                <a:off x="733100" y="4958540"/>
                <a:ext cx="160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0D1CB6B-80E7-F11E-E50F-9D375EA4D593}"/>
                  </a:ext>
                </a:extLst>
              </p14:cNvPr>
              <p14:cNvContentPartPr/>
              <p14:nvPr/>
            </p14:nvContentPartPr>
            <p14:xfrm>
              <a:off x="4533980" y="3314060"/>
              <a:ext cx="583200" cy="38880"/>
            </p14:xfrm>
          </p:contentPart>
        </mc:Choice>
        <mc:Fallback xmlns="">
          <p:pic>
            <p:nvPicPr>
              <p:cNvPr id="25" name="Ink 24">
                <a:extLst>
                  <a:ext uri="{FF2B5EF4-FFF2-40B4-BE49-F238E27FC236}">
                    <a16:creationId xmlns:a16="http://schemas.microsoft.com/office/drawing/2014/main" id="{10D1CB6B-80E7-F11E-E50F-9D375EA4D593}"/>
                  </a:ext>
                </a:extLst>
              </p:cNvPr>
              <p:cNvPicPr/>
              <p:nvPr/>
            </p:nvPicPr>
            <p:blipFill>
              <a:blip r:embed="rId11"/>
              <a:stretch>
                <a:fillRect/>
              </a:stretch>
            </p:blipFill>
            <p:spPr>
              <a:xfrm>
                <a:off x="4479980" y="3206420"/>
                <a:ext cx="690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A2D0C64A-FDAD-51E1-E193-C75301332DC9}"/>
                  </a:ext>
                </a:extLst>
              </p14:cNvPr>
              <p14:cNvContentPartPr/>
              <p14:nvPr/>
            </p14:nvContentPartPr>
            <p14:xfrm>
              <a:off x="4508060" y="4553900"/>
              <a:ext cx="670680" cy="56520"/>
            </p14:xfrm>
          </p:contentPart>
        </mc:Choice>
        <mc:Fallback xmlns="">
          <p:pic>
            <p:nvPicPr>
              <p:cNvPr id="26" name="Ink 25">
                <a:extLst>
                  <a:ext uri="{FF2B5EF4-FFF2-40B4-BE49-F238E27FC236}">
                    <a16:creationId xmlns:a16="http://schemas.microsoft.com/office/drawing/2014/main" id="{A2D0C64A-FDAD-51E1-E193-C75301332DC9}"/>
                  </a:ext>
                </a:extLst>
              </p:cNvPr>
              <p:cNvPicPr/>
              <p:nvPr/>
            </p:nvPicPr>
            <p:blipFill>
              <a:blip r:embed="rId13"/>
              <a:stretch>
                <a:fillRect/>
              </a:stretch>
            </p:blipFill>
            <p:spPr>
              <a:xfrm>
                <a:off x="4454060" y="4446260"/>
                <a:ext cx="778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9BC0A9CF-1098-470A-E0BF-C667F5543821}"/>
                  </a:ext>
                </a:extLst>
              </p14:cNvPr>
              <p14:cNvContentPartPr/>
              <p14:nvPr/>
            </p14:nvContentPartPr>
            <p14:xfrm>
              <a:off x="4444700" y="5080220"/>
              <a:ext cx="440640" cy="360"/>
            </p14:xfrm>
          </p:contentPart>
        </mc:Choice>
        <mc:Fallback xmlns="">
          <p:pic>
            <p:nvPicPr>
              <p:cNvPr id="27" name="Ink 26">
                <a:extLst>
                  <a:ext uri="{FF2B5EF4-FFF2-40B4-BE49-F238E27FC236}">
                    <a16:creationId xmlns:a16="http://schemas.microsoft.com/office/drawing/2014/main" id="{9BC0A9CF-1098-470A-E0BF-C667F5543821}"/>
                  </a:ext>
                </a:extLst>
              </p:cNvPr>
              <p:cNvPicPr/>
              <p:nvPr/>
            </p:nvPicPr>
            <p:blipFill>
              <a:blip r:embed="rId15"/>
              <a:stretch>
                <a:fillRect/>
              </a:stretch>
            </p:blipFill>
            <p:spPr>
              <a:xfrm>
                <a:off x="4390700" y="4972220"/>
                <a:ext cx="548280" cy="216000"/>
              </a:xfrm>
              <a:prstGeom prst="rect">
                <a:avLst/>
              </a:prstGeom>
            </p:spPr>
          </p:pic>
        </mc:Fallback>
      </mc:AlternateContent>
      <p:sp>
        <p:nvSpPr>
          <p:cNvPr id="29" name="TextBox 28">
            <a:extLst>
              <a:ext uri="{FF2B5EF4-FFF2-40B4-BE49-F238E27FC236}">
                <a16:creationId xmlns:a16="http://schemas.microsoft.com/office/drawing/2014/main" id="{E036370B-464F-C9CB-5326-53EC69F112D3}"/>
              </a:ext>
            </a:extLst>
          </p:cNvPr>
          <p:cNvSpPr txBox="1"/>
          <p:nvPr/>
        </p:nvSpPr>
        <p:spPr>
          <a:xfrm>
            <a:off x="2286000" y="6362700"/>
            <a:ext cx="4572000" cy="230832"/>
          </a:xfrm>
          <a:prstGeom prst="rect">
            <a:avLst/>
          </a:prstGeom>
          <a:noFill/>
        </p:spPr>
        <p:txBody>
          <a:bodyPr wrap="square">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900" b="0" i="0" u="none" strike="noStrike" kern="1200" cap="none" spc="0" normalizeH="0" baseline="0" noProof="0" dirty="0">
                <a:ln>
                  <a:noFill/>
                </a:ln>
                <a:effectLst/>
                <a:uLnTx/>
                <a:uFillTx/>
                <a:latin typeface="Verdana" pitchFamily="34" charset="0"/>
                <a:ea typeface="+mn-ea"/>
                <a:cs typeface="+mn-cs"/>
                <a:hlinkClick r:id="rId16">
                  <a:extLst>
                    <a:ext uri="{A12FA001-AC4F-418D-AE19-62706E023703}">
                      <ahyp:hlinkClr xmlns:ahyp="http://schemas.microsoft.com/office/drawing/2018/hyperlinkcolor" val="tx"/>
                    </a:ext>
                  </a:extLst>
                </a:hlinkClick>
              </a:rPr>
              <a:t>https://en.wikipedia.org/wiki/List_of_countries_by_government_debt</a:t>
            </a:r>
            <a:endParaRPr kumimoji="0" lang="en-US" sz="900" b="0" i="0" u="none" strike="noStrike" kern="1200" cap="none" spc="0" normalizeH="0" baseline="0" noProof="0" dirty="0">
              <a:ln>
                <a:noFill/>
              </a:ln>
              <a:effectLst/>
              <a:uLnTx/>
              <a:uFillTx/>
              <a:latin typeface="Verdana" pitchFamily="34" charset="0"/>
              <a:ea typeface="+mn-ea"/>
              <a:cs typeface="+mn-cs"/>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590800"/>
            <a:ext cx="7315200" cy="2185214"/>
          </a:xfrm>
        </p:spPr>
        <p:txBody>
          <a:bodyPr/>
          <a:lstStyle/>
          <a:p>
            <a:pPr marL="0" indent="0" algn="ctr" eaLnBrk="1" hangingPunct="1">
              <a:spcBef>
                <a:spcPts val="0"/>
              </a:spcBef>
              <a:buNone/>
            </a:pPr>
            <a:r>
              <a:rPr lang="en-US" sz="2800" dirty="0"/>
              <a:t>Some governments </a:t>
            </a:r>
          </a:p>
          <a:p>
            <a:pPr marL="0" indent="0" algn="ctr" eaLnBrk="1" hangingPunct="1">
              <a:spcBef>
                <a:spcPts val="0"/>
              </a:spcBef>
              <a:buNone/>
            </a:pPr>
            <a:r>
              <a:rPr lang="en-US" sz="2800" dirty="0"/>
              <a:t>in villages and even large towns </a:t>
            </a:r>
          </a:p>
          <a:p>
            <a:pPr marL="0" indent="0" algn="ctr" eaLnBrk="1" hangingPunct="1">
              <a:spcBef>
                <a:spcPts val="0"/>
              </a:spcBef>
              <a:buNone/>
            </a:pPr>
            <a:r>
              <a:rPr lang="en-US" sz="4000" b="1" dirty="0"/>
              <a:t>do not have the money to manage critical services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793604" name="Oval 4"/>
          <p:cNvSpPr>
            <a:spLocks noChangeArrowheads="1"/>
          </p:cNvSpPr>
          <p:nvPr/>
        </p:nvSpPr>
        <p:spPr bwMode="auto">
          <a:xfrm rot="232075">
            <a:off x="4310063" y="3395663"/>
            <a:ext cx="762000" cy="4572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cstate="print"/>
          <a:srcRect/>
          <a:stretch>
            <a:fillRect/>
          </a:stretch>
        </p:blipFill>
        <p:spPr bwMode="auto">
          <a:xfrm>
            <a:off x="457200" y="685800"/>
            <a:ext cx="8229600" cy="5720043"/>
          </a:xfrm>
          <a:prstGeom prst="rect">
            <a:avLst/>
          </a:prstGeom>
          <a:noFill/>
          <a:ln w="9525">
            <a:noFill/>
            <a:miter lim="800000"/>
            <a:headEnd/>
            <a:tailEnd/>
          </a:ln>
        </p:spPr>
      </p:pic>
      <p:sp>
        <p:nvSpPr>
          <p:cNvPr id="4" name="Rectangle 2"/>
          <p:cNvSpPr>
            <a:spLocks noChangeArrowheads="1"/>
          </p:cNvSpPr>
          <p:nvPr/>
        </p:nvSpPr>
        <p:spPr bwMode="auto">
          <a:xfrm>
            <a:off x="2449310" y="6551842"/>
            <a:ext cx="424507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www.cbsnews.com/stories/2008/06/27/ap/entertainment/main4215219.shtml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B521012-C634-AB52-6008-5ED36E1F03C9}"/>
              </a:ext>
            </a:extLst>
          </p:cNvPr>
          <p:cNvPicPr>
            <a:picLocks noChangeAspect="1"/>
          </p:cNvPicPr>
          <p:nvPr/>
        </p:nvPicPr>
        <p:blipFill>
          <a:blip r:embed="rId5"/>
          <a:stretch>
            <a:fillRect/>
          </a:stretch>
        </p:blipFill>
        <p:spPr>
          <a:xfrm>
            <a:off x="4343400" y="469865"/>
            <a:ext cx="4229317" cy="673135"/>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16871527"/>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413C33"/>
        </a:solid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38200" y="6570663"/>
            <a:ext cx="7510389" cy="18466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https://static.independent.co.uk/2023/10/19/13/Italy_Naples_Trash_82494.jpg?quality=75&amp;width=990&amp;height=614&amp;fit=bounds&amp;format=pjpg&amp;crop=16%3A9%2Coffset-y0.5&amp;auto=webp</a:t>
            </a:r>
            <a:endPar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A44F045D-E7F2-7DDB-9147-AEE0CE518677}"/>
              </a:ext>
            </a:extLst>
          </p:cNvPr>
          <p:cNvPicPr>
            <a:picLocks noChangeAspect="1"/>
          </p:cNvPicPr>
          <p:nvPr/>
        </p:nvPicPr>
        <p:blipFill>
          <a:blip r:embed="rId3"/>
          <a:stretch>
            <a:fillRect/>
          </a:stretch>
        </p:blipFill>
        <p:spPr>
          <a:xfrm>
            <a:off x="0" y="856672"/>
            <a:ext cx="9144000" cy="5144655"/>
          </a:xfrm>
          <a:prstGeom prst="rect">
            <a:avLst/>
          </a:prstGeom>
        </p:spPr>
      </p:pic>
      <p:sp>
        <p:nvSpPr>
          <p:cNvPr id="6" name="TextBox 5">
            <a:extLst>
              <a:ext uri="{FF2B5EF4-FFF2-40B4-BE49-F238E27FC236}">
                <a16:creationId xmlns:a16="http://schemas.microsoft.com/office/drawing/2014/main" id="{B700B6EA-B976-C611-C964-0D0929539FC1}"/>
              </a:ext>
            </a:extLst>
          </p:cNvPr>
          <p:cNvSpPr txBox="1"/>
          <p:nvPr/>
        </p:nvSpPr>
        <p:spPr>
          <a:xfrm>
            <a:off x="838200" y="1841500"/>
            <a:ext cx="745021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European court says Italy violated rights of residents near Naples over garbage crisis</a:t>
            </a:r>
          </a:p>
        </p:txBody>
      </p:sp>
      <p:sp>
        <p:nvSpPr>
          <p:cNvPr id="12" name="TextBox 11">
            <a:extLst>
              <a:ext uri="{FF2B5EF4-FFF2-40B4-BE49-F238E27FC236}">
                <a16:creationId xmlns:a16="http://schemas.microsoft.com/office/drawing/2014/main" id="{05D38561-8598-849F-67E4-CC35C3CF8BA7}"/>
              </a:ext>
            </a:extLst>
          </p:cNvPr>
          <p:cNvSpPr txBox="1"/>
          <p:nvPr/>
        </p:nvSpPr>
        <p:spPr>
          <a:xfrm>
            <a:off x="977900" y="1231900"/>
            <a:ext cx="2438400" cy="30480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19 October 2023</a:t>
            </a:r>
          </a:p>
        </p:txBody>
      </p:sp>
      <p:pic>
        <p:nvPicPr>
          <p:cNvPr id="14" name="Picture 13">
            <a:extLst>
              <a:ext uri="{FF2B5EF4-FFF2-40B4-BE49-F238E27FC236}">
                <a16:creationId xmlns:a16="http://schemas.microsoft.com/office/drawing/2014/main" id="{3D9BDE54-E5BA-D93A-17C1-C5FBA9A7B2F3}"/>
              </a:ext>
            </a:extLst>
          </p:cNvPr>
          <p:cNvPicPr>
            <a:picLocks noChangeAspect="1"/>
          </p:cNvPicPr>
          <p:nvPr/>
        </p:nvPicPr>
        <p:blipFill>
          <a:blip r:embed="rId4"/>
          <a:stretch>
            <a:fillRect/>
          </a:stretch>
        </p:blipFill>
        <p:spPr>
          <a:xfrm>
            <a:off x="901629" y="670265"/>
            <a:ext cx="2768742" cy="444523"/>
          </a:xfrm>
          <a:prstGeom prst="rect">
            <a:avLst/>
          </a:prstGeom>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2323"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To maintain a leading role in the European Union, </a:t>
            </a:r>
          </a:p>
          <a:p>
            <a:pPr marL="0" indent="0" algn="ctr" eaLnBrk="1" hangingPunct="1">
              <a:spcBef>
                <a:spcPts val="0"/>
              </a:spcBef>
              <a:buNone/>
            </a:pPr>
            <a:r>
              <a:rPr lang="en-US" dirty="0"/>
              <a:t>Italy must change this situation . . .</a:t>
            </a:r>
          </a:p>
          <a:p>
            <a:pPr marL="0" indent="0" algn="ctr" eaLnBrk="1" hangingPunct="1">
              <a:spcBef>
                <a:spcPts val="0"/>
              </a:spcBef>
              <a:buNone/>
            </a:pPr>
            <a:r>
              <a:rPr lang="en-US" dirty="0"/>
              <a:t>and they’re still working on</a:t>
            </a:r>
          </a:p>
          <a:p>
            <a:pPr marL="0" indent="0" algn="ctr" eaLnBrk="1" hangingPunct="1">
              <a:spcBef>
                <a:spcPts val="0"/>
              </a:spcBef>
              <a:buNone/>
            </a:pPr>
            <a:r>
              <a:rPr lang="en-US" dirty="0"/>
              <a:t>the problem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derogatory classification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of Italy as one of the </a:t>
            </a:r>
          </a:p>
          <a:p>
            <a:pPr marL="0" marR="0" lvl="0" indent="0" algn="ctr" defTabSz="914400" rtl="0" eaLnBrk="1" fontAlgn="base" latinLnBrk="0" hangingPunct="1">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402916010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4293187191"/>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66194433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9329039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7E0EDD9-E9E6-40A2-9549-0C1DF29B10EA}"/>
                  </a:ext>
                </a:extLst>
              </p14:cNvPr>
              <p14:cNvContentPartPr/>
              <p14:nvPr/>
            </p14:nvContentPartPr>
            <p14:xfrm>
              <a:off x="1010349" y="2473352"/>
              <a:ext cx="540360" cy="61200"/>
            </p14:xfrm>
          </p:contentPart>
        </mc:Choice>
        <mc:Fallback xmlns="">
          <p:pic>
            <p:nvPicPr>
              <p:cNvPr id="2" name="Ink 1">
                <a:extLst>
                  <a:ext uri="{FF2B5EF4-FFF2-40B4-BE49-F238E27FC236}">
                    <a16:creationId xmlns:a16="http://schemas.microsoft.com/office/drawing/2014/main" id="{B7E0EDD9-E9E6-40A2-9549-0C1DF29B10EA}"/>
                  </a:ext>
                </a:extLst>
              </p:cNvPr>
              <p:cNvPicPr/>
              <p:nvPr/>
            </p:nvPicPr>
            <p:blipFill>
              <a:blip r:embed="rId7"/>
              <a:stretch>
                <a:fillRect/>
              </a:stretch>
            </p:blipFill>
            <p:spPr>
              <a:xfrm>
                <a:off x="956349" y="2365352"/>
                <a:ext cx="6480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517DA461-9371-4614-9128-7B2BED02AE1E}"/>
                  </a:ext>
                </a:extLst>
              </p14:cNvPr>
              <p14:cNvContentPartPr/>
              <p14:nvPr/>
            </p14:nvContentPartPr>
            <p14:xfrm>
              <a:off x="1222029" y="2934872"/>
              <a:ext cx="371880" cy="43560"/>
            </p14:xfrm>
          </p:contentPart>
        </mc:Choice>
        <mc:Fallback xmlns="">
          <p:pic>
            <p:nvPicPr>
              <p:cNvPr id="4" name="Ink 3">
                <a:extLst>
                  <a:ext uri="{FF2B5EF4-FFF2-40B4-BE49-F238E27FC236}">
                    <a16:creationId xmlns:a16="http://schemas.microsoft.com/office/drawing/2014/main" id="{517DA461-9371-4614-9128-7B2BED02AE1E}"/>
                  </a:ext>
                </a:extLst>
              </p:cNvPr>
              <p:cNvPicPr/>
              <p:nvPr/>
            </p:nvPicPr>
            <p:blipFill>
              <a:blip r:embed="rId9"/>
              <a:stretch>
                <a:fillRect/>
              </a:stretch>
            </p:blipFill>
            <p:spPr>
              <a:xfrm>
                <a:off x="1168029" y="2827232"/>
                <a:ext cx="47952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D5851DC6-607D-4A35-B611-3A022EE57759}"/>
                  </a:ext>
                </a:extLst>
              </p14:cNvPr>
              <p14:cNvContentPartPr/>
              <p14:nvPr/>
            </p14:nvContentPartPr>
            <p14:xfrm>
              <a:off x="1299069" y="2001752"/>
              <a:ext cx="240120" cy="17280"/>
            </p14:xfrm>
          </p:contentPart>
        </mc:Choice>
        <mc:Fallback xmlns="">
          <p:pic>
            <p:nvPicPr>
              <p:cNvPr id="9" name="Ink 8">
                <a:extLst>
                  <a:ext uri="{FF2B5EF4-FFF2-40B4-BE49-F238E27FC236}">
                    <a16:creationId xmlns:a16="http://schemas.microsoft.com/office/drawing/2014/main" id="{D5851DC6-607D-4A35-B611-3A022EE57759}"/>
                  </a:ext>
                </a:extLst>
              </p:cNvPr>
              <p:cNvPicPr/>
              <p:nvPr/>
            </p:nvPicPr>
            <p:blipFill>
              <a:blip r:embed="rId11"/>
              <a:stretch>
                <a:fillRect/>
              </a:stretch>
            </p:blipFill>
            <p:spPr>
              <a:xfrm>
                <a:off x="1245069" y="1894112"/>
                <a:ext cx="3477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F0B474D-950C-41A8-99D0-E2540F42AD2B}"/>
                  </a:ext>
                </a:extLst>
              </p14:cNvPr>
              <p14:cNvContentPartPr/>
              <p14:nvPr/>
            </p14:nvContentPartPr>
            <p14:xfrm>
              <a:off x="1125909" y="1539512"/>
              <a:ext cx="407880" cy="37800"/>
            </p14:xfrm>
          </p:contentPart>
        </mc:Choice>
        <mc:Fallback xmlns="">
          <p:pic>
            <p:nvPicPr>
              <p:cNvPr id="10" name="Ink 9">
                <a:extLst>
                  <a:ext uri="{FF2B5EF4-FFF2-40B4-BE49-F238E27FC236}">
                    <a16:creationId xmlns:a16="http://schemas.microsoft.com/office/drawing/2014/main" id="{3F0B474D-950C-41A8-99D0-E2540F42AD2B}"/>
                  </a:ext>
                </a:extLst>
              </p:cNvPr>
              <p:cNvPicPr/>
              <p:nvPr/>
            </p:nvPicPr>
            <p:blipFill>
              <a:blip r:embed="rId13"/>
              <a:stretch>
                <a:fillRect/>
              </a:stretch>
            </p:blipFill>
            <p:spPr>
              <a:xfrm>
                <a:off x="1072269" y="1431872"/>
                <a:ext cx="5155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98CD1CC-6C3D-411F-811D-6496F2119174}"/>
                  </a:ext>
                </a:extLst>
              </p14:cNvPr>
              <p14:cNvContentPartPr/>
              <p14:nvPr/>
            </p14:nvContentPartPr>
            <p14:xfrm>
              <a:off x="1087389" y="1076912"/>
              <a:ext cx="457920" cy="29880"/>
            </p14:xfrm>
          </p:contentPart>
        </mc:Choice>
        <mc:Fallback xmlns="">
          <p:pic>
            <p:nvPicPr>
              <p:cNvPr id="11" name="Ink 10">
                <a:extLst>
                  <a:ext uri="{FF2B5EF4-FFF2-40B4-BE49-F238E27FC236}">
                    <a16:creationId xmlns:a16="http://schemas.microsoft.com/office/drawing/2014/main" id="{C98CD1CC-6C3D-411F-811D-6496F2119174}"/>
                  </a:ext>
                </a:extLst>
              </p:cNvPr>
              <p:cNvPicPr/>
              <p:nvPr/>
            </p:nvPicPr>
            <p:blipFill>
              <a:blip r:embed="rId15"/>
              <a:stretch>
                <a:fillRect/>
              </a:stretch>
            </p:blipFill>
            <p:spPr>
              <a:xfrm>
                <a:off x="1033389" y="969272"/>
                <a:ext cx="565560" cy="245520"/>
              </a:xfrm>
              <a:prstGeom prst="rect">
                <a:avLst/>
              </a:prstGeom>
            </p:spPr>
          </p:pic>
        </mc:Fallback>
      </mc:AlternateContent>
    </p:spTree>
    <p:extLst>
      <p:ext uri="{BB962C8B-B14F-4D97-AF65-F5344CB8AC3E}">
        <p14:creationId xmlns:p14="http://schemas.microsoft.com/office/powerpoint/2010/main" val="3076645567"/>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1600200" y="2438400"/>
            <a:ext cx="5943600" cy="334245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52915259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7562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a:extLst>
              <a:ext uri="{FF2B5EF4-FFF2-40B4-BE49-F238E27FC236}">
                <a16:creationId xmlns:a16="http://schemas.microsoft.com/office/drawing/2014/main" id="{B3D76408-20CA-4FF5-8B96-3D15DD640D42}"/>
              </a:ext>
            </a:extLst>
          </p:cNvPr>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a:extLst>
              <a:ext uri="{FF2B5EF4-FFF2-40B4-BE49-F238E27FC236}">
                <a16:creationId xmlns:a16="http://schemas.microsoft.com/office/drawing/2014/main" id="{03846469-1ABD-4592-BBB7-AED343514FA7}"/>
              </a:ext>
            </a:extLst>
          </p:cNvPr>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DA7C6C1-901C-442E-80E7-C8DDF5830945}"/>
                  </a:ext>
                </a:extLst>
              </p14:cNvPr>
              <p14:cNvContentPartPr/>
              <p14:nvPr/>
            </p14:nvContentPartPr>
            <p14:xfrm>
              <a:off x="1203006" y="2944478"/>
              <a:ext cx="365040" cy="11160"/>
            </p14:xfrm>
          </p:contentPart>
        </mc:Choice>
        <mc:Fallback xmlns="">
          <p:pic>
            <p:nvPicPr>
              <p:cNvPr id="2" name="Ink 1">
                <a:extLst>
                  <a:ext uri="{FF2B5EF4-FFF2-40B4-BE49-F238E27FC236}">
                    <a16:creationId xmlns:a16="http://schemas.microsoft.com/office/drawing/2014/main" id="{BDA7C6C1-901C-442E-80E7-C8DDF5830945}"/>
                  </a:ext>
                </a:extLst>
              </p:cNvPr>
              <p:cNvPicPr/>
              <p:nvPr/>
            </p:nvPicPr>
            <p:blipFill>
              <a:blip r:embed="rId7"/>
              <a:stretch>
                <a:fillRect/>
              </a:stretch>
            </p:blipFill>
            <p:spPr>
              <a:xfrm>
                <a:off x="1149006" y="2836838"/>
                <a:ext cx="4726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04FCF5AF-2E12-4859-A818-5A08794AD18B}"/>
                  </a:ext>
                </a:extLst>
              </p14:cNvPr>
              <p14:cNvContentPartPr/>
              <p14:nvPr/>
            </p14:nvContentPartPr>
            <p14:xfrm>
              <a:off x="1048926" y="2471798"/>
              <a:ext cx="515880" cy="40680"/>
            </p14:xfrm>
          </p:contentPart>
        </mc:Choice>
        <mc:Fallback xmlns="">
          <p:pic>
            <p:nvPicPr>
              <p:cNvPr id="4" name="Ink 3">
                <a:extLst>
                  <a:ext uri="{FF2B5EF4-FFF2-40B4-BE49-F238E27FC236}">
                    <a16:creationId xmlns:a16="http://schemas.microsoft.com/office/drawing/2014/main" id="{04FCF5AF-2E12-4859-A818-5A08794AD18B}"/>
                  </a:ext>
                </a:extLst>
              </p:cNvPr>
              <p:cNvPicPr/>
              <p:nvPr/>
            </p:nvPicPr>
            <p:blipFill>
              <a:blip r:embed="rId9"/>
              <a:stretch>
                <a:fillRect/>
              </a:stretch>
            </p:blipFill>
            <p:spPr>
              <a:xfrm>
                <a:off x="995286" y="2363798"/>
                <a:ext cx="623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9BC924C-076F-43BC-BA89-2F8B72A004A4}"/>
                  </a:ext>
                </a:extLst>
              </p14:cNvPr>
              <p14:cNvContentPartPr/>
              <p14:nvPr/>
            </p14:nvContentPartPr>
            <p14:xfrm>
              <a:off x="1327926" y="2020718"/>
              <a:ext cx="239760" cy="20520"/>
            </p14:xfrm>
          </p:contentPart>
        </mc:Choice>
        <mc:Fallback xmlns="">
          <p:pic>
            <p:nvPicPr>
              <p:cNvPr id="8" name="Ink 7">
                <a:extLst>
                  <a:ext uri="{FF2B5EF4-FFF2-40B4-BE49-F238E27FC236}">
                    <a16:creationId xmlns:a16="http://schemas.microsoft.com/office/drawing/2014/main" id="{99BC924C-076F-43BC-BA89-2F8B72A004A4}"/>
                  </a:ext>
                </a:extLst>
              </p:cNvPr>
              <p:cNvPicPr/>
              <p:nvPr/>
            </p:nvPicPr>
            <p:blipFill>
              <a:blip r:embed="rId11"/>
              <a:stretch>
                <a:fillRect/>
              </a:stretch>
            </p:blipFill>
            <p:spPr>
              <a:xfrm>
                <a:off x="1273926" y="1912718"/>
                <a:ext cx="3474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156C364-BD3F-4DB8-9568-64820C06EFF7}"/>
                  </a:ext>
                </a:extLst>
              </p14:cNvPr>
              <p14:cNvContentPartPr/>
              <p14:nvPr/>
            </p14:nvContentPartPr>
            <p14:xfrm>
              <a:off x="1106886" y="1539398"/>
              <a:ext cx="455760" cy="20160"/>
            </p14:xfrm>
          </p:contentPart>
        </mc:Choice>
        <mc:Fallback xmlns="">
          <p:pic>
            <p:nvPicPr>
              <p:cNvPr id="9" name="Ink 8">
                <a:extLst>
                  <a:ext uri="{FF2B5EF4-FFF2-40B4-BE49-F238E27FC236}">
                    <a16:creationId xmlns:a16="http://schemas.microsoft.com/office/drawing/2014/main" id="{3156C364-BD3F-4DB8-9568-64820C06EFF7}"/>
                  </a:ext>
                </a:extLst>
              </p:cNvPr>
              <p:cNvPicPr/>
              <p:nvPr/>
            </p:nvPicPr>
            <p:blipFill>
              <a:blip r:embed="rId13"/>
              <a:stretch>
                <a:fillRect/>
              </a:stretch>
            </p:blipFill>
            <p:spPr>
              <a:xfrm>
                <a:off x="1052886" y="1431758"/>
                <a:ext cx="5634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AC5A4602-D1C4-46D0-9A55-51C09503964F}"/>
                  </a:ext>
                </a:extLst>
              </p14:cNvPr>
              <p14:cNvContentPartPr/>
              <p14:nvPr/>
            </p14:nvContentPartPr>
            <p14:xfrm>
              <a:off x="1135326" y="1125758"/>
              <a:ext cx="413280" cy="10440"/>
            </p14:xfrm>
          </p:contentPart>
        </mc:Choice>
        <mc:Fallback xmlns="">
          <p:pic>
            <p:nvPicPr>
              <p:cNvPr id="10" name="Ink 9">
                <a:extLst>
                  <a:ext uri="{FF2B5EF4-FFF2-40B4-BE49-F238E27FC236}">
                    <a16:creationId xmlns:a16="http://schemas.microsoft.com/office/drawing/2014/main" id="{AC5A4602-D1C4-46D0-9A55-51C09503964F}"/>
                  </a:ext>
                </a:extLst>
              </p:cNvPr>
              <p:cNvPicPr/>
              <p:nvPr/>
            </p:nvPicPr>
            <p:blipFill>
              <a:blip r:embed="rId15"/>
              <a:stretch>
                <a:fillRect/>
              </a:stretch>
            </p:blipFill>
            <p:spPr>
              <a:xfrm>
                <a:off x="1081326" y="1017758"/>
                <a:ext cx="520920" cy="226080"/>
              </a:xfrm>
              <a:prstGeom prst="rect">
                <a:avLst/>
              </a:prstGeom>
            </p:spPr>
          </p:pic>
        </mc:Fallback>
      </mc:AlternateContent>
    </p:spTree>
    <p:extLst>
      <p:ext uri="{BB962C8B-B14F-4D97-AF65-F5344CB8AC3E}">
        <p14:creationId xmlns:p14="http://schemas.microsoft.com/office/powerpoint/2010/main" val="3745826484"/>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2846320"/>
            <a:ext cx="7543800" cy="239450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On a brighter note,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FFFF"/>
                </a:solidFill>
                <a:latin typeface="Arial" charset="0"/>
              </a:rPr>
              <a:t>The</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t>
            </a:r>
            <a:r>
              <a:rPr kumimoji="0" lang="en-US" sz="4400" b="1" u="none" strike="noStrike" kern="1200" cap="none" spc="0" normalizeH="0" baseline="0" noProof="0" dirty="0">
                <a:ln>
                  <a:noFill/>
                </a:ln>
                <a:solidFill>
                  <a:srgbClr val="FFFFFF"/>
                </a:solidFill>
                <a:effectLst/>
                <a:uLnTx/>
                <a:uFillTx/>
                <a:latin typeface="Arial" charset="0"/>
                <a:ea typeface="+mn-ea"/>
                <a:cs typeface="+mn-cs"/>
              </a:rPr>
              <a:t>piazzas</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are wonderful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6634690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t>Because of the importance of drama in everyday life, Italians value </a:t>
            </a:r>
            <a:r>
              <a:rPr lang="en-US" sz="3200" b="1" dirty="0"/>
              <a:t>the piazza </a:t>
            </a:r>
            <a:r>
              <a:rPr lang="en-US" dirty="0"/>
              <a:t>as the center of every town and village</a:t>
            </a:r>
          </a:p>
          <a:p>
            <a:pPr eaLnBrk="1" hangingPunct="1">
              <a:lnSpc>
                <a:spcPct val="80000"/>
              </a:lnSpc>
            </a:pPr>
            <a:endParaRPr lang="en-US" sz="900" dirty="0"/>
          </a:p>
          <a:p>
            <a:pPr lvl="1" eaLnBrk="1" hangingPunct="1">
              <a:lnSpc>
                <a:spcPct val="110000"/>
              </a:lnSpc>
            </a:pPr>
            <a:r>
              <a:rPr lang="en-US" sz="2000" dirty="0"/>
              <a:t>It is </a:t>
            </a:r>
            <a:r>
              <a:rPr lang="en-US" sz="3200" b="1" dirty="0"/>
              <a:t>the stage </a:t>
            </a:r>
            <a:r>
              <a:rPr lang="en-US" sz="2000" dirty="0"/>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t>The actions that take place in the piazza are </a:t>
            </a:r>
            <a:br>
              <a:rPr lang="en-US" sz="2000" dirty="0"/>
            </a:br>
            <a:r>
              <a:rPr lang="en-US" sz="3200" b="1" dirty="0"/>
              <a:t>minor dramas </a:t>
            </a:r>
            <a:r>
              <a:rPr lang="en-US" sz="2000" dirty="0"/>
              <a:t>of Italian life</a:t>
            </a:r>
          </a:p>
          <a:p>
            <a:pPr lvl="1" eaLnBrk="1" hangingPunct="1">
              <a:lnSpc>
                <a:spcPct val="80000"/>
              </a:lnSpc>
            </a:pPr>
            <a:endParaRPr lang="en-US" sz="1200" dirty="0"/>
          </a:p>
          <a:p>
            <a:pPr lvl="1" eaLnBrk="1" hangingPunct="1">
              <a:lnSpc>
                <a:spcPct val="110000"/>
              </a:lnSpc>
            </a:pPr>
            <a:r>
              <a:rPr lang="en-US" sz="2000" dirty="0"/>
              <a:t>“everyone knows that gatherings will occur at </a:t>
            </a:r>
            <a:br>
              <a:rPr lang="en-US" sz="2000" dirty="0"/>
            </a:br>
            <a:r>
              <a:rPr lang="en-US" sz="2400" b="1" dirty="0"/>
              <a:t>regular times </a:t>
            </a:r>
            <a:r>
              <a:rPr lang="en-US" sz="2000" dirty="0"/>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solidFill>
                  <a:schemeClr val="accent1">
                    <a:lumMod val="90000"/>
                  </a:schemeClr>
                </a:solidFill>
              </a:rPr>
              <a:t>Because of the importance of drama in everyday life, Italians value </a:t>
            </a:r>
            <a:r>
              <a:rPr lang="en-US" sz="3200" b="1" dirty="0"/>
              <a:t>the piazza </a:t>
            </a:r>
            <a:r>
              <a:rPr lang="en-US" dirty="0">
                <a:solidFill>
                  <a:schemeClr val="accent1">
                    <a:lumMod val="90000"/>
                  </a:schemeClr>
                </a:solidFill>
              </a:rPr>
              <a:t>as the center of every town and village</a:t>
            </a:r>
          </a:p>
          <a:p>
            <a:pPr eaLnBrk="1" hangingPunct="1">
              <a:lnSpc>
                <a:spcPct val="80000"/>
              </a:lnSpc>
            </a:pPr>
            <a:endParaRPr lang="en-US" sz="900" dirty="0"/>
          </a:p>
          <a:p>
            <a:pPr lvl="1" eaLnBrk="1" hangingPunct="1">
              <a:lnSpc>
                <a:spcPct val="110000"/>
              </a:lnSpc>
            </a:pPr>
            <a:r>
              <a:rPr lang="en-US" sz="2000" dirty="0">
                <a:solidFill>
                  <a:schemeClr val="accent1">
                    <a:lumMod val="90000"/>
                  </a:schemeClr>
                </a:solidFill>
              </a:rPr>
              <a:t>It is </a:t>
            </a:r>
            <a:r>
              <a:rPr lang="en-US" sz="3200" b="1" dirty="0"/>
              <a:t>the stage </a:t>
            </a:r>
            <a:r>
              <a:rPr lang="en-US" sz="2000" dirty="0">
                <a:solidFill>
                  <a:schemeClr val="accent1">
                    <a:lumMod val="90000"/>
                  </a:schemeClr>
                </a:solidFill>
              </a:rPr>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solidFill>
                  <a:schemeClr val="accent1">
                    <a:lumMod val="90000"/>
                  </a:schemeClr>
                </a:solidFill>
              </a:rPr>
              <a:t>The actions that take place in the piazza are </a:t>
            </a:r>
            <a:br>
              <a:rPr lang="en-US" sz="2000" dirty="0"/>
            </a:br>
            <a:r>
              <a:rPr lang="en-US" sz="3200" b="1" dirty="0"/>
              <a:t>minor dramas </a:t>
            </a:r>
            <a:r>
              <a:rPr lang="en-US" sz="2000" dirty="0">
                <a:solidFill>
                  <a:schemeClr val="accent1">
                    <a:lumMod val="90000"/>
                  </a:schemeClr>
                </a:solidFill>
              </a:rPr>
              <a:t>of Italian life</a:t>
            </a:r>
          </a:p>
          <a:p>
            <a:pPr lvl="1" eaLnBrk="1" hangingPunct="1">
              <a:lnSpc>
                <a:spcPct val="80000"/>
              </a:lnSpc>
            </a:pPr>
            <a:endParaRPr lang="en-US" sz="1200" dirty="0"/>
          </a:p>
          <a:p>
            <a:pPr lvl="1" eaLnBrk="1" hangingPunct="1">
              <a:lnSpc>
                <a:spcPct val="110000"/>
              </a:lnSpc>
            </a:pPr>
            <a:r>
              <a:rPr lang="en-US" sz="2000" dirty="0">
                <a:solidFill>
                  <a:schemeClr val="accent1">
                    <a:lumMod val="90000"/>
                  </a:schemeClr>
                </a:solidFill>
              </a:rPr>
              <a:t>“everyone knows that gatherings will occur at </a:t>
            </a:r>
            <a:br>
              <a:rPr lang="en-US" sz="2000" dirty="0"/>
            </a:br>
            <a:r>
              <a:rPr lang="en-US" sz="2400" b="1" dirty="0"/>
              <a:t>regular times </a:t>
            </a:r>
            <a:r>
              <a:rPr lang="en-US" sz="2000" dirty="0">
                <a:solidFill>
                  <a:schemeClr val="accent1">
                    <a:lumMod val="90000"/>
                  </a:schemeClr>
                </a:solidFill>
              </a:rPr>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0" y="495"/>
            <a:ext cx="9144000" cy="6857505"/>
          </a:xfrm>
          <a:prstGeom prst="rect">
            <a:avLst/>
          </a:prstGeom>
          <a:noFill/>
          <a:ln w="9525">
            <a:noFill/>
            <a:miter lim="800000"/>
            <a:headEnd/>
            <a:tailEnd/>
          </a:ln>
        </p:spPr>
      </p:pic>
      <p:sp>
        <p:nvSpPr>
          <p:cNvPr id="5" name="Rectangle 3"/>
          <p:cNvSpPr>
            <a:spLocks noChangeArrowheads="1"/>
          </p:cNvSpPr>
          <p:nvPr/>
        </p:nvSpPr>
        <p:spPr bwMode="auto">
          <a:xfrm>
            <a:off x="3132138" y="6171198"/>
            <a:ext cx="325121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dei</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Mercanti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Milan </a:t>
            </a:r>
          </a:p>
        </p:txBody>
      </p:sp>
      <p:sp>
        <p:nvSpPr>
          <p:cNvPr id="6" name="Rectangle 2"/>
          <p:cNvSpPr>
            <a:spLocks noChangeArrowheads="1"/>
          </p:cNvSpPr>
          <p:nvPr/>
        </p:nvSpPr>
        <p:spPr bwMode="auto">
          <a:xfrm>
            <a:off x="3151602" y="6551842"/>
            <a:ext cx="28360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http://tintore.org/cgi-bin/article.cgi?article_id=110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6612" name="Picture 5"/>
          <p:cNvPicPr>
            <a:picLocks noChangeAspect="1" noChangeArrowheads="1"/>
          </p:cNvPicPr>
          <p:nvPr/>
        </p:nvPicPr>
        <p:blipFill>
          <a:blip r:embed="rId2" cstate="print"/>
          <a:srcRect/>
          <a:stretch>
            <a:fillRect/>
          </a:stretch>
        </p:blipFill>
        <p:spPr bwMode="auto">
          <a:xfrm>
            <a:off x="0" y="0"/>
            <a:ext cx="9144000" cy="6857505"/>
          </a:xfrm>
          <a:prstGeom prst="rect">
            <a:avLst/>
          </a:prstGeom>
          <a:noFill/>
          <a:ln w="9525">
            <a:noFill/>
            <a:miter lim="800000"/>
            <a:headEnd/>
            <a:tailEnd/>
          </a:ln>
        </p:spPr>
      </p:pic>
      <p:sp>
        <p:nvSpPr>
          <p:cNvPr id="5" name="Rectangle 5"/>
          <p:cNvSpPr>
            <a:spLocks noChangeArrowheads="1"/>
          </p:cNvSpPr>
          <p:nvPr/>
        </p:nvSpPr>
        <p:spPr bwMode="auto">
          <a:xfrm>
            <a:off x="1865413" y="6172200"/>
            <a:ext cx="6026009" cy="369332"/>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Fontana del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Nettuno</a:t>
            </a: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Piazza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Navone</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Rome</a:t>
            </a:r>
          </a:p>
        </p:txBody>
      </p:sp>
      <p:sp>
        <p:nvSpPr>
          <p:cNvPr id="6" name="Rectangle 2"/>
          <p:cNvSpPr>
            <a:spLocks noChangeArrowheads="1"/>
          </p:cNvSpPr>
          <p:nvPr/>
        </p:nvSpPr>
        <p:spPr bwMode="auto">
          <a:xfrm>
            <a:off x="2503989" y="6551842"/>
            <a:ext cx="41312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www.traveladventures.org/continents/europe/romefountains01.shtml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317513" y="6551842"/>
            <a:ext cx="25042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https://en.wikipedia.org/wiki/Trevi_Fountain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
            <a:ext cx="91440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3136535" y="6123057"/>
            <a:ext cx="2648482"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Trevi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Fountain, Rome</a:t>
            </a:r>
          </a:p>
        </p:txBody>
      </p:sp>
    </p:spTree>
    <p:extLst>
      <p:ext uri="{BB962C8B-B14F-4D97-AF65-F5344CB8AC3E}">
        <p14:creationId xmlns:p14="http://schemas.microsoft.com/office/powerpoint/2010/main" val="159955900"/>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0" y="381000"/>
            <a:ext cx="9144000" cy="6082927"/>
          </a:xfrm>
          <a:prstGeom prst="rect">
            <a:avLst/>
          </a:prstGeom>
          <a:noFill/>
          <a:ln w="9525">
            <a:noFill/>
            <a:miter lim="800000"/>
            <a:headEnd/>
            <a:tailEnd/>
          </a:ln>
        </p:spPr>
      </p:pic>
      <p:sp>
        <p:nvSpPr>
          <p:cNvPr id="5" name="Rectangle 3"/>
          <p:cNvSpPr>
            <a:spLocks noChangeArrowheads="1"/>
          </p:cNvSpPr>
          <p:nvPr/>
        </p:nvSpPr>
        <p:spPr bwMode="auto">
          <a:xfrm>
            <a:off x="2710542" y="5987048"/>
            <a:ext cx="4129657"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St. Peters, The Holy See </a:t>
            </a:r>
          </a:p>
        </p:txBody>
      </p:sp>
      <p:sp>
        <p:nvSpPr>
          <p:cNvPr id="6"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660" name="Picture 6"/>
          <p:cNvPicPr>
            <a:picLocks noChangeAspect="1" noChangeArrowheads="1"/>
          </p:cNvPicPr>
          <p:nvPr/>
        </p:nvPicPr>
        <p:blipFill>
          <a:blip r:embed="rId2" cstate="print"/>
          <a:srcRect/>
          <a:stretch>
            <a:fillRect/>
          </a:stretch>
        </p:blipFill>
        <p:spPr bwMode="auto">
          <a:xfrm rot="21446776">
            <a:off x="2130845" y="199519"/>
            <a:ext cx="5035438" cy="6796677"/>
          </a:xfrm>
          <a:prstGeom prst="rect">
            <a:avLst/>
          </a:prstGeom>
          <a:noFill/>
          <a:ln w="9525">
            <a:noFill/>
            <a:miter lim="800000"/>
            <a:headEnd/>
            <a:tailEnd/>
          </a:ln>
        </p:spPr>
      </p:pic>
      <p:sp>
        <p:nvSpPr>
          <p:cNvPr id="850952" name="Text Box 8"/>
          <p:cNvSpPr txBox="1">
            <a:spLocks noChangeArrowheads="1"/>
          </p:cNvSpPr>
          <p:nvPr/>
        </p:nvSpPr>
        <p:spPr bwMode="auto">
          <a:xfrm>
            <a:off x="5441950" y="2819400"/>
            <a:ext cx="1339850" cy="5794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1496</a:t>
            </a:r>
          </a:p>
        </p:txBody>
      </p:sp>
      <p:sp>
        <p:nvSpPr>
          <p:cNvPr id="7"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a:spLocks noChangeArrowheads="1"/>
          </p:cNvSpPr>
          <p:nvPr/>
        </p:nvSpPr>
        <p:spPr bwMode="auto">
          <a:xfrm>
            <a:off x="3162300" y="5896334"/>
            <a:ext cx="310213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water reaching 110 cm, at which point flooding covers 14 percent of Venice, happens about four times a year.”</a:t>
            </a:r>
          </a:p>
        </p:txBody>
      </p:sp>
      <p:sp>
        <p:nvSpPr>
          <p:cNvPr id="6" name="Rectangle 3"/>
          <p:cNvSpPr>
            <a:spLocks noChangeArrowheads="1"/>
          </p:cNvSpPr>
          <p:nvPr/>
        </p:nvSpPr>
        <p:spPr bwMode="auto">
          <a:xfrm>
            <a:off x="811997" y="4387334"/>
            <a:ext cx="7520008" cy="707886"/>
          </a:xfrm>
          <a:prstGeom prst="rect">
            <a:avLst/>
          </a:prstGeom>
          <a:noFill/>
          <a:ln w="9525">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same one that floods about four times a year)</a:t>
            </a:r>
          </a:p>
        </p:txBody>
      </p:sp>
    </p:spTree>
    <p:extLst>
      <p:ext uri="{BB962C8B-B14F-4D97-AF65-F5344CB8AC3E}">
        <p14:creationId xmlns:p14="http://schemas.microsoft.com/office/powerpoint/2010/main" val="42131354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407360"/>
          </a:xfrm>
        </p:spPr>
        <p:txBody>
          <a:bodyPr/>
          <a:lstStyle/>
          <a:p>
            <a:pPr marL="0" indent="0" algn="ctr" eaLnBrk="1" hangingPunct="1">
              <a:lnSpc>
                <a:spcPct val="90000"/>
              </a:lnSpc>
              <a:buNone/>
            </a:pPr>
            <a:endParaRPr lang="en-US" sz="2400" dirty="0"/>
          </a:p>
          <a:p>
            <a:pPr marL="0" indent="0" algn="ctr" eaLnBrk="1" hangingPunct="1">
              <a:lnSpc>
                <a:spcPct val="90000"/>
              </a:lnSpc>
              <a:buNone/>
            </a:pPr>
            <a:r>
              <a:rPr lang="en-US" sz="2400" dirty="0"/>
              <a:t>Even in Italian cities where there is no central piazza, it is well-known that </a:t>
            </a:r>
          </a:p>
          <a:p>
            <a:pPr marL="0" indent="0" algn="ctr" eaLnBrk="1" hangingPunct="1">
              <a:lnSpc>
                <a:spcPct val="90000"/>
              </a:lnSpc>
              <a:buNone/>
            </a:pPr>
            <a:r>
              <a:rPr lang="en-US" sz="3600" b="1" dirty="0"/>
              <a:t>certain avenues</a:t>
            </a:r>
            <a:r>
              <a:rPr lang="en-US" dirty="0"/>
              <a:t> </a:t>
            </a:r>
            <a:r>
              <a:rPr lang="en-US" b="1" dirty="0"/>
              <a:t>serve as substitutes </a:t>
            </a:r>
            <a:r>
              <a:rPr lang="en-US" sz="2400" dirty="0"/>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On these avenues there are many </a:t>
            </a:r>
            <a:r>
              <a:rPr lang="en-US" sz="3200" b="1" dirty="0"/>
              <a:t>outdoor caf</a:t>
            </a:r>
            <a:r>
              <a:rPr lang="en-US" sz="3200" b="1" dirty="0">
                <a:cs typeface="Arial" charset="0"/>
              </a:rPr>
              <a:t>és</a:t>
            </a:r>
            <a:endParaRPr lang="en-US" b="1" dirty="0">
              <a:cs typeface="Arial" charset="0"/>
            </a:endParaRPr>
          </a:p>
          <a:p>
            <a:pPr lvl="2" eaLnBrk="1" hangingPunct="1">
              <a:lnSpc>
                <a:spcPct val="90000"/>
              </a:lnSpc>
            </a:pPr>
            <a:r>
              <a:rPr lang="en-US" dirty="0">
                <a:cs typeface="Arial" charset="0"/>
              </a:rPr>
              <a:t>Italy has far more bars and restaurants per capita than comparable European nations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0707" name="Rectangle 3"/>
          <p:cNvSpPr>
            <a:spLocks noGrp="1" noChangeArrowheads="1"/>
          </p:cNvSpPr>
          <p:nvPr>
            <p:ph type="body" idx="1"/>
          </p:nvPr>
        </p:nvSpPr>
        <p:spPr>
          <a:xfrm>
            <a:off x="914400" y="1600200"/>
            <a:ext cx="7315200" cy="4632037"/>
          </a:xfrm>
        </p:spPr>
        <p:txBody>
          <a:bodyPr/>
          <a:lstStyle/>
          <a:p>
            <a:pPr marL="0" lvl="1" indent="0" algn="ctr" eaLnBrk="1" hangingPunct="1">
              <a:lnSpc>
                <a:spcPct val="90000"/>
              </a:lnSpc>
              <a:buNone/>
            </a:pPr>
            <a:r>
              <a:rPr lang="en-US" sz="2400" dirty="0">
                <a:solidFill>
                  <a:schemeClr val="accent1"/>
                </a:solidFill>
              </a:rPr>
              <a:t>On these avenues there are many </a:t>
            </a:r>
            <a:r>
              <a:rPr lang="en-US" b="1" dirty="0">
                <a:solidFill>
                  <a:schemeClr val="accent1"/>
                </a:solidFill>
              </a:rPr>
              <a:t>outdoor caf</a:t>
            </a:r>
            <a:r>
              <a:rPr lang="en-US" b="1" dirty="0">
                <a:solidFill>
                  <a:schemeClr val="accent1"/>
                </a:solidFill>
                <a:cs typeface="Arial" charset="0"/>
              </a:rPr>
              <a:t>és</a:t>
            </a:r>
            <a:endParaRPr lang="en-US" sz="2400" b="1" dirty="0">
              <a:solidFill>
                <a:schemeClr val="accent1"/>
              </a:solidFill>
              <a:cs typeface="Arial" charset="0"/>
            </a:endParaRPr>
          </a:p>
          <a:p>
            <a:pPr lvl="2" eaLnBrk="1" hangingPunct="1">
              <a:lnSpc>
                <a:spcPct val="90000"/>
              </a:lnSpc>
            </a:pPr>
            <a:r>
              <a:rPr lang="en-US" dirty="0">
                <a:solidFill>
                  <a:schemeClr val="accent1"/>
                </a:solidFill>
                <a:cs typeface="Arial" charset="0"/>
              </a:rPr>
              <a:t>Italy has </a:t>
            </a:r>
            <a:r>
              <a:rPr lang="en-US" sz="2800" b="1" dirty="0">
                <a:solidFill>
                  <a:srgbClr val="000000"/>
                </a:solidFill>
                <a:cs typeface="Arial" charset="0"/>
              </a:rPr>
              <a:t>far more bars and restaurants </a:t>
            </a:r>
            <a:r>
              <a:rPr lang="en-US" dirty="0">
                <a:solidFill>
                  <a:schemeClr val="accent1"/>
                </a:solidFill>
                <a:cs typeface="Arial" charset="0"/>
              </a:rPr>
              <a:t>per capita than comparable European nations</a:t>
            </a:r>
          </a:p>
          <a:p>
            <a:pPr lvl="2" eaLnBrk="1" hangingPunct="1">
              <a:lnSpc>
                <a:spcPct val="90000"/>
              </a:lnSpc>
            </a:pPr>
            <a:endParaRPr lang="en-US" dirty="0">
              <a:cs typeface="Arial" charset="0"/>
            </a:endParaRPr>
          </a:p>
          <a:p>
            <a:pPr lvl="3" eaLnBrk="1" hangingPunct="1">
              <a:lnSpc>
                <a:spcPct val="90000"/>
              </a:lnSpc>
            </a:pPr>
            <a:r>
              <a:rPr lang="en-US" sz="2800" b="1" dirty="0">
                <a:solidFill>
                  <a:srgbClr val="FF0000"/>
                </a:solidFill>
                <a:cs typeface="Arial" charset="0"/>
              </a:rPr>
              <a:t>Italy:</a:t>
            </a:r>
            <a:r>
              <a:rPr lang="en-US" sz="2400" dirty="0">
                <a:solidFill>
                  <a:srgbClr val="FF0000"/>
                </a:solidFill>
                <a:cs typeface="Arial" charset="0"/>
              </a:rPr>
              <a:t>	   	</a:t>
            </a:r>
            <a:r>
              <a:rPr lang="en-US" sz="2800" b="1" dirty="0">
                <a:solidFill>
                  <a:srgbClr val="FF0000"/>
                </a:solidFill>
                <a:cs typeface="Arial" charset="0"/>
              </a:rPr>
              <a:t>257</a:t>
            </a:r>
            <a:r>
              <a:rPr lang="en-US" sz="2400" dirty="0">
                <a:solidFill>
                  <a:srgbClr val="FF0000"/>
                </a:solidFill>
                <a:cs typeface="Arial" charset="0"/>
              </a:rPr>
              <a:t>   </a:t>
            </a:r>
            <a:r>
              <a:rPr lang="en-US" sz="1800" dirty="0">
                <a:solidFill>
                  <a:srgbClr val="FF0000"/>
                </a:solidFill>
                <a:cs typeface="Arial" charset="0"/>
              </a:rPr>
              <a:t>(inhabitants per café 				    and restaurant)</a:t>
            </a:r>
          </a:p>
          <a:p>
            <a:pPr lvl="3" eaLnBrk="1" hangingPunct="1">
              <a:lnSpc>
                <a:spcPct val="90000"/>
              </a:lnSpc>
            </a:pPr>
            <a:r>
              <a:rPr lang="en-US" sz="2400" dirty="0">
                <a:cs typeface="Arial" charset="0"/>
              </a:rPr>
              <a:t>Britain: 	  	451</a:t>
            </a:r>
          </a:p>
          <a:p>
            <a:pPr lvl="3" eaLnBrk="1" hangingPunct="1">
              <a:lnSpc>
                <a:spcPct val="90000"/>
              </a:lnSpc>
            </a:pPr>
            <a:r>
              <a:rPr lang="en-US" sz="2400" dirty="0">
                <a:cs typeface="Arial" charset="0"/>
              </a:rPr>
              <a:t>France:	   	795 </a:t>
            </a:r>
          </a:p>
          <a:p>
            <a:pPr lvl="3" eaLnBrk="1" hangingPunct="1">
              <a:lnSpc>
                <a:spcPct val="90000"/>
              </a:lnSpc>
            </a:pPr>
            <a:r>
              <a:rPr lang="en-US" sz="2400" dirty="0">
                <a:cs typeface="Arial" charset="0"/>
              </a:rPr>
              <a:t>Germany:	558</a:t>
            </a:r>
          </a:p>
          <a:p>
            <a:pPr lvl="3" eaLnBrk="1" hangingPunct="1">
              <a:lnSpc>
                <a:spcPct val="90000"/>
              </a:lnSpc>
            </a:pPr>
            <a:r>
              <a:rPr lang="en-US" sz="2400" dirty="0">
                <a:cs typeface="Arial" charset="0"/>
              </a:rPr>
              <a:t>Spain:	  	778</a:t>
            </a:r>
          </a:p>
          <a:p>
            <a:pPr lvl="4" eaLnBrk="1" hangingPunct="1">
              <a:lnSpc>
                <a:spcPct val="90000"/>
              </a:lnSpc>
              <a:buFontTx/>
              <a:buNone/>
            </a:pPr>
            <a:r>
              <a:rPr lang="en-US" sz="1200" dirty="0">
                <a:cs typeface="Arial" charset="0"/>
              </a:rPr>
              <a:t>                                       (Richard 1995)</a:t>
            </a:r>
          </a:p>
        </p:txBody>
      </p:sp>
      <p:sp>
        <p:nvSpPr>
          <p:cNvPr id="5" name="AutoShape 8"/>
          <p:cNvSpPr>
            <a:spLocks noChangeArrowheads="1"/>
          </p:cNvSpPr>
          <p:nvPr/>
        </p:nvSpPr>
        <p:spPr bwMode="auto">
          <a:xfrm rot="16200000">
            <a:off x="163399" y="3632539"/>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059342" y="6551842"/>
            <a:ext cx="299152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http://www.liveromelikearoman.com/piazzatoday.htm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1731" name="Picture 7"/>
          <p:cNvPicPr>
            <a:picLocks noChangeAspect="1" noChangeArrowheads="1"/>
          </p:cNvPicPr>
          <p:nvPr/>
        </p:nvPicPr>
        <p:blipFill>
          <a:blip r:embed="rId3" cstate="print"/>
          <a:srcRect/>
          <a:stretch>
            <a:fillRect/>
          </a:stretch>
        </p:blipFill>
        <p:spPr bwMode="auto">
          <a:xfrm>
            <a:off x="685800" y="381000"/>
            <a:ext cx="7772400" cy="5465364"/>
          </a:xfrm>
          <a:prstGeom prst="rect">
            <a:avLst/>
          </a:prstGeom>
          <a:noFill/>
          <a:ln w="9525">
            <a:noFill/>
            <a:miter lim="800000"/>
            <a:headEnd/>
            <a:tailEnd/>
          </a:ln>
        </p:spPr>
      </p:pic>
      <p:sp>
        <p:nvSpPr>
          <p:cNvPr id="201732" name="Rectangle 8"/>
          <p:cNvSpPr>
            <a:spLocks noChangeArrowheads="1"/>
          </p:cNvSpPr>
          <p:nvPr/>
        </p:nvSpPr>
        <p:spPr bwMode="auto">
          <a:xfrm>
            <a:off x="3181350" y="5911850"/>
            <a:ext cx="2762250" cy="33655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0"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Sant'Egidio</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Rome</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388894"/>
          </a:xfrm>
        </p:spPr>
        <p:txBody>
          <a:bodyPr/>
          <a:lstStyle/>
          <a:p>
            <a:pPr marL="0" indent="0" algn="ctr" eaLnBrk="1" hangingPunct="1">
              <a:lnSpc>
                <a:spcPct val="90000"/>
              </a:lnSpc>
              <a:buNone/>
            </a:pPr>
            <a:endParaRPr lang="en-US" sz="2400" dirty="0">
              <a:solidFill>
                <a:schemeClr val="accent1">
                  <a:lumMod val="90000"/>
                </a:schemeClr>
              </a:solidFill>
            </a:endParaRPr>
          </a:p>
          <a:p>
            <a:pPr marL="0" indent="0" algn="ctr" eaLnBrk="1" hangingPunct="1">
              <a:lnSpc>
                <a:spcPct val="90000"/>
              </a:lnSpc>
              <a:buNone/>
            </a:pPr>
            <a:r>
              <a:rPr lang="en-US" sz="2400" dirty="0">
                <a:solidFill>
                  <a:schemeClr val="accent1">
                    <a:lumMod val="90000"/>
                  </a:schemeClr>
                </a:solidFill>
              </a:rPr>
              <a:t>Even in Italian cities where there is no central piazza, it is well-known that </a:t>
            </a:r>
          </a:p>
          <a:p>
            <a:pPr marL="0" indent="0" algn="ctr" eaLnBrk="1" hangingPunct="1">
              <a:lnSpc>
                <a:spcPct val="90000"/>
              </a:lnSpc>
              <a:buNone/>
            </a:pPr>
            <a:r>
              <a:rPr lang="en-US" sz="3600" b="1" dirty="0">
                <a:solidFill>
                  <a:schemeClr val="accent1">
                    <a:lumMod val="90000"/>
                  </a:schemeClr>
                </a:solidFill>
              </a:rPr>
              <a:t>certain avenues</a:t>
            </a:r>
            <a:r>
              <a:rPr lang="en-US" dirty="0">
                <a:solidFill>
                  <a:schemeClr val="accent1">
                    <a:lumMod val="90000"/>
                  </a:schemeClr>
                </a:solidFill>
              </a:rPr>
              <a:t> </a:t>
            </a:r>
            <a:r>
              <a:rPr lang="en-US" b="1" dirty="0">
                <a:solidFill>
                  <a:schemeClr val="accent1">
                    <a:lumMod val="90000"/>
                  </a:schemeClr>
                </a:solidFill>
              </a:rPr>
              <a:t>serve as substitutes </a:t>
            </a:r>
            <a:r>
              <a:rPr lang="en-US" sz="2400" dirty="0">
                <a:solidFill>
                  <a:schemeClr val="accent1">
                    <a:lumMod val="90000"/>
                  </a:schemeClr>
                </a:solidFill>
              </a:rPr>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And if there’s not a proper outdoor caf</a:t>
            </a:r>
            <a:r>
              <a:rPr lang="en-US" dirty="0">
                <a:cs typeface="Arial" charset="0"/>
              </a:rPr>
              <a:t>é</a:t>
            </a:r>
            <a:br>
              <a:rPr lang="en-US" dirty="0">
                <a:cs typeface="Arial" charset="0"/>
              </a:rPr>
            </a:br>
            <a:r>
              <a:rPr lang="en-US" dirty="0">
                <a:cs typeface="Arial" charset="0"/>
              </a:rPr>
              <a:t>there will still be tables and chairs and other places to sit and visit in the public space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815963" y="6199496"/>
            <a:ext cx="147829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Willie Henderson</a:t>
            </a:r>
          </a:p>
        </p:txBody>
      </p:sp>
      <p:sp>
        <p:nvSpPr>
          <p:cNvPr id="201732" name="Rectangle 8"/>
          <p:cNvSpPr>
            <a:spLocks noChangeArrowheads="1"/>
          </p:cNvSpPr>
          <p:nvPr/>
        </p:nvSpPr>
        <p:spPr bwMode="auto">
          <a:xfrm>
            <a:off x="1066800" y="5894696"/>
            <a:ext cx="697729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Castagneto</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Carducci, Province of Livorno, region of Tuscany, Italy</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5" name="Picture 4" descr="Hill-town blues 020"/>
          <p:cNvPicPr>
            <a:picLocks noChangeAspect="1" noChangeArrowheads="1"/>
          </p:cNvPicPr>
          <p:nvPr/>
        </p:nvPicPr>
        <p:blipFill>
          <a:blip r:embed="rId2" cstate="print"/>
          <a:srcRect/>
          <a:stretch>
            <a:fillRect/>
          </a:stretch>
        </p:blipFill>
        <p:spPr bwMode="auto">
          <a:xfrm>
            <a:off x="685800" y="33669"/>
            <a:ext cx="7772400" cy="5828955"/>
          </a:xfrm>
          <a:prstGeom prst="rect">
            <a:avLst/>
          </a:prstGeom>
          <a:noFill/>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72054896"/>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2000548"/>
          </a:xfrm>
        </p:spPr>
        <p:txBody>
          <a:bodyPr/>
          <a:lstStyle/>
          <a:p>
            <a:pPr marL="0" indent="0" algn="ctr" eaLnBrk="1" hangingPunct="1">
              <a:spcBef>
                <a:spcPts val="0"/>
              </a:spcBef>
              <a:buNone/>
            </a:pPr>
            <a:r>
              <a:rPr lang="en-US" sz="3600" b="1" dirty="0"/>
              <a:t>Many Italians do not put much faith in what others who are not family members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53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256972"/>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495937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2387" name="Rectangle 3"/>
          <p:cNvSpPr>
            <a:spLocks noGrp="1" noChangeArrowheads="1"/>
          </p:cNvSpPr>
          <p:nvPr>
            <p:ph type="body" idx="1"/>
          </p:nvPr>
        </p:nvSpPr>
        <p:spPr>
          <a:xfrm>
            <a:off x="914400" y="2514600"/>
            <a:ext cx="7315200" cy="3170099"/>
          </a:xfrm>
        </p:spPr>
        <p:txBody>
          <a:bodyPr/>
          <a:lstStyle/>
          <a:p>
            <a:pPr marL="0" indent="0" algn="ctr" eaLnBrk="1" hangingPunct="1">
              <a:spcBef>
                <a:spcPts val="0"/>
              </a:spcBef>
              <a:buNone/>
            </a:pPr>
            <a:r>
              <a:rPr lang="en-US" dirty="0"/>
              <a:t>“Externalization </a:t>
            </a:r>
          </a:p>
          <a:p>
            <a:pPr marL="0" indent="0" algn="ctr" eaLnBrk="1" hangingPunct="1">
              <a:spcBef>
                <a:spcPts val="0"/>
              </a:spcBef>
              <a:buNone/>
            </a:pPr>
            <a:r>
              <a:rPr lang="en-US" dirty="0"/>
              <a:t>[in the Opera metaphor]</a:t>
            </a:r>
          </a:p>
          <a:p>
            <a:pPr marL="0" indent="0" algn="ctr" eaLnBrk="1" hangingPunct="1">
              <a:spcBef>
                <a:spcPts val="0"/>
              </a:spcBef>
              <a:buNone/>
            </a:pPr>
            <a:r>
              <a:rPr lang="en-US" dirty="0"/>
              <a:t>is directly related to the </a:t>
            </a:r>
          </a:p>
          <a:p>
            <a:pPr marL="0" indent="0" algn="ctr" eaLnBrk="1" hangingPunct="1">
              <a:spcBef>
                <a:spcPts val="0"/>
              </a:spcBef>
              <a:buNone/>
            </a:pPr>
            <a:r>
              <a:rPr lang="en-US" sz="3600" b="1" dirty="0"/>
              <a:t>mixing and balancing of diverse elements </a:t>
            </a:r>
          </a:p>
          <a:p>
            <a:pPr marL="0" indent="0" algn="ctr" eaLnBrk="1" hangingPunct="1">
              <a:spcBef>
                <a:spcPts val="0"/>
              </a:spcBef>
              <a:buNone/>
            </a:pPr>
            <a:r>
              <a:rPr lang="en-US" dirty="0"/>
              <a:t>in both the opera and Italian society.”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3411" name="Rectangle 3"/>
          <p:cNvSpPr>
            <a:spLocks noGrp="1" noChangeArrowheads="1"/>
          </p:cNvSpPr>
          <p:nvPr>
            <p:ph type="body" idx="1"/>
          </p:nvPr>
        </p:nvSpPr>
        <p:spPr>
          <a:xfrm>
            <a:off x="914400" y="2371904"/>
            <a:ext cx="7315200" cy="3724096"/>
          </a:xfrm>
        </p:spPr>
        <p:txBody>
          <a:bodyPr/>
          <a:lstStyle/>
          <a:p>
            <a:pPr marL="0" indent="0" algn="ctr" eaLnBrk="1" hangingPunct="1">
              <a:spcBef>
                <a:spcPts val="0"/>
              </a:spcBef>
              <a:buNone/>
            </a:pPr>
            <a:r>
              <a:rPr lang="en-US" dirty="0"/>
              <a:t>Because </a:t>
            </a:r>
            <a:r>
              <a:rPr lang="en-US" sz="3600" b="1" dirty="0"/>
              <a:t>the entire community or audience</a:t>
            </a:r>
            <a:r>
              <a:rPr lang="en-US" dirty="0"/>
              <a:t> is involved in the unfolding of the drama, several issues and factors come into play that involve </a:t>
            </a:r>
            <a:r>
              <a:rPr lang="en-US" sz="3600" b="1" dirty="0"/>
              <a:t>numerous individuals</a:t>
            </a:r>
            <a:endParaRPr lang="en-US" b="1" dirty="0"/>
          </a:p>
          <a:p>
            <a:pPr marL="0" indent="0" algn="ctr" eaLnBrk="1" hangingPunct="1">
              <a:spcBef>
                <a:spcPts val="0"/>
              </a:spcBef>
              <a:buNone/>
            </a:pPr>
            <a:endParaRPr lang="en-US" sz="1600" dirty="0"/>
          </a:p>
          <a:p>
            <a:pPr marL="0" lvl="1" indent="0" algn="ctr" eaLnBrk="1" hangingPunct="1">
              <a:spcBef>
                <a:spcPts val="0"/>
              </a:spcBef>
              <a:buNone/>
            </a:pPr>
            <a:r>
              <a:rPr lang="en-US" sz="2400" dirty="0"/>
              <a:t>It is not an accident that the Italians have not specialized in one-person stage shows or dramas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2686336"/>
            <a:ext cx="7315200" cy="2554545"/>
          </a:xfrm>
        </p:spPr>
        <p:txBody>
          <a:bodyPr/>
          <a:lstStyle/>
          <a:p>
            <a:pPr marL="0" indent="0" algn="ctr" eaLnBrk="1" hangingPunct="1">
              <a:spcBef>
                <a:spcPts val="0"/>
              </a:spcBef>
              <a:buNone/>
            </a:pPr>
            <a:r>
              <a:rPr lang="en-US" sz="2400" dirty="0"/>
              <a:t>Thus, Italy, while </a:t>
            </a:r>
          </a:p>
          <a:p>
            <a:pPr marL="0" indent="0" algn="ctr" eaLnBrk="1" hangingPunct="1">
              <a:spcBef>
                <a:spcPts val="0"/>
              </a:spcBef>
              <a:buNone/>
            </a:pPr>
            <a:r>
              <a:rPr lang="en-US" sz="2800" dirty="0"/>
              <a:t>primarily stressing individualism, is</a:t>
            </a:r>
          </a:p>
          <a:p>
            <a:pPr marL="0" indent="0" algn="ctr" eaLnBrk="1" hangingPunct="1">
              <a:spcBef>
                <a:spcPts val="0"/>
              </a:spcBef>
              <a:buNone/>
            </a:pPr>
            <a:r>
              <a:rPr lang="en-US" sz="3600" b="1" dirty="0"/>
              <a:t>oriented toward </a:t>
            </a:r>
          </a:p>
          <a:p>
            <a:pPr marL="0" indent="0" algn="ctr" eaLnBrk="1" hangingPunct="1">
              <a:spcBef>
                <a:spcPts val="0"/>
              </a:spcBef>
              <a:buNone/>
            </a:pPr>
            <a:r>
              <a:rPr lang="en-US" sz="3600" b="1" dirty="0"/>
              <a:t>specific aspects </a:t>
            </a:r>
          </a:p>
          <a:p>
            <a:pPr marL="0" indent="0" algn="ctr" eaLnBrk="1" hangingPunct="1">
              <a:spcBef>
                <a:spcPts val="0"/>
              </a:spcBef>
              <a:buNone/>
            </a:pPr>
            <a:r>
              <a:rPr lang="en-US" sz="3600" b="1" dirty="0"/>
              <a:t>of </a:t>
            </a:r>
            <a:r>
              <a:rPr lang="en-US" sz="3600" b="1" dirty="0" err="1"/>
              <a:t>groupism</a:t>
            </a:r>
            <a:r>
              <a:rPr lang="en-US" sz="3600" b="1" dirty="0"/>
              <a:t> or collectivism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5"/>
          <p:cNvSpPr txBox="1">
            <a:spLocks noChangeArrowheads="1"/>
          </p:cNvSpPr>
          <p:nvPr/>
        </p:nvSpPr>
        <p:spPr bwMode="auto">
          <a:xfrm>
            <a:off x="914400" y="1905000"/>
            <a:ext cx="7315200" cy="41672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importance of both the chorus and the soloists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the Opera metaphor],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 . reflects the unity of Italian culture (chorus)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6483" name="Rectangle 3"/>
          <p:cNvSpPr>
            <a:spLocks noGrp="1" noChangeArrowheads="1"/>
          </p:cNvSpPr>
          <p:nvPr>
            <p:ph type="body" idx="1"/>
          </p:nvPr>
        </p:nvSpPr>
        <p:spPr>
          <a:xfrm>
            <a:off x="914400" y="2098235"/>
            <a:ext cx="7315200" cy="4191917"/>
          </a:xfrm>
        </p:spPr>
        <p:txBody>
          <a:bodyPr/>
          <a:lstStyle/>
          <a:p>
            <a:pPr marL="0" indent="0" algn="ctr" eaLnBrk="1" hangingPunct="1">
              <a:lnSpc>
                <a:spcPct val="90000"/>
              </a:lnSpc>
              <a:spcBef>
                <a:spcPts val="0"/>
              </a:spcBef>
              <a:buNone/>
            </a:pPr>
            <a:r>
              <a:rPr lang="en-US" dirty="0"/>
              <a:t>When Italians created the opera around 1600, </a:t>
            </a:r>
            <a:r>
              <a:rPr lang="en-US" sz="3600" b="1" dirty="0"/>
              <a:t>there were no soloists</a:t>
            </a:r>
            <a:endParaRPr lang="en-US" b="1" dirty="0"/>
          </a:p>
          <a:p>
            <a:pPr eaLnBrk="1" hangingPunct="1">
              <a:lnSpc>
                <a:spcPct val="90000"/>
              </a:lnSpc>
              <a:spcBef>
                <a:spcPts val="0"/>
              </a:spcBef>
            </a:pPr>
            <a:endParaRPr lang="en-US" sz="1600" dirty="0"/>
          </a:p>
          <a:p>
            <a:pPr lvl="1" eaLnBrk="1" hangingPunct="1">
              <a:lnSpc>
                <a:spcPct val="90000"/>
              </a:lnSpc>
              <a:spcBef>
                <a:spcPts val="0"/>
              </a:spcBef>
            </a:pPr>
            <a:r>
              <a:rPr lang="en-US" dirty="0"/>
              <a:t>The first great Italian composer, Claudio Monteverdi, basically used different parts of the chorus to express the ideas and emotions</a:t>
            </a:r>
          </a:p>
          <a:p>
            <a:pPr lvl="1" eaLnBrk="1" hangingPunct="1">
              <a:lnSpc>
                <a:spcPct val="90000"/>
              </a:lnSpc>
              <a:spcBef>
                <a:spcPts val="0"/>
              </a:spcBef>
            </a:pPr>
            <a:endParaRPr lang="en-US" sz="1600" dirty="0"/>
          </a:p>
          <a:p>
            <a:pPr lvl="1" eaLnBrk="1" hangingPunct="1">
              <a:lnSpc>
                <a:spcPct val="90000"/>
              </a:lnSpc>
              <a:spcBef>
                <a:spcPts val="0"/>
              </a:spcBef>
            </a:pPr>
            <a:r>
              <a:rPr lang="en-US" dirty="0"/>
              <a:t>However, singers vied with one another for the spotlight and gradually soloists became prominent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561534"/>
            <a:ext cx="7543800" cy="59154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in the end, </a:t>
            </a:r>
          </a:p>
          <a:p>
            <a:pPr lvl="0">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Italians North and South pretty much value and celebrate all aspects of life, come what may . . </a:t>
            </a:r>
            <a:r>
              <a:rPr lang="en-US" sz="4400" i="0" dirty="0">
                <a:solidFill>
                  <a:srgbClr val="FFFFFF"/>
                </a:solidFill>
                <a:latin typeface="Arial" charset="0"/>
              </a:rPr>
              <a:t>. </a:t>
            </a:r>
          </a:p>
          <a:p>
            <a:pPr lvl="0">
              <a:defRPr/>
            </a:pPr>
            <a:r>
              <a:rPr lang="en-US" sz="4400" i="0" dirty="0">
                <a:solidFill>
                  <a:srgbClr val="FFFFFF"/>
                </a:solidFill>
                <a:latin typeface="Arial" charset="0"/>
              </a:rPr>
              <a:t>daily enjoying beauty</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appreciating the simple things in life . . .</a:t>
            </a:r>
          </a:p>
        </p:txBody>
      </p:sp>
    </p:spTree>
    <p:extLst>
      <p:ext uri="{BB962C8B-B14F-4D97-AF65-F5344CB8AC3E}">
        <p14:creationId xmlns:p14="http://schemas.microsoft.com/office/powerpoint/2010/main" val="1233977664"/>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 is Great!</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43372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2009-2026  </a:t>
            </a:r>
            <a:r>
              <a:rPr lang="en-US" sz="800" b="0" dirty="0">
                <a:solidFill>
                  <a:srgbClr val="000000"/>
                </a:solidFill>
                <a:hlinkClick r:id="rId3"/>
              </a:rPr>
              <a:t>Timothy G. Roufs</a:t>
            </a:r>
            <a:r>
              <a:rPr lang="en-US" sz="800" b="0" dirty="0">
                <a:solidFill>
                  <a:srgbClr val="000000"/>
                </a:solidFill>
              </a:rPr>
              <a:t>, University of Minnesota Duluth</a:t>
            </a:r>
            <a:endParaRPr kumimoji="1" lang="en-US" sz="800" b="0" dirty="0">
              <a:solidFill>
                <a:srgbClr val="000000"/>
              </a:solidFill>
            </a:endParaRPr>
          </a:p>
        </p:txBody>
      </p:sp>
    </p:spTree>
    <p:extLst>
      <p:ext uri="{BB962C8B-B14F-4D97-AF65-F5344CB8AC3E}">
        <p14:creationId xmlns:p14="http://schemas.microsoft.com/office/powerpoint/2010/main" val="402081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007505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Basic Demographics</a:t>
            </a: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662233" y="3974812"/>
            <a:ext cx="5500224" cy="1643527"/>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CAN BE BORING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BUT . . .</a:t>
            </a:r>
          </a:p>
        </p:txBody>
      </p:sp>
    </p:spTree>
    <p:extLst>
      <p:ext uri="{BB962C8B-B14F-4D97-AF65-F5344CB8AC3E}">
        <p14:creationId xmlns:p14="http://schemas.microsoft.com/office/powerpoint/2010/main" val="557062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 y="995232"/>
            <a:ext cx="8891292" cy="2357568"/>
          </a:xfrm>
          <a:prstGeom prst="rect">
            <a:avLst/>
          </a:prstGeom>
          <a:solidFill>
            <a:srgbClr val="FFFFFF"/>
          </a:solid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demographics are necessary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to get some long-term idea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of where a country has been and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where it is headed . . .</a:t>
            </a:r>
          </a:p>
        </p:txBody>
      </p:sp>
      <p:pic>
        <p:nvPicPr>
          <p:cNvPr id="8" name="Picture 4" descr="File:DTM Pyramids.svg">
            <a:extLst>
              <a:ext uri="{FF2B5EF4-FFF2-40B4-BE49-F238E27FC236}">
                <a16:creationId xmlns:a16="http://schemas.microsoft.com/office/drawing/2014/main" id="{BF49B23C-5C34-4CD7-84D0-CEA06BAE8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7305"/>
            <a:ext cx="8686800" cy="235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541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 y="995232"/>
            <a:ext cx="8891292" cy="2357568"/>
          </a:xfrm>
          <a:prstGeom prst="rect">
            <a:avLst/>
          </a:prstGeom>
          <a:solidFill>
            <a:srgbClr val="FFFFFF"/>
          </a:solid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demographics are necessary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to get some long-term idea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of where a country has been and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where it is headed . . .</a:t>
            </a:r>
          </a:p>
        </p:txBody>
      </p:sp>
      <p:sp>
        <p:nvSpPr>
          <p:cNvPr id="7" name="Rectangle 6">
            <a:extLst>
              <a:ext uri="{FF2B5EF4-FFF2-40B4-BE49-F238E27FC236}">
                <a16:creationId xmlns:a16="http://schemas.microsoft.com/office/drawing/2014/main" id="{6ED38915-4410-4B6A-82E0-39D54CD122F2}"/>
              </a:ext>
            </a:extLst>
          </p:cNvPr>
          <p:cNvSpPr/>
          <p:nvPr/>
        </p:nvSpPr>
        <p:spPr>
          <a:xfrm>
            <a:off x="2934219" y="3974812"/>
            <a:ext cx="2956259" cy="584775"/>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for e.g., . . .</a:t>
            </a:r>
          </a:p>
        </p:txBody>
      </p:sp>
    </p:spTree>
    <p:extLst>
      <p:ext uri="{BB962C8B-B14F-4D97-AF65-F5344CB8AC3E}">
        <p14:creationId xmlns:p14="http://schemas.microsoft.com/office/powerpoint/2010/main" val="20463905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Tree>
    <p:extLst>
      <p:ext uri="{BB962C8B-B14F-4D97-AF65-F5344CB8AC3E}">
        <p14:creationId xmlns:p14="http://schemas.microsoft.com/office/powerpoint/2010/main" val="12041445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So what?</a:t>
            </a:r>
          </a:p>
        </p:txBody>
      </p:sp>
    </p:spTree>
    <p:extLst>
      <p:ext uri="{BB962C8B-B14F-4D97-AF65-F5344CB8AC3E}">
        <p14:creationId xmlns:p14="http://schemas.microsoft.com/office/powerpoint/2010/main" val="32404972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3" name="Arrow: Up 2">
            <a:extLst>
              <a:ext uri="{FF2B5EF4-FFF2-40B4-BE49-F238E27FC236}">
                <a16:creationId xmlns:a16="http://schemas.microsoft.com/office/drawing/2014/main" id="{C8EEF8A0-8D68-D713-D977-1DF57847AAAB}"/>
              </a:ext>
            </a:extLst>
          </p:cNvPr>
          <p:cNvSpPr/>
          <p:nvPr/>
        </p:nvSpPr>
        <p:spPr bwMode="auto">
          <a:xfrm rot="2085787">
            <a:off x="5385948" y="317045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ectangle 11">
            <a:extLst>
              <a:ext uri="{FF2B5EF4-FFF2-40B4-BE49-F238E27FC236}">
                <a16:creationId xmlns:a16="http://schemas.microsoft.com/office/drawing/2014/main" id="{CEA70CB5-86B5-260C-58E3-C948811940F4}"/>
              </a:ext>
            </a:extLst>
          </p:cNvPr>
          <p:cNvSpPr>
            <a:spLocks noChangeArrowheads="1"/>
          </p:cNvSpPr>
          <p:nvPr/>
        </p:nvSpPr>
        <p:spPr bwMode="auto">
          <a:xfrm>
            <a:off x="652742" y="4888873"/>
            <a:ext cx="7805458" cy="1588127"/>
          </a:xfrm>
          <a:prstGeom prst="rect">
            <a:avLst/>
          </a:prstGeom>
          <a:solidFill>
            <a:srgbClr val="FFC000"/>
          </a:solidFill>
          <a:ln w="76200">
            <a:solidFill>
              <a:schemeClr val="tx1"/>
            </a:solidFill>
            <a:miter lim="800000"/>
            <a:headEnd/>
            <a:tailEnd/>
          </a:ln>
        </p:spPr>
        <p:txBody>
          <a:bodyPr wrap="square" lIns="182880" tIns="182880" rIns="182880" bIns="18288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this is one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the lowest rates in the world</a:t>
            </a:r>
            <a:endParaRPr kumimoji="0" lang="en-US" sz="16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5" name="Arrow: Up 4">
            <a:extLst>
              <a:ext uri="{FF2B5EF4-FFF2-40B4-BE49-F238E27FC236}">
                <a16:creationId xmlns:a16="http://schemas.microsoft.com/office/drawing/2014/main" id="{B070A903-44DB-989C-7559-C92DD4A7FE4A}"/>
              </a:ext>
            </a:extLst>
          </p:cNvPr>
          <p:cNvSpPr/>
          <p:nvPr/>
        </p:nvSpPr>
        <p:spPr bwMode="auto">
          <a:xfrm rot="2085787">
            <a:off x="1094680" y="2609014"/>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2D87EF7B-8325-568D-15CA-12BB2C2D6B84}"/>
              </a:ext>
            </a:extLst>
          </p:cNvPr>
          <p:cNvSpPr/>
          <p:nvPr/>
        </p:nvSpPr>
        <p:spPr bwMode="auto">
          <a:xfrm rot="2085787">
            <a:off x="3594581" y="28654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803037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58248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1.47</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https://www.cia.gov/the-world-factbook/countries/italy/</a:t>
            </a:r>
            <a:endPar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CED3856-414B-4368-B18C-6D204FA3C913}"/>
                  </a:ext>
                </a:extLst>
              </p14:cNvPr>
              <p14:cNvContentPartPr/>
              <p14:nvPr/>
            </p14:nvContentPartPr>
            <p14:xfrm>
              <a:off x="1684251" y="2426880"/>
              <a:ext cx="663840" cy="11520"/>
            </p14:xfrm>
          </p:contentPart>
        </mc:Choice>
        <mc:Fallback xmlns="">
          <p:pic>
            <p:nvPicPr>
              <p:cNvPr id="3" name="Ink 2">
                <a:extLst>
                  <a:ext uri="{FF2B5EF4-FFF2-40B4-BE49-F238E27FC236}">
                    <a16:creationId xmlns:a16="http://schemas.microsoft.com/office/drawing/2014/main" id="{DCED3856-414B-4368-B18C-6D204FA3C913}"/>
                  </a:ext>
                </a:extLst>
              </p:cNvPr>
              <p:cNvPicPr/>
              <p:nvPr/>
            </p:nvPicPr>
            <p:blipFill>
              <a:blip r:embed="rId4"/>
              <a:stretch>
                <a:fillRect/>
              </a:stretch>
            </p:blipFill>
            <p:spPr>
              <a:xfrm>
                <a:off x="1630251" y="2318880"/>
                <a:ext cx="771480" cy="227160"/>
              </a:xfrm>
              <a:prstGeom prst="rect">
                <a:avLst/>
              </a:prstGeom>
            </p:spPr>
          </p:pic>
        </mc:Fallback>
      </mc:AlternateContent>
      <p:sp>
        <p:nvSpPr>
          <p:cNvPr id="5" name="Arrow: Up 4">
            <a:extLst>
              <a:ext uri="{FF2B5EF4-FFF2-40B4-BE49-F238E27FC236}">
                <a16:creationId xmlns:a16="http://schemas.microsoft.com/office/drawing/2014/main" id="{A5C325A4-1FEE-32D5-688D-E9533D4C8DA7}"/>
              </a:ext>
            </a:extLst>
          </p:cNvPr>
          <p:cNvSpPr/>
          <p:nvPr/>
        </p:nvSpPr>
        <p:spPr bwMode="auto">
          <a:xfrm rot="2085787">
            <a:off x="3456880" y="30178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E9EE56DC-8297-5DEF-21B1-1B67F80AE794}"/>
              </a:ext>
            </a:extLst>
          </p:cNvPr>
          <p:cNvSpPr/>
          <p:nvPr/>
        </p:nvSpPr>
        <p:spPr bwMode="auto">
          <a:xfrm rot="2085787">
            <a:off x="5499581" y="33226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9A62B6D-6184-CCB2-B35D-F8FDCDF14746}"/>
              </a:ext>
            </a:extLst>
          </p:cNvPr>
          <p:cNvSpPr>
            <a:spLocks noChangeArrowheads="1"/>
          </p:cNvSpPr>
          <p:nvPr/>
        </p:nvSpPr>
        <p:spPr bwMode="auto">
          <a:xfrm>
            <a:off x="1556892" y="4828806"/>
            <a:ext cx="6011582" cy="149579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it was one of the lowest rates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in the world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even before COVID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it is declining rapidly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2254B538-DDD8-9BB7-493C-95648EFB0B2D}"/>
              </a:ext>
            </a:extLst>
          </p:cNvPr>
          <p:cNvSpPr txBox="1"/>
          <p:nvPr/>
        </p:nvSpPr>
        <p:spPr>
          <a:xfrm>
            <a:off x="1219200" y="2971800"/>
            <a:ext cx="1524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Arrow: Up 13">
            <a:extLst>
              <a:ext uri="{FF2B5EF4-FFF2-40B4-BE49-F238E27FC236}">
                <a16:creationId xmlns:a16="http://schemas.microsoft.com/office/drawing/2014/main" id="{010F5539-C9D9-9ADB-A376-C64A27F1A74E}"/>
              </a:ext>
            </a:extLst>
          </p:cNvPr>
          <p:cNvSpPr/>
          <p:nvPr/>
        </p:nvSpPr>
        <p:spPr bwMode="auto">
          <a:xfrm rot="10800000">
            <a:off x="1904999" y="2691567"/>
            <a:ext cx="152399" cy="356432"/>
          </a:xfrm>
          <a:prstGeom prst="upArrow">
            <a:avLst/>
          </a:prstGeom>
          <a:solidFill>
            <a:srgbClr val="FFC0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82DF816-CC38-DCE3-96F7-66DBE6D0EB59}"/>
                  </a:ext>
                </a:extLst>
              </p14:cNvPr>
              <p14:cNvContentPartPr/>
              <p14:nvPr/>
            </p14:nvContentPartPr>
            <p14:xfrm>
              <a:off x="1513974" y="3116253"/>
              <a:ext cx="910800" cy="40680"/>
            </p14:xfrm>
          </p:contentPart>
        </mc:Choice>
        <mc:Fallback xmlns="">
          <p:pic>
            <p:nvPicPr>
              <p:cNvPr id="17" name="Ink 16">
                <a:extLst>
                  <a:ext uri="{FF2B5EF4-FFF2-40B4-BE49-F238E27FC236}">
                    <a16:creationId xmlns:a16="http://schemas.microsoft.com/office/drawing/2014/main" id="{182DF816-CC38-DCE3-96F7-66DBE6D0EB59}"/>
                  </a:ext>
                </a:extLst>
              </p:cNvPr>
              <p:cNvPicPr/>
              <p:nvPr/>
            </p:nvPicPr>
            <p:blipFill>
              <a:blip r:embed="rId6"/>
              <a:stretch>
                <a:fillRect/>
              </a:stretch>
            </p:blipFill>
            <p:spPr>
              <a:xfrm>
                <a:off x="1459974" y="3008253"/>
                <a:ext cx="10184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E26BD7FE-549A-887D-4199-7F05BF464324}"/>
                  </a:ext>
                </a:extLst>
              </p14:cNvPr>
              <p14:cNvContentPartPr/>
              <p14:nvPr/>
            </p14:nvContentPartPr>
            <p14:xfrm>
              <a:off x="1476382" y="3346061"/>
              <a:ext cx="982800" cy="48240"/>
            </p14:xfrm>
          </p:contentPart>
        </mc:Choice>
        <mc:Fallback xmlns="">
          <p:pic>
            <p:nvPicPr>
              <p:cNvPr id="18" name="Ink 17">
                <a:extLst>
                  <a:ext uri="{FF2B5EF4-FFF2-40B4-BE49-F238E27FC236}">
                    <a16:creationId xmlns:a16="http://schemas.microsoft.com/office/drawing/2014/main" id="{E26BD7FE-549A-887D-4199-7F05BF464324}"/>
                  </a:ext>
                </a:extLst>
              </p:cNvPr>
              <p:cNvPicPr/>
              <p:nvPr/>
            </p:nvPicPr>
            <p:blipFill>
              <a:blip r:embed="rId8"/>
              <a:stretch>
                <a:fillRect/>
              </a:stretch>
            </p:blipFill>
            <p:spPr>
              <a:xfrm>
                <a:off x="1422382" y="3237249"/>
                <a:ext cx="1090440" cy="265501"/>
              </a:xfrm>
              <a:prstGeom prst="rect">
                <a:avLst/>
              </a:prstGeom>
            </p:spPr>
          </p:pic>
        </mc:Fallback>
      </mc:AlternateContent>
      <p:sp>
        <p:nvSpPr>
          <p:cNvPr id="19" name="Arrow: Up 18">
            <a:extLst>
              <a:ext uri="{FF2B5EF4-FFF2-40B4-BE49-F238E27FC236}">
                <a16:creationId xmlns:a16="http://schemas.microsoft.com/office/drawing/2014/main" id="{A954B0E0-F339-D977-8340-8BCDEB487ADA}"/>
              </a:ext>
            </a:extLst>
          </p:cNvPr>
          <p:cNvSpPr/>
          <p:nvPr/>
        </p:nvSpPr>
        <p:spPr bwMode="auto">
          <a:xfrm rot="2085787">
            <a:off x="1018480" y="3475017"/>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a:extLst>
              <a:ext uri="{FF2B5EF4-FFF2-40B4-BE49-F238E27FC236}">
                <a16:creationId xmlns:a16="http://schemas.microsoft.com/office/drawing/2014/main" id="{936E94A1-FA92-4069-5778-E33FEFC89BD2}"/>
              </a:ext>
            </a:extLst>
          </p:cNvPr>
          <p:cNvSpPr txBox="1"/>
          <p:nvPr/>
        </p:nvSpPr>
        <p:spPr>
          <a:xfrm>
            <a:off x="533400" y="990600"/>
            <a:ext cx="8153400" cy="760592"/>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Just two years earlier  . .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29020361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46249" y="6585606"/>
            <a:ext cx="4253087"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https://www.cnn.com/2023/05/17/europe/italy-record-low-birth-rate-intl-cmd</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2634BFCF-3AF0-4CB1-7DA4-A176CA5A76B5}"/>
              </a:ext>
            </a:extLst>
          </p:cNvPr>
          <p:cNvPicPr>
            <a:picLocks noChangeAspect="1"/>
          </p:cNvPicPr>
          <p:nvPr/>
        </p:nvPicPr>
        <p:blipFill>
          <a:blip r:embed="rId3"/>
          <a:stretch>
            <a:fillRect/>
          </a:stretch>
        </p:blipFill>
        <p:spPr>
          <a:xfrm>
            <a:off x="914400" y="1129145"/>
            <a:ext cx="7315200" cy="5424055"/>
          </a:xfrm>
          <a:prstGeom prst="rect">
            <a:avLst/>
          </a:prstGeom>
        </p:spPr>
      </p:pic>
      <p:pic>
        <p:nvPicPr>
          <p:cNvPr id="10" name="Picture 9" descr="CNN logo">
            <a:extLst>
              <a:ext uri="{FF2B5EF4-FFF2-40B4-BE49-F238E27FC236}">
                <a16:creationId xmlns:a16="http://schemas.microsoft.com/office/drawing/2014/main" id="{7585EC65-3D08-4170-DAA8-517962F3E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04" y="457200"/>
            <a:ext cx="914400" cy="426720"/>
          </a:xfrm>
          <a:prstGeom prst="rect">
            <a:avLst/>
          </a:prstGeom>
        </p:spPr>
      </p:pic>
      <p:sp>
        <p:nvSpPr>
          <p:cNvPr id="14" name="Text Box 12">
            <a:extLst>
              <a:ext uri="{FF2B5EF4-FFF2-40B4-BE49-F238E27FC236}">
                <a16:creationId xmlns:a16="http://schemas.microsoft.com/office/drawing/2014/main" id="{A9D43E11-657D-AD17-27E7-1D58D3E56B77}"/>
              </a:ext>
            </a:extLst>
          </p:cNvPr>
          <p:cNvSpPr txBox="1">
            <a:spLocks noChangeArrowheads="1"/>
          </p:cNvSpPr>
          <p:nvPr/>
        </p:nvSpPr>
        <p:spPr bwMode="auto">
          <a:xfrm>
            <a:off x="877528" y="904568"/>
            <a:ext cx="1524777" cy="33855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17 May 2023</a:t>
            </a:r>
          </a:p>
        </p:txBody>
      </p:sp>
    </p:spTree>
    <p:extLst>
      <p:ext uri="{BB962C8B-B14F-4D97-AF65-F5344CB8AC3E}">
        <p14:creationId xmlns:p14="http://schemas.microsoft.com/office/powerpoint/2010/main" val="2244730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9675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demographic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pic>
        <p:nvPicPr>
          <p:cNvPr id="3" name="Picture 2">
            <a:extLst>
              <a:ext uri="{FF2B5EF4-FFF2-40B4-BE49-F238E27FC236}">
                <a16:creationId xmlns:a16="http://schemas.microsoft.com/office/drawing/2014/main" id="{D0A9F25A-C768-0394-468E-F976817616C3}"/>
              </a:ext>
            </a:extLst>
          </p:cNvPr>
          <p:cNvPicPr>
            <a:picLocks noChangeAspect="1"/>
          </p:cNvPicPr>
          <p:nvPr/>
        </p:nvPicPr>
        <p:blipFill>
          <a:blip r:embed="rId2"/>
          <a:stretch>
            <a:fillRect/>
          </a:stretch>
        </p:blipFill>
        <p:spPr>
          <a:xfrm>
            <a:off x="1143000" y="533400"/>
            <a:ext cx="6858000" cy="6189908"/>
          </a:xfrm>
          <a:prstGeom prst="rect">
            <a:avLst/>
          </a:prstGeom>
        </p:spPr>
      </p:pic>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57470" y="6585606"/>
            <a:ext cx="4230646"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https://www.thestreet.com/technology/elon-musk-is-very-worried-about-italy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DA1BF73C-709C-84EE-8D76-FF381655DEAA}"/>
              </a:ext>
            </a:extLst>
          </p:cNvPr>
          <p:cNvSpPr/>
          <p:nvPr/>
        </p:nvSpPr>
        <p:spPr bwMode="auto">
          <a:xfrm>
            <a:off x="1522195" y="2133600"/>
            <a:ext cx="6402605" cy="3810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1" u="none" strike="noStrike" cap="none" normalizeH="0" baseline="0">
              <a:ln>
                <a:noFill/>
              </a:ln>
              <a:solidFill>
                <a:schemeClr val="tx1"/>
              </a:solidFill>
              <a:effectLst/>
              <a:latin typeface="Verdana" pitchFamily="34" charset="0"/>
            </a:endParaRPr>
          </a:p>
        </p:txBody>
      </p:sp>
      <p:pic>
        <p:nvPicPr>
          <p:cNvPr id="11" name="Picture 10">
            <a:extLst>
              <a:ext uri="{FF2B5EF4-FFF2-40B4-BE49-F238E27FC236}">
                <a16:creationId xmlns:a16="http://schemas.microsoft.com/office/drawing/2014/main" id="{C5C1B17A-BB89-6248-64A5-055D2E124E0E}"/>
              </a:ext>
            </a:extLst>
          </p:cNvPr>
          <p:cNvPicPr>
            <a:picLocks noChangeAspect="1"/>
          </p:cNvPicPr>
          <p:nvPr/>
        </p:nvPicPr>
        <p:blipFill>
          <a:blip r:embed="rId4"/>
          <a:stretch>
            <a:fillRect/>
          </a:stretch>
        </p:blipFill>
        <p:spPr>
          <a:xfrm>
            <a:off x="2305070" y="2133600"/>
            <a:ext cx="4476730" cy="3999515"/>
          </a:xfrm>
          <a:prstGeom prst="rect">
            <a:avLst/>
          </a:prstGeom>
        </p:spPr>
      </p:pic>
      <p:sp>
        <p:nvSpPr>
          <p:cNvPr id="12" name="Text Box 12">
            <a:extLst>
              <a:ext uri="{FF2B5EF4-FFF2-40B4-BE49-F238E27FC236}">
                <a16:creationId xmlns:a16="http://schemas.microsoft.com/office/drawing/2014/main" id="{173DDF93-D741-5519-B393-853B9D5D762D}"/>
              </a:ext>
            </a:extLst>
          </p:cNvPr>
          <p:cNvSpPr txBox="1">
            <a:spLocks noChangeArrowheads="1"/>
          </p:cNvSpPr>
          <p:nvPr/>
        </p:nvSpPr>
        <p:spPr bwMode="auto">
          <a:xfrm>
            <a:off x="5817159" y="1612943"/>
            <a:ext cx="187904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Verdana" pitchFamily="34" charset="0"/>
                <a:ea typeface="+mn-ea"/>
                <a:cs typeface="+mn-cs"/>
              </a:rPr>
              <a:t>TheStreet</a:t>
            </a:r>
          </a:p>
        </p:txBody>
      </p:sp>
    </p:spTree>
    <p:extLst>
      <p:ext uri="{BB962C8B-B14F-4D97-AF65-F5344CB8AC3E}">
        <p14:creationId xmlns:p14="http://schemas.microsoft.com/office/powerpoint/2010/main" val="1565269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5" name="Picture 4">
            <a:extLst>
              <a:ext uri="{FF2B5EF4-FFF2-40B4-BE49-F238E27FC236}">
                <a16:creationId xmlns:a16="http://schemas.microsoft.com/office/drawing/2014/main" id="{7D1E0B32-3ABD-A0AF-E537-7D23C0E886D5}"/>
              </a:ext>
            </a:extLst>
          </p:cNvPr>
          <p:cNvPicPr>
            <a:picLocks noChangeAspect="1"/>
          </p:cNvPicPr>
          <p:nvPr/>
        </p:nvPicPr>
        <p:blipFill>
          <a:blip r:embed="rId3"/>
          <a:stretch>
            <a:fillRect/>
          </a:stretch>
        </p:blipFill>
        <p:spPr>
          <a:xfrm>
            <a:off x="921545" y="457200"/>
            <a:ext cx="7315200" cy="6025486"/>
          </a:xfrm>
          <a:prstGeom prst="rect">
            <a:avLst/>
          </a:prstGeom>
        </p:spPr>
      </p:pic>
      <p:sp>
        <p:nvSpPr>
          <p:cNvPr id="6" name="Rectangle 5">
            <a:extLst>
              <a:ext uri="{FF2B5EF4-FFF2-40B4-BE49-F238E27FC236}">
                <a16:creationId xmlns:a16="http://schemas.microsoft.com/office/drawing/2014/main" id="{04799A95-F69D-C591-1A51-FB3688442EF4}"/>
              </a:ext>
            </a:extLst>
          </p:cNvPr>
          <p:cNvSpPr>
            <a:spLocks noChangeArrowheads="1"/>
          </p:cNvSpPr>
          <p:nvPr/>
        </p:nvSpPr>
        <p:spPr bwMode="auto">
          <a:xfrm>
            <a:off x="1377046" y="6585606"/>
            <a:ext cx="639149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6A02C830-DA95-12CA-FD16-2CC0F583D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838200"/>
            <a:ext cx="1828800" cy="402566"/>
          </a:xfrm>
          <a:prstGeom prst="rect">
            <a:avLst/>
          </a:prstGeom>
        </p:spPr>
      </p:pic>
      <p:sp>
        <p:nvSpPr>
          <p:cNvPr id="9" name="Rectangle 8">
            <a:extLst>
              <a:ext uri="{FF2B5EF4-FFF2-40B4-BE49-F238E27FC236}">
                <a16:creationId xmlns:a16="http://schemas.microsoft.com/office/drawing/2014/main" id="{60EC0F9F-4BC5-6803-3D72-56C5A5CC999F}"/>
              </a:ext>
            </a:extLst>
          </p:cNvPr>
          <p:cNvSpPr/>
          <p:nvPr/>
        </p:nvSpPr>
        <p:spPr>
          <a:xfrm>
            <a:off x="6324600" y="1320800"/>
            <a:ext cx="1651414"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7 October 2023 </a:t>
            </a:r>
          </a:p>
        </p:txBody>
      </p:sp>
    </p:spTree>
    <p:extLst>
      <p:ext uri="{BB962C8B-B14F-4D97-AF65-F5344CB8AC3E}">
        <p14:creationId xmlns:p14="http://schemas.microsoft.com/office/powerpoint/2010/main" val="16219662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3" name="Picture 2">
            <a:extLst>
              <a:ext uri="{FF2B5EF4-FFF2-40B4-BE49-F238E27FC236}">
                <a16:creationId xmlns:a16="http://schemas.microsoft.com/office/drawing/2014/main" id="{E497B913-FE3E-F88A-E0E6-F7CA648E1F8B}"/>
              </a:ext>
            </a:extLst>
          </p:cNvPr>
          <p:cNvPicPr>
            <a:picLocks noChangeAspect="1"/>
          </p:cNvPicPr>
          <p:nvPr/>
        </p:nvPicPr>
        <p:blipFill>
          <a:blip r:embed="rId2"/>
          <a:stretch>
            <a:fillRect/>
          </a:stretch>
        </p:blipFill>
        <p:spPr>
          <a:xfrm>
            <a:off x="1270962" y="387148"/>
            <a:ext cx="6634174" cy="6242252"/>
          </a:xfrm>
          <a:prstGeom prst="rect">
            <a:avLst/>
          </a:prstGeom>
        </p:spPr>
      </p:pic>
      <p:sp>
        <p:nvSpPr>
          <p:cNvPr id="4" name="Rectangle 3">
            <a:extLst>
              <a:ext uri="{FF2B5EF4-FFF2-40B4-BE49-F238E27FC236}">
                <a16:creationId xmlns:a16="http://schemas.microsoft.com/office/drawing/2014/main" id="{4A35436A-40F6-28E7-C9C2-AF8C71A12A67}"/>
              </a:ext>
            </a:extLst>
          </p:cNvPr>
          <p:cNvSpPr>
            <a:spLocks noChangeArrowheads="1"/>
          </p:cNvSpPr>
          <p:nvPr/>
        </p:nvSpPr>
        <p:spPr bwMode="auto">
          <a:xfrm>
            <a:off x="2153701" y="6585606"/>
            <a:ext cx="483818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https://www.nytimes.com/2023/01/30/world/europe/italy-birthrate.html?smid=em-share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DCDCE958-ED15-AD67-2B98-E39502300F5C}"/>
              </a:ext>
            </a:extLst>
          </p:cNvPr>
          <p:cNvSpPr txBox="1">
            <a:spLocks noChangeArrowheads="1"/>
          </p:cNvSpPr>
          <p:nvPr/>
        </p:nvSpPr>
        <p:spPr bwMode="auto">
          <a:xfrm>
            <a:off x="609600" y="735268"/>
            <a:ext cx="169950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30 January 2023</a:t>
            </a:r>
          </a:p>
        </p:txBody>
      </p:sp>
      <p:pic>
        <p:nvPicPr>
          <p:cNvPr id="12" name="Picture 11">
            <a:extLst>
              <a:ext uri="{FF2B5EF4-FFF2-40B4-BE49-F238E27FC236}">
                <a16:creationId xmlns:a16="http://schemas.microsoft.com/office/drawing/2014/main" id="{E987170B-5F4A-4A34-03B5-DA60CE604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00" y="381000"/>
            <a:ext cx="2122600" cy="307777"/>
          </a:xfrm>
          <a:prstGeom prst="rect">
            <a:avLst/>
          </a:prstGeom>
        </p:spPr>
      </p:pic>
    </p:spTree>
    <p:extLst>
      <p:ext uri="{BB962C8B-B14F-4D97-AF65-F5344CB8AC3E}">
        <p14:creationId xmlns:p14="http://schemas.microsoft.com/office/powerpoint/2010/main" val="4289820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67000" y="321756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613000" y="310956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58069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59500" y="434340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605500" y="423540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36603400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869387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r>
              <a:rPr lang="en-US" i="0" dirty="0"/>
              <a:t>Including Italy</a:t>
            </a:r>
          </a:p>
        </p:txBody>
      </p:sp>
    </p:spTree>
    <p:extLst>
      <p:ext uri="{BB962C8B-B14F-4D97-AF65-F5344CB8AC3E}">
        <p14:creationId xmlns:p14="http://schemas.microsoft.com/office/powerpoint/2010/main" val="501964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996269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332281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[2024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194239" y="5420380"/>
            <a:ext cx="1742464"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690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4529510"/>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Much of 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28823077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961172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15122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376906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84883571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122436398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400" y="297180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76258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92062" y="4953000"/>
            <a:ext cx="3974165"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83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406236" y="3581400"/>
            <a:ext cx="4320413"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207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297930791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610400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9418652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0189564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23338933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3.4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11.2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a:t>
            </a:r>
            <a:r>
              <a:rPr lang="en-US" sz="1600" b="0" i="0" dirty="0">
                <a:solidFill>
                  <a:srgbClr val="000000"/>
                </a:solidFill>
              </a:rPr>
              <a:t>4</a:t>
            </a: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912673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7907765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r>
              <a:rPr lang="en-US" sz="2000" i="0" dirty="0">
                <a:solidFill>
                  <a:schemeClr val="bg1"/>
                </a:solidFill>
                <a:effectLst>
                  <a:outerShdw blurRad="38100" dist="38100" dir="2700000" algn="tl">
                    <a:srgbClr val="000000">
                      <a:alpha val="43137"/>
                    </a:srgbClr>
                  </a:outerShdw>
                </a:effectLst>
              </a:rPr>
              <a:t>“The issue of the country’s demographic crisis is shooting up the political agenda because </a:t>
            </a:r>
            <a:r>
              <a:rPr lang="en-US" sz="2000" i="0" dirty="0" err="1">
                <a:solidFill>
                  <a:schemeClr val="bg1"/>
                </a:solidFill>
                <a:effectLst>
                  <a:outerShdw blurRad="38100" dist="38100" dir="2700000" algn="tl">
                    <a:srgbClr val="000000">
                      <a:alpha val="43137"/>
                    </a:srgbClr>
                  </a:outerShdw>
                </a:effectLst>
              </a:rPr>
              <a:t>Giorgia</a:t>
            </a:r>
            <a:r>
              <a:rPr lang="en-US" sz="2000" i="0" dirty="0">
                <a:solidFill>
                  <a:schemeClr val="bg1"/>
                </a:solidFill>
                <a:effectLst>
                  <a:outerShdw blurRad="38100" dist="38100" dir="2700000" algn="tl">
                    <a:srgbClr val="000000">
                      <a:alpha val="43137"/>
                    </a:srgbClr>
                  </a:outerShdw>
                </a:effectLst>
              </a:rPr>
              <a:t> </a:t>
            </a:r>
            <a:r>
              <a:rPr lang="en-US" sz="2000" i="0" dirty="0" err="1">
                <a:solidFill>
                  <a:schemeClr val="bg1"/>
                </a:solidFill>
                <a:effectLst>
                  <a:outerShdw blurRad="38100" dist="38100" dir="2700000" algn="tl">
                    <a:srgbClr val="000000">
                      <a:alpha val="43137"/>
                    </a:srgbClr>
                  </a:outerShdw>
                </a:effectLst>
              </a:rPr>
              <a:t>Meloni’s</a:t>
            </a:r>
            <a:r>
              <a:rPr lang="en-US" sz="2000" i="0" dirty="0">
                <a:solidFill>
                  <a:schemeClr val="bg1"/>
                </a:solidFill>
                <a:effectLst>
                  <a:outerShdw blurRad="38100" dist="38100" dir="2700000" algn="tl">
                    <a:srgbClr val="000000">
                      <a:alpha val="43137"/>
                    </a:srgbClr>
                  </a:outerShdw>
                </a:effectLst>
              </a:rPr>
              <a:t> nationalistic government sees in the birthrate – as did Benito Mussolini – a symbol of patriotic </a:t>
            </a:r>
            <a:r>
              <a:rPr lang="en-US" sz="2000" i="0" dirty="0" err="1">
                <a:solidFill>
                  <a:schemeClr val="bg1"/>
                </a:solidFill>
                <a:effectLst>
                  <a:outerShdw blurRad="38100" dist="38100" dir="2700000" algn="tl">
                    <a:srgbClr val="000000">
                      <a:alpha val="43137"/>
                    </a:srgbClr>
                  </a:outerShdw>
                </a:effectLst>
              </a:rPr>
              <a:t>vigour</a:t>
            </a:r>
            <a:r>
              <a:rPr lang="en-US" sz="2000" i="0" dirty="0">
                <a:solidFill>
                  <a:schemeClr val="bg1"/>
                </a:solidFill>
                <a:effectLst>
                  <a:outerShdw blurRad="38100" dist="38100" dir="2700000" algn="tl">
                    <a:srgbClr val="000000">
                      <a:alpha val="43137"/>
                    </a:srgbClr>
                  </a:outerShdw>
                </a:effectLst>
              </a:rPr>
              <a:t>.” </a:t>
            </a:r>
          </a:p>
          <a:p>
            <a:r>
              <a:rPr lang="en-US" sz="1400" b="0" i="0" dirty="0" err="1">
                <a:solidFill>
                  <a:schemeClr val="bg1"/>
                </a:solidFill>
                <a:effectLst>
                  <a:outerShdw blurRad="38100" dist="38100" dir="2700000" algn="tl">
                    <a:srgbClr val="000000">
                      <a:alpha val="43137"/>
                    </a:srgbClr>
                  </a:outerShdw>
                </a:effectLst>
              </a:rPr>
              <a:t>Meloni</a:t>
            </a:r>
            <a:r>
              <a:rPr lang="en-US" sz="1400" b="0" i="0" dirty="0">
                <a:solidFill>
                  <a:schemeClr val="bg1"/>
                </a:solidFill>
                <a:effectLst>
                  <a:outerShdw blurRad="38100" dist="38100" dir="2700000" algn="tl">
                    <a:srgbClr val="000000">
                      <a:alpha val="43137"/>
                    </a:srgbClr>
                  </a:outerShdw>
                </a:effectLst>
              </a:rPr>
              <a:t> in Rome, 17 December 2023. </a:t>
            </a:r>
          </a:p>
          <a:p>
            <a:r>
              <a:rPr lang="en-US" sz="1200" b="0" i="0" dirty="0">
                <a:solidFill>
                  <a:schemeClr val="bg1"/>
                </a:solidFill>
                <a:effectLst>
                  <a:outerShdw blurRad="38100" dist="38100" dir="2700000" algn="tl">
                    <a:srgbClr val="000000">
                      <a:alpha val="43137"/>
                    </a:srgbClr>
                  </a:outerShdw>
                </a:effectLst>
              </a:rPr>
              <a:t>Photograph: Alessandro </a:t>
            </a:r>
            <a:r>
              <a:rPr lang="en-US" sz="1200" b="0" i="0" dirty="0" err="1">
                <a:solidFill>
                  <a:schemeClr val="bg1"/>
                </a:solidFill>
                <a:effectLst>
                  <a:outerShdw blurRad="38100" dist="38100" dir="2700000" algn="tl">
                    <a:srgbClr val="000000">
                      <a:alpha val="43137"/>
                    </a:srgbClr>
                  </a:outerShdw>
                </a:effectLst>
              </a:rPr>
              <a:t>Serran</a:t>
            </a:r>
            <a:r>
              <a:rPr lang="en-US" sz="1200" b="0" i="0" dirty="0">
                <a:solidFill>
                  <a:schemeClr val="bg1"/>
                </a:solidFill>
                <a:effectLst>
                  <a:outerShdw blurRad="38100" dist="38100" dir="2700000" algn="tl">
                    <a:srgbClr val="000000">
                      <a:alpha val="43137"/>
                    </a:srgbClr>
                  </a:outerShdw>
                </a:effectLst>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88830550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18344</TotalTime>
  <Words>12107</Words>
  <Application>Microsoft Office PowerPoint</Application>
  <PresentationFormat>On-screen Show (4:3)</PresentationFormat>
  <Paragraphs>1517</Paragraphs>
  <Slides>288</Slides>
  <Notes>116</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288</vt:i4>
      </vt:variant>
    </vt:vector>
  </HeadingPairs>
  <TitlesOfParts>
    <vt:vector size="304" baseType="lpstr">
      <vt:lpstr>Abadi Extra Light</vt:lpstr>
      <vt:lpstr>Arial</vt:lpstr>
      <vt:lpstr>Arial Black</vt:lpstr>
      <vt:lpstr>Monotype Sorts</vt:lpstr>
      <vt:lpstr>Tahoma</vt:lpstr>
      <vt:lpstr>Times New Roman</vt:lpstr>
      <vt:lpstr>Verdana</vt:lpstr>
      <vt:lpstr>CE Master</vt:lpstr>
      <vt:lpstr>Default Design</vt:lpstr>
      <vt:lpstr>1_Default Design</vt:lpstr>
      <vt:lpstr>2_Default Design</vt:lpstr>
      <vt:lpstr>3_Default Design</vt:lpstr>
      <vt:lpstr>7_Default Design</vt:lpstr>
      <vt:lpstr>Marble</vt:lpstr>
      <vt:lpstr>10_Default Design</vt:lpstr>
      <vt:lpstr>24_Contemporary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1460</cp:revision>
  <cp:lastPrinted>1601-01-01T00:00:00Z</cp:lastPrinted>
  <dcterms:created xsi:type="dcterms:W3CDTF">2002-07-30T18:59:13Z</dcterms:created>
  <dcterms:modified xsi:type="dcterms:W3CDTF">2026-01-05T07:41:31Z</dcterms:modified>
</cp:coreProperties>
</file>