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ink/ink3.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4036" r:id="rId7"/>
    <p:sldMasterId id="2147484336" r:id="rId8"/>
    <p:sldMasterId id="2147484626" r:id="rId9"/>
    <p:sldMasterId id="2147484638" r:id="rId10"/>
  </p:sldMasterIdLst>
  <p:notesMasterIdLst>
    <p:notesMasterId r:id="rId178"/>
  </p:notesMasterIdLst>
  <p:sldIdLst>
    <p:sldId id="3617" r:id="rId11"/>
    <p:sldId id="3330" r:id="rId12"/>
    <p:sldId id="3693" r:id="rId13"/>
    <p:sldId id="4588" r:id="rId14"/>
    <p:sldId id="4731" r:id="rId15"/>
    <p:sldId id="4936" r:id="rId16"/>
    <p:sldId id="4937" r:id="rId17"/>
    <p:sldId id="3344" r:id="rId18"/>
    <p:sldId id="3345" r:id="rId19"/>
    <p:sldId id="3346" r:id="rId20"/>
    <p:sldId id="3347" r:id="rId21"/>
    <p:sldId id="3616" r:id="rId22"/>
    <p:sldId id="3348" r:id="rId23"/>
    <p:sldId id="3349" r:id="rId24"/>
    <p:sldId id="3350" r:id="rId25"/>
    <p:sldId id="3351" r:id="rId26"/>
    <p:sldId id="1539" r:id="rId27"/>
    <p:sldId id="1538" r:id="rId28"/>
    <p:sldId id="4584" r:id="rId29"/>
    <p:sldId id="3355" r:id="rId30"/>
    <p:sldId id="3356" r:id="rId31"/>
    <p:sldId id="4585" r:id="rId32"/>
    <p:sldId id="3714" r:id="rId33"/>
    <p:sldId id="4586" r:id="rId34"/>
    <p:sldId id="4587" r:id="rId35"/>
    <p:sldId id="3713" r:id="rId36"/>
    <p:sldId id="3357" r:id="rId37"/>
    <p:sldId id="3358" r:id="rId38"/>
    <p:sldId id="3359" r:id="rId39"/>
    <p:sldId id="3360" r:id="rId40"/>
    <p:sldId id="3694" r:id="rId41"/>
    <p:sldId id="3433" r:id="rId42"/>
    <p:sldId id="3696" r:id="rId43"/>
    <p:sldId id="3620" r:id="rId44"/>
    <p:sldId id="3621" r:id="rId45"/>
    <p:sldId id="3622" r:id="rId46"/>
    <p:sldId id="3623" r:id="rId47"/>
    <p:sldId id="3624" r:id="rId48"/>
    <p:sldId id="3625" r:id="rId49"/>
    <p:sldId id="3626" r:id="rId50"/>
    <p:sldId id="3627" r:id="rId51"/>
    <p:sldId id="4938" r:id="rId52"/>
    <p:sldId id="4939" r:id="rId53"/>
    <p:sldId id="4940" r:id="rId54"/>
    <p:sldId id="3630" r:id="rId55"/>
    <p:sldId id="3610" r:id="rId56"/>
    <p:sldId id="4852" r:id="rId57"/>
    <p:sldId id="4851" r:id="rId58"/>
    <p:sldId id="3698" r:id="rId59"/>
    <p:sldId id="3700" r:id="rId60"/>
    <p:sldId id="3631" r:id="rId61"/>
    <p:sldId id="3632" r:id="rId62"/>
    <p:sldId id="3633" r:id="rId63"/>
    <p:sldId id="3634" r:id="rId64"/>
    <p:sldId id="3635" r:id="rId65"/>
    <p:sldId id="3636" r:id="rId66"/>
    <p:sldId id="3637" r:id="rId67"/>
    <p:sldId id="3638" r:id="rId68"/>
    <p:sldId id="3607" r:id="rId69"/>
    <p:sldId id="1540" r:id="rId70"/>
    <p:sldId id="3639" r:id="rId71"/>
    <p:sldId id="3697" r:id="rId72"/>
    <p:sldId id="501" r:id="rId73"/>
    <p:sldId id="3710" r:id="rId74"/>
    <p:sldId id="3688" r:id="rId75"/>
    <p:sldId id="972" r:id="rId76"/>
    <p:sldId id="3689" r:id="rId77"/>
    <p:sldId id="3690" r:id="rId78"/>
    <p:sldId id="1055" r:id="rId79"/>
    <p:sldId id="1056" r:id="rId80"/>
    <p:sldId id="524" r:id="rId81"/>
    <p:sldId id="1545" r:id="rId82"/>
    <p:sldId id="536" r:id="rId83"/>
    <p:sldId id="980" r:id="rId84"/>
    <p:sldId id="1057" r:id="rId85"/>
    <p:sldId id="1547" r:id="rId86"/>
    <p:sldId id="528" r:id="rId87"/>
    <p:sldId id="991" r:id="rId88"/>
    <p:sldId id="3691" r:id="rId89"/>
    <p:sldId id="542" r:id="rId90"/>
    <p:sldId id="3642" r:id="rId91"/>
    <p:sldId id="3692" r:id="rId92"/>
    <p:sldId id="3645" r:id="rId93"/>
    <p:sldId id="3646" r:id="rId94"/>
    <p:sldId id="1001" r:id="rId95"/>
    <p:sldId id="998" r:id="rId96"/>
    <p:sldId id="996" r:id="rId97"/>
    <p:sldId id="547" r:id="rId98"/>
    <p:sldId id="880" r:id="rId99"/>
    <p:sldId id="3701" r:id="rId100"/>
    <p:sldId id="3651" r:id="rId101"/>
    <p:sldId id="3650" r:id="rId102"/>
    <p:sldId id="4574" r:id="rId103"/>
    <p:sldId id="4583" r:id="rId104"/>
    <p:sldId id="4575" r:id="rId105"/>
    <p:sldId id="4576" r:id="rId106"/>
    <p:sldId id="4577" r:id="rId107"/>
    <p:sldId id="4582" r:id="rId108"/>
    <p:sldId id="4578" r:id="rId109"/>
    <p:sldId id="3659" r:id="rId110"/>
    <p:sldId id="3660" r:id="rId111"/>
    <p:sldId id="3661" r:id="rId112"/>
    <p:sldId id="4276" r:id="rId113"/>
    <p:sldId id="3662" r:id="rId114"/>
    <p:sldId id="4278" r:id="rId115"/>
    <p:sldId id="3663" r:id="rId116"/>
    <p:sldId id="3664" r:id="rId117"/>
    <p:sldId id="3665" r:id="rId118"/>
    <p:sldId id="3666" r:id="rId119"/>
    <p:sldId id="3667" r:id="rId120"/>
    <p:sldId id="3671" r:id="rId121"/>
    <p:sldId id="3672" r:id="rId122"/>
    <p:sldId id="3673" r:id="rId123"/>
    <p:sldId id="3674" r:id="rId124"/>
    <p:sldId id="3675" r:id="rId125"/>
    <p:sldId id="3676" r:id="rId126"/>
    <p:sldId id="3704" r:id="rId127"/>
    <p:sldId id="1243" r:id="rId128"/>
    <p:sldId id="4935" r:id="rId129"/>
    <p:sldId id="3705" r:id="rId130"/>
    <p:sldId id="3706" r:id="rId131"/>
    <p:sldId id="3707" r:id="rId132"/>
    <p:sldId id="3708" r:id="rId133"/>
    <p:sldId id="3677" r:id="rId134"/>
    <p:sldId id="3678" r:id="rId135"/>
    <p:sldId id="3679" r:id="rId136"/>
    <p:sldId id="3680" r:id="rId137"/>
    <p:sldId id="3681" r:id="rId138"/>
    <p:sldId id="3682" r:id="rId139"/>
    <p:sldId id="3683" r:id="rId140"/>
    <p:sldId id="569" r:id="rId141"/>
    <p:sldId id="570" r:id="rId142"/>
    <p:sldId id="1112" r:id="rId143"/>
    <p:sldId id="571" r:id="rId144"/>
    <p:sldId id="572" r:id="rId145"/>
    <p:sldId id="843" r:id="rId146"/>
    <p:sldId id="3717" r:id="rId147"/>
    <p:sldId id="3715" r:id="rId148"/>
    <p:sldId id="3716" r:id="rId149"/>
    <p:sldId id="573" r:id="rId150"/>
    <p:sldId id="574" r:id="rId151"/>
    <p:sldId id="4428" r:id="rId152"/>
    <p:sldId id="4429" r:id="rId153"/>
    <p:sldId id="4580" r:id="rId154"/>
    <p:sldId id="1059" r:id="rId155"/>
    <p:sldId id="1580" r:id="rId156"/>
    <p:sldId id="3709" r:id="rId157"/>
    <p:sldId id="1765" r:id="rId158"/>
    <p:sldId id="600" r:id="rId159"/>
    <p:sldId id="1114" r:id="rId160"/>
    <p:sldId id="1147" r:id="rId161"/>
    <p:sldId id="580" r:id="rId162"/>
    <p:sldId id="587" r:id="rId163"/>
    <p:sldId id="633" r:id="rId164"/>
    <p:sldId id="634" r:id="rId165"/>
    <p:sldId id="635" r:id="rId166"/>
    <p:sldId id="1210" r:id="rId167"/>
    <p:sldId id="513" r:id="rId168"/>
    <p:sldId id="514" r:id="rId169"/>
    <p:sldId id="515" r:id="rId170"/>
    <p:sldId id="661" r:id="rId171"/>
    <p:sldId id="662" r:id="rId172"/>
    <p:sldId id="1197" r:id="rId173"/>
    <p:sldId id="3718" r:id="rId174"/>
    <p:sldId id="3720" r:id="rId175"/>
    <p:sldId id="1590" r:id="rId176"/>
    <p:sldId id="3719" r:id="rId177"/>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4B39"/>
    <a:srgbClr val="635C4C"/>
    <a:srgbClr val="47392C"/>
    <a:srgbClr val="4AB6FF"/>
    <a:srgbClr val="C5E4E7"/>
    <a:srgbClr val="FEF9F5"/>
    <a:srgbClr val="002395"/>
    <a:srgbClr val="ED2939"/>
    <a:srgbClr val="F0F0F0"/>
    <a:srgbClr val="94D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92" d="100"/>
          <a:sy n="92" d="100"/>
        </p:scale>
        <p:origin x="4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4378"/>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theme" Target="theme/theme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72" Type="http://schemas.openxmlformats.org/officeDocument/2006/relationships/slide" Target="slides/slide16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presProps" Target="pres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 Type="http://schemas.openxmlformats.org/officeDocument/2006/relationships/slideMaster" Target="slideMasters/slideMaster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1T00:46:59.1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0 107,'268'-14,"4"0,365 15,-440-15,-16 0,18 1,16 0,-91 13,237-10,-235-2,215 8,-60 44,-198-24,1-4,98 2,-41-17,136 5,-171 10,18 2,12-11,206-22,-214 11,-36 3,4-7,22-1,-28 12,149 18,45 12,195-18,-304-13,408 2,-403-13,-29 0,-43 11,-35 2,75-10,125-9,3 20,-102 1,977-2,-1002-13,-19 1,444 9,-294 5,510-2,-575 15,-103-4,159 17,-171-18,131 8,-116-17,198-4,-132-14,-88 7,-4-2,45-3,181 15,-181 13,48 2,-4-17,113 4,-142 11,37 1,246-14,-200-1,-51-14,-82 3,75-16,-58 8,-109 19,1 0,0 1,-1 1,1-1,-1 1,1 1,-1-1,1 1,-1 0,0 1,0 0,8 4,7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1T00:47:05.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0 109,'8'0,"0"-1,0-1,0 1,9-4,13-2,99-21,-82 16,1 2,72-5,230 14,-162 3,-8-4,205 5,-133 22,60 3,336-28,-278-1,-172-12,-29 1,277 10,-232 3,-166-3,51-9,15 0,93-2,206-5,64 19,-426 1,0 3,71 16,-10-1,-40-9,334 59,-361-60,2-1,-1-2,66 1,-30-4,97 18,56 3,278-24,-251-3,-209 5,1 2,65 15,-36-5,119 15,398 6,-512-36,75-2,-71-11,8 0,-4 0,1 0,17 0,9-1,39-2,-73 6,0 0,140-9,90 21,158-3,-387-5,1-5,129-31,-207 39,42-11,1 2,112-8,8 20,-68 2,114-13,267-6,-371 18,56 12,-19 1,33-15,-80-1,139 15,-108-1,155-7,-265-6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118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8048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9789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4510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6817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0989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7316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281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09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207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154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962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67891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62</a:t>
            </a:fld>
            <a:endParaRPr lang="en-US"/>
          </a:p>
        </p:txBody>
      </p:sp>
    </p:spTree>
    <p:extLst>
      <p:ext uri="{BB962C8B-B14F-4D97-AF65-F5344CB8AC3E}">
        <p14:creationId xmlns:p14="http://schemas.microsoft.com/office/powerpoint/2010/main" val="93971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076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8778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768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1499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6166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9528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7311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148</a:t>
            </a:fld>
            <a:endParaRPr lang="en-US"/>
          </a:p>
        </p:txBody>
      </p:sp>
    </p:spTree>
    <p:extLst>
      <p:ext uri="{BB962C8B-B14F-4D97-AF65-F5344CB8AC3E}">
        <p14:creationId xmlns:p14="http://schemas.microsoft.com/office/powerpoint/2010/main" val="292395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875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647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6436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563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39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190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038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80666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185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451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789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22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498"/>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32.png"/><Relationship Id="rId1" Type="http://schemas.openxmlformats.org/officeDocument/2006/relationships/slideLayout" Target="../slideLayouts/slideLayout69.xml"/><Relationship Id="rId4" Type="http://schemas.openxmlformats.org/officeDocument/2006/relationships/image" Target="../media/image33.png"/></Relationships>
</file>

<file path=ppt/slides/_rels/slide1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rockhall.com/inductees/bob-dylan/bio/" TargetMode="Externa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3" Type="http://schemas.openxmlformats.org/officeDocument/2006/relationships/hyperlink" Target="http://amoralto.tumblr.com/post/60467020158/melody-maker-beatles-saydylan-shows-the-way" TargetMode="Externa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118.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19.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www.cbssports.com/nfl/news/giants-tommy-devito-shares-the-origin-behind-his-pinched-fingers-touchdown-celebr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hyperlink" Target="http://news.nationalgeographic.com/news/2002/01/0115_020115iceman.html" TargetMode="External"/><Relationship Id="rId5" Type="http://schemas.openxmlformats.org/officeDocument/2006/relationships/hyperlink" Target="http://discover.npr.org/rundowns/segment.jhtml?wfId=1486351" TargetMode="External"/><Relationship Id="rId4" Type="http://schemas.openxmlformats.org/officeDocument/2006/relationships/image" Target="../media/image55.png"/></Relationships>
</file>

<file path=ppt/slides/_rels/slide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9.xml"/><Relationship Id="rId5" Type="http://schemas.openxmlformats.org/officeDocument/2006/relationships/hyperlink" Target="https://javitour.com/catacumbas-de-roma/" TargetMode="External"/><Relationship Id="rId4" Type="http://schemas.openxmlformats.org/officeDocument/2006/relationships/hyperlink" Target="https://en.wikipedia.org/wiki/Catacombs_of_Rom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1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91.xml"/></Relationships>
</file>

<file path=ppt/slides/_rels/slide167.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30.xml"/><Relationship Id="rId1" Type="http://schemas.openxmlformats.org/officeDocument/2006/relationships/slideLayout" Target="../slideLayouts/slideLayout85.xml"/><Relationship Id="rId6" Type="http://schemas.openxmlformats.org/officeDocument/2006/relationships/image" Target="../media/image1120.png"/><Relationship Id="rId5" Type="http://schemas.openxmlformats.org/officeDocument/2006/relationships/customXml" Target="../ink/ink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31.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21.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240.png"/><Relationship Id="rId5" Type="http://schemas.openxmlformats.org/officeDocument/2006/relationships/customXml" Target="../ink/ink3.xml"/><Relationship Id="rId4" Type="http://schemas.openxmlformats.org/officeDocument/2006/relationships/image" Target="../media/image230.png"/></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2ap8VVxF0vM"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hyperlink" Target="https://www.youtube.com/watch?v=44JGT1hJA0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4.xml"/><Relationship Id="rId4" Type="http://schemas.openxmlformats.org/officeDocument/2006/relationships/hyperlink" Target="https://www.youtube.com/watch?v=aKbg9xDT93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Subtitle 2">
            <a:extLst>
              <a:ext uri="{FF2B5EF4-FFF2-40B4-BE49-F238E27FC236}">
                <a16:creationId xmlns:a16="http://schemas.microsoft.com/office/drawing/2014/main" id="{DC373469-7063-46BA-94D4-E943DAB5F462}"/>
              </a:ext>
            </a:extLst>
          </p:cNvPr>
          <p:cNvSpPr txBox="1">
            <a:spLocks/>
          </p:cNvSpPr>
          <p:nvPr/>
        </p:nvSpPr>
        <p:spPr>
          <a:xfrm>
            <a:off x="1143000" y="2005719"/>
            <a:ext cx="6934200" cy="1567574"/>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2123414F-6EF1-427A-ACB3-E2EB61800D20}"/>
              </a:ext>
            </a:extLst>
          </p:cNvPr>
          <p:cNvSpPr>
            <a:spLocks noChangeArrowheads="1"/>
          </p:cNvSpPr>
          <p:nvPr/>
        </p:nvSpPr>
        <p:spPr bwMode="auto">
          <a:xfrm>
            <a:off x="609222" y="573084"/>
            <a:ext cx="7925568" cy="1569660"/>
          </a:xfrm>
          <a:prstGeom prst="rect">
            <a:avLst/>
          </a:prstGeom>
          <a:solidFill>
            <a:srgbClr val="4AB6FF"/>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730328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967514"/>
          </a:xfrm>
        </p:spPr>
        <p:txBody>
          <a:bodyPr/>
          <a:lstStyle/>
          <a:p>
            <a:pPr marL="0" indent="0" algn="ctr" eaLnBrk="1" hangingPunct="1">
              <a:buNone/>
            </a:pPr>
            <a:r>
              <a:rPr lang="en-US" sz="3600" b="1" dirty="0"/>
              <a:t>“Italians tend to believe that their language is the most beautiful one in the world.”</a:t>
            </a:r>
          </a:p>
          <a:p>
            <a:pPr eaLnBrk="1" hangingPunct="1"/>
            <a:endParaRPr lang="en-US" sz="800" dirty="0"/>
          </a:p>
          <a:p>
            <a:pPr lvl="1" eaLnBrk="1" hangingPunct="1"/>
            <a:r>
              <a:rPr lang="en-US" dirty="0"/>
              <a:t>Much of the beauty of the Italian language derives form the fact that it has a </a:t>
            </a:r>
            <a:r>
              <a:rPr lang="en-US" sz="3600" b="1" dirty="0"/>
              <a:t>higher proportion of vowels to consonants </a:t>
            </a:r>
            <a:r>
              <a:rPr lang="en-US" dirty="0"/>
              <a:t>than all or more languages, which gives it something of  a musical effect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600200"/>
            <a:ext cx="7315200" cy="4598182"/>
          </a:xfrm>
        </p:spPr>
        <p:txBody>
          <a:bodyPr/>
          <a:lstStyle/>
          <a:p>
            <a:pPr marL="0" indent="0" algn="ctr" eaLnBrk="1" hangingPunct="1">
              <a:buNone/>
            </a:pPr>
            <a:r>
              <a:rPr lang="en-US" sz="2800" dirty="0">
                <a:solidFill>
                  <a:schemeClr val="accent1"/>
                </a:solidFill>
              </a:rPr>
              <a:t>“Italians tend to believe that their language is the most beautiful one in the world.”</a:t>
            </a:r>
          </a:p>
          <a:p>
            <a:pPr lvl="1" algn="ctr" eaLnBrk="1" hangingPunct="1">
              <a:buFontTx/>
              <a:buNone/>
            </a:pPr>
            <a:r>
              <a:rPr lang="en-US" sz="4000" b="1" dirty="0"/>
              <a:t>sibilant</a:t>
            </a:r>
          </a:p>
          <a:p>
            <a:pPr lvl="1" eaLnBrk="1" hangingPunct="1">
              <a:buFontTx/>
              <a:buNone/>
            </a:pPr>
            <a:r>
              <a:rPr lang="en-US" sz="2400" dirty="0"/>
              <a:t>	</a:t>
            </a:r>
            <a:r>
              <a:rPr lang="en-US" dirty="0"/>
              <a:t>is a type of fricative or affricate consonant, made by directing a jet of air through a narrow channel in the vocal tract towards the sharp edge of the teeth</a:t>
            </a:r>
            <a:endParaRPr lang="en-US" sz="2400" dirty="0"/>
          </a:p>
          <a:p>
            <a:pPr lvl="1" eaLnBrk="1" hangingPunct="1">
              <a:buFontTx/>
              <a:buNone/>
            </a:pPr>
            <a:endParaRPr lang="en-US" sz="2400" dirty="0"/>
          </a:p>
          <a:p>
            <a:pPr lvl="1" algn="ctr" eaLnBrk="1" hangingPunct="1">
              <a:buFontTx/>
              <a:buNone/>
            </a:pPr>
            <a:r>
              <a:rPr lang="en-US" sz="1200" dirty="0"/>
              <a:t>Wikipedia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who said the following quote?</a:t>
            </a:r>
          </a:p>
        </p:txBody>
      </p:sp>
    </p:spTree>
    <p:extLst>
      <p:ext uri="{BB962C8B-B14F-4D97-AF65-F5344CB8AC3E}">
        <p14:creationId xmlns:p14="http://schemas.microsoft.com/office/powerpoint/2010/main" val="19214107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9A2D478D-7D78-43D8-9B7C-FC748D8B334D}"/>
              </a:ext>
            </a:extLst>
          </p:cNvPr>
          <p:cNvSpPr txBox="1"/>
          <p:nvPr/>
        </p:nvSpPr>
        <p:spPr>
          <a:xfrm>
            <a:off x="1752600" y="1828800"/>
            <a:ext cx="5715000" cy="584775"/>
          </a:xfrm>
          <a:prstGeom prst="rect">
            <a:avLst/>
          </a:prstGeom>
          <a:solidFill>
            <a:schemeClr val="bg1"/>
          </a:solidFill>
        </p:spPr>
        <p:txBody>
          <a:bodyPr wrap="square">
            <a:spAutoFit/>
          </a:bodyPr>
          <a:lstStyle/>
          <a:p>
            <a:r>
              <a:rPr kumimoji="0" lang="en-US" sz="3200" b="1" i="0" u="none" strike="noStrike" kern="0" cap="none" spc="0" normalizeH="0" baseline="0" noProof="0" dirty="0">
                <a:ln>
                  <a:noFill/>
                </a:ln>
                <a:solidFill>
                  <a:srgbClr val="000000"/>
                </a:solidFill>
                <a:effectLst/>
                <a:uLnTx/>
                <a:uFillTx/>
                <a:latin typeface="Arial"/>
                <a:ea typeface="+mn-ea"/>
                <a:cs typeface="+mn-cs"/>
              </a:rPr>
              <a:t>A fairly recent quote . . .</a:t>
            </a:r>
            <a:endParaRPr lang="en-US" dirty="0"/>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correct answer is . . .</a:t>
            </a:r>
          </a:p>
        </p:txBody>
      </p:sp>
    </p:spTree>
    <p:extLst>
      <p:ext uri="{BB962C8B-B14F-4D97-AF65-F5344CB8AC3E}">
        <p14:creationId xmlns:p14="http://schemas.microsoft.com/office/powerpoint/2010/main" val="252116209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ACAFBC1F-E448-4E6A-B6A7-32D81779D88B}"/>
              </a:ext>
            </a:extLst>
          </p:cNvPr>
          <p:cNvSpPr txBox="1"/>
          <p:nvPr/>
        </p:nvSpPr>
        <p:spPr>
          <a:xfrm>
            <a:off x="304800" y="443525"/>
            <a:ext cx="1828800" cy="584775"/>
          </a:xfrm>
          <a:prstGeom prst="rect">
            <a:avLst/>
          </a:prstGeom>
          <a:solidFill>
            <a:schemeClr val="bg1"/>
          </a:solidFill>
        </p:spPr>
        <p:txBody>
          <a:bodyPr wrap="square">
            <a:spAutoFit/>
          </a:bodyPr>
          <a:lstStyle/>
          <a:p>
            <a:r>
              <a:rPr kumimoji="0" lang="en-US" sz="3200" b="1" i="0" u="none" strike="noStrike" kern="0" cap="none" spc="0" normalizeH="0" baseline="0" noProof="0" dirty="0">
                <a:ln>
                  <a:noFill/>
                </a:ln>
                <a:solidFill>
                  <a:srgbClr val="000000"/>
                </a:solidFill>
                <a:effectLst/>
                <a:uLnTx/>
                <a:uFillTx/>
                <a:latin typeface="Arial"/>
                <a:ea typeface="+mn-ea"/>
                <a:cs typeface="+mn-cs"/>
              </a:rPr>
              <a:t>By . . .</a:t>
            </a:r>
            <a:endParaRPr lang="en-US" dirty="0"/>
          </a:p>
        </p:txBody>
      </p:sp>
    </p:spTree>
    <p:extLst>
      <p:ext uri="{BB962C8B-B14F-4D97-AF65-F5344CB8AC3E}">
        <p14:creationId xmlns:p14="http://schemas.microsoft.com/office/powerpoint/2010/main" val="9096395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pic>
        <p:nvPicPr>
          <p:cNvPr id="49156" name="Picture 4" descr="https://c1.staticflickr.com/5/4046/4370663067_57ab505c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52400" y="3505200"/>
            <a:ext cx="30480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FFFFFF"/>
                </a:solidFill>
                <a:effectLst/>
                <a:uLnTx/>
                <a:uFillTx/>
                <a:latin typeface="Arial"/>
                <a:ea typeface="+mn-ea"/>
                <a:cs typeface="+mn-cs"/>
              </a:rPr>
              <a:t>Bob Dylan </a:t>
            </a:r>
            <a:endParaRPr kumimoji="0" lang="en-US" sz="3600" b="1"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846944" y="6260068"/>
            <a:ext cx="54102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Presidential Medal of Freedom 2012</a:t>
            </a:r>
          </a:p>
        </p:txBody>
      </p:sp>
    </p:spTree>
    <p:extLst>
      <p:ext uri="{BB962C8B-B14F-4D97-AF65-F5344CB8AC3E}">
        <p14:creationId xmlns:p14="http://schemas.microsoft.com/office/powerpoint/2010/main" val="41889644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2"/>
              </a:rPr>
              <a:t>https://rockhall.com/inductees/bob-dylan/bio/</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1714"/>
            <a:ext cx="8229600" cy="458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8" y="5181600"/>
            <a:ext cx="8229600" cy="849436"/>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311572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3"/>
              </a:rPr>
              <a:t>http://amoralto.tumblr.com/post/60467020158/melody-maker-beatles-saydylan-shows-the-way</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93189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2590800"/>
            <a:ext cx="7315200" cy="368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The average Hollywood film star's ambition is to be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admired by an American,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courted by an Italian,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married to an Englishman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and have a French boyfriend.”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Katharine Hepburn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1907 –2003</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2" name="Picture 2" descr="Hepburn bogart african qu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654646"/>
            <a:ext cx="1600200" cy="10707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katharine hepburn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6" descr="Image result for katharine hepburn 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08" name="Picture 8" descr="https://p2.liveauctioneers.com/712/23892/8550892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3200400"/>
            <a:ext cx="1524000" cy="217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2924595"/>
            <a:ext cx="7315200" cy="2554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It is the </a:t>
            </a:r>
            <a:r>
              <a:rPr kumimoji="0" lang="en-US" sz="3600" b="1" i="0" u="none" strike="noStrike" kern="0" cap="none" spc="0" normalizeH="0" baseline="0" noProof="0" dirty="0">
                <a:ln>
                  <a:noFill/>
                </a:ln>
                <a:solidFill>
                  <a:srgbClr val="FF0000"/>
                </a:solidFill>
                <a:effectLst/>
                <a:uLnTx/>
                <a:uFillTx/>
                <a:latin typeface="Arial"/>
                <a:ea typeface="+mn-ea"/>
                <a:cs typeface="+mn-cs"/>
              </a:rPr>
              <a:t>quality</a:t>
            </a:r>
            <a:r>
              <a:rPr kumimoji="0" lang="en-US" sz="2800" b="0" i="0" u="none" strike="noStrike" kern="0" cap="none" spc="0" normalizeH="0" baseline="0" noProof="0" dirty="0">
                <a:ln>
                  <a:noFill/>
                </a:ln>
                <a:solidFill>
                  <a:srgbClr val="FF0000"/>
                </a:solidFill>
                <a:effectLst/>
                <a:uLnTx/>
                <a:uFillTx/>
                <a:latin typeface="Arial"/>
                <a:ea typeface="+mn-ea"/>
                <a:cs typeface="+mn-cs"/>
              </a:rPr>
              <a:t> of the way people speak that is of utmost importance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682625" marR="0" lvl="2" indent="-21748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this bias is replicated in the opera in that there are several strikingly different types of voice registers, such as the soprano and the bass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 name="Rectangle 3"/>
          <p:cNvSpPr txBox="1">
            <a:spLocks noChangeArrowheads="1"/>
          </p:cNvSpPr>
          <p:nvPr/>
        </p:nvSpPr>
        <p:spPr bwMode="auto">
          <a:xfrm>
            <a:off x="914400" y="2366593"/>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And, like the opera, the </a:t>
            </a:r>
            <a:r>
              <a:rPr kumimoji="0" lang="en-US" sz="3200" b="1" i="0" u="none" strike="noStrike" kern="0" cap="none" spc="0" normalizeH="0" baseline="0" noProof="0" dirty="0">
                <a:ln>
                  <a:noFill/>
                </a:ln>
                <a:solidFill>
                  <a:srgbClr val="000000"/>
                </a:solidFill>
                <a:effectLst/>
                <a:uLnTx/>
                <a:uFillTx/>
                <a:latin typeface="Arial"/>
                <a:ea typeface="+mn-ea"/>
                <a:cs typeface="+mn-cs"/>
              </a:rPr>
              <a:t>sound and cadence </a:t>
            </a:r>
            <a:r>
              <a:rPr kumimoji="0" lang="en-US" sz="2400" b="0" i="0" u="none" strike="noStrike" kern="0" cap="none" spc="0" normalizeH="0" baseline="0" noProof="0" dirty="0">
                <a:ln>
                  <a:noFill/>
                </a:ln>
                <a:solidFill>
                  <a:srgbClr val="000000"/>
                </a:solidFill>
                <a:effectLst/>
                <a:uLnTx/>
                <a:uFillTx/>
                <a:latin typeface="Arial"/>
                <a:ea typeface="+mn-ea"/>
                <a:cs typeface="+mn-cs"/>
              </a:rPr>
              <a:t>of the communication play a role </a:t>
            </a:r>
            <a:r>
              <a:rPr kumimoji="0" lang="en-US" sz="3200" b="1" i="0" u="none" strike="noStrike" kern="0" cap="none" spc="0" normalizeH="0" baseline="0" noProof="0" dirty="0">
                <a:ln>
                  <a:noFill/>
                </a:ln>
                <a:solidFill>
                  <a:srgbClr val="000000"/>
                </a:solidFill>
                <a:effectLst/>
                <a:uLnTx/>
                <a:uFillTx/>
                <a:latin typeface="Arial"/>
                <a:ea typeface="+mn-ea"/>
                <a:cs typeface="+mn-cs"/>
              </a:rPr>
              <a:t>at least equal to the content</a:t>
            </a:r>
            <a:r>
              <a:rPr kumimoji="0" lang="en-US" sz="2400" b="0" i="0" u="none" strike="noStrike" kern="0" cap="none" spc="0" normalizeH="0" baseline="0" noProof="0" dirty="0">
                <a:ln>
                  <a:noFill/>
                </a:ln>
                <a:solidFill>
                  <a:srgbClr val="000000"/>
                </a:solidFill>
                <a:effectLst/>
                <a:uLnTx/>
                <a:uFillTx/>
                <a:latin typeface="Arial"/>
                <a:ea typeface="+mn-ea"/>
                <a:cs typeface="+mn-cs"/>
              </a:rPr>
              <a:t> </a:t>
            </a: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of what is said in getting the message across</a:t>
            </a:r>
          </a:p>
          <a:p>
            <a:pPr marL="231775" marR="0" lvl="1" indent="-2317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Italians are often much </a:t>
            </a:r>
            <a:r>
              <a:rPr kumimoji="0" lang="en-US" sz="2400" b="0" i="0" u="none" strike="noStrike" kern="0" cap="none" spc="0" normalizeH="0" baseline="0" noProof="0" dirty="0">
                <a:ln>
                  <a:noFill/>
                </a:ln>
                <a:solidFill>
                  <a:srgbClr val="000000"/>
                </a:solidFill>
                <a:effectLst/>
                <a:uLnTx/>
                <a:uFillTx/>
                <a:latin typeface="Arial"/>
                <a:ea typeface="+mn-ea"/>
                <a:cs typeface="+mn-cs"/>
              </a:rPr>
              <a:t>more interested in </a:t>
            </a:r>
            <a:r>
              <a:rPr kumimoji="0" lang="en-US" sz="3200" b="1" i="0" u="none" strike="noStrike" kern="0" cap="none" spc="0" normalizeH="0" baseline="0" noProof="0" dirty="0">
                <a:ln>
                  <a:noFill/>
                </a:ln>
                <a:solidFill>
                  <a:srgbClr val="000000"/>
                </a:solidFill>
                <a:effectLst/>
                <a:uLnTx/>
                <a:uFillTx/>
                <a:latin typeface="Arial"/>
                <a:ea typeface="+mn-ea"/>
                <a:cs typeface="+mn-cs"/>
              </a:rPr>
              <a:t>engaging and entertaining their listeners </a:t>
            </a:r>
            <a:r>
              <a:rPr kumimoji="0" lang="en-US" sz="2400" b="0" i="0" u="none" strike="noStrike" kern="0" cap="none" spc="0" normalizeH="0" baseline="0" noProof="0" dirty="0">
                <a:ln>
                  <a:noFill/>
                </a:ln>
                <a:solidFill>
                  <a:srgbClr val="000000"/>
                </a:solidFill>
                <a:effectLst/>
                <a:uLnTx/>
                <a:uFillTx/>
                <a:latin typeface="Arial"/>
                <a:ea typeface="+mn-ea"/>
                <a:cs typeface="+mn-cs"/>
              </a:rPr>
              <a:t>than in conveying their thoughts accurately</a:t>
            </a: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introduced by the romantic Italian composer Bellini.  This form of music requires extraordinary exertion and ability on the part of the singers, especially when they are singing together to express their thoughts and emotions.  </a:t>
            </a:r>
            <a:r>
              <a:rPr lang="en-US" sz="2800" i="1" dirty="0" err="1"/>
              <a:t>Bel</a:t>
            </a:r>
            <a:r>
              <a:rPr lang="en-US" sz="2800" i="1" dirty="0"/>
              <a:t> canto </a:t>
            </a:r>
            <a:r>
              <a:rPr lang="en-US" sz="2800" dirty="0"/>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solidFill>
                  <a:schemeClr val="accent1"/>
                </a:solidFill>
              </a:rPr>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a:t>
            </a:r>
            <a:r>
              <a:rPr lang="en-US" sz="2800" dirty="0">
                <a:solidFill>
                  <a:schemeClr val="accent1"/>
                </a:solidFill>
              </a:rPr>
              <a:t>introduced by the romantic Italian composer Bellini.  This form of music requires extraordinary exertion and ability on the part of the singers, especially when they are singing together to express their thoughts and emotions.  </a:t>
            </a:r>
            <a:r>
              <a:rPr lang="en-US" sz="2800" i="1" dirty="0" err="1">
                <a:solidFill>
                  <a:schemeClr val="accent1"/>
                </a:solidFill>
              </a:rPr>
              <a:t>Bel</a:t>
            </a:r>
            <a:r>
              <a:rPr lang="en-US" sz="2800" i="1" dirty="0">
                <a:solidFill>
                  <a:schemeClr val="accent1"/>
                </a:solidFill>
              </a:rPr>
              <a:t> canto </a:t>
            </a:r>
            <a:r>
              <a:rPr lang="en-US" sz="2800" dirty="0">
                <a:solidFill>
                  <a:schemeClr val="accent1"/>
                </a:solidFill>
              </a:rPr>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7952790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73562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solidFill>
          <a:srgbClr val="FF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2592156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03361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1212305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37205059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1011" name="Rectangle 3"/>
          <p:cNvSpPr>
            <a:spLocks noGrp="1" noChangeArrowheads="1"/>
          </p:cNvSpPr>
          <p:nvPr>
            <p:ph type="body" idx="1"/>
          </p:nvPr>
        </p:nvSpPr>
        <p:spPr>
          <a:xfrm>
            <a:off x="914400" y="2461701"/>
            <a:ext cx="7315200" cy="2948499"/>
          </a:xfrm>
        </p:spPr>
        <p:txBody>
          <a:bodyPr/>
          <a:lstStyle/>
          <a:p>
            <a:pPr marL="0" indent="0" algn="ctr" eaLnBrk="1" hangingPunct="1">
              <a:buNone/>
            </a:pPr>
            <a:r>
              <a:rPr lang="en-US" dirty="0"/>
              <a:t>However, the gestures are not, as many believe, unrealistically exaggerated</a:t>
            </a:r>
          </a:p>
          <a:p>
            <a:pPr eaLnBrk="1" hangingPunct="1"/>
            <a:endParaRPr lang="en-US" sz="1600" dirty="0"/>
          </a:p>
          <a:p>
            <a:pPr eaLnBrk="1" hangingPunct="1"/>
            <a:r>
              <a:rPr lang="en-US" dirty="0"/>
              <a:t>In fact, the gestures are so realistic that they may be unapparent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471678"/>
            <a:ext cx="7315200" cy="2862322"/>
          </a:xfrm>
        </p:spPr>
        <p:txBody>
          <a:bodyPr/>
          <a:lstStyle/>
          <a:p>
            <a:pPr marL="0" indent="0" algn="ctr" eaLnBrk="1" hangingPunct="1">
              <a:buNone/>
            </a:pPr>
            <a:r>
              <a:rPr lang="en-US" sz="2800" dirty="0"/>
              <a:t>The </a:t>
            </a:r>
            <a:r>
              <a:rPr lang="en-US" b="1" dirty="0"/>
              <a:t>acting of the opera singers, derived directly from the Italian’s natural mimicry</a:t>
            </a:r>
            <a:r>
              <a:rPr lang="en-US" sz="2800" dirty="0"/>
              <a:t>, </a:t>
            </a:r>
            <a:br>
              <a:rPr lang="en-US" sz="2800" dirty="0"/>
            </a:br>
            <a:r>
              <a:rPr lang="en-US" sz="2800" dirty="0"/>
              <a:t>contributes to the </a:t>
            </a:r>
            <a:br>
              <a:rPr lang="en-US" sz="2800" dirty="0"/>
            </a:br>
            <a:r>
              <a:rPr lang="en-US" sz="2800" dirty="0"/>
              <a:t>erroneous impression of excessive exaggeration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114014"/>
            <a:ext cx="7315200" cy="3600986"/>
          </a:xfrm>
        </p:spPr>
        <p:txBody>
          <a:bodyPr/>
          <a:lstStyle/>
          <a:p>
            <a:pPr marL="0" indent="0" algn="ctr" eaLnBrk="1" hangingPunct="1">
              <a:buNone/>
            </a:pPr>
            <a:r>
              <a:rPr lang="en-US" sz="2800" dirty="0"/>
              <a:t>In reality, </a:t>
            </a:r>
          </a:p>
          <a:p>
            <a:pPr marL="0" indent="0" algn="ctr" eaLnBrk="1" hangingPunct="1">
              <a:buNone/>
            </a:pPr>
            <a:r>
              <a:rPr lang="en-US" b="1" dirty="0"/>
              <a:t>Italian</a:t>
            </a:r>
            <a:r>
              <a:rPr lang="en-US" dirty="0"/>
              <a:t> </a:t>
            </a:r>
            <a:r>
              <a:rPr lang="en-US" b="1" dirty="0"/>
              <a:t>gestures are based on natural and “instinctive” movements </a:t>
            </a:r>
          </a:p>
          <a:p>
            <a:pPr marL="0" indent="0" algn="ctr" eaLnBrk="1" hangingPunct="1">
              <a:buNone/>
            </a:pPr>
            <a:r>
              <a:rPr lang="en-US" sz="2800" dirty="0">
                <a:solidFill>
                  <a:schemeClr val="accent1">
                    <a:lumMod val="90000"/>
                  </a:schemeClr>
                </a:solidFill>
              </a:rPr>
              <a:t>and therefore </a:t>
            </a:r>
            <a:br>
              <a:rPr lang="en-US" sz="2800" dirty="0"/>
            </a:br>
            <a:r>
              <a:rPr lang="en-US" b="1" dirty="0"/>
              <a:t>can be understood by the inexperienced </a:t>
            </a:r>
            <a:br>
              <a:rPr lang="en-US" sz="2800" dirty="0"/>
            </a:br>
            <a:r>
              <a:rPr lang="en-US" b="1" dirty="0"/>
              <a:t>at first sight</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t>In addition to gestures, Italians </a:t>
            </a:r>
          </a:p>
          <a:p>
            <a:pPr marL="0" indent="0" algn="ctr" eaLnBrk="1" hangingPunct="1">
              <a:spcBef>
                <a:spcPts val="0"/>
              </a:spcBef>
              <a:buNone/>
            </a:pPr>
            <a:r>
              <a:rPr lang="en-US" b="1" dirty="0"/>
              <a:t>sometimes employ flattery and polite lies </a:t>
            </a:r>
            <a:r>
              <a:rPr lang="en-US" dirty="0"/>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t>The purpose is 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to reduce the turbulence of the day-to-day living and to make life more acceptable</a:t>
            </a:r>
          </a:p>
          <a:p>
            <a:pPr marL="465138" lvl="1" indent="-233363" eaLnBrk="1" hangingPunct="1">
              <a:spcBef>
                <a:spcPts val="0"/>
              </a:spcBef>
            </a:pPr>
            <a:endParaRPr lang="en-US" sz="1200" dirty="0">
              <a:solidFill>
                <a:schemeClr val="accent1">
                  <a:lumMod val="90000"/>
                </a:schemeClr>
              </a:solidFill>
            </a:endParaRPr>
          </a:p>
          <a:p>
            <a:pPr marL="465138" lvl="1" indent="-233363" eaLnBrk="1" hangingPunct="1">
              <a:spcBef>
                <a:spcPts val="0"/>
              </a:spcBef>
            </a:pPr>
            <a:r>
              <a:rPr lang="en-US" dirty="0">
                <a:solidFill>
                  <a:schemeClr val="accent1">
                    <a:lumMod val="90000"/>
                  </a:schemeClr>
                </a:solidFill>
              </a:rPr>
              <a:t>Flattery somehow makes the wariest of men feel bigger and more confident, 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4955203"/>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a:p>
            <a:pPr marL="0" indent="0" algn="ctr" eaLnBrk="1" hangingPunct="1">
              <a:spcBef>
                <a:spcPts val="0"/>
              </a:spcBef>
              <a:buNone/>
            </a:pPr>
            <a:endParaRPr lang="en-US" sz="1200" dirty="0"/>
          </a:p>
          <a:p>
            <a:pPr marL="465138" lvl="1" indent="-233363" eaLnBrk="1" hangingPunct="1">
              <a:spcBef>
                <a:spcPts val="0"/>
              </a:spcBef>
            </a:pPr>
            <a:r>
              <a:rPr lang="en-US" dirty="0">
                <a:solidFill>
                  <a:schemeClr val="accent1">
                    <a:lumMod val="90000"/>
                  </a:schemeClr>
                </a:solidFill>
              </a:rPr>
              <a:t>The purpose is </a:t>
            </a:r>
            <a:r>
              <a:rPr lang="en-US" dirty="0"/>
              <a:t>to reduce the turbulence of the day-to-day living and to make life more acceptable</a:t>
            </a:r>
          </a:p>
          <a:p>
            <a:pPr marL="465138" lvl="1" indent="-233363" eaLnBrk="1" hangingPunct="1">
              <a:spcBef>
                <a:spcPts val="0"/>
              </a:spcBef>
            </a:pPr>
            <a:endParaRPr lang="en-US" sz="1200" dirty="0"/>
          </a:p>
          <a:p>
            <a:pPr marL="465138" lvl="1" indent="-233363" eaLnBrk="1" hangingPunct="1">
              <a:spcBef>
                <a:spcPts val="0"/>
              </a:spcBef>
            </a:pPr>
            <a:r>
              <a:rPr lang="en-US" dirty="0"/>
              <a:t>Flattery somehow makes the wariest of men feel bigger and more confident, </a:t>
            </a:r>
            <a:r>
              <a:rPr lang="en-US" dirty="0">
                <a:solidFill>
                  <a:schemeClr val="accent1">
                    <a:lumMod val="90000"/>
                  </a:schemeClr>
                </a:solidFill>
              </a:rPr>
              <a:t>similar to the larger-than-life opera singer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3059" name="Rectangle 3"/>
          <p:cNvSpPr>
            <a:spLocks noGrp="1" noChangeArrowheads="1"/>
          </p:cNvSpPr>
          <p:nvPr>
            <p:ph type="body" idx="1"/>
          </p:nvPr>
        </p:nvSpPr>
        <p:spPr>
          <a:xfrm>
            <a:off x="914400" y="1295400"/>
            <a:ext cx="7315200" cy="2000548"/>
          </a:xfrm>
        </p:spPr>
        <p:txBody>
          <a:bodyPr/>
          <a:lstStyle/>
          <a:p>
            <a:pPr marL="0" indent="0" algn="ctr" eaLnBrk="1" hangingPunct="1">
              <a:spcBef>
                <a:spcPts val="0"/>
              </a:spcBef>
              <a:buNone/>
            </a:pPr>
            <a:r>
              <a:rPr lang="en-US" sz="2800" dirty="0">
                <a:solidFill>
                  <a:schemeClr val="accent1">
                    <a:lumMod val="90000"/>
                  </a:schemeClr>
                </a:solidFill>
              </a:rPr>
              <a:t>In addition to gestures, Italians </a:t>
            </a:r>
          </a:p>
          <a:p>
            <a:pPr marL="0" indent="0" algn="ctr" eaLnBrk="1" hangingPunct="1">
              <a:spcBef>
                <a:spcPts val="0"/>
              </a:spcBef>
              <a:buNone/>
            </a:pPr>
            <a:r>
              <a:rPr lang="en-US" b="1" dirty="0"/>
              <a:t>sometimes employ flattery and polite lies </a:t>
            </a:r>
            <a:r>
              <a:rPr lang="en-US" dirty="0">
                <a:solidFill>
                  <a:schemeClr val="accent1">
                    <a:lumMod val="90000"/>
                  </a:schemeClr>
                </a:solidFill>
              </a:rPr>
              <a:t>to make life decorous and agreeable</a:t>
            </a:r>
          </a:p>
        </p:txBody>
      </p:sp>
      <p:sp>
        <p:nvSpPr>
          <p:cNvPr id="5" name="Rectangle 3"/>
          <p:cNvSpPr txBox="1">
            <a:spLocks noChangeArrowheads="1"/>
          </p:cNvSpPr>
          <p:nvPr/>
        </p:nvSpPr>
        <p:spPr bwMode="auto">
          <a:xfrm>
            <a:off x="457200" y="3330809"/>
            <a:ext cx="8229600" cy="2979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perspective accounts for the fact that Italians sometimes make promises they know they cannot fulfill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Small lies can be justified in order to give pleasure, provoke emotion, or prove a point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Casualness toward promises is part of accepted Italian behavior</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6131" name="Rectangle 3"/>
          <p:cNvSpPr>
            <a:spLocks noGrp="1" noChangeArrowheads="1"/>
          </p:cNvSpPr>
          <p:nvPr>
            <p:ph type="body" idx="1"/>
          </p:nvPr>
        </p:nvSpPr>
        <p:spPr>
          <a:xfrm>
            <a:off x="914400" y="1581019"/>
            <a:ext cx="7315200" cy="4869025"/>
          </a:xfrm>
        </p:spPr>
        <p:txBody>
          <a:bodyPr/>
          <a:lstStyle/>
          <a:p>
            <a:pPr marL="0" indent="0" algn="ctr" eaLnBrk="1" hangingPunct="1">
              <a:buNone/>
            </a:pPr>
            <a:r>
              <a:rPr lang="en-US" dirty="0"/>
              <a:t>“</a:t>
            </a:r>
            <a:r>
              <a:rPr lang="en-US" sz="3600" b="1" dirty="0"/>
              <a:t>Contentiousness</a:t>
            </a:r>
            <a:r>
              <a:rPr lang="en-US" sz="3600" dirty="0"/>
              <a:t> </a:t>
            </a:r>
            <a:r>
              <a:rPr lang="en-US" dirty="0"/>
              <a:t>is generally not far below the surface of the Italian personality”</a:t>
            </a:r>
          </a:p>
          <a:p>
            <a:pPr eaLnBrk="1" hangingPunct="1"/>
            <a:endParaRPr lang="en-US" sz="1200" dirty="0"/>
          </a:p>
          <a:p>
            <a:pPr lvl="1" eaLnBrk="1" hangingPunct="1"/>
            <a:r>
              <a:rPr lang="en-US" sz="2400" dirty="0"/>
              <a:t>This argumentativeness surprises many because it is discordant with the usual Italian demeanor</a:t>
            </a:r>
          </a:p>
          <a:p>
            <a:pPr lvl="1" eaLnBrk="1" hangingPunct="1"/>
            <a:endParaRPr lang="en-US" sz="1200" dirty="0"/>
          </a:p>
          <a:p>
            <a:pPr lvl="1" eaLnBrk="1" hangingPunct="1"/>
            <a:r>
              <a:rPr lang="en-US" sz="2400" dirty="0"/>
              <a:t>For most Italians, </a:t>
            </a:r>
            <a:r>
              <a:rPr lang="en-US" b="1" dirty="0"/>
              <a:t>controversy is a hobby or a sport</a:t>
            </a:r>
            <a:r>
              <a:rPr lang="en-US" sz="2400" dirty="0"/>
              <a:t>, something in which Italians take immense pleasure </a:t>
            </a:r>
            <a:r>
              <a:rPr lang="en-US" sz="1600" dirty="0"/>
              <a:t>(Levine 1963)</a:t>
            </a:r>
          </a:p>
          <a:p>
            <a:pPr lvl="1" eaLnBrk="1" hangingPunct="1"/>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13516"/>
          </a:xfrm>
        </p:spPr>
        <p:txBody>
          <a:bodyPr/>
          <a:lstStyle/>
          <a:p>
            <a:pPr eaLnBrk="1" hangingPunct="1">
              <a:lnSpc>
                <a:spcPct val="80000"/>
              </a:lnSpc>
            </a:pPr>
            <a:endParaRPr lang="en-US" sz="2800" dirty="0"/>
          </a:p>
          <a:p>
            <a:pPr eaLnBrk="1" hangingPunct="1">
              <a:lnSpc>
                <a:spcPct val="80000"/>
              </a:lnSpc>
            </a:pPr>
            <a:r>
              <a:rPr lang="en-US" sz="2800" dirty="0"/>
              <a:t>Italians are frequently portrayed as joyful people with an operatic song on their lips</a:t>
            </a:r>
          </a:p>
          <a:p>
            <a:pPr eaLnBrk="1" hangingPunct="1">
              <a:lnSpc>
                <a:spcPct val="80000"/>
              </a:lnSpc>
            </a:pPr>
            <a:endParaRPr lang="en-US" sz="2800" dirty="0"/>
          </a:p>
          <a:p>
            <a:pPr eaLnBrk="1" hangingPunct="1">
              <a:lnSpc>
                <a:spcPct val="80000"/>
              </a:lnSpc>
            </a:pPr>
            <a:r>
              <a:rPr lang="en-US" sz="2800" dirty="0"/>
              <a:t>This is not completely true</a:t>
            </a:r>
          </a:p>
          <a:p>
            <a:pPr eaLnBrk="1" hangingPunct="1">
              <a:lnSpc>
                <a:spcPct val="80000"/>
              </a:lnSpc>
            </a:pPr>
            <a:endParaRPr lang="en-US" sz="1200" dirty="0"/>
          </a:p>
          <a:p>
            <a:pPr lvl="1" eaLnBrk="1" hangingPunct="1">
              <a:lnSpc>
                <a:spcPct val="80000"/>
              </a:lnSpc>
            </a:pPr>
            <a:r>
              <a:rPr lang="en-US" sz="2400" dirty="0"/>
              <a:t>They can be </a:t>
            </a:r>
            <a:r>
              <a:rPr lang="en-US" sz="3200" b="1" dirty="0"/>
              <a:t>somber</a:t>
            </a:r>
            <a:r>
              <a:rPr lang="en-US" sz="2400" dirty="0"/>
              <a:t>, just as many of their operas can end up in death and tragedy</a:t>
            </a:r>
          </a:p>
          <a:p>
            <a:pPr lvl="1" eaLnBrk="1" hangingPunct="1">
              <a:lnSpc>
                <a:spcPct val="80000"/>
              </a:lnSpc>
            </a:pPr>
            <a:endParaRPr lang="en-US" sz="1200" dirty="0"/>
          </a:p>
          <a:p>
            <a:pPr lvl="1" eaLnBrk="1" hangingPunct="1">
              <a:lnSpc>
                <a:spcPct val="80000"/>
              </a:lnSpc>
            </a:pPr>
            <a:r>
              <a:rPr lang="en-US" sz="2400" dirty="0"/>
              <a:t>This </a:t>
            </a:r>
            <a:r>
              <a:rPr lang="en-US" sz="3200" b="1" dirty="0"/>
              <a:t>dark side is emphasized through humor</a:t>
            </a:r>
            <a:r>
              <a:rPr lang="en-US" sz="2400" dirty="0"/>
              <a:t>, which tends to be more insulting than witty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7155" name="Rectangle 3"/>
          <p:cNvSpPr>
            <a:spLocks noGrp="1" noChangeArrowheads="1"/>
          </p:cNvSpPr>
          <p:nvPr>
            <p:ph type="body" idx="1"/>
          </p:nvPr>
        </p:nvSpPr>
        <p:spPr>
          <a:xfrm>
            <a:off x="914400" y="1789259"/>
            <a:ext cx="7315200" cy="4462760"/>
          </a:xfrm>
        </p:spPr>
        <p:txBody>
          <a:bodyPr/>
          <a:lstStyle/>
          <a:p>
            <a:pPr eaLnBrk="1" hangingPunct="1">
              <a:lnSpc>
                <a:spcPct val="80000"/>
              </a:lnSpc>
            </a:pPr>
            <a:endParaRPr lang="en-US" sz="2800" dirty="0"/>
          </a:p>
          <a:p>
            <a:pPr eaLnBrk="1" hangingPunct="1">
              <a:lnSpc>
                <a:spcPct val="80000"/>
              </a:lnSpc>
            </a:pPr>
            <a:r>
              <a:rPr lang="en-US" sz="2800" dirty="0">
                <a:solidFill>
                  <a:schemeClr val="accent1">
                    <a:lumMod val="90000"/>
                  </a:schemeClr>
                </a:solidFill>
              </a:rPr>
              <a:t>Italians are frequently portrayed as joyful people with an operatic song on their lips</a:t>
            </a:r>
          </a:p>
          <a:p>
            <a:pPr eaLnBrk="1" hangingPunct="1">
              <a:lnSpc>
                <a:spcPct val="80000"/>
              </a:lnSpc>
            </a:pPr>
            <a:endParaRPr lang="en-US" sz="2800" dirty="0">
              <a:solidFill>
                <a:schemeClr val="accent1">
                  <a:lumMod val="90000"/>
                </a:schemeClr>
              </a:solidFill>
            </a:endParaRPr>
          </a:p>
          <a:p>
            <a:pPr eaLnBrk="1" hangingPunct="1">
              <a:lnSpc>
                <a:spcPct val="80000"/>
              </a:lnSpc>
            </a:pPr>
            <a:r>
              <a:rPr lang="en-US" sz="2800" dirty="0">
                <a:solidFill>
                  <a:schemeClr val="accent1">
                    <a:lumMod val="90000"/>
                  </a:schemeClr>
                </a:solidFill>
              </a:rPr>
              <a:t>This is not completely true</a:t>
            </a:r>
          </a:p>
          <a:p>
            <a:pPr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They can be </a:t>
            </a:r>
            <a:r>
              <a:rPr lang="en-US" sz="3200" b="1" dirty="0">
                <a:solidFill>
                  <a:schemeClr val="accent1">
                    <a:lumMod val="90000"/>
                  </a:schemeClr>
                </a:solidFill>
              </a:rPr>
              <a:t>somber</a:t>
            </a:r>
            <a:r>
              <a:rPr lang="en-US" sz="2400" dirty="0">
                <a:solidFill>
                  <a:schemeClr val="accent1">
                    <a:lumMod val="90000"/>
                  </a:schemeClr>
                </a:solidFill>
              </a:rPr>
              <a:t>, just as many of their operas can end up in death and tragedy</a:t>
            </a:r>
          </a:p>
          <a:p>
            <a:pPr lvl="1" eaLnBrk="1" hangingPunct="1">
              <a:lnSpc>
                <a:spcPct val="80000"/>
              </a:lnSpc>
            </a:pPr>
            <a:endParaRPr lang="en-US" sz="1200" dirty="0">
              <a:solidFill>
                <a:schemeClr val="accent1">
                  <a:lumMod val="90000"/>
                </a:schemeClr>
              </a:solidFill>
            </a:endParaRPr>
          </a:p>
          <a:p>
            <a:pPr lvl="1" eaLnBrk="1" hangingPunct="1">
              <a:lnSpc>
                <a:spcPct val="80000"/>
              </a:lnSpc>
            </a:pPr>
            <a:r>
              <a:rPr lang="en-US" sz="2400" dirty="0">
                <a:solidFill>
                  <a:schemeClr val="accent1">
                    <a:lumMod val="90000"/>
                  </a:schemeClr>
                </a:solidFill>
              </a:rPr>
              <a:t>This </a:t>
            </a:r>
            <a:r>
              <a:rPr lang="en-US" sz="3200" b="1" dirty="0">
                <a:solidFill>
                  <a:schemeClr val="accent1">
                    <a:lumMod val="90000"/>
                  </a:schemeClr>
                </a:solidFill>
              </a:rPr>
              <a:t>dark side is emphasized through </a:t>
            </a:r>
            <a:r>
              <a:rPr lang="en-US" sz="3200" b="1" dirty="0"/>
              <a:t>humor</a:t>
            </a:r>
            <a:r>
              <a:rPr lang="en-US" b="1" dirty="0"/>
              <a:t>, which tends to be more insulting than witty</a:t>
            </a:r>
            <a:endParaRPr lang="en-US" sz="24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9203" name="Rectangle 3"/>
          <p:cNvSpPr>
            <a:spLocks noGrp="1" noChangeArrowheads="1"/>
          </p:cNvSpPr>
          <p:nvPr>
            <p:ph type="body" idx="1"/>
          </p:nvPr>
        </p:nvSpPr>
        <p:spPr>
          <a:xfrm>
            <a:off x="914400" y="2489430"/>
            <a:ext cx="7315200" cy="2739211"/>
          </a:xfrm>
        </p:spPr>
        <p:txBody>
          <a:bodyPr/>
          <a:lstStyle/>
          <a:p>
            <a:pPr marL="0" indent="0" algn="ctr" eaLnBrk="1" hangingPunct="1">
              <a:buNone/>
            </a:pPr>
            <a:r>
              <a:rPr lang="en-US" dirty="0"/>
              <a:t>Humor generally implies the ability to detach oneself form the object of wit</a:t>
            </a:r>
          </a:p>
          <a:p>
            <a:pPr eaLnBrk="1" hangingPunct="1"/>
            <a:endParaRPr lang="en-US" sz="1200" dirty="0"/>
          </a:p>
          <a:p>
            <a:pPr lvl="1" eaLnBrk="1" hangingPunct="1"/>
            <a:r>
              <a:rPr lang="en-US" dirty="0"/>
              <a:t>however, the Italians tend to be </a:t>
            </a:r>
            <a:r>
              <a:rPr lang="en-US" sz="3200" b="1" dirty="0"/>
              <a:t>passionate</a:t>
            </a:r>
            <a:r>
              <a:rPr lang="en-US" sz="3200" dirty="0"/>
              <a:t> </a:t>
            </a:r>
            <a:r>
              <a:rPr lang="en-US" dirty="0"/>
              <a:t>people who identify easily with what they are talking about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0227" name="Rectangle 3"/>
          <p:cNvSpPr>
            <a:spLocks noGrp="1" noChangeArrowheads="1"/>
          </p:cNvSpPr>
          <p:nvPr>
            <p:ph type="body" idx="1"/>
          </p:nvPr>
        </p:nvSpPr>
        <p:spPr>
          <a:xfrm>
            <a:off x="914400" y="1742652"/>
            <a:ext cx="7315200" cy="4810548"/>
          </a:xfrm>
        </p:spPr>
        <p:txBody>
          <a:bodyPr/>
          <a:lstStyle/>
          <a:p>
            <a:pPr eaLnBrk="1" hangingPunct="1">
              <a:lnSpc>
                <a:spcPct val="90000"/>
              </a:lnSpc>
            </a:pPr>
            <a:endParaRPr lang="en-US" sz="2400" dirty="0"/>
          </a:p>
          <a:p>
            <a:pPr marL="0" indent="0" algn="ctr" eaLnBrk="1" hangingPunct="1">
              <a:lnSpc>
                <a:spcPct val="90000"/>
              </a:lnSpc>
              <a:buNone/>
            </a:pPr>
            <a:r>
              <a:rPr lang="en-US" sz="2800" dirty="0"/>
              <a:t>“Italians make up for this type of humor by </a:t>
            </a:r>
            <a:r>
              <a:rPr lang="en-US" b="1" dirty="0"/>
              <a:t>analyzing</a:t>
            </a:r>
            <a:r>
              <a:rPr lang="en-US" dirty="0"/>
              <a:t> </a:t>
            </a:r>
            <a:r>
              <a:rPr lang="en-US" sz="2800" dirty="0"/>
              <a:t>everything around them through conversation.”</a:t>
            </a:r>
          </a:p>
          <a:p>
            <a:pPr eaLnBrk="1" hangingPunct="1">
              <a:lnSpc>
                <a:spcPct val="90000"/>
              </a:lnSpc>
            </a:pPr>
            <a:endParaRPr lang="en-US" sz="1000" dirty="0"/>
          </a:p>
          <a:p>
            <a:pPr lvl="1" eaLnBrk="1" hangingPunct="1">
              <a:lnSpc>
                <a:spcPct val="90000"/>
              </a:lnSpc>
            </a:pPr>
            <a:r>
              <a:rPr lang="en-US" b="1" dirty="0"/>
              <a:t>Talking is a great pastime </a:t>
            </a:r>
            <a:r>
              <a:rPr lang="en-US" sz="2000" dirty="0"/>
              <a:t>for most Italians, who frequently meet in </a:t>
            </a:r>
            <a:r>
              <a:rPr lang="en-US" b="1" dirty="0"/>
              <a:t>caf</a:t>
            </a:r>
            <a:r>
              <a:rPr lang="en-US" b="1" dirty="0">
                <a:cs typeface="Arial" charset="0"/>
              </a:rPr>
              <a:t>és</a:t>
            </a:r>
            <a:r>
              <a:rPr lang="en-US" dirty="0">
                <a:cs typeface="Arial" charset="0"/>
              </a:rPr>
              <a:t> </a:t>
            </a:r>
            <a:r>
              <a:rPr lang="en-US" sz="2000" dirty="0">
                <a:cs typeface="Arial" charset="0"/>
              </a:rPr>
              <a:t>to discuss the latest news</a:t>
            </a:r>
          </a:p>
          <a:p>
            <a:pPr lvl="1" eaLnBrk="1" hangingPunct="1">
              <a:lnSpc>
                <a:spcPct val="90000"/>
              </a:lnSpc>
            </a:pPr>
            <a:endParaRPr lang="en-US" sz="1000" dirty="0">
              <a:cs typeface="Arial" charset="0"/>
            </a:endParaRPr>
          </a:p>
          <a:p>
            <a:pPr lvl="1" eaLnBrk="1" hangingPunct="1">
              <a:lnSpc>
                <a:spcPct val="90000"/>
              </a:lnSpc>
            </a:pPr>
            <a:r>
              <a:rPr lang="en-US" b="1" dirty="0">
                <a:solidFill>
                  <a:schemeClr val="bg1"/>
                </a:solidFill>
                <a:cs typeface="Arial" charset="0"/>
              </a:rPr>
              <a:t>Privacy is frequently lacking </a:t>
            </a:r>
            <a:r>
              <a:rPr lang="en-US" sz="2000" dirty="0">
                <a:solidFill>
                  <a:schemeClr val="bg1"/>
                </a:solidFill>
                <a:cs typeface="Arial" charset="0"/>
              </a:rPr>
              <a:t>in any Italian community, even though Italians say they mind their own business</a:t>
            </a:r>
          </a:p>
          <a:p>
            <a:pPr lvl="1" eaLnBrk="1" hangingPunct="1">
              <a:lnSpc>
                <a:spcPct val="90000"/>
              </a:lnSpc>
            </a:pPr>
            <a:endParaRPr lang="en-US" sz="1000" dirty="0">
              <a:solidFill>
                <a:schemeClr val="bg1"/>
              </a:solidFill>
              <a:cs typeface="Arial" charset="0"/>
            </a:endParaRPr>
          </a:p>
          <a:p>
            <a:pPr lvl="2" eaLnBrk="1" hangingPunct="1">
              <a:lnSpc>
                <a:spcPct val="90000"/>
              </a:lnSpc>
            </a:pPr>
            <a:r>
              <a:rPr lang="en-US" sz="1800" dirty="0">
                <a:solidFill>
                  <a:schemeClr val="bg1"/>
                </a:solidFill>
                <a:cs typeface="Arial" charset="0"/>
              </a:rPr>
              <a:t>Ron 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0227" name="Rectangle 3"/>
          <p:cNvSpPr>
            <a:spLocks noGrp="1" noChangeArrowheads="1"/>
          </p:cNvSpPr>
          <p:nvPr>
            <p:ph type="body" idx="1"/>
          </p:nvPr>
        </p:nvSpPr>
        <p:spPr>
          <a:xfrm>
            <a:off x="914400" y="1742652"/>
            <a:ext cx="7315200" cy="4810548"/>
          </a:xfrm>
        </p:spPr>
        <p:txBody>
          <a:bodyPr/>
          <a:lstStyle/>
          <a:p>
            <a:pPr eaLnBrk="1" hangingPunct="1">
              <a:lnSpc>
                <a:spcPct val="90000"/>
              </a:lnSpc>
            </a:pPr>
            <a:endParaRPr lang="en-US" sz="2400" dirty="0"/>
          </a:p>
          <a:p>
            <a:pPr marL="0" indent="0" algn="ctr" eaLnBrk="1" hangingPunct="1">
              <a:lnSpc>
                <a:spcPct val="90000"/>
              </a:lnSpc>
              <a:buNone/>
            </a:pPr>
            <a:r>
              <a:rPr lang="en-US" sz="2800" dirty="0">
                <a:solidFill>
                  <a:srgbClr val="C5E4E7"/>
                </a:solidFill>
              </a:rPr>
              <a:t>“Italians make up for this type of humor by </a:t>
            </a:r>
            <a:r>
              <a:rPr lang="en-US" b="1" dirty="0">
                <a:solidFill>
                  <a:srgbClr val="C5E4E7"/>
                </a:solidFill>
              </a:rPr>
              <a:t>analyzing</a:t>
            </a:r>
            <a:r>
              <a:rPr lang="en-US" dirty="0">
                <a:solidFill>
                  <a:srgbClr val="C5E4E7"/>
                </a:solidFill>
              </a:rPr>
              <a:t> </a:t>
            </a:r>
            <a:r>
              <a:rPr lang="en-US" sz="2800" dirty="0">
                <a:solidFill>
                  <a:srgbClr val="C5E4E7"/>
                </a:solidFill>
              </a:rPr>
              <a:t>everything around them through conversation.”</a:t>
            </a:r>
          </a:p>
          <a:p>
            <a:pPr eaLnBrk="1" hangingPunct="1">
              <a:lnSpc>
                <a:spcPct val="90000"/>
              </a:lnSpc>
            </a:pPr>
            <a:endParaRPr lang="en-US" sz="1000" dirty="0">
              <a:solidFill>
                <a:srgbClr val="C5E4E7"/>
              </a:solidFill>
            </a:endParaRPr>
          </a:p>
          <a:p>
            <a:pPr lvl="1" eaLnBrk="1" hangingPunct="1">
              <a:lnSpc>
                <a:spcPct val="90000"/>
              </a:lnSpc>
            </a:pPr>
            <a:r>
              <a:rPr lang="en-US" b="1" dirty="0">
                <a:solidFill>
                  <a:srgbClr val="C5E4E7"/>
                </a:solidFill>
              </a:rPr>
              <a:t>Talking is a great pastime </a:t>
            </a:r>
            <a:r>
              <a:rPr lang="en-US" sz="2000" dirty="0">
                <a:solidFill>
                  <a:srgbClr val="C5E4E7"/>
                </a:solidFill>
              </a:rPr>
              <a:t>for most Italians, who frequently meet in </a:t>
            </a:r>
            <a:r>
              <a:rPr lang="en-US" b="1" dirty="0">
                <a:solidFill>
                  <a:srgbClr val="C5E4E7"/>
                </a:solidFill>
              </a:rPr>
              <a:t>caf</a:t>
            </a:r>
            <a:r>
              <a:rPr lang="en-US" b="1" dirty="0">
                <a:solidFill>
                  <a:srgbClr val="C5E4E7"/>
                </a:solidFill>
                <a:cs typeface="Arial" charset="0"/>
              </a:rPr>
              <a:t>és</a:t>
            </a:r>
            <a:r>
              <a:rPr lang="en-US" dirty="0">
                <a:solidFill>
                  <a:srgbClr val="C5E4E7"/>
                </a:solidFill>
                <a:cs typeface="Arial" charset="0"/>
              </a:rPr>
              <a:t> </a:t>
            </a:r>
            <a:r>
              <a:rPr lang="en-US" sz="2000" dirty="0">
                <a:solidFill>
                  <a:srgbClr val="C5E4E7"/>
                </a:solidFill>
                <a:cs typeface="Arial" charset="0"/>
              </a:rPr>
              <a:t>to discuss the latest news</a:t>
            </a:r>
          </a:p>
          <a:p>
            <a:pPr lvl="1" eaLnBrk="1" hangingPunct="1">
              <a:lnSpc>
                <a:spcPct val="90000"/>
              </a:lnSpc>
            </a:pPr>
            <a:endParaRPr lang="en-US" sz="1000" dirty="0">
              <a:cs typeface="Arial" charset="0"/>
            </a:endParaRPr>
          </a:p>
          <a:p>
            <a:pPr lvl="1" eaLnBrk="1" hangingPunct="1">
              <a:lnSpc>
                <a:spcPct val="90000"/>
              </a:lnSpc>
            </a:pPr>
            <a:r>
              <a:rPr lang="en-US" b="1" dirty="0">
                <a:cs typeface="Arial" charset="0"/>
              </a:rPr>
              <a:t>Privacy is frequently lacking </a:t>
            </a:r>
            <a:r>
              <a:rPr lang="en-US" sz="2000" dirty="0">
                <a:cs typeface="Arial" charset="0"/>
              </a:rPr>
              <a:t>in any Italian community, even though Italians say they mind their own business</a:t>
            </a:r>
          </a:p>
          <a:p>
            <a:pPr lvl="1" eaLnBrk="1" hangingPunct="1">
              <a:lnSpc>
                <a:spcPct val="90000"/>
              </a:lnSpc>
            </a:pPr>
            <a:endParaRPr lang="en-US" sz="1000" dirty="0">
              <a:cs typeface="Arial" charset="0"/>
            </a:endParaRPr>
          </a:p>
          <a:p>
            <a:pPr lvl="2" eaLnBrk="1" hangingPunct="1">
              <a:lnSpc>
                <a:spcPct val="90000"/>
              </a:lnSpc>
            </a:pPr>
            <a:r>
              <a:rPr lang="en-US" sz="1800" dirty="0">
                <a:cs typeface="Arial" charset="0"/>
              </a:rPr>
              <a:t>Ron 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341090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solidFill>
                  <a:srgbClr val="FF0000"/>
                </a:solidFill>
              </a:rPr>
              <a:t>no word for privacy </a:t>
            </a:r>
            <a:r>
              <a:rPr lang="en-US" dirty="0"/>
              <a:t>in the Italian language, and information is shared widely”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5770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pic>
        <p:nvPicPr>
          <p:cNvPr id="5" name="Picture 3"/>
          <p:cNvPicPr>
            <a:picLocks noChangeAspect="1" noChangeArrowheads="1"/>
          </p:cNvPicPr>
          <p:nvPr/>
        </p:nvPicPr>
        <p:blipFill>
          <a:blip r:embed="rId2" cstate="print"/>
          <a:srcRect/>
          <a:stretch>
            <a:fillRect/>
          </a:stretch>
        </p:blipFill>
        <p:spPr bwMode="auto">
          <a:xfrm>
            <a:off x="838200" y="1905000"/>
            <a:ext cx="3630561" cy="3200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21015" y="1905000"/>
            <a:ext cx="3684785" cy="3200400"/>
          </a:xfrm>
          <a:prstGeom prst="rect">
            <a:avLst/>
          </a:prstGeom>
          <a:noFill/>
          <a:ln w="9525">
            <a:noFill/>
            <a:miter lim="800000"/>
            <a:headEnd/>
            <a:tailEnd/>
          </a:ln>
        </p:spPr>
      </p:pic>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82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1251" name="Rectangle 3"/>
          <p:cNvSpPr>
            <a:spLocks noGrp="1" noChangeArrowheads="1"/>
          </p:cNvSpPr>
          <p:nvPr>
            <p:ph type="body" idx="1"/>
          </p:nvPr>
        </p:nvSpPr>
        <p:spPr>
          <a:xfrm>
            <a:off x="914400" y="1600200"/>
            <a:ext cx="7315200" cy="4708981"/>
          </a:xfrm>
        </p:spPr>
        <p:txBody>
          <a:bodyPr/>
          <a:lstStyle/>
          <a:p>
            <a:pPr marL="0" indent="0" algn="ctr" eaLnBrk="1" hangingPunct="1">
              <a:spcBef>
                <a:spcPts val="0"/>
              </a:spcBef>
              <a:buNone/>
            </a:pPr>
            <a:endParaRPr lang="en-US" dirty="0"/>
          </a:p>
          <a:p>
            <a:pPr marL="0" indent="0" algn="ctr" eaLnBrk="1" hangingPunct="1">
              <a:spcBef>
                <a:spcPts val="0"/>
              </a:spcBef>
              <a:buNone/>
            </a:pPr>
            <a:r>
              <a:rPr lang="en-US" dirty="0"/>
              <a:t>“Unlike the reserved Englishman, </a:t>
            </a:r>
            <a:br>
              <a:rPr lang="en-US" dirty="0"/>
            </a:br>
            <a:r>
              <a:rPr lang="en-US" dirty="0"/>
              <a:t>the Italian is apt to tell an acquaintance of a half hour’s standing </a:t>
            </a:r>
            <a:br>
              <a:rPr lang="en-US" dirty="0"/>
            </a:br>
            <a:r>
              <a:rPr lang="en-US" dirty="0"/>
              <a:t>all about his financial status, </a:t>
            </a:r>
            <a:br>
              <a:rPr lang="en-US" dirty="0"/>
            </a:br>
            <a:r>
              <a:rPr lang="en-US" dirty="0"/>
              <a:t>his family’s health problems, </a:t>
            </a:r>
            <a:br>
              <a:rPr lang="en-US" dirty="0"/>
            </a:br>
            <a:r>
              <a:rPr lang="en-US" dirty="0"/>
              <a:t>and details of his current emotional attachments.”</a:t>
            </a:r>
          </a:p>
          <a:p>
            <a:pPr eaLnBrk="1" hangingPunct="1">
              <a:spcBef>
                <a:spcPts val="0"/>
              </a:spcBef>
            </a:pPr>
            <a:endParaRPr lang="en-US" sz="1200" dirty="0"/>
          </a:p>
          <a:p>
            <a:pPr lvl="2" eaLnBrk="1" hangingPunct="1">
              <a:spcBef>
                <a:spcPts val="0"/>
              </a:spcBef>
            </a:pPr>
            <a:r>
              <a:rPr lang="en-US" dirty="0"/>
              <a:t>Robin </a:t>
            </a:r>
            <a:r>
              <a:rPr lang="en-US" dirty="0" err="1"/>
              <a:t>Blagburn</a:t>
            </a:r>
            <a:r>
              <a:rPr lang="en-US" dirty="0"/>
              <a:t> and surgeon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2275" name="Rectangle 3"/>
          <p:cNvSpPr>
            <a:spLocks noGrp="1" noChangeArrowheads="1"/>
          </p:cNvSpPr>
          <p:nvPr>
            <p:ph type="body" idx="1"/>
          </p:nvPr>
        </p:nvSpPr>
        <p:spPr>
          <a:xfrm>
            <a:off x="838200" y="1524476"/>
            <a:ext cx="7543800" cy="5028724"/>
          </a:xfrm>
        </p:spPr>
        <p:txBody>
          <a:bodyPr/>
          <a:lstStyle/>
          <a:p>
            <a:pPr marL="0" indent="0" algn="ctr" eaLnBrk="1" hangingPunct="1">
              <a:lnSpc>
                <a:spcPct val="150000"/>
              </a:lnSpc>
              <a:buNone/>
            </a:pPr>
            <a:r>
              <a:rPr lang="en-US" dirty="0"/>
              <a:t>“The Italian </a:t>
            </a:r>
            <a:r>
              <a:rPr lang="en-US" sz="3600" b="1" dirty="0">
                <a:solidFill>
                  <a:srgbClr val="FF0000"/>
                </a:solidFill>
              </a:rPr>
              <a:t>love of conversation as a pastime</a:t>
            </a:r>
            <a:r>
              <a:rPr lang="en-US" b="1" dirty="0">
                <a:solidFill>
                  <a:srgbClr val="000000"/>
                </a:solidFill>
              </a:rPr>
              <a:t> </a:t>
            </a:r>
            <a:r>
              <a:rPr lang="en-US" dirty="0"/>
              <a:t>usually limits the chances of something secret staying so for very long, and it is this love of conversation (and voice) that is intimately related to </a:t>
            </a:r>
            <a:r>
              <a:rPr lang="en-US" sz="3600" b="1" dirty="0">
                <a:solidFill>
                  <a:srgbClr val="000000"/>
                </a:solidFill>
              </a:rPr>
              <a:t>externalization</a:t>
            </a:r>
            <a:r>
              <a:rPr lang="en-US" dirty="0">
                <a:solidFill>
                  <a:schemeClr val="accent2"/>
                </a:solidFill>
              </a:rPr>
              <a:t>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90864" y="2568476"/>
            <a:ext cx="6562272" cy="32794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and sometimes Italy speaks from beyond the grave . . .</a:t>
            </a:r>
          </a:p>
        </p:txBody>
      </p:sp>
    </p:spTree>
    <p:extLst>
      <p:ext uri="{BB962C8B-B14F-4D97-AF65-F5344CB8AC3E}">
        <p14:creationId xmlns:p14="http://schemas.microsoft.com/office/powerpoint/2010/main" val="367212672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1410" name="Picture 2" descr="Otzi1"/>
          <p:cNvPicPr>
            <a:picLocks noChangeAspect="1" noChangeArrowheads="1"/>
          </p:cNvPicPr>
          <p:nvPr/>
        </p:nvPicPr>
        <p:blipFill>
          <a:blip r:embed="rId3" cstate="print"/>
          <a:srcRect/>
          <a:stretch>
            <a:fillRect/>
          </a:stretch>
        </p:blipFill>
        <p:spPr bwMode="auto">
          <a:xfrm>
            <a:off x="5311775" y="838200"/>
            <a:ext cx="3070225" cy="4800600"/>
          </a:xfrm>
          <a:prstGeom prst="rect">
            <a:avLst/>
          </a:prstGeom>
          <a:noFill/>
          <a:ln w="9525">
            <a:noFill/>
            <a:miter lim="800000"/>
            <a:headEnd/>
            <a:tailEnd/>
          </a:ln>
        </p:spPr>
      </p:pic>
      <p:pic>
        <p:nvPicPr>
          <p:cNvPr id="401411" name="Picture 3" descr="Iceman_ax1"/>
          <p:cNvPicPr>
            <a:picLocks noChangeAspect="1" noChangeArrowheads="1"/>
          </p:cNvPicPr>
          <p:nvPr/>
        </p:nvPicPr>
        <p:blipFill>
          <a:blip r:embed="rId4" cstate="print"/>
          <a:srcRect/>
          <a:stretch>
            <a:fillRect/>
          </a:stretch>
        </p:blipFill>
        <p:spPr bwMode="auto">
          <a:xfrm>
            <a:off x="685800" y="3124200"/>
            <a:ext cx="3505200" cy="2068513"/>
          </a:xfrm>
          <a:prstGeom prst="rect">
            <a:avLst/>
          </a:prstGeom>
          <a:noFill/>
          <a:ln w="9525">
            <a:noFill/>
            <a:miter lim="800000"/>
            <a:headEnd/>
            <a:tailEnd/>
          </a:ln>
        </p:spPr>
      </p:pic>
      <p:sp>
        <p:nvSpPr>
          <p:cNvPr id="401412" name="Text Box 4"/>
          <p:cNvSpPr txBox="1">
            <a:spLocks noChangeArrowheads="1"/>
          </p:cNvSpPr>
          <p:nvPr/>
        </p:nvSpPr>
        <p:spPr bwMode="auto">
          <a:xfrm>
            <a:off x="5532438" y="5794375"/>
            <a:ext cx="2468562" cy="83502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hlinkClick r:id="rId5"/>
              </a:rPr>
              <a:t>Ötzi</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5"/>
              </a:rPr>
              <a:t> the Iceman</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Bolzano, Italy</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401413" name="Text Box 5"/>
          <p:cNvSpPr txBox="1">
            <a:spLocks noChangeArrowheads="1"/>
          </p:cNvSpPr>
          <p:nvPr/>
        </p:nvSpPr>
        <p:spPr bwMode="auto">
          <a:xfrm>
            <a:off x="1084263" y="5410200"/>
            <a:ext cx="2557462"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mn-cs"/>
                <a:hlinkClick r:id="rId6"/>
              </a:rPr>
              <a:t>The Iceman’s Ax</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406030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120B0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592C6-A10A-4432-B204-C220E09BD32E}"/>
              </a:ext>
            </a:extLst>
          </p:cNvPr>
          <p:cNvPicPr>
            <a:picLocks noChangeAspect="1"/>
          </p:cNvPicPr>
          <p:nvPr/>
        </p:nvPicPr>
        <p:blipFill>
          <a:blip r:embed="rId3"/>
          <a:stretch>
            <a:fillRect/>
          </a:stretch>
        </p:blipFill>
        <p:spPr>
          <a:xfrm>
            <a:off x="12834" y="914400"/>
            <a:ext cx="9144000" cy="5151120"/>
          </a:xfrm>
          <a:prstGeom prst="rect">
            <a:avLst/>
          </a:prstGeom>
        </p:spPr>
      </p:pic>
      <p:sp>
        <p:nvSpPr>
          <p:cNvPr id="7" name="Text Box 4">
            <a:extLst>
              <a:ext uri="{FF2B5EF4-FFF2-40B4-BE49-F238E27FC236}">
                <a16:creationId xmlns:a16="http://schemas.microsoft.com/office/drawing/2014/main" id="{DCA46AF5-FD1C-494E-BDDC-7B86B83ED1AB}"/>
              </a:ext>
            </a:extLst>
          </p:cNvPr>
          <p:cNvSpPr txBox="1">
            <a:spLocks noChangeArrowheads="1"/>
          </p:cNvSpPr>
          <p:nvPr/>
        </p:nvSpPr>
        <p:spPr bwMode="auto">
          <a:xfrm>
            <a:off x="3067250" y="6245423"/>
            <a:ext cx="303961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Catacombs of Rome</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AEC692E7-A5BC-4CC7-B7A0-0FD610EE0093}"/>
              </a:ext>
            </a:extLst>
          </p:cNvPr>
          <p:cNvSpPr txBox="1"/>
          <p:nvPr/>
        </p:nvSpPr>
        <p:spPr>
          <a:xfrm>
            <a:off x="2247499" y="6632931"/>
            <a:ext cx="4668252"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5">
                  <a:extLst>
                    <a:ext uri="{A12FA001-AC4F-418D-AE19-62706E023703}">
                      <ahyp:hlinkClr xmlns:ahyp="http://schemas.microsoft.com/office/drawing/2018/hyperlinkcolor" val="tx"/>
                    </a:ext>
                  </a:extLst>
                </a:hlinkClick>
              </a:rPr>
              <a:t>https://javitour.com/catacumbas-de-roma/</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0786619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Externalization refers specifically to the belief that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an individual cannot keep them within himself or herself 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8409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C5E4E7"/>
                </a:solidFill>
                <a:effectLst/>
                <a:uLnTx/>
                <a:uFillTx/>
                <a:latin typeface="Verdana" pitchFamily="34" charset="0"/>
                <a:ea typeface="+mn-ea"/>
                <a:cs typeface="+mn-cs"/>
              </a:rPr>
              <a:t>Externalization refers specifically to the belief that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C5E4E7"/>
                </a:solidFill>
                <a:effectLst/>
                <a:uLnTx/>
                <a:uFillTx/>
                <a:latin typeface="Verdana" pitchFamily="34" charset="0"/>
                <a:ea typeface="+mn-ea"/>
                <a:cs typeface="+mn-cs"/>
              </a:rPr>
              <a:t>that an individual cannot keep them within himself or herself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393058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544B3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26" y="368257"/>
            <a:ext cx="9144000" cy="5118143"/>
          </a:xfrm>
          <a:prstGeom prst="rect">
            <a:avLst/>
          </a:prstGeom>
        </p:spPr>
      </p:pic>
      <p:sp>
        <p:nvSpPr>
          <p:cNvPr id="4" name="Rectangle 3"/>
          <p:cNvSpPr/>
          <p:nvPr/>
        </p:nvSpPr>
        <p:spPr>
          <a:xfrm>
            <a:off x="257475" y="5677857"/>
            <a:ext cx="8610600" cy="95154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Coronavirus: Italians s</a:t>
            </a:r>
            <a:r>
              <a:rPr lang="en-US" sz="1800" dirty="0">
                <a:solidFill>
                  <a:srgbClr val="FFFFFF"/>
                </a:solidFill>
                <a:effectLst>
                  <a:outerShdw blurRad="38100" dist="38100" dir="2700000" algn="tl">
                    <a:srgbClr val="000000">
                      <a:alpha val="43137"/>
                    </a:srgbClr>
                  </a:outerShdw>
                </a:effectLst>
              </a:rPr>
              <a:t>a</a:t>
            </a: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ng from their windows to boost morale</a:t>
            </a:r>
          </a:p>
          <a:p>
            <a:pPr marL="0" marR="0" lvl="0" indent="0" algn="ctr" defTabSz="914400" rtl="0" eaLnBrk="1" fontAlgn="base" latinLnBrk="0" hangingPunct="1">
              <a:lnSpc>
                <a:spcPct val="100000"/>
              </a:lnSpc>
              <a:spcBef>
                <a:spcPts val="0"/>
              </a:spcBef>
              <a:spcAft>
                <a:spcPts val="70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 countrywide lockdown due to coronavirus didn't stop Italians from bursting into morale-boosting song in a nationwide flashmob event.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57200"/>
            <a:ext cx="1270000" cy="609600"/>
          </a:xfrm>
          <a:prstGeom prst="rect">
            <a:avLst/>
          </a:prstGeom>
        </p:spPr>
      </p:pic>
      <p:sp>
        <p:nvSpPr>
          <p:cNvPr id="7" name="Rectangle 6"/>
          <p:cNvSpPr/>
          <p:nvPr/>
        </p:nvSpPr>
        <p:spPr>
          <a:xfrm>
            <a:off x="7160394" y="1214322"/>
            <a:ext cx="1090362"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rPr>
              <a:t>14 Mar 2020</a:t>
            </a:r>
          </a:p>
        </p:txBody>
      </p:sp>
    </p:spTree>
    <p:extLst>
      <p:ext uri="{BB962C8B-B14F-4D97-AF65-F5344CB8AC3E}">
        <p14:creationId xmlns:p14="http://schemas.microsoft.com/office/powerpoint/2010/main" val="28217395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6371" name="Rectangle 3"/>
          <p:cNvSpPr>
            <a:spLocks noGrp="1" noChangeArrowheads="1"/>
          </p:cNvSpPr>
          <p:nvPr>
            <p:ph type="body" idx="1"/>
          </p:nvPr>
        </p:nvSpPr>
        <p:spPr>
          <a:xfrm>
            <a:off x="914400" y="1600200"/>
            <a:ext cx="7315200" cy="4758226"/>
          </a:xfrm>
        </p:spPr>
        <p:txBody>
          <a:bodyPr/>
          <a:lstStyle/>
          <a:p>
            <a:pPr marL="0" indent="0" algn="ctr" eaLnBrk="1" hangingPunct="1">
              <a:lnSpc>
                <a:spcPct val="90000"/>
              </a:lnSpc>
              <a:buNone/>
            </a:pPr>
            <a:r>
              <a:rPr lang="en-US" sz="2800" dirty="0">
                <a:solidFill>
                  <a:schemeClr val="accent1"/>
                </a:solidFill>
              </a:rPr>
              <a:t>Externalization refers specifically to the fact that feelings and emotions are so overwhelming that the individual cannot keep them to himself or herself, but must express them to others</a:t>
            </a:r>
          </a:p>
          <a:p>
            <a:pPr eaLnBrk="1" hangingPunct="1">
              <a:lnSpc>
                <a:spcPct val="90000"/>
              </a:lnSpc>
            </a:pPr>
            <a:endParaRPr lang="en-US" sz="1200" dirty="0">
              <a:solidFill>
                <a:schemeClr val="accent1"/>
              </a:solidFill>
            </a:endParaRPr>
          </a:p>
          <a:p>
            <a:pPr lvl="1" eaLnBrk="1" hangingPunct="1">
              <a:lnSpc>
                <a:spcPct val="90000"/>
              </a:lnSpc>
            </a:pPr>
            <a:r>
              <a:rPr lang="en-US" dirty="0">
                <a:solidFill>
                  <a:schemeClr val="accent1">
                    <a:lumMod val="90000"/>
                  </a:schemeClr>
                </a:solidFill>
              </a:rPr>
              <a:t>It also refers to the assumption that </a:t>
            </a:r>
            <a:br>
              <a:rPr lang="en-US" dirty="0"/>
            </a:br>
            <a:r>
              <a:rPr lang="en-US" sz="3200" b="1" dirty="0"/>
              <a:t>the event is more important than the actions of one individual</a:t>
            </a:r>
            <a:r>
              <a:rPr lang="en-US" dirty="0"/>
              <a:t>, </a:t>
            </a:r>
            <a:r>
              <a:rPr lang="en-US" dirty="0">
                <a:solidFill>
                  <a:schemeClr val="accent1">
                    <a:lumMod val="90000"/>
                  </a:schemeClr>
                </a:solidFill>
              </a:rPr>
              <a:t>which is consistent with the Italian reaction to catastrophes and uncertainty.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88419" name="Rectangle 3"/>
          <p:cNvSpPr>
            <a:spLocks noGrp="1" noChangeArrowheads="1"/>
          </p:cNvSpPr>
          <p:nvPr>
            <p:ph type="body" idx="1"/>
          </p:nvPr>
        </p:nvSpPr>
        <p:spPr>
          <a:xfrm>
            <a:off x="914400" y="1600200"/>
            <a:ext cx="7315200" cy="4659737"/>
          </a:xfrm>
        </p:spPr>
        <p:txBody>
          <a:bodyPr/>
          <a:lstStyle/>
          <a:p>
            <a:pPr marL="0" indent="0" algn="ctr" eaLnBrk="1" hangingPunct="1">
              <a:lnSpc>
                <a:spcPct val="90000"/>
              </a:lnSpc>
              <a:buNone/>
            </a:pPr>
            <a:r>
              <a:rPr lang="en-US" dirty="0">
                <a:solidFill>
                  <a:schemeClr val="accent1">
                    <a:lumMod val="90000"/>
                  </a:schemeClr>
                </a:solidFill>
              </a:rPr>
              <a:t>That is, </a:t>
            </a:r>
            <a:r>
              <a:rPr lang="en-US" b="1" dirty="0"/>
              <a:t>the drama is of more significance to the viewers or community than to the individuals </a:t>
            </a:r>
            <a:r>
              <a:rPr lang="en-US" b="1" dirty="0">
                <a:solidFill>
                  <a:schemeClr val="accent1">
                    <a:lumMod val="90000"/>
                  </a:schemeClr>
                </a:solidFill>
              </a:rPr>
              <a:t>because of its symbolism and generality</a:t>
            </a:r>
          </a:p>
          <a:p>
            <a:pPr eaLnBrk="1" hangingPunct="1">
              <a:lnSpc>
                <a:spcPct val="90000"/>
              </a:lnSpc>
            </a:pPr>
            <a:endParaRPr lang="en-US" sz="1200" dirty="0"/>
          </a:p>
          <a:p>
            <a:pPr marL="465138" lvl="1" indent="-233363" eaLnBrk="1" hangingPunct="1">
              <a:lnSpc>
                <a:spcPct val="90000"/>
              </a:lnSpc>
            </a:pPr>
            <a:r>
              <a:rPr lang="en-US" dirty="0">
                <a:solidFill>
                  <a:schemeClr val="accent1">
                    <a:lumMod val="90000"/>
                  </a:schemeClr>
                </a:solidFill>
              </a:rPr>
              <a:t>This pattern of behavior is the </a:t>
            </a:r>
            <a:r>
              <a:rPr lang="en-US" sz="3200" b="1" dirty="0">
                <a:solidFill>
                  <a:schemeClr val="accent1">
                    <a:lumMod val="90000"/>
                  </a:schemeClr>
                </a:solidFill>
              </a:rPr>
              <a:t>opposite of that of the Anglo-Saxon</a:t>
            </a:r>
            <a:r>
              <a:rPr lang="en-US" dirty="0">
                <a:solidFill>
                  <a:schemeClr val="accent1">
                    <a:lumMod val="90000"/>
                  </a:schemeClr>
                </a:solidFill>
              </a:rPr>
              <a:t>, which emphasizes that a person should control emotions and not express them or, as the British say, keep a stiff upper lip.</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852034"/>
          </a:xfrm>
        </p:spPr>
        <p:txBody>
          <a:bodyPr/>
          <a:lstStyle/>
          <a:p>
            <a:pPr marL="0" lvl="1" indent="0" algn="ctr" eaLnBrk="1" hangingPunct="1">
              <a:lnSpc>
                <a:spcPct val="80000"/>
              </a:lnSpc>
              <a:buNone/>
            </a:pPr>
            <a:r>
              <a:rPr lang="en-US" dirty="0"/>
              <a:t>Because of the importance of drama in everyday life, Italians value </a:t>
            </a:r>
            <a:r>
              <a:rPr lang="en-US" sz="3600" b="1" dirty="0">
                <a:solidFill>
                  <a:srgbClr val="FF0000"/>
                </a:solidFill>
              </a:rPr>
              <a:t>the piazza </a:t>
            </a:r>
            <a:r>
              <a:rPr lang="en-US" dirty="0"/>
              <a:t>as the center of every town and village</a:t>
            </a:r>
          </a:p>
          <a:p>
            <a:pPr eaLnBrk="1" hangingPunct="1">
              <a:lnSpc>
                <a:spcPct val="80000"/>
              </a:lnSpc>
            </a:pPr>
            <a:endParaRPr lang="en-US" sz="900" dirty="0"/>
          </a:p>
          <a:p>
            <a:pPr lvl="1" eaLnBrk="1" hangingPunct="1">
              <a:lnSpc>
                <a:spcPct val="110000"/>
              </a:lnSpc>
            </a:pPr>
            <a:r>
              <a:rPr lang="en-US" sz="2400" dirty="0">
                <a:solidFill>
                  <a:srgbClr val="FF0000"/>
                </a:solidFill>
              </a:rPr>
              <a:t>It is </a:t>
            </a:r>
            <a:r>
              <a:rPr lang="en-US" sz="3600" b="1" dirty="0">
                <a:solidFill>
                  <a:srgbClr val="FF0000"/>
                </a:solidFill>
              </a:rPr>
              <a:t>the stage </a:t>
            </a:r>
            <a:r>
              <a:rPr lang="en-US" sz="2400" dirty="0">
                <a:solidFill>
                  <a:srgbClr val="FF0000"/>
                </a:solidFill>
              </a:rPr>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t>The actions that take place in the piazza are </a:t>
            </a:r>
            <a:br>
              <a:rPr lang="en-US" sz="2000" dirty="0"/>
            </a:br>
            <a:r>
              <a:rPr lang="en-US" sz="3200" b="1" dirty="0"/>
              <a:t>minor dramas </a:t>
            </a:r>
            <a:r>
              <a:rPr lang="en-US" sz="2000" dirty="0"/>
              <a:t>of Italian life</a:t>
            </a:r>
          </a:p>
          <a:p>
            <a:pPr lvl="1" eaLnBrk="1" hangingPunct="1">
              <a:lnSpc>
                <a:spcPct val="80000"/>
              </a:lnSpc>
            </a:pPr>
            <a:endParaRPr lang="en-US" sz="1200" dirty="0"/>
          </a:p>
          <a:p>
            <a:pPr lvl="1" eaLnBrk="1" hangingPunct="1">
              <a:lnSpc>
                <a:spcPct val="110000"/>
              </a:lnSpc>
            </a:pPr>
            <a:r>
              <a:rPr lang="en-US" sz="2000" dirty="0"/>
              <a:t>“everyone knows that gatherings will occur at </a:t>
            </a:r>
            <a:br>
              <a:rPr lang="en-US" sz="2000" dirty="0"/>
            </a:br>
            <a:r>
              <a:rPr lang="en-US" sz="2400" b="1" dirty="0"/>
              <a:t>regular times </a:t>
            </a:r>
            <a:r>
              <a:rPr lang="en-US" sz="2000" dirty="0"/>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2995" name="Rectangle 3"/>
          <p:cNvSpPr>
            <a:spLocks noGrp="1" noChangeArrowheads="1"/>
          </p:cNvSpPr>
          <p:nvPr>
            <p:ph type="body" idx="1"/>
          </p:nvPr>
        </p:nvSpPr>
        <p:spPr>
          <a:xfrm>
            <a:off x="914400" y="2584430"/>
            <a:ext cx="7315200" cy="3600986"/>
          </a:xfrm>
        </p:spPr>
        <p:txBody>
          <a:bodyPr/>
          <a:lstStyle/>
          <a:p>
            <a:pPr marL="0" indent="0" algn="ctr" eaLnBrk="1" hangingPunct="1">
              <a:lnSpc>
                <a:spcPct val="90000"/>
              </a:lnSpc>
              <a:buNone/>
            </a:pPr>
            <a:r>
              <a:rPr lang="en-US" b="1" dirty="0"/>
              <a:t>Business confidentiality can be a problem in Italy</a:t>
            </a:r>
          </a:p>
          <a:p>
            <a:pPr eaLnBrk="1" hangingPunct="1">
              <a:lnSpc>
                <a:spcPct val="90000"/>
              </a:lnSpc>
            </a:pPr>
            <a:endParaRPr lang="en-US" sz="2800" dirty="0"/>
          </a:p>
          <a:p>
            <a:pPr lvl="1" eaLnBrk="1" hangingPunct="1">
              <a:lnSpc>
                <a:spcPct val="90000"/>
              </a:lnSpc>
            </a:pPr>
            <a:r>
              <a:rPr lang="en-US" sz="2400" b="1" dirty="0"/>
              <a:t>People discuss secret business negotiations with both friends and family as well as the press</a:t>
            </a:r>
          </a:p>
          <a:p>
            <a:pPr lvl="1" eaLnBrk="1" hangingPunct="1">
              <a:lnSpc>
                <a:spcPct val="90000"/>
              </a:lnSpc>
            </a:pPr>
            <a:endParaRPr lang="en-US" sz="1600" dirty="0"/>
          </a:p>
          <a:p>
            <a:pPr lvl="1" eaLnBrk="1" hangingPunct="1">
              <a:lnSpc>
                <a:spcPct val="90000"/>
              </a:lnSpc>
            </a:pPr>
            <a:r>
              <a:rPr lang="en-US" sz="2400" dirty="0"/>
              <a:t>Therefore, </a:t>
            </a:r>
            <a:r>
              <a:rPr lang="en-US" b="1" dirty="0"/>
              <a:t>leaks are common </a:t>
            </a:r>
            <a:r>
              <a:rPr lang="en-US" sz="2400" dirty="0"/>
              <a:t>for most large business deals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1981200"/>
            <a:ext cx="7315200" cy="3817960"/>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sz="1600"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0099" name="Rectangle 3"/>
          <p:cNvSpPr>
            <a:spLocks noGrp="1" noChangeArrowheads="1"/>
          </p:cNvSpPr>
          <p:nvPr>
            <p:ph type="body" idx="1"/>
          </p:nvPr>
        </p:nvSpPr>
        <p:spPr>
          <a:xfrm>
            <a:off x="914400" y="1219200"/>
            <a:ext cx="7315200" cy="5211762"/>
          </a:xfrm>
        </p:spPr>
        <p:txBody>
          <a:bodyPr/>
          <a:lstStyle/>
          <a:p>
            <a:pPr marL="0" indent="0" algn="ctr" eaLnBrk="1" hangingPunct="1">
              <a:spcBef>
                <a:spcPts val="0"/>
              </a:spcBef>
              <a:buNone/>
            </a:pPr>
            <a:r>
              <a:rPr lang="en-US" sz="2400" dirty="0"/>
              <a:t>Because of the constant change and struggle in the country, those who can survive through </a:t>
            </a:r>
          </a:p>
          <a:p>
            <a:pPr marL="0" indent="0" algn="ctr" eaLnBrk="1" hangingPunct="1">
              <a:spcBef>
                <a:spcPts val="0"/>
              </a:spcBef>
              <a:buNone/>
            </a:pPr>
            <a:r>
              <a:rPr lang="en-US" b="1" dirty="0"/>
              <a:t>enterprise, cunning, imagination, and intelligence </a:t>
            </a:r>
          </a:p>
          <a:p>
            <a:pPr marL="0" indent="0" algn="ctr" eaLnBrk="1" hangingPunct="1">
              <a:spcBef>
                <a:spcPts val="0"/>
              </a:spcBef>
              <a:buNone/>
            </a:pPr>
            <a:r>
              <a:rPr lang="en-US" dirty="0"/>
              <a:t>are held in high esteem by others around them</a:t>
            </a:r>
          </a:p>
          <a:p>
            <a:pPr eaLnBrk="1" hangingPunct="1">
              <a:spcBef>
                <a:spcPts val="0"/>
              </a:spcBef>
            </a:pPr>
            <a:endParaRPr lang="en-US" sz="1050" dirty="0"/>
          </a:p>
          <a:p>
            <a:pPr lvl="1" eaLnBrk="1" hangingPunct="1">
              <a:spcBef>
                <a:spcPts val="0"/>
              </a:spcBef>
            </a:pPr>
            <a:r>
              <a:rPr lang="en-US" sz="2400" dirty="0"/>
              <a:t>In other words, those who can create </a:t>
            </a:r>
            <a:br>
              <a:rPr lang="en-US" sz="2400" dirty="0"/>
            </a:br>
            <a:r>
              <a:rPr lang="en-US" b="1" dirty="0"/>
              <a:t>the most imaginative show </a:t>
            </a:r>
            <a:r>
              <a:rPr lang="en-US" sz="2400" dirty="0"/>
              <a:t>are admired </a:t>
            </a:r>
            <a:r>
              <a:rPr lang="en-US" sz="2400" dirty="0">
                <a:solidFill>
                  <a:schemeClr val="accent1"/>
                </a:solidFill>
              </a:rPr>
              <a:t>by many Italians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1123" name="Rectangle 3"/>
          <p:cNvSpPr>
            <a:spLocks noGrp="1" noChangeArrowheads="1"/>
          </p:cNvSpPr>
          <p:nvPr>
            <p:ph type="body" idx="1"/>
          </p:nvPr>
        </p:nvSpPr>
        <p:spPr>
          <a:xfrm>
            <a:off x="914400" y="1391786"/>
            <a:ext cx="7315200" cy="5085214"/>
          </a:xfrm>
        </p:spPr>
        <p:txBody>
          <a:bodyPr/>
          <a:lstStyle/>
          <a:p>
            <a:pPr eaLnBrk="1" hangingPunct="1">
              <a:lnSpc>
                <a:spcPct val="90000"/>
              </a:lnSpc>
              <a:spcBef>
                <a:spcPts val="0"/>
              </a:spcBef>
            </a:pPr>
            <a:r>
              <a:rPr lang="en-US" b="1" dirty="0"/>
              <a:t>Minor deceptions</a:t>
            </a:r>
            <a:r>
              <a:rPr lang="en-US" sz="2800" dirty="0"/>
              <a:t>, cleverly and subtly executed, are acceptable even if not necessary</a:t>
            </a:r>
          </a:p>
          <a:p>
            <a:pPr eaLnBrk="1" hangingPunct="1">
              <a:lnSpc>
                <a:spcPct val="90000"/>
              </a:lnSpc>
              <a:spcBef>
                <a:spcPts val="0"/>
              </a:spcBef>
            </a:pPr>
            <a:endParaRPr lang="en-US" sz="2000" dirty="0"/>
          </a:p>
          <a:p>
            <a:pPr eaLnBrk="1" hangingPunct="1">
              <a:lnSpc>
                <a:spcPct val="90000"/>
              </a:lnSpc>
              <a:spcBef>
                <a:spcPts val="0"/>
              </a:spcBef>
            </a:pPr>
            <a:r>
              <a:rPr lang="en-US" sz="2800" dirty="0"/>
              <a:t>Because everyone is trying to outsmart everyone else, the population as a whole is placed </a:t>
            </a:r>
            <a:r>
              <a:rPr lang="en-US" b="1" dirty="0"/>
              <a:t>on the defensive</a:t>
            </a:r>
            <a:endParaRPr lang="en-US" sz="2800" b="1" dirty="0"/>
          </a:p>
          <a:p>
            <a:pPr eaLnBrk="1" hangingPunct="1">
              <a:lnSpc>
                <a:spcPct val="90000"/>
              </a:lnSpc>
              <a:spcBef>
                <a:spcPts val="0"/>
              </a:spcBef>
            </a:pPr>
            <a:endParaRPr lang="en-US" sz="2000" dirty="0"/>
          </a:p>
          <a:p>
            <a:pPr eaLnBrk="1" hangingPunct="1">
              <a:lnSpc>
                <a:spcPct val="90000"/>
              </a:lnSpc>
              <a:spcBef>
                <a:spcPts val="0"/>
              </a:spcBef>
            </a:pPr>
            <a:r>
              <a:rPr lang="en-US" b="1" dirty="0"/>
              <a:t>Visitors to Italy often comment</a:t>
            </a:r>
            <a:r>
              <a:rPr lang="en-US" sz="2800" dirty="0"/>
              <a:t> on this feature of Italian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685800" y="2700278"/>
            <a:ext cx="7696200" cy="2862322"/>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North and South,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North and South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087934"/>
            <a:ext cx="7315200" cy="5355312"/>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sz="4800" b="1" dirty="0"/>
              <a:t>northern Italy</a:t>
            </a:r>
            <a:endParaRPr lang="en-US" sz="44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a:t>
            </a:r>
          </a:p>
          <a:p>
            <a:pPr marL="0" indent="0" algn="ctr" eaLnBrk="1" hangingPunct="1">
              <a:spcBef>
                <a:spcPts val="0"/>
              </a:spcBef>
              <a:buNone/>
            </a:pPr>
            <a:r>
              <a:rPr lang="en-US" sz="2800" dirty="0"/>
              <a:t>Is </a:t>
            </a:r>
            <a:r>
              <a:rPr lang="en-US" sz="2400" b="1" dirty="0"/>
              <a:t>much like dealing </a:t>
            </a:r>
          </a:p>
          <a:p>
            <a:pPr marL="0" indent="0" algn="ctr" eaLnBrk="1" hangingPunct="1">
              <a:spcBef>
                <a:spcPts val="0"/>
              </a:spcBef>
              <a:buNone/>
            </a:pPr>
            <a:r>
              <a:rPr lang="en-US" sz="2400" b="1" dirty="0"/>
              <a:t>with the Americans or Germans</a:t>
            </a:r>
            <a:endParaRPr lang="en-US" sz="2800" b="1" dirty="0"/>
          </a:p>
          <a:p>
            <a:pPr eaLnBrk="1" hangingPunct="1">
              <a:spcBef>
                <a:spcPts val="0"/>
              </a:spcBef>
            </a:pPr>
            <a:endParaRPr lang="en-US" sz="800" dirty="0"/>
          </a:p>
          <a:p>
            <a:pPr lvl="1" eaLnBrk="1" hangingPunct="1">
              <a:spcBef>
                <a:spcPts val="0"/>
              </a:spcBef>
            </a:pPr>
            <a:r>
              <a:rPr lang="en-US" sz="2400" b="1" dirty="0"/>
              <a:t>Negotiating effectively with northern Italians essentially means communicating with them in a straightforward, sophisticated manner</a:t>
            </a:r>
          </a:p>
          <a:p>
            <a:pPr lvl="1" eaLnBrk="1" hangingPunct="1">
              <a:spcBef>
                <a:spcPts val="0"/>
              </a:spcBef>
            </a:pPr>
            <a:endParaRPr lang="en-US" sz="1400" b="1" dirty="0"/>
          </a:p>
          <a:p>
            <a:pPr lvl="1" eaLnBrk="1" hangingPunct="1">
              <a:spcBef>
                <a:spcPts val="0"/>
              </a:spcBef>
            </a:pPr>
            <a:r>
              <a:rPr lang="en-US" sz="2400" b="1" dirty="0"/>
              <a:t>social talk should be kept to a minimum </a:t>
            </a:r>
            <a:br>
              <a:rPr lang="en-US" sz="2400" b="1" dirty="0"/>
            </a:br>
            <a:r>
              <a:rPr lang="en-US" sz="2400" b="1" dirty="0"/>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073289"/>
            <a:ext cx="7315200" cy="5632311"/>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sz="4800" b="1" dirty="0"/>
              <a:t>southern Italy</a:t>
            </a:r>
            <a:endParaRPr lang="en-US" sz="4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201150"/>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marL="0" indent="0" algn="ctr" eaLnBrk="1" hangingPunct="1">
              <a:spcBef>
                <a:spcPts val="0"/>
              </a:spcBef>
              <a:buNone/>
            </a:pPr>
            <a:endParaRPr lang="en-US" sz="1100" b="1" dirty="0"/>
          </a:p>
          <a:p>
            <a:pPr marL="0" indent="0" algn="ctr" eaLnBrk="1" hangingPunct="1">
              <a:spcBef>
                <a:spcPts val="0"/>
              </a:spcBef>
              <a:buNone/>
            </a:pPr>
            <a:r>
              <a:rPr lang="en-US" sz="2400" b="1" dirty="0"/>
              <a:t>In short . . .</a:t>
            </a:r>
          </a:p>
          <a:p>
            <a:pPr eaLnBrk="1" hangingPunct="1">
              <a:spcBef>
                <a:spcPts val="0"/>
              </a:spcBef>
            </a:pPr>
            <a:endParaRPr lang="en-US" sz="1200" dirty="0"/>
          </a:p>
          <a:p>
            <a:pPr lvl="1" eaLnBrk="1" hangingPunct="1">
              <a:spcBef>
                <a:spcPts val="0"/>
              </a:spcBef>
            </a:pPr>
            <a:r>
              <a:rPr lang="en-US" sz="3200" b="1" dirty="0">
                <a:solidFill>
                  <a:srgbClr val="FF0000"/>
                </a:solidFill>
              </a:rPr>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9730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truer  words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were never spoken</a:t>
            </a:r>
          </a:p>
        </p:txBody>
      </p:sp>
    </p:spTree>
    <p:extLst>
      <p:ext uri="{BB962C8B-B14F-4D97-AF65-F5344CB8AC3E}">
        <p14:creationId xmlns:p14="http://schemas.microsoft.com/office/powerpoint/2010/main" val="185487838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9730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s Gannon and Pillai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sum it up . . .</a:t>
            </a:r>
          </a:p>
        </p:txBody>
      </p:sp>
    </p:spTree>
    <p:extLst>
      <p:ext uri="{BB962C8B-B14F-4D97-AF65-F5344CB8AC3E}">
        <p14:creationId xmlns:p14="http://schemas.microsoft.com/office/powerpoint/2010/main" val="364413325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3716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282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36115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7164821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a:t>
            </a:r>
            <a:r>
              <a:rPr lang="en-US" sz="1400" i="0" dirty="0">
                <a:solidFill>
                  <a:srgbClr val="FF0000"/>
                </a:solidFill>
              </a:rPr>
              <a:t>3</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 est.)</a:t>
            </a:r>
          </a:p>
        </p:txBody>
      </p:sp>
    </p:spTree>
    <p:extLst>
      <p:ext uri="{BB962C8B-B14F-4D97-AF65-F5344CB8AC3E}">
        <p14:creationId xmlns:p14="http://schemas.microsoft.com/office/powerpoint/2010/main" val="33180742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ectangle 11">
            <a:extLst>
              <a:ext uri="{FF2B5EF4-FFF2-40B4-BE49-F238E27FC236}">
                <a16:creationId xmlns:a16="http://schemas.microsoft.com/office/drawing/2014/main" id="{5D372D00-ADB2-4284-96EB-FC187E821E9D}"/>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756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15870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r>
              <a:rPr lang="en-US" sz="800" dirty="0">
                <a:latin typeface="+mn-lt"/>
                <a:hlinkClick r:id="rId4"/>
              </a:rPr>
              <a:t>https://barnes-italy.com/tavolara-the-smallest-kingdom-in-the-world/</a:t>
            </a:r>
            <a:endParaRPr lang="en-US" sz="800" dirty="0">
              <a:latin typeface="+mn-lt"/>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26639701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009575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4" name="Rectangle 3">
            <a:extLst>
              <a:ext uri="{FF2B5EF4-FFF2-40B4-BE49-F238E27FC236}">
                <a16:creationId xmlns:a16="http://schemas.microsoft.com/office/drawing/2014/main" id="{4ADD6A18-C72A-4F1D-B1F0-AA92B384BBD7}"/>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an independent country</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5077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58551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187743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and communication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033859" y="3974812"/>
            <a:ext cx="6756978" cy="978729"/>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are really interesting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Tree>
    <p:extLst>
      <p:ext uri="{BB962C8B-B14F-4D97-AF65-F5344CB8AC3E}">
        <p14:creationId xmlns:p14="http://schemas.microsoft.com/office/powerpoint/2010/main" val="557062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187743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Languages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and communication</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033859" y="3974812"/>
            <a:ext cx="6756978" cy="978729"/>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C5E4E7"/>
                </a:solidFill>
                <a:effectLst>
                  <a:outerShdw blurRad="50800" dist="38100" algn="l" rotWithShape="0">
                    <a:prstClr val="black">
                      <a:alpha val="40000"/>
                    </a:prstClr>
                  </a:outerShdw>
                </a:effectLst>
                <a:uLnTx/>
                <a:uFillTx/>
                <a:latin typeface="Verdana" pitchFamily="34" charset="0"/>
                <a:ea typeface="+mn-ea"/>
                <a:cs typeface="+mn-cs"/>
              </a:rPr>
              <a:t>are really interesting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FEF9650A-AE13-4054-88DC-11C8916F38C3}"/>
              </a:ext>
            </a:extLst>
          </p:cNvPr>
          <p:cNvSpPr txBox="1"/>
          <p:nvPr/>
        </p:nvSpPr>
        <p:spPr>
          <a:xfrm>
            <a:off x="1219200" y="4825425"/>
            <a:ext cx="5520134" cy="584775"/>
          </a:xfrm>
          <a:prstGeom prst="rect">
            <a:avLst/>
          </a:prstGeom>
          <a:no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Especially in Italy . . .</a:t>
            </a:r>
          </a:p>
        </p:txBody>
      </p:sp>
    </p:spTree>
    <p:extLst>
      <p:ext uri="{BB962C8B-B14F-4D97-AF65-F5344CB8AC3E}">
        <p14:creationId xmlns:p14="http://schemas.microsoft.com/office/powerpoint/2010/main" val="3225645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Italy’s</a:t>
            </a:r>
            <a:endParaRPr lang="en-US" sz="2000" b="0" dirty="0"/>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include . . .</a:t>
            </a:r>
            <a:endParaRPr lang="en-US" sz="2000" b="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
        <p:nvSpPr>
          <p:cNvPr id="5" name="Rectangle 4">
            <a:extLst>
              <a:ext uri="{FF2B5EF4-FFF2-40B4-BE49-F238E27FC236}">
                <a16:creationId xmlns:a16="http://schemas.microsoft.com/office/drawing/2014/main" id="{C6F1FB62-B5A2-4FBD-B5A7-70F8297DCE7B}"/>
              </a:ext>
            </a:extLst>
          </p:cNvPr>
          <p:cNvSpPr/>
          <p:nvPr/>
        </p:nvSpPr>
        <p:spPr>
          <a:xfrm>
            <a:off x="2440917" y="3267456"/>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throughout Italy</a:t>
            </a:r>
          </a:p>
        </p:txBody>
      </p:sp>
    </p:spTree>
    <p:extLst>
      <p:ext uri="{BB962C8B-B14F-4D97-AF65-F5344CB8AC3E}">
        <p14:creationId xmlns:p14="http://schemas.microsoft.com/office/powerpoint/2010/main" val="1010253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2426409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
        <p:nvSpPr>
          <p:cNvPr id="6" name="Rectangle 5">
            <a:extLst>
              <a:ext uri="{FF2B5EF4-FFF2-40B4-BE49-F238E27FC236}">
                <a16:creationId xmlns:a16="http://schemas.microsoft.com/office/drawing/2014/main" id="{BF12F7F8-5CA2-4D57-939F-C7058F0E81B0}"/>
              </a:ext>
            </a:extLst>
          </p:cNvPr>
          <p:cNvSpPr/>
          <p:nvPr/>
        </p:nvSpPr>
        <p:spPr>
          <a:xfrm>
            <a:off x="3429000" y="1252502"/>
            <a:ext cx="3281668"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very north</a:t>
            </a:r>
          </a:p>
        </p:txBody>
      </p:sp>
    </p:spTree>
    <p:extLst>
      <p:ext uri="{BB962C8B-B14F-4D97-AF65-F5344CB8AC3E}">
        <p14:creationId xmlns:p14="http://schemas.microsoft.com/office/powerpoint/2010/main" val="37327419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41606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6" name="Rectangle 5">
            <a:extLst>
              <a:ext uri="{FF2B5EF4-FFF2-40B4-BE49-F238E27FC236}">
                <a16:creationId xmlns:a16="http://schemas.microsoft.com/office/drawing/2014/main" id="{178D8391-FD95-4C43-BDEA-33084C439893}"/>
              </a:ext>
            </a:extLst>
          </p:cNvPr>
          <p:cNvSpPr/>
          <p:nvPr/>
        </p:nvSpPr>
        <p:spPr>
          <a:xfrm>
            <a:off x="2076377" y="1828800"/>
            <a:ext cx="325762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northwest</a:t>
            </a:r>
          </a:p>
        </p:txBody>
      </p:sp>
    </p:spTree>
    <p:extLst>
      <p:ext uri="{BB962C8B-B14F-4D97-AF65-F5344CB8AC3E}">
        <p14:creationId xmlns:p14="http://schemas.microsoft.com/office/powerpoint/2010/main" val="9942918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language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891960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
        <p:nvSpPr>
          <p:cNvPr id="6" name="Rectangle 5">
            <a:extLst>
              <a:ext uri="{FF2B5EF4-FFF2-40B4-BE49-F238E27FC236}">
                <a16:creationId xmlns:a16="http://schemas.microsoft.com/office/drawing/2014/main" id="{E27E3BB9-5708-495C-B3A2-06651EBE020F}"/>
              </a:ext>
            </a:extLst>
          </p:cNvPr>
          <p:cNvSpPr/>
          <p:nvPr/>
        </p:nvSpPr>
        <p:spPr>
          <a:xfrm>
            <a:off x="3358095" y="1600200"/>
            <a:ext cx="31951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i="0" dirty="0" err="1">
                <a:solidFill>
                  <a:srgbClr val="000000"/>
                </a:solidFill>
              </a:rPr>
              <a:t>i</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 spoken in the northeast</a:t>
            </a:r>
          </a:p>
        </p:txBody>
      </p:sp>
    </p:spTree>
    <p:extLst>
      <p:ext uri="{BB962C8B-B14F-4D97-AF65-F5344CB8AC3E}">
        <p14:creationId xmlns:p14="http://schemas.microsoft.com/office/powerpoint/2010/main" val="6325921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0226186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15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4090559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Verdana" pitchFamily="34" charset="0"/>
                <a:ea typeface="+mn-ea"/>
                <a:cs typeface="+mn-cs"/>
              </a:rPr>
              <a:t>all the languages include . . .</a:t>
            </a:r>
            <a:endParaRPr lang="en-US" sz="2000" b="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524542"/>
            <a:ext cx="7543800" cy="21236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But throughout Italy as a whole, Italian is spoken as a main language . . .</a:t>
            </a:r>
          </a:p>
        </p:txBody>
      </p:sp>
    </p:spTree>
    <p:extLst>
      <p:ext uri="{BB962C8B-B14F-4D97-AF65-F5344CB8AC3E}">
        <p14:creationId xmlns:p14="http://schemas.microsoft.com/office/powerpoint/2010/main" val="5155397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339077328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524542"/>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although dialect differences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are significant . . .</a:t>
            </a:r>
          </a:p>
        </p:txBody>
      </p:sp>
    </p:spTree>
    <p:extLst>
      <p:ext uri="{BB962C8B-B14F-4D97-AF65-F5344CB8AC3E}">
        <p14:creationId xmlns:p14="http://schemas.microsoft.com/office/powerpoint/2010/main" val="42654559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8816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154406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48646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06793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495221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557472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745158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3352638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81940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virtually everyone, male and female,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is literate . . .</a:t>
            </a:r>
          </a:p>
        </p:txBody>
      </p:sp>
    </p:spTree>
    <p:extLst>
      <p:ext uri="{BB962C8B-B14F-4D97-AF65-F5344CB8AC3E}">
        <p14:creationId xmlns:p14="http://schemas.microsoft.com/office/powerpoint/2010/main" val="16427261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81000" y="2896850"/>
            <a:ext cx="838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is a very literate country . . .</a:t>
            </a:r>
          </a:p>
        </p:txBody>
      </p:sp>
    </p:spTree>
    <p:extLst>
      <p:ext uri="{BB962C8B-B14F-4D97-AF65-F5344CB8AC3E}">
        <p14:creationId xmlns:p14="http://schemas.microsoft.com/office/powerpoint/2010/main" val="32165316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
        <p:nvSpPr>
          <p:cNvPr id="5" name="Rectangle 3">
            <a:extLst>
              <a:ext uri="{FF2B5EF4-FFF2-40B4-BE49-F238E27FC236}">
                <a16:creationId xmlns:a16="http://schemas.microsoft.com/office/drawing/2014/main" id="{90D2B23E-8584-490E-8A56-EEADBF6DED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r>
              <a:rPr lang="en-US" sz="1800" b="0" i="0" dirty="0">
                <a:solidFill>
                  <a:schemeClr val="bg1"/>
                </a:solidFill>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r>
              <a:rPr lang="en-US" sz="2000" b="0" i="0" dirty="0">
                <a:solidFill>
                  <a:schemeClr val="bg1"/>
                </a:solidFill>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048000"/>
            <a:ext cx="7315200" cy="1815882"/>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1609825"/>
            <a:ext cx="7543800" cy="1446550"/>
          </a:xfrm>
          <a:prstGeom prst="rect">
            <a:avLst/>
          </a:prstGeom>
          <a:noFill/>
        </p:spPr>
        <p:txBody>
          <a:bodyPr wrap="square">
            <a:spAutoFit/>
          </a:bodyPr>
          <a:lstStyle/>
          <a:p>
            <a:r>
              <a:rPr lang="en-US" sz="4000" i="0" dirty="0">
                <a:latin typeface="+mn-lt"/>
              </a:rPr>
              <a:t>Gannon and Pillai </a:t>
            </a:r>
          </a:p>
          <a:p>
            <a:r>
              <a:rPr lang="en-US" sz="4000" i="0" dirty="0">
                <a:latin typeface="+mn-lt"/>
              </a:rPr>
              <a:t>suggest that . .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14400" y="2133600"/>
            <a:ext cx="7315200" cy="4062651"/>
          </a:xfrm>
        </p:spPr>
        <p:txBody>
          <a:bodyPr>
            <a:spAutoFit/>
          </a:bodyPr>
          <a:lstStyle/>
          <a:p>
            <a:pPr marL="566738" indent="-566738" eaLnBrk="1" hangingPunct="1">
              <a:spcBef>
                <a:spcPts val="1000"/>
              </a:spcBef>
              <a:buNone/>
              <a:tabLst>
                <a:tab pos="1379538" algn="l"/>
              </a:tabLst>
            </a:pPr>
            <a:r>
              <a:rPr lang="en-US" sz="2800" b="1" dirty="0"/>
              <a:t>Ch. 15. 	French Wine</a:t>
            </a:r>
            <a:r>
              <a:rPr lang="en-US" sz="2800" dirty="0"/>
              <a:t> . . .</a:t>
            </a:r>
          </a:p>
          <a:p>
            <a:pPr marL="566738" indent="-566738" eaLnBrk="1" hangingPunct="1">
              <a:spcBef>
                <a:spcPts val="1000"/>
              </a:spcBef>
              <a:buFontTx/>
              <a:buNone/>
              <a:tabLst>
                <a:tab pos="1379538" algn="l"/>
              </a:tabLst>
            </a:pPr>
            <a:r>
              <a:rPr lang="en-US" sz="2800" b="1" dirty="0"/>
              <a:t>Ch. 17. 	The Traditional British House</a:t>
            </a:r>
          </a:p>
          <a:p>
            <a:pPr marL="566738" indent="-566738" eaLnBrk="1" hangingPunct="1">
              <a:spcBef>
                <a:spcPts val="1000"/>
              </a:spcBef>
              <a:buFontTx/>
              <a:buNone/>
              <a:tabLst>
                <a:tab pos="1379538" algn="l"/>
              </a:tabLst>
            </a:pPr>
            <a:r>
              <a:rPr lang="en-US" sz="4000" b="1" dirty="0">
                <a:solidFill>
                  <a:srgbClr val="FF0000"/>
                </a:solidFill>
              </a:rPr>
              <a:t>Ch. 21.	The Italian Opera </a:t>
            </a:r>
          </a:p>
          <a:p>
            <a:pPr marL="566738" indent="-566738" eaLnBrk="1" hangingPunct="1">
              <a:spcBef>
                <a:spcPts val="1000"/>
              </a:spcBef>
              <a:buFontTx/>
              <a:buNone/>
              <a:tabLst>
                <a:tab pos="1379538" algn="l"/>
              </a:tabLst>
            </a:pPr>
            <a:r>
              <a:rPr lang="en-US" sz="2800" b="1" dirty="0"/>
              <a:t>Ch. 22. 	Belgian Lace </a:t>
            </a:r>
          </a:p>
          <a:p>
            <a:pPr marL="566738" indent="-566738" eaLnBrk="1" hangingPunct="1">
              <a:spcBef>
                <a:spcPts val="1000"/>
              </a:spcBef>
              <a:buFontTx/>
              <a:buNone/>
              <a:tabLst>
                <a:tab pos="1379538" algn="l"/>
              </a:tabLst>
            </a:pPr>
            <a:r>
              <a:rPr lang="en-US" sz="2800" b="1" dirty="0"/>
              <a:t>Ch. 24. 	The Russian Ballet</a:t>
            </a:r>
          </a:p>
          <a:p>
            <a:pPr marL="566738" indent="-566738" eaLnBrk="1" hangingPunct="1">
              <a:spcBef>
                <a:spcPts val="1000"/>
              </a:spcBef>
              <a:buFontTx/>
              <a:buNone/>
              <a:tabLst>
                <a:tab pos="1379538" algn="l"/>
              </a:tabLst>
            </a:pPr>
            <a:r>
              <a:rPr lang="en-US" sz="2800" b="1" dirty="0"/>
              <a:t>Ch. 30. 	The Spanish Bullfight</a:t>
            </a:r>
          </a:p>
          <a:p>
            <a:pPr marL="566738" indent="-566738" eaLnBrk="1" hangingPunct="1">
              <a:spcBef>
                <a:spcPts val="1000"/>
              </a:spcBef>
              <a:buFontTx/>
              <a:buNone/>
              <a:tabLst>
                <a:tab pos="1379538" algn="l"/>
              </a:tabLst>
            </a:pPr>
            <a:r>
              <a:rPr lang="en-US" sz="2800" b="1" dirty="0"/>
              <a:t>Ch. 31. 	The Portuguese Bullfight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1161460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2867561"/>
            <a:ext cx="7543800" cy="1766637"/>
          </a:xfrm>
          <a:prstGeom prst="rect">
            <a:avLst/>
          </a:prstGeom>
          <a:noFill/>
        </p:spPr>
        <p:txBody>
          <a:bodyPr wrap="square">
            <a:spAutoFit/>
          </a:bodyPr>
          <a:lstStyle/>
          <a:p>
            <a:r>
              <a:rPr lang="en-US" sz="4000" i="0" dirty="0">
                <a:latin typeface="+mn-lt"/>
              </a:rPr>
              <a:t>And that means look at the language of the opera . . .</a:t>
            </a:r>
          </a:p>
          <a:p>
            <a:r>
              <a:rPr lang="en-US" sz="2400" b="0" i="0" dirty="0">
                <a:latin typeface="+mn-lt"/>
              </a:rPr>
              <a:t>(among other things)</a:t>
            </a:r>
          </a:p>
        </p:txBody>
      </p:sp>
    </p:spTree>
    <p:extLst>
      <p:ext uri="{BB962C8B-B14F-4D97-AF65-F5344CB8AC3E}">
        <p14:creationId xmlns:p14="http://schemas.microsoft.com/office/powerpoint/2010/main" val="104951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1923" name="Rectangle 3"/>
          <p:cNvSpPr>
            <a:spLocks noGrp="1" noChangeArrowheads="1"/>
          </p:cNvSpPr>
          <p:nvPr>
            <p:ph type="body" idx="1"/>
          </p:nvPr>
        </p:nvSpPr>
        <p:spPr>
          <a:xfrm>
            <a:off x="914400" y="1143000"/>
            <a:ext cx="7315200" cy="5287962"/>
          </a:xfrm>
        </p:spPr>
        <p:txBody>
          <a:bodyPr/>
          <a:lstStyle/>
          <a:p>
            <a:pPr lvl="1" eaLnBrk="1" hangingPunct="1"/>
            <a:r>
              <a:rPr lang="en-US" sz="3200" b="1" dirty="0"/>
              <a:t>the soloists and chorus in the opera express themselves through</a:t>
            </a:r>
            <a:endParaRPr lang="en-US" sz="3200" dirty="0"/>
          </a:p>
          <a:p>
            <a:pPr marL="1379538" lvl="2" indent="-233363" eaLnBrk="1" hangingPunct="1"/>
            <a:r>
              <a:rPr lang="en-US" sz="3200" b="1" dirty="0"/>
              <a:t>language</a:t>
            </a:r>
          </a:p>
          <a:p>
            <a:pPr marL="1379538" lvl="2" indent="-233363" eaLnBrk="1" hangingPunct="1"/>
            <a:r>
              <a:rPr lang="en-US" sz="3200" b="1" dirty="0"/>
              <a:t>gesture</a:t>
            </a:r>
          </a:p>
          <a:p>
            <a:pPr marL="1379538" lvl="2" indent="-233363" eaLnBrk="1" hangingPunct="1"/>
            <a:r>
              <a:rPr lang="en-US" sz="3200" b="1" dirty="0"/>
              <a:t>music</a:t>
            </a:r>
          </a:p>
          <a:p>
            <a:pPr marL="1379538" lvl="2" indent="-233363" eaLnBrk="1" hangingPunct="1"/>
            <a:r>
              <a:rPr lang="en-US" sz="3200" b="1" dirty="0"/>
              <a:t>and </a:t>
            </a:r>
            <a:r>
              <a:rPr lang="en-US" sz="3200" b="1" i="1" dirty="0"/>
              <a:t>always</a:t>
            </a:r>
            <a:r>
              <a:rPr lang="en-US" sz="3200" b="1" dirty="0"/>
              <a:t> through highly skilled acting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2621101"/>
            <a:ext cx="7315200" cy="2554545"/>
          </a:xfrm>
        </p:spPr>
        <p:txBody>
          <a:bodyPr/>
          <a:lstStyle/>
          <a:p>
            <a:pPr marL="0" indent="0" algn="ctr" eaLnBrk="1" hangingPunct="1">
              <a:spcBef>
                <a:spcPts val="0"/>
              </a:spcBef>
              <a:buNone/>
            </a:pPr>
            <a:r>
              <a:rPr lang="en-US" sz="4000" b="1" dirty="0"/>
              <a:t>Gannon and Pillai suggest that there are five main features of Italy’s </a:t>
            </a:r>
          </a:p>
          <a:p>
            <a:pPr marL="0" indent="0" algn="ctr" eaLnBrk="1" hangingPunct="1">
              <a:spcBef>
                <a:spcPts val="0"/>
              </a:spcBef>
              <a:buNone/>
            </a:pPr>
            <a:r>
              <a:rPr lang="en-US" sz="4000" b="1" dirty="0"/>
              <a:t>Opera Cultural Metaphor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93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2590800"/>
            <a:ext cx="7315200" cy="2554545"/>
          </a:xfrm>
        </p:spPr>
        <p:txBody>
          <a:bodyPr/>
          <a:lstStyle/>
          <a:p>
            <a:pPr marL="0" indent="0" algn="ctr" eaLnBrk="1" hangingPunct="1">
              <a:spcBef>
                <a:spcPts val="0"/>
              </a:spcBef>
              <a:buNone/>
            </a:pPr>
            <a:r>
              <a:rPr lang="en-US" sz="4000" b="1" dirty="0"/>
              <a:t>and all of the features of the Opera as Cultural Metaphor relate in one way or another to Italy’s languages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969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250052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4000" dirty="0">
                <a:ln w="12700">
                  <a:solidFill>
                    <a:schemeClr val="accent1"/>
                  </a:solidFill>
                </a:ln>
                <a:solidFill>
                  <a:srgbClr val="000000"/>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8" name="Text Box 5"/>
          <p:cNvSpPr txBox="1">
            <a:spLocks noChangeArrowheads="1"/>
          </p:cNvSpPr>
          <p:nvPr/>
        </p:nvSpPr>
        <p:spPr bwMode="auto">
          <a:xfrm>
            <a:off x="914400" y="2590800"/>
            <a:ext cx="7315200" cy="2271391"/>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r>
              <a:rPr lang="en-US" sz="2800" i="0" dirty="0"/>
              <a:t>sets the mood </a:t>
            </a:r>
          </a:p>
          <a:p>
            <a:r>
              <a:rPr lang="en-US" sz="2800" i="0" dirty="0"/>
              <a:t>and gives some idea as to what one can expect, as introductions do in conversations</a:t>
            </a:r>
            <a:endParaRPr lang="en-US" sz="1100" i="0" dirty="0"/>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the continuum between American </a:t>
            </a:r>
            <a:r>
              <a:rPr lang="en-US" b="1" dirty="0">
                <a:solidFill>
                  <a:srgbClr val="FF0000"/>
                </a:solidFill>
              </a:rPr>
              <a:t>low-context culture</a:t>
            </a:r>
            <a:r>
              <a:rPr lang="en-US" dirty="0"/>
              <a:t> and Asian </a:t>
            </a:r>
            <a:r>
              <a:rPr lang="en-US" b="1" dirty="0">
                <a:solidFill>
                  <a:srgbClr val="FF0000"/>
                </a:solidFill>
              </a:rPr>
              <a:t>high-context culture</a:t>
            </a:r>
            <a:r>
              <a:rPr lang="en-US" dirty="0"/>
              <a:t>.  Americans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4211" name="Rectangle 3"/>
          <p:cNvSpPr>
            <a:spLocks noGrp="1" noChangeArrowheads="1"/>
          </p:cNvSpPr>
          <p:nvPr>
            <p:ph type="body" idx="1"/>
          </p:nvPr>
        </p:nvSpPr>
        <p:spPr>
          <a:xfrm>
            <a:off x="914400" y="1371600"/>
            <a:ext cx="7315200" cy="4967514"/>
          </a:xfrm>
        </p:spPr>
        <p:txBody>
          <a:bodyPr/>
          <a:lstStyle/>
          <a:p>
            <a:pPr marL="0" indent="0" algn="just" eaLnBrk="1" hangingPunct="1">
              <a:lnSpc>
                <a:spcPct val="90000"/>
              </a:lnSpc>
              <a:buNone/>
            </a:pPr>
            <a:r>
              <a:rPr lang="en-US" dirty="0"/>
              <a:t>“Italian culture emphasizes overtures.  Italy stands somewhere in the middle of </a:t>
            </a:r>
            <a:r>
              <a:rPr lang="en-US" dirty="0">
                <a:solidFill>
                  <a:schemeClr val="bg1"/>
                </a:solidFill>
              </a:rPr>
              <a:t>the continuum between American </a:t>
            </a:r>
            <a:r>
              <a:rPr lang="en-US" b="1" dirty="0">
                <a:solidFill>
                  <a:schemeClr val="bg1"/>
                </a:solidFill>
              </a:rPr>
              <a:t>low-context culture</a:t>
            </a:r>
            <a:r>
              <a:rPr lang="en-US" dirty="0">
                <a:solidFill>
                  <a:schemeClr val="bg1"/>
                </a:solidFill>
              </a:rPr>
              <a:t> and Asian </a:t>
            </a:r>
            <a:r>
              <a:rPr lang="en-US" b="1" dirty="0">
                <a:solidFill>
                  <a:schemeClr val="bg1"/>
                </a:solidFill>
              </a:rPr>
              <a:t>high-context </a:t>
            </a:r>
            <a:r>
              <a:rPr lang="en-US" b="1" dirty="0">
                <a:solidFill>
                  <a:srgbClr val="FF0000"/>
                </a:solidFill>
              </a:rPr>
              <a:t>culture</a:t>
            </a:r>
            <a:r>
              <a:rPr lang="en-US" dirty="0"/>
              <a:t>.  American tend to ignore the overture and get down to business rather quickly.  On the other hand, many Asians devote a significant amount of time getting to know their negotiating counterparts before doing business with them. . . .”</a:t>
            </a:r>
          </a:p>
        </p:txBody>
      </p:sp>
      <p:sp>
        <p:nvSpPr>
          <p:cNvPr id="9"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914400" y="2514600"/>
            <a:ext cx="7315200" cy="3761030"/>
          </a:xfrm>
          <a:prstGeom prst="rect">
            <a:avLst/>
          </a:prstGeom>
          <a:solidFill>
            <a:schemeClr val="bg1"/>
          </a:solidFill>
          <a:ln w="76200">
            <a:solidFill>
              <a:srgbClr val="FFC000"/>
            </a:solidFill>
            <a:miter lim="800000"/>
            <a:headEnd/>
            <a:tailEnd/>
          </a:ln>
        </p:spPr>
        <p:txBody>
          <a:bodyPr wrap="square">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American</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(low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“Asians”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(high context)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Up Arrow 5"/>
          <p:cNvSpPr/>
          <p:nvPr/>
        </p:nvSpPr>
        <p:spPr bwMode="auto">
          <a:xfrm>
            <a:off x="3915228" y="365760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Up Arrow 6"/>
          <p:cNvSpPr/>
          <p:nvPr/>
        </p:nvSpPr>
        <p:spPr bwMode="auto">
          <a:xfrm>
            <a:off x="3918858" y="4515050"/>
            <a:ext cx="1295400" cy="3810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54462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and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8FB791F-3E15-4EB0-99F8-D5F1CE14F602}"/>
                  </a:ext>
                </a:extLst>
              </p14:cNvPr>
              <p14:cNvContentPartPr/>
              <p14:nvPr/>
            </p14:nvContentPartPr>
            <p14:xfrm>
              <a:off x="2146187" y="3686229"/>
              <a:ext cx="5784480" cy="39960"/>
            </p14:xfrm>
          </p:contentPart>
        </mc:Choice>
        <mc:Fallback xmlns="">
          <p:pic>
            <p:nvPicPr>
              <p:cNvPr id="2" name="Ink 1">
                <a:extLst>
                  <a:ext uri="{FF2B5EF4-FFF2-40B4-BE49-F238E27FC236}">
                    <a16:creationId xmlns:a16="http://schemas.microsoft.com/office/drawing/2014/main" id="{08FB791F-3E15-4EB0-99F8-D5F1CE14F602}"/>
                  </a:ext>
                </a:extLst>
              </p:cNvPr>
              <p:cNvPicPr/>
              <p:nvPr/>
            </p:nvPicPr>
            <p:blipFill>
              <a:blip r:embed="rId4"/>
              <a:stretch>
                <a:fillRect/>
              </a:stretch>
            </p:blipFill>
            <p:spPr>
              <a:xfrm>
                <a:off x="2092187" y="3578229"/>
                <a:ext cx="58921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443D605-D2D1-4AFE-A0DB-F95801D628FB}"/>
                  </a:ext>
                </a:extLst>
              </p14:cNvPr>
              <p14:cNvContentPartPr/>
              <p14:nvPr/>
            </p14:nvContentPartPr>
            <p14:xfrm>
              <a:off x="2280827" y="3974229"/>
              <a:ext cx="5154480" cy="116640"/>
            </p14:xfrm>
          </p:contentPart>
        </mc:Choice>
        <mc:Fallback xmlns="">
          <p:pic>
            <p:nvPicPr>
              <p:cNvPr id="3" name="Ink 2">
                <a:extLst>
                  <a:ext uri="{FF2B5EF4-FFF2-40B4-BE49-F238E27FC236}">
                    <a16:creationId xmlns:a16="http://schemas.microsoft.com/office/drawing/2014/main" id="{0443D605-D2D1-4AFE-A0DB-F95801D628FB}"/>
                  </a:ext>
                </a:extLst>
              </p:cNvPr>
              <p:cNvPicPr/>
              <p:nvPr/>
            </p:nvPicPr>
            <p:blipFill>
              <a:blip r:embed="rId6"/>
              <a:stretch>
                <a:fillRect/>
              </a:stretch>
            </p:blipFill>
            <p:spPr>
              <a:xfrm>
                <a:off x="2226827" y="3866589"/>
                <a:ext cx="5262120" cy="332280"/>
              </a:xfrm>
              <a:prstGeom prst="rect">
                <a:avLst/>
              </a:prstGeom>
            </p:spPr>
          </p:pic>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958280"/>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b="1" dirty="0">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and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1800" b="1" dirty="0">
                <a:solidFill>
                  <a:srgbClr val="C5E4E7"/>
                </a:solidFill>
                <a:cs typeface="Arial" charset="0"/>
              </a:rPr>
              <a:t>fate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5"/>
          <p:cNvSpPr txBox="1">
            <a:spLocks noChangeArrowheads="1"/>
          </p:cNvSpPr>
          <p:nvPr/>
        </p:nvSpPr>
        <p:spPr bwMode="auto">
          <a:xfrm>
            <a:off x="914400" y="3605986"/>
            <a:ext cx="7315200"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pageantry and spectacle in the opera-like activities are like those performed in the daily lives of the Italians</a:t>
            </a:r>
          </a:p>
        </p:txBody>
      </p:sp>
    </p:spTree>
    <p:extLst>
      <p:ext uri="{BB962C8B-B14F-4D97-AF65-F5344CB8AC3E}">
        <p14:creationId xmlns:p14="http://schemas.microsoft.com/office/powerpoint/2010/main" val="461197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7523" name="Rectangle 3"/>
          <p:cNvSpPr>
            <a:spLocks noGrp="1" noChangeArrowheads="1"/>
          </p:cNvSpPr>
          <p:nvPr>
            <p:ph type="body" idx="1"/>
          </p:nvPr>
        </p:nvSpPr>
        <p:spPr>
          <a:xfrm>
            <a:off x="914400" y="1295400"/>
            <a:ext cx="7315200" cy="5139869"/>
          </a:xfrm>
        </p:spPr>
        <p:txBody>
          <a:bodyPr/>
          <a:lstStyle/>
          <a:p>
            <a:pPr marL="0" indent="0" algn="ctr" eaLnBrk="1" hangingPunct="1">
              <a:buNone/>
            </a:pPr>
            <a:r>
              <a:rPr lang="en-US" sz="2800" b="1" dirty="0">
                <a:solidFill>
                  <a:schemeClr val="accent1"/>
                </a:solidFill>
              </a:rPr>
              <a:t>“</a:t>
            </a:r>
            <a:r>
              <a:rPr lang="en-US" sz="3600" b="1" dirty="0"/>
              <a:t>Once the overture is over and the curtain goes up, the audience is greeted by a set so visually stunning that it elicits applause.  This is the beginning of the pageantry and spectacle.  </a:t>
            </a:r>
            <a:r>
              <a:rPr lang="en-US" sz="2800" dirty="0">
                <a:solidFill>
                  <a:schemeClr val="accent1"/>
                </a:solidFill>
              </a:rPr>
              <a:t>They play such an important role in Italian life that people and things frequently tend to be judged first and foremost on their appearances.” </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4795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i="0" u="none" strike="noStrike" kern="0" cap="none" spc="0" normalizeH="0" baseline="0" noProof="0" dirty="0">
                <a:ln>
                  <a:noFill/>
                </a:ln>
                <a:effectLst/>
                <a:uLnTx/>
                <a:uFillTx/>
                <a:latin typeface="Arial"/>
                <a:ea typeface="+mn-ea"/>
                <a:cs typeface="+mn-cs"/>
              </a:rPr>
              <a:t>“This eternal search for surface pleasures and distractions is accompanied by </a:t>
            </a:r>
            <a:r>
              <a:rPr kumimoji="0" lang="en-US" sz="3600" i="1" u="none" strike="noStrike" kern="0" cap="none" spc="0" normalizeH="0" baseline="0" noProof="0" dirty="0" err="1">
                <a:ln>
                  <a:noFill/>
                </a:ln>
                <a:solidFill>
                  <a:srgbClr val="FF0000"/>
                </a:solidFill>
                <a:effectLst/>
                <a:uLnTx/>
                <a:uFillTx/>
                <a:latin typeface="Arial"/>
                <a:ea typeface="+mn-ea"/>
                <a:cs typeface="+mn-cs"/>
              </a:rPr>
              <a:t>garbo</a:t>
            </a:r>
            <a:r>
              <a:rPr kumimoji="0" lang="en-US" sz="2800" i="0" u="none" strike="noStrike" kern="0" cap="none" spc="0" normalizeH="0" baseline="0" noProof="0" dirty="0">
                <a:ln>
                  <a:noFill/>
                </a:ln>
                <a:effectLst/>
                <a:uLnTx/>
                <a:uFillTx/>
                <a:latin typeface="Arial"/>
                <a:ea typeface="+mn-ea"/>
                <a:cs typeface="+mn-cs"/>
              </a:rPr>
              <a:t>.  Although this term cannot be translated exactly, it is </a:t>
            </a:r>
            <a:r>
              <a:rPr kumimoji="0" lang="en-US" sz="3200" b="1" i="0" u="none" strike="noStrike" kern="0" cap="none" spc="0" normalizeH="0" baseline="0" noProof="0" dirty="0">
                <a:ln>
                  <a:noFill/>
                </a:ln>
                <a:solidFill>
                  <a:srgbClr val="000000"/>
                </a:solidFill>
                <a:effectLst/>
                <a:uLnTx/>
                <a:uFillTx/>
                <a:latin typeface="Arial"/>
                <a:ea typeface="+mn-ea"/>
                <a:cs typeface="+mn-cs"/>
              </a:rPr>
              <a:t>the finesse that Italians use to deal with situations delicately and without offense</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1" u="none" strike="noStrike" kern="0" cap="none" spc="0" normalizeH="0" baseline="0" noProof="0" dirty="0" err="1">
                <a:ln>
                  <a:noFill/>
                </a:ln>
                <a:solidFill>
                  <a:srgbClr val="BBE0E3"/>
                </a:solidFill>
                <a:effectLst/>
                <a:uLnTx/>
                <a:uFillTx/>
                <a:latin typeface="Arial"/>
                <a:ea typeface="+mn-ea"/>
                <a:cs typeface="+mn-cs"/>
              </a:rPr>
              <a:t>Garbo</a:t>
            </a:r>
            <a:r>
              <a:rPr kumimoji="0" lang="en-US" sz="2800" b="0" i="0" u="none" strike="noStrike" kern="0" cap="none" spc="0" normalizeH="0" baseline="0" noProof="0" dirty="0">
                <a:ln>
                  <a:noFill/>
                </a:ln>
                <a:solidFill>
                  <a:srgbClr val="BBE0E3"/>
                </a:solidFill>
                <a:effectLst/>
                <a:uLnTx/>
                <a:uFillTx/>
                <a:latin typeface="Arial"/>
                <a:ea typeface="+mn-ea"/>
                <a:cs typeface="+mn-cs"/>
              </a:rPr>
              <a:t> turns Italian life into a work of art.  Italians tend to have a very public orientation, are willing to share a lot, and are used to being on stage at all times.”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1524000"/>
            <a:ext cx="7315200" cy="3970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“This eternal search for surface pleasures and distractions is accompanied by </a:t>
            </a:r>
            <a:r>
              <a:rPr kumimoji="0" lang="en-US" sz="3600" b="1" i="1" u="none" strike="noStrike" kern="0" cap="none" spc="0" normalizeH="0" baseline="0" noProof="0" dirty="0" err="1">
                <a:ln>
                  <a:noFill/>
                </a:ln>
                <a:solidFill>
                  <a:srgbClr val="FF0000"/>
                </a:solidFill>
                <a:effectLst/>
                <a:uLnTx/>
                <a:uFillTx/>
                <a:latin typeface="Arial"/>
                <a:ea typeface="+mn-ea"/>
                <a:cs typeface="+mn-cs"/>
              </a:rPr>
              <a:t>garbo</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BBE0E3"/>
                </a:solidFill>
                <a:effectLst/>
                <a:uLnTx/>
                <a:uFillTx/>
                <a:latin typeface="Arial"/>
                <a:ea typeface="+mn-ea"/>
                <a:cs typeface="+mn-cs"/>
              </a:rPr>
              <a:t>Although this term cannot be translated exactly, it is </a:t>
            </a:r>
            <a:r>
              <a:rPr kumimoji="0" lang="en-US" sz="3200" b="1" i="0" u="none" strike="noStrike" kern="0" cap="none" spc="0" normalizeH="0" baseline="0" noProof="0" dirty="0">
                <a:ln>
                  <a:noFill/>
                </a:ln>
                <a:solidFill>
                  <a:srgbClr val="000000"/>
                </a:solidFill>
                <a:effectLst/>
                <a:uLnTx/>
                <a:uFillTx/>
                <a:latin typeface="Arial"/>
                <a:ea typeface="+mn-ea"/>
                <a:cs typeface="+mn-cs"/>
              </a:rPr>
              <a:t>the finesse that Italians use to deal with situations delicately and without offense, including those involving language and communication skills</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8463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9811" name="Rectangle 3"/>
          <p:cNvSpPr>
            <a:spLocks noGrp="1" noChangeArrowheads="1"/>
          </p:cNvSpPr>
          <p:nvPr>
            <p:ph type="body" idx="1"/>
          </p:nvPr>
        </p:nvSpPr>
        <p:spPr>
          <a:xfrm>
            <a:off x="914400" y="2691586"/>
            <a:ext cx="7315200" cy="2185214"/>
          </a:xfrm>
        </p:spPr>
        <p:txBody>
          <a:bodyPr/>
          <a:lstStyle/>
          <a:p>
            <a:pPr marL="0" indent="0" algn="ctr" eaLnBrk="1" hangingPunct="1">
              <a:spcBef>
                <a:spcPts val="0"/>
              </a:spcBef>
              <a:buNone/>
            </a:pPr>
            <a:r>
              <a:rPr lang="en-US" b="1" dirty="0"/>
              <a:t>the Italian reliance on spectacle and </a:t>
            </a:r>
            <a:r>
              <a:rPr lang="en-US" sz="4000" b="1" i="1" dirty="0" err="1">
                <a:solidFill>
                  <a:srgbClr val="FF0000"/>
                </a:solidFill>
              </a:rPr>
              <a:t>garbo</a:t>
            </a:r>
            <a:r>
              <a:rPr lang="en-US" sz="4000" b="1" i="1" dirty="0"/>
              <a:t> </a:t>
            </a:r>
          </a:p>
          <a:p>
            <a:pPr marL="0" indent="0" algn="ctr" eaLnBrk="1" hangingPunct="1">
              <a:spcBef>
                <a:spcPts val="0"/>
              </a:spcBef>
              <a:buNone/>
            </a:pPr>
            <a:r>
              <a:rPr lang="en-US" b="1" dirty="0"/>
              <a:t>helps people solve most of their problems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1668149"/>
          </a:xfrm>
        </p:spPr>
        <p:txBody>
          <a:bodyPr/>
          <a:lstStyle/>
          <a:p>
            <a:pPr marL="0" indent="0" algn="ctr" eaLnBrk="1" hangingPunct="1">
              <a:buNone/>
            </a:pPr>
            <a:r>
              <a:rPr lang="en-US" b="1" dirty="0"/>
              <a:t>The spectacle of Italian life is quite apparent in the area of </a:t>
            </a:r>
          </a:p>
          <a:p>
            <a:pPr marL="0" indent="0" algn="ctr" eaLnBrk="1" hangingPunct="1">
              <a:buNone/>
            </a:pPr>
            <a:r>
              <a:rPr lang="en-US" b="1" dirty="0"/>
              <a:t>language and communications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26979" name="Rectangle 3"/>
          <p:cNvSpPr>
            <a:spLocks noGrp="1" noChangeArrowheads="1"/>
          </p:cNvSpPr>
          <p:nvPr>
            <p:ph type="body" idx="1"/>
          </p:nvPr>
        </p:nvSpPr>
        <p:spPr>
          <a:xfrm>
            <a:off x="914400" y="1600200"/>
            <a:ext cx="7315200" cy="4942892"/>
          </a:xfrm>
        </p:spPr>
        <p:txBody>
          <a:bodyPr/>
          <a:lstStyle/>
          <a:p>
            <a:pPr marL="0" indent="0" algn="ctr" eaLnBrk="1" hangingPunct="1">
              <a:buNone/>
            </a:pPr>
            <a:r>
              <a:rPr lang="en-US" b="1" dirty="0">
                <a:solidFill>
                  <a:schemeClr val="accent1"/>
                </a:solidFill>
              </a:rPr>
              <a:t>The spectacle of Italian life is quite apparent in the area of </a:t>
            </a:r>
          </a:p>
          <a:p>
            <a:pPr marL="0" indent="0" algn="ctr" eaLnBrk="1" hangingPunct="1">
              <a:buNone/>
            </a:pPr>
            <a:r>
              <a:rPr lang="en-US" sz="3600" b="1" dirty="0"/>
              <a:t>language and communications</a:t>
            </a:r>
          </a:p>
          <a:p>
            <a:pPr eaLnBrk="1" hangingPunct="1"/>
            <a:endParaRPr lang="en-US" sz="1200" dirty="0"/>
          </a:p>
          <a:p>
            <a:pPr lvl="1" eaLnBrk="1" hangingPunct="1"/>
            <a:r>
              <a:rPr lang="en-US" sz="2400" b="1" dirty="0"/>
              <a:t>Italians tend to be skilled conversationalists</a:t>
            </a:r>
          </a:p>
          <a:p>
            <a:pPr lvl="1" eaLnBrk="1" hangingPunct="1"/>
            <a:r>
              <a:rPr lang="en-US" sz="2400" dirty="0">
                <a:solidFill>
                  <a:schemeClr val="accent1"/>
                </a:solidFill>
              </a:rPr>
              <a:t>Onlookers can frequently follow the conversation from a distance because of the gestures and facial expressions that area employed to convey different emotions</a:t>
            </a:r>
          </a:p>
          <a:p>
            <a:pPr lvl="2" eaLnBrk="1" hangingPunct="1"/>
            <a:r>
              <a:rPr lang="en-US" sz="2000" dirty="0">
                <a:solidFill>
                  <a:schemeClr val="accent1"/>
                </a:solidFill>
              </a:rPr>
              <a:t>Similarly, one can understand many of the actions that take place in an opera without fully understanding what the actors are singing</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extLst>
      <p:ext uri="{BB962C8B-B14F-4D97-AF65-F5344CB8AC3E}">
        <p14:creationId xmlns:p14="http://schemas.microsoft.com/office/powerpoint/2010/main" val="582619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t>A manager should ensure that the </a:t>
            </a:r>
            <a:r>
              <a:rPr lang="en-US" b="1" dirty="0"/>
              <a:t>aesthetics of a presentation</a:t>
            </a:r>
            <a:r>
              <a:rPr lang="en-US" sz="2400" dirty="0"/>
              <a:t> should be clear and exact</a:t>
            </a:r>
          </a:p>
          <a:p>
            <a:pPr lvl="1" eaLnBrk="1" hangingPunct="1">
              <a:lnSpc>
                <a:spcPct val="80000"/>
              </a:lnSpc>
            </a:pPr>
            <a:endParaRPr lang="en-US" sz="1050" dirty="0"/>
          </a:p>
          <a:p>
            <a:pPr lvl="1" eaLnBrk="1" hangingPunct="1">
              <a:lnSpc>
                <a:spcPct val="80000"/>
              </a:lnSpc>
            </a:pPr>
            <a:r>
              <a:rPr lang="en-US" sz="2400" dirty="0"/>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4759765"/>
          </a:xfrm>
        </p:spPr>
        <p:txBody>
          <a:bodyPr/>
          <a:lstStyle/>
          <a:p>
            <a:pPr marL="0" indent="0" algn="ctr" eaLnBrk="1" hangingPunct="1">
              <a:lnSpc>
                <a:spcPct val="80000"/>
              </a:lnSpc>
              <a:buNone/>
            </a:pPr>
            <a:r>
              <a:rPr lang="en-US" b="1" dirty="0"/>
              <a:t>Pageantry and spectacle also apply to business presentations and negotiations</a:t>
            </a:r>
          </a:p>
          <a:p>
            <a:pPr lvl="1" eaLnBrk="1" hangingPunct="1">
              <a:lnSpc>
                <a:spcPct val="80000"/>
              </a:lnSpc>
            </a:pPr>
            <a:endParaRPr lang="en-US" sz="1400" dirty="0"/>
          </a:p>
          <a:p>
            <a:pPr lvl="1" eaLnBrk="1" hangingPunct="1">
              <a:lnSpc>
                <a:spcPct val="80000"/>
              </a:lnSpc>
            </a:pPr>
            <a:r>
              <a:rPr lang="en-US" sz="2400" dirty="0">
                <a:solidFill>
                  <a:schemeClr val="accent1"/>
                </a:solidFill>
              </a:rPr>
              <a:t>A manager should ensure that the </a:t>
            </a:r>
            <a:r>
              <a:rPr lang="en-US" b="1" dirty="0"/>
              <a:t>aesthetics of a presentation</a:t>
            </a:r>
            <a:r>
              <a:rPr lang="en-US" sz="2400" dirty="0"/>
              <a:t> </a:t>
            </a:r>
            <a:r>
              <a:rPr lang="en-US" sz="2400" dirty="0">
                <a:solidFill>
                  <a:schemeClr val="accent1"/>
                </a:solidFill>
              </a:rPr>
              <a:t>should be clear and exact</a:t>
            </a:r>
          </a:p>
          <a:p>
            <a:pPr lvl="1" eaLnBrk="1" hangingPunct="1">
              <a:lnSpc>
                <a:spcPct val="80000"/>
              </a:lnSpc>
            </a:pPr>
            <a:endParaRPr lang="en-US" sz="1050" dirty="0"/>
          </a:p>
          <a:p>
            <a:pPr lvl="1" eaLnBrk="1" hangingPunct="1">
              <a:lnSpc>
                <a:spcPct val="80000"/>
              </a:lnSpc>
            </a:pPr>
            <a:r>
              <a:rPr lang="en-US" sz="2400" dirty="0">
                <a:solidFill>
                  <a:schemeClr val="accent1"/>
                </a:solidFill>
              </a:rPr>
              <a:t>S/he should demonstrate a </a:t>
            </a:r>
            <a:r>
              <a:rPr lang="en-US" b="1" dirty="0"/>
              <a:t>mastery of detail and language</a:t>
            </a:r>
            <a:endParaRPr lang="en-US" sz="2400" b="1" dirty="0"/>
          </a:p>
          <a:p>
            <a:pPr lvl="1" eaLnBrk="1" hangingPunct="1">
              <a:lnSpc>
                <a:spcPct val="80000"/>
              </a:lnSpc>
            </a:pPr>
            <a:endParaRPr lang="en-US" sz="1050" dirty="0"/>
          </a:p>
          <a:p>
            <a:pPr lvl="1" eaLnBrk="1" hangingPunct="1">
              <a:lnSpc>
                <a:spcPct val="80000"/>
              </a:lnSpc>
            </a:pPr>
            <a:r>
              <a:rPr lang="en-US" sz="2400" dirty="0">
                <a:solidFill>
                  <a:schemeClr val="accent1"/>
                </a:solidFill>
              </a:rPr>
              <a:t>S/he should be </a:t>
            </a:r>
            <a:r>
              <a:rPr lang="en-US" b="1" dirty="0"/>
              <a:t>well organized</a:t>
            </a:r>
            <a:endParaRPr lang="en-US" sz="2400" b="1" dirty="0"/>
          </a:p>
          <a:p>
            <a:pPr lvl="1" eaLnBrk="1" hangingPunct="1">
              <a:lnSpc>
                <a:spcPct val="80000"/>
              </a:lnSpc>
            </a:pPr>
            <a:endParaRPr lang="en-US" sz="1050" dirty="0"/>
          </a:p>
          <a:p>
            <a:pPr lvl="1" eaLnBrk="1" hangingPunct="1">
              <a:lnSpc>
                <a:spcPct val="80000"/>
              </a:lnSpc>
            </a:pPr>
            <a:r>
              <a:rPr lang="en-US" b="1" dirty="0"/>
              <a:t>Polish and elegance</a:t>
            </a:r>
            <a:r>
              <a:rPr lang="en-US" sz="2400" dirty="0"/>
              <a:t> </a:t>
            </a:r>
            <a:r>
              <a:rPr lang="en-US" sz="2400" dirty="0">
                <a:solidFill>
                  <a:schemeClr val="accent1"/>
                </a:solidFill>
              </a:rPr>
              <a:t>count for a great deal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5171" name="Rectangle 3"/>
          <p:cNvSpPr>
            <a:spLocks noGrp="1" noChangeArrowheads="1"/>
          </p:cNvSpPr>
          <p:nvPr>
            <p:ph type="body" idx="1"/>
          </p:nvPr>
        </p:nvSpPr>
        <p:spPr>
          <a:xfrm>
            <a:off x="914400" y="1600200"/>
            <a:ext cx="7315200" cy="3250121"/>
          </a:xfrm>
        </p:spPr>
        <p:txBody>
          <a:bodyPr/>
          <a:lstStyle/>
          <a:p>
            <a:pPr marL="0" indent="0" algn="ctr" eaLnBrk="1" hangingPunct="1">
              <a:lnSpc>
                <a:spcPct val="80000"/>
              </a:lnSpc>
              <a:buNone/>
            </a:pPr>
            <a:r>
              <a:rPr lang="en-US" b="1" dirty="0">
                <a:solidFill>
                  <a:schemeClr val="accent1"/>
                </a:solidFill>
              </a:rPr>
              <a:t>Pageantry and spectacle also apply to business presentations and negotiations</a:t>
            </a:r>
          </a:p>
          <a:p>
            <a:pPr lvl="1" eaLnBrk="1" hangingPunct="1">
              <a:lnSpc>
                <a:spcPct val="80000"/>
              </a:lnSpc>
            </a:pPr>
            <a:endParaRPr lang="en-US" sz="1400" dirty="0"/>
          </a:p>
          <a:p>
            <a:pPr lvl="1" eaLnBrk="1" hangingPunct="1">
              <a:lnSpc>
                <a:spcPct val="90000"/>
              </a:lnSpc>
            </a:pPr>
            <a:r>
              <a:rPr lang="en-US" sz="3200" b="1" dirty="0">
                <a:solidFill>
                  <a:srgbClr val="000000"/>
                </a:solidFill>
              </a:rPr>
              <a:t>However, </a:t>
            </a:r>
            <a:r>
              <a:rPr lang="en-US" b="1" dirty="0">
                <a:solidFill>
                  <a:schemeClr val="accent1"/>
                </a:solidFill>
              </a:rPr>
              <a:t>although pageantry is important in business presentations and negotiations, Italians also tend to </a:t>
            </a:r>
            <a:r>
              <a:rPr lang="en-US" sz="3200" b="1" dirty="0"/>
              <a:t>expect good-faith bargaining</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b="1" dirty="0">
                <a:solidFill>
                  <a:schemeClr val="accent1"/>
                </a:solidFill>
              </a:rPr>
              <a:t>Although Italians tend to be emotional and dramatic, few </a:t>
            </a:r>
            <a:r>
              <a:rPr lang="en-US" b="1" dirty="0"/>
              <a:t>decisions are influenced </a:t>
            </a:r>
            <a:r>
              <a:rPr lang="en-US" b="1" dirty="0">
                <a:solidFill>
                  <a:schemeClr val="accent1"/>
                </a:solidFill>
              </a:rPr>
              <a:t>by sentiments, tastes, hazards or hopes, but </a:t>
            </a:r>
            <a:r>
              <a:rPr lang="en-US" b="1" dirty="0"/>
              <a:t>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sz="2400" dirty="0">
                <a:solidFill>
                  <a:schemeClr val="accent1"/>
                </a:solidFill>
              </a:rPr>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0051" name="Rectangle 3"/>
          <p:cNvSpPr>
            <a:spLocks noGrp="1" noChangeArrowheads="1"/>
          </p:cNvSpPr>
          <p:nvPr>
            <p:ph type="body" idx="1"/>
          </p:nvPr>
        </p:nvSpPr>
        <p:spPr>
          <a:xfrm>
            <a:off x="914400" y="1600200"/>
            <a:ext cx="7315200" cy="4327338"/>
          </a:xfrm>
        </p:spPr>
        <p:txBody>
          <a:bodyPr/>
          <a:lstStyle/>
          <a:p>
            <a:pPr marL="0" indent="0" algn="ctr" eaLnBrk="1" hangingPunct="1">
              <a:lnSpc>
                <a:spcPct val="80000"/>
              </a:lnSpc>
              <a:buNone/>
            </a:pPr>
            <a:r>
              <a:rPr lang="en-US" sz="2800" b="1" dirty="0">
                <a:solidFill>
                  <a:schemeClr val="accent1"/>
                </a:solidFill>
              </a:rPr>
              <a:t>Although Italians tend to be emotional and dramatic, few decisions are influenced by sentiments, tastes, hazards or hopes, but usually by a careful evaluation of the relative strength of the contending parties</a:t>
            </a:r>
          </a:p>
          <a:p>
            <a:pPr eaLnBrk="1" hangingPunct="1">
              <a:lnSpc>
                <a:spcPct val="80000"/>
              </a:lnSpc>
            </a:pPr>
            <a:endParaRPr lang="en-US" sz="1200" dirty="0"/>
          </a:p>
          <a:p>
            <a:pPr lvl="1" eaLnBrk="1" hangingPunct="1">
              <a:lnSpc>
                <a:spcPct val="110000"/>
              </a:lnSpc>
            </a:pPr>
            <a:r>
              <a:rPr lang="en-US" b="1" dirty="0"/>
              <a:t>This is one of the reasons that, when negotiating even the smallest deal, Italians prefer to look each other in the face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2099" name="Rectangle 3"/>
          <p:cNvSpPr>
            <a:spLocks noGrp="1" noChangeArrowheads="1"/>
          </p:cNvSpPr>
          <p:nvPr>
            <p:ph type="body" idx="1"/>
          </p:nvPr>
        </p:nvSpPr>
        <p:spPr>
          <a:xfrm>
            <a:off x="914400" y="2286000"/>
            <a:ext cx="7315200" cy="3694409"/>
          </a:xfrm>
        </p:spPr>
        <p:txBody>
          <a:bodyPr/>
          <a:lstStyle/>
          <a:p>
            <a:pPr marL="0" indent="0" algn="ctr" eaLnBrk="1" hangingPunct="1">
              <a:lnSpc>
                <a:spcPct val="150000"/>
              </a:lnSpc>
              <a:buNone/>
            </a:pPr>
            <a:r>
              <a:rPr lang="en-US" b="1" dirty="0"/>
              <a:t>However, transparent deceptions are employed to give each person the feeling that s/he is a unique specimen of humanity, worthy of special consideration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3123" name="Rectangle 3"/>
          <p:cNvSpPr>
            <a:spLocks noGrp="1" noChangeArrowheads="1"/>
          </p:cNvSpPr>
          <p:nvPr>
            <p:ph type="body" idx="1"/>
          </p:nvPr>
        </p:nvSpPr>
        <p:spPr>
          <a:xfrm>
            <a:off x="914400" y="2990874"/>
            <a:ext cx="7315200" cy="1809726"/>
          </a:xfrm>
        </p:spPr>
        <p:txBody>
          <a:bodyPr/>
          <a:lstStyle/>
          <a:p>
            <a:pPr marL="0" indent="0" algn="ctr" eaLnBrk="1" hangingPunct="1">
              <a:lnSpc>
                <a:spcPct val="90000"/>
              </a:lnSpc>
              <a:buNone/>
            </a:pPr>
            <a:r>
              <a:rPr lang="en-US" sz="3600" b="1" dirty="0"/>
              <a:t>In Italy, </a:t>
            </a:r>
          </a:p>
          <a:p>
            <a:pPr marL="0" indent="0" algn="ctr" eaLnBrk="1" hangingPunct="1">
              <a:lnSpc>
                <a:spcPct val="90000"/>
              </a:lnSpc>
              <a:buNone/>
            </a:pPr>
            <a:r>
              <a:rPr lang="en-US" sz="3600" b="1" dirty="0"/>
              <a:t>few confess to being </a:t>
            </a:r>
          </a:p>
          <a:p>
            <a:pPr marL="0" indent="0" algn="ctr" eaLnBrk="1" hangingPunct="1">
              <a:lnSpc>
                <a:spcPct val="90000"/>
              </a:lnSpc>
              <a:buNone/>
            </a:pPr>
            <a:r>
              <a:rPr lang="en-US" sz="3600" b="1" dirty="0"/>
              <a:t>“an average man”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i="0" dirty="0">
                <a:solidFill>
                  <a:srgbClr val="FF0000"/>
                </a:solidFill>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650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solidFill>
                  <a:srgbClr val="C5E4E7"/>
                </a:solidFill>
              </a:rPr>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952128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D508DF3E-63EB-4D90-ABB4-2F7EF03415A2}"/>
              </a:ext>
            </a:extLst>
          </p:cNvPr>
          <p:cNvSpPr/>
          <p:nvPr/>
        </p:nvSpPr>
        <p:spPr>
          <a:xfrm>
            <a:off x="5808916" y="2971800"/>
            <a:ext cx="2606803" cy="1785104"/>
          </a:xfrm>
          <a:prstGeom prst="rect">
            <a:avLst/>
          </a:prstGeom>
          <a:solidFill>
            <a:srgbClr val="FFFFFF"/>
          </a:solidFill>
        </p:spPr>
        <p:txBody>
          <a:bodyPr wrap="none">
            <a:spAutoFit/>
          </a:bodyPr>
          <a:lstStyle/>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take the word </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7200" b="1" i="1" u="none" strike="noStrike" kern="1200" cap="none" spc="0" normalizeH="0" baseline="0" noProof="0" dirty="0">
                <a:ln>
                  <a:noFill/>
                </a:ln>
                <a:solidFill>
                  <a:srgbClr val="000000"/>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for instance</a:t>
            </a:r>
          </a:p>
        </p:txBody>
      </p:sp>
    </p:spTree>
    <p:extLst>
      <p:ext uri="{BB962C8B-B14F-4D97-AF65-F5344CB8AC3E}">
        <p14:creationId xmlns:p14="http://schemas.microsoft.com/office/powerpoint/2010/main" val="3943606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5233036" y="3733800"/>
            <a:ext cx="2691763" cy="2326791"/>
          </a:xfrm>
          <a:prstGeom prst="rect">
            <a:avLst/>
          </a:prstGeom>
          <a:noFill/>
        </p:spPr>
        <p:txBody>
          <a:bodyPr wrap="none">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6600" b="1" i="1" u="none" strike="noStrike" kern="1200" cap="none" spc="0" normalizeH="0" baseline="0" noProof="0" dirty="0">
                <a:ln>
                  <a:noFill/>
                </a:ln>
                <a:solidFill>
                  <a:srgbClr val="FFFFFF"/>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ct val="20000"/>
              </a:spcBef>
              <a:spcAft>
                <a:spcPct val="0"/>
              </a:spcAft>
              <a:buClrTx/>
              <a:buSzTx/>
              <a:buFontTx/>
              <a:buNone/>
              <a:tabLst/>
              <a:defRPr/>
            </a:pPr>
            <a:endPar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8" name="Rectangle 7"/>
          <p:cNvSpPr/>
          <p:nvPr/>
        </p:nvSpPr>
        <p:spPr>
          <a:xfrm>
            <a:off x="997870" y="1659285"/>
            <a:ext cx="4264983" cy="35394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If you ever have the chance, ask a native Italian speaker to pronounce the name of this instrument.</a:t>
            </a:r>
          </a:p>
        </p:txBody>
      </p:sp>
    </p:spTree>
    <p:extLst>
      <p:ext uri="{BB962C8B-B14F-4D97-AF65-F5344CB8AC3E}">
        <p14:creationId xmlns:p14="http://schemas.microsoft.com/office/powerpoint/2010/main" val="2912855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914400" y="1446038"/>
            <a:ext cx="7315200" cy="4087273"/>
          </a:xfrm>
        </p:spPr>
        <p:txBody>
          <a:bodyPr/>
          <a:lstStyle/>
          <a:p>
            <a:pPr eaLnBrk="1" hangingPunct="1">
              <a:buFontTx/>
              <a:buNone/>
            </a:pPr>
            <a:endParaRPr lang="en-US" dirty="0"/>
          </a:p>
          <a:p>
            <a:pPr algn="ctr" eaLnBrk="1" hangingPunct="1">
              <a:spcBef>
                <a:spcPts val="0"/>
              </a:spcBef>
              <a:buFontTx/>
              <a:buNone/>
            </a:pPr>
            <a:r>
              <a:rPr lang="en-US" sz="2800" dirty="0"/>
              <a:t>Pronunciation of “cello” in English:</a:t>
            </a:r>
          </a:p>
          <a:p>
            <a:pPr algn="ctr" eaLnBrk="1" hangingPunct="1">
              <a:spcBef>
                <a:spcPts val="0"/>
              </a:spcBef>
              <a:buFontTx/>
              <a:buNone/>
            </a:pPr>
            <a:r>
              <a:rPr lang="en-US" b="1" i="1" dirty="0" err="1"/>
              <a:t>chel</a:t>
            </a:r>
            <a:r>
              <a:rPr lang="en-US" b="1" i="1" dirty="0"/>
              <a:t>’ oh </a:t>
            </a:r>
          </a:p>
          <a:p>
            <a:pPr algn="ctr" eaLnBrk="1" hangingPunct="1">
              <a:spcBef>
                <a:spcPts val="0"/>
              </a:spcBef>
              <a:buFontTx/>
              <a:buNone/>
            </a:pPr>
            <a:r>
              <a:rPr lang="en-US" sz="2000" dirty="0"/>
              <a:t>Listen: </a:t>
            </a:r>
            <a:r>
              <a:rPr lang="en-US" sz="1200" dirty="0">
                <a:hlinkClick r:id="rId3"/>
              </a:rPr>
              <a:t>https://www.youtube.com/watch?v=2ap8VVxF0vM </a:t>
            </a:r>
            <a:endParaRPr lang="en-US" sz="1200" dirty="0"/>
          </a:p>
          <a:p>
            <a:pPr algn="ctr" eaLnBrk="1" hangingPunct="1">
              <a:buFontTx/>
              <a:buNone/>
            </a:pPr>
            <a:endParaRPr lang="en-US" sz="2800" dirty="0"/>
          </a:p>
          <a:p>
            <a:pPr algn="ctr" eaLnBrk="1" hangingPunct="1">
              <a:spcBef>
                <a:spcPts val="0"/>
              </a:spcBef>
              <a:buFontTx/>
              <a:buNone/>
            </a:pPr>
            <a:r>
              <a:rPr lang="en-US" sz="2800" dirty="0"/>
              <a:t>Pronunciation of “cello” in Italian:</a:t>
            </a:r>
          </a:p>
          <a:p>
            <a:pPr algn="ctr" eaLnBrk="1" hangingPunct="1">
              <a:spcBef>
                <a:spcPts val="0"/>
              </a:spcBef>
              <a:buFontTx/>
              <a:buNone/>
            </a:pPr>
            <a:r>
              <a:rPr lang="en-US" sz="4400" b="1" i="1" dirty="0"/>
              <a:t>ˈ</a:t>
            </a:r>
            <a:r>
              <a:rPr lang="en-US" sz="4400" b="1" i="1" dirty="0" err="1"/>
              <a:t>tʃɛl</a:t>
            </a:r>
            <a:r>
              <a:rPr lang="en-US" sz="6600" b="1" i="1" dirty="0" err="1"/>
              <a:t>’</a:t>
            </a:r>
            <a:r>
              <a:rPr lang="en-US" sz="3600" b="1" i="1" dirty="0" err="1"/>
              <a:t>əʊ</a:t>
            </a:r>
            <a:endParaRPr lang="en-US" sz="3600" b="1" i="1" dirty="0"/>
          </a:p>
          <a:p>
            <a:pPr algn="ctr" eaLnBrk="1" hangingPunct="1">
              <a:spcBef>
                <a:spcPts val="0"/>
              </a:spcBef>
              <a:buFontTx/>
              <a:buNone/>
            </a:pPr>
            <a:r>
              <a:rPr lang="en-US" sz="2000" dirty="0"/>
              <a:t>Listen: </a:t>
            </a:r>
            <a:r>
              <a:rPr lang="en-US" sz="1200" i="1" dirty="0">
                <a:hlinkClick r:id="rId4"/>
              </a:rPr>
              <a:t>https://www.youtube.com/watch?v=44JGT1hJA0s</a:t>
            </a:r>
            <a:endParaRPr lang="en-US" sz="1200" i="1" dirty="0"/>
          </a:p>
        </p:txBody>
      </p:sp>
      <p:sp>
        <p:nvSpPr>
          <p:cNvPr id="8" name="TextBox 7">
            <a:extLst>
              <a:ext uri="{FF2B5EF4-FFF2-40B4-BE49-F238E27FC236}">
                <a16:creationId xmlns:a16="http://schemas.microsoft.com/office/drawing/2014/main" id="{0C197983-296D-4082-86E1-32542D4BB0A4}"/>
              </a:ext>
            </a:extLst>
          </p:cNvPr>
          <p:cNvSpPr txBox="1"/>
          <p:nvPr/>
        </p:nvSpPr>
        <p:spPr>
          <a:xfrm>
            <a:off x="8518234" y="3429000"/>
            <a:ext cx="18473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74472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Freeform: Shape 7">
            <a:extLst>
              <a:ext uri="{FF2B5EF4-FFF2-40B4-BE49-F238E27FC236}">
                <a16:creationId xmlns:a16="http://schemas.microsoft.com/office/drawing/2014/main" id="{70D5BC9B-AD9B-4062-82D5-1073337151C5}"/>
              </a:ext>
            </a:extLst>
          </p:cNvPr>
          <p:cNvSpPr/>
          <p:nvPr/>
        </p:nvSpPr>
        <p:spPr bwMode="auto">
          <a:xfrm>
            <a:off x="5097709" y="4370680"/>
            <a:ext cx="3351347" cy="673913"/>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97290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Giuseppe Verdi</a:t>
            </a:r>
          </a:p>
        </p:txBody>
      </p:sp>
      <p:sp>
        <p:nvSpPr>
          <p:cNvPr id="7" name="Rectangle 6"/>
          <p:cNvSpPr/>
          <p:nvPr/>
        </p:nvSpPr>
        <p:spPr>
          <a:xfrm>
            <a:off x="5495849" y="4890448"/>
            <a:ext cx="248176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Joe Green</a:t>
            </a:r>
          </a:p>
        </p:txBody>
      </p:sp>
      <p:sp>
        <p:nvSpPr>
          <p:cNvPr id="8" name="Freeform: Shape 7">
            <a:extLst>
              <a:ext uri="{FF2B5EF4-FFF2-40B4-BE49-F238E27FC236}">
                <a16:creationId xmlns:a16="http://schemas.microsoft.com/office/drawing/2014/main" id="{F1DF1A1F-EF69-4436-9255-5415398BBF1F}"/>
              </a:ext>
            </a:extLst>
          </p:cNvPr>
          <p:cNvSpPr/>
          <p:nvPr/>
        </p:nvSpPr>
        <p:spPr bwMode="auto">
          <a:xfrm rot="10800000">
            <a:off x="5316636" y="4977383"/>
            <a:ext cx="2769708" cy="612648"/>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863171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Rectangle 7"/>
          <p:cNvSpPr/>
          <p:nvPr/>
        </p:nvSpPr>
        <p:spPr>
          <a:xfrm>
            <a:off x="573996" y="2057400"/>
            <a:ext cx="5293404" cy="255454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this wouldn’t at all be the same translated into American English and mentioned by a Texan . . .</a:t>
            </a:r>
          </a:p>
        </p:txBody>
      </p:sp>
    </p:spTree>
    <p:extLst>
      <p:ext uri="{BB962C8B-B14F-4D97-AF65-F5344CB8AC3E}">
        <p14:creationId xmlns:p14="http://schemas.microsoft.com/office/powerpoint/2010/main" val="2309289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7" name="Rectangle 3">
            <a:extLst>
              <a:ext uri="{FF2B5EF4-FFF2-40B4-BE49-F238E27FC236}">
                <a16:creationId xmlns:a16="http://schemas.microsoft.com/office/drawing/2014/main" id="{86BD71CF-CF16-4887-A848-AA78FE386C82}"/>
              </a:ext>
            </a:extLst>
          </p:cNvPr>
          <p:cNvSpPr txBox="1">
            <a:spLocks noChangeArrowheads="1"/>
          </p:cNvSpPr>
          <p:nvPr/>
        </p:nvSpPr>
        <p:spPr>
          <a:xfrm>
            <a:off x="446783" y="2057400"/>
            <a:ext cx="4615869" cy="39703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And </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“Joe  Green”</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Is just not the same as</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“Giuseppe Verdi”</a:t>
            </a:r>
          </a:p>
          <a:p>
            <a:pPr marL="342900" marR="0" lvl="0" indent="-342900" algn="ctr" defTabSz="914400" rtl="0" eaLnBrk="1" fontAlgn="base" latinLnBrk="0" hangingPunct="1">
              <a:lnSpc>
                <a:spcPct val="100000"/>
              </a:lnSpc>
              <a:spcBef>
                <a:spcPts val="0"/>
              </a:spcBef>
              <a:spcAft>
                <a:spcPct val="0"/>
              </a:spcAft>
              <a:buClrTx/>
              <a:buSzTx/>
              <a:buFontTx/>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mn-cs"/>
              </a:rPr>
              <a:t>Listen: </a:t>
            </a:r>
            <a:r>
              <a:rPr kumimoji="0" lang="fi-FI" sz="1200" b="0" i="0" u="none" strike="noStrike" kern="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https://www.youtube.com/watch?v=aKbg9xDT93s</a:t>
            </a:r>
            <a:endParaRPr kumimoji="0" lang="fi-FI" sz="12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51113811"/>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17573</TotalTime>
  <Words>8711</Words>
  <Application>Microsoft Office PowerPoint</Application>
  <PresentationFormat>On-screen Show (4:3)</PresentationFormat>
  <Paragraphs>1017</Paragraphs>
  <Slides>167</Slides>
  <Notes>49</Notes>
  <HiddenSlides>3</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167</vt:i4>
      </vt:variant>
    </vt:vector>
  </HeadingPairs>
  <TitlesOfParts>
    <vt:vector size="180" baseType="lpstr">
      <vt:lpstr>Arial</vt:lpstr>
      <vt:lpstr>Times New Roman</vt:lpstr>
      <vt:lpstr>Verdana</vt:lpstr>
      <vt:lpstr>CE Master</vt:lpstr>
      <vt:lpstr>Default Design</vt:lpstr>
      <vt:lpstr>1_Default Design</vt:lpstr>
      <vt:lpstr>2_Default Design</vt:lpstr>
      <vt:lpstr>7_Default Design</vt:lpstr>
      <vt:lpstr>Marble</vt:lpstr>
      <vt:lpstr>27_Default Design</vt:lpstr>
      <vt:lpstr>6_Default Design</vt:lpstr>
      <vt:lpstr>16_Default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Gannon and Pillai's European Cultural Metaphors include</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1392</cp:revision>
  <cp:lastPrinted>1601-01-01T00:00:00Z</cp:lastPrinted>
  <dcterms:created xsi:type="dcterms:W3CDTF">2002-07-30T18:59:13Z</dcterms:created>
  <dcterms:modified xsi:type="dcterms:W3CDTF">2026-01-05T02:00:09Z</dcterms:modified>
</cp:coreProperties>
</file>