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4" r:id="rId3"/>
    <p:sldMasterId id="2147483748" r:id="rId4"/>
    <p:sldMasterId id="2147483964" r:id="rId5"/>
    <p:sldMasterId id="2147484228" r:id="rId6"/>
    <p:sldMasterId id="2147484384" r:id="rId7"/>
    <p:sldMasterId id="2147484626" r:id="rId8"/>
    <p:sldMasterId id="2147484770" r:id="rId9"/>
  </p:sldMasterIdLst>
  <p:notesMasterIdLst>
    <p:notesMasterId r:id="rId122"/>
  </p:notesMasterIdLst>
  <p:sldIdLst>
    <p:sldId id="1795" r:id="rId10"/>
    <p:sldId id="3941" r:id="rId11"/>
    <p:sldId id="3946" r:id="rId12"/>
    <p:sldId id="4588" r:id="rId13"/>
    <p:sldId id="4731" r:id="rId14"/>
    <p:sldId id="4936" r:id="rId15"/>
    <p:sldId id="4937" r:id="rId16"/>
    <p:sldId id="3344" r:id="rId17"/>
    <p:sldId id="3345" r:id="rId18"/>
    <p:sldId id="3346" r:id="rId19"/>
    <p:sldId id="3347" r:id="rId20"/>
    <p:sldId id="3616" r:id="rId21"/>
    <p:sldId id="3348" r:id="rId22"/>
    <p:sldId id="3349" r:id="rId23"/>
    <p:sldId id="3350" r:id="rId24"/>
    <p:sldId id="3351" r:id="rId25"/>
    <p:sldId id="3694" r:id="rId26"/>
    <p:sldId id="3695" r:id="rId27"/>
    <p:sldId id="4019" r:id="rId28"/>
    <p:sldId id="3355" r:id="rId29"/>
    <p:sldId id="3356" r:id="rId30"/>
    <p:sldId id="4020" r:id="rId31"/>
    <p:sldId id="3714" r:id="rId32"/>
    <p:sldId id="4021" r:id="rId33"/>
    <p:sldId id="4022" r:id="rId34"/>
    <p:sldId id="3713" r:id="rId35"/>
    <p:sldId id="3357" r:id="rId36"/>
    <p:sldId id="3358" r:id="rId37"/>
    <p:sldId id="3359" r:id="rId38"/>
    <p:sldId id="3360" r:id="rId39"/>
    <p:sldId id="3947" r:id="rId40"/>
    <p:sldId id="3948" r:id="rId41"/>
    <p:sldId id="3949" r:id="rId42"/>
    <p:sldId id="1808" r:id="rId43"/>
    <p:sldId id="3953" r:id="rId44"/>
    <p:sldId id="3954" r:id="rId45"/>
    <p:sldId id="4732" r:id="rId46"/>
    <p:sldId id="3955" r:id="rId47"/>
    <p:sldId id="3956" r:id="rId48"/>
    <p:sldId id="3957" r:id="rId49"/>
    <p:sldId id="3958" r:id="rId50"/>
    <p:sldId id="3959" r:id="rId51"/>
    <p:sldId id="3960" r:id="rId52"/>
    <p:sldId id="3961" r:id="rId53"/>
    <p:sldId id="3962" r:id="rId54"/>
    <p:sldId id="3963" r:id="rId55"/>
    <p:sldId id="3964" r:id="rId56"/>
    <p:sldId id="3392" r:id="rId57"/>
    <p:sldId id="3965" r:id="rId58"/>
    <p:sldId id="3966" r:id="rId59"/>
    <p:sldId id="3967" r:id="rId60"/>
    <p:sldId id="3968" r:id="rId61"/>
    <p:sldId id="3969" r:id="rId62"/>
    <p:sldId id="3970" r:id="rId63"/>
    <p:sldId id="3971" r:id="rId64"/>
    <p:sldId id="3972" r:id="rId65"/>
    <p:sldId id="3973" r:id="rId66"/>
    <p:sldId id="3974" r:id="rId67"/>
    <p:sldId id="3975" r:id="rId68"/>
    <p:sldId id="3976" r:id="rId69"/>
    <p:sldId id="3405" r:id="rId70"/>
    <p:sldId id="3404" r:id="rId71"/>
    <p:sldId id="1276" r:id="rId72"/>
    <p:sldId id="3977" r:id="rId73"/>
    <p:sldId id="3978" r:id="rId74"/>
    <p:sldId id="3979" r:id="rId75"/>
    <p:sldId id="3980" r:id="rId76"/>
    <p:sldId id="3981" r:id="rId77"/>
    <p:sldId id="3982" r:id="rId78"/>
    <p:sldId id="3983" r:id="rId79"/>
    <p:sldId id="3406" r:id="rId80"/>
    <p:sldId id="3984" r:id="rId81"/>
    <p:sldId id="3985" r:id="rId82"/>
    <p:sldId id="3986" r:id="rId83"/>
    <p:sldId id="3987" r:id="rId84"/>
    <p:sldId id="3988" r:id="rId85"/>
    <p:sldId id="3989" r:id="rId86"/>
    <p:sldId id="3990" r:id="rId87"/>
    <p:sldId id="3991" r:id="rId88"/>
    <p:sldId id="3992" r:id="rId89"/>
    <p:sldId id="3993" r:id="rId90"/>
    <p:sldId id="3994" r:id="rId91"/>
    <p:sldId id="3995" r:id="rId92"/>
    <p:sldId id="3996" r:id="rId93"/>
    <p:sldId id="3997" r:id="rId94"/>
    <p:sldId id="3998" r:id="rId95"/>
    <p:sldId id="3999" r:id="rId96"/>
    <p:sldId id="4000" r:id="rId97"/>
    <p:sldId id="4001" r:id="rId98"/>
    <p:sldId id="4002" r:id="rId99"/>
    <p:sldId id="4003" r:id="rId100"/>
    <p:sldId id="3396" r:id="rId101"/>
    <p:sldId id="4004" r:id="rId102"/>
    <p:sldId id="4005" r:id="rId103"/>
    <p:sldId id="4006" r:id="rId104"/>
    <p:sldId id="4007" r:id="rId105"/>
    <p:sldId id="4008" r:id="rId106"/>
    <p:sldId id="4018" r:id="rId107"/>
    <p:sldId id="1816" r:id="rId108"/>
    <p:sldId id="1815" r:id="rId109"/>
    <p:sldId id="1818" r:id="rId110"/>
    <p:sldId id="1819" r:id="rId111"/>
    <p:sldId id="1820" r:id="rId112"/>
    <p:sldId id="4009" r:id="rId113"/>
    <p:sldId id="4010" r:id="rId114"/>
    <p:sldId id="4011" r:id="rId115"/>
    <p:sldId id="4012" r:id="rId116"/>
    <p:sldId id="4733" r:id="rId117"/>
    <p:sldId id="4013" r:id="rId118"/>
    <p:sldId id="4014" r:id="rId119"/>
    <p:sldId id="1590" r:id="rId120"/>
    <p:sldId id="3950" r:id="rId121"/>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9ED3D7"/>
    <a:srgbClr val="FEF9F5"/>
    <a:srgbClr val="94D7E7"/>
    <a:srgbClr val="F0F0F0"/>
    <a:srgbClr val="F1F1F1"/>
    <a:srgbClr val="6A3D3B"/>
    <a:srgbClr val="B29889"/>
    <a:srgbClr val="F7E5CA"/>
    <a:srgbClr val="64CA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60" autoAdjust="0"/>
    <p:restoredTop sz="91902" autoAdjust="0"/>
  </p:normalViewPr>
  <p:slideViewPr>
    <p:cSldViewPr>
      <p:cViewPr varScale="1">
        <p:scale>
          <a:sx n="92" d="100"/>
          <a:sy n="92" d="100"/>
        </p:scale>
        <p:origin x="4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01504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95629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1124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65611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07049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960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69499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69499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111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91719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3689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68355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67908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27673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357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3573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3573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0842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45749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95012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620613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0146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9501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766668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631488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363467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55679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29818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879309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902921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377015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236246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6525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263474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40324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312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897029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033671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152329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115907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387725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95488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extLst>
      <p:ext uri="{BB962C8B-B14F-4D97-AF65-F5344CB8AC3E}">
        <p14:creationId xmlns:p14="http://schemas.microsoft.com/office/powerpoint/2010/main" val="36169330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extLst>
      <p:ext uri="{BB962C8B-B14F-4D97-AF65-F5344CB8AC3E}">
        <p14:creationId xmlns:p14="http://schemas.microsoft.com/office/powerpoint/2010/main" val="181504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extLst>
      <p:ext uri="{BB962C8B-B14F-4D97-AF65-F5344CB8AC3E}">
        <p14:creationId xmlns:p14="http://schemas.microsoft.com/office/powerpoint/2010/main" val="936352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extLst>
      <p:ext uri="{BB962C8B-B14F-4D97-AF65-F5344CB8AC3E}">
        <p14:creationId xmlns:p14="http://schemas.microsoft.com/office/powerpoint/2010/main" val="107277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extLst>
      <p:ext uri="{BB962C8B-B14F-4D97-AF65-F5344CB8AC3E}">
        <p14:creationId xmlns:p14="http://schemas.microsoft.com/office/powerpoint/2010/main" val="4072224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extLst>
      <p:ext uri="{BB962C8B-B14F-4D97-AF65-F5344CB8AC3E}">
        <p14:creationId xmlns:p14="http://schemas.microsoft.com/office/powerpoint/2010/main" val="2373165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extLst>
      <p:ext uri="{BB962C8B-B14F-4D97-AF65-F5344CB8AC3E}">
        <p14:creationId xmlns:p14="http://schemas.microsoft.com/office/powerpoint/2010/main" val="17177512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extLst>
      <p:ext uri="{BB962C8B-B14F-4D97-AF65-F5344CB8AC3E}">
        <p14:creationId xmlns:p14="http://schemas.microsoft.com/office/powerpoint/2010/main" val="2229503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extLst>
      <p:ext uri="{BB962C8B-B14F-4D97-AF65-F5344CB8AC3E}">
        <p14:creationId xmlns:p14="http://schemas.microsoft.com/office/powerpoint/2010/main" val="141163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extLst>
      <p:ext uri="{BB962C8B-B14F-4D97-AF65-F5344CB8AC3E}">
        <p14:creationId xmlns:p14="http://schemas.microsoft.com/office/powerpoint/2010/main" val="18474119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extLst>
      <p:ext uri="{BB962C8B-B14F-4D97-AF65-F5344CB8AC3E}">
        <p14:creationId xmlns:p14="http://schemas.microsoft.com/office/powerpoint/2010/main" val="3978151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extLst>
      <p:ext uri="{BB962C8B-B14F-4D97-AF65-F5344CB8AC3E}">
        <p14:creationId xmlns:p14="http://schemas.microsoft.com/office/powerpoint/2010/main" val="1850217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extLst>
      <p:ext uri="{BB962C8B-B14F-4D97-AF65-F5344CB8AC3E}">
        <p14:creationId xmlns:p14="http://schemas.microsoft.com/office/powerpoint/2010/main" val="1641190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extLst>
      <p:ext uri="{BB962C8B-B14F-4D97-AF65-F5344CB8AC3E}">
        <p14:creationId xmlns:p14="http://schemas.microsoft.com/office/powerpoint/2010/main" val="285501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469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988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5875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2060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6345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523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450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0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36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7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792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extLst>
      <p:ext uri="{BB962C8B-B14F-4D97-AF65-F5344CB8AC3E}">
        <p14:creationId xmlns:p14="http://schemas.microsoft.com/office/powerpoint/2010/main" val="3654299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extLst>
      <p:ext uri="{BB962C8B-B14F-4D97-AF65-F5344CB8AC3E}">
        <p14:creationId xmlns:p14="http://schemas.microsoft.com/office/powerpoint/2010/main" val="3777061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extLst>
      <p:ext uri="{BB962C8B-B14F-4D97-AF65-F5344CB8AC3E}">
        <p14:creationId xmlns:p14="http://schemas.microsoft.com/office/powerpoint/2010/main" val="5988032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extLst>
      <p:ext uri="{BB962C8B-B14F-4D97-AF65-F5344CB8AC3E}">
        <p14:creationId xmlns:p14="http://schemas.microsoft.com/office/powerpoint/2010/main" val="20875929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extLst>
      <p:ext uri="{BB962C8B-B14F-4D97-AF65-F5344CB8AC3E}">
        <p14:creationId xmlns:p14="http://schemas.microsoft.com/office/powerpoint/2010/main" val="503607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extLst>
      <p:ext uri="{BB962C8B-B14F-4D97-AF65-F5344CB8AC3E}">
        <p14:creationId xmlns:p14="http://schemas.microsoft.com/office/powerpoint/2010/main" val="3137597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extLst>
      <p:ext uri="{BB962C8B-B14F-4D97-AF65-F5344CB8AC3E}">
        <p14:creationId xmlns:p14="http://schemas.microsoft.com/office/powerpoint/2010/main" val="34102907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extLst>
      <p:ext uri="{BB962C8B-B14F-4D97-AF65-F5344CB8AC3E}">
        <p14:creationId xmlns:p14="http://schemas.microsoft.com/office/powerpoint/2010/main" val="6267987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extLst>
      <p:ext uri="{BB962C8B-B14F-4D97-AF65-F5344CB8AC3E}">
        <p14:creationId xmlns:p14="http://schemas.microsoft.com/office/powerpoint/2010/main" val="67896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b="0" i="0"/>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lgn="l">
              <a:defRPr/>
            </a:pPr>
            <a:endParaRPr lang="en-US" b="0" i="0"/>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b="0" i="0"/>
              <a:pPr>
                <a:defRPr/>
              </a:pPr>
              <a:t>‹#›</a:t>
            </a:fld>
            <a:endParaRPr lang="en-US" b="0" i="0"/>
          </a:p>
        </p:txBody>
      </p:sp>
    </p:spTree>
    <p:extLst>
      <p:ext uri="{BB962C8B-B14F-4D97-AF65-F5344CB8AC3E}">
        <p14:creationId xmlns:p14="http://schemas.microsoft.com/office/powerpoint/2010/main" val="4085853847"/>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55698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extLst>
      <p:ext uri="{BB962C8B-B14F-4D97-AF65-F5344CB8AC3E}">
        <p14:creationId xmlns:p14="http://schemas.microsoft.com/office/powerpoint/2010/main" val="196918868"/>
      </p:ext>
    </p:extLst>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hyperlink" Target="https://www.ncronline.org/news/spirituality/st-corona-patron-saint-pandemics" TargetMode="External"/><Relationship Id="rId2" Type="http://schemas.openxmlformats.org/officeDocument/2006/relationships/image" Target="../media/image77.png"/><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19.xml"/><Relationship Id="rId4" Type="http://schemas.openxmlformats.org/officeDocument/2006/relationships/image" Target="../media/image17.JPG"/></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bbc.com/news/world-europe-66429342" TargetMode="External"/><Relationship Id="rId1" Type="http://schemas.openxmlformats.org/officeDocument/2006/relationships/slideLayout" Target="../slideLayouts/slideLayout14.xml"/><Relationship Id="rId4" Type="http://schemas.openxmlformats.org/officeDocument/2006/relationships/image" Target="../media/image81.jpg"/></Relationships>
</file>

<file path=ppt/slides/_rels/slide1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hyperlink" Target="http://en.wikipedia.org/wiki/Ital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hyperlink" Target="http://en.wikipedia.org/wiki/Ital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hyperlink" Target="http://en.wikipedia.org/wiki/Ital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hyperlink" Target="https://barnes-italy.com/tavolara-the-smallest-kingdom-in-the-worl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9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97.xml"/><Relationship Id="rId5" Type="http://schemas.openxmlformats.org/officeDocument/2006/relationships/hyperlink" Target="https://en.wikipedia.org/wiki/Seborga" TargetMode="Externa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9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9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97.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17.JPG"/><Relationship Id="rId4" Type="http://schemas.openxmlformats.org/officeDocument/2006/relationships/hyperlink" Target="https://www.theguardian.com/world/2023/oct/05/italy-supervolcano-campi-flegrei-naples-earthquakes-evacuation-plans?CMP=Share_iOSApp_Othe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8663608?ocid=global_bbccom_email_18012017_top+news+stori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781497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heguardian.com/world/2017/aug/21/earthquake-strikes-italian-island-of-ischia-with-one-reported-dead?CMP=Share_iOSApp_Other" TargetMode="External"/><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image" Target="../media/image17.JP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nytimes.com/2016/10/31/world/europe/italy-earthquake-norcia.html?em_pos=large&amp;emc=edit_nn_20161031&amp;nl=morning-briefing&amp;nlid=60046204" TargetMode="External"/><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7814975#%2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7823614?ocid=global_bbccom_email_31102016_top+news+stori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778585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bbc.com/news/world-europe-37522660"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hyperlink" Target="https://mobile.nytimes.com/2017/06/17/world/europe/italy-earthquakes-animals-predicting-natural-disasters.html?emc=edit_th_20170618&amp;nl=todaysheadlines&amp;nlid=60046204&amp;_r=0&amp;referer="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www.theguardian.com/world/2021/may/25/latest-sinkhole-in-street-in-rome-swallows-vehicles?CMP=Share_iOSApp_Other" TargetMode="External"/><Relationship Id="rId2" Type="http://schemas.openxmlformats.org/officeDocument/2006/relationships/notesSlide" Target="../notesSlides/notesSlide36.xml"/><Relationship Id="rId1" Type="http://schemas.openxmlformats.org/officeDocument/2006/relationships/slideLayout" Target="../slideLayouts/slideLayout30.xml"/><Relationship Id="rId5" Type="http://schemas.openxmlformats.org/officeDocument/2006/relationships/image" Target="../media/image17.JP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hyperlink" Target="http://www.nytimes.com/video/world/europe/100000004435414/sinkhole-swallows-cars-in-italy.html" TargetMode="External"/><Relationship Id="rId2" Type="http://schemas.openxmlformats.org/officeDocument/2006/relationships/notesSlide" Target="../notesSlides/notesSlide37.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hyperlink" Target="http://news.bbc.co.uk/2/hi/in_pictures/7984969.stm" TargetMode="External"/><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hyperlink" Target="http://news.bbc.co.uk/2/hi/in_pictures/7984969.stm" TargetMode="External"/><Relationship Id="rId2" Type="http://schemas.openxmlformats.org/officeDocument/2006/relationships/notesSlide" Target="../notesSlides/notesSlide42.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8674788?ocid=global_bbccom_email_19012017_top+news+stories"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hyperlink" Target="http://www.bbc.co.uk/programmes/b011792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0.xml"/><Relationship Id="rId4" Type="http://schemas.openxmlformats.org/officeDocument/2006/relationships/hyperlink" Target="http://en.wikipedia.org/wiki/Pompeii"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hyperlink" Target="http://en.wikipedia.org/wiki/Mt._Etn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30.xml"/><Relationship Id="rId5" Type="http://schemas.openxmlformats.org/officeDocument/2006/relationships/hyperlink" Target="https://www.volcanodiscovery.com/etna/news/137785/Etna-volcano-Italy-lava-fountains-and-loud-explosions-wake-up-residents.html" TargetMode="Externa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hyperlink" Target="https://www.newsnationnow.com/world/video-italys-mt-etna-volcano-erupts-spewing-lava-rattles-windows-and-doors/" TargetMode="External"/><Relationship Id="rId2" Type="http://schemas.openxmlformats.org/officeDocument/2006/relationships/notesSlide" Target="../notesSlides/notesSlide48.xml"/><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hyperlink" Target="http://margieinitaly.wordpress.com/2012/04/01/mt-etna-erupts-again-in-sicily/" TargetMode="External"/><Relationship Id="rId2" Type="http://schemas.openxmlformats.org/officeDocument/2006/relationships/notesSlide" Target="../notesSlides/notesSlide49.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hyperlink" Target="http://www.bbc.co.uk/news/world-europe-17577784" TargetMode="External"/><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17.JPG"/></Relationships>
</file>

<file path=ppt/slides/_rels/slide66.xml.rels><?xml version="1.0" encoding="UTF-8" standalone="yes"?>
<Relationships xmlns="http://schemas.openxmlformats.org/package/2006/relationships"><Relationship Id="rId3" Type="http://schemas.openxmlformats.org/officeDocument/2006/relationships/hyperlink" Target="http://www.nytimes.com/2016/11/08/world/europe/50-years-after-a-devastating-flood-fears-that-florence-remains-vulnerable.html?mwrsm=Email&amp;_r=0" TargetMode="External"/><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hyperlink" Target="http://www.aljazeera.com/news/2015/09/floods-drench-southern-italy-150911085234449.html"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5" Type="http://schemas.openxmlformats.org/officeDocument/2006/relationships/image" Target="../media/image49.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hyperlink" Target="http://www.bbc.com/news/world-us-canada-25648773" TargetMode="External"/><Relationship Id="rId2" Type="http://schemas.openxmlformats.org/officeDocument/2006/relationships/notesSlide" Target="../notesSlides/notesSlide54.xm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hyperlink" Target="http://www.guardian.co.uk/world/2011/oct/26/flash-floods-hit-italy" TargetMode="External"/><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30.xml"/><Relationship Id="rId5" Type="http://schemas.openxmlformats.org/officeDocument/2006/relationships/image" Target="../media/image53.JPG"/><Relationship Id="rId4" Type="http://schemas.openxmlformats.org/officeDocument/2006/relationships/hyperlink" Target="https://www.dailysabah.com/life/environment/unseasonal-flooding-hits-italys-venic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30.xml"/><Relationship Id="rId4" Type="http://schemas.openxmlformats.org/officeDocument/2006/relationships/image" Target="../media/image17.JPG"/></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17.JPG"/></Relationships>
</file>

<file path=ppt/slides/_rels/slide73.xml.rels><?xml version="1.0" encoding="UTF-8" standalone="yes"?>
<Relationships xmlns="http://schemas.openxmlformats.org/package/2006/relationships"><Relationship Id="rId3" Type="http://schemas.openxmlformats.org/officeDocument/2006/relationships/hyperlink" Target="http://news.ninemsn.com.au/slideshow_ajax.aspx?sectionid=9016&amp;sectionname=slideshowajax&amp;subsectionid=148615&amp;subsectionname=venicefloods" TargetMode="External"/><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hyperlink" Target="http://www.ibtimes.co.uk/venice-carnival-2015-revellers-try-keep-their-costumes-dry-flooded-st-marks-square-1486241" TargetMode="External"/><Relationship Id="rId2" Type="http://schemas.openxmlformats.org/officeDocument/2006/relationships/notesSlide" Target="../notesSlides/notesSlide60.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hyperlink" Target="http://www.bbc.com/news/world-europe-20294488" TargetMode="External"/><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hyperlink" Target="http://www.dailymail.co.uk/news/article-2231342/Tourists-swim-Venices-iconic-St-Marks-Square-Floating-City-flooded-high-tides.html"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hyperlink" Target="https://www.walksofitaly.com/blog/venice/flooding-acqua-alta-tip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30.xml"/><Relationship Id="rId4" Type="http://schemas.openxmlformats.org/officeDocument/2006/relationships/hyperlink" Target="https://www.walksofitaly.com/blog/venice/flooding-acqua-alta-tip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30.xml"/><Relationship Id="rId4" Type="http://schemas.openxmlformats.org/officeDocument/2006/relationships/hyperlink" Target="http://www.bbc.com/news/world-europe-2451031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hyperlink" Target="http://geology.com/sea-level-rise/venice.shtml" TargetMode="External"/><Relationship Id="rId2" Type="http://schemas.openxmlformats.org/officeDocument/2006/relationships/notesSlide" Target="../notesSlides/notesSlide66.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30.xml"/><Relationship Id="rId4" Type="http://schemas.openxmlformats.org/officeDocument/2006/relationships/hyperlink" Target="http://geology.com/sea-level-rise/venice.shtml" TargetMode="External"/></Relationships>
</file>

<file path=ppt/slides/_rels/slide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hyperlink" Target="https://en.wikipedia.org/wiki/Famine" TargetMode="External"/><Relationship Id="rId2" Type="http://schemas.openxmlformats.org/officeDocument/2006/relationships/notesSlide" Target="../notesSlides/notesSlide68.xml"/><Relationship Id="rId1" Type="http://schemas.openxmlformats.org/officeDocument/2006/relationships/slideLayout" Target="../slideLayouts/slideLayout63.xml"/><Relationship Id="rId4" Type="http://schemas.openxmlformats.org/officeDocument/2006/relationships/hyperlink" Target="https://en.wikipedia.org/wiki/Special:BookSources/0631181172"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histoiremesure.revues.org/4119?lang=en" TargetMode="Externa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eshd.eu/sites/default/files/webform/famineinitaly_alfani_mocarelli_strangio.pdf"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hyperlink" Target="http://news.bbc.co.uk/2/hi/europe/830513.stm" TargetMode="External"/><Relationship Id="rId2" Type="http://schemas.openxmlformats.org/officeDocument/2006/relationships/notesSlide" Target="../notesSlides/notesSlide69.xml"/><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hyperlink" Target="http://www.guardian.co.uk/world/2011/oct/26/flash-floods-hit-italy" TargetMode="External"/><Relationship Id="rId2" Type="http://schemas.openxmlformats.org/officeDocument/2006/relationships/notesSlide" Target="../notesSlides/notesSlide70.xml"/><Relationship Id="rId1" Type="http://schemas.openxmlformats.org/officeDocument/2006/relationships/slideLayout" Target="../slideLayouts/slideLayout30.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30.xml"/><Relationship Id="rId5" Type="http://schemas.openxmlformats.org/officeDocument/2006/relationships/image" Target="../media/image69.jpg"/><Relationship Id="rId4" Type="http://schemas.openxmlformats.org/officeDocument/2006/relationships/hyperlink" Target="https://www.bbc.com/news/world-europe-54402096"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30.xml"/><Relationship Id="rId5" Type="http://schemas.openxmlformats.org/officeDocument/2006/relationships/image" Target="../media/image17.JPG"/><Relationship Id="rId4" Type="http://schemas.openxmlformats.org/officeDocument/2006/relationships/hyperlink" Target="https://www.theguardian.com/world/2019/nov/25/storms-france-greece-italy-destruction-floods?CMP=Share_iOSApp_Other"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bbc.com/news/world-europe-30076940" TargetMode="External"/><Relationship Id="rId2" Type="http://schemas.openxmlformats.org/officeDocument/2006/relationships/notesSlide" Target="../notesSlides/notesSlide73.xml"/><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3" Type="http://schemas.openxmlformats.org/officeDocument/2006/relationships/hyperlink" Target="http://news.bbc.co.uk/2/hi/8517378.stm" TargetMode="External"/><Relationship Id="rId2" Type="http://schemas.openxmlformats.org/officeDocument/2006/relationships/notesSlide" Target="../notesSlides/notesSlide74.xml"/><Relationship Id="rId1" Type="http://schemas.openxmlformats.org/officeDocument/2006/relationships/slideLayout" Target="../slideLayouts/slideLayout30.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75.xml"/><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76.xml"/><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77.xml"/><Relationship Id="rId1" Type="http://schemas.openxmlformats.org/officeDocument/2006/relationships/slideLayout" Target="../slideLayouts/slideLayout30.xml"/><Relationship Id="rId4" Type="http://schemas.openxmlformats.org/officeDocument/2006/relationships/image" Target="../media/image74.png"/></Relationships>
</file>

<file path=ppt/slides/_rels/slide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hyperlink" Target="https://nypost.com/2016/08/30/relic-depicting-italian-towns-patron-saint-found-in-earthquake-rubble/" TargetMode="External"/><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995363" y="2245576"/>
            <a:ext cx="5918608" cy="142192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dirty="0">
                <a:ln w="12700">
                  <a:solidFill>
                    <a:srgbClr val="BBE0E3"/>
                  </a:solidFill>
                </a:ln>
                <a:solidFill>
                  <a:srgbClr val="000000"/>
                </a:solidFill>
                <a:effectLst>
                  <a:outerShdw blurRad="50800" dist="38100" algn="l" rotWithShape="0">
                    <a:prstClr val="black">
                      <a:alpha val="40000"/>
                    </a:prstClr>
                  </a:outerShdw>
                </a:effectLst>
              </a:rPr>
              <a:t>and World View</a:t>
            </a:r>
            <a:endParaRPr kumimoji="0" lang="en-US"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Subtitle 2">
            <a:extLst>
              <a:ext uri="{FF2B5EF4-FFF2-40B4-BE49-F238E27FC236}">
                <a16:creationId xmlns:a16="http://schemas.microsoft.com/office/drawing/2014/main" id="{224B6CA4-EA2F-4C34-BA96-D7657D99FB82}"/>
              </a:ext>
            </a:extLst>
          </p:cNvPr>
          <p:cNvSpPr txBox="1">
            <a:spLocks/>
          </p:cNvSpPr>
          <p:nvPr/>
        </p:nvSpPr>
        <p:spPr>
          <a:xfrm>
            <a:off x="915361" y="1073011"/>
            <a:ext cx="7153275" cy="5022989"/>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0" name="Rectangle 9">
            <a:extLst>
              <a:ext uri="{FF2B5EF4-FFF2-40B4-BE49-F238E27FC236}">
                <a16:creationId xmlns:a16="http://schemas.microsoft.com/office/drawing/2014/main" id="{345497C9-E457-41BB-AE9B-4D92B9ECE67F}"/>
              </a:ext>
            </a:extLst>
          </p:cNvPr>
          <p:cNvSpPr>
            <a:spLocks noChangeArrowheads="1"/>
          </p:cNvSpPr>
          <p:nvPr/>
        </p:nvSpPr>
        <p:spPr bwMode="auto">
          <a:xfrm>
            <a:off x="609222" y="381000"/>
            <a:ext cx="7925568" cy="1569660"/>
          </a:xfrm>
          <a:prstGeom prst="rect">
            <a:avLst/>
          </a:prstGeom>
          <a:solidFill>
            <a:srgbClr val="00B0F0"/>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1597993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a:solidFill>
            <a:schemeClr val="bg1"/>
          </a:solidFill>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3605986"/>
            <a:ext cx="7315200" cy="2824977"/>
          </a:xfrm>
          <a:prstGeom prst="rect">
            <a:avLst/>
          </a:prstGeom>
          <a:solidFill>
            <a:schemeClr val="bg1"/>
          </a:solidFill>
          <a:ln w="76200">
            <a:solidFill>
              <a:srgbClr val="FFC000"/>
            </a:solidFill>
            <a:miter lim="800000"/>
            <a:headEnd/>
            <a:tailEnd/>
          </a:ln>
        </p:spPr>
        <p:txBody>
          <a:bodyPr wrap="square" lIns="228600" tIns="228600" rIns="228600" bIns="228600">
            <a:noAutofit/>
          </a:bodyPr>
          <a:lstStyle/>
          <a:p>
            <a:pPr marL="609600" indent="-609600">
              <a:defRPr/>
            </a:pPr>
            <a:r>
              <a:rPr kumimoji="0" lang="en-US" sz="2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Villages are protected primarily </a:t>
            </a:r>
            <a:r>
              <a:rPr kumimoji="0" lang="en-US" sz="2000" b="1"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by</a:t>
            </a:r>
            <a:r>
              <a:rPr kumimoji="0" lang="en-US" sz="2000" b="1" i="1" u="none" strike="noStrike" kern="1200" cap="none" spc="0" normalizeH="0" baseline="0" noProof="0" dirty="0" err="1">
                <a:ln>
                  <a:noFill/>
                </a:ln>
                <a:effectLst/>
                <a:uLnTx/>
                <a:uFillTx/>
                <a:latin typeface="Arial" pitchFamily="34" charset="0"/>
                <a:ea typeface="+mn-ea"/>
                <a:cs typeface="Arial" pitchFamily="34" charset="0"/>
              </a:rPr>
              <a:t>their</a:t>
            </a:r>
            <a:r>
              <a:rPr kumimoji="0" lang="en-US" sz="2000" b="1" i="1" u="none" strike="noStrike" kern="1200" cap="none" spc="0" normalizeH="0" baseline="0" noProof="0" dirty="0">
                <a:ln>
                  <a:noFill/>
                </a:ln>
                <a:effectLst/>
                <a:uLnTx/>
                <a:uFillTx/>
                <a:latin typeface="Arial" pitchFamily="34" charset="0"/>
                <a:ea typeface="+mn-ea"/>
                <a:cs typeface="Arial" pitchFamily="34" charset="0"/>
              </a:rPr>
              <a:t> Patron Saints.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In this case . . .</a:t>
            </a:r>
            <a:endParaRPr kumimoji="0" lang="en-US" sz="1600" b="1"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effectLst/>
                <a:uLnTx/>
                <a:uFillTx/>
                <a:latin typeface="Arial" pitchFamily="34" charset="0"/>
                <a:ea typeface="+mn-ea"/>
                <a:cs typeface="Arial" pitchFamily="34" charset="0"/>
              </a:rPr>
              <a:t>Santo </a:t>
            </a:r>
            <a:r>
              <a:rPr kumimoji="0" lang="en-US" sz="6000" b="1" i="1" u="none" strike="noStrike" kern="1200" cap="none" spc="0" normalizeH="0" baseline="0" noProof="0" dirty="0" err="1">
                <a:ln>
                  <a:noFill/>
                </a:ln>
                <a:effectLst/>
                <a:uLnTx/>
                <a:uFillTx/>
                <a:latin typeface="Arial" pitchFamily="34" charset="0"/>
                <a:ea typeface="+mn-ea"/>
                <a:cs typeface="Arial" pitchFamily="34" charset="0"/>
              </a:rPr>
              <a:t>Patrono</a:t>
            </a:r>
            <a:endParaRPr kumimoji="0" lang="en-US" sz="6000" b="1" i="1" u="none" strike="noStrike" kern="1200" cap="none" spc="0" normalizeH="0" baseline="0" noProof="0" dirty="0">
              <a:ln>
                <a:noFill/>
              </a:ln>
              <a:effectLst/>
              <a:uLnTx/>
              <a:uFillTx/>
              <a:latin typeface="Arial" pitchFamily="34" charset="0"/>
              <a:ea typeface="+mn-ea"/>
              <a:cs typeface="Arial" pitchFamily="34" charset="0"/>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104992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0531" name="Rectangle 3"/>
          <p:cNvSpPr>
            <a:spLocks noGrp="1" noChangeArrowheads="1"/>
          </p:cNvSpPr>
          <p:nvPr>
            <p:ph type="body" idx="1"/>
          </p:nvPr>
        </p:nvSpPr>
        <p:spPr>
          <a:xfrm>
            <a:off x="914400" y="1267087"/>
            <a:ext cx="7315200" cy="5299912"/>
          </a:xfrm>
        </p:spPr>
        <p:txBody>
          <a:bodyPr/>
          <a:lstStyle/>
          <a:p>
            <a:pPr marL="0" indent="0" algn="ctr" eaLnBrk="1" hangingPunct="1">
              <a:lnSpc>
                <a:spcPct val="90000"/>
              </a:lnSpc>
              <a:buNone/>
            </a:pPr>
            <a:r>
              <a:rPr lang="en-US" sz="2800" dirty="0">
                <a:solidFill>
                  <a:schemeClr val="accent1"/>
                </a:solidFill>
              </a:rPr>
              <a:t>Once a year, </a:t>
            </a:r>
            <a:r>
              <a:rPr lang="en-US" b="1" dirty="0"/>
              <a:t>in every village and city, there is a celebration in honor of its patron saint (</a:t>
            </a:r>
            <a:r>
              <a:rPr lang="en-US" b="1" i="1" dirty="0" err="1"/>
              <a:t>santo</a:t>
            </a:r>
            <a:r>
              <a:rPr lang="en-US" b="1" i="1" dirty="0"/>
              <a:t> </a:t>
            </a:r>
            <a:r>
              <a:rPr lang="en-US" b="1" i="1" dirty="0" err="1"/>
              <a:t>patrono</a:t>
            </a:r>
            <a:r>
              <a:rPr lang="en-US" b="1" dirty="0"/>
              <a:t>) </a:t>
            </a:r>
            <a:r>
              <a:rPr lang="en-US" sz="2800" dirty="0">
                <a:solidFill>
                  <a:schemeClr val="accent1"/>
                </a:solidFill>
              </a:rPr>
              <a:t>in which a parade is featured.  The statue of the saint is place in the lead position in the parade, followed by the clergy, members of the upper classes, and then all other citizens.  A celebration follows in the piazza, or town center.  This tradition al festival and parade help to strengthen the feeling of solidarity and permit people to escape from the regular routine in a dramatic, spectacular, and fun-filled manner.”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170249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84322" y="152400"/>
            <a:ext cx="6607278" cy="6400800"/>
          </a:xfrm>
          <a:prstGeom prst="rect">
            <a:avLst/>
          </a:prstGeom>
        </p:spPr>
      </p:pic>
      <p:sp>
        <p:nvSpPr>
          <p:cNvPr id="8" name="Rectangle 7"/>
          <p:cNvSpPr>
            <a:spLocks noChangeArrowheads="1"/>
          </p:cNvSpPr>
          <p:nvPr/>
        </p:nvSpPr>
        <p:spPr bwMode="auto">
          <a:xfrm>
            <a:off x="2440647" y="6566356"/>
            <a:ext cx="42627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https://www.ncronline.org/news/spirituality/st-corona-patron-saint-pandemics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4"/>
          <a:stretch>
            <a:fillRect/>
          </a:stretch>
        </p:blipFill>
        <p:spPr>
          <a:xfrm>
            <a:off x="5105400" y="25139"/>
            <a:ext cx="3657600" cy="1498861"/>
          </a:xfrm>
          <a:prstGeom prst="rect">
            <a:avLst/>
          </a:prstGeom>
        </p:spPr>
      </p:pic>
      <p:sp>
        <p:nvSpPr>
          <p:cNvPr id="7" name="Rectangle 6"/>
          <p:cNvSpPr/>
          <p:nvPr/>
        </p:nvSpPr>
        <p:spPr>
          <a:xfrm>
            <a:off x="457200" y="1906012"/>
            <a:ext cx="2286000" cy="304698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“There is a St. Corona, and her remains are in </a:t>
            </a:r>
            <a:r>
              <a:rPr kumimoji="0" lang="en-US" sz="2400" b="1" i="1" u="none" strike="noStrike" kern="1200" cap="none" spc="0" normalizeH="0" baseline="0" noProof="0" dirty="0" err="1">
                <a:ln>
                  <a:noFill/>
                </a:ln>
                <a:solidFill>
                  <a:srgbClr val="000000"/>
                </a:solidFill>
                <a:effectLst/>
                <a:uLnTx/>
                <a:uFillTx/>
                <a:latin typeface="Verdana" pitchFamily="34" charset="0"/>
                <a:ea typeface="+mn-ea"/>
                <a:cs typeface="+mn-cs"/>
              </a:rPr>
              <a:t>Anzu</a:t>
            </a: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 town in northern Italy . . .”</a:t>
            </a:r>
            <a:endParaRPr kumimoji="0" lang="en-US" sz="20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60520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7160394" y="1214322"/>
            <a:ext cx="1090362"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14 Mar 2020</a:t>
            </a:r>
          </a:p>
        </p:txBody>
      </p:sp>
      <p:pic>
        <p:nvPicPr>
          <p:cNvPr id="10" name="Picture 9"/>
          <p:cNvPicPr>
            <a:picLocks noChangeAspect="1"/>
          </p:cNvPicPr>
          <p:nvPr/>
        </p:nvPicPr>
        <p:blipFill>
          <a:blip r:embed="rId3"/>
          <a:stretch>
            <a:fillRect/>
          </a:stretch>
        </p:blipFill>
        <p:spPr>
          <a:xfrm>
            <a:off x="13252" y="-33130"/>
            <a:ext cx="9144000" cy="6858000"/>
          </a:xfrm>
          <a:prstGeom prst="rect">
            <a:avLst/>
          </a:prstGeom>
        </p:spPr>
      </p:pic>
      <p:sp>
        <p:nvSpPr>
          <p:cNvPr id="12" name="Rectangle 11"/>
          <p:cNvSpPr/>
          <p:nvPr/>
        </p:nvSpPr>
        <p:spPr>
          <a:xfrm>
            <a:off x="152400" y="183270"/>
            <a:ext cx="4572000" cy="206210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Palermo pins hopes on patron saint to rid Italy of coronavirus </a:t>
            </a:r>
          </a:p>
        </p:txBody>
      </p:sp>
      <p:sp>
        <p:nvSpPr>
          <p:cNvPr id="14" name="Rectangle 13"/>
          <p:cNvSpPr/>
          <p:nvPr/>
        </p:nvSpPr>
        <p:spPr>
          <a:xfrm>
            <a:off x="993006" y="5791200"/>
            <a:ext cx="7160394" cy="9233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Residents of Sicilian capital pray for another miracle from Saint </a:t>
            </a:r>
            <a:r>
              <a:rPr kumimoji="0" lang="en-US" sz="1800" b="1" i="1" u="none" strike="noStrike" kern="1200" cap="none" spc="0" normalizeH="0" baseline="0" noProof="0" dirty="0" err="1">
                <a:ln>
                  <a:noFill/>
                </a:ln>
                <a:solidFill>
                  <a:srgbClr val="FFFFFF"/>
                </a:solidFill>
                <a:effectLst/>
                <a:uLnTx/>
                <a:uFillTx/>
                <a:latin typeface="Verdana" pitchFamily="34" charset="0"/>
                <a:ea typeface="+mn-ea"/>
                <a:cs typeface="+mn-cs"/>
              </a:rPr>
              <a:t>Rosalia</a:t>
            </a: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 who they say rescued the city from a deadly plague in 1625</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009" y="183270"/>
            <a:ext cx="1470991" cy="323803"/>
          </a:xfrm>
          <a:prstGeom prst="rect">
            <a:avLst/>
          </a:prstGeom>
        </p:spPr>
      </p:pic>
      <p:sp>
        <p:nvSpPr>
          <p:cNvPr id="16" name="Rectangle 15"/>
          <p:cNvSpPr/>
          <p:nvPr/>
        </p:nvSpPr>
        <p:spPr>
          <a:xfrm>
            <a:off x="7010401" y="614476"/>
            <a:ext cx="2133599"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Fri 13 Mar 2020 12.15 EDT</a:t>
            </a:r>
          </a:p>
        </p:txBody>
      </p:sp>
    </p:spTree>
    <p:extLst>
      <p:ext uri="{BB962C8B-B14F-4D97-AF65-F5344CB8AC3E}">
        <p14:creationId xmlns:p14="http://schemas.microsoft.com/office/powerpoint/2010/main" val="41844946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025210" y="2133600"/>
            <a:ext cx="5908990"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Some Background to the Country</a:t>
            </a:r>
          </a:p>
        </p:txBody>
      </p:sp>
      <p:sp>
        <p:nvSpPr>
          <p:cNvPr id="6" name="Text Box 3"/>
          <p:cNvSpPr txBox="1">
            <a:spLocks noChangeArrowheads="1"/>
          </p:cNvSpPr>
          <p:nvPr/>
        </p:nvSpPr>
        <p:spPr bwMode="auto">
          <a:xfrm>
            <a:off x="457200" y="2638961"/>
            <a:ext cx="6705600" cy="132343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The Forces of Nature and World View</a:t>
            </a:r>
          </a:p>
        </p:txBody>
      </p:sp>
    </p:spTree>
    <p:extLst>
      <p:ext uri="{BB962C8B-B14F-4D97-AF65-F5344CB8AC3E}">
        <p14:creationId xmlns:p14="http://schemas.microsoft.com/office/powerpoint/2010/main" val="8793163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2707" name="Rectangle 3"/>
          <p:cNvSpPr>
            <a:spLocks noGrp="1" noChangeArrowheads="1"/>
          </p:cNvSpPr>
          <p:nvPr>
            <p:ph type="body" idx="1"/>
          </p:nvPr>
        </p:nvSpPr>
        <p:spPr>
          <a:xfrm>
            <a:off x="914400" y="3289638"/>
            <a:ext cx="7315200" cy="1335750"/>
          </a:xfrm>
        </p:spPr>
        <p:txBody>
          <a:bodyPr/>
          <a:lstStyle/>
          <a:p>
            <a:pPr marL="0" indent="0" algn="ctr" eaLnBrk="1" hangingPunct="1">
              <a:buNone/>
            </a:pPr>
            <a:r>
              <a:rPr lang="en-US" sz="2800" dirty="0"/>
              <a:t>As a result, Italy exudes an aura of</a:t>
            </a:r>
          </a:p>
          <a:p>
            <a:pPr marL="0" indent="0" algn="ctr" eaLnBrk="1" hangingPunct="1">
              <a:buNone/>
            </a:pPr>
            <a:r>
              <a:rPr lang="en-US" sz="2800" dirty="0"/>
              <a:t> </a:t>
            </a:r>
            <a:r>
              <a:rPr lang="en-US" sz="4400" b="1" dirty="0"/>
              <a:t>“precariousness”</a:t>
            </a:r>
            <a:endParaRPr lang="en-US" sz="36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83781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3731" name="Rectangle 3"/>
          <p:cNvSpPr>
            <a:spLocks noGrp="1" noChangeArrowheads="1"/>
          </p:cNvSpPr>
          <p:nvPr>
            <p:ph type="body" idx="1"/>
          </p:nvPr>
        </p:nvSpPr>
        <p:spPr>
          <a:xfrm>
            <a:off x="914400" y="1828800"/>
            <a:ext cx="7315200" cy="4093428"/>
          </a:xfrm>
        </p:spPr>
        <p:txBody>
          <a:bodyPr/>
          <a:lstStyle/>
          <a:p>
            <a:pPr marL="0" indent="0" algn="ctr" eaLnBrk="1" hangingPunct="1">
              <a:lnSpc>
                <a:spcPct val="90000"/>
              </a:lnSpc>
              <a:buNone/>
            </a:pPr>
            <a:r>
              <a:rPr lang="en-US" dirty="0">
                <a:solidFill>
                  <a:schemeClr val="accent1"/>
                </a:solidFill>
              </a:rPr>
              <a:t>Italians tend to accept </a:t>
            </a:r>
          </a:p>
          <a:p>
            <a:pPr marL="0" indent="0" algn="ctr" eaLnBrk="1" hangingPunct="1">
              <a:lnSpc>
                <a:spcPct val="90000"/>
              </a:lnSpc>
              <a:buNone/>
            </a:pPr>
            <a:r>
              <a:rPr lang="en-US" sz="3600" b="1" dirty="0"/>
              <a:t>insecurity as a fact of life</a:t>
            </a:r>
            <a:r>
              <a:rPr lang="en-US" dirty="0"/>
              <a:t>.  </a:t>
            </a:r>
          </a:p>
          <a:p>
            <a:pPr marL="0" indent="0" algn="ctr" eaLnBrk="1" hangingPunct="1">
              <a:lnSpc>
                <a:spcPct val="90000"/>
              </a:lnSpc>
              <a:buNone/>
            </a:pPr>
            <a:endParaRPr lang="en-US" sz="300" dirty="0"/>
          </a:p>
          <a:p>
            <a:pPr marL="0" indent="0" algn="ctr" eaLnBrk="1" hangingPunct="1">
              <a:lnSpc>
                <a:spcPct val="90000"/>
              </a:lnSpc>
              <a:buNone/>
            </a:pPr>
            <a:r>
              <a:rPr lang="en-US" dirty="0">
                <a:solidFill>
                  <a:schemeClr val="accent1"/>
                </a:solidFill>
              </a:rPr>
              <a:t>This acceptance may explain why they seem to be able to </a:t>
            </a:r>
          </a:p>
          <a:p>
            <a:pPr marL="0" indent="0" algn="ctr" eaLnBrk="1" hangingPunct="1">
              <a:lnSpc>
                <a:spcPct val="90000"/>
              </a:lnSpc>
              <a:buNone/>
            </a:pPr>
            <a:r>
              <a:rPr lang="en-US" sz="3600" b="1" dirty="0"/>
              <a:t>enjoy life more for the moment </a:t>
            </a:r>
          </a:p>
          <a:p>
            <a:pPr marL="0" indent="0" algn="ctr" eaLnBrk="1" hangingPunct="1">
              <a:lnSpc>
                <a:spcPct val="90000"/>
              </a:lnSpc>
              <a:buNone/>
            </a:pPr>
            <a:r>
              <a:rPr lang="en-US" dirty="0">
                <a:solidFill>
                  <a:schemeClr val="accent1"/>
                </a:solidFill>
              </a:rPr>
              <a:t>and why the are willing </a:t>
            </a:r>
          </a:p>
          <a:p>
            <a:pPr marL="0" indent="0" algn="ctr" eaLnBrk="1" hangingPunct="1">
              <a:lnSpc>
                <a:spcPct val="90000"/>
              </a:lnSpc>
              <a:buNone/>
            </a:pPr>
            <a:r>
              <a:rPr lang="en-US" sz="3600" b="1" dirty="0"/>
              <a:t>to accept events as they happen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116445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3731" name="Rectangle 3"/>
          <p:cNvSpPr>
            <a:spLocks noGrp="1" noChangeArrowheads="1"/>
          </p:cNvSpPr>
          <p:nvPr>
            <p:ph type="body" idx="1"/>
          </p:nvPr>
        </p:nvSpPr>
        <p:spPr>
          <a:xfrm>
            <a:off x="914400" y="1643742"/>
            <a:ext cx="7315200" cy="3877985"/>
          </a:xfrm>
        </p:spPr>
        <p:txBody>
          <a:bodyPr/>
          <a:lstStyle/>
          <a:p>
            <a:pPr marL="0" indent="0" algn="ctr" eaLnBrk="1" hangingPunct="1">
              <a:lnSpc>
                <a:spcPct val="90000"/>
              </a:lnSpc>
              <a:buNone/>
            </a:pPr>
            <a:r>
              <a:rPr lang="en-US" dirty="0"/>
              <a:t>Italians tend to feel that </a:t>
            </a:r>
          </a:p>
          <a:p>
            <a:pPr marL="0" indent="0" algn="ctr" eaLnBrk="1" hangingPunct="1">
              <a:lnSpc>
                <a:spcPct val="90000"/>
              </a:lnSpc>
              <a:buNone/>
            </a:pPr>
            <a:endParaRPr lang="en-US" sz="1200" dirty="0"/>
          </a:p>
          <a:p>
            <a:pPr marL="0" indent="0" algn="ctr" eaLnBrk="1" hangingPunct="1">
              <a:lnSpc>
                <a:spcPct val="90000"/>
              </a:lnSpc>
              <a:buNone/>
            </a:pPr>
            <a:r>
              <a:rPr lang="en-US" sz="4000" b="1" dirty="0"/>
              <a:t>if something is going to happen, </a:t>
            </a:r>
          </a:p>
          <a:p>
            <a:pPr marL="0" indent="0" algn="ctr" eaLnBrk="1" hangingPunct="1">
              <a:lnSpc>
                <a:spcPct val="90000"/>
              </a:lnSpc>
              <a:buNone/>
            </a:pPr>
            <a:r>
              <a:rPr lang="en-US" sz="4000" b="1" dirty="0"/>
              <a:t>it will, </a:t>
            </a:r>
          </a:p>
          <a:p>
            <a:pPr marL="0" indent="0" algn="ctr" eaLnBrk="1" hangingPunct="1">
              <a:lnSpc>
                <a:spcPct val="90000"/>
              </a:lnSpc>
              <a:buNone/>
            </a:pPr>
            <a:r>
              <a:rPr lang="en-US" sz="4000" b="1" dirty="0"/>
              <a:t>and that not much can be done about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688912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108328" y="6551842"/>
            <a:ext cx="2920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https://www.bbc.com/news/world-europe-66429342</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4DD4B3F7-4CD7-3841-03E8-D7FB27EDD127}"/>
              </a:ext>
            </a:extLst>
          </p:cNvPr>
          <p:cNvPicPr>
            <a:picLocks noChangeAspect="1"/>
          </p:cNvPicPr>
          <p:nvPr/>
        </p:nvPicPr>
        <p:blipFill>
          <a:blip r:embed="rId3"/>
          <a:stretch>
            <a:fillRect/>
          </a:stretch>
        </p:blipFill>
        <p:spPr>
          <a:xfrm>
            <a:off x="1419063" y="447522"/>
            <a:ext cx="6305874" cy="5962956"/>
          </a:xfrm>
          <a:prstGeom prst="rect">
            <a:avLst/>
          </a:prstGeom>
        </p:spPr>
      </p:pic>
      <p:sp>
        <p:nvSpPr>
          <p:cNvPr id="9" name="Rectangle 2">
            <a:extLst>
              <a:ext uri="{FF2B5EF4-FFF2-40B4-BE49-F238E27FC236}">
                <a16:creationId xmlns:a16="http://schemas.microsoft.com/office/drawing/2014/main" id="{8107D30D-A274-2CE6-FBBD-0E931098555F}"/>
              </a:ext>
            </a:extLst>
          </p:cNvPr>
          <p:cNvSpPr>
            <a:spLocks noGrp="1" noChangeArrowheads="1"/>
          </p:cNvSpPr>
          <p:nvPr>
            <p:ph type="title"/>
          </p:nvPr>
        </p:nvSpPr>
        <p:spPr>
          <a:xfrm>
            <a:off x="1447800" y="1143000"/>
            <a:ext cx="2209800" cy="838200"/>
          </a:xfrm>
          <a:solidFill>
            <a:schemeClr val="bg1"/>
          </a:solidFill>
        </p:spPr>
        <p:txBody>
          <a:bodyPr/>
          <a:lstStyle/>
          <a:p>
            <a:pPr algn="l" eaLnBrk="1" hangingPunct="1"/>
            <a:r>
              <a:rPr lang="en-US" sz="1800" dirty="0"/>
              <a:t>7 August 2023</a:t>
            </a:r>
            <a:endParaRPr lang="en-US" sz="1800" i="1" dirty="0"/>
          </a:p>
        </p:txBody>
      </p:sp>
      <p:pic>
        <p:nvPicPr>
          <p:cNvPr id="11" name="Picture 10" descr="A red and white logo&#10;&#10;Description automatically generated">
            <a:extLst>
              <a:ext uri="{FF2B5EF4-FFF2-40B4-BE49-F238E27FC236}">
                <a16:creationId xmlns:a16="http://schemas.microsoft.com/office/drawing/2014/main" id="{49CF70D3-DA31-92BC-7787-09080DEA5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696" y="1104900"/>
            <a:ext cx="1822704" cy="876300"/>
          </a:xfrm>
          <a:prstGeom prst="rect">
            <a:avLst/>
          </a:prstGeom>
        </p:spPr>
      </p:pic>
    </p:spTree>
    <p:extLst>
      <p:ext uri="{BB962C8B-B14F-4D97-AF65-F5344CB8AC3E}">
        <p14:creationId xmlns:p14="http://schemas.microsoft.com/office/powerpoint/2010/main" val="23450637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4755" name="Rectangle 3"/>
          <p:cNvSpPr>
            <a:spLocks noGrp="1" noChangeArrowheads="1"/>
          </p:cNvSpPr>
          <p:nvPr>
            <p:ph type="body" idx="1"/>
          </p:nvPr>
        </p:nvSpPr>
        <p:spPr>
          <a:xfrm>
            <a:off x="914400" y="1414082"/>
            <a:ext cx="7315200" cy="3170099"/>
          </a:xfrm>
        </p:spPr>
        <p:txBody>
          <a:bodyPr/>
          <a:lstStyle/>
          <a:p>
            <a:pPr eaLnBrk="1" hangingPunct="1"/>
            <a:endParaRPr lang="en-US" dirty="0"/>
          </a:p>
          <a:p>
            <a:pPr eaLnBrk="1" hangingPunct="1"/>
            <a:endParaRPr lang="en-US" dirty="0"/>
          </a:p>
          <a:p>
            <a:pPr eaLnBrk="1" hangingPunct="1"/>
            <a:endParaRPr lang="en-US" dirty="0"/>
          </a:p>
          <a:p>
            <a:pPr marL="0" indent="0" algn="ctr" eaLnBrk="1" hangingPunct="1">
              <a:buNone/>
            </a:pPr>
            <a:r>
              <a:rPr lang="en-US" dirty="0"/>
              <a:t>George Foster: </a:t>
            </a:r>
          </a:p>
          <a:p>
            <a:pPr marL="0" indent="0" algn="ctr" eaLnBrk="1" hangingPunct="1">
              <a:buNone/>
            </a:pPr>
            <a:r>
              <a:rPr lang="en-US" sz="4400" b="1" dirty="0"/>
              <a:t>“Peasant Fatalism”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9032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3405188" y="6400574"/>
            <a:ext cx="2309812" cy="366712"/>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mn-ea"/>
                <a:cs typeface="+mn-cs"/>
                <a:hlinkClick r:id="rId2"/>
              </a:rPr>
              <a:t>Parman's</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2"/>
              </a:rPr>
              <a:t> classic picks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charset="0"/>
                <a:ea typeface="+mn-ea"/>
                <a:cs typeface="+mn-cs"/>
              </a:rPr>
              <a:t>-- Tony Galt</a:t>
            </a:r>
          </a:p>
        </p:txBody>
      </p:sp>
      <p:sp>
        <p:nvSpPr>
          <p:cNvPr id="75780" name="Rectangle 4"/>
          <p:cNvSpPr>
            <a:spLocks noGrp="1" noChangeArrowheads="1"/>
          </p:cNvSpPr>
          <p:nvPr>
            <p:ph type="title"/>
          </p:nvPr>
        </p:nvSpPr>
        <p:spPr bwMode="auto">
          <a:xfrm>
            <a:off x="457200" y="427038"/>
            <a:ext cx="8229600" cy="41116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1800"/>
              <a:t>“Classics" in the Anthropology of Europe</a:t>
            </a:r>
          </a:p>
        </p:txBody>
      </p:sp>
      <p:pic>
        <p:nvPicPr>
          <p:cNvPr id="75781" name="Picture 5"/>
          <p:cNvPicPr>
            <a:picLocks noChangeAspect="1" noChangeArrowheads="1"/>
          </p:cNvPicPr>
          <p:nvPr/>
        </p:nvPicPr>
        <p:blipFill>
          <a:blip r:embed="rId3" cstate="print"/>
          <a:srcRect/>
          <a:stretch>
            <a:fillRect/>
          </a:stretch>
        </p:blipFill>
        <p:spPr bwMode="auto">
          <a:xfrm>
            <a:off x="5199744" y="3635826"/>
            <a:ext cx="2552700" cy="2552700"/>
          </a:xfrm>
          <a:prstGeom prst="rect">
            <a:avLst/>
          </a:prstGeom>
          <a:noFill/>
          <a:ln w="9525" algn="ctr">
            <a:noFill/>
            <a:miter lim="800000"/>
            <a:headEnd/>
            <a:tailEnd/>
          </a:ln>
        </p:spPr>
      </p:pic>
      <p:sp>
        <p:nvSpPr>
          <p:cNvPr id="7" name="Rectangle 2"/>
          <p:cNvSpPr txBox="1">
            <a:spLocks noChangeArrowheads="1"/>
          </p:cNvSpPr>
          <p:nvPr/>
        </p:nvSpPr>
        <p:spPr bwMode="auto">
          <a:xfrm>
            <a:off x="914400" y="1282474"/>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marL="0" marR="0" lvl="0" indent="0" algn="ctr" defTabSz="914400" rtl="0" eaLnBrk="1" fontAlgn="base" latinLnBrk="0" hangingPunct="1">
              <a:lnSpc>
                <a:spcPct val="120000"/>
              </a:lnSpc>
              <a:spcBef>
                <a:spcPct val="20000"/>
              </a:spcBef>
              <a:spcAft>
                <a:spcPct val="0"/>
              </a:spcAft>
              <a:buClrTx/>
              <a:buSzTx/>
              <a:buFontTx/>
              <a:buNone/>
              <a:tabLst>
                <a:tab pos="0" algn="l"/>
              </a:tabLst>
              <a:defRPr/>
            </a:pPr>
            <a:r>
              <a:rPr kumimoji="0" lang="en-US" sz="3200" b="0" i="0" u="none" strike="noStrike" kern="0" cap="none" spc="0" normalizeH="0" baseline="0" noProof="0" dirty="0">
                <a:ln>
                  <a:noFill/>
                </a:ln>
                <a:solidFill>
                  <a:srgbClr val="000000"/>
                </a:solidFill>
                <a:effectLst/>
                <a:uLnTx/>
                <a:uFillTx/>
                <a:latin typeface="Arial"/>
                <a:ea typeface="+mn-ea"/>
                <a:cs typeface="+mn-cs"/>
              </a:rPr>
              <a:t>George Foster</a:t>
            </a:r>
          </a:p>
          <a:p>
            <a:pPr marL="514350" marR="0" lvl="0" indent="-514350" algn="l" defTabSz="914400" rtl="0" eaLnBrk="1" fontAlgn="base" latinLnBrk="0" hangingPunct="1">
              <a:lnSpc>
                <a:spcPct val="120000"/>
              </a:lnSpc>
              <a:spcBef>
                <a:spcPct val="20000"/>
              </a:spcBef>
              <a:spcAft>
                <a:spcPct val="0"/>
              </a:spcAft>
              <a:buClrTx/>
              <a:buSzTx/>
              <a:buFontTx/>
              <a:buAutoNum type="arabicPlain" startAt="1965"/>
              <a:tabLst>
                <a:tab pos="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 “Peasant Society and the 	Image of Limited Good.”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1" u="none" strike="noStrike" kern="0" cap="none" spc="0" normalizeH="0" baseline="0" noProof="0" dirty="0">
                <a:ln>
                  <a:noFill/>
                </a:ln>
                <a:solidFill>
                  <a:srgbClr val="000000"/>
                </a:solidFill>
                <a:effectLst/>
                <a:uLnTx/>
                <a:uFillTx/>
                <a:latin typeface="Arial"/>
                <a:ea typeface="+mn-ea"/>
                <a:cs typeface="+mn-cs"/>
              </a:rPr>
              <a:t>			American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1" u="none" strike="noStrike" kern="0" cap="none" spc="0" normalizeH="0" baseline="0" noProof="0" dirty="0">
                <a:ln>
                  <a:noFill/>
                </a:ln>
                <a:solidFill>
                  <a:srgbClr val="000000"/>
                </a:solidFill>
                <a:effectLst/>
                <a:uLnTx/>
                <a:uFillTx/>
                <a:latin typeface="Arial"/>
                <a:ea typeface="+mn-ea"/>
                <a:cs typeface="+mn-cs"/>
              </a:rPr>
              <a:t>			Anthropologist</a:t>
            </a:r>
            <a:r>
              <a:rPr kumimoji="0" lang="en-US" sz="2800" b="0" i="0" u="none" strike="noStrike" kern="0" cap="none" spc="0" normalizeH="0" baseline="0" noProof="0" dirty="0">
                <a:ln>
                  <a:noFill/>
                </a:ln>
                <a:solidFill>
                  <a:srgbClr val="000000"/>
                </a:solidFill>
                <a:effectLst/>
                <a:uLnTx/>
                <a:uFillTx/>
                <a:latin typeface="Arial"/>
                <a:ea typeface="+mn-ea"/>
                <a:cs typeface="+mn-cs"/>
              </a:rPr>
              <a:t>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			67:293-315.</a:t>
            </a:r>
            <a:r>
              <a:rPr kumimoji="0" lang="en-US" sz="2400" b="0" i="0" u="none" strike="noStrike" kern="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619365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5240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www.d.umn.edu/cla/faculty/troufs/anth1095/index.html#Gannon</a:t>
            </a:r>
            <a:endParaRPr lang="en-US" sz="800" b="0" i="0" dirty="0">
              <a:solidFill>
                <a:srgbClr val="000000"/>
              </a:solidFill>
            </a:endParaRPr>
          </a:p>
        </p:txBody>
      </p:sp>
    </p:spTree>
    <p:extLst>
      <p:ext uri="{BB962C8B-B14F-4D97-AF65-F5344CB8AC3E}">
        <p14:creationId xmlns:p14="http://schemas.microsoft.com/office/powerpoint/2010/main" val="35211914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995363" y="2245576"/>
            <a:ext cx="5918608" cy="142192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09868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62,390,364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(July 2021 est.)</a:t>
            </a:r>
          </a:p>
        </p:txBody>
      </p:sp>
    </p:spTree>
    <p:extLst>
      <p:ext uri="{BB962C8B-B14F-4D97-AF65-F5344CB8AC3E}">
        <p14:creationId xmlns:p14="http://schemas.microsoft.com/office/powerpoint/2010/main" val="370270759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0FEC2EDA-47D0-4CB0-916B-8072BC5FB92B}"/>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E1902857-D2EA-410D-9A2B-A23115B2A076}"/>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743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165262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21227866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621290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995363" y="2245576"/>
            <a:ext cx="5918608" cy="142192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dirty="0">
                <a:ln w="12700">
                  <a:solidFill>
                    <a:srgbClr val="BBE0E3"/>
                  </a:solidFill>
                </a:ln>
                <a:solidFill>
                  <a:srgbClr val="000000"/>
                </a:solidFill>
                <a:effectLst>
                  <a:outerShdw blurRad="50800" dist="38100" algn="l" rotWithShape="0">
                    <a:prstClr val="black">
                      <a:alpha val="40000"/>
                    </a:prstClr>
                  </a:outerShdw>
                </a:effectLst>
              </a:rPr>
              <a:t>and World View</a:t>
            </a:r>
            <a:endParaRPr kumimoji="0" lang="en-US"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64630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body" idx="4294967295"/>
          </p:nvPr>
        </p:nvSpPr>
        <p:spPr>
          <a:xfrm>
            <a:off x="910324" y="2428397"/>
            <a:ext cx="7315200" cy="2985433"/>
          </a:xfrm>
        </p:spPr>
        <p:txBody>
          <a:bodyPr>
            <a:spAutoFit/>
          </a:bodyPr>
          <a:lstStyle/>
          <a:p>
            <a:pPr algn="ctr" eaLnBrk="1" hangingPunct="1">
              <a:buFontTx/>
              <a:buNone/>
            </a:pPr>
            <a:r>
              <a:rPr lang="en-US" sz="4400" b="1" dirty="0">
                <a:solidFill>
                  <a:srgbClr val="FF0000"/>
                </a:solidFill>
              </a:rPr>
              <a:t>the </a:t>
            </a:r>
          </a:p>
          <a:p>
            <a:pPr algn="ctr" eaLnBrk="1" hangingPunct="1">
              <a:buFontTx/>
              <a:buNone/>
            </a:pPr>
            <a:r>
              <a:rPr lang="en-US" sz="4400" b="1" dirty="0">
                <a:solidFill>
                  <a:srgbClr val="FF0000"/>
                </a:solidFill>
              </a:rPr>
              <a:t>Units of Analysis</a:t>
            </a:r>
          </a:p>
          <a:p>
            <a:pPr algn="ctr" eaLnBrk="1" hangingPunct="1">
              <a:buFontTx/>
              <a:buNone/>
            </a:pPr>
            <a:r>
              <a:rPr lang="en-US" sz="4400" b="1" dirty="0">
                <a:solidFill>
                  <a:srgbClr val="FF0000"/>
                </a:solidFill>
              </a:rPr>
              <a:t>can be combined</a:t>
            </a:r>
          </a:p>
          <a:p>
            <a:pPr algn="ctr" eaLnBrk="1" hangingPunct="1">
              <a:buFontTx/>
              <a:buNone/>
            </a:pPr>
            <a:r>
              <a:rPr lang="en-US" dirty="0">
                <a:solidFill>
                  <a:srgbClr val="FF0000"/>
                </a:solidFill>
              </a:rPr>
              <a:t>(and quite often are)</a:t>
            </a:r>
          </a:p>
        </p:txBody>
      </p:sp>
    </p:spTree>
    <p:extLst>
      <p:ext uri="{BB962C8B-B14F-4D97-AF65-F5344CB8AC3E}">
        <p14:creationId xmlns:p14="http://schemas.microsoft.com/office/powerpoint/2010/main" val="1309488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871538" y="457200"/>
            <a:ext cx="7586662" cy="5867400"/>
          </a:xfrm>
        </p:spPr>
        <p:txBody>
          <a:bodyPr>
            <a:noAutofit/>
          </a:bodyPr>
          <a:lstStyle/>
          <a:p>
            <a:pPr eaLnBrk="1" hangingPunct="1">
              <a:lnSpc>
                <a:spcPct val="70000"/>
              </a:lnSpc>
              <a:buFontTx/>
              <a:buNone/>
              <a:defRPr/>
            </a:pPr>
            <a:endParaRPr lang="en-US" sz="4000" b="1" dirty="0">
              <a:latin typeface="Verdana" pitchFamily="34" charset="0"/>
            </a:endParaRPr>
          </a:p>
          <a:p>
            <a:pPr algn="ctr" eaLnBrk="1" hangingPunct="1">
              <a:lnSpc>
                <a:spcPct val="90000"/>
              </a:lnSpc>
              <a:buFontTx/>
              <a:buNone/>
              <a:defRPr/>
            </a:pPr>
            <a:r>
              <a:rPr lang="en-US" sz="2400" b="1" dirty="0">
                <a:solidFill>
                  <a:srgbClr val="FFFFFF"/>
                </a:solidFill>
                <a:latin typeface="Verdana" pitchFamily="34" charset="0"/>
              </a:rPr>
              <a:t>“units of analysis” may include:</a:t>
            </a:r>
          </a:p>
          <a:p>
            <a:pPr marL="1538288" indent="-158750" eaLnBrk="1" hangingPunct="1">
              <a:lnSpc>
                <a:spcPct val="60000"/>
              </a:lnSpc>
              <a:buFontTx/>
              <a:buNone/>
              <a:defRPr/>
            </a:pPr>
            <a:endParaRPr lang="en-US" sz="1000" b="1" dirty="0">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one person</a:t>
            </a:r>
            <a:endParaRPr lang="en-US" sz="18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family</a:t>
            </a:r>
            <a:endParaRPr lang="en-US" sz="16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community</a:t>
            </a:r>
          </a:p>
          <a:p>
            <a:pPr marL="1712913" lvl="1" indent="-333375" eaLnBrk="1" hangingPunct="1">
              <a:lnSpc>
                <a:spcPct val="90000"/>
              </a:lnSpc>
              <a:defRPr/>
            </a:pPr>
            <a:r>
              <a:rPr lang="en-US" b="1" dirty="0">
                <a:solidFill>
                  <a:srgbClr val="9ED3D7"/>
                </a:solidFill>
                <a:latin typeface="Verdana" pitchFamily="34" charset="0"/>
              </a:rPr>
              <a:t>a region</a:t>
            </a:r>
          </a:p>
          <a:p>
            <a:pPr marL="1712913" lvl="1" indent="-333375" eaLnBrk="1" hangingPunct="1">
              <a:lnSpc>
                <a:spcPct val="90000"/>
              </a:lnSpc>
              <a:defRPr/>
            </a:pPr>
            <a:r>
              <a:rPr lang="en-US" b="1" dirty="0">
                <a:solidFill>
                  <a:schemeClr val="accent1">
                    <a:lumMod val="90000"/>
                  </a:schemeClr>
                </a:solidFill>
                <a:latin typeface="Verdana" pitchFamily="34" charset="0"/>
              </a:rPr>
              <a:t>a “culture area”</a:t>
            </a:r>
          </a:p>
          <a:p>
            <a:pPr marL="1712913" lvl="1" indent="-333375" eaLnBrk="1" hangingPunct="1">
              <a:lnSpc>
                <a:spcPct val="90000"/>
              </a:lnSpc>
              <a:defRPr/>
            </a:pPr>
            <a:r>
              <a:rPr lang="en-US" b="1" dirty="0">
                <a:solidFill>
                  <a:schemeClr val="accent1">
                    <a:lumMod val="90000"/>
                  </a:schemeClr>
                </a:solidFill>
                <a:latin typeface="Verdana" pitchFamily="34" charset="0"/>
              </a:rPr>
              <a:t>a culture / “subculture”</a:t>
            </a:r>
          </a:p>
          <a:p>
            <a:pPr marL="1712913" lvl="1" indent="-333375" eaLnBrk="1" hangingPunct="1">
              <a:lnSpc>
                <a:spcPct val="90000"/>
              </a:lnSpc>
              <a:defRPr/>
            </a:pPr>
            <a:r>
              <a:rPr lang="en-US" sz="3200" b="1" dirty="0">
                <a:latin typeface="Verdana" pitchFamily="34" charset="0"/>
              </a:rPr>
              <a:t>a country / nation</a:t>
            </a:r>
          </a:p>
          <a:p>
            <a:pPr marL="1712913" lvl="1" indent="-333375" eaLnBrk="1" hangingPunct="1">
              <a:lnSpc>
                <a:spcPct val="90000"/>
              </a:lnSpc>
              <a:defRPr/>
            </a:pPr>
            <a:r>
              <a:rPr lang="en-US" b="1" dirty="0">
                <a:solidFill>
                  <a:schemeClr val="accent1">
                    <a:lumMod val="90000"/>
                  </a:schemeClr>
                </a:solidFill>
                <a:latin typeface="Verdana" pitchFamily="34" charset="0"/>
              </a:rPr>
              <a:t>the world</a:t>
            </a:r>
          </a:p>
          <a:p>
            <a:pPr marL="1712913" lvl="1" indent="-333375" eaLnBrk="1" hangingPunct="1">
              <a:lnSpc>
                <a:spcPct val="90000"/>
              </a:lnSpc>
              <a:defRPr/>
            </a:pPr>
            <a:r>
              <a:rPr lang="en-US" sz="3200" b="1" dirty="0">
                <a:latin typeface="Verdana" pitchFamily="34" charset="0"/>
              </a:rPr>
              <a:t>an item or action itself</a:t>
            </a:r>
          </a:p>
          <a:p>
            <a:pPr marL="1712913" lvl="1" indent="-333375" eaLnBrk="1" hangingPunct="1">
              <a:lnSpc>
                <a:spcPct val="90000"/>
              </a:lnSpc>
              <a:defRPr/>
            </a:pPr>
            <a:r>
              <a:rPr lang="en-US" b="1" dirty="0">
                <a:solidFill>
                  <a:srgbClr val="94D7E7"/>
                </a:solidFill>
                <a:latin typeface="Verdana" pitchFamily="34" charset="0"/>
              </a:rPr>
              <a:t>a “cultural metaphor”</a:t>
            </a:r>
          </a:p>
        </p:txBody>
      </p:sp>
      <p:sp>
        <p:nvSpPr>
          <p:cNvPr id="3" name="Rectangle 2"/>
          <p:cNvSpPr/>
          <p:nvPr/>
        </p:nvSpPr>
        <p:spPr>
          <a:xfrm>
            <a:off x="1585686" y="924449"/>
            <a:ext cx="58674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“units of analysis” may include:</a:t>
            </a:r>
          </a:p>
        </p:txBody>
      </p:sp>
    </p:spTree>
    <p:extLst>
      <p:ext uri="{BB962C8B-B14F-4D97-AF65-F5344CB8AC3E}">
        <p14:creationId xmlns:p14="http://schemas.microsoft.com/office/powerpoint/2010/main" val="81606287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995363" y="2245576"/>
            <a:ext cx="5918608" cy="142192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28837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 Box 3"/>
          <p:cNvSpPr txBox="1">
            <a:spLocks noChangeArrowheads="1"/>
          </p:cNvSpPr>
          <p:nvPr/>
        </p:nvSpPr>
        <p:spPr bwMode="auto">
          <a:xfrm>
            <a:off x="609600" y="1645473"/>
            <a:ext cx="6705600" cy="206210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The 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strongly influence Italians’ World View</a:t>
            </a:r>
          </a:p>
        </p:txBody>
      </p:sp>
    </p:spTree>
    <p:extLst>
      <p:ext uri="{BB962C8B-B14F-4D97-AF65-F5344CB8AC3E}">
        <p14:creationId xmlns:p14="http://schemas.microsoft.com/office/powerpoint/2010/main" val="1795996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397B7-555C-6425-75DE-420DA73A9178}"/>
              </a:ext>
            </a:extLst>
          </p:cNvPr>
          <p:cNvPicPr>
            <a:picLocks noChangeAspect="1"/>
          </p:cNvPicPr>
          <p:nvPr/>
        </p:nvPicPr>
        <p:blipFill>
          <a:blip r:embed="rId3"/>
          <a:stretch>
            <a:fillRect/>
          </a:stretch>
        </p:blipFill>
        <p:spPr>
          <a:xfrm>
            <a:off x="1020096" y="381000"/>
            <a:ext cx="7086600" cy="6230302"/>
          </a:xfrm>
          <a:prstGeom prst="rect">
            <a:avLst/>
          </a:prstGeom>
        </p:spPr>
      </p:pic>
      <p:sp>
        <p:nvSpPr>
          <p:cNvPr id="4" name="Rectangle 2">
            <a:extLst>
              <a:ext uri="{FF2B5EF4-FFF2-40B4-BE49-F238E27FC236}">
                <a16:creationId xmlns:a16="http://schemas.microsoft.com/office/drawing/2014/main" id="{8FBAFBEB-B277-FD49-A207-6460A6F5185B}"/>
              </a:ext>
            </a:extLst>
          </p:cNvPr>
          <p:cNvSpPr>
            <a:spLocks noChangeArrowheads="1"/>
          </p:cNvSpPr>
          <p:nvPr/>
        </p:nvSpPr>
        <p:spPr bwMode="auto">
          <a:xfrm>
            <a:off x="591577" y="6629400"/>
            <a:ext cx="73152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https://www.theguardian.com/world/2023/oct/05/italy-supervolcano-campi-flegrei-naples-earthquakes-evacuation-plans?CMP=Share_iOSApp_Other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descr="A blue and white logo&#10;&#10;Description automatically generated">
            <a:extLst>
              <a:ext uri="{FF2B5EF4-FFF2-40B4-BE49-F238E27FC236}">
                <a16:creationId xmlns:a16="http://schemas.microsoft.com/office/drawing/2014/main" id="{3F140523-B231-2803-FD2F-230ADB042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914400"/>
            <a:ext cx="2419350" cy="532561"/>
          </a:xfrm>
          <a:prstGeom prst="rect">
            <a:avLst/>
          </a:prstGeom>
        </p:spPr>
      </p:pic>
      <p:sp>
        <p:nvSpPr>
          <p:cNvPr id="7" name="Rectangle 6">
            <a:extLst>
              <a:ext uri="{FF2B5EF4-FFF2-40B4-BE49-F238E27FC236}">
                <a16:creationId xmlns:a16="http://schemas.microsoft.com/office/drawing/2014/main" id="{D7B58038-6D59-5608-D045-8FD479FE460E}"/>
              </a:ext>
            </a:extLst>
          </p:cNvPr>
          <p:cNvSpPr/>
          <p:nvPr/>
        </p:nvSpPr>
        <p:spPr>
          <a:xfrm>
            <a:off x="2286000" y="56388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5 October 2023</a:t>
            </a:r>
          </a:p>
        </p:txBody>
      </p:sp>
    </p:spTree>
    <p:extLst>
      <p:ext uri="{BB962C8B-B14F-4D97-AF65-F5344CB8AC3E}">
        <p14:creationId xmlns:p14="http://schemas.microsoft.com/office/powerpoint/2010/main" val="255691564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descr="'Catastrophe' in central Italy on day of four big quakes&#10;18 January 2017&#10;&#10;From the section&#10;Europe&#10;Share this with Facebook&#10;&#10;Share this with Twitter&#10;&#10;Share this with Messenger&#10;&#10;Share this with Email&#10; Share&#10;Image copyright&#10;AFP&#10;Image caption&#10;People in Montereale, Abruzzo, are spending the night in a large tent erected on a sports ground&#10;The president of Italy's Marche region has talked of a &quot;catastrophe&quot; and appealed for aid as four quakes above magnitude 5 struck in one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284" y="228600"/>
            <a:ext cx="5802922" cy="6400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ChangeArrowheads="1"/>
          </p:cNvSpPr>
          <p:nvPr/>
        </p:nvSpPr>
        <p:spPr bwMode="auto">
          <a:xfrm>
            <a:off x="1593454"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http://www.bbc.com/news/world-europe-38663608?ocid=global_bbccom_email_18012017_top+news+stories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942" y="899886"/>
            <a:ext cx="1270000" cy="609600"/>
          </a:xfrm>
          <a:prstGeom prst="rect">
            <a:avLst/>
          </a:prstGeom>
        </p:spPr>
      </p:pic>
    </p:spTree>
    <p:extLst>
      <p:ext uri="{BB962C8B-B14F-4D97-AF65-F5344CB8AC3E}">
        <p14:creationId xmlns:p14="http://schemas.microsoft.com/office/powerpoint/2010/main" val="39005867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359" y="152400"/>
            <a:ext cx="588944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http://www.bbc.com/news/world-europe-37814975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EB187C61-CE0B-17C8-E518-E0B5CE81F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942" y="899886"/>
            <a:ext cx="1270000" cy="609600"/>
          </a:xfrm>
          <a:prstGeom prst="rect">
            <a:avLst/>
          </a:prstGeom>
        </p:spPr>
      </p:pic>
    </p:spTree>
    <p:extLst>
      <p:ext uri="{BB962C8B-B14F-4D97-AF65-F5344CB8AC3E}">
        <p14:creationId xmlns:p14="http://schemas.microsoft.com/office/powerpoint/2010/main" val="6183647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681344" y="6545240"/>
            <a:ext cx="7750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https://www.theguardian.com/world/2017/aug/21/earthquake-strikes-italian-island-of-ischia-with-one-reported-dead?CMP=Share_iOSApp_Other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28" y="609600"/>
            <a:ext cx="665637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232" y="279939"/>
            <a:ext cx="1843768" cy="405861"/>
          </a:xfrm>
          <a:prstGeom prst="rect">
            <a:avLst/>
          </a:prstGeom>
        </p:spPr>
      </p:pic>
      <p:sp>
        <p:nvSpPr>
          <p:cNvPr id="5" name="Rectangle 4"/>
          <p:cNvSpPr/>
          <p:nvPr/>
        </p:nvSpPr>
        <p:spPr>
          <a:xfrm>
            <a:off x="2286000" y="56388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22 August 2017</a:t>
            </a:r>
          </a:p>
        </p:txBody>
      </p:sp>
    </p:spTree>
    <p:extLst>
      <p:ext uri="{BB962C8B-B14F-4D97-AF65-F5344CB8AC3E}">
        <p14:creationId xmlns:p14="http://schemas.microsoft.com/office/powerpoint/2010/main" val="22678432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277388" y="6545240"/>
            <a:ext cx="8558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http://www.nytimes.com/2016/10/31/world/europe/italy-earthquake-norcia.html?em_pos=large&amp;emc=edit_nn_20161031&amp;nl=morning-briefing&amp;nlid=60046204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647700"/>
            <a:ext cx="886777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257681"/>
            <a:ext cx="2362200" cy="342519"/>
          </a:xfrm>
          <a:prstGeom prst="rect">
            <a:avLst/>
          </a:prstGeom>
          <a:solidFill>
            <a:schemeClr val="bg1"/>
          </a:solidFill>
        </p:spPr>
      </p:pic>
    </p:spTree>
    <p:extLst>
      <p:ext uri="{BB962C8B-B14F-4D97-AF65-F5344CB8AC3E}">
        <p14:creationId xmlns:p14="http://schemas.microsoft.com/office/powerpoint/2010/main" val="163354716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914" y="152400"/>
            <a:ext cx="649761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960013" y="6545240"/>
            <a:ext cx="319350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http://www.bbc.com/news/world-europe-37814975#%22</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762000"/>
            <a:ext cx="1270000" cy="609600"/>
          </a:xfrm>
          <a:prstGeom prst="rect">
            <a:avLst/>
          </a:prstGeom>
        </p:spPr>
      </p:pic>
    </p:spTree>
    <p:extLst>
      <p:ext uri="{BB962C8B-B14F-4D97-AF65-F5344CB8AC3E}">
        <p14:creationId xmlns:p14="http://schemas.microsoft.com/office/powerpoint/2010/main" val="32865012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36" y="152400"/>
            <a:ext cx="65947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a:spLocks noChangeArrowheads="1"/>
          </p:cNvSpPr>
          <p:nvPr/>
        </p:nvSpPr>
        <p:spPr bwMode="auto">
          <a:xfrm>
            <a:off x="1593454"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http://www.bbc.com/news/world-europe-37823614?ocid=global_bbccom_email_31102016_top+news+stories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90600"/>
            <a:ext cx="1270000" cy="609600"/>
          </a:xfrm>
          <a:prstGeom prst="rect">
            <a:avLst/>
          </a:prstGeom>
        </p:spPr>
      </p:pic>
    </p:spTree>
    <p:extLst>
      <p:ext uri="{BB962C8B-B14F-4D97-AF65-F5344CB8AC3E}">
        <p14:creationId xmlns:p14="http://schemas.microsoft.com/office/powerpoint/2010/main" val="41549893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942" y="228600"/>
            <a:ext cx="644311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http://www.bbc.com/news/world-europe-37785853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90600"/>
            <a:ext cx="1270000" cy="609600"/>
          </a:xfrm>
          <a:prstGeom prst="rect">
            <a:avLst/>
          </a:prstGeom>
        </p:spPr>
      </p:pic>
    </p:spTree>
    <p:extLst>
      <p:ext uri="{BB962C8B-B14F-4D97-AF65-F5344CB8AC3E}">
        <p14:creationId xmlns:p14="http://schemas.microsoft.com/office/powerpoint/2010/main" val="255978139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http://www.bbc.com/news/world-europe-37522660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57200"/>
            <a:ext cx="620699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600" y="1600200"/>
            <a:ext cx="1270000" cy="609600"/>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86499" y="6545240"/>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290513"/>
            <a:ext cx="622935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43114" y="1567542"/>
            <a:ext cx="4572000" cy="369332"/>
          </a:xfrm>
          <a:prstGeom prst="rect">
            <a:avLst/>
          </a:prstGeom>
          <a:solidFill>
            <a:srgbClr val="FFFFFF"/>
          </a:solid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17 June 2017</a:t>
            </a:r>
          </a:p>
        </p:txBody>
      </p:sp>
    </p:spTree>
    <p:extLst>
      <p:ext uri="{BB962C8B-B14F-4D97-AF65-F5344CB8AC3E}">
        <p14:creationId xmlns:p14="http://schemas.microsoft.com/office/powerpoint/2010/main" val="12950321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53000" y="3886200"/>
            <a:ext cx="340670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sinkholes</a:t>
            </a:r>
          </a:p>
        </p:txBody>
      </p:sp>
    </p:spTree>
    <p:extLst>
      <p:ext uri="{BB962C8B-B14F-4D97-AF65-F5344CB8AC3E}">
        <p14:creationId xmlns:p14="http://schemas.microsoft.com/office/powerpoint/2010/main" val="1350306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060455" y="6545240"/>
            <a:ext cx="69926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https://www.theguardian.com/world/2021/may/25/latest-sinkhole-in-street-in-rome-swallows-vehicles?CMP=Share_iOSApp_Other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4" name="Picture 3">
            <a:extLst>
              <a:ext uri="{FF2B5EF4-FFF2-40B4-BE49-F238E27FC236}">
                <a16:creationId xmlns:a16="http://schemas.microsoft.com/office/drawing/2014/main" id="{72821851-4D53-4B82-94A7-AF220B248480}"/>
              </a:ext>
            </a:extLst>
          </p:cNvPr>
          <p:cNvPicPr>
            <a:picLocks noChangeAspect="1"/>
          </p:cNvPicPr>
          <p:nvPr/>
        </p:nvPicPr>
        <p:blipFill>
          <a:blip r:embed="rId4"/>
          <a:stretch>
            <a:fillRect/>
          </a:stretch>
        </p:blipFill>
        <p:spPr>
          <a:xfrm>
            <a:off x="1600200" y="457200"/>
            <a:ext cx="5943600" cy="6060600"/>
          </a:xfrm>
          <a:prstGeom prst="rect">
            <a:avLst/>
          </a:prstGeom>
        </p:spPr>
      </p:pic>
      <p:sp>
        <p:nvSpPr>
          <p:cNvPr id="9" name="TextBox 8">
            <a:extLst>
              <a:ext uri="{FF2B5EF4-FFF2-40B4-BE49-F238E27FC236}">
                <a16:creationId xmlns:a16="http://schemas.microsoft.com/office/drawing/2014/main" id="{002D5C0C-ABA8-4660-B405-34B6320957AE}"/>
              </a:ext>
            </a:extLst>
          </p:cNvPr>
          <p:cNvSpPr txBox="1"/>
          <p:nvPr/>
        </p:nvSpPr>
        <p:spPr>
          <a:xfrm>
            <a:off x="1590575" y="1228825"/>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25 May 2021</a:t>
            </a:r>
          </a:p>
        </p:txBody>
      </p:sp>
      <p:pic>
        <p:nvPicPr>
          <p:cNvPr id="8" name="Picture 7" descr="A blue sign with white text&#10;&#10;Description automatically generated with medium confidence">
            <a:extLst>
              <a:ext uri="{FF2B5EF4-FFF2-40B4-BE49-F238E27FC236}">
                <a16:creationId xmlns:a16="http://schemas.microsoft.com/office/drawing/2014/main" id="{044A0227-4C34-480A-9EA4-F080E45F3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054859"/>
            <a:ext cx="1828800" cy="402566"/>
          </a:xfrm>
          <a:prstGeom prst="rect">
            <a:avLst/>
          </a:prstGeom>
        </p:spPr>
      </p:pic>
    </p:spTree>
    <p:extLst>
      <p:ext uri="{BB962C8B-B14F-4D97-AF65-F5344CB8AC3E}">
        <p14:creationId xmlns:p14="http://schemas.microsoft.com/office/powerpoint/2010/main" val="28001175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817874" y="6545240"/>
            <a:ext cx="54777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http://www.nytimes.com/video/world/europe/100000004435414/sinkhole-swallows-cars-in-italy.html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3145"/>
            <a:ext cx="9144000" cy="447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990600"/>
            <a:ext cx="1905000" cy="276225"/>
          </a:xfrm>
          <a:prstGeom prst="rect">
            <a:avLst/>
          </a:prstGeom>
        </p:spPr>
      </p:pic>
    </p:spTree>
    <p:extLst>
      <p:ext uri="{BB962C8B-B14F-4D97-AF65-F5344CB8AC3E}">
        <p14:creationId xmlns:p14="http://schemas.microsoft.com/office/powerpoint/2010/main" val="328487285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46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278618398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5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323824" y="5486400"/>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22210426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8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323824" y="595811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52091367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89054" y="6545240"/>
            <a:ext cx="29354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http://news.bbc.co.uk/2/hi/in_pictures/7984969.stm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685800" y="852714"/>
            <a:ext cx="7772400" cy="5003691"/>
          </a:xfrm>
          <a:prstGeom prst="rect">
            <a:avLst/>
          </a:prstGeom>
          <a:noFill/>
          <a:ln w="9525">
            <a:noFill/>
            <a:miter lim="800000"/>
            <a:headEnd/>
            <a:tailEnd/>
          </a:ln>
          <a:effectLst/>
        </p:spPr>
      </p:pic>
      <p:sp>
        <p:nvSpPr>
          <p:cNvPr id="10" name="Rectangle 9"/>
          <p:cNvSpPr/>
          <p:nvPr/>
        </p:nvSpPr>
        <p:spPr>
          <a:xfrm>
            <a:off x="3839028" y="5986046"/>
            <a:ext cx="144783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6 April 2009</a:t>
            </a:r>
          </a:p>
        </p:txBody>
      </p:sp>
    </p:spTree>
    <p:extLst>
      <p:ext uri="{BB962C8B-B14F-4D97-AF65-F5344CB8AC3E}">
        <p14:creationId xmlns:p14="http://schemas.microsoft.com/office/powerpoint/2010/main" val="164335433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89054" y="6545240"/>
            <a:ext cx="29354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http://news.bbc.co.uk/2/hi/in_pictures/7984969.stm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3839028" y="5986046"/>
            <a:ext cx="144783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6 April 2009</a:t>
            </a:r>
          </a:p>
        </p:txBody>
      </p:sp>
      <p:pic>
        <p:nvPicPr>
          <p:cNvPr id="2050" name="Picture 2"/>
          <p:cNvPicPr>
            <a:picLocks noChangeAspect="1" noChangeArrowheads="1"/>
          </p:cNvPicPr>
          <p:nvPr/>
        </p:nvPicPr>
        <p:blipFill>
          <a:blip r:embed="rId4" cstate="print"/>
          <a:srcRect/>
          <a:stretch>
            <a:fillRect/>
          </a:stretch>
        </p:blipFill>
        <p:spPr bwMode="auto">
          <a:xfrm>
            <a:off x="685800" y="845454"/>
            <a:ext cx="7772400" cy="5003691"/>
          </a:xfrm>
          <a:prstGeom prst="rect">
            <a:avLst/>
          </a:prstGeom>
          <a:noFill/>
          <a:ln w="9525">
            <a:noFill/>
            <a:miter lim="800000"/>
            <a:headEnd/>
            <a:tailEnd/>
          </a:ln>
          <a:effec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53000" y="3886200"/>
            <a:ext cx="340670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and sinkholes</a:t>
            </a:r>
          </a:p>
        </p:txBody>
      </p:sp>
      <p:sp>
        <p:nvSpPr>
          <p:cNvPr id="6" name="Rectangle 5"/>
          <p:cNvSpPr/>
          <p:nvPr/>
        </p:nvSpPr>
        <p:spPr>
          <a:xfrm>
            <a:off x="4781480" y="4520625"/>
            <a:ext cx="374974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avalanches</a:t>
            </a:r>
          </a:p>
        </p:txBody>
      </p:sp>
    </p:spTree>
    <p:extLst>
      <p:ext uri="{BB962C8B-B14F-4D97-AF65-F5344CB8AC3E}">
        <p14:creationId xmlns:p14="http://schemas.microsoft.com/office/powerpoint/2010/main" val="2598156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09550"/>
            <a:ext cx="6286500" cy="643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1593453"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http://www.bbc.com/news/world-europe-38674788?ocid=global_bbccom_email_19012017_top+news+stories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286" y="918030"/>
            <a:ext cx="1270000" cy="609600"/>
          </a:xfrm>
          <a:prstGeom prst="rect">
            <a:avLst/>
          </a:prstGeo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744" y="76200"/>
            <a:ext cx="707611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270194" y="6545240"/>
            <a:ext cx="25731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http://www.bbc.co.uk/programmes/b011792s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4031692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491342" y="0"/>
            <a:ext cx="6172200" cy="6858000"/>
          </a:xfrm>
          <a:prstGeom prst="rect">
            <a:avLst/>
          </a:prstGeom>
          <a:noFill/>
          <a:ln w="9525">
            <a:noFill/>
            <a:miter lim="800000"/>
            <a:headEnd/>
            <a:tailEnd/>
          </a:ln>
          <a:effectLst/>
        </p:spPr>
      </p:pic>
      <p:sp>
        <p:nvSpPr>
          <p:cNvPr id="8" name="Rectangle 2"/>
          <p:cNvSpPr>
            <a:spLocks noChangeArrowheads="1"/>
          </p:cNvSpPr>
          <p:nvPr/>
        </p:nvSpPr>
        <p:spPr bwMode="auto">
          <a:xfrm>
            <a:off x="3513048" y="6545240"/>
            <a:ext cx="208743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http://en.wikipedia.org/wiki/Pompeii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3826205" y="5939135"/>
            <a:ext cx="1473480"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Pompei</a:t>
            </a:r>
            <a:endPar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86717689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8583"/>
            <a:ext cx="9144000" cy="6866583"/>
          </a:xfrm>
          <a:prstGeom prst="rect">
            <a:avLst/>
          </a:prstGeom>
          <a:noFill/>
          <a:ln w="9525">
            <a:noFill/>
            <a:miter lim="800000"/>
            <a:headEnd/>
            <a:tailEnd/>
          </a:ln>
          <a:effectLst/>
        </p:spPr>
      </p:pic>
      <p:sp>
        <p:nvSpPr>
          <p:cNvPr id="6" name="Rectangle 5"/>
          <p:cNvSpPr/>
          <p:nvPr/>
        </p:nvSpPr>
        <p:spPr>
          <a:xfrm>
            <a:off x="3759680" y="5495937"/>
            <a:ext cx="1606530" cy="904863"/>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Mt. Etna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Sicily</a:t>
            </a:r>
          </a:p>
        </p:txBody>
      </p:sp>
      <p:sp>
        <p:nvSpPr>
          <p:cNvPr id="7" name="Rectangle 2"/>
          <p:cNvSpPr>
            <a:spLocks noChangeArrowheads="1"/>
          </p:cNvSpPr>
          <p:nvPr/>
        </p:nvSpPr>
        <p:spPr bwMode="auto">
          <a:xfrm>
            <a:off x="3486599" y="6545240"/>
            <a:ext cx="214033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http://en.wikipedia.org/wiki/Mt._Etna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D5698-033D-494D-A988-EB69DB788CE4}"/>
              </a:ext>
            </a:extLst>
          </p:cNvPr>
          <p:cNvPicPr>
            <a:picLocks noChangeAspect="1"/>
          </p:cNvPicPr>
          <p:nvPr/>
        </p:nvPicPr>
        <p:blipFill>
          <a:blip r:embed="rId3"/>
          <a:stretch>
            <a:fillRect/>
          </a:stretch>
        </p:blipFill>
        <p:spPr>
          <a:xfrm>
            <a:off x="2619675" y="478515"/>
            <a:ext cx="3886200" cy="6160510"/>
          </a:xfrm>
          <a:prstGeom prst="rect">
            <a:avLst/>
          </a:prstGeom>
        </p:spPr>
      </p:pic>
      <p:pic>
        <p:nvPicPr>
          <p:cNvPr id="5" name="Picture 4">
            <a:extLst>
              <a:ext uri="{FF2B5EF4-FFF2-40B4-BE49-F238E27FC236}">
                <a16:creationId xmlns:a16="http://schemas.microsoft.com/office/drawing/2014/main" id="{1C9EE612-4EFD-4324-9E71-52243FCDF9A8}"/>
              </a:ext>
            </a:extLst>
          </p:cNvPr>
          <p:cNvPicPr>
            <a:picLocks noChangeAspect="1"/>
          </p:cNvPicPr>
          <p:nvPr/>
        </p:nvPicPr>
        <p:blipFill>
          <a:blip r:embed="rId4"/>
          <a:stretch>
            <a:fillRect/>
          </a:stretch>
        </p:blipFill>
        <p:spPr>
          <a:xfrm>
            <a:off x="609600" y="567977"/>
            <a:ext cx="1828800" cy="475652"/>
          </a:xfrm>
          <a:prstGeom prst="rect">
            <a:avLst/>
          </a:prstGeom>
        </p:spPr>
      </p:pic>
      <p:sp>
        <p:nvSpPr>
          <p:cNvPr id="8" name="Rectangle 2">
            <a:extLst>
              <a:ext uri="{FF2B5EF4-FFF2-40B4-BE49-F238E27FC236}">
                <a16:creationId xmlns:a16="http://schemas.microsoft.com/office/drawing/2014/main" id="{0F0F79F7-E040-48D2-8DFB-5E45BF71319B}"/>
              </a:ext>
            </a:extLst>
          </p:cNvPr>
          <p:cNvSpPr>
            <a:spLocks noChangeArrowheads="1"/>
          </p:cNvSpPr>
          <p:nvPr/>
        </p:nvSpPr>
        <p:spPr bwMode="auto">
          <a:xfrm>
            <a:off x="990076" y="6619775"/>
            <a:ext cx="718177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https://www.volcanodiscovery.com/etna/news/137785/Etna-volcano-Italy-lava-fountains-and-loud-explosions-wake-up-residents.html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Box 9">
            <a:extLst>
              <a:ext uri="{FF2B5EF4-FFF2-40B4-BE49-F238E27FC236}">
                <a16:creationId xmlns:a16="http://schemas.microsoft.com/office/drawing/2014/main" id="{C9226AF6-E3E8-4795-94D4-5FC653921BEB}"/>
              </a:ext>
            </a:extLst>
          </p:cNvPr>
          <p:cNvSpPr txBox="1"/>
          <p:nvPr/>
        </p:nvSpPr>
        <p:spPr>
          <a:xfrm>
            <a:off x="2608446" y="1000225"/>
            <a:ext cx="20574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09 August 2021</a:t>
            </a:r>
          </a:p>
        </p:txBody>
      </p:sp>
    </p:spTree>
    <p:extLst>
      <p:ext uri="{BB962C8B-B14F-4D97-AF65-F5344CB8AC3E}">
        <p14:creationId xmlns:p14="http://schemas.microsoft.com/office/powerpoint/2010/main" val="43708120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F0F79F7-E040-48D2-8DFB-5E45BF71319B}"/>
              </a:ext>
            </a:extLst>
          </p:cNvPr>
          <p:cNvSpPr>
            <a:spLocks noChangeArrowheads="1"/>
          </p:cNvSpPr>
          <p:nvPr/>
        </p:nvSpPr>
        <p:spPr bwMode="auto">
          <a:xfrm>
            <a:off x="1395635" y="6619775"/>
            <a:ext cx="637065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https://www.newsnationnow.com/world/video-italys-mt-etna-volcano-erupts-spewing-lava-rattles-windows-and-doors/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B7FBAEC6-66C8-450A-8988-AD2A27CE4D97}"/>
              </a:ext>
            </a:extLst>
          </p:cNvPr>
          <p:cNvPicPr>
            <a:picLocks noChangeAspect="1"/>
          </p:cNvPicPr>
          <p:nvPr/>
        </p:nvPicPr>
        <p:blipFill>
          <a:blip r:embed="rId4"/>
          <a:stretch>
            <a:fillRect/>
          </a:stretch>
        </p:blipFill>
        <p:spPr>
          <a:xfrm>
            <a:off x="1371600" y="1068846"/>
            <a:ext cx="6400800" cy="5484354"/>
          </a:xfrm>
          <a:prstGeom prst="rect">
            <a:avLst/>
          </a:prstGeom>
        </p:spPr>
      </p:pic>
      <p:sp>
        <p:nvSpPr>
          <p:cNvPr id="9" name="TextBox 8">
            <a:extLst>
              <a:ext uri="{FF2B5EF4-FFF2-40B4-BE49-F238E27FC236}">
                <a16:creationId xmlns:a16="http://schemas.microsoft.com/office/drawing/2014/main" id="{648728CF-6448-409A-A4A9-2F081C315825}"/>
              </a:ext>
            </a:extLst>
          </p:cNvPr>
          <p:cNvSpPr txBox="1"/>
          <p:nvPr/>
        </p:nvSpPr>
        <p:spPr>
          <a:xfrm>
            <a:off x="1314650" y="6286900"/>
            <a:ext cx="470515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10 August 2021</a:t>
            </a:r>
          </a:p>
        </p:txBody>
      </p:sp>
      <p:pic>
        <p:nvPicPr>
          <p:cNvPr id="7" name="Picture 6">
            <a:extLst>
              <a:ext uri="{FF2B5EF4-FFF2-40B4-BE49-F238E27FC236}">
                <a16:creationId xmlns:a16="http://schemas.microsoft.com/office/drawing/2014/main" id="{455378F1-24AD-4F44-93E0-C09E21D45092}"/>
              </a:ext>
            </a:extLst>
          </p:cNvPr>
          <p:cNvPicPr>
            <a:picLocks noChangeAspect="1"/>
          </p:cNvPicPr>
          <p:nvPr/>
        </p:nvPicPr>
        <p:blipFill>
          <a:blip r:embed="rId5"/>
          <a:stretch>
            <a:fillRect/>
          </a:stretch>
        </p:blipFill>
        <p:spPr>
          <a:xfrm>
            <a:off x="584077" y="450822"/>
            <a:ext cx="2387723" cy="539778"/>
          </a:xfrm>
          <a:prstGeom prst="rect">
            <a:avLst/>
          </a:prstGeom>
        </p:spPr>
      </p:pic>
    </p:spTree>
    <p:extLst>
      <p:ext uri="{BB962C8B-B14F-4D97-AF65-F5344CB8AC3E}">
        <p14:creationId xmlns:p14="http://schemas.microsoft.com/office/powerpoint/2010/main" val="61065355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389344" y="6545240"/>
            <a:ext cx="4334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http://margieinitaly.wordpress.com/2012/04/01/mt-etna-erupts-again-in-sicily/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52" y="1482811"/>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40356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090658" y="6545240"/>
            <a:ext cx="2932213" cy="36317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http://www.bbc.co.uk/news/world-europe-17577784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92044"/>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5872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89653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64574"/>
            <a:ext cx="6400800" cy="616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232" y="279939"/>
            <a:ext cx="1843768" cy="405861"/>
          </a:xfrm>
          <a:prstGeom prst="rect">
            <a:avLst/>
          </a:prstGeom>
        </p:spPr>
      </p:pic>
    </p:spTree>
    <p:extLst>
      <p:ext uri="{BB962C8B-B14F-4D97-AF65-F5344CB8AC3E}">
        <p14:creationId xmlns:p14="http://schemas.microsoft.com/office/powerpoint/2010/main" val="199019066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462535" y="6545240"/>
            <a:ext cx="818846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http://www.nytimes.com/2016/11/08/world/europe/50-years-after-a-devastating-flood-fears-that-florence-remains-vulnerable.html?mwrsm=Email&amp;_r=0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21835"/>
            <a:ext cx="8229600" cy="493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ChangeArrowheads="1"/>
          </p:cNvSpPr>
          <p:nvPr/>
        </p:nvSpPr>
        <p:spPr>
          <a:xfrm>
            <a:off x="2514600" y="6204789"/>
            <a:ext cx="4114800" cy="500811"/>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7 November 2016</a:t>
            </a:r>
          </a:p>
        </p:txBody>
      </p:sp>
    </p:spTree>
    <p:extLst>
      <p:ext uri="{BB962C8B-B14F-4D97-AF65-F5344CB8AC3E}">
        <p14:creationId xmlns:p14="http://schemas.microsoft.com/office/powerpoint/2010/main" val="34039598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1975769" y="6545240"/>
            <a:ext cx="5161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http://www.aljazeera.com/news/2015/09/floods-drench-southern-italy-150911085234449.html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38" y="457200"/>
            <a:ext cx="729643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1295400"/>
            <a:ext cx="172402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a:xfrm>
            <a:off x="3962400" y="5486934"/>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11 September 2015</a:t>
            </a:r>
          </a:p>
        </p:txBody>
      </p:sp>
    </p:spTree>
    <p:extLst>
      <p:ext uri="{BB962C8B-B14F-4D97-AF65-F5344CB8AC3E}">
        <p14:creationId xmlns:p14="http://schemas.microsoft.com/office/powerpoint/2010/main" val="213748799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036156" y="6545240"/>
            <a:ext cx="30412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http://www.bbc.com/news/world-us-canada-25648773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514" y="457200"/>
            <a:ext cx="602765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nvSpPr>
        <p:spPr>
          <a:xfrm>
            <a:off x="3962400" y="5486934"/>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1 February 2014</a:t>
            </a:r>
          </a:p>
        </p:txBody>
      </p:sp>
    </p:spTree>
    <p:extLst>
      <p:ext uri="{BB962C8B-B14F-4D97-AF65-F5344CB8AC3E}">
        <p14:creationId xmlns:p14="http://schemas.microsoft.com/office/powerpoint/2010/main" val="1244360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05938" y="6545240"/>
            <a:ext cx="37016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http://www.guardian.co.uk/world/2011/oct/26/flash-floods-hit-italy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14948"/>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5029200" y="4038600"/>
            <a:ext cx="3048000" cy="1219200"/>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Liguria Region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2011</a:t>
            </a:r>
          </a:p>
        </p:txBody>
      </p:sp>
    </p:spTree>
    <p:extLst>
      <p:ext uri="{BB962C8B-B14F-4D97-AF65-F5344CB8AC3E}">
        <p14:creationId xmlns:p14="http://schemas.microsoft.com/office/powerpoint/2010/main" val="37804217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250052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 2019</a:t>
            </a:r>
          </a:p>
        </p:txBody>
      </p:sp>
      <p:pic>
        <p:nvPicPr>
          <p:cNvPr id="4" name="Picture 3">
            <a:extLst>
              <a:ext uri="{FF2B5EF4-FFF2-40B4-BE49-F238E27FC236}">
                <a16:creationId xmlns:a16="http://schemas.microsoft.com/office/drawing/2014/main" id="{4A283BCF-D38A-4C9E-AA39-16F4D3F367F9}"/>
              </a:ext>
            </a:extLst>
          </p:cNvPr>
          <p:cNvPicPr>
            <a:picLocks noChangeAspect="1"/>
          </p:cNvPicPr>
          <p:nvPr/>
        </p:nvPicPr>
        <p:blipFill>
          <a:blip r:embed="rId3"/>
          <a:stretch>
            <a:fillRect/>
          </a:stretch>
        </p:blipFill>
        <p:spPr>
          <a:xfrm>
            <a:off x="927161" y="556928"/>
            <a:ext cx="7315200" cy="5920072"/>
          </a:xfrm>
          <a:prstGeom prst="rect">
            <a:avLst/>
          </a:prstGeom>
        </p:spPr>
      </p:pic>
      <p:sp>
        <p:nvSpPr>
          <p:cNvPr id="8" name="TextBox 7">
            <a:extLst>
              <a:ext uri="{FF2B5EF4-FFF2-40B4-BE49-F238E27FC236}">
                <a16:creationId xmlns:a16="http://schemas.microsoft.com/office/drawing/2014/main" id="{A0BEA988-ABE3-406E-9787-78C014BCF200}"/>
              </a:ext>
            </a:extLst>
          </p:cNvPr>
          <p:cNvSpPr txBox="1"/>
          <p:nvPr/>
        </p:nvSpPr>
        <p:spPr>
          <a:xfrm>
            <a:off x="1438175" y="6550199"/>
            <a:ext cx="6293173"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https://www.dailysabah.com/life/environment/unseasonal-flooding-hits-italys-venice</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8B40B59E-D42D-4464-B99C-864204D9AEA5}"/>
              </a:ext>
            </a:extLst>
          </p:cNvPr>
          <p:cNvSpPr txBox="1"/>
          <p:nvPr/>
        </p:nvSpPr>
        <p:spPr>
          <a:xfrm>
            <a:off x="4800600" y="1104500"/>
            <a:ext cx="1905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09 August 2021</a:t>
            </a:r>
          </a:p>
        </p:txBody>
      </p:sp>
      <p:pic>
        <p:nvPicPr>
          <p:cNvPr id="12" name="Picture 11">
            <a:extLst>
              <a:ext uri="{FF2B5EF4-FFF2-40B4-BE49-F238E27FC236}">
                <a16:creationId xmlns:a16="http://schemas.microsoft.com/office/drawing/2014/main" id="{00B6E4ED-40CD-4041-9664-4C8747943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61950"/>
            <a:ext cx="1438275" cy="400050"/>
          </a:xfrm>
          <a:prstGeom prst="rect">
            <a:avLst/>
          </a:prstGeom>
        </p:spPr>
      </p:pic>
    </p:spTree>
    <p:extLst>
      <p:ext uri="{BB962C8B-B14F-4D97-AF65-F5344CB8AC3E}">
        <p14:creationId xmlns:p14="http://schemas.microsoft.com/office/powerpoint/2010/main" val="267667511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609600"/>
            <a:ext cx="8229600" cy="58663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066800"/>
            <a:ext cx="1843768" cy="405861"/>
          </a:xfrm>
          <a:prstGeom prst="rect">
            <a:avLst/>
          </a:prstGeom>
        </p:spPr>
      </p:pic>
      <p:sp>
        <p:nvSpPr>
          <p:cNvPr id="10"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 2019</a:t>
            </a:r>
          </a:p>
        </p:txBody>
      </p:sp>
    </p:spTree>
    <p:extLst>
      <p:ext uri="{BB962C8B-B14F-4D97-AF65-F5344CB8AC3E}">
        <p14:creationId xmlns:p14="http://schemas.microsoft.com/office/powerpoint/2010/main" val="119203350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7200"/>
            <a:ext cx="60960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2018</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066800"/>
            <a:ext cx="1843768" cy="405861"/>
          </a:xfrm>
          <a:prstGeom prst="rect">
            <a:avLst/>
          </a:prstGeom>
        </p:spPr>
      </p:pic>
    </p:spTree>
    <p:extLst>
      <p:ext uri="{BB962C8B-B14F-4D97-AF65-F5344CB8AC3E}">
        <p14:creationId xmlns:p14="http://schemas.microsoft.com/office/powerpoint/2010/main" val="23927362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554708" y="6545240"/>
            <a:ext cx="800411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http://news.ninemsn.com.au/slideshow_ajax.aspx?sectionid=9016&amp;sectionname=slideshowajax&amp;subsectionid=148615&amp;subsectionname=venicefloods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52" y="1614948"/>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2008</a:t>
            </a:r>
          </a:p>
        </p:txBody>
      </p:sp>
    </p:spTree>
    <p:extLst>
      <p:ext uri="{BB962C8B-B14F-4D97-AF65-F5344CB8AC3E}">
        <p14:creationId xmlns:p14="http://schemas.microsoft.com/office/powerpoint/2010/main" val="328224805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1315333" y="6545240"/>
            <a:ext cx="648286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http://www.ibtimes.co.uk/venice-carnival-2015-revellers-try-keep-their-costumes-dry-flooded-st-marks-square-1486241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619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a:xfrm>
            <a:off x="4876800" y="5334000"/>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St. Mark’s Square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2 February 2015</a:t>
            </a:r>
          </a:p>
        </p:txBody>
      </p:sp>
    </p:spTree>
    <p:extLst>
      <p:ext uri="{BB962C8B-B14F-4D97-AF65-F5344CB8AC3E}">
        <p14:creationId xmlns:p14="http://schemas.microsoft.com/office/powerpoint/2010/main" val="165622720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http://www.bbc.com/news/world-europe-20294488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8600"/>
            <a:ext cx="617257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85835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851631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953055" y="6553200"/>
            <a:ext cx="72074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http://www.dailymail.co.uk/news/article-2231342/Tourists-swim-Venices-iconic-St-Marks-Square-Floating-City-flooded-high-tides.html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p:cNvSpPr txBox="1">
            <a:spLocks noChangeArrowheads="1"/>
          </p:cNvSpPr>
          <p:nvPr/>
        </p:nvSpPr>
        <p:spPr>
          <a:xfrm>
            <a:off x="4876800" y="5334000"/>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St. Mark’s Square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11 November  2012</a:t>
            </a:r>
          </a:p>
        </p:txBody>
      </p:sp>
    </p:spTree>
    <p:extLst>
      <p:ext uri="{BB962C8B-B14F-4D97-AF65-F5344CB8AC3E}">
        <p14:creationId xmlns:p14="http://schemas.microsoft.com/office/powerpoint/2010/main" val="123492686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6716292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descr="https://www.walksofitaly.com/blog/wp-content/uploads/2012/11/2367910709_e6442a97c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14400" y="5334000"/>
            <a:ext cx="7315200" cy="101566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 . </a:t>
            </a:r>
            <a:r>
              <a:rPr kumimoji="0" lang="en-US" sz="2000" b="1" i="1" u="none" strike="noStrike" kern="1200" cap="none" spc="0" normalizeH="0" baseline="0" noProof="0" dirty="0" err="1">
                <a:ln>
                  <a:noFill/>
                </a:ln>
                <a:solidFill>
                  <a:srgbClr val="FFFFFF"/>
                </a:solidFill>
                <a:effectLst/>
                <a:uLnTx/>
                <a:uFillTx/>
                <a:latin typeface="Verdana" pitchFamily="34" charset="0"/>
                <a:ea typeface="+mn-ea"/>
                <a:cs typeface="+mn-cs"/>
              </a:rPr>
              <a:t>acqua</a:t>
            </a: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1" u="none" strike="noStrike" kern="1200" cap="none" spc="0" normalizeH="0" baseline="0" noProof="0" dirty="0" err="1">
                <a:ln>
                  <a:noFill/>
                </a:ln>
                <a:solidFill>
                  <a:srgbClr val="FFFFFF"/>
                </a:solidFill>
                <a:effectLst/>
                <a:uLnTx/>
                <a:uFillTx/>
                <a:latin typeface="Verdana" pitchFamily="34" charset="0"/>
                <a:ea typeface="+mn-ea"/>
                <a:cs typeface="+mn-cs"/>
              </a:rPr>
              <a:t>alta</a:t>
            </a: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 . water reaching 110 cm, at which point flooding covers 14 percent of Venice, happens about four times a year.”</a:t>
            </a:r>
          </a:p>
        </p:txBody>
      </p:sp>
    </p:spTree>
    <p:extLst>
      <p:ext uri="{BB962C8B-B14F-4D97-AF65-F5344CB8AC3E}">
        <p14:creationId xmlns:p14="http://schemas.microsoft.com/office/powerpoint/2010/main" val="18667870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048" y="152400"/>
            <a:ext cx="642235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http://www.bbc.com/news/world-europe-24510314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531734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362556"/>
            <a:ext cx="7645400" cy="644157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you can go on-line and experiment with computer models that show you when Venice, and how much of the rest of Italy, will disappear with global warming . . .</a:t>
            </a: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1" lang="en-US" sz="40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351972" y="6000821"/>
            <a:ext cx="84582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http://geology.com/sea-level-rise/venice.shtml</a:t>
            </a:r>
            <a:endPar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7277262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16" y="228600"/>
            <a:ext cx="6055955" cy="653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241342" y="6545240"/>
            <a:ext cx="263084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http://geology.com/sea-level-rise/venice.shtml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163391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96276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174755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“There were sixteen good harvests and 111 famine years in northern Italy from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1451 to 1767.” </a:t>
            </a:r>
          </a:p>
        </p:txBody>
      </p:sp>
      <p:sp>
        <p:nvSpPr>
          <p:cNvPr id="2" name="Rectangle 1"/>
          <p:cNvSpPr/>
          <p:nvPr/>
        </p:nvSpPr>
        <p:spPr>
          <a:xfrm>
            <a:off x="351972" y="6000821"/>
            <a:ext cx="84582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https://en.wikipedia.org/wiki/Famine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286000" y="5638800"/>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rPr>
              <a:t>Alan Macfarlane (1997). p.64. </a:t>
            </a: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ISBN 0-631-18117-2</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55417182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229428" y="6551842"/>
            <a:ext cx="268374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http://histoiremesure.revues.org/4119?lang=en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619125"/>
            <a:ext cx="8601075"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165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071914" y="6551842"/>
            <a:ext cx="4945585"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http://www.eshd.eu/sites/default/files/webform/famineinitaly_alfani_mocarelli_strangio.pdf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666750"/>
            <a:ext cx="80010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51544" y="322944"/>
            <a:ext cx="8001000" cy="7017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Famines in Italy: a chronology and a short account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ca</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1250-1810)</a:t>
            </a:r>
          </a:p>
        </p:txBody>
      </p:sp>
    </p:spTree>
    <p:extLst>
      <p:ext uri="{BB962C8B-B14F-4D97-AF65-F5344CB8AC3E}">
        <p14:creationId xmlns:p14="http://schemas.microsoft.com/office/powerpoint/2010/main" val="3675120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rgbClr val="000000"/>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rgbClr val="000000"/>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29640" y="5649111"/>
            <a:ext cx="277832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 . and . . .</a:t>
            </a:r>
          </a:p>
        </p:txBody>
      </p:sp>
    </p:spTree>
    <p:extLst>
      <p:ext uri="{BB962C8B-B14F-4D97-AF65-F5344CB8AC3E}">
        <p14:creationId xmlns:p14="http://schemas.microsoft.com/office/powerpoint/2010/main" val="1866962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1683" name="Rectangle 3"/>
          <p:cNvSpPr>
            <a:spLocks noGrp="1" noChangeArrowheads="1"/>
          </p:cNvSpPr>
          <p:nvPr>
            <p:ph type="body" idx="1"/>
          </p:nvPr>
        </p:nvSpPr>
        <p:spPr>
          <a:xfrm>
            <a:off x="914400" y="2057400"/>
            <a:ext cx="7315200" cy="2523768"/>
          </a:xfrm>
        </p:spPr>
        <p:txBody>
          <a:bodyPr/>
          <a:lstStyle/>
          <a:p>
            <a:pPr marL="0" indent="0" algn="ctr" eaLnBrk="1" hangingPunct="1">
              <a:buNone/>
            </a:pPr>
            <a:r>
              <a:rPr lang="en-US" dirty="0">
                <a:solidFill>
                  <a:schemeClr val="accent1"/>
                </a:solidFill>
              </a:rPr>
              <a:t>Historically, Italy has been victimized by overwhelming natural disasters</a:t>
            </a:r>
          </a:p>
          <a:p>
            <a:pPr eaLnBrk="1" hangingPunct="1">
              <a:lnSpc>
                <a:spcPct val="30000"/>
              </a:lnSpc>
            </a:pPr>
            <a:endParaRPr lang="en-US" dirty="0"/>
          </a:p>
          <a:p>
            <a:pPr lvl="2" eaLnBrk="1" hangingPunct="1">
              <a:lnSpc>
                <a:spcPct val="130000"/>
              </a:lnSpc>
            </a:pPr>
            <a:r>
              <a:rPr lang="en-US" sz="3200" b="1" dirty="0"/>
              <a:t>and widespread fires</a:t>
            </a:r>
          </a:p>
          <a:p>
            <a:pPr lvl="3" eaLnBrk="1" hangingPunct="1">
              <a:lnSpc>
                <a:spcPct val="130000"/>
              </a:lnSpc>
            </a:pPr>
            <a:r>
              <a:rPr lang="en-US" dirty="0"/>
              <a:t>forest-fire type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227715" y="6545240"/>
            <a:ext cx="26581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http://news.bbc.co.uk/2/hi/europe/830513.stm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90768"/>
            <a:ext cx="8686800" cy="555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815844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05938" y="6545240"/>
            <a:ext cx="37016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http://www.guardian.co.uk/world/2011/oct/26/flash-floods-hit-italy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167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9640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2707" name="Rectangle 3"/>
          <p:cNvSpPr>
            <a:spLocks noGrp="1" noChangeArrowheads="1"/>
          </p:cNvSpPr>
          <p:nvPr>
            <p:ph type="body" idx="1"/>
          </p:nvPr>
        </p:nvSpPr>
        <p:spPr>
          <a:xfrm>
            <a:off x="914400" y="1764637"/>
            <a:ext cx="7315200" cy="3797963"/>
          </a:xfrm>
        </p:spPr>
        <p:txBody>
          <a:bodyPr/>
          <a:lstStyle/>
          <a:p>
            <a:pPr marL="0" indent="0" algn="ctr" eaLnBrk="1" hangingPunct="1">
              <a:buNone/>
            </a:pPr>
            <a:r>
              <a:rPr lang="en-US" sz="2800" dirty="0"/>
              <a:t>It is a geologically young country, most of which cannot be categorized as </a:t>
            </a:r>
            <a:r>
              <a:rPr lang="en-US" sz="2800" i="1" dirty="0"/>
              <a:t>terra firma</a:t>
            </a:r>
            <a:r>
              <a:rPr lang="en-US" sz="2800" dirty="0"/>
              <a:t>, and there have been so many </a:t>
            </a:r>
            <a:r>
              <a:rPr lang="en-US" sz="3600" b="1" dirty="0"/>
              <a:t>mudslides</a:t>
            </a:r>
            <a:r>
              <a:rPr lang="en-US" sz="3600" dirty="0"/>
              <a:t> </a:t>
            </a:r>
            <a:r>
              <a:rPr lang="en-US" sz="2800" dirty="0"/>
              <a:t>resulting in great loss of property and life both in the past and in recent years that the Italians nickname the nation </a:t>
            </a:r>
          </a:p>
          <a:p>
            <a:pPr marL="0" indent="0" algn="ctr" eaLnBrk="1" hangingPunct="1">
              <a:buNone/>
            </a:pPr>
            <a:endParaRPr lang="en-US" sz="1050" b="1" dirty="0"/>
          </a:p>
          <a:p>
            <a:pPr marL="0" indent="0" algn="ctr" eaLnBrk="1" hangingPunct="1">
              <a:buNone/>
            </a:pPr>
            <a:r>
              <a:rPr lang="en-US" sz="3600" b="1" dirty="0"/>
              <a:t>“landslide country”</a:t>
            </a:r>
            <a:endParaRPr lang="en-US" sz="28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895135-8101-4F89-B628-604EA659F45E}"/>
              </a:ext>
            </a:extLst>
          </p:cNvPr>
          <p:cNvPicPr>
            <a:picLocks noChangeAspect="1"/>
          </p:cNvPicPr>
          <p:nvPr/>
        </p:nvPicPr>
        <p:blipFill>
          <a:blip r:embed="rId3"/>
          <a:stretch>
            <a:fillRect/>
          </a:stretch>
        </p:blipFill>
        <p:spPr>
          <a:xfrm>
            <a:off x="1848050" y="220667"/>
            <a:ext cx="5486400" cy="6396701"/>
          </a:xfrm>
          <a:prstGeom prst="rect">
            <a:avLst/>
          </a:prstGeom>
        </p:spPr>
      </p:pic>
      <p:sp>
        <p:nvSpPr>
          <p:cNvPr id="8" name="Rectangle 7">
            <a:extLst>
              <a:ext uri="{FF2B5EF4-FFF2-40B4-BE49-F238E27FC236}">
                <a16:creationId xmlns:a16="http://schemas.microsoft.com/office/drawing/2014/main" id="{F45C0F65-ED48-4AB0-B64D-DF2550B91D0F}"/>
              </a:ext>
            </a:extLst>
          </p:cNvPr>
          <p:cNvSpPr/>
          <p:nvPr/>
        </p:nvSpPr>
        <p:spPr>
          <a:xfrm>
            <a:off x="1848050" y="1676400"/>
            <a:ext cx="1981200" cy="685800"/>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rPr>
              <a:t>04 </a:t>
            </a:r>
            <a:r>
              <a:rPr kumimoji="0" lang="fr-FR" sz="1600" b="0" i="0" u="none" strike="noStrike" kern="1200" cap="none" spc="0" normalizeH="0" baseline="0" noProof="0" dirty="0" err="1">
                <a:ln>
                  <a:noFill/>
                </a:ln>
                <a:solidFill>
                  <a:srgbClr val="000000"/>
                </a:solidFill>
                <a:effectLst/>
                <a:uLnTx/>
                <a:uFillTx/>
                <a:latin typeface="Verdana" pitchFamily="34" charset="0"/>
                <a:ea typeface="+mn-ea"/>
                <a:cs typeface="+mn-cs"/>
              </a:rPr>
              <a:t>October</a:t>
            </a:r>
            <a:r>
              <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rPr>
              <a:t> 2020</a:t>
            </a:r>
            <a:endPar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2">
            <a:extLst>
              <a:ext uri="{FF2B5EF4-FFF2-40B4-BE49-F238E27FC236}">
                <a16:creationId xmlns:a16="http://schemas.microsoft.com/office/drawing/2014/main" id="{8EBCE2C4-F7DC-471C-8C51-5A93EC65046E}"/>
              </a:ext>
            </a:extLst>
          </p:cNvPr>
          <p:cNvSpPr>
            <a:spLocks noChangeArrowheads="1"/>
          </p:cNvSpPr>
          <p:nvPr/>
        </p:nvSpPr>
        <p:spPr bwMode="auto">
          <a:xfrm>
            <a:off x="3111504" y="6629400"/>
            <a:ext cx="2920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https://www.bbc.com/news/world-europe-54402096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descr="A picture containing text, clipart&#10;&#10;Description automatically generated">
            <a:extLst>
              <a:ext uri="{FF2B5EF4-FFF2-40B4-BE49-F238E27FC236}">
                <a16:creationId xmlns:a16="http://schemas.microsoft.com/office/drawing/2014/main" id="{5216AE75-023F-4908-A34C-0CA43FEB7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350" y="1295400"/>
            <a:ext cx="1371600" cy="658368"/>
          </a:xfrm>
          <a:prstGeom prst="rect">
            <a:avLst/>
          </a:prstGeom>
        </p:spPr>
      </p:pic>
    </p:spTree>
    <p:extLst>
      <p:ext uri="{BB962C8B-B14F-4D97-AF65-F5344CB8AC3E}">
        <p14:creationId xmlns:p14="http://schemas.microsoft.com/office/powerpoint/2010/main" val="293324654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4530" y="152400"/>
            <a:ext cx="7362770" cy="6400800"/>
          </a:xfrm>
          <a:prstGeom prst="rect">
            <a:avLst/>
          </a:prstGeom>
        </p:spPr>
      </p:pic>
      <p:sp>
        <p:nvSpPr>
          <p:cNvPr id="5" name="Rectangle 2"/>
          <p:cNvSpPr>
            <a:spLocks noChangeArrowheads="1"/>
          </p:cNvSpPr>
          <p:nvPr/>
        </p:nvSpPr>
        <p:spPr bwMode="auto">
          <a:xfrm>
            <a:off x="1243204" y="6545240"/>
            <a:ext cx="66575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https://www.theguardian.com/world/2019/nov/25/storms-france-greece-italy-destruction-floods?CMP=Share_iOSApp_Other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500" y="762000"/>
            <a:ext cx="1828800" cy="402566"/>
          </a:xfrm>
          <a:prstGeom prst="rect">
            <a:avLst/>
          </a:prstGeom>
        </p:spPr>
      </p:pic>
      <p:sp>
        <p:nvSpPr>
          <p:cNvPr id="4" name="Rectangle 3"/>
          <p:cNvSpPr/>
          <p:nvPr/>
        </p:nvSpPr>
        <p:spPr>
          <a:xfrm>
            <a:off x="6324600" y="1219200"/>
            <a:ext cx="1981200"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Verdana" pitchFamily="34" charset="0"/>
                <a:ea typeface="+mn-ea"/>
                <a:cs typeface="+mn-cs"/>
              </a:rPr>
              <a:t>Mon 25 </a:t>
            </a:r>
            <a:r>
              <a:rPr kumimoji="0" lang="fr-FR" sz="1000" b="0" i="0" u="none" strike="noStrike" kern="1200" cap="none" spc="0" normalizeH="0" baseline="0" noProof="0" dirty="0" err="1">
                <a:ln>
                  <a:noFill/>
                </a:ln>
                <a:solidFill>
                  <a:srgbClr val="000000"/>
                </a:solidFill>
                <a:effectLst/>
                <a:uLnTx/>
                <a:uFillTx/>
                <a:latin typeface="Verdana" pitchFamily="34" charset="0"/>
                <a:ea typeface="+mn-ea"/>
                <a:cs typeface="+mn-cs"/>
              </a:rPr>
              <a:t>Nov</a:t>
            </a:r>
            <a:r>
              <a:rPr kumimoji="0" lang="fr-FR" sz="1000" b="0" i="0" u="none" strike="noStrike" kern="1200" cap="none" spc="0" normalizeH="0" baseline="0" noProof="0" dirty="0">
                <a:ln>
                  <a:noFill/>
                </a:ln>
                <a:solidFill>
                  <a:srgbClr val="000000"/>
                </a:solidFill>
                <a:effectLst/>
                <a:uLnTx/>
                <a:uFillTx/>
                <a:latin typeface="Verdana" pitchFamily="34" charset="0"/>
                <a:ea typeface="+mn-ea"/>
                <a:cs typeface="+mn-cs"/>
              </a:rPr>
              <a:t> 2019</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4814552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http://www.bbc.com/news/world-europe-30076940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328613"/>
            <a:ext cx="5819775"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39168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396831" y="6545240"/>
            <a:ext cx="231986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http://news.bbc.co.uk/2/hi/8517378.stm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5" y="1482811"/>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85620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828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32762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828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7086" y="2971800"/>
            <a:ext cx="3810000" cy="23622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2709434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5362" name="Picture 2" descr="http://www.eea.europa.eu/data-and-maps/figures/landslides-in-italy/so115-map2.10-soer2010-tiff-file/image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8229600" cy="51542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6086" y="5486400"/>
            <a:ext cx="7177314"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The map shows: LEFT: Distribution of landslides with human consequences from AD 1300 to 2002. The size of the triangle indicates the intensity of the event. RIGHT: Landslide susceptibility map of Italy. </a:t>
            </a:r>
          </a:p>
        </p:txBody>
      </p:sp>
    </p:spTree>
    <p:extLst>
      <p:ext uri="{BB962C8B-B14F-4D97-AF65-F5344CB8AC3E}">
        <p14:creationId xmlns:p14="http://schemas.microsoft.com/office/powerpoint/2010/main" val="177486276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1683" name="Rectangle 3"/>
          <p:cNvSpPr>
            <a:spLocks noGrp="1" noChangeArrowheads="1"/>
          </p:cNvSpPr>
          <p:nvPr>
            <p:ph type="body" idx="1"/>
          </p:nvPr>
        </p:nvSpPr>
        <p:spPr>
          <a:xfrm>
            <a:off x="914400" y="2057400"/>
            <a:ext cx="7315200" cy="1995483"/>
          </a:xfrm>
        </p:spPr>
        <p:txBody>
          <a:bodyPr/>
          <a:lstStyle/>
          <a:p>
            <a:pPr marL="0" indent="0" algn="ctr" eaLnBrk="1" hangingPunct="1">
              <a:buNone/>
            </a:pPr>
            <a:r>
              <a:rPr lang="en-US" dirty="0">
                <a:solidFill>
                  <a:schemeClr val="accent1"/>
                </a:solidFill>
              </a:rPr>
              <a:t>Historically, Italy has been victimized by overwhelming natural disasters</a:t>
            </a:r>
          </a:p>
          <a:p>
            <a:pPr eaLnBrk="1" hangingPunct="1">
              <a:lnSpc>
                <a:spcPct val="30000"/>
              </a:lnSpc>
            </a:pPr>
            <a:endParaRPr lang="en-US" dirty="0"/>
          </a:p>
          <a:p>
            <a:pPr lvl="2" eaLnBrk="1" hangingPunct="1">
              <a:lnSpc>
                <a:spcPct val="130000"/>
              </a:lnSpc>
            </a:pPr>
            <a:r>
              <a:rPr lang="en-US" sz="3200" b="1" dirty="0"/>
              <a:t>and even COVID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28997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8628" y="238539"/>
            <a:ext cx="6021494" cy="6400800"/>
          </a:xfrm>
          <a:prstGeom prst="rect">
            <a:avLst/>
          </a:prstGeom>
        </p:spPr>
      </p:pic>
      <p:sp>
        <p:nvSpPr>
          <p:cNvPr id="3" name="Rectangle 2"/>
          <p:cNvSpPr>
            <a:spLocks noChangeArrowheads="1"/>
          </p:cNvSpPr>
          <p:nvPr/>
        </p:nvSpPr>
        <p:spPr bwMode="auto">
          <a:xfrm>
            <a:off x="1797042" y="6566356"/>
            <a:ext cx="55499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https://nypost.com/2016/08/30/relic-depicting-italian-towns-patron-saint-found-in-earthquake-rubble/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7010400" y="304800"/>
            <a:ext cx="1828800" cy="311183"/>
          </a:xfrm>
          <a:prstGeom prst="rect">
            <a:avLst/>
          </a:prstGeom>
        </p:spPr>
      </p:pic>
    </p:spTree>
    <p:extLst>
      <p:ext uri="{BB962C8B-B14F-4D97-AF65-F5344CB8AC3E}">
        <p14:creationId xmlns:p14="http://schemas.microsoft.com/office/powerpoint/2010/main" val="3669735945"/>
      </p:ext>
    </p:extLst>
  </p:cSld>
  <p:clrMapOvr>
    <a:masterClrMapping/>
  </p:clrMapOvr>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15867</TotalTime>
  <Words>3007</Words>
  <Application>Microsoft Office PowerPoint</Application>
  <PresentationFormat>On-screen Show (4:3)</PresentationFormat>
  <Paragraphs>446</Paragraphs>
  <Slides>112</Slides>
  <Notes>78</Notes>
  <HiddenSlides>1</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112</vt:i4>
      </vt:variant>
    </vt:vector>
  </HeadingPairs>
  <TitlesOfParts>
    <vt:vector size="127" baseType="lpstr">
      <vt:lpstr>Arial</vt:lpstr>
      <vt:lpstr>Arial Black</vt:lpstr>
      <vt:lpstr>Monotype Sorts</vt:lpstr>
      <vt:lpstr>Tahoma</vt:lpstr>
      <vt:lpstr>Times New Roman</vt:lpstr>
      <vt:lpstr>Verdana</vt:lpstr>
      <vt:lpstr>CE Master</vt:lpstr>
      <vt:lpstr>Default Design</vt:lpstr>
      <vt:lpstr>2_Default Design</vt:lpstr>
      <vt:lpstr>7_Default Design</vt:lpstr>
      <vt:lpstr>22_Default Design</vt:lpstr>
      <vt:lpstr>24_Contemporary Portrait</vt:lpstr>
      <vt:lpstr>51_Default Design</vt:lpstr>
      <vt:lpstr>16_Default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7 August 2023</vt:lpstr>
      <vt:lpstr>Martin J. Gannon and Rajnandini Pillai Understanding Global Cultures</vt:lpstr>
      <vt:lpstr>“Classics" in the Anthropology of Europe</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1375</cp:revision>
  <cp:lastPrinted>1601-01-01T00:00:00Z</cp:lastPrinted>
  <dcterms:created xsi:type="dcterms:W3CDTF">2002-07-30T18:59:13Z</dcterms:created>
  <dcterms:modified xsi:type="dcterms:W3CDTF">2026-01-05T02:04:26Z</dcterms:modified>
</cp:coreProperties>
</file>