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14.xml" ContentType="application/inkml+xml"/>
  <Override PartName="/ppt/notesSlides/notesSlide61.xml" ContentType="application/vnd.openxmlformats-officedocument.presentationml.notesSlide+xml"/>
  <Override PartName="/ppt/ink/ink15.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70.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ink/ink34.xml" ContentType="application/inkml+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ink/ink41.xml" ContentType="application/inkml+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ink/ink49.xml" ContentType="application/inkml+xml"/>
  <Override PartName="/ppt/ink/ink50.xml" ContentType="application/inkml+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ink/ink51.xml" ContentType="application/inkml+xml"/>
  <Override PartName="/ppt/ink/ink52.xml" ContentType="application/inkml+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ink/ink53.xml" ContentType="application/inkml+xml"/>
  <Override PartName="/ppt/ink/ink54.xml" ContentType="application/inkml+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ink/ink55.xml" ContentType="application/inkml+xml"/>
  <Override PartName="/ppt/notesSlides/notesSlide118.xml" ContentType="application/vnd.openxmlformats-officedocument.presentationml.notesSlide+xml"/>
  <Override PartName="/ppt/ink/ink56.xml" ContentType="application/inkml+xml"/>
  <Override PartName="/ppt/notesSlides/notesSlide119.xml" ContentType="application/vnd.openxmlformats-officedocument.presentationml.notesSlide+xml"/>
  <Override PartName="/ppt/ink/ink57.xml" ContentType="application/inkml+xml"/>
  <Override PartName="/ppt/notesSlides/notesSlide120.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notesSlides/notesSlide121.xml" ContentType="application/vnd.openxmlformats-officedocument.presentationml.notesSlide+xml"/>
  <Override PartName="/ppt/ink/ink69.xml" ContentType="application/inkml+xml"/>
  <Override PartName="/ppt/notesSlides/notesSlide122.xml" ContentType="application/vnd.openxmlformats-officedocument.presentationml.notesSlide+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ink/ink76.xml" ContentType="application/inkml+xml"/>
  <Override PartName="/ppt/ink/ink77.xml" ContentType="application/inkml+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ink/ink78.xml" ContentType="application/inkml+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ink/ink79.xml" ContentType="application/inkml+xml"/>
  <Override PartName="/ppt/ink/ink80.xml" ContentType="application/inkml+xml"/>
  <Override PartName="/ppt/ink/ink81.xml" ContentType="application/inkml+xml"/>
  <Override PartName="/ppt/notesSlides/notesSlide161.xml" ContentType="application/vnd.openxmlformats-officedocument.presentationml.notesSlide+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12" r:id="rId5"/>
    <p:sldMasterId id="2147483748" r:id="rId6"/>
    <p:sldMasterId id="2147483784" r:id="rId7"/>
    <p:sldMasterId id="2147483808" r:id="rId8"/>
    <p:sldMasterId id="2147483820" r:id="rId9"/>
    <p:sldMasterId id="2147483988" r:id="rId10"/>
    <p:sldMasterId id="2147484000" r:id="rId11"/>
    <p:sldMasterId id="2147484228" r:id="rId12"/>
    <p:sldMasterId id="2147484336" r:id="rId13"/>
    <p:sldMasterId id="2147484626" r:id="rId14"/>
    <p:sldMasterId id="2147484830" r:id="rId15"/>
    <p:sldMasterId id="2147484842" r:id="rId16"/>
    <p:sldMasterId id="2147484854" r:id="rId17"/>
  </p:sldMasterIdLst>
  <p:notesMasterIdLst>
    <p:notesMasterId r:id="rId391"/>
  </p:notesMasterIdLst>
  <p:sldIdLst>
    <p:sldId id="1795" r:id="rId18"/>
    <p:sldId id="3955" r:id="rId19"/>
    <p:sldId id="3956" r:id="rId20"/>
    <p:sldId id="4692" r:id="rId21"/>
    <p:sldId id="4732" r:id="rId22"/>
    <p:sldId id="5015" r:id="rId23"/>
    <p:sldId id="3344" r:id="rId24"/>
    <p:sldId id="3345" r:id="rId25"/>
    <p:sldId id="3346" r:id="rId26"/>
    <p:sldId id="3347" r:id="rId27"/>
    <p:sldId id="3348" r:id="rId28"/>
    <p:sldId id="3349" r:id="rId29"/>
    <p:sldId id="3350" r:id="rId30"/>
    <p:sldId id="3351" r:id="rId31"/>
    <p:sldId id="3694" r:id="rId32"/>
    <p:sldId id="3695" r:id="rId33"/>
    <p:sldId id="3354" r:id="rId34"/>
    <p:sldId id="3355" r:id="rId35"/>
    <p:sldId id="3356" r:id="rId36"/>
    <p:sldId id="4687" r:id="rId37"/>
    <p:sldId id="3714" r:id="rId38"/>
    <p:sldId id="3361" r:id="rId39"/>
    <p:sldId id="3491" r:id="rId40"/>
    <p:sldId id="3713" r:id="rId41"/>
    <p:sldId id="3357" r:id="rId42"/>
    <p:sldId id="3358" r:id="rId43"/>
    <p:sldId id="3359" r:id="rId44"/>
    <p:sldId id="3360" r:id="rId45"/>
    <p:sldId id="1289" r:id="rId46"/>
    <p:sldId id="4604" r:id="rId47"/>
    <p:sldId id="3950" r:id="rId48"/>
    <p:sldId id="3951" r:id="rId49"/>
    <p:sldId id="4065" r:id="rId50"/>
    <p:sldId id="4066" r:id="rId51"/>
    <p:sldId id="4067" r:id="rId52"/>
    <p:sldId id="4068" r:id="rId53"/>
    <p:sldId id="4689" r:id="rId54"/>
    <p:sldId id="4069" r:id="rId55"/>
    <p:sldId id="4345" r:id="rId56"/>
    <p:sldId id="4346" r:id="rId57"/>
    <p:sldId id="4071" r:id="rId58"/>
    <p:sldId id="4072" r:id="rId59"/>
    <p:sldId id="4347" r:id="rId60"/>
    <p:sldId id="4544" r:id="rId61"/>
    <p:sldId id="4788" r:id="rId62"/>
    <p:sldId id="4547" r:id="rId63"/>
    <p:sldId id="4999" r:id="rId64"/>
    <p:sldId id="4550" r:id="rId65"/>
    <p:sldId id="4074" r:id="rId66"/>
    <p:sldId id="4075" r:id="rId67"/>
    <p:sldId id="4077" r:id="rId68"/>
    <p:sldId id="4078" r:id="rId69"/>
    <p:sldId id="4554" r:id="rId70"/>
    <p:sldId id="3603" r:id="rId71"/>
    <p:sldId id="1828" r:id="rId72"/>
    <p:sldId id="4553" r:id="rId73"/>
    <p:sldId id="4601" r:id="rId74"/>
    <p:sldId id="4085" r:id="rId75"/>
    <p:sldId id="4086" r:id="rId76"/>
    <p:sldId id="4087" r:id="rId77"/>
    <p:sldId id="4088" r:id="rId78"/>
    <p:sldId id="4089" r:id="rId79"/>
    <p:sldId id="4090" r:id="rId80"/>
    <p:sldId id="4091" r:id="rId81"/>
    <p:sldId id="4938" r:id="rId82"/>
    <p:sldId id="4939" r:id="rId83"/>
    <p:sldId id="4940" r:id="rId84"/>
    <p:sldId id="4084" r:id="rId85"/>
    <p:sldId id="3630" r:id="rId86"/>
    <p:sldId id="4517" r:id="rId87"/>
    <p:sldId id="4518" r:id="rId88"/>
    <p:sldId id="4519" r:id="rId89"/>
    <p:sldId id="4520" r:id="rId90"/>
    <p:sldId id="4521" r:id="rId91"/>
    <p:sldId id="4522" r:id="rId92"/>
    <p:sldId id="4523" r:id="rId93"/>
    <p:sldId id="4524" r:id="rId94"/>
    <p:sldId id="4525" r:id="rId95"/>
    <p:sldId id="4526" r:id="rId96"/>
    <p:sldId id="4555" r:id="rId97"/>
    <p:sldId id="4556" r:id="rId98"/>
    <p:sldId id="4557" r:id="rId99"/>
    <p:sldId id="924" r:id="rId100"/>
    <p:sldId id="4582" r:id="rId101"/>
    <p:sldId id="4916" r:id="rId102"/>
    <p:sldId id="4978" r:id="rId103"/>
    <p:sldId id="5017" r:id="rId104"/>
    <p:sldId id="5018" r:id="rId105"/>
    <p:sldId id="5002" r:id="rId106"/>
    <p:sldId id="4981" r:id="rId107"/>
    <p:sldId id="5117" r:id="rId108"/>
    <p:sldId id="5021" r:id="rId109"/>
    <p:sldId id="5022" r:id="rId110"/>
    <p:sldId id="5023" r:id="rId111"/>
    <p:sldId id="4986" r:id="rId112"/>
    <p:sldId id="5003" r:id="rId113"/>
    <p:sldId id="5025" r:id="rId114"/>
    <p:sldId id="5026" r:id="rId115"/>
    <p:sldId id="3302" r:id="rId116"/>
    <p:sldId id="3284" r:id="rId117"/>
    <p:sldId id="3285" r:id="rId118"/>
    <p:sldId id="3286" r:id="rId119"/>
    <p:sldId id="3287" r:id="rId120"/>
    <p:sldId id="3288" r:id="rId121"/>
    <p:sldId id="4634" r:id="rId122"/>
    <p:sldId id="3303" r:id="rId123"/>
    <p:sldId id="3291" r:id="rId124"/>
    <p:sldId id="3309" r:id="rId125"/>
    <p:sldId id="3311" r:id="rId126"/>
    <p:sldId id="3312" r:id="rId127"/>
    <p:sldId id="4779" r:id="rId128"/>
    <p:sldId id="4780" r:id="rId129"/>
    <p:sldId id="4781" r:id="rId130"/>
    <p:sldId id="4782" r:id="rId131"/>
    <p:sldId id="4783" r:id="rId132"/>
    <p:sldId id="4784" r:id="rId133"/>
    <p:sldId id="4785" r:id="rId134"/>
    <p:sldId id="4786" r:id="rId135"/>
    <p:sldId id="4787" r:id="rId136"/>
    <p:sldId id="4596" r:id="rId137"/>
    <p:sldId id="4668" r:id="rId138"/>
    <p:sldId id="4669" r:id="rId139"/>
    <p:sldId id="4673" r:id="rId140"/>
    <p:sldId id="4674" r:id="rId141"/>
    <p:sldId id="4675" r:id="rId142"/>
    <p:sldId id="4676" r:id="rId143"/>
    <p:sldId id="4677" r:id="rId144"/>
    <p:sldId id="4680" r:id="rId145"/>
    <p:sldId id="4678" r:id="rId146"/>
    <p:sldId id="4679" r:id="rId147"/>
    <p:sldId id="4681" r:id="rId148"/>
    <p:sldId id="3498" r:id="rId149"/>
    <p:sldId id="5027" r:id="rId150"/>
    <p:sldId id="5118" r:id="rId151"/>
    <p:sldId id="3280" r:id="rId152"/>
    <p:sldId id="3400" r:id="rId153"/>
    <p:sldId id="5119" r:id="rId154"/>
    <p:sldId id="5120" r:id="rId155"/>
    <p:sldId id="5121" r:id="rId156"/>
    <p:sldId id="3253" r:id="rId157"/>
    <p:sldId id="4799" r:id="rId158"/>
    <p:sldId id="5029" r:id="rId159"/>
    <p:sldId id="3278" r:id="rId160"/>
    <p:sldId id="5030" r:id="rId161"/>
    <p:sldId id="3279" r:id="rId162"/>
    <p:sldId id="3281" r:id="rId163"/>
    <p:sldId id="3283" r:id="rId164"/>
    <p:sldId id="5031" r:id="rId165"/>
    <p:sldId id="5032" r:id="rId166"/>
    <p:sldId id="5033" r:id="rId167"/>
    <p:sldId id="5034" r:id="rId168"/>
    <p:sldId id="5035" r:id="rId169"/>
    <p:sldId id="5036" r:id="rId170"/>
    <p:sldId id="5037" r:id="rId171"/>
    <p:sldId id="5038" r:id="rId172"/>
    <p:sldId id="5039" r:id="rId173"/>
    <p:sldId id="5040" r:id="rId174"/>
    <p:sldId id="5041" r:id="rId175"/>
    <p:sldId id="5042" r:id="rId176"/>
    <p:sldId id="5043" r:id="rId177"/>
    <p:sldId id="5044" r:id="rId178"/>
    <p:sldId id="5045" r:id="rId179"/>
    <p:sldId id="5046" r:id="rId180"/>
    <p:sldId id="5047" r:id="rId181"/>
    <p:sldId id="5048" r:id="rId182"/>
    <p:sldId id="5049" r:id="rId183"/>
    <p:sldId id="5050" r:id="rId184"/>
    <p:sldId id="5051" r:id="rId185"/>
    <p:sldId id="5052" r:id="rId186"/>
    <p:sldId id="5053" r:id="rId187"/>
    <p:sldId id="5054" r:id="rId188"/>
    <p:sldId id="5055" r:id="rId189"/>
    <p:sldId id="5056" r:id="rId190"/>
    <p:sldId id="5057" r:id="rId191"/>
    <p:sldId id="5058" r:id="rId192"/>
    <p:sldId id="5059" r:id="rId193"/>
    <p:sldId id="5122" r:id="rId194"/>
    <p:sldId id="3499" r:id="rId195"/>
    <p:sldId id="4943" r:id="rId196"/>
    <p:sldId id="4920" r:id="rId197"/>
    <p:sldId id="4827" r:id="rId198"/>
    <p:sldId id="4944" r:id="rId199"/>
    <p:sldId id="4945" r:id="rId200"/>
    <p:sldId id="4913" r:id="rId201"/>
    <p:sldId id="3503" r:id="rId202"/>
    <p:sldId id="5062" r:id="rId203"/>
    <p:sldId id="5063" r:id="rId204"/>
    <p:sldId id="5064" r:id="rId205"/>
    <p:sldId id="3313" r:id="rId206"/>
    <p:sldId id="3507" r:id="rId207"/>
    <p:sldId id="3298" r:id="rId208"/>
    <p:sldId id="4599" r:id="rId209"/>
    <p:sldId id="4600" r:id="rId210"/>
    <p:sldId id="3314" r:id="rId211"/>
    <p:sldId id="3324" r:id="rId212"/>
    <p:sldId id="3334" r:id="rId213"/>
    <p:sldId id="3318" r:id="rId214"/>
    <p:sldId id="5065" r:id="rId215"/>
    <p:sldId id="5066" r:id="rId216"/>
    <p:sldId id="5123" r:id="rId217"/>
    <p:sldId id="5068" r:id="rId218"/>
    <p:sldId id="5069" r:id="rId219"/>
    <p:sldId id="5070" r:id="rId220"/>
    <p:sldId id="5071" r:id="rId221"/>
    <p:sldId id="3336" r:id="rId222"/>
    <p:sldId id="3556" r:id="rId223"/>
    <p:sldId id="5072" r:id="rId224"/>
    <p:sldId id="5073" r:id="rId225"/>
    <p:sldId id="4607" r:id="rId226"/>
    <p:sldId id="4682" r:id="rId227"/>
    <p:sldId id="4608" r:id="rId228"/>
    <p:sldId id="4609" r:id="rId229"/>
    <p:sldId id="5124" r:id="rId230"/>
    <p:sldId id="3622" r:id="rId231"/>
    <p:sldId id="4693" r:id="rId232"/>
    <p:sldId id="4694" r:id="rId233"/>
    <p:sldId id="4695" r:id="rId234"/>
    <p:sldId id="5075" r:id="rId235"/>
    <p:sldId id="5076" r:id="rId236"/>
    <p:sldId id="5078" r:id="rId237"/>
    <p:sldId id="5079" r:id="rId238"/>
    <p:sldId id="5080" r:id="rId239"/>
    <p:sldId id="5085" r:id="rId240"/>
    <p:sldId id="5081" r:id="rId241"/>
    <p:sldId id="4699" r:id="rId242"/>
    <p:sldId id="3564" r:id="rId243"/>
    <p:sldId id="3563" r:id="rId244"/>
    <p:sldId id="5082" r:id="rId245"/>
    <p:sldId id="5083" r:id="rId246"/>
    <p:sldId id="5084" r:id="rId247"/>
    <p:sldId id="3587" r:id="rId248"/>
    <p:sldId id="5105" r:id="rId249"/>
    <p:sldId id="3589" r:id="rId250"/>
    <p:sldId id="3590" r:id="rId251"/>
    <p:sldId id="3591" r:id="rId252"/>
    <p:sldId id="3592" r:id="rId253"/>
    <p:sldId id="3593" r:id="rId254"/>
    <p:sldId id="3594" r:id="rId255"/>
    <p:sldId id="3595" r:id="rId256"/>
    <p:sldId id="3596" r:id="rId257"/>
    <p:sldId id="3597" r:id="rId258"/>
    <p:sldId id="3598" r:id="rId259"/>
    <p:sldId id="4955" r:id="rId260"/>
    <p:sldId id="5086" r:id="rId261"/>
    <p:sldId id="3525" r:id="rId262"/>
    <p:sldId id="3527" r:id="rId263"/>
    <p:sldId id="3526" r:id="rId264"/>
    <p:sldId id="3528" r:id="rId265"/>
    <p:sldId id="3530" r:id="rId266"/>
    <p:sldId id="3531" r:id="rId267"/>
    <p:sldId id="1918" r:id="rId268"/>
    <p:sldId id="1919" r:id="rId269"/>
    <p:sldId id="3619" r:id="rId270"/>
    <p:sldId id="3620" r:id="rId271"/>
    <p:sldId id="3532" r:id="rId272"/>
    <p:sldId id="3533" r:id="rId273"/>
    <p:sldId id="3621" r:id="rId274"/>
    <p:sldId id="4612" r:id="rId275"/>
    <p:sldId id="4614" r:id="rId276"/>
    <p:sldId id="4615" r:id="rId277"/>
    <p:sldId id="4616" r:id="rId278"/>
    <p:sldId id="4617" r:id="rId279"/>
    <p:sldId id="4618" r:id="rId280"/>
    <p:sldId id="4619" r:id="rId281"/>
    <p:sldId id="4621" r:id="rId282"/>
    <p:sldId id="4622" r:id="rId283"/>
    <p:sldId id="4623" r:id="rId284"/>
    <p:sldId id="4624" r:id="rId285"/>
    <p:sldId id="3627" r:id="rId286"/>
    <p:sldId id="4640" r:id="rId287"/>
    <p:sldId id="4637" r:id="rId288"/>
    <p:sldId id="4684" r:id="rId289"/>
    <p:sldId id="4667" r:id="rId290"/>
    <p:sldId id="4641" r:id="rId291"/>
    <p:sldId id="4685" r:id="rId292"/>
    <p:sldId id="4642" r:id="rId293"/>
    <p:sldId id="4686" r:id="rId294"/>
    <p:sldId id="4643" r:id="rId295"/>
    <p:sldId id="4644" r:id="rId296"/>
    <p:sldId id="4645" r:id="rId297"/>
    <p:sldId id="4646" r:id="rId298"/>
    <p:sldId id="4648" r:id="rId299"/>
    <p:sldId id="4655" r:id="rId300"/>
    <p:sldId id="4658" r:id="rId301"/>
    <p:sldId id="4659" r:id="rId302"/>
    <p:sldId id="4660" r:id="rId303"/>
    <p:sldId id="4661" r:id="rId304"/>
    <p:sldId id="4662" r:id="rId305"/>
    <p:sldId id="4663" r:id="rId306"/>
    <p:sldId id="4529" r:id="rId307"/>
    <p:sldId id="4574" r:id="rId308"/>
    <p:sldId id="4575" r:id="rId309"/>
    <p:sldId id="1796" r:id="rId310"/>
    <p:sldId id="4728" r:id="rId311"/>
    <p:sldId id="4707" r:id="rId312"/>
    <p:sldId id="4795" r:id="rId313"/>
    <p:sldId id="4797" r:id="rId314"/>
    <p:sldId id="5093" r:id="rId315"/>
    <p:sldId id="4803" r:id="rId316"/>
    <p:sldId id="4800" r:id="rId317"/>
    <p:sldId id="4794" r:id="rId318"/>
    <p:sldId id="5106" r:id="rId319"/>
    <p:sldId id="4905" r:id="rId320"/>
    <p:sldId id="4906" r:id="rId321"/>
    <p:sldId id="5107" r:id="rId322"/>
    <p:sldId id="5108" r:id="rId323"/>
    <p:sldId id="5109" r:id="rId324"/>
    <p:sldId id="1701" r:id="rId325"/>
    <p:sldId id="1709" r:id="rId326"/>
    <p:sldId id="1710" r:id="rId327"/>
    <p:sldId id="1707" r:id="rId328"/>
    <p:sldId id="5110" r:id="rId329"/>
    <p:sldId id="5111" r:id="rId330"/>
    <p:sldId id="5114" r:id="rId331"/>
    <p:sldId id="5115" r:id="rId332"/>
    <p:sldId id="5116" r:id="rId333"/>
    <p:sldId id="1361" r:id="rId334"/>
    <p:sldId id="1717" r:id="rId335"/>
    <p:sldId id="1711" r:id="rId336"/>
    <p:sldId id="942" r:id="rId337"/>
    <p:sldId id="1495" r:id="rId338"/>
    <p:sldId id="943" r:id="rId339"/>
    <p:sldId id="944" r:id="rId340"/>
    <p:sldId id="1048" r:id="rId341"/>
    <p:sldId id="1784" r:id="rId342"/>
    <p:sldId id="495" r:id="rId343"/>
    <p:sldId id="4688" r:id="rId344"/>
    <p:sldId id="480" r:id="rId345"/>
    <p:sldId id="1496" r:id="rId346"/>
    <p:sldId id="784" r:id="rId347"/>
    <p:sldId id="906" r:id="rId348"/>
    <p:sldId id="1771" r:id="rId349"/>
    <p:sldId id="1773" r:id="rId350"/>
    <p:sldId id="1772" r:id="rId351"/>
    <p:sldId id="1774" r:id="rId352"/>
    <p:sldId id="481" r:id="rId353"/>
    <p:sldId id="482" r:id="rId354"/>
    <p:sldId id="926" r:id="rId355"/>
    <p:sldId id="484" r:id="rId356"/>
    <p:sldId id="485" r:id="rId357"/>
    <p:sldId id="5094" r:id="rId358"/>
    <p:sldId id="1214" r:id="rId359"/>
    <p:sldId id="509" r:id="rId360"/>
    <p:sldId id="510" r:id="rId361"/>
    <p:sldId id="1182" r:id="rId362"/>
    <p:sldId id="1060" r:id="rId363"/>
    <p:sldId id="511" r:id="rId364"/>
    <p:sldId id="647" r:id="rId365"/>
    <p:sldId id="1152" r:id="rId366"/>
    <p:sldId id="648" r:id="rId367"/>
    <p:sldId id="652" r:id="rId368"/>
    <p:sldId id="653" r:id="rId369"/>
    <p:sldId id="654" r:id="rId370"/>
    <p:sldId id="655" r:id="rId371"/>
    <p:sldId id="656" r:id="rId372"/>
    <p:sldId id="657" r:id="rId373"/>
    <p:sldId id="664" r:id="rId374"/>
    <p:sldId id="1917" r:id="rId375"/>
    <p:sldId id="1211" r:id="rId376"/>
    <p:sldId id="665" r:id="rId377"/>
    <p:sldId id="4946" r:id="rId378"/>
    <p:sldId id="4947" r:id="rId379"/>
    <p:sldId id="1581" r:id="rId380"/>
    <p:sldId id="666" r:id="rId381"/>
    <p:sldId id="5088" r:id="rId382"/>
    <p:sldId id="5089" r:id="rId383"/>
    <p:sldId id="5090" r:id="rId384"/>
    <p:sldId id="4948" r:id="rId385"/>
    <p:sldId id="4953" r:id="rId386"/>
    <p:sldId id="5091" r:id="rId387"/>
    <p:sldId id="1215" r:id="rId388"/>
    <p:sldId id="1590" r:id="rId389"/>
    <p:sldId id="3962" r:id="rId390"/>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D7E7"/>
    <a:srgbClr val="FEF9F5"/>
    <a:srgbClr val="64CAFC"/>
    <a:srgbClr val="F0F0F0"/>
    <a:srgbClr val="F1F1F1"/>
    <a:srgbClr val="6A3D3B"/>
    <a:srgbClr val="B29889"/>
    <a:srgbClr val="F7E5CA"/>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0" autoAdjust="0"/>
    <p:restoredTop sz="91902" autoAdjust="0"/>
  </p:normalViewPr>
  <p:slideViewPr>
    <p:cSldViewPr>
      <p:cViewPr>
        <p:scale>
          <a:sx n="66" d="100"/>
          <a:sy n="66" d="100"/>
        </p:scale>
        <p:origin x="1164" y="6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27074"/>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99" Type="http://schemas.openxmlformats.org/officeDocument/2006/relationships/slide" Target="slides/slide282.xml"/><Relationship Id="rId21" Type="http://schemas.openxmlformats.org/officeDocument/2006/relationships/slide" Target="slides/slide4.xml"/><Relationship Id="rId63" Type="http://schemas.openxmlformats.org/officeDocument/2006/relationships/slide" Target="slides/slide46.xml"/><Relationship Id="rId159" Type="http://schemas.openxmlformats.org/officeDocument/2006/relationships/slide" Target="slides/slide142.xml"/><Relationship Id="rId324" Type="http://schemas.openxmlformats.org/officeDocument/2006/relationships/slide" Target="slides/slide307.xml"/><Relationship Id="rId366" Type="http://schemas.openxmlformats.org/officeDocument/2006/relationships/slide" Target="slides/slide349.xml"/><Relationship Id="rId170" Type="http://schemas.openxmlformats.org/officeDocument/2006/relationships/slide" Target="slides/slide153.xml"/><Relationship Id="rId226" Type="http://schemas.openxmlformats.org/officeDocument/2006/relationships/slide" Target="slides/slide209.xml"/><Relationship Id="rId268" Type="http://schemas.openxmlformats.org/officeDocument/2006/relationships/slide" Target="slides/slide251.xml"/><Relationship Id="rId32" Type="http://schemas.openxmlformats.org/officeDocument/2006/relationships/slide" Target="slides/slide15.xml"/><Relationship Id="rId74" Type="http://schemas.openxmlformats.org/officeDocument/2006/relationships/slide" Target="slides/slide57.xml"/><Relationship Id="rId128" Type="http://schemas.openxmlformats.org/officeDocument/2006/relationships/slide" Target="slides/slide111.xml"/><Relationship Id="rId335" Type="http://schemas.openxmlformats.org/officeDocument/2006/relationships/slide" Target="slides/slide318.xml"/><Relationship Id="rId377" Type="http://schemas.openxmlformats.org/officeDocument/2006/relationships/slide" Target="slides/slide360.xml"/><Relationship Id="rId5" Type="http://schemas.openxmlformats.org/officeDocument/2006/relationships/slideMaster" Target="slideMasters/slideMaster5.xml"/><Relationship Id="rId181" Type="http://schemas.openxmlformats.org/officeDocument/2006/relationships/slide" Target="slides/slide164.xml"/><Relationship Id="rId237" Type="http://schemas.openxmlformats.org/officeDocument/2006/relationships/slide" Target="slides/slide220.xml"/><Relationship Id="rId279" Type="http://schemas.openxmlformats.org/officeDocument/2006/relationships/slide" Target="slides/slide262.xml"/><Relationship Id="rId43" Type="http://schemas.openxmlformats.org/officeDocument/2006/relationships/slide" Target="slides/slide26.xml"/><Relationship Id="rId139" Type="http://schemas.openxmlformats.org/officeDocument/2006/relationships/slide" Target="slides/slide122.xml"/><Relationship Id="rId290" Type="http://schemas.openxmlformats.org/officeDocument/2006/relationships/slide" Target="slides/slide273.xml"/><Relationship Id="rId304" Type="http://schemas.openxmlformats.org/officeDocument/2006/relationships/slide" Target="slides/slide287.xml"/><Relationship Id="rId346" Type="http://schemas.openxmlformats.org/officeDocument/2006/relationships/slide" Target="slides/slide329.xml"/><Relationship Id="rId388" Type="http://schemas.openxmlformats.org/officeDocument/2006/relationships/slide" Target="slides/slide371.xml"/><Relationship Id="rId85" Type="http://schemas.openxmlformats.org/officeDocument/2006/relationships/slide" Target="slides/slide68.xml"/><Relationship Id="rId150" Type="http://schemas.openxmlformats.org/officeDocument/2006/relationships/slide" Target="slides/slide133.xml"/><Relationship Id="rId192" Type="http://schemas.openxmlformats.org/officeDocument/2006/relationships/slide" Target="slides/slide175.xml"/><Relationship Id="rId206" Type="http://schemas.openxmlformats.org/officeDocument/2006/relationships/slide" Target="slides/slide189.xml"/><Relationship Id="rId248" Type="http://schemas.openxmlformats.org/officeDocument/2006/relationships/slide" Target="slides/slide231.xml"/><Relationship Id="rId12" Type="http://schemas.openxmlformats.org/officeDocument/2006/relationships/slideMaster" Target="slideMasters/slideMaster12.xml"/><Relationship Id="rId108" Type="http://schemas.openxmlformats.org/officeDocument/2006/relationships/slide" Target="slides/slide91.xml"/><Relationship Id="rId315" Type="http://schemas.openxmlformats.org/officeDocument/2006/relationships/slide" Target="slides/slide298.xml"/><Relationship Id="rId357" Type="http://schemas.openxmlformats.org/officeDocument/2006/relationships/slide" Target="slides/slide340.xml"/><Relationship Id="rId54" Type="http://schemas.openxmlformats.org/officeDocument/2006/relationships/slide" Target="slides/slide37.xml"/><Relationship Id="rId96" Type="http://schemas.openxmlformats.org/officeDocument/2006/relationships/slide" Target="slides/slide79.xml"/><Relationship Id="rId161" Type="http://schemas.openxmlformats.org/officeDocument/2006/relationships/slide" Target="slides/slide144.xml"/><Relationship Id="rId217" Type="http://schemas.openxmlformats.org/officeDocument/2006/relationships/slide" Target="slides/slide200.xml"/><Relationship Id="rId259" Type="http://schemas.openxmlformats.org/officeDocument/2006/relationships/slide" Target="slides/slide242.xml"/><Relationship Id="rId23" Type="http://schemas.openxmlformats.org/officeDocument/2006/relationships/slide" Target="slides/slide6.xml"/><Relationship Id="rId119" Type="http://schemas.openxmlformats.org/officeDocument/2006/relationships/slide" Target="slides/slide102.xml"/><Relationship Id="rId270" Type="http://schemas.openxmlformats.org/officeDocument/2006/relationships/slide" Target="slides/slide253.xml"/><Relationship Id="rId326" Type="http://schemas.openxmlformats.org/officeDocument/2006/relationships/slide" Target="slides/slide309.xml"/><Relationship Id="rId65" Type="http://schemas.openxmlformats.org/officeDocument/2006/relationships/slide" Target="slides/slide48.xml"/><Relationship Id="rId130" Type="http://schemas.openxmlformats.org/officeDocument/2006/relationships/slide" Target="slides/slide113.xml"/><Relationship Id="rId368" Type="http://schemas.openxmlformats.org/officeDocument/2006/relationships/slide" Target="slides/slide351.xml"/><Relationship Id="rId172" Type="http://schemas.openxmlformats.org/officeDocument/2006/relationships/slide" Target="slides/slide155.xml"/><Relationship Id="rId228" Type="http://schemas.openxmlformats.org/officeDocument/2006/relationships/slide" Target="slides/slide211.xml"/><Relationship Id="rId281" Type="http://schemas.openxmlformats.org/officeDocument/2006/relationships/slide" Target="slides/slide264.xml"/><Relationship Id="rId337" Type="http://schemas.openxmlformats.org/officeDocument/2006/relationships/slide" Target="slides/slide320.xml"/><Relationship Id="rId34" Type="http://schemas.openxmlformats.org/officeDocument/2006/relationships/slide" Target="slides/slide17.xml"/><Relationship Id="rId76" Type="http://schemas.openxmlformats.org/officeDocument/2006/relationships/slide" Target="slides/slide59.xml"/><Relationship Id="rId141" Type="http://schemas.openxmlformats.org/officeDocument/2006/relationships/slide" Target="slides/slide124.xml"/><Relationship Id="rId379" Type="http://schemas.openxmlformats.org/officeDocument/2006/relationships/slide" Target="slides/slide362.xml"/><Relationship Id="rId7" Type="http://schemas.openxmlformats.org/officeDocument/2006/relationships/slideMaster" Target="slideMasters/slideMaster7.xml"/><Relationship Id="rId183" Type="http://schemas.openxmlformats.org/officeDocument/2006/relationships/slide" Target="slides/slide166.xml"/><Relationship Id="rId239" Type="http://schemas.openxmlformats.org/officeDocument/2006/relationships/slide" Target="slides/slide222.xml"/><Relationship Id="rId390" Type="http://schemas.openxmlformats.org/officeDocument/2006/relationships/slide" Target="slides/slide373.xml"/><Relationship Id="rId250" Type="http://schemas.openxmlformats.org/officeDocument/2006/relationships/slide" Target="slides/slide233.xml"/><Relationship Id="rId292" Type="http://schemas.openxmlformats.org/officeDocument/2006/relationships/slide" Target="slides/slide275.xml"/><Relationship Id="rId306" Type="http://schemas.openxmlformats.org/officeDocument/2006/relationships/slide" Target="slides/slide289.xml"/><Relationship Id="rId45" Type="http://schemas.openxmlformats.org/officeDocument/2006/relationships/slide" Target="slides/slide28.xml"/><Relationship Id="rId87" Type="http://schemas.openxmlformats.org/officeDocument/2006/relationships/slide" Target="slides/slide70.xml"/><Relationship Id="rId110" Type="http://schemas.openxmlformats.org/officeDocument/2006/relationships/slide" Target="slides/slide93.xml"/><Relationship Id="rId348" Type="http://schemas.openxmlformats.org/officeDocument/2006/relationships/slide" Target="slides/slide331.xml"/><Relationship Id="rId152" Type="http://schemas.openxmlformats.org/officeDocument/2006/relationships/slide" Target="slides/slide135.xml"/><Relationship Id="rId194" Type="http://schemas.openxmlformats.org/officeDocument/2006/relationships/slide" Target="slides/slide177.xml"/><Relationship Id="rId208" Type="http://schemas.openxmlformats.org/officeDocument/2006/relationships/slide" Target="slides/slide191.xml"/><Relationship Id="rId261" Type="http://schemas.openxmlformats.org/officeDocument/2006/relationships/slide" Target="slides/slide244.xml"/><Relationship Id="rId14" Type="http://schemas.openxmlformats.org/officeDocument/2006/relationships/slideMaster" Target="slideMasters/slideMaster14.xml"/><Relationship Id="rId56" Type="http://schemas.openxmlformats.org/officeDocument/2006/relationships/slide" Target="slides/slide39.xml"/><Relationship Id="rId317" Type="http://schemas.openxmlformats.org/officeDocument/2006/relationships/slide" Target="slides/slide300.xml"/><Relationship Id="rId359" Type="http://schemas.openxmlformats.org/officeDocument/2006/relationships/slide" Target="slides/slide342.xml"/><Relationship Id="rId98" Type="http://schemas.openxmlformats.org/officeDocument/2006/relationships/slide" Target="slides/slide81.xml"/><Relationship Id="rId121" Type="http://schemas.openxmlformats.org/officeDocument/2006/relationships/slide" Target="slides/slide104.xml"/><Relationship Id="rId163" Type="http://schemas.openxmlformats.org/officeDocument/2006/relationships/slide" Target="slides/slide146.xml"/><Relationship Id="rId219" Type="http://schemas.openxmlformats.org/officeDocument/2006/relationships/slide" Target="slides/slide202.xml"/><Relationship Id="rId370" Type="http://schemas.openxmlformats.org/officeDocument/2006/relationships/slide" Target="slides/slide353.xml"/><Relationship Id="rId230" Type="http://schemas.openxmlformats.org/officeDocument/2006/relationships/slide" Target="slides/slide213.xml"/><Relationship Id="rId25" Type="http://schemas.openxmlformats.org/officeDocument/2006/relationships/slide" Target="slides/slide8.xml"/><Relationship Id="rId67" Type="http://schemas.openxmlformats.org/officeDocument/2006/relationships/slide" Target="slides/slide50.xml"/><Relationship Id="rId272" Type="http://schemas.openxmlformats.org/officeDocument/2006/relationships/slide" Target="slides/slide255.xml"/><Relationship Id="rId328" Type="http://schemas.openxmlformats.org/officeDocument/2006/relationships/slide" Target="slides/slide311.xml"/><Relationship Id="rId132" Type="http://schemas.openxmlformats.org/officeDocument/2006/relationships/slide" Target="slides/slide115.xml"/><Relationship Id="rId174" Type="http://schemas.openxmlformats.org/officeDocument/2006/relationships/slide" Target="slides/slide157.xml"/><Relationship Id="rId381" Type="http://schemas.openxmlformats.org/officeDocument/2006/relationships/slide" Target="slides/slide364.xml"/><Relationship Id="rId241" Type="http://schemas.openxmlformats.org/officeDocument/2006/relationships/slide" Target="slides/slide224.xml"/><Relationship Id="rId36" Type="http://schemas.openxmlformats.org/officeDocument/2006/relationships/slide" Target="slides/slide19.xml"/><Relationship Id="rId283" Type="http://schemas.openxmlformats.org/officeDocument/2006/relationships/slide" Target="slides/slide266.xml"/><Relationship Id="rId339" Type="http://schemas.openxmlformats.org/officeDocument/2006/relationships/slide" Target="slides/slide322.xml"/><Relationship Id="rId78" Type="http://schemas.openxmlformats.org/officeDocument/2006/relationships/slide" Target="slides/slide61.xml"/><Relationship Id="rId101" Type="http://schemas.openxmlformats.org/officeDocument/2006/relationships/slide" Target="slides/slide84.xml"/><Relationship Id="rId143" Type="http://schemas.openxmlformats.org/officeDocument/2006/relationships/slide" Target="slides/slide126.xml"/><Relationship Id="rId185" Type="http://schemas.openxmlformats.org/officeDocument/2006/relationships/slide" Target="slides/slide168.xml"/><Relationship Id="rId350" Type="http://schemas.openxmlformats.org/officeDocument/2006/relationships/slide" Target="slides/slide333.xml"/><Relationship Id="rId9" Type="http://schemas.openxmlformats.org/officeDocument/2006/relationships/slideMaster" Target="slideMasters/slideMaster9.xml"/><Relationship Id="rId210" Type="http://schemas.openxmlformats.org/officeDocument/2006/relationships/slide" Target="slides/slide193.xml"/><Relationship Id="rId392" Type="http://schemas.openxmlformats.org/officeDocument/2006/relationships/presProps" Target="presProps.xml"/><Relationship Id="rId252" Type="http://schemas.openxmlformats.org/officeDocument/2006/relationships/slide" Target="slides/slide235.xml"/><Relationship Id="rId294" Type="http://schemas.openxmlformats.org/officeDocument/2006/relationships/slide" Target="slides/slide277.xml"/><Relationship Id="rId308" Type="http://schemas.openxmlformats.org/officeDocument/2006/relationships/slide" Target="slides/slide291.xml"/><Relationship Id="rId47" Type="http://schemas.openxmlformats.org/officeDocument/2006/relationships/slide" Target="slides/slide30.xml"/><Relationship Id="rId89" Type="http://schemas.openxmlformats.org/officeDocument/2006/relationships/slide" Target="slides/slide72.xml"/><Relationship Id="rId112" Type="http://schemas.openxmlformats.org/officeDocument/2006/relationships/slide" Target="slides/slide95.xml"/><Relationship Id="rId154" Type="http://schemas.openxmlformats.org/officeDocument/2006/relationships/slide" Target="slides/slide137.xml"/><Relationship Id="rId361" Type="http://schemas.openxmlformats.org/officeDocument/2006/relationships/slide" Target="slides/slide344.xml"/><Relationship Id="rId196" Type="http://schemas.openxmlformats.org/officeDocument/2006/relationships/slide" Target="slides/slide179.xml"/><Relationship Id="rId16" Type="http://schemas.openxmlformats.org/officeDocument/2006/relationships/slideMaster" Target="slideMasters/slideMaster16.xml"/><Relationship Id="rId221" Type="http://schemas.openxmlformats.org/officeDocument/2006/relationships/slide" Target="slides/slide204.xml"/><Relationship Id="rId242" Type="http://schemas.openxmlformats.org/officeDocument/2006/relationships/slide" Target="slides/slide225.xml"/><Relationship Id="rId263" Type="http://schemas.openxmlformats.org/officeDocument/2006/relationships/slide" Target="slides/slide246.xml"/><Relationship Id="rId284" Type="http://schemas.openxmlformats.org/officeDocument/2006/relationships/slide" Target="slides/slide267.xml"/><Relationship Id="rId319" Type="http://schemas.openxmlformats.org/officeDocument/2006/relationships/slide" Target="slides/slide302.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330" Type="http://schemas.openxmlformats.org/officeDocument/2006/relationships/slide" Target="slides/slide313.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351" Type="http://schemas.openxmlformats.org/officeDocument/2006/relationships/slide" Target="slides/slide334.xml"/><Relationship Id="rId372" Type="http://schemas.openxmlformats.org/officeDocument/2006/relationships/slide" Target="slides/slide355.xml"/><Relationship Id="rId393" Type="http://schemas.openxmlformats.org/officeDocument/2006/relationships/viewProps" Target="viewProps.xml"/><Relationship Id="rId211" Type="http://schemas.openxmlformats.org/officeDocument/2006/relationships/slide" Target="slides/slide194.xml"/><Relationship Id="rId232" Type="http://schemas.openxmlformats.org/officeDocument/2006/relationships/slide" Target="slides/slide215.xml"/><Relationship Id="rId253" Type="http://schemas.openxmlformats.org/officeDocument/2006/relationships/slide" Target="slides/slide236.xml"/><Relationship Id="rId274" Type="http://schemas.openxmlformats.org/officeDocument/2006/relationships/slide" Target="slides/slide257.xml"/><Relationship Id="rId295" Type="http://schemas.openxmlformats.org/officeDocument/2006/relationships/slide" Target="slides/slide278.xml"/><Relationship Id="rId309" Type="http://schemas.openxmlformats.org/officeDocument/2006/relationships/slide" Target="slides/slide292.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320" Type="http://schemas.openxmlformats.org/officeDocument/2006/relationships/slide" Target="slides/slide303.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341" Type="http://schemas.openxmlformats.org/officeDocument/2006/relationships/slide" Target="slides/slide324.xml"/><Relationship Id="rId362" Type="http://schemas.openxmlformats.org/officeDocument/2006/relationships/slide" Target="slides/slide345.xml"/><Relationship Id="rId383" Type="http://schemas.openxmlformats.org/officeDocument/2006/relationships/slide" Target="slides/slide366.xml"/><Relationship Id="rId201" Type="http://schemas.openxmlformats.org/officeDocument/2006/relationships/slide" Target="slides/slide184.xml"/><Relationship Id="rId222" Type="http://schemas.openxmlformats.org/officeDocument/2006/relationships/slide" Target="slides/slide205.xml"/><Relationship Id="rId243" Type="http://schemas.openxmlformats.org/officeDocument/2006/relationships/slide" Target="slides/slide226.xml"/><Relationship Id="rId264" Type="http://schemas.openxmlformats.org/officeDocument/2006/relationships/slide" Target="slides/slide247.xml"/><Relationship Id="rId285" Type="http://schemas.openxmlformats.org/officeDocument/2006/relationships/slide" Target="slides/slide268.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310" Type="http://schemas.openxmlformats.org/officeDocument/2006/relationships/slide" Target="slides/slide293.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331" Type="http://schemas.openxmlformats.org/officeDocument/2006/relationships/slide" Target="slides/slide314.xml"/><Relationship Id="rId352" Type="http://schemas.openxmlformats.org/officeDocument/2006/relationships/slide" Target="slides/slide335.xml"/><Relationship Id="rId373" Type="http://schemas.openxmlformats.org/officeDocument/2006/relationships/slide" Target="slides/slide356.xml"/><Relationship Id="rId394"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195.xml"/><Relationship Id="rId233" Type="http://schemas.openxmlformats.org/officeDocument/2006/relationships/slide" Target="slides/slide216.xml"/><Relationship Id="rId254" Type="http://schemas.openxmlformats.org/officeDocument/2006/relationships/slide" Target="slides/slide237.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275" Type="http://schemas.openxmlformats.org/officeDocument/2006/relationships/slide" Target="slides/slide258.xml"/><Relationship Id="rId296" Type="http://schemas.openxmlformats.org/officeDocument/2006/relationships/slide" Target="slides/slide279.xml"/><Relationship Id="rId300" Type="http://schemas.openxmlformats.org/officeDocument/2006/relationships/slide" Target="slides/slide283.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321" Type="http://schemas.openxmlformats.org/officeDocument/2006/relationships/slide" Target="slides/slide304.xml"/><Relationship Id="rId342" Type="http://schemas.openxmlformats.org/officeDocument/2006/relationships/slide" Target="slides/slide325.xml"/><Relationship Id="rId363" Type="http://schemas.openxmlformats.org/officeDocument/2006/relationships/slide" Target="slides/slide346.xml"/><Relationship Id="rId384" Type="http://schemas.openxmlformats.org/officeDocument/2006/relationships/slide" Target="slides/slide367.xml"/><Relationship Id="rId202" Type="http://schemas.openxmlformats.org/officeDocument/2006/relationships/slide" Target="slides/slide185.xml"/><Relationship Id="rId223" Type="http://schemas.openxmlformats.org/officeDocument/2006/relationships/slide" Target="slides/slide206.xml"/><Relationship Id="rId244" Type="http://schemas.openxmlformats.org/officeDocument/2006/relationships/slide" Target="slides/slide227.xml"/><Relationship Id="rId18" Type="http://schemas.openxmlformats.org/officeDocument/2006/relationships/slide" Target="slides/slide1.xml"/><Relationship Id="rId39" Type="http://schemas.openxmlformats.org/officeDocument/2006/relationships/slide" Target="slides/slide22.xml"/><Relationship Id="rId265" Type="http://schemas.openxmlformats.org/officeDocument/2006/relationships/slide" Target="slides/slide248.xml"/><Relationship Id="rId286" Type="http://schemas.openxmlformats.org/officeDocument/2006/relationships/slide" Target="slides/slide269.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311" Type="http://schemas.openxmlformats.org/officeDocument/2006/relationships/slide" Target="slides/slide294.xml"/><Relationship Id="rId332" Type="http://schemas.openxmlformats.org/officeDocument/2006/relationships/slide" Target="slides/slide315.xml"/><Relationship Id="rId353" Type="http://schemas.openxmlformats.org/officeDocument/2006/relationships/slide" Target="slides/slide336.xml"/><Relationship Id="rId374" Type="http://schemas.openxmlformats.org/officeDocument/2006/relationships/slide" Target="slides/slide357.xml"/><Relationship Id="rId395" Type="http://schemas.openxmlformats.org/officeDocument/2006/relationships/tableStyles" Target="tableStyles.xml"/><Relationship Id="rId71" Type="http://schemas.openxmlformats.org/officeDocument/2006/relationships/slide" Target="slides/slide54.xml"/><Relationship Id="rId92" Type="http://schemas.openxmlformats.org/officeDocument/2006/relationships/slide" Target="slides/slide75.xml"/><Relationship Id="rId213" Type="http://schemas.openxmlformats.org/officeDocument/2006/relationships/slide" Target="slides/slide196.xml"/><Relationship Id="rId234" Type="http://schemas.openxmlformats.org/officeDocument/2006/relationships/slide" Target="slides/slide217.xml"/><Relationship Id="rId2" Type="http://schemas.openxmlformats.org/officeDocument/2006/relationships/slideMaster" Target="slideMasters/slideMaster2.xml"/><Relationship Id="rId29" Type="http://schemas.openxmlformats.org/officeDocument/2006/relationships/slide" Target="slides/slide12.xml"/><Relationship Id="rId255" Type="http://schemas.openxmlformats.org/officeDocument/2006/relationships/slide" Target="slides/slide238.xml"/><Relationship Id="rId276" Type="http://schemas.openxmlformats.org/officeDocument/2006/relationships/slide" Target="slides/slide259.xml"/><Relationship Id="rId297" Type="http://schemas.openxmlformats.org/officeDocument/2006/relationships/slide" Target="slides/slide280.xml"/><Relationship Id="rId40" Type="http://schemas.openxmlformats.org/officeDocument/2006/relationships/slide" Target="slides/slide23.xml"/><Relationship Id="rId115" Type="http://schemas.openxmlformats.org/officeDocument/2006/relationships/slide" Target="slides/slide98.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301" Type="http://schemas.openxmlformats.org/officeDocument/2006/relationships/slide" Target="slides/slide284.xml"/><Relationship Id="rId322" Type="http://schemas.openxmlformats.org/officeDocument/2006/relationships/slide" Target="slides/slide305.xml"/><Relationship Id="rId343" Type="http://schemas.openxmlformats.org/officeDocument/2006/relationships/slide" Target="slides/slide326.xml"/><Relationship Id="rId364" Type="http://schemas.openxmlformats.org/officeDocument/2006/relationships/slide" Target="slides/slide347.xml"/><Relationship Id="rId61" Type="http://schemas.openxmlformats.org/officeDocument/2006/relationships/slide" Target="slides/slide44.xml"/><Relationship Id="rId82" Type="http://schemas.openxmlformats.org/officeDocument/2006/relationships/slide" Target="slides/slide65.xml"/><Relationship Id="rId199" Type="http://schemas.openxmlformats.org/officeDocument/2006/relationships/slide" Target="slides/slide182.xml"/><Relationship Id="rId203" Type="http://schemas.openxmlformats.org/officeDocument/2006/relationships/slide" Target="slides/slide186.xml"/><Relationship Id="rId385" Type="http://schemas.openxmlformats.org/officeDocument/2006/relationships/slide" Target="slides/slide368.xml"/><Relationship Id="rId19" Type="http://schemas.openxmlformats.org/officeDocument/2006/relationships/slide" Target="slides/slide2.xml"/><Relationship Id="rId224" Type="http://schemas.openxmlformats.org/officeDocument/2006/relationships/slide" Target="slides/slide207.xml"/><Relationship Id="rId245" Type="http://schemas.openxmlformats.org/officeDocument/2006/relationships/slide" Target="slides/slide228.xml"/><Relationship Id="rId266" Type="http://schemas.openxmlformats.org/officeDocument/2006/relationships/slide" Target="slides/slide249.xml"/><Relationship Id="rId287" Type="http://schemas.openxmlformats.org/officeDocument/2006/relationships/slide" Target="slides/slide270.xml"/><Relationship Id="rId30" Type="http://schemas.openxmlformats.org/officeDocument/2006/relationships/slide" Target="slides/slide1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312" Type="http://schemas.openxmlformats.org/officeDocument/2006/relationships/slide" Target="slides/slide295.xml"/><Relationship Id="rId333" Type="http://schemas.openxmlformats.org/officeDocument/2006/relationships/slide" Target="slides/slide316.xml"/><Relationship Id="rId354" Type="http://schemas.openxmlformats.org/officeDocument/2006/relationships/slide" Target="slides/slide337.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189" Type="http://schemas.openxmlformats.org/officeDocument/2006/relationships/slide" Target="slides/slide172.xml"/><Relationship Id="rId375" Type="http://schemas.openxmlformats.org/officeDocument/2006/relationships/slide" Target="slides/slide358.xml"/><Relationship Id="rId3" Type="http://schemas.openxmlformats.org/officeDocument/2006/relationships/slideMaster" Target="slideMasters/slideMaster3.xml"/><Relationship Id="rId214" Type="http://schemas.openxmlformats.org/officeDocument/2006/relationships/slide" Target="slides/slide197.xml"/><Relationship Id="rId235" Type="http://schemas.openxmlformats.org/officeDocument/2006/relationships/slide" Target="slides/slide218.xml"/><Relationship Id="rId256" Type="http://schemas.openxmlformats.org/officeDocument/2006/relationships/slide" Target="slides/slide239.xml"/><Relationship Id="rId277" Type="http://schemas.openxmlformats.org/officeDocument/2006/relationships/slide" Target="slides/slide260.xml"/><Relationship Id="rId298" Type="http://schemas.openxmlformats.org/officeDocument/2006/relationships/slide" Target="slides/slide281.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302" Type="http://schemas.openxmlformats.org/officeDocument/2006/relationships/slide" Target="slides/slide285.xml"/><Relationship Id="rId323" Type="http://schemas.openxmlformats.org/officeDocument/2006/relationships/slide" Target="slides/slide306.xml"/><Relationship Id="rId344" Type="http://schemas.openxmlformats.org/officeDocument/2006/relationships/slide" Target="slides/slide327.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179" Type="http://schemas.openxmlformats.org/officeDocument/2006/relationships/slide" Target="slides/slide162.xml"/><Relationship Id="rId365" Type="http://schemas.openxmlformats.org/officeDocument/2006/relationships/slide" Target="slides/slide348.xml"/><Relationship Id="rId386" Type="http://schemas.openxmlformats.org/officeDocument/2006/relationships/slide" Target="slides/slide369.xml"/><Relationship Id="rId190" Type="http://schemas.openxmlformats.org/officeDocument/2006/relationships/slide" Target="slides/slide173.xml"/><Relationship Id="rId204" Type="http://schemas.openxmlformats.org/officeDocument/2006/relationships/slide" Target="slides/slide187.xml"/><Relationship Id="rId225" Type="http://schemas.openxmlformats.org/officeDocument/2006/relationships/slide" Target="slides/slide208.xml"/><Relationship Id="rId246" Type="http://schemas.openxmlformats.org/officeDocument/2006/relationships/slide" Target="slides/slide229.xml"/><Relationship Id="rId267" Type="http://schemas.openxmlformats.org/officeDocument/2006/relationships/slide" Target="slides/slide250.xml"/><Relationship Id="rId288" Type="http://schemas.openxmlformats.org/officeDocument/2006/relationships/slide" Target="slides/slide271.xml"/><Relationship Id="rId106" Type="http://schemas.openxmlformats.org/officeDocument/2006/relationships/slide" Target="slides/slide89.xml"/><Relationship Id="rId127" Type="http://schemas.openxmlformats.org/officeDocument/2006/relationships/slide" Target="slides/slide110.xml"/><Relationship Id="rId313" Type="http://schemas.openxmlformats.org/officeDocument/2006/relationships/slide" Target="slides/slide296.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94" Type="http://schemas.openxmlformats.org/officeDocument/2006/relationships/slide" Target="slides/slide77.xml"/><Relationship Id="rId148" Type="http://schemas.openxmlformats.org/officeDocument/2006/relationships/slide" Target="slides/slide131.xml"/><Relationship Id="rId169" Type="http://schemas.openxmlformats.org/officeDocument/2006/relationships/slide" Target="slides/slide152.xml"/><Relationship Id="rId334" Type="http://schemas.openxmlformats.org/officeDocument/2006/relationships/slide" Target="slides/slide317.xml"/><Relationship Id="rId355" Type="http://schemas.openxmlformats.org/officeDocument/2006/relationships/slide" Target="slides/slide338.xml"/><Relationship Id="rId376" Type="http://schemas.openxmlformats.org/officeDocument/2006/relationships/slide" Target="slides/slide359.xml"/><Relationship Id="rId4" Type="http://schemas.openxmlformats.org/officeDocument/2006/relationships/slideMaster" Target="slideMasters/slideMaster4.xml"/><Relationship Id="rId180" Type="http://schemas.openxmlformats.org/officeDocument/2006/relationships/slide" Target="slides/slide163.xml"/><Relationship Id="rId215" Type="http://schemas.openxmlformats.org/officeDocument/2006/relationships/slide" Target="slides/slide198.xml"/><Relationship Id="rId236" Type="http://schemas.openxmlformats.org/officeDocument/2006/relationships/slide" Target="slides/slide219.xml"/><Relationship Id="rId257" Type="http://schemas.openxmlformats.org/officeDocument/2006/relationships/slide" Target="slides/slide240.xml"/><Relationship Id="rId278" Type="http://schemas.openxmlformats.org/officeDocument/2006/relationships/slide" Target="slides/slide261.xml"/><Relationship Id="rId303" Type="http://schemas.openxmlformats.org/officeDocument/2006/relationships/slide" Target="slides/slide286.xml"/><Relationship Id="rId42" Type="http://schemas.openxmlformats.org/officeDocument/2006/relationships/slide" Target="slides/slide25.xml"/><Relationship Id="rId84" Type="http://schemas.openxmlformats.org/officeDocument/2006/relationships/slide" Target="slides/slide67.xml"/><Relationship Id="rId138" Type="http://schemas.openxmlformats.org/officeDocument/2006/relationships/slide" Target="slides/slide121.xml"/><Relationship Id="rId345" Type="http://schemas.openxmlformats.org/officeDocument/2006/relationships/slide" Target="slides/slide328.xml"/><Relationship Id="rId387" Type="http://schemas.openxmlformats.org/officeDocument/2006/relationships/slide" Target="slides/slide370.xml"/><Relationship Id="rId191" Type="http://schemas.openxmlformats.org/officeDocument/2006/relationships/slide" Target="slides/slide174.xml"/><Relationship Id="rId205" Type="http://schemas.openxmlformats.org/officeDocument/2006/relationships/slide" Target="slides/slide188.xml"/><Relationship Id="rId247" Type="http://schemas.openxmlformats.org/officeDocument/2006/relationships/slide" Target="slides/slide230.xml"/><Relationship Id="rId107" Type="http://schemas.openxmlformats.org/officeDocument/2006/relationships/slide" Target="slides/slide90.xml"/><Relationship Id="rId289" Type="http://schemas.openxmlformats.org/officeDocument/2006/relationships/slide" Target="slides/slide272.xml"/><Relationship Id="rId11" Type="http://schemas.openxmlformats.org/officeDocument/2006/relationships/slideMaster" Target="slideMasters/slideMaster11.xml"/><Relationship Id="rId53" Type="http://schemas.openxmlformats.org/officeDocument/2006/relationships/slide" Target="slides/slide36.xml"/><Relationship Id="rId149" Type="http://schemas.openxmlformats.org/officeDocument/2006/relationships/slide" Target="slides/slide132.xml"/><Relationship Id="rId314" Type="http://schemas.openxmlformats.org/officeDocument/2006/relationships/slide" Target="slides/slide297.xml"/><Relationship Id="rId356" Type="http://schemas.openxmlformats.org/officeDocument/2006/relationships/slide" Target="slides/slide339.xml"/><Relationship Id="rId95" Type="http://schemas.openxmlformats.org/officeDocument/2006/relationships/slide" Target="slides/slide78.xml"/><Relationship Id="rId160" Type="http://schemas.openxmlformats.org/officeDocument/2006/relationships/slide" Target="slides/slide143.xml"/><Relationship Id="rId216" Type="http://schemas.openxmlformats.org/officeDocument/2006/relationships/slide" Target="slides/slide199.xml"/><Relationship Id="rId258" Type="http://schemas.openxmlformats.org/officeDocument/2006/relationships/slide" Target="slides/slide241.xml"/><Relationship Id="rId22" Type="http://schemas.openxmlformats.org/officeDocument/2006/relationships/slide" Target="slides/slide5.xml"/><Relationship Id="rId64" Type="http://schemas.openxmlformats.org/officeDocument/2006/relationships/slide" Target="slides/slide47.xml"/><Relationship Id="rId118" Type="http://schemas.openxmlformats.org/officeDocument/2006/relationships/slide" Target="slides/slide101.xml"/><Relationship Id="rId325" Type="http://schemas.openxmlformats.org/officeDocument/2006/relationships/slide" Target="slides/slide308.xml"/><Relationship Id="rId367" Type="http://schemas.openxmlformats.org/officeDocument/2006/relationships/slide" Target="slides/slide350.xml"/><Relationship Id="rId171" Type="http://schemas.openxmlformats.org/officeDocument/2006/relationships/slide" Target="slides/slide154.xml"/><Relationship Id="rId227" Type="http://schemas.openxmlformats.org/officeDocument/2006/relationships/slide" Target="slides/slide210.xml"/><Relationship Id="rId269" Type="http://schemas.openxmlformats.org/officeDocument/2006/relationships/slide" Target="slides/slide252.xml"/><Relationship Id="rId33" Type="http://schemas.openxmlformats.org/officeDocument/2006/relationships/slide" Target="slides/slide16.xml"/><Relationship Id="rId129" Type="http://schemas.openxmlformats.org/officeDocument/2006/relationships/slide" Target="slides/slide112.xml"/><Relationship Id="rId280" Type="http://schemas.openxmlformats.org/officeDocument/2006/relationships/slide" Target="slides/slide263.xml"/><Relationship Id="rId336" Type="http://schemas.openxmlformats.org/officeDocument/2006/relationships/slide" Target="slides/slide319.xml"/><Relationship Id="rId75" Type="http://schemas.openxmlformats.org/officeDocument/2006/relationships/slide" Target="slides/slide58.xml"/><Relationship Id="rId140" Type="http://schemas.openxmlformats.org/officeDocument/2006/relationships/slide" Target="slides/slide123.xml"/><Relationship Id="rId182" Type="http://schemas.openxmlformats.org/officeDocument/2006/relationships/slide" Target="slides/slide165.xml"/><Relationship Id="rId378" Type="http://schemas.openxmlformats.org/officeDocument/2006/relationships/slide" Target="slides/slide361.xml"/><Relationship Id="rId6" Type="http://schemas.openxmlformats.org/officeDocument/2006/relationships/slideMaster" Target="slideMasters/slideMaster6.xml"/><Relationship Id="rId238" Type="http://schemas.openxmlformats.org/officeDocument/2006/relationships/slide" Target="slides/slide221.xml"/><Relationship Id="rId291" Type="http://schemas.openxmlformats.org/officeDocument/2006/relationships/slide" Target="slides/slide274.xml"/><Relationship Id="rId305" Type="http://schemas.openxmlformats.org/officeDocument/2006/relationships/slide" Target="slides/slide288.xml"/><Relationship Id="rId347" Type="http://schemas.openxmlformats.org/officeDocument/2006/relationships/slide" Target="slides/slide330.xml"/><Relationship Id="rId44" Type="http://schemas.openxmlformats.org/officeDocument/2006/relationships/slide" Target="slides/slide27.xml"/><Relationship Id="rId86" Type="http://schemas.openxmlformats.org/officeDocument/2006/relationships/slide" Target="slides/slide69.xml"/><Relationship Id="rId151" Type="http://schemas.openxmlformats.org/officeDocument/2006/relationships/slide" Target="slides/slide134.xml"/><Relationship Id="rId389" Type="http://schemas.openxmlformats.org/officeDocument/2006/relationships/slide" Target="slides/slide372.xml"/><Relationship Id="rId193" Type="http://schemas.openxmlformats.org/officeDocument/2006/relationships/slide" Target="slides/slide176.xml"/><Relationship Id="rId207" Type="http://schemas.openxmlformats.org/officeDocument/2006/relationships/slide" Target="slides/slide190.xml"/><Relationship Id="rId249" Type="http://schemas.openxmlformats.org/officeDocument/2006/relationships/slide" Target="slides/slide232.xml"/><Relationship Id="rId13" Type="http://schemas.openxmlformats.org/officeDocument/2006/relationships/slideMaster" Target="slideMasters/slideMaster13.xml"/><Relationship Id="rId109" Type="http://schemas.openxmlformats.org/officeDocument/2006/relationships/slide" Target="slides/slide92.xml"/><Relationship Id="rId260" Type="http://schemas.openxmlformats.org/officeDocument/2006/relationships/slide" Target="slides/slide243.xml"/><Relationship Id="rId316" Type="http://schemas.openxmlformats.org/officeDocument/2006/relationships/slide" Target="slides/slide299.xml"/><Relationship Id="rId55" Type="http://schemas.openxmlformats.org/officeDocument/2006/relationships/slide" Target="slides/slide38.xml"/><Relationship Id="rId97" Type="http://schemas.openxmlformats.org/officeDocument/2006/relationships/slide" Target="slides/slide80.xml"/><Relationship Id="rId120" Type="http://schemas.openxmlformats.org/officeDocument/2006/relationships/slide" Target="slides/slide103.xml"/><Relationship Id="rId358" Type="http://schemas.openxmlformats.org/officeDocument/2006/relationships/slide" Target="slides/slide341.xml"/><Relationship Id="rId162" Type="http://schemas.openxmlformats.org/officeDocument/2006/relationships/slide" Target="slides/slide145.xml"/><Relationship Id="rId218" Type="http://schemas.openxmlformats.org/officeDocument/2006/relationships/slide" Target="slides/slide201.xml"/><Relationship Id="rId271" Type="http://schemas.openxmlformats.org/officeDocument/2006/relationships/slide" Target="slides/slide254.xml"/><Relationship Id="rId24" Type="http://schemas.openxmlformats.org/officeDocument/2006/relationships/slide" Target="slides/slide7.xml"/><Relationship Id="rId66" Type="http://schemas.openxmlformats.org/officeDocument/2006/relationships/slide" Target="slides/slide49.xml"/><Relationship Id="rId131" Type="http://schemas.openxmlformats.org/officeDocument/2006/relationships/slide" Target="slides/slide114.xml"/><Relationship Id="rId327" Type="http://schemas.openxmlformats.org/officeDocument/2006/relationships/slide" Target="slides/slide310.xml"/><Relationship Id="rId369" Type="http://schemas.openxmlformats.org/officeDocument/2006/relationships/slide" Target="slides/slide352.xml"/><Relationship Id="rId173" Type="http://schemas.openxmlformats.org/officeDocument/2006/relationships/slide" Target="slides/slide156.xml"/><Relationship Id="rId229" Type="http://schemas.openxmlformats.org/officeDocument/2006/relationships/slide" Target="slides/slide212.xml"/><Relationship Id="rId380" Type="http://schemas.openxmlformats.org/officeDocument/2006/relationships/slide" Target="slides/slide363.xml"/><Relationship Id="rId240" Type="http://schemas.openxmlformats.org/officeDocument/2006/relationships/slide" Target="slides/slide223.xml"/><Relationship Id="rId35" Type="http://schemas.openxmlformats.org/officeDocument/2006/relationships/slide" Target="slides/slide18.xml"/><Relationship Id="rId77" Type="http://schemas.openxmlformats.org/officeDocument/2006/relationships/slide" Target="slides/slide60.xml"/><Relationship Id="rId100" Type="http://schemas.openxmlformats.org/officeDocument/2006/relationships/slide" Target="slides/slide83.xml"/><Relationship Id="rId282" Type="http://schemas.openxmlformats.org/officeDocument/2006/relationships/slide" Target="slides/slide265.xml"/><Relationship Id="rId338" Type="http://schemas.openxmlformats.org/officeDocument/2006/relationships/slide" Target="slides/slide321.xml"/><Relationship Id="rId8" Type="http://schemas.openxmlformats.org/officeDocument/2006/relationships/slideMaster" Target="slideMasters/slideMaster8.xml"/><Relationship Id="rId142" Type="http://schemas.openxmlformats.org/officeDocument/2006/relationships/slide" Target="slides/slide125.xml"/><Relationship Id="rId184" Type="http://schemas.openxmlformats.org/officeDocument/2006/relationships/slide" Target="slides/slide167.xml"/><Relationship Id="rId391" Type="http://schemas.openxmlformats.org/officeDocument/2006/relationships/notesMaster" Target="notesMasters/notesMaster1.xml"/><Relationship Id="rId251" Type="http://schemas.openxmlformats.org/officeDocument/2006/relationships/slide" Target="slides/slide234.xml"/><Relationship Id="rId46" Type="http://schemas.openxmlformats.org/officeDocument/2006/relationships/slide" Target="slides/slide29.xml"/><Relationship Id="rId293" Type="http://schemas.openxmlformats.org/officeDocument/2006/relationships/slide" Target="slides/slide276.xml"/><Relationship Id="rId307" Type="http://schemas.openxmlformats.org/officeDocument/2006/relationships/slide" Target="slides/slide290.xml"/><Relationship Id="rId349" Type="http://schemas.openxmlformats.org/officeDocument/2006/relationships/slide" Target="slides/slide332.xml"/><Relationship Id="rId88" Type="http://schemas.openxmlformats.org/officeDocument/2006/relationships/slide" Target="slides/slide71.xml"/><Relationship Id="rId111" Type="http://schemas.openxmlformats.org/officeDocument/2006/relationships/slide" Target="slides/slide94.xml"/><Relationship Id="rId153" Type="http://schemas.openxmlformats.org/officeDocument/2006/relationships/slide" Target="slides/slide136.xml"/><Relationship Id="rId195" Type="http://schemas.openxmlformats.org/officeDocument/2006/relationships/slide" Target="slides/slide178.xml"/><Relationship Id="rId209" Type="http://schemas.openxmlformats.org/officeDocument/2006/relationships/slide" Target="slides/slide192.xml"/><Relationship Id="rId360" Type="http://schemas.openxmlformats.org/officeDocument/2006/relationships/slide" Target="slides/slide343.xml"/><Relationship Id="rId220" Type="http://schemas.openxmlformats.org/officeDocument/2006/relationships/slide" Target="slides/slide203.xml"/><Relationship Id="rId15" Type="http://schemas.openxmlformats.org/officeDocument/2006/relationships/slideMaster" Target="slideMasters/slideMaster15.xml"/><Relationship Id="rId57" Type="http://schemas.openxmlformats.org/officeDocument/2006/relationships/slide" Target="slides/slide40.xml"/><Relationship Id="rId262" Type="http://schemas.openxmlformats.org/officeDocument/2006/relationships/slide" Target="slides/slide245.xml"/><Relationship Id="rId318" Type="http://schemas.openxmlformats.org/officeDocument/2006/relationships/slide" Target="slides/slide301.xml"/><Relationship Id="rId99" Type="http://schemas.openxmlformats.org/officeDocument/2006/relationships/slide" Target="slides/slide82.xml"/><Relationship Id="rId122" Type="http://schemas.openxmlformats.org/officeDocument/2006/relationships/slide" Target="slides/slide105.xml"/><Relationship Id="rId164" Type="http://schemas.openxmlformats.org/officeDocument/2006/relationships/slide" Target="slides/slide147.xml"/><Relationship Id="rId371" Type="http://schemas.openxmlformats.org/officeDocument/2006/relationships/slide" Target="slides/slide354.xml"/><Relationship Id="rId26" Type="http://schemas.openxmlformats.org/officeDocument/2006/relationships/slide" Target="slides/slide9.xml"/><Relationship Id="rId231" Type="http://schemas.openxmlformats.org/officeDocument/2006/relationships/slide" Target="slides/slide214.xml"/><Relationship Id="rId273" Type="http://schemas.openxmlformats.org/officeDocument/2006/relationships/slide" Target="slides/slide256.xml"/><Relationship Id="rId329" Type="http://schemas.openxmlformats.org/officeDocument/2006/relationships/slide" Target="slides/slide312.xml"/><Relationship Id="rId68" Type="http://schemas.openxmlformats.org/officeDocument/2006/relationships/slide" Target="slides/slide51.xml"/><Relationship Id="rId133" Type="http://schemas.openxmlformats.org/officeDocument/2006/relationships/slide" Target="slides/slide116.xml"/><Relationship Id="rId175" Type="http://schemas.openxmlformats.org/officeDocument/2006/relationships/slide" Target="slides/slide158.xml"/><Relationship Id="rId340" Type="http://schemas.openxmlformats.org/officeDocument/2006/relationships/slide" Target="slides/slide323.xml"/><Relationship Id="rId200" Type="http://schemas.openxmlformats.org/officeDocument/2006/relationships/slide" Target="slides/slide183.xml"/><Relationship Id="rId382" Type="http://schemas.openxmlformats.org/officeDocument/2006/relationships/slide" Target="slides/slide3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6T08:34:38.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0,'5'1,"0"-1,0 1,0-1,0 1,0 1,0-1,0 1,0 0,-1 0,1 0,0 1,6 5,3 3,-1 0,17 21,-23-24,0 0,1 0,0 0,0-1,1 0,0-1,0 0,16 8,64 16,61 25,95 32,-222-80,-4-2,1 0,33 1,-30-4,39 10,-29-5,66 6,-8-2,-23 5,-43-9,43 5,-24-5,0 2,-1 2,69 27,-35-11,-37-16,1 0,0-3,0-2,1-1,75-2,-80-4,-6 0,1 1,-1 2,52 8,77 24,-123-29,1-1,-1-2,54-4,53 3,-79 12,-48-9,1-1,17 2,116-5,20 1,-40 23,-108-22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4.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31,'62'0,"13"1,112-13,67-8,3 21,-90 1,-119 0,50 9,11 1,-43-10,-37-3,-1 2,0 2,31 6,-25-3,1-1,51 2,72-8,-52-2,-19 7,167 30,-185-24,89 0,71-11,-77-1,422 2,-568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3.8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55,'159'-13,"-12"0,-72 12,138 18,-116-8,180-6,-140-5,-70 3,-7 0,120-13,-109 3,79-1,75 11,-77 1,1750-2,-1858-2,57-9,20-2,229 11,-177 3,-158-1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8.3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0,'7'1,"1"0,-1 0,1 0,11 4,12 3,108 7,-10-3,-57-1,136 16,-102-16,91 4,452-16,-614-1,53-9,18-2,35 0,0-1,-26 1,4 0,198 13,-280 5,68 17,-71-14,1-1,49 4,283-9,-178-4,-116 1,21 0,103 13,-24 1,-90-9,92 23,-123-17,1-2,55 1,3-9,-81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17:04:24.36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82,'3'-2,"0"-1,0 1,0 0,0 0,0 0,1 1,-1-1,0 1,1 0,0 0,-1 0,5 0,46-4,-41 4,370-1,-198 4,482-2,-635 1,53 11,2-1,298-6,-214-7,-60 3,128-3,-213-1,31-7,-32 5,32-3,33-5,-61 7,42-2,70-5,35-1,-129 14,0 2,72 12,-44-6,-59-7,1 0,-1 1,0 0,0 2,20 6,-11 0,91 39,-93-36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20.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73,'1414'0,"-1362"2,56 10,-1 0,-55-9,6 1,71 12,-72-6,106 4,59-15,-87-1,286 2,-396 1,-1 2,1 0,24 8,-20-5,45 5,-44-8,42 11,-43-8,50 5,278-8,-182-5,132-23,-250 18,185-30,-157 24,99-9,-27 4,28 0,239-28,-329 32,-10 7,-1 2,1 5,-1 3,88 15,-118-12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20.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73,'1414'0,"-1362"2,56 10,-1 0,-55-9,6 1,71 12,-72-6,106 4,59-15,-87-1,286 2,-396 1,-1 2,1 0,24 8,-20-5,45 5,-44-8,42 11,-43-8,50 5,278-8,-182-5,132-23,-250 18,185-30,-157 24,99-9,-27 4,28 0,239-28,-329 32,-10 7,-1 2,1 5,-1 3,88 15,-118-12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37.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1,'83'4,"1"4,132 30,-177-30,125 13,-84-13,327 52,-49-7,-238-41,32 5,120 4,4-21,-106-2,-158 2,86 0,111-15,55-13,-115 13,-84 9,-22 3,74-16,-70 10,0 2,62 0,37-6,83-13,-77 10,-12 5,145 8,-175 4,314 20,-331-14,439 47,-368-35,-152-17,0-1,0 0,0-1,0 0,0 0,0-2,0 1,16-5,12-8,-9 3,0 1,45-8,20 9,187 7,-134 5,1017-3,-912 18,-6 1,-154-19,335 19,-287-1,389 63,-470-70,122 5,61-17,-105-1,455 1,-530-2,64-11,19-2,71 12,112-10,-181-7,172-14,-269 34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3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9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4.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5.1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6.1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1.4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1 161,'513'0,"-459"-3,0-2,60-14,-58 8,102-5,213 17,-327 1,0 3,70 15,-66-10,83 7,207-16,-160-3,-134-1,-1-1,71-16,35-5,130 22,-156 5,-117-2,46-1,0 3,0 1,64 14,-66-6,0-2,0-2,71 0,581-9,-659 0,1-2,46-11,-70 10,1-1,23-10,-23 9,38-11,8 5,0 3,104-1,364 12,-484 1,0 3,65 15,-63-10,107 7,7-19,82 4,-6 29,-135-14,-51-8,7 1,117 4,-11-14,122-3,-250-1,-1-2,52-15,-9 1,-39 11,227-36,-255 44,0 1,1 0,-1 1,1 1,-1 1,25 6,-15-5,-27-4,0 0,1 0,-1 0,0 0,0 0,0 0,0 0,0 0,1 0,-1 0,0 0,0 0,0 0,0 0,1 0,-1 0,0-1,0 1,0 0,0 0,0 0,0 0,1 0,-1 0,0 0,0 0,0 0,0-1,0 1,0 0,0 0,0 0,1 0,-1 0,0-1,0 1,0 0,0 0,0 0,0 0,0-1,-12-8,8 7,-14-10,18 12,-1 0,1 0,0-1,0 1,0 0,0 0,0 0,0 0,0 0,0-1,0 1,0 0,0 0,0 0,0 0,-1-1,1 1,0 0,0 0,0 0,1 0,-1-1,0 1,0 0,0 0,0 0,0 0,0 0,0-1,0 1,0 0,0 0,0 0,0 0,0 0,1-1,-1 1,0 0,0 0,15-4,22 2,1 2,61 8,-8-1,49-6,-117-3,0-1,-1-1,1 0,24-10,-10 3,0 2,1 1,42-3,115 0,-194 11,290 1,-235 5,61 15,-66-11,88 7,290-15,-208-4,37 2,-227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4.0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49,'0'-5,"0"-5,0-7,0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28.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0 188,'30'-2,"52"-8,2-2,36 11,-81 2,1-2,73-11,-21-5,0 4,186-2,-142 17,255-3,-160-26,-148 15,99-3,375 15,-232 1,-133-14,-35 0,96 13,29-2,-140-10,36-1,-61 16,133 21,95 4,560-30,-841 5,114 21,-112-12,103 4,429-18,-569 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2.3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0,'0'1,"0"0,1 0,-1 0,0 0,1 0,-1 0,1-1,-1 1,1 0,-1 0,1-1,0 1,-1 0,1 0,0-1,-1 1,1-1,0 1,0-1,0 1,0-1,-1 1,3-1,26 10,-20-8,48 13,0-4,101 8,-62-9,239 13,1-21,-186-3,71-15,-131 7,23-4,120-5,-148 18,113-14,-158 8,0 3,1 1,-1 2,0 1,1 3,-1 1,74 19,-85-17,-1-1,1-1,44 1,91-8,-71 0,766 2,-851-1,-1 2,1-1,0 1,9 2,0 3</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7.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1,'45'2,"1"3,72 17,-48-8,356 50,-342-52,-43-5,58 1,696-7,-365-3,-386 0,52-9,36-2,480 12,-289 2,-292-3,-1-1,52-12,-17 2,25 1,104 0,93 13,-103 1,-120-2,0 3,0 2,0 4,83 21,-103-19,-1-2,1-2,58 2,135-9,-93-3,75 3,-193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0.8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1,'58'2,"64"12,-63-6,26 4,-41-4,63 2,-63-7,60 11,-62-7,19 4,-28-4,66 4,-54-11,-10 0,0 2,41 6,-20 0,87 3,58-12,-70-1,645 2,-751-1,0-2,34-7,-31 5,48-4,374 8,-218 3,-207-2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1.4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1 161,'513'0,"-459"-3,0-2,60-14,-58 8,102-5,213 17,-327 1,0 3,70 15,-66-10,83 7,207-16,-160-3,-134-1,-1-1,71-16,35-5,130 22,-156 5,-117-2,46-1,0 3,0 1,64 14,-66-6,0-2,0-2,71 0,581-9,-659 0,1-2,46-11,-70 10,1-1,23-10,-23 9,38-11,8 5,0 3,104-1,364 12,-484 1,0 3,65 15,-63-10,107 7,7-19,82 4,-6 29,-135-14,-51-8,7 1,117 4,-11-14,122-3,-250-1,-1-2,52-15,-9 1,-39 11,227-36,-255 44,0 1,1 0,-1 1,1 1,-1 1,25 6,-15-5,-27-4,0 0,1 0,-1 0,0 0,0 0,0 0,0 0,0 0,1 0,-1 0,0 0,0 0,0 0,0 0,1 0,-1 0,0-1,0 1,0 0,0 0,0 0,0 0,1 0,-1 0,0 0,0 0,0 0,0-1,0 1,0 0,0 0,0 0,1 0,-1 0,0-1,0 1,0 0,0 0,0 0,0 0,0-1,-12-8,8 7,-14-10,18 12,-1 0,1 0,0-1,0 1,0 0,0 0,0 0,0 0,0 0,0-1,0 1,0 0,0 0,0 0,0 0,-1-1,1 1,0 0,0 0,0 0,1 0,-1-1,0 1,0 0,0 0,0 0,0 0,0 0,0-1,0 1,0 0,0 0,0 0,0 0,0 0,1-1,-1 1,0 0,0 0,15-4,22 2,1 2,61 8,-8-1,49-6,-117-3,0-1,-1-1,1 0,24-10,-10 3,0 2,1 1,42-3,115 0,-194 11,290 1,-235 5,61 15,-66-11,88 7,290-15,-208-4,37 2,-227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4.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31,'62'0,"13"1,112-13,67-8,3 21,-90 1,-119 0,50 9,11 1,-43-10,-37-3,-1 2,0 2,31 6,-25-3,1-1,51 2,72-8,-52-2,-19 7,167 30,-185-24,89 0,71-11,-77-1,422 2,-568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3.8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55,'159'-13,"-12"0,-72 12,138 18,-116-8,180-6,-140-5,-70 3,-7 0,120-13,-109 3,79-1,75 11,-77 1,1750-2,-1858-2,57-9,20-2,229 11,-177 3,-158-1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8.3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0,'7'1,"1"0,-1 0,1 0,11 4,12 3,108 7,-10-3,-57-1,136 16,-102-16,91 4,452-16,-614-1,53-9,18-2,35 0,0-1,-26 1,4 0,198 13,-280 5,68 17,-71-14,1-1,49 4,283-9,-178-4,-116 1,21 0,103 13,-24 1,-90-9,92 23,-123-17,1-2,55 1,3-9,-81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17:04:24.36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82,'3'-2,"0"-1,0 1,0 0,0 0,0 0,1 1,-1-1,0 1,1 0,0 0,-1 0,5 0,46-4,-41 4,370-1,-198 4,482-2,-635 1,53 11,2-1,298-6,-214-7,-60 3,128-3,-213-1,31-7,-32 5,32-3,33-5,-61 7,42-2,70-5,35-1,-129 14,0 2,72 12,-44-6,-59-7,1 0,-1 1,0 0,0 2,20 6,-11 0,91 39,-93-36</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20.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73,'1414'0,"-1362"2,56 10,-1 0,-55-9,6 1,71 12,-72-6,106 4,59-15,-87-1,286 2,-396 1,-1 2,1 0,24 8,-20-5,45 5,-44-8,42 11,-43-8,50 5,278-8,-182-5,132-23,-250 18,185-30,-157 24,99-9,-27 4,28 0,239-28,-329 32,-10 7,-1 2,1 5,-1 3,88 15,-118-12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37.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1,'83'4,"1"4,132 30,-177-30,125 13,-84-13,327 52,-49-7,-238-41,32 5,120 4,4-21,-106-2,-158 2,86 0,111-15,55-13,-115 13,-84 9,-22 3,74-16,-70 10,0 2,62 0,37-6,83-13,-77 10,-12 5,145 8,-175 4,314 20,-331-14,439 47,-368-35,-152-17,0-1,0 0,0-1,0 0,0 0,0-2,0 1,16-5,12-8,-9 3,0 1,45-8,20 9,187 7,-134 5,1017-3,-912 18,-6 1,-154-19,335 19,-287-1,389 63,-470-70,122 5,61-17,-105-1,455 1,-530-2,64-11,19-2,71 12,112-10,-181-7,172-14,-269 34</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3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9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4.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5.1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4.0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49,'0'-5,"0"-5,0-7,0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6.1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8:04:18.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84,'98'-1,"111"-14,-100 5,171 8,-138 4,26 11,-5 1,-26-16,102 3,-32 26,-129-15,125 5,-109-19,109-14,-112 1,-29 5,109-5,977 17,-1120-1,1 2,28 6,41 4,37 1,23 0,32-1,51 1,697-15,-876-2,60-10,-62 5,19-2,129-10,-97 13,122-22,-186 22,71-2,-75 8,51-10,33-1,-84 9,50-9,-27 3,0 3,1 3,70 5,-26 0,-47-3,-21-1,0 3,83 11,-87-6,74 1,-28-3,-19 8,-49-7,0-2,23 2,363-2,-206-5,-59 0,155 5,-160 9,36 1,473-12,-308-2,-299 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05.3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29,'3'-2,"-1"-1,1 1,0 1,0-1,0 0,0 1,0-1,0 1,0 0,0 0,5 0,39-4,-36 4,322-3,-215 5,-20 4,100 17,31 3,-84-11,30 1,225-16,60 3,-107 28,-180-12,-109-12,340 21,-296-24,-1 5,158 32,124 31,-355-66,-1-2,1-1,45-4,-57 0,0-2,0 0,-1-1,1-1,-1-1,22-10,-26 9,1 2,0 0,0 1,1 1,-1 1,25-2,116 5,-79 3,26-2,204-2,-165-12,28 0,504 12,-321 2,-183 13,-6-1,329-14,-486 1,1 1,20 3,-9 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09.4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83,'0'-1,"1"0,0 0,0 0,-1 0,1 0,0 0,0 0,0 0,0 0,0 1,0-1,0 0,1 1,-1-1,0 1,0-1,0 1,1-1,-1 1,0 0,0 0,1-1,1 1,2-1,44-11,1 2,0 3,56-2,157 8,-132 3,482 14,-584-14,68 6,154-7,-100-24,-19 2,350 9,-316 14,512 14,-39-4,-443-13,-133 4,119 22,-118-14,108 6,25-2,-120-8,333 52,-319-45,-33-7,0-3,68-5,-58 0,93-12,-9 0,-140 13,26-1,40 4,-64-1,-1 0,0 1,0 1,0-1,0 2,20 10,-3 0,1-2,0-1,1-1,34 6,133 13,-177-27,1 1,-1 0,0 2,26 9,-29-9,-1-1,1 0,0-2,37 2,80-6,-66 0,-20 0,-1 3,84 12,-109-10,0-1,0-1,1-1,-1-1,0-1,33-7,50-6,-104 13,-5 0,-11 0,-21 0,-13 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13.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1 216,'7'-3,"1"0,0 0,0 1,0 1,0-1,1 1,9 0,0 0,510-12,-375 14,129 1,294-3,-335-11,-172 5,100-23,135-25,-125 26,121-17,-193 37,213 10,-243 5,0 4,126 33,-155-33,1-2,54 1,-27-2,337 43,-324-40,167-2,-222-7,0 3,-1 0,52 14,-50-9,2-2,68 5,29-13,-61-1,135 14,-122 1,-10 0,135 5,457-19,-640 2,57 11,9 0,253-10,-175-4,-121 1,-23 0,-1 1,0 1,35 5,-40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26.6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53.7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82,'780'0,"-752"-1,0-2,36-8,4-1,59-10,31-4,226 19,-228 9,-111 0,57 10,35 2,-59-15,-42 0,0 2,1 0,37 8,-31-2,75 2,-71-8,48 9,-23-1,1-3,81-5,-125-1,-12 1,-1 1,0 0,17 5,-20-4,-1 0,1-1,-1 0,1-1,0-1,15-1,77-22,-76 15,0 1,50-4,23-2,11 0,381 11,-253 4,-211 0,54 9,-6-1,11 5,-60-9,44 3,43-7,-61-3,88 11,-71-1,85 0,-148-10,-7 1,0 0,0 0,0 0,0 0,0 0,0 1,0-1,1 0,-1 1,0 0,3 1,-1 3</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40:01.3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0 108,'1339'0,"-1303"-2,-1-1,62-16,5 0,122-9,-49 2,-119 19,1 3,95 4,-61 2,569-2,-607 4,0 1,-1 3,52 15,-92-20,145 34,-134-32,19 3,1-1,59 1,406-10,-478 0,-1-1,1-2,49-14,1 0,-41 11,3-1,86-7,-123 16,254 2,-155 13,-50-6,-31-4,0 1,0 0,31 14,63 35,-96-44,-10-5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40:06.6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83,'2'0,"0"-1,0 1,0-1,0 0,0 0,0 1,0-1,3-3,11-3,6 1,0 2,33-3,-6 1,75-7,24-5,-87 10,-1 3,103 6,-66 1,-53-2,0 1,76 14,-69-8,1-2,-1-2,62-5,-24 0,81 15,-18 0,-100-12,4-1,65 10,-112-9,122 19,209 3,-146-10,-11 0,-108-14,-31 0,0 1,83 12,-54-2,1-3,142-6,-101-3,-5 4,124-4,-120-11,8 0,-42 11,-38 2,76-9,86-24,6 1,-110 25,123 7,-88 2,-56-2,-57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4.6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1 162,'14'-1,"1"-1,-1 0,17-5,15-2,5 2,171-19,-93 13,3 0,405 11,-273 4,1374-2,-1455-14,-5 1,350 14,-451 3,119 21,-152-18,58 11,54 8,152 1,-208-15,21 2,14-14,26 1,-68 12,7 0,-62-13,-1-2,57-9,-9 0,-62 7,0-1,0-1,-1-1,0-1,23-11,12-5,-4 0,-40 17,1 1,0 0,0 1,17-4,177-26,-136 24,-34 5,51-2,621 7,-334 3,14 13,-27-6,-91-7,-159 11,19 1,242-13,-174-2,-177 0,-1-2,30-6,28-3,52-1,47-2,18 14,-139 1,-19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6.9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4.6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1 162,'14'-1,"1"-1,-1 0,17-5,15-2,5 2,171-19,-93 13,3 0,405 11,-273 4,1374-2,-1455-14,-5 1,350 14,-451 3,119 21,-152-18,58 11,54 8,152 1,-208-15,21 2,14-14,26 1,-68 12,7 0,-62-13,-1-2,57-9,-9 0,-62 7,0-1,0-1,-1-1,0-1,23-11,12-5,-4 0,-40 17,1 1,0 0,0 1,17-4,177-26,-136 24,-34 5,51-2,621 7,-334 3,14 13,-27-6,-91-7,-159 11,19 1,242-13,-174-2,-177 0,-1-2,30-6,28-3,52-1,47-2,18 14,-139 1,-19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6.9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29:57.7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77,'283'-22,"-246"18,25-7,-40 6,29-3,301 4,-191 6,-116-1,1 0,1-2,55-9,-51 2,0 3,91 3,100 21,-183-14,-6 0,54 12,197 34,-206-46,-77-5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30:01.1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1,'167'14,"-67"-2,137 11,-139-11,91 4,-151-16,-4 0,1 2,41 6,-11 0,0-2,111-6,23 2,-101 9,24 2,-80-12,6 0,95 12,-82-5,0-3,115-5,-65-2,-83 2,-1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10:03.4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73,'22'1,"0"1,39 10,9 1,67-4,148-8,-124-3,-151 2,40-1,1 3,66 10,-52-2,99 3,68-14,-94 0,-96-2,-1-2,0-1,0-2,55-19,83-16,126 6,-154 26,172 9,-154 4,-94-3,89 3,-140 1,33 9,-2 1,222 27,-160-25,-35-4,94 1,-117-12,0 3,-1 2,1 2,80 21,-97-18,1-2,61 3,18 2,-36-2,96 1,90-13,-94-1,-46 3,157-3,-136-15,17-1,-162 18,36-1,77-14,111-27,-134 32,194 6,-169 5,894 0,-986-1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39.5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26,'703'0,"-545"-12,-13-1,498 12,-309 3,-149 11,-19-1,-54-13,-46 0,120 13,-70 0,224-7,-190-7,867 2,-996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49.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27,'666'0,"-620"2,51 10,33 1,407-12,-261-3,1394 2,-1653 0,0-2,-1 0,1 0,-1-2,0 0,0-1,22-9,-28 10,1 0,-1 2,1-1,19-1,-5 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14.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1 298,'1539'0,"-1508"2,52 9,9 1,305-8,-223-6,-16-11,-27 0,38 0,36-1,-151 13,257 3,-254 4,62 14,-70-9,1-3,55 1,471-9,-251-2,133 2,-431-1,0-1,27-7,33-3,120 9,-25 2,-145-3,-27-2,-14 0,-18-4,18 9,-22-8,0-1,-44-24,64 31,0-1,0 0,0 0,0-1,1 0,0 0,0 0,0-1,0 1,1-1,0 0,0 0,1-1,0 1,0-1,-3-10,5 14,0 1,1-1,0 0,-1 1,1-1,0 1,1-1,-1 0,0 1,1-1,-1 1,1-1,0 1,0-1,0 1,0-1,0 1,0 0,1 0,-1-1,1 1,0 0,0 0,-1 1,1-1,0 0,1 1,-1-1,0 1,0-1,4 0,7-4,0 1,0 1,0 0,25-3,-25 4,13-2,-1 1,1 1,0 2,0 0,0 1,0 2,0 1,0 1,0 1,-1 1,27 10,-21-4,0-3,0 0,1-2,41 4,35 6,0 5,115 39,-141-40,87 11,-93-25,1-3,81-6,-44 0,-81 2,205-10,-59-4,208 11,-199 4,346-1,-510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54.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58,'14'-1,"0"-1,0 0,17-5,21-3,20 5,-32 2,59-11,-58 8,2 1,-1 3,68 4,-28 0,1885-2,-1944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28.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0 188,'30'-2,"52"-8,2-2,36 11,-81 2,1-2,73-11,-21-5,0 4,186-2,-142 17,255-3,-160-26,-148 15,99-3,375 15,-232 1,-133-14,-35 0,96 13,29-2,-140-10,36-1,-61 16,133 21,95 4,560-30,-841 5,114 21,-112-12,103 4,429-18,-569 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58.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83,'0'-1,"0"0,0 0,1 1,-1-1,0 0,1 0,-1 0,1 0,-1 1,1-1,-1 0,1 1,0-1,-1 0,1 1,0-1,-1 1,1-1,0 1,0-1,0 1,-1-1,1 1,0 0,0 0,0-1,1 1,32-6,-23 5,38-8,68-9,-30 4,3 1,276 9,-200 6,-64-3,118 2,-123 12,8 0,-62-11,-1-1,53 8,83 24,-144-28,39 1,27 4,1 5,60 12,39 18,-161-40,1-1,-1-2,51-3,-36 0,-29 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13.4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58,'1680'0,"-1528"-13,-26 1,37 13,40-3,-117-11,-54 7,35-1,-40 6,19-2,1 2,90 10,-109-3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16.5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1,'29'0,"48"-1,90 12,109 9,1-21,-90-1,-122 3,110 15,-95-8,1-3,96-6,-59-1,582 2,-515 15,-103-6,71 11,-113-15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28.7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0,'52'1,"-1"1,58 12,-58-8,103 0,-96-6,69 9,-28 1,139-4,-189-4,0 3,78 17,29 4,10-3,87 6,-218-26,34 8,-37-5,47 2,144-8,-97-1,-97 0,55-11,-1 1,10 9,-60 2,63-7,-68 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31.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0,'859'0,"-831"2,0 1,1 2,37 10,-21-4,217 41,-193-43,128 2,406-13,-349 2,-213 2,58 10,30 2,24-14,-129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41.3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0,'609'0,"-575"2,0 2,-1 1,48 13,27 5,-45-12,-22-4,57 4,233-10,-155-2,-142 2,52 10,5 1,-64-10,152 15,-96-9,162-5,-126-4,-54 1,-15 2,1-3,71-10,29-9,-40 7,-102 13,-14 2,-12 2,-3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46.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1,'8'0,"-1"1,1 0,-1 1,0 0,1 0,6 4,7 1,69 27,-64-23,1-1,-1-1,48 10,60 5,31 5,-136-26,-1-1,1-2,54-5,11-8,136 1,267 13,-459-3,55-9,-53 5,51-2,605 9,-666 1,53 9,0 0,-17-8,-40-3</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56.8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29,'13'-5,"0"0,0 0,0 2,1 0,0 0,21-1,88 4,-68 2,467-2,-483 2,56 9,27 3,-89-12,46 10,-15-1,12 0,-25-3,65 3,-72-10,161-4,-120-10,14 0,-48 8,71-17,-76 12,89-7,-81 15,78 7,-111-3,-1 1,0 2,0 0,0 0,-1 2,0 1,19 9,-14-4,0-2,2 0,29 7,-50-16</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00.6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1,'169'13,"-28"-1,-133-12,234 18,-141-9,175-6,-139-5,284 2,-376-2,56-10,17-1,230 11,-178 4,-129 0,56 9,18 2,67-11,-136-3,-27 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5:25.9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2.3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0,'0'1,"0"0,1 0,-1 0,0 0,1 0,-1 0,1-1,-1 1,1 0,-1 0,1-1,0 1,-1 0,1 0,0-1,-1 1,1-1,0 1,0-1,0 1,0-1,-1 1,3-1,26 10,-20-8,48 13,0-4,101 8,-62-9,239 13,1-21,-186-3,71-15,-131 7,23-4,120-5,-148 18,113-14,-158 8,0 3,1 1,-1 2,0 1,1 3,-1 1,74 19,-85-17,-1-1,1-1,44 1,91-8,-71 0,766 2,-851-1,-1 2,1-1,0 1,9 2,0 3</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37.4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0 135,'29'-1,"-1"-2,0-2,37-9,27-5,26 2,191-4,-267 22,0-3,46-6,-16-5,-8 0,125-6,362 20,-507 1,54 10,18 1,4 1,5-1,82 4,-118-9,171-5,-131-5,332 2,-413 2,56 11,-55-7,51 2,299-9,-348-2,53-8,38-3,235 14,-149 20,-208-18,138 24,-93-13,1-4,93 3,4-27,6 0,235 16,-378-2,-1-1,31-7,31-4,10 0,-65 7,41-2,273 6,-177 3,-157-1,60 3,-65-3,-1 1,0 0,1 0,-1 1,0 0,0 0,0 0,8 5,-13-6,-1-1,0 0,1 0,-1 0,0 0,0 1,1-1,-1 0,0 0,0 1,1-1,-1 0,0 0,0 1,1-1,-1 0,0 1,0-1,0 0,0 0,0 1,0-1,0 0,1 1,-1-1,0 0,0 1,0-1,0 1,0-1,-1 0,1 1,0-1,-10 9,-21 3,29-12,-39 10,-1-1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41.0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81,'162'-13,"-12"0,-99 9,98-19,-101 13,0 2,68-1,251 10,-341-1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44.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30,'7'0,"-1"-1,0 0,0 0,12-5,9-1,35-1,1 3,118 5,-75 2,483-2,-566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08.3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55,'512'0,"-474"-2,69-12,-49 5,9-2,-20 3,67-2,-85 9</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29.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2,'97'0,"113"15,-85-1,57 9,-104-10,1-4,127-2,558-8,-744 0,-1-2,0 0,1-1,34-12,-31 9,1 0,41-5,-22 10,1 2,-1 2,52 10,-40-5,64 1,2421-9,-2493-1,57-10,-56 5,52-1,40-4,-8-1,144 13,-124 1,-91 2,-1 3,84 19,-44-7,-18-4,6 2,0-4,93 1,74-14,-223 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34.8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0,'855'0,"-807"2,49 9,40 3,164-14,-135-1,-132 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4:50.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83,'349'0,"-325"-1,1-2,29-6,-26 4,34-2,57-8,-76 9,58-2,-25 8,4 0,91-10,0-4,217 10,-206 6,292-3,-429 4,-1 2,85 19,-17-2,9 2,40 5,-93-20,157 12,-73-9,-15 0,196 15,77 0,-335-27,-13 1,110-13,-82 2,155 4,-215 6,1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4:53.6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83,'94'-1,"114"-15,-19 0,-39 5,-34-3,-25 2,106 0,-195 12,172 5,-132-2,1 2,45 12,-48-8,44 2,25 6,-63-10,-1-1,1-2,0-2,68-6,-35-9,-54 7,41-2,319 5,-198 5,670-2,-800 4,1 1,64 16,-114-19,341 54,-231-44,118-3,-63-9,110-2,-138-11,40-2,-170 15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1:02:20.4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28.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0 188,'30'-2,"52"-8,2-2,36 11,-81 2,1-2,73-11,-21-5,0 4,186-2,-142 17,255-3,-160-26,-148 15,99-3,375 15,-232 1,-133-14,-35 0,96 13,29-2,-140-10,36-1,-61 16,133 21,95 4,560-30,-841 5,114 21,-112-12,103 4,429-18,-569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7.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1,'45'2,"1"3,72 17,-48-8,356 50,-342-52,-43-5,58 1,696-7,-365-3,-386 0,52-9,36-2,480 12,-289 2,-292-3,-1-1,52-12,-17 2,25 1,104 0,93 13,-103 1,-120-2,0 3,0 2,0 4,83 21,-103-19,-1-2,1-2,58 2,135-9,-93-3,75 3,-193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2.3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0,'0'1,"0"0,1 0,-1 0,0 0,1 0,-1 0,1-1,-1 1,1 0,-1 0,1-1,0 1,-1 0,1 0,0-1,-1 1,1-1,0 1,0-1,0 1,0-1,-1 1,3-1,26 10,-20-8,48 13,0-4,101 8,-62-9,239 13,1-21,-186-3,71-15,-131 7,23-4,120-5,-148 18,113-14,-158 8,0 3,1 1,-1 2,0 1,1 3,-1 1,74 19,-85-17,-1-1,1-1,44 1,91-8,-71 0,766 2,-851-1,-1 2,1-1,0 1,9 2,0 3</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7.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1,'45'2,"1"3,72 17,-48-8,356 50,-342-52,-43-5,58 1,696-7,-365-3,-386 0,52-9,36-2,480 12,-289 2,-292-3,-1-1,52-12,-17 2,25 1,104 0,93 13,-103 1,-120-2,0 3,0 2,0 4,83 21,-103-19,-1-2,1-2,58 2,135-9,-93-3,75 3,-193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29.6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0,'1476'0,"-1419"3,76 13,38 2,328-17,-235-3,-224 2,-5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34.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0 214,'4'-3,"-1"0,1 1,0-1,0 1,1 0,-1 0,0 0,6-1,4-3,12-3,-1 0,2 2,-1 1,1 1,42-2,141 6,-116 3,-57-1,0-1,-1-2,1-2,0-1,46-13,-62 11,154-43,-140 42,0 2,0 1,40 1,447 4,-178 2,1127-2,-1421-2,77-14,18-1,204 15,-184 3,-133-1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38.9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0 142,'0'-1,"1"0,-1-1,1 1,-1 0,1 0,-1 0,1 0,0 0,0-1,-1 1,1 0,0 1,0-1,0 0,0 0,0 0,0 0,0 1,1-1,-1 1,0-1,0 1,0-1,1 1,-1-1,0 1,3 0,40-7,-39 7,139-3,-9 1,-106-2,33-8,25-3,36-2,49-4,-23 3,-100 10,63-3,515 10,-294 3,1699-2,-2003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2.0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0 108,'1'-1,"-1"0,0-1,1 1,-1 0,1 0,-1-1,1 1,0 0,-1 0,1 0,0 0,0 0,0 0,0 0,0 0,0 0,0 1,0-1,0 0,0 1,0-1,1 0,-1 1,0 0,0-1,1 1,1-1,41-6,-39 7,335-6,-200 8,-21 0,147-5,-164-13,-13 1,34-2,-62 7,72-2,7 12,-110 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4.7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0 156,'13'0,"27"1,-1-2,80-13,140-32,-108 22,-72 13,1 3,100 3,-137 4,78-14,16-2,107 17,35-2,-237-3,-6-2</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7.3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0,'1180'0,"-1137"0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0.8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1,'58'2,"64"12,-63-6,26 4,-41-4,63 2,-63-7,60 11,-62-7,19 4,-28-4,66 4,-54-11,-10 0,0 2,41 6,-20 0,87 3,58-12,-70-1,645 2,-751-1,0-2,34-7,-31 5,48-4,374 8,-218 3,-207-2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086424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468887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58997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106386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029943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654234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575193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81725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971753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6334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437616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059371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87052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22303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75771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194351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26062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996188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841292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50869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666637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941976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684700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315956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346036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2653642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9908772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38553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608700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84991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946107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560907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6898058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1047603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8274099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5249025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358159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4218853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2387255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65375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8533487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0910967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1462707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7230195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388142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129139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308</a:t>
            </a:fld>
            <a:endParaRPr lang="en-US" sz="1200" b="0" i="0">
              <a:solidFill>
                <a:prstClr val="black"/>
              </a:solidFill>
            </a:endParaRPr>
          </a:p>
        </p:txBody>
      </p:sp>
    </p:spTree>
    <p:extLst>
      <p:ext uri="{BB962C8B-B14F-4D97-AF65-F5344CB8AC3E}">
        <p14:creationId xmlns:p14="http://schemas.microsoft.com/office/powerpoint/2010/main" val="195196752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309</a:t>
            </a:fld>
            <a:endParaRPr lang="en-US" sz="1200" b="0" i="0">
              <a:solidFill>
                <a:prstClr val="black"/>
              </a:solidFill>
            </a:endParaRPr>
          </a:p>
        </p:txBody>
      </p:sp>
    </p:spTree>
    <p:extLst>
      <p:ext uri="{BB962C8B-B14F-4D97-AF65-F5344CB8AC3E}">
        <p14:creationId xmlns:p14="http://schemas.microsoft.com/office/powerpoint/2010/main" val="195196752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310</a:t>
            </a:fld>
            <a:endParaRPr lang="en-US" sz="1200" b="0" i="0">
              <a:solidFill>
                <a:prstClr val="black"/>
              </a:solidFill>
            </a:endParaRPr>
          </a:p>
        </p:txBody>
      </p:sp>
    </p:spTree>
    <p:extLst>
      <p:ext uri="{BB962C8B-B14F-4D97-AF65-F5344CB8AC3E}">
        <p14:creationId xmlns:p14="http://schemas.microsoft.com/office/powerpoint/2010/main" val="195196752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311</a:t>
            </a:fld>
            <a:endParaRPr lang="en-US" sz="1200" b="0" i="0">
              <a:solidFill>
                <a:prstClr val="black"/>
              </a:solidFill>
            </a:endParaRPr>
          </a:p>
        </p:txBody>
      </p:sp>
    </p:spTree>
    <p:extLst>
      <p:ext uri="{BB962C8B-B14F-4D97-AF65-F5344CB8AC3E}">
        <p14:creationId xmlns:p14="http://schemas.microsoft.com/office/powerpoint/2010/main" val="1951967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1749019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1622829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960134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317</a:t>
            </a:fld>
            <a:endParaRPr lang="en-US">
              <a:solidFill>
                <a:prstClr val="black"/>
              </a:solidFill>
            </a:endParaRPr>
          </a:p>
        </p:txBody>
      </p:sp>
    </p:spTree>
    <p:extLst>
      <p:ext uri="{BB962C8B-B14F-4D97-AF65-F5344CB8AC3E}">
        <p14:creationId xmlns:p14="http://schemas.microsoft.com/office/powerpoint/2010/main" val="262964211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318</a:t>
            </a:fld>
            <a:endParaRPr lang="en-US">
              <a:solidFill>
                <a:prstClr val="black"/>
              </a:solidFill>
            </a:endParaRPr>
          </a:p>
        </p:txBody>
      </p:sp>
    </p:spTree>
    <p:extLst>
      <p:ext uri="{BB962C8B-B14F-4D97-AF65-F5344CB8AC3E}">
        <p14:creationId xmlns:p14="http://schemas.microsoft.com/office/powerpoint/2010/main" val="262964211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319</a:t>
            </a:fld>
            <a:endParaRPr lang="en-US" sz="1200" b="0" i="0">
              <a:solidFill>
                <a:prstClr val="black"/>
              </a:solidFill>
            </a:endParaRPr>
          </a:p>
        </p:txBody>
      </p:sp>
    </p:spTree>
    <p:extLst>
      <p:ext uri="{BB962C8B-B14F-4D97-AF65-F5344CB8AC3E}">
        <p14:creationId xmlns:p14="http://schemas.microsoft.com/office/powerpoint/2010/main" val="195196752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320</a:t>
            </a:fld>
            <a:endParaRPr lang="en-US" sz="1200" b="0" i="0">
              <a:solidFill>
                <a:prstClr val="black"/>
              </a:solidFill>
            </a:endParaRPr>
          </a:p>
        </p:txBody>
      </p:sp>
    </p:spTree>
    <p:extLst>
      <p:ext uri="{BB962C8B-B14F-4D97-AF65-F5344CB8AC3E}">
        <p14:creationId xmlns:p14="http://schemas.microsoft.com/office/powerpoint/2010/main" val="334520510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321</a:t>
            </a:fld>
            <a:endParaRPr lang="en-US" sz="1200" b="0" i="0">
              <a:solidFill>
                <a:prstClr val="black"/>
              </a:solidFill>
            </a:endParaRPr>
          </a:p>
        </p:txBody>
      </p:sp>
    </p:spTree>
    <p:extLst>
      <p:ext uri="{BB962C8B-B14F-4D97-AF65-F5344CB8AC3E}">
        <p14:creationId xmlns:p14="http://schemas.microsoft.com/office/powerpoint/2010/main" val="44126850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322</a:t>
            </a:fld>
            <a:endParaRPr lang="en-US" sz="1200" b="0" i="0">
              <a:solidFill>
                <a:prstClr val="black"/>
              </a:solidFill>
            </a:endParaRPr>
          </a:p>
        </p:txBody>
      </p:sp>
    </p:spTree>
    <p:extLst>
      <p:ext uri="{BB962C8B-B14F-4D97-AF65-F5344CB8AC3E}">
        <p14:creationId xmlns:p14="http://schemas.microsoft.com/office/powerpoint/2010/main" val="34929184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323</a:t>
            </a:fld>
            <a:endParaRPr lang="en-US" sz="1200" b="0" i="0">
              <a:solidFill>
                <a:prstClr val="black"/>
              </a:solidFill>
            </a:endParaRPr>
          </a:p>
        </p:txBody>
      </p:sp>
    </p:spTree>
    <p:extLst>
      <p:ext uri="{BB962C8B-B14F-4D97-AF65-F5344CB8AC3E}">
        <p14:creationId xmlns:p14="http://schemas.microsoft.com/office/powerpoint/2010/main" val="52293055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325</a:t>
            </a:fld>
            <a:endParaRPr lang="en-US" sz="1200" b="0" i="0">
              <a:solidFill>
                <a:prstClr val="black"/>
              </a:solidFill>
            </a:endParaRPr>
          </a:p>
        </p:txBody>
      </p:sp>
    </p:spTree>
    <p:extLst>
      <p:ext uri="{BB962C8B-B14F-4D97-AF65-F5344CB8AC3E}">
        <p14:creationId xmlns:p14="http://schemas.microsoft.com/office/powerpoint/2010/main" val="1924450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F80912C2-2C74-40E4-BD3F-2855C7F947C2}" type="slidenum">
              <a:rPr lang="en-US" smtClean="0"/>
              <a:pPr/>
              <a:t>330</a:t>
            </a:fld>
            <a:endParaRPr lang="en-US"/>
          </a:p>
        </p:txBody>
      </p:sp>
    </p:spTree>
    <p:extLst>
      <p:ext uri="{BB962C8B-B14F-4D97-AF65-F5344CB8AC3E}">
        <p14:creationId xmlns:p14="http://schemas.microsoft.com/office/powerpoint/2010/main" val="198278493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363</a:t>
            </a:fld>
            <a:endParaRPr lang="en-US" sz="1200" b="0" i="0">
              <a:solidFill>
                <a:prstClr val="black"/>
              </a:solidFill>
            </a:endParaRPr>
          </a:p>
        </p:txBody>
      </p:sp>
    </p:spTree>
    <p:extLst>
      <p:ext uri="{BB962C8B-B14F-4D97-AF65-F5344CB8AC3E}">
        <p14:creationId xmlns:p14="http://schemas.microsoft.com/office/powerpoint/2010/main" val="309436501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053B20E0-FAAB-4156-B840-051A0FB212E5}"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367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9894627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B97160C-AC9F-4372-9853-CEDCB23910CF}" type="slidenum">
              <a:rPr kumimoji="0" lang="en-US" sz="1200" b="1" i="1"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368</a:t>
            </a:fld>
            <a:endParaRPr kumimoji="0" lang="en-US" sz="1200" b="1" i="1"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8576303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4B97160C-AC9F-4372-9853-CEDCB23910CF}" type="slidenum">
              <a:rPr lang="en-US">
                <a:solidFill>
                  <a:prstClr val="black"/>
                </a:solidFill>
              </a:rPr>
              <a:pPr/>
              <a:t>371</a:t>
            </a:fld>
            <a:endParaRPr lang="en-US">
              <a:solidFill>
                <a:prstClr val="black"/>
              </a:solidFill>
            </a:endParaRPr>
          </a:p>
        </p:txBody>
      </p:sp>
    </p:spTree>
    <p:extLst>
      <p:ext uri="{BB962C8B-B14F-4D97-AF65-F5344CB8AC3E}">
        <p14:creationId xmlns:p14="http://schemas.microsoft.com/office/powerpoint/2010/main" val="2513168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2784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4018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29ABC05D-FBA5-45A5-B0F3-3B97D8351F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4481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57870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79378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44</a:t>
            </a:fld>
            <a:endParaRPr lang="en-US"/>
          </a:p>
        </p:txBody>
      </p:sp>
    </p:spTree>
    <p:extLst>
      <p:ext uri="{BB962C8B-B14F-4D97-AF65-F5344CB8AC3E}">
        <p14:creationId xmlns:p14="http://schemas.microsoft.com/office/powerpoint/2010/main" val="4248234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76016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7738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3768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09354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76502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6292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1971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35439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85087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91987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764270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26312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134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96973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710516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863637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380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38018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0752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2037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378938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501086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25955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575029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825488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662036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718542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253941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63693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81084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527367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379083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561488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897098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757053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122778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072896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40289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679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768189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378938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501086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259556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575029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825488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662036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718542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253941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6369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527367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379083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561488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897098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757053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122778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072896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40289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67947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76818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378938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353262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4555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028355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030335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844972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276103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52179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55441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0850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6A388A5-7338-40DE-A99E-5CF375DE4113}"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BCBFCA-4371-437D-8D06-0CE2E57F67F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A44557-23DC-4C37-AA43-F7F062584B9F}"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BB48C5-CD1B-4FD8-8347-2498EE447E4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88BA759-2DF2-479E-B8C9-1C2C2589CFA9}"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F19A26-36FF-4617-8F57-E3ADF6130C4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2787A31-8E66-48DD-A240-10A5993FEA68}" type="datetimeFigureOut">
              <a:rPr lang="en-US">
                <a:solidFill>
                  <a:prstClr val="black">
                    <a:tint val="75000"/>
                  </a:prstClr>
                </a:solidFill>
              </a:rPr>
              <a:pPr>
                <a:defRPr/>
              </a:pPr>
              <a:t>1/5/2026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3D5D0-DAC9-4DEC-848D-7C99EEA1E46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4757CE9-5C94-49F2-A310-429F8F326973}" type="datetimeFigureOut">
              <a:rPr lang="en-US">
                <a:solidFill>
                  <a:prstClr val="black">
                    <a:tint val="75000"/>
                  </a:prstClr>
                </a:solidFill>
              </a:rPr>
              <a:pPr>
                <a:defRPr/>
              </a:pPr>
              <a:t>1/5/2026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29AC4F6-6613-4399-9C0D-790F31075DE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924407-B0EF-4987-85DC-EE0A3AE974E6}" type="datetimeFigureOut">
              <a:rPr lang="en-US">
                <a:solidFill>
                  <a:prstClr val="black">
                    <a:tint val="75000"/>
                  </a:prstClr>
                </a:solidFill>
              </a:rPr>
              <a:pPr>
                <a:defRPr/>
              </a:pPr>
              <a:t>1/5/2026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F111DA0-96FE-4404-ABE0-733E68DB249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000C44-687F-47C0-ADF9-E885BF005A75}" type="datetimeFigureOut">
              <a:rPr lang="en-US">
                <a:solidFill>
                  <a:prstClr val="black">
                    <a:tint val="75000"/>
                  </a:prstClr>
                </a:solidFill>
              </a:rPr>
              <a:pPr>
                <a:defRPr/>
              </a:pPr>
              <a:t>1/5/2026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0842A74-3132-4448-B690-40652E30D4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6AEEE2-AE22-4278-8163-5B158E6A5F2A}" type="datetimeFigureOut">
              <a:rPr lang="en-US">
                <a:solidFill>
                  <a:prstClr val="black">
                    <a:tint val="75000"/>
                  </a:prstClr>
                </a:solidFill>
              </a:rPr>
              <a:pPr>
                <a:defRPr/>
              </a:pPr>
              <a:t>1/5/2026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F6D280E-387E-45F4-AF07-8C6AEBE0102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E94D51-2C7B-48BF-8332-7E717CF49C41}" type="datetimeFigureOut">
              <a:rPr lang="en-US">
                <a:solidFill>
                  <a:prstClr val="black">
                    <a:tint val="75000"/>
                  </a:prstClr>
                </a:solidFill>
              </a:rPr>
              <a:pPr>
                <a:defRPr/>
              </a:pPr>
              <a:t>1/5/2026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5D712D9-47BD-4F56-A824-737992E4628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60C683-035A-4F3C-BFA3-0A8FEE923696}"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95D599-5801-402B-B618-6CC9DA898F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1A663D-D729-4358-A9B7-CD9E606CE5F7}"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2FFD6A8-8F78-4EAF-BA45-E79EFE81B0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01522261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69420053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24484520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72046680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36791074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96909176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9178006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7081320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51820965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741486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72565109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9881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5806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492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6297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0997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89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019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2185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3035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063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834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4693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9887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5875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2060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634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5238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4509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805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365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1750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7792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2505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59572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4673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160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5275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0718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0975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4141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0182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9339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37565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66689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7181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259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1439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2836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7664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8963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1194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86060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9491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9917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00919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579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24487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6564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4503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187376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40227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944774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62837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2408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74"/>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676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437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6A3BF3F-9549-4D82-98FC-D6B5B541A4D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388833A-7BAA-4E65-AFC6-67AEF11DE8E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E794A2-5C3D-4CD8-B0FF-2AC6C9184CF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022F0A4-E435-4792-A9E2-35F326441C9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3EDE7C-F9D4-4719-AAC4-9CA4EA87B67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92FA0E-E903-4224-A1E5-33C761F5EA6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1BF8E86-F3B5-4A08-B704-F259D6856AC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650FFB7-C636-4C5A-A5C8-E91ACC4E70C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14F7130-E6C5-4925-87AB-79A94A7702E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1C21E6-C9F1-4889-8D99-819FDC3D81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A86EB34-0A52-4C7A-84F6-5FD7D0F03F3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7.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9859582-CFB8-4F09-8B34-C41D043403BC}" type="datetimeFigureOut">
              <a:rPr lang="en-US" b="0" i="0">
                <a:solidFill>
                  <a:prstClr val="black">
                    <a:tint val="75000"/>
                  </a:prstClr>
                </a:solidFill>
              </a:rPr>
              <a:pPr>
                <a:defRPr/>
              </a:pPr>
              <a:t>1/5/2026</a:t>
            </a:fld>
            <a:endParaRPr lang="en-US" b="0" i="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b="0" i="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286785F-C352-4B68-8A5B-D44AB2A8D972}" type="slidenum">
              <a:rPr lang="en-US" b="0" i="0">
                <a:solidFill>
                  <a:prstClr val="black">
                    <a:tint val="75000"/>
                  </a:prstClr>
                </a:solidFill>
              </a:rPr>
              <a:pPr>
                <a:defRPr/>
              </a:pPr>
              <a:t>‹#›</a:t>
            </a:fld>
            <a:endParaRPr lang="en-US" b="0" i="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b="0">
                <a:latin typeface="Arial" charset="0"/>
              </a:rPr>
              <a:pPr>
                <a:defRPr/>
              </a:pPr>
              <a:t>‹#›</a:t>
            </a:fld>
            <a:endParaRPr lang="en-US" b="0">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96377841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82497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556981"/>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581397"/>
      </p:ext>
    </p:extLst>
  </p:cSld>
  <p:clrMap bg1="lt1" tx1="dk1" bg2="lt2" tx2="dk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427553"/>
      </p:ext>
    </p:extLst>
  </p:cSld>
  <p:clrMap bg1="lt1" tx1="dk1" bg2="lt2" tx2="dk2" accent1="accent1" accent2="accent2" accent3="accent3" accent4="accent4" accent5="accent5" accent6="accent6" hlink="hlink" folHlink="folHlink"/>
  <p:sldLayoutIdLst>
    <p:sldLayoutId id="2147484843" r:id="rId1"/>
    <p:sldLayoutId id="2147484844" r:id="rId2"/>
    <p:sldLayoutId id="2147484845" r:id="rId3"/>
    <p:sldLayoutId id="2147484846" r:id="rId4"/>
    <p:sldLayoutId id="2147484847" r:id="rId5"/>
    <p:sldLayoutId id="2147484848" r:id="rId6"/>
    <p:sldLayoutId id="2147484849" r:id="rId7"/>
    <p:sldLayoutId id="2147484850" r:id="rId8"/>
    <p:sldLayoutId id="2147484851" r:id="rId9"/>
    <p:sldLayoutId id="2147484852" r:id="rId10"/>
    <p:sldLayoutId id="21474848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896058"/>
      </p:ext>
    </p:extLst>
  </p:cSld>
  <p:clrMap bg1="lt1" tx1="dk1" bg2="lt2" tx2="dk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 id="2147484864" r:id="rId10"/>
    <p:sldLayoutId id="2147484865" r:id="rId11"/>
    <p:sldLayoutId id="21474848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rtl="0" fontAlgn="base">
              <a:spcAft>
                <a:spcPct val="0"/>
              </a:spcAft>
              <a:defRPr/>
            </a:pPr>
            <a:fld id="{DE66C4BD-4008-4B64-96F5-B40D9260EE4E}"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en.wikipedia.org/wiki/Population_pyramid" TargetMode="External"/><Relationship Id="rId2" Type="http://schemas.openxmlformats.org/officeDocument/2006/relationships/notesSlide" Target="../notesSlides/notesSlide52.xml"/><Relationship Id="rId1" Type="http://schemas.openxmlformats.org/officeDocument/2006/relationships/slideLayout" Target="../slideLayouts/slideLayout63.xml"/><Relationship Id="rId4" Type="http://schemas.openxmlformats.org/officeDocument/2006/relationships/image" Target="../media/image46.png"/></Relationships>
</file>

<file path=ppt/slides/_rels/slide101.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53.xml"/><Relationship Id="rId1" Type="http://schemas.openxmlformats.org/officeDocument/2006/relationships/slideLayout" Target="../slideLayouts/slideLayout63.xml"/><Relationship Id="rId4" Type="http://schemas.openxmlformats.org/officeDocument/2006/relationships/image" Target="../media/image47.png"/></Relationships>
</file>

<file path=ppt/slides/_rels/slide102.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54.xml"/><Relationship Id="rId1" Type="http://schemas.openxmlformats.org/officeDocument/2006/relationships/slideLayout" Target="../slideLayouts/slideLayout63.xml"/><Relationship Id="rId4" Type="http://schemas.openxmlformats.org/officeDocument/2006/relationships/image" Target="../media/image47.png"/></Relationships>
</file>

<file path=ppt/slides/_rels/slide103.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55.xml"/><Relationship Id="rId1" Type="http://schemas.openxmlformats.org/officeDocument/2006/relationships/slideLayout" Target="../slideLayouts/slideLayout63.xml"/><Relationship Id="rId4" Type="http://schemas.openxmlformats.org/officeDocument/2006/relationships/image" Target="../media/image47.png"/></Relationships>
</file>

<file path=ppt/slides/_rels/slide104.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56.xml"/><Relationship Id="rId1" Type="http://schemas.openxmlformats.org/officeDocument/2006/relationships/slideLayout" Target="../slideLayouts/slideLayout63.xml"/><Relationship Id="rId4" Type="http://schemas.openxmlformats.org/officeDocument/2006/relationships/image" Target="../media/image4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0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0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290.png"/><Relationship Id="rId5" Type="http://schemas.openxmlformats.org/officeDocument/2006/relationships/customXml" Target="../ink/ink14.xml"/><Relationship Id="rId4" Type="http://schemas.openxmlformats.org/officeDocument/2006/relationships/image" Target="../media/image48.png"/></Relationships>
</file>

<file path=ppt/slides/_rels/slide111.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560.png"/><Relationship Id="rId5" Type="http://schemas.openxmlformats.org/officeDocument/2006/relationships/customXml" Target="../ink/ink15.xml"/><Relationship Id="rId4" Type="http://schemas.openxmlformats.org/officeDocument/2006/relationships/image" Target="../media/image48.png"/></Relationships>
</file>

<file path=ppt/slides/_rels/slide112.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hyperlink" Target="https://www.cia.gov/library/publications/the-world-factbook/geos/it.html" TargetMode="External"/><Relationship Id="rId2" Type="http://schemas.openxmlformats.org/officeDocument/2006/relationships/notesSlide" Target="../notesSlides/notesSlide69.xml"/><Relationship Id="rId1" Type="http://schemas.openxmlformats.org/officeDocument/2006/relationships/slideLayout" Target="../slideLayouts/slideLayout63.xml"/><Relationship Id="rId5" Type="http://schemas.openxmlformats.org/officeDocument/2006/relationships/image" Target="../media/image310.png"/><Relationship Id="rId4" Type="http://schemas.openxmlformats.org/officeDocument/2006/relationships/customXml" Target="../ink/ink1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540.png"/><Relationship Id="rId7" Type="http://schemas.openxmlformats.org/officeDocument/2006/relationships/customXml" Target="../ink/ink21.xml"/><Relationship Id="rId2" Type="http://schemas.openxmlformats.org/officeDocument/2006/relationships/customXml" Target="../ink/ink17.xml"/><Relationship Id="rId1" Type="http://schemas.openxmlformats.org/officeDocument/2006/relationships/slideLayout" Target="../slideLayouts/slideLayout7.xml"/><Relationship Id="rId6" Type="http://schemas.openxmlformats.org/officeDocument/2006/relationships/customXml" Target="../ink/ink20.xml"/><Relationship Id="rId5" Type="http://schemas.openxmlformats.org/officeDocument/2006/relationships/customXml" Target="../ink/ink19.xml"/><Relationship Id="rId4" Type="http://schemas.openxmlformats.org/officeDocument/2006/relationships/customXml" Target="../ink/ink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hyperlink" Target="https://www.theguardian.com/world/2019/sep/11/underpopulated-italian-region-molise?CMP=Share_iOSApp_Other" TargetMode="External"/><Relationship Id="rId2" Type="http://schemas.openxmlformats.org/officeDocument/2006/relationships/image" Target="../media/image42.png"/><Relationship Id="rId1" Type="http://schemas.openxmlformats.org/officeDocument/2006/relationships/slideLayout" Target="../slideLayouts/slideLayout63.xml"/><Relationship Id="rId4" Type="http://schemas.openxmlformats.org/officeDocument/2006/relationships/image" Target="../media/image39.JPG"/></Relationships>
</file>

<file path=ppt/slides/_rels/slide128.xml.rels><?xml version="1.0" encoding="UTF-8" standalone="yes"?>
<Relationships xmlns="http://schemas.openxmlformats.org/package/2006/relationships"><Relationship Id="rId3" Type="http://schemas.openxmlformats.org/officeDocument/2006/relationships/hyperlink" Target="http://www.bbc.com/news/in-pictures-37289713" TargetMode="External"/><Relationship Id="rId2" Type="http://schemas.openxmlformats.org/officeDocument/2006/relationships/notesSlide" Target="../notesSlides/notesSlide70.xml"/><Relationship Id="rId1" Type="http://schemas.openxmlformats.org/officeDocument/2006/relationships/slideLayout" Target="../slideLayouts/slideLayout74.xml"/><Relationship Id="rId6" Type="http://schemas.openxmlformats.org/officeDocument/2006/relationships/image" Target="../media/image50.png"/><Relationship Id="rId5" Type="http://schemas.openxmlformats.org/officeDocument/2006/relationships/image" Target="../media/image15.jpg"/><Relationship Id="rId4" Type="http://schemas.openxmlformats.org/officeDocument/2006/relationships/image" Target="../media/image4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nytimes.com/2019/12/05/business/italy-china-far-right.html?nl=todaysheadlines&amp;emc=edit_th_191208?campaign_id=2&amp;instance_id=14317&amp;segment_id=19407&amp;user_id=d5f6f8946476100eb7f26d6f1ebd24ab&amp;regi_id=600462041208" TargetMode="External"/><Relationship Id="rId1" Type="http://schemas.openxmlformats.org/officeDocument/2006/relationships/slideLayout" Target="../slideLayouts/slideLayout63.xml"/><Relationship Id="rId4" Type="http://schemas.openxmlformats.org/officeDocument/2006/relationships/image" Target="../media/image52.png"/></Relationships>
</file>

<file path=ppt/slides/_rels/slide1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nytimes.com/2019/12/05/business/italy-china-far-right.html?nl=todaysheadlines&amp;emc=edit_th_191208?campaign_id=2&amp;instance_id=14317&amp;segment_id=19407&amp;user_id=d5f6f8946476100eb7f26d6f1ebd24ab&amp;regi_id=600462041208" TargetMode="External"/><Relationship Id="rId1" Type="http://schemas.openxmlformats.org/officeDocument/2006/relationships/slideLayout" Target="../slideLayouts/slideLayout63.xml"/><Relationship Id="rId4" Type="http://schemas.openxmlformats.org/officeDocument/2006/relationships/image" Target="../media/image5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9.png"/></Relationships>
</file>

<file path=ppt/slides/_rels/slide134.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370.png"/><Relationship Id="rId5" Type="http://schemas.openxmlformats.org/officeDocument/2006/relationships/customXml" Target="../ink/ink24.xml"/><Relationship Id="rId4" Type="http://schemas.openxmlformats.org/officeDocument/2006/relationships/image" Target="../media/image300.png"/></Relationships>
</file>

<file path=ppt/slides/_rels/slide135.xml.rels><?xml version="1.0" encoding="UTF-8" standalone="yes"?>
<Relationships xmlns="http://schemas.openxmlformats.org/package/2006/relationships"><Relationship Id="rId3" Type="http://schemas.openxmlformats.org/officeDocument/2006/relationships/hyperlink" Target="https://www.theguardian.com/world/2020/jul/21/italian-village-morterone-celebrates-first-birth-in-eight-years?CMP=Share_iOSApp_Other" TargetMode="External"/><Relationship Id="rId2" Type="http://schemas.openxmlformats.org/officeDocument/2006/relationships/image" Target="../media/image38.png"/><Relationship Id="rId1" Type="http://schemas.openxmlformats.org/officeDocument/2006/relationships/slideLayout" Target="../slideLayouts/slideLayout19.xml"/><Relationship Id="rId4" Type="http://schemas.openxmlformats.org/officeDocument/2006/relationships/image" Target="../media/image39.JPG"/></Relationships>
</file>

<file path=ppt/slides/_rels/slide1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bbc.com/news/world-53424726" TargetMode="External"/><Relationship Id="rId1" Type="http://schemas.openxmlformats.org/officeDocument/2006/relationships/slideLayout" Target="../slideLayouts/slideLayout19.xml"/><Relationship Id="rId4" Type="http://schemas.openxmlformats.org/officeDocument/2006/relationships/image" Target="../media/image41.jpg"/></Relationships>
</file>

<file path=ppt/slides/_rels/slide137.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0.png"/></Relationships>
</file>

<file path=ppt/slides/_rels/slide138.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26.xml"/><Relationship Id="rId7" Type="http://schemas.openxmlformats.org/officeDocument/2006/relationships/customXml" Target="../ink/ink28.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customXml" Target="../ink/ink27.xml"/><Relationship Id="rId4" Type="http://schemas.openxmlformats.org/officeDocument/2006/relationships/image" Target="../media/image2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image" Target="../media/image11.png"/><Relationship Id="rId4" Type="http://schemas.openxmlformats.org/officeDocument/2006/relationships/hyperlink" Target="http://en.wikipedia.org/wiki/History_of_Italy_during_foreign_domination_and_the_unification"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s://www.theguardian.com/world/2019/sep/11/underpopulated-italian-region-molise?CMP=Share_iOSApp_Other" TargetMode="External"/><Relationship Id="rId2" Type="http://schemas.openxmlformats.org/officeDocument/2006/relationships/image" Target="../media/image42.png"/><Relationship Id="rId1" Type="http://schemas.openxmlformats.org/officeDocument/2006/relationships/slideLayout" Target="../slideLayouts/slideLayout63.xml"/><Relationship Id="rId4" Type="http://schemas.openxmlformats.org/officeDocument/2006/relationships/image" Target="../media/image39.JPG"/></Relationships>
</file>

<file path=ppt/slides/_rels/slide141.xml.rels><?xml version="1.0" encoding="UTF-8" standalone="yes"?>
<Relationships xmlns="http://schemas.openxmlformats.org/package/2006/relationships"><Relationship Id="rId8" Type="http://schemas.openxmlformats.org/officeDocument/2006/relationships/customXml" Target="../ink/ink31.xml"/><Relationship Id="rId13" Type="http://schemas.openxmlformats.org/officeDocument/2006/relationships/image" Target="../media/image380.png"/><Relationship Id="rId3" Type="http://schemas.openxmlformats.org/officeDocument/2006/relationships/image" Target="../media/image43.png"/><Relationship Id="rId7" Type="http://schemas.openxmlformats.org/officeDocument/2006/relationships/image" Target="../media/image320.png"/><Relationship Id="rId12" Type="http://schemas.openxmlformats.org/officeDocument/2006/relationships/customXml" Target="../ink/ink33.xml"/><Relationship Id="rId2" Type="http://schemas.openxmlformats.org/officeDocument/2006/relationships/hyperlink" Target="http://edition.cnn.com/travel/article/italy-one-euro-homes-maenza-rome/index.html" TargetMode="External"/><Relationship Id="rId1" Type="http://schemas.openxmlformats.org/officeDocument/2006/relationships/slideLayout" Target="../slideLayouts/slideLayout63.xml"/><Relationship Id="rId6" Type="http://schemas.openxmlformats.org/officeDocument/2006/relationships/customXml" Target="../ink/ink30.xml"/><Relationship Id="rId11" Type="http://schemas.openxmlformats.org/officeDocument/2006/relationships/image" Target="../media/image340.png"/><Relationship Id="rId5" Type="http://schemas.openxmlformats.org/officeDocument/2006/relationships/image" Target="../media/image311.png"/><Relationship Id="rId10" Type="http://schemas.openxmlformats.org/officeDocument/2006/relationships/customXml" Target="../ink/ink32.xml"/><Relationship Id="rId4" Type="http://schemas.openxmlformats.org/officeDocument/2006/relationships/customXml" Target="../ink/ink29.xml"/><Relationship Id="rId9" Type="http://schemas.openxmlformats.org/officeDocument/2006/relationships/image" Target="../media/image330.png"/></Relationships>
</file>

<file path=ppt/slides/_rels/slide1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theguardian.com/world/2023/oct/07/italy-births-far-right-demographic-winter?CMP=Share_iOSApp_Other" TargetMode="External"/><Relationship Id="rId1" Type="http://schemas.openxmlformats.org/officeDocument/2006/relationships/slideLayout" Target="../slideLayouts/slideLayout63.xml"/><Relationship Id="rId4" Type="http://schemas.openxmlformats.org/officeDocument/2006/relationships/image" Target="../media/image39.JPG"/></Relationships>
</file>

<file path=ppt/slides/_rels/slide143.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hyperlink" Target="https://en.wikipedia.org/wiki/Population_pyramid" TargetMode="External"/><Relationship Id="rId2" Type="http://schemas.openxmlformats.org/officeDocument/2006/relationships/notesSlide" Target="../notesSlides/notesSlide72.xml"/><Relationship Id="rId1" Type="http://schemas.openxmlformats.org/officeDocument/2006/relationships/slideLayout" Target="../slideLayouts/slideLayout63.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3.xml"/><Relationship Id="rId5" Type="http://schemas.openxmlformats.org/officeDocument/2006/relationships/image" Target="../media/image11.png"/><Relationship Id="rId4" Type="http://schemas.openxmlformats.org/officeDocument/2006/relationships/hyperlink" Target="http://en.wikipedia.org/wiki/History_of_Italy_during_foreign_domination_and_the_unification" TargetMode="External"/></Relationships>
</file>

<file path=ppt/slides/_rels/slide150.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73.xml"/><Relationship Id="rId1" Type="http://schemas.openxmlformats.org/officeDocument/2006/relationships/slideLayout" Target="../slideLayouts/slideLayout63.xml"/><Relationship Id="rId4" Type="http://schemas.openxmlformats.org/officeDocument/2006/relationships/image" Target="../media/image47.png"/></Relationships>
</file>

<file path=ppt/slides/_rels/slide151.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74.xml"/><Relationship Id="rId1" Type="http://schemas.openxmlformats.org/officeDocument/2006/relationships/slideLayout" Target="../slideLayouts/slideLayout63.xml"/><Relationship Id="rId4" Type="http://schemas.openxmlformats.org/officeDocument/2006/relationships/image" Target="../media/image47.png"/></Relationships>
</file>

<file path=ppt/slides/_rels/slide152.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75.xml"/><Relationship Id="rId1" Type="http://schemas.openxmlformats.org/officeDocument/2006/relationships/slideLayout" Target="../slideLayouts/slideLayout63.xml"/><Relationship Id="rId4" Type="http://schemas.openxmlformats.org/officeDocument/2006/relationships/image" Target="../media/image47.png"/></Relationships>
</file>

<file path=ppt/slides/_rels/slide153.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76.xml"/><Relationship Id="rId1" Type="http://schemas.openxmlformats.org/officeDocument/2006/relationships/slideLayout" Target="../slideLayouts/slideLayout63.xml"/><Relationship Id="rId4" Type="http://schemas.openxmlformats.org/officeDocument/2006/relationships/image" Target="../media/image47.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5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5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5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561.png"/><Relationship Id="rId5" Type="http://schemas.openxmlformats.org/officeDocument/2006/relationships/customXml" Target="../ink/ink34.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1.xml"/><Relationship Id="rId1" Type="http://schemas.openxmlformats.org/officeDocument/2006/relationships/slideLayout" Target="../slideLayouts/slideLayout63.xml"/><Relationship Id="rId4" Type="http://schemas.openxmlformats.org/officeDocument/2006/relationships/image" Target="../media/image9.png"/></Relationships>
</file>

<file path=ppt/slides/_rels/slide16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hyperlink" Target="https://www.cia.gov/library/publications/the-world-factbook/geos/it.html" TargetMode="External"/><Relationship Id="rId2" Type="http://schemas.openxmlformats.org/officeDocument/2006/relationships/notesSlide" Target="../notesSlides/notesSlide88.xml"/><Relationship Id="rId1" Type="http://schemas.openxmlformats.org/officeDocument/2006/relationships/slideLayout" Target="../slideLayouts/slideLayout63.xml"/><Relationship Id="rId5" Type="http://schemas.openxmlformats.org/officeDocument/2006/relationships/image" Target="../media/image3100.png"/><Relationship Id="rId4" Type="http://schemas.openxmlformats.org/officeDocument/2006/relationships/customXml" Target="../ink/ink35.xml"/></Relationships>
</file>

<file path=ppt/slides/_rels/slide168.xml.rels><?xml version="1.0" encoding="UTF-8" standalone="yes"?>
<Relationships xmlns="http://schemas.openxmlformats.org/package/2006/relationships"><Relationship Id="rId3" Type="http://schemas.openxmlformats.org/officeDocument/2006/relationships/image" Target="../media/image541.png"/><Relationship Id="rId7" Type="http://schemas.openxmlformats.org/officeDocument/2006/relationships/customXml" Target="../ink/ink40.xml"/><Relationship Id="rId2" Type="http://schemas.openxmlformats.org/officeDocument/2006/relationships/customXml" Target="../ink/ink36.xml"/><Relationship Id="rId1" Type="http://schemas.openxmlformats.org/officeDocument/2006/relationships/slideLayout" Target="../slideLayouts/slideLayout7.xml"/><Relationship Id="rId6" Type="http://schemas.openxmlformats.org/officeDocument/2006/relationships/customXml" Target="../ink/ink39.xml"/><Relationship Id="rId5" Type="http://schemas.openxmlformats.org/officeDocument/2006/relationships/customXml" Target="../ink/ink38.xml"/><Relationship Id="rId4" Type="http://schemas.openxmlformats.org/officeDocument/2006/relationships/customXml" Target="../ink/ink3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2.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hyperlink" Target="http://www.bbc.com/news/in-pictures-37289713" TargetMode="External"/><Relationship Id="rId2" Type="http://schemas.openxmlformats.org/officeDocument/2006/relationships/notesSlide" Target="../notesSlides/notesSlide89.xml"/><Relationship Id="rId1" Type="http://schemas.openxmlformats.org/officeDocument/2006/relationships/slideLayout" Target="../slideLayouts/slideLayout74.xml"/><Relationship Id="rId6" Type="http://schemas.openxmlformats.org/officeDocument/2006/relationships/image" Target="../media/image50.png"/><Relationship Id="rId5" Type="http://schemas.openxmlformats.org/officeDocument/2006/relationships/image" Target="../media/image15.jpg"/><Relationship Id="rId4" Type="http://schemas.openxmlformats.org/officeDocument/2006/relationships/image" Target="../media/image49.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90.xml"/><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510.png"/></Relationships>
</file>

<file path=ppt/slides/_rels/slide179.xml.rels><?xml version="1.0" encoding="UTF-8" standalone="yes"?>
<Relationships xmlns="http://schemas.openxmlformats.org/package/2006/relationships"><Relationship Id="rId3" Type="http://schemas.openxmlformats.org/officeDocument/2006/relationships/hyperlink" Target="https://www.nytimes.com/2022/07/13/world/europe/italy-sardinia-perdasdefogu-seulo-longevity.html?smid=em-share" TargetMode="External"/><Relationship Id="rId2" Type="http://schemas.openxmlformats.org/officeDocument/2006/relationships/image" Target="../media/image53.png"/><Relationship Id="rId1" Type="http://schemas.openxmlformats.org/officeDocument/2006/relationships/slideLayout" Target="../slideLayouts/slideLayout63.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80.xml.rels><?xml version="1.0" encoding="UTF-8" standalone="yes"?>
<Relationships xmlns="http://schemas.openxmlformats.org/package/2006/relationships"><Relationship Id="rId3" Type="http://schemas.openxmlformats.org/officeDocument/2006/relationships/hyperlink" Target="https://www.theguardian.com/world/2024/jan/01/italys-oldest-man-tripoli-giannini-dies-at-age-of-111?CMP=share_btn_link" TargetMode="External"/><Relationship Id="rId2" Type="http://schemas.openxmlformats.org/officeDocument/2006/relationships/image" Target="../media/image54.png"/><Relationship Id="rId1" Type="http://schemas.openxmlformats.org/officeDocument/2006/relationships/slideLayout" Target="../slideLayouts/slideLayout63.xml"/><Relationship Id="rId4" Type="http://schemas.openxmlformats.org/officeDocument/2006/relationships/image" Target="../media/image39.JPG"/></Relationships>
</file>

<file path=ppt/slides/_rels/slide1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1.xml"/><Relationship Id="rId1" Type="http://schemas.openxmlformats.org/officeDocument/2006/relationships/slideLayout" Target="../slideLayouts/slideLayout63.xml"/><Relationship Id="rId5" Type="http://schemas.openxmlformats.org/officeDocument/2006/relationships/image" Target="../media/image52.png"/><Relationship Id="rId4" Type="http://schemas.openxmlformats.org/officeDocument/2006/relationships/hyperlink" Target="http://www.nytimes.com/2016/10/20/world/what-in-the-world/rosemary-and-time-does-this-italian-hamlet-have-a-recipe-for-long-life.html?emc=edit_ne_20161019&amp;nl=evening-briefing&amp;nlid=60046204&amp;te=1" TargetMode="External"/></Relationships>
</file>

<file path=ppt/slides/_rels/slide182.xml.rels><?xml version="1.0" encoding="UTF-8" standalone="yes"?>
<Relationships xmlns="http://schemas.openxmlformats.org/package/2006/relationships"><Relationship Id="rId3" Type="http://schemas.openxmlformats.org/officeDocument/2006/relationships/hyperlink" Target="http://www.telegraph.co.uk/news/2016/09/05/want-to-live-to-be-100-these-italian-villagers-may-hold-the-secr/" TargetMode="External"/><Relationship Id="rId2" Type="http://schemas.openxmlformats.org/officeDocument/2006/relationships/notesSlide" Target="../notesSlides/notesSlide92.xml"/><Relationship Id="rId1" Type="http://schemas.openxmlformats.org/officeDocument/2006/relationships/slideLayout" Target="../slideLayouts/slideLayout63.xml"/><Relationship Id="rId5" Type="http://schemas.openxmlformats.org/officeDocument/2006/relationships/image" Target="../media/image57.JPG"/><Relationship Id="rId4" Type="http://schemas.openxmlformats.org/officeDocument/2006/relationships/image" Target="../media/image56.png"/></Relationships>
</file>

<file path=ppt/slides/_rels/slide1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3.xml"/><Relationship Id="rId1" Type="http://schemas.openxmlformats.org/officeDocument/2006/relationships/slideLayout" Target="../slideLayouts/slideLayout63.xml"/><Relationship Id="rId5" Type="http://schemas.openxmlformats.org/officeDocument/2006/relationships/image" Target="../media/image15.jpg"/><Relationship Id="rId4" Type="http://schemas.openxmlformats.org/officeDocument/2006/relationships/hyperlink" Target="http://www.bbc.com/news/world-europe-39610937'"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s://www.nytimes.com/2023/03/25/world/europe/who-will-take-care-of-italys-older-people-robots-maybe.html?smid=nytcore-ios-share&amp;referringSource=articleShare" TargetMode="External"/><Relationship Id="rId2" Type="http://schemas.openxmlformats.org/officeDocument/2006/relationships/notesSlide" Target="../notesSlides/notesSlide94.xml"/><Relationship Id="rId1" Type="http://schemas.openxmlformats.org/officeDocument/2006/relationships/slideLayout" Target="../slideLayouts/slideLayout63.xml"/><Relationship Id="rId5" Type="http://schemas.openxmlformats.org/officeDocument/2006/relationships/image" Target="../media/image52.png"/><Relationship Id="rId4" Type="http://schemas.openxmlformats.org/officeDocument/2006/relationships/image" Target="../media/image59.png"/></Relationships>
</file>

<file path=ppt/slides/_rels/slide18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worldometers.info/coronavirus/country/italy/" TargetMode="External"/><Relationship Id="rId1" Type="http://schemas.openxmlformats.org/officeDocument/2006/relationships/slideLayout" Target="../slideLayouts/slideLayout19.xml"/></Relationships>
</file>

<file path=ppt/slides/_rels/slide1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9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customXml" Target="../ink/ink46.xml"/><Relationship Id="rId18" Type="http://schemas.openxmlformats.org/officeDocument/2006/relationships/image" Target="../media/image710.png"/><Relationship Id="rId3" Type="http://schemas.openxmlformats.org/officeDocument/2006/relationships/hyperlink" Target="http://seekingalpha.com/article/1246651-italy-faces-ugly-future-without-reforms-eurozone-exit" TargetMode="External"/><Relationship Id="rId7" Type="http://schemas.openxmlformats.org/officeDocument/2006/relationships/customXml" Target="../ink/ink43.xml"/><Relationship Id="rId12" Type="http://schemas.openxmlformats.org/officeDocument/2006/relationships/image" Target="../media/image540.png"/><Relationship Id="rId17" Type="http://schemas.openxmlformats.org/officeDocument/2006/relationships/customXml" Target="../ink/ink48.xml"/><Relationship Id="rId2" Type="http://schemas.openxmlformats.org/officeDocument/2006/relationships/notesSlide" Target="../notesSlides/notesSlide98.xml"/><Relationship Id="rId16" Type="http://schemas.openxmlformats.org/officeDocument/2006/relationships/image" Target="../media/image700.png"/><Relationship Id="rId1" Type="http://schemas.openxmlformats.org/officeDocument/2006/relationships/slideLayout" Target="../slideLayouts/slideLayout63.xml"/><Relationship Id="rId6" Type="http://schemas.openxmlformats.org/officeDocument/2006/relationships/image" Target="../media/image660.png"/><Relationship Id="rId11" Type="http://schemas.openxmlformats.org/officeDocument/2006/relationships/customXml" Target="../ink/ink45.xml"/><Relationship Id="rId5" Type="http://schemas.openxmlformats.org/officeDocument/2006/relationships/customXml" Target="../ink/ink42.xml"/><Relationship Id="rId15" Type="http://schemas.openxmlformats.org/officeDocument/2006/relationships/customXml" Target="../ink/ink47.xml"/><Relationship Id="rId10" Type="http://schemas.openxmlformats.org/officeDocument/2006/relationships/image" Target="../media/image680.png"/><Relationship Id="rId4" Type="http://schemas.openxmlformats.org/officeDocument/2006/relationships/image" Target="../media/image62.png"/><Relationship Id="rId9" Type="http://schemas.openxmlformats.org/officeDocument/2006/relationships/customXml" Target="../ink/ink44.xml"/><Relationship Id="rId14" Type="http://schemas.openxmlformats.org/officeDocument/2006/relationships/image" Target="../media/image690.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95.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01.xml"/><Relationship Id="rId1" Type="http://schemas.openxmlformats.org/officeDocument/2006/relationships/slideLayout" Target="../slideLayouts/slideLayout63.xml"/></Relationships>
</file>

<file path=ppt/slides/_rels/slide1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nytimes.com/2019/12/05/business/italy-china-far-right.html?nl=todaysheadlines&amp;emc=edit_th_191208?campaign_id=2&amp;instance_id=14317&amp;segment_id=19407&amp;user_id=d5f6f8946476100eb7f26d6f1ebd24ab&amp;regi_id=600462041208" TargetMode="External"/><Relationship Id="rId1" Type="http://schemas.openxmlformats.org/officeDocument/2006/relationships/slideLayout" Target="../slideLayouts/slideLayout63.xml"/><Relationship Id="rId4" Type="http://schemas.openxmlformats.org/officeDocument/2006/relationships/image" Target="../media/image52.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2.png"/></Relationships>
</file>

<file path=ppt/slides/_rels/slide200.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580.png"/><Relationship Id="rId5" Type="http://schemas.openxmlformats.org/officeDocument/2006/relationships/customXml" Target="../ink/ink50.xml"/><Relationship Id="rId4" Type="http://schemas.openxmlformats.org/officeDocument/2006/relationships/image" Target="../media/image550.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hyperlink" Target="https://apnews.com/article/italy-eu-africa-migration-strategy-energy-bfffac3ff93ad2a97aead324caa11130"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3.xml"/><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hyperlink" Target="https://www.nytimes.com/2021/08/18/world/europe/afghanistan-refugees-europe-migration-asylum.html"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s://www.jhalak.com/global-news-Italy-pushing-for-special-G20-meeting-on-Afghanistan-83161" TargetMode="External"/><Relationship Id="rId2" Type="http://schemas.openxmlformats.org/officeDocument/2006/relationships/notesSlide" Target="../notesSlides/notesSlide104.xml"/><Relationship Id="rId1" Type="http://schemas.openxmlformats.org/officeDocument/2006/relationships/slideLayout" Target="../slideLayouts/slideLayout19.xml"/><Relationship Id="rId5" Type="http://schemas.openxmlformats.org/officeDocument/2006/relationships/image" Target="../media/image69.png"/><Relationship Id="rId4" Type="http://schemas.openxmlformats.org/officeDocument/2006/relationships/image" Target="../media/image68.png"/></Relationships>
</file>

<file path=ppt/slides/_rels/slide2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5.xml"/><Relationship Id="rId1" Type="http://schemas.openxmlformats.org/officeDocument/2006/relationships/slideLayout" Target="../slideLayouts/slideLayout63.xml"/></Relationships>
</file>

<file path=ppt/slides/_rels/slide206.xml.rels><?xml version="1.0" encoding="UTF-8" standalone="yes"?>
<Relationships xmlns="http://schemas.openxmlformats.org/package/2006/relationships"><Relationship Id="rId3" Type="http://schemas.openxmlformats.org/officeDocument/2006/relationships/hyperlink" Target="http://www.bbc.com/news/world-europe-34278886" TargetMode="External"/><Relationship Id="rId2" Type="http://schemas.openxmlformats.org/officeDocument/2006/relationships/notesSlide" Target="../notesSlides/notesSlide106.xml"/><Relationship Id="rId1" Type="http://schemas.openxmlformats.org/officeDocument/2006/relationships/slideLayout" Target="../slideLayouts/slideLayout41.xml"/><Relationship Id="rId5" Type="http://schemas.openxmlformats.org/officeDocument/2006/relationships/image" Target="../media/image72.jpeg"/><Relationship Id="rId4" Type="http://schemas.openxmlformats.org/officeDocument/2006/relationships/image" Target="../media/image71.png"/></Relationships>
</file>

<file path=ppt/slides/_rels/slide20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7.xml"/><Relationship Id="rId1" Type="http://schemas.openxmlformats.org/officeDocument/2006/relationships/slideLayout" Target="../slideLayouts/slideLayout1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3.xml"/><Relationship Id="rId4" Type="http://schemas.openxmlformats.org/officeDocument/2006/relationships/hyperlink" Target="https://barnes-italy.com/tavolara-the-smallest-kingdom-in-the-world/" TargetMode="Externa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580.png"/><Relationship Id="rId5" Type="http://schemas.openxmlformats.org/officeDocument/2006/relationships/customXml" Target="../ink/ink52.xml"/><Relationship Id="rId4" Type="http://schemas.openxmlformats.org/officeDocument/2006/relationships/image" Target="../media/image550.png"/></Relationships>
</file>

<file path=ppt/slides/_rels/slide214.xml.rels><?xml version="1.0" encoding="UTF-8" standalone="yes"?>
<Relationships xmlns="http://schemas.openxmlformats.org/package/2006/relationships"><Relationship Id="rId3" Type="http://schemas.openxmlformats.org/officeDocument/2006/relationships/hyperlink" Target="https://www.statista.com/statistics/624866/top-immigrant-nationalities-declared-upon-landing-italy/" TargetMode="External"/><Relationship Id="rId2" Type="http://schemas.openxmlformats.org/officeDocument/2006/relationships/notesSlide" Target="../notesSlides/notesSlide108.xml"/><Relationship Id="rId1" Type="http://schemas.openxmlformats.org/officeDocument/2006/relationships/slideLayout" Target="../slideLayouts/slideLayout74.xml"/><Relationship Id="rId5" Type="http://schemas.openxmlformats.org/officeDocument/2006/relationships/image" Target="../media/image75.png"/><Relationship Id="rId4" Type="http://schemas.openxmlformats.org/officeDocument/2006/relationships/image" Target="../media/image74.png"/></Relationships>
</file>

<file path=ppt/slides/_rels/slide215.xml.rels><?xml version="1.0" encoding="UTF-8" standalone="yes"?>
<Relationships xmlns="http://schemas.openxmlformats.org/package/2006/relationships"><Relationship Id="rId3" Type="http://schemas.openxmlformats.org/officeDocument/2006/relationships/hyperlink" Target="https://en.wikipedia.org/wiki/Immigration_to_Italy" TargetMode="External"/><Relationship Id="rId2" Type="http://schemas.openxmlformats.org/officeDocument/2006/relationships/notesSlide" Target="../notesSlides/notesSlide109.xml"/><Relationship Id="rId1" Type="http://schemas.openxmlformats.org/officeDocument/2006/relationships/slideLayout" Target="../slideLayouts/slideLayout74.xml"/><Relationship Id="rId5" Type="http://schemas.openxmlformats.org/officeDocument/2006/relationships/image" Target="../media/image77.png"/><Relationship Id="rId4" Type="http://schemas.openxmlformats.org/officeDocument/2006/relationships/image" Target="../media/image76.png"/></Relationships>
</file>

<file path=ppt/slides/_rels/slide216.xml.rels><?xml version="1.0" encoding="UTF-8" standalone="yes"?>
<Relationships xmlns="http://schemas.openxmlformats.org/package/2006/relationships"><Relationship Id="rId8" Type="http://schemas.openxmlformats.org/officeDocument/2006/relationships/customXml" Target="../ink/ink54.xml"/><Relationship Id="rId3" Type="http://schemas.openxmlformats.org/officeDocument/2006/relationships/hyperlink" Target="https://www.dailysabah.com/world/europe/number-of-migrants-arriving-in-italy-doubles-in-12-months" TargetMode="External"/><Relationship Id="rId7" Type="http://schemas.openxmlformats.org/officeDocument/2006/relationships/image" Target="../media/image180.png"/><Relationship Id="rId2" Type="http://schemas.openxmlformats.org/officeDocument/2006/relationships/notesSlide" Target="../notesSlides/notesSlide110.xml"/><Relationship Id="rId1" Type="http://schemas.openxmlformats.org/officeDocument/2006/relationships/slideLayout" Target="../slideLayouts/slideLayout74.xml"/><Relationship Id="rId6" Type="http://schemas.openxmlformats.org/officeDocument/2006/relationships/customXml" Target="../ink/ink53.xml"/><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181.png"/></Relationships>
</file>

<file path=ppt/slides/_rels/slide217.xml.rels><?xml version="1.0" encoding="UTF-8" standalone="yes"?>
<Relationships xmlns="http://schemas.openxmlformats.org/package/2006/relationships"><Relationship Id="rId3" Type="http://schemas.openxmlformats.org/officeDocument/2006/relationships/hyperlink" Target="https://thehill.com/policy/international/569879-italian-coast-guard-rescues-fishing-boat-with-over-500-migrants-on-board" TargetMode="External"/><Relationship Id="rId2" Type="http://schemas.openxmlformats.org/officeDocument/2006/relationships/notesSlide" Target="../notesSlides/notesSlide111.xml"/><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1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12.xml"/><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20.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13.xml"/><Relationship Id="rId1" Type="http://schemas.openxmlformats.org/officeDocument/2006/relationships/slideLayout" Target="../slideLayouts/slideLayout74.xml"/><Relationship Id="rId4" Type="http://schemas.openxmlformats.org/officeDocument/2006/relationships/image" Target="../media/image83.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14.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hyperlink" Target="https://europeanconservative.com/articles/news/europes-open-back-door-italian-migration-up-50-in-2023/" TargetMode="External"/></Relationships>
</file>

<file path=ppt/slides/_rels/slide22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5.xml"/><Relationship Id="rId1" Type="http://schemas.openxmlformats.org/officeDocument/2006/relationships/slideLayout" Target="../slideLayouts/slideLayout41.xml"/><Relationship Id="rId5" Type="http://schemas.openxmlformats.org/officeDocument/2006/relationships/image" Target="../media/image87.png"/><Relationship Id="rId4" Type="http://schemas.openxmlformats.org/officeDocument/2006/relationships/hyperlink" Target="https://www.politico.eu/cdn-cgi/image/width=1920,quality=80,onerror=redirect,format=auto/wp-content/uploads/2023/10/06/GettyImages-1674680061-scaled.jpg" TargetMode="External"/></Relationships>
</file>

<file path=ppt/slides/_rels/slide226.xml.rels><?xml version="1.0" encoding="UTF-8" standalone="yes"?>
<Relationships xmlns="http://schemas.openxmlformats.org/package/2006/relationships"><Relationship Id="rId3" Type="http://schemas.openxmlformats.org/officeDocument/2006/relationships/hyperlink" Target="http://www.bbc.com/news/world-europe-32371348" TargetMode="External"/><Relationship Id="rId2" Type="http://schemas.openxmlformats.org/officeDocument/2006/relationships/notesSlide" Target="../notesSlides/notesSlide116.xml"/><Relationship Id="rId1" Type="http://schemas.openxmlformats.org/officeDocument/2006/relationships/slideLayout" Target="../slideLayouts/slideLayout41.xml"/><Relationship Id="rId4" Type="http://schemas.openxmlformats.org/officeDocument/2006/relationships/image" Target="../media/image88.png"/></Relationships>
</file>

<file path=ppt/slides/_rels/slide2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7.xml"/><Relationship Id="rId1" Type="http://schemas.openxmlformats.org/officeDocument/2006/relationships/slideLayout" Target="../slideLayouts/slideLayout41.xml"/><Relationship Id="rId6" Type="http://schemas.openxmlformats.org/officeDocument/2006/relationships/image" Target="../media/image651.png"/><Relationship Id="rId5" Type="http://schemas.openxmlformats.org/officeDocument/2006/relationships/customXml" Target="../ink/ink55.xml"/><Relationship Id="rId4" Type="http://schemas.openxmlformats.org/officeDocument/2006/relationships/hyperlink" Target="http://www.bbc.com/news/world-africa-32311358" TargetMode="External"/></Relationships>
</file>

<file path=ppt/slides/_rels/slide228.xml.rels><?xml version="1.0" encoding="UTF-8" standalone="yes"?>
<Relationships xmlns="http://schemas.openxmlformats.org/package/2006/relationships"><Relationship Id="rId3" Type="http://schemas.openxmlformats.org/officeDocument/2006/relationships/hyperlink" Target="https://www.michigansthumb.com/news/article/Italy-presses-EU-nations-to-open-ports-to-rescued-16362678.php" TargetMode="External"/><Relationship Id="rId7" Type="http://schemas.openxmlformats.org/officeDocument/2006/relationships/image" Target="../media/image193.png"/><Relationship Id="rId2" Type="http://schemas.openxmlformats.org/officeDocument/2006/relationships/notesSlide" Target="../notesSlides/notesSlide118.xml"/><Relationship Id="rId1" Type="http://schemas.openxmlformats.org/officeDocument/2006/relationships/slideLayout" Target="../slideLayouts/slideLayout74.xml"/><Relationship Id="rId6" Type="http://schemas.openxmlformats.org/officeDocument/2006/relationships/customXml" Target="../ink/ink56.xml"/><Relationship Id="rId5" Type="http://schemas.openxmlformats.org/officeDocument/2006/relationships/image" Target="../media/image91.png"/><Relationship Id="rId4" Type="http://schemas.openxmlformats.org/officeDocument/2006/relationships/image" Target="../media/image90.png"/></Relationships>
</file>

<file path=ppt/slides/_rels/slide229.xml.rels><?xml version="1.0" encoding="UTF-8" standalone="yes"?>
<Relationships xmlns="http://schemas.openxmlformats.org/package/2006/relationships"><Relationship Id="rId3" Type="http://schemas.openxmlformats.org/officeDocument/2006/relationships/hyperlink" Target="http://www.bbc.com/news/world-africa-32332767" TargetMode="External"/><Relationship Id="rId2" Type="http://schemas.openxmlformats.org/officeDocument/2006/relationships/notesSlide" Target="../notesSlides/notesSlide119.xml"/><Relationship Id="rId1" Type="http://schemas.openxmlformats.org/officeDocument/2006/relationships/slideLayout" Target="../slideLayouts/slideLayout74.xml"/><Relationship Id="rId6" Type="http://schemas.openxmlformats.org/officeDocument/2006/relationships/image" Target="../media/image1950.png"/><Relationship Id="rId5" Type="http://schemas.openxmlformats.org/officeDocument/2006/relationships/customXml" Target="../ink/ink57.xml"/><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2.png"/></Relationships>
</file>

<file path=ppt/slides/_rels/slide2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0.xml"/><Relationship Id="rId1" Type="http://schemas.openxmlformats.org/officeDocument/2006/relationships/slideLayout" Target="../slideLayouts/slideLayout74.xml"/><Relationship Id="rId4" Type="http://schemas.openxmlformats.org/officeDocument/2006/relationships/hyperlink" Target="http://www.bbc.com/news/world-europe-24583286" TargetMode="External"/></Relationships>
</file>

<file path=ppt/slides/_rels/slide2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nytimes.com/2019/05/22/world/europe/italy-palermo-immigrants-salvino.html" TargetMode="External"/><Relationship Id="rId1" Type="http://schemas.openxmlformats.org/officeDocument/2006/relationships/slideLayout" Target="../slideLayouts/slideLayout41.xml"/><Relationship Id="rId4" Type="http://schemas.openxmlformats.org/officeDocument/2006/relationships/image" Target="../media/image52.png"/></Relationships>
</file>

<file path=ppt/slides/_rels/slide2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5.png"/><Relationship Id="rId1" Type="http://schemas.openxmlformats.org/officeDocument/2006/relationships/slideLayout" Target="../slideLayouts/slideLayout41.xml"/><Relationship Id="rId4" Type="http://schemas.openxmlformats.org/officeDocument/2006/relationships/hyperlink" Target="https://www.nytimes.com/2019/08/09/business/italy-economy-debt.html" TargetMode="External"/></Relationships>
</file>

<file path=ppt/slides/_rels/slide2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news.bbc.co.uk/2/hi/europe/8450083.stm" TargetMode="External"/><Relationship Id="rId1" Type="http://schemas.openxmlformats.org/officeDocument/2006/relationships/slideLayout" Target="../slideLayouts/slideLayout80.xml"/></Relationships>
</file>

<file path=ppt/slides/_rels/slide2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news.bbc.co.uk/2/hi/europe/8504591.stm" TargetMode="External"/><Relationship Id="rId1" Type="http://schemas.openxmlformats.org/officeDocument/2006/relationships/slideLayout" Target="../slideLayouts/slideLayout80.xml"/></Relationships>
</file>

<file path=ppt/slides/_rels/slide237.xml.rels><?xml version="1.0" encoding="UTF-8" standalone="yes"?>
<Relationships xmlns="http://schemas.openxmlformats.org/package/2006/relationships"><Relationship Id="rId3" Type="http://schemas.openxmlformats.org/officeDocument/2006/relationships/customXml" Target="../ink/ink58.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810.png"/></Relationships>
</file>

<file path=ppt/slides/_rels/slide23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840.png"/><Relationship Id="rId2" Type="http://schemas.openxmlformats.org/officeDocument/2006/relationships/hyperlink" Target="http://news.bbc.co.uk/2/hi/europe/8450657.stm" TargetMode="External"/><Relationship Id="rId1" Type="http://schemas.openxmlformats.org/officeDocument/2006/relationships/slideLayout" Target="../slideLayouts/slideLayout80.xml"/><Relationship Id="rId6" Type="http://schemas.openxmlformats.org/officeDocument/2006/relationships/customXml" Target="../ink/ink60.xml"/><Relationship Id="rId5" Type="http://schemas.openxmlformats.org/officeDocument/2006/relationships/image" Target="../media/image830.png"/><Relationship Id="rId4" Type="http://schemas.openxmlformats.org/officeDocument/2006/relationships/customXml" Target="../ink/ink59.xml"/></Relationships>
</file>

<file path=ppt/slides/_rels/slide239.xml.rels><?xml version="1.0" encoding="UTF-8" standalone="yes"?>
<Relationships xmlns="http://schemas.openxmlformats.org/package/2006/relationships"><Relationship Id="rId3" Type="http://schemas.openxmlformats.org/officeDocument/2006/relationships/hyperlink" Target="http://www.bbc.com/news/world-africa-32366035" TargetMode="External"/><Relationship Id="rId7" Type="http://schemas.openxmlformats.org/officeDocument/2006/relationships/image" Target="../media/image870.png"/><Relationship Id="rId2" Type="http://schemas.openxmlformats.org/officeDocument/2006/relationships/image" Target="../media/image99.png"/><Relationship Id="rId1" Type="http://schemas.openxmlformats.org/officeDocument/2006/relationships/slideLayout" Target="../slideLayouts/slideLayout80.xml"/><Relationship Id="rId6" Type="http://schemas.openxmlformats.org/officeDocument/2006/relationships/customXml" Target="../ink/ink62.xml"/><Relationship Id="rId5" Type="http://schemas.openxmlformats.org/officeDocument/2006/relationships/image" Target="../media/image860.png"/><Relationship Id="rId4" Type="http://schemas.openxmlformats.org/officeDocument/2006/relationships/customXml" Target="../ink/ink6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image" Target="../media/image15.jpg"/></Relationships>
</file>

<file path=ppt/slides/_rels/slide240.xml.rels><?xml version="1.0" encoding="UTF-8" standalone="yes"?>
<Relationships xmlns="http://schemas.openxmlformats.org/package/2006/relationships"><Relationship Id="rId3" Type="http://schemas.openxmlformats.org/officeDocument/2006/relationships/hyperlink" Target="http://www.bbc.com/news/world-europe-34162844" TargetMode="External"/><Relationship Id="rId7" Type="http://schemas.openxmlformats.org/officeDocument/2006/relationships/image" Target="../media/image900.png"/><Relationship Id="rId2" Type="http://schemas.openxmlformats.org/officeDocument/2006/relationships/image" Target="../media/image100.png"/><Relationship Id="rId1" Type="http://schemas.openxmlformats.org/officeDocument/2006/relationships/slideLayout" Target="../slideLayouts/slideLayout80.xml"/><Relationship Id="rId6" Type="http://schemas.openxmlformats.org/officeDocument/2006/relationships/customXml" Target="../ink/ink64.xml"/><Relationship Id="rId5" Type="http://schemas.openxmlformats.org/officeDocument/2006/relationships/image" Target="../media/image890.png"/><Relationship Id="rId4" Type="http://schemas.openxmlformats.org/officeDocument/2006/relationships/customXml" Target="../ink/ink63.xml"/></Relationships>
</file>

<file path=ppt/slides/_rels/slide241.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hyperlink" Target="https://www.americamagazine.org/faith/2019/09/29/pope-francis-reminds-christians-migrants-and-refugees-should-be-welcomed-around?gclid=CjwKCAjw4KyJBhAbEiwAaAQbE_rFJ4KBQiYEYDwsw_s3rNlWC1Y1fJMCeAh7mLWGhKU_eSLOj1vNVhoCZX0QAvD_BwE" TargetMode="External"/><Relationship Id="rId7" Type="http://schemas.openxmlformats.org/officeDocument/2006/relationships/customXml" Target="../ink/ink66.xml"/><Relationship Id="rId2" Type="http://schemas.openxmlformats.org/officeDocument/2006/relationships/image" Target="../media/image101.png"/><Relationship Id="rId1" Type="http://schemas.openxmlformats.org/officeDocument/2006/relationships/slideLayout" Target="../slideLayouts/slideLayout80.xml"/><Relationship Id="rId6" Type="http://schemas.openxmlformats.org/officeDocument/2006/relationships/image" Target="../media/image930.png"/><Relationship Id="rId5" Type="http://schemas.openxmlformats.org/officeDocument/2006/relationships/customXml" Target="../ink/ink65.xml"/><Relationship Id="rId4" Type="http://schemas.openxmlformats.org/officeDocument/2006/relationships/image" Target="../media/image102.png"/></Relationships>
</file>

<file path=ppt/slides/_rels/slide242.xml.rels><?xml version="1.0" encoding="UTF-8" standalone="yes"?>
<Relationships xmlns="http://schemas.openxmlformats.org/package/2006/relationships"><Relationship Id="rId8" Type="http://schemas.openxmlformats.org/officeDocument/2006/relationships/customXml" Target="../ink/ink68.xml"/><Relationship Id="rId3" Type="http://schemas.openxmlformats.org/officeDocument/2006/relationships/image" Target="../media/image103.png"/><Relationship Id="rId7" Type="http://schemas.openxmlformats.org/officeDocument/2006/relationships/image" Target="../media/image980.png"/><Relationship Id="rId2" Type="http://schemas.openxmlformats.org/officeDocument/2006/relationships/hyperlink" Target="https://www.indiatoday.in/world/story/vatican-urges-world-welcome-afghan-refugees-taliban-takeover-1843600-2021-08-21" TargetMode="External"/><Relationship Id="rId1" Type="http://schemas.openxmlformats.org/officeDocument/2006/relationships/slideLayout" Target="../slideLayouts/slideLayout80.xml"/><Relationship Id="rId6" Type="http://schemas.openxmlformats.org/officeDocument/2006/relationships/customXml" Target="../ink/ink67.xml"/><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990.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customXml" Target="../ink/ink69.xml"/><Relationship Id="rId2" Type="http://schemas.openxmlformats.org/officeDocument/2006/relationships/notesSlide" Target="../notesSlides/notesSlide121.xml"/><Relationship Id="rId1" Type="http://schemas.openxmlformats.org/officeDocument/2006/relationships/slideLayout" Target="../slideLayouts/slideLayout129.xml"/><Relationship Id="rId4" Type="http://schemas.openxmlformats.org/officeDocument/2006/relationships/image" Target="../media/image1000.png"/></Relationships>
</file>

<file path=ppt/slides/_rels/slide245.xml.rels><?xml version="1.0" encoding="UTF-8" standalone="yes"?>
<Relationships xmlns="http://schemas.openxmlformats.org/package/2006/relationships"><Relationship Id="rId8" Type="http://schemas.openxmlformats.org/officeDocument/2006/relationships/image" Target="../media/image1030.png"/><Relationship Id="rId13" Type="http://schemas.openxmlformats.org/officeDocument/2006/relationships/customXml" Target="../ink/ink74.xml"/><Relationship Id="rId3" Type="http://schemas.openxmlformats.org/officeDocument/2006/relationships/hyperlink" Target="https://en.wikipedia.org/wiki/Schengen_Agreement" TargetMode="External"/><Relationship Id="rId7" Type="http://schemas.openxmlformats.org/officeDocument/2006/relationships/customXml" Target="../ink/ink71.xml"/><Relationship Id="rId12" Type="http://schemas.openxmlformats.org/officeDocument/2006/relationships/image" Target="../media/image1050.png"/><Relationship Id="rId2" Type="http://schemas.openxmlformats.org/officeDocument/2006/relationships/notesSlide" Target="../notesSlides/notesSlide122.xml"/><Relationship Id="rId16" Type="http://schemas.openxmlformats.org/officeDocument/2006/relationships/image" Target="../media/image1070.png"/><Relationship Id="rId1" Type="http://schemas.openxmlformats.org/officeDocument/2006/relationships/slideLayout" Target="../slideLayouts/slideLayout74.xml"/><Relationship Id="rId6" Type="http://schemas.openxmlformats.org/officeDocument/2006/relationships/image" Target="../media/image1020.png"/><Relationship Id="rId11" Type="http://schemas.openxmlformats.org/officeDocument/2006/relationships/customXml" Target="../ink/ink73.xml"/><Relationship Id="rId5" Type="http://schemas.openxmlformats.org/officeDocument/2006/relationships/customXml" Target="../ink/ink70.xml"/><Relationship Id="rId15" Type="http://schemas.openxmlformats.org/officeDocument/2006/relationships/customXml" Target="../ink/ink75.xml"/><Relationship Id="rId10" Type="http://schemas.openxmlformats.org/officeDocument/2006/relationships/image" Target="../media/image1040.png"/><Relationship Id="rId4" Type="http://schemas.openxmlformats.org/officeDocument/2006/relationships/image" Target="../media/image106.png"/><Relationship Id="rId9" Type="http://schemas.openxmlformats.org/officeDocument/2006/relationships/customXml" Target="../ink/ink72.xml"/><Relationship Id="rId14" Type="http://schemas.openxmlformats.org/officeDocument/2006/relationships/image" Target="../media/image1060.png"/></Relationships>
</file>

<file path=ppt/slides/_rels/slide246.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23.xml"/><Relationship Id="rId1" Type="http://schemas.openxmlformats.org/officeDocument/2006/relationships/slideLayout" Target="../slideLayouts/slideLayout74.xml"/><Relationship Id="rId4" Type="http://schemas.openxmlformats.org/officeDocument/2006/relationships/image" Target="../media/image107.png"/></Relationships>
</file>

<file path=ppt/slides/_rels/slide247.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24.xml"/><Relationship Id="rId1" Type="http://schemas.openxmlformats.org/officeDocument/2006/relationships/slideLayout" Target="../slideLayouts/slideLayout74.xml"/><Relationship Id="rId4" Type="http://schemas.openxmlformats.org/officeDocument/2006/relationships/image" Target="../media/image107.png"/></Relationships>
</file>

<file path=ppt/slides/_rels/slide248.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25.xml"/><Relationship Id="rId1" Type="http://schemas.openxmlformats.org/officeDocument/2006/relationships/slideLayout" Target="../slideLayouts/slideLayout74.xml"/><Relationship Id="rId4" Type="http://schemas.openxmlformats.org/officeDocument/2006/relationships/image" Target="../media/image107.png"/></Relationships>
</file>

<file path=ppt/slides/_rels/slide249.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26.xml"/><Relationship Id="rId1" Type="http://schemas.openxmlformats.org/officeDocument/2006/relationships/slideLayout" Target="../slideLayouts/slideLayout74.xml"/><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5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hyperlink" Target="https://en.wikipedia.org/wiki/Dublin_Regulation" TargetMode="Externa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hyperlink" Target="https://en.wikipedia.org/wiki/Dublin_Regulation" TargetMode="Externa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8" Type="http://schemas.openxmlformats.org/officeDocument/2006/relationships/customXml" Target="../ink/ink77.xml"/><Relationship Id="rId3" Type="http://schemas.openxmlformats.org/officeDocument/2006/relationships/hyperlink" Target="https://en.wikipedia.org/wiki/Dublin_Regulation" TargetMode="External"/><Relationship Id="rId7" Type="http://schemas.openxmlformats.org/officeDocument/2006/relationships/image" Target="../media/image1110.png"/><Relationship Id="rId2" Type="http://schemas.openxmlformats.org/officeDocument/2006/relationships/notesSlide" Target="../notesSlides/notesSlide127.xml"/><Relationship Id="rId1" Type="http://schemas.openxmlformats.org/officeDocument/2006/relationships/slideLayout" Target="../slideLayouts/slideLayout74.xml"/><Relationship Id="rId6" Type="http://schemas.openxmlformats.org/officeDocument/2006/relationships/customXml" Target="../ink/ink76.xml"/><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200.png"/></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9.xml"/></Relationships>
</file>

<file path=ppt/slides/_rels/slide257.xml.rels><?xml version="1.0" encoding="UTF-8" standalone="yes"?>
<Relationships xmlns="http://schemas.openxmlformats.org/package/2006/relationships"><Relationship Id="rId2" Type="http://schemas.openxmlformats.org/officeDocument/2006/relationships/hyperlink" Target="https://en.wikipedia.org/wiki/PIGS_(economics)" TargetMode="Externa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29.xml"/><Relationship Id="rId1" Type="http://schemas.openxmlformats.org/officeDocument/2006/relationships/slideLayout" Target="../slideLayouts/slideLayout74.xml"/><Relationship Id="rId4" Type="http://schemas.openxmlformats.org/officeDocument/2006/relationships/image" Target="../media/image110.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3.xml"/></Relationships>
</file>

<file path=ppt/slides/_rels/slide261.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31.xml"/><Relationship Id="rId1" Type="http://schemas.openxmlformats.org/officeDocument/2006/relationships/slideLayout" Target="../slideLayouts/slideLayout63.xml"/><Relationship Id="rId4" Type="http://schemas.openxmlformats.org/officeDocument/2006/relationships/image" Target="../media/image111.png"/></Relationships>
</file>

<file path=ppt/slides/_rels/slide262.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32.xml"/><Relationship Id="rId1" Type="http://schemas.openxmlformats.org/officeDocument/2006/relationships/slideLayout" Target="../slideLayouts/slideLayout63.xml"/><Relationship Id="rId4" Type="http://schemas.openxmlformats.org/officeDocument/2006/relationships/image" Target="../media/image111.png"/></Relationships>
</file>

<file path=ppt/slides/_rels/slide263.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33.xml"/><Relationship Id="rId1" Type="http://schemas.openxmlformats.org/officeDocument/2006/relationships/slideLayout" Target="../slideLayouts/slideLayout63.xml"/><Relationship Id="rId5" Type="http://schemas.openxmlformats.org/officeDocument/2006/relationships/image" Target="../media/image112.png"/><Relationship Id="rId4" Type="http://schemas.openxmlformats.org/officeDocument/2006/relationships/image" Target="../media/image111.png"/></Relationships>
</file>

<file path=ppt/slides/_rels/slide264.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34.xml"/><Relationship Id="rId1" Type="http://schemas.openxmlformats.org/officeDocument/2006/relationships/slideLayout" Target="../slideLayouts/slideLayout63.xml"/><Relationship Id="rId5" Type="http://schemas.openxmlformats.org/officeDocument/2006/relationships/image" Target="../media/image112.png"/><Relationship Id="rId4" Type="http://schemas.openxmlformats.org/officeDocument/2006/relationships/image" Target="../media/image111.png"/></Relationships>
</file>

<file path=ppt/slides/_rels/slide265.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35.xml"/><Relationship Id="rId1" Type="http://schemas.openxmlformats.org/officeDocument/2006/relationships/slideLayout" Target="../slideLayouts/slideLayout74.xml"/><Relationship Id="rId4" Type="http://schemas.openxmlformats.org/officeDocument/2006/relationships/image" Target="../media/image113.gif"/></Relationships>
</file>

<file path=ppt/slides/_rels/slide266.xml.rels><?xml version="1.0" encoding="UTF-8" standalone="yes"?>
<Relationships xmlns="http://schemas.openxmlformats.org/package/2006/relationships"><Relationship Id="rId3" Type="http://schemas.openxmlformats.org/officeDocument/2006/relationships/hyperlink" Target="http://www.bbc.com/news/world-middle-east-34224619" TargetMode="External"/><Relationship Id="rId2" Type="http://schemas.openxmlformats.org/officeDocument/2006/relationships/notesSlide" Target="../notesSlides/notesSlide136.xml"/><Relationship Id="rId1" Type="http://schemas.openxmlformats.org/officeDocument/2006/relationships/slideLayout" Target="../slideLayouts/slideLayout74.xml"/><Relationship Id="rId5" Type="http://schemas.openxmlformats.org/officeDocument/2006/relationships/image" Target="../media/image115.jpg"/><Relationship Id="rId4" Type="http://schemas.openxmlformats.org/officeDocument/2006/relationships/image" Target="../media/image114.png"/></Relationships>
</file>

<file path=ppt/slides/_rels/slide267.xml.rels><?xml version="1.0" encoding="UTF-8" standalone="yes"?>
<Relationships xmlns="http://schemas.openxmlformats.org/package/2006/relationships"><Relationship Id="rId3" Type="http://schemas.openxmlformats.org/officeDocument/2006/relationships/hyperlink" Target="http://www.bbc.com/news/world-europe-24636868" TargetMode="External"/><Relationship Id="rId2" Type="http://schemas.openxmlformats.org/officeDocument/2006/relationships/notesSlide" Target="../notesSlides/notesSlide137.xml"/><Relationship Id="rId1" Type="http://schemas.openxmlformats.org/officeDocument/2006/relationships/slideLayout" Target="../slideLayouts/slideLayout41.xml"/><Relationship Id="rId4" Type="http://schemas.openxmlformats.org/officeDocument/2006/relationships/image" Target="../media/image116.gif"/></Relationships>
</file>

<file path=ppt/slides/_rels/slide2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8.xml"/><Relationship Id="rId1" Type="http://schemas.openxmlformats.org/officeDocument/2006/relationships/slideLayout" Target="../slideLayouts/slideLayout41.xml"/><Relationship Id="rId4" Type="http://schemas.openxmlformats.org/officeDocument/2006/relationships/hyperlink" Target="http://www.bbc.com/news/world-europe-24636868" TargetMode="Externa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7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7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8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8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8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hyperlink" Target="https://www.bbc.com/news/world-europe-63029909" TargetMode="External"/><Relationship Id="rId2" Type="http://schemas.openxmlformats.org/officeDocument/2006/relationships/notesSlide" Target="../notesSlides/notesSlide139.xml"/><Relationship Id="rId1" Type="http://schemas.openxmlformats.org/officeDocument/2006/relationships/slideLayout" Target="../slideLayouts/slideLayout41.xml"/><Relationship Id="rId5" Type="http://schemas.openxmlformats.org/officeDocument/2006/relationships/image" Target="../media/image41.jpg"/><Relationship Id="rId4" Type="http://schemas.openxmlformats.org/officeDocument/2006/relationships/image" Target="../media/image118.png"/></Relationships>
</file>

<file path=ppt/slides/_rels/slide2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0.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21.png"/><Relationship Id="rId4" Type="http://schemas.openxmlformats.org/officeDocument/2006/relationships/image" Target="../media/image120.png"/></Relationships>
</file>

<file path=ppt/slides/_rels/slide29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1.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21.png"/><Relationship Id="rId4" Type="http://schemas.openxmlformats.org/officeDocument/2006/relationships/image" Target="../media/image120.png"/></Relationships>
</file>

<file path=ppt/slides/_rels/slide29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2.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21.png"/><Relationship Id="rId4" Type="http://schemas.openxmlformats.org/officeDocument/2006/relationships/image" Target="../media/image120.png"/></Relationships>
</file>

<file path=ppt/slides/_rels/slide299.xml.rels><?xml version="1.0" encoding="UTF-8" standalone="yes"?>
<Relationships xmlns="http://schemas.openxmlformats.org/package/2006/relationships"><Relationship Id="rId3" Type="http://schemas.openxmlformats.org/officeDocument/2006/relationships/hyperlink" Target="https://en.wikipedia.org/wiki/Brothers_of_Italy" TargetMode="External"/><Relationship Id="rId2" Type="http://schemas.openxmlformats.org/officeDocument/2006/relationships/notesSlide" Target="../notesSlides/notesSlide143.xml"/><Relationship Id="rId1" Type="http://schemas.openxmlformats.org/officeDocument/2006/relationships/slideLayout" Target="../slideLayouts/slideLayout41.xml"/><Relationship Id="rId4" Type="http://schemas.openxmlformats.org/officeDocument/2006/relationships/image" Target="../media/image122.png"/></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3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4.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21.png"/><Relationship Id="rId4" Type="http://schemas.openxmlformats.org/officeDocument/2006/relationships/image" Target="../media/image120.png"/></Relationships>
</file>

<file path=ppt/slides/_rels/slide3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5.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21.png"/><Relationship Id="rId4" Type="http://schemas.openxmlformats.org/officeDocument/2006/relationships/image" Target="../media/image120.png"/></Relationships>
</file>

<file path=ppt/slides/_rels/slide30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3.xml"/><Relationship Id="rId4" Type="http://schemas.openxmlformats.org/officeDocument/2006/relationships/image" Target="../media/image124.png"/></Relationships>
</file>

<file path=ppt/slides/_rels/slide30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3.xml"/><Relationship Id="rId4" Type="http://schemas.openxmlformats.org/officeDocument/2006/relationships/image" Target="../media/image124.png"/></Relationships>
</file>

<file path=ppt/slides/_rels/slide30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3.xml"/><Relationship Id="rId4" Type="http://schemas.openxmlformats.org/officeDocument/2006/relationships/image" Target="../media/image124.png"/></Relationships>
</file>

<file path=ppt/slides/_rels/slide30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3.xml"/></Relationships>
</file>

<file path=ppt/slides/_rels/slide306.xml.rels><?xml version="1.0" encoding="UTF-8" standalone="yes"?>
<Relationships xmlns="http://schemas.openxmlformats.org/package/2006/relationships"><Relationship Id="rId3" Type="http://schemas.openxmlformats.org/officeDocument/2006/relationships/hyperlink" Target="https://www.theguardian.com/world/2021/feb/06/mario-draghi-secures-support-from-key-parties-to-form-new-italian-government" TargetMode="External"/><Relationship Id="rId2" Type="http://schemas.openxmlformats.org/officeDocument/2006/relationships/image" Target="../media/image125.png"/><Relationship Id="rId1" Type="http://schemas.openxmlformats.org/officeDocument/2006/relationships/slideLayout" Target="../slideLayouts/slideLayout41.xml"/></Relationships>
</file>

<file path=ppt/slides/_rels/slide307.xml.rels><?xml version="1.0" encoding="UTF-8" standalone="yes"?>
<Relationships xmlns="http://schemas.openxmlformats.org/package/2006/relationships"><Relationship Id="rId3" Type="http://schemas.openxmlformats.org/officeDocument/2006/relationships/hyperlink" Target="https://www.theguardian.com/world/2021/feb/06/mario-draghi-secures-support-from-key-parties-to-form-new-italian-government" TargetMode="External"/><Relationship Id="rId2" Type="http://schemas.openxmlformats.org/officeDocument/2006/relationships/image" Target="../media/image125.png"/><Relationship Id="rId1" Type="http://schemas.openxmlformats.org/officeDocument/2006/relationships/slideLayout" Target="../slideLayouts/slideLayout41.xml"/></Relationships>
</file>

<file path=ppt/slides/_rels/slide30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6.xml"/><Relationship Id="rId1" Type="http://schemas.openxmlformats.org/officeDocument/2006/relationships/slideLayout" Target="../slideLayouts/slideLayout162.xml"/></Relationships>
</file>

<file path=ppt/slides/_rels/slide30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7.xml"/><Relationship Id="rId1" Type="http://schemas.openxmlformats.org/officeDocument/2006/relationships/slideLayout" Target="../slideLayouts/slideLayout162.xml"/><Relationship Id="rId4" Type="http://schemas.openxmlformats.org/officeDocument/2006/relationships/image" Target="../media/image1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8.xml"/><Relationship Id="rId1" Type="http://schemas.openxmlformats.org/officeDocument/2006/relationships/slideLayout" Target="../slideLayouts/slideLayout162.xml"/><Relationship Id="rId4" Type="http://schemas.openxmlformats.org/officeDocument/2006/relationships/image" Target="../media/image15.jpg"/></Relationships>
</file>

<file path=ppt/slides/_rels/slide3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9.xml"/><Relationship Id="rId1" Type="http://schemas.openxmlformats.org/officeDocument/2006/relationships/slideLayout" Target="../slideLayouts/slideLayout162.xml"/><Relationship Id="rId4" Type="http://schemas.openxmlformats.org/officeDocument/2006/relationships/image" Target="../media/image39.JPG"/></Relationships>
</file>

<file path=ppt/slides/_rels/slide3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0.xml"/><Relationship Id="rId1" Type="http://schemas.openxmlformats.org/officeDocument/2006/relationships/slideLayout" Target="../slideLayouts/slideLayout63.xml"/><Relationship Id="rId5" Type="http://schemas.openxmlformats.org/officeDocument/2006/relationships/image" Target="../media/image11.png"/><Relationship Id="rId4" Type="http://schemas.openxmlformats.org/officeDocument/2006/relationships/hyperlink" Target="http://en.wikipedia.org/wiki/History_of_Italy_during_foreign_domination_and_the_unification" TargetMode="External"/></Relationships>
</file>

<file path=ppt/slides/_rels/slide313.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51.xml"/><Relationship Id="rId1" Type="http://schemas.openxmlformats.org/officeDocument/2006/relationships/slideLayout" Target="../slideLayouts/slideLayout63.xml"/><Relationship Id="rId4" Type="http://schemas.openxmlformats.org/officeDocument/2006/relationships/image" Target="../media/image9.png"/></Relationships>
</file>

<file path=ppt/slides/_rels/slide314.xml.rels><?xml version="1.0" encoding="UTF-8" standalone="yes"?>
<Relationships xmlns="http://schemas.openxmlformats.org/package/2006/relationships"><Relationship Id="rId3" Type="http://schemas.openxmlformats.org/officeDocument/2006/relationships/hyperlink" Target="https://atalayar.com/en/content/draghi-tasked-forming-technocratic-government-italy" TargetMode="External"/><Relationship Id="rId2" Type="http://schemas.openxmlformats.org/officeDocument/2006/relationships/image" Target="../media/image130.png"/><Relationship Id="rId1" Type="http://schemas.openxmlformats.org/officeDocument/2006/relationships/slideLayout" Target="../slideLayouts/slideLayout41.xml"/><Relationship Id="rId4" Type="http://schemas.openxmlformats.org/officeDocument/2006/relationships/image" Target="../media/image131.png"/></Relationships>
</file>

<file path=ppt/slides/_rels/slide31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www.economist.com/the-economist-explains/2021/01/31/why-does-italy-go-through-so-many-governments" TargetMode="External"/><Relationship Id="rId1" Type="http://schemas.openxmlformats.org/officeDocument/2006/relationships/slideLayout" Target="../slideLayouts/slideLayout41.xml"/><Relationship Id="rId4" Type="http://schemas.openxmlformats.org/officeDocument/2006/relationships/image" Target="../media/image133.png"/></Relationships>
</file>

<file path=ppt/slides/_rels/slide31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italicsmag.com/2021/01/25/italy-is-ungovernable-thats-the-point-government-crisis/" TargetMode="External"/><Relationship Id="rId1" Type="http://schemas.openxmlformats.org/officeDocument/2006/relationships/slideLayout" Target="../slideLayouts/slideLayout41.xml"/><Relationship Id="rId6" Type="http://schemas.openxmlformats.org/officeDocument/2006/relationships/image" Target="../media/image581.png"/><Relationship Id="rId5" Type="http://schemas.openxmlformats.org/officeDocument/2006/relationships/customXml" Target="../ink/ink78.xml"/><Relationship Id="rId4" Type="http://schemas.openxmlformats.org/officeDocument/2006/relationships/image" Target="../media/image135.png"/></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29.xml"/></Relationships>
</file>

<file path=ppt/slides/_rels/slide3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3.xml"/><Relationship Id="rId1" Type="http://schemas.openxmlformats.org/officeDocument/2006/relationships/slideLayout" Target="../slideLayouts/slideLayout129.xml"/><Relationship Id="rId4" Type="http://schemas.openxmlformats.org/officeDocument/2006/relationships/image" Target="../media/image41.jpg"/></Relationships>
</file>

<file path=ppt/slides/_rels/slide3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4.xml"/><Relationship Id="rId1" Type="http://schemas.openxmlformats.org/officeDocument/2006/relationships/slideLayout" Target="../slideLayouts/slideLayout173.xml"/><Relationship Id="rId4" Type="http://schemas.openxmlformats.org/officeDocument/2006/relationships/image" Target="../media/image1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5.xml"/><Relationship Id="rId1" Type="http://schemas.openxmlformats.org/officeDocument/2006/relationships/slideLayout" Target="../slideLayouts/slideLayout63.xml"/></Relationships>
</file>

<file path=ppt/slides/_rels/slide32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6.xml"/><Relationship Id="rId1" Type="http://schemas.openxmlformats.org/officeDocument/2006/relationships/slideLayout" Target="../slideLayouts/slideLayout63.xml"/></Relationships>
</file>

<file path=ppt/slides/_rels/slide322.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157.xml"/><Relationship Id="rId1" Type="http://schemas.openxmlformats.org/officeDocument/2006/relationships/slideLayout" Target="../slideLayouts/slideLayout63.xml"/><Relationship Id="rId4" Type="http://schemas.openxmlformats.org/officeDocument/2006/relationships/image" Target="../media/image138.png"/></Relationships>
</file>

<file path=ppt/slides/_rels/slide323.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158.xml"/><Relationship Id="rId1" Type="http://schemas.openxmlformats.org/officeDocument/2006/relationships/slideLayout" Target="../slideLayouts/slideLayout63.xml"/><Relationship Id="rId5" Type="http://schemas.openxmlformats.org/officeDocument/2006/relationships/image" Target="../media/image139.png"/><Relationship Id="rId4" Type="http://schemas.openxmlformats.org/officeDocument/2006/relationships/image" Target="../media/image138.png"/></Relationships>
</file>

<file path=ppt/slides/_rels/slide3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6.xml"/></Relationships>
</file>

<file path=ppt/slides/_rels/slide325.xml.rels><?xml version="1.0" encoding="UTF-8" standalone="yes"?>
<Relationships xmlns="http://schemas.openxmlformats.org/package/2006/relationships"><Relationship Id="rId3" Type="http://schemas.openxmlformats.org/officeDocument/2006/relationships/hyperlink" Target="https://www.wetheitalians.com/default/italian-region-doesnt-exist" TargetMode="External"/><Relationship Id="rId2" Type="http://schemas.openxmlformats.org/officeDocument/2006/relationships/notesSlide" Target="../notesSlides/notesSlide159.xml"/><Relationship Id="rId1" Type="http://schemas.openxmlformats.org/officeDocument/2006/relationships/slideLayout" Target="../slideLayouts/slideLayout63.xml"/><Relationship Id="rId5" Type="http://schemas.openxmlformats.org/officeDocument/2006/relationships/image" Target="../media/image141.png"/><Relationship Id="rId4" Type="http://schemas.openxmlformats.org/officeDocument/2006/relationships/image" Target="../media/image140.png"/></Relationships>
</file>

<file path=ppt/slides/_rels/slide326.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27.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28.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29.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0.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160.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3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2.xml.rels><?xml version="1.0" encoding="UTF-8" standalone="yes"?>
<Relationships xmlns="http://schemas.openxmlformats.org/package/2006/relationships"><Relationship Id="rId3" Type="http://schemas.openxmlformats.org/officeDocument/2006/relationships/hyperlink" Target="https://www.theguardian.com/world/2019/oct/30/italy-mafia-networks-are-more-complex-and-powerful-says-minister?CMP=Share_iOSApp_Other" TargetMode="External"/><Relationship Id="rId2" Type="http://schemas.openxmlformats.org/officeDocument/2006/relationships/image" Target="../media/image142.png"/><Relationship Id="rId1" Type="http://schemas.openxmlformats.org/officeDocument/2006/relationships/slideLayout" Target="../slideLayouts/slideLayout14.xml"/><Relationship Id="rId4" Type="http://schemas.openxmlformats.org/officeDocument/2006/relationships/image" Target="../media/image39.JPG"/></Relationships>
</file>

<file path=ppt/slides/_rels/slide333.xml.rels><?xml version="1.0" encoding="UTF-8" standalone="yes"?>
<Relationships xmlns="http://schemas.openxmlformats.org/package/2006/relationships"><Relationship Id="rId3" Type="http://schemas.openxmlformats.org/officeDocument/2006/relationships/hyperlink" Target="https://www.theguardian.com/world/2019/dec/26/peace-goodwill-and-mafia-murders-mark-christmas-in-italy?CMP=Share_iOSApp_Other" TargetMode="External"/><Relationship Id="rId2" Type="http://schemas.openxmlformats.org/officeDocument/2006/relationships/image" Target="../media/image143.png"/><Relationship Id="rId1" Type="http://schemas.openxmlformats.org/officeDocument/2006/relationships/slideLayout" Target="../slideLayouts/slideLayout14.xml"/><Relationship Id="rId4" Type="http://schemas.openxmlformats.org/officeDocument/2006/relationships/image" Target="../media/image39.JPG"/></Relationships>
</file>

<file path=ppt/slides/_rels/slide3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s://www.theguardian.com/world/2020/jan/15/sicilian-police-launch-dawn-raids-in-eu-subsidies-sting?CMP=Share_iOSApp_Other" TargetMode="External"/><Relationship Id="rId1" Type="http://schemas.openxmlformats.org/officeDocument/2006/relationships/slideLayout" Target="../slideLayouts/slideLayout14.xml"/><Relationship Id="rId4" Type="http://schemas.openxmlformats.org/officeDocument/2006/relationships/image" Target="../media/image39.JPG"/></Relationships>
</file>

<file path=ppt/slides/_rels/slide33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theguardian.com/world/2019/jun/20/tomatoes-italy-mafia-migrant-labour-modern-slavery?CMP=Share_iOSApp_Other" TargetMode="External"/><Relationship Id="rId1" Type="http://schemas.openxmlformats.org/officeDocument/2006/relationships/slideLayout" Target="../slideLayouts/slideLayout14.xml"/><Relationship Id="rId4" Type="http://schemas.openxmlformats.org/officeDocument/2006/relationships/image" Target="../media/image39.JPG"/></Relationships>
</file>

<file path=ppt/slides/_rels/slide3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4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1.xml.rels><?xml version="1.0" encoding="UTF-8" standalone="yes"?>
<Relationships xmlns="http://schemas.openxmlformats.org/package/2006/relationships"><Relationship Id="rId8" Type="http://schemas.openxmlformats.org/officeDocument/2006/relationships/image" Target="../media/image2300.png"/><Relationship Id="rId3" Type="http://schemas.openxmlformats.org/officeDocument/2006/relationships/customXml" Target="../ink/ink79.xml"/><Relationship Id="rId7" Type="http://schemas.openxmlformats.org/officeDocument/2006/relationships/customXml" Target="../ink/ink81.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 Id="rId6" Type="http://schemas.openxmlformats.org/officeDocument/2006/relationships/image" Target="../media/image2200.png"/><Relationship Id="rId5" Type="http://schemas.openxmlformats.org/officeDocument/2006/relationships/customXml" Target="../ink/ink80.xml"/><Relationship Id="rId4" Type="http://schemas.openxmlformats.org/officeDocument/2006/relationships/image" Target="../media/image2100.png"/></Relationships>
</file>

<file path=ppt/slides/_rels/slide3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news.bbc.co.uk/2/hi/europe/7500605.stm" TargetMode="External"/><Relationship Id="rId1" Type="http://schemas.openxmlformats.org/officeDocument/2006/relationships/slideLayout" Target="../slideLayouts/slideLayout107.xml"/></Relationships>
</file>

<file path=ppt/slides/_rels/slide34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6.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4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35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6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1.xml.rels><?xml version="1.0" encoding="UTF-8" standalone="yes"?>
<Relationships xmlns="http://schemas.openxmlformats.org/package/2006/relationships"><Relationship Id="rId3" Type="http://schemas.openxmlformats.org/officeDocument/2006/relationships/hyperlink" Target="https://www.cia.gov/the-world-factbook/countries/italy/#introduction" TargetMode="Externa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2.xml.rels><?xml version="1.0" encoding="UTF-8" standalone="yes"?>
<Relationships xmlns="http://schemas.openxmlformats.org/package/2006/relationships"><Relationship Id="rId3" Type="http://schemas.openxmlformats.org/officeDocument/2006/relationships/hyperlink" Target="https://en.wikipedia.org/wiki/List_of_countries_by_government_debt" TargetMode="Externa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3.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61.xml"/><Relationship Id="rId1" Type="http://schemas.openxmlformats.org/officeDocument/2006/relationships/slideLayout" Target="../slideLayouts/slideLayout41.xml"/><Relationship Id="rId4" Type="http://schemas.openxmlformats.org/officeDocument/2006/relationships/image" Target="../media/image112.png"/></Relationships>
</file>

<file path=ppt/slides/_rels/slide3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en.wikipedia.org/wiki/List_of_countries_by_public_debt" TargetMode="External"/><Relationship Id="rId1" Type="http://schemas.openxmlformats.org/officeDocument/2006/relationships/slideLayout" Target="../slideLayouts/slideLayout14.xml"/></Relationships>
</file>

<file path=ppt/slides/_rels/slide365.xml.rels><?xml version="1.0" encoding="UTF-8" standalone="yes"?>
<Relationships xmlns="http://schemas.openxmlformats.org/package/2006/relationships"><Relationship Id="rId8" Type="http://schemas.openxmlformats.org/officeDocument/2006/relationships/customXml" Target="../ink/ink84.xml"/><Relationship Id="rId13" Type="http://schemas.openxmlformats.org/officeDocument/2006/relationships/image" Target="../media/image1480.png"/><Relationship Id="rId3" Type="http://schemas.openxmlformats.org/officeDocument/2006/relationships/image" Target="../media/image149.png"/><Relationship Id="rId7" Type="http://schemas.openxmlformats.org/officeDocument/2006/relationships/image" Target="../media/image1450.png"/><Relationship Id="rId12" Type="http://schemas.openxmlformats.org/officeDocument/2006/relationships/customXml" Target="../ink/ink86.xml"/><Relationship Id="rId2" Type="http://schemas.openxmlformats.org/officeDocument/2006/relationships/image" Target="../media/image148.png"/><Relationship Id="rId16" Type="http://schemas.openxmlformats.org/officeDocument/2006/relationships/hyperlink" Target="https://en.wikipedia.org/wiki/List_of_countries_by_government_debt" TargetMode="External"/><Relationship Id="rId1" Type="http://schemas.openxmlformats.org/officeDocument/2006/relationships/slideLayout" Target="../slideLayouts/slideLayout14.xml"/><Relationship Id="rId6" Type="http://schemas.openxmlformats.org/officeDocument/2006/relationships/customXml" Target="../ink/ink83.xml"/><Relationship Id="rId11" Type="http://schemas.openxmlformats.org/officeDocument/2006/relationships/image" Target="../media/image1470.png"/><Relationship Id="rId5" Type="http://schemas.openxmlformats.org/officeDocument/2006/relationships/image" Target="../media/image1440.png"/><Relationship Id="rId15" Type="http://schemas.openxmlformats.org/officeDocument/2006/relationships/image" Target="../media/image1490.png"/><Relationship Id="rId10" Type="http://schemas.openxmlformats.org/officeDocument/2006/relationships/customXml" Target="../ink/ink85.xml"/><Relationship Id="rId4" Type="http://schemas.openxmlformats.org/officeDocument/2006/relationships/customXml" Target="../ink/ink82.xml"/><Relationship Id="rId9" Type="http://schemas.openxmlformats.org/officeDocument/2006/relationships/image" Target="../media/image1460.png"/><Relationship Id="rId14" Type="http://schemas.openxmlformats.org/officeDocument/2006/relationships/customXml" Target="../ink/ink87.xml"/></Relationships>
</file>

<file path=ppt/slides/_rels/slide3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2.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3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3.xml"/><Relationship Id="rId1" Type="http://schemas.openxmlformats.org/officeDocument/2006/relationships/slideLayout" Target="../slideLayouts/slideLayout52.xml"/><Relationship Id="rId5" Type="http://schemas.openxmlformats.org/officeDocument/2006/relationships/image" Target="../media/image151.png"/><Relationship Id="rId4" Type="http://schemas.openxmlformats.org/officeDocument/2006/relationships/hyperlink" Target="http://www.cbsnews.com/stories/2008/06/27/ap/entertainment/main4215219.shtml" TargetMode="External"/></Relationships>
</file>

<file path=ppt/slides/_rels/slide3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static.independent.co.uk/2023/10/19/13/Italy_Naples_Trash_82494.jpg?quality=75&amp;width=990&amp;height=614&amp;fit=bounds&amp;format=pjpg&amp;crop=16%3A9%2Coffset-y0.5&amp;auto=webp" TargetMode="External"/><Relationship Id="rId1" Type="http://schemas.openxmlformats.org/officeDocument/2006/relationships/slideLayout" Target="../slideLayouts/slideLayout14.xml"/><Relationship Id="rId4" Type="http://schemas.openxmlformats.org/officeDocument/2006/relationships/image" Target="../media/image153.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hyperlink" Target="https://en.wikipedia.org/wiki/Apennine_Mountains" TargetMode="External"/></Relationships>
</file>

<file path=ppt/slides/_rels/slide37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1.xml.rels><?xml version="1.0" encoding="UTF-8" standalone="yes"?>
<Relationships xmlns="http://schemas.openxmlformats.org/package/2006/relationships"><Relationship Id="rId3" Type="http://schemas.openxmlformats.org/officeDocument/2006/relationships/hyperlink" Target="http://news.bbc.co.uk/2/hi/europe/8548994.stm" TargetMode="External"/><Relationship Id="rId2" Type="http://schemas.openxmlformats.org/officeDocument/2006/relationships/notesSlide" Target="../notesSlides/notesSlide164.xml"/><Relationship Id="rId1" Type="http://schemas.openxmlformats.org/officeDocument/2006/relationships/slideLayout" Target="../slideLayouts/slideLayout118.xml"/><Relationship Id="rId4" Type="http://schemas.openxmlformats.org/officeDocument/2006/relationships/image" Target="../media/image154.png"/></Relationships>
</file>

<file path=ppt/slides/_rels/slide3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6.xml"/></Relationships>
</file>

<file path=ppt/slides/_rels/slide37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63.xml"/><Relationship Id="rId4" Type="http://schemas.openxmlformats.org/officeDocument/2006/relationships/hyperlink" Target="https://en.wikipedia.org/wiki/Padania"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Padanian_nationalism" TargetMode="External"/><Relationship Id="rId2" Type="http://schemas.openxmlformats.org/officeDocument/2006/relationships/notesSlide" Target="../notesSlides/notesSlide27.xml"/><Relationship Id="rId1" Type="http://schemas.openxmlformats.org/officeDocument/2006/relationships/slideLayout" Target="../slideLayouts/slideLayout63.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63.xml"/><Relationship Id="rId4" Type="http://schemas.openxmlformats.org/officeDocument/2006/relationships/hyperlink" Target="http://en.wikipedia.org/wiki/Northern_League_(Ital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hyperlink" Target="https://en.wikipedia.org/wiki/Demographics_of_the_European_Union#Population_by_nation" TargetMode="External"/><Relationship Id="rId2" Type="http://schemas.openxmlformats.org/officeDocument/2006/relationships/notesSlide" Target="../notesSlides/notesSlide32.xml"/><Relationship Id="rId1" Type="http://schemas.openxmlformats.org/officeDocument/2006/relationships/slideLayout" Target="../slideLayouts/slideLayout63.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6.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7.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8.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40.xml"/><Relationship Id="rId1" Type="http://schemas.openxmlformats.org/officeDocument/2006/relationships/slideLayout" Target="../slideLayouts/slideLayout140.xml"/><Relationship Id="rId6" Type="http://schemas.openxmlformats.org/officeDocument/2006/relationships/image" Target="../media/image1120.png"/><Relationship Id="rId5" Type="http://schemas.openxmlformats.org/officeDocument/2006/relationships/customXml" Target="../ink/ink1.xml"/><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4.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healthmap.files.wordpress.com/2009/12/tuscany-map.gif" TargetMode="External"/><Relationship Id="rId1" Type="http://schemas.openxmlformats.org/officeDocument/2006/relationships/slideLayout" Target="../slideLayouts/slideLayout184.xml"/><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1.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42.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33.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4.xml"/><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5.xml"/><Relationship Id="rId1" Type="http://schemas.openxmlformats.org/officeDocument/2006/relationships/slideLayout" Target="../slideLayouts/slideLayout30.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3.png"/></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74.xml"/><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4.xml"/><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74.xml"/><Relationship Id="rId4" Type="http://schemas.openxmlformats.org/officeDocument/2006/relationships/image" Target="../media/image35.png"/></Relationships>
</file>

<file path=ppt/slides/_rels/slide78.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49.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79.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370.png"/><Relationship Id="rId5" Type="http://schemas.openxmlformats.org/officeDocument/2006/relationships/customXml" Target="../ink/ink4.xml"/><Relationship Id="rId4" Type="http://schemas.openxmlformats.org/officeDocument/2006/relationships/image" Target="../media/image300.png"/></Relationships>
</file>

<file path=ppt/slides/_rels/slide87.xml.rels><?xml version="1.0" encoding="UTF-8" standalone="yes"?>
<Relationships xmlns="http://schemas.openxmlformats.org/package/2006/relationships"><Relationship Id="rId3" Type="http://schemas.openxmlformats.org/officeDocument/2006/relationships/hyperlink" Target="https://www.theguardian.com/world/2020/jul/21/italian-village-morterone-celebrates-first-birth-in-eight-years?CMP=Share_iOSApp_Other" TargetMode="External"/><Relationship Id="rId2" Type="http://schemas.openxmlformats.org/officeDocument/2006/relationships/image" Target="../media/image38.png"/><Relationship Id="rId1" Type="http://schemas.openxmlformats.org/officeDocument/2006/relationships/slideLayout" Target="../slideLayouts/slideLayout19.xml"/><Relationship Id="rId4" Type="http://schemas.openxmlformats.org/officeDocument/2006/relationships/image" Target="../media/image39.JPG"/></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bbc.com/news/world-53424726" TargetMode="External"/><Relationship Id="rId1" Type="http://schemas.openxmlformats.org/officeDocument/2006/relationships/slideLayout" Target="../slideLayouts/slideLayout19.xml"/><Relationship Id="rId4" Type="http://schemas.openxmlformats.org/officeDocument/2006/relationships/image" Target="../media/image41.jpg"/></Relationships>
</file>

<file path=ppt/slides/_rels/slide8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0.png"/></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customXml" Target="../ink/ink7.xml"/><Relationship Id="rId4" Type="http://schemas.openxmlformats.org/officeDocument/2006/relationships/image" Target="../media/image210.png"/></Relationships>
</file>

<file path=ppt/slides/_rels/slide92.xml.rels><?xml version="1.0" encoding="UTF-8" standalone="yes"?>
<Relationships xmlns="http://schemas.openxmlformats.org/package/2006/relationships"><Relationship Id="rId3" Type="http://schemas.openxmlformats.org/officeDocument/2006/relationships/hyperlink" Target="https://www.theguardian.com/world/2019/sep/11/underpopulated-italian-region-molise?CMP=Share_iOSApp_Other" TargetMode="External"/><Relationship Id="rId2" Type="http://schemas.openxmlformats.org/officeDocument/2006/relationships/image" Target="../media/image42.png"/><Relationship Id="rId1" Type="http://schemas.openxmlformats.org/officeDocument/2006/relationships/slideLayout" Target="../slideLayouts/slideLayout63.xml"/><Relationship Id="rId4" Type="http://schemas.openxmlformats.org/officeDocument/2006/relationships/image" Target="../media/image39.JPG"/></Relationships>
</file>

<file path=ppt/slides/_rels/slide93.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380.png"/><Relationship Id="rId3" Type="http://schemas.openxmlformats.org/officeDocument/2006/relationships/image" Target="../media/image43.png"/><Relationship Id="rId7" Type="http://schemas.openxmlformats.org/officeDocument/2006/relationships/image" Target="../media/image320.png"/><Relationship Id="rId12" Type="http://schemas.openxmlformats.org/officeDocument/2006/relationships/customXml" Target="../ink/ink13.xml"/><Relationship Id="rId2" Type="http://schemas.openxmlformats.org/officeDocument/2006/relationships/hyperlink" Target="http://edition.cnn.com/travel/article/italy-one-euro-homes-maenza-rome/index.html" TargetMode="External"/><Relationship Id="rId1" Type="http://schemas.openxmlformats.org/officeDocument/2006/relationships/slideLayout" Target="../slideLayouts/slideLayout63.xml"/><Relationship Id="rId6" Type="http://schemas.openxmlformats.org/officeDocument/2006/relationships/customXml" Target="../ink/ink10.xml"/><Relationship Id="rId11" Type="http://schemas.openxmlformats.org/officeDocument/2006/relationships/image" Target="../media/image340.png"/><Relationship Id="rId5" Type="http://schemas.openxmlformats.org/officeDocument/2006/relationships/image" Target="../media/image311.png"/><Relationship Id="rId10" Type="http://schemas.openxmlformats.org/officeDocument/2006/relationships/customXml" Target="../ink/ink12.xml"/><Relationship Id="rId4" Type="http://schemas.openxmlformats.org/officeDocument/2006/relationships/customXml" Target="../ink/ink9.xml"/><Relationship Id="rId9" Type="http://schemas.openxmlformats.org/officeDocument/2006/relationships/image" Target="../media/image330.png"/></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theguardian.com/world/2023/oct/07/italy-births-far-right-demographic-winter?CMP=Share_iOSApp_Other" TargetMode="External"/><Relationship Id="rId1" Type="http://schemas.openxmlformats.org/officeDocument/2006/relationships/slideLayout" Target="../slideLayouts/slideLayout63.xml"/><Relationship Id="rId4" Type="http://schemas.openxmlformats.org/officeDocument/2006/relationships/image" Target="../media/image39.JPG"/></Relationships>
</file>

<file path=ppt/slides/_rels/slide9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447800" y="1916996"/>
            <a:ext cx="5168402" cy="171739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800" dirty="0">
                <a:ln w="12700">
                  <a:solidFill>
                    <a:srgbClr val="BBE0E3"/>
                  </a:solidFill>
                </a:ln>
                <a:solidFill>
                  <a:srgbClr val="000000"/>
                </a:solidFill>
                <a:effectLst>
                  <a:outerShdw blurRad="50800" dist="38100" algn="l" rotWithShape="0">
                    <a:prstClr val="black">
                      <a:alpha val="40000"/>
                    </a:prstClr>
                  </a:outerShdw>
                </a:effectLst>
              </a:rPr>
              <a:t>Emigration</a:t>
            </a:r>
            <a:endPar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8" name="Rectangle 11"/>
          <p:cNvSpPr>
            <a:spLocks noChangeArrowheads="1"/>
          </p:cNvSpPr>
          <p:nvPr/>
        </p:nvSpPr>
        <p:spPr bwMode="auto">
          <a:xfrm>
            <a:off x="2681514" y="6248400"/>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Subtitle 2">
            <a:extLst>
              <a:ext uri="{FF2B5EF4-FFF2-40B4-BE49-F238E27FC236}">
                <a16:creationId xmlns:a16="http://schemas.microsoft.com/office/drawing/2014/main" id="{281EDFCD-84B6-4D94-AD68-E924A8E957D2}"/>
              </a:ext>
            </a:extLst>
          </p:cNvPr>
          <p:cNvSpPr txBox="1">
            <a:spLocks/>
          </p:cNvSpPr>
          <p:nvPr/>
        </p:nvSpPr>
        <p:spPr>
          <a:xfrm>
            <a:off x="915361" y="1073011"/>
            <a:ext cx="7390439" cy="5022989"/>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9" name="Rectangle 8">
            <a:extLst>
              <a:ext uri="{FF2B5EF4-FFF2-40B4-BE49-F238E27FC236}">
                <a16:creationId xmlns:a16="http://schemas.microsoft.com/office/drawing/2014/main" id="{A90F660C-779B-4DD8-9B56-366001D1CB3F}"/>
              </a:ext>
            </a:extLst>
          </p:cNvPr>
          <p:cNvSpPr>
            <a:spLocks noChangeArrowheads="1"/>
          </p:cNvSpPr>
          <p:nvPr/>
        </p:nvSpPr>
        <p:spPr bwMode="auto">
          <a:xfrm>
            <a:off x="609222" y="304800"/>
            <a:ext cx="7925568" cy="1569660"/>
          </a:xfrm>
          <a:prstGeom prst="rect">
            <a:avLst/>
          </a:prstGeom>
          <a:solidFill>
            <a:srgbClr val="FFC000"/>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2125140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026" name="Picture 2" descr="File:Population pyramid exampl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86" y="1905000"/>
            <a:ext cx="8229600" cy="4056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2205" y="914400"/>
            <a:ext cx="6580909" cy="95410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Population Pyramids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reflect population composition and change </a:t>
            </a:r>
          </a:p>
        </p:txBody>
      </p:sp>
    </p:spTree>
    <p:extLst>
      <p:ext uri="{BB962C8B-B14F-4D97-AF65-F5344CB8AC3E}">
        <p14:creationId xmlns:p14="http://schemas.microsoft.com/office/powerpoint/2010/main" val="364334831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1600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19435F1B-EBEB-4770-9942-4F03FB460821}"/>
              </a:ext>
            </a:extLst>
          </p:cNvPr>
          <p:cNvSpPr txBox="1"/>
          <p:nvPr/>
        </p:nvSpPr>
        <p:spPr>
          <a:xfrm>
            <a:off x="1981200" y="5739825"/>
            <a:ext cx="44196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3511710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37338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E5227DA0-6276-4BE9-A773-00D9E58D4EFB}"/>
              </a:ext>
            </a:extLst>
          </p:cNvPr>
          <p:cNvSpPr txBox="1"/>
          <p:nvPr/>
        </p:nvSpPr>
        <p:spPr>
          <a:xfrm>
            <a:off x="41396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3647540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5791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218AA316-5D14-41DB-A1E8-3EB55B16432C}"/>
              </a:ext>
            </a:extLst>
          </p:cNvPr>
          <p:cNvSpPr txBox="1"/>
          <p:nvPr/>
        </p:nvSpPr>
        <p:spPr>
          <a:xfrm>
            <a:off x="15488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stationary</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1944238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782935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3288E50F-29C0-4024-8EBC-02EFF3D25EE7}"/>
              </a:ext>
            </a:extLst>
          </p:cNvPr>
          <p:cNvSpPr txBox="1"/>
          <p:nvPr/>
        </p:nvSpPr>
        <p:spPr>
          <a:xfrm>
            <a:off x="3200400" y="5801380"/>
            <a:ext cx="48519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contracting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966449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major problem occurs with the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those </a:t>
            </a:r>
            <a:r>
              <a:rPr kumimoji="0" lang="en-US" sz="3200" b="1" u="none" strike="noStrike" kern="1200" cap="none" spc="0" normalizeH="0" baseline="0" noProof="0" dirty="0">
                <a:ln>
                  <a:noFill/>
                </a:ln>
                <a:solidFill>
                  <a:srgbClr val="FF0000"/>
                </a:solidFill>
                <a:effectLst/>
                <a:uLnTx/>
                <a:uFillTx/>
                <a:latin typeface="Arial" charset="0"/>
                <a:ea typeface="+mn-ea"/>
                <a:cs typeface="+mn-cs"/>
              </a:rPr>
              <a:t>in</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 the work force)</a:t>
            </a:r>
          </a:p>
        </p:txBody>
      </p:sp>
    </p:spTree>
    <p:extLst>
      <p:ext uri="{BB962C8B-B14F-4D97-AF65-F5344CB8AC3E}">
        <p14:creationId xmlns:p14="http://schemas.microsoft.com/office/powerpoint/2010/main" val="76149294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867548"/>
            <a:ext cx="7048500" cy="355174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“dependent population”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number of people that have to be supported by those of working age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Usually, it’s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population aged 0-14 + those 65 and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divided by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total population 15-64)</a:t>
            </a:r>
          </a:p>
        </p:txBody>
      </p:sp>
    </p:spTree>
    <p:extLst>
      <p:ext uri="{BB962C8B-B14F-4D97-AF65-F5344CB8AC3E}">
        <p14:creationId xmlns:p14="http://schemas.microsoft.com/office/powerpoint/2010/main" val="61662851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7704203D-B8A9-4B70-BCED-497EDDADCDEF}"/>
              </a:ext>
            </a:extLst>
          </p:cNvPr>
          <p:cNvSpPr/>
          <p:nvPr/>
        </p:nvSpPr>
        <p:spPr>
          <a:xfrm>
            <a:off x="162025" y="1676400"/>
            <a:ext cx="8229600" cy="13339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F2C09EC-2D4D-46EB-91A1-0B461199A3C1}"/>
              </a:ext>
            </a:extLst>
          </p:cNvPr>
          <p:cNvSpPr/>
          <p:nvPr/>
        </p:nvSpPr>
        <p:spPr>
          <a:xfrm>
            <a:off x="162025" y="4572000"/>
            <a:ext cx="8229600" cy="457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32091E8C-65CC-43D4-B8E6-01EFFFC4162A}"/>
              </a:ext>
            </a:extLst>
          </p:cNvPr>
          <p:cNvSpPr txBox="1"/>
          <p:nvPr/>
        </p:nvSpPr>
        <p:spPr>
          <a:xfrm>
            <a:off x="1733350" y="2180925"/>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9F7C6D51-AA3F-415F-AE1C-C4ADFA2FDFF4}"/>
              </a:ext>
            </a:extLst>
          </p:cNvPr>
          <p:cNvSpPr txBox="1"/>
          <p:nvPr/>
        </p:nvSpPr>
        <p:spPr>
          <a:xfrm>
            <a:off x="1733350" y="4515050"/>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9298905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7" name="Text Box 12">
            <a:extLst>
              <a:ext uri="{FF2B5EF4-FFF2-40B4-BE49-F238E27FC236}">
                <a16:creationId xmlns:a16="http://schemas.microsoft.com/office/drawing/2014/main" id="{197404A6-71BC-44DB-B636-26F5A7950706}"/>
              </a:ext>
            </a:extLst>
          </p:cNvPr>
          <p:cNvSpPr txBox="1">
            <a:spLocks noChangeArrowheads="1"/>
          </p:cNvSpPr>
          <p:nvPr/>
        </p:nvSpPr>
        <p:spPr bwMode="auto">
          <a:xfrm>
            <a:off x="3200400" y="4110335"/>
            <a:ext cx="936475"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8" name="Text Box 12">
            <a:extLst>
              <a:ext uri="{FF2B5EF4-FFF2-40B4-BE49-F238E27FC236}">
                <a16:creationId xmlns:a16="http://schemas.microsoft.com/office/drawing/2014/main" id="{70446B88-A886-4C62-901B-11877E5F9A00}"/>
              </a:ext>
            </a:extLst>
          </p:cNvPr>
          <p:cNvSpPr txBox="1">
            <a:spLocks noChangeArrowheads="1"/>
          </p:cNvSpPr>
          <p:nvPr/>
        </p:nvSpPr>
        <p:spPr bwMode="auto">
          <a:xfrm>
            <a:off x="5020179" y="4105975"/>
            <a:ext cx="1228221"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female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6" name="Rectangle 15">
            <a:extLst>
              <a:ext uri="{FF2B5EF4-FFF2-40B4-BE49-F238E27FC236}">
                <a16:creationId xmlns:a16="http://schemas.microsoft.com/office/drawing/2014/main" id="{39A7D0BB-598C-4BAB-AED5-2F260E3FDC87}"/>
              </a:ext>
            </a:extLst>
          </p:cNvPr>
          <p:cNvSpPr/>
          <p:nvPr/>
        </p:nvSpPr>
        <p:spPr>
          <a:xfrm>
            <a:off x="152400" y="2999875"/>
            <a:ext cx="8229600" cy="1562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0B3DE15-4FB2-4D49-BDD0-F24BD90503A4}"/>
              </a:ext>
            </a:extLst>
          </p:cNvPr>
          <p:cNvSpPr txBox="1"/>
          <p:nvPr/>
        </p:nvSpPr>
        <p:spPr>
          <a:xfrm>
            <a:off x="1295400" y="3170732"/>
            <a:ext cx="653395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People who have to support the “dependent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6305414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51F268DF-DF04-4E83-A080-2D731876968E}"/>
              </a:ext>
            </a:extLst>
          </p:cNvPr>
          <p:cNvSpPr/>
          <p:nvPr/>
        </p:nvSpPr>
        <p:spPr>
          <a:xfrm>
            <a:off x="2286000" y="2590800"/>
            <a:ext cx="4572000" cy="166814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Every 5 years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lines move up one level</a:t>
            </a:r>
          </a:p>
        </p:txBody>
      </p:sp>
    </p:spTree>
    <p:extLst>
      <p:ext uri="{BB962C8B-B14F-4D97-AF65-F5344CB8AC3E}">
        <p14:creationId xmlns:p14="http://schemas.microsoft.com/office/powerpoint/2010/main" val="10324833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52400" y="2999875"/>
            <a:ext cx="8229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181F87E-8BD6-4DDA-888A-5141F3689D53}"/>
              </a:ext>
            </a:extLst>
          </p:cNvPr>
          <p:cNvSpPr/>
          <p:nvPr/>
        </p:nvSpPr>
        <p:spPr>
          <a:xfrm>
            <a:off x="152400" y="4871948"/>
            <a:ext cx="8229600"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CF1D8BF2-1D49-4988-9313-F5231A2FC998}"/>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A54410-07C4-47A2-B6FD-BAB184AA97C4}"/>
                  </a:ext>
                </a:extLst>
              </p14:cNvPr>
              <p14:cNvContentPartPr/>
              <p14:nvPr/>
            </p14:nvContentPartPr>
            <p14:xfrm>
              <a:off x="3872880" y="1307240"/>
              <a:ext cx="2227680" cy="77400"/>
            </p14:xfrm>
          </p:contentPart>
        </mc:Choice>
        <mc:Fallback xmlns="">
          <p:pic>
            <p:nvPicPr>
              <p:cNvPr id="3" name="Ink 2">
                <a:extLst>
                  <a:ext uri="{FF2B5EF4-FFF2-40B4-BE49-F238E27FC236}">
                    <a16:creationId xmlns:a16="http://schemas.microsoft.com/office/drawing/2014/main" id="{B2A54410-07C4-47A2-B6FD-BAB184AA97C4}"/>
                  </a:ext>
                </a:extLst>
              </p:cNvPr>
              <p:cNvPicPr/>
              <p:nvPr/>
            </p:nvPicPr>
            <p:blipFill>
              <a:blip r:embed="rId6"/>
              <a:stretch>
                <a:fillRect/>
              </a:stretch>
            </p:blipFill>
            <p:spPr>
              <a:xfrm>
                <a:off x="3819240" y="1199600"/>
                <a:ext cx="2335320" cy="293040"/>
              </a:xfrm>
              <a:prstGeom prst="rect">
                <a:avLst/>
              </a:prstGeom>
            </p:spPr>
          </p:pic>
        </mc:Fallback>
      </mc:AlternateContent>
    </p:spTree>
    <p:extLst>
      <p:ext uri="{BB962C8B-B14F-4D97-AF65-F5344CB8AC3E}">
        <p14:creationId xmlns:p14="http://schemas.microsoft.com/office/powerpoint/2010/main" val="350354722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CF1D8BF2-1D49-4988-9313-F5231A2FC998}"/>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A54410-07C4-47A2-B6FD-BAB184AA97C4}"/>
                  </a:ext>
                </a:extLst>
              </p14:cNvPr>
              <p14:cNvContentPartPr/>
              <p14:nvPr/>
            </p14:nvContentPartPr>
            <p14:xfrm>
              <a:off x="3872880" y="1307240"/>
              <a:ext cx="2227680" cy="77400"/>
            </p14:xfrm>
          </p:contentPart>
        </mc:Choice>
        <mc:Fallback xmlns="">
          <p:pic>
            <p:nvPicPr>
              <p:cNvPr id="3" name="Ink 2">
                <a:extLst>
                  <a:ext uri="{FF2B5EF4-FFF2-40B4-BE49-F238E27FC236}">
                    <a16:creationId xmlns:a16="http://schemas.microsoft.com/office/drawing/2014/main" id="{B2A54410-07C4-47A2-B6FD-BAB184AA97C4}"/>
                  </a:ext>
                </a:extLst>
              </p:cNvPr>
              <p:cNvPicPr/>
              <p:nvPr/>
            </p:nvPicPr>
            <p:blipFill>
              <a:blip r:embed="rId6"/>
              <a:stretch>
                <a:fillRect/>
              </a:stretch>
            </p:blipFill>
            <p:spPr>
              <a:xfrm>
                <a:off x="3818871" y="1199240"/>
                <a:ext cx="2335337" cy="293040"/>
              </a:xfrm>
              <a:prstGeom prst="rect">
                <a:avLst/>
              </a:prstGeom>
            </p:spPr>
          </p:pic>
        </mc:Fallback>
      </mc:AlternateContent>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2583338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4445716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8194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68554320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5908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00974087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735282" y="2362200"/>
            <a:ext cx="574963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35171632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987004" y="2133600"/>
            <a:ext cx="5226942"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70230203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224593" y="1905000"/>
            <a:ext cx="4751765"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17534416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440582" y="1676400"/>
            <a:ext cx="431978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404273958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8" name="Rectangle 3"/>
          <p:cNvSpPr>
            <a:spLocks noChangeArrowheads="1"/>
          </p:cNvSpPr>
          <p:nvPr/>
        </p:nvSpPr>
        <p:spPr bwMode="auto">
          <a:xfrm>
            <a:off x="2581704" y="6552708"/>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304801" y="2590800"/>
            <a:ext cx="8534399" cy="34347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This bulge is a big problem</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because it means that there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will eventually be lots of old people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(not working)</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fewer people who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are in the workforce to support them</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combined with children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not in the workforce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for the workers to also support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746DFEE-B12D-4852-983D-3469D0D3BEF7}"/>
                  </a:ext>
                </a:extLst>
              </p14:cNvPr>
              <p14:cNvContentPartPr/>
              <p14:nvPr/>
            </p14:nvContentPartPr>
            <p14:xfrm>
              <a:off x="2349360" y="2780360"/>
              <a:ext cx="4385160" cy="104400"/>
            </p14:xfrm>
          </p:contentPart>
        </mc:Choice>
        <mc:Fallback xmlns="">
          <p:pic>
            <p:nvPicPr>
              <p:cNvPr id="2" name="Ink 1">
                <a:extLst>
                  <a:ext uri="{FF2B5EF4-FFF2-40B4-BE49-F238E27FC236}">
                    <a16:creationId xmlns:a16="http://schemas.microsoft.com/office/drawing/2014/main" id="{4746DFEE-B12D-4852-983D-3469D0D3BEF7}"/>
                  </a:ext>
                </a:extLst>
              </p:cNvPr>
              <p:cNvPicPr/>
              <p:nvPr/>
            </p:nvPicPr>
            <p:blipFill>
              <a:blip r:embed="rId5"/>
              <a:stretch>
                <a:fillRect/>
              </a:stretch>
            </p:blipFill>
            <p:spPr>
              <a:xfrm>
                <a:off x="2295720" y="2672720"/>
                <a:ext cx="4492800" cy="320040"/>
              </a:xfrm>
              <a:prstGeom prst="rect">
                <a:avLst/>
              </a:prstGeom>
            </p:spPr>
          </p:pic>
        </mc:Fallback>
      </mc:AlternateContent>
    </p:spTree>
    <p:extLst>
      <p:ext uri="{BB962C8B-B14F-4D97-AF65-F5344CB8AC3E}">
        <p14:creationId xmlns:p14="http://schemas.microsoft.com/office/powerpoint/2010/main" val="223263561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95960"/>
            <a:ext cx="8229600" cy="190464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charset="0"/>
                <a:ea typeface="+mn-ea"/>
                <a:cs typeface="+mn-cs"/>
              </a:rPr>
              <a:t>so Italy has lots of seniors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charset="0"/>
                <a:ea typeface="+mn-ea"/>
                <a:cs typeface="+mn-cs"/>
              </a:rPr>
              <a:t>(not in the work force) </a:t>
            </a:r>
            <a:r>
              <a:rPr kumimoji="0" lang="en-US" sz="4000" b="1" i="0" u="none" strike="noStrike" kern="1200" cap="none" spc="0" normalizeH="0" baseline="0" noProof="0" dirty="0">
                <a:ln>
                  <a:noFill/>
                </a:ln>
                <a:solidFill>
                  <a:schemeClr val="bg1"/>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B86BC865-532F-4118-B39A-A066B08E50BB}"/>
                  </a:ext>
                </a:extLst>
              </p14:cNvPr>
              <p14:cNvContentPartPr/>
              <p14:nvPr/>
            </p14:nvContentPartPr>
            <p14:xfrm>
              <a:off x="3886200" y="2819400"/>
              <a:ext cx="360" cy="360"/>
            </p14:xfrm>
          </p:contentPart>
        </mc:Choice>
        <mc:Fallback xmlns="">
          <p:pic>
            <p:nvPicPr>
              <p:cNvPr id="2" name="Ink 1">
                <a:extLst>
                  <a:ext uri="{FF2B5EF4-FFF2-40B4-BE49-F238E27FC236}">
                    <a16:creationId xmlns:a16="http://schemas.microsoft.com/office/drawing/2014/main" id="{B86BC865-532F-4118-B39A-A066B08E50BB}"/>
                  </a:ext>
                </a:extLst>
              </p:cNvPr>
              <p:cNvPicPr/>
              <p:nvPr/>
            </p:nvPicPr>
            <p:blipFill>
              <a:blip r:embed="rId3"/>
              <a:stretch>
                <a:fillRect/>
              </a:stretch>
            </p:blipFill>
            <p:spPr>
              <a:xfrm>
                <a:off x="3832200" y="27117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4F9F07-45A2-454B-9CCF-3A05F15882A5}"/>
                  </a:ext>
                </a:extLst>
              </p14:cNvPr>
              <p14:cNvContentPartPr/>
              <p14:nvPr/>
            </p14:nvContentPartPr>
            <p14:xfrm>
              <a:off x="4107600" y="2059440"/>
              <a:ext cx="360" cy="360"/>
            </p14:xfrm>
          </p:contentPart>
        </mc:Choice>
        <mc:Fallback xmlns="">
          <p:pic>
            <p:nvPicPr>
              <p:cNvPr id="3" name="Ink 2">
                <a:extLst>
                  <a:ext uri="{FF2B5EF4-FFF2-40B4-BE49-F238E27FC236}">
                    <a16:creationId xmlns:a16="http://schemas.microsoft.com/office/drawing/2014/main" id="{4E4F9F07-45A2-454B-9CCF-3A05F15882A5}"/>
                  </a:ext>
                </a:extLst>
              </p:cNvPr>
              <p:cNvPicPr/>
              <p:nvPr/>
            </p:nvPicPr>
            <p:blipFill>
              <a:blip r:embed="rId3"/>
              <a:stretch>
                <a:fillRect/>
              </a:stretch>
            </p:blipFill>
            <p:spPr>
              <a:xfrm>
                <a:off x="4053960" y="195144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7190080-6270-4F24-B608-91F4BC11830E}"/>
                  </a:ext>
                </a:extLst>
              </p14:cNvPr>
              <p14:cNvContentPartPr/>
              <p14:nvPr/>
            </p14:nvContentPartPr>
            <p14:xfrm>
              <a:off x="4328640" y="1539240"/>
              <a:ext cx="360" cy="360"/>
            </p14:xfrm>
          </p:contentPart>
        </mc:Choice>
        <mc:Fallback xmlns="">
          <p:pic>
            <p:nvPicPr>
              <p:cNvPr id="4" name="Ink 3">
                <a:extLst>
                  <a:ext uri="{FF2B5EF4-FFF2-40B4-BE49-F238E27FC236}">
                    <a16:creationId xmlns:a16="http://schemas.microsoft.com/office/drawing/2014/main" id="{E7190080-6270-4F24-B608-91F4BC11830E}"/>
                  </a:ext>
                </a:extLst>
              </p:cNvPr>
              <p:cNvPicPr/>
              <p:nvPr/>
            </p:nvPicPr>
            <p:blipFill>
              <a:blip r:embed="rId3"/>
              <a:stretch>
                <a:fillRect/>
              </a:stretch>
            </p:blipFill>
            <p:spPr>
              <a:xfrm>
                <a:off x="4274640" y="14316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5C2DCDB2-8EA0-4BC9-BD57-AD4293BDF1F1}"/>
                  </a:ext>
                </a:extLst>
              </p14:cNvPr>
              <p14:cNvContentPartPr/>
              <p14:nvPr/>
            </p14:nvContentPartPr>
            <p14:xfrm>
              <a:off x="4011120" y="904200"/>
              <a:ext cx="360" cy="360"/>
            </p14:xfrm>
          </p:contentPart>
        </mc:Choice>
        <mc:Fallback xmlns="">
          <p:pic>
            <p:nvPicPr>
              <p:cNvPr id="5" name="Ink 4">
                <a:extLst>
                  <a:ext uri="{FF2B5EF4-FFF2-40B4-BE49-F238E27FC236}">
                    <a16:creationId xmlns:a16="http://schemas.microsoft.com/office/drawing/2014/main" id="{5C2DCDB2-8EA0-4BC9-BD57-AD4293BDF1F1}"/>
                  </a:ext>
                </a:extLst>
              </p:cNvPr>
              <p:cNvPicPr/>
              <p:nvPr/>
            </p:nvPicPr>
            <p:blipFill>
              <a:blip r:embed="rId3"/>
              <a:stretch>
                <a:fillRect/>
              </a:stretch>
            </p:blipFill>
            <p:spPr>
              <a:xfrm>
                <a:off x="3957120" y="7962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BF5AFE9-2520-4866-9684-671328C705FD}"/>
                  </a:ext>
                </a:extLst>
              </p14:cNvPr>
              <p14:cNvContentPartPr/>
              <p14:nvPr/>
            </p14:nvContentPartPr>
            <p14:xfrm>
              <a:off x="1287360" y="866040"/>
              <a:ext cx="360" cy="360"/>
            </p14:xfrm>
          </p:contentPart>
        </mc:Choice>
        <mc:Fallback xmlns="">
          <p:pic>
            <p:nvPicPr>
              <p:cNvPr id="6" name="Ink 5">
                <a:extLst>
                  <a:ext uri="{FF2B5EF4-FFF2-40B4-BE49-F238E27FC236}">
                    <a16:creationId xmlns:a16="http://schemas.microsoft.com/office/drawing/2014/main" id="{9BF5AFE9-2520-4866-9684-671328C705FD}"/>
                  </a:ext>
                </a:extLst>
              </p:cNvPr>
              <p:cNvPicPr/>
              <p:nvPr/>
            </p:nvPicPr>
            <p:blipFill>
              <a:blip r:embed="rId3"/>
              <a:stretch>
                <a:fillRect/>
              </a:stretch>
            </p:blipFill>
            <p:spPr>
              <a:xfrm>
                <a:off x="1233720" y="758040"/>
                <a:ext cx="108000" cy="216000"/>
              </a:xfrm>
              <a:prstGeom prst="rect">
                <a:avLst/>
              </a:prstGeom>
            </p:spPr>
          </p:pic>
        </mc:Fallback>
      </mc:AlternateContent>
    </p:spTree>
    <p:extLst>
      <p:ext uri="{BB962C8B-B14F-4D97-AF65-F5344CB8AC3E}">
        <p14:creationId xmlns:p14="http://schemas.microsoft.com/office/powerpoint/2010/main" val="233492253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so Italy has lots of seniors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(not in the work force)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their younger population is contracting (therefore eventually fewer in the work will be forced to support those who are not) . . . </a:t>
            </a:r>
          </a:p>
        </p:txBody>
      </p:sp>
    </p:spTree>
    <p:extLst>
      <p:ext uri="{BB962C8B-B14F-4D97-AF65-F5344CB8AC3E}">
        <p14:creationId xmlns:p14="http://schemas.microsoft.com/office/powerpoint/2010/main" val="352507342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that is to say Italy has a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a:t>
            </a:r>
            <a:r>
              <a:rPr kumimoji="0" lang="en-US" sz="3200" b="1" u="none" strike="noStrike" kern="1200" cap="none" spc="0" normalizeH="0" baseline="0" noProof="0" dirty="0">
                <a:ln>
                  <a:noFill/>
                </a:ln>
                <a:solidFill>
                  <a:srgbClr val="FF0000"/>
                </a:solidFill>
                <a:effectLst/>
                <a:uLnTx/>
                <a:uFillTx/>
                <a:latin typeface="Arial" charset="0"/>
                <a:ea typeface="+mn-ea"/>
                <a:cs typeface="+mn-cs"/>
              </a:rPr>
              <a:t>those in the work force</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a:t>
            </a:r>
          </a:p>
        </p:txBody>
      </p:sp>
    </p:spTree>
    <p:extLst>
      <p:ext uri="{BB962C8B-B14F-4D97-AF65-F5344CB8AC3E}">
        <p14:creationId xmlns:p14="http://schemas.microsoft.com/office/powerpoint/2010/main" val="296339644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to further complicate things, looking at the problem regionally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46835027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46501702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19056440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charset="0"/>
                <a:ea typeface="+mn-ea"/>
                <a:cs typeface="+mn-cs"/>
              </a:rPr>
              <a:t>and it causes problems for families because Italian families generally do not like their young to leave the area of their family home . . .</a:t>
            </a:r>
          </a:p>
        </p:txBody>
      </p:sp>
    </p:spTree>
    <p:extLst>
      <p:ext uri="{BB962C8B-B14F-4D97-AF65-F5344CB8AC3E}">
        <p14:creationId xmlns:p14="http://schemas.microsoft.com/office/powerpoint/2010/main" val="33441680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191" y="198783"/>
            <a:ext cx="6490531" cy="6400800"/>
          </a:xfrm>
          <a:prstGeom prst="rect">
            <a:avLst/>
          </a:prstGeom>
        </p:spPr>
      </p:pic>
      <p:sp>
        <p:nvSpPr>
          <p:cNvPr id="3" name="Rectangle 3"/>
          <p:cNvSpPr>
            <a:spLocks noChangeArrowheads="1"/>
          </p:cNvSpPr>
          <p:nvPr/>
        </p:nvSpPr>
        <p:spPr bwMode="auto">
          <a:xfrm>
            <a:off x="1463609" y="6552708"/>
            <a:ext cx="621837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https://www.theguardian.com/world/2019/sep/11/underpopulated-italian-region-molise?CMP=Share_iOSApp_Other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762000"/>
            <a:ext cx="1828800" cy="402566"/>
          </a:xfrm>
          <a:prstGeom prst="rect">
            <a:avLst/>
          </a:prstGeom>
        </p:spPr>
      </p:pic>
      <p:sp>
        <p:nvSpPr>
          <p:cNvPr id="5" name="Rectangle 4"/>
          <p:cNvSpPr/>
          <p:nvPr/>
        </p:nvSpPr>
        <p:spPr>
          <a:xfrm>
            <a:off x="6914322" y="1295400"/>
            <a:ext cx="1752403"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Wed 11 Sep 2019 </a:t>
            </a:r>
          </a:p>
        </p:txBody>
      </p:sp>
    </p:spTree>
    <p:extLst>
      <p:ext uri="{BB962C8B-B14F-4D97-AF65-F5344CB8AC3E}">
        <p14:creationId xmlns:p14="http://schemas.microsoft.com/office/powerpoint/2010/main" val="30567136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http://www.bbc.com/news/in-pictures-37289713</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834" y="457200"/>
            <a:ext cx="764016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498" y="1066800"/>
            <a:ext cx="635000" cy="304800"/>
          </a:xfrm>
          <a:prstGeom prst="rect">
            <a:avLst/>
          </a:prstGeom>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724400"/>
            <a:ext cx="1463040" cy="144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818787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these problems, in both the North and South,</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000" i="0" dirty="0">
                <a:solidFill>
                  <a:srgbClr val="FF0000"/>
                </a:solidFill>
                <a:latin typeface="Arial" charset="0"/>
              </a:rPr>
              <a:t>g</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o back a long ways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30732536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4302528" y="6642556"/>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3"/>
          <a:stretch>
            <a:fillRect/>
          </a:stretch>
        </p:blipFill>
        <p:spPr>
          <a:xfrm>
            <a:off x="38500" y="228600"/>
            <a:ext cx="9068404" cy="6400800"/>
          </a:xfrm>
          <a:prstGeom prst="rect">
            <a:avLst/>
          </a:prstGeom>
        </p:spPr>
      </p:pic>
      <p:sp>
        <p:nvSpPr>
          <p:cNvPr id="7" name="Rectangle 6"/>
          <p:cNvSpPr/>
          <p:nvPr/>
        </p:nvSpPr>
        <p:spPr>
          <a:xfrm>
            <a:off x="7186032" y="1295400"/>
            <a:ext cx="1208985"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5 Dec 2019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9" y="876354"/>
            <a:ext cx="1905000" cy="276225"/>
          </a:xfrm>
          <a:prstGeom prst="rect">
            <a:avLst/>
          </a:prstGeom>
        </p:spPr>
      </p:pic>
    </p:spTree>
    <p:extLst>
      <p:ext uri="{BB962C8B-B14F-4D97-AF65-F5344CB8AC3E}">
        <p14:creationId xmlns:p14="http://schemas.microsoft.com/office/powerpoint/2010/main" val="40306444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4302528" y="6642556"/>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3"/>
          <a:stretch>
            <a:fillRect/>
          </a:stretch>
        </p:blipFill>
        <p:spPr>
          <a:xfrm>
            <a:off x="38500" y="228600"/>
            <a:ext cx="9068404" cy="6400800"/>
          </a:xfrm>
          <a:prstGeom prst="rect">
            <a:avLst/>
          </a:prstGeom>
        </p:spPr>
      </p:pic>
      <p:sp>
        <p:nvSpPr>
          <p:cNvPr id="7" name="Rectangle 6"/>
          <p:cNvSpPr/>
          <p:nvPr/>
        </p:nvSpPr>
        <p:spPr>
          <a:xfrm>
            <a:off x="7186032" y="1295400"/>
            <a:ext cx="1208985"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5 Dec 2019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9" y="876354"/>
            <a:ext cx="1905000" cy="276225"/>
          </a:xfrm>
          <a:prstGeom prst="rect">
            <a:avLst/>
          </a:prstGeom>
        </p:spPr>
      </p:pic>
      <p:sp>
        <p:nvSpPr>
          <p:cNvPr id="9" name="TextBox 8">
            <a:extLst>
              <a:ext uri="{FF2B5EF4-FFF2-40B4-BE49-F238E27FC236}">
                <a16:creationId xmlns:a16="http://schemas.microsoft.com/office/drawing/2014/main" id="{F3F50C22-2E1E-4126-83F5-C09FB825F2C4}"/>
              </a:ext>
            </a:extLst>
          </p:cNvPr>
          <p:cNvSpPr txBox="1"/>
          <p:nvPr/>
        </p:nvSpPr>
        <p:spPr>
          <a:xfrm>
            <a:off x="1066800" y="1577876"/>
            <a:ext cx="7010400"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mn-ea"/>
                <a:cs typeface="+mn-cs"/>
              </a:rPr>
              <a:t>And issues related to immigration have already severely affected Italian politics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This is discussed in Betsey Krause’s book . . . </a:t>
            </a:r>
            <a:endPar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9748106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2730660"/>
            <a:ext cx="7924800" cy="222234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and Italians often live long lives . .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which makes the economics of the demographic situation worse . . .</a:t>
            </a:r>
            <a:endParaRPr kumimoji="0" lang="en-US" sz="1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93040902"/>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5" name="Text Box 10">
            <a:extLst>
              <a:ext uri="{FF2B5EF4-FFF2-40B4-BE49-F238E27FC236}">
                <a16:creationId xmlns:a16="http://schemas.microsoft.com/office/drawing/2014/main" id="{12187A6B-ACD2-E35E-4590-02323AEDC6CC}"/>
              </a:ext>
            </a:extLst>
          </p:cNvPr>
          <p:cNvSpPr txBox="1">
            <a:spLocks noChangeArrowheads="1"/>
          </p:cNvSpPr>
          <p:nvPr/>
        </p:nvSpPr>
        <p:spPr bwMode="auto">
          <a:xfrm>
            <a:off x="404504" y="3810000"/>
            <a:ext cx="8349281" cy="1398332"/>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That means not enough children are being born to sustain the population . . .</a:t>
            </a:r>
            <a:endPar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3020221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growth rate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-0.08%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201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4" y="4957870"/>
            <a:ext cx="4556054"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23.6%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60,964,931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3">
            <a:extLst>
              <a:ext uri="{FF2B5EF4-FFF2-40B4-BE49-F238E27FC236}">
                <a16:creationId xmlns:a16="http://schemas.microsoft.com/office/drawing/2014/main" id="{C55C4B9D-476A-4AAB-B46B-DEB8B547934F}"/>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B0AA1F2-5235-4B95-A4CB-8813E18EB236}"/>
                  </a:ext>
                </a:extLst>
              </p14:cNvPr>
              <p14:cNvContentPartPr/>
              <p14:nvPr/>
            </p14:nvContentPartPr>
            <p14:xfrm>
              <a:off x="2659500" y="4343400"/>
              <a:ext cx="3825000" cy="68760"/>
            </p14:xfrm>
          </p:contentPart>
        </mc:Choice>
        <mc:Fallback xmlns="">
          <p:pic>
            <p:nvPicPr>
              <p:cNvPr id="4" name="Ink 3">
                <a:extLst>
                  <a:ext uri="{FF2B5EF4-FFF2-40B4-BE49-F238E27FC236}">
                    <a16:creationId xmlns:a16="http://schemas.microsoft.com/office/drawing/2014/main" id="{4B0AA1F2-5235-4B95-A4CB-8813E18EB236}"/>
                  </a:ext>
                </a:extLst>
              </p:cNvPr>
              <p:cNvPicPr/>
              <p:nvPr/>
            </p:nvPicPr>
            <p:blipFill>
              <a:blip r:embed="rId4"/>
              <a:stretch>
                <a:fillRect/>
              </a:stretch>
            </p:blipFill>
            <p:spPr>
              <a:xfrm>
                <a:off x="2605500" y="4235400"/>
                <a:ext cx="39326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95A7C01-5EFA-4895-A387-4CD5C31C691C}"/>
                  </a:ext>
                </a:extLst>
              </p14:cNvPr>
              <p14:cNvContentPartPr/>
              <p14:nvPr/>
            </p14:nvContentPartPr>
            <p14:xfrm>
              <a:off x="-587691" y="20672"/>
              <a:ext cx="360" cy="17640"/>
            </p14:xfrm>
          </p:contentPart>
        </mc:Choice>
        <mc:Fallback xmlns="">
          <p:pic>
            <p:nvPicPr>
              <p:cNvPr id="5" name="Ink 4">
                <a:extLst>
                  <a:ext uri="{FF2B5EF4-FFF2-40B4-BE49-F238E27FC236}">
                    <a16:creationId xmlns:a16="http://schemas.microsoft.com/office/drawing/2014/main" id="{595A7C01-5EFA-4895-A387-4CD5C31C691C}"/>
                  </a:ext>
                </a:extLst>
              </p:cNvPr>
              <p:cNvPicPr/>
              <p:nvPr/>
            </p:nvPicPr>
            <p:blipFill>
              <a:blip r:embed="rId6"/>
              <a:stretch>
                <a:fillRect/>
              </a:stretch>
            </p:blipFill>
            <p:spPr>
              <a:xfrm>
                <a:off x="-641331" y="-86968"/>
                <a:ext cx="108000" cy="233280"/>
              </a:xfrm>
              <a:prstGeom prst="rect">
                <a:avLst/>
              </a:prstGeom>
            </p:spPr>
          </p:pic>
        </mc:Fallback>
      </mc:AlternateContent>
    </p:spTree>
    <p:extLst>
      <p:ext uri="{BB962C8B-B14F-4D97-AF65-F5344CB8AC3E}">
        <p14:creationId xmlns:p14="http://schemas.microsoft.com/office/powerpoint/2010/main" val="145425652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3D9D3-E9AB-4F84-A0C3-72AFF8F159F8}"/>
              </a:ext>
            </a:extLst>
          </p:cNvPr>
          <p:cNvPicPr>
            <a:picLocks noChangeAspect="1"/>
          </p:cNvPicPr>
          <p:nvPr/>
        </p:nvPicPr>
        <p:blipFill>
          <a:blip r:embed="rId2"/>
          <a:stretch>
            <a:fillRect/>
          </a:stretch>
        </p:blipFill>
        <p:spPr>
          <a:xfrm>
            <a:off x="1600200" y="651642"/>
            <a:ext cx="5943600" cy="5825358"/>
          </a:xfrm>
          <a:prstGeom prst="rect">
            <a:avLst/>
          </a:prstGeom>
        </p:spPr>
      </p:pic>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https://www.theguardian.com/world/2020/jul/21/italian-village-morterone-celebrates-first-birth-in-eight-years?CMP=Share_iOSApp_Other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240E28-1BC5-4D46-B833-DB93ABDB473A}"/>
              </a:ext>
            </a:extLst>
          </p:cNvPr>
          <p:cNvSpPr txBox="1"/>
          <p:nvPr/>
        </p:nvSpPr>
        <p:spPr>
          <a:xfrm>
            <a:off x="1561700" y="1352490"/>
            <a:ext cx="3200400"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21 Jul 2020</a:t>
            </a:r>
          </a:p>
        </p:txBody>
      </p:sp>
      <p:pic>
        <p:nvPicPr>
          <p:cNvPr id="9" name="Picture 8" descr="A blue sign with white text&#10;&#10;Description automatically generated with medium confidence">
            <a:extLst>
              <a:ext uri="{FF2B5EF4-FFF2-40B4-BE49-F238E27FC236}">
                <a16:creationId xmlns:a16="http://schemas.microsoft.com/office/drawing/2014/main" id="{AD98ACCB-E107-4E7B-A9B9-5712857E3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300" y="1121434"/>
            <a:ext cx="1828800" cy="402566"/>
          </a:xfrm>
          <a:prstGeom prst="rect">
            <a:avLst/>
          </a:prstGeom>
        </p:spPr>
      </p:pic>
    </p:spTree>
    <p:extLst>
      <p:ext uri="{BB962C8B-B14F-4D97-AF65-F5344CB8AC3E}">
        <p14:creationId xmlns:p14="http://schemas.microsoft.com/office/powerpoint/2010/main" val="8693872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https://www.bbc.com/news/world-53424726</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24B64AC7-9083-4D98-8A6B-CC3EDF1E9D66}"/>
              </a:ext>
            </a:extLst>
          </p:cNvPr>
          <p:cNvPicPr>
            <a:picLocks noChangeAspect="1"/>
          </p:cNvPicPr>
          <p:nvPr/>
        </p:nvPicPr>
        <p:blipFill>
          <a:blip r:embed="rId3"/>
          <a:stretch>
            <a:fillRect/>
          </a:stretch>
        </p:blipFill>
        <p:spPr>
          <a:xfrm>
            <a:off x="1752600" y="593469"/>
            <a:ext cx="5669280" cy="5807331"/>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0BC3B902-8D47-48B5-827A-236ACDF58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475" y="1143000"/>
            <a:ext cx="1828800" cy="877824"/>
          </a:xfrm>
          <a:prstGeom prst="rect">
            <a:avLst/>
          </a:prstGeom>
        </p:spPr>
      </p:pic>
      <p:sp>
        <p:nvSpPr>
          <p:cNvPr id="12" name="TextBox 11">
            <a:extLst>
              <a:ext uri="{FF2B5EF4-FFF2-40B4-BE49-F238E27FC236}">
                <a16:creationId xmlns:a16="http://schemas.microsoft.com/office/drawing/2014/main" id="{B8ECA0CF-6E31-4CE4-AD54-41E4A922E1F3}"/>
              </a:ext>
            </a:extLst>
          </p:cNvPr>
          <p:cNvSpPr txBox="1"/>
          <p:nvPr/>
        </p:nvSpPr>
        <p:spPr>
          <a:xfrm>
            <a:off x="1732550" y="1439732"/>
            <a:ext cx="3200400" cy="541468"/>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Jul 2020</a:t>
            </a:r>
          </a:p>
        </p:txBody>
      </p:sp>
      <p:sp>
        <p:nvSpPr>
          <p:cNvPr id="6" name="Text Box 5">
            <a:extLst>
              <a:ext uri="{FF2B5EF4-FFF2-40B4-BE49-F238E27FC236}">
                <a16:creationId xmlns:a16="http://schemas.microsoft.com/office/drawing/2014/main" id="{5B18C2CD-1167-46E4-9B9D-0E1F9B128CA5}"/>
              </a:ext>
            </a:extLst>
          </p:cNvPr>
          <p:cNvSpPr txBox="1">
            <a:spLocks noChangeArrowheads="1"/>
          </p:cNvSpPr>
          <p:nvPr/>
        </p:nvSpPr>
        <p:spPr bwMode="auto">
          <a:xfrm>
            <a:off x="2524225" y="4648200"/>
            <a:ext cx="4095550" cy="954107"/>
          </a:xfrm>
          <a:prstGeom prst="rect">
            <a:avLst/>
          </a:prstGeom>
          <a:solidFill>
            <a:schemeClr val="bg1"/>
          </a:solidFill>
          <a:ln w="76200">
            <a:solidFill>
              <a:srgbClr val="C00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Including Italy</a:t>
            </a:r>
          </a:p>
        </p:txBody>
      </p:sp>
    </p:spTree>
    <p:extLst>
      <p:ext uri="{BB962C8B-B14F-4D97-AF65-F5344CB8AC3E}">
        <p14:creationId xmlns:p14="http://schemas.microsoft.com/office/powerpoint/2010/main" val="5019644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4" name="Text Box 10">
            <a:extLst>
              <a:ext uri="{FF2B5EF4-FFF2-40B4-BE49-F238E27FC236}">
                <a16:creationId xmlns:a16="http://schemas.microsoft.com/office/drawing/2014/main" id="{56ED625B-0E1F-D106-EA4D-4F72E20D6523}"/>
              </a:ext>
            </a:extLst>
          </p:cNvPr>
          <p:cNvSpPr txBox="1">
            <a:spLocks noChangeArrowheads="1"/>
          </p:cNvSpPr>
          <p:nvPr/>
        </p:nvSpPr>
        <p:spPr bwMode="auto">
          <a:xfrm>
            <a:off x="404504" y="3378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 overall total fertility rate of </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2.1</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is needed for the population in an area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to remain stable,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assuming no immigration or emigration occurs . . .</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5615172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048000"/>
            <a:ext cx="8349281" cy="30988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276600"/>
            <a:ext cx="8349281" cy="2819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low birth rate is a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huge</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slow-moving crisis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unless something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eventually done,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Italy as we know it will disappear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32510138"/>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8611" name="Rectangle 3"/>
          <p:cNvSpPr>
            <a:spLocks noGrp="1" noChangeArrowheads="1"/>
          </p:cNvSpPr>
          <p:nvPr>
            <p:ph type="body" idx="1"/>
          </p:nvPr>
        </p:nvSpPr>
        <p:spPr>
          <a:xfrm>
            <a:off x="914400" y="1343085"/>
            <a:ext cx="7315200" cy="4524315"/>
          </a:xfrm>
        </p:spPr>
        <p:txBody>
          <a:bodyPr/>
          <a:lstStyle/>
          <a:p>
            <a:pPr marL="0" indent="0" algn="ctr" eaLnBrk="1" hangingPunct="1">
              <a:buNone/>
            </a:pPr>
            <a:r>
              <a:rPr lang="en-US" sz="2800" dirty="0"/>
              <a:t>“Although Italian culture is justifiably renowned, it is in danger of extinction, as are the cultures of some other developed nations.  It has one of the lowest fertility rate among nations: 1.19  children per woman.  After Sweden, Italy has the oldest population among nations, with  16.1% of its population over 65.”</a:t>
            </a:r>
          </a:p>
        </p:txBody>
      </p:sp>
      <p:sp>
        <p:nvSpPr>
          <p:cNvPr id="5" name="Rectangle 4"/>
          <p:cNvSpPr/>
          <p:nvPr/>
        </p:nvSpPr>
        <p:spPr>
          <a:xfrm>
            <a:off x="3124200" y="3877130"/>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1.26</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6" name="Rectangle 5"/>
          <p:cNvSpPr/>
          <p:nvPr/>
        </p:nvSpPr>
        <p:spPr>
          <a:xfrm>
            <a:off x="1829474" y="5415166"/>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22.1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7" name="Rectangle 6"/>
          <p:cNvSpPr/>
          <p:nvPr/>
        </p:nvSpPr>
        <p:spPr>
          <a:xfrm>
            <a:off x="3424104" y="5998192"/>
            <a:ext cx="2279471"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[2024 est.]</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3B8C10D-B7BB-4D90-B9DA-15B7BA32DEED}"/>
                  </a:ext>
                </a:extLst>
              </p14:cNvPr>
              <p14:cNvContentPartPr/>
              <p14:nvPr/>
            </p14:nvContentPartPr>
            <p14:xfrm>
              <a:off x="4215771" y="2049632"/>
              <a:ext cx="2448360" cy="67680"/>
            </p14:xfrm>
          </p:contentPart>
        </mc:Choice>
        <mc:Fallback xmlns="">
          <p:pic>
            <p:nvPicPr>
              <p:cNvPr id="2" name="Ink 1">
                <a:extLst>
                  <a:ext uri="{FF2B5EF4-FFF2-40B4-BE49-F238E27FC236}">
                    <a16:creationId xmlns:a16="http://schemas.microsoft.com/office/drawing/2014/main" id="{23B8C10D-B7BB-4D90-B9DA-15B7BA32DEED}"/>
                  </a:ext>
                </a:extLst>
              </p:cNvPr>
              <p:cNvPicPr/>
              <p:nvPr/>
            </p:nvPicPr>
            <p:blipFill>
              <a:blip r:embed="rId4"/>
              <a:stretch>
                <a:fillRect/>
              </a:stretch>
            </p:blipFill>
            <p:spPr>
              <a:xfrm>
                <a:off x="4161771" y="1941992"/>
                <a:ext cx="255600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CFF5946-9714-4B76-95FB-C0A2604547FE}"/>
                  </a:ext>
                </a:extLst>
              </p14:cNvPr>
              <p14:cNvContentPartPr/>
              <p14:nvPr/>
            </p14:nvContentPartPr>
            <p14:xfrm>
              <a:off x="2068731" y="2569472"/>
              <a:ext cx="1411200" cy="39240"/>
            </p14:xfrm>
          </p:contentPart>
        </mc:Choice>
        <mc:Fallback xmlns="">
          <p:pic>
            <p:nvPicPr>
              <p:cNvPr id="3" name="Ink 2">
                <a:extLst>
                  <a:ext uri="{FF2B5EF4-FFF2-40B4-BE49-F238E27FC236}">
                    <a16:creationId xmlns:a16="http://schemas.microsoft.com/office/drawing/2014/main" id="{8CFF5946-9714-4B76-95FB-C0A2604547FE}"/>
                  </a:ext>
                </a:extLst>
              </p:cNvPr>
              <p:cNvPicPr/>
              <p:nvPr/>
            </p:nvPicPr>
            <p:blipFill>
              <a:blip r:embed="rId6"/>
              <a:stretch>
                <a:fillRect/>
              </a:stretch>
            </p:blipFill>
            <p:spPr>
              <a:xfrm>
                <a:off x="2015091" y="2461472"/>
                <a:ext cx="15188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574CA3D-9439-43ED-A825-CFDAC462303D}"/>
                  </a:ext>
                </a:extLst>
              </p14:cNvPr>
              <p14:cNvContentPartPr/>
              <p14:nvPr/>
            </p14:nvContentPartPr>
            <p14:xfrm>
              <a:off x="3406851" y="1529792"/>
              <a:ext cx="2011680" cy="49320"/>
            </p14:xfrm>
          </p:contentPart>
        </mc:Choice>
        <mc:Fallback xmlns="">
          <p:pic>
            <p:nvPicPr>
              <p:cNvPr id="4" name="Ink 3">
                <a:extLst>
                  <a:ext uri="{FF2B5EF4-FFF2-40B4-BE49-F238E27FC236}">
                    <a16:creationId xmlns:a16="http://schemas.microsoft.com/office/drawing/2014/main" id="{F574CA3D-9439-43ED-A825-CFDAC462303D}"/>
                  </a:ext>
                </a:extLst>
              </p:cNvPr>
              <p:cNvPicPr/>
              <p:nvPr/>
            </p:nvPicPr>
            <p:blipFill>
              <a:blip r:embed="rId8"/>
              <a:stretch>
                <a:fillRect/>
              </a:stretch>
            </p:blipFill>
            <p:spPr>
              <a:xfrm>
                <a:off x="3353211" y="1422152"/>
                <a:ext cx="2119320" cy="264960"/>
              </a:xfrm>
              <a:prstGeom prst="rect">
                <a:avLst/>
              </a:prstGeom>
            </p:spPr>
          </p:pic>
        </mc:Fallback>
      </mc:AlternateContent>
      <p:sp>
        <p:nvSpPr>
          <p:cNvPr id="9" name="Rectangle 8">
            <a:extLst>
              <a:ext uri="{FF2B5EF4-FFF2-40B4-BE49-F238E27FC236}">
                <a16:creationId xmlns:a16="http://schemas.microsoft.com/office/drawing/2014/main" id="{B937DFF3-DDB7-0BC9-71BA-AB82A4AC88B3}"/>
              </a:ext>
            </a:extLst>
          </p:cNvPr>
          <p:cNvSpPr/>
          <p:nvPr/>
        </p:nvSpPr>
        <p:spPr>
          <a:xfrm>
            <a:off x="1194239" y="5420380"/>
            <a:ext cx="1742464"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[23.6%]</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9732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191" y="198783"/>
            <a:ext cx="6490531" cy="6400800"/>
          </a:xfrm>
          <a:prstGeom prst="rect">
            <a:avLst/>
          </a:prstGeom>
        </p:spPr>
      </p:pic>
      <p:sp>
        <p:nvSpPr>
          <p:cNvPr id="3" name="Rectangle 3"/>
          <p:cNvSpPr>
            <a:spLocks noChangeArrowheads="1"/>
          </p:cNvSpPr>
          <p:nvPr/>
        </p:nvSpPr>
        <p:spPr bwMode="auto">
          <a:xfrm>
            <a:off x="1463609" y="6552708"/>
            <a:ext cx="621837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https://www.theguardian.com/world/2019/sep/11/underpopulated-italian-region-molise?CMP=Share_iOSApp_Other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762000"/>
            <a:ext cx="1828800" cy="402566"/>
          </a:xfrm>
          <a:prstGeom prst="rect">
            <a:avLst/>
          </a:prstGeom>
        </p:spPr>
      </p:pic>
      <p:sp>
        <p:nvSpPr>
          <p:cNvPr id="5" name="Rectangle 4"/>
          <p:cNvSpPr/>
          <p:nvPr/>
        </p:nvSpPr>
        <p:spPr>
          <a:xfrm>
            <a:off x="6914322" y="1295400"/>
            <a:ext cx="1752403"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Wed 11 Sep 2019 </a:t>
            </a:r>
          </a:p>
        </p:txBody>
      </p:sp>
    </p:spTree>
    <p:extLst>
      <p:ext uri="{BB962C8B-B14F-4D97-AF65-F5344CB8AC3E}">
        <p14:creationId xmlns:p14="http://schemas.microsoft.com/office/powerpoint/2010/main" val="19611722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277935" y="6552708"/>
            <a:ext cx="458971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http://edition.cnn.com/travel/article/italy-one-euro-homes-maenza-rome/index.html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descr="A picture containing text, mountain, valley, canyon&#10;&#10;Description automatically generated">
            <a:extLst>
              <a:ext uri="{FF2B5EF4-FFF2-40B4-BE49-F238E27FC236}">
                <a16:creationId xmlns:a16="http://schemas.microsoft.com/office/drawing/2014/main" id="{EDE08179-36F9-4703-A232-456213EF30A6}"/>
              </a:ext>
            </a:extLst>
          </p:cNvPr>
          <p:cNvPicPr>
            <a:picLocks noChangeAspect="1"/>
          </p:cNvPicPr>
          <p:nvPr/>
        </p:nvPicPr>
        <p:blipFill>
          <a:blip r:embed="rId3"/>
          <a:stretch>
            <a:fillRect/>
          </a:stretch>
        </p:blipFill>
        <p:spPr>
          <a:xfrm>
            <a:off x="914400" y="533400"/>
            <a:ext cx="7315200" cy="6013095"/>
          </a:xfrm>
          <a:prstGeom prst="rect">
            <a:avLst/>
          </a:prstGeom>
        </p:spPr>
      </p:pic>
      <p:sp>
        <p:nvSpPr>
          <p:cNvPr id="8" name="Rectangle 7">
            <a:extLst>
              <a:ext uri="{FF2B5EF4-FFF2-40B4-BE49-F238E27FC236}">
                <a16:creationId xmlns:a16="http://schemas.microsoft.com/office/drawing/2014/main" id="{1C22329A-F548-41BB-8938-180519285266}"/>
              </a:ext>
            </a:extLst>
          </p:cNvPr>
          <p:cNvSpPr/>
          <p:nvPr/>
        </p:nvSpPr>
        <p:spPr>
          <a:xfrm>
            <a:off x="2295625" y="6266576"/>
            <a:ext cx="2179320" cy="276999"/>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23 August 2021 </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08EA5F0-7FE6-471C-BFBF-66D5DAD05134}"/>
                  </a:ext>
                </a:extLst>
              </p14:cNvPr>
              <p14:cNvContentPartPr/>
              <p14:nvPr/>
            </p14:nvContentPartPr>
            <p14:xfrm>
              <a:off x="5572971" y="5543792"/>
              <a:ext cx="1179720" cy="49320"/>
            </p14:xfrm>
          </p:contentPart>
        </mc:Choice>
        <mc:Fallback xmlns="">
          <p:pic>
            <p:nvPicPr>
              <p:cNvPr id="9" name="Ink 8">
                <a:extLst>
                  <a:ext uri="{FF2B5EF4-FFF2-40B4-BE49-F238E27FC236}">
                    <a16:creationId xmlns:a16="http://schemas.microsoft.com/office/drawing/2014/main" id="{508EA5F0-7FE6-471C-BFBF-66D5DAD05134}"/>
                  </a:ext>
                </a:extLst>
              </p:cNvPr>
              <p:cNvPicPr/>
              <p:nvPr/>
            </p:nvPicPr>
            <p:blipFill>
              <a:blip r:embed="rId5"/>
              <a:stretch>
                <a:fillRect/>
              </a:stretch>
            </p:blipFill>
            <p:spPr>
              <a:xfrm>
                <a:off x="5518971" y="5435792"/>
                <a:ext cx="12873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6F6E821-86C8-4939-8A28-5619350D665F}"/>
                  </a:ext>
                </a:extLst>
              </p14:cNvPr>
              <p14:cNvContentPartPr/>
              <p14:nvPr/>
            </p14:nvContentPartPr>
            <p14:xfrm>
              <a:off x="5562891" y="5715872"/>
              <a:ext cx="1229760" cy="41400"/>
            </p14:xfrm>
          </p:contentPart>
        </mc:Choice>
        <mc:Fallback xmlns="">
          <p:pic>
            <p:nvPicPr>
              <p:cNvPr id="10" name="Ink 9">
                <a:extLst>
                  <a:ext uri="{FF2B5EF4-FFF2-40B4-BE49-F238E27FC236}">
                    <a16:creationId xmlns:a16="http://schemas.microsoft.com/office/drawing/2014/main" id="{B6F6E821-86C8-4939-8A28-5619350D665F}"/>
                  </a:ext>
                </a:extLst>
              </p:cNvPr>
              <p:cNvPicPr/>
              <p:nvPr/>
            </p:nvPicPr>
            <p:blipFill>
              <a:blip r:embed="rId7"/>
              <a:stretch>
                <a:fillRect/>
              </a:stretch>
            </p:blipFill>
            <p:spPr>
              <a:xfrm>
                <a:off x="5508891" y="5607872"/>
                <a:ext cx="13374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3D294408-0B51-4DE2-A277-0772988F6437}"/>
                  </a:ext>
                </a:extLst>
              </p14:cNvPr>
              <p14:cNvContentPartPr/>
              <p14:nvPr/>
            </p14:nvContentPartPr>
            <p14:xfrm>
              <a:off x="2425131" y="5880032"/>
              <a:ext cx="1686960" cy="20520"/>
            </p14:xfrm>
          </p:contentPart>
        </mc:Choice>
        <mc:Fallback xmlns="">
          <p:pic>
            <p:nvPicPr>
              <p:cNvPr id="11" name="Ink 10">
                <a:extLst>
                  <a:ext uri="{FF2B5EF4-FFF2-40B4-BE49-F238E27FC236}">
                    <a16:creationId xmlns:a16="http://schemas.microsoft.com/office/drawing/2014/main" id="{3D294408-0B51-4DE2-A277-0772988F6437}"/>
                  </a:ext>
                </a:extLst>
              </p:cNvPr>
              <p:cNvPicPr/>
              <p:nvPr/>
            </p:nvPicPr>
            <p:blipFill>
              <a:blip r:embed="rId9"/>
              <a:stretch>
                <a:fillRect/>
              </a:stretch>
            </p:blipFill>
            <p:spPr>
              <a:xfrm>
                <a:off x="2371119" y="5772032"/>
                <a:ext cx="1794623"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073D1CFB-D88A-4ABE-A04C-090C884CE4E2}"/>
                  </a:ext>
                </a:extLst>
              </p14:cNvPr>
              <p14:cNvContentPartPr/>
              <p14:nvPr/>
            </p14:nvContentPartPr>
            <p14:xfrm>
              <a:off x="2415411" y="6015392"/>
              <a:ext cx="1671840" cy="58680"/>
            </p14:xfrm>
          </p:contentPart>
        </mc:Choice>
        <mc:Fallback xmlns="">
          <p:pic>
            <p:nvPicPr>
              <p:cNvPr id="12" name="Ink 11">
                <a:extLst>
                  <a:ext uri="{FF2B5EF4-FFF2-40B4-BE49-F238E27FC236}">
                    <a16:creationId xmlns:a16="http://schemas.microsoft.com/office/drawing/2014/main" id="{073D1CFB-D88A-4ABE-A04C-090C884CE4E2}"/>
                  </a:ext>
                </a:extLst>
              </p:cNvPr>
              <p:cNvPicPr/>
              <p:nvPr/>
            </p:nvPicPr>
            <p:blipFill>
              <a:blip r:embed="rId11"/>
              <a:stretch>
                <a:fillRect/>
              </a:stretch>
            </p:blipFill>
            <p:spPr>
              <a:xfrm>
                <a:off x="2361399" y="5907392"/>
                <a:ext cx="1779503" cy="274320"/>
              </a:xfrm>
              <a:prstGeom prst="rect">
                <a:avLst/>
              </a:prstGeom>
            </p:spPr>
          </p:pic>
        </mc:Fallback>
      </mc:AlternateContent>
      <p:sp>
        <p:nvSpPr>
          <p:cNvPr id="13" name="Rectangle 12">
            <a:extLst>
              <a:ext uri="{FF2B5EF4-FFF2-40B4-BE49-F238E27FC236}">
                <a16:creationId xmlns:a16="http://schemas.microsoft.com/office/drawing/2014/main" id="{D0D76155-EF06-4430-91EE-AACBA3289EE8}"/>
              </a:ext>
            </a:extLst>
          </p:cNvPr>
          <p:cNvSpPr/>
          <p:nvPr/>
        </p:nvSpPr>
        <p:spPr>
          <a:xfrm>
            <a:off x="5821680" y="5867400"/>
            <a:ext cx="2179320"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badi Extra Light" panose="020B0604020202020204" pitchFamily="34" charset="0"/>
                <a:ea typeface="+mn-ea"/>
                <a:cs typeface="+mn-cs"/>
              </a:rPr>
              <a:t>$1.18 USD</a:t>
            </a:r>
          </a:p>
        </p:txBody>
      </p:sp>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18FF0D88-EC34-4EED-A33F-B0D450A86692}"/>
                  </a:ext>
                </a:extLst>
              </p14:cNvPr>
              <p14:cNvContentPartPr/>
              <p14:nvPr/>
            </p14:nvContentPartPr>
            <p14:xfrm>
              <a:off x="5871429" y="6043832"/>
              <a:ext cx="1332360" cy="42120"/>
            </p14:xfrm>
          </p:contentPart>
        </mc:Choice>
        <mc:Fallback xmlns="">
          <p:pic>
            <p:nvPicPr>
              <p:cNvPr id="4" name="Ink 3">
                <a:extLst>
                  <a:ext uri="{FF2B5EF4-FFF2-40B4-BE49-F238E27FC236}">
                    <a16:creationId xmlns:a16="http://schemas.microsoft.com/office/drawing/2014/main" id="{18FF0D88-EC34-4EED-A33F-B0D450A86692}"/>
                  </a:ext>
                </a:extLst>
              </p:cNvPr>
              <p:cNvPicPr/>
              <p:nvPr/>
            </p:nvPicPr>
            <p:blipFill>
              <a:blip r:embed="rId13"/>
              <a:stretch>
                <a:fillRect/>
              </a:stretch>
            </p:blipFill>
            <p:spPr>
              <a:xfrm>
                <a:off x="5817429" y="5935832"/>
                <a:ext cx="1440000" cy="257760"/>
              </a:xfrm>
              <a:prstGeom prst="rect">
                <a:avLst/>
              </a:prstGeom>
            </p:spPr>
          </p:pic>
        </mc:Fallback>
      </mc:AlternateContent>
    </p:spTree>
    <p:extLst>
      <p:ext uri="{BB962C8B-B14F-4D97-AF65-F5344CB8AC3E}">
        <p14:creationId xmlns:p14="http://schemas.microsoft.com/office/powerpoint/2010/main" val="42565374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377047" y="6552708"/>
            <a:ext cx="639149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https://www.theguardian.com/world/2023/oct/07/italy-births-far-right-demographic-winter?CMP=Share_iOSApp_Other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a:extLst>
              <a:ext uri="{FF2B5EF4-FFF2-40B4-BE49-F238E27FC236}">
                <a16:creationId xmlns:a16="http://schemas.microsoft.com/office/drawing/2014/main" id="{87376E35-7CC2-0FCC-9399-F27844CB09DD}"/>
              </a:ext>
            </a:extLst>
          </p:cNvPr>
          <p:cNvPicPr>
            <a:picLocks noChangeAspect="1"/>
          </p:cNvPicPr>
          <p:nvPr/>
        </p:nvPicPr>
        <p:blipFill>
          <a:blip r:embed="rId3"/>
          <a:stretch>
            <a:fillRect/>
          </a:stretch>
        </p:blipFill>
        <p:spPr>
          <a:xfrm>
            <a:off x="358558" y="457047"/>
            <a:ext cx="8426883" cy="5943905"/>
          </a:xfrm>
          <a:prstGeom prst="rect">
            <a:avLst/>
          </a:prstGeom>
        </p:spPr>
      </p:pic>
      <p:sp>
        <p:nvSpPr>
          <p:cNvPr id="15" name="Rectangle 14">
            <a:extLst>
              <a:ext uri="{FF2B5EF4-FFF2-40B4-BE49-F238E27FC236}">
                <a16:creationId xmlns:a16="http://schemas.microsoft.com/office/drawing/2014/main" id="{B17ED238-B49D-331A-C273-DCFB25413BE1}"/>
              </a:ext>
            </a:extLst>
          </p:cNvPr>
          <p:cNvSpPr/>
          <p:nvPr/>
        </p:nvSpPr>
        <p:spPr>
          <a:xfrm>
            <a:off x="1325880" y="1600200"/>
            <a:ext cx="2179320"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23 August 2021 </a:t>
            </a:r>
          </a:p>
        </p:txBody>
      </p:sp>
      <p:pic>
        <p:nvPicPr>
          <p:cNvPr id="17" name="Picture 16" descr="A blue and white logo&#10;&#10;Description automatically generated">
            <a:extLst>
              <a:ext uri="{FF2B5EF4-FFF2-40B4-BE49-F238E27FC236}">
                <a16:creationId xmlns:a16="http://schemas.microsoft.com/office/drawing/2014/main" id="{84B1E5F5-680E-AA1E-4D8D-F65F9D3F7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838200"/>
            <a:ext cx="3028950" cy="666750"/>
          </a:xfrm>
          <a:prstGeom prst="rect">
            <a:avLst/>
          </a:prstGeom>
        </p:spPr>
      </p:pic>
    </p:spTree>
    <p:extLst>
      <p:ext uri="{BB962C8B-B14F-4D97-AF65-F5344CB8AC3E}">
        <p14:creationId xmlns:p14="http://schemas.microsoft.com/office/powerpoint/2010/main" val="6765848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505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352800"/>
            <a:ext cx="8349281" cy="2057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in the meantime, there will be big problems trying to support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 aging population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477276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202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93150041"/>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305025"/>
            <a:ext cx="2362200" cy="3883179"/>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This is detailed in 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100752546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86000" y="2661947"/>
            <a:ext cx="4572000" cy="182492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Here’s how that works . . .</a:t>
            </a:r>
          </a:p>
        </p:txBody>
      </p:sp>
    </p:spTree>
    <p:extLst>
      <p:ext uri="{BB962C8B-B14F-4D97-AF65-F5344CB8AC3E}">
        <p14:creationId xmlns:p14="http://schemas.microsoft.com/office/powerpoint/2010/main" val="84883571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2140239"/>
            <a:ext cx="7048500" cy="35747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Population change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births minus deaths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plus net migration</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mn-ea"/>
                <a:cs typeface="+mn-cs"/>
              </a:rPr>
              <a:t>(immigration minus emigration) </a:t>
            </a:r>
          </a:p>
        </p:txBody>
      </p:sp>
    </p:spTree>
    <p:extLst>
      <p:ext uri="{BB962C8B-B14F-4D97-AF65-F5344CB8AC3E}">
        <p14:creationId xmlns:p14="http://schemas.microsoft.com/office/powerpoint/2010/main" val="171044986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905000"/>
            <a:ext cx="7048500" cy="389645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If you like formulas, here’s the formula: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∆p = (b-d) + (</a:t>
            </a:r>
            <a:r>
              <a:rPr kumimoji="0" lang="en-US" sz="4800" b="1" i="0" u="none" strike="noStrike" kern="1200" cap="none" spc="0" normalizeH="0" baseline="0" noProof="0" dirty="0" err="1">
                <a:ln>
                  <a:noFill/>
                </a:ln>
                <a:solidFill>
                  <a:srgbClr val="FF0000"/>
                </a:solidFill>
                <a:effectLst/>
                <a:uLnTx/>
                <a:uFillTx/>
                <a:latin typeface="Arial" charset="0"/>
                <a:ea typeface="+mn-ea"/>
                <a:cs typeface="+mn-cs"/>
              </a:rPr>
              <a:t>i</a:t>
            </a:r>
            <a:r>
              <a:rPr kumimoji="0" lang="en-US" sz="4800" b="1" i="0" u="none" strike="noStrike" kern="1200" cap="none" spc="0" normalizeH="0" baseline="0" noProof="0" dirty="0">
                <a:ln>
                  <a:noFill/>
                </a:ln>
                <a:solidFill>
                  <a:srgbClr val="FF0000"/>
                </a:solidFill>
                <a:effectLst/>
                <a:uLnTx/>
                <a:uFillTx/>
                <a:latin typeface="Arial" charset="0"/>
                <a:ea typeface="+mn-ea"/>
                <a:cs typeface="+mn-cs"/>
              </a:rPr>
              <a: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∆p = population change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b =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 = deaths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 I =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e = emigration </a:t>
            </a:r>
          </a:p>
        </p:txBody>
      </p:sp>
    </p:spTree>
    <p:extLst>
      <p:ext uri="{BB962C8B-B14F-4D97-AF65-F5344CB8AC3E}">
        <p14:creationId xmlns:p14="http://schemas.microsoft.com/office/powerpoint/2010/main" val="283335436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026" name="Picture 2" descr="File:Population pyramid exampl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86" y="1905000"/>
            <a:ext cx="8229600" cy="4056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2205" y="914400"/>
            <a:ext cx="6580909" cy="95410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Population Pyramids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reflect population composition and change </a:t>
            </a:r>
          </a:p>
        </p:txBody>
      </p:sp>
    </p:spTree>
    <p:extLst>
      <p:ext uri="{BB962C8B-B14F-4D97-AF65-F5344CB8AC3E}">
        <p14:creationId xmlns:p14="http://schemas.microsoft.com/office/powerpoint/2010/main" val="730741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1600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19435F1B-EBEB-4770-9942-4F03FB460821}"/>
              </a:ext>
            </a:extLst>
          </p:cNvPr>
          <p:cNvSpPr txBox="1"/>
          <p:nvPr/>
        </p:nvSpPr>
        <p:spPr>
          <a:xfrm>
            <a:off x="1981200" y="5739825"/>
            <a:ext cx="44196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229814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37338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E5227DA0-6276-4BE9-A773-00D9E58D4EFB}"/>
              </a:ext>
            </a:extLst>
          </p:cNvPr>
          <p:cNvSpPr txBox="1"/>
          <p:nvPr/>
        </p:nvSpPr>
        <p:spPr>
          <a:xfrm>
            <a:off x="41396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286254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5791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218AA316-5D14-41DB-A1E8-3EB55B16432C}"/>
              </a:ext>
            </a:extLst>
          </p:cNvPr>
          <p:cNvSpPr txBox="1"/>
          <p:nvPr/>
        </p:nvSpPr>
        <p:spPr>
          <a:xfrm>
            <a:off x="15488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stationary</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0966457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782935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3288E50F-29C0-4024-8EBC-02EFF3D25EE7}"/>
              </a:ext>
            </a:extLst>
          </p:cNvPr>
          <p:cNvSpPr txBox="1"/>
          <p:nvPr/>
        </p:nvSpPr>
        <p:spPr>
          <a:xfrm>
            <a:off x="3200400" y="5801380"/>
            <a:ext cx="48519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contracting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8765861"/>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major problem occurs with the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in</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 the work force)</a:t>
            </a:r>
          </a:p>
        </p:txBody>
      </p:sp>
    </p:spTree>
    <p:extLst>
      <p:ext uri="{BB962C8B-B14F-4D97-AF65-F5344CB8AC3E}">
        <p14:creationId xmlns:p14="http://schemas.microsoft.com/office/powerpoint/2010/main" val="183994077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867548"/>
            <a:ext cx="7048500" cy="355174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“dependent population”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number of people that have to be supported by those of working age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Usually, it’s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population aged 0-14 + those 65 and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divided by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total population 15-64)</a:t>
            </a:r>
          </a:p>
        </p:txBody>
      </p:sp>
    </p:spTree>
    <p:extLst>
      <p:ext uri="{BB962C8B-B14F-4D97-AF65-F5344CB8AC3E}">
        <p14:creationId xmlns:p14="http://schemas.microsoft.com/office/powerpoint/2010/main" val="609329646"/>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7704203D-B8A9-4B70-BCED-497EDDADCDEF}"/>
              </a:ext>
            </a:extLst>
          </p:cNvPr>
          <p:cNvSpPr/>
          <p:nvPr/>
        </p:nvSpPr>
        <p:spPr>
          <a:xfrm>
            <a:off x="162025" y="1676400"/>
            <a:ext cx="8229600" cy="13339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F2C09EC-2D4D-46EB-91A1-0B461199A3C1}"/>
              </a:ext>
            </a:extLst>
          </p:cNvPr>
          <p:cNvSpPr/>
          <p:nvPr/>
        </p:nvSpPr>
        <p:spPr>
          <a:xfrm>
            <a:off x="162025" y="4572000"/>
            <a:ext cx="8229600" cy="457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32091E8C-65CC-43D4-B8E6-01EFFFC4162A}"/>
              </a:ext>
            </a:extLst>
          </p:cNvPr>
          <p:cNvSpPr txBox="1"/>
          <p:nvPr/>
        </p:nvSpPr>
        <p:spPr>
          <a:xfrm>
            <a:off x="1733350" y="2180925"/>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9F7C6D51-AA3F-415F-AE1C-C4ADFA2FDFF4}"/>
              </a:ext>
            </a:extLst>
          </p:cNvPr>
          <p:cNvSpPr txBox="1"/>
          <p:nvPr/>
        </p:nvSpPr>
        <p:spPr>
          <a:xfrm>
            <a:off x="1733350" y="4515050"/>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0698054"/>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7" name="Text Box 12">
            <a:extLst>
              <a:ext uri="{FF2B5EF4-FFF2-40B4-BE49-F238E27FC236}">
                <a16:creationId xmlns:a16="http://schemas.microsoft.com/office/drawing/2014/main" id="{197404A6-71BC-44DB-B636-26F5A7950706}"/>
              </a:ext>
            </a:extLst>
          </p:cNvPr>
          <p:cNvSpPr txBox="1">
            <a:spLocks noChangeArrowheads="1"/>
          </p:cNvSpPr>
          <p:nvPr/>
        </p:nvSpPr>
        <p:spPr bwMode="auto">
          <a:xfrm>
            <a:off x="3200400" y="4110335"/>
            <a:ext cx="936475"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8" name="Text Box 12">
            <a:extLst>
              <a:ext uri="{FF2B5EF4-FFF2-40B4-BE49-F238E27FC236}">
                <a16:creationId xmlns:a16="http://schemas.microsoft.com/office/drawing/2014/main" id="{70446B88-A886-4C62-901B-11877E5F9A00}"/>
              </a:ext>
            </a:extLst>
          </p:cNvPr>
          <p:cNvSpPr txBox="1">
            <a:spLocks noChangeArrowheads="1"/>
          </p:cNvSpPr>
          <p:nvPr/>
        </p:nvSpPr>
        <p:spPr bwMode="auto">
          <a:xfrm>
            <a:off x="5020179" y="4105975"/>
            <a:ext cx="1228221"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female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6" name="Rectangle 15">
            <a:extLst>
              <a:ext uri="{FF2B5EF4-FFF2-40B4-BE49-F238E27FC236}">
                <a16:creationId xmlns:a16="http://schemas.microsoft.com/office/drawing/2014/main" id="{39A7D0BB-598C-4BAB-AED5-2F260E3FDC87}"/>
              </a:ext>
            </a:extLst>
          </p:cNvPr>
          <p:cNvSpPr/>
          <p:nvPr/>
        </p:nvSpPr>
        <p:spPr>
          <a:xfrm>
            <a:off x="152400" y="2999875"/>
            <a:ext cx="8229600" cy="1562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0B3DE15-4FB2-4D49-BDD0-F24BD90503A4}"/>
              </a:ext>
            </a:extLst>
          </p:cNvPr>
          <p:cNvSpPr txBox="1"/>
          <p:nvPr/>
        </p:nvSpPr>
        <p:spPr>
          <a:xfrm>
            <a:off x="1295400" y="3170732"/>
            <a:ext cx="653395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People who have to support the “dependent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12274561"/>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51F268DF-DF04-4E83-A080-2D731876968E}"/>
              </a:ext>
            </a:extLst>
          </p:cNvPr>
          <p:cNvSpPr/>
          <p:nvPr/>
        </p:nvSpPr>
        <p:spPr>
          <a:xfrm>
            <a:off x="2286000" y="2590800"/>
            <a:ext cx="4572000" cy="166814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Every 5 years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lines move up one level</a:t>
            </a:r>
          </a:p>
        </p:txBody>
      </p:sp>
    </p:spTree>
    <p:extLst>
      <p:ext uri="{BB962C8B-B14F-4D97-AF65-F5344CB8AC3E}">
        <p14:creationId xmlns:p14="http://schemas.microsoft.com/office/powerpoint/2010/main" val="4258786577"/>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CF1D8BF2-1D49-4988-9313-F5231A2FC998}"/>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A54410-07C4-47A2-B6FD-BAB184AA97C4}"/>
                  </a:ext>
                </a:extLst>
              </p14:cNvPr>
              <p14:cNvContentPartPr/>
              <p14:nvPr/>
            </p14:nvContentPartPr>
            <p14:xfrm>
              <a:off x="3872880" y="1307240"/>
              <a:ext cx="2227680" cy="77400"/>
            </p14:xfrm>
          </p:contentPart>
        </mc:Choice>
        <mc:Fallback xmlns="">
          <p:pic>
            <p:nvPicPr>
              <p:cNvPr id="3" name="Ink 2">
                <a:extLst>
                  <a:ext uri="{FF2B5EF4-FFF2-40B4-BE49-F238E27FC236}">
                    <a16:creationId xmlns:a16="http://schemas.microsoft.com/office/drawing/2014/main" id="{B2A54410-07C4-47A2-B6FD-BAB184AA97C4}"/>
                  </a:ext>
                </a:extLst>
              </p:cNvPr>
              <p:cNvPicPr/>
              <p:nvPr/>
            </p:nvPicPr>
            <p:blipFill>
              <a:blip r:embed="rId6"/>
              <a:stretch>
                <a:fillRect/>
              </a:stretch>
            </p:blipFill>
            <p:spPr>
              <a:xfrm>
                <a:off x="3818871" y="1199240"/>
                <a:ext cx="2335337" cy="293040"/>
              </a:xfrm>
              <a:prstGeom prst="rect">
                <a:avLst/>
              </a:prstGeom>
            </p:spPr>
          </p:pic>
        </mc:Fallback>
      </mc:AlternateContent>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009027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3239961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8194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358009958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5908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338795086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735282" y="2362200"/>
            <a:ext cx="574963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3317106496"/>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987004" y="2133600"/>
            <a:ext cx="5226942"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539550025"/>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224593" y="1905000"/>
            <a:ext cx="4751765"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3924603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440582" y="1676400"/>
            <a:ext cx="431978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78585742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8" name="Rectangle 3"/>
          <p:cNvSpPr>
            <a:spLocks noChangeArrowheads="1"/>
          </p:cNvSpPr>
          <p:nvPr/>
        </p:nvSpPr>
        <p:spPr bwMode="auto">
          <a:xfrm>
            <a:off x="2581704" y="6552708"/>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304801" y="2590800"/>
            <a:ext cx="8534399" cy="34347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This bulge is a big problem</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because it means that there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will eventually be lots of old people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(not working)</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fewer people who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are in the workforce to support them</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combined with children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not in the workforce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for the workers to also support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746DFEE-B12D-4852-983D-3469D0D3BEF7}"/>
                  </a:ext>
                </a:extLst>
              </p14:cNvPr>
              <p14:cNvContentPartPr/>
              <p14:nvPr/>
            </p14:nvContentPartPr>
            <p14:xfrm>
              <a:off x="2349360" y="2780360"/>
              <a:ext cx="4385160" cy="104400"/>
            </p14:xfrm>
          </p:contentPart>
        </mc:Choice>
        <mc:Fallback xmlns="">
          <p:pic>
            <p:nvPicPr>
              <p:cNvPr id="2" name="Ink 1">
                <a:extLst>
                  <a:ext uri="{FF2B5EF4-FFF2-40B4-BE49-F238E27FC236}">
                    <a16:creationId xmlns:a16="http://schemas.microsoft.com/office/drawing/2014/main" id="{4746DFEE-B12D-4852-983D-3469D0D3BEF7}"/>
                  </a:ext>
                </a:extLst>
              </p:cNvPr>
              <p:cNvPicPr/>
              <p:nvPr/>
            </p:nvPicPr>
            <p:blipFill>
              <a:blip r:embed="rId5"/>
              <a:stretch>
                <a:fillRect/>
              </a:stretch>
            </p:blipFill>
            <p:spPr>
              <a:xfrm>
                <a:off x="2295720" y="2672720"/>
                <a:ext cx="4492800" cy="320040"/>
              </a:xfrm>
              <a:prstGeom prst="rect">
                <a:avLst/>
              </a:prstGeom>
            </p:spPr>
          </p:pic>
        </mc:Fallback>
      </mc:AlternateContent>
    </p:spTree>
    <p:extLst>
      <p:ext uri="{BB962C8B-B14F-4D97-AF65-F5344CB8AC3E}">
        <p14:creationId xmlns:p14="http://schemas.microsoft.com/office/powerpoint/2010/main" val="1224363989"/>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95960"/>
            <a:ext cx="8229600" cy="190464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so Italy has lots of seniors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(not in the work force)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B86BC865-532F-4118-B39A-A066B08E50BB}"/>
                  </a:ext>
                </a:extLst>
              </p14:cNvPr>
              <p14:cNvContentPartPr/>
              <p14:nvPr/>
            </p14:nvContentPartPr>
            <p14:xfrm>
              <a:off x="3886200" y="2819400"/>
              <a:ext cx="360" cy="360"/>
            </p14:xfrm>
          </p:contentPart>
        </mc:Choice>
        <mc:Fallback xmlns="">
          <p:pic>
            <p:nvPicPr>
              <p:cNvPr id="2" name="Ink 1">
                <a:extLst>
                  <a:ext uri="{FF2B5EF4-FFF2-40B4-BE49-F238E27FC236}">
                    <a16:creationId xmlns:a16="http://schemas.microsoft.com/office/drawing/2014/main" id="{B86BC865-532F-4118-B39A-A066B08E50BB}"/>
                  </a:ext>
                </a:extLst>
              </p:cNvPr>
              <p:cNvPicPr/>
              <p:nvPr/>
            </p:nvPicPr>
            <p:blipFill>
              <a:blip r:embed="rId3"/>
              <a:stretch>
                <a:fillRect/>
              </a:stretch>
            </p:blipFill>
            <p:spPr>
              <a:xfrm>
                <a:off x="3832200" y="27117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4F9F07-45A2-454B-9CCF-3A05F15882A5}"/>
                  </a:ext>
                </a:extLst>
              </p14:cNvPr>
              <p14:cNvContentPartPr/>
              <p14:nvPr/>
            </p14:nvContentPartPr>
            <p14:xfrm>
              <a:off x="4107600" y="2059440"/>
              <a:ext cx="360" cy="360"/>
            </p14:xfrm>
          </p:contentPart>
        </mc:Choice>
        <mc:Fallback xmlns="">
          <p:pic>
            <p:nvPicPr>
              <p:cNvPr id="3" name="Ink 2">
                <a:extLst>
                  <a:ext uri="{FF2B5EF4-FFF2-40B4-BE49-F238E27FC236}">
                    <a16:creationId xmlns:a16="http://schemas.microsoft.com/office/drawing/2014/main" id="{4E4F9F07-45A2-454B-9CCF-3A05F15882A5}"/>
                  </a:ext>
                </a:extLst>
              </p:cNvPr>
              <p:cNvPicPr/>
              <p:nvPr/>
            </p:nvPicPr>
            <p:blipFill>
              <a:blip r:embed="rId3"/>
              <a:stretch>
                <a:fillRect/>
              </a:stretch>
            </p:blipFill>
            <p:spPr>
              <a:xfrm>
                <a:off x="4053960" y="195144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7190080-6270-4F24-B608-91F4BC11830E}"/>
                  </a:ext>
                </a:extLst>
              </p14:cNvPr>
              <p14:cNvContentPartPr/>
              <p14:nvPr/>
            </p14:nvContentPartPr>
            <p14:xfrm>
              <a:off x="4328640" y="1539240"/>
              <a:ext cx="360" cy="360"/>
            </p14:xfrm>
          </p:contentPart>
        </mc:Choice>
        <mc:Fallback xmlns="">
          <p:pic>
            <p:nvPicPr>
              <p:cNvPr id="4" name="Ink 3">
                <a:extLst>
                  <a:ext uri="{FF2B5EF4-FFF2-40B4-BE49-F238E27FC236}">
                    <a16:creationId xmlns:a16="http://schemas.microsoft.com/office/drawing/2014/main" id="{E7190080-6270-4F24-B608-91F4BC11830E}"/>
                  </a:ext>
                </a:extLst>
              </p:cNvPr>
              <p:cNvPicPr/>
              <p:nvPr/>
            </p:nvPicPr>
            <p:blipFill>
              <a:blip r:embed="rId3"/>
              <a:stretch>
                <a:fillRect/>
              </a:stretch>
            </p:blipFill>
            <p:spPr>
              <a:xfrm>
                <a:off x="4274640" y="14316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5C2DCDB2-8EA0-4BC9-BD57-AD4293BDF1F1}"/>
                  </a:ext>
                </a:extLst>
              </p14:cNvPr>
              <p14:cNvContentPartPr/>
              <p14:nvPr/>
            </p14:nvContentPartPr>
            <p14:xfrm>
              <a:off x="4011120" y="904200"/>
              <a:ext cx="360" cy="360"/>
            </p14:xfrm>
          </p:contentPart>
        </mc:Choice>
        <mc:Fallback xmlns="">
          <p:pic>
            <p:nvPicPr>
              <p:cNvPr id="5" name="Ink 4">
                <a:extLst>
                  <a:ext uri="{FF2B5EF4-FFF2-40B4-BE49-F238E27FC236}">
                    <a16:creationId xmlns:a16="http://schemas.microsoft.com/office/drawing/2014/main" id="{5C2DCDB2-8EA0-4BC9-BD57-AD4293BDF1F1}"/>
                  </a:ext>
                </a:extLst>
              </p:cNvPr>
              <p:cNvPicPr/>
              <p:nvPr/>
            </p:nvPicPr>
            <p:blipFill>
              <a:blip r:embed="rId3"/>
              <a:stretch>
                <a:fillRect/>
              </a:stretch>
            </p:blipFill>
            <p:spPr>
              <a:xfrm>
                <a:off x="3957120" y="7962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BF5AFE9-2520-4866-9684-671328C705FD}"/>
                  </a:ext>
                </a:extLst>
              </p14:cNvPr>
              <p14:cNvContentPartPr/>
              <p14:nvPr/>
            </p14:nvContentPartPr>
            <p14:xfrm>
              <a:off x="1287360" y="866040"/>
              <a:ext cx="360" cy="360"/>
            </p14:xfrm>
          </p:contentPart>
        </mc:Choice>
        <mc:Fallback xmlns="">
          <p:pic>
            <p:nvPicPr>
              <p:cNvPr id="6" name="Ink 5">
                <a:extLst>
                  <a:ext uri="{FF2B5EF4-FFF2-40B4-BE49-F238E27FC236}">
                    <a16:creationId xmlns:a16="http://schemas.microsoft.com/office/drawing/2014/main" id="{9BF5AFE9-2520-4866-9684-671328C705FD}"/>
                  </a:ext>
                </a:extLst>
              </p:cNvPr>
              <p:cNvPicPr/>
              <p:nvPr/>
            </p:nvPicPr>
            <p:blipFill>
              <a:blip r:embed="rId3"/>
              <a:stretch>
                <a:fillRect/>
              </a:stretch>
            </p:blipFill>
            <p:spPr>
              <a:xfrm>
                <a:off x="1233720" y="758040"/>
                <a:ext cx="108000" cy="216000"/>
              </a:xfrm>
              <a:prstGeom prst="rect">
                <a:avLst/>
              </a:prstGeom>
            </p:spPr>
          </p:pic>
        </mc:Fallback>
      </mc:AlternateContent>
    </p:spTree>
    <p:extLst>
      <p:ext uri="{BB962C8B-B14F-4D97-AF65-F5344CB8AC3E}">
        <p14:creationId xmlns:p14="http://schemas.microsoft.com/office/powerpoint/2010/main" val="1546925356"/>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so Italy has lots of seniors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(not in the work force)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their younger population is contracting (therefore eventually fewer in the work will be forced to support those who are not) . . . </a:t>
            </a:r>
          </a:p>
        </p:txBody>
      </p:sp>
    </p:spTree>
    <p:extLst>
      <p:ext uri="{BB962C8B-B14F-4D97-AF65-F5344CB8AC3E}">
        <p14:creationId xmlns:p14="http://schemas.microsoft.com/office/powerpoint/2010/main" val="134724495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60,964,931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(2024 est.)</a:t>
            </a:r>
          </a:p>
        </p:txBody>
      </p:sp>
    </p:spTree>
    <p:extLst>
      <p:ext uri="{BB962C8B-B14F-4D97-AF65-F5344CB8AC3E}">
        <p14:creationId xmlns:p14="http://schemas.microsoft.com/office/powerpoint/2010/main" val="1001031150"/>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that is to say Italy has a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those in the work force</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a:t>
            </a:r>
          </a:p>
        </p:txBody>
      </p:sp>
    </p:spTree>
    <p:extLst>
      <p:ext uri="{BB962C8B-B14F-4D97-AF65-F5344CB8AC3E}">
        <p14:creationId xmlns:p14="http://schemas.microsoft.com/office/powerpoint/2010/main" val="740900882"/>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to further complicate things, looking at the problem regionally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328076659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1412106827"/>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106565827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charset="0"/>
                <a:ea typeface="+mn-ea"/>
                <a:cs typeface="+mn-cs"/>
              </a:rPr>
              <a:t>and it causes problems for families because Italian families generally do not like their young to leave the area of their family home . . .</a:t>
            </a:r>
          </a:p>
        </p:txBody>
      </p:sp>
    </p:spTree>
    <p:extLst>
      <p:ext uri="{BB962C8B-B14F-4D97-AF65-F5344CB8AC3E}">
        <p14:creationId xmlns:p14="http://schemas.microsoft.com/office/powerpoint/2010/main" val="2678280796"/>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http://www.bbc.com/news/in-pictures-37289713</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834" y="457200"/>
            <a:ext cx="764016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498" y="1066800"/>
            <a:ext cx="635000" cy="304800"/>
          </a:xfrm>
          <a:prstGeom prst="rect">
            <a:avLst/>
          </a:prstGeom>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724400"/>
            <a:ext cx="1463040" cy="144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3851730"/>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533400" y="2971800"/>
            <a:ext cx="7924800" cy="222234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and Italians often live long lives . .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which makes the economics of the demographic situation worse . . .</a:t>
            </a:r>
            <a:endParaRPr kumimoji="0" lang="en-US" sz="1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276618889"/>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4" y="4957870"/>
            <a:ext cx="4556054"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60,964,931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-0.08%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201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09192649"/>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592062" y="4953000"/>
            <a:ext cx="3974165"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total population: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83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urban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72%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406236" y="3581400"/>
            <a:ext cx="4320413"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207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2E3177D-C2BA-4408-854A-78E7A05DC60E}"/>
                  </a:ext>
                </a:extLst>
              </p14:cNvPr>
              <p14:cNvContentPartPr/>
              <p14:nvPr/>
            </p14:nvContentPartPr>
            <p14:xfrm>
              <a:off x="2665989" y="6036600"/>
              <a:ext cx="3801960" cy="59400"/>
            </p14:xfrm>
          </p:contentPart>
        </mc:Choice>
        <mc:Fallback xmlns="">
          <p:pic>
            <p:nvPicPr>
              <p:cNvPr id="2" name="Ink 1">
                <a:extLst>
                  <a:ext uri="{FF2B5EF4-FFF2-40B4-BE49-F238E27FC236}">
                    <a16:creationId xmlns:a16="http://schemas.microsoft.com/office/drawing/2014/main" id="{02E3177D-C2BA-4408-854A-78E7A05DC60E}"/>
                  </a:ext>
                </a:extLst>
              </p:cNvPr>
              <p:cNvPicPr/>
              <p:nvPr/>
            </p:nvPicPr>
            <p:blipFill>
              <a:blip r:embed="rId4"/>
              <a:stretch>
                <a:fillRect/>
              </a:stretch>
            </p:blipFill>
            <p:spPr>
              <a:xfrm>
                <a:off x="2611989" y="5928600"/>
                <a:ext cx="3909600" cy="275040"/>
              </a:xfrm>
              <a:prstGeom prst="rect">
                <a:avLst/>
              </a:prstGeom>
            </p:spPr>
          </p:pic>
        </mc:Fallback>
      </mc:AlternateContent>
    </p:spTree>
    <p:extLst>
      <p:ext uri="{BB962C8B-B14F-4D97-AF65-F5344CB8AC3E}">
        <p14:creationId xmlns:p14="http://schemas.microsoft.com/office/powerpoint/2010/main" val="297930791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BFB6AB"/>
        </a:solidFill>
        <a:effectLst/>
      </p:bgPr>
    </p:bg>
    <p:spTree>
      <p:nvGrpSpPr>
        <p:cNvPr id="1" name=""/>
        <p:cNvGrpSpPr/>
        <p:nvPr/>
      </p:nvGrpSpPr>
      <p:grpSpPr>
        <a:xfrm>
          <a:off x="0" y="0"/>
          <a:ext cx="0" cy="0"/>
          <a:chOff x="0" y="0"/>
          <a:chExt cx="0" cy="0"/>
        </a:xfrm>
      </p:grpSpPr>
      <p:pic>
        <p:nvPicPr>
          <p:cNvPr id="5" name="Picture 4" descr="A person and person riding bikes">
            <a:extLst>
              <a:ext uri="{FF2B5EF4-FFF2-40B4-BE49-F238E27FC236}">
                <a16:creationId xmlns:a16="http://schemas.microsoft.com/office/drawing/2014/main" id="{8B3BA91B-625F-F54D-91F6-D0D5D9D9A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8977"/>
          </a:xfrm>
          <a:prstGeom prst="rect">
            <a:avLst/>
          </a:prstGeom>
        </p:spPr>
      </p:pic>
      <p:sp>
        <p:nvSpPr>
          <p:cNvPr id="6" name="Rectangle 3">
            <a:extLst>
              <a:ext uri="{FF2B5EF4-FFF2-40B4-BE49-F238E27FC236}">
                <a16:creationId xmlns:a16="http://schemas.microsoft.com/office/drawing/2014/main" id="{FEE870CB-1656-44FC-494F-5D80388F7128}"/>
              </a:ext>
            </a:extLst>
          </p:cNvPr>
          <p:cNvSpPr>
            <a:spLocks noChangeArrowheads="1"/>
          </p:cNvSpPr>
          <p:nvPr/>
        </p:nvSpPr>
        <p:spPr bwMode="auto">
          <a:xfrm>
            <a:off x="1066800" y="6566356"/>
            <a:ext cx="706900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https://www.nytimes.com/2022/07/13/world/europe/italy-sardinia-perdasdefogu-seulo-longevity.html?smid=em-share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TextBox 13">
            <a:extLst>
              <a:ext uri="{FF2B5EF4-FFF2-40B4-BE49-F238E27FC236}">
                <a16:creationId xmlns:a16="http://schemas.microsoft.com/office/drawing/2014/main" id="{A76D10E0-7172-1A63-FCF8-4558A54EA3FC}"/>
              </a:ext>
            </a:extLst>
          </p:cNvPr>
          <p:cNvSpPr txBox="1"/>
          <p:nvPr/>
        </p:nvSpPr>
        <p:spPr>
          <a:xfrm>
            <a:off x="152400" y="4031946"/>
            <a:ext cx="5867400" cy="236885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100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Who’s the Oldest of Them All?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rPr>
              <a:t>Two towns in Sardinia battle for the distinction of having the longest-living residents. One has the imprimatur of Guinness World Records.</a:t>
            </a:r>
          </a:p>
        </p:txBody>
      </p:sp>
      <p:pic>
        <p:nvPicPr>
          <p:cNvPr id="15" name="Picture 14">
            <a:extLst>
              <a:ext uri="{FF2B5EF4-FFF2-40B4-BE49-F238E27FC236}">
                <a16:creationId xmlns:a16="http://schemas.microsoft.com/office/drawing/2014/main" id="{9A4F1C74-8561-75CE-DAE9-8CC967699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0"/>
            <a:ext cx="2514600" cy="364617"/>
          </a:xfrm>
          <a:prstGeom prst="rect">
            <a:avLst/>
          </a:prstGeom>
          <a:solidFill>
            <a:schemeClr val="bg1"/>
          </a:solidFill>
        </p:spPr>
      </p:pic>
      <p:sp>
        <p:nvSpPr>
          <p:cNvPr id="16" name="Rectangle 15">
            <a:extLst>
              <a:ext uri="{FF2B5EF4-FFF2-40B4-BE49-F238E27FC236}">
                <a16:creationId xmlns:a16="http://schemas.microsoft.com/office/drawing/2014/main" id="{E935F280-8DD8-9B1C-F815-FD7527ACF236}"/>
              </a:ext>
            </a:extLst>
          </p:cNvPr>
          <p:cNvSpPr/>
          <p:nvPr/>
        </p:nvSpPr>
        <p:spPr>
          <a:xfrm>
            <a:off x="685800" y="1143000"/>
            <a:ext cx="1691489"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13 July  2022 </a:t>
            </a:r>
          </a:p>
        </p:txBody>
      </p:sp>
    </p:spTree>
    <p:extLst>
      <p:ext uri="{BB962C8B-B14F-4D97-AF65-F5344CB8AC3E}">
        <p14:creationId xmlns:p14="http://schemas.microsoft.com/office/powerpoint/2010/main" val="2183929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6FD770-6DC4-9C9F-CDE6-817C1D1F8868}"/>
              </a:ext>
            </a:extLst>
          </p:cNvPr>
          <p:cNvPicPr>
            <a:picLocks noChangeAspect="1"/>
          </p:cNvPicPr>
          <p:nvPr/>
        </p:nvPicPr>
        <p:blipFill>
          <a:blip r:embed="rId2"/>
          <a:stretch>
            <a:fillRect/>
          </a:stretch>
        </p:blipFill>
        <p:spPr>
          <a:xfrm>
            <a:off x="1143000" y="493323"/>
            <a:ext cx="6858000" cy="6288477"/>
          </a:xfrm>
          <a:prstGeom prst="rect">
            <a:avLst/>
          </a:prstGeom>
        </p:spPr>
      </p:pic>
      <p:sp>
        <p:nvSpPr>
          <p:cNvPr id="10" name="Rectangle 3">
            <a:extLst>
              <a:ext uri="{FF2B5EF4-FFF2-40B4-BE49-F238E27FC236}">
                <a16:creationId xmlns:a16="http://schemas.microsoft.com/office/drawing/2014/main" id="{CC313C50-2560-7C81-68FB-3764E4B3897A}"/>
              </a:ext>
            </a:extLst>
          </p:cNvPr>
          <p:cNvSpPr>
            <a:spLocks noChangeArrowheads="1"/>
          </p:cNvSpPr>
          <p:nvPr/>
        </p:nvSpPr>
        <p:spPr bwMode="auto">
          <a:xfrm>
            <a:off x="1066800" y="6566356"/>
            <a:ext cx="7069000" cy="215444"/>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https://www.theguardian.com/world/2024/jan/01/italys-oldest-man-tripoli-giannini-dies-at-age-of-111?CMP=share_btn_link</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a:extLst>
              <a:ext uri="{FF2B5EF4-FFF2-40B4-BE49-F238E27FC236}">
                <a16:creationId xmlns:a16="http://schemas.microsoft.com/office/drawing/2014/main" id="{96CD93AA-644C-67D4-F981-E75B3C428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1121434"/>
            <a:ext cx="1828800" cy="402566"/>
          </a:xfrm>
          <a:prstGeom prst="rect">
            <a:avLst/>
          </a:prstGeom>
        </p:spPr>
      </p:pic>
      <p:sp>
        <p:nvSpPr>
          <p:cNvPr id="12" name="Rectangle 11">
            <a:extLst>
              <a:ext uri="{FF2B5EF4-FFF2-40B4-BE49-F238E27FC236}">
                <a16:creationId xmlns:a16="http://schemas.microsoft.com/office/drawing/2014/main" id="{6CEE8A53-5D4F-5D1F-2108-F7F939A221D5}"/>
              </a:ext>
            </a:extLst>
          </p:cNvPr>
          <p:cNvSpPr/>
          <p:nvPr/>
        </p:nvSpPr>
        <p:spPr>
          <a:xfrm>
            <a:off x="7023100" y="1628001"/>
            <a:ext cx="164820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1 January 2024 </a:t>
            </a:r>
          </a:p>
        </p:txBody>
      </p:sp>
    </p:spTree>
    <p:extLst>
      <p:ext uri="{BB962C8B-B14F-4D97-AF65-F5344CB8AC3E}">
        <p14:creationId xmlns:p14="http://schemas.microsoft.com/office/powerpoint/2010/main" val="40001274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52509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0" y="6550223"/>
            <a:ext cx="6048828"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http://www.nytimes.com/2016/10/20/world/what-in-the-world/rosemary-and-time-does-this-italian-hamlet-have-a-recipe-for-long-life.html?emc=edit_ne_20161019&amp;nl=evening-briefing&amp;nlid=60046204&amp;te=1</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914400"/>
            <a:ext cx="2514600" cy="364617"/>
          </a:xfrm>
          <a:prstGeom prst="rect">
            <a:avLst/>
          </a:prstGeom>
          <a:solidFill>
            <a:schemeClr val="bg1"/>
          </a:solidFill>
        </p:spPr>
      </p:pic>
    </p:spTree>
    <p:extLst>
      <p:ext uri="{BB962C8B-B14F-4D97-AF65-F5344CB8AC3E}">
        <p14:creationId xmlns:p14="http://schemas.microsoft.com/office/powerpoint/2010/main" val="941865268"/>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66356"/>
            <a:ext cx="6048828" cy="2000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http://www.telegraph.co.uk/news/2016/09/05/want-to-live-to-be-100-these-italian-villagers-may-hold-the-secr/</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57200"/>
            <a:ext cx="541797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33400"/>
            <a:ext cx="1571625" cy="352425"/>
          </a:xfrm>
          <a:prstGeom prst="rect">
            <a:avLst/>
          </a:prstGeom>
        </p:spPr>
      </p:pic>
    </p:spTree>
    <p:extLst>
      <p:ext uri="{BB962C8B-B14F-4D97-AF65-F5344CB8AC3E}">
        <p14:creationId xmlns:p14="http://schemas.microsoft.com/office/powerpoint/2010/main" val="101895645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descr="World's oldest person, Emma Morano, dies at age of 117&#10;16 April 2017&#10;&#10;From the section&#10;Europe&#10;Share this with Facebook&#10;&#10;Share this with Twitter&#10;&#10;Share this with Messenger&#10;&#10;Share this with Email&#10; Share&#10;Image copyright&#10;AFP&#10;Image caption&#10;Emma Morano was officially the last person born in the 1800s still living&#10;The world's oldest person has died in Italy at the age of 117, reports say.&#10;Emma Morano was born on 29 November 1899 in the Piedmont region of Italy. She was officially the last person born in the 1800s still li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102457"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6566356"/>
            <a:ext cx="6048828" cy="2000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http://www.bbc.com/news/world-europe-39610937</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67594"/>
            <a:ext cx="1054431" cy="506127"/>
          </a:xfrm>
          <a:prstGeom prst="rect">
            <a:avLst/>
          </a:prstGeom>
        </p:spPr>
      </p:pic>
    </p:spTree>
    <p:extLst>
      <p:ext uri="{BB962C8B-B14F-4D97-AF65-F5344CB8AC3E}">
        <p14:creationId xmlns:p14="http://schemas.microsoft.com/office/powerpoint/2010/main" val="233389339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1524000" y="6566356"/>
            <a:ext cx="6048828"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https://www.nytimes.com/2023/03/25/world/europe/who-will-take-care-of-italys-older-people-robots-maybe.html?smid=nytcore-ios-share&amp;referringSource=articleShare</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8E13C03B-4983-4336-8979-329AD40ADFC0}"/>
              </a:ext>
            </a:extLst>
          </p:cNvPr>
          <p:cNvPicPr>
            <a:picLocks noChangeAspect="1"/>
          </p:cNvPicPr>
          <p:nvPr/>
        </p:nvPicPr>
        <p:blipFill>
          <a:blip r:embed="rId4"/>
          <a:stretch>
            <a:fillRect/>
          </a:stretch>
        </p:blipFill>
        <p:spPr>
          <a:xfrm>
            <a:off x="1199536" y="304800"/>
            <a:ext cx="6766560" cy="6156042"/>
          </a:xfrm>
          <a:prstGeom prst="rect">
            <a:avLst/>
          </a:prstGeom>
        </p:spPr>
      </p:pic>
      <p:pic>
        <p:nvPicPr>
          <p:cNvPr id="7" name="Picture 6">
            <a:extLst>
              <a:ext uri="{FF2B5EF4-FFF2-40B4-BE49-F238E27FC236}">
                <a16:creationId xmlns:a16="http://schemas.microsoft.com/office/drawing/2014/main" id="{5155050F-09B0-DEF0-C566-7C9866D3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409575"/>
            <a:ext cx="1905000" cy="276225"/>
          </a:xfrm>
          <a:prstGeom prst="rect">
            <a:avLst/>
          </a:prstGeom>
        </p:spPr>
      </p:pic>
      <p:sp>
        <p:nvSpPr>
          <p:cNvPr id="9" name="Text Box 12">
            <a:extLst>
              <a:ext uri="{FF2B5EF4-FFF2-40B4-BE49-F238E27FC236}">
                <a16:creationId xmlns:a16="http://schemas.microsoft.com/office/drawing/2014/main" id="{EA8A5C30-194B-AF37-ED65-8CE2CF5E6CE0}"/>
              </a:ext>
            </a:extLst>
          </p:cNvPr>
          <p:cNvSpPr txBox="1">
            <a:spLocks noChangeArrowheads="1"/>
          </p:cNvSpPr>
          <p:nvPr/>
        </p:nvSpPr>
        <p:spPr bwMode="auto">
          <a:xfrm>
            <a:off x="467032" y="759023"/>
            <a:ext cx="1534395"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27 March 2023</a:t>
            </a:r>
          </a:p>
        </p:txBody>
      </p:sp>
    </p:spTree>
    <p:extLst>
      <p:ext uri="{BB962C8B-B14F-4D97-AF65-F5344CB8AC3E}">
        <p14:creationId xmlns:p14="http://schemas.microsoft.com/office/powerpoint/2010/main" val="367604334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3.4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33</a:t>
            </a:r>
          </a:p>
        </p:txBody>
      </p:sp>
      <p:sp>
        <p:nvSpPr>
          <p:cNvPr id="46085" name="Rectangle 11"/>
          <p:cNvSpPr>
            <a:spLocks noChangeArrowheads="1"/>
          </p:cNvSpPr>
          <p:nvPr/>
        </p:nvSpPr>
        <p:spPr bwMode="auto">
          <a:xfrm>
            <a:off x="1769843" y="3519404"/>
            <a:ext cx="5593198"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11.2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deaths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1.26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49126739"/>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4.1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(2015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29</a:t>
            </a:r>
          </a:p>
        </p:txBody>
      </p:sp>
      <p:sp>
        <p:nvSpPr>
          <p:cNvPr id="46083" name="Rectangle 3"/>
          <p:cNvSpPr>
            <a:spLocks noChangeArrowheads="1"/>
          </p:cNvSpPr>
          <p:nvPr/>
        </p:nvSpPr>
        <p:spPr bwMode="auto">
          <a:xfrm>
            <a:off x="2971233" y="6552708"/>
            <a:ext cx="320312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https://www.worldometers.info/coronavirus/country/italy/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10.7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deaths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48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1.47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204 </a:t>
            </a:r>
          </a:p>
        </p:txBody>
      </p:sp>
      <p:pic>
        <p:nvPicPr>
          <p:cNvPr id="2" name="Picture 1"/>
          <p:cNvPicPr>
            <a:picLocks noChangeAspect="1"/>
          </p:cNvPicPr>
          <p:nvPr/>
        </p:nvPicPr>
        <p:blipFill>
          <a:blip r:embed="rId3"/>
          <a:stretch>
            <a:fillRect/>
          </a:stretch>
        </p:blipFill>
        <p:spPr>
          <a:xfrm>
            <a:off x="457200" y="206785"/>
            <a:ext cx="8229600" cy="6346415"/>
          </a:xfrm>
          <a:prstGeom prst="rect">
            <a:avLst/>
          </a:prstGeom>
        </p:spPr>
      </p:pic>
      <p:sp>
        <p:nvSpPr>
          <p:cNvPr id="3" name="Rectangle 2"/>
          <p:cNvSpPr/>
          <p:nvPr/>
        </p:nvSpPr>
        <p:spPr>
          <a:xfrm>
            <a:off x="3314284" y="3136613"/>
            <a:ext cx="251543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Verdana" pitchFamily="34" charset="0"/>
                <a:ea typeface="+mn-ea"/>
                <a:cs typeface="+mn-cs"/>
              </a:rPr>
              <a:t>(2020 est.)</a:t>
            </a:r>
          </a:p>
        </p:txBody>
      </p:sp>
      <p:pic>
        <p:nvPicPr>
          <p:cNvPr id="10" name="Picture 9"/>
          <p:cNvPicPr>
            <a:picLocks noChangeAspect="1"/>
          </p:cNvPicPr>
          <p:nvPr/>
        </p:nvPicPr>
        <p:blipFill>
          <a:blip r:embed="rId3"/>
          <a:stretch>
            <a:fillRect/>
          </a:stretch>
        </p:blipFill>
        <p:spPr>
          <a:xfrm>
            <a:off x="457200" y="228600"/>
            <a:ext cx="8229600" cy="6346415"/>
          </a:xfrm>
          <a:prstGeom prst="rect">
            <a:avLst/>
          </a:prstGeom>
        </p:spPr>
      </p:pic>
      <p:sp>
        <p:nvSpPr>
          <p:cNvPr id="11" name="Rectangle 10"/>
          <p:cNvSpPr/>
          <p:nvPr/>
        </p:nvSpPr>
        <p:spPr>
          <a:xfrm>
            <a:off x="3625851" y="6096000"/>
            <a:ext cx="1936749"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03 April 2020</a:t>
            </a:r>
          </a:p>
        </p:txBody>
      </p:sp>
      <p:sp>
        <p:nvSpPr>
          <p:cNvPr id="12" name="Right Arrow 11"/>
          <p:cNvSpPr/>
          <p:nvPr/>
        </p:nvSpPr>
        <p:spPr bwMode="auto">
          <a:xfrm rot="16200000">
            <a:off x="7590933" y="5905645"/>
            <a:ext cx="1153072" cy="446838"/>
          </a:xfrm>
          <a:prstGeom prst="rightArrow">
            <a:avLst/>
          </a:prstGeom>
          <a:solidFill>
            <a:schemeClr val="bg1"/>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Up Arrow 12"/>
          <p:cNvSpPr/>
          <p:nvPr/>
        </p:nvSpPr>
        <p:spPr>
          <a:xfrm rot="19730661">
            <a:off x="2742633" y="731044"/>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2200753" y="2667000"/>
            <a:ext cx="4732386"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death rates changed with Covid-19</a:t>
            </a:r>
          </a:p>
        </p:txBody>
      </p:sp>
    </p:spTree>
    <p:extLst>
      <p:ext uri="{BB962C8B-B14F-4D97-AF65-F5344CB8AC3E}">
        <p14:creationId xmlns:p14="http://schemas.microsoft.com/office/powerpoint/2010/main" val="85637858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0C578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267BD-AFD8-B714-3064-66E4EC67AA7C}"/>
              </a:ext>
            </a:extLst>
          </p:cNvPr>
          <p:cNvPicPr>
            <a:picLocks noChangeAspect="1"/>
          </p:cNvPicPr>
          <p:nvPr/>
        </p:nvPicPr>
        <p:blipFill>
          <a:blip r:embed="rId3"/>
          <a:stretch>
            <a:fillRect/>
          </a:stretch>
        </p:blipFill>
        <p:spPr>
          <a:xfrm>
            <a:off x="0" y="685800"/>
            <a:ext cx="9144000" cy="5486400"/>
          </a:xfrm>
          <a:prstGeom prst="rect">
            <a:avLst/>
          </a:prstGeom>
        </p:spPr>
      </p:pic>
      <p:sp>
        <p:nvSpPr>
          <p:cNvPr id="4" name="TextBox 3">
            <a:extLst>
              <a:ext uri="{FF2B5EF4-FFF2-40B4-BE49-F238E27FC236}">
                <a16:creationId xmlns:a16="http://schemas.microsoft.com/office/drawing/2014/main" id="{2CC57A1B-3FF5-F7DA-870D-DF50C6412DC8}"/>
              </a:ext>
            </a:extLst>
          </p:cNvPr>
          <p:cNvSpPr txBox="1"/>
          <p:nvPr/>
        </p:nvSpPr>
        <p:spPr>
          <a:xfrm>
            <a:off x="685800" y="3657600"/>
            <a:ext cx="7772400" cy="211134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“The issue of the country’s demographic crisis is shooting up the political agenda because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Giorgia</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Meloni’s</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nationalistic government sees in the birthrate – as did Benito Mussolini – a symbol of patriotic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vigour</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in Rome, 17 December 2023.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Photograph: Alessandro </a:t>
            </a:r>
            <a:r>
              <a:rPr kumimoji="0" lang="en-US" sz="1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Serran</a:t>
            </a: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/Shutterstock</a:t>
            </a:r>
          </a:p>
        </p:txBody>
      </p:sp>
    </p:spTree>
    <p:extLst>
      <p:ext uri="{BB962C8B-B14F-4D97-AF65-F5344CB8AC3E}">
        <p14:creationId xmlns:p14="http://schemas.microsoft.com/office/powerpoint/2010/main" val="2447824864"/>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943761"/>
            <a:ext cx="5181600" cy="101566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mn-ea"/>
                <a:cs typeface="+mn-cs"/>
              </a:rPr>
              <a:t>What else?</a:t>
            </a:r>
          </a:p>
        </p:txBody>
      </p:sp>
    </p:spTree>
    <p:extLst>
      <p:ext uri="{BB962C8B-B14F-4D97-AF65-F5344CB8AC3E}">
        <p14:creationId xmlns:p14="http://schemas.microsoft.com/office/powerpoint/2010/main" val="888305504"/>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014A7239-0D93-417B-B31E-284161B725B9}"/>
              </a:ext>
            </a:extLst>
          </p:cNvPr>
          <p:cNvSpPr/>
          <p:nvPr/>
        </p:nvSpPr>
        <p:spPr>
          <a:xfrm>
            <a:off x="1905000" y="1752600"/>
            <a:ext cx="5334000" cy="332398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And all of that also means both their labor force and markets are shrinking over time . . . unless the pattern changes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(which is might with Covid-19)</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724884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014A7239-0D93-417B-B31E-284161B725B9}"/>
              </a:ext>
            </a:extLst>
          </p:cNvPr>
          <p:cNvSpPr/>
          <p:nvPr/>
        </p:nvSpPr>
        <p:spPr>
          <a:xfrm>
            <a:off x="1905000" y="1752600"/>
            <a:ext cx="5334000" cy="332398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And all of that also means both their labor force and markets are shrinking over time . . . unless the pattern changes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(which is might with Covid-19)</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63697841"/>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http://seekingalpha.com/article/1246651-italy-faces-ugly-future-without-reforms-eurozone-exit</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5250"/>
            <a:ext cx="8229600" cy="583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76514" y="5907613"/>
            <a:ext cx="7543800" cy="56938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Italy Faces Ugly Future Without Reforms, Eurozone Exit</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Jake </a:t>
            </a:r>
            <a:r>
              <a:rPr kumimoji="0" lang="en-US" sz="1100" b="0" i="0" u="none" strike="noStrike" kern="1200" cap="none" spc="0" normalizeH="0" baseline="0" noProof="0" dirty="0" err="1">
                <a:ln>
                  <a:noFill/>
                </a:ln>
                <a:solidFill>
                  <a:srgbClr val="000000"/>
                </a:solidFill>
                <a:effectLst/>
                <a:uLnTx/>
                <a:uFillTx/>
                <a:latin typeface="Verdana" pitchFamily="34" charset="0"/>
                <a:ea typeface="+mn-ea"/>
                <a:cs typeface="+mn-cs"/>
              </a:rPr>
              <a:t>Huneycutt</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pitchFamily="34" charset="0"/>
                <a:ea typeface="+mn-ea"/>
                <a:cs typeface="+mn-cs"/>
              </a:rPr>
              <a:t>Huneycutt</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Capital + Research </a:t>
            </a:r>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DF9421B-4D90-4B25-BCAD-A602445E289E}"/>
                  </a:ext>
                </a:extLst>
              </p14:cNvPr>
              <p14:cNvContentPartPr/>
              <p14:nvPr/>
            </p14:nvContentPartPr>
            <p14:xfrm>
              <a:off x="5380048" y="3666392"/>
              <a:ext cx="2713680" cy="106560"/>
            </p14:xfrm>
          </p:contentPart>
        </mc:Choice>
        <mc:Fallback xmlns="">
          <p:pic>
            <p:nvPicPr>
              <p:cNvPr id="7" name="Ink 6">
                <a:extLst>
                  <a:ext uri="{FF2B5EF4-FFF2-40B4-BE49-F238E27FC236}">
                    <a16:creationId xmlns:a16="http://schemas.microsoft.com/office/drawing/2014/main" id="{BDF9421B-4D90-4B25-BCAD-A602445E289E}"/>
                  </a:ext>
                </a:extLst>
              </p:cNvPr>
              <p:cNvPicPr/>
              <p:nvPr/>
            </p:nvPicPr>
            <p:blipFill>
              <a:blip r:embed="rId6"/>
              <a:stretch>
                <a:fillRect/>
              </a:stretch>
            </p:blipFill>
            <p:spPr>
              <a:xfrm>
                <a:off x="5326408" y="3558392"/>
                <a:ext cx="282132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2162747-A930-46A1-93EE-82E1FB43C109}"/>
                  </a:ext>
                </a:extLst>
              </p14:cNvPr>
              <p14:cNvContentPartPr/>
              <p14:nvPr/>
            </p14:nvContentPartPr>
            <p14:xfrm>
              <a:off x="5187448" y="3781592"/>
              <a:ext cx="2751120" cy="135720"/>
            </p14:xfrm>
          </p:contentPart>
        </mc:Choice>
        <mc:Fallback xmlns="">
          <p:pic>
            <p:nvPicPr>
              <p:cNvPr id="8" name="Ink 7">
                <a:extLst>
                  <a:ext uri="{FF2B5EF4-FFF2-40B4-BE49-F238E27FC236}">
                    <a16:creationId xmlns:a16="http://schemas.microsoft.com/office/drawing/2014/main" id="{82162747-A930-46A1-93EE-82E1FB43C109}"/>
                  </a:ext>
                </a:extLst>
              </p:cNvPr>
              <p:cNvPicPr/>
              <p:nvPr/>
            </p:nvPicPr>
            <p:blipFill>
              <a:blip r:embed="rId8"/>
              <a:stretch>
                <a:fillRect/>
              </a:stretch>
            </p:blipFill>
            <p:spPr>
              <a:xfrm>
                <a:off x="5133808" y="3673592"/>
                <a:ext cx="285876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0E842E2-A582-42C6-9026-6409B74F8501}"/>
                  </a:ext>
                </a:extLst>
              </p14:cNvPr>
              <p14:cNvContentPartPr/>
              <p14:nvPr/>
            </p14:nvContentPartPr>
            <p14:xfrm>
              <a:off x="5264488" y="3868712"/>
              <a:ext cx="2691000" cy="110160"/>
            </p14:xfrm>
          </p:contentPart>
        </mc:Choice>
        <mc:Fallback xmlns="">
          <p:pic>
            <p:nvPicPr>
              <p:cNvPr id="9" name="Ink 8">
                <a:extLst>
                  <a:ext uri="{FF2B5EF4-FFF2-40B4-BE49-F238E27FC236}">
                    <a16:creationId xmlns:a16="http://schemas.microsoft.com/office/drawing/2014/main" id="{F0E842E2-A582-42C6-9026-6409B74F8501}"/>
                  </a:ext>
                </a:extLst>
              </p:cNvPr>
              <p:cNvPicPr/>
              <p:nvPr/>
            </p:nvPicPr>
            <p:blipFill>
              <a:blip r:embed="rId10"/>
              <a:stretch>
                <a:fillRect/>
              </a:stretch>
            </p:blipFill>
            <p:spPr>
              <a:xfrm>
                <a:off x="5210848" y="3760712"/>
                <a:ext cx="279864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7F2D3E81-8973-4E0F-B9E3-1855E1B456EB}"/>
                  </a:ext>
                </a:extLst>
              </p14:cNvPr>
              <p14:cNvContentPartPr/>
              <p14:nvPr/>
            </p14:nvContentPartPr>
            <p14:xfrm>
              <a:off x="-587672" y="1548872"/>
              <a:ext cx="360" cy="360"/>
            </p14:xfrm>
          </p:contentPart>
        </mc:Choice>
        <mc:Fallback xmlns="">
          <p:pic>
            <p:nvPicPr>
              <p:cNvPr id="10" name="Ink 9">
                <a:extLst>
                  <a:ext uri="{FF2B5EF4-FFF2-40B4-BE49-F238E27FC236}">
                    <a16:creationId xmlns:a16="http://schemas.microsoft.com/office/drawing/2014/main" id="{7F2D3E81-8973-4E0F-B9E3-1855E1B456EB}"/>
                  </a:ext>
                </a:extLst>
              </p:cNvPr>
              <p:cNvPicPr/>
              <p:nvPr/>
            </p:nvPicPr>
            <p:blipFill>
              <a:blip r:embed="rId12"/>
              <a:stretch>
                <a:fillRect/>
              </a:stretch>
            </p:blipFill>
            <p:spPr>
              <a:xfrm>
                <a:off x="-641312" y="144123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E65D4B9F-F2FF-4961-9962-687B99F012FD}"/>
                  </a:ext>
                </a:extLst>
              </p14:cNvPr>
              <p14:cNvContentPartPr/>
              <p14:nvPr/>
            </p14:nvContentPartPr>
            <p14:xfrm>
              <a:off x="5601808" y="4888592"/>
              <a:ext cx="1913400" cy="43560"/>
            </p14:xfrm>
          </p:contentPart>
        </mc:Choice>
        <mc:Fallback xmlns="">
          <p:pic>
            <p:nvPicPr>
              <p:cNvPr id="11" name="Ink 10">
                <a:extLst>
                  <a:ext uri="{FF2B5EF4-FFF2-40B4-BE49-F238E27FC236}">
                    <a16:creationId xmlns:a16="http://schemas.microsoft.com/office/drawing/2014/main" id="{E65D4B9F-F2FF-4961-9962-687B99F012FD}"/>
                  </a:ext>
                </a:extLst>
              </p:cNvPr>
              <p:cNvPicPr/>
              <p:nvPr/>
            </p:nvPicPr>
            <p:blipFill>
              <a:blip r:embed="rId14"/>
              <a:stretch>
                <a:fillRect/>
              </a:stretch>
            </p:blipFill>
            <p:spPr>
              <a:xfrm>
                <a:off x="5547808" y="4780592"/>
                <a:ext cx="20210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60FEA8B6-5C3A-4506-BE01-C3323AD1FC08}"/>
                  </a:ext>
                </a:extLst>
              </p14:cNvPr>
              <p14:cNvContentPartPr/>
              <p14:nvPr/>
            </p14:nvContentPartPr>
            <p14:xfrm>
              <a:off x="5592088" y="5004152"/>
              <a:ext cx="1917000" cy="58680"/>
            </p14:xfrm>
          </p:contentPart>
        </mc:Choice>
        <mc:Fallback xmlns="">
          <p:pic>
            <p:nvPicPr>
              <p:cNvPr id="12" name="Ink 11">
                <a:extLst>
                  <a:ext uri="{FF2B5EF4-FFF2-40B4-BE49-F238E27FC236}">
                    <a16:creationId xmlns:a16="http://schemas.microsoft.com/office/drawing/2014/main" id="{60FEA8B6-5C3A-4506-BE01-C3323AD1FC08}"/>
                  </a:ext>
                </a:extLst>
              </p:cNvPr>
              <p:cNvPicPr/>
              <p:nvPr/>
            </p:nvPicPr>
            <p:blipFill>
              <a:blip r:embed="rId16"/>
              <a:stretch>
                <a:fillRect/>
              </a:stretch>
            </p:blipFill>
            <p:spPr>
              <a:xfrm>
                <a:off x="5538088" y="4896152"/>
                <a:ext cx="202464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A1F5E7CC-CA53-444D-ABD1-F3BBCF76B05A}"/>
                  </a:ext>
                </a:extLst>
              </p14:cNvPr>
              <p14:cNvContentPartPr/>
              <p14:nvPr/>
            </p14:nvContentPartPr>
            <p14:xfrm>
              <a:off x="5573008" y="5157872"/>
              <a:ext cx="1933920" cy="59400"/>
            </p14:xfrm>
          </p:contentPart>
        </mc:Choice>
        <mc:Fallback xmlns="">
          <p:pic>
            <p:nvPicPr>
              <p:cNvPr id="13" name="Ink 12">
                <a:extLst>
                  <a:ext uri="{FF2B5EF4-FFF2-40B4-BE49-F238E27FC236}">
                    <a16:creationId xmlns:a16="http://schemas.microsoft.com/office/drawing/2014/main" id="{A1F5E7CC-CA53-444D-ABD1-F3BBCF76B05A}"/>
                  </a:ext>
                </a:extLst>
              </p:cNvPr>
              <p:cNvPicPr/>
              <p:nvPr/>
            </p:nvPicPr>
            <p:blipFill>
              <a:blip r:embed="rId18"/>
              <a:stretch>
                <a:fillRect/>
              </a:stretch>
            </p:blipFill>
            <p:spPr>
              <a:xfrm>
                <a:off x="5519008" y="5049872"/>
                <a:ext cx="2041560" cy="275040"/>
              </a:xfrm>
              <a:prstGeom prst="rect">
                <a:avLst/>
              </a:prstGeom>
            </p:spPr>
          </p:pic>
        </mc:Fallback>
      </mc:AlternateContent>
    </p:spTree>
    <p:extLst>
      <p:ext uri="{BB962C8B-B14F-4D97-AF65-F5344CB8AC3E}">
        <p14:creationId xmlns:p14="http://schemas.microsoft.com/office/powerpoint/2010/main" val="782575124"/>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One solution to the demographic problem is to bring in outsiders (immigration)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BUT . . .</a:t>
            </a:r>
          </a:p>
        </p:txBody>
      </p:sp>
    </p:spTree>
    <p:extLst>
      <p:ext uri="{BB962C8B-B14F-4D97-AF65-F5344CB8AC3E}">
        <p14:creationId xmlns:p14="http://schemas.microsoft.com/office/powerpoint/2010/main" val="1651059149"/>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One solution to the demographic problem is to bring in outsiders (immigration)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Arial" charset="0"/>
                <a:ea typeface="+mn-ea"/>
                <a:cs typeface="+mn-cs"/>
              </a:rPr>
              <a:t>    BUT . . .</a:t>
            </a:r>
            <a:endParaRPr kumimoji="0" lang="en-US" sz="88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65636927"/>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A4E9BD23-521B-4707-818E-CBB27F267B6D}"/>
              </a:ext>
            </a:extLst>
          </p:cNvPr>
          <p:cNvSpPr/>
          <p:nvPr/>
        </p:nvSpPr>
        <p:spPr>
          <a:xfrm>
            <a:off x="1981200" y="2281059"/>
            <a:ext cx="5105400" cy="393954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they can import people for the work force,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but</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 they only want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certain kinds of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(basically skilled, who are not immigrants of the boats from Africa or the Near East, or from Afghanistan)</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82720636"/>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A4E9BD23-521B-4707-818E-CBB27F267B6D}"/>
              </a:ext>
            </a:extLst>
          </p:cNvPr>
          <p:cNvSpPr/>
          <p:nvPr/>
        </p:nvSpPr>
        <p:spPr>
          <a:xfrm>
            <a:off x="1981200" y="2281059"/>
            <a:ext cx="5105400" cy="393954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they can import people for the work force,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but</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 they only want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certain kinds of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(basically skilled, who are not immigrants of the boats from Africa or the Near East, or from Afghanistan)</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0154943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889000" y="2362200"/>
            <a:ext cx="7391400" cy="2861104"/>
          </a:xfrm>
          <a:prstGeom prst="rect">
            <a:avLst/>
          </a:prstGeom>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And the migration picture has been rapidly changing </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since 2015</a:t>
            </a: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 with Italy, Greece, and Hungary under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mn-ea"/>
                <a:cs typeface="+mn-cs"/>
              </a:rPr>
              <a:t>“unprecedented pressure”</a:t>
            </a:r>
          </a:p>
        </p:txBody>
      </p:sp>
    </p:spTree>
    <p:extLst>
      <p:ext uri="{BB962C8B-B14F-4D97-AF65-F5344CB8AC3E}">
        <p14:creationId xmlns:p14="http://schemas.microsoft.com/office/powerpoint/2010/main" val="1586486147"/>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4302528" y="6642556"/>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3"/>
          <a:stretch>
            <a:fillRect/>
          </a:stretch>
        </p:blipFill>
        <p:spPr>
          <a:xfrm>
            <a:off x="38500" y="228600"/>
            <a:ext cx="9068404" cy="6400800"/>
          </a:xfrm>
          <a:prstGeom prst="rect">
            <a:avLst/>
          </a:prstGeom>
        </p:spPr>
      </p:pic>
      <p:sp>
        <p:nvSpPr>
          <p:cNvPr id="7" name="Rectangle 6"/>
          <p:cNvSpPr/>
          <p:nvPr/>
        </p:nvSpPr>
        <p:spPr>
          <a:xfrm>
            <a:off x="7186032" y="1295400"/>
            <a:ext cx="1208985"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5 Dec 2019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9" y="876354"/>
            <a:ext cx="1905000" cy="276225"/>
          </a:xfrm>
          <a:prstGeom prst="rect">
            <a:avLst/>
          </a:prstGeom>
        </p:spPr>
      </p:pic>
      <p:sp>
        <p:nvSpPr>
          <p:cNvPr id="9" name="TextBox 8">
            <a:extLst>
              <a:ext uri="{FF2B5EF4-FFF2-40B4-BE49-F238E27FC236}">
                <a16:creationId xmlns:a16="http://schemas.microsoft.com/office/drawing/2014/main" id="{F3F50C22-2E1E-4126-83F5-C09FB825F2C4}"/>
              </a:ext>
            </a:extLst>
          </p:cNvPr>
          <p:cNvSpPr txBox="1"/>
          <p:nvPr/>
        </p:nvSpPr>
        <p:spPr>
          <a:xfrm>
            <a:off x="1066800" y="1577876"/>
            <a:ext cx="7010400"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And issues related to immigration have already severely affected Italian politics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This is discussed in Betsey Krause’s book . . . </a:t>
            </a:r>
            <a:endPar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40519602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057400"/>
            <a:ext cx="8229600" cy="35394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as immigration to Italy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is high .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is a hot political issue . . .</a:t>
            </a:r>
          </a:p>
        </p:txBody>
      </p:sp>
    </p:spTree>
    <p:extLst>
      <p:ext uri="{BB962C8B-B14F-4D97-AF65-F5344CB8AC3E}">
        <p14:creationId xmlns:p14="http://schemas.microsoft.com/office/powerpoint/2010/main" val="3919617910"/>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so although Italy really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needs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immigrants for its labor force,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 wants to have only certain kinds of immigrants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also limit the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numbers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immigrants . . .</a:t>
            </a:r>
          </a:p>
        </p:txBody>
      </p:sp>
    </p:spTree>
    <p:extLst>
      <p:ext uri="{BB962C8B-B14F-4D97-AF65-F5344CB8AC3E}">
        <p14:creationId xmlns:p14="http://schemas.microsoft.com/office/powerpoint/2010/main" val="331454934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698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346889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3.4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33</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11.2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22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1.26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79D2D95-687F-41CA-8B45-92D106856C5E}"/>
                  </a:ext>
                </a:extLst>
              </p14:cNvPr>
              <p14:cNvContentPartPr/>
              <p14:nvPr/>
            </p14:nvContentPartPr>
            <p14:xfrm>
              <a:off x="2724605" y="5423566"/>
              <a:ext cx="3709080" cy="77760"/>
            </p14:xfrm>
          </p:contentPart>
        </mc:Choice>
        <mc:Fallback xmlns="">
          <p:pic>
            <p:nvPicPr>
              <p:cNvPr id="2" name="Ink 1">
                <a:extLst>
                  <a:ext uri="{FF2B5EF4-FFF2-40B4-BE49-F238E27FC236}">
                    <a16:creationId xmlns:a16="http://schemas.microsoft.com/office/drawing/2014/main" id="{479D2D95-687F-41CA-8B45-92D106856C5E}"/>
                  </a:ext>
                </a:extLst>
              </p:cNvPr>
              <p:cNvPicPr/>
              <p:nvPr/>
            </p:nvPicPr>
            <p:blipFill>
              <a:blip r:embed="rId4"/>
              <a:stretch>
                <a:fillRect/>
              </a:stretch>
            </p:blipFill>
            <p:spPr>
              <a:xfrm>
                <a:off x="2670605" y="5315566"/>
                <a:ext cx="381672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0F0705E-7FB8-4BE1-8517-0AE3AEFEE9E8}"/>
                  </a:ext>
                </a:extLst>
              </p14:cNvPr>
              <p14:cNvContentPartPr/>
              <p14:nvPr/>
            </p14:nvContentPartPr>
            <p14:xfrm>
              <a:off x="-1434429" y="3493952"/>
              <a:ext cx="360" cy="360"/>
            </p14:xfrm>
          </p:contentPart>
        </mc:Choice>
        <mc:Fallback xmlns="">
          <p:pic>
            <p:nvPicPr>
              <p:cNvPr id="3" name="Ink 2">
                <a:extLst>
                  <a:ext uri="{FF2B5EF4-FFF2-40B4-BE49-F238E27FC236}">
                    <a16:creationId xmlns:a16="http://schemas.microsoft.com/office/drawing/2014/main" id="{B0F0705E-7FB8-4BE1-8517-0AE3AEFEE9E8}"/>
                  </a:ext>
                </a:extLst>
              </p:cNvPr>
              <p:cNvPicPr/>
              <p:nvPr/>
            </p:nvPicPr>
            <p:blipFill>
              <a:blip r:embed="rId6"/>
              <a:stretch>
                <a:fillRect/>
              </a:stretch>
            </p:blipFill>
            <p:spPr>
              <a:xfrm>
                <a:off x="-1488429" y="3385952"/>
                <a:ext cx="108000" cy="216000"/>
              </a:xfrm>
              <a:prstGeom prst="rect">
                <a:avLst/>
              </a:prstGeom>
            </p:spPr>
          </p:pic>
        </mc:Fallback>
      </mc:AlternateContent>
    </p:spTree>
    <p:extLst>
      <p:ext uri="{BB962C8B-B14F-4D97-AF65-F5344CB8AC3E}">
        <p14:creationId xmlns:p14="http://schemas.microsoft.com/office/powerpoint/2010/main" val="60062104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023170"/>
            <a:ext cx="8229600" cy="35394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as immigration to Italy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is high .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is a hot political issue . . .</a:t>
            </a:r>
          </a:p>
        </p:txBody>
      </p:sp>
    </p:spTree>
    <p:extLst>
      <p:ext uri="{BB962C8B-B14F-4D97-AF65-F5344CB8AC3E}">
        <p14:creationId xmlns:p14="http://schemas.microsoft.com/office/powerpoint/2010/main" val="3823446763"/>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2C2C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A3451-7453-29D0-1151-153C434A9B88}"/>
              </a:ext>
            </a:extLst>
          </p:cNvPr>
          <p:cNvPicPr>
            <a:picLocks noChangeAspect="1"/>
          </p:cNvPicPr>
          <p:nvPr/>
        </p:nvPicPr>
        <p:blipFill>
          <a:blip r:embed="rId3"/>
          <a:stretch>
            <a:fillRect/>
          </a:stretch>
        </p:blipFill>
        <p:spPr>
          <a:xfrm>
            <a:off x="0" y="381000"/>
            <a:ext cx="9144000" cy="6096000"/>
          </a:xfrm>
          <a:prstGeom prst="rect">
            <a:avLst/>
          </a:prstGeom>
        </p:spPr>
      </p:pic>
      <p:sp>
        <p:nvSpPr>
          <p:cNvPr id="8" name="TextBox 7">
            <a:extLst>
              <a:ext uri="{FF2B5EF4-FFF2-40B4-BE49-F238E27FC236}">
                <a16:creationId xmlns:a16="http://schemas.microsoft.com/office/drawing/2014/main" id="{E108CF38-CE2F-D7B7-976C-55E97B9E3922}"/>
              </a:ext>
            </a:extLst>
          </p:cNvPr>
          <p:cNvSpPr txBox="1"/>
          <p:nvPr/>
        </p:nvSpPr>
        <p:spPr>
          <a:xfrm>
            <a:off x="914400" y="1981200"/>
            <a:ext cx="7315200" cy="1447800"/>
          </a:xfrm>
          <a:prstGeom prst="rect">
            <a:avLst/>
          </a:prstGeom>
          <a:no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Italian Premier </a:t>
            </a:r>
            <a:r>
              <a:rPr kumimoji="0" lang="en-US" sz="28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says curbing migrant arrivals from Africa is about investment, not charity</a:t>
            </a:r>
          </a:p>
        </p:txBody>
      </p:sp>
      <p:sp>
        <p:nvSpPr>
          <p:cNvPr id="10" name="TextBox 9">
            <a:extLst>
              <a:ext uri="{FF2B5EF4-FFF2-40B4-BE49-F238E27FC236}">
                <a16:creationId xmlns:a16="http://schemas.microsoft.com/office/drawing/2014/main" id="{9C9D3C68-94B9-7187-E01E-855095512BB4}"/>
              </a:ext>
            </a:extLst>
          </p:cNvPr>
          <p:cNvSpPr txBox="1"/>
          <p:nvPr/>
        </p:nvSpPr>
        <p:spPr>
          <a:xfrm>
            <a:off x="279400" y="6502400"/>
            <a:ext cx="8610600" cy="25391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https://apnews.com/article/italy-eu-africa-migration-strategy-energy-bfffac3ff93ad2a97aead324caa11130</a:t>
            </a:r>
            <a:endPar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2" name="Graphic 11">
            <a:extLst>
              <a:ext uri="{FF2B5EF4-FFF2-40B4-BE49-F238E27FC236}">
                <a16:creationId xmlns:a16="http://schemas.microsoft.com/office/drawing/2014/main" id="{23659808-054A-F1ED-8225-27EEDAA1AD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400" y="355600"/>
            <a:ext cx="657225" cy="762000"/>
          </a:xfrm>
          <a:prstGeom prst="rect">
            <a:avLst/>
          </a:prstGeom>
        </p:spPr>
      </p:pic>
      <p:sp>
        <p:nvSpPr>
          <p:cNvPr id="13" name="TextBox 12">
            <a:extLst>
              <a:ext uri="{FF2B5EF4-FFF2-40B4-BE49-F238E27FC236}">
                <a16:creationId xmlns:a16="http://schemas.microsoft.com/office/drawing/2014/main" id="{49E2530E-9B17-AC5D-C705-2E916E10042E}"/>
              </a:ext>
            </a:extLst>
          </p:cNvPr>
          <p:cNvSpPr txBox="1"/>
          <p:nvPr/>
        </p:nvSpPr>
        <p:spPr>
          <a:xfrm>
            <a:off x="850900" y="1155700"/>
            <a:ext cx="1895856" cy="347698"/>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4 January 2024</a:t>
            </a:r>
          </a:p>
        </p:txBody>
      </p:sp>
    </p:spTree>
    <p:extLst>
      <p:ext uri="{BB962C8B-B14F-4D97-AF65-F5344CB8AC3E}">
        <p14:creationId xmlns:p14="http://schemas.microsoft.com/office/powerpoint/2010/main" val="3743360225"/>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83B1DA-2FF5-4E7B-BBBB-E7248B8B94B8}"/>
              </a:ext>
            </a:extLst>
          </p:cNvPr>
          <p:cNvPicPr>
            <a:picLocks noChangeAspect="1"/>
          </p:cNvPicPr>
          <p:nvPr/>
        </p:nvPicPr>
        <p:blipFill>
          <a:blip r:embed="rId3"/>
          <a:stretch>
            <a:fillRect/>
          </a:stretch>
        </p:blipFill>
        <p:spPr>
          <a:xfrm>
            <a:off x="1600200" y="172859"/>
            <a:ext cx="5943600" cy="6456541"/>
          </a:xfrm>
          <a:prstGeom prst="rect">
            <a:avLst/>
          </a:prstGeom>
        </p:spPr>
      </p:pic>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https://www.nytimes.com/2021/08/18/world/europe/afghanistan-refugees-europe-migration-asylum.html</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E088C19B-B12E-4CB5-A86C-2C8B9ADB03D7}"/>
              </a:ext>
            </a:extLst>
          </p:cNvPr>
          <p:cNvSpPr txBox="1"/>
          <p:nvPr/>
        </p:nvSpPr>
        <p:spPr>
          <a:xfrm>
            <a:off x="2599944" y="1938302"/>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18 August 2021</a:t>
            </a:r>
          </a:p>
        </p:txBody>
      </p:sp>
      <p:pic>
        <p:nvPicPr>
          <p:cNvPr id="10" name="Picture 9">
            <a:extLst>
              <a:ext uri="{FF2B5EF4-FFF2-40B4-BE49-F238E27FC236}">
                <a16:creationId xmlns:a16="http://schemas.microsoft.com/office/drawing/2014/main" id="{9A907CA2-D781-4B54-986D-3372C8CC2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44" y="342519"/>
            <a:ext cx="1905000" cy="276225"/>
          </a:xfrm>
          <a:prstGeom prst="rect">
            <a:avLst/>
          </a:prstGeom>
        </p:spPr>
      </p:pic>
    </p:spTree>
    <p:extLst>
      <p:ext uri="{BB962C8B-B14F-4D97-AF65-F5344CB8AC3E}">
        <p14:creationId xmlns:p14="http://schemas.microsoft.com/office/powerpoint/2010/main" val="2318072886"/>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https://www.jhalak.com/global-news-Italy-pushing-for-special-G20-meeting-on-Afghanistan-83161</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CE8866FC-A56B-4C21-9BEC-98AC4888E2AC}"/>
              </a:ext>
            </a:extLst>
          </p:cNvPr>
          <p:cNvPicPr>
            <a:picLocks noChangeAspect="1"/>
          </p:cNvPicPr>
          <p:nvPr/>
        </p:nvPicPr>
        <p:blipFill>
          <a:blip r:embed="rId4"/>
          <a:stretch>
            <a:fillRect/>
          </a:stretch>
        </p:blipFill>
        <p:spPr>
          <a:xfrm>
            <a:off x="1600200" y="269370"/>
            <a:ext cx="5943600" cy="6360030"/>
          </a:xfrm>
          <a:prstGeom prst="rect">
            <a:avLst/>
          </a:prstGeom>
        </p:spPr>
      </p:pic>
      <p:sp>
        <p:nvSpPr>
          <p:cNvPr id="9" name="TextBox 8">
            <a:extLst>
              <a:ext uri="{FF2B5EF4-FFF2-40B4-BE49-F238E27FC236}">
                <a16:creationId xmlns:a16="http://schemas.microsoft.com/office/drawing/2014/main" id="{4C19E6CA-2F3D-415A-9F13-D98DFB999C23}"/>
              </a:ext>
            </a:extLst>
          </p:cNvPr>
          <p:cNvSpPr txBox="1"/>
          <p:nvPr/>
        </p:nvSpPr>
        <p:spPr>
          <a:xfrm>
            <a:off x="1639824" y="737390"/>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28 August 2021</a:t>
            </a:r>
          </a:p>
        </p:txBody>
      </p:sp>
      <p:pic>
        <p:nvPicPr>
          <p:cNvPr id="7" name="Picture 6">
            <a:extLst>
              <a:ext uri="{FF2B5EF4-FFF2-40B4-BE49-F238E27FC236}">
                <a16:creationId xmlns:a16="http://schemas.microsoft.com/office/drawing/2014/main" id="{F96F95C5-8A95-40DE-8E0D-2DADD41A9DEF}"/>
              </a:ext>
            </a:extLst>
          </p:cNvPr>
          <p:cNvPicPr>
            <a:picLocks noChangeAspect="1"/>
          </p:cNvPicPr>
          <p:nvPr/>
        </p:nvPicPr>
        <p:blipFill>
          <a:blip r:embed="rId5"/>
          <a:stretch>
            <a:fillRect/>
          </a:stretch>
        </p:blipFill>
        <p:spPr>
          <a:xfrm>
            <a:off x="542544" y="393661"/>
            <a:ext cx="971600" cy="749339"/>
          </a:xfrm>
          <a:prstGeom prst="rect">
            <a:avLst/>
          </a:prstGeom>
        </p:spPr>
      </p:pic>
    </p:spTree>
    <p:extLst>
      <p:ext uri="{BB962C8B-B14F-4D97-AF65-F5344CB8AC3E}">
        <p14:creationId xmlns:p14="http://schemas.microsoft.com/office/powerpoint/2010/main" val="529180158"/>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34" y="381000"/>
            <a:ext cx="62621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5033504"/>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3"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http://www.bbc.com/news/world-europe-34278886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434" y="76200"/>
            <a:ext cx="59593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228" y="838200"/>
            <a:ext cx="1143000" cy="549519"/>
          </a:xfrm>
          <a:prstGeom prst="rect">
            <a:avLst/>
          </a:prstGeom>
        </p:spPr>
      </p:pic>
    </p:spTree>
    <p:extLst>
      <p:ext uri="{BB962C8B-B14F-4D97-AF65-F5344CB8AC3E}">
        <p14:creationId xmlns:p14="http://schemas.microsoft.com/office/powerpoint/2010/main" val="979954043"/>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932296"/>
            <a:ext cx="7315200" cy="4339650"/>
          </a:xfrm>
        </p:spPr>
        <p:txBody>
          <a:bodyPr/>
          <a:lstStyle/>
          <a:p>
            <a:pPr eaLnBrk="1" hangingPunct="1"/>
            <a:r>
              <a:rPr lang="en-US" sz="2800" dirty="0">
                <a:solidFill>
                  <a:schemeClr val="accent1"/>
                </a:solidFill>
              </a:rPr>
              <a:t>“Still, the population is large, and these trends are likely to reverse.  </a:t>
            </a:r>
            <a:r>
              <a:rPr lang="en-US" sz="3600" b="1" dirty="0"/>
              <a:t>Also, there are </a:t>
            </a:r>
            <a:r>
              <a:rPr lang="en-US" sz="3600" b="1" i="1" dirty="0"/>
              <a:t>many</a:t>
            </a:r>
            <a:r>
              <a:rPr lang="en-US" sz="3600" b="1" dirty="0"/>
              <a:t> people who want to immigrate to Italy</a:t>
            </a:r>
            <a:r>
              <a:rPr lang="en-US" sz="2800" dirty="0">
                <a:solidFill>
                  <a:schemeClr val="accent1"/>
                </a:solidFill>
              </a:rPr>
              <a:t>, and in fact, there are countless numbers of illegal aliens crossing its borders daily.  Thus, although Italy will probably change, its cultural base should be relatively secure, at least for the foreseeable future.”</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4301015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IMG_0430.JPG"/>
          <p:cNvPicPr>
            <a:picLocks noChangeAspect="1"/>
          </p:cNvPicPr>
          <p:nvPr/>
        </p:nvPicPr>
        <p:blipFill>
          <a:blip r:embed="rId3" cstate="print">
            <a:lum bright="10000"/>
          </a:blip>
          <a:stretch>
            <a:fillRect/>
          </a:stretch>
        </p:blipFill>
        <p:spPr>
          <a:xfrm>
            <a:off x="672152" y="405452"/>
            <a:ext cx="7772400" cy="5829300"/>
          </a:xfrm>
          <a:prstGeom prst="rect">
            <a:avLst/>
          </a:prstGeom>
        </p:spPr>
      </p:pic>
    </p:spTree>
    <p:extLst>
      <p:ext uri="{BB962C8B-B14F-4D97-AF65-F5344CB8AC3E}">
        <p14:creationId xmlns:p14="http://schemas.microsoft.com/office/powerpoint/2010/main" val="3367276297"/>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so although Italy really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needs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immigrants for its labor force,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 wants to have only certain kinds of immigrants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also limit the </a:t>
            </a:r>
            <a:r>
              <a:rPr kumimoji="0" lang="en-US" sz="4000" b="1" u="none" strike="noStrike" kern="1200" cap="none" spc="0" normalizeH="0" baseline="0" noProof="0" dirty="0">
                <a:ln>
                  <a:noFill/>
                </a:ln>
                <a:solidFill>
                  <a:srgbClr val="FF0000"/>
                </a:solidFill>
                <a:effectLst/>
                <a:uLnTx/>
                <a:uFillTx/>
                <a:latin typeface="Arial" charset="0"/>
                <a:ea typeface="+mn-ea"/>
                <a:cs typeface="+mn-cs"/>
              </a:rPr>
              <a:t>numbers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immigrants . . .</a:t>
            </a:r>
          </a:p>
        </p:txBody>
      </p:sp>
    </p:spTree>
    <p:extLst>
      <p:ext uri="{BB962C8B-B14F-4D97-AF65-F5344CB8AC3E}">
        <p14:creationId xmlns:p14="http://schemas.microsoft.com/office/powerpoint/2010/main" val="40638923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to complicate the situation still further . . .</a:t>
            </a:r>
          </a:p>
        </p:txBody>
      </p:sp>
    </p:spTree>
    <p:extLst>
      <p:ext uri="{BB962C8B-B14F-4D97-AF65-F5344CB8AC3E}">
        <p14:creationId xmlns:p14="http://schemas.microsoft.com/office/powerpoint/2010/main" val="2676144378"/>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295400"/>
            <a:ext cx="7315200" cy="4893647"/>
          </a:xfrm>
        </p:spPr>
        <p:txBody>
          <a:bodyPr/>
          <a:lstStyle/>
          <a:p>
            <a:pPr eaLnBrk="1" hangingPunct="1"/>
            <a:r>
              <a:rPr lang="en-US" sz="2800" dirty="0">
                <a:solidFill>
                  <a:schemeClr val="accent1"/>
                </a:solidFill>
              </a:rPr>
              <a:t>“Still, the population is large, and these trends are likely to reverse.  Also, there are many people who want to immigrate to Italy, and in fac</a:t>
            </a:r>
            <a:r>
              <a:rPr lang="en-US" sz="2400" dirty="0">
                <a:solidFill>
                  <a:schemeClr val="accent1"/>
                </a:solidFill>
              </a:rPr>
              <a:t>t</a:t>
            </a:r>
            <a:r>
              <a:rPr lang="en-US" sz="2800" dirty="0">
                <a:solidFill>
                  <a:schemeClr val="accent1"/>
                </a:solidFill>
              </a:rPr>
              <a:t>, </a:t>
            </a:r>
            <a:r>
              <a:rPr lang="en-US" sz="3600" b="1" dirty="0"/>
              <a:t>there are countless numbers of illegal aliens crossing its borders daily</a:t>
            </a:r>
            <a:r>
              <a:rPr lang="en-US" sz="2800" dirty="0">
                <a:solidFill>
                  <a:schemeClr val="accent1"/>
                </a:solidFill>
              </a:rPr>
              <a:t>. </a:t>
            </a:r>
            <a:r>
              <a:rPr lang="en-US" dirty="0"/>
              <a:t> </a:t>
            </a:r>
            <a:r>
              <a:rPr lang="en-US" sz="2800" dirty="0">
                <a:solidFill>
                  <a:schemeClr val="accent1"/>
                </a:solidFill>
              </a:rPr>
              <a:t>Thus, although Italy will probably change, its cultural base should be relatively secure, at least for the foreseeable future.”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9975099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647885"/>
            <a:ext cx="7315200" cy="4524315"/>
          </a:xfrm>
        </p:spPr>
        <p:txBody>
          <a:bodyPr/>
          <a:lstStyle/>
          <a:p>
            <a:pPr eaLnBrk="1" hangingPunct="1"/>
            <a:r>
              <a:rPr lang="en-US" sz="2400" dirty="0">
                <a:solidFill>
                  <a:schemeClr val="accent1"/>
                </a:solidFill>
              </a:rPr>
              <a:t>“Still, the population is large, and these trends are likely to reverse.  Also, there are many people who want to </a:t>
            </a:r>
            <a:r>
              <a:rPr lang="en-US" sz="3600" b="1" dirty="0"/>
              <a:t>immigrate to Italy</a:t>
            </a:r>
            <a:r>
              <a:rPr lang="en-US" sz="2400" dirty="0">
                <a:solidFill>
                  <a:schemeClr val="accent1"/>
                </a:solidFill>
              </a:rPr>
              <a:t>, and in fact, there are countless numbers of </a:t>
            </a:r>
          </a:p>
          <a:p>
            <a:pPr eaLnBrk="1" hangingPunct="1">
              <a:buNone/>
            </a:pPr>
            <a:r>
              <a:rPr lang="en-US" sz="2400" b="1" dirty="0">
                <a:solidFill>
                  <a:schemeClr val="accent1"/>
                </a:solidFill>
              </a:rPr>
              <a:t>	</a:t>
            </a:r>
            <a:r>
              <a:rPr lang="en-US" sz="3600" b="1" dirty="0"/>
              <a:t>illegal aliens crossing its borders daily</a:t>
            </a:r>
            <a:r>
              <a:rPr lang="en-US" sz="2400" dirty="0">
                <a:solidFill>
                  <a:schemeClr val="accent1"/>
                </a:solidFill>
              </a:rPr>
              <a:t>.</a:t>
            </a:r>
            <a:r>
              <a:rPr lang="en-US" dirty="0"/>
              <a:t>  </a:t>
            </a:r>
            <a:r>
              <a:rPr lang="en-US" sz="2400" dirty="0">
                <a:solidFill>
                  <a:schemeClr val="accent1"/>
                </a:solidFill>
              </a:rPr>
              <a:t>Thus, although</a:t>
            </a:r>
            <a:r>
              <a:rPr lang="en-US" dirty="0"/>
              <a:t> </a:t>
            </a:r>
            <a:r>
              <a:rPr lang="en-US" sz="3600" b="1" dirty="0"/>
              <a:t>Italy will probably change, its cultural base </a:t>
            </a:r>
            <a:r>
              <a:rPr lang="en-US" sz="2400" dirty="0">
                <a:solidFill>
                  <a:schemeClr val="accent1"/>
                </a:solidFill>
              </a:rPr>
              <a:t>should be relatively secure, at least for the foreseeable future.”</a:t>
            </a:r>
            <a:endParaRPr lang="en-US" dirty="0">
              <a:solidFill>
                <a:schemeClr val="accent1"/>
              </a:solidFill>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7692040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3.4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33</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11.2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22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1.26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79D2D95-687F-41CA-8B45-92D106856C5E}"/>
                  </a:ext>
                </a:extLst>
              </p14:cNvPr>
              <p14:cNvContentPartPr/>
              <p14:nvPr/>
            </p14:nvContentPartPr>
            <p14:xfrm>
              <a:off x="2724605" y="5423566"/>
              <a:ext cx="3709080" cy="77760"/>
            </p14:xfrm>
          </p:contentPart>
        </mc:Choice>
        <mc:Fallback xmlns="">
          <p:pic>
            <p:nvPicPr>
              <p:cNvPr id="2" name="Ink 1">
                <a:extLst>
                  <a:ext uri="{FF2B5EF4-FFF2-40B4-BE49-F238E27FC236}">
                    <a16:creationId xmlns:a16="http://schemas.microsoft.com/office/drawing/2014/main" id="{479D2D95-687F-41CA-8B45-92D106856C5E}"/>
                  </a:ext>
                </a:extLst>
              </p:cNvPr>
              <p:cNvPicPr/>
              <p:nvPr/>
            </p:nvPicPr>
            <p:blipFill>
              <a:blip r:embed="rId4"/>
              <a:stretch>
                <a:fillRect/>
              </a:stretch>
            </p:blipFill>
            <p:spPr>
              <a:xfrm>
                <a:off x="2670605" y="5315566"/>
                <a:ext cx="381672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0F0705E-7FB8-4BE1-8517-0AE3AEFEE9E8}"/>
                  </a:ext>
                </a:extLst>
              </p14:cNvPr>
              <p14:cNvContentPartPr/>
              <p14:nvPr/>
            </p14:nvContentPartPr>
            <p14:xfrm>
              <a:off x="-1434429" y="3493952"/>
              <a:ext cx="360" cy="360"/>
            </p14:xfrm>
          </p:contentPart>
        </mc:Choice>
        <mc:Fallback xmlns="">
          <p:pic>
            <p:nvPicPr>
              <p:cNvPr id="3" name="Ink 2">
                <a:extLst>
                  <a:ext uri="{FF2B5EF4-FFF2-40B4-BE49-F238E27FC236}">
                    <a16:creationId xmlns:a16="http://schemas.microsoft.com/office/drawing/2014/main" id="{B0F0705E-7FB8-4BE1-8517-0AE3AEFEE9E8}"/>
                  </a:ext>
                </a:extLst>
              </p:cNvPr>
              <p:cNvPicPr/>
              <p:nvPr/>
            </p:nvPicPr>
            <p:blipFill>
              <a:blip r:embed="rId6"/>
              <a:stretch>
                <a:fillRect/>
              </a:stretch>
            </p:blipFill>
            <p:spPr>
              <a:xfrm>
                <a:off x="-1488429" y="3385952"/>
                <a:ext cx="108000" cy="216000"/>
              </a:xfrm>
              <a:prstGeom prst="rect">
                <a:avLst/>
              </a:prstGeom>
            </p:spPr>
          </p:pic>
        </mc:Fallback>
      </mc:AlternateContent>
    </p:spTree>
    <p:extLst>
      <p:ext uri="{BB962C8B-B14F-4D97-AF65-F5344CB8AC3E}">
        <p14:creationId xmlns:p14="http://schemas.microsoft.com/office/powerpoint/2010/main" val="823619922"/>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02502" y="6589776"/>
            <a:ext cx="541269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https://www.statista.com/statistics/624866/top-immigrant-nationalities-declared-upon-landing-italy/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a:extLst>
              <a:ext uri="{FF2B5EF4-FFF2-40B4-BE49-F238E27FC236}">
                <a16:creationId xmlns:a16="http://schemas.microsoft.com/office/drawing/2014/main" id="{F5A7B939-DFF6-4945-826F-38892227B0CE}"/>
              </a:ext>
            </a:extLst>
          </p:cNvPr>
          <p:cNvPicPr>
            <a:picLocks noChangeAspect="1"/>
          </p:cNvPicPr>
          <p:nvPr/>
        </p:nvPicPr>
        <p:blipFill>
          <a:blip r:embed="rId4"/>
          <a:stretch>
            <a:fillRect/>
          </a:stretch>
        </p:blipFill>
        <p:spPr>
          <a:xfrm>
            <a:off x="2057400" y="612668"/>
            <a:ext cx="5029200" cy="5940532"/>
          </a:xfrm>
          <a:prstGeom prst="rect">
            <a:avLst/>
          </a:prstGeom>
        </p:spPr>
      </p:pic>
      <p:pic>
        <p:nvPicPr>
          <p:cNvPr id="9" name="Picture 8">
            <a:extLst>
              <a:ext uri="{FF2B5EF4-FFF2-40B4-BE49-F238E27FC236}">
                <a16:creationId xmlns:a16="http://schemas.microsoft.com/office/drawing/2014/main" id="{EC7203B5-7931-4294-A277-30BEA7F652DA}"/>
              </a:ext>
            </a:extLst>
          </p:cNvPr>
          <p:cNvPicPr>
            <a:picLocks noChangeAspect="1"/>
          </p:cNvPicPr>
          <p:nvPr/>
        </p:nvPicPr>
        <p:blipFill>
          <a:blip r:embed="rId5"/>
          <a:stretch>
            <a:fillRect/>
          </a:stretch>
        </p:blipFill>
        <p:spPr>
          <a:xfrm>
            <a:off x="381000" y="724639"/>
            <a:ext cx="1600200" cy="406830"/>
          </a:xfrm>
          <a:prstGeom prst="rect">
            <a:avLst/>
          </a:prstGeom>
        </p:spPr>
      </p:pic>
      <p:sp>
        <p:nvSpPr>
          <p:cNvPr id="11" name="AutoShape 8">
            <a:extLst>
              <a:ext uri="{FF2B5EF4-FFF2-40B4-BE49-F238E27FC236}">
                <a16:creationId xmlns:a16="http://schemas.microsoft.com/office/drawing/2014/main" id="{91880A5F-B5A7-4333-9C13-1072D699B34E}"/>
              </a:ext>
            </a:extLst>
          </p:cNvPr>
          <p:cNvSpPr>
            <a:spLocks noChangeArrowheads="1"/>
          </p:cNvSpPr>
          <p:nvPr/>
        </p:nvSpPr>
        <p:spPr bwMode="auto">
          <a:xfrm rot="16200000">
            <a:off x="1596685" y="1622003"/>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204721"/>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486075" y="6162575"/>
            <a:ext cx="81534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https://en.wikipedia.org/wiki/Immigration_to_Italy</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12E17AEA-50A5-4BF7-A555-7F56867198FF}"/>
              </a:ext>
            </a:extLst>
          </p:cNvPr>
          <p:cNvPicPr>
            <a:picLocks noChangeAspect="1"/>
          </p:cNvPicPr>
          <p:nvPr/>
        </p:nvPicPr>
        <p:blipFill>
          <a:blip r:embed="rId4"/>
          <a:stretch>
            <a:fillRect/>
          </a:stretch>
        </p:blipFill>
        <p:spPr>
          <a:xfrm>
            <a:off x="228600" y="1676400"/>
            <a:ext cx="8686800" cy="430481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E0C971B-60A3-438A-BA17-8832A6250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5" y="257175"/>
            <a:ext cx="1476375" cy="1343025"/>
          </a:xfrm>
          <a:prstGeom prst="rect">
            <a:avLst/>
          </a:prstGeom>
        </p:spPr>
      </p:pic>
      <p:sp>
        <p:nvSpPr>
          <p:cNvPr id="8" name="TextBox 7">
            <a:extLst>
              <a:ext uri="{FF2B5EF4-FFF2-40B4-BE49-F238E27FC236}">
                <a16:creationId xmlns:a16="http://schemas.microsoft.com/office/drawing/2014/main" id="{FFB65345-CDD9-4B62-90DF-814B9CA1BFCE}"/>
              </a:ext>
            </a:extLst>
          </p:cNvPr>
          <p:cNvSpPr txBox="1"/>
          <p:nvPr/>
        </p:nvSpPr>
        <p:spPr>
          <a:xfrm>
            <a:off x="2133600" y="7106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Immigration to Italy</a:t>
            </a:r>
          </a:p>
        </p:txBody>
      </p:sp>
      <p:sp>
        <p:nvSpPr>
          <p:cNvPr id="7" name="Rectangle 2">
            <a:extLst>
              <a:ext uri="{FF2B5EF4-FFF2-40B4-BE49-F238E27FC236}">
                <a16:creationId xmlns:a16="http://schemas.microsoft.com/office/drawing/2014/main" id="{449B4344-7D8E-47F2-AC7C-61314AC15426}"/>
              </a:ext>
            </a:extLst>
          </p:cNvPr>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If you are interested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in this situation,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check link below for details . . .</a:t>
            </a:r>
          </a:p>
        </p:txBody>
      </p:sp>
    </p:spTree>
    <p:extLst>
      <p:ext uri="{BB962C8B-B14F-4D97-AF65-F5344CB8AC3E}">
        <p14:creationId xmlns:p14="http://schemas.microsoft.com/office/powerpoint/2010/main" val="1507199599"/>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36776" y="6589776"/>
            <a:ext cx="5867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https://www.dailysabah.com/world/europe/number-of-migrants-arriving-in-italy-doubles-in-12-months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 name="Picture 11">
            <a:extLst>
              <a:ext uri="{FF2B5EF4-FFF2-40B4-BE49-F238E27FC236}">
                <a16:creationId xmlns:a16="http://schemas.microsoft.com/office/drawing/2014/main" id="{B3C829ED-C225-45E2-AD12-4817411631A1}"/>
              </a:ext>
            </a:extLst>
          </p:cNvPr>
          <p:cNvPicPr>
            <a:picLocks noChangeAspect="1"/>
          </p:cNvPicPr>
          <p:nvPr/>
        </p:nvPicPr>
        <p:blipFill>
          <a:blip r:embed="rId4"/>
          <a:stretch>
            <a:fillRect/>
          </a:stretch>
        </p:blipFill>
        <p:spPr>
          <a:xfrm>
            <a:off x="1828800" y="201611"/>
            <a:ext cx="5486400" cy="6275389"/>
          </a:xfrm>
          <a:prstGeom prst="rect">
            <a:avLst/>
          </a:prstGeom>
        </p:spPr>
      </p:pic>
      <p:sp>
        <p:nvSpPr>
          <p:cNvPr id="16" name="TextBox 15">
            <a:extLst>
              <a:ext uri="{FF2B5EF4-FFF2-40B4-BE49-F238E27FC236}">
                <a16:creationId xmlns:a16="http://schemas.microsoft.com/office/drawing/2014/main" id="{701C0333-CEDD-42AD-85F6-15E7872AEE9F}"/>
              </a:ext>
            </a:extLst>
          </p:cNvPr>
          <p:cNvSpPr txBox="1"/>
          <p:nvPr/>
        </p:nvSpPr>
        <p:spPr>
          <a:xfrm>
            <a:off x="3599688" y="4751832"/>
            <a:ext cx="4572000"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16 August 2021</a:t>
            </a:r>
          </a:p>
        </p:txBody>
      </p:sp>
      <p:pic>
        <p:nvPicPr>
          <p:cNvPr id="17" name="Picture 16">
            <a:extLst>
              <a:ext uri="{FF2B5EF4-FFF2-40B4-BE49-F238E27FC236}">
                <a16:creationId xmlns:a16="http://schemas.microsoft.com/office/drawing/2014/main" id="{3821B58A-15AC-4426-93D4-EFAC9653CF0C}"/>
              </a:ext>
            </a:extLst>
          </p:cNvPr>
          <p:cNvPicPr>
            <a:picLocks noChangeAspect="1"/>
          </p:cNvPicPr>
          <p:nvPr/>
        </p:nvPicPr>
        <p:blipFill>
          <a:blip r:embed="rId5"/>
          <a:stretch>
            <a:fillRect/>
          </a:stretch>
        </p:blipFill>
        <p:spPr>
          <a:xfrm>
            <a:off x="914400" y="5448243"/>
            <a:ext cx="7302875" cy="1104957"/>
          </a:xfrm>
          <a:prstGeom prst="rect">
            <a:avLst/>
          </a:prstGeom>
          <a:ln w="50800">
            <a:solidFill>
              <a:srgbClr val="C00000"/>
            </a:solidFill>
          </a:ln>
        </p:spPr>
      </p:pic>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AE5D2476-F03F-47B3-90F1-12113B389E95}"/>
                  </a:ext>
                </a:extLst>
              </p14:cNvPr>
              <p14:cNvContentPartPr/>
              <p14:nvPr/>
            </p14:nvContentPartPr>
            <p14:xfrm>
              <a:off x="1380168" y="6171768"/>
              <a:ext cx="840960" cy="37080"/>
            </p14:xfrm>
          </p:contentPart>
        </mc:Choice>
        <mc:Fallback xmlns="">
          <p:pic>
            <p:nvPicPr>
              <p:cNvPr id="18" name="Ink 17">
                <a:extLst>
                  <a:ext uri="{FF2B5EF4-FFF2-40B4-BE49-F238E27FC236}">
                    <a16:creationId xmlns:a16="http://schemas.microsoft.com/office/drawing/2014/main" id="{AE5D2476-F03F-47B3-90F1-12113B389E95}"/>
                  </a:ext>
                </a:extLst>
              </p:cNvPr>
              <p:cNvPicPr/>
              <p:nvPr/>
            </p:nvPicPr>
            <p:blipFill>
              <a:blip r:embed="rId7"/>
              <a:stretch>
                <a:fillRect/>
              </a:stretch>
            </p:blipFill>
            <p:spPr>
              <a:xfrm>
                <a:off x="1326168" y="6064128"/>
                <a:ext cx="9486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D589105C-6F3F-4689-B805-F50BF359DC99}"/>
                  </a:ext>
                </a:extLst>
              </p14:cNvPr>
              <p14:cNvContentPartPr/>
              <p14:nvPr/>
            </p14:nvContentPartPr>
            <p14:xfrm>
              <a:off x="1362168" y="6317928"/>
              <a:ext cx="862920" cy="56160"/>
            </p14:xfrm>
          </p:contentPart>
        </mc:Choice>
        <mc:Fallback xmlns="">
          <p:pic>
            <p:nvPicPr>
              <p:cNvPr id="19" name="Ink 18">
                <a:extLst>
                  <a:ext uri="{FF2B5EF4-FFF2-40B4-BE49-F238E27FC236}">
                    <a16:creationId xmlns:a16="http://schemas.microsoft.com/office/drawing/2014/main" id="{D589105C-6F3F-4689-B805-F50BF359DC99}"/>
                  </a:ext>
                </a:extLst>
              </p:cNvPr>
              <p:cNvPicPr/>
              <p:nvPr/>
            </p:nvPicPr>
            <p:blipFill>
              <a:blip r:embed="rId9"/>
              <a:stretch>
                <a:fillRect/>
              </a:stretch>
            </p:blipFill>
            <p:spPr>
              <a:xfrm>
                <a:off x="1308168" y="6210288"/>
                <a:ext cx="970560" cy="271800"/>
              </a:xfrm>
              <a:prstGeom prst="rect">
                <a:avLst/>
              </a:prstGeom>
            </p:spPr>
          </p:pic>
        </mc:Fallback>
      </mc:AlternateContent>
    </p:spTree>
    <p:extLst>
      <p:ext uri="{BB962C8B-B14F-4D97-AF65-F5344CB8AC3E}">
        <p14:creationId xmlns:p14="http://schemas.microsoft.com/office/powerpoint/2010/main" val="273248662"/>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https://thehill.com/policy/international/569879-italian-coast-guard-rescues-fishing-boat-with-over-500-migrants-on-board</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5F1FD610-A7A9-48B5-ABC6-5A56DB8BB128}"/>
              </a:ext>
            </a:extLst>
          </p:cNvPr>
          <p:cNvPicPr>
            <a:picLocks noChangeAspect="1"/>
          </p:cNvPicPr>
          <p:nvPr/>
        </p:nvPicPr>
        <p:blipFill>
          <a:blip r:embed="rId4"/>
          <a:stretch>
            <a:fillRect/>
          </a:stretch>
        </p:blipFill>
        <p:spPr>
          <a:xfrm>
            <a:off x="1371600" y="1828800"/>
            <a:ext cx="6400800" cy="4701822"/>
          </a:xfrm>
          <a:prstGeom prst="rect">
            <a:avLst/>
          </a:prstGeom>
        </p:spPr>
      </p:pic>
      <p:pic>
        <p:nvPicPr>
          <p:cNvPr id="12" name="Picture 11">
            <a:extLst>
              <a:ext uri="{FF2B5EF4-FFF2-40B4-BE49-F238E27FC236}">
                <a16:creationId xmlns:a16="http://schemas.microsoft.com/office/drawing/2014/main" id="{BD79640C-E779-44E3-BFA2-8147D8415055}"/>
              </a:ext>
            </a:extLst>
          </p:cNvPr>
          <p:cNvPicPr>
            <a:picLocks noChangeAspect="1"/>
          </p:cNvPicPr>
          <p:nvPr/>
        </p:nvPicPr>
        <p:blipFill>
          <a:blip r:embed="rId5"/>
          <a:stretch>
            <a:fillRect/>
          </a:stretch>
        </p:blipFill>
        <p:spPr>
          <a:xfrm>
            <a:off x="1429512" y="398973"/>
            <a:ext cx="6400800" cy="1452405"/>
          </a:xfrm>
          <a:prstGeom prst="rect">
            <a:avLst/>
          </a:prstGeom>
        </p:spPr>
      </p:pic>
      <p:sp>
        <p:nvSpPr>
          <p:cNvPr id="14" name="TextBox 13">
            <a:extLst>
              <a:ext uri="{FF2B5EF4-FFF2-40B4-BE49-F238E27FC236}">
                <a16:creationId xmlns:a16="http://schemas.microsoft.com/office/drawing/2014/main" id="{A9ED0C55-B9FB-41C4-8259-02C3B1991FA1}"/>
              </a:ext>
            </a:extLst>
          </p:cNvPr>
          <p:cNvSpPr txBox="1"/>
          <p:nvPr/>
        </p:nvSpPr>
        <p:spPr>
          <a:xfrm>
            <a:off x="1380744" y="1783166"/>
            <a:ext cx="6422136"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28 August 2021</a:t>
            </a:r>
          </a:p>
        </p:txBody>
      </p:sp>
      <p:pic>
        <p:nvPicPr>
          <p:cNvPr id="15" name="Picture 14">
            <a:extLst>
              <a:ext uri="{FF2B5EF4-FFF2-40B4-BE49-F238E27FC236}">
                <a16:creationId xmlns:a16="http://schemas.microsoft.com/office/drawing/2014/main" id="{0CF38979-74B3-4129-9B45-6CB8B11F3EDE}"/>
              </a:ext>
            </a:extLst>
          </p:cNvPr>
          <p:cNvPicPr>
            <a:picLocks noChangeAspect="1"/>
          </p:cNvPicPr>
          <p:nvPr/>
        </p:nvPicPr>
        <p:blipFill>
          <a:blip r:embed="rId6"/>
          <a:stretch>
            <a:fillRect/>
          </a:stretch>
        </p:blipFill>
        <p:spPr>
          <a:xfrm>
            <a:off x="304800" y="457200"/>
            <a:ext cx="914400" cy="921380"/>
          </a:xfrm>
          <a:prstGeom prst="rect">
            <a:avLst/>
          </a:prstGeom>
        </p:spPr>
      </p:pic>
    </p:spTree>
    <p:extLst>
      <p:ext uri="{BB962C8B-B14F-4D97-AF65-F5344CB8AC3E}">
        <p14:creationId xmlns:p14="http://schemas.microsoft.com/office/powerpoint/2010/main" val="2059041159"/>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932296"/>
            <a:ext cx="7315200" cy="4339650"/>
          </a:xfrm>
        </p:spPr>
        <p:txBody>
          <a:bodyPr/>
          <a:lstStyle/>
          <a:p>
            <a:pPr eaLnBrk="1" hangingPunct="1"/>
            <a:r>
              <a:rPr lang="en-US" sz="2800" dirty="0">
                <a:solidFill>
                  <a:schemeClr val="accent1"/>
                </a:solidFill>
              </a:rPr>
              <a:t>“Still, the population is large, and these trends are likely to reverse.  </a:t>
            </a:r>
            <a:r>
              <a:rPr lang="en-US" sz="3600" b="1" dirty="0">
                <a:solidFill>
                  <a:schemeClr val="bg1">
                    <a:lumMod val="75000"/>
                  </a:schemeClr>
                </a:solidFill>
              </a:rPr>
              <a:t>Also, there are </a:t>
            </a:r>
            <a:r>
              <a:rPr lang="en-US" sz="3600" b="1" i="1" dirty="0">
                <a:solidFill>
                  <a:schemeClr val="bg1">
                    <a:lumMod val="75000"/>
                  </a:schemeClr>
                </a:solidFill>
              </a:rPr>
              <a:t>many</a:t>
            </a:r>
            <a:r>
              <a:rPr lang="en-US" sz="3600" b="1" dirty="0">
                <a:solidFill>
                  <a:schemeClr val="bg1">
                    <a:lumMod val="75000"/>
                  </a:schemeClr>
                </a:solidFill>
              </a:rPr>
              <a:t> people who want to immigrate to Italy</a:t>
            </a:r>
            <a:r>
              <a:rPr lang="en-US" sz="2800" dirty="0">
                <a:solidFill>
                  <a:schemeClr val="accent1"/>
                </a:solidFill>
              </a:rPr>
              <a:t>, and in fact, there are countless numbers of illegal aliens crossing its borders daily.  Thus, although Italy will probably change, its cultural base should be relatively secure, at least for the foreseeable future.”</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a:extLst>
              <a:ext uri="{FF2B5EF4-FFF2-40B4-BE49-F238E27FC236}">
                <a16:creationId xmlns:a16="http://schemas.microsoft.com/office/drawing/2014/main" id="{44B196DF-E228-4B46-B31D-FF54D1E2D55A}"/>
              </a:ext>
            </a:extLst>
          </p:cNvPr>
          <p:cNvSpPr txBox="1">
            <a:spLocks noChangeArrowheads="1"/>
          </p:cNvSpPr>
          <p:nvPr/>
        </p:nvSpPr>
        <p:spPr bwMode="auto">
          <a:xfrm>
            <a:off x="1276150" y="4497050"/>
            <a:ext cx="6629400" cy="1446550"/>
          </a:xfrm>
          <a:prstGeom prst="rect">
            <a:avLst/>
          </a:prstGeom>
          <a:solidFill>
            <a:schemeClr val="bg1"/>
          </a:solidFill>
          <a:ln w="76200">
            <a:solidFill>
              <a:schemeClr val="tx1"/>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they’re willing to risk dying to get there . . .</a:t>
            </a:r>
          </a:p>
        </p:txBody>
      </p:sp>
    </p:spTree>
    <p:extLst>
      <p:ext uri="{BB962C8B-B14F-4D97-AF65-F5344CB8AC3E}">
        <p14:creationId xmlns:p14="http://schemas.microsoft.com/office/powerpoint/2010/main" val="352707681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762000" y="2514600"/>
            <a:ext cx="7645400" cy="367158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Thousands of migrants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drown each year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trying to reach Greece or Italy . . .</a:t>
            </a:r>
          </a:p>
        </p:txBody>
      </p:sp>
      <p:sp>
        <p:nvSpPr>
          <p:cNvPr id="3" name="Rectangle 4"/>
          <p:cNvSpPr>
            <a:spLocks noChangeArrowheads="1"/>
          </p:cNvSpPr>
          <p:nvPr/>
        </p:nvSpPr>
        <p:spPr bwMode="auto">
          <a:xfrm>
            <a:off x="3134778" y="6541635"/>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7732979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1954420726"/>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http://www.bbc.com/news/world-europe-24583286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173BFE79-36E5-4294-863F-0A7E2A19DA0B}"/>
              </a:ext>
            </a:extLst>
          </p:cNvPr>
          <p:cNvPicPr>
            <a:picLocks noChangeAspect="1"/>
          </p:cNvPicPr>
          <p:nvPr/>
        </p:nvPicPr>
        <p:blipFill>
          <a:blip r:embed="rId4"/>
          <a:stretch>
            <a:fillRect/>
          </a:stretch>
        </p:blipFill>
        <p:spPr>
          <a:xfrm>
            <a:off x="457200" y="1219200"/>
            <a:ext cx="8229600" cy="4758922"/>
          </a:xfrm>
          <a:prstGeom prst="rect">
            <a:avLst/>
          </a:prstGeom>
        </p:spPr>
      </p:pic>
      <p:sp>
        <p:nvSpPr>
          <p:cNvPr id="6" name="Rectangle 5">
            <a:extLst>
              <a:ext uri="{FF2B5EF4-FFF2-40B4-BE49-F238E27FC236}">
                <a16:creationId xmlns:a16="http://schemas.microsoft.com/office/drawing/2014/main" id="{4E9CEC70-D173-48E6-A2E3-3F3BE2AD768D}"/>
              </a:ext>
            </a:extLst>
          </p:cNvPr>
          <p:cNvSpPr/>
          <p:nvPr/>
        </p:nvSpPr>
        <p:spPr bwMode="auto">
          <a:xfrm>
            <a:off x="5821680" y="990600"/>
            <a:ext cx="1600200" cy="609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73806416"/>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to complicate the situation still further . . .</a:t>
            </a:r>
          </a:p>
        </p:txBody>
      </p:sp>
    </p:spTree>
    <p:extLst>
      <p:ext uri="{BB962C8B-B14F-4D97-AF65-F5344CB8AC3E}">
        <p14:creationId xmlns:p14="http://schemas.microsoft.com/office/powerpoint/2010/main" val="253177607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295400"/>
            <a:ext cx="7315200" cy="4893647"/>
          </a:xfrm>
        </p:spPr>
        <p:txBody>
          <a:bodyPr/>
          <a:lstStyle/>
          <a:p>
            <a:pPr eaLnBrk="1" hangingPunct="1"/>
            <a:r>
              <a:rPr lang="en-US" sz="2800" dirty="0">
                <a:solidFill>
                  <a:schemeClr val="accent1"/>
                </a:solidFill>
              </a:rPr>
              <a:t>“Still, the population is large, and these trends are likely to reverse.  Also, there are many people who want to immigrate to Italy, and in fac</a:t>
            </a:r>
            <a:r>
              <a:rPr lang="en-US" sz="2400" dirty="0">
                <a:solidFill>
                  <a:schemeClr val="accent1"/>
                </a:solidFill>
              </a:rPr>
              <a:t>t</a:t>
            </a:r>
            <a:r>
              <a:rPr lang="en-US" sz="2800" dirty="0">
                <a:solidFill>
                  <a:schemeClr val="accent1"/>
                </a:solidFill>
              </a:rPr>
              <a:t>, </a:t>
            </a:r>
            <a:r>
              <a:rPr lang="en-US" sz="3600" b="1" dirty="0"/>
              <a:t>there are countless numbers of illegal aliens crossing its borders daily</a:t>
            </a:r>
            <a:r>
              <a:rPr lang="en-US" sz="2800" dirty="0">
                <a:solidFill>
                  <a:schemeClr val="accent1"/>
                </a:solidFill>
              </a:rPr>
              <a:t>. </a:t>
            </a:r>
            <a:r>
              <a:rPr lang="en-US" dirty="0"/>
              <a:t> </a:t>
            </a:r>
            <a:r>
              <a:rPr lang="en-US" sz="2800" dirty="0">
                <a:solidFill>
                  <a:schemeClr val="accent1"/>
                </a:solidFill>
              </a:rPr>
              <a:t>Thus, although Italy will probably change, its cultural base should be relatively secure, at least for the foreseeable future.”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734849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291709"/>
        </a:solidFill>
        <a:effectLst/>
      </p:bgPr>
    </p:bg>
    <p:spTree>
      <p:nvGrpSpPr>
        <p:cNvPr id="1" name=""/>
        <p:cNvGrpSpPr/>
        <p:nvPr/>
      </p:nvGrpSpPr>
      <p:grpSpPr>
        <a:xfrm>
          <a:off x="0" y="0"/>
          <a:ext cx="0" cy="0"/>
          <a:chOff x="0" y="0"/>
          <a:chExt cx="0" cy="0"/>
        </a:xfrm>
      </p:grpSpPr>
      <p:pic>
        <p:nvPicPr>
          <p:cNvPr id="3" name="Picture 2" descr="A person speaking into microphones&#10;&#10;Description automatically generated">
            <a:extLst>
              <a:ext uri="{FF2B5EF4-FFF2-40B4-BE49-F238E27FC236}">
                <a16:creationId xmlns:a16="http://schemas.microsoft.com/office/drawing/2014/main" id="{F483EF71-5754-0DEA-6E29-E14F14F23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5" name="TextBox 4">
            <a:extLst>
              <a:ext uri="{FF2B5EF4-FFF2-40B4-BE49-F238E27FC236}">
                <a16:creationId xmlns:a16="http://schemas.microsoft.com/office/drawing/2014/main" id="{191C23D1-2EAD-6551-7D06-2DC9A9EA6E5F}"/>
              </a:ext>
            </a:extLst>
          </p:cNvPr>
          <p:cNvSpPr txBox="1"/>
          <p:nvPr/>
        </p:nvSpPr>
        <p:spPr>
          <a:xfrm>
            <a:off x="685800" y="4532293"/>
            <a:ext cx="77724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Europe’s Open Back Door: Italian Migration Up 50% in 2023</a:t>
            </a:r>
          </a:p>
        </p:txBody>
      </p:sp>
      <p:sp>
        <p:nvSpPr>
          <p:cNvPr id="7" name="TextBox 6">
            <a:extLst>
              <a:ext uri="{FF2B5EF4-FFF2-40B4-BE49-F238E27FC236}">
                <a16:creationId xmlns:a16="http://schemas.microsoft.com/office/drawing/2014/main" id="{8420E228-2096-3056-3779-EECBA1DA4B44}"/>
              </a:ext>
            </a:extLst>
          </p:cNvPr>
          <p:cNvSpPr txBox="1"/>
          <p:nvPr/>
        </p:nvSpPr>
        <p:spPr>
          <a:xfrm>
            <a:off x="447675" y="6400800"/>
            <a:ext cx="82296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https://europeanconservative.com/articles/news/europes-open-back-door-italian-migration-up-50-in-2023/</a:t>
            </a:r>
            <a:endPar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5C9A0817-63EC-0324-ABB1-2B56434C866C}"/>
              </a:ext>
            </a:extLst>
          </p:cNvPr>
          <p:cNvSpPr txBox="1"/>
          <p:nvPr/>
        </p:nvSpPr>
        <p:spPr>
          <a:xfrm>
            <a:off x="2286000" y="5410200"/>
            <a:ext cx="45720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Giorgia</a:t>
            </a: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endPar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FF0ED093-8918-6AFB-CE18-A6ADCC9311F8}"/>
              </a:ext>
            </a:extLst>
          </p:cNvPr>
          <p:cNvSpPr txBox="1"/>
          <p:nvPr/>
        </p:nvSpPr>
        <p:spPr>
          <a:xfrm>
            <a:off x="3609975" y="6016823"/>
            <a:ext cx="1905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4 January 2024 </a:t>
            </a:r>
          </a:p>
        </p:txBody>
      </p:sp>
      <p:pic>
        <p:nvPicPr>
          <p:cNvPr id="15" name="Picture 14" descr="A black and white logo&#10;&#10;Description automatically generated">
            <a:extLst>
              <a:ext uri="{FF2B5EF4-FFF2-40B4-BE49-F238E27FC236}">
                <a16:creationId xmlns:a16="http://schemas.microsoft.com/office/drawing/2014/main" id="{15AB43BE-3A32-3B26-FE6B-02C70E478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393295"/>
            <a:ext cx="3200400" cy="511705"/>
          </a:xfrm>
          <a:prstGeom prst="rect">
            <a:avLst/>
          </a:prstGeom>
        </p:spPr>
      </p:pic>
    </p:spTree>
    <p:extLst>
      <p:ext uri="{BB962C8B-B14F-4D97-AF65-F5344CB8AC3E}">
        <p14:creationId xmlns:p14="http://schemas.microsoft.com/office/powerpoint/2010/main" val="1599977409"/>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647885"/>
            <a:ext cx="7315200" cy="4524315"/>
          </a:xfrm>
        </p:spPr>
        <p:txBody>
          <a:bodyPr/>
          <a:lstStyle/>
          <a:p>
            <a:pPr eaLnBrk="1" hangingPunct="1"/>
            <a:r>
              <a:rPr lang="en-US" sz="2400" dirty="0">
                <a:solidFill>
                  <a:schemeClr val="accent1"/>
                </a:solidFill>
              </a:rPr>
              <a:t>“Still, the population is large, and these trends are likely to reverse.  Also, there are many people who want to </a:t>
            </a:r>
            <a:r>
              <a:rPr lang="en-US" sz="3600" b="1" dirty="0"/>
              <a:t>immigrate to Italy</a:t>
            </a:r>
            <a:r>
              <a:rPr lang="en-US" sz="2400" dirty="0">
                <a:solidFill>
                  <a:schemeClr val="accent1"/>
                </a:solidFill>
              </a:rPr>
              <a:t>, and in fact, there are countless numbers of </a:t>
            </a:r>
          </a:p>
          <a:p>
            <a:pPr eaLnBrk="1" hangingPunct="1">
              <a:buNone/>
            </a:pPr>
            <a:r>
              <a:rPr lang="en-US" sz="2400" b="1" dirty="0">
                <a:solidFill>
                  <a:schemeClr val="accent1"/>
                </a:solidFill>
              </a:rPr>
              <a:t>	</a:t>
            </a:r>
            <a:r>
              <a:rPr lang="en-US" sz="3600" b="1" dirty="0"/>
              <a:t>illegal aliens crossing its borders daily</a:t>
            </a:r>
            <a:r>
              <a:rPr lang="en-US" sz="2400" dirty="0">
                <a:solidFill>
                  <a:schemeClr val="accent1"/>
                </a:solidFill>
              </a:rPr>
              <a:t>.</a:t>
            </a:r>
            <a:r>
              <a:rPr lang="en-US" dirty="0"/>
              <a:t>  </a:t>
            </a:r>
            <a:r>
              <a:rPr lang="en-US" sz="2400" dirty="0">
                <a:solidFill>
                  <a:schemeClr val="accent1"/>
                </a:solidFill>
              </a:rPr>
              <a:t>Thus, although</a:t>
            </a:r>
            <a:r>
              <a:rPr lang="en-US" dirty="0"/>
              <a:t> </a:t>
            </a:r>
            <a:r>
              <a:rPr lang="en-US" sz="3600" b="1" dirty="0"/>
              <a:t>Italy will probably change, its cultural base </a:t>
            </a:r>
            <a:r>
              <a:rPr lang="en-US" sz="2400" dirty="0">
                <a:solidFill>
                  <a:schemeClr val="accent1"/>
                </a:solidFill>
              </a:rPr>
              <a:t>should be relatively secure, at least for the foreseeable future.”</a:t>
            </a:r>
            <a:endParaRPr lang="en-US" dirty="0">
              <a:solidFill>
                <a:schemeClr val="accent1"/>
              </a:solidFill>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241642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8B7A6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8090C6-F47E-5483-91FD-CAAAFE6ECE4A}"/>
              </a:ext>
            </a:extLst>
          </p:cNvPr>
          <p:cNvPicPr>
            <a:picLocks noChangeAspect="1"/>
          </p:cNvPicPr>
          <p:nvPr/>
        </p:nvPicPr>
        <p:blipFill>
          <a:blip r:embed="rId3"/>
          <a:stretch>
            <a:fillRect/>
          </a:stretch>
        </p:blipFill>
        <p:spPr>
          <a:xfrm>
            <a:off x="0" y="381000"/>
            <a:ext cx="9144000" cy="6096000"/>
          </a:xfrm>
          <a:prstGeom prst="rect">
            <a:avLst/>
          </a:prstGeom>
        </p:spPr>
      </p:pic>
      <p:sp>
        <p:nvSpPr>
          <p:cNvPr id="3" name="Rectangle 2"/>
          <p:cNvSpPr>
            <a:spLocks noChangeArrowheads="1"/>
          </p:cNvSpPr>
          <p:nvPr/>
        </p:nvSpPr>
        <p:spPr bwMode="auto">
          <a:xfrm>
            <a:off x="183632" y="6551842"/>
            <a:ext cx="87735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https://www.politico.eu/cdn-cgi/image/width=1920,quality=80,onerror=redirect,format=auto/wp-content/uploads/2023/10/06/GettyImages-1674680061-scaled.jpg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0C654CAB-D838-64A0-6D62-A3F0F0FDF5E4}"/>
              </a:ext>
            </a:extLst>
          </p:cNvPr>
          <p:cNvSpPr txBox="1"/>
          <p:nvPr/>
        </p:nvSpPr>
        <p:spPr>
          <a:xfrm>
            <a:off x="684210" y="1219200"/>
            <a:ext cx="7772400" cy="1128653"/>
          </a:xfrm>
          <a:prstGeom prst="rect">
            <a:avLst/>
          </a:prstGeom>
          <a:no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Sunak, </a:t>
            </a:r>
            <a:r>
              <a:rPr kumimoji="0" lang="en-US" sz="32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demand more urgency to combat migration</a:t>
            </a:r>
          </a:p>
        </p:txBody>
      </p:sp>
      <p:sp>
        <p:nvSpPr>
          <p:cNvPr id="7" name="TextBox 6">
            <a:extLst>
              <a:ext uri="{FF2B5EF4-FFF2-40B4-BE49-F238E27FC236}">
                <a16:creationId xmlns:a16="http://schemas.microsoft.com/office/drawing/2014/main" id="{3F72E130-20D8-B992-78BF-6578903D4D6C}"/>
              </a:ext>
            </a:extLst>
          </p:cNvPr>
          <p:cNvSpPr txBox="1"/>
          <p:nvPr/>
        </p:nvSpPr>
        <p:spPr>
          <a:xfrm>
            <a:off x="685800" y="5181600"/>
            <a:ext cx="7772400" cy="820072"/>
          </a:xfrm>
          <a:prstGeom prst="rect">
            <a:avLst/>
          </a:prstGeom>
          <a:no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‘We are two of the closest friends in Europe today,’ British and Italian leaders write. </a:t>
            </a:r>
          </a:p>
        </p:txBody>
      </p:sp>
      <p:sp>
        <p:nvSpPr>
          <p:cNvPr id="10" name="TextBox 9">
            <a:extLst>
              <a:ext uri="{FF2B5EF4-FFF2-40B4-BE49-F238E27FC236}">
                <a16:creationId xmlns:a16="http://schemas.microsoft.com/office/drawing/2014/main" id="{2E4B56B9-B8A0-A34E-5B87-56E8B049347B}"/>
              </a:ext>
            </a:extLst>
          </p:cNvPr>
          <p:cNvSpPr txBox="1"/>
          <p:nvPr/>
        </p:nvSpPr>
        <p:spPr>
          <a:xfrm>
            <a:off x="1123950" y="1044773"/>
            <a:ext cx="1688484"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6 October 2023 </a:t>
            </a:r>
          </a:p>
        </p:txBody>
      </p:sp>
      <p:pic>
        <p:nvPicPr>
          <p:cNvPr id="12" name="Picture 11">
            <a:extLst>
              <a:ext uri="{FF2B5EF4-FFF2-40B4-BE49-F238E27FC236}">
                <a16:creationId xmlns:a16="http://schemas.microsoft.com/office/drawing/2014/main" id="{F069C580-C856-DE43-09CD-5973AE0C0406}"/>
              </a:ext>
            </a:extLst>
          </p:cNvPr>
          <p:cNvPicPr>
            <a:picLocks noChangeAspect="1"/>
          </p:cNvPicPr>
          <p:nvPr/>
        </p:nvPicPr>
        <p:blipFill>
          <a:blip r:embed="rId5"/>
          <a:stretch>
            <a:fillRect/>
          </a:stretch>
        </p:blipFill>
        <p:spPr>
          <a:xfrm>
            <a:off x="1447800" y="703920"/>
            <a:ext cx="1130358" cy="304816"/>
          </a:xfrm>
          <a:prstGeom prst="rect">
            <a:avLst/>
          </a:prstGeom>
        </p:spPr>
      </p:pic>
    </p:spTree>
    <p:extLst>
      <p:ext uri="{BB962C8B-B14F-4D97-AF65-F5344CB8AC3E}">
        <p14:creationId xmlns:p14="http://schemas.microsoft.com/office/powerpoint/2010/main" val="1086528334"/>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3"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http://www.bbc.com/news/world-europe-32371348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86" y="316214"/>
            <a:ext cx="7772400" cy="5993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708249"/>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97398"/>
            <a:ext cx="6858000" cy="645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173233" y="6553200"/>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http://www.bbc.com/news/world-africa-32311358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56AF440-21DA-4E6D-800D-762A331B5207}"/>
                  </a:ext>
                </a:extLst>
              </p14:cNvPr>
              <p14:cNvContentPartPr/>
              <p14:nvPr/>
            </p14:nvContentPartPr>
            <p14:xfrm>
              <a:off x="1739660" y="4735880"/>
              <a:ext cx="2921040" cy="78480"/>
            </p14:xfrm>
          </p:contentPart>
        </mc:Choice>
        <mc:Fallback xmlns="">
          <p:pic>
            <p:nvPicPr>
              <p:cNvPr id="2" name="Ink 1">
                <a:extLst>
                  <a:ext uri="{FF2B5EF4-FFF2-40B4-BE49-F238E27FC236}">
                    <a16:creationId xmlns:a16="http://schemas.microsoft.com/office/drawing/2014/main" id="{356AF440-21DA-4E6D-800D-762A331B5207}"/>
                  </a:ext>
                </a:extLst>
              </p:cNvPr>
              <p:cNvPicPr/>
              <p:nvPr/>
            </p:nvPicPr>
            <p:blipFill>
              <a:blip r:embed="rId6"/>
              <a:stretch>
                <a:fillRect/>
              </a:stretch>
            </p:blipFill>
            <p:spPr>
              <a:xfrm>
                <a:off x="1685660" y="4628240"/>
                <a:ext cx="3028680" cy="294120"/>
              </a:xfrm>
              <a:prstGeom prst="rect">
                <a:avLst/>
              </a:prstGeom>
            </p:spPr>
          </p:pic>
        </mc:Fallback>
      </mc:AlternateContent>
    </p:spTree>
    <p:extLst>
      <p:ext uri="{BB962C8B-B14F-4D97-AF65-F5344CB8AC3E}">
        <p14:creationId xmlns:p14="http://schemas.microsoft.com/office/powerpoint/2010/main" val="3795097328"/>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447800" y="6551842"/>
            <a:ext cx="6248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https://www.michigansthumb.com/news/article/Italy-presses-EU-nations-to-open-ports-to-rescued-16362678.php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3F5CF555-FC96-40F1-92F8-E9FD6DC23A4A}"/>
              </a:ext>
            </a:extLst>
          </p:cNvPr>
          <p:cNvPicPr>
            <a:picLocks noChangeAspect="1"/>
          </p:cNvPicPr>
          <p:nvPr/>
        </p:nvPicPr>
        <p:blipFill>
          <a:blip r:embed="rId4"/>
          <a:stretch>
            <a:fillRect/>
          </a:stretch>
        </p:blipFill>
        <p:spPr>
          <a:xfrm>
            <a:off x="1600200" y="311615"/>
            <a:ext cx="5943600" cy="6241585"/>
          </a:xfrm>
          <a:prstGeom prst="rect">
            <a:avLst/>
          </a:prstGeom>
        </p:spPr>
      </p:pic>
      <p:sp>
        <p:nvSpPr>
          <p:cNvPr id="7" name="TextBox 6">
            <a:extLst>
              <a:ext uri="{FF2B5EF4-FFF2-40B4-BE49-F238E27FC236}">
                <a16:creationId xmlns:a16="http://schemas.microsoft.com/office/drawing/2014/main" id="{13CBA029-ECAC-4FA0-AC87-8647E7B96E29}"/>
              </a:ext>
            </a:extLst>
          </p:cNvPr>
          <p:cNvSpPr txBox="1"/>
          <p:nvPr/>
        </p:nvSpPr>
        <p:spPr>
          <a:xfrm>
            <a:off x="1551432" y="1389888"/>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04 August 2021</a:t>
            </a:r>
          </a:p>
        </p:txBody>
      </p:sp>
      <p:sp>
        <p:nvSpPr>
          <p:cNvPr id="11" name="Rectangle 10">
            <a:extLst>
              <a:ext uri="{FF2B5EF4-FFF2-40B4-BE49-F238E27FC236}">
                <a16:creationId xmlns:a16="http://schemas.microsoft.com/office/drawing/2014/main" id="{8659672B-F4E6-443C-844D-F993D8CEE78A}"/>
              </a:ext>
            </a:extLst>
          </p:cNvPr>
          <p:cNvSpPr/>
          <p:nvPr/>
        </p:nvSpPr>
        <p:spPr bwMode="auto">
          <a:xfrm>
            <a:off x="5715000" y="1066800"/>
            <a:ext cx="1143000" cy="66164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pic>
        <p:nvPicPr>
          <p:cNvPr id="17" name="Picture 16" descr="A picture containing text, clipart&#10;&#10;Description automatically generated">
            <a:extLst>
              <a:ext uri="{FF2B5EF4-FFF2-40B4-BE49-F238E27FC236}">
                <a16:creationId xmlns:a16="http://schemas.microsoft.com/office/drawing/2014/main" id="{69628E29-E123-4B6A-AFA1-062AA943B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565" y="838200"/>
            <a:ext cx="761123" cy="890242"/>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37E6B1AA-7C22-46BD-84F6-349A9FCD4ED7}"/>
                  </a:ext>
                </a:extLst>
              </p14:cNvPr>
              <p14:cNvContentPartPr/>
              <p14:nvPr/>
            </p14:nvContentPartPr>
            <p14:xfrm>
              <a:off x="1636128" y="1535328"/>
              <a:ext cx="1563480" cy="19800"/>
            </p14:xfrm>
          </p:contentPart>
        </mc:Choice>
        <mc:Fallback xmlns="">
          <p:pic>
            <p:nvPicPr>
              <p:cNvPr id="12" name="Ink 11">
                <a:extLst>
                  <a:ext uri="{FF2B5EF4-FFF2-40B4-BE49-F238E27FC236}">
                    <a16:creationId xmlns:a16="http://schemas.microsoft.com/office/drawing/2014/main" id="{37E6B1AA-7C22-46BD-84F6-349A9FCD4ED7}"/>
                  </a:ext>
                </a:extLst>
              </p:cNvPr>
              <p:cNvPicPr/>
              <p:nvPr/>
            </p:nvPicPr>
            <p:blipFill>
              <a:blip r:embed="rId7"/>
              <a:stretch>
                <a:fillRect/>
              </a:stretch>
            </p:blipFill>
            <p:spPr>
              <a:xfrm>
                <a:off x="1582488" y="1427328"/>
                <a:ext cx="1671120" cy="235440"/>
              </a:xfrm>
              <a:prstGeom prst="rect">
                <a:avLst/>
              </a:prstGeom>
            </p:spPr>
          </p:pic>
        </mc:Fallback>
      </mc:AlternateContent>
    </p:spTree>
    <p:extLst>
      <p:ext uri="{BB962C8B-B14F-4D97-AF65-F5344CB8AC3E}">
        <p14:creationId xmlns:p14="http://schemas.microsoft.com/office/powerpoint/2010/main" val="113770227"/>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http://www.bbc.com/news/world-africa-32332767</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08" y="381000"/>
            <a:ext cx="792158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C4CD6EB-556E-4389-B579-DE93E8B51388}"/>
              </a:ext>
            </a:extLst>
          </p:cNvPr>
          <p:cNvSpPr txBox="1"/>
          <p:nvPr/>
        </p:nvSpPr>
        <p:spPr>
          <a:xfrm>
            <a:off x="734568" y="847344"/>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16 April 2018</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09EF522-3B07-4348-B963-2F84C7050144}"/>
                  </a:ext>
                </a:extLst>
              </p14:cNvPr>
              <p14:cNvContentPartPr/>
              <p14:nvPr/>
            </p14:nvContentPartPr>
            <p14:xfrm>
              <a:off x="849888" y="1014048"/>
              <a:ext cx="1322280" cy="19800"/>
            </p14:xfrm>
          </p:contentPart>
        </mc:Choice>
        <mc:Fallback xmlns="">
          <p:pic>
            <p:nvPicPr>
              <p:cNvPr id="3" name="Ink 2">
                <a:extLst>
                  <a:ext uri="{FF2B5EF4-FFF2-40B4-BE49-F238E27FC236}">
                    <a16:creationId xmlns:a16="http://schemas.microsoft.com/office/drawing/2014/main" id="{C09EF522-3B07-4348-B963-2F84C7050144}"/>
                  </a:ext>
                </a:extLst>
              </p:cNvPr>
              <p:cNvPicPr/>
              <p:nvPr/>
            </p:nvPicPr>
            <p:blipFill>
              <a:blip r:embed="rId6"/>
              <a:stretch>
                <a:fillRect/>
              </a:stretch>
            </p:blipFill>
            <p:spPr>
              <a:xfrm>
                <a:off x="795888" y="906408"/>
                <a:ext cx="1429920" cy="235440"/>
              </a:xfrm>
              <a:prstGeom prst="rect">
                <a:avLst/>
              </a:prstGeom>
            </p:spPr>
          </p:pic>
        </mc:Fallback>
      </mc:AlternateContent>
    </p:spTree>
    <p:extLst>
      <p:ext uri="{BB962C8B-B14F-4D97-AF65-F5344CB8AC3E}">
        <p14:creationId xmlns:p14="http://schemas.microsoft.com/office/powerpoint/2010/main" val="35774363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98965105"/>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197" y="228600"/>
            <a:ext cx="517660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4"/>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4" name="Freeform 3"/>
          <p:cNvSpPr/>
          <p:nvPr/>
        </p:nvSpPr>
        <p:spPr bwMode="auto">
          <a:xfrm>
            <a:off x="1846943" y="4981748"/>
            <a:ext cx="3113315" cy="1087483"/>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81452961"/>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9315" name="Rectangle 3"/>
          <p:cNvSpPr>
            <a:spLocks noGrp="1" noChangeArrowheads="1"/>
          </p:cNvSpPr>
          <p:nvPr>
            <p:ph type="body" idx="1"/>
          </p:nvPr>
        </p:nvSpPr>
        <p:spPr>
          <a:xfrm>
            <a:off x="914400" y="2129656"/>
            <a:ext cx="7315200" cy="3908762"/>
          </a:xfrm>
        </p:spPr>
        <p:txBody>
          <a:bodyPr/>
          <a:lstStyle/>
          <a:p>
            <a:pPr marL="0" indent="0" algn="ctr" eaLnBrk="1" hangingPunct="1">
              <a:spcBef>
                <a:spcPts val="0"/>
              </a:spcBef>
              <a:buNone/>
            </a:pPr>
            <a:r>
              <a:rPr lang="en-US" sz="2800" dirty="0"/>
              <a:t>“One final example of externalization is somewhat disturbing, in that </a:t>
            </a:r>
          </a:p>
          <a:p>
            <a:pPr marL="0" indent="0" algn="ctr" eaLnBrk="1" hangingPunct="1">
              <a:spcBef>
                <a:spcPts val="0"/>
              </a:spcBef>
              <a:buNone/>
            </a:pPr>
            <a:r>
              <a:rPr lang="en-US" sz="3600" b="1" dirty="0"/>
              <a:t>Italy is experiencing difficulty integrating the large number of legal and illegal immigrants </a:t>
            </a:r>
          </a:p>
          <a:p>
            <a:pPr marL="0" indent="0" algn="ctr" eaLnBrk="1" hangingPunct="1">
              <a:spcBef>
                <a:spcPts val="0"/>
              </a:spcBef>
              <a:buNone/>
            </a:pPr>
            <a:r>
              <a:rPr lang="en-US" sz="2800" dirty="0"/>
              <a:t>flooding into their country, </a:t>
            </a:r>
          </a:p>
          <a:p>
            <a:pPr marL="0" indent="0" algn="ctr" eaLnBrk="1" hangingPunct="1">
              <a:spcBef>
                <a:spcPts val="0"/>
              </a:spcBef>
              <a:buNone/>
            </a:pPr>
            <a:r>
              <a:rPr lang="en-US" sz="2800" dirty="0"/>
              <a:t>particularly those from the African nations of Morocco, Nigeria, Senegal, and Tunisia.”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3678949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2416792"/>
            <a:ext cx="7315200" cy="3736407"/>
          </a:xfrm>
        </p:spPr>
        <p:txBody>
          <a:bodyPr/>
          <a:lstStyle/>
          <a:p>
            <a:pPr eaLnBrk="1" hangingPunct="1">
              <a:lnSpc>
                <a:spcPct val="80000"/>
              </a:lnSpc>
              <a:spcBef>
                <a:spcPts val="0"/>
              </a:spcBef>
            </a:pPr>
            <a:r>
              <a:rPr lang="en-US" sz="2800" dirty="0">
                <a:solidFill>
                  <a:schemeClr val="bg1">
                    <a:lumMod val="75000"/>
                  </a:schemeClr>
                </a:solidFill>
              </a:rPr>
              <a:t>The </a:t>
            </a:r>
            <a:r>
              <a:rPr lang="en-US" sz="2800" b="1" dirty="0">
                <a:solidFill>
                  <a:schemeClr val="bg1">
                    <a:lumMod val="75000"/>
                  </a:schemeClr>
                </a:solidFill>
              </a:rPr>
              <a:t>poorest Italians </a:t>
            </a:r>
            <a:r>
              <a:rPr lang="en-US" sz="2800" dirty="0">
                <a:solidFill>
                  <a:schemeClr val="bg1">
                    <a:lumMod val="75000"/>
                  </a:schemeClr>
                </a:solidFill>
              </a:rPr>
              <a:t>are most affected in that they </a:t>
            </a:r>
            <a:r>
              <a:rPr lang="en-US" sz="2800" b="1" dirty="0">
                <a:solidFill>
                  <a:schemeClr val="bg1">
                    <a:lumMod val="75000"/>
                  </a:schemeClr>
                </a:solidFill>
              </a:rPr>
              <a:t>feel that these immigrants are taking jobs away </a:t>
            </a:r>
            <a:r>
              <a:rPr lang="en-US" sz="2400" dirty="0">
                <a:solidFill>
                  <a:schemeClr val="bg1">
                    <a:lumMod val="75000"/>
                  </a:schemeClr>
                </a:solidFill>
              </a:rPr>
              <a:t>from them.</a:t>
            </a:r>
            <a:endParaRPr lang="en-US" sz="2800" dirty="0">
              <a:solidFill>
                <a:schemeClr val="bg1">
                  <a:lumMod val="75000"/>
                </a:schemeClr>
              </a:solidFill>
            </a:endParaRPr>
          </a:p>
          <a:p>
            <a:pPr eaLnBrk="1" hangingPunct="1">
              <a:lnSpc>
                <a:spcPct val="80000"/>
              </a:lnSpc>
              <a:spcBef>
                <a:spcPts val="0"/>
              </a:spcBef>
            </a:pPr>
            <a:endParaRPr lang="en-US" sz="2800" dirty="0"/>
          </a:p>
          <a:p>
            <a:pPr eaLnBrk="1" hangingPunct="1">
              <a:lnSpc>
                <a:spcPct val="80000"/>
              </a:lnSpc>
              <a:spcBef>
                <a:spcPts val="0"/>
              </a:spcBef>
            </a:pPr>
            <a:r>
              <a:rPr lang="en-US" sz="2400" dirty="0"/>
              <a:t>Many Italians are upset by a trend of </a:t>
            </a:r>
            <a:r>
              <a:rPr lang="en-US" sz="2800" b="1" dirty="0"/>
              <a:t>increasing “disturbing incidents” of violence against the immigrants</a:t>
            </a:r>
          </a:p>
          <a:p>
            <a:pPr eaLnBrk="1" hangingPunct="1">
              <a:lnSpc>
                <a:spcPct val="80000"/>
              </a:lnSpc>
              <a:spcBef>
                <a:spcPts val="0"/>
              </a:spcBef>
            </a:pPr>
            <a:endParaRPr lang="en-US" sz="2800" dirty="0"/>
          </a:p>
          <a:p>
            <a:pPr lvl="1" eaLnBrk="1" hangingPunct="1">
              <a:lnSpc>
                <a:spcPct val="80000"/>
              </a:lnSpc>
              <a:spcBef>
                <a:spcPts val="0"/>
              </a:spcBef>
            </a:pPr>
            <a:r>
              <a:rPr lang="en-US" sz="2400" dirty="0"/>
              <a:t>They have </a:t>
            </a:r>
            <a:r>
              <a:rPr lang="en-US" sz="2400" b="1" dirty="0"/>
              <a:t>“externalized” the problem </a:t>
            </a:r>
            <a:r>
              <a:rPr lang="en-US" sz="2400" dirty="0"/>
              <a:t>dramatically in newspapers, on television, and in the traditional </a:t>
            </a:r>
            <a:r>
              <a:rPr lang="en-US" sz="2400" i="1" dirty="0"/>
              <a:t>piazza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2176620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https://www.nytimes.com/2019/05/22/world/europe/italy-palermo-immigrants-salvino.html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3"/>
          <a:stretch>
            <a:fillRect/>
          </a:stretch>
        </p:blipFill>
        <p:spPr>
          <a:xfrm>
            <a:off x="834144" y="228600"/>
            <a:ext cx="7471656" cy="6400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3" name="Rectangle 12"/>
          <p:cNvSpPr/>
          <p:nvPr/>
        </p:nvSpPr>
        <p:spPr>
          <a:xfrm>
            <a:off x="7455009" y="983255"/>
            <a:ext cx="1069524"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22 May 2019 </a:t>
            </a:r>
          </a:p>
        </p:txBody>
      </p:sp>
    </p:spTree>
    <p:extLst>
      <p:ext uri="{BB962C8B-B14F-4D97-AF65-F5344CB8AC3E}">
        <p14:creationId xmlns:p14="http://schemas.microsoft.com/office/powerpoint/2010/main" val="12984699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34285"/>
            <a:ext cx="7641449" cy="6400800"/>
          </a:xfrm>
          <a:prstGeom prst="rect">
            <a:avLst/>
          </a:prstGeom>
        </p:spPr>
      </p:pic>
      <p:sp>
        <p:nvSpPr>
          <p:cNvPr id="7" name="Rectangle 6"/>
          <p:cNvSpPr/>
          <p:nvPr/>
        </p:nvSpPr>
        <p:spPr>
          <a:xfrm>
            <a:off x="7500695" y="983255"/>
            <a:ext cx="97815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9 Aug 2019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0" name="Rectangle 9"/>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https://www.nytimes.com/2019/08/09/business/italy-economy-debt.html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052476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http://news.bbc.co.uk/2/hi/europe/8450083.stm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100" name="Picture 4"/>
          <p:cNvPicPr>
            <a:picLocks noChangeAspect="1" noChangeArrowheads="1"/>
          </p:cNvPicPr>
          <p:nvPr/>
        </p:nvPicPr>
        <p:blipFill>
          <a:blip r:embed="rId3" cstate="print"/>
          <a:srcRect/>
          <a:stretch>
            <a:fillRect/>
          </a:stretch>
        </p:blipFill>
        <p:spPr bwMode="auto">
          <a:xfrm>
            <a:off x="685800" y="1137312"/>
            <a:ext cx="7772400" cy="4857750"/>
          </a:xfrm>
          <a:prstGeom prst="rect">
            <a:avLst/>
          </a:prstGeom>
          <a:noFill/>
          <a:ln w="9525">
            <a:noFill/>
            <a:miter lim="800000"/>
            <a:headEnd/>
            <a:tailEnd/>
          </a:ln>
        </p:spPr>
      </p:pic>
    </p:spTree>
    <p:extLst>
      <p:ext uri="{BB962C8B-B14F-4D97-AF65-F5344CB8AC3E}">
        <p14:creationId xmlns:p14="http://schemas.microsoft.com/office/powerpoint/2010/main" val="3078443661"/>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613528"/>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http://news.bbc.co.uk/2/hi/europe/8504591.stm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extLst>
      <p:ext uri="{BB962C8B-B14F-4D97-AF65-F5344CB8AC3E}">
        <p14:creationId xmlns:p14="http://schemas.microsoft.com/office/powerpoint/2010/main" val="1287285278"/>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1363" name="Rectangle 3"/>
          <p:cNvSpPr>
            <a:spLocks noGrp="1" noChangeArrowheads="1"/>
          </p:cNvSpPr>
          <p:nvPr>
            <p:ph type="body" idx="1"/>
          </p:nvPr>
        </p:nvSpPr>
        <p:spPr>
          <a:xfrm>
            <a:off x="914400" y="2119952"/>
            <a:ext cx="7315200" cy="4154984"/>
          </a:xfrm>
        </p:spPr>
        <p:txBody>
          <a:bodyPr/>
          <a:lstStyle/>
          <a:p>
            <a:pPr marL="0" indent="0" algn="ctr" eaLnBrk="1" hangingPunct="1">
              <a:spcBef>
                <a:spcPts val="0"/>
              </a:spcBef>
              <a:buNone/>
            </a:pPr>
            <a:r>
              <a:rPr lang="en-US" sz="2800" dirty="0"/>
              <a:t>“Although such outbreaks of violence are common in many societies, these </a:t>
            </a:r>
          </a:p>
          <a:p>
            <a:pPr marL="0" indent="0" algn="ctr" eaLnBrk="1" hangingPunct="1">
              <a:spcBef>
                <a:spcPts val="0"/>
              </a:spcBef>
              <a:buNone/>
            </a:pPr>
            <a:r>
              <a:rPr lang="en-US" sz="3600" b="1" dirty="0"/>
              <a:t>Italians are confronting the problem in an open manner involving everyone in the society</a:t>
            </a:r>
            <a:r>
              <a:rPr lang="en-US" dirty="0"/>
              <a:t>, </a:t>
            </a:r>
          </a:p>
          <a:p>
            <a:pPr marL="0" indent="0" algn="ctr" eaLnBrk="1" hangingPunct="1">
              <a:spcBef>
                <a:spcPts val="0"/>
              </a:spcBef>
              <a:buNone/>
            </a:pPr>
            <a:r>
              <a:rPr lang="en-US" dirty="0"/>
              <a:t>and solutions are gradually being implemented.”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FFCB47C-F595-4009-A833-F8ACBCD3C15D}"/>
                  </a:ext>
                </a:extLst>
              </p14:cNvPr>
              <p14:cNvContentPartPr/>
              <p14:nvPr/>
            </p14:nvContentPartPr>
            <p14:xfrm>
              <a:off x="3869091" y="2269592"/>
              <a:ext cx="3186360" cy="117720"/>
            </p14:xfrm>
          </p:contentPart>
        </mc:Choice>
        <mc:Fallback xmlns="">
          <p:pic>
            <p:nvPicPr>
              <p:cNvPr id="2" name="Ink 1">
                <a:extLst>
                  <a:ext uri="{FF2B5EF4-FFF2-40B4-BE49-F238E27FC236}">
                    <a16:creationId xmlns:a16="http://schemas.microsoft.com/office/drawing/2014/main" id="{EFFCB47C-F595-4009-A833-F8ACBCD3C15D}"/>
                  </a:ext>
                </a:extLst>
              </p:cNvPr>
              <p:cNvPicPr/>
              <p:nvPr/>
            </p:nvPicPr>
            <p:blipFill>
              <a:blip r:embed="rId4"/>
              <a:stretch>
                <a:fillRect/>
              </a:stretch>
            </p:blipFill>
            <p:spPr>
              <a:xfrm>
                <a:off x="3815451" y="2161952"/>
                <a:ext cx="3294000" cy="333360"/>
              </a:xfrm>
              <a:prstGeom prst="rect">
                <a:avLst/>
              </a:prstGeom>
            </p:spPr>
          </p:pic>
        </mc:Fallback>
      </mc:AlternateContent>
    </p:spTree>
    <p:extLst>
      <p:ext uri="{BB962C8B-B14F-4D97-AF65-F5344CB8AC3E}">
        <p14:creationId xmlns:p14="http://schemas.microsoft.com/office/powerpoint/2010/main" val="222495602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http://news.bbc.co.uk/2/hi/europe/8450657.stm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
        <p:nvSpPr>
          <p:cNvPr id="2" name="Rectangle 1"/>
          <p:cNvSpPr/>
          <p:nvPr/>
        </p:nvSpPr>
        <p:spPr>
          <a:xfrm>
            <a:off x="2406375" y="5257800"/>
            <a:ext cx="4324902"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10 January 2010</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9D5E7DA-5695-4895-B3B2-4D56E30B395C}"/>
                  </a:ext>
                </a:extLst>
              </p14:cNvPr>
              <p14:cNvContentPartPr/>
              <p14:nvPr/>
            </p14:nvContentPartPr>
            <p14:xfrm>
              <a:off x="5409171" y="5619392"/>
              <a:ext cx="952200" cy="20880"/>
            </p14:xfrm>
          </p:contentPart>
        </mc:Choice>
        <mc:Fallback xmlns="">
          <p:pic>
            <p:nvPicPr>
              <p:cNvPr id="3" name="Ink 2">
                <a:extLst>
                  <a:ext uri="{FF2B5EF4-FFF2-40B4-BE49-F238E27FC236}">
                    <a16:creationId xmlns:a16="http://schemas.microsoft.com/office/drawing/2014/main" id="{B9D5E7DA-5695-4895-B3B2-4D56E30B395C}"/>
                  </a:ext>
                </a:extLst>
              </p:cNvPr>
              <p:cNvPicPr/>
              <p:nvPr/>
            </p:nvPicPr>
            <p:blipFill>
              <a:blip r:embed="rId5"/>
              <a:stretch>
                <a:fillRect/>
              </a:stretch>
            </p:blipFill>
            <p:spPr>
              <a:xfrm>
                <a:off x="5355171" y="5511752"/>
                <a:ext cx="105984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A78E2E4-6F42-4871-B47B-D6B188DE136E}"/>
                  </a:ext>
                </a:extLst>
              </p14:cNvPr>
              <p14:cNvContentPartPr/>
              <p14:nvPr/>
            </p14:nvContentPartPr>
            <p14:xfrm>
              <a:off x="5399811" y="5764112"/>
              <a:ext cx="1000080" cy="69840"/>
            </p14:xfrm>
          </p:contentPart>
        </mc:Choice>
        <mc:Fallback xmlns="">
          <p:pic>
            <p:nvPicPr>
              <p:cNvPr id="4" name="Ink 3">
                <a:extLst>
                  <a:ext uri="{FF2B5EF4-FFF2-40B4-BE49-F238E27FC236}">
                    <a16:creationId xmlns:a16="http://schemas.microsoft.com/office/drawing/2014/main" id="{9A78E2E4-6F42-4871-B47B-D6B188DE136E}"/>
                  </a:ext>
                </a:extLst>
              </p:cNvPr>
              <p:cNvPicPr/>
              <p:nvPr/>
            </p:nvPicPr>
            <p:blipFill>
              <a:blip r:embed="rId7"/>
              <a:stretch>
                <a:fillRect/>
              </a:stretch>
            </p:blipFill>
            <p:spPr>
              <a:xfrm>
                <a:off x="5346171" y="5656472"/>
                <a:ext cx="1107720" cy="285480"/>
              </a:xfrm>
              <a:prstGeom prst="rect">
                <a:avLst/>
              </a:prstGeom>
            </p:spPr>
          </p:pic>
        </mc:Fallback>
      </mc:AlternateContent>
    </p:spTree>
    <p:extLst>
      <p:ext uri="{BB962C8B-B14F-4D97-AF65-F5344CB8AC3E}">
        <p14:creationId xmlns:p14="http://schemas.microsoft.com/office/powerpoint/2010/main" val="4228147339"/>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49" y="333828"/>
            <a:ext cx="71679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3171648" y="6551842"/>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http://www.bbc.com/news/world-africa-32366035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2775870" y="5257800"/>
            <a:ext cx="3585918"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19 April 2015</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A2D39DD3-948B-471E-96BA-C243194DFBA5}"/>
                  </a:ext>
                </a:extLst>
              </p14:cNvPr>
              <p14:cNvContentPartPr/>
              <p14:nvPr/>
            </p14:nvContentPartPr>
            <p14:xfrm>
              <a:off x="5024331" y="5609312"/>
              <a:ext cx="1006560" cy="21240"/>
            </p14:xfrm>
          </p:contentPart>
        </mc:Choice>
        <mc:Fallback xmlns="">
          <p:pic>
            <p:nvPicPr>
              <p:cNvPr id="3" name="Ink 2">
                <a:extLst>
                  <a:ext uri="{FF2B5EF4-FFF2-40B4-BE49-F238E27FC236}">
                    <a16:creationId xmlns:a16="http://schemas.microsoft.com/office/drawing/2014/main" id="{A2D39DD3-948B-471E-96BA-C243194DFBA5}"/>
                  </a:ext>
                </a:extLst>
              </p:cNvPr>
              <p:cNvPicPr/>
              <p:nvPr/>
            </p:nvPicPr>
            <p:blipFill>
              <a:blip r:embed="rId5"/>
              <a:stretch>
                <a:fillRect/>
              </a:stretch>
            </p:blipFill>
            <p:spPr>
              <a:xfrm>
                <a:off x="4970691" y="5501672"/>
                <a:ext cx="11142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C819BB30-F3F4-4C58-A5BB-7335AC14A269}"/>
                  </a:ext>
                </a:extLst>
              </p14:cNvPr>
              <p14:cNvContentPartPr/>
              <p14:nvPr/>
            </p14:nvContentPartPr>
            <p14:xfrm>
              <a:off x="4995531" y="5764832"/>
              <a:ext cx="1033200" cy="37440"/>
            </p14:xfrm>
          </p:contentPart>
        </mc:Choice>
        <mc:Fallback xmlns="">
          <p:pic>
            <p:nvPicPr>
              <p:cNvPr id="4" name="Ink 3">
                <a:extLst>
                  <a:ext uri="{FF2B5EF4-FFF2-40B4-BE49-F238E27FC236}">
                    <a16:creationId xmlns:a16="http://schemas.microsoft.com/office/drawing/2014/main" id="{C819BB30-F3F4-4C58-A5BB-7335AC14A269}"/>
                  </a:ext>
                </a:extLst>
              </p:cNvPr>
              <p:cNvPicPr/>
              <p:nvPr/>
            </p:nvPicPr>
            <p:blipFill>
              <a:blip r:embed="rId7"/>
              <a:stretch>
                <a:fillRect/>
              </a:stretch>
            </p:blipFill>
            <p:spPr>
              <a:xfrm>
                <a:off x="4941531" y="5656832"/>
                <a:ext cx="1140840" cy="253080"/>
              </a:xfrm>
              <a:prstGeom prst="rect">
                <a:avLst/>
              </a:prstGeom>
            </p:spPr>
          </p:pic>
        </mc:Fallback>
      </mc:AlternateContent>
    </p:spTree>
    <p:extLst>
      <p:ext uri="{BB962C8B-B14F-4D97-AF65-F5344CB8AC3E}">
        <p14:creationId xmlns:p14="http://schemas.microsoft.com/office/powerpoint/2010/main" val="23509092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7831140"/>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642" y="76200"/>
            <a:ext cx="644375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3134780"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http://www.bbc.com/news/world-europe-34162844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2213214" y="5257800"/>
            <a:ext cx="4711226"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6 September 2015</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0CA3462-8390-4AEB-A642-C7BD4EA70B6B}"/>
                  </a:ext>
                </a:extLst>
              </p14:cNvPr>
              <p14:cNvContentPartPr/>
              <p14:nvPr/>
            </p14:nvContentPartPr>
            <p14:xfrm>
              <a:off x="5582691" y="5611112"/>
              <a:ext cx="990000" cy="68400"/>
            </p14:xfrm>
          </p:contentPart>
        </mc:Choice>
        <mc:Fallback xmlns="">
          <p:pic>
            <p:nvPicPr>
              <p:cNvPr id="2" name="Ink 1">
                <a:extLst>
                  <a:ext uri="{FF2B5EF4-FFF2-40B4-BE49-F238E27FC236}">
                    <a16:creationId xmlns:a16="http://schemas.microsoft.com/office/drawing/2014/main" id="{E0CA3462-8390-4AEB-A642-C7BD4EA70B6B}"/>
                  </a:ext>
                </a:extLst>
              </p:cNvPr>
              <p:cNvPicPr/>
              <p:nvPr/>
            </p:nvPicPr>
            <p:blipFill>
              <a:blip r:embed="rId5"/>
              <a:stretch>
                <a:fillRect/>
              </a:stretch>
            </p:blipFill>
            <p:spPr>
              <a:xfrm>
                <a:off x="5528691" y="5503112"/>
                <a:ext cx="109764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5B511B0-54EA-4787-9435-EC20D7E11501}"/>
                  </a:ext>
                </a:extLst>
              </p14:cNvPr>
              <p14:cNvContentPartPr/>
              <p14:nvPr/>
            </p14:nvContentPartPr>
            <p14:xfrm>
              <a:off x="5572971" y="5784632"/>
              <a:ext cx="1039320" cy="48600"/>
            </p14:xfrm>
          </p:contentPart>
        </mc:Choice>
        <mc:Fallback xmlns="">
          <p:pic>
            <p:nvPicPr>
              <p:cNvPr id="3" name="Ink 2">
                <a:extLst>
                  <a:ext uri="{FF2B5EF4-FFF2-40B4-BE49-F238E27FC236}">
                    <a16:creationId xmlns:a16="http://schemas.microsoft.com/office/drawing/2014/main" id="{A5B511B0-54EA-4787-9435-EC20D7E11501}"/>
                  </a:ext>
                </a:extLst>
              </p:cNvPr>
              <p:cNvPicPr/>
              <p:nvPr/>
            </p:nvPicPr>
            <p:blipFill>
              <a:blip r:embed="rId7"/>
              <a:stretch>
                <a:fillRect/>
              </a:stretch>
            </p:blipFill>
            <p:spPr>
              <a:xfrm>
                <a:off x="5518971" y="5676632"/>
                <a:ext cx="1146960" cy="264240"/>
              </a:xfrm>
              <a:prstGeom prst="rect">
                <a:avLst/>
              </a:prstGeom>
            </p:spPr>
          </p:pic>
        </mc:Fallback>
      </mc:AlternateContent>
    </p:spTree>
    <p:extLst>
      <p:ext uri="{BB962C8B-B14F-4D97-AF65-F5344CB8AC3E}">
        <p14:creationId xmlns:p14="http://schemas.microsoft.com/office/powerpoint/2010/main" val="1705677361"/>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51271-7F96-43A3-8EC6-3E3427FFC731}"/>
              </a:ext>
            </a:extLst>
          </p:cNvPr>
          <p:cNvPicPr>
            <a:picLocks noChangeAspect="1"/>
          </p:cNvPicPr>
          <p:nvPr/>
        </p:nvPicPr>
        <p:blipFill>
          <a:blip r:embed="rId2"/>
          <a:stretch>
            <a:fillRect/>
          </a:stretch>
        </p:blipFill>
        <p:spPr>
          <a:xfrm>
            <a:off x="2069743" y="316739"/>
            <a:ext cx="5029200" cy="6224521"/>
          </a:xfrm>
          <a:prstGeom prst="rect">
            <a:avLst/>
          </a:prstGeom>
        </p:spPr>
      </p:pic>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Verdana" pitchFamily="34" charset="0"/>
                <a:ea typeface="+mn-ea"/>
                <a:cs typeface="+mn-cs"/>
                <a:hlinkClick r:id="rId3"/>
              </a:rPr>
              <a:t>Spirce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BA2F1886-BE41-407D-8A0B-74C8C01FC041}"/>
              </a:ext>
            </a:extLst>
          </p:cNvPr>
          <p:cNvSpPr/>
          <p:nvPr/>
        </p:nvSpPr>
        <p:spPr>
          <a:xfrm>
            <a:off x="2067341" y="5257800"/>
            <a:ext cx="5002973"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29 September 2019</a:t>
            </a:r>
          </a:p>
        </p:txBody>
      </p:sp>
      <p:pic>
        <p:nvPicPr>
          <p:cNvPr id="10" name="Picture 9">
            <a:extLst>
              <a:ext uri="{FF2B5EF4-FFF2-40B4-BE49-F238E27FC236}">
                <a16:creationId xmlns:a16="http://schemas.microsoft.com/office/drawing/2014/main" id="{177F979A-BC6A-471A-8C54-89CA452C7E8A}"/>
              </a:ext>
            </a:extLst>
          </p:cNvPr>
          <p:cNvPicPr>
            <a:picLocks noChangeAspect="1"/>
          </p:cNvPicPr>
          <p:nvPr/>
        </p:nvPicPr>
        <p:blipFill>
          <a:blip r:embed="rId4"/>
          <a:stretch>
            <a:fillRect/>
          </a:stretch>
        </p:blipFill>
        <p:spPr>
          <a:xfrm>
            <a:off x="5124650" y="1603513"/>
            <a:ext cx="1828800" cy="606287"/>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FEBFC5D1-612D-4669-A500-9751AF1DBF4B}"/>
                  </a:ext>
                </a:extLst>
              </p14:cNvPr>
              <p14:cNvContentPartPr/>
              <p14:nvPr/>
            </p14:nvContentPartPr>
            <p14:xfrm>
              <a:off x="5688531" y="5611112"/>
              <a:ext cx="1091160" cy="48960"/>
            </p14:xfrm>
          </p:contentPart>
        </mc:Choice>
        <mc:Fallback xmlns="">
          <p:pic>
            <p:nvPicPr>
              <p:cNvPr id="2" name="Ink 1">
                <a:extLst>
                  <a:ext uri="{FF2B5EF4-FFF2-40B4-BE49-F238E27FC236}">
                    <a16:creationId xmlns:a16="http://schemas.microsoft.com/office/drawing/2014/main" id="{FEBFC5D1-612D-4669-A500-9751AF1DBF4B}"/>
                  </a:ext>
                </a:extLst>
              </p:cNvPr>
              <p:cNvPicPr/>
              <p:nvPr/>
            </p:nvPicPr>
            <p:blipFill>
              <a:blip r:embed="rId6"/>
              <a:stretch>
                <a:fillRect/>
              </a:stretch>
            </p:blipFill>
            <p:spPr>
              <a:xfrm>
                <a:off x="5634531" y="5503112"/>
                <a:ext cx="11988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A3337FCB-035F-4BFA-8550-3CC883D64C60}"/>
                  </a:ext>
                </a:extLst>
              </p14:cNvPr>
              <p14:cNvContentPartPr/>
              <p14:nvPr/>
            </p14:nvContentPartPr>
            <p14:xfrm>
              <a:off x="5678811" y="5745752"/>
              <a:ext cx="1029240" cy="59040"/>
            </p14:xfrm>
          </p:contentPart>
        </mc:Choice>
        <mc:Fallback xmlns="">
          <p:pic>
            <p:nvPicPr>
              <p:cNvPr id="4" name="Ink 3">
                <a:extLst>
                  <a:ext uri="{FF2B5EF4-FFF2-40B4-BE49-F238E27FC236}">
                    <a16:creationId xmlns:a16="http://schemas.microsoft.com/office/drawing/2014/main" id="{A3337FCB-035F-4BFA-8550-3CC883D64C60}"/>
                  </a:ext>
                </a:extLst>
              </p:cNvPr>
              <p:cNvPicPr/>
              <p:nvPr/>
            </p:nvPicPr>
            <p:blipFill>
              <a:blip r:embed="rId8"/>
              <a:stretch>
                <a:fillRect/>
              </a:stretch>
            </p:blipFill>
            <p:spPr>
              <a:xfrm>
                <a:off x="5624811" y="5638112"/>
                <a:ext cx="1136880" cy="274680"/>
              </a:xfrm>
              <a:prstGeom prst="rect">
                <a:avLst/>
              </a:prstGeom>
            </p:spPr>
          </p:pic>
        </mc:Fallback>
      </mc:AlternateContent>
    </p:spTree>
    <p:extLst>
      <p:ext uri="{BB962C8B-B14F-4D97-AF65-F5344CB8AC3E}">
        <p14:creationId xmlns:p14="http://schemas.microsoft.com/office/powerpoint/2010/main" val="1467147515"/>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https://www.indiatoday.in/world/story/vatican-urges-world-welcome-afghan-refugees-taliban-takeover-1843600-2021-08-21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826FC7B-295A-4E8A-A61B-75B63318B4D2}"/>
              </a:ext>
            </a:extLst>
          </p:cNvPr>
          <p:cNvPicPr>
            <a:picLocks noChangeAspect="1"/>
          </p:cNvPicPr>
          <p:nvPr/>
        </p:nvPicPr>
        <p:blipFill>
          <a:blip r:embed="rId3"/>
          <a:stretch>
            <a:fillRect/>
          </a:stretch>
        </p:blipFill>
        <p:spPr>
          <a:xfrm>
            <a:off x="914400" y="609600"/>
            <a:ext cx="7315200" cy="1565989"/>
          </a:xfrm>
          <a:prstGeom prst="rect">
            <a:avLst/>
          </a:prstGeom>
        </p:spPr>
      </p:pic>
      <p:pic>
        <p:nvPicPr>
          <p:cNvPr id="6" name="Picture 5">
            <a:extLst>
              <a:ext uri="{FF2B5EF4-FFF2-40B4-BE49-F238E27FC236}">
                <a16:creationId xmlns:a16="http://schemas.microsoft.com/office/drawing/2014/main" id="{73624954-14BD-447C-8601-660A99A3FEBE}"/>
              </a:ext>
            </a:extLst>
          </p:cNvPr>
          <p:cNvPicPr>
            <a:picLocks noChangeAspect="1"/>
          </p:cNvPicPr>
          <p:nvPr/>
        </p:nvPicPr>
        <p:blipFill>
          <a:blip r:embed="rId4"/>
          <a:stretch>
            <a:fillRect/>
          </a:stretch>
        </p:blipFill>
        <p:spPr>
          <a:xfrm>
            <a:off x="926743" y="2209800"/>
            <a:ext cx="7315200" cy="4389119"/>
          </a:xfrm>
          <a:prstGeom prst="rect">
            <a:avLst/>
          </a:prstGeom>
        </p:spPr>
      </p:pic>
      <p:sp>
        <p:nvSpPr>
          <p:cNvPr id="11" name="Rectangle 10">
            <a:extLst>
              <a:ext uri="{FF2B5EF4-FFF2-40B4-BE49-F238E27FC236}">
                <a16:creationId xmlns:a16="http://schemas.microsoft.com/office/drawing/2014/main" id="{7C5DDA75-0960-4435-97E1-AFE0D16817B8}"/>
              </a:ext>
            </a:extLst>
          </p:cNvPr>
          <p:cNvSpPr/>
          <p:nvPr/>
        </p:nvSpPr>
        <p:spPr>
          <a:xfrm>
            <a:off x="2511374" y="5257800"/>
            <a:ext cx="4114909"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21 August 2021</a:t>
            </a:r>
          </a:p>
        </p:txBody>
      </p:sp>
      <p:pic>
        <p:nvPicPr>
          <p:cNvPr id="12" name="Picture 11">
            <a:extLst>
              <a:ext uri="{FF2B5EF4-FFF2-40B4-BE49-F238E27FC236}">
                <a16:creationId xmlns:a16="http://schemas.microsoft.com/office/drawing/2014/main" id="{A6824698-F4AF-4DE2-8DF4-4A9B712637FB}"/>
              </a:ext>
            </a:extLst>
          </p:cNvPr>
          <p:cNvPicPr>
            <a:picLocks noChangeAspect="1"/>
          </p:cNvPicPr>
          <p:nvPr/>
        </p:nvPicPr>
        <p:blipFill>
          <a:blip r:embed="rId5"/>
          <a:stretch>
            <a:fillRect/>
          </a:stretch>
        </p:blipFill>
        <p:spPr>
          <a:xfrm>
            <a:off x="7620000" y="914400"/>
            <a:ext cx="1435174" cy="685835"/>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A58F611-D793-4B63-A2D1-AB96112A6F36}"/>
                  </a:ext>
                </a:extLst>
              </p14:cNvPr>
              <p14:cNvContentPartPr/>
              <p14:nvPr/>
            </p14:nvContentPartPr>
            <p14:xfrm>
              <a:off x="5265171" y="5590952"/>
              <a:ext cx="999000" cy="40680"/>
            </p14:xfrm>
          </p:contentPart>
        </mc:Choice>
        <mc:Fallback xmlns="">
          <p:pic>
            <p:nvPicPr>
              <p:cNvPr id="2" name="Ink 1">
                <a:extLst>
                  <a:ext uri="{FF2B5EF4-FFF2-40B4-BE49-F238E27FC236}">
                    <a16:creationId xmlns:a16="http://schemas.microsoft.com/office/drawing/2014/main" id="{2A58F611-D793-4B63-A2D1-AB96112A6F36}"/>
                  </a:ext>
                </a:extLst>
              </p:cNvPr>
              <p:cNvPicPr/>
              <p:nvPr/>
            </p:nvPicPr>
            <p:blipFill>
              <a:blip r:embed="rId7"/>
              <a:stretch>
                <a:fillRect/>
              </a:stretch>
            </p:blipFill>
            <p:spPr>
              <a:xfrm>
                <a:off x="5211171" y="5483312"/>
                <a:ext cx="1106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7B993D94-AB16-4715-9973-1148393765A4}"/>
                  </a:ext>
                </a:extLst>
              </p14:cNvPr>
              <p14:cNvContentPartPr/>
              <p14:nvPr/>
            </p14:nvContentPartPr>
            <p14:xfrm>
              <a:off x="5293251" y="5755472"/>
              <a:ext cx="1000080" cy="20160"/>
            </p14:xfrm>
          </p:contentPart>
        </mc:Choice>
        <mc:Fallback xmlns="">
          <p:pic>
            <p:nvPicPr>
              <p:cNvPr id="3" name="Ink 2">
                <a:extLst>
                  <a:ext uri="{FF2B5EF4-FFF2-40B4-BE49-F238E27FC236}">
                    <a16:creationId xmlns:a16="http://schemas.microsoft.com/office/drawing/2014/main" id="{7B993D94-AB16-4715-9973-1148393765A4}"/>
                  </a:ext>
                </a:extLst>
              </p:cNvPr>
              <p:cNvPicPr/>
              <p:nvPr/>
            </p:nvPicPr>
            <p:blipFill>
              <a:blip r:embed="rId9"/>
              <a:stretch>
                <a:fillRect/>
              </a:stretch>
            </p:blipFill>
            <p:spPr>
              <a:xfrm>
                <a:off x="5239611" y="5647832"/>
                <a:ext cx="1107720" cy="235800"/>
              </a:xfrm>
              <a:prstGeom prst="rect">
                <a:avLst/>
              </a:prstGeom>
            </p:spPr>
          </p:pic>
        </mc:Fallback>
      </mc:AlternateContent>
    </p:spTree>
    <p:extLst>
      <p:ext uri="{BB962C8B-B14F-4D97-AF65-F5344CB8AC3E}">
        <p14:creationId xmlns:p14="http://schemas.microsoft.com/office/powerpoint/2010/main" val="506834460"/>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3778289"/>
            <a:ext cx="7315200" cy="70788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Schengen Agreement” </a:t>
            </a:r>
          </a:p>
        </p:txBody>
      </p:sp>
    </p:spTree>
    <p:extLst>
      <p:ext uri="{BB962C8B-B14F-4D97-AF65-F5344CB8AC3E}">
        <p14:creationId xmlns:p14="http://schemas.microsoft.com/office/powerpoint/2010/main" val="65545809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609600" y="1285884"/>
            <a:ext cx="7874000" cy="45949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It is important to note that people can move freely within the EU and certain other countries because of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0000"/>
                </a:solidFill>
                <a:effectLst/>
                <a:uLnTx/>
                <a:uFillTx/>
                <a:latin typeface="Arial" charset="0"/>
                <a:ea typeface="+mn-ea"/>
                <a:cs typeface="+mn-cs"/>
              </a:rPr>
              <a:t>“The Schengen Agreement” </a:t>
            </a:r>
            <a:r>
              <a:rPr kumimoji="1" lang="en-US" sz="4000" b="1" i="0" u="none" strike="noStrike" kern="1200" cap="none" spc="0" normalizeH="0" baseline="0" noProof="0" dirty="0">
                <a:ln>
                  <a:noFill/>
                </a:ln>
                <a:solidFill>
                  <a:srgbClr val="FFFFFF"/>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BAF7B4B-81D6-4EF3-8699-2FCF14DC3085}"/>
                  </a:ext>
                </a:extLst>
              </p14:cNvPr>
              <p14:cNvContentPartPr/>
              <p14:nvPr/>
            </p14:nvContentPartPr>
            <p14:xfrm>
              <a:off x="1078011" y="5447312"/>
              <a:ext cx="360" cy="360"/>
            </p14:xfrm>
          </p:contentPart>
        </mc:Choice>
        <mc:Fallback xmlns="">
          <p:pic>
            <p:nvPicPr>
              <p:cNvPr id="2" name="Ink 1">
                <a:extLst>
                  <a:ext uri="{FF2B5EF4-FFF2-40B4-BE49-F238E27FC236}">
                    <a16:creationId xmlns:a16="http://schemas.microsoft.com/office/drawing/2014/main" id="{6BAF7B4B-81D6-4EF3-8699-2FCF14DC3085}"/>
                  </a:ext>
                </a:extLst>
              </p:cNvPr>
              <p:cNvPicPr/>
              <p:nvPr/>
            </p:nvPicPr>
            <p:blipFill>
              <a:blip r:embed="rId4"/>
              <a:stretch>
                <a:fillRect/>
              </a:stretch>
            </p:blipFill>
            <p:spPr>
              <a:xfrm>
                <a:off x="1024011" y="5339672"/>
                <a:ext cx="108000" cy="216000"/>
              </a:xfrm>
              <a:prstGeom prst="rect">
                <a:avLst/>
              </a:prstGeom>
            </p:spPr>
          </p:pic>
        </mc:Fallback>
      </mc:AlternateContent>
    </p:spTree>
    <p:extLst>
      <p:ext uri="{BB962C8B-B14F-4D97-AF65-F5344CB8AC3E}">
        <p14:creationId xmlns:p14="http://schemas.microsoft.com/office/powerpoint/2010/main" val="3039465102"/>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8080"/>
                </a:solidFill>
                <a:effectLst/>
                <a:uLnTx/>
                <a:uFillTx/>
                <a:latin typeface="Verdana" pitchFamily="34" charset="0"/>
                <a:ea typeface="+mn-ea"/>
                <a:cs typeface="+mn-cs"/>
                <a:hlinkClick r:id="rId3"/>
              </a:rPr>
              <a:t>https://en.wikipedia.org/wiki/Schengen_Agreement</a:t>
            </a:r>
            <a:endParaRPr kumimoji="0" lang="en-US" sz="800" b="0" i="0" u="none" strike="noStrike" kern="1200" cap="none" spc="0" normalizeH="0" baseline="0" noProof="0" dirty="0">
              <a:ln>
                <a:noFill/>
              </a:ln>
              <a:solidFill>
                <a:srgbClr val="00808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229600" cy="595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CC9CBA9-B7D0-4EFB-BA8A-DEDAB5BB4842}"/>
                  </a:ext>
                </a:extLst>
              </p14:cNvPr>
              <p14:cNvContentPartPr/>
              <p14:nvPr/>
            </p14:nvContentPartPr>
            <p14:xfrm>
              <a:off x="1674531" y="3925952"/>
              <a:ext cx="2605680" cy="59040"/>
            </p14:xfrm>
          </p:contentPart>
        </mc:Choice>
        <mc:Fallback xmlns="">
          <p:pic>
            <p:nvPicPr>
              <p:cNvPr id="3" name="Ink 2">
                <a:extLst>
                  <a:ext uri="{FF2B5EF4-FFF2-40B4-BE49-F238E27FC236}">
                    <a16:creationId xmlns:a16="http://schemas.microsoft.com/office/drawing/2014/main" id="{2CC9CBA9-B7D0-4EFB-BA8A-DEDAB5BB4842}"/>
                  </a:ext>
                </a:extLst>
              </p:cNvPr>
              <p:cNvPicPr/>
              <p:nvPr/>
            </p:nvPicPr>
            <p:blipFill>
              <a:blip r:embed="rId6"/>
              <a:stretch>
                <a:fillRect/>
              </a:stretch>
            </p:blipFill>
            <p:spPr>
              <a:xfrm>
                <a:off x="1620531" y="3818312"/>
                <a:ext cx="271332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01C6791F-532F-4D38-BF24-EA3775069AE7}"/>
                  </a:ext>
                </a:extLst>
              </p14:cNvPr>
              <p14:cNvContentPartPr/>
              <p14:nvPr/>
            </p14:nvContentPartPr>
            <p14:xfrm>
              <a:off x="673731" y="4292072"/>
              <a:ext cx="402480" cy="29160"/>
            </p14:xfrm>
          </p:contentPart>
        </mc:Choice>
        <mc:Fallback xmlns="">
          <p:pic>
            <p:nvPicPr>
              <p:cNvPr id="4" name="Ink 3">
                <a:extLst>
                  <a:ext uri="{FF2B5EF4-FFF2-40B4-BE49-F238E27FC236}">
                    <a16:creationId xmlns:a16="http://schemas.microsoft.com/office/drawing/2014/main" id="{01C6791F-532F-4D38-BF24-EA3775069AE7}"/>
                  </a:ext>
                </a:extLst>
              </p:cNvPr>
              <p:cNvPicPr/>
              <p:nvPr/>
            </p:nvPicPr>
            <p:blipFill>
              <a:blip r:embed="rId8"/>
              <a:stretch>
                <a:fillRect/>
              </a:stretch>
            </p:blipFill>
            <p:spPr>
              <a:xfrm>
                <a:off x="619731" y="4184432"/>
                <a:ext cx="5101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E664B89-77F8-4C7A-A9B2-B6B84EAD843C}"/>
                  </a:ext>
                </a:extLst>
              </p14:cNvPr>
              <p14:cNvContentPartPr/>
              <p14:nvPr/>
            </p14:nvContentPartPr>
            <p14:xfrm>
              <a:off x="711891" y="4599512"/>
              <a:ext cx="394200" cy="11160"/>
            </p14:xfrm>
          </p:contentPart>
        </mc:Choice>
        <mc:Fallback xmlns="">
          <p:pic>
            <p:nvPicPr>
              <p:cNvPr id="5" name="Ink 4">
                <a:extLst>
                  <a:ext uri="{FF2B5EF4-FFF2-40B4-BE49-F238E27FC236}">
                    <a16:creationId xmlns:a16="http://schemas.microsoft.com/office/drawing/2014/main" id="{5E664B89-77F8-4C7A-A9B2-B6B84EAD843C}"/>
                  </a:ext>
                </a:extLst>
              </p:cNvPr>
              <p:cNvPicPr/>
              <p:nvPr/>
            </p:nvPicPr>
            <p:blipFill>
              <a:blip r:embed="rId10"/>
              <a:stretch>
                <a:fillRect/>
              </a:stretch>
            </p:blipFill>
            <p:spPr>
              <a:xfrm>
                <a:off x="657891" y="4491872"/>
                <a:ext cx="5018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D70E6492-07BC-426A-8ABF-10E1337BF7EA}"/>
                  </a:ext>
                </a:extLst>
              </p14:cNvPr>
              <p14:cNvContentPartPr/>
              <p14:nvPr/>
            </p14:nvContentPartPr>
            <p14:xfrm>
              <a:off x="3503691" y="5543432"/>
              <a:ext cx="350280" cy="19800"/>
            </p14:xfrm>
          </p:contentPart>
        </mc:Choice>
        <mc:Fallback xmlns="">
          <p:pic>
            <p:nvPicPr>
              <p:cNvPr id="6" name="Ink 5">
                <a:extLst>
                  <a:ext uri="{FF2B5EF4-FFF2-40B4-BE49-F238E27FC236}">
                    <a16:creationId xmlns:a16="http://schemas.microsoft.com/office/drawing/2014/main" id="{D70E6492-07BC-426A-8ABF-10E1337BF7EA}"/>
                  </a:ext>
                </a:extLst>
              </p:cNvPr>
              <p:cNvPicPr/>
              <p:nvPr/>
            </p:nvPicPr>
            <p:blipFill>
              <a:blip r:embed="rId12"/>
              <a:stretch>
                <a:fillRect/>
              </a:stretch>
            </p:blipFill>
            <p:spPr>
              <a:xfrm>
                <a:off x="3449691" y="5435432"/>
                <a:ext cx="4579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49667BB4-90CF-42B4-A7BC-CB8A3C868C10}"/>
                  </a:ext>
                </a:extLst>
              </p14:cNvPr>
              <p14:cNvContentPartPr/>
              <p14:nvPr/>
            </p14:nvContentPartPr>
            <p14:xfrm>
              <a:off x="1539531" y="5832152"/>
              <a:ext cx="2525760" cy="39240"/>
            </p14:xfrm>
          </p:contentPart>
        </mc:Choice>
        <mc:Fallback xmlns="">
          <p:pic>
            <p:nvPicPr>
              <p:cNvPr id="7" name="Ink 6">
                <a:extLst>
                  <a:ext uri="{FF2B5EF4-FFF2-40B4-BE49-F238E27FC236}">
                    <a16:creationId xmlns:a16="http://schemas.microsoft.com/office/drawing/2014/main" id="{49667BB4-90CF-42B4-A7BC-CB8A3C868C10}"/>
                  </a:ext>
                </a:extLst>
              </p:cNvPr>
              <p:cNvPicPr/>
              <p:nvPr/>
            </p:nvPicPr>
            <p:blipFill>
              <a:blip r:embed="rId14"/>
              <a:stretch>
                <a:fillRect/>
              </a:stretch>
            </p:blipFill>
            <p:spPr>
              <a:xfrm>
                <a:off x="1485891" y="5724512"/>
                <a:ext cx="263340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2BCF1F39-08CB-4495-87BD-51DA3ABDE9F7}"/>
                  </a:ext>
                </a:extLst>
              </p14:cNvPr>
              <p14:cNvContentPartPr/>
              <p14:nvPr/>
            </p14:nvContentPartPr>
            <p14:xfrm>
              <a:off x="654291" y="6179192"/>
              <a:ext cx="590040" cy="10080"/>
            </p14:xfrm>
          </p:contentPart>
        </mc:Choice>
        <mc:Fallback xmlns="">
          <p:pic>
            <p:nvPicPr>
              <p:cNvPr id="8" name="Ink 7">
                <a:extLst>
                  <a:ext uri="{FF2B5EF4-FFF2-40B4-BE49-F238E27FC236}">
                    <a16:creationId xmlns:a16="http://schemas.microsoft.com/office/drawing/2014/main" id="{2BCF1F39-08CB-4495-87BD-51DA3ABDE9F7}"/>
                  </a:ext>
                </a:extLst>
              </p:cNvPr>
              <p:cNvPicPr/>
              <p:nvPr/>
            </p:nvPicPr>
            <p:blipFill>
              <a:blip r:embed="rId16"/>
              <a:stretch>
                <a:fillRect/>
              </a:stretch>
            </p:blipFill>
            <p:spPr>
              <a:xfrm>
                <a:off x="600651" y="6071192"/>
                <a:ext cx="697680" cy="225720"/>
              </a:xfrm>
              <a:prstGeom prst="rect">
                <a:avLst/>
              </a:prstGeom>
            </p:spPr>
          </p:pic>
        </mc:Fallback>
      </mc:AlternateContent>
    </p:spTree>
    <p:extLst>
      <p:ext uri="{BB962C8B-B14F-4D97-AF65-F5344CB8AC3E}">
        <p14:creationId xmlns:p14="http://schemas.microsoft.com/office/powerpoint/2010/main" val="2706548529"/>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91028" y="1963507"/>
            <a:ext cx="7543800" cy="4665893"/>
          </a:xfrm>
          <a:prstGeom prst="rect">
            <a:avLst/>
          </a:prstGeom>
          <a:solidFill>
            <a:srgbClr val="FFFFFF"/>
          </a:solidFill>
          <a:ln w="76200">
            <a:solidFill>
              <a:srgbClr val="008080"/>
            </a:solidFill>
          </a:ln>
        </p:spPr>
        <p:txBody>
          <a:bodyPr wrap="square" lIns="457200" tIns="457200" rIns="45720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“There are 26 countries in Schengen - 22 EU members and four non-EU.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Those four are: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Iceland and Norway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2001)</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Switzerland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2008)</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Liechtenstein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2011)</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t>
            </a:r>
          </a:p>
        </p:txBody>
      </p:sp>
    </p:spTree>
    <p:extLst>
      <p:ext uri="{BB962C8B-B14F-4D97-AF65-F5344CB8AC3E}">
        <p14:creationId xmlns:p14="http://schemas.microsoft.com/office/powerpoint/2010/main" val="753311654"/>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Tree>
    <p:extLst>
      <p:ext uri="{BB962C8B-B14F-4D97-AF65-F5344CB8AC3E}">
        <p14:creationId xmlns:p14="http://schemas.microsoft.com/office/powerpoint/2010/main" val="2517632581"/>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62000" y="685800"/>
            <a:ext cx="7543800" cy="3077766"/>
          </a:xfrm>
          <a:prstGeom prst="rect">
            <a:avLst/>
          </a:prstGeom>
          <a:solidFill>
            <a:srgbClr val="FFFFFF"/>
          </a:solidFill>
          <a:ln w="76200">
            <a:solidFill>
              <a:srgbClr val="008080"/>
            </a:solidFill>
          </a:ln>
        </p:spPr>
        <p:txBody>
          <a:bodyPr wrap="square" lIns="457200" tIns="457200" rIns="45720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 surge of desperate migrants from the Middle East and Africa has put unprecedented pressure on EU countries, especially Italy, Greece, and Hungary.”</a:t>
            </a:r>
          </a:p>
        </p:txBody>
      </p:sp>
      <p:sp>
        <p:nvSpPr>
          <p:cNvPr id="3" name="Freeform 2"/>
          <p:cNvSpPr/>
          <p:nvPr/>
        </p:nvSpPr>
        <p:spPr bwMode="auto">
          <a:xfrm>
            <a:off x="3639457" y="3951074"/>
            <a:ext cx="3218543" cy="2449726"/>
          </a:xfrm>
          <a:custGeom>
            <a:avLst/>
            <a:gdLst>
              <a:gd name="connsiteX0" fmla="*/ 2075543 w 2989943"/>
              <a:gd name="connsiteY0" fmla="*/ 1114412 h 2449726"/>
              <a:gd name="connsiteX1" fmla="*/ 2148114 w 2989943"/>
              <a:gd name="connsiteY1" fmla="*/ 1099898 h 2449726"/>
              <a:gd name="connsiteX2" fmla="*/ 2235200 w 2989943"/>
              <a:gd name="connsiteY2" fmla="*/ 1085384 h 2449726"/>
              <a:gd name="connsiteX3" fmla="*/ 2293257 w 2989943"/>
              <a:gd name="connsiteY3" fmla="*/ 1070869 h 2449726"/>
              <a:gd name="connsiteX4" fmla="*/ 2409372 w 2989943"/>
              <a:gd name="connsiteY4" fmla="*/ 1056355 h 2449726"/>
              <a:gd name="connsiteX5" fmla="*/ 2496457 w 2989943"/>
              <a:gd name="connsiteY5" fmla="*/ 1070869 h 2449726"/>
              <a:gd name="connsiteX6" fmla="*/ 2525486 w 2989943"/>
              <a:gd name="connsiteY6" fmla="*/ 1114412 h 2449726"/>
              <a:gd name="connsiteX7" fmla="*/ 2540000 w 2989943"/>
              <a:gd name="connsiteY7" fmla="*/ 1157955 h 2449726"/>
              <a:gd name="connsiteX8" fmla="*/ 2569029 w 2989943"/>
              <a:gd name="connsiteY8" fmla="*/ 1216012 h 2449726"/>
              <a:gd name="connsiteX9" fmla="*/ 2554514 w 2989943"/>
              <a:gd name="connsiteY9" fmla="*/ 1506298 h 2449726"/>
              <a:gd name="connsiteX10" fmla="*/ 2540000 w 2989943"/>
              <a:gd name="connsiteY10" fmla="*/ 1593384 h 2449726"/>
              <a:gd name="connsiteX11" fmla="*/ 2583543 w 2989943"/>
              <a:gd name="connsiteY11" fmla="*/ 1709498 h 2449726"/>
              <a:gd name="connsiteX12" fmla="*/ 2627086 w 2989943"/>
              <a:gd name="connsiteY12" fmla="*/ 1738526 h 2449726"/>
              <a:gd name="connsiteX13" fmla="*/ 2728686 w 2989943"/>
              <a:gd name="connsiteY13" fmla="*/ 1782069 h 2449726"/>
              <a:gd name="connsiteX14" fmla="*/ 2772229 w 2989943"/>
              <a:gd name="connsiteY14" fmla="*/ 1811098 h 2449726"/>
              <a:gd name="connsiteX15" fmla="*/ 2830286 w 2989943"/>
              <a:gd name="connsiteY15" fmla="*/ 1898184 h 2449726"/>
              <a:gd name="connsiteX16" fmla="*/ 2873829 w 2989943"/>
              <a:gd name="connsiteY16" fmla="*/ 1912698 h 2449726"/>
              <a:gd name="connsiteX17" fmla="*/ 2902857 w 2989943"/>
              <a:gd name="connsiteY17" fmla="*/ 1956241 h 2449726"/>
              <a:gd name="connsiteX18" fmla="*/ 2989943 w 2989943"/>
              <a:gd name="connsiteY18" fmla="*/ 2014298 h 2449726"/>
              <a:gd name="connsiteX19" fmla="*/ 2975429 w 2989943"/>
              <a:gd name="connsiteY19" fmla="*/ 2202984 h 2449726"/>
              <a:gd name="connsiteX20" fmla="*/ 2931886 w 2989943"/>
              <a:gd name="connsiteY20" fmla="*/ 2246526 h 2449726"/>
              <a:gd name="connsiteX21" fmla="*/ 2801257 w 2989943"/>
              <a:gd name="connsiteY21" fmla="*/ 2304584 h 2449726"/>
              <a:gd name="connsiteX22" fmla="*/ 2757714 w 2989943"/>
              <a:gd name="connsiteY22" fmla="*/ 2333612 h 2449726"/>
              <a:gd name="connsiteX23" fmla="*/ 2714172 w 2989943"/>
              <a:gd name="connsiteY23" fmla="*/ 2377155 h 2449726"/>
              <a:gd name="connsiteX24" fmla="*/ 2670629 w 2989943"/>
              <a:gd name="connsiteY24" fmla="*/ 2391669 h 2449726"/>
              <a:gd name="connsiteX25" fmla="*/ 2627086 w 2989943"/>
              <a:gd name="connsiteY25" fmla="*/ 2420698 h 2449726"/>
              <a:gd name="connsiteX26" fmla="*/ 2525486 w 2989943"/>
              <a:gd name="connsiteY26" fmla="*/ 2449726 h 2449726"/>
              <a:gd name="connsiteX27" fmla="*/ 2148114 w 2989943"/>
              <a:gd name="connsiteY27" fmla="*/ 2420698 h 2449726"/>
              <a:gd name="connsiteX28" fmla="*/ 2061029 w 2989943"/>
              <a:gd name="connsiteY28" fmla="*/ 2406184 h 2449726"/>
              <a:gd name="connsiteX29" fmla="*/ 1799772 w 2989943"/>
              <a:gd name="connsiteY29" fmla="*/ 2391669 h 2449726"/>
              <a:gd name="connsiteX30" fmla="*/ 1582057 w 2989943"/>
              <a:gd name="connsiteY30" fmla="*/ 2362641 h 2449726"/>
              <a:gd name="connsiteX31" fmla="*/ 1509486 w 2989943"/>
              <a:gd name="connsiteY31" fmla="*/ 2348126 h 2449726"/>
              <a:gd name="connsiteX32" fmla="*/ 1407886 w 2989943"/>
              <a:gd name="connsiteY32" fmla="*/ 2333612 h 2449726"/>
              <a:gd name="connsiteX33" fmla="*/ 1262743 w 2989943"/>
              <a:gd name="connsiteY33" fmla="*/ 2304584 h 2449726"/>
              <a:gd name="connsiteX34" fmla="*/ 1204686 w 2989943"/>
              <a:gd name="connsiteY34" fmla="*/ 2290069 h 2449726"/>
              <a:gd name="connsiteX35" fmla="*/ 1103086 w 2989943"/>
              <a:gd name="connsiteY35" fmla="*/ 2275555 h 2449726"/>
              <a:gd name="connsiteX36" fmla="*/ 1001486 w 2989943"/>
              <a:gd name="connsiteY36" fmla="*/ 2246526 h 2449726"/>
              <a:gd name="connsiteX37" fmla="*/ 914400 w 2989943"/>
              <a:gd name="connsiteY37" fmla="*/ 2232012 h 2449726"/>
              <a:gd name="connsiteX38" fmla="*/ 870857 w 2989943"/>
              <a:gd name="connsiteY38" fmla="*/ 2217498 h 2449726"/>
              <a:gd name="connsiteX39" fmla="*/ 812800 w 2989943"/>
              <a:gd name="connsiteY39" fmla="*/ 2202984 h 2449726"/>
              <a:gd name="connsiteX40" fmla="*/ 725714 w 2989943"/>
              <a:gd name="connsiteY40" fmla="*/ 2144926 h 2449726"/>
              <a:gd name="connsiteX41" fmla="*/ 653143 w 2989943"/>
              <a:gd name="connsiteY41" fmla="*/ 2057841 h 2449726"/>
              <a:gd name="connsiteX42" fmla="*/ 638629 w 2989943"/>
              <a:gd name="connsiteY42" fmla="*/ 2014298 h 2449726"/>
              <a:gd name="connsiteX43" fmla="*/ 595086 w 2989943"/>
              <a:gd name="connsiteY43" fmla="*/ 1985269 h 2449726"/>
              <a:gd name="connsiteX44" fmla="*/ 566057 w 2989943"/>
              <a:gd name="connsiteY44" fmla="*/ 1941726 h 2449726"/>
              <a:gd name="connsiteX45" fmla="*/ 537029 w 2989943"/>
              <a:gd name="connsiteY45" fmla="*/ 1854641 h 2449726"/>
              <a:gd name="connsiteX46" fmla="*/ 522514 w 2989943"/>
              <a:gd name="connsiteY46" fmla="*/ 1811098 h 2449726"/>
              <a:gd name="connsiteX47" fmla="*/ 493486 w 2989943"/>
              <a:gd name="connsiteY47" fmla="*/ 1767555 h 2449726"/>
              <a:gd name="connsiteX48" fmla="*/ 493486 w 2989943"/>
              <a:gd name="connsiteY48" fmla="*/ 1419212 h 2449726"/>
              <a:gd name="connsiteX49" fmla="*/ 508000 w 2989943"/>
              <a:gd name="connsiteY49" fmla="*/ 1186984 h 2449726"/>
              <a:gd name="connsiteX50" fmla="*/ 449943 w 2989943"/>
              <a:gd name="connsiteY50" fmla="*/ 867669 h 2449726"/>
              <a:gd name="connsiteX51" fmla="*/ 406400 w 2989943"/>
              <a:gd name="connsiteY51" fmla="*/ 838641 h 2449726"/>
              <a:gd name="connsiteX52" fmla="*/ 362857 w 2989943"/>
              <a:gd name="connsiteY52" fmla="*/ 795098 h 2449726"/>
              <a:gd name="connsiteX53" fmla="*/ 275772 w 2989943"/>
              <a:gd name="connsiteY53" fmla="*/ 766069 h 2449726"/>
              <a:gd name="connsiteX54" fmla="*/ 145143 w 2989943"/>
              <a:gd name="connsiteY54" fmla="*/ 678984 h 2449726"/>
              <a:gd name="connsiteX55" fmla="*/ 101600 w 2989943"/>
              <a:gd name="connsiteY55" fmla="*/ 649955 h 2449726"/>
              <a:gd name="connsiteX56" fmla="*/ 58057 w 2989943"/>
              <a:gd name="connsiteY56" fmla="*/ 620926 h 2449726"/>
              <a:gd name="connsiteX57" fmla="*/ 43543 w 2989943"/>
              <a:gd name="connsiteY57" fmla="*/ 577384 h 2449726"/>
              <a:gd name="connsiteX58" fmla="*/ 0 w 2989943"/>
              <a:gd name="connsiteY58" fmla="*/ 475784 h 2449726"/>
              <a:gd name="connsiteX59" fmla="*/ 43543 w 2989943"/>
              <a:gd name="connsiteY59" fmla="*/ 316126 h 2449726"/>
              <a:gd name="connsiteX60" fmla="*/ 174172 w 2989943"/>
              <a:gd name="connsiteY60" fmla="*/ 272584 h 2449726"/>
              <a:gd name="connsiteX61" fmla="*/ 217714 w 2989943"/>
              <a:gd name="connsiteY61" fmla="*/ 258069 h 2449726"/>
              <a:gd name="connsiteX62" fmla="*/ 783772 w 2989943"/>
              <a:gd name="connsiteY62" fmla="*/ 272584 h 2449726"/>
              <a:gd name="connsiteX63" fmla="*/ 1016000 w 2989943"/>
              <a:gd name="connsiteY63" fmla="*/ 258069 h 2449726"/>
              <a:gd name="connsiteX64" fmla="*/ 1074057 w 2989943"/>
              <a:gd name="connsiteY64" fmla="*/ 243555 h 2449726"/>
              <a:gd name="connsiteX65" fmla="*/ 1161143 w 2989943"/>
              <a:gd name="connsiteY65" fmla="*/ 214526 h 2449726"/>
              <a:gd name="connsiteX66" fmla="*/ 1204686 w 2989943"/>
              <a:gd name="connsiteY66" fmla="*/ 170984 h 2449726"/>
              <a:gd name="connsiteX67" fmla="*/ 1306286 w 2989943"/>
              <a:gd name="connsiteY67" fmla="*/ 127441 h 2449726"/>
              <a:gd name="connsiteX68" fmla="*/ 1393372 w 2989943"/>
              <a:gd name="connsiteY68" fmla="*/ 83898 h 2449726"/>
              <a:gd name="connsiteX69" fmla="*/ 1436914 w 2989943"/>
              <a:gd name="connsiteY69" fmla="*/ 54869 h 2449726"/>
              <a:gd name="connsiteX70" fmla="*/ 1553029 w 2989943"/>
              <a:gd name="connsiteY70" fmla="*/ 25841 h 2449726"/>
              <a:gd name="connsiteX71" fmla="*/ 1596572 w 2989943"/>
              <a:gd name="connsiteY71" fmla="*/ 11326 h 2449726"/>
              <a:gd name="connsiteX72" fmla="*/ 1872343 w 2989943"/>
              <a:gd name="connsiteY72" fmla="*/ 69384 h 2449726"/>
              <a:gd name="connsiteX73" fmla="*/ 1901372 w 2989943"/>
              <a:gd name="connsiteY73" fmla="*/ 112926 h 2449726"/>
              <a:gd name="connsiteX74" fmla="*/ 1915886 w 2989943"/>
              <a:gd name="connsiteY74" fmla="*/ 156469 h 2449726"/>
              <a:gd name="connsiteX75" fmla="*/ 1843314 w 2989943"/>
              <a:gd name="connsiteY75" fmla="*/ 345155 h 2449726"/>
              <a:gd name="connsiteX76" fmla="*/ 1770743 w 2989943"/>
              <a:gd name="connsiteY76" fmla="*/ 446755 h 2449726"/>
              <a:gd name="connsiteX77" fmla="*/ 1727200 w 2989943"/>
              <a:gd name="connsiteY77" fmla="*/ 490298 h 2449726"/>
              <a:gd name="connsiteX78" fmla="*/ 1727200 w 2989943"/>
              <a:gd name="connsiteY78" fmla="*/ 737041 h 2449726"/>
              <a:gd name="connsiteX79" fmla="*/ 1828800 w 2989943"/>
              <a:gd name="connsiteY79" fmla="*/ 867669 h 2449726"/>
              <a:gd name="connsiteX80" fmla="*/ 1872343 w 2989943"/>
              <a:gd name="connsiteY80" fmla="*/ 925726 h 2449726"/>
              <a:gd name="connsiteX81" fmla="*/ 1915886 w 2989943"/>
              <a:gd name="connsiteY81" fmla="*/ 954755 h 2449726"/>
              <a:gd name="connsiteX82" fmla="*/ 2017486 w 2989943"/>
              <a:gd name="connsiteY82" fmla="*/ 1027326 h 2449726"/>
              <a:gd name="connsiteX83" fmla="*/ 2061029 w 2989943"/>
              <a:gd name="connsiteY83" fmla="*/ 1070869 h 2449726"/>
              <a:gd name="connsiteX84" fmla="*/ 2104572 w 2989943"/>
              <a:gd name="connsiteY84" fmla="*/ 1085384 h 2449726"/>
              <a:gd name="connsiteX85" fmla="*/ 2162629 w 2989943"/>
              <a:gd name="connsiteY85" fmla="*/ 1172469 h 2449726"/>
              <a:gd name="connsiteX86" fmla="*/ 2191657 w 2989943"/>
              <a:gd name="connsiteY86" fmla="*/ 1114412 h 244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89943" h="2449726">
                <a:moveTo>
                  <a:pt x="2075543" y="1114412"/>
                </a:moveTo>
                <a:lnTo>
                  <a:pt x="2148114" y="1099898"/>
                </a:lnTo>
                <a:cubicBezTo>
                  <a:pt x="2177068" y="1094634"/>
                  <a:pt x="2206342" y="1091156"/>
                  <a:pt x="2235200" y="1085384"/>
                </a:cubicBezTo>
                <a:cubicBezTo>
                  <a:pt x="2254761" y="1081472"/>
                  <a:pt x="2273580" y="1074148"/>
                  <a:pt x="2293257" y="1070869"/>
                </a:cubicBezTo>
                <a:cubicBezTo>
                  <a:pt x="2331732" y="1064456"/>
                  <a:pt x="2370667" y="1061193"/>
                  <a:pt x="2409372" y="1056355"/>
                </a:cubicBezTo>
                <a:cubicBezTo>
                  <a:pt x="2438400" y="1061193"/>
                  <a:pt x="2470135" y="1057708"/>
                  <a:pt x="2496457" y="1070869"/>
                </a:cubicBezTo>
                <a:cubicBezTo>
                  <a:pt x="2512059" y="1078670"/>
                  <a:pt x="2517685" y="1098810"/>
                  <a:pt x="2525486" y="1114412"/>
                </a:cubicBezTo>
                <a:cubicBezTo>
                  <a:pt x="2532328" y="1128096"/>
                  <a:pt x="2533973" y="1143893"/>
                  <a:pt x="2540000" y="1157955"/>
                </a:cubicBezTo>
                <a:cubicBezTo>
                  <a:pt x="2548523" y="1177842"/>
                  <a:pt x="2559353" y="1196660"/>
                  <a:pt x="2569029" y="1216012"/>
                </a:cubicBezTo>
                <a:cubicBezTo>
                  <a:pt x="2564191" y="1312774"/>
                  <a:pt x="2561945" y="1409700"/>
                  <a:pt x="2554514" y="1506298"/>
                </a:cubicBezTo>
                <a:cubicBezTo>
                  <a:pt x="2552257" y="1535640"/>
                  <a:pt x="2540000" y="1563955"/>
                  <a:pt x="2540000" y="1593384"/>
                </a:cubicBezTo>
                <a:cubicBezTo>
                  <a:pt x="2540000" y="1634923"/>
                  <a:pt x="2553512" y="1679467"/>
                  <a:pt x="2583543" y="1709498"/>
                </a:cubicBezTo>
                <a:cubicBezTo>
                  <a:pt x="2595878" y="1721833"/>
                  <a:pt x="2611940" y="1729871"/>
                  <a:pt x="2627086" y="1738526"/>
                </a:cubicBezTo>
                <a:cubicBezTo>
                  <a:pt x="2677308" y="1767224"/>
                  <a:pt x="2679833" y="1765785"/>
                  <a:pt x="2728686" y="1782069"/>
                </a:cubicBezTo>
                <a:cubicBezTo>
                  <a:pt x="2743200" y="1791745"/>
                  <a:pt x="2760742" y="1797970"/>
                  <a:pt x="2772229" y="1811098"/>
                </a:cubicBezTo>
                <a:cubicBezTo>
                  <a:pt x="2795203" y="1837354"/>
                  <a:pt x="2797188" y="1887152"/>
                  <a:pt x="2830286" y="1898184"/>
                </a:cubicBezTo>
                <a:lnTo>
                  <a:pt x="2873829" y="1912698"/>
                </a:lnTo>
                <a:cubicBezTo>
                  <a:pt x="2883505" y="1927212"/>
                  <a:pt x="2889729" y="1944754"/>
                  <a:pt x="2902857" y="1956241"/>
                </a:cubicBezTo>
                <a:cubicBezTo>
                  <a:pt x="2929113" y="1979215"/>
                  <a:pt x="2989943" y="2014298"/>
                  <a:pt x="2989943" y="2014298"/>
                </a:cubicBezTo>
                <a:cubicBezTo>
                  <a:pt x="2985105" y="2077193"/>
                  <a:pt x="2990728" y="2141786"/>
                  <a:pt x="2975429" y="2202984"/>
                </a:cubicBezTo>
                <a:cubicBezTo>
                  <a:pt x="2970451" y="2222897"/>
                  <a:pt x="2947655" y="2233386"/>
                  <a:pt x="2931886" y="2246526"/>
                </a:cubicBezTo>
                <a:cubicBezTo>
                  <a:pt x="2813726" y="2344991"/>
                  <a:pt x="2991118" y="2178013"/>
                  <a:pt x="2801257" y="2304584"/>
                </a:cubicBezTo>
                <a:cubicBezTo>
                  <a:pt x="2786743" y="2314260"/>
                  <a:pt x="2771115" y="2322445"/>
                  <a:pt x="2757714" y="2333612"/>
                </a:cubicBezTo>
                <a:cubicBezTo>
                  <a:pt x="2741945" y="2346753"/>
                  <a:pt x="2731251" y="2365769"/>
                  <a:pt x="2714172" y="2377155"/>
                </a:cubicBezTo>
                <a:cubicBezTo>
                  <a:pt x="2701442" y="2385642"/>
                  <a:pt x="2685143" y="2386831"/>
                  <a:pt x="2670629" y="2391669"/>
                </a:cubicBezTo>
                <a:cubicBezTo>
                  <a:pt x="2656115" y="2401345"/>
                  <a:pt x="2642688" y="2412897"/>
                  <a:pt x="2627086" y="2420698"/>
                </a:cubicBezTo>
                <a:cubicBezTo>
                  <a:pt x="2606265" y="2431109"/>
                  <a:pt x="2544086" y="2445076"/>
                  <a:pt x="2525486" y="2449726"/>
                </a:cubicBezTo>
                <a:cubicBezTo>
                  <a:pt x="2386585" y="2441045"/>
                  <a:pt x="2281504" y="2437372"/>
                  <a:pt x="2148114" y="2420698"/>
                </a:cubicBezTo>
                <a:cubicBezTo>
                  <a:pt x="2118913" y="2417048"/>
                  <a:pt x="2090356" y="2408628"/>
                  <a:pt x="2061029" y="2406184"/>
                </a:cubicBezTo>
                <a:cubicBezTo>
                  <a:pt x="1974110" y="2398941"/>
                  <a:pt x="1886858" y="2396507"/>
                  <a:pt x="1799772" y="2391669"/>
                </a:cubicBezTo>
                <a:cubicBezTo>
                  <a:pt x="1636463" y="2359008"/>
                  <a:pt x="1836613" y="2396582"/>
                  <a:pt x="1582057" y="2362641"/>
                </a:cubicBezTo>
                <a:cubicBezTo>
                  <a:pt x="1557604" y="2359381"/>
                  <a:pt x="1533820" y="2352182"/>
                  <a:pt x="1509486" y="2348126"/>
                </a:cubicBezTo>
                <a:cubicBezTo>
                  <a:pt x="1475741" y="2342502"/>
                  <a:pt x="1441753" y="2338450"/>
                  <a:pt x="1407886" y="2333612"/>
                </a:cubicBezTo>
                <a:cubicBezTo>
                  <a:pt x="1318460" y="2303804"/>
                  <a:pt x="1409515" y="2331270"/>
                  <a:pt x="1262743" y="2304584"/>
                </a:cubicBezTo>
                <a:cubicBezTo>
                  <a:pt x="1243117" y="2301016"/>
                  <a:pt x="1224312" y="2293637"/>
                  <a:pt x="1204686" y="2290069"/>
                </a:cubicBezTo>
                <a:cubicBezTo>
                  <a:pt x="1171027" y="2283949"/>
                  <a:pt x="1136745" y="2281675"/>
                  <a:pt x="1103086" y="2275555"/>
                </a:cubicBezTo>
                <a:cubicBezTo>
                  <a:pt x="929215" y="2243943"/>
                  <a:pt x="1141396" y="2277617"/>
                  <a:pt x="1001486" y="2246526"/>
                </a:cubicBezTo>
                <a:cubicBezTo>
                  <a:pt x="972758" y="2240142"/>
                  <a:pt x="943128" y="2238396"/>
                  <a:pt x="914400" y="2232012"/>
                </a:cubicBezTo>
                <a:cubicBezTo>
                  <a:pt x="899465" y="2228693"/>
                  <a:pt x="885568" y="2221701"/>
                  <a:pt x="870857" y="2217498"/>
                </a:cubicBezTo>
                <a:cubicBezTo>
                  <a:pt x="851677" y="2212018"/>
                  <a:pt x="832152" y="2207822"/>
                  <a:pt x="812800" y="2202984"/>
                </a:cubicBezTo>
                <a:cubicBezTo>
                  <a:pt x="783771" y="2183631"/>
                  <a:pt x="745067" y="2173955"/>
                  <a:pt x="725714" y="2144926"/>
                </a:cubicBezTo>
                <a:cubicBezTo>
                  <a:pt x="685300" y="2084305"/>
                  <a:pt x="709021" y="2113719"/>
                  <a:pt x="653143" y="2057841"/>
                </a:cubicBezTo>
                <a:cubicBezTo>
                  <a:pt x="648305" y="2043327"/>
                  <a:pt x="648186" y="2026245"/>
                  <a:pt x="638629" y="2014298"/>
                </a:cubicBezTo>
                <a:cubicBezTo>
                  <a:pt x="627732" y="2000676"/>
                  <a:pt x="607421" y="1997604"/>
                  <a:pt x="595086" y="1985269"/>
                </a:cubicBezTo>
                <a:cubicBezTo>
                  <a:pt x="582751" y="1972934"/>
                  <a:pt x="575733" y="1956240"/>
                  <a:pt x="566057" y="1941726"/>
                </a:cubicBezTo>
                <a:lnTo>
                  <a:pt x="537029" y="1854641"/>
                </a:lnTo>
                <a:cubicBezTo>
                  <a:pt x="532191" y="1840127"/>
                  <a:pt x="531001" y="1823828"/>
                  <a:pt x="522514" y="1811098"/>
                </a:cubicBezTo>
                <a:lnTo>
                  <a:pt x="493486" y="1767555"/>
                </a:lnTo>
                <a:cubicBezTo>
                  <a:pt x="461202" y="1606133"/>
                  <a:pt x="476621" y="1714349"/>
                  <a:pt x="493486" y="1419212"/>
                </a:cubicBezTo>
                <a:cubicBezTo>
                  <a:pt x="497911" y="1341778"/>
                  <a:pt x="503162" y="1264393"/>
                  <a:pt x="508000" y="1186984"/>
                </a:cubicBezTo>
                <a:cubicBezTo>
                  <a:pt x="502174" y="1131638"/>
                  <a:pt x="525521" y="943246"/>
                  <a:pt x="449943" y="867669"/>
                </a:cubicBezTo>
                <a:cubicBezTo>
                  <a:pt x="437608" y="855334"/>
                  <a:pt x="419801" y="849808"/>
                  <a:pt x="406400" y="838641"/>
                </a:cubicBezTo>
                <a:cubicBezTo>
                  <a:pt x="390631" y="825500"/>
                  <a:pt x="380800" y="805067"/>
                  <a:pt x="362857" y="795098"/>
                </a:cubicBezTo>
                <a:cubicBezTo>
                  <a:pt x="336109" y="780238"/>
                  <a:pt x="301232" y="783042"/>
                  <a:pt x="275772" y="766069"/>
                </a:cubicBezTo>
                <a:lnTo>
                  <a:pt x="145143" y="678984"/>
                </a:lnTo>
                <a:lnTo>
                  <a:pt x="101600" y="649955"/>
                </a:lnTo>
                <a:lnTo>
                  <a:pt x="58057" y="620926"/>
                </a:lnTo>
                <a:cubicBezTo>
                  <a:pt x="53219" y="606412"/>
                  <a:pt x="49570" y="591446"/>
                  <a:pt x="43543" y="577384"/>
                </a:cubicBezTo>
                <a:cubicBezTo>
                  <a:pt x="-10263" y="451837"/>
                  <a:pt x="34038" y="577897"/>
                  <a:pt x="0" y="475784"/>
                </a:cubicBezTo>
                <a:cubicBezTo>
                  <a:pt x="3237" y="449890"/>
                  <a:pt x="-1112" y="344035"/>
                  <a:pt x="43543" y="316126"/>
                </a:cubicBezTo>
                <a:cubicBezTo>
                  <a:pt x="43545" y="316125"/>
                  <a:pt x="152399" y="279842"/>
                  <a:pt x="174172" y="272584"/>
                </a:cubicBezTo>
                <a:lnTo>
                  <a:pt x="217714" y="258069"/>
                </a:lnTo>
                <a:cubicBezTo>
                  <a:pt x="406400" y="262907"/>
                  <a:pt x="595024" y="272584"/>
                  <a:pt x="783772" y="272584"/>
                </a:cubicBezTo>
                <a:cubicBezTo>
                  <a:pt x="861332" y="272584"/>
                  <a:pt x="938825" y="265787"/>
                  <a:pt x="1016000" y="258069"/>
                </a:cubicBezTo>
                <a:cubicBezTo>
                  <a:pt x="1035849" y="256084"/>
                  <a:pt x="1054950" y="249287"/>
                  <a:pt x="1074057" y="243555"/>
                </a:cubicBezTo>
                <a:cubicBezTo>
                  <a:pt x="1103365" y="234762"/>
                  <a:pt x="1161143" y="214526"/>
                  <a:pt x="1161143" y="214526"/>
                </a:cubicBezTo>
                <a:cubicBezTo>
                  <a:pt x="1175657" y="200012"/>
                  <a:pt x="1187983" y="182915"/>
                  <a:pt x="1204686" y="170984"/>
                </a:cubicBezTo>
                <a:cubicBezTo>
                  <a:pt x="1236076" y="148563"/>
                  <a:pt x="1270750" y="139286"/>
                  <a:pt x="1306286" y="127441"/>
                </a:cubicBezTo>
                <a:cubicBezTo>
                  <a:pt x="1431079" y="44244"/>
                  <a:pt x="1273184" y="143993"/>
                  <a:pt x="1393372" y="83898"/>
                </a:cubicBezTo>
                <a:cubicBezTo>
                  <a:pt x="1408974" y="76097"/>
                  <a:pt x="1420520" y="60830"/>
                  <a:pt x="1436914" y="54869"/>
                </a:cubicBezTo>
                <a:cubicBezTo>
                  <a:pt x="1474408" y="41235"/>
                  <a:pt x="1515180" y="38458"/>
                  <a:pt x="1553029" y="25841"/>
                </a:cubicBezTo>
                <a:lnTo>
                  <a:pt x="1596572" y="11326"/>
                </a:lnTo>
                <a:cubicBezTo>
                  <a:pt x="1996535" y="33547"/>
                  <a:pt x="1808597" y="-58106"/>
                  <a:pt x="1872343" y="69384"/>
                </a:cubicBezTo>
                <a:cubicBezTo>
                  <a:pt x="1880144" y="84986"/>
                  <a:pt x="1891696" y="98412"/>
                  <a:pt x="1901372" y="112926"/>
                </a:cubicBezTo>
                <a:cubicBezTo>
                  <a:pt x="1906210" y="127440"/>
                  <a:pt x="1915886" y="141170"/>
                  <a:pt x="1915886" y="156469"/>
                </a:cubicBezTo>
                <a:cubicBezTo>
                  <a:pt x="1915886" y="263436"/>
                  <a:pt x="1900516" y="259353"/>
                  <a:pt x="1843314" y="345155"/>
                </a:cubicBezTo>
                <a:cubicBezTo>
                  <a:pt x="1820336" y="379622"/>
                  <a:pt x="1797755" y="415241"/>
                  <a:pt x="1770743" y="446755"/>
                </a:cubicBezTo>
                <a:cubicBezTo>
                  <a:pt x="1757385" y="462340"/>
                  <a:pt x="1741714" y="475784"/>
                  <a:pt x="1727200" y="490298"/>
                </a:cubicBezTo>
                <a:cubicBezTo>
                  <a:pt x="1716392" y="576760"/>
                  <a:pt x="1698112" y="649777"/>
                  <a:pt x="1727200" y="737041"/>
                </a:cubicBezTo>
                <a:cubicBezTo>
                  <a:pt x="1750365" y="806537"/>
                  <a:pt x="1787815" y="819854"/>
                  <a:pt x="1828800" y="867669"/>
                </a:cubicBezTo>
                <a:cubicBezTo>
                  <a:pt x="1844543" y="886036"/>
                  <a:pt x="1855238" y="908621"/>
                  <a:pt x="1872343" y="925726"/>
                </a:cubicBezTo>
                <a:cubicBezTo>
                  <a:pt x="1884678" y="938061"/>
                  <a:pt x="1902485" y="943588"/>
                  <a:pt x="1915886" y="954755"/>
                </a:cubicBezTo>
                <a:cubicBezTo>
                  <a:pt x="2004148" y="1028307"/>
                  <a:pt x="1910059" y="973613"/>
                  <a:pt x="2017486" y="1027326"/>
                </a:cubicBezTo>
                <a:cubicBezTo>
                  <a:pt x="2032000" y="1041840"/>
                  <a:pt x="2043950" y="1059483"/>
                  <a:pt x="2061029" y="1070869"/>
                </a:cubicBezTo>
                <a:cubicBezTo>
                  <a:pt x="2073759" y="1079356"/>
                  <a:pt x="2093754" y="1074566"/>
                  <a:pt x="2104572" y="1085384"/>
                </a:cubicBezTo>
                <a:cubicBezTo>
                  <a:pt x="2129241" y="1110053"/>
                  <a:pt x="2162629" y="1172469"/>
                  <a:pt x="2162629" y="1172469"/>
                </a:cubicBezTo>
                <a:lnTo>
                  <a:pt x="2191657" y="1114412"/>
                </a:lnTo>
              </a:path>
            </a:pathLst>
          </a:cu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51556099"/>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62000" y="519970"/>
            <a:ext cx="7543800" cy="4973669"/>
          </a:xfrm>
          <a:prstGeom prst="rect">
            <a:avLst/>
          </a:prstGeom>
          <a:solidFill>
            <a:srgbClr val="FFFFFF"/>
          </a:solidFill>
          <a:ln w="76200">
            <a:solidFill>
              <a:srgbClr val="FFC000"/>
            </a:solidFill>
          </a:ln>
        </p:spPr>
        <p:txBody>
          <a:bodyPr wrap="square" lIns="457200" tIns="457200" rIns="457200" bIns="4572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It is expected that those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asylum seekers who are admitted will compete with current residents at the bottom of the social scale for existing low-paying jobs.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This quite likely will be a continuing source social unrest. </a:t>
            </a:r>
          </a:p>
        </p:txBody>
      </p:sp>
    </p:spTree>
    <p:extLst>
      <p:ext uri="{BB962C8B-B14F-4D97-AF65-F5344CB8AC3E}">
        <p14:creationId xmlns:p14="http://schemas.microsoft.com/office/powerpoint/2010/main" val="187414809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3168418"/>
            <a:ext cx="7315200" cy="1951496"/>
          </a:xfrm>
        </p:spPr>
        <p:txBody>
          <a:bodyPr/>
          <a:lstStyle/>
          <a:p>
            <a:pPr eaLnBrk="1" hangingPunct="1">
              <a:lnSpc>
                <a:spcPct val="150000"/>
              </a:lnSpc>
              <a:spcBef>
                <a:spcPts val="0"/>
              </a:spcBef>
            </a:pPr>
            <a:r>
              <a:rPr lang="en-US" sz="2800" dirty="0"/>
              <a:t>The </a:t>
            </a:r>
            <a:r>
              <a:rPr lang="en-US" sz="2800" b="1" dirty="0"/>
              <a:t>poorest Italians </a:t>
            </a:r>
            <a:r>
              <a:rPr lang="en-US" sz="2800" dirty="0"/>
              <a:t>are most affected in that they </a:t>
            </a:r>
            <a:r>
              <a:rPr lang="en-US" sz="2800" b="1" dirty="0"/>
              <a:t>feel that these immigrants are taking jobs away </a:t>
            </a:r>
            <a:r>
              <a:rPr lang="en-US" sz="2400" dirty="0"/>
              <a:t>from them.</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5984241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in the end, as in other countries, many “take it out” on and blame the immigrants and migrants for their problems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854324327"/>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and, in the end, as in other countries, many “take it out” on and blame the immigrants and migrants for their problems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becomes a huge political problem in Italy and throughout Europe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655142874"/>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2880920"/>
            <a:ext cx="7315200" cy="21482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“The Dublin Regulation”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gives EU member states the right to transfer migrants to the first country of entry to the EU </a:t>
            </a:r>
          </a:p>
        </p:txBody>
      </p:sp>
      <p:sp>
        <p:nvSpPr>
          <p:cNvPr id="4" name="TextBox 3">
            <a:extLst>
              <a:ext uri="{FF2B5EF4-FFF2-40B4-BE49-F238E27FC236}">
                <a16:creationId xmlns:a16="http://schemas.microsoft.com/office/drawing/2014/main" id="{823A8969-6987-46D5-B621-8E540E5C34CD}"/>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https://en.wikipedia.org/wiki/Dublin_Regulation</a:t>
            </a:r>
            <a:endPar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477888313"/>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2880920"/>
            <a:ext cx="7315200" cy="21482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Dublin Regulation”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essentially gives EU member states the right to transfer migrants to the first country of entry to the EU </a:t>
            </a:r>
          </a:p>
        </p:txBody>
      </p:sp>
      <p:sp>
        <p:nvSpPr>
          <p:cNvPr id="4" name="TextBox 3">
            <a:extLst>
              <a:ext uri="{FF2B5EF4-FFF2-40B4-BE49-F238E27FC236}">
                <a16:creationId xmlns:a16="http://schemas.microsoft.com/office/drawing/2014/main" id="{823A8969-6987-46D5-B621-8E540E5C34CD}"/>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https://en.wikipedia.org/wiki/Dublin_Regulation</a:t>
            </a:r>
            <a:endPar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166599522"/>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https://en.wikipedia.org/wiki/Dublin_Regulation</a:t>
            </a:r>
            <a:endPar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66841"/>
            <a:ext cx="8229600" cy="5205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10000"/>
            <a:ext cx="5223867" cy="22098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BCEDB63E-02E6-4EFB-BD2D-6B078A82E900}"/>
                  </a:ext>
                </a:extLst>
              </p14:cNvPr>
              <p14:cNvContentPartPr/>
              <p14:nvPr/>
            </p14:nvContentPartPr>
            <p14:xfrm>
              <a:off x="663651" y="1124792"/>
              <a:ext cx="1796400" cy="78480"/>
            </p14:xfrm>
          </p:contentPart>
        </mc:Choice>
        <mc:Fallback xmlns="">
          <p:pic>
            <p:nvPicPr>
              <p:cNvPr id="3" name="Ink 2">
                <a:extLst>
                  <a:ext uri="{FF2B5EF4-FFF2-40B4-BE49-F238E27FC236}">
                    <a16:creationId xmlns:a16="http://schemas.microsoft.com/office/drawing/2014/main" id="{BCEDB63E-02E6-4EFB-BD2D-6B078A82E900}"/>
                  </a:ext>
                </a:extLst>
              </p:cNvPr>
              <p:cNvPicPr/>
              <p:nvPr/>
            </p:nvPicPr>
            <p:blipFill>
              <a:blip r:embed="rId7"/>
              <a:stretch>
                <a:fillRect/>
              </a:stretch>
            </p:blipFill>
            <p:spPr>
              <a:xfrm>
                <a:off x="610011" y="1017152"/>
                <a:ext cx="19040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3ABC3B0A-F080-4CF2-B883-83D79030B6B6}"/>
                  </a:ext>
                </a:extLst>
              </p14:cNvPr>
              <p14:cNvContentPartPr/>
              <p14:nvPr/>
            </p14:nvContentPartPr>
            <p14:xfrm>
              <a:off x="663651" y="1269512"/>
              <a:ext cx="1898280" cy="59040"/>
            </p14:xfrm>
          </p:contentPart>
        </mc:Choice>
        <mc:Fallback xmlns="">
          <p:pic>
            <p:nvPicPr>
              <p:cNvPr id="4" name="Ink 3">
                <a:extLst>
                  <a:ext uri="{FF2B5EF4-FFF2-40B4-BE49-F238E27FC236}">
                    <a16:creationId xmlns:a16="http://schemas.microsoft.com/office/drawing/2014/main" id="{3ABC3B0A-F080-4CF2-B883-83D79030B6B6}"/>
                  </a:ext>
                </a:extLst>
              </p:cNvPr>
              <p:cNvPicPr/>
              <p:nvPr/>
            </p:nvPicPr>
            <p:blipFill>
              <a:blip r:embed="rId9"/>
              <a:stretch>
                <a:fillRect/>
              </a:stretch>
            </p:blipFill>
            <p:spPr>
              <a:xfrm>
                <a:off x="610011" y="1161872"/>
                <a:ext cx="2005920" cy="274680"/>
              </a:xfrm>
              <a:prstGeom prst="rect">
                <a:avLst/>
              </a:prstGeom>
            </p:spPr>
          </p:pic>
        </mc:Fallback>
      </mc:AlternateContent>
    </p:spTree>
    <p:extLst>
      <p:ext uri="{BB962C8B-B14F-4D97-AF65-F5344CB8AC3E}">
        <p14:creationId xmlns:p14="http://schemas.microsoft.com/office/powerpoint/2010/main" val="2672149798"/>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609600" y="1228850"/>
            <a:ext cx="7874000" cy="470898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And what are the mostly likely “ . . . responsible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Member State[s] . . . through which the asylum seeker[s] first entered the EU”?</a:t>
            </a:r>
          </a:p>
        </p:txBody>
      </p:sp>
    </p:spTree>
    <p:extLst>
      <p:ext uri="{BB962C8B-B14F-4D97-AF65-F5344CB8AC3E}">
        <p14:creationId xmlns:p14="http://schemas.microsoft.com/office/powerpoint/2010/main" val="1421281607"/>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752600"/>
            <a:ext cx="8229600" cy="4038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so-called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of Europe . . .</a:t>
            </a:r>
          </a:p>
        </p:txBody>
      </p:sp>
      <p:sp>
        <p:nvSpPr>
          <p:cNvPr id="4" name="Rectangle 3">
            <a:extLst>
              <a:ext uri="{FF2B5EF4-FFF2-40B4-BE49-F238E27FC236}">
                <a16:creationId xmlns:a16="http://schemas.microsoft.com/office/drawing/2014/main" id="{E3DBEB20-62DD-43A9-99E2-0EA395BDA2BE}"/>
              </a:ext>
            </a:extLst>
          </p:cNvPr>
          <p:cNvSpPr/>
          <p:nvPr/>
        </p:nvSpPr>
        <p:spPr>
          <a:xfrm>
            <a:off x="533400" y="4932402"/>
            <a:ext cx="8153400" cy="553998"/>
          </a:xfrm>
          <a:prstGeom prst="rect">
            <a:avLst/>
          </a:prstGeom>
          <a:solidFill>
            <a:srgbClr val="FFFFFF"/>
          </a:solidFill>
          <a:ln w="76200">
            <a:solidFill>
              <a:srgbClr val="FF0000"/>
            </a:solidFill>
          </a:ln>
        </p:spPr>
        <p:txBody>
          <a:bodyPr wrap="square" lIns="91440" tIns="91440" r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reland</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
        <p:nvSpPr>
          <p:cNvPr id="6" name="TextBox 5">
            <a:extLst>
              <a:ext uri="{FF2B5EF4-FFF2-40B4-BE49-F238E27FC236}">
                <a16:creationId xmlns:a16="http://schemas.microsoft.com/office/drawing/2014/main" id="{346D6651-444C-4271-A9EF-9D4C55FACBD5}"/>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hlinkClick r:id="rId2">
                  <a:extLst>
                    <a:ext uri="{A12FA001-AC4F-418D-AE19-62706E023703}">
                      <ahyp:hlinkClr xmlns:ahyp="http://schemas.microsoft.com/office/drawing/2018/hyperlinkcolor" val="tx"/>
                    </a:ext>
                  </a:extLst>
                </a:hlinkClick>
              </a:rPr>
              <a:t>https://en.wikipedia.org/wiki/PIGS_(economics)</a:t>
            </a:r>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00384049"/>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2400"/>
            <a:ext cx="544528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bwMode="auto">
          <a:xfrm>
            <a:off x="1482436" y="100776"/>
            <a:ext cx="5551715" cy="494310"/>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6"/>
          <p:cNvSpPr/>
          <p:nvPr/>
        </p:nvSpPr>
        <p:spPr>
          <a:xfrm>
            <a:off x="1371600" y="6063342"/>
            <a:ext cx="6400800" cy="461665"/>
          </a:xfrm>
          <a:prstGeom prst="rect">
            <a:avLst/>
          </a:prstGeom>
          <a:solidFill>
            <a:srgbClr val="FFFFFF"/>
          </a:solidFill>
          <a:ln w="76200">
            <a:solidFill>
              <a:srgbClr val="FF0000"/>
            </a:solidFill>
          </a:ln>
        </p:spPr>
        <p:txBody>
          <a:bodyPr wrap="square" lIns="91440" tIns="91440" r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ortugal</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18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 Ireland</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reece</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and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
        <p:nvSpPr>
          <p:cNvPr id="8" name="Rectangle 7"/>
          <p:cNvSpPr/>
          <p:nvPr/>
        </p:nvSpPr>
        <p:spPr>
          <a:xfrm>
            <a:off x="2007330" y="2300514"/>
            <a:ext cx="1040670"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PORTUGAL</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2963179" y="1905652"/>
            <a:ext cx="694421"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SPAIN</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9"/>
          <p:cNvSpPr/>
          <p:nvPr/>
        </p:nvSpPr>
        <p:spPr>
          <a:xfrm>
            <a:off x="4782362" y="1676400"/>
            <a:ext cx="660757"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ITALY</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52926328"/>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demographic features combined with economic indices and policies led to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derogatory classification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of Italy as one of the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Europe . . .</a:t>
            </a:r>
          </a:p>
        </p:txBody>
      </p:sp>
    </p:spTree>
    <p:extLst>
      <p:ext uri="{BB962C8B-B14F-4D97-AF65-F5344CB8AC3E}">
        <p14:creationId xmlns:p14="http://schemas.microsoft.com/office/powerpoint/2010/main" val="362692486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704310100"/>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333930563"/>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746171" y="4325257"/>
            <a:ext cx="4267200" cy="15240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257800" y="2057400"/>
            <a:ext cx="3429000" cy="2514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11367640"/>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File:Piiggs balance sheet 20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42949"/>
            <a:ext cx="7620000" cy="5581651"/>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638800"/>
            <a:ext cx="2514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Author: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Rannpháirtí</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anaithnid</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Freeform 5"/>
          <p:cNvSpPr/>
          <p:nvPr/>
        </p:nvSpPr>
        <p:spPr>
          <a:xfrm>
            <a:off x="5867400" y="1799925"/>
            <a:ext cx="2078182" cy="4572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a:off x="2362200" y="1781475"/>
            <a:ext cx="503802" cy="50292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1981200" y="2438400"/>
            <a:ext cx="5943600" cy="334245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These are a problem because they have huge public sector debt with no growth . . . and a rapidly expanding “dependent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(old people and children not in the work force)</a:t>
            </a:r>
          </a:p>
        </p:txBody>
      </p:sp>
    </p:spTree>
    <p:extLst>
      <p:ext uri="{BB962C8B-B14F-4D97-AF65-F5344CB8AC3E}">
        <p14:creationId xmlns:p14="http://schemas.microsoft.com/office/powerpoint/2010/main" val="807155108"/>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File:Piiggs balance sheet 20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42949"/>
            <a:ext cx="7620000" cy="5581651"/>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638800"/>
            <a:ext cx="2514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Author: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Rannpháirtí</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anaithnid</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Freeform 5"/>
          <p:cNvSpPr/>
          <p:nvPr/>
        </p:nvSpPr>
        <p:spPr>
          <a:xfrm>
            <a:off x="5867400" y="1799925"/>
            <a:ext cx="2078182" cy="4572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a:off x="2362200" y="1781475"/>
            <a:ext cx="503802" cy="50292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11724674"/>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3076" name="Picture 4" descr="http://ichef-1.bbci.co.uk/news/624/media/images/82547000/gif/_82547911_eu_asylum_applications_6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85800"/>
            <a:ext cx="8229600" cy="553915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p:cNvSpPr>
            <a:spLocks noChangeArrowheads="1"/>
          </p:cNvSpPr>
          <p:nvPr/>
        </p:nvSpPr>
        <p:spPr bwMode="auto">
          <a:xfrm rot="16200000">
            <a:off x="163399" y="2946740"/>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0498464"/>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http://www.bbc.com/news/world-middle-east-34224619</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descr="Top 10 origins of asylum applications 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8229600" cy="41939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486508"/>
            <a:ext cx="1524000" cy="732692"/>
          </a:xfrm>
          <a:prstGeom prst="rect">
            <a:avLst/>
          </a:prstGeom>
        </p:spPr>
      </p:pic>
    </p:spTree>
    <p:extLst>
      <p:ext uri="{BB962C8B-B14F-4D97-AF65-F5344CB8AC3E}">
        <p14:creationId xmlns:p14="http://schemas.microsoft.com/office/powerpoint/2010/main" val="4153873938"/>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4"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http://www.bbc.com/news/world-europe-24636868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descr="http://ichef.bbci.co.uk/news/625/media/images/77922000/gif/_77922434_where_applicants_go_20140916_6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2" y="1219200"/>
            <a:ext cx="8300357"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p:cNvSpPr>
            <a:spLocks noChangeArrowheads="1"/>
          </p:cNvSpPr>
          <p:nvPr/>
        </p:nvSpPr>
        <p:spPr bwMode="auto">
          <a:xfrm rot="16200000">
            <a:off x="163399" y="3965915"/>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43522486"/>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19" y="609600"/>
            <a:ext cx="8724448" cy="589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136364"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http://www.bbc.com/news/world-europe-24636868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AutoShape 8"/>
          <p:cNvSpPr>
            <a:spLocks noChangeArrowheads="1"/>
          </p:cNvSpPr>
          <p:nvPr/>
        </p:nvSpPr>
        <p:spPr bwMode="auto">
          <a:xfrm rot="16200000">
            <a:off x="163399" y="3327740"/>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45901101"/>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3429000"/>
            <a:ext cx="7543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What about “outsiders”?</a:t>
            </a:r>
          </a:p>
        </p:txBody>
      </p:sp>
    </p:spTree>
    <p:extLst>
      <p:ext uri="{BB962C8B-B14F-4D97-AF65-F5344CB8AC3E}">
        <p14:creationId xmlns:p14="http://schemas.microsoft.com/office/powerpoint/2010/main" val="27438530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114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Outsiders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5789606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895375"/>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Italians have generally been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leery of  outsiders .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effectLst/>
                <a:uLnTx/>
                <a:uFillTx/>
                <a:latin typeface="Arial" charset="0"/>
                <a:ea typeface="+mn-ea"/>
                <a:cs typeface="+mn-cs"/>
              </a:rPr>
              <a:t>And, generally speaking, everyone is considered to be an outsider except members of the family . . .</a:t>
            </a:r>
          </a:p>
        </p:txBody>
      </p:sp>
    </p:spTree>
    <p:extLst>
      <p:ext uri="{BB962C8B-B14F-4D97-AF65-F5344CB8AC3E}">
        <p14:creationId xmlns:p14="http://schemas.microsoft.com/office/powerpoint/2010/main" val="550535877"/>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895375"/>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Italians have generally been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leery of  outsiders .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generally speaking, everyone is considered to be an outsider except members of the family . . .</a:t>
            </a:r>
          </a:p>
        </p:txBody>
      </p:sp>
      <p:sp>
        <p:nvSpPr>
          <p:cNvPr id="3" name="Rectangle 2">
            <a:extLst>
              <a:ext uri="{FF2B5EF4-FFF2-40B4-BE49-F238E27FC236}">
                <a16:creationId xmlns:a16="http://schemas.microsoft.com/office/drawing/2014/main" id="{716D4D91-A399-484E-AEB0-3FFCC0B68A49}"/>
              </a:ext>
            </a:extLst>
          </p:cNvPr>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17076450"/>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8051" name="Rectangle 3"/>
          <p:cNvSpPr>
            <a:spLocks noGrp="1" noChangeArrowheads="1"/>
          </p:cNvSpPr>
          <p:nvPr>
            <p:ph type="body" idx="1"/>
          </p:nvPr>
        </p:nvSpPr>
        <p:spPr>
          <a:xfrm>
            <a:off x="910377" y="3096161"/>
            <a:ext cx="7315200" cy="1323439"/>
          </a:xfrm>
        </p:spPr>
        <p:txBody>
          <a:bodyPr/>
          <a:lstStyle/>
          <a:p>
            <a:pPr marL="0" indent="0" algn="ctr" eaLnBrk="1" hangingPunct="1">
              <a:spcBef>
                <a:spcPts val="0"/>
              </a:spcBef>
              <a:buNone/>
            </a:pPr>
            <a:r>
              <a:rPr lang="en-US" dirty="0"/>
              <a:t>Many Italians do not put much faith in what others say . . .</a:t>
            </a:r>
          </a:p>
          <a:p>
            <a:pPr marL="0" indent="0" eaLnBrk="1" hangingPunct="1">
              <a:spcBef>
                <a:spcPts val="0"/>
              </a:spcBef>
              <a:buNone/>
            </a:pPr>
            <a:endParaRPr lang="en-US" sz="16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294207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t>Italians tend to be individualistic people, yet they place importance on the group . . .</a:t>
            </a:r>
          </a:p>
          <a:p>
            <a:pPr lvl="1" eaLnBrk="1" hangingPunct="1">
              <a:spcBef>
                <a:spcPts val="0"/>
              </a:spcBef>
            </a:pPr>
            <a:endParaRPr lang="en-US" sz="1600" dirty="0"/>
          </a:p>
          <a:p>
            <a:pPr marL="463550" lvl="2" indent="-231775" eaLnBrk="1" hangingPunct="1">
              <a:spcBef>
                <a:spcPts val="0"/>
              </a:spcBef>
            </a:pPr>
            <a:r>
              <a:rPr lang="en-US" sz="3200" b="1" dirty="0"/>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9834816"/>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solidFill>
                  <a:schemeClr val="bg1">
                    <a:lumMod val="75000"/>
                  </a:schemeClr>
                </a:solidFill>
              </a:rPr>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solidFill>
                  <a:schemeClr val="bg1">
                    <a:lumMod val="75000"/>
                  </a:schemeClr>
                </a:solidFill>
              </a:rPr>
              <a:t>Italians tend to be individualistic people, yet they place importance on the group . . .</a:t>
            </a:r>
          </a:p>
          <a:p>
            <a:pPr lvl="1" eaLnBrk="1" hangingPunct="1">
              <a:spcBef>
                <a:spcPts val="0"/>
              </a:spcBef>
            </a:pPr>
            <a:endParaRPr lang="en-US" sz="1600" dirty="0"/>
          </a:p>
          <a:p>
            <a:pPr marL="463550" lvl="2" indent="-231775" eaLnBrk="1" hangingPunct="1">
              <a:spcBef>
                <a:spcPts val="0"/>
              </a:spcBef>
            </a:pPr>
            <a:r>
              <a:rPr lang="en-US" sz="3200" b="1" dirty="0">
                <a:solidFill>
                  <a:srgbClr val="FF0000"/>
                </a:solidFill>
              </a:rPr>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78718002"/>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446550"/>
          </a:xfrm>
        </p:spPr>
        <p:txBody>
          <a:bodyPr/>
          <a:lstStyle/>
          <a:p>
            <a:pPr marL="0" lvl="1" indent="0" algn="ctr" eaLnBrk="1" hangingPunct="1">
              <a:spcBef>
                <a:spcPts val="0"/>
              </a:spcBef>
              <a:buNone/>
            </a:pPr>
            <a:r>
              <a:rPr lang="en-US" dirty="0"/>
              <a:t>Closeness within the family is strong, </a:t>
            </a:r>
          </a:p>
          <a:p>
            <a:pPr marL="0" lvl="1" indent="0" algn="ctr" eaLnBrk="1" hangingPunct="1">
              <a:spcBef>
                <a:spcPts val="0"/>
              </a:spcBef>
              <a:buNone/>
            </a:pPr>
            <a:r>
              <a:rPr lang="en-US" dirty="0"/>
              <a:t>and family members tend to be </a:t>
            </a:r>
          </a:p>
          <a:p>
            <a:pPr marL="0" lvl="1" indent="0" algn="ctr" eaLnBrk="1" hangingPunct="1">
              <a:spcBef>
                <a:spcPts val="0"/>
              </a:spcBef>
              <a:buNone/>
            </a:pPr>
            <a:r>
              <a:rPr lang="en-US" sz="3200" b="1" dirty="0"/>
              <a:t>much less trustful of those outside it</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379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446550"/>
          </a:xfrm>
        </p:spPr>
        <p:txBody>
          <a:bodyPr/>
          <a:lstStyle/>
          <a:p>
            <a:pPr marL="0" lvl="1" indent="0" algn="ctr" eaLnBrk="1" hangingPunct="1">
              <a:spcBef>
                <a:spcPts val="0"/>
              </a:spcBef>
              <a:buNone/>
            </a:pPr>
            <a:r>
              <a:rPr lang="en-US" dirty="0">
                <a:solidFill>
                  <a:schemeClr val="bg1">
                    <a:lumMod val="75000"/>
                  </a:schemeClr>
                </a:solidFill>
              </a:rPr>
              <a:t>Closeness within the family is strong, </a:t>
            </a:r>
          </a:p>
          <a:p>
            <a:pPr marL="0" lvl="1" indent="0" algn="ctr" eaLnBrk="1" hangingPunct="1">
              <a:spcBef>
                <a:spcPts val="0"/>
              </a:spcBef>
              <a:buNone/>
            </a:pPr>
            <a:r>
              <a:rPr lang="en-US" dirty="0">
                <a:solidFill>
                  <a:schemeClr val="bg1">
                    <a:lumMod val="75000"/>
                  </a:schemeClr>
                </a:solidFill>
              </a:rPr>
              <a:t>and family members tend to be </a:t>
            </a:r>
          </a:p>
          <a:p>
            <a:pPr marL="0" lvl="1" indent="0" algn="ctr" eaLnBrk="1" hangingPunct="1">
              <a:spcBef>
                <a:spcPts val="0"/>
              </a:spcBef>
              <a:buNone/>
            </a:pPr>
            <a:r>
              <a:rPr lang="en-US" sz="3200" b="1" dirty="0">
                <a:solidFill>
                  <a:schemeClr val="bg1">
                    <a:lumMod val="75000"/>
                  </a:schemeClr>
                </a:solidFill>
              </a:rPr>
              <a:t>much less trustful of those outside it</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1534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7683" name="Rectangle 3"/>
          <p:cNvSpPr>
            <a:spLocks noGrp="1" noChangeArrowheads="1"/>
          </p:cNvSpPr>
          <p:nvPr>
            <p:ph type="body" idx="1"/>
          </p:nvPr>
        </p:nvSpPr>
        <p:spPr>
          <a:xfrm>
            <a:off x="914400" y="2480370"/>
            <a:ext cx="7315200" cy="3539430"/>
          </a:xfrm>
        </p:spPr>
        <p:txBody>
          <a:bodyPr/>
          <a:lstStyle/>
          <a:p>
            <a:pPr marL="0" indent="0" algn="ctr" eaLnBrk="1" hangingPunct="1">
              <a:spcBef>
                <a:spcPts val="0"/>
              </a:spcBef>
              <a:buNone/>
            </a:pPr>
            <a:r>
              <a:rPr lang="en-US" dirty="0"/>
              <a:t>Italians also try to avoid risk and uncertainty in everyday life, </a:t>
            </a:r>
          </a:p>
          <a:p>
            <a:pPr marL="0" indent="0" algn="ctr" eaLnBrk="1" hangingPunct="1">
              <a:spcBef>
                <a:spcPts val="0"/>
              </a:spcBef>
              <a:buNone/>
            </a:pPr>
            <a:r>
              <a:rPr lang="en-US" b="1" dirty="0"/>
              <a:t>preferring friends over strangers </a:t>
            </a:r>
          </a:p>
          <a:p>
            <a:pPr marL="0" indent="0" algn="ctr" eaLnBrk="1" hangingPunct="1">
              <a:spcBef>
                <a:spcPts val="0"/>
              </a:spcBef>
              <a:buNone/>
            </a:pPr>
            <a:r>
              <a:rPr lang="en-US" b="1" dirty="0"/>
              <a:t>and familiar over new or strange situations</a:t>
            </a:r>
            <a:r>
              <a:rPr lang="en-US" dirty="0"/>
              <a:t>, </a:t>
            </a:r>
          </a:p>
          <a:p>
            <a:pPr marL="0" indent="0" algn="ctr" eaLnBrk="1" hangingPunct="1">
              <a:spcBef>
                <a:spcPts val="0"/>
              </a:spcBef>
              <a:buNone/>
            </a:pPr>
            <a:r>
              <a:rPr lang="en-US" dirty="0"/>
              <a:t>as their behavior in the piazza and externalization would confirm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55080291"/>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914400" y="1600200"/>
            <a:ext cx="7315200" cy="5139869"/>
          </a:xfrm>
        </p:spPr>
        <p:txBody>
          <a:bodyPr/>
          <a:lstStyle/>
          <a:p>
            <a:pPr marL="0" indent="0" algn="ctr" eaLnBrk="1" hangingPunct="1">
              <a:lnSpc>
                <a:spcPct val="90000"/>
              </a:lnSpc>
              <a:buNone/>
            </a:pPr>
            <a:r>
              <a:rPr lang="en-US" sz="2800" b="1" dirty="0"/>
              <a:t>As indicated earlier, the north of Italy has been very successful economically</a:t>
            </a:r>
          </a:p>
          <a:p>
            <a:pPr eaLnBrk="1" hangingPunct="1">
              <a:lnSpc>
                <a:spcPct val="90000"/>
              </a:lnSpc>
            </a:pPr>
            <a:endParaRPr lang="en-US" sz="1600" dirty="0"/>
          </a:p>
          <a:p>
            <a:pPr lvl="1" eaLnBrk="1" hangingPunct="1">
              <a:lnSpc>
                <a:spcPct val="90000"/>
              </a:lnSpc>
            </a:pPr>
            <a:r>
              <a:rPr lang="en-US" sz="2400" dirty="0"/>
              <a:t>Most of this success is due to the existence of small firms specializing in particular products</a:t>
            </a:r>
          </a:p>
          <a:p>
            <a:pPr lvl="1" eaLnBrk="1" hangingPunct="1">
              <a:lnSpc>
                <a:spcPct val="90000"/>
              </a:lnSpc>
            </a:pPr>
            <a:endParaRPr lang="en-US" sz="1600" dirty="0"/>
          </a:p>
          <a:p>
            <a:pPr lvl="1" eaLnBrk="1" hangingPunct="1">
              <a:lnSpc>
                <a:spcPct val="90000"/>
              </a:lnSpc>
            </a:pPr>
            <a:r>
              <a:rPr lang="en-US" sz="2400" dirty="0"/>
              <a:t>These firms both compete and cooperate with one another</a:t>
            </a:r>
          </a:p>
          <a:p>
            <a:pPr lvl="1" eaLnBrk="1" hangingPunct="1">
              <a:lnSpc>
                <a:spcPct val="90000"/>
              </a:lnSpc>
            </a:pPr>
            <a:endParaRPr lang="en-US" sz="1600" dirty="0"/>
          </a:p>
          <a:p>
            <a:pPr lvl="2" eaLnBrk="1" hangingPunct="1">
              <a:lnSpc>
                <a:spcPct val="90000"/>
              </a:lnSpc>
            </a:pPr>
            <a:r>
              <a:rPr lang="en-US" sz="2000" dirty="0"/>
              <a:t>If one firm cannot honor an order, a neighboring firm will help it produce the product so that the commitment can be kept</a:t>
            </a:r>
          </a:p>
          <a:p>
            <a:pPr lvl="2" eaLnBrk="1" hangingPunct="1">
              <a:lnSpc>
                <a:spcPct val="90000"/>
              </a:lnSpc>
            </a:pPr>
            <a:r>
              <a:rPr lang="en-US" sz="2000" dirty="0"/>
              <a:t>At the same time, firms will cut prices to move ahead of neighboring competitors</a:t>
            </a:r>
          </a:p>
          <a:p>
            <a:pPr lvl="2" eaLnBrk="1" hangingPunct="1">
              <a:lnSpc>
                <a:spcPct val="90000"/>
              </a:lnSpc>
            </a:pPr>
            <a:endParaRPr lang="en-US" sz="2000" dirty="0"/>
          </a:p>
        </p:txBody>
      </p:sp>
      <p:sp>
        <p:nvSpPr>
          <p:cNvPr id="253956" name="Rectangle 8"/>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32426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5572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4979" name="Rectangle 3"/>
          <p:cNvSpPr>
            <a:spLocks noGrp="1" noChangeArrowheads="1"/>
          </p:cNvSpPr>
          <p:nvPr>
            <p:ph type="body" idx="1"/>
          </p:nvPr>
        </p:nvSpPr>
        <p:spPr>
          <a:xfrm>
            <a:off x="914400" y="2256972"/>
            <a:ext cx="7315200" cy="2955746"/>
          </a:xfrm>
        </p:spPr>
        <p:txBody>
          <a:bodyPr/>
          <a:lstStyle/>
          <a:p>
            <a:pPr marL="0" indent="0" algn="ctr" eaLnBrk="1" hangingPunct="1">
              <a:lnSpc>
                <a:spcPct val="150000"/>
              </a:lnSpc>
              <a:spcBef>
                <a:spcPts val="0"/>
              </a:spcBef>
              <a:buNone/>
            </a:pPr>
            <a:r>
              <a:rPr lang="en-US" dirty="0"/>
              <a:t>These types of close business relationships echo </a:t>
            </a:r>
          </a:p>
          <a:p>
            <a:pPr marL="0" indent="0" algn="ctr" eaLnBrk="1" hangingPunct="1">
              <a:lnSpc>
                <a:spcPct val="150000"/>
              </a:lnSpc>
              <a:spcBef>
                <a:spcPts val="0"/>
              </a:spcBef>
              <a:buNone/>
            </a:pPr>
            <a:r>
              <a:rPr lang="en-US" b="1" dirty="0"/>
              <a:t>family and village patterns </a:t>
            </a:r>
          </a:p>
          <a:p>
            <a:pPr marL="0" indent="0" algn="ctr" eaLnBrk="1" hangingPunct="1">
              <a:lnSpc>
                <a:spcPct val="150000"/>
              </a:lnSpc>
              <a:spcBef>
                <a:spcPts val="0"/>
              </a:spcBef>
              <a:buNone/>
            </a:pPr>
            <a:r>
              <a:rPr lang="en-US" dirty="0">
                <a:solidFill>
                  <a:schemeClr val="bg1">
                    <a:lumMod val="75000"/>
                  </a:schemeClr>
                </a:solidFill>
              </a:rPr>
              <a:t>that are also expressed in the opera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1854344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1219200"/>
            <a:ext cx="7315200" cy="4770537"/>
          </a:xfrm>
        </p:spPr>
        <p:txBody>
          <a:bodyPr/>
          <a:lstStyle/>
          <a:p>
            <a:pPr marL="0" indent="0" algn="ctr" eaLnBrk="1" hangingPunct="1">
              <a:spcBef>
                <a:spcPts val="0"/>
              </a:spcBef>
              <a:buNone/>
            </a:pPr>
            <a:r>
              <a:rPr lang="en-US" sz="1800" dirty="0">
                <a:solidFill>
                  <a:schemeClr val="bg1">
                    <a:lumMod val="75000"/>
                  </a:schemeClr>
                </a:solidFill>
              </a:rPr>
              <a:t>The characteristics of the chorus and soloist can also be </a:t>
            </a:r>
          </a:p>
          <a:p>
            <a:pPr marL="0" indent="0" algn="ctr" eaLnBrk="1" hangingPunct="1">
              <a:spcBef>
                <a:spcPts val="0"/>
              </a:spcBef>
              <a:buNone/>
            </a:pPr>
            <a:r>
              <a:rPr lang="en-US" sz="1800" dirty="0">
                <a:solidFill>
                  <a:schemeClr val="bg1">
                    <a:lumMod val="75000"/>
                  </a:schemeClr>
                </a:solidFill>
              </a:rPr>
              <a:t>applied to other aspects of Italian culture . . .</a:t>
            </a:r>
          </a:p>
          <a:p>
            <a:pPr lvl="1" eaLnBrk="1" hangingPunct="1">
              <a:spcBef>
                <a:spcPts val="0"/>
              </a:spcBef>
              <a:buNone/>
            </a:pPr>
            <a:endParaRPr lang="en-US" sz="1200" dirty="0">
              <a:solidFill>
                <a:schemeClr val="bg1">
                  <a:lumMod val="75000"/>
                </a:schemeClr>
              </a:solidFill>
            </a:endParaRPr>
          </a:p>
          <a:p>
            <a:pPr marL="0" lvl="2" indent="0" algn="ctr" eaLnBrk="1" hangingPunct="1">
              <a:spcBef>
                <a:spcPts val="0"/>
              </a:spcBef>
              <a:buNone/>
            </a:pPr>
            <a:r>
              <a:rPr lang="en-US" sz="3200" b="1" dirty="0"/>
              <a:t>The family </a:t>
            </a:r>
            <a:r>
              <a:rPr lang="en-US" sz="3200" dirty="0"/>
              <a:t>is the primary group that influences individuals</a:t>
            </a:r>
          </a:p>
          <a:p>
            <a:pPr marL="463550" lvl="2" indent="-231775" eaLnBrk="1" hangingPunct="1">
              <a:spcBef>
                <a:spcPts val="0"/>
              </a:spcBef>
            </a:pPr>
            <a:endParaRPr lang="en-US" sz="1200" dirty="0"/>
          </a:p>
          <a:p>
            <a:pPr marL="463550" lvl="2" indent="-231775" eaLnBrk="1" hangingPunct="1">
              <a:spcBef>
                <a:spcPts val="0"/>
              </a:spcBef>
            </a:pPr>
            <a:r>
              <a:rPr lang="en-US" sz="2800" b="1" dirty="0"/>
              <a:t>Whenever important decisions are made, the individual usually consults with family </a:t>
            </a:r>
            <a:r>
              <a:rPr lang="en-US" dirty="0"/>
              <a:t>members to get their opinion and evaluation of the situation</a:t>
            </a:r>
            <a:endParaRPr lang="en-US" sz="2800" dirty="0"/>
          </a:p>
          <a:p>
            <a:pPr marL="463550" lvl="2" indent="-231775" eaLnBrk="1" hangingPunct="1">
              <a:spcBef>
                <a:spcPts val="0"/>
              </a:spcBef>
            </a:pPr>
            <a:endParaRPr lang="en-US" sz="1200" dirty="0"/>
          </a:p>
          <a:p>
            <a:pPr marL="463550" lvl="2" indent="-231775" eaLnBrk="1" hangingPunct="1">
              <a:spcBef>
                <a:spcPts val="0"/>
              </a:spcBef>
            </a:pPr>
            <a:r>
              <a:rPr lang="en-US" sz="2000" dirty="0"/>
              <a:t>Although the family’s opinion is important,</a:t>
            </a:r>
            <a:r>
              <a:rPr lang="en-US" sz="2800" dirty="0"/>
              <a:t> </a:t>
            </a:r>
            <a:r>
              <a:rPr lang="en-US" sz="2800" b="1" dirty="0"/>
              <a:t>the final evaluation is made by the individual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4531526"/>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6419" name="Rectangle 3"/>
          <p:cNvSpPr>
            <a:spLocks noGrp="1" noChangeArrowheads="1"/>
          </p:cNvSpPr>
          <p:nvPr>
            <p:ph type="body" idx="1"/>
          </p:nvPr>
        </p:nvSpPr>
        <p:spPr>
          <a:xfrm>
            <a:off x="914400" y="1414820"/>
            <a:ext cx="7315200" cy="4985980"/>
          </a:xfrm>
        </p:spPr>
        <p:txBody>
          <a:bodyPr/>
          <a:lstStyle/>
          <a:p>
            <a:pPr marL="0" indent="0" algn="ctr" eaLnBrk="1" hangingPunct="1">
              <a:spcBef>
                <a:spcPts val="0"/>
              </a:spcBef>
              <a:buNone/>
            </a:pPr>
            <a:r>
              <a:rPr lang="en-US" sz="2400" dirty="0"/>
              <a:t>The influence of the group is also felt in </a:t>
            </a:r>
          </a:p>
          <a:p>
            <a:pPr marL="0" indent="0" algn="ctr" eaLnBrk="1" hangingPunct="1">
              <a:spcBef>
                <a:spcPts val="0"/>
              </a:spcBef>
              <a:buNone/>
            </a:pPr>
            <a:r>
              <a:rPr lang="en-US" sz="3600" b="1" dirty="0"/>
              <a:t>the business environment</a:t>
            </a:r>
            <a:endParaRPr lang="en-US" sz="2400" b="1" dirty="0"/>
          </a:p>
          <a:p>
            <a:pPr eaLnBrk="1" hangingPunct="1">
              <a:spcBef>
                <a:spcPts val="0"/>
              </a:spcBef>
            </a:pPr>
            <a:endParaRPr lang="en-US" sz="1400" dirty="0"/>
          </a:p>
          <a:p>
            <a:pPr lvl="1" eaLnBrk="1" hangingPunct="1">
              <a:spcBef>
                <a:spcPts val="0"/>
              </a:spcBef>
            </a:pPr>
            <a:r>
              <a:rPr lang="en-US" b="1" dirty="0"/>
              <a:t>In business meetings people will externalize their feelings and opinions </a:t>
            </a:r>
            <a:r>
              <a:rPr lang="en-US" sz="2400" dirty="0"/>
              <a:t>about a subject</a:t>
            </a:r>
          </a:p>
          <a:p>
            <a:pPr lvl="1" eaLnBrk="1" hangingPunct="1">
              <a:spcBef>
                <a:spcPts val="0"/>
              </a:spcBef>
            </a:pPr>
            <a:endParaRPr lang="en-US" sz="1400" dirty="0"/>
          </a:p>
          <a:p>
            <a:pPr lvl="1" eaLnBrk="1" hangingPunct="1">
              <a:spcBef>
                <a:spcPts val="0"/>
              </a:spcBef>
            </a:pPr>
            <a:r>
              <a:rPr lang="en-US" b="1" dirty="0"/>
              <a:t>They will listen</a:t>
            </a:r>
            <a:r>
              <a:rPr lang="en-US" sz="2400" dirty="0"/>
              <a:t> to everyone’s ideas and freely give their own opinions</a:t>
            </a:r>
          </a:p>
          <a:p>
            <a:pPr lvl="1" eaLnBrk="1" hangingPunct="1">
              <a:spcBef>
                <a:spcPts val="0"/>
              </a:spcBef>
            </a:pPr>
            <a:endParaRPr lang="en-US" sz="1400" dirty="0"/>
          </a:p>
          <a:p>
            <a:pPr lvl="1" eaLnBrk="1" hangingPunct="1">
              <a:spcBef>
                <a:spcPts val="0"/>
              </a:spcBef>
            </a:pPr>
            <a:r>
              <a:rPr lang="en-US" sz="2400" dirty="0"/>
              <a:t>Business </a:t>
            </a:r>
            <a:r>
              <a:rPr lang="en-US" b="1" dirty="0"/>
              <a:t>meetings tend to be productive </a:t>
            </a:r>
            <a:r>
              <a:rPr lang="en-US" sz="2400" dirty="0"/>
              <a:t>in Italy due to the openness displayed by everyone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32773799"/>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33507" name="Rectangle 3"/>
          <p:cNvSpPr>
            <a:spLocks noGrp="1" noChangeArrowheads="1"/>
          </p:cNvSpPr>
          <p:nvPr>
            <p:ph type="body" idx="1"/>
          </p:nvPr>
        </p:nvSpPr>
        <p:spPr>
          <a:xfrm>
            <a:off x="914400" y="2506640"/>
            <a:ext cx="7315200" cy="2739211"/>
          </a:xfrm>
        </p:spPr>
        <p:txBody>
          <a:bodyPr/>
          <a:lstStyle/>
          <a:p>
            <a:pPr marL="0" indent="0" algn="ctr" eaLnBrk="1" hangingPunct="1">
              <a:spcBef>
                <a:spcPts val="0"/>
              </a:spcBef>
              <a:buNone/>
            </a:pPr>
            <a:r>
              <a:rPr lang="en-US" dirty="0"/>
              <a:t>This overall fearful, suspicious attitude may be partially due to a quality upon which Italians place a high value . . .</a:t>
            </a:r>
          </a:p>
          <a:p>
            <a:pPr algn="ctr" eaLnBrk="1" hangingPunct="1">
              <a:spcBef>
                <a:spcPts val="0"/>
              </a:spcBef>
            </a:pPr>
            <a:endParaRPr lang="en-US" dirty="0"/>
          </a:p>
          <a:p>
            <a:pPr algn="ctr" eaLnBrk="1" hangingPunct="1">
              <a:spcBef>
                <a:spcPts val="0"/>
              </a:spcBef>
              <a:buFontTx/>
              <a:buNone/>
            </a:pPr>
            <a:r>
              <a:rPr lang="en-US" sz="4400" b="1" dirty="0"/>
              <a:t>cleverness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4847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3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2147" name="Rectangle 3"/>
          <p:cNvSpPr>
            <a:spLocks noGrp="1" noChangeArrowheads="1"/>
          </p:cNvSpPr>
          <p:nvPr>
            <p:ph type="body" idx="1"/>
          </p:nvPr>
        </p:nvSpPr>
        <p:spPr>
          <a:xfrm>
            <a:off x="914400" y="2188192"/>
            <a:ext cx="7315200" cy="3416320"/>
          </a:xfrm>
        </p:spPr>
        <p:txBody>
          <a:bodyPr/>
          <a:lstStyle/>
          <a:p>
            <a:pPr marL="0" indent="0" algn="ctr" eaLnBrk="1" hangingPunct="1">
              <a:spcBef>
                <a:spcPts val="0"/>
              </a:spcBef>
              <a:buNone/>
            </a:pPr>
            <a:r>
              <a:rPr lang="en-US" sz="2800" dirty="0"/>
              <a:t>Whereas the family is the group that, above all else, dramatically influences the individual, </a:t>
            </a:r>
          </a:p>
          <a:p>
            <a:pPr marL="0" indent="0" algn="ctr" eaLnBrk="1" hangingPunct="1">
              <a:spcBef>
                <a:spcPts val="0"/>
              </a:spcBef>
              <a:buNone/>
            </a:pPr>
            <a:r>
              <a:rPr lang="en-US" dirty="0"/>
              <a:t>another important group, </a:t>
            </a:r>
          </a:p>
          <a:p>
            <a:pPr marL="0" indent="0" algn="ctr" eaLnBrk="1" hangingPunct="1">
              <a:spcBef>
                <a:spcPts val="0"/>
              </a:spcBef>
              <a:buNone/>
            </a:pPr>
            <a:r>
              <a:rPr lang="en-US" sz="3600" b="1" dirty="0"/>
              <a:t>the political party</a:t>
            </a:r>
            <a:r>
              <a:rPr lang="en-US" dirty="0"/>
              <a:t>, </a:t>
            </a:r>
          </a:p>
          <a:p>
            <a:pPr marL="0" indent="0" algn="ctr" eaLnBrk="1" hangingPunct="1">
              <a:spcBef>
                <a:spcPts val="0"/>
              </a:spcBef>
              <a:buNone/>
            </a:pPr>
            <a:r>
              <a:rPr lang="en-US" dirty="0"/>
              <a:t>can be the difference between employment and unemployment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9779801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3171" name="Rectangle 3"/>
          <p:cNvSpPr>
            <a:spLocks noGrp="1" noChangeArrowheads="1"/>
          </p:cNvSpPr>
          <p:nvPr>
            <p:ph type="body" idx="1"/>
          </p:nvPr>
        </p:nvSpPr>
        <p:spPr>
          <a:xfrm>
            <a:off x="914400" y="2971800"/>
            <a:ext cx="7315200" cy="2554545"/>
          </a:xfrm>
        </p:spPr>
        <p:txBody>
          <a:bodyPr/>
          <a:lstStyle/>
          <a:p>
            <a:pPr marL="0" indent="0" algn="ctr" eaLnBrk="1" hangingPunct="1">
              <a:spcBef>
                <a:spcPts val="0"/>
              </a:spcBef>
              <a:buNone/>
            </a:pPr>
            <a:r>
              <a:rPr lang="en-US" dirty="0"/>
              <a:t>Italians </a:t>
            </a:r>
            <a:r>
              <a:rPr lang="en-US" b="1" dirty="0"/>
              <a:t>move from group to group</a:t>
            </a:r>
            <a:r>
              <a:rPr lang="en-US" dirty="0"/>
              <a:t>, feeling little remorse when doing so because </a:t>
            </a:r>
          </a:p>
          <a:p>
            <a:pPr marL="0" indent="0" algn="ctr" eaLnBrk="1" hangingPunct="1">
              <a:spcBef>
                <a:spcPts val="0"/>
              </a:spcBef>
              <a:buNone/>
            </a:pPr>
            <a:r>
              <a:rPr lang="en-US" b="1" dirty="0"/>
              <a:t>they tend to be skeptical of all groups besides the family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2954425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4195" name="Rectangle 3"/>
          <p:cNvSpPr>
            <a:spLocks noGrp="1" noChangeArrowheads="1"/>
          </p:cNvSpPr>
          <p:nvPr>
            <p:ph type="body" idx="1"/>
          </p:nvPr>
        </p:nvSpPr>
        <p:spPr>
          <a:xfrm>
            <a:off x="914400" y="2147290"/>
            <a:ext cx="7315200" cy="3970318"/>
          </a:xfrm>
        </p:spPr>
        <p:txBody>
          <a:bodyPr/>
          <a:lstStyle/>
          <a:p>
            <a:pPr marL="0" indent="0" algn="ctr" eaLnBrk="1" hangingPunct="1">
              <a:spcBef>
                <a:spcPts val="0"/>
              </a:spcBef>
              <a:buNone/>
            </a:pPr>
            <a:r>
              <a:rPr lang="en-US" sz="2400" dirty="0">
                <a:solidFill>
                  <a:schemeClr val="accent1"/>
                </a:solidFill>
              </a:rPr>
              <a:t>Members of groups often create </a:t>
            </a:r>
          </a:p>
          <a:p>
            <a:pPr marL="0" indent="0" algn="ctr" eaLnBrk="1" hangingPunct="1">
              <a:spcBef>
                <a:spcPts val="0"/>
              </a:spcBef>
              <a:buNone/>
            </a:pPr>
            <a:r>
              <a:rPr lang="en-US" b="1" dirty="0"/>
              <a:t>powerful coalitions </a:t>
            </a:r>
          </a:p>
          <a:p>
            <a:pPr marL="0" indent="0" algn="ctr" eaLnBrk="1" hangingPunct="1">
              <a:spcBef>
                <a:spcPts val="0"/>
              </a:spcBef>
              <a:buNone/>
            </a:pPr>
            <a:r>
              <a:rPr lang="en-US" sz="2800" dirty="0">
                <a:solidFill>
                  <a:schemeClr val="accent1"/>
                </a:solidFill>
              </a:rPr>
              <a:t>that are </a:t>
            </a:r>
          </a:p>
          <a:p>
            <a:pPr marL="0" indent="0" algn="ctr" eaLnBrk="1" hangingPunct="1">
              <a:spcBef>
                <a:spcPts val="0"/>
              </a:spcBef>
              <a:buNone/>
            </a:pPr>
            <a:r>
              <a:rPr lang="en-US" dirty="0"/>
              <a:t>used for gaining power and influence</a:t>
            </a:r>
          </a:p>
          <a:p>
            <a:pPr eaLnBrk="1" hangingPunct="1">
              <a:spcBef>
                <a:spcPts val="0"/>
              </a:spcBef>
            </a:pPr>
            <a:endParaRPr lang="en-US" sz="1600" dirty="0"/>
          </a:p>
          <a:p>
            <a:pPr lvl="1" eaLnBrk="1" hangingPunct="1">
              <a:spcBef>
                <a:spcPts val="0"/>
              </a:spcBef>
            </a:pPr>
            <a:r>
              <a:rPr lang="en-US" dirty="0"/>
              <a:t>These subcultures, groups, and parties allow for intergroup bargaining and dealing to gain coordination and cooperation between all involved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1623935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6659" name="Rectangle 3"/>
          <p:cNvSpPr>
            <a:spLocks noGrp="1" noChangeArrowheads="1"/>
          </p:cNvSpPr>
          <p:nvPr>
            <p:ph type="body" idx="1"/>
          </p:nvPr>
        </p:nvSpPr>
        <p:spPr>
          <a:xfrm>
            <a:off x="914400" y="1630263"/>
            <a:ext cx="7315200" cy="4770537"/>
          </a:xfrm>
        </p:spPr>
        <p:txBody>
          <a:bodyPr/>
          <a:lstStyle/>
          <a:p>
            <a:pPr marL="0" indent="0" algn="ctr" eaLnBrk="1" hangingPunct="1">
              <a:spcBef>
                <a:spcPts val="0"/>
              </a:spcBef>
              <a:buNone/>
            </a:pPr>
            <a:r>
              <a:rPr lang="en-US" sz="2400" dirty="0"/>
              <a:t>In </a:t>
            </a:r>
            <a:r>
              <a:rPr lang="en-US" sz="2400" dirty="0" err="1"/>
              <a:t>Geert</a:t>
            </a:r>
            <a:r>
              <a:rPr lang="en-US" sz="2400" dirty="0"/>
              <a:t> </a:t>
            </a:r>
            <a:r>
              <a:rPr lang="en-US" sz="2400" dirty="0" err="1"/>
              <a:t>Hofstede’s</a:t>
            </a:r>
            <a:r>
              <a:rPr lang="en-US" sz="2400" dirty="0"/>
              <a:t> study </a:t>
            </a:r>
          </a:p>
          <a:p>
            <a:pPr marL="0" indent="0" algn="ctr" eaLnBrk="1" hangingPunct="1">
              <a:spcBef>
                <a:spcPts val="0"/>
              </a:spcBef>
              <a:buNone/>
            </a:pPr>
            <a:r>
              <a:rPr lang="en-US" sz="2400" dirty="0"/>
              <a:t>of the cultural values of 53 countries, </a:t>
            </a:r>
          </a:p>
          <a:p>
            <a:pPr marL="0" indent="0" algn="ctr" eaLnBrk="1" hangingPunct="1">
              <a:spcBef>
                <a:spcPts val="0"/>
              </a:spcBef>
              <a:buNone/>
            </a:pPr>
            <a:r>
              <a:rPr lang="en-US" dirty="0"/>
              <a:t>Italians cluster with those countries emphasizing a </a:t>
            </a:r>
            <a:r>
              <a:rPr lang="en-US" b="1" dirty="0">
                <a:solidFill>
                  <a:srgbClr val="C00000"/>
                </a:solidFill>
              </a:rPr>
              <a:t>large power distance</a:t>
            </a:r>
            <a:r>
              <a:rPr lang="en-US" b="1" dirty="0"/>
              <a:t> </a:t>
            </a:r>
            <a:r>
              <a:rPr lang="en-US" dirty="0"/>
              <a:t>between groups in society, </a:t>
            </a:r>
          </a:p>
          <a:p>
            <a:pPr marL="0" indent="0" algn="ctr" eaLnBrk="1" hangingPunct="1">
              <a:spcBef>
                <a:spcPts val="0"/>
              </a:spcBef>
              <a:buNone/>
            </a:pPr>
            <a:r>
              <a:rPr lang="en-US" dirty="0"/>
              <a:t>that is, they tend to accept the fact that some groups are and perhaps should be more powerful than others, </a:t>
            </a:r>
          </a:p>
          <a:p>
            <a:pPr marL="0" indent="0" algn="ctr" eaLnBrk="1" hangingPunct="1">
              <a:spcBef>
                <a:spcPts val="0"/>
              </a:spcBef>
              <a:buNone/>
            </a:pPr>
            <a:r>
              <a:rPr lang="en-US" dirty="0"/>
              <a:t>and they act accordingly </a:t>
            </a:r>
          </a:p>
          <a:p>
            <a:pPr marL="0" indent="0" algn="ctr" eaLnBrk="1" hangingPunct="1">
              <a:spcBef>
                <a:spcPts val="0"/>
              </a:spcBef>
              <a:buNone/>
            </a:pPr>
            <a:r>
              <a:rPr lang="en-US" sz="1600" dirty="0"/>
              <a:t>(1991)</a:t>
            </a:r>
            <a:r>
              <a:rPr lang="en-US" dirty="0"/>
              <a:t>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73416844"/>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5219" name="Rectangle 3"/>
          <p:cNvSpPr>
            <a:spLocks noGrp="1" noChangeArrowheads="1"/>
          </p:cNvSpPr>
          <p:nvPr>
            <p:ph type="body" idx="1"/>
          </p:nvPr>
        </p:nvSpPr>
        <p:spPr>
          <a:xfrm>
            <a:off x="914400" y="2133600"/>
            <a:ext cx="7315200" cy="3970318"/>
          </a:xfrm>
        </p:spPr>
        <p:txBody>
          <a:bodyPr/>
          <a:lstStyle/>
          <a:p>
            <a:pPr marL="0" indent="0" algn="ctr" eaLnBrk="1" hangingPunct="1">
              <a:spcBef>
                <a:spcPts val="0"/>
              </a:spcBef>
              <a:buNone/>
            </a:pPr>
            <a:r>
              <a:rPr lang="en-US" sz="2800" dirty="0"/>
              <a:t>Italy has a political system that since World War II has been based on </a:t>
            </a:r>
          </a:p>
          <a:p>
            <a:pPr marL="0" indent="0" algn="ctr" eaLnBrk="1" hangingPunct="1">
              <a:spcBef>
                <a:spcPts val="0"/>
              </a:spcBef>
              <a:buNone/>
            </a:pPr>
            <a:r>
              <a:rPr lang="en-US" b="1" dirty="0"/>
              <a:t>proportional representation from many minor political parties</a:t>
            </a:r>
          </a:p>
          <a:p>
            <a:pPr marL="0" indent="0" eaLnBrk="1" hangingPunct="1">
              <a:spcBef>
                <a:spcPts val="0"/>
              </a:spcBef>
              <a:buNone/>
            </a:pPr>
            <a:endParaRPr lang="en-US" sz="1600" dirty="0"/>
          </a:p>
          <a:p>
            <a:pPr marL="0" lvl="1" indent="0" eaLnBrk="1" hangingPunct="1">
              <a:spcBef>
                <a:spcPts val="0"/>
              </a:spcBef>
              <a:buNone/>
            </a:pPr>
            <a:r>
              <a:rPr lang="en-US" sz="2400" dirty="0"/>
              <a:t>There are more than </a:t>
            </a:r>
            <a:r>
              <a:rPr lang="en-US" b="1" dirty="0"/>
              <a:t>40 parties </a:t>
            </a:r>
            <a:r>
              <a:rPr lang="en-US" sz="2400" dirty="0"/>
              <a:t>in the Chamber of Deputies</a:t>
            </a:r>
          </a:p>
          <a:p>
            <a:pPr marL="0" lvl="1" indent="0" eaLnBrk="1" hangingPunct="1">
              <a:spcBef>
                <a:spcPts val="0"/>
              </a:spcBef>
              <a:buNone/>
            </a:pPr>
            <a:endParaRPr lang="en-US" sz="1600" dirty="0"/>
          </a:p>
          <a:p>
            <a:pPr marL="0" lvl="1" indent="0" eaLnBrk="1" hangingPunct="1">
              <a:spcBef>
                <a:spcPts val="0"/>
              </a:spcBef>
              <a:buNone/>
            </a:pPr>
            <a:r>
              <a:rPr lang="en-US" sz="2400" dirty="0"/>
              <a:t>This system was put in place </a:t>
            </a:r>
            <a:r>
              <a:rPr lang="en-US" sz="2400" b="1" dirty="0"/>
              <a:t>to guard against the rise of one-party rule</a:t>
            </a:r>
            <a:r>
              <a:rPr lang="en-US" sz="2400" dirty="0"/>
              <a:t>, as happened under Fascism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0647123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6243" name="Rectangle 3"/>
          <p:cNvSpPr>
            <a:spLocks noGrp="1" noChangeArrowheads="1"/>
          </p:cNvSpPr>
          <p:nvPr>
            <p:ph type="body" idx="1"/>
          </p:nvPr>
        </p:nvSpPr>
        <p:spPr>
          <a:xfrm>
            <a:off x="914400" y="2147248"/>
            <a:ext cx="7315200" cy="3921073"/>
          </a:xfrm>
        </p:spPr>
        <p:txBody>
          <a:bodyPr/>
          <a:lstStyle/>
          <a:p>
            <a:pPr marL="0" indent="0" algn="ctr" eaLnBrk="1" hangingPunct="1">
              <a:lnSpc>
                <a:spcPct val="80000"/>
              </a:lnSpc>
              <a:buNone/>
            </a:pPr>
            <a:endParaRPr lang="en-US" sz="2800" dirty="0"/>
          </a:p>
          <a:p>
            <a:pPr marL="0" indent="0" algn="ctr" eaLnBrk="1" hangingPunct="1">
              <a:lnSpc>
                <a:spcPct val="80000"/>
              </a:lnSpc>
              <a:buNone/>
            </a:pPr>
            <a:r>
              <a:rPr lang="en-US" dirty="0"/>
              <a:t>the political system tends </a:t>
            </a:r>
          </a:p>
          <a:p>
            <a:pPr marL="0" indent="0" algn="ctr" eaLnBrk="1" hangingPunct="1">
              <a:lnSpc>
                <a:spcPct val="80000"/>
              </a:lnSpc>
              <a:buNone/>
            </a:pPr>
            <a:r>
              <a:rPr lang="en-US" dirty="0"/>
              <a:t>to be extremely inefficient</a:t>
            </a:r>
          </a:p>
          <a:p>
            <a:pPr marL="0" indent="0" algn="ctr" eaLnBrk="1" hangingPunct="1">
              <a:lnSpc>
                <a:spcPct val="80000"/>
              </a:lnSpc>
              <a:buNone/>
            </a:pPr>
            <a:endParaRPr lang="en-US" sz="1600" dirty="0"/>
          </a:p>
          <a:p>
            <a:pPr marL="0" lvl="1" indent="0" algn="ctr" eaLnBrk="1" hangingPunct="1">
              <a:lnSpc>
                <a:spcPct val="80000"/>
              </a:lnSpc>
              <a:buNone/>
            </a:pPr>
            <a:r>
              <a:rPr lang="en-US" sz="2400" dirty="0"/>
              <a:t>because of the changes of government</a:t>
            </a:r>
          </a:p>
          <a:p>
            <a:pPr marL="0" lvl="1" indent="0" algn="ctr" eaLnBrk="1" hangingPunct="1">
              <a:lnSpc>
                <a:spcPct val="80000"/>
              </a:lnSpc>
              <a:buNone/>
            </a:pPr>
            <a:endParaRPr lang="en-US" sz="1600" dirty="0"/>
          </a:p>
          <a:p>
            <a:pPr marL="0" lvl="1" indent="0" algn="ctr" eaLnBrk="1" hangingPunct="1">
              <a:lnSpc>
                <a:spcPct val="80000"/>
              </a:lnSpc>
              <a:buNone/>
            </a:pPr>
            <a:r>
              <a:rPr lang="en-US" sz="2400" dirty="0"/>
              <a:t>and </a:t>
            </a:r>
            <a:r>
              <a:rPr lang="en-US" b="1" dirty="0"/>
              <a:t>the system “tends to be corrupt”</a:t>
            </a:r>
            <a:endParaRPr lang="en-US" sz="2400" b="1" dirty="0"/>
          </a:p>
          <a:p>
            <a:pPr marL="0" lvl="1" indent="0" algn="ctr" eaLnBrk="1" hangingPunct="1">
              <a:lnSpc>
                <a:spcPct val="80000"/>
              </a:lnSpc>
              <a:buNone/>
            </a:pPr>
            <a:endParaRPr lang="en-US" sz="1200" dirty="0"/>
          </a:p>
          <a:p>
            <a:pPr marL="0" lvl="2" indent="0" algn="ctr" eaLnBrk="1" hangingPunct="1">
              <a:buNone/>
            </a:pPr>
            <a:r>
              <a:rPr lang="en-US" sz="3200" b="1" dirty="0"/>
              <a:t>“kickbacks” </a:t>
            </a:r>
            <a:r>
              <a:rPr lang="en-US" sz="2000" dirty="0"/>
              <a:t>are “a regular business practice” </a:t>
            </a:r>
          </a:p>
          <a:p>
            <a:pPr marL="0" lvl="2" indent="0" algn="ctr" eaLnBrk="1" hangingPunct="1">
              <a:buNone/>
            </a:pPr>
            <a:r>
              <a:rPr lang="en-US" sz="2000" dirty="0"/>
              <a:t>that is estimated to add 15% to 20% to the final price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60924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885372" y="2519232"/>
            <a:ext cx="7391400" cy="2357568"/>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Gannon and Pillai classify Italy as one 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“Cleft National Cultures”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that they discuss</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28690741"/>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3357027"/>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Immigrants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there’s the issue of politics .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relatively dynamic politics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 . . .</a:t>
            </a:r>
          </a:p>
        </p:txBody>
      </p:sp>
    </p:spTree>
    <p:extLst>
      <p:ext uri="{BB962C8B-B14F-4D97-AF65-F5344CB8AC3E}">
        <p14:creationId xmlns:p14="http://schemas.microsoft.com/office/powerpoint/2010/main" val="1446698273"/>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there’s the issue of politics .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relatively dynamic politics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 .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36855910"/>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886779" y="2767428"/>
            <a:ext cx="5285421"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Recent Politics</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2009-2020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483702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2973050"/>
            <a:ext cx="64008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latest government in Italy . . .</a:t>
            </a:r>
          </a:p>
        </p:txBody>
      </p:sp>
    </p:spTree>
    <p:extLst>
      <p:ext uri="{BB962C8B-B14F-4D97-AF65-F5344CB8AC3E}">
        <p14:creationId xmlns:p14="http://schemas.microsoft.com/office/powerpoint/2010/main" val="3301701532"/>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https://www.bbc.com/news/world-europe-63029909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C5707ED-0D5B-AEC1-373A-14A21BA4693D}"/>
              </a:ext>
            </a:extLst>
          </p:cNvPr>
          <p:cNvPicPr>
            <a:picLocks noChangeAspect="1"/>
          </p:cNvPicPr>
          <p:nvPr/>
        </p:nvPicPr>
        <p:blipFill>
          <a:blip r:embed="rId4"/>
          <a:stretch>
            <a:fillRect/>
          </a:stretch>
        </p:blipFill>
        <p:spPr>
          <a:xfrm>
            <a:off x="914400" y="304800"/>
            <a:ext cx="7315200" cy="6301915"/>
          </a:xfrm>
          <a:prstGeom prst="rect">
            <a:avLst/>
          </a:prstGeom>
        </p:spPr>
      </p:pic>
      <p:sp>
        <p:nvSpPr>
          <p:cNvPr id="6" name="Rectangle 5">
            <a:extLst>
              <a:ext uri="{FF2B5EF4-FFF2-40B4-BE49-F238E27FC236}">
                <a16:creationId xmlns:a16="http://schemas.microsoft.com/office/drawing/2014/main" id="{6A1FFAFD-D75A-BFF8-9FE0-EF4C07FBBFBC}"/>
              </a:ext>
            </a:extLst>
          </p:cNvPr>
          <p:cNvSpPr/>
          <p:nvPr/>
        </p:nvSpPr>
        <p:spPr>
          <a:xfrm>
            <a:off x="903383" y="1197166"/>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26 September 2022</a:t>
            </a:r>
          </a:p>
        </p:txBody>
      </p:sp>
      <p:pic>
        <p:nvPicPr>
          <p:cNvPr id="7" name="Picture 6" descr="A picture containing text, clipart&#10;&#10;Description automatically generated">
            <a:extLst>
              <a:ext uri="{FF2B5EF4-FFF2-40B4-BE49-F238E27FC236}">
                <a16:creationId xmlns:a16="http://schemas.microsoft.com/office/drawing/2014/main" id="{A6CC899F-AA0F-2C61-0A43-91D482AC6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417" y="1219200"/>
            <a:ext cx="1828800" cy="877824"/>
          </a:xfrm>
          <a:prstGeom prst="rect">
            <a:avLst/>
          </a:prstGeom>
        </p:spPr>
      </p:pic>
    </p:spTree>
    <p:extLst>
      <p:ext uri="{BB962C8B-B14F-4D97-AF65-F5344CB8AC3E}">
        <p14:creationId xmlns:p14="http://schemas.microsoft.com/office/powerpoint/2010/main" val="415240588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0918384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F4D08970-B5A3-EF83-519E-EE68680CE238}"/>
              </a:ext>
            </a:extLst>
          </p:cNvPr>
          <p:cNvSpPr/>
          <p:nvPr/>
        </p:nvSpPr>
        <p:spPr>
          <a:xfrm>
            <a:off x="990600" y="1524000"/>
            <a:ext cx="7119651" cy="478294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136B0024-4402-54EA-E000-D3940FDE82AD}"/>
              </a:ext>
            </a:extLst>
          </p:cNvPr>
          <p:cNvSpPr/>
          <p:nvPr/>
        </p:nvSpPr>
        <p:spPr>
          <a:xfrm>
            <a:off x="1252977" y="2057400"/>
            <a:ext cx="6149440"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Most far-right leader since WWII</a:t>
            </a:r>
          </a:p>
        </p:txBody>
      </p:sp>
      <p:sp>
        <p:nvSpPr>
          <p:cNvPr id="5" name="Rectangle 4">
            <a:extLst>
              <a:ext uri="{FF2B5EF4-FFF2-40B4-BE49-F238E27FC236}">
                <a16:creationId xmlns:a16="http://schemas.microsoft.com/office/drawing/2014/main" id="{083089E1-2BB1-BBAA-6937-F638B9256896}"/>
              </a:ext>
            </a:extLst>
          </p:cNvPr>
          <p:cNvSpPr/>
          <p:nvPr/>
        </p:nvSpPr>
        <p:spPr>
          <a:xfrm>
            <a:off x="1252781" y="2667000"/>
            <a:ext cx="6672019"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69</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th</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Government in Italy since 1946</a:t>
            </a:r>
          </a:p>
        </p:txBody>
      </p:sp>
      <p:sp>
        <p:nvSpPr>
          <p:cNvPr id="6" name="Rectangle 5">
            <a:extLst>
              <a:ext uri="{FF2B5EF4-FFF2-40B4-BE49-F238E27FC236}">
                <a16:creationId xmlns:a16="http://schemas.microsoft.com/office/drawing/2014/main" id="{29C5934A-A0E4-D5B7-52E2-5E04DEE76104}"/>
              </a:ext>
            </a:extLst>
          </p:cNvPr>
          <p:cNvSpPr/>
          <p:nvPr/>
        </p:nvSpPr>
        <p:spPr>
          <a:xfrm>
            <a:off x="1288692" y="3200400"/>
            <a:ext cx="6026508" cy="1200329"/>
          </a:xfrm>
          <a:prstGeom prst="rect">
            <a:avLst/>
          </a:prstGeom>
          <a:noFill/>
        </p:spPr>
        <p:txBody>
          <a:bodyPr wrap="squar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leader of </a:t>
            </a: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Fratelli </a:t>
            </a:r>
            <a:r>
              <a:rPr kumimoji="0" lang="en-US" sz="2400" b="1" i="1" u="none" strike="noStrike" kern="1200" cap="none" spc="0" normalizeH="0" baseline="0" noProof="0" dirty="0" err="1">
                <a:ln>
                  <a:noFill/>
                </a:ln>
                <a:solidFill>
                  <a:srgbClr val="000000"/>
                </a:solidFill>
                <a:effectLst/>
                <a:uLnTx/>
                <a:uFillTx/>
                <a:latin typeface="Verdana" pitchFamily="34" charset="0"/>
                <a:ea typeface="+mn-ea"/>
                <a:cs typeface="+mn-cs"/>
              </a:rPr>
              <a:t>d'Italia</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Brothers of Italy party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with Neo-Fascist roots</a:t>
            </a:r>
          </a:p>
        </p:txBody>
      </p:sp>
      <p:sp>
        <p:nvSpPr>
          <p:cNvPr id="7" name="Rectangle 6">
            <a:extLst>
              <a:ext uri="{FF2B5EF4-FFF2-40B4-BE49-F238E27FC236}">
                <a16:creationId xmlns:a16="http://schemas.microsoft.com/office/drawing/2014/main" id="{88BAE05B-8913-E7B6-C486-02BFC193E15A}"/>
              </a:ext>
            </a:extLst>
          </p:cNvPr>
          <p:cNvSpPr/>
          <p:nvPr/>
        </p:nvSpPr>
        <p:spPr>
          <a:xfrm>
            <a:off x="1252251" y="4419600"/>
            <a:ext cx="6272872"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Italy's first female prime minister</a:t>
            </a:r>
          </a:p>
        </p:txBody>
      </p:sp>
      <p:sp>
        <p:nvSpPr>
          <p:cNvPr id="8" name="Rectangle 7">
            <a:extLst>
              <a:ext uri="{FF2B5EF4-FFF2-40B4-BE49-F238E27FC236}">
                <a16:creationId xmlns:a16="http://schemas.microsoft.com/office/drawing/2014/main" id="{19BD8072-7ED7-69AA-98A1-0CC291FA3FC3}"/>
              </a:ext>
            </a:extLst>
          </p:cNvPr>
          <p:cNvSpPr/>
          <p:nvPr/>
        </p:nvSpPr>
        <p:spPr>
          <a:xfrm>
            <a:off x="1276178" y="4876800"/>
            <a:ext cx="5951805" cy="830997"/>
          </a:xfrm>
          <a:prstGeom prst="rect">
            <a:avLst/>
          </a:prstGeom>
          <a:noFill/>
        </p:spPr>
        <p:txBody>
          <a:bodyPr wrap="non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Meloni's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opposition to immigration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animated her and her base</a:t>
            </a:r>
          </a:p>
        </p:txBody>
      </p:sp>
      <p:sp>
        <p:nvSpPr>
          <p:cNvPr id="9" name="Rectangle 8">
            <a:extLst>
              <a:ext uri="{FF2B5EF4-FFF2-40B4-BE49-F238E27FC236}">
                <a16:creationId xmlns:a16="http://schemas.microsoft.com/office/drawing/2014/main" id="{A3CEDDCF-EC19-8918-0570-D2BC900428E1}"/>
              </a:ext>
            </a:extLst>
          </p:cNvPr>
          <p:cNvSpPr/>
          <p:nvPr/>
        </p:nvSpPr>
        <p:spPr>
          <a:xfrm>
            <a:off x="1251400" y="5715000"/>
            <a:ext cx="5663731"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 astute political operative”</a:t>
            </a:r>
          </a:p>
        </p:txBody>
      </p:sp>
    </p:spTree>
    <p:extLst>
      <p:ext uri="{BB962C8B-B14F-4D97-AF65-F5344CB8AC3E}">
        <p14:creationId xmlns:p14="http://schemas.microsoft.com/office/powerpoint/2010/main" val="31626888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F4D08970-B5A3-EF83-519E-EE68680CE238}"/>
              </a:ext>
            </a:extLst>
          </p:cNvPr>
          <p:cNvSpPr/>
          <p:nvPr/>
        </p:nvSpPr>
        <p:spPr>
          <a:xfrm>
            <a:off x="990600" y="1524000"/>
            <a:ext cx="7119651" cy="478294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136B0024-4402-54EA-E000-D3940FDE82AD}"/>
              </a:ext>
            </a:extLst>
          </p:cNvPr>
          <p:cNvSpPr/>
          <p:nvPr/>
        </p:nvSpPr>
        <p:spPr>
          <a:xfrm>
            <a:off x="1252977" y="2057400"/>
            <a:ext cx="6149440"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Most far-right leader since WWII</a:t>
            </a:r>
          </a:p>
        </p:txBody>
      </p:sp>
      <p:sp>
        <p:nvSpPr>
          <p:cNvPr id="6" name="Rectangle 5">
            <a:extLst>
              <a:ext uri="{FF2B5EF4-FFF2-40B4-BE49-F238E27FC236}">
                <a16:creationId xmlns:a16="http://schemas.microsoft.com/office/drawing/2014/main" id="{29C5934A-A0E4-D5B7-52E2-5E04DEE76104}"/>
              </a:ext>
            </a:extLst>
          </p:cNvPr>
          <p:cNvSpPr/>
          <p:nvPr/>
        </p:nvSpPr>
        <p:spPr>
          <a:xfrm>
            <a:off x="1288692" y="3200400"/>
            <a:ext cx="6026508" cy="1200329"/>
          </a:xfrm>
          <a:prstGeom prst="rect">
            <a:avLst/>
          </a:prstGeom>
          <a:noFill/>
        </p:spPr>
        <p:txBody>
          <a:bodyPr wrap="squar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leader of </a:t>
            </a: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Fratelli </a:t>
            </a:r>
            <a:r>
              <a:rPr kumimoji="0" lang="en-US" sz="2400" b="1" i="1" u="none" strike="noStrike" kern="1200" cap="none" spc="0" normalizeH="0" baseline="0" noProof="0" dirty="0" err="1">
                <a:ln>
                  <a:noFill/>
                </a:ln>
                <a:solidFill>
                  <a:srgbClr val="000000"/>
                </a:solidFill>
                <a:effectLst/>
                <a:uLnTx/>
                <a:uFillTx/>
                <a:latin typeface="Verdana" pitchFamily="34" charset="0"/>
                <a:ea typeface="+mn-ea"/>
                <a:cs typeface="+mn-cs"/>
              </a:rPr>
              <a:t>d'Italia</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Brothers of Italy party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with Neo-Fascist roots</a:t>
            </a:r>
          </a:p>
        </p:txBody>
      </p:sp>
    </p:spTree>
    <p:extLst>
      <p:ext uri="{BB962C8B-B14F-4D97-AF65-F5344CB8AC3E}">
        <p14:creationId xmlns:p14="http://schemas.microsoft.com/office/powerpoint/2010/main" val="202284412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https://en.wikipedia.org/wiki/Brothers_of_Italy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9005CCBB-47A2-68E7-62CE-A27C2E08A415}"/>
              </a:ext>
            </a:extLst>
          </p:cNvPr>
          <p:cNvPicPr>
            <a:picLocks noChangeAspect="1"/>
          </p:cNvPicPr>
          <p:nvPr/>
        </p:nvPicPr>
        <p:blipFill>
          <a:blip r:embed="rId4"/>
          <a:stretch>
            <a:fillRect/>
          </a:stretch>
        </p:blipFill>
        <p:spPr>
          <a:xfrm>
            <a:off x="2503583" y="304800"/>
            <a:ext cx="4168966" cy="6197343"/>
          </a:xfrm>
          <a:prstGeom prst="rect">
            <a:avLst/>
          </a:prstGeom>
        </p:spPr>
      </p:pic>
    </p:spTree>
    <p:extLst>
      <p:ext uri="{BB962C8B-B14F-4D97-AF65-F5344CB8AC3E}">
        <p14:creationId xmlns:p14="http://schemas.microsoft.com/office/powerpoint/2010/main" val="98280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447800" y="1916996"/>
            <a:ext cx="5168402" cy="171739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800" dirty="0">
                <a:ln w="12700">
                  <a:solidFill>
                    <a:srgbClr val="BBE0E3"/>
                  </a:solidFill>
                </a:ln>
                <a:solidFill>
                  <a:srgbClr val="000000"/>
                </a:solidFill>
                <a:effectLst>
                  <a:outerShdw blurRad="50800" dist="38100" algn="l" rotWithShape="0">
                    <a:prstClr val="black">
                      <a:alpha val="40000"/>
                    </a:prstClr>
                  </a:outerShdw>
                </a:effectLst>
              </a:rPr>
              <a:t>Emigration</a:t>
            </a:r>
            <a:endPar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20888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4542"/>
            <a:ext cx="8686800" cy="641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F4D08970-B5A3-EF83-519E-EE68680CE238}"/>
              </a:ext>
            </a:extLst>
          </p:cNvPr>
          <p:cNvSpPr/>
          <p:nvPr/>
        </p:nvSpPr>
        <p:spPr>
          <a:xfrm>
            <a:off x="990600" y="1524000"/>
            <a:ext cx="7119651" cy="478294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19BD8072-7ED7-69AA-98A1-0CC291FA3FC3}"/>
              </a:ext>
            </a:extLst>
          </p:cNvPr>
          <p:cNvSpPr/>
          <p:nvPr/>
        </p:nvSpPr>
        <p:spPr>
          <a:xfrm>
            <a:off x="1276178" y="4876800"/>
            <a:ext cx="5951805" cy="830997"/>
          </a:xfrm>
          <a:prstGeom prst="rect">
            <a:avLst/>
          </a:prstGeom>
          <a:noFill/>
        </p:spPr>
        <p:txBody>
          <a:bodyPr wrap="non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Meloni's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opposition to immigration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animated her and her base</a:t>
            </a:r>
          </a:p>
        </p:txBody>
      </p:sp>
    </p:spTree>
    <p:extLst>
      <p:ext uri="{BB962C8B-B14F-4D97-AF65-F5344CB8AC3E}">
        <p14:creationId xmlns:p14="http://schemas.microsoft.com/office/powerpoint/2010/main" val="192099156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90600" y="1466366"/>
            <a:ext cx="7210580" cy="5239234"/>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901419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609600" y="1981200"/>
            <a:ext cx="7315200" cy="4241161"/>
          </a:xfrm>
        </p:spPr>
        <p:txBody>
          <a:bodyPr/>
          <a:lstStyle/>
          <a:p>
            <a:pPr algn="ctr" eaLnBrk="1" hangingPunct="1">
              <a:buNone/>
            </a:pPr>
            <a:r>
              <a:rPr lang="en-US" b="1" dirty="0"/>
              <a:t>Sergio </a:t>
            </a:r>
            <a:r>
              <a:rPr lang="en-US" b="1" dirty="0" err="1"/>
              <a:t>Mattarella</a:t>
            </a:r>
            <a:r>
              <a:rPr lang="en-US" b="1" dirty="0"/>
              <a:t> </a:t>
            </a:r>
          </a:p>
          <a:p>
            <a:pPr algn="ctr" eaLnBrk="1" hangingPunct="1">
              <a:buNone/>
            </a:pPr>
            <a:r>
              <a:rPr lang="en-US" sz="2400" dirty="0"/>
              <a:t>is the President of the Italian Republic</a:t>
            </a:r>
            <a:br>
              <a:rPr lang="en-US" dirty="0"/>
            </a:br>
            <a:r>
              <a:rPr lang="en-US" sz="1800" dirty="0"/>
              <a:t>(since 3 February 2015)</a:t>
            </a:r>
          </a:p>
          <a:p>
            <a:pPr algn="ctr" eaLnBrk="1" hangingPunct="1">
              <a:buNone/>
            </a:pPr>
            <a:endParaRPr lang="en-US" sz="1100" dirty="0"/>
          </a:p>
          <a:p>
            <a:pPr algn="ctr" eaLnBrk="1" hangingPunct="1">
              <a:buNone/>
            </a:pPr>
            <a:endParaRPr lang="en-US" sz="4400" b="1" dirty="0"/>
          </a:p>
          <a:p>
            <a:pPr algn="ctr" eaLnBrk="1" hangingPunct="1">
              <a:buNone/>
            </a:pPr>
            <a:r>
              <a:rPr lang="en-US" b="1" dirty="0" err="1"/>
              <a:t>Giorgia</a:t>
            </a:r>
            <a:r>
              <a:rPr lang="en-US" b="1" dirty="0"/>
              <a:t> </a:t>
            </a:r>
            <a:r>
              <a:rPr lang="en-US" b="1" dirty="0" err="1"/>
              <a:t>Meloni</a:t>
            </a:r>
            <a:endParaRPr lang="en-US" b="1" dirty="0"/>
          </a:p>
          <a:p>
            <a:pPr algn="ctr" eaLnBrk="1" hangingPunct="1">
              <a:buNone/>
            </a:pPr>
            <a:r>
              <a:rPr lang="en-US" sz="2400" dirty="0"/>
              <a:t>is the nation's Prime Minister </a:t>
            </a:r>
          </a:p>
          <a:p>
            <a:pPr algn="ctr" eaLnBrk="1" hangingPunct="1">
              <a:buNone/>
            </a:pPr>
            <a:r>
              <a:rPr lang="en-US" sz="2400" dirty="0"/>
              <a:t>(President of the Council of Ministers)</a:t>
            </a:r>
          </a:p>
          <a:p>
            <a:pPr algn="ctr" eaLnBrk="1" hangingPunct="1">
              <a:buNone/>
            </a:pPr>
            <a:r>
              <a:rPr lang="en-US" sz="2400" dirty="0"/>
              <a:t>(Since 22 October 2022)</a:t>
            </a:r>
          </a:p>
        </p:txBody>
      </p:sp>
      <p:sp>
        <p:nvSpPr>
          <p:cNvPr id="56324"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descr="Presidente Sergio Matt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381124"/>
            <a:ext cx="15716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7534E5-25D3-740F-5DB3-D14F2074AE58}"/>
              </a:ext>
            </a:extLst>
          </p:cNvPr>
          <p:cNvPicPr>
            <a:picLocks noChangeAspect="1"/>
          </p:cNvPicPr>
          <p:nvPr/>
        </p:nvPicPr>
        <p:blipFill>
          <a:blip r:embed="rId4"/>
          <a:stretch>
            <a:fillRect/>
          </a:stretch>
        </p:blipFill>
        <p:spPr>
          <a:xfrm>
            <a:off x="6962775" y="4147851"/>
            <a:ext cx="1572768" cy="2031350"/>
          </a:xfrm>
          <a:prstGeom prst="rect">
            <a:avLst/>
          </a:prstGeom>
        </p:spPr>
      </p:pic>
    </p:spTree>
    <p:extLst>
      <p:ext uri="{BB962C8B-B14F-4D97-AF65-F5344CB8AC3E}">
        <p14:creationId xmlns:p14="http://schemas.microsoft.com/office/powerpoint/2010/main" val="100901569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609600" y="1981200"/>
            <a:ext cx="7315200" cy="4241161"/>
          </a:xfrm>
        </p:spPr>
        <p:txBody>
          <a:bodyPr/>
          <a:lstStyle/>
          <a:p>
            <a:pPr algn="ctr" eaLnBrk="1" hangingPunct="1">
              <a:buNone/>
            </a:pPr>
            <a:r>
              <a:rPr lang="en-US" b="1" dirty="0"/>
              <a:t>Sergio </a:t>
            </a:r>
            <a:r>
              <a:rPr lang="en-US" b="1" dirty="0" err="1"/>
              <a:t>Mattarella</a:t>
            </a:r>
            <a:r>
              <a:rPr lang="en-US" b="1" dirty="0"/>
              <a:t> </a:t>
            </a:r>
          </a:p>
          <a:p>
            <a:pPr algn="ctr" eaLnBrk="1" hangingPunct="1">
              <a:buNone/>
            </a:pPr>
            <a:r>
              <a:rPr lang="en-US" sz="2400" dirty="0"/>
              <a:t>is the President of the Italian Republic</a:t>
            </a:r>
            <a:br>
              <a:rPr lang="en-US" dirty="0"/>
            </a:br>
            <a:r>
              <a:rPr lang="en-US" sz="1800" dirty="0"/>
              <a:t>(since 3 February 2015)</a:t>
            </a:r>
          </a:p>
          <a:p>
            <a:pPr algn="ctr" eaLnBrk="1" hangingPunct="1">
              <a:buNone/>
            </a:pPr>
            <a:endParaRPr lang="en-US" sz="1100" dirty="0"/>
          </a:p>
          <a:p>
            <a:pPr algn="ctr" eaLnBrk="1" hangingPunct="1">
              <a:buNone/>
            </a:pPr>
            <a:endParaRPr lang="en-US" sz="4400" b="1" dirty="0"/>
          </a:p>
          <a:p>
            <a:pPr algn="ctr" eaLnBrk="1" hangingPunct="1">
              <a:buNone/>
            </a:pPr>
            <a:r>
              <a:rPr lang="en-US" b="1" dirty="0" err="1">
                <a:solidFill>
                  <a:srgbClr val="94D7E7"/>
                </a:solidFill>
              </a:rPr>
              <a:t>Giorgia</a:t>
            </a:r>
            <a:r>
              <a:rPr lang="en-US" b="1" dirty="0">
                <a:solidFill>
                  <a:srgbClr val="94D7E7"/>
                </a:solidFill>
              </a:rPr>
              <a:t> </a:t>
            </a:r>
            <a:r>
              <a:rPr lang="en-US" b="1" dirty="0" err="1">
                <a:solidFill>
                  <a:srgbClr val="94D7E7"/>
                </a:solidFill>
              </a:rPr>
              <a:t>Meloni</a:t>
            </a:r>
            <a:endParaRPr lang="en-US" b="1" dirty="0">
              <a:solidFill>
                <a:srgbClr val="94D7E7"/>
              </a:solidFill>
            </a:endParaRPr>
          </a:p>
          <a:p>
            <a:pPr algn="ctr" eaLnBrk="1" hangingPunct="1">
              <a:buNone/>
            </a:pPr>
            <a:r>
              <a:rPr lang="en-US" sz="2400" dirty="0">
                <a:solidFill>
                  <a:srgbClr val="94D7E7"/>
                </a:solidFill>
              </a:rPr>
              <a:t>is the nation's Prime Minister </a:t>
            </a:r>
          </a:p>
          <a:p>
            <a:pPr algn="ctr" eaLnBrk="1" hangingPunct="1">
              <a:buNone/>
            </a:pPr>
            <a:r>
              <a:rPr lang="en-US" sz="2400" dirty="0">
                <a:solidFill>
                  <a:srgbClr val="94D7E7"/>
                </a:solidFill>
              </a:rPr>
              <a:t>(President of the Council of Ministers)</a:t>
            </a:r>
          </a:p>
          <a:p>
            <a:pPr algn="ctr" eaLnBrk="1" hangingPunct="1">
              <a:buNone/>
            </a:pPr>
            <a:r>
              <a:rPr lang="en-US" sz="2400" dirty="0">
                <a:solidFill>
                  <a:srgbClr val="94D7E7"/>
                </a:solidFill>
              </a:rPr>
              <a:t>(Since 22 October 2022)</a:t>
            </a:r>
          </a:p>
        </p:txBody>
      </p:sp>
      <p:sp>
        <p:nvSpPr>
          <p:cNvPr id="56324"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descr="Presidente Sergio Matt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381124"/>
            <a:ext cx="15716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7534E5-25D3-740F-5DB3-D14F2074AE58}"/>
              </a:ext>
            </a:extLst>
          </p:cNvPr>
          <p:cNvPicPr>
            <a:picLocks noChangeAspect="1"/>
          </p:cNvPicPr>
          <p:nvPr/>
        </p:nvPicPr>
        <p:blipFill>
          <a:blip r:embed="rId4"/>
          <a:stretch>
            <a:fillRect/>
          </a:stretch>
        </p:blipFill>
        <p:spPr>
          <a:xfrm>
            <a:off x="6962775" y="4147851"/>
            <a:ext cx="1572768" cy="2031350"/>
          </a:xfrm>
          <a:prstGeom prst="rect">
            <a:avLst/>
          </a:prstGeom>
        </p:spPr>
      </p:pic>
      <p:sp>
        <p:nvSpPr>
          <p:cNvPr id="2" name="Text Box 6">
            <a:extLst>
              <a:ext uri="{FF2B5EF4-FFF2-40B4-BE49-F238E27FC236}">
                <a16:creationId xmlns:a16="http://schemas.microsoft.com/office/drawing/2014/main" id="{6FE3A383-E9F0-81F7-C767-B037A55D2265}"/>
              </a:ext>
            </a:extLst>
          </p:cNvPr>
          <p:cNvSpPr txBox="1">
            <a:spLocks noChangeArrowheads="1"/>
          </p:cNvSpPr>
          <p:nvPr/>
        </p:nvSpPr>
        <p:spPr bwMode="auto">
          <a:xfrm>
            <a:off x="609600" y="3424535"/>
            <a:ext cx="7924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President is the “head of state” </a:t>
            </a:r>
          </a:p>
        </p:txBody>
      </p:sp>
    </p:spTree>
    <p:extLst>
      <p:ext uri="{BB962C8B-B14F-4D97-AF65-F5344CB8AC3E}">
        <p14:creationId xmlns:p14="http://schemas.microsoft.com/office/powerpoint/2010/main" val="323562011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609600" y="1981200"/>
            <a:ext cx="7315200" cy="4241161"/>
          </a:xfrm>
        </p:spPr>
        <p:txBody>
          <a:bodyPr/>
          <a:lstStyle/>
          <a:p>
            <a:pPr algn="ctr" eaLnBrk="1" hangingPunct="1">
              <a:buNone/>
            </a:pPr>
            <a:r>
              <a:rPr lang="en-US" b="1" dirty="0">
                <a:solidFill>
                  <a:srgbClr val="94D7E7"/>
                </a:solidFill>
              </a:rPr>
              <a:t>Sergio </a:t>
            </a:r>
            <a:r>
              <a:rPr lang="en-US" b="1" dirty="0" err="1">
                <a:solidFill>
                  <a:srgbClr val="94D7E7"/>
                </a:solidFill>
              </a:rPr>
              <a:t>Mattarella</a:t>
            </a:r>
            <a:r>
              <a:rPr lang="en-US" b="1" dirty="0">
                <a:solidFill>
                  <a:srgbClr val="94D7E7"/>
                </a:solidFill>
              </a:rPr>
              <a:t> </a:t>
            </a:r>
          </a:p>
          <a:p>
            <a:pPr algn="ctr" eaLnBrk="1" hangingPunct="1">
              <a:buNone/>
            </a:pPr>
            <a:r>
              <a:rPr lang="en-US" sz="2400" dirty="0">
                <a:solidFill>
                  <a:srgbClr val="94D7E7"/>
                </a:solidFill>
              </a:rPr>
              <a:t>is the President of the Italian Republic</a:t>
            </a:r>
            <a:br>
              <a:rPr lang="en-US" dirty="0">
                <a:solidFill>
                  <a:srgbClr val="94D7E7"/>
                </a:solidFill>
              </a:rPr>
            </a:br>
            <a:r>
              <a:rPr lang="en-US" sz="1800" dirty="0">
                <a:solidFill>
                  <a:srgbClr val="94D7E7"/>
                </a:solidFill>
              </a:rPr>
              <a:t>(since 3 February 2015)</a:t>
            </a:r>
          </a:p>
          <a:p>
            <a:pPr algn="ctr" eaLnBrk="1" hangingPunct="1">
              <a:buNone/>
            </a:pPr>
            <a:endParaRPr lang="en-US" sz="1100" dirty="0"/>
          </a:p>
          <a:p>
            <a:pPr algn="ctr" eaLnBrk="1" hangingPunct="1">
              <a:buNone/>
            </a:pPr>
            <a:endParaRPr lang="en-US" sz="4400" b="1" dirty="0"/>
          </a:p>
          <a:p>
            <a:pPr algn="ctr" eaLnBrk="1" hangingPunct="1">
              <a:buNone/>
            </a:pPr>
            <a:r>
              <a:rPr lang="en-US" b="1" dirty="0" err="1"/>
              <a:t>Giorgia</a:t>
            </a:r>
            <a:r>
              <a:rPr lang="en-US" b="1" dirty="0"/>
              <a:t> </a:t>
            </a:r>
            <a:r>
              <a:rPr lang="en-US" b="1" dirty="0" err="1"/>
              <a:t>Meloni</a:t>
            </a:r>
            <a:endParaRPr lang="en-US" b="1" dirty="0"/>
          </a:p>
          <a:p>
            <a:pPr algn="ctr" eaLnBrk="1" hangingPunct="1">
              <a:buNone/>
            </a:pPr>
            <a:r>
              <a:rPr lang="en-US" sz="2400" dirty="0"/>
              <a:t>is the nation's Prime Minister </a:t>
            </a:r>
          </a:p>
          <a:p>
            <a:pPr algn="ctr" eaLnBrk="1" hangingPunct="1">
              <a:buNone/>
            </a:pPr>
            <a:r>
              <a:rPr lang="en-US" sz="2400" dirty="0"/>
              <a:t>(President of the Council of Ministers)</a:t>
            </a:r>
          </a:p>
          <a:p>
            <a:pPr algn="ctr" eaLnBrk="1" hangingPunct="1">
              <a:buNone/>
            </a:pPr>
            <a:r>
              <a:rPr lang="en-US" sz="2400" dirty="0"/>
              <a:t>(Since 22 October 2022)</a:t>
            </a:r>
          </a:p>
        </p:txBody>
      </p:sp>
      <p:sp>
        <p:nvSpPr>
          <p:cNvPr id="56324"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descr="Presidente Sergio Matt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381124"/>
            <a:ext cx="15716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7534E5-25D3-740F-5DB3-D14F2074AE58}"/>
              </a:ext>
            </a:extLst>
          </p:cNvPr>
          <p:cNvPicPr>
            <a:picLocks noChangeAspect="1"/>
          </p:cNvPicPr>
          <p:nvPr/>
        </p:nvPicPr>
        <p:blipFill>
          <a:blip r:embed="rId4"/>
          <a:stretch>
            <a:fillRect/>
          </a:stretch>
        </p:blipFill>
        <p:spPr>
          <a:xfrm>
            <a:off x="6962775" y="4147851"/>
            <a:ext cx="1572768" cy="2031350"/>
          </a:xfrm>
          <a:prstGeom prst="rect">
            <a:avLst/>
          </a:prstGeom>
        </p:spPr>
      </p:pic>
      <p:sp>
        <p:nvSpPr>
          <p:cNvPr id="2" name="Text Box 6">
            <a:extLst>
              <a:ext uri="{FF2B5EF4-FFF2-40B4-BE49-F238E27FC236}">
                <a16:creationId xmlns:a16="http://schemas.microsoft.com/office/drawing/2014/main" id="{C7132442-C782-CC27-E5A3-3A4420211EEB}"/>
              </a:ext>
            </a:extLst>
          </p:cNvPr>
          <p:cNvSpPr txBox="1">
            <a:spLocks noChangeArrowheads="1"/>
          </p:cNvSpPr>
          <p:nvPr/>
        </p:nvSpPr>
        <p:spPr bwMode="auto">
          <a:xfrm>
            <a:off x="228600" y="3576935"/>
            <a:ext cx="8686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Prime Minister is the “head of government” </a:t>
            </a:r>
          </a:p>
        </p:txBody>
      </p:sp>
    </p:spTree>
    <p:extLst>
      <p:ext uri="{BB962C8B-B14F-4D97-AF65-F5344CB8AC3E}">
        <p14:creationId xmlns:p14="http://schemas.microsoft.com/office/powerpoint/2010/main" val="366491494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914400" y="1516320"/>
            <a:ext cx="7315200" cy="2369880"/>
          </a:xfrm>
        </p:spPr>
        <p:txBody>
          <a:bodyPr/>
          <a:lstStyle/>
          <a:p>
            <a:pPr eaLnBrk="1" hangingPunct="1"/>
            <a:r>
              <a:rPr lang="en-US" dirty="0"/>
              <a:t>Italy has rapidly changing governments</a:t>
            </a:r>
          </a:p>
          <a:p>
            <a:pPr eaLnBrk="1" hangingPunct="1"/>
            <a:endParaRPr lang="en-US" sz="1400" dirty="0"/>
          </a:p>
          <a:p>
            <a:pPr lvl="1" eaLnBrk="1" hangingPunct="1"/>
            <a:r>
              <a:rPr lang="en-US" dirty="0"/>
              <a:t>69 since World War II</a:t>
            </a:r>
          </a:p>
          <a:p>
            <a:pPr marL="457200" lvl="1" indent="0" eaLnBrk="1" hangingPunct="1">
              <a:buNone/>
            </a:pPr>
            <a:r>
              <a:rPr lang="en-US" dirty="0"/>
              <a:t>(an average of one every 1.14 years.)</a:t>
            </a:r>
          </a:p>
        </p:txBody>
      </p:sp>
      <p:sp>
        <p:nvSpPr>
          <p:cNvPr id="444422" name="Text Box 6"/>
          <p:cNvSpPr txBox="1">
            <a:spLocks noChangeArrowheads="1"/>
          </p:cNvSpPr>
          <p:nvPr/>
        </p:nvSpPr>
        <p:spPr bwMode="auto">
          <a:xfrm>
            <a:off x="1295400" y="4691051"/>
            <a:ext cx="4953000" cy="148348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69</a:t>
            </a:r>
            <a:r>
              <a:rPr kumimoji="0" lang="en-US" sz="2800" b="1" i="0" u="none" strike="noStrike" kern="1200" cap="none" spc="0" normalizeH="0" baseline="30000" noProof="0" dirty="0">
                <a:ln>
                  <a:noFill/>
                </a:ln>
                <a:solidFill>
                  <a:srgbClr val="000000"/>
                </a:solidFill>
                <a:effectLst/>
                <a:uLnTx/>
                <a:uFillTx/>
                <a:latin typeface="Verdana" pitchFamily="34" charset="0"/>
                <a:ea typeface="+mn-ea"/>
                <a:cs typeface="+mn-cs"/>
              </a:rPr>
              <a:t>th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government with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Giorgia</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Meloni</a:t>
            </a:r>
            <a:endPar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as of 22 October 2022</a:t>
            </a:r>
          </a:p>
        </p:txBody>
      </p:sp>
      <p:sp>
        <p:nvSpPr>
          <p:cNvPr id="7"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B0AFD550-3873-4B6A-CB3A-9D558F22C608}"/>
              </a:ext>
            </a:extLst>
          </p:cNvPr>
          <p:cNvPicPr>
            <a:picLocks noChangeAspect="1"/>
          </p:cNvPicPr>
          <p:nvPr/>
        </p:nvPicPr>
        <p:blipFill>
          <a:blip r:embed="rId3"/>
          <a:stretch>
            <a:fillRect/>
          </a:stretch>
        </p:blipFill>
        <p:spPr>
          <a:xfrm>
            <a:off x="6962775" y="4147851"/>
            <a:ext cx="1572768" cy="2031350"/>
          </a:xfrm>
          <a:prstGeom prst="rect">
            <a:avLst/>
          </a:prstGeom>
        </p:spPr>
      </p:pic>
    </p:spTree>
    <p:extLst>
      <p:ext uri="{BB962C8B-B14F-4D97-AF65-F5344CB8AC3E}">
        <p14:creationId xmlns:p14="http://schemas.microsoft.com/office/powerpoint/2010/main" val="167283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p:bldLst>
  </p:timing>
</p:sld>
</file>

<file path=ppt/slides/slide306.xml><?xml version="1.0" encoding="utf-8"?>
<p:sld xmlns:a="http://schemas.openxmlformats.org/drawingml/2006/main" xmlns:r="http://schemas.openxmlformats.org/officeDocument/2006/relationships" xmlns:p="http://schemas.openxmlformats.org/presentationml/2006/main">
  <p:cSld>
    <p:bg>
      <p:bgPr>
        <a:solidFill>
          <a:srgbClr val="260C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32A3D9-08E5-4A23-BFD2-41E09C978548}"/>
              </a:ext>
            </a:extLst>
          </p:cNvPr>
          <p:cNvPicPr>
            <a:picLocks noChangeAspect="1"/>
          </p:cNvPicPr>
          <p:nvPr/>
        </p:nvPicPr>
        <p:blipFill>
          <a:blip r:embed="rId2"/>
          <a:stretch>
            <a:fillRect/>
          </a:stretch>
        </p:blipFill>
        <p:spPr>
          <a:xfrm>
            <a:off x="333375" y="1085850"/>
            <a:ext cx="8477250" cy="5086350"/>
          </a:xfrm>
          <a:prstGeom prst="rect">
            <a:avLst/>
          </a:prstGeom>
        </p:spPr>
      </p:pic>
      <p:sp>
        <p:nvSpPr>
          <p:cNvPr id="4" name="TextBox 3">
            <a:extLst>
              <a:ext uri="{FF2B5EF4-FFF2-40B4-BE49-F238E27FC236}">
                <a16:creationId xmlns:a16="http://schemas.microsoft.com/office/drawing/2014/main" id="{8EEA18E3-F1C0-4259-A8B5-3F0A13D052C2}"/>
              </a:ext>
            </a:extLst>
          </p:cNvPr>
          <p:cNvSpPr txBox="1"/>
          <p:nvPr/>
        </p:nvSpPr>
        <p:spPr>
          <a:xfrm>
            <a:off x="3352800" y="4334030"/>
            <a:ext cx="4572000" cy="191437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Mario Draghi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was (2021)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68</a:t>
            </a:r>
            <a:r>
              <a:rPr kumimoji="0" lang="en-US" sz="2800" b="1" i="0" u="none" strike="noStrike" kern="1200" cap="none" spc="0" normalizeH="0" baseline="30000" noProof="0" dirty="0">
                <a:ln>
                  <a:noFill/>
                </a:ln>
                <a:solidFill>
                  <a:srgbClr val="FFFFFF"/>
                </a:solidFill>
                <a:effectLst/>
                <a:uLnTx/>
                <a:uFillTx/>
                <a:latin typeface="Verdana" pitchFamily="34" charset="0"/>
                <a:ea typeface="+mn-ea"/>
                <a:cs typeface="+mn-cs"/>
              </a:rPr>
              <a:t>th </a:t>
            </a: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 government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(“technocratic”)</a:t>
            </a:r>
          </a:p>
        </p:txBody>
      </p:sp>
      <p:sp>
        <p:nvSpPr>
          <p:cNvPr id="6" name="TextBox 5">
            <a:extLst>
              <a:ext uri="{FF2B5EF4-FFF2-40B4-BE49-F238E27FC236}">
                <a16:creationId xmlns:a16="http://schemas.microsoft.com/office/drawing/2014/main" id="{E41F93DF-6C6B-45B1-B47D-86BF8FE0ADBC}"/>
              </a:ext>
            </a:extLst>
          </p:cNvPr>
          <p:cNvSpPr txBox="1"/>
          <p:nvPr/>
        </p:nvSpPr>
        <p:spPr>
          <a:xfrm>
            <a:off x="582168" y="6553200"/>
            <a:ext cx="8001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https://www.theguardian.com/world/2021/feb/06/mario-draghi-secures-support-from-key-parties-to-form-new-italian-government</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9734417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bg>
      <p:bgPr>
        <a:solidFill>
          <a:srgbClr val="260C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32A3D9-08E5-4A23-BFD2-41E09C978548}"/>
              </a:ext>
            </a:extLst>
          </p:cNvPr>
          <p:cNvPicPr>
            <a:picLocks noChangeAspect="1"/>
          </p:cNvPicPr>
          <p:nvPr/>
        </p:nvPicPr>
        <p:blipFill>
          <a:blip r:embed="rId2"/>
          <a:stretch>
            <a:fillRect/>
          </a:stretch>
        </p:blipFill>
        <p:spPr>
          <a:xfrm>
            <a:off x="333375" y="1085850"/>
            <a:ext cx="8477250" cy="5086350"/>
          </a:xfrm>
          <a:prstGeom prst="rect">
            <a:avLst/>
          </a:prstGeom>
        </p:spPr>
      </p:pic>
      <p:sp>
        <p:nvSpPr>
          <p:cNvPr id="4" name="TextBox 3">
            <a:extLst>
              <a:ext uri="{FF2B5EF4-FFF2-40B4-BE49-F238E27FC236}">
                <a16:creationId xmlns:a16="http://schemas.microsoft.com/office/drawing/2014/main" id="{8EEA18E3-F1C0-4259-A8B5-3F0A13D052C2}"/>
              </a:ext>
            </a:extLst>
          </p:cNvPr>
          <p:cNvSpPr txBox="1"/>
          <p:nvPr/>
        </p:nvSpPr>
        <p:spPr>
          <a:xfrm>
            <a:off x="3352800" y="4334030"/>
            <a:ext cx="4572000" cy="198823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Mario Draghi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was (2021)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68</a:t>
            </a:r>
            <a:r>
              <a:rPr kumimoji="0" lang="en-US" sz="2800" b="1" i="0" u="none" strike="noStrike" kern="1200" cap="none" spc="0" normalizeH="0" baseline="30000" noProof="0" dirty="0">
                <a:ln>
                  <a:noFill/>
                </a:ln>
                <a:solidFill>
                  <a:srgbClr val="FFFFFF"/>
                </a:solidFill>
                <a:effectLst/>
                <a:uLnTx/>
                <a:uFillTx/>
                <a:latin typeface="Verdana" pitchFamily="34" charset="0"/>
                <a:ea typeface="+mn-ea"/>
                <a:cs typeface="+mn-cs"/>
              </a:rPr>
              <a:t>th </a:t>
            </a: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 government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“technocratic”</a:t>
            </a: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a:t>
            </a:r>
          </a:p>
        </p:txBody>
      </p:sp>
      <p:sp>
        <p:nvSpPr>
          <p:cNvPr id="6" name="TextBox 5">
            <a:extLst>
              <a:ext uri="{FF2B5EF4-FFF2-40B4-BE49-F238E27FC236}">
                <a16:creationId xmlns:a16="http://schemas.microsoft.com/office/drawing/2014/main" id="{E41F93DF-6C6B-45B1-B47D-86BF8FE0ADBC}"/>
              </a:ext>
            </a:extLst>
          </p:cNvPr>
          <p:cNvSpPr txBox="1"/>
          <p:nvPr/>
        </p:nvSpPr>
        <p:spPr>
          <a:xfrm>
            <a:off x="582168" y="6553200"/>
            <a:ext cx="8001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https://www.theguardian.com/world/2021/feb/06/mario-draghi-secures-support-from-key-parties-to-form-new-italian-government</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2580549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120" y="94419"/>
            <a:ext cx="5669280" cy="653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A5215025-DF96-EE15-1E5C-8E3C3CAA0EB6}"/>
              </a:ext>
            </a:extLst>
          </p:cNvPr>
          <p:cNvSpPr/>
          <p:nvPr/>
        </p:nvSpPr>
        <p:spPr>
          <a:xfrm>
            <a:off x="2286000" y="5029200"/>
            <a:ext cx="4571999" cy="861774"/>
          </a:xfrm>
          <a:prstGeom prst="rect">
            <a:avLst/>
          </a:prstGeom>
          <a:solidFill>
            <a:schemeClr val="bg1"/>
          </a:solidFill>
        </p:spPr>
        <p:txBody>
          <a:bodyPr wrap="squar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Verdana" pitchFamily="34" charset="0"/>
                <a:ea typeface="+mn-ea"/>
                <a:cs typeface="+mn-cs"/>
              </a:rPr>
              <a:t>In 2018 . . .</a:t>
            </a:r>
          </a:p>
        </p:txBody>
      </p:sp>
    </p:spTree>
    <p:extLst>
      <p:ext uri="{BB962C8B-B14F-4D97-AF65-F5344CB8AC3E}">
        <p14:creationId xmlns:p14="http://schemas.microsoft.com/office/powerpoint/2010/main" val="3773780715"/>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 y="306804"/>
            <a:ext cx="6217920" cy="632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369" y="1017873"/>
            <a:ext cx="1054431" cy="506127"/>
          </a:xfrm>
          <a:prstGeom prst="rect">
            <a:avLst/>
          </a:prstGeom>
        </p:spPr>
      </p:pic>
      <p:sp>
        <p:nvSpPr>
          <p:cNvPr id="3" name="Rectangle 2">
            <a:extLst>
              <a:ext uri="{FF2B5EF4-FFF2-40B4-BE49-F238E27FC236}">
                <a16:creationId xmlns:a16="http://schemas.microsoft.com/office/drawing/2014/main" id="{1228FF9A-01E5-DC2C-F51D-CF9AC3BFDA0A}"/>
              </a:ext>
            </a:extLst>
          </p:cNvPr>
          <p:cNvSpPr/>
          <p:nvPr/>
        </p:nvSpPr>
        <p:spPr>
          <a:xfrm>
            <a:off x="3567546" y="4343400"/>
            <a:ext cx="2008909" cy="492443"/>
          </a:xfrm>
          <a:prstGeom prst="rect">
            <a:avLst/>
          </a:prstGeom>
          <a:solidFill>
            <a:schemeClr val="bg1"/>
          </a:solidFill>
        </p:spPr>
        <p:txBody>
          <a:bodyPr wrap="squar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In 2018 . . .</a:t>
            </a:r>
          </a:p>
        </p:txBody>
      </p:sp>
    </p:spTree>
    <p:extLst>
      <p:ext uri="{BB962C8B-B14F-4D97-AF65-F5344CB8AC3E}">
        <p14:creationId xmlns:p14="http://schemas.microsoft.com/office/powerpoint/2010/main" val="384939981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372547"/>
            <a:ext cx="7315200" cy="3342453"/>
          </a:xfrm>
        </p:spPr>
        <p:txBody>
          <a:bodyPr>
            <a:spAutoFit/>
          </a:bodyPr>
          <a:lstStyle/>
          <a:p>
            <a:pPr algn="ctr" eaLnBrk="1" hangingPunct="1">
              <a:buFontTx/>
              <a:buNone/>
            </a:pPr>
            <a:r>
              <a:rPr lang="en-US" b="1" dirty="0">
                <a:latin typeface="Verdana" pitchFamily="34" charset="0"/>
              </a:rPr>
              <a:t> </a:t>
            </a:r>
            <a:r>
              <a:rPr lang="en-US" sz="4000" b="1" dirty="0">
                <a:solidFill>
                  <a:srgbClr val="FF0000"/>
                </a:solidFill>
                <a:latin typeface="Verdana" pitchFamily="34" charset="0"/>
              </a:rPr>
              <a:t>“Cleft National Culture”</a:t>
            </a:r>
          </a:p>
          <a:p>
            <a:pPr algn="ctr" eaLnBrk="1" hangingPunct="1">
              <a:buFontTx/>
              <a:buNone/>
            </a:pPr>
            <a:endParaRPr lang="en-US" sz="2000" b="1" dirty="0">
              <a:solidFill>
                <a:srgbClr val="FF0000"/>
              </a:solidFill>
              <a:latin typeface="Verdana" pitchFamily="34" charset="0"/>
            </a:endParaRPr>
          </a:p>
          <a:p>
            <a:pPr marL="6350" lvl="2" indent="0" algn="ctr" eaLnBrk="1" hangingPunct="1">
              <a:buNone/>
            </a:pPr>
            <a:r>
              <a:rPr lang="en-US" sz="3200" b="1" dirty="0">
                <a:solidFill>
                  <a:srgbClr val="FF0000"/>
                </a:solidFill>
                <a:latin typeface="Verdana" pitchFamily="34" charset="0"/>
              </a:rPr>
              <a:t>one in which the regions, and subcultures of the diverse ethnic groups, </a:t>
            </a:r>
          </a:p>
          <a:p>
            <a:pPr marL="6350" lvl="2" indent="0" algn="ctr" eaLnBrk="1" hangingPunct="1">
              <a:buNone/>
            </a:pPr>
            <a:r>
              <a:rPr lang="en-US" sz="3200" b="1" dirty="0">
                <a:solidFill>
                  <a:srgbClr val="FF0000"/>
                </a:solidFill>
                <a:latin typeface="Verdana" pitchFamily="34" charset="0"/>
              </a:rPr>
              <a:t>are difficult to integrate</a:t>
            </a:r>
          </a:p>
        </p:txBody>
      </p:sp>
    </p:spTree>
    <p:extLst>
      <p:ext uri="{BB962C8B-B14F-4D97-AF65-F5344CB8AC3E}">
        <p14:creationId xmlns:p14="http://schemas.microsoft.com/office/powerpoint/2010/main" val="3114177701"/>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
            <a:ext cx="5577840" cy="647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369" y="1017873"/>
            <a:ext cx="1054431" cy="506127"/>
          </a:xfrm>
          <a:prstGeom prst="rect">
            <a:avLst/>
          </a:prstGeom>
        </p:spPr>
      </p:pic>
      <p:sp>
        <p:nvSpPr>
          <p:cNvPr id="2" name="Rectangle 1">
            <a:extLst>
              <a:ext uri="{FF2B5EF4-FFF2-40B4-BE49-F238E27FC236}">
                <a16:creationId xmlns:a16="http://schemas.microsoft.com/office/drawing/2014/main" id="{9C98AF57-2A0B-14AE-E617-4C4AAE76C4A8}"/>
              </a:ext>
            </a:extLst>
          </p:cNvPr>
          <p:cNvSpPr/>
          <p:nvPr/>
        </p:nvSpPr>
        <p:spPr>
          <a:xfrm>
            <a:off x="3567546" y="4343400"/>
            <a:ext cx="2008909" cy="492443"/>
          </a:xfrm>
          <a:prstGeom prst="rect">
            <a:avLst/>
          </a:prstGeom>
          <a:solidFill>
            <a:schemeClr val="bg1"/>
          </a:solidFill>
        </p:spPr>
        <p:txBody>
          <a:bodyPr wrap="squar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In 2018 . . .</a:t>
            </a:r>
          </a:p>
        </p:txBody>
      </p:sp>
    </p:spTree>
    <p:extLst>
      <p:ext uri="{BB962C8B-B14F-4D97-AF65-F5344CB8AC3E}">
        <p14:creationId xmlns:p14="http://schemas.microsoft.com/office/powerpoint/2010/main" val="2976166310"/>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21891"/>
            <a:ext cx="6400800" cy="6231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060" y="957601"/>
            <a:ext cx="1880740" cy="413999"/>
          </a:xfrm>
          <a:prstGeom prst="rect">
            <a:avLst/>
          </a:prstGeom>
        </p:spPr>
      </p:pic>
    </p:spTree>
    <p:extLst>
      <p:ext uri="{BB962C8B-B14F-4D97-AF65-F5344CB8AC3E}">
        <p14:creationId xmlns:p14="http://schemas.microsoft.com/office/powerpoint/2010/main" val="3033764180"/>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45483993"/>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2680435513"/>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6243C-D126-42E4-9AC3-2A39D744C208}"/>
              </a:ext>
            </a:extLst>
          </p:cNvPr>
          <p:cNvPicPr>
            <a:picLocks noChangeAspect="1"/>
          </p:cNvPicPr>
          <p:nvPr/>
        </p:nvPicPr>
        <p:blipFill>
          <a:blip r:embed="rId2"/>
          <a:stretch>
            <a:fillRect/>
          </a:stretch>
        </p:blipFill>
        <p:spPr>
          <a:xfrm>
            <a:off x="914400" y="313944"/>
            <a:ext cx="7315200" cy="6288810"/>
          </a:xfrm>
          <a:prstGeom prst="rect">
            <a:avLst/>
          </a:prstGeom>
        </p:spPr>
      </p:pic>
      <p:sp>
        <p:nvSpPr>
          <p:cNvPr id="8" name="TextBox 7">
            <a:extLst>
              <a:ext uri="{FF2B5EF4-FFF2-40B4-BE49-F238E27FC236}">
                <a16:creationId xmlns:a16="http://schemas.microsoft.com/office/drawing/2014/main" id="{FAF642D7-1844-438B-BF7D-752EDDD2C413}"/>
              </a:ext>
            </a:extLst>
          </p:cNvPr>
          <p:cNvSpPr txBox="1"/>
          <p:nvPr/>
        </p:nvSpPr>
        <p:spPr>
          <a:xfrm>
            <a:off x="618744" y="1143000"/>
            <a:ext cx="2438400" cy="33855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 February 2021</a:t>
            </a:r>
          </a:p>
        </p:txBody>
      </p:sp>
      <p:sp>
        <p:nvSpPr>
          <p:cNvPr id="9" name="TextBox 8">
            <a:extLst>
              <a:ext uri="{FF2B5EF4-FFF2-40B4-BE49-F238E27FC236}">
                <a16:creationId xmlns:a16="http://schemas.microsoft.com/office/drawing/2014/main" id="{0D986BF1-873F-4610-B0DD-024B8964E12A}"/>
              </a:ext>
            </a:extLst>
          </p:cNvPr>
          <p:cNvSpPr txBox="1"/>
          <p:nvPr/>
        </p:nvSpPr>
        <p:spPr>
          <a:xfrm>
            <a:off x="582168" y="6553200"/>
            <a:ext cx="8001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https://atalayar.com/en/content/draghi-tasked-forming-technocratic-government-italy</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a:extLst>
              <a:ext uri="{FF2B5EF4-FFF2-40B4-BE49-F238E27FC236}">
                <a16:creationId xmlns:a16="http://schemas.microsoft.com/office/drawing/2014/main" id="{C305C08C-4193-42A1-B544-E78AFDFDBBE6}"/>
              </a:ext>
            </a:extLst>
          </p:cNvPr>
          <p:cNvPicPr>
            <a:picLocks noChangeAspect="1"/>
          </p:cNvPicPr>
          <p:nvPr/>
        </p:nvPicPr>
        <p:blipFill>
          <a:blip r:embed="rId4"/>
          <a:stretch>
            <a:fillRect/>
          </a:stretch>
        </p:blipFill>
        <p:spPr>
          <a:xfrm>
            <a:off x="6934200" y="601937"/>
            <a:ext cx="1124008" cy="558829"/>
          </a:xfrm>
          <a:prstGeom prst="rect">
            <a:avLst/>
          </a:prstGeom>
        </p:spPr>
      </p:pic>
      <p:sp>
        <p:nvSpPr>
          <p:cNvPr id="15" name="TextBox 14">
            <a:extLst>
              <a:ext uri="{FF2B5EF4-FFF2-40B4-BE49-F238E27FC236}">
                <a16:creationId xmlns:a16="http://schemas.microsoft.com/office/drawing/2014/main" id="{BC5D9AC9-E57E-473E-9E23-16276E3C4539}"/>
              </a:ext>
            </a:extLst>
          </p:cNvPr>
          <p:cNvSpPr txBox="1"/>
          <p:nvPr/>
        </p:nvSpPr>
        <p:spPr>
          <a:xfrm>
            <a:off x="1295400" y="1800285"/>
            <a:ext cx="6553200" cy="452431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Times New Roman" panose="02020603050405020304" pitchFamily="18" charset="0"/>
              </a:rPr>
              <a:t>Italy forms a </a:t>
            </a:r>
            <a:r>
              <a:rPr kumimoji="0" lang="en-US" sz="32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Times New Roman" panose="02020603050405020304" pitchFamily="18" charset="0"/>
              </a:rPr>
              <a:t>governo</a:t>
            </a: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Times New Roman" panose="02020603050405020304" pitchFamily="18" charset="0"/>
              </a:rPr>
              <a:t>tecnico</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Times New Roman" panose="02020603050405020304" pitchFamily="18" charset="0"/>
              </a:rPr>
              <a:t>—“technocratic government” (technical government)—consisting of people with expert skills, with no necessary connection to other political forces, in emergency situations caused by parliamentary stalemate(s).</a:t>
            </a:r>
          </a:p>
        </p:txBody>
      </p:sp>
    </p:spTree>
    <p:extLst>
      <p:ext uri="{BB962C8B-B14F-4D97-AF65-F5344CB8AC3E}">
        <p14:creationId xmlns:p14="http://schemas.microsoft.com/office/powerpoint/2010/main" val="64790349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692605" y="6522811"/>
            <a:ext cx="7752443"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https://www.economist.com/the-economist-explains/2021/01/31/why-does-italy-go-through-so-many-governments</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07C1C018-D95C-4C76-8D41-1AB5C5893816}"/>
              </a:ext>
            </a:extLst>
          </p:cNvPr>
          <p:cNvPicPr>
            <a:picLocks noChangeAspect="1"/>
          </p:cNvPicPr>
          <p:nvPr/>
        </p:nvPicPr>
        <p:blipFill>
          <a:blip r:embed="rId3"/>
          <a:stretch>
            <a:fillRect/>
          </a:stretch>
        </p:blipFill>
        <p:spPr>
          <a:xfrm>
            <a:off x="1371600" y="685800"/>
            <a:ext cx="6400800" cy="5726623"/>
          </a:xfrm>
          <a:prstGeom prst="rect">
            <a:avLst/>
          </a:prstGeom>
        </p:spPr>
      </p:pic>
      <p:pic>
        <p:nvPicPr>
          <p:cNvPr id="6" name="Picture 5">
            <a:extLst>
              <a:ext uri="{FF2B5EF4-FFF2-40B4-BE49-F238E27FC236}">
                <a16:creationId xmlns:a16="http://schemas.microsoft.com/office/drawing/2014/main" id="{47B81477-CB95-4B7F-BB4E-8A32EA34763F}"/>
              </a:ext>
            </a:extLst>
          </p:cNvPr>
          <p:cNvPicPr>
            <a:picLocks noChangeAspect="1"/>
          </p:cNvPicPr>
          <p:nvPr/>
        </p:nvPicPr>
        <p:blipFill>
          <a:blip r:embed="rId4"/>
          <a:stretch>
            <a:fillRect/>
          </a:stretch>
        </p:blipFill>
        <p:spPr>
          <a:xfrm>
            <a:off x="1447800" y="1771850"/>
            <a:ext cx="1453932" cy="762000"/>
          </a:xfrm>
          <a:prstGeom prst="rect">
            <a:avLst/>
          </a:prstGeom>
        </p:spPr>
      </p:pic>
      <p:sp>
        <p:nvSpPr>
          <p:cNvPr id="10" name="TextBox 9">
            <a:extLst>
              <a:ext uri="{FF2B5EF4-FFF2-40B4-BE49-F238E27FC236}">
                <a16:creationId xmlns:a16="http://schemas.microsoft.com/office/drawing/2014/main" id="{04ADB561-82A3-4186-96A2-BE821D0E970E}"/>
              </a:ext>
            </a:extLst>
          </p:cNvPr>
          <p:cNvSpPr txBox="1"/>
          <p:nvPr/>
        </p:nvSpPr>
        <p:spPr>
          <a:xfrm>
            <a:off x="1045144" y="2495350"/>
            <a:ext cx="2564331"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31 January 2021</a:t>
            </a:r>
          </a:p>
        </p:txBody>
      </p:sp>
    </p:spTree>
    <p:extLst>
      <p:ext uri="{BB962C8B-B14F-4D97-AF65-F5344CB8AC3E}">
        <p14:creationId xmlns:p14="http://schemas.microsoft.com/office/powerpoint/2010/main" val="49988389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450825" y="6522811"/>
            <a:ext cx="6236003"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https://italicsmag.com/2021/01/25/italy-is-ungovernable-thats-the-point-government-crisis/</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7405F6FF-029A-4E84-9BB0-6902D4577A76}"/>
              </a:ext>
            </a:extLst>
          </p:cNvPr>
          <p:cNvPicPr>
            <a:picLocks noChangeAspect="1"/>
          </p:cNvPicPr>
          <p:nvPr/>
        </p:nvPicPr>
        <p:blipFill>
          <a:blip r:embed="rId3"/>
          <a:stretch>
            <a:fillRect/>
          </a:stretch>
        </p:blipFill>
        <p:spPr>
          <a:xfrm>
            <a:off x="1371600" y="549267"/>
            <a:ext cx="6400800" cy="5851533"/>
          </a:xfrm>
          <a:prstGeom prst="rect">
            <a:avLst/>
          </a:prstGeom>
        </p:spPr>
      </p:pic>
      <p:sp>
        <p:nvSpPr>
          <p:cNvPr id="8" name="TextBox 7">
            <a:extLst>
              <a:ext uri="{FF2B5EF4-FFF2-40B4-BE49-F238E27FC236}">
                <a16:creationId xmlns:a16="http://schemas.microsoft.com/office/drawing/2014/main" id="{5DE9FD75-6AC6-48A0-8916-FE752BD56C92}"/>
              </a:ext>
            </a:extLst>
          </p:cNvPr>
          <p:cNvSpPr txBox="1"/>
          <p:nvPr/>
        </p:nvSpPr>
        <p:spPr>
          <a:xfrm>
            <a:off x="2711919" y="2328446"/>
            <a:ext cx="2564331"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31 January 2021</a:t>
            </a:r>
          </a:p>
        </p:txBody>
      </p:sp>
      <p:pic>
        <p:nvPicPr>
          <p:cNvPr id="9" name="Picture 8">
            <a:extLst>
              <a:ext uri="{FF2B5EF4-FFF2-40B4-BE49-F238E27FC236}">
                <a16:creationId xmlns:a16="http://schemas.microsoft.com/office/drawing/2014/main" id="{DBE2B8EA-8648-47F3-8B43-E48EC426400E}"/>
              </a:ext>
            </a:extLst>
          </p:cNvPr>
          <p:cNvPicPr>
            <a:picLocks noChangeAspect="1"/>
          </p:cNvPicPr>
          <p:nvPr/>
        </p:nvPicPr>
        <p:blipFill>
          <a:blip r:embed="rId4"/>
          <a:stretch>
            <a:fillRect/>
          </a:stretch>
        </p:blipFill>
        <p:spPr>
          <a:xfrm>
            <a:off x="6384754" y="1975605"/>
            <a:ext cx="1378021" cy="628682"/>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1ACF8CB8-7BD5-4B38-98DA-C16C6D263455}"/>
                  </a:ext>
                </a:extLst>
              </p14:cNvPr>
              <p14:cNvContentPartPr/>
              <p14:nvPr/>
            </p14:nvContentPartPr>
            <p14:xfrm>
              <a:off x="-356571" y="2627072"/>
              <a:ext cx="360" cy="360"/>
            </p14:xfrm>
          </p:contentPart>
        </mc:Choice>
        <mc:Fallback xmlns="">
          <p:pic>
            <p:nvPicPr>
              <p:cNvPr id="11" name="Ink 10">
                <a:extLst>
                  <a:ext uri="{FF2B5EF4-FFF2-40B4-BE49-F238E27FC236}">
                    <a16:creationId xmlns:a16="http://schemas.microsoft.com/office/drawing/2014/main" id="{1ACF8CB8-7BD5-4B38-98DA-C16C6D263455}"/>
                  </a:ext>
                </a:extLst>
              </p:cNvPr>
              <p:cNvPicPr/>
              <p:nvPr/>
            </p:nvPicPr>
            <p:blipFill>
              <a:blip r:embed="rId6"/>
              <a:stretch>
                <a:fillRect/>
              </a:stretch>
            </p:blipFill>
            <p:spPr>
              <a:xfrm>
                <a:off x="-410571" y="2519432"/>
                <a:ext cx="108000" cy="216000"/>
              </a:xfrm>
              <a:prstGeom prst="rect">
                <a:avLst/>
              </a:prstGeom>
            </p:spPr>
          </p:pic>
        </mc:Fallback>
      </mc:AlternateContent>
    </p:spTree>
    <p:extLst>
      <p:ext uri="{BB962C8B-B14F-4D97-AF65-F5344CB8AC3E}">
        <p14:creationId xmlns:p14="http://schemas.microsoft.com/office/powerpoint/2010/main" val="312688893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889000" y="2152178"/>
            <a:ext cx="7645400" cy="2862322"/>
          </a:xfrm>
          <a:prstGeom prst="rect">
            <a:avLst/>
          </a:prstGeom>
          <a:noFill/>
          <a:ln w="28575">
            <a:noFill/>
            <a:miter lim="800000"/>
            <a:headEnd/>
            <a:tailEnd/>
          </a:ln>
        </p:spPr>
        <p:txBody>
          <a:bodyPr wrap="square" anchor="ctr">
            <a:spAutoFit/>
          </a:bodyPr>
          <a:lstStyle/>
          <a:p>
            <a:pPr eaLnBrk="0" hangingPunct="0">
              <a:lnSpc>
                <a:spcPct val="150000"/>
              </a:lnSpc>
              <a:spcBef>
                <a:spcPct val="0"/>
              </a:spcBef>
            </a:pPr>
            <a:r>
              <a:rPr kumimoji="1" lang="en-US" sz="4000" i="0" dirty="0">
                <a:solidFill>
                  <a:srgbClr val="FFFFFF"/>
                </a:solidFill>
                <a:latin typeface="Arial" charset="0"/>
              </a:rPr>
              <a:t>talks of other</a:t>
            </a:r>
          </a:p>
          <a:p>
            <a:pPr eaLnBrk="0" hangingPunct="0">
              <a:lnSpc>
                <a:spcPct val="150000"/>
              </a:lnSpc>
              <a:spcBef>
                <a:spcPct val="0"/>
              </a:spcBef>
            </a:pPr>
            <a:r>
              <a:rPr kumimoji="1" lang="en-US" sz="4000" i="0" dirty="0">
                <a:solidFill>
                  <a:srgbClr val="FFFFFF"/>
                </a:solidFill>
                <a:latin typeface="Arial" charset="0"/>
              </a:rPr>
              <a:t>“devolutions” / secessions . . .</a:t>
            </a:r>
          </a:p>
          <a:p>
            <a:pPr eaLnBrk="0" hangingPunct="0">
              <a:lnSpc>
                <a:spcPct val="150000"/>
              </a:lnSpc>
              <a:spcBef>
                <a:spcPct val="0"/>
              </a:spcBef>
            </a:pPr>
            <a:r>
              <a:rPr kumimoji="1" lang="en-US" sz="4000" i="0" dirty="0">
                <a:solidFill>
                  <a:srgbClr val="FFFFFF"/>
                </a:solidFill>
                <a:latin typeface="Arial" charset="0"/>
              </a:rPr>
              <a:t>are many . . .</a:t>
            </a:r>
          </a:p>
        </p:txBody>
      </p:sp>
    </p:spTree>
    <p:extLst>
      <p:ext uri="{BB962C8B-B14F-4D97-AF65-F5344CB8AC3E}">
        <p14:creationId xmlns:p14="http://schemas.microsoft.com/office/powerpoint/2010/main" val="2392723268"/>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0799"/>
            <a:ext cx="5760720" cy="648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407" y="381000"/>
            <a:ext cx="867426" cy="416365"/>
          </a:xfrm>
          <a:prstGeom prst="rect">
            <a:avLst/>
          </a:prstGeom>
        </p:spPr>
      </p:pic>
    </p:spTree>
    <p:extLst>
      <p:ext uri="{BB962C8B-B14F-4D97-AF65-F5344CB8AC3E}">
        <p14:creationId xmlns:p14="http://schemas.microsoft.com/office/powerpoint/2010/main" val="713546707"/>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Tree>
    <p:extLst>
      <p:ext uri="{BB962C8B-B14F-4D97-AF65-F5344CB8AC3E}">
        <p14:creationId xmlns:p14="http://schemas.microsoft.com/office/powerpoint/2010/main" val="266860786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253698"/>
            <a:ext cx="7315200" cy="707886"/>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in a nutshell . . .</a:t>
            </a:r>
            <a:endParaRPr lang="en-US" sz="3200" b="1" dirty="0">
              <a:latin typeface="Verdana" pitchFamily="34" charset="0"/>
            </a:endParaRPr>
          </a:p>
        </p:txBody>
      </p:sp>
    </p:spTree>
    <p:extLst>
      <p:ext uri="{BB962C8B-B14F-4D97-AF65-F5344CB8AC3E}">
        <p14:creationId xmlns:p14="http://schemas.microsoft.com/office/powerpoint/2010/main" val="1026905733"/>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r>
              <a:rPr lang="en-US" sz="800" b="0" i="0" dirty="0">
                <a:solidFill>
                  <a:schemeClr val="bg1"/>
                </a:solidFill>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5" name="Rectangle 4"/>
          <p:cNvSpPr/>
          <p:nvPr/>
        </p:nvSpPr>
        <p:spPr>
          <a:xfrm>
            <a:off x="990600" y="5257800"/>
            <a:ext cx="7162800" cy="904863"/>
          </a:xfrm>
          <a:prstGeom prst="rect">
            <a:avLst/>
          </a:prstGeom>
          <a:noFill/>
        </p:spPr>
        <p:txBody>
          <a:bodyPr wrap="square">
            <a:spAutoFit/>
          </a:bodyPr>
          <a:lstStyle/>
          <a:p>
            <a:r>
              <a:rPr lang="en-US" sz="2400" i="0" dirty="0">
                <a:solidFill>
                  <a:schemeClr val="bg1"/>
                </a:solidFill>
              </a:rPr>
              <a:t>A new district in Northern Italy </a:t>
            </a:r>
          </a:p>
          <a:p>
            <a:r>
              <a:rPr lang="en-US" sz="2400" i="0" dirty="0">
                <a:solidFill>
                  <a:schemeClr val="bg1"/>
                </a:solidFill>
              </a:rPr>
              <a:t>was just established in 2009</a:t>
            </a:r>
          </a:p>
        </p:txBody>
      </p:sp>
      <p:sp>
        <p:nvSpPr>
          <p:cNvPr id="6" name="Rectangle 5"/>
          <p:cNvSpPr/>
          <p:nvPr/>
        </p:nvSpPr>
        <p:spPr>
          <a:xfrm>
            <a:off x="1828800" y="4800600"/>
            <a:ext cx="2895600" cy="369332"/>
          </a:xfrm>
          <a:prstGeom prst="rect">
            <a:avLst/>
          </a:prstGeom>
        </p:spPr>
        <p:txBody>
          <a:bodyPr wrap="square">
            <a:spAutoFit/>
          </a:bodyPr>
          <a:lstStyle/>
          <a:p>
            <a:pPr>
              <a:spcBef>
                <a:spcPct val="0"/>
              </a:spcBef>
            </a:pPr>
            <a:r>
              <a:rPr lang="it-IT" sz="1800" b="0" i="0" dirty="0">
                <a:solidFill>
                  <a:srgbClr val="EAEAEA"/>
                </a:solidFill>
                <a:latin typeface="Times New Roman" pitchFamily="18" charset="0"/>
              </a:rPr>
              <a:t>Cosimo Vassallo</a:t>
            </a:r>
            <a:endParaRPr lang="en-US" sz="1800" b="0" i="0" dirty="0">
              <a:solidFill>
                <a:srgbClr val="EAEAEA"/>
              </a:solidFill>
              <a:latin typeface="Times New Roman" pitchFamily="18" charset="0"/>
            </a:endParaRPr>
          </a:p>
        </p:txBody>
      </p:sp>
    </p:spTree>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r>
              <a:rPr lang="en-US" sz="800" b="0" i="0" dirty="0">
                <a:solidFill>
                  <a:schemeClr val="bg1"/>
                </a:solidFill>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8" name="Rectangle 7"/>
          <p:cNvSpPr/>
          <p:nvPr/>
        </p:nvSpPr>
        <p:spPr>
          <a:xfrm>
            <a:off x="1767114" y="257628"/>
            <a:ext cx="5568696" cy="5943600"/>
          </a:xfrm>
          <a:prstGeom prst="rect">
            <a:avLst/>
          </a:prstGeom>
          <a:solidFill>
            <a:srgbClr val="FFFFFF">
              <a:alpha val="67000"/>
            </a:srgbClr>
          </a:solidFill>
        </p:spPr>
        <p:txBody>
          <a:bodyPr wrap="square" lIns="228600" tIns="228600" rIns="228600" bIns="228600">
            <a:noAutofit/>
          </a:bodyPr>
          <a:lstStyle/>
          <a:p>
            <a:br>
              <a:rPr lang="en-US" sz="2800" i="0" dirty="0"/>
            </a:br>
            <a:r>
              <a:rPr lang="en-US" sz="2800" i="0" dirty="0"/>
              <a:t>In Italy </a:t>
            </a:r>
          </a:p>
          <a:p>
            <a:r>
              <a:rPr lang="en-US" sz="4000" i="0" dirty="0"/>
              <a:t>the </a:t>
            </a:r>
            <a:r>
              <a:rPr lang="en-US" sz="4000" dirty="0" err="1"/>
              <a:t>comune</a:t>
            </a:r>
            <a:r>
              <a:rPr lang="en-US" sz="4000" i="0" dirty="0"/>
              <a:t> </a:t>
            </a:r>
          </a:p>
          <a:p>
            <a:r>
              <a:rPr lang="en-US" sz="2800" i="0" dirty="0"/>
              <a:t>(plural </a:t>
            </a:r>
            <a:r>
              <a:rPr lang="en-US" sz="2800" dirty="0" err="1"/>
              <a:t>comuni</a:t>
            </a:r>
            <a:r>
              <a:rPr lang="en-US" sz="2800" i="0" dirty="0"/>
              <a:t>) </a:t>
            </a:r>
          </a:p>
          <a:p>
            <a:r>
              <a:rPr lang="en-US" sz="2800" i="0" dirty="0"/>
              <a:t>is the basic administrative division of both provinces and regions, and may be properly approximated in casual speech by the English word </a:t>
            </a:r>
            <a:r>
              <a:rPr lang="en-US" sz="2800" dirty="0"/>
              <a:t>township</a:t>
            </a:r>
            <a:r>
              <a:rPr lang="en-US" sz="2800" i="0" dirty="0"/>
              <a:t> or </a:t>
            </a:r>
            <a:r>
              <a:rPr lang="en-US" sz="2800" dirty="0"/>
              <a:t>municipality</a:t>
            </a:r>
          </a:p>
          <a:p>
            <a:endParaRPr lang="en-US" sz="2800" i="0" dirty="0"/>
          </a:p>
        </p:txBody>
      </p:sp>
    </p:spTree>
    <p:extLst>
      <p:ext uri="{BB962C8B-B14F-4D97-AF65-F5344CB8AC3E}">
        <p14:creationId xmlns:p14="http://schemas.microsoft.com/office/powerpoint/2010/main" val="1953150324"/>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r>
              <a:rPr lang="en-US" sz="800" b="0" i="0" dirty="0">
                <a:solidFill>
                  <a:srgbClr val="000000"/>
                </a:solidFill>
                <a:hlinkClick r:id="rId3"/>
              </a:rPr>
              <a:t>http://en.wikipedia.org/wiki/Municipalities_of_Italy</a:t>
            </a:r>
            <a:endParaRPr lang="en-US" sz="800" b="0" i="0" dirty="0">
              <a:solidFill>
                <a:srgbClr val="000000"/>
              </a:solidFill>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sp>
        <p:nvSpPr>
          <p:cNvPr id="2" name="Rectangle 1"/>
          <p:cNvSpPr/>
          <p:nvPr/>
        </p:nvSpPr>
        <p:spPr>
          <a:xfrm>
            <a:off x="2202540" y="1871507"/>
            <a:ext cx="5410200" cy="461665"/>
          </a:xfrm>
          <a:prstGeom prst="rect">
            <a:avLst/>
          </a:prstGeom>
          <a:solidFill>
            <a:srgbClr val="FFFFFF"/>
          </a:solidFill>
          <a:ln w="76200">
            <a:solidFill>
              <a:srgbClr val="C00000"/>
            </a:solidFill>
          </a:ln>
        </p:spPr>
        <p:txBody>
          <a:bodyPr wrap="square">
            <a:spAutoFit/>
          </a:bodyPr>
          <a:lstStyle/>
          <a:p>
            <a:r>
              <a:rPr lang="en-US" sz="2400" i="0" dirty="0"/>
              <a:t>township or municipality</a:t>
            </a:r>
          </a:p>
        </p:txBody>
      </p:sp>
    </p:spTree>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r>
              <a:rPr lang="en-US" sz="800" b="0" i="0" dirty="0">
                <a:solidFill>
                  <a:srgbClr val="000000"/>
                </a:solidFill>
                <a:hlinkClick r:id="rId3"/>
              </a:rPr>
              <a:t>http://en.wikipedia.org/wiki/Municipalities_of_Italy</a:t>
            </a:r>
            <a:endParaRPr lang="en-US" sz="800" b="0" i="0" dirty="0">
              <a:solidFill>
                <a:srgbClr val="000000"/>
              </a:solidFill>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381125" y="457200"/>
            <a:ext cx="4410075" cy="5705475"/>
          </a:xfrm>
          <a:prstGeom prst="rect">
            <a:avLst/>
          </a:prstGeom>
          <a:noFill/>
          <a:ln w="9525">
            <a:noFill/>
            <a:miter lim="800000"/>
            <a:headEnd/>
            <a:tailEnd/>
          </a:ln>
        </p:spPr>
      </p:pic>
      <p:sp>
        <p:nvSpPr>
          <p:cNvPr id="5" name="Rectangle 4"/>
          <p:cNvSpPr/>
          <p:nvPr/>
        </p:nvSpPr>
        <p:spPr>
          <a:xfrm>
            <a:off x="685800" y="4114800"/>
            <a:ext cx="7315200" cy="1815882"/>
          </a:xfrm>
          <a:prstGeom prst="rect">
            <a:avLst/>
          </a:prstGeom>
        </p:spPr>
        <p:txBody>
          <a:bodyPr wrap="square">
            <a:spAutoFit/>
          </a:bodyPr>
          <a:lstStyle/>
          <a:p>
            <a:r>
              <a:rPr lang="en-US" sz="2800" i="0" dirty="0"/>
              <a:t>Administrative divisions of Italy:</a:t>
            </a:r>
            <a:br>
              <a:rPr lang="en-US" sz="2800" i="0" dirty="0"/>
            </a:br>
            <a:r>
              <a:rPr lang="en-US" sz="2800" i="0" dirty="0"/>
              <a:t>Regions (black borders)</a:t>
            </a:r>
            <a:br>
              <a:rPr lang="en-US" sz="2800" i="0" dirty="0"/>
            </a:br>
            <a:r>
              <a:rPr lang="en-US" sz="2800" i="0" dirty="0"/>
              <a:t>Provinces (grey borders)</a:t>
            </a:r>
            <a:br>
              <a:rPr lang="en-US" sz="2800" i="0" dirty="0"/>
            </a:br>
            <a:r>
              <a:rPr lang="en-US" sz="2800" dirty="0" err="1"/>
              <a:t>Comuni</a:t>
            </a:r>
            <a:r>
              <a:rPr lang="en-US" sz="2800" i="0" dirty="0"/>
              <a:t> (white borders)</a:t>
            </a:r>
          </a:p>
        </p:txBody>
      </p:sp>
    </p:spTree>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rgbClr val="BBE0E3"/>
                  </a:solidFill>
                </a:ln>
                <a:solidFill>
                  <a:srgbClr val="FF0000"/>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endParaRPr lang="en-US">
              <a:solidFill>
                <a:srgbClr val="000000"/>
              </a:solidFill>
            </a:endParaRPr>
          </a:p>
        </p:txBody>
      </p:sp>
      <p:sp>
        <p:nvSpPr>
          <p:cNvPr id="5" name="Text Box 3"/>
          <p:cNvSpPr txBox="1">
            <a:spLocks noChangeArrowheads="1"/>
          </p:cNvSpPr>
          <p:nvPr/>
        </p:nvSpPr>
        <p:spPr bwMode="auto">
          <a:xfrm>
            <a:off x="1025210" y="2133600"/>
            <a:ext cx="5908990" cy="461665"/>
          </a:xfrm>
          <a:prstGeom prst="rect">
            <a:avLst/>
          </a:prstGeom>
          <a:noFill/>
          <a:ln w="9525">
            <a:noFill/>
            <a:miter lim="800000"/>
            <a:headEnd/>
            <a:tailEnd/>
          </a:ln>
        </p:spPr>
        <p:txBody>
          <a:bodyPr wrap="none">
            <a:spAutoFit/>
          </a:bodyPr>
          <a:lstStyle/>
          <a:p>
            <a:r>
              <a:rPr lang="en-US" sz="2400" dirty="0">
                <a:ln w="12700">
                  <a:solidFill>
                    <a:srgbClr val="BBE0E3"/>
                  </a:solidFill>
                </a:ln>
                <a:solidFill>
                  <a:srgbClr val="000000"/>
                </a:solidFill>
                <a:effectLst>
                  <a:outerShdw blurRad="50800" dist="38100" algn="l" rotWithShape="0">
                    <a:prstClr val="black">
                      <a:alpha val="40000"/>
                    </a:prstClr>
                  </a:outerShdw>
                </a:effectLst>
              </a:rPr>
              <a:t>Some Background to the Country</a:t>
            </a:r>
          </a:p>
        </p:txBody>
      </p:sp>
      <p:sp>
        <p:nvSpPr>
          <p:cNvPr id="6" name="Text Box 3"/>
          <p:cNvSpPr txBox="1">
            <a:spLocks noChangeArrowheads="1"/>
          </p:cNvSpPr>
          <p:nvPr/>
        </p:nvSpPr>
        <p:spPr bwMode="auto">
          <a:xfrm>
            <a:off x="609600" y="2797314"/>
            <a:ext cx="6705600" cy="707886"/>
          </a:xfrm>
          <a:prstGeom prst="rect">
            <a:avLst/>
          </a:prstGeom>
          <a:noFill/>
          <a:ln w="9525">
            <a:noFill/>
            <a:miter lim="800000"/>
            <a:headEnd/>
            <a:tailEnd/>
          </a:ln>
        </p:spPr>
        <p:txBody>
          <a:bodyPr wrap="square">
            <a:spAutoFit/>
          </a:bodyPr>
          <a:lstStyle/>
          <a:p>
            <a:r>
              <a:rPr lang="en-US" sz="4000" dirty="0">
                <a:ln w="12700">
                  <a:solidFill>
                    <a:srgbClr val="BBE0E3"/>
                  </a:solidFill>
                </a:ln>
                <a:solidFill>
                  <a:srgbClr val="000000"/>
                </a:solidFill>
                <a:effectLst>
                  <a:outerShdw blurRad="50800" dist="38100" algn="l" rotWithShape="0">
                    <a:prstClr val="black">
                      <a:alpha val="40000"/>
                    </a:prstClr>
                  </a:outerShdw>
                </a:effectLst>
              </a:rPr>
              <a:t> The Regions Revisited</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933875" y="6553200"/>
            <a:ext cx="5279641" cy="215444"/>
          </a:xfrm>
          <a:prstGeom prst="rect">
            <a:avLst/>
          </a:prstGeom>
        </p:spPr>
        <p:txBody>
          <a:bodyPr wrap="square">
            <a:spAutoFit/>
          </a:bodyPr>
          <a:lstStyle/>
          <a:p>
            <a:r>
              <a:rPr lang="en-US" sz="800" i="0" dirty="0">
                <a:hlinkClick r:id="rId3"/>
              </a:rPr>
              <a:t>https://www.wetheitalians.com/default/italian-region-doesnt-exist</a:t>
            </a:r>
            <a:endParaRPr lang="en-US" sz="800" i="0" dirty="0"/>
          </a:p>
        </p:txBody>
      </p:sp>
      <p:pic>
        <p:nvPicPr>
          <p:cNvPr id="4" name="Picture 3"/>
          <p:cNvPicPr>
            <a:picLocks noChangeAspect="1"/>
          </p:cNvPicPr>
          <p:nvPr/>
        </p:nvPicPr>
        <p:blipFill>
          <a:blip r:embed="rId4"/>
          <a:stretch>
            <a:fillRect/>
          </a:stretch>
        </p:blipFill>
        <p:spPr>
          <a:xfrm>
            <a:off x="1346057" y="609600"/>
            <a:ext cx="6578743" cy="5486400"/>
          </a:xfrm>
          <a:prstGeom prst="rect">
            <a:avLst/>
          </a:prstGeom>
        </p:spPr>
      </p:pic>
      <p:sp>
        <p:nvSpPr>
          <p:cNvPr id="10" name="Rectangle 1"/>
          <p:cNvSpPr>
            <a:spLocks noChangeArrowheads="1"/>
          </p:cNvSpPr>
          <p:nvPr/>
        </p:nvSpPr>
        <p:spPr bwMode="auto">
          <a:xfrm>
            <a:off x="6582075" y="964196"/>
            <a:ext cx="8354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rPr>
              <a:t>Nov 6 2019</a:t>
            </a:r>
          </a:p>
        </p:txBody>
      </p:sp>
      <p:pic>
        <p:nvPicPr>
          <p:cNvPr id="5" name="Picture 4"/>
          <p:cNvPicPr>
            <a:picLocks noChangeAspect="1"/>
          </p:cNvPicPr>
          <p:nvPr/>
        </p:nvPicPr>
        <p:blipFill>
          <a:blip r:embed="rId5"/>
          <a:stretch>
            <a:fillRect/>
          </a:stretch>
        </p:blipFill>
        <p:spPr>
          <a:xfrm>
            <a:off x="5132262" y="68746"/>
            <a:ext cx="3714750" cy="885825"/>
          </a:xfrm>
          <a:prstGeom prst="rect">
            <a:avLst/>
          </a:prstGeom>
        </p:spPr>
      </p:pic>
      <p:sp>
        <p:nvSpPr>
          <p:cNvPr id="6" name="Rectangle 5"/>
          <p:cNvSpPr/>
          <p:nvPr/>
        </p:nvSpPr>
        <p:spPr>
          <a:xfrm>
            <a:off x="5334000" y="5433802"/>
            <a:ext cx="2336716" cy="584775"/>
          </a:xfrm>
          <a:prstGeom prst="rect">
            <a:avLst/>
          </a:prstGeom>
          <a:solidFill>
            <a:srgbClr val="FEF9F5"/>
          </a:solidFill>
        </p:spPr>
        <p:txBody>
          <a:bodyPr wrap="square">
            <a:spAutoFit/>
          </a:bodyPr>
          <a:lstStyle/>
          <a:p>
            <a:r>
              <a:rPr lang="en-US" dirty="0"/>
              <a:t>Molise</a:t>
            </a:r>
          </a:p>
        </p:txBody>
      </p:sp>
    </p:spTree>
    <p:extLst>
      <p:ext uri="{BB962C8B-B14F-4D97-AF65-F5344CB8AC3E}">
        <p14:creationId xmlns:p14="http://schemas.microsoft.com/office/powerpoint/2010/main" val="2270311366"/>
      </p:ext>
    </p:extLst>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9395" name="Rectangle 3"/>
          <p:cNvSpPr>
            <a:spLocks noGrp="1" noChangeArrowheads="1"/>
          </p:cNvSpPr>
          <p:nvPr>
            <p:ph type="body" idx="1"/>
          </p:nvPr>
        </p:nvSpPr>
        <p:spPr>
          <a:xfrm>
            <a:off x="457200" y="1722438"/>
            <a:ext cx="8229600" cy="4525962"/>
          </a:xfrm>
        </p:spPr>
        <p:txBody>
          <a:bodyPr/>
          <a:lstStyle/>
          <a:p>
            <a:pPr algn="ctr" eaLnBrk="1" hangingPunct="1">
              <a:buFontTx/>
              <a:buNone/>
            </a:pPr>
            <a:endParaRPr lang="en-US" dirty="0"/>
          </a:p>
          <a:p>
            <a:pPr algn="ctr" eaLnBrk="1" hangingPunct="1">
              <a:buFontTx/>
              <a:buNone/>
            </a:pPr>
            <a:r>
              <a:rPr lang="en-US" b="1" dirty="0"/>
              <a:t>Italy is classified by Gannon as a</a:t>
            </a:r>
          </a:p>
          <a:p>
            <a:pPr algn="ctr" eaLnBrk="1" hangingPunct="1">
              <a:buFontTx/>
              <a:buNone/>
            </a:pPr>
            <a:r>
              <a:rPr lang="en-US" sz="3600" b="1" dirty="0"/>
              <a:t>“Cleft National Culture”</a:t>
            </a:r>
          </a:p>
          <a:p>
            <a:pPr algn="ctr" eaLnBrk="1" hangingPunct="1">
              <a:buFontTx/>
              <a:buNone/>
            </a:pPr>
            <a:endParaRPr lang="en-US" sz="1800" b="1" dirty="0"/>
          </a:p>
          <a:p>
            <a:pPr lvl="2" eaLnBrk="1" hangingPunct="1"/>
            <a:r>
              <a:rPr lang="en-US" b="1" dirty="0">
                <a:latin typeface="Verdana" pitchFamily="34" charset="0"/>
              </a:rPr>
              <a:t>one in which the subcultures of the diverse ethnic groups are difficult</a:t>
            </a:r>
          </a:p>
          <a:p>
            <a:pPr lvl="2" eaLnBrk="1" hangingPunct="1">
              <a:buFontTx/>
              <a:buNone/>
            </a:pPr>
            <a:r>
              <a:rPr lang="en-US" b="1" dirty="0">
                <a:latin typeface="Verdana" pitchFamily="34" charset="0"/>
              </a:rPr>
              <a:t>	to integrate</a:t>
            </a:r>
            <a:endParaRPr lang="en-US" dirty="0"/>
          </a:p>
        </p:txBody>
      </p:sp>
      <p:sp>
        <p:nvSpPr>
          <p:cNvPr id="59396"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r>
              <a:rPr lang="en-US" sz="1000" b="0" i="0">
                <a:hlinkClick r:id="rId2"/>
              </a:rPr>
              <a:t>www.d.umn.edu/cla/faculty/troufs/anth1095/index.html#Gannon</a:t>
            </a:r>
            <a:endParaRPr lang="en-US" sz="1000" b="0" i="0"/>
          </a:p>
        </p:txBody>
      </p:sp>
    </p:spTree>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0419" name="Rectangle 3"/>
          <p:cNvSpPr>
            <a:spLocks noGrp="1" noChangeArrowheads="1"/>
          </p:cNvSpPr>
          <p:nvPr>
            <p:ph type="body" idx="1"/>
          </p:nvPr>
        </p:nvSpPr>
        <p:spPr>
          <a:xfrm>
            <a:off x="914400" y="1401020"/>
            <a:ext cx="7315200" cy="4771180"/>
          </a:xfrm>
        </p:spPr>
        <p:txBody>
          <a:bodyPr/>
          <a:lstStyle/>
          <a:p>
            <a:pPr algn="ctr" eaLnBrk="1" hangingPunct="1">
              <a:buFontTx/>
              <a:buNone/>
            </a:pPr>
            <a:r>
              <a:rPr lang="en-US" sz="3600" b="1" dirty="0"/>
              <a:t>The country is divided into two main regions</a:t>
            </a:r>
          </a:p>
          <a:p>
            <a:pPr eaLnBrk="1" hangingPunct="1">
              <a:buFontTx/>
              <a:buNone/>
            </a:pPr>
            <a:endParaRPr lang="en-US" sz="1400" b="1" dirty="0"/>
          </a:p>
          <a:p>
            <a:pPr eaLnBrk="1" hangingPunct="1">
              <a:buFontTx/>
              <a:buNone/>
            </a:pPr>
            <a:r>
              <a:rPr lang="en-US" b="1" dirty="0"/>
              <a:t>	</a:t>
            </a:r>
            <a:r>
              <a:rPr lang="en-US" b="1" dirty="0">
                <a:solidFill>
                  <a:srgbClr val="FF0000"/>
                </a:solidFill>
              </a:rPr>
              <a:t>“Continental Italy” </a:t>
            </a:r>
            <a:r>
              <a:rPr lang="en-US" sz="2400" dirty="0"/>
              <a:t>(aka “The North”)</a:t>
            </a:r>
            <a:endParaRPr lang="en-US" sz="2800" dirty="0"/>
          </a:p>
          <a:p>
            <a:pPr lvl="1" eaLnBrk="1" hangingPunct="1"/>
            <a:r>
              <a:rPr lang="en-US" dirty="0"/>
              <a:t>The Alps</a:t>
            </a:r>
          </a:p>
          <a:p>
            <a:pPr lvl="1" eaLnBrk="1" hangingPunct="1"/>
            <a:r>
              <a:rPr lang="en-US" dirty="0"/>
              <a:t>The northern Italian plain</a:t>
            </a:r>
          </a:p>
          <a:p>
            <a:pPr eaLnBrk="1" hangingPunct="1">
              <a:buFontTx/>
              <a:buNone/>
            </a:pPr>
            <a:endParaRPr lang="en-US" sz="1200" dirty="0"/>
          </a:p>
          <a:p>
            <a:pPr eaLnBrk="1" hangingPunct="1">
              <a:buNone/>
            </a:pPr>
            <a:r>
              <a:rPr lang="en-US" b="1" dirty="0"/>
              <a:t>	</a:t>
            </a:r>
            <a:r>
              <a:rPr lang="en-US" b="1" dirty="0">
                <a:solidFill>
                  <a:srgbClr val="FF0000"/>
                </a:solidFill>
              </a:rPr>
              <a:t>“Mediterranean Italy” </a:t>
            </a:r>
            <a:r>
              <a:rPr lang="en-US" sz="2400" dirty="0"/>
              <a:t>(aka “The South”)</a:t>
            </a:r>
            <a:endParaRPr lang="en-US" sz="3600" dirty="0"/>
          </a:p>
          <a:p>
            <a:pPr eaLnBrk="1" hangingPunct="1">
              <a:buFontTx/>
              <a:buNone/>
            </a:pPr>
            <a:endParaRPr lang="en-US" sz="500" b="1" dirty="0"/>
          </a:p>
          <a:p>
            <a:pPr lvl="1" eaLnBrk="1" hangingPunct="1"/>
            <a:r>
              <a:rPr lang="en-US" dirty="0"/>
              <a:t>The Italian peninsula and the islands</a:t>
            </a:r>
          </a:p>
          <a:p>
            <a:pPr marL="0" indent="0" eaLnBrk="1" hangingPunct="1">
              <a:buNone/>
            </a:pPr>
            <a:endParaRPr lang="en-US" dirty="0"/>
          </a:p>
        </p:txBody>
      </p:sp>
      <p:sp>
        <p:nvSpPr>
          <p:cNvPr id="60420"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1156269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2467" name="Rectangle 3"/>
          <p:cNvSpPr>
            <a:spLocks noGrp="1" noChangeArrowheads="1"/>
          </p:cNvSpPr>
          <p:nvPr>
            <p:ph type="body" idx="1"/>
          </p:nvPr>
        </p:nvSpPr>
        <p:spPr>
          <a:xfrm>
            <a:off x="914400" y="1335593"/>
            <a:ext cx="7315200" cy="4119589"/>
          </a:xfrm>
        </p:spPr>
        <p:txBody>
          <a:bodyPr/>
          <a:lstStyle/>
          <a:p>
            <a:pPr eaLnBrk="1" hangingPunct="1">
              <a:lnSpc>
                <a:spcPct val="90000"/>
              </a:lnSpc>
            </a:pPr>
            <a:r>
              <a:rPr lang="en-US" sz="4000" b="1" dirty="0"/>
              <a:t>The </a:t>
            </a:r>
            <a:r>
              <a:rPr lang="en-US" sz="4000" b="1" dirty="0" err="1"/>
              <a:t>Appenine</a:t>
            </a:r>
            <a:r>
              <a:rPr lang="en-US" sz="4000" b="1" dirty="0"/>
              <a:t> mountains </a:t>
            </a:r>
            <a:r>
              <a:rPr lang="en-US" dirty="0"/>
              <a:t>run directly down the peninsula’s center, and its northern range almost completely cuts off the north from the south</a:t>
            </a:r>
          </a:p>
          <a:p>
            <a:pPr eaLnBrk="1" hangingPunct="1">
              <a:lnSpc>
                <a:spcPct val="90000"/>
              </a:lnSpc>
            </a:pPr>
            <a:endParaRPr lang="en-US" sz="1800" dirty="0"/>
          </a:p>
          <a:p>
            <a:pPr eaLnBrk="1" hangingPunct="1">
              <a:lnSpc>
                <a:spcPct val="90000"/>
              </a:lnSpc>
            </a:pPr>
            <a:endParaRPr lang="en-US" sz="100" dirty="0"/>
          </a:p>
          <a:p>
            <a:pPr lvl="1" eaLnBrk="1" hangingPunct="1">
              <a:lnSpc>
                <a:spcPct val="150000"/>
              </a:lnSpc>
            </a:pPr>
            <a:r>
              <a:rPr lang="en-US" b="1" dirty="0"/>
              <a:t>This geographical division has led to extreme regionalism</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r>
              <a:rPr lang="en-US" sz="1000" b="0" i="0" dirty="0">
                <a:hlinkClick r:id="rId2"/>
              </a:rPr>
              <a:t>www.d.umn.edu/cla/faculty/troufs/anth1095/index.html#Gannon</a:t>
            </a:r>
            <a:endParaRPr lang="en-US" sz="1000" b="0" i="0" dirty="0"/>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lumMod val="90000"/>
                  </a:schemeClr>
                </a:solidFill>
              </a:rPr>
              <a:t>Martin J. Gannon and Rajnandini Pillai</a:t>
            </a:r>
            <a:br>
              <a:rPr lang="en-US" sz="1400" dirty="0">
                <a:solidFill>
                  <a:schemeClr val="accent1">
                    <a:lumMod val="90000"/>
                  </a:schemeClr>
                </a:solidFill>
              </a:rPr>
            </a:br>
            <a:r>
              <a:rPr lang="en-US" sz="1400" i="1" dirty="0">
                <a:solidFill>
                  <a:schemeClr val="accent1">
                    <a:lumMod val="90000"/>
                  </a:schemeClr>
                </a:solidFill>
              </a:rPr>
              <a:t>Understanding Global Cultures</a:t>
            </a:r>
          </a:p>
        </p:txBody>
      </p:sp>
      <p:sp>
        <p:nvSpPr>
          <p:cNvPr id="62467" name="Rectangle 3"/>
          <p:cNvSpPr>
            <a:spLocks noGrp="1" noChangeArrowheads="1"/>
          </p:cNvSpPr>
          <p:nvPr>
            <p:ph type="body" idx="1"/>
          </p:nvPr>
        </p:nvSpPr>
        <p:spPr>
          <a:xfrm>
            <a:off x="914400" y="1335593"/>
            <a:ext cx="7315200" cy="5002139"/>
          </a:xfrm>
        </p:spPr>
        <p:txBody>
          <a:bodyPr/>
          <a:lstStyle/>
          <a:p>
            <a:pPr eaLnBrk="1" hangingPunct="1">
              <a:lnSpc>
                <a:spcPct val="90000"/>
              </a:lnSpc>
            </a:pPr>
            <a:r>
              <a:rPr lang="en-US" sz="4000" b="1" dirty="0">
                <a:solidFill>
                  <a:schemeClr val="accent1">
                    <a:lumMod val="90000"/>
                  </a:schemeClr>
                </a:solidFill>
              </a:rPr>
              <a:t>The </a:t>
            </a:r>
            <a:r>
              <a:rPr lang="en-US" sz="4000" b="1" dirty="0" err="1">
                <a:solidFill>
                  <a:schemeClr val="accent1">
                    <a:lumMod val="90000"/>
                  </a:schemeClr>
                </a:solidFill>
              </a:rPr>
              <a:t>Appenine</a:t>
            </a:r>
            <a:r>
              <a:rPr lang="en-US" sz="4000" b="1" dirty="0">
                <a:solidFill>
                  <a:schemeClr val="accent1">
                    <a:lumMod val="90000"/>
                  </a:schemeClr>
                </a:solidFill>
              </a:rPr>
              <a:t> mountains </a:t>
            </a:r>
            <a:r>
              <a:rPr lang="en-US" dirty="0">
                <a:solidFill>
                  <a:schemeClr val="accent1">
                    <a:lumMod val="90000"/>
                  </a:schemeClr>
                </a:solidFill>
              </a:rPr>
              <a:t>run directly down the peninsula’s center, and its northern range almost completely cuts off the north from the south</a:t>
            </a:r>
            <a:endParaRPr lang="en-US" sz="1800" dirty="0"/>
          </a:p>
          <a:p>
            <a:pPr eaLnBrk="1" hangingPunct="1">
              <a:lnSpc>
                <a:spcPct val="90000"/>
              </a:lnSpc>
            </a:pPr>
            <a:endParaRPr lang="en-US" sz="100" dirty="0"/>
          </a:p>
          <a:p>
            <a:pPr lvl="1" eaLnBrk="1" hangingPunct="1">
              <a:lnSpc>
                <a:spcPct val="150000"/>
              </a:lnSpc>
            </a:pPr>
            <a:r>
              <a:rPr lang="en-US" b="1" dirty="0"/>
              <a:t>Many Italians view Italy as two separate nations</a:t>
            </a:r>
          </a:p>
          <a:p>
            <a:pPr lvl="2" eaLnBrk="1" hangingPunct="1">
              <a:lnSpc>
                <a:spcPct val="150000"/>
              </a:lnSpc>
            </a:pPr>
            <a:r>
              <a:rPr lang="en-US" b="1" dirty="0"/>
              <a:t>The wealthier, industrial north</a:t>
            </a:r>
          </a:p>
          <a:p>
            <a:pPr lvl="2" eaLnBrk="1" hangingPunct="1">
              <a:lnSpc>
                <a:spcPct val="150000"/>
              </a:lnSpc>
            </a:pPr>
            <a:r>
              <a:rPr lang="en-US" b="1" dirty="0"/>
              <a:t>The poorer, more agrarian south</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r>
              <a:rPr lang="en-US" sz="1000" b="0" i="0" dirty="0">
                <a:hlinkClick r:id="rId2"/>
              </a:rPr>
              <a:t>www.d.umn.edu/cla/faculty/troufs/anth1095/index.html#Gannon</a:t>
            </a:r>
            <a:endParaRPr lang="en-US" sz="1000" b="0" i="0" dirty="0"/>
          </a:p>
        </p:txBody>
      </p:sp>
    </p:spTree>
    <p:extLst>
      <p:ext uri="{BB962C8B-B14F-4D97-AF65-F5344CB8AC3E}">
        <p14:creationId xmlns:p14="http://schemas.microsoft.com/office/powerpoint/2010/main" val="3043998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00752" y="2116088"/>
            <a:ext cx="7315200" cy="4560223"/>
          </a:xfrm>
        </p:spPr>
        <p:txBody>
          <a:bodyPr>
            <a:spAutoFit/>
          </a:bodyPr>
          <a:lstStyle/>
          <a:p>
            <a:pPr marL="566738" indent="-566738" eaLnBrk="1" hangingPunct="1">
              <a:spcBef>
                <a:spcPts val="1000"/>
              </a:spcBef>
              <a:buNone/>
              <a:tabLst>
                <a:tab pos="1379538" algn="l"/>
              </a:tabLst>
            </a:pPr>
            <a:r>
              <a:rPr lang="en-US" sz="3600" b="1" dirty="0">
                <a:solidFill>
                  <a:srgbClr val="FF0000"/>
                </a:solidFill>
              </a:rPr>
              <a:t>Ch. 19 	The Italian Opera</a:t>
            </a:r>
            <a:endParaRPr lang="en-US" sz="3600" dirty="0">
              <a:solidFill>
                <a:srgbClr val="FF0000"/>
              </a:solidFill>
            </a:endParaRPr>
          </a:p>
          <a:p>
            <a:pPr marL="566738" indent="-566738" eaLnBrk="1" hangingPunct="1">
              <a:spcBef>
                <a:spcPts val="1000"/>
              </a:spcBef>
              <a:buFontTx/>
              <a:buNone/>
              <a:tabLst>
                <a:tab pos="1379538" algn="l"/>
              </a:tabLst>
            </a:pPr>
            <a:r>
              <a:rPr lang="en-US" sz="2800" b="1" dirty="0">
                <a:solidFill>
                  <a:schemeClr val="accent1"/>
                </a:solidFill>
              </a:rPr>
              <a:t>Ch. 20 	Belgian Lace</a:t>
            </a:r>
          </a:p>
          <a:p>
            <a:pPr marL="566738" indent="-566738" eaLnBrk="1" hangingPunct="1">
              <a:spcBef>
                <a:spcPts val="1000"/>
              </a:spcBef>
              <a:buNone/>
              <a:tabLst>
                <a:tab pos="1379538" algn="l"/>
              </a:tabLst>
            </a:pPr>
            <a:r>
              <a:rPr lang="en-US" sz="2800" b="1" dirty="0">
                <a:solidFill>
                  <a:schemeClr val="accent1"/>
                </a:solidFill>
              </a:rPr>
              <a:t>Ch. 22	The Turkish </a:t>
            </a:r>
            <a:r>
              <a:rPr lang="en-US" sz="2800" b="1" dirty="0" err="1">
                <a:solidFill>
                  <a:schemeClr val="accent1"/>
                </a:solidFill>
              </a:rPr>
              <a:t>Coffehouse</a:t>
            </a:r>
            <a:r>
              <a:rPr lang="en-US" sz="2800" dirty="0">
                <a:solidFill>
                  <a:schemeClr val="accent1"/>
                </a:solidFill>
              </a:rPr>
              <a:t> </a:t>
            </a:r>
            <a:endParaRPr lang="en-US" sz="2800" b="1" dirty="0">
              <a:solidFill>
                <a:schemeClr val="accent1"/>
              </a:solidFill>
            </a:endParaRPr>
          </a:p>
          <a:p>
            <a:pPr marL="566738" indent="-566738" eaLnBrk="1" hangingPunct="1">
              <a:spcBef>
                <a:spcPts val="1000"/>
              </a:spcBef>
              <a:buFontTx/>
              <a:buNone/>
              <a:tabLst>
                <a:tab pos="1379538" algn="l"/>
              </a:tabLst>
            </a:pPr>
            <a:r>
              <a:rPr lang="en-US" sz="2800" b="1" dirty="0">
                <a:solidFill>
                  <a:schemeClr val="accent1"/>
                </a:solidFill>
              </a:rPr>
              <a:t>Ch. 31 	The Russian Ballet</a:t>
            </a:r>
          </a:p>
          <a:p>
            <a:pPr marL="566738" indent="-566738" eaLnBrk="1" hangingPunct="1">
              <a:spcBef>
                <a:spcPts val="1000"/>
              </a:spcBef>
              <a:buFontTx/>
              <a:buNone/>
              <a:tabLst>
                <a:tab pos="1379538" algn="l"/>
              </a:tabLst>
            </a:pPr>
            <a:r>
              <a:rPr lang="en-US" sz="2800" b="1" dirty="0">
                <a:solidFill>
                  <a:schemeClr val="accent1"/>
                </a:solidFill>
              </a:rPr>
              <a:t>Ch. 32    Estonian Singing</a:t>
            </a:r>
          </a:p>
          <a:p>
            <a:pPr marL="566738" indent="-566738" eaLnBrk="1" hangingPunct="1">
              <a:spcBef>
                <a:spcPts val="1000"/>
              </a:spcBef>
              <a:buNone/>
              <a:tabLst>
                <a:tab pos="1379538" algn="l"/>
              </a:tabLst>
            </a:pPr>
            <a:r>
              <a:rPr lang="en-US" sz="2800" b="1" dirty="0">
                <a:solidFill>
                  <a:schemeClr val="accent1"/>
                </a:solidFill>
              </a:rPr>
              <a:t>Ch. 33 	The Polish Village Church</a:t>
            </a:r>
          </a:p>
          <a:p>
            <a:pPr marL="566738" indent="-566738" eaLnBrk="1" hangingPunct="1">
              <a:spcBef>
                <a:spcPts val="1000"/>
              </a:spcBef>
              <a:buFontTx/>
              <a:buNone/>
              <a:tabLst>
                <a:tab pos="1379538" algn="l"/>
              </a:tabLst>
            </a:pPr>
            <a:r>
              <a:rPr lang="en-US" sz="2800" b="1" dirty="0">
                <a:solidFill>
                  <a:schemeClr val="accent1"/>
                </a:solidFill>
              </a:rPr>
              <a:t>Ch. 34 	The Spanish Bullfight</a:t>
            </a:r>
          </a:p>
          <a:p>
            <a:pPr marL="566738" indent="-566738" eaLnBrk="1" hangingPunct="1">
              <a:spcBef>
                <a:spcPts val="1000"/>
              </a:spcBef>
              <a:buFontTx/>
              <a:buNone/>
              <a:tabLst>
                <a:tab pos="1379538" algn="l"/>
              </a:tabLst>
            </a:pPr>
            <a:r>
              <a:rPr lang="en-US" sz="2800" b="1" dirty="0">
                <a:solidFill>
                  <a:schemeClr val="accent1"/>
                </a:solidFill>
              </a:rPr>
              <a:t>Ch. 35 	The Portuguese Bullfight </a:t>
            </a:r>
          </a:p>
        </p:txBody>
      </p:sp>
      <p:sp>
        <p:nvSpPr>
          <p:cNvPr id="4" name="Rectangle 3"/>
          <p:cNvSpPr/>
          <p:nvPr/>
        </p:nvSpPr>
        <p:spPr>
          <a:xfrm>
            <a:off x="885372" y="3276600"/>
            <a:ext cx="7391400" cy="1938992"/>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Italy is culturally divided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“North - South”</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2934874"/>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4616" y="6551842"/>
            <a:ext cx="4748416" cy="215444"/>
          </a:xfrm>
          <a:prstGeom prst="rect">
            <a:avLst/>
          </a:prstGeom>
          <a:noFill/>
          <a:ln w="9525">
            <a:noFill/>
            <a:miter lim="800000"/>
            <a:headEnd/>
            <a:tailEnd/>
          </a:ln>
        </p:spPr>
        <p:txBody>
          <a:bodyPr wrap="none">
            <a:spAutoFit/>
          </a:bodyPr>
          <a:lstStyle/>
          <a:p>
            <a:r>
              <a:rPr lang="en-US" sz="800" b="0" i="0" dirty="0">
                <a:hlinkClick r:id="rId3"/>
              </a:rPr>
              <a:t>http://www.reliefweb.int/rw/RWB.NSF/db900LargeMaps/SKAR-64GDTU?OpenDocument</a:t>
            </a:r>
            <a:endParaRPr lang="en-US" sz="800" b="0" i="0" dirty="0"/>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Tree>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2133600"/>
            <a:ext cx="7315200" cy="4154984"/>
          </a:xfrm>
        </p:spPr>
        <p:txBody>
          <a:bodyPr/>
          <a:lstStyle/>
          <a:p>
            <a:pPr lvl="1" eaLnBrk="1" hangingPunct="1"/>
            <a:r>
              <a:rPr lang="en-US" dirty="0"/>
              <a:t>In the </a:t>
            </a:r>
            <a:r>
              <a:rPr lang="en-US" sz="3600" b="1" dirty="0"/>
              <a:t>11</a:t>
            </a:r>
            <a:r>
              <a:rPr lang="en-US" sz="3600" b="1" baseline="30000" dirty="0"/>
              <a:t>th</a:t>
            </a:r>
            <a:r>
              <a:rPr lang="en-US" sz="3600" b="1" dirty="0"/>
              <a:t> century </a:t>
            </a:r>
            <a:r>
              <a:rPr lang="en-US" dirty="0"/>
              <a:t>King </a:t>
            </a:r>
            <a:r>
              <a:rPr lang="en-US" dirty="0" err="1"/>
              <a:t>Frederico</a:t>
            </a:r>
            <a:r>
              <a:rPr lang="en-US" dirty="0"/>
              <a:t> established an autocratic form of government in the south that was both politically and economically successful</a:t>
            </a:r>
          </a:p>
          <a:p>
            <a:pPr lvl="1" eaLnBrk="1" hangingPunct="1"/>
            <a:endParaRPr lang="en-US" sz="1200" dirty="0"/>
          </a:p>
          <a:p>
            <a:pPr lvl="2" eaLnBrk="1" hangingPunct="1"/>
            <a:r>
              <a:rPr lang="en-US" dirty="0"/>
              <a:t>But his successors corrupted it</a:t>
            </a:r>
            <a:br>
              <a:rPr lang="en-US" dirty="0"/>
            </a:br>
            <a:endParaRPr lang="en-US" dirty="0"/>
          </a:p>
          <a:p>
            <a:pPr lvl="2" eaLnBrk="1" hangingPunct="1"/>
            <a:r>
              <a:rPr lang="en-US" dirty="0"/>
              <a:t>The Mafia arose as the middlemen between the kings and the people, which tended to reinforce corruption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28532" y="228600"/>
            <a:ext cx="6091468" cy="6400800"/>
          </a:xfrm>
          <a:prstGeom prst="rect">
            <a:avLst/>
          </a:prstGeom>
        </p:spPr>
      </p:pic>
      <p:sp>
        <p:nvSpPr>
          <p:cNvPr id="13" name="Rectangle 12"/>
          <p:cNvSpPr>
            <a:spLocks noChangeArrowheads="1"/>
          </p:cNvSpPr>
          <p:nvPr/>
        </p:nvSpPr>
        <p:spPr bwMode="auto">
          <a:xfrm>
            <a:off x="626405" y="6566365"/>
            <a:ext cx="7811754" cy="215444"/>
          </a:xfrm>
          <a:prstGeom prst="rect">
            <a:avLst/>
          </a:prstGeom>
          <a:noFill/>
          <a:ln w="9525">
            <a:noFill/>
            <a:miter lim="800000"/>
            <a:headEnd/>
            <a:tailEnd/>
          </a:ln>
        </p:spPr>
        <p:txBody>
          <a:bodyPr wrap="none">
            <a:spAutoFit/>
          </a:bodyPr>
          <a:lstStyle/>
          <a:p>
            <a:r>
              <a:rPr lang="en-US" sz="800" b="0" i="0" dirty="0">
                <a:hlinkClick r:id="rId3"/>
              </a:rPr>
              <a:t>https://www.theguardian.com/world/2019/oct/30/italy-mafia-networks-are-more-complex-and-powerful-says-minister?CMP=Share_iOSApp_Other</a:t>
            </a:r>
            <a:endParaRPr lang="en-US" sz="800" b="0" i="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723056"/>
            <a:ext cx="1828800" cy="402566"/>
          </a:xfrm>
          <a:prstGeom prst="rect">
            <a:avLst/>
          </a:prstGeom>
        </p:spPr>
      </p:pic>
      <p:sp>
        <p:nvSpPr>
          <p:cNvPr id="15" name="Rectangle 1"/>
          <p:cNvSpPr>
            <a:spLocks noChangeArrowheads="1"/>
          </p:cNvSpPr>
          <p:nvPr/>
        </p:nvSpPr>
        <p:spPr bwMode="auto">
          <a:xfrm>
            <a:off x="6797796" y="1219200"/>
            <a:ext cx="18128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solidFill>
                <a:effectLst/>
                <a:latin typeface="Arial" panose="020B0604020202020204" pitchFamily="34" charset="0"/>
              </a:rPr>
              <a:t>Wed 30 Oct 2019</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6071353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71600" y="579783"/>
            <a:ext cx="6400800" cy="5956765"/>
          </a:xfrm>
          <a:prstGeom prst="rect">
            <a:avLst/>
          </a:prstGeom>
        </p:spPr>
      </p:pic>
      <p:sp>
        <p:nvSpPr>
          <p:cNvPr id="9" name="Rectangle 8"/>
          <p:cNvSpPr>
            <a:spLocks noChangeArrowheads="1"/>
          </p:cNvSpPr>
          <p:nvPr/>
        </p:nvSpPr>
        <p:spPr bwMode="auto">
          <a:xfrm>
            <a:off x="846016" y="6566365"/>
            <a:ext cx="7372532" cy="215444"/>
          </a:xfrm>
          <a:prstGeom prst="rect">
            <a:avLst/>
          </a:prstGeom>
          <a:noFill/>
          <a:ln w="9525">
            <a:noFill/>
            <a:miter lim="800000"/>
            <a:headEnd/>
            <a:tailEnd/>
          </a:ln>
        </p:spPr>
        <p:txBody>
          <a:bodyPr wrap="none">
            <a:spAutoFit/>
          </a:bodyPr>
          <a:lstStyle/>
          <a:p>
            <a:r>
              <a:rPr lang="en-US" sz="800" b="0" i="0" dirty="0">
                <a:hlinkClick r:id="rId3"/>
              </a:rPr>
              <a:t>https://www.theguardian.com/world/2019/dec/26/peace-goodwill-and-mafia-murders-mark-christmas-in-italy?CMP=Share_iOSApp_Other</a:t>
            </a:r>
            <a:endParaRPr lang="en-US" sz="800" b="0" i="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143000"/>
            <a:ext cx="1828800" cy="402566"/>
          </a:xfrm>
          <a:prstGeom prst="rect">
            <a:avLst/>
          </a:prstGeom>
        </p:spPr>
      </p:pic>
      <p:sp>
        <p:nvSpPr>
          <p:cNvPr id="8" name="Rectangle 1"/>
          <p:cNvSpPr>
            <a:spLocks noChangeArrowheads="1"/>
          </p:cNvSpPr>
          <p:nvPr/>
        </p:nvSpPr>
        <p:spPr bwMode="auto">
          <a:xfrm>
            <a:off x="6972125" y="1600200"/>
            <a:ext cx="179087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solidFill>
                <a:effectLst/>
                <a:latin typeface="Arial" panose="020B0604020202020204" pitchFamily="34" charset="0"/>
              </a:rPr>
              <a:t>Thu 26 Dec 2019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6324964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979867" y="6566365"/>
            <a:ext cx="7104830" cy="215444"/>
          </a:xfrm>
          <a:prstGeom prst="rect">
            <a:avLst/>
          </a:prstGeom>
          <a:noFill/>
          <a:ln w="9525">
            <a:noFill/>
            <a:miter lim="800000"/>
            <a:headEnd/>
            <a:tailEnd/>
          </a:ln>
        </p:spPr>
        <p:txBody>
          <a:bodyPr wrap="none">
            <a:spAutoFit/>
          </a:bodyPr>
          <a:lstStyle/>
          <a:p>
            <a:r>
              <a:rPr lang="en-US" sz="800" b="0" i="0" dirty="0">
                <a:hlinkClick r:id="rId2"/>
              </a:rPr>
              <a:t>https://www.theguardian.com/world/2020/jan/15/sicilian-police-launch-dawn-raids-in-eu-subsidies-sting?CMP=Share_iOSApp_Other</a:t>
            </a:r>
            <a:endParaRPr lang="en-US" sz="800" b="0" i="0" dirty="0"/>
          </a:p>
        </p:txBody>
      </p:sp>
      <p:pic>
        <p:nvPicPr>
          <p:cNvPr id="2" name="Picture 1"/>
          <p:cNvPicPr>
            <a:picLocks noChangeAspect="1"/>
          </p:cNvPicPr>
          <p:nvPr/>
        </p:nvPicPr>
        <p:blipFill>
          <a:blip r:embed="rId3"/>
          <a:stretch>
            <a:fillRect/>
          </a:stretch>
        </p:blipFill>
        <p:spPr>
          <a:xfrm>
            <a:off x="1127059" y="228600"/>
            <a:ext cx="6873941" cy="6400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11" name="Rectangle 1"/>
          <p:cNvSpPr>
            <a:spLocks noChangeArrowheads="1"/>
          </p:cNvSpPr>
          <p:nvPr/>
        </p:nvSpPr>
        <p:spPr bwMode="auto">
          <a:xfrm>
            <a:off x="6924261" y="1189383"/>
            <a:ext cx="182242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solidFill>
                <a:effectLst/>
                <a:latin typeface="Arial" panose="020B0604020202020204" pitchFamily="34" charset="0"/>
              </a:rPr>
              <a:t>Wed 15 Jan 2020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4864083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1011927" y="6566365"/>
            <a:ext cx="7040710" cy="215444"/>
          </a:xfrm>
          <a:prstGeom prst="rect">
            <a:avLst/>
          </a:prstGeom>
          <a:noFill/>
          <a:ln w="9525">
            <a:noFill/>
            <a:miter lim="800000"/>
            <a:headEnd/>
            <a:tailEnd/>
          </a:ln>
        </p:spPr>
        <p:txBody>
          <a:bodyPr wrap="none">
            <a:spAutoFit/>
          </a:bodyPr>
          <a:lstStyle/>
          <a:p>
            <a:r>
              <a:rPr lang="en-US" sz="800" b="0" i="0" dirty="0">
                <a:solidFill>
                  <a:schemeClr val="bg1"/>
                </a:solidFill>
                <a:hlinkClick r:id="rId2"/>
              </a:rPr>
              <a:t>https://www.theguardian.com/world/2019/jun/20/tomatoes-italy-mafia-migrant-labour-modern-slavery?CMP=Share_iOSApp_Other</a:t>
            </a:r>
            <a:endParaRPr lang="en-US" sz="800" b="0" i="0" dirty="0">
              <a:solidFill>
                <a:schemeClr val="bg1"/>
              </a:solidFill>
            </a:endParaRPr>
          </a:p>
        </p:txBody>
      </p:sp>
      <p:pic>
        <p:nvPicPr>
          <p:cNvPr id="3" name="Picture 2"/>
          <p:cNvPicPr>
            <a:picLocks noChangeAspect="1"/>
          </p:cNvPicPr>
          <p:nvPr/>
        </p:nvPicPr>
        <p:blipFill>
          <a:blip r:embed="rId3"/>
          <a:stretch>
            <a:fillRect/>
          </a:stretch>
        </p:blipFill>
        <p:spPr>
          <a:xfrm>
            <a:off x="1255643" y="178817"/>
            <a:ext cx="6618134" cy="6400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8" name="Rectangle 1"/>
          <p:cNvSpPr>
            <a:spLocks noChangeArrowheads="1"/>
          </p:cNvSpPr>
          <p:nvPr/>
        </p:nvSpPr>
        <p:spPr bwMode="auto">
          <a:xfrm>
            <a:off x="6781800" y="1189383"/>
            <a:ext cx="20874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bg1"/>
                </a:solidFill>
                <a:effectLst/>
                <a:latin typeface="Arial" panose="020B0604020202020204" pitchFamily="34" charset="0"/>
              </a:rPr>
              <a:t>Thurs 20 June 2019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0308062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1600200"/>
            <a:ext cx="7315200" cy="4376583"/>
          </a:xfrm>
        </p:spPr>
        <p:txBody>
          <a:bodyPr/>
          <a:lstStyle/>
          <a:p>
            <a:pPr marL="0" indent="0" algn="ctr" eaLnBrk="1" hangingPunct="1">
              <a:buNone/>
            </a:pPr>
            <a:r>
              <a:rPr lang="en-US" sz="4000" b="1" dirty="0"/>
              <a:t>The civic traditions of the north and south </a:t>
            </a:r>
            <a:endParaRPr lang="en-US" b="1" dirty="0"/>
          </a:p>
          <a:p>
            <a:pPr marL="0" indent="0" algn="ctr" eaLnBrk="1" hangingPunct="1">
              <a:buNone/>
            </a:pPr>
            <a:r>
              <a:rPr lang="en-US" b="1" dirty="0">
                <a:solidFill>
                  <a:schemeClr val="accent1"/>
                </a:solidFill>
              </a:rPr>
              <a:t>of Italy originated from </a:t>
            </a:r>
          </a:p>
          <a:p>
            <a:pPr marL="0" indent="0" algn="ctr" eaLnBrk="1" hangingPunct="1">
              <a:buNone/>
            </a:pPr>
            <a:r>
              <a:rPr lang="en-US" sz="4000" b="1" dirty="0"/>
              <a:t>	different sources </a:t>
            </a:r>
          </a:p>
          <a:p>
            <a:pPr marL="0" indent="0" algn="ctr" eaLnBrk="1" hangingPunct="1">
              <a:buNone/>
            </a:pPr>
            <a:r>
              <a:rPr lang="en-US" b="1" dirty="0"/>
              <a:t>and these traditions have persisted </a:t>
            </a:r>
            <a:r>
              <a:rPr lang="en-US" sz="4000" b="1" dirty="0"/>
              <a:t>for centuries</a:t>
            </a:r>
            <a:endParaRPr lang="en-US" b="1" dirty="0"/>
          </a:p>
          <a:p>
            <a:pPr algn="ctr" eaLnBrk="1" hangingPunct="1">
              <a:buFontTx/>
              <a:buNone/>
            </a:pPr>
            <a:r>
              <a:rPr lang="en-US" sz="1400" dirty="0"/>
              <a:t>(Robert Putnam 1991)</a:t>
            </a:r>
          </a:p>
          <a:p>
            <a:pPr eaLnBrk="1" hangingPunct="1">
              <a:buNone/>
            </a:pPr>
            <a:endParaRPr lang="en-US" sz="1400" dirty="0"/>
          </a:p>
        </p:txBody>
      </p:sp>
      <p:sp>
        <p:nvSpPr>
          <p:cNvPr id="6451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838200" y="1394764"/>
            <a:ext cx="7315200" cy="4853636"/>
          </a:xfrm>
        </p:spPr>
        <p:txBody>
          <a:bodyPr/>
          <a:lstStyle/>
          <a:p>
            <a:pPr marL="0" indent="0" algn="ctr" eaLnBrk="1" hangingPunct="1">
              <a:lnSpc>
                <a:spcPct val="90000"/>
              </a:lnSpc>
              <a:buNone/>
            </a:pPr>
            <a:r>
              <a:rPr lang="en-US" sz="2400" b="1" dirty="0"/>
              <a:t>In the </a:t>
            </a:r>
          </a:p>
          <a:p>
            <a:pPr marL="0" indent="0" algn="ctr" eaLnBrk="1" hangingPunct="1">
              <a:lnSpc>
                <a:spcPct val="90000"/>
              </a:lnSpc>
              <a:buNone/>
            </a:pPr>
            <a:r>
              <a:rPr lang="en-US" sz="4400" b="1" dirty="0"/>
              <a:t>north</a:t>
            </a:r>
            <a:r>
              <a:rPr lang="en-US" sz="4000" b="1" dirty="0"/>
              <a:t> </a:t>
            </a:r>
          </a:p>
          <a:p>
            <a:pPr marL="0" indent="0" algn="ctr" eaLnBrk="1" hangingPunct="1">
              <a:lnSpc>
                <a:spcPct val="90000"/>
              </a:lnSpc>
              <a:buNone/>
            </a:pPr>
            <a:r>
              <a:rPr lang="en-US" b="1" dirty="0">
                <a:solidFill>
                  <a:schemeClr val="accent1"/>
                </a:solidFill>
              </a:rPr>
              <a:t>there has been a centuries-long </a:t>
            </a:r>
            <a:r>
              <a:rPr lang="en-US" sz="4000" b="1" dirty="0"/>
              <a:t>legacy of </a:t>
            </a:r>
          </a:p>
          <a:p>
            <a:pPr marL="0" indent="0" algn="ctr" eaLnBrk="1" hangingPunct="1">
              <a:lnSpc>
                <a:spcPct val="90000"/>
              </a:lnSpc>
              <a:buNone/>
            </a:pPr>
            <a:r>
              <a:rPr lang="en-US" sz="4000" b="1" dirty="0"/>
              <a:t>civic involvement through guilds </a:t>
            </a:r>
          </a:p>
          <a:p>
            <a:pPr marL="0" indent="0" algn="ctr" eaLnBrk="1" hangingPunct="1">
              <a:lnSpc>
                <a:spcPct val="90000"/>
              </a:lnSpc>
              <a:buNone/>
            </a:pPr>
            <a:r>
              <a:rPr lang="en-US" sz="4000" b="1" dirty="0"/>
              <a:t>and</a:t>
            </a:r>
            <a:r>
              <a:rPr lang="en-US" b="1" dirty="0"/>
              <a:t> </a:t>
            </a:r>
            <a:r>
              <a:rPr lang="en-US" sz="4000" b="1" dirty="0"/>
              <a:t>democratic elections</a:t>
            </a:r>
            <a:r>
              <a:rPr lang="en-US" b="1" dirty="0"/>
              <a:t> </a:t>
            </a:r>
          </a:p>
          <a:p>
            <a:pPr marL="0" indent="0" algn="ctr" eaLnBrk="1" hangingPunct="1">
              <a:lnSpc>
                <a:spcPct val="90000"/>
              </a:lnSpc>
              <a:buNone/>
            </a:pPr>
            <a:r>
              <a:rPr lang="en-US" b="1" dirty="0"/>
              <a:t>that has held corruption in check</a:t>
            </a:r>
          </a:p>
          <a:p>
            <a:pPr eaLnBrk="1" hangingPunct="1">
              <a:lnSpc>
                <a:spcPct val="80000"/>
              </a:lnSpc>
            </a:pPr>
            <a:endParaRPr lang="en-US" sz="9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914400" y="1905000"/>
            <a:ext cx="7315200" cy="4154984"/>
          </a:xfrm>
        </p:spPr>
        <p:txBody>
          <a:bodyPr/>
          <a:lstStyle/>
          <a:p>
            <a:pPr marL="0" indent="0" algn="ctr" eaLnBrk="1" hangingPunct="1">
              <a:buNone/>
            </a:pPr>
            <a:r>
              <a:rPr lang="en-US" b="1" dirty="0"/>
              <a:t>Today, </a:t>
            </a:r>
          </a:p>
          <a:p>
            <a:pPr marL="0" indent="0" algn="ctr" eaLnBrk="1" hangingPunct="1">
              <a:buNone/>
            </a:pPr>
            <a:r>
              <a:rPr lang="en-US" b="1" dirty="0"/>
              <a:t>the north of Italy is as successful as or more successful than Germany, </a:t>
            </a:r>
          </a:p>
          <a:p>
            <a:pPr marL="0" indent="0" algn="ctr" eaLnBrk="1" hangingPunct="1">
              <a:buNone/>
            </a:pPr>
            <a:endParaRPr lang="en-US" sz="1200" b="1" dirty="0"/>
          </a:p>
          <a:p>
            <a:pPr marL="0" indent="0" algn="ctr" eaLnBrk="1" hangingPunct="1">
              <a:buNone/>
            </a:pPr>
            <a:r>
              <a:rPr lang="en-US" b="1" dirty="0"/>
              <a:t>whereas the south </a:t>
            </a:r>
          </a:p>
          <a:p>
            <a:pPr marL="0" indent="0" algn="ctr" eaLnBrk="1" hangingPunct="1">
              <a:buNone/>
            </a:pPr>
            <a:r>
              <a:rPr lang="en-US" b="1" dirty="0"/>
              <a:t>languishes in poverty</a:t>
            </a:r>
          </a:p>
          <a:p>
            <a:pPr marL="0" indent="0" algn="ctr" eaLnBrk="1" hangingPunct="1">
              <a:buNone/>
            </a:pPr>
            <a:r>
              <a:rPr lang="en-US" b="1" dirty="0"/>
              <a:t>even though millions of dollars have been devoted to eradicating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6563" name="Rectangle 3"/>
          <p:cNvSpPr>
            <a:spLocks noGrp="1" noChangeArrowheads="1"/>
          </p:cNvSpPr>
          <p:nvPr>
            <p:ph type="body" idx="1"/>
          </p:nvPr>
        </p:nvSpPr>
        <p:spPr>
          <a:xfrm>
            <a:off x="914400" y="1600200"/>
            <a:ext cx="7315200" cy="4647426"/>
          </a:xfrm>
        </p:spPr>
        <p:txBody>
          <a:bodyPr/>
          <a:lstStyle/>
          <a:p>
            <a:pPr eaLnBrk="1" hangingPunct="1"/>
            <a:endParaRPr lang="en-US" dirty="0"/>
          </a:p>
          <a:p>
            <a:pPr eaLnBrk="1" hangingPunct="1"/>
            <a:r>
              <a:rPr lang="en-US" dirty="0"/>
              <a:t>. . . </a:t>
            </a:r>
            <a:r>
              <a:rPr lang="en-US" b="1" dirty="0"/>
              <a:t>the Northern League</a:t>
            </a:r>
            <a:r>
              <a:rPr lang="en-US" dirty="0"/>
              <a:t> . . . periodically seeks to create </a:t>
            </a:r>
            <a:br>
              <a:rPr lang="en-US" dirty="0"/>
            </a:br>
            <a:r>
              <a:rPr lang="en-US" dirty="0"/>
              <a:t>two separate nations in Italy</a:t>
            </a:r>
          </a:p>
          <a:p>
            <a:pPr eaLnBrk="1" hangingPunct="1"/>
            <a:endParaRPr lang="en-US" sz="1600" dirty="0"/>
          </a:p>
          <a:p>
            <a:pPr eaLnBrk="1" hangingPunct="1"/>
            <a:r>
              <a:rPr lang="en-US" dirty="0"/>
              <a:t>But the economically prosperous north </a:t>
            </a:r>
            <a:r>
              <a:rPr lang="en-US" sz="3600" b="1" dirty="0"/>
              <a:t>depends heavily on emigration from the south</a:t>
            </a:r>
            <a:r>
              <a:rPr lang="en-US" dirty="0"/>
              <a:t> for its workforce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0419" name="Rectangle 3"/>
          <p:cNvSpPr>
            <a:spLocks noGrp="1" noChangeArrowheads="1"/>
          </p:cNvSpPr>
          <p:nvPr>
            <p:ph type="body" idx="1"/>
          </p:nvPr>
        </p:nvSpPr>
        <p:spPr>
          <a:xfrm>
            <a:off x="914400" y="1401020"/>
            <a:ext cx="7315200" cy="4771180"/>
          </a:xfrm>
        </p:spPr>
        <p:txBody>
          <a:bodyPr/>
          <a:lstStyle/>
          <a:p>
            <a:pPr algn="ctr" eaLnBrk="1" hangingPunct="1">
              <a:buFontTx/>
              <a:buNone/>
            </a:pPr>
            <a:r>
              <a:rPr lang="en-US" sz="3600" b="1" dirty="0"/>
              <a:t>The country is divided into two main regions</a:t>
            </a:r>
          </a:p>
          <a:p>
            <a:pPr eaLnBrk="1" hangingPunct="1">
              <a:buFontTx/>
              <a:buNone/>
            </a:pPr>
            <a:endParaRPr lang="en-US" sz="1400" b="1" dirty="0"/>
          </a:p>
          <a:p>
            <a:pPr eaLnBrk="1" hangingPunct="1">
              <a:buFontTx/>
              <a:buNone/>
            </a:pPr>
            <a:r>
              <a:rPr lang="en-US" b="1" dirty="0"/>
              <a:t>	</a:t>
            </a:r>
            <a:r>
              <a:rPr lang="en-US" b="1" dirty="0">
                <a:solidFill>
                  <a:srgbClr val="FF0000"/>
                </a:solidFill>
              </a:rPr>
              <a:t>“Continental Italy” </a:t>
            </a:r>
            <a:r>
              <a:rPr lang="en-US" sz="2400" dirty="0"/>
              <a:t>(aka “The North”)</a:t>
            </a:r>
            <a:endParaRPr lang="en-US" sz="2800" dirty="0"/>
          </a:p>
          <a:p>
            <a:pPr lvl="1" eaLnBrk="1" hangingPunct="1"/>
            <a:r>
              <a:rPr lang="en-US" dirty="0"/>
              <a:t>The Alps</a:t>
            </a:r>
          </a:p>
          <a:p>
            <a:pPr lvl="1" eaLnBrk="1" hangingPunct="1"/>
            <a:r>
              <a:rPr lang="en-US" dirty="0"/>
              <a:t>The northern Italian plain</a:t>
            </a:r>
          </a:p>
          <a:p>
            <a:pPr eaLnBrk="1" hangingPunct="1">
              <a:buFontTx/>
              <a:buNone/>
            </a:pPr>
            <a:endParaRPr lang="en-US" sz="1200" dirty="0"/>
          </a:p>
          <a:p>
            <a:pPr eaLnBrk="1" hangingPunct="1">
              <a:buNone/>
            </a:pPr>
            <a:r>
              <a:rPr lang="en-US" b="1" dirty="0"/>
              <a:t>	</a:t>
            </a:r>
            <a:r>
              <a:rPr lang="en-US" b="1" dirty="0">
                <a:solidFill>
                  <a:srgbClr val="FF0000"/>
                </a:solidFill>
              </a:rPr>
              <a:t>“Mediterranean Italy” </a:t>
            </a:r>
            <a:r>
              <a:rPr lang="en-US" sz="2400" dirty="0"/>
              <a:t>(aka “The South”)</a:t>
            </a:r>
            <a:endParaRPr lang="en-US" sz="3600" dirty="0"/>
          </a:p>
          <a:p>
            <a:pPr eaLnBrk="1" hangingPunct="1">
              <a:buFontTx/>
              <a:buNone/>
            </a:pPr>
            <a:endParaRPr lang="en-US" sz="500" b="1" dirty="0"/>
          </a:p>
          <a:p>
            <a:pPr lvl="1" eaLnBrk="1" hangingPunct="1"/>
            <a:r>
              <a:rPr lang="en-US" dirty="0"/>
              <a:t>The Italian peninsula and the islands</a:t>
            </a:r>
          </a:p>
          <a:p>
            <a:pPr marL="0" indent="0" eaLnBrk="1" hangingPunct="1">
              <a:buNone/>
            </a:pPr>
            <a:endParaRPr lang="en-US" dirty="0"/>
          </a:p>
        </p:txBody>
      </p:sp>
      <p:sp>
        <p:nvSpPr>
          <p:cNvPr id="60420"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32789686"/>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7587" name="Rectangle 3"/>
          <p:cNvSpPr>
            <a:spLocks noGrp="1" noChangeArrowheads="1"/>
          </p:cNvSpPr>
          <p:nvPr>
            <p:ph type="body" idx="1"/>
          </p:nvPr>
        </p:nvSpPr>
        <p:spPr>
          <a:xfrm>
            <a:off x="914400" y="1825145"/>
            <a:ext cx="7315200" cy="3539430"/>
          </a:xfrm>
        </p:spPr>
        <p:txBody>
          <a:bodyPr/>
          <a:lstStyle/>
          <a:p>
            <a:pPr marL="0" indent="0" algn="ctr" eaLnBrk="1" hangingPunct="1"/>
            <a:endParaRPr lang="en-US" b="1" dirty="0"/>
          </a:p>
          <a:p>
            <a:pPr marL="0" indent="0" algn="ctr" eaLnBrk="1" hangingPunct="1"/>
            <a:endParaRPr lang="en-US" b="1" dirty="0"/>
          </a:p>
          <a:p>
            <a:pPr marL="0" indent="0" algn="ctr" eaLnBrk="1" hangingPunct="1">
              <a:lnSpc>
                <a:spcPct val="110000"/>
              </a:lnSpc>
              <a:buNone/>
            </a:pPr>
            <a:r>
              <a:rPr lang="en-US" b="1" dirty="0"/>
              <a:t>the north and south </a:t>
            </a:r>
          </a:p>
          <a:p>
            <a:pPr marL="0" indent="0" algn="ctr" eaLnBrk="1" hangingPunct="1">
              <a:lnSpc>
                <a:spcPct val="110000"/>
              </a:lnSpc>
              <a:buNone/>
            </a:pPr>
            <a:r>
              <a:rPr lang="en-US" b="1" dirty="0"/>
              <a:t>are closely linked to one another culturally, even though there are regional differences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8611" name="Rectangle 3"/>
          <p:cNvSpPr>
            <a:spLocks noGrp="1" noChangeArrowheads="1"/>
          </p:cNvSpPr>
          <p:nvPr>
            <p:ph type="body" idx="1"/>
          </p:nvPr>
        </p:nvSpPr>
        <p:spPr>
          <a:xfrm>
            <a:off x="914400" y="1343085"/>
            <a:ext cx="7315200" cy="4524315"/>
          </a:xfrm>
        </p:spPr>
        <p:txBody>
          <a:bodyPr/>
          <a:lstStyle/>
          <a:p>
            <a:pPr marL="0" indent="0" algn="ctr" eaLnBrk="1" hangingPunct="1">
              <a:buNone/>
            </a:pPr>
            <a:r>
              <a:rPr lang="en-US" sz="2800" dirty="0"/>
              <a:t>“Although Italian culture is justifiably renowned, it is in danger of extinction, as are the cultures of some other developed nations.  It has one of the lowest fertility rate among nations: 1.19  children per woman.  After Sweden, Italy has the oldest population among nations, with  16.1% of its population over 65.”</a:t>
            </a:r>
          </a:p>
        </p:txBody>
      </p:sp>
      <p:sp>
        <p:nvSpPr>
          <p:cNvPr id="5" name="Rectangle 4"/>
          <p:cNvSpPr/>
          <p:nvPr/>
        </p:nvSpPr>
        <p:spPr>
          <a:xfrm>
            <a:off x="3124200" y="3877130"/>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1.24</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6" name="Rectangle 5"/>
          <p:cNvSpPr/>
          <p:nvPr/>
        </p:nvSpPr>
        <p:spPr>
          <a:xfrm>
            <a:off x="1829474" y="5415166"/>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22.1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7" name="Rectangle 6"/>
          <p:cNvSpPr/>
          <p:nvPr/>
        </p:nvSpPr>
        <p:spPr>
          <a:xfrm>
            <a:off x="3424104" y="5998192"/>
            <a:ext cx="2279471"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[2023 est.]</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3B8C10D-B7BB-4D90-B9DA-15B7BA32DEED}"/>
                  </a:ext>
                </a:extLst>
              </p14:cNvPr>
              <p14:cNvContentPartPr/>
              <p14:nvPr/>
            </p14:nvContentPartPr>
            <p14:xfrm>
              <a:off x="4215771" y="2049632"/>
              <a:ext cx="2448360" cy="67680"/>
            </p14:xfrm>
          </p:contentPart>
        </mc:Choice>
        <mc:Fallback xmlns="">
          <p:pic>
            <p:nvPicPr>
              <p:cNvPr id="2" name="Ink 1">
                <a:extLst>
                  <a:ext uri="{FF2B5EF4-FFF2-40B4-BE49-F238E27FC236}">
                    <a16:creationId xmlns:a16="http://schemas.microsoft.com/office/drawing/2014/main" id="{23B8C10D-B7BB-4D90-B9DA-15B7BA32DEED}"/>
                  </a:ext>
                </a:extLst>
              </p:cNvPr>
              <p:cNvPicPr/>
              <p:nvPr/>
            </p:nvPicPr>
            <p:blipFill>
              <a:blip r:embed="rId4"/>
              <a:stretch>
                <a:fillRect/>
              </a:stretch>
            </p:blipFill>
            <p:spPr>
              <a:xfrm>
                <a:off x="4161771" y="1941992"/>
                <a:ext cx="255600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CFF5946-9714-4B76-95FB-C0A2604547FE}"/>
                  </a:ext>
                </a:extLst>
              </p14:cNvPr>
              <p14:cNvContentPartPr/>
              <p14:nvPr/>
            </p14:nvContentPartPr>
            <p14:xfrm>
              <a:off x="2068731" y="2569472"/>
              <a:ext cx="1411200" cy="39240"/>
            </p14:xfrm>
          </p:contentPart>
        </mc:Choice>
        <mc:Fallback xmlns="">
          <p:pic>
            <p:nvPicPr>
              <p:cNvPr id="3" name="Ink 2">
                <a:extLst>
                  <a:ext uri="{FF2B5EF4-FFF2-40B4-BE49-F238E27FC236}">
                    <a16:creationId xmlns:a16="http://schemas.microsoft.com/office/drawing/2014/main" id="{8CFF5946-9714-4B76-95FB-C0A2604547FE}"/>
                  </a:ext>
                </a:extLst>
              </p:cNvPr>
              <p:cNvPicPr/>
              <p:nvPr/>
            </p:nvPicPr>
            <p:blipFill>
              <a:blip r:embed="rId6"/>
              <a:stretch>
                <a:fillRect/>
              </a:stretch>
            </p:blipFill>
            <p:spPr>
              <a:xfrm>
                <a:off x="2015091" y="2461472"/>
                <a:ext cx="15188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574CA3D-9439-43ED-A825-CFDAC462303D}"/>
                  </a:ext>
                </a:extLst>
              </p14:cNvPr>
              <p14:cNvContentPartPr/>
              <p14:nvPr/>
            </p14:nvContentPartPr>
            <p14:xfrm>
              <a:off x="3406851" y="1529792"/>
              <a:ext cx="2011680" cy="49320"/>
            </p14:xfrm>
          </p:contentPart>
        </mc:Choice>
        <mc:Fallback xmlns="">
          <p:pic>
            <p:nvPicPr>
              <p:cNvPr id="4" name="Ink 3">
                <a:extLst>
                  <a:ext uri="{FF2B5EF4-FFF2-40B4-BE49-F238E27FC236}">
                    <a16:creationId xmlns:a16="http://schemas.microsoft.com/office/drawing/2014/main" id="{F574CA3D-9439-43ED-A825-CFDAC462303D}"/>
                  </a:ext>
                </a:extLst>
              </p:cNvPr>
              <p:cNvPicPr/>
              <p:nvPr/>
            </p:nvPicPr>
            <p:blipFill>
              <a:blip r:embed="rId8"/>
              <a:stretch>
                <a:fillRect/>
              </a:stretch>
            </p:blipFill>
            <p:spPr>
              <a:xfrm>
                <a:off x="3353211" y="1422152"/>
                <a:ext cx="2119320" cy="264960"/>
              </a:xfrm>
              <a:prstGeom prst="rect">
                <a:avLst/>
              </a:prstGeom>
            </p:spPr>
          </p:pic>
        </mc:Fallback>
      </mc:AlternateContent>
      <p:sp>
        <p:nvSpPr>
          <p:cNvPr id="9" name="Rectangle 8">
            <a:extLst>
              <a:ext uri="{FF2B5EF4-FFF2-40B4-BE49-F238E27FC236}">
                <a16:creationId xmlns:a16="http://schemas.microsoft.com/office/drawing/2014/main" id="{B937DFF3-DDB7-0BC9-71BA-AB82A4AC88B3}"/>
              </a:ext>
            </a:extLst>
          </p:cNvPr>
          <p:cNvSpPr/>
          <p:nvPr/>
        </p:nvSpPr>
        <p:spPr>
          <a:xfrm>
            <a:off x="1066800" y="5420380"/>
            <a:ext cx="1997342"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[23.31%]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7074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0952" y="6542646"/>
            <a:ext cx="4137025" cy="215444"/>
          </a:xfrm>
          <a:prstGeom prst="rect">
            <a:avLst/>
          </a:prstGeom>
          <a:noFill/>
          <a:ln w="28575">
            <a:noFill/>
            <a:miter lim="800000"/>
            <a:headEnd/>
            <a:tailEnd/>
          </a:ln>
        </p:spPr>
        <p:txBody>
          <a:bodyPr anchor="ctr">
            <a:spAutoFit/>
          </a:bodyPr>
          <a:lstStyle/>
          <a:p>
            <a:pPr fontAlgn="auto">
              <a:spcBef>
                <a:spcPts val="0"/>
              </a:spcBef>
              <a:spcAft>
                <a:spcPts val="0"/>
              </a:spcAft>
              <a:defRPr/>
            </a:pPr>
            <a:r>
              <a:rPr lang="en-US" sz="800" b="0" i="0" kern="0" dirty="0">
                <a:solidFill>
                  <a:srgbClr val="FFFFFF"/>
                </a:solidFill>
                <a:latin typeface="Arial" pitchFamily="34" charset="0"/>
                <a:cs typeface="Arial" pitchFamily="34" charset="0"/>
                <a:hlinkClick r:id="rId2"/>
              </a:rPr>
              <a:t>http://news.bbc.co.uk/2/hi/europe/7500605.stm</a:t>
            </a:r>
            <a:endParaRPr lang="en-US" sz="800" b="0" i="0" kern="0" dirty="0">
              <a:solidFill>
                <a:srgbClr val="FFFFFF"/>
              </a:solidFill>
              <a:latin typeface="Arial" pitchFamily="34" charset="0"/>
              <a:cs typeface="Arial" pitchFamily="34" charset="0"/>
            </a:endParaRPr>
          </a:p>
        </p:txBody>
      </p:sp>
      <p:pic>
        <p:nvPicPr>
          <p:cNvPr id="3075" name="Picture 3"/>
          <p:cNvPicPr>
            <a:picLocks noChangeAspect="1" noChangeArrowheads="1"/>
          </p:cNvPicPr>
          <p:nvPr/>
        </p:nvPicPr>
        <p:blipFill>
          <a:blip r:embed="rId3" cstate="print"/>
          <a:srcRect/>
          <a:stretch>
            <a:fillRect/>
          </a:stretch>
        </p:blipFill>
        <p:spPr bwMode="auto">
          <a:xfrm>
            <a:off x="762000" y="361950"/>
            <a:ext cx="7589838" cy="6115050"/>
          </a:xfrm>
          <a:prstGeom prst="rect">
            <a:avLst/>
          </a:prstGeom>
          <a:noFill/>
          <a:ln w="9525">
            <a:noFill/>
            <a:miter lim="800000"/>
            <a:headEnd/>
            <a:tailEnd/>
          </a:ln>
        </p:spPr>
      </p:pic>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3411" name="Rectangle 3"/>
          <p:cNvSpPr>
            <a:spLocks noGrp="1" noChangeArrowheads="1"/>
          </p:cNvSpPr>
          <p:nvPr>
            <p:ph type="body" idx="1"/>
          </p:nvPr>
        </p:nvSpPr>
        <p:spPr>
          <a:xfrm>
            <a:off x="914400" y="2371904"/>
            <a:ext cx="7315200" cy="3724096"/>
          </a:xfrm>
        </p:spPr>
        <p:txBody>
          <a:bodyPr/>
          <a:lstStyle/>
          <a:p>
            <a:pPr marL="0" indent="0" algn="ctr" eaLnBrk="1" hangingPunct="1">
              <a:spcBef>
                <a:spcPts val="0"/>
              </a:spcBef>
              <a:buNone/>
            </a:pPr>
            <a:r>
              <a:rPr lang="en-US" dirty="0"/>
              <a:t>Because </a:t>
            </a:r>
            <a:r>
              <a:rPr lang="en-US" sz="3600" b="1" dirty="0"/>
              <a:t>the entire community or audience</a:t>
            </a:r>
            <a:r>
              <a:rPr lang="en-US" dirty="0"/>
              <a:t> is involved in the unfolding of the drama, several issues and factors come into play that involve </a:t>
            </a:r>
            <a:r>
              <a:rPr lang="en-US" sz="3600" b="1" dirty="0"/>
              <a:t>numerous individuals</a:t>
            </a:r>
            <a:endParaRPr lang="en-US" b="1" dirty="0"/>
          </a:p>
          <a:p>
            <a:pPr marL="0" indent="0" algn="ctr" eaLnBrk="1" hangingPunct="1">
              <a:spcBef>
                <a:spcPts val="0"/>
              </a:spcBef>
              <a:buNone/>
            </a:pPr>
            <a:endParaRPr lang="en-US" sz="1600" dirty="0"/>
          </a:p>
          <a:p>
            <a:pPr marL="0" lvl="1" indent="0" algn="ctr" eaLnBrk="1" hangingPunct="1">
              <a:spcBef>
                <a:spcPts val="0"/>
              </a:spcBef>
              <a:buNone/>
            </a:pPr>
            <a:r>
              <a:rPr lang="en-US" sz="2400" dirty="0"/>
              <a:t>It is not an accident that the Italians have not specialized in one-person stage shows or dramas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4435" name="Rectangle 3"/>
          <p:cNvSpPr>
            <a:spLocks noGrp="1" noChangeArrowheads="1"/>
          </p:cNvSpPr>
          <p:nvPr>
            <p:ph type="body" idx="1"/>
          </p:nvPr>
        </p:nvSpPr>
        <p:spPr>
          <a:xfrm>
            <a:off x="914400" y="2686336"/>
            <a:ext cx="7315200" cy="2554545"/>
          </a:xfrm>
        </p:spPr>
        <p:txBody>
          <a:bodyPr/>
          <a:lstStyle/>
          <a:p>
            <a:pPr marL="0" indent="0" algn="ctr" eaLnBrk="1" hangingPunct="1">
              <a:spcBef>
                <a:spcPts val="0"/>
              </a:spcBef>
              <a:buNone/>
            </a:pPr>
            <a:r>
              <a:rPr lang="en-US" sz="2400" dirty="0"/>
              <a:t>Thus, Italy, while </a:t>
            </a:r>
          </a:p>
          <a:p>
            <a:pPr marL="0" indent="0" algn="ctr" eaLnBrk="1" hangingPunct="1">
              <a:spcBef>
                <a:spcPts val="0"/>
              </a:spcBef>
              <a:buNone/>
            </a:pPr>
            <a:r>
              <a:rPr lang="en-US" sz="2800" dirty="0"/>
              <a:t>primarily stressing individualism, is</a:t>
            </a:r>
          </a:p>
          <a:p>
            <a:pPr marL="0" indent="0" algn="ctr" eaLnBrk="1" hangingPunct="1">
              <a:spcBef>
                <a:spcPts val="0"/>
              </a:spcBef>
              <a:buNone/>
            </a:pPr>
            <a:r>
              <a:rPr lang="en-US" sz="3600" b="1" dirty="0"/>
              <a:t>oriented toward </a:t>
            </a:r>
          </a:p>
          <a:p>
            <a:pPr marL="0" indent="0" algn="ctr" eaLnBrk="1" hangingPunct="1">
              <a:spcBef>
                <a:spcPts val="0"/>
              </a:spcBef>
              <a:buNone/>
            </a:pPr>
            <a:r>
              <a:rPr lang="en-US" sz="3600" b="1" dirty="0"/>
              <a:t>specific aspects </a:t>
            </a:r>
          </a:p>
          <a:p>
            <a:pPr marL="0" indent="0" algn="ctr" eaLnBrk="1" hangingPunct="1">
              <a:spcBef>
                <a:spcPts val="0"/>
              </a:spcBef>
              <a:buNone/>
            </a:pPr>
            <a:r>
              <a:rPr lang="en-US" sz="3600" b="1" dirty="0"/>
              <a:t>of </a:t>
            </a:r>
            <a:r>
              <a:rPr lang="en-US" sz="3600" b="1" dirty="0" err="1"/>
              <a:t>groupism</a:t>
            </a:r>
            <a:r>
              <a:rPr lang="en-US" sz="3600" b="1" dirty="0"/>
              <a:t> or collectivism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4435" name="Rectangle 3"/>
          <p:cNvSpPr>
            <a:spLocks noGrp="1" noChangeArrowheads="1"/>
          </p:cNvSpPr>
          <p:nvPr>
            <p:ph type="body" idx="1"/>
          </p:nvPr>
        </p:nvSpPr>
        <p:spPr>
          <a:xfrm>
            <a:off x="914400" y="3163418"/>
            <a:ext cx="7315200" cy="1865126"/>
          </a:xfrm>
        </p:spPr>
        <p:txBody>
          <a:bodyPr/>
          <a:lstStyle/>
          <a:p>
            <a:pPr marL="0" indent="0" algn="ctr" eaLnBrk="1" hangingPunct="1">
              <a:lnSpc>
                <a:spcPct val="90000"/>
              </a:lnSpc>
              <a:spcBef>
                <a:spcPts val="0"/>
              </a:spcBef>
              <a:buNone/>
            </a:pPr>
            <a:r>
              <a:rPr lang="en-US" sz="2800" dirty="0"/>
              <a:t>Even though individuals might not give the country as a whole much consideration, </a:t>
            </a:r>
            <a:endParaRPr lang="en-US" dirty="0"/>
          </a:p>
          <a:p>
            <a:pPr marL="0" indent="0" algn="ctr" eaLnBrk="1" hangingPunct="1">
              <a:lnSpc>
                <a:spcPct val="90000"/>
              </a:lnSpc>
              <a:spcBef>
                <a:spcPts val="0"/>
              </a:spcBef>
              <a:buNone/>
            </a:pPr>
            <a:r>
              <a:rPr lang="en-US" sz="3600" b="1" dirty="0"/>
              <a:t>they place great importance </a:t>
            </a:r>
          </a:p>
          <a:p>
            <a:pPr marL="0" indent="0" algn="ctr" eaLnBrk="1" hangingPunct="1">
              <a:lnSpc>
                <a:spcPct val="90000"/>
              </a:lnSpc>
              <a:spcBef>
                <a:spcPts val="0"/>
              </a:spcBef>
              <a:buNone/>
            </a:pPr>
            <a:r>
              <a:rPr lang="en-US" sz="3600" b="1" dirty="0"/>
              <a:t>on local and regional affiliation</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rgbClr val="000000"/>
              </a:solidFill>
              <a:effectLst>
                <a:outerShdw blurRad="50800" dist="38100" algn="l" rotWithShape="0">
                  <a:prstClr val="black">
                    <a:alpha val="40000"/>
                  </a:prstClr>
                </a:outerShdw>
              </a:effectLst>
              <a:latin typeface="+mn-lt"/>
            </a:endParaRPr>
          </a:p>
          <a:p>
            <a:pPr marL="990600" lvl="1" indent="-533400" algn="l"/>
            <a:r>
              <a:rPr kumimoji="0" lang="en-US" sz="4000" b="1" u="none" strike="noStrike" kern="0" cap="none" spc="0" normalizeH="0" baseline="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5.	Chorus</a:t>
            </a:r>
            <a:r>
              <a:rPr kumimoji="0" lang="en-US" sz="4000" b="1" u="none" strike="noStrike" kern="0" cap="none" spc="0" normalizeH="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 and Soloists</a:t>
            </a:r>
            <a:endParaRPr kumimoji="0" lang="en-US" sz="4000" b="1" u="none" strike="noStrike" kern="0" cap="none" spc="0" normalizeH="0" baseline="0" noProof="0" dirty="0">
              <a:ln>
                <a:noFill/>
              </a:ln>
              <a:solidFill>
                <a:schemeClr val="tx1"/>
              </a:solidFill>
              <a:effectLst/>
              <a:uLnTx/>
              <a:uFillTx/>
              <a:latin typeface="+mn-lt"/>
            </a:endParaRPr>
          </a:p>
        </p:txBody>
      </p:sp>
      <p:sp>
        <p:nvSpPr>
          <p:cNvPr id="10" name="Text Box 5"/>
          <p:cNvSpPr txBox="1">
            <a:spLocks noChangeArrowheads="1"/>
          </p:cNvSpPr>
          <p:nvPr/>
        </p:nvSpPr>
        <p:spPr bwMode="auto">
          <a:xfrm>
            <a:off x="914400" y="1905000"/>
            <a:ext cx="7315200" cy="365023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eaLnBrk="1" hangingPunct="1"/>
            <a:r>
              <a:rPr lang="en-US" sz="2800" i="0" dirty="0"/>
              <a:t>The importance of both the chorus and the soloists, </a:t>
            </a:r>
          </a:p>
          <a:p>
            <a:pPr eaLnBrk="1" hangingPunct="1"/>
            <a:r>
              <a:rPr lang="en-US" sz="2800" i="0" dirty="0"/>
              <a:t>which reflects the unity of Italian culture (chorus) </a:t>
            </a:r>
          </a:p>
          <a:p>
            <a:pPr eaLnBrk="1" hangingPunct="1"/>
            <a:r>
              <a:rPr lang="en-US" sz="2800" i="0" dirty="0"/>
              <a:t>but also regional variations, particularly between the north and south</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6483" name="Rectangle 3"/>
          <p:cNvSpPr>
            <a:spLocks noGrp="1" noChangeArrowheads="1"/>
          </p:cNvSpPr>
          <p:nvPr>
            <p:ph type="body" idx="1"/>
          </p:nvPr>
        </p:nvSpPr>
        <p:spPr>
          <a:xfrm>
            <a:off x="914400" y="2098235"/>
            <a:ext cx="7315200" cy="4191917"/>
          </a:xfrm>
        </p:spPr>
        <p:txBody>
          <a:bodyPr/>
          <a:lstStyle/>
          <a:p>
            <a:pPr marL="0" indent="0" algn="ctr" eaLnBrk="1" hangingPunct="1">
              <a:lnSpc>
                <a:spcPct val="90000"/>
              </a:lnSpc>
              <a:spcBef>
                <a:spcPts val="0"/>
              </a:spcBef>
              <a:buNone/>
            </a:pPr>
            <a:r>
              <a:rPr lang="en-US" dirty="0"/>
              <a:t>When Italians created the opera around 1600, </a:t>
            </a:r>
            <a:r>
              <a:rPr lang="en-US" sz="3600" b="1" dirty="0"/>
              <a:t>there were no soloists</a:t>
            </a:r>
            <a:endParaRPr lang="en-US" b="1" dirty="0"/>
          </a:p>
          <a:p>
            <a:pPr eaLnBrk="1" hangingPunct="1">
              <a:lnSpc>
                <a:spcPct val="90000"/>
              </a:lnSpc>
              <a:spcBef>
                <a:spcPts val="0"/>
              </a:spcBef>
            </a:pPr>
            <a:endParaRPr lang="en-US" sz="1600" dirty="0"/>
          </a:p>
          <a:p>
            <a:pPr lvl="1" eaLnBrk="1" hangingPunct="1">
              <a:lnSpc>
                <a:spcPct val="90000"/>
              </a:lnSpc>
              <a:spcBef>
                <a:spcPts val="0"/>
              </a:spcBef>
            </a:pPr>
            <a:r>
              <a:rPr lang="en-US" dirty="0"/>
              <a:t>The first great Italian composer, Claudio Monteverdi, basically used different parts of the chorus to express the ideas and emotions</a:t>
            </a:r>
          </a:p>
          <a:p>
            <a:pPr lvl="1" eaLnBrk="1" hangingPunct="1">
              <a:lnSpc>
                <a:spcPct val="90000"/>
              </a:lnSpc>
              <a:spcBef>
                <a:spcPts val="0"/>
              </a:spcBef>
            </a:pPr>
            <a:endParaRPr lang="en-US" sz="1600" dirty="0"/>
          </a:p>
          <a:p>
            <a:pPr lvl="1" eaLnBrk="1" hangingPunct="1">
              <a:lnSpc>
                <a:spcPct val="90000"/>
              </a:lnSpc>
              <a:spcBef>
                <a:spcPts val="0"/>
              </a:spcBef>
            </a:pPr>
            <a:r>
              <a:rPr lang="en-US" dirty="0"/>
              <a:t>However, singers vied with one another for the spotlight and gradually soloists became prominent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7507" name="Rectangle 3"/>
          <p:cNvSpPr>
            <a:spLocks noGrp="1" noChangeArrowheads="1"/>
          </p:cNvSpPr>
          <p:nvPr>
            <p:ph type="body" idx="1"/>
          </p:nvPr>
        </p:nvSpPr>
        <p:spPr>
          <a:xfrm>
            <a:off x="914400" y="2545898"/>
            <a:ext cx="7315200" cy="3354765"/>
          </a:xfrm>
        </p:spPr>
        <p:txBody>
          <a:bodyPr/>
          <a:lstStyle/>
          <a:p>
            <a:pPr marL="0" indent="0" algn="ctr" eaLnBrk="1" hangingPunct="1">
              <a:spcBef>
                <a:spcPts val="0"/>
              </a:spcBef>
              <a:buNone/>
            </a:pPr>
            <a:r>
              <a:rPr lang="en-US" b="1" dirty="0"/>
              <a:t>“The tension and balance between </a:t>
            </a:r>
          </a:p>
          <a:p>
            <a:pPr marL="0" indent="0" algn="ctr" eaLnBrk="1" hangingPunct="1">
              <a:spcBef>
                <a:spcPts val="0"/>
              </a:spcBef>
              <a:buNone/>
            </a:pPr>
            <a:r>
              <a:rPr lang="en-US" b="1" dirty="0"/>
              <a:t>the chorus and soloists </a:t>
            </a:r>
          </a:p>
          <a:p>
            <a:pPr marL="0" indent="0" algn="ctr" eaLnBrk="1" hangingPunct="1">
              <a:spcBef>
                <a:spcPts val="0"/>
              </a:spcBef>
              <a:buNone/>
            </a:pPr>
            <a:r>
              <a:rPr lang="en-US" sz="2800" dirty="0">
                <a:solidFill>
                  <a:schemeClr val="accent1">
                    <a:lumMod val="90000"/>
                  </a:schemeClr>
                </a:solidFill>
              </a:rPr>
              <a:t>epitomize the struggles between </a:t>
            </a:r>
          </a:p>
          <a:p>
            <a:pPr marL="0" indent="0" algn="ctr" eaLnBrk="1" hangingPunct="1">
              <a:spcBef>
                <a:spcPts val="0"/>
              </a:spcBef>
              <a:buNone/>
            </a:pPr>
            <a:r>
              <a:rPr lang="en-US" b="1" dirty="0"/>
              <a:t>the northern and southern regions</a:t>
            </a:r>
            <a:r>
              <a:rPr lang="en-US" dirty="0"/>
              <a:t>, </a:t>
            </a:r>
          </a:p>
          <a:p>
            <a:pPr marL="0" indent="0" algn="ctr" eaLnBrk="1" hangingPunct="1">
              <a:spcBef>
                <a:spcPts val="0"/>
              </a:spcBef>
              <a:buNone/>
            </a:pPr>
            <a:r>
              <a:rPr lang="en-US" sz="2800" dirty="0">
                <a:solidFill>
                  <a:schemeClr val="accent1">
                    <a:lumMod val="90000"/>
                  </a:schemeClr>
                </a:solidFill>
              </a:rPr>
              <a:t>in that </a:t>
            </a:r>
            <a:r>
              <a:rPr lang="en-US" sz="2800" dirty="0">
                <a:solidFill>
                  <a:srgbClr val="000000"/>
                </a:solidFill>
              </a:rPr>
              <a:t>each region retains certain </a:t>
            </a:r>
          </a:p>
          <a:p>
            <a:pPr marL="0" indent="0" algn="ctr" eaLnBrk="1" hangingPunct="1">
              <a:spcBef>
                <a:spcPts val="0"/>
              </a:spcBef>
              <a:buNone/>
            </a:pPr>
            <a:r>
              <a:rPr lang="en-US" b="1" dirty="0"/>
              <a:t>easily perceptible characteristics </a:t>
            </a:r>
          </a:p>
          <a:p>
            <a:pPr marL="0" indent="0" algn="ctr" eaLnBrk="1" hangingPunct="1">
              <a:spcBef>
                <a:spcPts val="0"/>
              </a:spcBef>
              <a:buNone/>
            </a:pPr>
            <a:r>
              <a:rPr lang="en-US" sz="2800" dirty="0">
                <a:solidFill>
                  <a:schemeClr val="accent1">
                    <a:lumMod val="90000"/>
                  </a:schemeClr>
                </a:solidFill>
              </a:rPr>
              <a:t>among its inhabitants.”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rgbClr val="000000"/>
              </a:solidFill>
              <a:effectLst>
                <a:outerShdw blurRad="50800" dist="38100" algn="l" rotWithShape="0">
                  <a:prstClr val="black">
                    <a:alpha val="40000"/>
                  </a:prstClr>
                </a:outerShdw>
              </a:effectLst>
              <a:latin typeface="+mn-lt"/>
            </a:endParaRPr>
          </a:p>
          <a:p>
            <a:pPr marL="990600" lvl="1" indent="-533400" algn="l"/>
            <a:r>
              <a:rPr kumimoji="0" lang="en-US" sz="4000" b="1" u="none" strike="noStrike" kern="0" cap="none" spc="0" normalizeH="0" baseline="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5.	Chorus</a:t>
            </a:r>
            <a:r>
              <a:rPr kumimoji="0" lang="en-US" sz="4000" b="1" u="none" strike="noStrike" kern="0" cap="none" spc="0" normalizeH="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 and Soloists</a:t>
            </a:r>
            <a:endParaRPr kumimoji="0" lang="en-US" sz="4000" b="1" u="none" strike="noStrike" kern="0" cap="none" spc="0" normalizeH="0" baseline="0" noProof="0" dirty="0">
              <a:ln>
                <a:noFill/>
              </a:ln>
              <a:solidFill>
                <a:schemeClr val="tx1"/>
              </a:solidFill>
              <a:effectLst/>
              <a:uLnTx/>
              <a:uFillTx/>
              <a:latin typeface="+mn-lt"/>
            </a:endParaRPr>
          </a:p>
        </p:txBody>
      </p:sp>
      <p:sp>
        <p:nvSpPr>
          <p:cNvPr id="8" name="Text Box 5"/>
          <p:cNvSpPr txBox="1">
            <a:spLocks noChangeArrowheads="1"/>
          </p:cNvSpPr>
          <p:nvPr/>
        </p:nvSpPr>
        <p:spPr bwMode="auto">
          <a:xfrm>
            <a:off x="914400" y="3858291"/>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eaLnBrk="1" hangingPunct="1">
              <a:spcBef>
                <a:spcPts val="0"/>
              </a:spcBef>
            </a:pPr>
            <a:r>
              <a:rPr lang="en-US" sz="6000" i="0" dirty="0"/>
              <a:t>Home </a:t>
            </a:r>
            <a:r>
              <a:rPr lang="en-US" sz="6000" i="0" dirty="0" err="1"/>
              <a:t>Townism</a:t>
            </a:r>
            <a:endParaRPr lang="en-US" sz="6000" i="0" dirty="0">
              <a:solidFill>
                <a:srgbClr val="000000"/>
              </a:solidFill>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4616" y="6551842"/>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8531" name="Rectangle 3"/>
          <p:cNvSpPr>
            <a:spLocks noGrp="1" noChangeArrowheads="1"/>
          </p:cNvSpPr>
          <p:nvPr>
            <p:ph type="body" idx="1"/>
          </p:nvPr>
        </p:nvSpPr>
        <p:spPr>
          <a:xfrm>
            <a:off x="914400" y="2981742"/>
            <a:ext cx="7315200" cy="2246769"/>
          </a:xfrm>
        </p:spPr>
        <p:txBody>
          <a:bodyPr/>
          <a:lstStyle/>
          <a:p>
            <a:pPr marL="0" indent="0" algn="ctr" eaLnBrk="1" hangingPunct="1">
              <a:spcBef>
                <a:spcPts val="0"/>
              </a:spcBef>
              <a:buNone/>
            </a:pPr>
            <a:r>
              <a:rPr lang="en-US" dirty="0"/>
              <a:t>Most Italians define themselves by </a:t>
            </a:r>
          </a:p>
          <a:p>
            <a:pPr marL="0" indent="0" algn="ctr" eaLnBrk="1" hangingPunct="1">
              <a:spcBef>
                <a:spcPts val="0"/>
              </a:spcBef>
              <a:buNone/>
            </a:pPr>
            <a:r>
              <a:rPr lang="en-US" sz="3600" b="1" dirty="0"/>
              <a:t>the town where they were born</a:t>
            </a:r>
            <a:r>
              <a:rPr lang="en-US" dirty="0"/>
              <a:t>, </a:t>
            </a:r>
          </a:p>
          <a:p>
            <a:pPr marL="0" indent="0" algn="ctr" eaLnBrk="1" hangingPunct="1">
              <a:spcBef>
                <a:spcPts val="0"/>
              </a:spcBef>
              <a:buNone/>
            </a:pPr>
            <a:r>
              <a:rPr lang="en-US" dirty="0"/>
              <a:t>and there is a sharp contrast between </a:t>
            </a:r>
            <a:r>
              <a:rPr lang="en-US" sz="3600" b="1" dirty="0"/>
              <a:t>northern</a:t>
            </a:r>
            <a:r>
              <a:rPr lang="en-US" sz="3600" dirty="0"/>
              <a:t> </a:t>
            </a:r>
            <a:r>
              <a:rPr lang="en-US" dirty="0"/>
              <a:t>and </a:t>
            </a:r>
            <a:r>
              <a:rPr lang="en-US" sz="3600" b="1" dirty="0"/>
              <a:t>southern</a:t>
            </a:r>
            <a:r>
              <a:rPr lang="en-US" sz="3600" dirty="0"/>
              <a:t> </a:t>
            </a:r>
            <a:r>
              <a:rPr lang="en-US" dirty="0"/>
              <a:t>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1843" name="Rectangle 3"/>
          <p:cNvSpPr>
            <a:spLocks noGrp="1" noChangeArrowheads="1"/>
          </p:cNvSpPr>
          <p:nvPr>
            <p:ph type="body" idx="1"/>
          </p:nvPr>
        </p:nvSpPr>
        <p:spPr>
          <a:xfrm>
            <a:off x="914400" y="1761018"/>
            <a:ext cx="7315200" cy="4610493"/>
          </a:xfrm>
        </p:spPr>
        <p:txBody>
          <a:bodyPr/>
          <a:lstStyle/>
          <a:p>
            <a:pPr marL="0" indent="0" algn="ctr" eaLnBrk="1" hangingPunct="1">
              <a:lnSpc>
                <a:spcPct val="80000"/>
              </a:lnSpc>
              <a:buNone/>
            </a:pPr>
            <a:r>
              <a:rPr lang="en-US" sz="2800" dirty="0"/>
              <a:t>i</a:t>
            </a:r>
            <a:r>
              <a:rPr lang="en-US" dirty="0"/>
              <a:t>n the </a:t>
            </a:r>
            <a:r>
              <a:rPr lang="en-US" b="1" dirty="0"/>
              <a:t>south</a:t>
            </a:r>
            <a:r>
              <a:rPr lang="en-US" dirty="0"/>
              <a:t> the culture centers around </a:t>
            </a:r>
            <a:r>
              <a:rPr lang="en-US" sz="4000" b="1" dirty="0"/>
              <a:t>death</a:t>
            </a:r>
            <a:endParaRPr lang="en-US" b="1" dirty="0"/>
          </a:p>
          <a:p>
            <a:pPr marL="231775" indent="-231775" eaLnBrk="1" hangingPunct="1">
              <a:lnSpc>
                <a:spcPct val="80000"/>
              </a:lnSpc>
            </a:pPr>
            <a:endParaRPr lang="en-US" sz="1600" dirty="0"/>
          </a:p>
          <a:p>
            <a:pPr marL="231775" lvl="1" indent="-231775" eaLnBrk="1" hangingPunct="1">
              <a:lnSpc>
                <a:spcPct val="80000"/>
              </a:lnSpc>
            </a:pPr>
            <a:r>
              <a:rPr lang="en-US" sz="2000" dirty="0"/>
              <a:t>The Italians worry that the operatic drama of life will fall apart when a family member dies</a:t>
            </a:r>
          </a:p>
          <a:p>
            <a:pPr marL="231775" lvl="1" indent="-231775" eaLnBrk="1" hangingPunct="1">
              <a:lnSpc>
                <a:spcPct val="80000"/>
              </a:lnSpc>
            </a:pPr>
            <a:endParaRPr lang="en-US" sz="2000" dirty="0"/>
          </a:p>
          <a:p>
            <a:pPr marL="231775" lvl="1" indent="-231775" eaLnBrk="1" hangingPunct="1">
              <a:lnSpc>
                <a:spcPct val="80000"/>
              </a:lnSpc>
            </a:pPr>
            <a:r>
              <a:rPr lang="en-US" sz="2000" dirty="0"/>
              <a:t>The experience of dying  and the fear of not being able to react properly to such an event has forced southerners to create a complex strategy to enable them to face and conquer death</a:t>
            </a:r>
          </a:p>
          <a:p>
            <a:pPr marL="231775" lvl="1" indent="-231775" eaLnBrk="1" hangingPunct="1">
              <a:lnSpc>
                <a:spcPct val="80000"/>
              </a:lnSpc>
            </a:pPr>
            <a:endParaRPr lang="en-US" sz="2000" dirty="0"/>
          </a:p>
          <a:p>
            <a:pPr marL="231775" lvl="1" indent="-231775" eaLnBrk="1" hangingPunct="1">
              <a:lnSpc>
                <a:spcPct val="80000"/>
              </a:lnSpc>
            </a:pPr>
            <a:r>
              <a:rPr lang="en-US" sz="2000" dirty="0"/>
              <a:t>The purpose of these </a:t>
            </a:r>
            <a:r>
              <a:rPr lang="en-US" b="1" dirty="0"/>
              <a:t>rituals</a:t>
            </a:r>
            <a:r>
              <a:rPr lang="en-US" dirty="0"/>
              <a:t> </a:t>
            </a:r>
            <a:r>
              <a:rPr lang="en-US" sz="2000" dirty="0"/>
              <a:t>is to re-establish contact between the living and the dead, because according to southern beliefs, the family includes both the living and 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2867" name="Rectangle 3"/>
          <p:cNvSpPr>
            <a:spLocks noGrp="1" noChangeArrowheads="1"/>
          </p:cNvSpPr>
          <p:nvPr>
            <p:ph type="body" idx="1"/>
          </p:nvPr>
        </p:nvSpPr>
        <p:spPr>
          <a:xfrm>
            <a:off x="914400" y="2098344"/>
            <a:ext cx="7315200" cy="3600986"/>
          </a:xfrm>
        </p:spPr>
        <p:txBody>
          <a:bodyPr/>
          <a:lstStyle/>
          <a:p>
            <a:pPr marL="0" indent="0" algn="ctr" eaLnBrk="1" hangingPunct="1">
              <a:spcBef>
                <a:spcPts val="0"/>
              </a:spcBef>
              <a:buNone/>
            </a:pPr>
            <a:r>
              <a:rPr lang="en-US" sz="2800" dirty="0"/>
              <a:t>Each family member has reciprocal rights and duties, and people tend to attach great value to these obligations</a:t>
            </a:r>
          </a:p>
          <a:p>
            <a:pPr eaLnBrk="1" hangingPunct="1">
              <a:spcBef>
                <a:spcPts val="0"/>
              </a:spcBef>
            </a:pPr>
            <a:endParaRPr lang="en-US" dirty="0"/>
          </a:p>
          <a:p>
            <a:pPr lvl="1" eaLnBrk="1" hangingPunct="1">
              <a:spcBef>
                <a:spcPts val="0"/>
              </a:spcBef>
            </a:pPr>
            <a:r>
              <a:rPr lang="en-US" b="1" dirty="0"/>
              <a:t>The dead </a:t>
            </a:r>
            <a:r>
              <a:rPr lang="en-US" dirty="0"/>
              <a:t>have to protect </a:t>
            </a:r>
            <a:r>
              <a:rPr lang="en-US" b="1" dirty="0"/>
              <a:t>the living</a:t>
            </a:r>
          </a:p>
          <a:p>
            <a:pPr lvl="1" eaLnBrk="1" hangingPunct="1">
              <a:spcBef>
                <a:spcPts val="0"/>
              </a:spcBef>
            </a:pPr>
            <a:endParaRPr lang="en-US" dirty="0"/>
          </a:p>
          <a:p>
            <a:pPr lvl="1" eaLnBrk="1" hangingPunct="1">
              <a:spcBef>
                <a:spcPts val="0"/>
              </a:spcBef>
            </a:pPr>
            <a:r>
              <a:rPr lang="en-US" b="1" dirty="0"/>
              <a:t>The living </a:t>
            </a:r>
            <a:r>
              <a:rPr lang="en-US" dirty="0"/>
              <a:t>have to keep alive the memory of </a:t>
            </a:r>
            <a:r>
              <a:rPr lang="en-US" b="1" dirty="0"/>
              <a:t>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4131" name="Rectangle 3"/>
          <p:cNvSpPr>
            <a:spLocks noGrp="1" noChangeArrowheads="1"/>
          </p:cNvSpPr>
          <p:nvPr>
            <p:ph type="body" idx="1"/>
          </p:nvPr>
        </p:nvSpPr>
        <p:spPr>
          <a:xfrm>
            <a:off x="914400" y="1676400"/>
            <a:ext cx="7315200" cy="4832092"/>
          </a:xfrm>
        </p:spPr>
        <p:txBody>
          <a:bodyPr/>
          <a:lstStyle/>
          <a:p>
            <a:pPr marL="0" indent="0" algn="ctr" eaLnBrk="1" hangingPunct="1">
              <a:spcBef>
                <a:spcPts val="0"/>
              </a:spcBef>
              <a:buNone/>
            </a:pPr>
            <a:r>
              <a:rPr lang="en-US" sz="2400" dirty="0"/>
              <a:t>People whose families used to be </a:t>
            </a:r>
          </a:p>
          <a:p>
            <a:pPr marL="0" indent="0" algn="ctr" eaLnBrk="1" hangingPunct="1">
              <a:spcBef>
                <a:spcPts val="0"/>
              </a:spcBef>
              <a:buNone/>
            </a:pPr>
            <a:r>
              <a:rPr lang="en-US" b="1" dirty="0"/>
              <a:t>southern farmers brought their deep-rooted traditions to the north</a:t>
            </a:r>
          </a:p>
          <a:p>
            <a:pPr eaLnBrk="1" hangingPunct="1">
              <a:spcBef>
                <a:spcPts val="0"/>
              </a:spcBef>
            </a:pPr>
            <a:endParaRPr lang="en-US" sz="1600" dirty="0"/>
          </a:p>
          <a:p>
            <a:pPr marL="463550" lvl="1" indent="-231775" eaLnBrk="1" hangingPunct="1">
              <a:spcBef>
                <a:spcPts val="0"/>
              </a:spcBef>
            </a:pPr>
            <a:r>
              <a:rPr lang="en-US" sz="2000" dirty="0"/>
              <a:t>Some of these traditions and skills enabled many southerners to move their families from farming into the commercial market</a:t>
            </a:r>
          </a:p>
          <a:p>
            <a:pPr marL="463550" lvl="1" indent="-231775" eaLnBrk="1" hangingPunct="1">
              <a:spcBef>
                <a:spcPts val="0"/>
              </a:spcBef>
            </a:pPr>
            <a:endParaRPr lang="en-US" sz="1600" dirty="0"/>
          </a:p>
          <a:p>
            <a:pPr marL="463550" lvl="1" indent="-231775" eaLnBrk="1" hangingPunct="1">
              <a:spcBef>
                <a:spcPts val="0"/>
              </a:spcBef>
            </a:pPr>
            <a:r>
              <a:rPr lang="en-US" sz="2000" dirty="0">
                <a:solidFill>
                  <a:schemeClr val="accent1"/>
                </a:solidFill>
              </a:rPr>
              <a:t>The tradition of </a:t>
            </a:r>
            <a:r>
              <a:rPr lang="en-US" sz="2400" b="1" dirty="0"/>
              <a:t>keeping ownership within the family</a:t>
            </a:r>
            <a:r>
              <a:rPr lang="en-US" sz="2000" dirty="0"/>
              <a:t> </a:t>
            </a:r>
            <a:r>
              <a:rPr lang="en-US" sz="2000" dirty="0">
                <a:solidFill>
                  <a:schemeClr val="accent1"/>
                </a:solidFill>
              </a:rPr>
              <a:t>combined with the </a:t>
            </a:r>
            <a:r>
              <a:rPr lang="en-US" sz="2400" b="1" dirty="0"/>
              <a:t>skill of managing a diverse product mix</a:t>
            </a:r>
            <a:r>
              <a:rPr lang="en-US" sz="2000" dirty="0"/>
              <a:t> </a:t>
            </a:r>
            <a:r>
              <a:rPr lang="en-US" sz="2000" dirty="0">
                <a:solidFill>
                  <a:schemeClr val="accent1"/>
                </a:solidFill>
              </a:rPr>
              <a:t>and</a:t>
            </a:r>
            <a:r>
              <a:rPr lang="en-US" sz="2000" dirty="0"/>
              <a:t> </a:t>
            </a:r>
            <a:r>
              <a:rPr lang="en-US" sz="2400" b="1" dirty="0"/>
              <a:t>willingness to work long hours</a:t>
            </a:r>
            <a:r>
              <a:rPr lang="en-US" sz="2000" dirty="0">
                <a:solidFill>
                  <a:schemeClr val="accent1"/>
                </a:solidFill>
              </a:rPr>
              <a:t>, makes the new entrepreneurs able to compete effectively with their European neighbors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a:t>
            </a:r>
            <a:r>
              <a:rPr kumimoji="0" lang="en-US" sz="4000" b="1" i="0" u="none" strike="noStrike" kern="1200" cap="none" spc="0" normalizeH="0" noProof="0" dirty="0">
                <a:ln>
                  <a:noFill/>
                </a:ln>
                <a:solidFill>
                  <a:srgbClr val="FF0000"/>
                </a:solidFill>
                <a:effectLst/>
                <a:uLnTx/>
                <a:uFillTx/>
                <a:latin typeface="Arial" charset="0"/>
                <a:ea typeface="+mn-ea"/>
                <a:cs typeface="+mn-cs"/>
              </a:rPr>
              <a:t> of course, </a:t>
            </a:r>
            <a:r>
              <a:rPr kumimoji="0" lang="en-US" sz="4000" b="1" u="none" strike="noStrike" kern="1200" cap="none" spc="0" normalizeH="0" noProof="0" dirty="0">
                <a:ln>
                  <a:noFill/>
                </a:ln>
                <a:solidFill>
                  <a:srgbClr val="FF0000"/>
                </a:solidFill>
                <a:effectLst/>
                <a:uLnTx/>
                <a:uFillTx/>
                <a:latin typeface="Arial" charset="0"/>
                <a:ea typeface="+mn-ea"/>
                <a:cs typeface="+mn-cs"/>
              </a:rPr>
              <a:t>huge</a:t>
            </a:r>
            <a:r>
              <a:rPr kumimoji="0" lang="en-US" sz="4000" b="1" i="0" u="none" strike="noStrike" kern="1200" cap="none" spc="0" normalizeH="0" noProof="0" dirty="0">
                <a:ln>
                  <a:noFill/>
                </a:ln>
                <a:solidFill>
                  <a:srgbClr val="FF0000"/>
                </a:solidFill>
                <a:effectLst/>
                <a:uLnTx/>
                <a:uFillTx/>
                <a:latin typeface="Arial" charset="0"/>
                <a:ea typeface="+mn-ea"/>
                <a:cs typeface="+mn-cs"/>
              </a:rPr>
              <a:t> public sector debt and deficit </a:t>
            </a:r>
            <a:r>
              <a:rPr lang="en-US" sz="4000" i="0" dirty="0">
                <a:solidFill>
                  <a:srgbClr val="FF0000"/>
                </a:solidFill>
                <a:latin typeface="Arial" charset="0"/>
              </a:rPr>
              <a:t>budgets </a:t>
            </a:r>
            <a:r>
              <a:rPr kumimoji="0" lang="en-US" sz="4000" b="1" i="0" u="none" strike="noStrike" kern="1200" cap="none" spc="0" normalizeH="0" noProof="0" dirty="0">
                <a:ln>
                  <a:noFill/>
                </a:ln>
                <a:solidFill>
                  <a:srgbClr val="FF0000"/>
                </a:solidFill>
                <a:effectLst/>
                <a:uLnTx/>
                <a:uFillTx/>
                <a:latin typeface="Arial" charset="0"/>
                <a:ea typeface="+mn-ea"/>
                <a:cs typeface="+mn-cs"/>
              </a:rPr>
              <a:t>complicates almost everything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825469579"/>
      </p:ext>
    </p:extLst>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rgbClr val="000000"/>
              </a:solidFill>
              <a:effectLst>
                <a:outerShdw blurRad="50800" dist="38100" algn="l" rotWithShape="0">
                  <a:prstClr val="black">
                    <a:alpha val="40000"/>
                  </a:prstClr>
                </a:outerShdw>
              </a:effectLst>
              <a:latin typeface="+mn-lt"/>
            </a:endParaRPr>
          </a:p>
          <a:p>
            <a:pPr marL="990600" lvl="1" indent="-533400" algn="l"/>
            <a:r>
              <a:rPr kumimoji="0" lang="en-US" sz="4000" b="1" u="none" strike="noStrike" kern="0" cap="none" spc="0" normalizeH="0" baseline="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5.	Chorus</a:t>
            </a:r>
            <a:r>
              <a:rPr kumimoji="0" lang="en-US" sz="4000" b="1" u="none" strike="noStrike" kern="0" cap="none" spc="0" normalizeH="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 and Soloists</a:t>
            </a:r>
            <a:endParaRPr kumimoji="0" lang="en-US" sz="4000" b="1" u="none" strike="noStrike" kern="0" cap="none" spc="0" normalizeH="0" baseline="0" noProof="0" dirty="0">
              <a:ln>
                <a:noFill/>
              </a:ln>
              <a:solidFill>
                <a:schemeClr val="tx1"/>
              </a:solidFill>
              <a:effectLst/>
              <a:uLnTx/>
              <a:uFillTx/>
              <a:latin typeface="+mn-lt"/>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eaLnBrk="1" hangingPunct="1">
              <a:spcBef>
                <a:spcPts val="0"/>
              </a:spcBef>
            </a:pPr>
            <a:r>
              <a:rPr lang="en-US" sz="3600" i="0" dirty="0"/>
              <a:t>public debt</a:t>
            </a:r>
            <a:endParaRPr lang="en-US" sz="3600" i="0" dirty="0">
              <a:solidFill>
                <a:srgbClr val="000000"/>
              </a:solidFill>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2467" name="Rectangle 3"/>
          <p:cNvSpPr>
            <a:spLocks noGrp="1" noChangeArrowheads="1"/>
          </p:cNvSpPr>
          <p:nvPr>
            <p:ph type="body" idx="1"/>
          </p:nvPr>
        </p:nvSpPr>
        <p:spPr>
          <a:xfrm>
            <a:off x="914400" y="1335593"/>
            <a:ext cx="7315200" cy="4225324"/>
          </a:xfrm>
        </p:spPr>
        <p:txBody>
          <a:bodyPr/>
          <a:lstStyle/>
          <a:p>
            <a:pPr eaLnBrk="1" hangingPunct="1">
              <a:lnSpc>
                <a:spcPct val="90000"/>
              </a:lnSpc>
            </a:pPr>
            <a:r>
              <a:rPr lang="en-US" sz="4000" b="1" dirty="0"/>
              <a:t>The Apennine mountains </a:t>
            </a:r>
            <a:r>
              <a:rPr lang="en-US" dirty="0"/>
              <a:t>run directly down the peninsula’s center, and its northern range almost completely cuts off the north from the south</a:t>
            </a:r>
          </a:p>
          <a:p>
            <a:pPr eaLnBrk="1" hangingPunct="1">
              <a:lnSpc>
                <a:spcPct val="90000"/>
              </a:lnSpc>
            </a:pPr>
            <a:endParaRPr lang="en-US" sz="1800" dirty="0"/>
          </a:p>
          <a:p>
            <a:pPr eaLnBrk="1" hangingPunct="1">
              <a:lnSpc>
                <a:spcPct val="90000"/>
              </a:lnSpc>
            </a:pPr>
            <a:endParaRPr lang="en-US" sz="100" dirty="0"/>
          </a:p>
          <a:p>
            <a:pPr lvl="1" eaLnBrk="1" hangingPunct="1">
              <a:lnSpc>
                <a:spcPct val="150000"/>
              </a:lnSpc>
            </a:pPr>
            <a:r>
              <a:rPr lang="en-US" sz="3200" b="1" dirty="0"/>
              <a:t>This geographical division has led to extreme regionalism</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778672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3009303"/>
            <a:ext cx="7315200" cy="1508105"/>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3600" b="1" dirty="0"/>
              <a:t>its public debt is still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2819400"/>
            <a:ext cx="7315200" cy="1569660"/>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4000" b="1" dirty="0"/>
              <a:t>its public debt is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TextBox 2">
            <a:extLst>
              <a:ext uri="{FF2B5EF4-FFF2-40B4-BE49-F238E27FC236}">
                <a16:creationId xmlns:a16="http://schemas.microsoft.com/office/drawing/2014/main" id="{2EF175C4-CB16-A08F-23C1-C1B0581EC3BA}"/>
              </a:ext>
            </a:extLst>
          </p:cNvPr>
          <p:cNvSpPr txBox="1"/>
          <p:nvPr/>
        </p:nvSpPr>
        <p:spPr>
          <a:xfrm>
            <a:off x="1600200" y="4718288"/>
            <a:ext cx="5943600" cy="1682512"/>
          </a:xfrm>
          <a:prstGeom prst="rect">
            <a:avLst/>
          </a:prstGeom>
          <a:solidFill>
            <a:srgbClr val="FFC000"/>
          </a:solidFill>
          <a:ln w="76200">
            <a:solidFill>
              <a:srgbClr val="C00000"/>
            </a:solidFill>
          </a:ln>
        </p:spPr>
        <p:txBody>
          <a:bodyPr wrap="square" lIns="182880" tIns="182880" rIns="182880" bIns="182880">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131.8% of GDP </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(2017 est.)</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https://www.cia.gov/the-world-factbook/countries/italy/#introduction</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8768825"/>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3009303"/>
            <a:ext cx="7315200" cy="1508105"/>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3600" b="1" dirty="0"/>
              <a:t>its public debt is still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TextBox 1">
            <a:extLst>
              <a:ext uri="{FF2B5EF4-FFF2-40B4-BE49-F238E27FC236}">
                <a16:creationId xmlns:a16="http://schemas.microsoft.com/office/drawing/2014/main" id="{2F9BDDC0-7BCF-3842-FD22-F8C58BF5AF28}"/>
              </a:ext>
            </a:extLst>
          </p:cNvPr>
          <p:cNvSpPr txBox="1"/>
          <p:nvPr/>
        </p:nvSpPr>
        <p:spPr>
          <a:xfrm>
            <a:off x="1600200" y="4718288"/>
            <a:ext cx="5943600" cy="1682512"/>
          </a:xfrm>
          <a:prstGeom prst="rect">
            <a:avLst/>
          </a:prstGeom>
          <a:solidFill>
            <a:srgbClr val="FFC000"/>
          </a:solidFill>
          <a:ln w="76200">
            <a:solidFill>
              <a:srgbClr val="C00000"/>
            </a:solidFill>
          </a:ln>
        </p:spPr>
        <p:txBody>
          <a:bodyPr wrap="square" lIns="182880" tIns="182880" rIns="182880" bIns="182880">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$49,060 per capita</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(2017 est.)</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https://en.wikipedia.org/wiki/List_of_countries_by_government_debt</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06860372"/>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showMasterSp="0" show="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r>
              <a:rPr lang="en-US" sz="800" i="0" dirty="0">
                <a:solidFill>
                  <a:srgbClr val="FFFFFF"/>
                </a:solidFill>
                <a:hlinkClick r:id="rId3"/>
              </a:rPr>
              <a:t>https://en.wikipedia.org/wiki/PIGS_%28economics%29</a:t>
            </a:r>
            <a:endParaRPr lang="en-US" sz="800" i="0" dirty="0">
              <a:solidFill>
                <a:srgbClr val="FFFFFF"/>
              </a:solidFill>
            </a:endParaRPr>
          </a:p>
        </p:txBody>
      </p:sp>
      <p:pic>
        <p:nvPicPr>
          <p:cNvPr id="6146" name="Picture 2" descr="File:Piiggs balance sheet 200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4303"/>
            <a:ext cx="8229600" cy="6028183"/>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638800"/>
            <a:ext cx="2514600" cy="215444"/>
          </a:xfrm>
          <a:prstGeom prst="rect">
            <a:avLst/>
          </a:prstGeom>
        </p:spPr>
        <p:txBody>
          <a:bodyPr wrap="square">
            <a:spAutoFit/>
          </a:bodyPr>
          <a:lstStyle/>
          <a:p>
            <a:r>
              <a:rPr lang="en-US" sz="800" i="0" dirty="0">
                <a:solidFill>
                  <a:srgbClr val="000000"/>
                </a:solidFill>
              </a:rPr>
              <a:t>Author: </a:t>
            </a:r>
            <a:r>
              <a:rPr lang="en-US" sz="800" i="0" dirty="0" err="1">
                <a:solidFill>
                  <a:srgbClr val="000000"/>
                </a:solidFill>
              </a:rPr>
              <a:t>Rannpháirtí</a:t>
            </a:r>
            <a:r>
              <a:rPr lang="en-US" sz="800" i="0" dirty="0">
                <a:solidFill>
                  <a:srgbClr val="000000"/>
                </a:solidFill>
              </a:rPr>
              <a:t> </a:t>
            </a:r>
            <a:r>
              <a:rPr lang="en-US" sz="800" i="0" dirty="0" err="1">
                <a:solidFill>
                  <a:srgbClr val="000000"/>
                </a:solidFill>
              </a:rPr>
              <a:t>anaithnid</a:t>
            </a:r>
            <a:endParaRPr lang="en-US" sz="800" i="0" dirty="0">
              <a:solidFill>
                <a:srgbClr val="000000"/>
              </a:solidFill>
            </a:endParaRPr>
          </a:p>
        </p:txBody>
      </p:sp>
      <p:sp>
        <p:nvSpPr>
          <p:cNvPr id="6" name="Rectangle 5"/>
          <p:cNvSpPr/>
          <p:nvPr/>
        </p:nvSpPr>
        <p:spPr>
          <a:xfrm>
            <a:off x="576942" y="1567542"/>
            <a:ext cx="7957458" cy="50052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641355" y="5962365"/>
            <a:ext cx="2353045" cy="554549"/>
          </a:xfrm>
          <a:custGeom>
            <a:avLst/>
            <a:gdLst>
              <a:gd name="connsiteX0" fmla="*/ 611331 w 2353045"/>
              <a:gd name="connsiteY0" fmla="*/ 511006 h 554549"/>
              <a:gd name="connsiteX1" fmla="*/ 1235445 w 2353045"/>
              <a:gd name="connsiteY1" fmla="*/ 525521 h 554549"/>
              <a:gd name="connsiteX2" fmla="*/ 1351559 w 2353045"/>
              <a:gd name="connsiteY2" fmla="*/ 554549 h 554549"/>
              <a:gd name="connsiteX3" fmla="*/ 1627331 w 2353045"/>
              <a:gd name="connsiteY3" fmla="*/ 540035 h 554549"/>
              <a:gd name="connsiteX4" fmla="*/ 1743445 w 2353045"/>
              <a:gd name="connsiteY4" fmla="*/ 525521 h 554549"/>
              <a:gd name="connsiteX5" fmla="*/ 1990188 w 2353045"/>
              <a:gd name="connsiteY5" fmla="*/ 511006 h 554549"/>
              <a:gd name="connsiteX6" fmla="*/ 2178874 w 2353045"/>
              <a:gd name="connsiteY6" fmla="*/ 496492 h 554549"/>
              <a:gd name="connsiteX7" fmla="*/ 2251445 w 2353045"/>
              <a:gd name="connsiteY7" fmla="*/ 438435 h 554549"/>
              <a:gd name="connsiteX8" fmla="*/ 2338531 w 2353045"/>
              <a:gd name="connsiteY8" fmla="*/ 351349 h 554549"/>
              <a:gd name="connsiteX9" fmla="*/ 2353045 w 2353045"/>
              <a:gd name="connsiteY9" fmla="*/ 307806 h 554549"/>
              <a:gd name="connsiteX10" fmla="*/ 2338531 w 2353045"/>
              <a:gd name="connsiteY10" fmla="*/ 162664 h 554549"/>
              <a:gd name="connsiteX11" fmla="*/ 2265959 w 2353045"/>
              <a:gd name="connsiteY11" fmla="*/ 90092 h 554549"/>
              <a:gd name="connsiteX12" fmla="*/ 2120816 w 2353045"/>
              <a:gd name="connsiteY12" fmla="*/ 32035 h 554549"/>
              <a:gd name="connsiteX13" fmla="*/ 2077274 w 2353045"/>
              <a:gd name="connsiteY13" fmla="*/ 17521 h 554549"/>
              <a:gd name="connsiteX14" fmla="*/ 1961159 w 2353045"/>
              <a:gd name="connsiteY14" fmla="*/ 3006 h 554549"/>
              <a:gd name="connsiteX15" fmla="*/ 1308016 w 2353045"/>
              <a:gd name="connsiteY15" fmla="*/ 17521 h 554549"/>
              <a:gd name="connsiteX16" fmla="*/ 204931 w 2353045"/>
              <a:gd name="connsiteY16" fmla="*/ 17521 h 554549"/>
              <a:gd name="connsiteX17" fmla="*/ 117845 w 2353045"/>
              <a:gd name="connsiteY17" fmla="*/ 46549 h 554549"/>
              <a:gd name="connsiteX18" fmla="*/ 30759 w 2353045"/>
              <a:gd name="connsiteY18" fmla="*/ 90092 h 554549"/>
              <a:gd name="connsiteX19" fmla="*/ 1731 w 2353045"/>
              <a:gd name="connsiteY19" fmla="*/ 177178 h 554549"/>
              <a:gd name="connsiteX20" fmla="*/ 59788 w 2353045"/>
              <a:gd name="connsiteY20" fmla="*/ 423921 h 554549"/>
              <a:gd name="connsiteX21" fmla="*/ 103331 w 2353045"/>
              <a:gd name="connsiteY21" fmla="*/ 438435 h 554549"/>
              <a:gd name="connsiteX22" fmla="*/ 146874 w 2353045"/>
              <a:gd name="connsiteY22" fmla="*/ 467464 h 554549"/>
              <a:gd name="connsiteX23" fmla="*/ 422645 w 2353045"/>
              <a:gd name="connsiteY23" fmla="*/ 511006 h 554549"/>
              <a:gd name="connsiteX24" fmla="*/ 683902 w 2353045"/>
              <a:gd name="connsiteY24" fmla="*/ 511006 h 55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53045" h="554549">
                <a:moveTo>
                  <a:pt x="611331" y="511006"/>
                </a:moveTo>
                <a:cubicBezTo>
                  <a:pt x="819369" y="515844"/>
                  <a:pt x="1027710" y="513301"/>
                  <a:pt x="1235445" y="525521"/>
                </a:cubicBezTo>
                <a:cubicBezTo>
                  <a:pt x="1275272" y="527864"/>
                  <a:pt x="1351559" y="554549"/>
                  <a:pt x="1351559" y="554549"/>
                </a:cubicBezTo>
                <a:cubicBezTo>
                  <a:pt x="1443483" y="549711"/>
                  <a:pt x="1535531" y="546835"/>
                  <a:pt x="1627331" y="540035"/>
                </a:cubicBezTo>
                <a:cubicBezTo>
                  <a:pt x="1666230" y="537154"/>
                  <a:pt x="1704563" y="528632"/>
                  <a:pt x="1743445" y="525521"/>
                </a:cubicBezTo>
                <a:cubicBezTo>
                  <a:pt x="1825572" y="518951"/>
                  <a:pt x="1907981" y="516487"/>
                  <a:pt x="1990188" y="511006"/>
                </a:cubicBezTo>
                <a:cubicBezTo>
                  <a:pt x="2053129" y="506810"/>
                  <a:pt x="2115979" y="501330"/>
                  <a:pt x="2178874" y="496492"/>
                </a:cubicBezTo>
                <a:cubicBezTo>
                  <a:pt x="2254550" y="471267"/>
                  <a:pt x="2196160" y="500631"/>
                  <a:pt x="2251445" y="438435"/>
                </a:cubicBezTo>
                <a:cubicBezTo>
                  <a:pt x="2278719" y="407752"/>
                  <a:pt x="2338531" y="351349"/>
                  <a:pt x="2338531" y="351349"/>
                </a:cubicBezTo>
                <a:cubicBezTo>
                  <a:pt x="2343369" y="336835"/>
                  <a:pt x="2353045" y="323105"/>
                  <a:pt x="2353045" y="307806"/>
                </a:cubicBezTo>
                <a:cubicBezTo>
                  <a:pt x="2353045" y="259184"/>
                  <a:pt x="2349464" y="210041"/>
                  <a:pt x="2338531" y="162664"/>
                </a:cubicBezTo>
                <a:cubicBezTo>
                  <a:pt x="2330447" y="127634"/>
                  <a:pt x="2293395" y="105770"/>
                  <a:pt x="2265959" y="90092"/>
                </a:cubicBezTo>
                <a:cubicBezTo>
                  <a:pt x="2206164" y="55924"/>
                  <a:pt x="2192180" y="55823"/>
                  <a:pt x="2120816" y="32035"/>
                </a:cubicBezTo>
                <a:cubicBezTo>
                  <a:pt x="2106302" y="27197"/>
                  <a:pt x="2092455" y="19419"/>
                  <a:pt x="2077274" y="17521"/>
                </a:cubicBezTo>
                <a:lnTo>
                  <a:pt x="1961159" y="3006"/>
                </a:lnTo>
                <a:cubicBezTo>
                  <a:pt x="1743445" y="7844"/>
                  <a:pt x="1525784" y="17521"/>
                  <a:pt x="1308016" y="17521"/>
                </a:cubicBezTo>
                <a:cubicBezTo>
                  <a:pt x="121702" y="17521"/>
                  <a:pt x="756834" y="-21903"/>
                  <a:pt x="204931" y="17521"/>
                </a:cubicBezTo>
                <a:cubicBezTo>
                  <a:pt x="175902" y="27197"/>
                  <a:pt x="143305" y="29576"/>
                  <a:pt x="117845" y="46549"/>
                </a:cubicBezTo>
                <a:cubicBezTo>
                  <a:pt x="61572" y="84065"/>
                  <a:pt x="90851" y="70062"/>
                  <a:pt x="30759" y="90092"/>
                </a:cubicBezTo>
                <a:cubicBezTo>
                  <a:pt x="21083" y="119121"/>
                  <a:pt x="-449" y="146657"/>
                  <a:pt x="1731" y="177178"/>
                </a:cubicBezTo>
                <a:cubicBezTo>
                  <a:pt x="10135" y="294836"/>
                  <a:pt x="-29483" y="364408"/>
                  <a:pt x="59788" y="423921"/>
                </a:cubicBezTo>
                <a:cubicBezTo>
                  <a:pt x="72518" y="432408"/>
                  <a:pt x="88817" y="433597"/>
                  <a:pt x="103331" y="438435"/>
                </a:cubicBezTo>
                <a:cubicBezTo>
                  <a:pt x="117845" y="448111"/>
                  <a:pt x="130933" y="460379"/>
                  <a:pt x="146874" y="467464"/>
                </a:cubicBezTo>
                <a:cubicBezTo>
                  <a:pt x="242674" y="510042"/>
                  <a:pt x="308858" y="507336"/>
                  <a:pt x="422645" y="511006"/>
                </a:cubicBezTo>
                <a:cubicBezTo>
                  <a:pt x="509685" y="513814"/>
                  <a:pt x="596816" y="511006"/>
                  <a:pt x="683902" y="511006"/>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063070"/>
      </p:ext>
    </p:extLst>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202" name="Rectangle 4"/>
          <p:cNvSpPr>
            <a:spLocks noChangeArrowheads="1"/>
          </p:cNvSpPr>
          <p:nvPr/>
        </p:nvSpPr>
        <p:spPr bwMode="auto">
          <a:xfrm>
            <a:off x="2819400" y="6551842"/>
            <a:ext cx="3419526" cy="215444"/>
          </a:xfrm>
          <a:prstGeom prst="rect">
            <a:avLst/>
          </a:prstGeom>
          <a:noFill/>
          <a:ln w="9525">
            <a:noFill/>
            <a:miter lim="800000"/>
            <a:headEnd/>
            <a:tailEnd/>
          </a:ln>
        </p:spPr>
        <p:txBody>
          <a:bodyPr wrap="none">
            <a:spAutoFit/>
          </a:bodyPr>
          <a:lstStyle/>
          <a:p>
            <a:r>
              <a:rPr lang="en-US" sz="800" b="0" i="0" dirty="0">
                <a:hlinkClick r:id="rId2"/>
              </a:rPr>
              <a:t>http://en.wikipedia.org/wiki/List_of_countries_by_public_debt</a:t>
            </a:r>
            <a:endParaRPr lang="en-US" sz="800" b="0" i="0" dirty="0"/>
          </a:p>
        </p:txBody>
      </p:sp>
      <p:pic>
        <p:nvPicPr>
          <p:cNvPr id="1026"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7" name="Rectangle 6"/>
          <p:cNvSpPr/>
          <p:nvPr/>
        </p:nvSpPr>
        <p:spPr>
          <a:xfrm>
            <a:off x="4904096" y="1600200"/>
            <a:ext cx="904415"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Italy</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4901957" y="2413324"/>
            <a:ext cx="1643399"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Hungary</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4908028" y="5437496"/>
            <a:ext cx="2483372"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United States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p:cNvSpPr/>
          <p:nvPr/>
        </p:nvSpPr>
        <p:spPr>
          <a:xfrm>
            <a:off x="4881187" y="1112236"/>
            <a:ext cx="1941557"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Zimbabwe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844736ED-8EFF-57D7-3C95-13E0D6579B62}"/>
              </a:ext>
            </a:extLst>
          </p:cNvPr>
          <p:cNvPicPr>
            <a:picLocks noChangeAspect="1"/>
          </p:cNvPicPr>
          <p:nvPr/>
        </p:nvPicPr>
        <p:blipFill>
          <a:blip r:embed="rId2"/>
          <a:stretch>
            <a:fillRect/>
          </a:stretch>
        </p:blipFill>
        <p:spPr>
          <a:xfrm>
            <a:off x="491924" y="165100"/>
            <a:ext cx="8160152" cy="6705600"/>
          </a:xfrm>
          <a:prstGeom prst="rect">
            <a:avLst/>
          </a:prstGeom>
        </p:spPr>
      </p:pic>
      <p:pic>
        <p:nvPicPr>
          <p:cNvPr id="15" name="Picture 14">
            <a:extLst>
              <a:ext uri="{FF2B5EF4-FFF2-40B4-BE49-F238E27FC236}">
                <a16:creationId xmlns:a16="http://schemas.microsoft.com/office/drawing/2014/main" id="{C6EE96E5-920B-6ADF-1D46-780BE19DE0E9}"/>
              </a:ext>
            </a:extLst>
          </p:cNvPr>
          <p:cNvPicPr>
            <a:picLocks noChangeAspect="1"/>
          </p:cNvPicPr>
          <p:nvPr/>
        </p:nvPicPr>
        <p:blipFill>
          <a:blip r:embed="rId3"/>
          <a:stretch>
            <a:fillRect/>
          </a:stretch>
        </p:blipFill>
        <p:spPr>
          <a:xfrm>
            <a:off x="441124" y="4876800"/>
            <a:ext cx="8309176" cy="1756378"/>
          </a:xfrm>
          <a:prstGeom prst="rect">
            <a:avLst/>
          </a:prstGeom>
          <a:ln w="57150">
            <a:solidFill>
              <a:srgbClr val="C00000"/>
            </a:solidFill>
          </a:ln>
        </p:spPr>
      </p:pic>
      <p:sp>
        <p:nvSpPr>
          <p:cNvPr id="19" name="Left Arrow 5">
            <a:extLst>
              <a:ext uri="{FF2B5EF4-FFF2-40B4-BE49-F238E27FC236}">
                <a16:creationId xmlns:a16="http://schemas.microsoft.com/office/drawing/2014/main" id="{A025197E-D841-8C77-211E-854F7D719616}"/>
              </a:ext>
            </a:extLst>
          </p:cNvPr>
          <p:cNvSpPr/>
          <p:nvPr/>
        </p:nvSpPr>
        <p:spPr bwMode="auto">
          <a:xfrm rot="10800000">
            <a:off x="2522682" y="4470400"/>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Left Arrow 5">
            <a:extLst>
              <a:ext uri="{FF2B5EF4-FFF2-40B4-BE49-F238E27FC236}">
                <a16:creationId xmlns:a16="http://schemas.microsoft.com/office/drawing/2014/main" id="{59422E04-A041-20B3-0F01-0C4E4828FC1C}"/>
              </a:ext>
            </a:extLst>
          </p:cNvPr>
          <p:cNvSpPr/>
          <p:nvPr/>
        </p:nvSpPr>
        <p:spPr bwMode="auto">
          <a:xfrm rot="10800000">
            <a:off x="2484582" y="3276599"/>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Left Arrow 5">
            <a:extLst>
              <a:ext uri="{FF2B5EF4-FFF2-40B4-BE49-F238E27FC236}">
                <a16:creationId xmlns:a16="http://schemas.microsoft.com/office/drawing/2014/main" id="{389BE3F4-0657-8CCA-ED35-67F57FB8FF1A}"/>
              </a:ext>
            </a:extLst>
          </p:cNvPr>
          <p:cNvSpPr/>
          <p:nvPr/>
        </p:nvSpPr>
        <p:spPr bwMode="auto">
          <a:xfrm rot="10800000">
            <a:off x="2514601" y="4965699"/>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D5966150-9A48-8151-1344-974134A7C628}"/>
                  </a:ext>
                </a:extLst>
              </p14:cNvPr>
              <p14:cNvContentPartPr/>
              <p14:nvPr/>
            </p14:nvContentPartPr>
            <p14:xfrm>
              <a:off x="711500" y="3416300"/>
              <a:ext cx="963360" cy="14040"/>
            </p14:xfrm>
          </p:contentPart>
        </mc:Choice>
        <mc:Fallback xmlns="">
          <p:pic>
            <p:nvPicPr>
              <p:cNvPr id="22" name="Ink 21">
                <a:extLst>
                  <a:ext uri="{FF2B5EF4-FFF2-40B4-BE49-F238E27FC236}">
                    <a16:creationId xmlns:a16="http://schemas.microsoft.com/office/drawing/2014/main" id="{D5966150-9A48-8151-1344-974134A7C628}"/>
                  </a:ext>
                </a:extLst>
              </p:cNvPr>
              <p:cNvPicPr/>
              <p:nvPr/>
            </p:nvPicPr>
            <p:blipFill>
              <a:blip r:embed="rId5"/>
              <a:stretch>
                <a:fillRect/>
              </a:stretch>
            </p:blipFill>
            <p:spPr>
              <a:xfrm>
                <a:off x="657500" y="3308300"/>
                <a:ext cx="107100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B28A9787-9931-BC9C-8FC1-AD63C63ECF04}"/>
                  </a:ext>
                </a:extLst>
              </p14:cNvPr>
              <p14:cNvContentPartPr/>
              <p14:nvPr/>
            </p14:nvContentPartPr>
            <p14:xfrm>
              <a:off x="813020" y="4533020"/>
              <a:ext cx="1586880" cy="77400"/>
            </p14:xfrm>
          </p:contentPart>
        </mc:Choice>
        <mc:Fallback xmlns="">
          <p:pic>
            <p:nvPicPr>
              <p:cNvPr id="23" name="Ink 22">
                <a:extLst>
                  <a:ext uri="{FF2B5EF4-FFF2-40B4-BE49-F238E27FC236}">
                    <a16:creationId xmlns:a16="http://schemas.microsoft.com/office/drawing/2014/main" id="{B28A9787-9931-BC9C-8FC1-AD63C63ECF04}"/>
                  </a:ext>
                </a:extLst>
              </p:cNvPr>
              <p:cNvPicPr/>
              <p:nvPr/>
            </p:nvPicPr>
            <p:blipFill>
              <a:blip r:embed="rId7"/>
              <a:stretch>
                <a:fillRect/>
              </a:stretch>
            </p:blipFill>
            <p:spPr>
              <a:xfrm>
                <a:off x="759020" y="4425380"/>
                <a:ext cx="16945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C19F2A55-8425-7A9B-4C45-C6F9C7D179E3}"/>
                  </a:ext>
                </a:extLst>
              </p14:cNvPr>
              <p14:cNvContentPartPr/>
              <p14:nvPr/>
            </p14:nvContentPartPr>
            <p14:xfrm>
              <a:off x="787100" y="5066540"/>
              <a:ext cx="1497960" cy="51480"/>
            </p14:xfrm>
          </p:contentPart>
        </mc:Choice>
        <mc:Fallback xmlns="">
          <p:pic>
            <p:nvPicPr>
              <p:cNvPr id="24" name="Ink 23">
                <a:extLst>
                  <a:ext uri="{FF2B5EF4-FFF2-40B4-BE49-F238E27FC236}">
                    <a16:creationId xmlns:a16="http://schemas.microsoft.com/office/drawing/2014/main" id="{C19F2A55-8425-7A9B-4C45-C6F9C7D179E3}"/>
                  </a:ext>
                </a:extLst>
              </p:cNvPr>
              <p:cNvPicPr/>
              <p:nvPr/>
            </p:nvPicPr>
            <p:blipFill>
              <a:blip r:embed="rId9"/>
              <a:stretch>
                <a:fillRect/>
              </a:stretch>
            </p:blipFill>
            <p:spPr>
              <a:xfrm>
                <a:off x="733100" y="4958540"/>
                <a:ext cx="160560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10D1CB6B-80E7-F11E-E50F-9D375EA4D593}"/>
                  </a:ext>
                </a:extLst>
              </p14:cNvPr>
              <p14:cNvContentPartPr/>
              <p14:nvPr/>
            </p14:nvContentPartPr>
            <p14:xfrm>
              <a:off x="4533980" y="3314060"/>
              <a:ext cx="583200" cy="38880"/>
            </p14:xfrm>
          </p:contentPart>
        </mc:Choice>
        <mc:Fallback xmlns="">
          <p:pic>
            <p:nvPicPr>
              <p:cNvPr id="25" name="Ink 24">
                <a:extLst>
                  <a:ext uri="{FF2B5EF4-FFF2-40B4-BE49-F238E27FC236}">
                    <a16:creationId xmlns:a16="http://schemas.microsoft.com/office/drawing/2014/main" id="{10D1CB6B-80E7-F11E-E50F-9D375EA4D593}"/>
                  </a:ext>
                </a:extLst>
              </p:cNvPr>
              <p:cNvPicPr/>
              <p:nvPr/>
            </p:nvPicPr>
            <p:blipFill>
              <a:blip r:embed="rId11"/>
              <a:stretch>
                <a:fillRect/>
              </a:stretch>
            </p:blipFill>
            <p:spPr>
              <a:xfrm>
                <a:off x="4479980" y="3206420"/>
                <a:ext cx="69084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A2D0C64A-FDAD-51E1-E193-C75301332DC9}"/>
                  </a:ext>
                </a:extLst>
              </p14:cNvPr>
              <p14:cNvContentPartPr/>
              <p14:nvPr/>
            </p14:nvContentPartPr>
            <p14:xfrm>
              <a:off x="4508060" y="4553900"/>
              <a:ext cx="670680" cy="56520"/>
            </p14:xfrm>
          </p:contentPart>
        </mc:Choice>
        <mc:Fallback xmlns="">
          <p:pic>
            <p:nvPicPr>
              <p:cNvPr id="26" name="Ink 25">
                <a:extLst>
                  <a:ext uri="{FF2B5EF4-FFF2-40B4-BE49-F238E27FC236}">
                    <a16:creationId xmlns:a16="http://schemas.microsoft.com/office/drawing/2014/main" id="{A2D0C64A-FDAD-51E1-E193-C75301332DC9}"/>
                  </a:ext>
                </a:extLst>
              </p:cNvPr>
              <p:cNvPicPr/>
              <p:nvPr/>
            </p:nvPicPr>
            <p:blipFill>
              <a:blip r:embed="rId13"/>
              <a:stretch>
                <a:fillRect/>
              </a:stretch>
            </p:blipFill>
            <p:spPr>
              <a:xfrm>
                <a:off x="4454060" y="4446260"/>
                <a:ext cx="77832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9BC0A9CF-1098-470A-E0BF-C667F5543821}"/>
                  </a:ext>
                </a:extLst>
              </p14:cNvPr>
              <p14:cNvContentPartPr/>
              <p14:nvPr/>
            </p14:nvContentPartPr>
            <p14:xfrm>
              <a:off x="4444700" y="5080220"/>
              <a:ext cx="440640" cy="360"/>
            </p14:xfrm>
          </p:contentPart>
        </mc:Choice>
        <mc:Fallback xmlns="">
          <p:pic>
            <p:nvPicPr>
              <p:cNvPr id="27" name="Ink 26">
                <a:extLst>
                  <a:ext uri="{FF2B5EF4-FFF2-40B4-BE49-F238E27FC236}">
                    <a16:creationId xmlns:a16="http://schemas.microsoft.com/office/drawing/2014/main" id="{9BC0A9CF-1098-470A-E0BF-C667F5543821}"/>
                  </a:ext>
                </a:extLst>
              </p:cNvPr>
              <p:cNvPicPr/>
              <p:nvPr/>
            </p:nvPicPr>
            <p:blipFill>
              <a:blip r:embed="rId15"/>
              <a:stretch>
                <a:fillRect/>
              </a:stretch>
            </p:blipFill>
            <p:spPr>
              <a:xfrm>
                <a:off x="4390700" y="4972220"/>
                <a:ext cx="548280" cy="216000"/>
              </a:xfrm>
              <a:prstGeom prst="rect">
                <a:avLst/>
              </a:prstGeom>
            </p:spPr>
          </p:pic>
        </mc:Fallback>
      </mc:AlternateContent>
      <p:sp>
        <p:nvSpPr>
          <p:cNvPr id="29" name="TextBox 28">
            <a:extLst>
              <a:ext uri="{FF2B5EF4-FFF2-40B4-BE49-F238E27FC236}">
                <a16:creationId xmlns:a16="http://schemas.microsoft.com/office/drawing/2014/main" id="{E036370B-464F-C9CB-5326-53EC69F112D3}"/>
              </a:ext>
            </a:extLst>
          </p:cNvPr>
          <p:cNvSpPr txBox="1"/>
          <p:nvPr/>
        </p:nvSpPr>
        <p:spPr>
          <a:xfrm>
            <a:off x="2286000" y="6362700"/>
            <a:ext cx="4572000" cy="230832"/>
          </a:xfrm>
          <a:prstGeom prst="rect">
            <a:avLst/>
          </a:prstGeom>
          <a:noFill/>
        </p:spPr>
        <p:txBody>
          <a:bodyPr wrap="square">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16">
                  <a:extLst>
                    <a:ext uri="{A12FA001-AC4F-418D-AE19-62706E023703}">
                      <ahyp:hlinkClr xmlns:ahyp="http://schemas.microsoft.com/office/drawing/2018/hyperlinkcolor" val="tx"/>
                    </a:ext>
                  </a:extLst>
                </a:hlinkClick>
              </a:rPr>
              <a:t>https://en.wikipedia.org/wiki/List_of_countries_by_government_debt</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2590800"/>
            <a:ext cx="7315200" cy="2185214"/>
          </a:xfrm>
        </p:spPr>
        <p:txBody>
          <a:bodyPr/>
          <a:lstStyle/>
          <a:p>
            <a:pPr marL="0" indent="0" algn="ctr" eaLnBrk="1" hangingPunct="1">
              <a:spcBef>
                <a:spcPts val="0"/>
              </a:spcBef>
              <a:buNone/>
            </a:pPr>
            <a:r>
              <a:rPr lang="en-US" sz="2800" dirty="0"/>
              <a:t>Some governments </a:t>
            </a:r>
          </a:p>
          <a:p>
            <a:pPr marL="0" indent="0" algn="ctr" eaLnBrk="1" hangingPunct="1">
              <a:spcBef>
                <a:spcPts val="0"/>
              </a:spcBef>
              <a:buNone/>
            </a:pPr>
            <a:r>
              <a:rPr lang="en-US" sz="2800" dirty="0"/>
              <a:t>in villages and even large towns </a:t>
            </a:r>
          </a:p>
          <a:p>
            <a:pPr marL="0" indent="0" algn="ctr" eaLnBrk="1" hangingPunct="1">
              <a:spcBef>
                <a:spcPts val="0"/>
              </a:spcBef>
              <a:buNone/>
            </a:pPr>
            <a:r>
              <a:rPr lang="en-US" sz="4000" b="1" dirty="0"/>
              <a:t>do not have the money to manage critical services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6178"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793604" name="Oval 4"/>
          <p:cNvSpPr>
            <a:spLocks noChangeArrowheads="1"/>
          </p:cNvSpPr>
          <p:nvPr/>
        </p:nvSpPr>
        <p:spPr bwMode="auto">
          <a:xfrm rot="232075">
            <a:off x="4310063" y="3395663"/>
            <a:ext cx="762000" cy="4572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3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3" cstate="print"/>
          <a:srcRect/>
          <a:stretch>
            <a:fillRect/>
          </a:stretch>
        </p:blipFill>
        <p:spPr bwMode="auto">
          <a:xfrm>
            <a:off x="457200" y="685800"/>
            <a:ext cx="8229600" cy="5720043"/>
          </a:xfrm>
          <a:prstGeom prst="rect">
            <a:avLst/>
          </a:prstGeom>
          <a:noFill/>
          <a:ln w="9525">
            <a:noFill/>
            <a:miter lim="800000"/>
            <a:headEnd/>
            <a:tailEnd/>
          </a:ln>
        </p:spPr>
      </p:pic>
      <p:sp>
        <p:nvSpPr>
          <p:cNvPr id="4" name="Rectangle 2"/>
          <p:cNvSpPr>
            <a:spLocks noChangeArrowheads="1"/>
          </p:cNvSpPr>
          <p:nvPr/>
        </p:nvSpPr>
        <p:spPr bwMode="auto">
          <a:xfrm>
            <a:off x="2449310" y="6551842"/>
            <a:ext cx="424507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www.cbsnews.com/stories/2008/06/27/ap/entertainment/main4215219.shtml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B521012-C634-AB52-6008-5ED36E1F03C9}"/>
              </a:ext>
            </a:extLst>
          </p:cNvPr>
          <p:cNvPicPr>
            <a:picLocks noChangeAspect="1"/>
          </p:cNvPicPr>
          <p:nvPr/>
        </p:nvPicPr>
        <p:blipFill>
          <a:blip r:embed="rId5"/>
          <a:stretch>
            <a:fillRect/>
          </a:stretch>
        </p:blipFill>
        <p:spPr>
          <a:xfrm>
            <a:off x="4343400" y="469865"/>
            <a:ext cx="4229317" cy="673135"/>
          </a:xfrm>
          <a:prstGeom prst="rect">
            <a:avLst/>
          </a:prstGeom>
        </p:spPr>
      </p:pic>
    </p:spTree>
  </p:cSld>
  <p:clrMapOvr>
    <a:masterClrMapping/>
  </p:clrMapOvr>
  <p:transition/>
</p:sld>
</file>

<file path=ppt/slides/slide369.xml><?xml version="1.0" encoding="utf-8"?>
<p:sld xmlns:a="http://schemas.openxmlformats.org/drawingml/2006/main" xmlns:r="http://schemas.openxmlformats.org/officeDocument/2006/relationships" xmlns:p="http://schemas.openxmlformats.org/presentationml/2006/main">
  <p:cSld>
    <p:bg>
      <p:bgPr>
        <a:solidFill>
          <a:srgbClr val="413C33"/>
        </a:solidFill>
        <a:effectLst/>
      </p:bgPr>
    </p:bg>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838200" y="6570663"/>
            <a:ext cx="7510389" cy="18466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https://static.independent.co.uk/2023/10/19/13/Italy_Naples_Trash_82494.jpg?quality=75&amp;width=990&amp;height=614&amp;fit=bounds&amp;format=pjpg&amp;crop=16%3A9%2Coffset-y0.5&amp;auto=webp</a:t>
            </a:r>
            <a:endParaRPr kumimoji="0" lang="en-US" sz="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A44F045D-E7F2-7DDB-9147-AEE0CE518677}"/>
              </a:ext>
            </a:extLst>
          </p:cNvPr>
          <p:cNvPicPr>
            <a:picLocks noChangeAspect="1"/>
          </p:cNvPicPr>
          <p:nvPr/>
        </p:nvPicPr>
        <p:blipFill>
          <a:blip r:embed="rId3"/>
          <a:stretch>
            <a:fillRect/>
          </a:stretch>
        </p:blipFill>
        <p:spPr>
          <a:xfrm>
            <a:off x="0" y="856672"/>
            <a:ext cx="9144000" cy="5144655"/>
          </a:xfrm>
          <a:prstGeom prst="rect">
            <a:avLst/>
          </a:prstGeom>
        </p:spPr>
      </p:pic>
      <p:sp>
        <p:nvSpPr>
          <p:cNvPr id="6" name="TextBox 5">
            <a:extLst>
              <a:ext uri="{FF2B5EF4-FFF2-40B4-BE49-F238E27FC236}">
                <a16:creationId xmlns:a16="http://schemas.microsoft.com/office/drawing/2014/main" id="{B700B6EA-B976-C611-C964-0D0929539FC1}"/>
              </a:ext>
            </a:extLst>
          </p:cNvPr>
          <p:cNvSpPr txBox="1"/>
          <p:nvPr/>
        </p:nvSpPr>
        <p:spPr>
          <a:xfrm>
            <a:off x="838200" y="1841500"/>
            <a:ext cx="7450211"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European court says Italy violated rights of residents near Naples over garbage crisis</a:t>
            </a:r>
          </a:p>
        </p:txBody>
      </p:sp>
      <p:sp>
        <p:nvSpPr>
          <p:cNvPr id="12" name="TextBox 11">
            <a:extLst>
              <a:ext uri="{FF2B5EF4-FFF2-40B4-BE49-F238E27FC236}">
                <a16:creationId xmlns:a16="http://schemas.microsoft.com/office/drawing/2014/main" id="{05D38561-8598-849F-67E4-CC35C3CF8BA7}"/>
              </a:ext>
            </a:extLst>
          </p:cNvPr>
          <p:cNvSpPr txBox="1"/>
          <p:nvPr/>
        </p:nvSpPr>
        <p:spPr>
          <a:xfrm>
            <a:off x="977900" y="1231900"/>
            <a:ext cx="2438400" cy="30480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19 October 2023</a:t>
            </a:r>
          </a:p>
        </p:txBody>
      </p:sp>
      <p:pic>
        <p:nvPicPr>
          <p:cNvPr id="14" name="Picture 13">
            <a:extLst>
              <a:ext uri="{FF2B5EF4-FFF2-40B4-BE49-F238E27FC236}">
                <a16:creationId xmlns:a16="http://schemas.microsoft.com/office/drawing/2014/main" id="{3D9BDE54-E5BA-D93A-17C1-C5FBA9A7B2F3}"/>
              </a:ext>
            </a:extLst>
          </p:cNvPr>
          <p:cNvPicPr>
            <a:picLocks noChangeAspect="1"/>
          </p:cNvPicPr>
          <p:nvPr/>
        </p:nvPicPr>
        <p:blipFill>
          <a:blip r:embed="rId4"/>
          <a:stretch>
            <a:fillRect/>
          </a:stretch>
        </p:blipFill>
        <p:spPr>
          <a:xfrm>
            <a:off x="901629" y="670265"/>
            <a:ext cx="2768742" cy="444523"/>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DEAF70A-FBDE-41D8-98BB-2A9743947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035" y="9625"/>
            <a:ext cx="6127930" cy="6858000"/>
          </a:xfrm>
          <a:prstGeom prst="rect">
            <a:avLst/>
          </a:prstGeom>
        </p:spPr>
      </p:pic>
      <p:sp>
        <p:nvSpPr>
          <p:cNvPr id="7" name="Rectangle 4">
            <a:extLst>
              <a:ext uri="{FF2B5EF4-FFF2-40B4-BE49-F238E27FC236}">
                <a16:creationId xmlns:a16="http://schemas.microsoft.com/office/drawing/2014/main" id="{F269DCD0-18EB-4E42-A55F-1FBE351E432A}"/>
              </a:ext>
            </a:extLst>
          </p:cNvPr>
          <p:cNvSpPr>
            <a:spLocks noChangeArrowheads="1"/>
          </p:cNvSpPr>
          <p:nvPr/>
        </p:nvSpPr>
        <p:spPr bwMode="auto">
          <a:xfrm>
            <a:off x="3163632" y="6629400"/>
            <a:ext cx="281038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https://en.wikipedia.org/wiki/Apennine_Mountains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78983327"/>
      </p:ext>
    </p:extLst>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2323" name="Rectangle 3"/>
          <p:cNvSpPr>
            <a:spLocks noGrp="1" noChangeArrowheads="1"/>
          </p:cNvSpPr>
          <p:nvPr>
            <p:ph type="body" idx="1"/>
          </p:nvPr>
        </p:nvSpPr>
        <p:spPr>
          <a:xfrm>
            <a:off x="914400" y="2971800"/>
            <a:ext cx="7315200" cy="2554545"/>
          </a:xfrm>
        </p:spPr>
        <p:txBody>
          <a:bodyPr/>
          <a:lstStyle/>
          <a:p>
            <a:pPr marL="0" indent="0" algn="ctr" eaLnBrk="1" hangingPunct="1">
              <a:spcBef>
                <a:spcPts val="0"/>
              </a:spcBef>
              <a:buNone/>
            </a:pPr>
            <a:r>
              <a:rPr lang="en-US" dirty="0"/>
              <a:t>To maintain a leading role in the European Union, </a:t>
            </a:r>
          </a:p>
          <a:p>
            <a:pPr marL="0" indent="0" algn="ctr" eaLnBrk="1" hangingPunct="1">
              <a:spcBef>
                <a:spcPts val="0"/>
              </a:spcBef>
              <a:buNone/>
            </a:pPr>
            <a:r>
              <a:rPr lang="en-US" dirty="0"/>
              <a:t>Italy must change this situation . . .</a:t>
            </a:r>
          </a:p>
          <a:p>
            <a:pPr marL="0" indent="0" algn="ctr" eaLnBrk="1" hangingPunct="1">
              <a:spcBef>
                <a:spcPts val="0"/>
              </a:spcBef>
              <a:buNone/>
            </a:pPr>
            <a:r>
              <a:rPr lang="en-US" dirty="0"/>
              <a:t>and they’re still working on</a:t>
            </a:r>
          </a:p>
          <a:p>
            <a:pPr marL="0" indent="0" algn="ctr" eaLnBrk="1" hangingPunct="1">
              <a:spcBef>
                <a:spcPts val="0"/>
              </a:spcBef>
              <a:buNone/>
            </a:pPr>
            <a:r>
              <a:rPr lang="en-US" dirty="0"/>
              <a:t>the problem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3209934" y="6613528"/>
            <a:ext cx="2723824" cy="215444"/>
          </a:xfrm>
          <a:prstGeom prst="rect">
            <a:avLst/>
          </a:prstGeom>
          <a:noFill/>
          <a:ln w="9525">
            <a:noFill/>
            <a:miter lim="800000"/>
            <a:headEnd/>
            <a:tailEnd/>
          </a:ln>
        </p:spPr>
        <p:txBody>
          <a:bodyPr wrap="none">
            <a:spAutoFit/>
          </a:bodyPr>
          <a:lstStyle/>
          <a:p>
            <a:r>
              <a:rPr lang="en-US" sz="800" b="0" i="0" dirty="0">
                <a:solidFill>
                  <a:srgbClr val="000000"/>
                </a:solidFill>
                <a:hlinkClick r:id="rId3"/>
              </a:rPr>
              <a:t>http://news.bbc.co.uk/2/hi/europe/8548994.stm</a:t>
            </a:r>
            <a:endParaRPr lang="en-US" sz="800" b="0" i="0" dirty="0">
              <a:solidFill>
                <a:srgbClr val="000000"/>
              </a:solidFill>
            </a:endParaRPr>
          </a:p>
        </p:txBody>
      </p:sp>
      <p:pic>
        <p:nvPicPr>
          <p:cNvPr id="2050" name="Picture 2"/>
          <p:cNvPicPr>
            <a:picLocks noChangeAspect="1" noChangeArrowheads="1"/>
          </p:cNvPicPr>
          <p:nvPr/>
        </p:nvPicPr>
        <p:blipFill>
          <a:blip r:embed="rId4" cstate="print"/>
          <a:srcRect/>
          <a:stretch>
            <a:fillRect/>
          </a:stretch>
        </p:blipFill>
        <p:spPr bwMode="auto">
          <a:xfrm>
            <a:off x="457200" y="914400"/>
            <a:ext cx="8229600" cy="5143500"/>
          </a:xfrm>
          <a:prstGeom prst="rect">
            <a:avLst/>
          </a:prstGeom>
          <a:noFill/>
          <a:ln w="9525">
            <a:noFill/>
            <a:miter lim="800000"/>
            <a:headEnd/>
            <a:tailEnd/>
          </a:ln>
        </p:spPr>
      </p:pic>
      <p:sp>
        <p:nvSpPr>
          <p:cNvPr id="5" name="Oval 4"/>
          <p:cNvSpPr>
            <a:spLocks noChangeArrowheads="1"/>
          </p:cNvSpPr>
          <p:nvPr/>
        </p:nvSpPr>
        <p:spPr bwMode="auto">
          <a:xfrm>
            <a:off x="3847528" y="1952172"/>
            <a:ext cx="1276350" cy="457200"/>
          </a:xfrm>
          <a:prstGeom prst="ellipse">
            <a:avLst/>
          </a:prstGeom>
          <a:noFill/>
          <a:ln w="76200">
            <a:solidFill>
              <a:srgbClr val="C00000"/>
            </a:solidFill>
            <a:round/>
            <a:headEnd/>
            <a:tailEnd/>
          </a:ln>
        </p:spPr>
        <p:txBody>
          <a:bodyPr wrap="none" anchor="ctr"/>
          <a:lstStyle/>
          <a:p>
            <a:endParaRPr lang="en-US"/>
          </a:p>
        </p:txBody>
      </p:sp>
    </p:spTree>
  </p:cSld>
  <p:clrMapOvr>
    <a:masterClrMapping/>
  </p:clrMapOvr>
  <p:transition/>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9731" name="Rectangle 3"/>
          <p:cNvSpPr>
            <a:spLocks noGrp="1" noChangeArrowheads="1"/>
          </p:cNvSpPr>
          <p:nvPr>
            <p:ph type="body" idx="1"/>
          </p:nvPr>
        </p:nvSpPr>
        <p:spPr>
          <a:xfrm>
            <a:off x="914400" y="1524000"/>
            <a:ext cx="7315200" cy="4801314"/>
          </a:xfrm>
        </p:spPr>
        <p:txBody>
          <a:bodyPr/>
          <a:lstStyle/>
          <a:p>
            <a:pPr marL="0" indent="0" algn="ctr" eaLnBrk="1" hangingPunct="1">
              <a:lnSpc>
                <a:spcPct val="150000"/>
              </a:lnSpc>
              <a:spcBef>
                <a:spcPts val="0"/>
              </a:spcBef>
              <a:buNone/>
            </a:pPr>
            <a:r>
              <a:rPr lang="en-US" dirty="0"/>
              <a:t>“</a:t>
            </a:r>
            <a:r>
              <a:rPr lang="en-US" sz="3600" b="1" dirty="0"/>
              <a:t>This, then, is Italy.  </a:t>
            </a:r>
            <a:endParaRPr lang="en-US" b="1" dirty="0"/>
          </a:p>
          <a:p>
            <a:pPr marL="0" indent="0" algn="ctr" eaLnBrk="1" hangingPunct="1">
              <a:spcBef>
                <a:spcPts val="0"/>
              </a:spcBef>
              <a:buNone/>
            </a:pPr>
            <a:r>
              <a:rPr lang="en-US" sz="2800" b="1" dirty="0"/>
              <a:t>It is still a grand and larger-than-life society whose citizens </a:t>
            </a:r>
          </a:p>
          <a:p>
            <a:pPr marL="0" indent="0" algn="ctr" eaLnBrk="1" hangingPunct="1">
              <a:spcBef>
                <a:spcPts val="0"/>
              </a:spcBef>
              <a:buNone/>
            </a:pPr>
            <a:r>
              <a:rPr lang="en-US" sz="2800" b="1" dirty="0"/>
              <a:t>love pageantry and spectacle, </a:t>
            </a:r>
          </a:p>
          <a:p>
            <a:pPr marL="0" indent="0" algn="ctr" eaLnBrk="1" hangingPunct="1">
              <a:spcBef>
                <a:spcPts val="0"/>
              </a:spcBef>
              <a:buNone/>
            </a:pPr>
            <a:r>
              <a:rPr lang="en-US" sz="2800" b="1" dirty="0"/>
              <a:t>emphasize a range of voices </a:t>
            </a:r>
          </a:p>
          <a:p>
            <a:pPr marL="0" indent="0" algn="ctr" eaLnBrk="1" hangingPunct="1">
              <a:spcBef>
                <a:spcPts val="0"/>
              </a:spcBef>
              <a:buNone/>
            </a:pPr>
            <a:r>
              <a:rPr lang="en-US" sz="2800" b="1" dirty="0"/>
              <a:t>in everyday life, </a:t>
            </a:r>
          </a:p>
          <a:p>
            <a:pPr marL="0" indent="0" algn="ctr" eaLnBrk="1" hangingPunct="1">
              <a:spcBef>
                <a:spcPts val="0"/>
              </a:spcBef>
              <a:buNone/>
            </a:pPr>
            <a:r>
              <a:rPr lang="en-US" sz="2800" b="1" dirty="0"/>
              <a:t>externalize emotions and feelings, </a:t>
            </a:r>
          </a:p>
          <a:p>
            <a:pPr marL="0" indent="0" algn="ctr" eaLnBrk="1" hangingPunct="1">
              <a:spcBef>
                <a:spcPts val="0"/>
              </a:spcBef>
              <a:buNone/>
            </a:pPr>
            <a:r>
              <a:rPr lang="en-US" sz="2800" b="1" dirty="0"/>
              <a:t>and feel a commitment to the town and region of the country </a:t>
            </a:r>
          </a:p>
          <a:p>
            <a:pPr marL="0" indent="0" algn="ctr" eaLnBrk="1" hangingPunct="1">
              <a:spcBef>
                <a:spcPts val="0"/>
              </a:spcBef>
              <a:buNone/>
            </a:pPr>
            <a:r>
              <a:rPr lang="en-US" sz="2800" b="1" dirty="0"/>
              <a:t>in which they were born.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www.d.umn.edu/cla/faculty/troufs/anth1095/index.html#Gannon</a:t>
            </a:r>
            <a:endParaRPr lang="en-US" sz="800" b="0" i="0" dirty="0">
              <a:solidFill>
                <a:srgbClr val="000000"/>
              </a:solidFill>
            </a:endParaRPr>
          </a:p>
        </p:txBody>
      </p:sp>
    </p:spTree>
    <p:extLst>
      <p:ext uri="{BB962C8B-B14F-4D97-AF65-F5344CB8AC3E}">
        <p14:creationId xmlns:p14="http://schemas.microsoft.com/office/powerpoint/2010/main" val="352119143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447800" y="1916996"/>
            <a:ext cx="5168402" cy="171739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Emigration</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35548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lumMod val="90000"/>
                  </a:schemeClr>
                </a:solidFill>
              </a:rPr>
              <a:t>Martin J. Gannon and Rajnandini Pillai</a:t>
            </a:r>
            <a:br>
              <a:rPr lang="en-US" sz="1400" dirty="0">
                <a:solidFill>
                  <a:schemeClr val="accent1">
                    <a:lumMod val="90000"/>
                  </a:schemeClr>
                </a:solidFill>
              </a:rPr>
            </a:br>
            <a:r>
              <a:rPr lang="en-US" sz="1400" i="1" dirty="0">
                <a:solidFill>
                  <a:schemeClr val="accent1">
                    <a:lumMod val="90000"/>
                  </a:schemeClr>
                </a:solidFill>
              </a:rPr>
              <a:t>Understanding Global Cultures</a:t>
            </a:r>
          </a:p>
        </p:txBody>
      </p:sp>
      <p:sp>
        <p:nvSpPr>
          <p:cNvPr id="62467" name="Rectangle 3"/>
          <p:cNvSpPr>
            <a:spLocks noGrp="1" noChangeArrowheads="1"/>
          </p:cNvSpPr>
          <p:nvPr>
            <p:ph type="body" idx="1"/>
          </p:nvPr>
        </p:nvSpPr>
        <p:spPr>
          <a:xfrm>
            <a:off x="914400" y="1335593"/>
            <a:ext cx="7315200" cy="5002139"/>
          </a:xfrm>
        </p:spPr>
        <p:txBody>
          <a:bodyPr/>
          <a:lstStyle/>
          <a:p>
            <a:pPr eaLnBrk="1" hangingPunct="1">
              <a:lnSpc>
                <a:spcPct val="90000"/>
              </a:lnSpc>
            </a:pPr>
            <a:r>
              <a:rPr lang="en-US" sz="4000" b="1" dirty="0">
                <a:solidFill>
                  <a:schemeClr val="accent1">
                    <a:lumMod val="90000"/>
                  </a:schemeClr>
                </a:solidFill>
              </a:rPr>
              <a:t>The Apennine mountains </a:t>
            </a:r>
            <a:r>
              <a:rPr lang="en-US" dirty="0">
                <a:solidFill>
                  <a:schemeClr val="accent1">
                    <a:lumMod val="90000"/>
                  </a:schemeClr>
                </a:solidFill>
              </a:rPr>
              <a:t>run directly down the peninsula’s center, and its northern range almost completely cuts off the north from the south</a:t>
            </a:r>
            <a:endParaRPr lang="en-US" sz="1800" dirty="0"/>
          </a:p>
          <a:p>
            <a:pPr eaLnBrk="1" hangingPunct="1">
              <a:lnSpc>
                <a:spcPct val="90000"/>
              </a:lnSpc>
            </a:pPr>
            <a:endParaRPr lang="en-US" sz="100" dirty="0"/>
          </a:p>
          <a:p>
            <a:pPr lvl="1" eaLnBrk="1" hangingPunct="1">
              <a:lnSpc>
                <a:spcPct val="150000"/>
              </a:lnSpc>
            </a:pPr>
            <a:r>
              <a:rPr lang="en-US" b="1" dirty="0">
                <a:solidFill>
                  <a:srgbClr val="FF0000"/>
                </a:solidFill>
              </a:rPr>
              <a:t>Many Italians view Italy as two separate nations</a:t>
            </a:r>
          </a:p>
          <a:p>
            <a:pPr lvl="2" eaLnBrk="1" hangingPunct="1">
              <a:lnSpc>
                <a:spcPct val="150000"/>
              </a:lnSpc>
            </a:pPr>
            <a:r>
              <a:rPr lang="en-US" b="1" dirty="0">
                <a:solidFill>
                  <a:srgbClr val="FF0000"/>
                </a:solidFill>
              </a:rPr>
              <a:t>The wealthier, industrial north</a:t>
            </a:r>
          </a:p>
          <a:p>
            <a:pPr lvl="2" eaLnBrk="1" hangingPunct="1">
              <a:lnSpc>
                <a:spcPct val="150000"/>
              </a:lnSpc>
            </a:pPr>
            <a:r>
              <a:rPr lang="en-US" b="1" dirty="0">
                <a:solidFill>
                  <a:srgbClr val="FF0000"/>
                </a:solidFill>
              </a:rPr>
              <a:t>The poorer, more agrarian south</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10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Sometimes the northern region is called</a:t>
            </a:r>
          </a:p>
          <a:p>
            <a:pPr algn="ctr" eaLnBrk="1" hangingPunct="1">
              <a:buFontTx/>
              <a:buNone/>
            </a:pPr>
            <a:r>
              <a:rPr lang="en-US" sz="4000" b="1" dirty="0">
                <a:latin typeface="Verdana" pitchFamily="34" charset="0"/>
              </a:rPr>
              <a:t> </a:t>
            </a:r>
            <a:r>
              <a:rPr lang="en-US" sz="4000" b="1" i="1" dirty="0">
                <a:latin typeface="Verdana" pitchFamily="34" charset="0"/>
              </a:rPr>
              <a:t>Padania</a:t>
            </a:r>
            <a:r>
              <a:rPr lang="en-US" sz="4000" b="1" dirty="0">
                <a:latin typeface="Verdana" pitchFamily="34" charset="0"/>
              </a:rPr>
              <a:t> . . .</a:t>
            </a:r>
            <a:endParaRPr lang="en-US" sz="3200" b="1" dirty="0">
              <a:latin typeface="Verdana" pitchFamily="34" charset="0"/>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2"/>
              </a:rPr>
              <a:t>https://en.wikipedia.org/wiki/Padanian_nationalism</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3">
            <a:extLst>
              <a:ext uri="{FF2B5EF4-FFF2-40B4-BE49-F238E27FC236}">
                <a16:creationId xmlns:a16="http://schemas.microsoft.com/office/drawing/2014/main" id="{D1185D12-F1B9-4558-BBB8-4725E70BD61E}"/>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rPr>
              <a:t> </a:t>
            </a:r>
            <a:r>
              <a:rPr kumimoji="0" lang="en-US" sz="4000" b="1" i="0" u="none" strike="noStrike" kern="0" cap="none" spc="0" normalizeH="0" baseline="0" noProof="0" dirty="0">
                <a:ln>
                  <a:noFill/>
                </a:ln>
                <a:solidFill>
                  <a:srgbClr val="FFFFFF"/>
                </a:solidFill>
                <a:effectLst/>
                <a:uLnTx/>
                <a:uFillTx/>
                <a:latin typeface="Verdana" pitchFamily="34" charset="0"/>
                <a:ea typeface="+mn-ea"/>
                <a:cs typeface="+mn-cs"/>
              </a:rPr>
              <a:t>Some even arguing that it should be an independent country . . .</a:t>
            </a:r>
            <a:endParaRPr kumimoji="0" lang="en-US" sz="3200" b="1" i="0" u="none" strike="noStrike" kern="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02818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96751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immigrant/emigrant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406177822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solidFill>
                  <a:schemeClr val="accent1"/>
                </a:solidFill>
                <a:latin typeface="Verdana" pitchFamily="34" charset="0"/>
              </a:rPr>
              <a:t> </a:t>
            </a:r>
            <a:r>
              <a:rPr lang="en-US" sz="4000" b="1" dirty="0">
                <a:solidFill>
                  <a:schemeClr val="accent1"/>
                </a:solidFill>
                <a:latin typeface="Verdana" pitchFamily="34" charset="0"/>
              </a:rPr>
              <a:t>Sometimes the northern region is called</a:t>
            </a:r>
          </a:p>
          <a:p>
            <a:pPr algn="ctr" eaLnBrk="1" hangingPunct="1">
              <a:buFontTx/>
              <a:buNone/>
            </a:pPr>
            <a:r>
              <a:rPr lang="en-US" sz="4000" b="1" dirty="0">
                <a:solidFill>
                  <a:schemeClr val="accent1"/>
                </a:solidFill>
                <a:latin typeface="Verdana" pitchFamily="34" charset="0"/>
              </a:rPr>
              <a:t> </a:t>
            </a:r>
            <a:r>
              <a:rPr lang="en-US" sz="4000" b="1" i="1" dirty="0">
                <a:solidFill>
                  <a:schemeClr val="accent1"/>
                </a:solidFill>
                <a:latin typeface="Verdana" pitchFamily="34" charset="0"/>
              </a:rPr>
              <a:t>Padania</a:t>
            </a:r>
            <a:r>
              <a:rPr lang="en-US" sz="4000" b="1" dirty="0">
                <a:solidFill>
                  <a:schemeClr val="accent1"/>
                </a:solidFill>
                <a:latin typeface="Verdana" pitchFamily="34" charset="0"/>
              </a:rPr>
              <a:t> . . .</a:t>
            </a:r>
            <a:endParaRPr lang="en-US" sz="3200" b="1" dirty="0">
              <a:solidFill>
                <a:schemeClr val="accent1"/>
              </a:solidFill>
              <a:latin typeface="Verdana" pitchFamily="34" charset="0"/>
            </a:endParaRPr>
          </a:p>
        </p:txBody>
      </p:sp>
      <p:sp>
        <p:nvSpPr>
          <p:cNvPr id="3" name="Rectangle 3">
            <a:extLst>
              <a:ext uri="{FF2B5EF4-FFF2-40B4-BE49-F238E27FC236}">
                <a16:creationId xmlns:a16="http://schemas.microsoft.com/office/drawing/2014/main" id="{CBCE04F5-12C6-4ED1-A2C2-5A4B4097CA8C}"/>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rPr>
              <a:t> </a:t>
            </a:r>
            <a:r>
              <a:rPr kumimoji="0" lang="en-US" sz="4000" b="1" i="0" u="none" strike="noStrike" kern="0" cap="none" spc="0" normalizeH="0" baseline="0" noProof="0" dirty="0">
                <a:ln>
                  <a:noFill/>
                </a:ln>
                <a:solidFill>
                  <a:srgbClr val="000000"/>
                </a:solidFill>
                <a:effectLst/>
                <a:uLnTx/>
                <a:uFillTx/>
                <a:latin typeface="Verdana" pitchFamily="34" charset="0"/>
                <a:ea typeface="+mn-ea"/>
                <a:cs typeface="+mn-cs"/>
              </a:rPr>
              <a:t>Some even arguing that it should be an independent country . . .</a:t>
            </a:r>
            <a:endPar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2"/>
              </a:rPr>
              <a:t>https://en.wikipedia.org/wiki/Padanian_nationalism</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Icon&#10;&#10;Description automatically generated">
            <a:extLst>
              <a:ext uri="{FF2B5EF4-FFF2-40B4-BE49-F238E27FC236}">
                <a16:creationId xmlns:a16="http://schemas.microsoft.com/office/drawing/2014/main" id="{68639A42-269D-40B2-B185-5ADE4994D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090208"/>
            <a:ext cx="1828800" cy="914400"/>
          </a:xfrm>
          <a:prstGeom prst="rect">
            <a:avLst/>
          </a:prstGeom>
          <a:ln>
            <a:solidFill>
              <a:srgbClr val="008000"/>
            </a:solidFill>
          </a:ln>
        </p:spPr>
      </p:pic>
    </p:spTree>
    <p:extLst>
      <p:ext uri="{BB962C8B-B14F-4D97-AF65-F5344CB8AC3E}">
        <p14:creationId xmlns:p14="http://schemas.microsoft.com/office/powerpoint/2010/main" val="39960386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53878"/>
            <a:ext cx="8229600" cy="572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3488202" y="6551842"/>
            <a:ext cx="21371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https://en.wikipedia.org/wiki/Padania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Freeform 7"/>
          <p:cNvSpPr/>
          <p:nvPr/>
        </p:nvSpPr>
        <p:spPr>
          <a:xfrm>
            <a:off x="1981200" y="3124200"/>
            <a:ext cx="3447629" cy="2133600"/>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3825767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3125122" y="6551842"/>
            <a:ext cx="286328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https://en.wikipedia.org/wiki/Padanian_nationalism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1BA108CD-2C05-45DB-BEA1-37A6D544335C}"/>
              </a:ext>
            </a:extLst>
          </p:cNvPr>
          <p:cNvPicPr>
            <a:picLocks noChangeAspect="1"/>
          </p:cNvPicPr>
          <p:nvPr/>
        </p:nvPicPr>
        <p:blipFill>
          <a:blip r:embed="rId4"/>
          <a:stretch>
            <a:fillRect/>
          </a:stretch>
        </p:blipFill>
        <p:spPr>
          <a:xfrm>
            <a:off x="457200" y="1314375"/>
            <a:ext cx="8229600" cy="4781625"/>
          </a:xfrm>
          <a:prstGeom prst="rect">
            <a:avLst/>
          </a:prstGeom>
        </p:spPr>
      </p:pic>
    </p:spTree>
    <p:extLst>
      <p:ext uri="{BB962C8B-B14F-4D97-AF65-F5344CB8AC3E}">
        <p14:creationId xmlns:p14="http://schemas.microsoft.com/office/powerpoint/2010/main" val="68197699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73151"/>
            <a:ext cx="8229600" cy="570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877458" y="6551842"/>
            <a:ext cx="33586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http://en.wikipedia.org/wiki/Northern_League_%28Italy%29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Freeform 2"/>
          <p:cNvSpPr/>
          <p:nvPr/>
        </p:nvSpPr>
        <p:spPr>
          <a:xfrm>
            <a:off x="2133600" y="3505200"/>
            <a:ext cx="3382245" cy="1380744"/>
          </a:xfrm>
          <a:custGeom>
            <a:avLst/>
            <a:gdLst>
              <a:gd name="connsiteX0" fmla="*/ 523025 w 3658527"/>
              <a:gd name="connsiteY0" fmla="*/ 101600 h 1074058"/>
              <a:gd name="connsiteX1" fmla="*/ 290796 w 3658527"/>
              <a:gd name="connsiteY1" fmla="*/ 130629 h 1074058"/>
              <a:gd name="connsiteX2" fmla="*/ 247253 w 3658527"/>
              <a:gd name="connsiteY2" fmla="*/ 159658 h 1074058"/>
              <a:gd name="connsiteX3" fmla="*/ 160168 w 3658527"/>
              <a:gd name="connsiteY3" fmla="*/ 188686 h 1074058"/>
              <a:gd name="connsiteX4" fmla="*/ 116625 w 3658527"/>
              <a:gd name="connsiteY4" fmla="*/ 232229 h 1074058"/>
              <a:gd name="connsiteX5" fmla="*/ 73082 w 3658527"/>
              <a:gd name="connsiteY5" fmla="*/ 261258 h 1074058"/>
              <a:gd name="connsiteX6" fmla="*/ 44053 w 3658527"/>
              <a:gd name="connsiteY6" fmla="*/ 304800 h 1074058"/>
              <a:gd name="connsiteX7" fmla="*/ 15025 w 3658527"/>
              <a:gd name="connsiteY7" fmla="*/ 391886 h 1074058"/>
              <a:gd name="connsiteX8" fmla="*/ 511 w 3658527"/>
              <a:gd name="connsiteY8" fmla="*/ 435429 h 1074058"/>
              <a:gd name="connsiteX9" fmla="*/ 73082 w 3658527"/>
              <a:gd name="connsiteY9" fmla="*/ 725715 h 1074058"/>
              <a:gd name="connsiteX10" fmla="*/ 116625 w 3658527"/>
              <a:gd name="connsiteY10" fmla="*/ 740229 h 1074058"/>
              <a:gd name="connsiteX11" fmla="*/ 160168 w 3658527"/>
              <a:gd name="connsiteY11" fmla="*/ 783772 h 1074058"/>
              <a:gd name="connsiteX12" fmla="*/ 203711 w 3658527"/>
              <a:gd name="connsiteY12" fmla="*/ 798286 h 1074058"/>
              <a:gd name="connsiteX13" fmla="*/ 247253 w 3658527"/>
              <a:gd name="connsiteY13" fmla="*/ 827315 h 1074058"/>
              <a:gd name="connsiteX14" fmla="*/ 276282 w 3658527"/>
              <a:gd name="connsiteY14" fmla="*/ 870858 h 1074058"/>
              <a:gd name="connsiteX15" fmla="*/ 406911 w 3658527"/>
              <a:gd name="connsiteY15" fmla="*/ 957943 h 1074058"/>
              <a:gd name="connsiteX16" fmla="*/ 493996 w 3658527"/>
              <a:gd name="connsiteY16" fmla="*/ 1016000 h 1074058"/>
              <a:gd name="connsiteX17" fmla="*/ 537539 w 3658527"/>
              <a:gd name="connsiteY17" fmla="*/ 1045029 h 1074058"/>
              <a:gd name="connsiteX18" fmla="*/ 668168 w 3658527"/>
              <a:gd name="connsiteY18" fmla="*/ 1074058 h 1074058"/>
              <a:gd name="connsiteX19" fmla="*/ 958453 w 3658527"/>
              <a:gd name="connsiteY19" fmla="*/ 1059543 h 1074058"/>
              <a:gd name="connsiteX20" fmla="*/ 1161653 w 3658527"/>
              <a:gd name="connsiteY20" fmla="*/ 1030515 h 1074058"/>
              <a:gd name="connsiteX21" fmla="*/ 1234225 w 3658527"/>
              <a:gd name="connsiteY21" fmla="*/ 1016000 h 1074058"/>
              <a:gd name="connsiteX22" fmla="*/ 1379368 w 3658527"/>
              <a:gd name="connsiteY22" fmla="*/ 1001486 h 1074058"/>
              <a:gd name="connsiteX23" fmla="*/ 1437425 w 3658527"/>
              <a:gd name="connsiteY23" fmla="*/ 986972 h 1074058"/>
              <a:gd name="connsiteX24" fmla="*/ 1480968 w 3658527"/>
              <a:gd name="connsiteY24" fmla="*/ 972458 h 1074058"/>
              <a:gd name="connsiteX25" fmla="*/ 1640625 w 3658527"/>
              <a:gd name="connsiteY25" fmla="*/ 957943 h 1074058"/>
              <a:gd name="connsiteX26" fmla="*/ 1756739 w 3658527"/>
              <a:gd name="connsiteY26" fmla="*/ 943429 h 1074058"/>
              <a:gd name="connsiteX27" fmla="*/ 1800282 w 3658527"/>
              <a:gd name="connsiteY27" fmla="*/ 928915 h 1074058"/>
              <a:gd name="connsiteX28" fmla="*/ 1916396 w 3658527"/>
              <a:gd name="connsiteY28" fmla="*/ 914400 h 1074058"/>
              <a:gd name="connsiteX29" fmla="*/ 2017996 w 3658527"/>
              <a:gd name="connsiteY29" fmla="*/ 899886 h 1074058"/>
              <a:gd name="connsiteX30" fmla="*/ 2163139 w 3658527"/>
              <a:gd name="connsiteY30" fmla="*/ 870858 h 1074058"/>
              <a:gd name="connsiteX31" fmla="*/ 2380853 w 3658527"/>
              <a:gd name="connsiteY31" fmla="*/ 841829 h 1074058"/>
              <a:gd name="connsiteX32" fmla="*/ 2482453 w 3658527"/>
              <a:gd name="connsiteY32" fmla="*/ 827315 h 1074058"/>
              <a:gd name="connsiteX33" fmla="*/ 2888853 w 3658527"/>
              <a:gd name="connsiteY33" fmla="*/ 812800 h 1074058"/>
              <a:gd name="connsiteX34" fmla="*/ 3063025 w 3658527"/>
              <a:gd name="connsiteY34" fmla="*/ 783772 h 1074058"/>
              <a:gd name="connsiteX35" fmla="*/ 3150111 w 3658527"/>
              <a:gd name="connsiteY35" fmla="*/ 754743 h 1074058"/>
              <a:gd name="connsiteX36" fmla="*/ 3222682 w 3658527"/>
              <a:gd name="connsiteY36" fmla="*/ 740229 h 1074058"/>
              <a:gd name="connsiteX37" fmla="*/ 3309768 w 3658527"/>
              <a:gd name="connsiteY37" fmla="*/ 711200 h 1074058"/>
              <a:gd name="connsiteX38" fmla="*/ 3440396 w 3658527"/>
              <a:gd name="connsiteY38" fmla="*/ 667658 h 1074058"/>
              <a:gd name="connsiteX39" fmla="*/ 3483939 w 3658527"/>
              <a:gd name="connsiteY39" fmla="*/ 653143 h 1074058"/>
              <a:gd name="connsiteX40" fmla="*/ 3527482 w 3658527"/>
              <a:gd name="connsiteY40" fmla="*/ 624115 h 1074058"/>
              <a:gd name="connsiteX41" fmla="*/ 3585539 w 3658527"/>
              <a:gd name="connsiteY41" fmla="*/ 551543 h 1074058"/>
              <a:gd name="connsiteX42" fmla="*/ 3600053 w 3658527"/>
              <a:gd name="connsiteY42" fmla="*/ 508000 h 1074058"/>
              <a:gd name="connsiteX43" fmla="*/ 3629082 w 3658527"/>
              <a:gd name="connsiteY43" fmla="*/ 464458 h 1074058"/>
              <a:gd name="connsiteX44" fmla="*/ 3658111 w 3658527"/>
              <a:gd name="connsiteY44" fmla="*/ 377372 h 1074058"/>
              <a:gd name="connsiteX45" fmla="*/ 3629082 w 3658527"/>
              <a:gd name="connsiteY45" fmla="*/ 217715 h 1074058"/>
              <a:gd name="connsiteX46" fmla="*/ 3585539 w 3658527"/>
              <a:gd name="connsiteY46" fmla="*/ 174172 h 1074058"/>
              <a:gd name="connsiteX47" fmla="*/ 3483939 w 3658527"/>
              <a:gd name="connsiteY47" fmla="*/ 116115 h 1074058"/>
              <a:gd name="connsiteX48" fmla="*/ 3396853 w 3658527"/>
              <a:gd name="connsiteY48" fmla="*/ 87086 h 1074058"/>
              <a:gd name="connsiteX49" fmla="*/ 3353311 w 3658527"/>
              <a:gd name="connsiteY49" fmla="*/ 72572 h 1074058"/>
              <a:gd name="connsiteX50" fmla="*/ 3309768 w 3658527"/>
              <a:gd name="connsiteY50" fmla="*/ 58058 h 1074058"/>
              <a:gd name="connsiteX51" fmla="*/ 3266225 w 3658527"/>
              <a:gd name="connsiteY51" fmla="*/ 29029 h 1074058"/>
              <a:gd name="connsiteX52" fmla="*/ 3150111 w 3658527"/>
              <a:gd name="connsiteY52" fmla="*/ 0 h 1074058"/>
              <a:gd name="connsiteX53" fmla="*/ 2598568 w 3658527"/>
              <a:gd name="connsiteY53" fmla="*/ 14515 h 1074058"/>
              <a:gd name="connsiteX54" fmla="*/ 2395368 w 3658527"/>
              <a:gd name="connsiteY54" fmla="*/ 43543 h 1074058"/>
              <a:gd name="connsiteX55" fmla="*/ 1074568 w 3658527"/>
              <a:gd name="connsiteY55" fmla="*/ 58058 h 1074058"/>
              <a:gd name="connsiteX56" fmla="*/ 697196 w 3658527"/>
              <a:gd name="connsiteY56" fmla="*/ 72572 h 1074058"/>
              <a:gd name="connsiteX57" fmla="*/ 639139 w 3658527"/>
              <a:gd name="connsiteY57" fmla="*/ 87086 h 1074058"/>
              <a:gd name="connsiteX58" fmla="*/ 523025 w 3658527"/>
              <a:gd name="connsiteY58" fmla="*/ 101600 h 107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58527" h="1074058">
                <a:moveTo>
                  <a:pt x="523025" y="101600"/>
                </a:moveTo>
                <a:cubicBezTo>
                  <a:pt x="464968" y="108857"/>
                  <a:pt x="353453" y="99301"/>
                  <a:pt x="290796" y="130629"/>
                </a:cubicBezTo>
                <a:cubicBezTo>
                  <a:pt x="275194" y="138430"/>
                  <a:pt x="263194" y="152573"/>
                  <a:pt x="247253" y="159658"/>
                </a:cubicBezTo>
                <a:cubicBezTo>
                  <a:pt x="219292" y="172085"/>
                  <a:pt x="160168" y="188686"/>
                  <a:pt x="160168" y="188686"/>
                </a:cubicBezTo>
                <a:cubicBezTo>
                  <a:pt x="145654" y="203200"/>
                  <a:pt x="132394" y="219088"/>
                  <a:pt x="116625" y="232229"/>
                </a:cubicBezTo>
                <a:cubicBezTo>
                  <a:pt x="103224" y="243396"/>
                  <a:pt x="85417" y="248923"/>
                  <a:pt x="73082" y="261258"/>
                </a:cubicBezTo>
                <a:cubicBezTo>
                  <a:pt x="60747" y="273593"/>
                  <a:pt x="53729" y="290286"/>
                  <a:pt x="44053" y="304800"/>
                </a:cubicBezTo>
                <a:lnTo>
                  <a:pt x="15025" y="391886"/>
                </a:lnTo>
                <a:lnTo>
                  <a:pt x="511" y="435429"/>
                </a:lnTo>
                <a:cubicBezTo>
                  <a:pt x="1606" y="450754"/>
                  <a:pt x="-14471" y="696531"/>
                  <a:pt x="73082" y="725715"/>
                </a:cubicBezTo>
                <a:lnTo>
                  <a:pt x="116625" y="740229"/>
                </a:lnTo>
                <a:cubicBezTo>
                  <a:pt x="131139" y="754743"/>
                  <a:pt x="143089" y="772386"/>
                  <a:pt x="160168" y="783772"/>
                </a:cubicBezTo>
                <a:cubicBezTo>
                  <a:pt x="172898" y="792259"/>
                  <a:pt x="190027" y="791444"/>
                  <a:pt x="203711" y="798286"/>
                </a:cubicBezTo>
                <a:cubicBezTo>
                  <a:pt x="219313" y="806087"/>
                  <a:pt x="232739" y="817639"/>
                  <a:pt x="247253" y="827315"/>
                </a:cubicBezTo>
                <a:cubicBezTo>
                  <a:pt x="256929" y="841829"/>
                  <a:pt x="263154" y="859371"/>
                  <a:pt x="276282" y="870858"/>
                </a:cubicBezTo>
                <a:cubicBezTo>
                  <a:pt x="276292" y="870866"/>
                  <a:pt x="385134" y="943425"/>
                  <a:pt x="406911" y="957943"/>
                </a:cubicBezTo>
                <a:lnTo>
                  <a:pt x="493996" y="1016000"/>
                </a:lnTo>
                <a:cubicBezTo>
                  <a:pt x="508510" y="1025676"/>
                  <a:pt x="520990" y="1039513"/>
                  <a:pt x="537539" y="1045029"/>
                </a:cubicBezTo>
                <a:cubicBezTo>
                  <a:pt x="609001" y="1068849"/>
                  <a:pt x="565991" y="1057028"/>
                  <a:pt x="668168" y="1074058"/>
                </a:cubicBezTo>
                <a:cubicBezTo>
                  <a:pt x="764930" y="1069220"/>
                  <a:pt x="861945" y="1068058"/>
                  <a:pt x="958453" y="1059543"/>
                </a:cubicBezTo>
                <a:cubicBezTo>
                  <a:pt x="1026609" y="1053529"/>
                  <a:pt x="1094561" y="1043934"/>
                  <a:pt x="1161653" y="1030515"/>
                </a:cubicBezTo>
                <a:cubicBezTo>
                  <a:pt x="1185844" y="1025677"/>
                  <a:pt x="1209772" y="1019260"/>
                  <a:pt x="1234225" y="1016000"/>
                </a:cubicBezTo>
                <a:cubicBezTo>
                  <a:pt x="1282421" y="1009574"/>
                  <a:pt x="1330987" y="1006324"/>
                  <a:pt x="1379368" y="1001486"/>
                </a:cubicBezTo>
                <a:cubicBezTo>
                  <a:pt x="1398720" y="996648"/>
                  <a:pt x="1418245" y="992452"/>
                  <a:pt x="1437425" y="986972"/>
                </a:cubicBezTo>
                <a:cubicBezTo>
                  <a:pt x="1452136" y="982769"/>
                  <a:pt x="1465822" y="974622"/>
                  <a:pt x="1480968" y="972458"/>
                </a:cubicBezTo>
                <a:cubicBezTo>
                  <a:pt x="1533869" y="964901"/>
                  <a:pt x="1587480" y="963537"/>
                  <a:pt x="1640625" y="957943"/>
                </a:cubicBezTo>
                <a:cubicBezTo>
                  <a:pt x="1679417" y="953860"/>
                  <a:pt x="1718034" y="948267"/>
                  <a:pt x="1756739" y="943429"/>
                </a:cubicBezTo>
                <a:cubicBezTo>
                  <a:pt x="1771253" y="938591"/>
                  <a:pt x="1785229" y="931652"/>
                  <a:pt x="1800282" y="928915"/>
                </a:cubicBezTo>
                <a:cubicBezTo>
                  <a:pt x="1838659" y="921937"/>
                  <a:pt x="1877732" y="919555"/>
                  <a:pt x="1916396" y="914400"/>
                </a:cubicBezTo>
                <a:lnTo>
                  <a:pt x="2017996" y="899886"/>
                </a:lnTo>
                <a:cubicBezTo>
                  <a:pt x="2387181" y="843090"/>
                  <a:pt x="1898654" y="918947"/>
                  <a:pt x="2163139" y="870858"/>
                </a:cubicBezTo>
                <a:cubicBezTo>
                  <a:pt x="2213323" y="861734"/>
                  <a:pt x="2333442" y="848150"/>
                  <a:pt x="2380853" y="841829"/>
                </a:cubicBezTo>
                <a:cubicBezTo>
                  <a:pt x="2414763" y="837308"/>
                  <a:pt x="2448298" y="829267"/>
                  <a:pt x="2482453" y="827315"/>
                </a:cubicBezTo>
                <a:cubicBezTo>
                  <a:pt x="2617785" y="819582"/>
                  <a:pt x="2753386" y="817638"/>
                  <a:pt x="2888853" y="812800"/>
                </a:cubicBezTo>
                <a:cubicBezTo>
                  <a:pt x="2946910" y="803124"/>
                  <a:pt x="3007187" y="802385"/>
                  <a:pt x="3063025" y="783772"/>
                </a:cubicBezTo>
                <a:cubicBezTo>
                  <a:pt x="3092054" y="774096"/>
                  <a:pt x="3120106" y="760744"/>
                  <a:pt x="3150111" y="754743"/>
                </a:cubicBezTo>
                <a:cubicBezTo>
                  <a:pt x="3174301" y="749905"/>
                  <a:pt x="3198882" y="746720"/>
                  <a:pt x="3222682" y="740229"/>
                </a:cubicBezTo>
                <a:cubicBezTo>
                  <a:pt x="3252203" y="732178"/>
                  <a:pt x="3280739" y="720876"/>
                  <a:pt x="3309768" y="711200"/>
                </a:cubicBezTo>
                <a:lnTo>
                  <a:pt x="3440396" y="667658"/>
                </a:lnTo>
                <a:cubicBezTo>
                  <a:pt x="3454910" y="662820"/>
                  <a:pt x="3471209" y="661630"/>
                  <a:pt x="3483939" y="653143"/>
                </a:cubicBezTo>
                <a:lnTo>
                  <a:pt x="3527482" y="624115"/>
                </a:lnTo>
                <a:cubicBezTo>
                  <a:pt x="3563963" y="514669"/>
                  <a:pt x="3510509" y="645331"/>
                  <a:pt x="3585539" y="551543"/>
                </a:cubicBezTo>
                <a:cubicBezTo>
                  <a:pt x="3595096" y="539596"/>
                  <a:pt x="3593211" y="521684"/>
                  <a:pt x="3600053" y="508000"/>
                </a:cubicBezTo>
                <a:cubicBezTo>
                  <a:pt x="3607854" y="492398"/>
                  <a:pt x="3619406" y="478972"/>
                  <a:pt x="3629082" y="464458"/>
                </a:cubicBezTo>
                <a:cubicBezTo>
                  <a:pt x="3638758" y="435429"/>
                  <a:pt x="3661907" y="407735"/>
                  <a:pt x="3658111" y="377372"/>
                </a:cubicBezTo>
                <a:cubicBezTo>
                  <a:pt x="3657496" y="372453"/>
                  <a:pt x="3649734" y="248693"/>
                  <a:pt x="3629082" y="217715"/>
                </a:cubicBezTo>
                <a:cubicBezTo>
                  <a:pt x="3617696" y="200636"/>
                  <a:pt x="3601308" y="187313"/>
                  <a:pt x="3585539" y="174172"/>
                </a:cubicBezTo>
                <a:cubicBezTo>
                  <a:pt x="3561367" y="154029"/>
                  <a:pt x="3511242" y="127036"/>
                  <a:pt x="3483939" y="116115"/>
                </a:cubicBezTo>
                <a:cubicBezTo>
                  <a:pt x="3455529" y="104751"/>
                  <a:pt x="3425882" y="96762"/>
                  <a:pt x="3396853" y="87086"/>
                </a:cubicBezTo>
                <a:lnTo>
                  <a:pt x="3353311" y="72572"/>
                </a:lnTo>
                <a:lnTo>
                  <a:pt x="3309768" y="58058"/>
                </a:lnTo>
                <a:cubicBezTo>
                  <a:pt x="3295254" y="48382"/>
                  <a:pt x="3281827" y="36830"/>
                  <a:pt x="3266225" y="29029"/>
                </a:cubicBezTo>
                <a:cubicBezTo>
                  <a:pt x="3236474" y="14154"/>
                  <a:pt x="3177708" y="5520"/>
                  <a:pt x="3150111" y="0"/>
                </a:cubicBezTo>
                <a:cubicBezTo>
                  <a:pt x="2966263" y="4838"/>
                  <a:pt x="2782174" y="3922"/>
                  <a:pt x="2598568" y="14515"/>
                </a:cubicBezTo>
                <a:cubicBezTo>
                  <a:pt x="2530261" y="18456"/>
                  <a:pt x="2463785" y="42791"/>
                  <a:pt x="2395368" y="43543"/>
                </a:cubicBezTo>
                <a:lnTo>
                  <a:pt x="1074568" y="58058"/>
                </a:lnTo>
                <a:cubicBezTo>
                  <a:pt x="948777" y="62896"/>
                  <a:pt x="822801" y="64199"/>
                  <a:pt x="697196" y="72572"/>
                </a:cubicBezTo>
                <a:cubicBezTo>
                  <a:pt x="677292" y="73899"/>
                  <a:pt x="658644" y="82906"/>
                  <a:pt x="639139" y="87086"/>
                </a:cubicBezTo>
                <a:cubicBezTo>
                  <a:pt x="499243" y="117064"/>
                  <a:pt x="581082" y="94343"/>
                  <a:pt x="523025" y="101600"/>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Freeform 3"/>
          <p:cNvSpPr/>
          <p:nvPr/>
        </p:nvSpPr>
        <p:spPr>
          <a:xfrm>
            <a:off x="6035040" y="5553456"/>
            <a:ext cx="1697736" cy="713087"/>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3882281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 Box 3"/>
          <p:cNvSpPr txBox="1">
            <a:spLocks noChangeArrowheads="1"/>
          </p:cNvSpPr>
          <p:nvPr/>
        </p:nvSpPr>
        <p:spPr bwMode="auto">
          <a:xfrm>
            <a:off x="457200" y="2797314"/>
            <a:ext cx="6705600" cy="70788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Basic Demographics</a:t>
            </a:r>
          </a:p>
        </p:txBody>
      </p:sp>
    </p:spTree>
    <p:extLst>
      <p:ext uri="{BB962C8B-B14F-4D97-AF65-F5344CB8AC3E}">
        <p14:creationId xmlns:p14="http://schemas.microsoft.com/office/powerpoint/2010/main" val="727725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61,021,855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(2023 est.)</a:t>
            </a:r>
          </a:p>
        </p:txBody>
      </p:sp>
      <p:sp>
        <p:nvSpPr>
          <p:cNvPr id="6" name="TextBox 5">
            <a:extLst>
              <a:ext uri="{FF2B5EF4-FFF2-40B4-BE49-F238E27FC236}">
                <a16:creationId xmlns:a16="http://schemas.microsoft.com/office/drawing/2014/main" id="{765C761E-7F7C-4F3F-AFAC-FABAC12A61E4}"/>
              </a:ext>
            </a:extLst>
          </p:cNvPr>
          <p:cNvSpPr txBox="1"/>
          <p:nvPr/>
        </p:nvSpPr>
        <p:spPr>
          <a:xfrm>
            <a:off x="1961950" y="3429000"/>
            <a:ext cx="52578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note. . .</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6698038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4" name="Text Box 10"/>
          <p:cNvSpPr txBox="1">
            <a:spLocks noChangeArrowheads="1"/>
          </p:cNvSpPr>
          <p:nvPr/>
        </p:nvSpPr>
        <p:spPr bwMode="auto">
          <a:xfrm>
            <a:off x="914400" y="2057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Italy has the fourth-largest population in the European Union and the 24</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th</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-largest population worldwide</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914400" y="3383340"/>
            <a:ext cx="7315200" cy="16804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201.7 persons per km</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2</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(over 522.4 / mi</a:t>
            </a:r>
            <a:r>
              <a:rPr kumimoji="0" lang="en-US" sz="1800" b="0" i="0" u="none" strike="noStrike" kern="1200" cap="none" spc="0" normalizeH="0" baseline="30000" noProof="0" dirty="0">
                <a:ln>
                  <a:noFill/>
                </a:ln>
                <a:solidFill>
                  <a:srgbClr val="000000"/>
                </a:solidFill>
                <a:effectLst/>
                <a:uLnTx/>
                <a:uFillTx/>
                <a:latin typeface="Verdana" pitchFamily="34" charset="0"/>
                <a:ea typeface="+mn-ea"/>
                <a:cs typeface="+mn-cs"/>
              </a:rPr>
              <a:t>2</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is the fifth highest in the European Union</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914400" y="5105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The highest density is in Northern Italy, as that one-third of the country contains almost half of the total population</a:t>
            </a:r>
            <a:endParaRPr kumimoji="0" lang="en-US" sz="1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44669225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471488"/>
            <a:ext cx="7610475"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
          <p:cNvSpPr txBox="1">
            <a:spLocks noChangeArrowheads="1"/>
          </p:cNvSpPr>
          <p:nvPr/>
        </p:nvSpPr>
        <p:spPr bwMode="auto">
          <a:xfrm>
            <a:off x="914400" y="4876800"/>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Density: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532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(206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71.0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(27.4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t>
            </a:r>
            <a:endParaRPr kumimoji="0" lang="en-US" sz="20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7" name="Text Box 10"/>
          <p:cNvSpPr txBox="1">
            <a:spLocks noChangeArrowheads="1"/>
          </p:cNvSpPr>
          <p:nvPr/>
        </p:nvSpPr>
        <p:spPr bwMode="auto">
          <a:xfrm>
            <a:off x="914400" y="3147739"/>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60,964,931</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(2024 est.)</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5,705,494</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(2020 Census)</a:t>
            </a:r>
          </a:p>
        </p:txBody>
      </p:sp>
      <p:sp>
        <p:nvSpPr>
          <p:cNvPr id="5" name="Text Box 10"/>
          <p:cNvSpPr txBox="1">
            <a:spLocks noChangeArrowheads="1"/>
          </p:cNvSpPr>
          <p:nvPr/>
        </p:nvSpPr>
        <p:spPr bwMode="auto">
          <a:xfrm>
            <a:off x="914400" y="1900535"/>
            <a:ext cx="73152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Verdana" pitchFamily="34" charset="0"/>
                <a:ea typeface="+mn-ea"/>
                <a:cs typeface="+mn-cs"/>
              </a:rPr>
              <a:t>Coparisons</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with Minnesota</a:t>
            </a:r>
            <a:endPar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90212643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38514" y="6551842"/>
            <a:ext cx="6081486"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https://en.wikipedia.org/wiki/Demographics_of_the_European_Union#Population_by_nation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62000"/>
            <a:ext cx="8229600" cy="558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8"/>
          <p:cNvSpPr>
            <a:spLocks noChangeArrowheads="1"/>
          </p:cNvSpPr>
          <p:nvPr/>
        </p:nvSpPr>
        <p:spPr bwMode="auto">
          <a:xfrm rot="16200000">
            <a:off x="163399" y="5370626"/>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2" name="Freeform 1"/>
          <p:cNvSpPr/>
          <p:nvPr/>
        </p:nvSpPr>
        <p:spPr>
          <a:xfrm>
            <a:off x="7676931" y="5377542"/>
            <a:ext cx="810297" cy="424543"/>
          </a:xfrm>
          <a:custGeom>
            <a:avLst/>
            <a:gdLst>
              <a:gd name="connsiteX0" fmla="*/ 439877 w 1078506"/>
              <a:gd name="connsiteY0" fmla="*/ 435428 h 478971"/>
              <a:gd name="connsiteX1" fmla="*/ 585020 w 1078506"/>
              <a:gd name="connsiteY1" fmla="*/ 449943 h 478971"/>
              <a:gd name="connsiteX2" fmla="*/ 686620 w 1078506"/>
              <a:gd name="connsiteY2" fmla="*/ 464457 h 478971"/>
              <a:gd name="connsiteX3" fmla="*/ 933363 w 1078506"/>
              <a:gd name="connsiteY3" fmla="*/ 449943 h 478971"/>
              <a:gd name="connsiteX4" fmla="*/ 976906 w 1078506"/>
              <a:gd name="connsiteY4" fmla="*/ 435428 h 478971"/>
              <a:gd name="connsiteX5" fmla="*/ 1049477 w 1078506"/>
              <a:gd name="connsiteY5" fmla="*/ 304800 h 478971"/>
              <a:gd name="connsiteX6" fmla="*/ 1078506 w 1078506"/>
              <a:gd name="connsiteY6" fmla="*/ 174171 h 478971"/>
              <a:gd name="connsiteX7" fmla="*/ 1063991 w 1078506"/>
              <a:gd name="connsiteY7" fmla="*/ 101600 h 478971"/>
              <a:gd name="connsiteX8" fmla="*/ 1020448 w 1078506"/>
              <a:gd name="connsiteY8" fmla="*/ 72571 h 478971"/>
              <a:gd name="connsiteX9" fmla="*/ 889820 w 1078506"/>
              <a:gd name="connsiteY9" fmla="*/ 43543 h 478971"/>
              <a:gd name="connsiteX10" fmla="*/ 846277 w 1078506"/>
              <a:gd name="connsiteY10" fmla="*/ 29028 h 478971"/>
              <a:gd name="connsiteX11" fmla="*/ 730163 w 1078506"/>
              <a:gd name="connsiteY11" fmla="*/ 0 h 478971"/>
              <a:gd name="connsiteX12" fmla="*/ 309248 w 1078506"/>
              <a:gd name="connsiteY12" fmla="*/ 14514 h 478971"/>
              <a:gd name="connsiteX13" fmla="*/ 222163 w 1078506"/>
              <a:gd name="connsiteY13" fmla="*/ 29028 h 478971"/>
              <a:gd name="connsiteX14" fmla="*/ 135077 w 1078506"/>
              <a:gd name="connsiteY14" fmla="*/ 58057 h 478971"/>
              <a:gd name="connsiteX15" fmla="*/ 91534 w 1078506"/>
              <a:gd name="connsiteY15" fmla="*/ 87086 h 478971"/>
              <a:gd name="connsiteX16" fmla="*/ 33477 w 1078506"/>
              <a:gd name="connsiteY16" fmla="*/ 174171 h 478971"/>
              <a:gd name="connsiteX17" fmla="*/ 18963 w 1078506"/>
              <a:gd name="connsiteY17" fmla="*/ 362857 h 478971"/>
              <a:gd name="connsiteX18" fmla="*/ 164106 w 1078506"/>
              <a:gd name="connsiteY18" fmla="*/ 435428 h 478971"/>
              <a:gd name="connsiteX19" fmla="*/ 323763 w 1078506"/>
              <a:gd name="connsiteY19" fmla="*/ 478971 h 478971"/>
              <a:gd name="connsiteX20" fmla="*/ 555991 w 1078506"/>
              <a:gd name="connsiteY20" fmla="*/ 464457 h 478971"/>
              <a:gd name="connsiteX21" fmla="*/ 628563 w 1078506"/>
              <a:gd name="connsiteY21" fmla="*/ 449943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8506" h="478971">
                <a:moveTo>
                  <a:pt x="439877" y="435428"/>
                </a:moveTo>
                <a:lnTo>
                  <a:pt x="585020" y="449943"/>
                </a:lnTo>
                <a:cubicBezTo>
                  <a:pt x="618996" y="453940"/>
                  <a:pt x="652410" y="464457"/>
                  <a:pt x="686620" y="464457"/>
                </a:cubicBezTo>
                <a:cubicBezTo>
                  <a:pt x="769010" y="464457"/>
                  <a:pt x="851115" y="454781"/>
                  <a:pt x="933363" y="449943"/>
                </a:cubicBezTo>
                <a:cubicBezTo>
                  <a:pt x="947877" y="445105"/>
                  <a:pt x="964176" y="443915"/>
                  <a:pt x="976906" y="435428"/>
                </a:cubicBezTo>
                <a:cubicBezTo>
                  <a:pt x="1032773" y="398183"/>
                  <a:pt x="1027838" y="369716"/>
                  <a:pt x="1049477" y="304800"/>
                </a:cubicBezTo>
                <a:cubicBezTo>
                  <a:pt x="1073297" y="233341"/>
                  <a:pt x="1061477" y="276342"/>
                  <a:pt x="1078506" y="174171"/>
                </a:cubicBezTo>
                <a:cubicBezTo>
                  <a:pt x="1073668" y="149981"/>
                  <a:pt x="1076231" y="123019"/>
                  <a:pt x="1063991" y="101600"/>
                </a:cubicBezTo>
                <a:cubicBezTo>
                  <a:pt x="1055336" y="86454"/>
                  <a:pt x="1036050" y="80372"/>
                  <a:pt x="1020448" y="72571"/>
                </a:cubicBezTo>
                <a:cubicBezTo>
                  <a:pt x="984718" y="54706"/>
                  <a:pt x="923266" y="49117"/>
                  <a:pt x="889820" y="43543"/>
                </a:cubicBezTo>
                <a:cubicBezTo>
                  <a:pt x="875306" y="38705"/>
                  <a:pt x="861120" y="32739"/>
                  <a:pt x="846277" y="29028"/>
                </a:cubicBezTo>
                <a:lnTo>
                  <a:pt x="730163" y="0"/>
                </a:lnTo>
                <a:cubicBezTo>
                  <a:pt x="589858" y="4838"/>
                  <a:pt x="449408" y="6505"/>
                  <a:pt x="309248" y="14514"/>
                </a:cubicBezTo>
                <a:cubicBezTo>
                  <a:pt x="279867" y="16193"/>
                  <a:pt x="250713" y="21890"/>
                  <a:pt x="222163" y="29028"/>
                </a:cubicBezTo>
                <a:cubicBezTo>
                  <a:pt x="192478" y="36449"/>
                  <a:pt x="135077" y="58057"/>
                  <a:pt x="135077" y="58057"/>
                </a:cubicBezTo>
                <a:cubicBezTo>
                  <a:pt x="120563" y="67733"/>
                  <a:pt x="103021" y="73958"/>
                  <a:pt x="91534" y="87086"/>
                </a:cubicBezTo>
                <a:cubicBezTo>
                  <a:pt x="68560" y="113342"/>
                  <a:pt x="33477" y="174171"/>
                  <a:pt x="33477" y="174171"/>
                </a:cubicBezTo>
                <a:cubicBezTo>
                  <a:pt x="13642" y="233676"/>
                  <a:pt x="-22254" y="298088"/>
                  <a:pt x="18963" y="362857"/>
                </a:cubicBezTo>
                <a:cubicBezTo>
                  <a:pt x="55187" y="419780"/>
                  <a:pt x="110774" y="419428"/>
                  <a:pt x="164106" y="435428"/>
                </a:cubicBezTo>
                <a:cubicBezTo>
                  <a:pt x="311430" y="479625"/>
                  <a:pt x="191489" y="452517"/>
                  <a:pt x="323763" y="478971"/>
                </a:cubicBezTo>
                <a:cubicBezTo>
                  <a:pt x="401172" y="474133"/>
                  <a:pt x="478857" y="472576"/>
                  <a:pt x="555991" y="464457"/>
                </a:cubicBezTo>
                <a:cubicBezTo>
                  <a:pt x="722946" y="446883"/>
                  <a:pt x="511987" y="449943"/>
                  <a:pt x="628563" y="44994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Freeform 2"/>
          <p:cNvSpPr/>
          <p:nvPr/>
        </p:nvSpPr>
        <p:spPr>
          <a:xfrm>
            <a:off x="2286000" y="5334000"/>
            <a:ext cx="1335314" cy="493486"/>
          </a:xfrm>
          <a:custGeom>
            <a:avLst/>
            <a:gdLst>
              <a:gd name="connsiteX0" fmla="*/ 304800 w 1335314"/>
              <a:gd name="connsiteY0" fmla="*/ 464457 h 493486"/>
              <a:gd name="connsiteX1" fmla="*/ 783771 w 1335314"/>
              <a:gd name="connsiteY1" fmla="*/ 478972 h 493486"/>
              <a:gd name="connsiteX2" fmla="*/ 856342 w 1335314"/>
              <a:gd name="connsiteY2" fmla="*/ 493486 h 493486"/>
              <a:gd name="connsiteX3" fmla="*/ 1175657 w 1335314"/>
              <a:gd name="connsiteY3" fmla="*/ 478972 h 493486"/>
              <a:gd name="connsiteX4" fmla="*/ 1233714 w 1335314"/>
              <a:gd name="connsiteY4" fmla="*/ 464457 h 493486"/>
              <a:gd name="connsiteX5" fmla="*/ 1277257 w 1335314"/>
              <a:gd name="connsiteY5" fmla="*/ 420915 h 493486"/>
              <a:gd name="connsiteX6" fmla="*/ 1306285 w 1335314"/>
              <a:gd name="connsiteY6" fmla="*/ 377372 h 493486"/>
              <a:gd name="connsiteX7" fmla="*/ 1335314 w 1335314"/>
              <a:gd name="connsiteY7" fmla="*/ 275772 h 493486"/>
              <a:gd name="connsiteX8" fmla="*/ 1320800 w 1335314"/>
              <a:gd name="connsiteY8" fmla="*/ 174172 h 493486"/>
              <a:gd name="connsiteX9" fmla="*/ 1277257 w 1335314"/>
              <a:gd name="connsiteY9" fmla="*/ 145143 h 493486"/>
              <a:gd name="connsiteX10" fmla="*/ 1262742 w 1335314"/>
              <a:gd name="connsiteY10" fmla="*/ 101600 h 493486"/>
              <a:gd name="connsiteX11" fmla="*/ 1161142 w 1335314"/>
              <a:gd name="connsiteY11" fmla="*/ 72572 h 493486"/>
              <a:gd name="connsiteX12" fmla="*/ 1016000 w 1335314"/>
              <a:gd name="connsiteY12" fmla="*/ 14515 h 493486"/>
              <a:gd name="connsiteX13" fmla="*/ 972457 w 1335314"/>
              <a:gd name="connsiteY13" fmla="*/ 0 h 493486"/>
              <a:gd name="connsiteX14" fmla="*/ 188685 w 1335314"/>
              <a:gd name="connsiteY14" fmla="*/ 14515 h 493486"/>
              <a:gd name="connsiteX15" fmla="*/ 101600 w 1335314"/>
              <a:gd name="connsiteY15" fmla="*/ 43543 h 493486"/>
              <a:gd name="connsiteX16" fmla="*/ 58057 w 1335314"/>
              <a:gd name="connsiteY16" fmla="*/ 58057 h 493486"/>
              <a:gd name="connsiteX17" fmla="*/ 29028 w 1335314"/>
              <a:gd name="connsiteY17" fmla="*/ 101600 h 493486"/>
              <a:gd name="connsiteX18" fmla="*/ 0 w 1335314"/>
              <a:gd name="connsiteY18" fmla="*/ 203200 h 493486"/>
              <a:gd name="connsiteX19" fmla="*/ 29028 w 1335314"/>
              <a:gd name="connsiteY19" fmla="*/ 348343 h 493486"/>
              <a:gd name="connsiteX20" fmla="*/ 72571 w 1335314"/>
              <a:gd name="connsiteY20" fmla="*/ 391886 h 493486"/>
              <a:gd name="connsiteX21" fmla="*/ 116114 w 1335314"/>
              <a:gd name="connsiteY21" fmla="*/ 420915 h 493486"/>
              <a:gd name="connsiteX22" fmla="*/ 232228 w 1335314"/>
              <a:gd name="connsiteY22" fmla="*/ 449943 h 493486"/>
              <a:gd name="connsiteX23" fmla="*/ 290285 w 1335314"/>
              <a:gd name="connsiteY23" fmla="*/ 464457 h 493486"/>
              <a:gd name="connsiteX24" fmla="*/ 391885 w 1335314"/>
              <a:gd name="connsiteY24" fmla="*/ 44994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314" h="493486">
                <a:moveTo>
                  <a:pt x="304800" y="464457"/>
                </a:moveTo>
                <a:cubicBezTo>
                  <a:pt x="464457" y="469295"/>
                  <a:pt x="624261" y="470577"/>
                  <a:pt x="783771" y="478972"/>
                </a:cubicBezTo>
                <a:cubicBezTo>
                  <a:pt x="808406" y="480269"/>
                  <a:pt x="831673" y="493486"/>
                  <a:pt x="856342" y="493486"/>
                </a:cubicBezTo>
                <a:cubicBezTo>
                  <a:pt x="962890" y="493486"/>
                  <a:pt x="1069219" y="483810"/>
                  <a:pt x="1175657" y="478972"/>
                </a:cubicBezTo>
                <a:cubicBezTo>
                  <a:pt x="1195009" y="474134"/>
                  <a:pt x="1216394" y="474354"/>
                  <a:pt x="1233714" y="464457"/>
                </a:cubicBezTo>
                <a:cubicBezTo>
                  <a:pt x="1251536" y="454273"/>
                  <a:pt x="1264116" y="436684"/>
                  <a:pt x="1277257" y="420915"/>
                </a:cubicBezTo>
                <a:cubicBezTo>
                  <a:pt x="1288424" y="407514"/>
                  <a:pt x="1298484" y="392974"/>
                  <a:pt x="1306285" y="377372"/>
                </a:cubicBezTo>
                <a:cubicBezTo>
                  <a:pt x="1316698" y="356545"/>
                  <a:pt x="1330662" y="294380"/>
                  <a:pt x="1335314" y="275772"/>
                </a:cubicBezTo>
                <a:cubicBezTo>
                  <a:pt x="1330476" y="241905"/>
                  <a:pt x="1334694" y="205434"/>
                  <a:pt x="1320800" y="174172"/>
                </a:cubicBezTo>
                <a:cubicBezTo>
                  <a:pt x="1313715" y="158231"/>
                  <a:pt x="1288154" y="158765"/>
                  <a:pt x="1277257" y="145143"/>
                </a:cubicBezTo>
                <a:cubicBezTo>
                  <a:pt x="1267699" y="133196"/>
                  <a:pt x="1273560" y="112418"/>
                  <a:pt x="1262742" y="101600"/>
                </a:cubicBezTo>
                <a:cubicBezTo>
                  <a:pt x="1255801" y="94659"/>
                  <a:pt x="1161644" y="72697"/>
                  <a:pt x="1161142" y="72572"/>
                </a:cubicBezTo>
                <a:cubicBezTo>
                  <a:pt x="1075714" y="29857"/>
                  <a:pt x="1123615" y="50387"/>
                  <a:pt x="1016000" y="14515"/>
                </a:cubicBezTo>
                <a:lnTo>
                  <a:pt x="972457" y="0"/>
                </a:lnTo>
                <a:cubicBezTo>
                  <a:pt x="711200" y="4838"/>
                  <a:pt x="449661" y="1466"/>
                  <a:pt x="188685" y="14515"/>
                </a:cubicBezTo>
                <a:cubicBezTo>
                  <a:pt x="158125" y="16043"/>
                  <a:pt x="130628" y="33867"/>
                  <a:pt x="101600" y="43543"/>
                </a:cubicBezTo>
                <a:lnTo>
                  <a:pt x="58057" y="58057"/>
                </a:lnTo>
                <a:cubicBezTo>
                  <a:pt x="48381" y="72571"/>
                  <a:pt x="36829" y="85998"/>
                  <a:pt x="29028" y="101600"/>
                </a:cubicBezTo>
                <a:cubicBezTo>
                  <a:pt x="18617" y="122421"/>
                  <a:pt x="4650" y="184600"/>
                  <a:pt x="0" y="203200"/>
                </a:cubicBezTo>
                <a:cubicBezTo>
                  <a:pt x="1229" y="211803"/>
                  <a:pt x="10605" y="320708"/>
                  <a:pt x="29028" y="348343"/>
                </a:cubicBezTo>
                <a:cubicBezTo>
                  <a:pt x="40414" y="365422"/>
                  <a:pt x="56802" y="378745"/>
                  <a:pt x="72571" y="391886"/>
                </a:cubicBezTo>
                <a:cubicBezTo>
                  <a:pt x="85972" y="403053"/>
                  <a:pt x="100512" y="413114"/>
                  <a:pt x="116114" y="420915"/>
                </a:cubicBezTo>
                <a:cubicBezTo>
                  <a:pt x="147236" y="436476"/>
                  <a:pt x="202420" y="443319"/>
                  <a:pt x="232228" y="449943"/>
                </a:cubicBezTo>
                <a:cubicBezTo>
                  <a:pt x="251701" y="454270"/>
                  <a:pt x="270933" y="459619"/>
                  <a:pt x="290285" y="464457"/>
                </a:cubicBezTo>
                <a:cubicBezTo>
                  <a:pt x="372345" y="448045"/>
                  <a:pt x="338187" y="449943"/>
                  <a:pt x="391885" y="44994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1930003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914400" y="2855655"/>
            <a:ext cx="7315200" cy="265303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highest population density is in </a:t>
            </a:r>
            <a:r>
              <a:rPr kumimoji="0" lang="en-US" sz="3200" b="1" i="1" u="none" strike="noStrike" kern="1200" cap="none" spc="0" normalizeH="0" baseline="0" noProof="0" dirty="0">
                <a:ln>
                  <a:noFill/>
                </a:ln>
                <a:solidFill>
                  <a:srgbClr val="009246"/>
                </a:solidFill>
                <a:effectLst/>
                <a:uLnTx/>
                <a:uFillTx/>
                <a:latin typeface="Verdana" pitchFamily="34" charset="0"/>
                <a:ea typeface="+mn-ea"/>
                <a:cs typeface="+mn-cs"/>
              </a:rPr>
              <a:t>Northern</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as that </a:t>
            </a: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one-third of the country contains almost half of the total population</a:t>
            </a:r>
            <a:endParaRPr kumimoji="0" lang="en-US" sz="24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1032932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96204196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1600200" y="909697"/>
            <a:ext cx="5943600" cy="206210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for Europe, at least, earthlight photos give you a sense of population density</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95942312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Freeform 1"/>
          <p:cNvSpPr/>
          <p:nvPr/>
        </p:nvSpPr>
        <p:spPr>
          <a:xfrm rot="188672">
            <a:off x="3692757" y="4585484"/>
            <a:ext cx="1436595" cy="792058"/>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9299097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3276600" y="4419600"/>
            <a:ext cx="2895600" cy="21698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3326756" y="4862286"/>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4029863" y="5407223"/>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4385389" y="56358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4591372" y="47831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372459" y="5730167"/>
            <a:ext cx="8755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Madrid</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2" name="Rectangle 11"/>
          <p:cNvSpPr/>
          <p:nvPr/>
        </p:nvSpPr>
        <p:spPr>
          <a:xfrm>
            <a:off x="2543628" y="4234542"/>
            <a:ext cx="69281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Paris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3" name="Rectangle 12"/>
          <p:cNvSpPr/>
          <p:nvPr/>
        </p:nvSpPr>
        <p:spPr>
          <a:xfrm>
            <a:off x="2100942" y="3487709"/>
            <a:ext cx="9268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London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4" name="Rectangle 13"/>
          <p:cNvSpPr/>
          <p:nvPr/>
        </p:nvSpPr>
        <p:spPr>
          <a:xfrm>
            <a:off x="5097501" y="2362200"/>
            <a:ext cx="12474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Stockholm</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 name="Rectangle 14"/>
          <p:cNvSpPr/>
          <p:nvPr/>
        </p:nvSpPr>
        <p:spPr>
          <a:xfrm>
            <a:off x="7010400" y="2268509"/>
            <a:ext cx="163378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 Petersburg</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4346486" y="2971800"/>
            <a:ext cx="143020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Copenhagen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4065079" y="2300514"/>
            <a:ext cx="627095"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Oslo</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786527" y="2895600"/>
            <a:ext cx="10422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Glasgow</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0" name="Rectangle 19"/>
          <p:cNvSpPr/>
          <p:nvPr/>
        </p:nvSpPr>
        <p:spPr>
          <a:xfrm>
            <a:off x="2864853" y="3839028"/>
            <a:ext cx="10358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Brussels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1" name="Rectangle 20"/>
          <p:cNvSpPr/>
          <p:nvPr/>
        </p:nvSpPr>
        <p:spPr>
          <a:xfrm>
            <a:off x="1829398" y="2740223"/>
            <a:ext cx="121860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Edinburgh</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2" name="Rectangle 21"/>
          <p:cNvSpPr/>
          <p:nvPr/>
        </p:nvSpPr>
        <p:spPr>
          <a:xfrm>
            <a:off x="6361838" y="6169223"/>
            <a:ext cx="8867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Athens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0633949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373" y="304800"/>
            <a:ext cx="464628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46975" y="6106923"/>
            <a:ext cx="4006225" cy="461665"/>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 </a:t>
            </a:r>
            <a:r>
              <a:rPr kumimoji="0" lang="en-US" sz="1000" b="0" i="0" u="none" strike="noStrike" kern="1200" cap="none" spc="0" normalizeH="0" baseline="0" noProof="0" dirty="0">
                <a:ln>
                  <a:noFill/>
                </a:ln>
                <a:solidFill>
                  <a:srgbClr val="C00000"/>
                </a:solidFill>
                <a:effectLst/>
                <a:uLnTx/>
                <a:uFillTx/>
                <a:latin typeface="Verdana" pitchFamily="34" charset="0"/>
                <a:ea typeface="+mn-ea"/>
                <a:cs typeface="+mn-cs"/>
              </a:rPr>
              <a:t>(2000)</a:t>
            </a:r>
            <a:endParaRPr kumimoji="0" lang="en-US" sz="1000" b="0" i="1" u="none" strike="noStrike" kern="1200" cap="none" spc="0" normalizeH="0" baseline="0" noProof="0" dirty="0">
              <a:ln>
                <a:noFill/>
              </a:ln>
              <a:solidFill>
                <a:srgbClr val="C00000"/>
              </a:solidFill>
              <a:effectLst/>
              <a:uLnTx/>
              <a:uFillTx/>
              <a:latin typeface="Verdana" pitchFamily="34" charset="0"/>
              <a:ea typeface="+mn-ea"/>
              <a:cs typeface="+mn-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84" y="2133601"/>
            <a:ext cx="3017821" cy="24384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266882" y="27402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p:cNvSpPr/>
          <p:nvPr/>
        </p:nvSpPr>
        <p:spPr>
          <a:xfrm>
            <a:off x="3853542" y="2347686"/>
            <a:ext cx="75854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p:nvPr/>
        </p:nvSpPr>
        <p:spPr>
          <a:xfrm>
            <a:off x="2710542" y="1172681"/>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Rectangle 14"/>
          <p:cNvSpPr/>
          <p:nvPr/>
        </p:nvSpPr>
        <p:spPr>
          <a:xfrm>
            <a:off x="265722" y="2587823"/>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1116119" y="3185886"/>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1452667" y="3458681"/>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8" name="Rectangle 17"/>
          <p:cNvSpPr/>
          <p:nvPr/>
        </p:nvSpPr>
        <p:spPr>
          <a:xfrm>
            <a:off x="1756230" y="258056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4495800" y="12017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6372147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482256" y="4953000"/>
            <a:ext cx="4193777"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total population: 82.8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urban</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72%</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341314" y="3581400"/>
            <a:ext cx="4450257"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210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236034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7107"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7108"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109" name="Text Box 9"/>
          <p:cNvSpPr txBox="1">
            <a:spLocks noChangeArrowheads="1"/>
          </p:cNvSpPr>
          <p:nvPr/>
        </p:nvSpPr>
        <p:spPr bwMode="auto">
          <a:xfrm>
            <a:off x="1752600" y="2133600"/>
            <a:ext cx="5541963" cy="382258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Ethnic Groups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North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German-Italians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French-Italians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Slovene-Italians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South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Albanian-Italians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Greek-Italians</a:t>
            </a:r>
          </a:p>
        </p:txBody>
      </p:sp>
    </p:spTree>
    <p:extLst>
      <p:ext uri="{BB962C8B-B14F-4D97-AF65-F5344CB8AC3E}">
        <p14:creationId xmlns:p14="http://schemas.microsoft.com/office/powerpoint/2010/main" val="170656193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981200"/>
            <a:ext cx="8229600" cy="3657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main languages of </a:t>
            </a:r>
            <a:r>
              <a:rPr lang="en-US" sz="4000" i="0" dirty="0">
                <a:solidFill>
                  <a:srgbClr val="FF0000"/>
                </a:solidFill>
                <a:latin typeface="Arial" charset="0"/>
              </a:rPr>
              <a:t>Italy reflect the main ethnic groups,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000" i="0" dirty="0">
                <a:solidFill>
                  <a:srgbClr val="FF0000"/>
                </a:solidFill>
                <a:latin typeface="Arial" charset="0"/>
              </a:rPr>
              <a:t>at least in the north,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000" i="0" dirty="0">
                <a:solidFill>
                  <a:srgbClr val="FF0000"/>
                </a:solidFill>
                <a:latin typeface="Arial" charset="0"/>
              </a:rPr>
              <a:t>and include</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5860801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14938"/>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ECF399DE-8C3D-497C-BC01-02D45C192B1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593B7E-56F7-4376-952C-E7C3838C6DE2}"/>
              </a:ext>
            </a:extLst>
          </p:cNvPr>
          <p:cNvSpPr txBox="1"/>
          <p:nvPr/>
        </p:nvSpPr>
        <p:spPr>
          <a:xfrm>
            <a:off x="2286000" y="590490"/>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Italy’s</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94980C96-5DB0-4A26-B1DC-BEECECA5B6E2}"/>
              </a:ext>
            </a:extLst>
          </p:cNvPr>
          <p:cNvSpPr txBox="1"/>
          <p:nvPr/>
        </p:nvSpPr>
        <p:spPr>
          <a:xfrm>
            <a:off x="2514600" y="1495265"/>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include . . .</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100F1080-8AB3-4795-ADC1-731A68FBAB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53250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3532472" y="221381"/>
            <a:ext cx="1212783" cy="1020278"/>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711143" y="762000"/>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German</a:t>
            </a:r>
          </a:p>
        </p:txBody>
      </p:sp>
    </p:spTree>
    <p:extLst>
      <p:ext uri="{BB962C8B-B14F-4D97-AF65-F5344CB8AC3E}">
        <p14:creationId xmlns:p14="http://schemas.microsoft.com/office/powerpoint/2010/main" val="273421310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303300954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3E04607A-541E-43E7-8DFC-9C79E7034DCD}"/>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3217958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2065637" y="828575"/>
            <a:ext cx="820057" cy="53340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039689" y="1376413"/>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Tree>
    <p:extLst>
      <p:ext uri="{BB962C8B-B14F-4D97-AF65-F5344CB8AC3E}">
        <p14:creationId xmlns:p14="http://schemas.microsoft.com/office/powerpoint/2010/main" val="298742235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8A74CAEE-B5ED-42F2-9033-61CC156AB647}"/>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448427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rot="2185069">
            <a:off x="4404825" y="652800"/>
            <a:ext cx="902063" cy="58674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555129" y="1157624"/>
            <a:ext cx="2002471"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Slovene</a:t>
            </a:r>
          </a:p>
        </p:txBody>
      </p:sp>
    </p:spTree>
    <p:extLst>
      <p:ext uri="{BB962C8B-B14F-4D97-AF65-F5344CB8AC3E}">
        <p14:creationId xmlns:p14="http://schemas.microsoft.com/office/powerpoint/2010/main" val="265256426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Tree>
    <p:extLst>
      <p:ext uri="{BB962C8B-B14F-4D97-AF65-F5344CB8AC3E}">
        <p14:creationId xmlns:p14="http://schemas.microsoft.com/office/powerpoint/2010/main" val="115100728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703320" y="4038600"/>
            <a:ext cx="3058851" cy="1015663"/>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
        <p:nvSpPr>
          <p:cNvPr id="8" name="Rectangle 7">
            <a:extLst>
              <a:ext uri="{FF2B5EF4-FFF2-40B4-BE49-F238E27FC236}">
                <a16:creationId xmlns:a16="http://schemas.microsoft.com/office/drawing/2014/main" id="{C26D693B-5B0A-483A-8840-35BA46CB3CB1}"/>
              </a:ext>
            </a:extLst>
          </p:cNvPr>
          <p:cNvSpPr/>
          <p:nvPr/>
        </p:nvSpPr>
        <p:spPr>
          <a:xfrm>
            <a:off x="3749571" y="4953000"/>
            <a:ext cx="3260829"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C00000"/>
                </a:solidFill>
                <a:effectLst/>
                <a:uLnTx/>
                <a:uFillTx/>
                <a:latin typeface="Verdana" pitchFamily="34" charset="0"/>
                <a:ea typeface="+mn-ea"/>
                <a:cs typeface="+mn-cs"/>
              </a:rPr>
              <a:t>i</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s </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spoken</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 throughout Italy</a:t>
            </a:r>
          </a:p>
        </p:txBody>
      </p:sp>
      <p:sp>
        <p:nvSpPr>
          <p:cNvPr id="3" name="TextBox 2">
            <a:extLst>
              <a:ext uri="{FF2B5EF4-FFF2-40B4-BE49-F238E27FC236}">
                <a16:creationId xmlns:a16="http://schemas.microsoft.com/office/drawing/2014/main" id="{E9C2C900-A0D9-E10E-9C6E-1C98C501E563}"/>
              </a:ext>
            </a:extLst>
          </p:cNvPr>
          <p:cNvSpPr txBox="1"/>
          <p:nvPr/>
        </p:nvSpPr>
        <p:spPr>
          <a:xfrm>
            <a:off x="1323670" y="876181"/>
            <a:ext cx="6501667" cy="10156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northern Italy people in three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regions</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speak a different primary language,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addition to Italian .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53DD12D-7A7A-8EEC-6630-96A345E1EE2D}"/>
                  </a:ext>
                </a:extLst>
              </p14:cNvPr>
              <p14:cNvContentPartPr/>
              <p14:nvPr/>
            </p14:nvContentPartPr>
            <p14:xfrm>
              <a:off x="4715867" y="5630760"/>
              <a:ext cx="1173600" cy="240840"/>
            </p14:xfrm>
          </p:contentPart>
        </mc:Choice>
        <mc:Fallback xmlns="">
          <p:pic>
            <p:nvPicPr>
              <p:cNvPr id="10" name="Ink 9">
                <a:extLst>
                  <a:ext uri="{FF2B5EF4-FFF2-40B4-BE49-F238E27FC236}">
                    <a16:creationId xmlns:a16="http://schemas.microsoft.com/office/drawing/2014/main" id="{353DD12D-7A7A-8EEC-6630-96A345E1EE2D}"/>
                  </a:ext>
                </a:extLst>
              </p:cNvPr>
              <p:cNvPicPr/>
              <p:nvPr/>
            </p:nvPicPr>
            <p:blipFill>
              <a:blip r:embed="rId6"/>
              <a:stretch>
                <a:fillRect/>
              </a:stretch>
            </p:blipFill>
            <p:spPr>
              <a:xfrm>
                <a:off x="4662227" y="5522760"/>
                <a:ext cx="1281240" cy="456480"/>
              </a:xfrm>
              <a:prstGeom prst="rect">
                <a:avLst/>
              </a:prstGeom>
            </p:spPr>
          </p:pic>
        </mc:Fallback>
      </mc:AlternateContent>
      <p:sp>
        <p:nvSpPr>
          <p:cNvPr id="11" name="AutoShape 8">
            <a:extLst>
              <a:ext uri="{FF2B5EF4-FFF2-40B4-BE49-F238E27FC236}">
                <a16:creationId xmlns:a16="http://schemas.microsoft.com/office/drawing/2014/main" id="{F5AC1A05-E94D-1D3C-A9BC-74A389EAFD97}"/>
              </a:ext>
            </a:extLst>
          </p:cNvPr>
          <p:cNvSpPr>
            <a:spLocks noChangeArrowheads="1"/>
          </p:cNvSpPr>
          <p:nvPr/>
        </p:nvSpPr>
        <p:spPr bwMode="auto">
          <a:xfrm rot="14537735">
            <a:off x="4055145" y="5545112"/>
            <a:ext cx="480873" cy="915681"/>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0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spTree>
    <p:extLst>
      <p:ext uri="{BB962C8B-B14F-4D97-AF65-F5344CB8AC3E}">
        <p14:creationId xmlns:p14="http://schemas.microsoft.com/office/powerpoint/2010/main" val="302261863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74159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049515" y="6392319"/>
            <a:ext cx="3025187"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http://healthmap.files.wordpress.com/2009/12/tuscany-map.gif</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68" name="Picture 4"/>
          <p:cNvPicPr>
            <a:picLocks noChangeAspect="1" noChangeArrowheads="1"/>
          </p:cNvPicPr>
          <p:nvPr/>
        </p:nvPicPr>
        <p:blipFill>
          <a:blip r:embed="rId3" cstate="print"/>
          <a:srcRect/>
          <a:stretch>
            <a:fillRect/>
          </a:stretch>
        </p:blipFill>
        <p:spPr bwMode="auto">
          <a:xfrm>
            <a:off x="2095497" y="188023"/>
            <a:ext cx="4929414" cy="5461183"/>
          </a:xfrm>
          <a:prstGeom prst="rect">
            <a:avLst/>
          </a:prstGeom>
          <a:noFill/>
          <a:ln w="9525">
            <a:noFill/>
            <a:miter lim="800000"/>
            <a:headEnd/>
            <a:tailEnd/>
          </a:ln>
        </p:spPr>
      </p:pic>
      <p:sp>
        <p:nvSpPr>
          <p:cNvPr id="9" name="Oval 8"/>
          <p:cNvSpPr/>
          <p:nvPr/>
        </p:nvSpPr>
        <p:spPr bwMode="auto">
          <a:xfrm rot="1563196">
            <a:off x="2382915" y="2823210"/>
            <a:ext cx="444795" cy="347999"/>
          </a:xfrm>
          <a:prstGeom prst="ellipse">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Picture 1" descr="A flag of italy with red white and green stripes&#10;&#10;Description automatically generated">
            <a:extLst>
              <a:ext uri="{FF2B5EF4-FFF2-40B4-BE49-F238E27FC236}">
                <a16:creationId xmlns:a16="http://schemas.microsoft.com/office/drawing/2014/main" id="{CE3121B9-4946-E27F-45B7-D64253570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169" y="1887859"/>
            <a:ext cx="914400" cy="609600"/>
          </a:xfrm>
          <a:prstGeom prst="rect">
            <a:avLst/>
          </a:prstGeom>
          <a:ln w="12700">
            <a:solidFill>
              <a:srgbClr val="009246"/>
            </a:solidFill>
          </a:ln>
        </p:spPr>
      </p:pic>
      <p:sp>
        <p:nvSpPr>
          <p:cNvPr id="3" name="AutoShape 8">
            <a:extLst>
              <a:ext uri="{FF2B5EF4-FFF2-40B4-BE49-F238E27FC236}">
                <a16:creationId xmlns:a16="http://schemas.microsoft.com/office/drawing/2014/main" id="{C3C777FA-7877-6374-E842-65F1B8D347A4}"/>
              </a:ext>
            </a:extLst>
          </p:cNvPr>
          <p:cNvSpPr>
            <a:spLocks noChangeArrowheads="1"/>
          </p:cNvSpPr>
          <p:nvPr/>
        </p:nvSpPr>
        <p:spPr bwMode="auto">
          <a:xfrm rot="15610377">
            <a:off x="1701225" y="1307047"/>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Pisa</a:t>
            </a:r>
          </a:p>
        </p:txBody>
      </p:sp>
      <p:sp>
        <p:nvSpPr>
          <p:cNvPr id="4" name="AutoShape 8">
            <a:extLst>
              <a:ext uri="{FF2B5EF4-FFF2-40B4-BE49-F238E27FC236}">
                <a16:creationId xmlns:a16="http://schemas.microsoft.com/office/drawing/2014/main" id="{576E0865-80BD-3D09-CDEE-FD9C44919B7E}"/>
              </a:ext>
            </a:extLst>
          </p:cNvPr>
          <p:cNvSpPr>
            <a:spLocks noChangeArrowheads="1"/>
          </p:cNvSpPr>
          <p:nvPr/>
        </p:nvSpPr>
        <p:spPr bwMode="auto">
          <a:xfrm rot="4368292">
            <a:off x="6025325" y="549476"/>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270"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Florence</a:t>
            </a:r>
          </a:p>
        </p:txBody>
      </p:sp>
    </p:spTree>
    <p:extLst>
      <p:ext uri="{BB962C8B-B14F-4D97-AF65-F5344CB8AC3E}">
        <p14:creationId xmlns:p14="http://schemas.microsoft.com/office/powerpoint/2010/main" val="40905595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266750" y="2524225"/>
            <a:ext cx="1718740" cy="917174"/>
          </a:xfrm>
          <a:prstGeom prst="rect">
            <a:avLst/>
          </a:prstGeom>
        </p:spPr>
        <p:txBody>
          <a:bodyPr wrap="non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a:p>
            <a:pPr marL="0" marR="0" lvl="0" indent="0" defTabSz="914400" rtl="0" eaLnBrk="1" fontAlgn="base" latinLnBrk="0" hangingPunct="1">
              <a:lnSpc>
                <a:spcPct val="100000"/>
              </a:lnSpc>
              <a:spcBef>
                <a:spcPct val="20000"/>
              </a:spcBef>
              <a:spcAft>
                <a:spcPct val="0"/>
              </a:spcAft>
              <a:buClrTx/>
              <a:buSzTx/>
              <a:buFontTx/>
              <a:buNone/>
              <a:tabLst/>
              <a:defRPr/>
            </a:pPr>
            <a:r>
              <a:rPr lang="en-US" sz="1800" b="0" i="0" dirty="0">
                <a:solidFill>
                  <a:srgbClr val="000000"/>
                </a:solidFill>
              </a:rPr>
              <a:t>throughout</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1670152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b="1" dirty="0">
                          <a:solidFill>
                            <a:srgbClr val="C00000"/>
                          </a:solidFill>
                          <a:hlinkClick r:id="rId6" tooltip="Italian &#10;language">
                            <a:extLst>
                              <a:ext uri="{A12FA001-AC4F-418D-AE19-62706E023703}">
                                <ahyp:hlinkClr xmlns:ahyp="http://schemas.microsoft.com/office/drawing/2018/hyperlinkcolor" val="tx"/>
                              </a:ext>
                            </a:extLst>
                          </a:hlinkClick>
                        </a:rPr>
                        <a:t>Italian</a:t>
                      </a:r>
                      <a:endParaRPr lang="en-US" b="1" dirty="0">
                        <a:solidFill>
                          <a:srgbClr val="C00000"/>
                        </a:solidFill>
                      </a:endParaRP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hlinkClick r:id="rId8" tooltip="German &#10;language">
                            <a:extLst>
                              <a:ext uri="{A12FA001-AC4F-418D-AE19-62706E023703}">
                                <ahyp:hlinkClr xmlns:ahyp="http://schemas.microsoft.com/office/drawing/2018/hyperlinkcolor" val="tx"/>
                              </a:ext>
                            </a:extLst>
                          </a:hlinkClick>
                        </a:rPr>
                        <a:t>German</a:t>
                      </a:r>
                      <a:r>
                        <a:rPr lang="en-US" dirty="0"/>
                        <a:t>, </a:t>
                      </a:r>
                      <a:r>
                        <a:rPr lang="en-US" dirty="0">
                          <a:hlinkClick r:id="rId9" tooltip="Neapolitan language"/>
                        </a:rPr>
                        <a:t>Neapolitan</a:t>
                      </a:r>
                      <a:r>
                        <a:rPr lang="en-US" dirty="0"/>
                        <a:t>, </a:t>
                      </a:r>
                      <a:r>
                        <a:rPr lang="en-US"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it-IT" dirty="0"/>
                        <a:t>, </a:t>
                      </a:r>
                      <a:r>
                        <a:rPr lang="it-IT" dirty="0">
                          <a:hlinkClick r:id="rId24" tooltip="Croatian &#10;language"/>
                        </a:rPr>
                        <a:t>Croatian</a:t>
                      </a:r>
                      <a:r>
                        <a:rPr lang="it-IT" dirty="0"/>
                        <a:t>, </a:t>
                      </a:r>
                      <a:r>
                        <a:rPr lang="it-IT" b="1" dirty="0">
                          <a:solidFill>
                            <a:srgbClr val="C00000"/>
                          </a:solidFill>
                          <a:hlinkClick r:id="rId25" tooltip="French &#10;language">
                            <a:extLst>
                              <a:ext uri="{A12FA001-AC4F-418D-AE19-62706E023703}">
                                <ahyp:hlinkClr xmlns:ahyp="http://schemas.microsoft.com/office/drawing/2018/hyperlinkcolor" val="tx"/>
                              </a:ext>
                            </a:extLst>
                          </a:hlinkClick>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a:t>Main </a:t>
                      </a:r>
                      <a:r>
                        <a:rPr lang="en-US">
                          <a:hlinkClick r:id="rId30" tooltip="Immigrant &#10;language"/>
                        </a:rPr>
                        <a:t>immigrant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49FA6CFB-13A4-463D-8389-1B240F4BBCDF}"/>
              </a:ext>
            </a:extLst>
          </p:cNvPr>
          <p:cNvSpPr txBox="1"/>
          <p:nvPr/>
        </p:nvSpPr>
        <p:spPr>
          <a:xfrm>
            <a:off x="2286000" y="152400"/>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all the languages include . . .</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9491" name="Rectangle 3"/>
          <p:cNvSpPr>
            <a:spLocks noGrp="1" noChangeArrowheads="1"/>
          </p:cNvSpPr>
          <p:nvPr>
            <p:ph type="body" idx="1"/>
          </p:nvPr>
        </p:nvSpPr>
        <p:spPr>
          <a:xfrm>
            <a:off x="914400" y="1263908"/>
            <a:ext cx="7315200" cy="4955203"/>
          </a:xfrm>
        </p:spPr>
        <p:txBody>
          <a:bodyPr/>
          <a:lstStyle/>
          <a:p>
            <a:pPr marL="0" indent="0" algn="ctr" eaLnBrk="1" hangingPunct="1">
              <a:spcBef>
                <a:spcPts val="0"/>
              </a:spcBef>
              <a:buNone/>
            </a:pPr>
            <a:r>
              <a:rPr lang="en-US" sz="2800" dirty="0"/>
              <a:t>The Italian </a:t>
            </a:r>
            <a:r>
              <a:rPr lang="en-US" sz="2800" b="1" dirty="0"/>
              <a:t>history of invasions </a:t>
            </a:r>
            <a:r>
              <a:rPr lang="en-US" sz="2800" dirty="0"/>
              <a:t>has produced many dialects, each the product of the particular regional invader</a:t>
            </a:r>
          </a:p>
          <a:p>
            <a:pPr eaLnBrk="1" hangingPunct="1">
              <a:spcBef>
                <a:spcPts val="0"/>
              </a:spcBef>
            </a:pPr>
            <a:endParaRPr lang="en-US" sz="1600" dirty="0"/>
          </a:p>
          <a:p>
            <a:pPr marL="463550" lvl="1" indent="-231775" eaLnBrk="1" hangingPunct="1">
              <a:spcBef>
                <a:spcPts val="0"/>
              </a:spcBef>
            </a:pPr>
            <a:r>
              <a:rPr lang="en-US" sz="2400" dirty="0"/>
              <a:t>The language of Italy consists of </a:t>
            </a:r>
            <a:br>
              <a:rPr lang="en-US" sz="2400" dirty="0"/>
            </a:br>
            <a:r>
              <a:rPr lang="en-US" b="1" dirty="0"/>
              <a:t>both local dialects and Italian</a:t>
            </a:r>
            <a:r>
              <a:rPr lang="en-US" sz="2400" dirty="0"/>
              <a:t>, </a:t>
            </a:r>
            <a:br>
              <a:rPr lang="en-US" sz="2400" dirty="0"/>
            </a:br>
            <a:r>
              <a:rPr lang="en-US" sz="2400" dirty="0"/>
              <a:t>a derivative of the Tuscan language</a:t>
            </a:r>
          </a:p>
          <a:p>
            <a:pPr marL="463550" lvl="1" indent="-231775" eaLnBrk="1" hangingPunct="1">
              <a:spcBef>
                <a:spcPts val="0"/>
              </a:spcBef>
            </a:pPr>
            <a:endParaRPr lang="en-US" sz="1600" dirty="0"/>
          </a:p>
          <a:p>
            <a:pPr marL="463550" lvl="1" indent="-231775" eaLnBrk="1" hangingPunct="1">
              <a:spcBef>
                <a:spcPts val="0"/>
              </a:spcBef>
            </a:pPr>
            <a:r>
              <a:rPr lang="en-US" sz="2400" dirty="0"/>
              <a:t>Although linguistic variations are disappearing to some extent due to the homogenizing effects of television and telecommunications, </a:t>
            </a:r>
            <a:r>
              <a:rPr lang="en-US" sz="2400" b="1" dirty="0"/>
              <a:t>Italians still cling to the notion of having their own regional dialect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6684388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8467" name="Rectangle 3"/>
          <p:cNvSpPr>
            <a:spLocks noGrp="1" noChangeArrowheads="1"/>
          </p:cNvSpPr>
          <p:nvPr>
            <p:ph type="body" idx="1"/>
          </p:nvPr>
        </p:nvSpPr>
        <p:spPr>
          <a:xfrm>
            <a:off x="914400" y="2054452"/>
            <a:ext cx="7315200" cy="3970318"/>
          </a:xfrm>
        </p:spPr>
        <p:txBody>
          <a:bodyPr/>
          <a:lstStyle/>
          <a:p>
            <a:pPr eaLnBrk="1" hangingPunct="1">
              <a:spcBef>
                <a:spcPts val="0"/>
              </a:spcBef>
            </a:pPr>
            <a:r>
              <a:rPr lang="en-US" dirty="0">
                <a:solidFill>
                  <a:srgbClr val="000000"/>
                </a:solidFill>
              </a:rPr>
              <a:t>T</a:t>
            </a:r>
            <a:r>
              <a:rPr lang="en-US" dirty="0"/>
              <a:t>he vocal selections of the chorus in the Italian opera are directly comparable to the many regional variations of the Italian language</a:t>
            </a:r>
          </a:p>
          <a:p>
            <a:pPr eaLnBrk="1" hangingPunct="1">
              <a:spcBef>
                <a:spcPts val="0"/>
              </a:spcBef>
            </a:pPr>
            <a:endParaRPr lang="en-US" sz="2800" dirty="0"/>
          </a:p>
          <a:p>
            <a:pPr eaLnBrk="1" hangingPunct="1">
              <a:spcBef>
                <a:spcPts val="0"/>
              </a:spcBef>
            </a:pPr>
            <a:r>
              <a:rPr lang="en-US" dirty="0"/>
              <a:t>Although each section is important to the harmony of the chorus, each has its own melody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451346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0986308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sp>
        <p:nvSpPr>
          <p:cNvPr id="6" name="Rectangle 5">
            <a:extLst>
              <a:ext uri="{FF2B5EF4-FFF2-40B4-BE49-F238E27FC236}">
                <a16:creationId xmlns:a16="http://schemas.microsoft.com/office/drawing/2014/main" id="{466378D2-1CFF-4008-8552-B5BDDB84B138}"/>
              </a:ext>
            </a:extLst>
          </p:cNvPr>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BC250B73-8AB8-4CE0-B0B4-D450FB8F4094}"/>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647460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0" name="Rectangle 9">
            <a:extLst>
              <a:ext uri="{FF2B5EF4-FFF2-40B4-BE49-F238E27FC236}">
                <a16:creationId xmlns:a16="http://schemas.microsoft.com/office/drawing/2014/main" id="{77BB5918-5C63-4CC9-A45C-FAAB1BBC1905}"/>
              </a:ext>
            </a:extLst>
          </p:cNvPr>
          <p:cNvSpPr/>
          <p:nvPr/>
        </p:nvSpPr>
        <p:spPr>
          <a:xfrm>
            <a:off x="6553200" y="2590800"/>
            <a:ext cx="1646605"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1A0064D7-D93E-45EC-9CC5-4F4B8567328D}"/>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0500184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
        <p:nvSpPr>
          <p:cNvPr id="3" name="Oval 2"/>
          <p:cNvSpPr/>
          <p:nvPr/>
        </p:nvSpPr>
        <p:spPr bwMode="auto">
          <a:xfrm>
            <a:off x="3933372" y="48768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7" name="Rectangle 6"/>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2" name="Arrow: Up 1">
            <a:extLst>
              <a:ext uri="{FF2B5EF4-FFF2-40B4-BE49-F238E27FC236}">
                <a16:creationId xmlns:a16="http://schemas.microsoft.com/office/drawing/2014/main" id="{943396AB-4BB2-4A52-82CC-7EDD3A1D97C3}"/>
              </a:ext>
            </a:extLst>
          </p:cNvPr>
          <p:cNvSpPr/>
          <p:nvPr/>
        </p:nvSpPr>
        <p:spPr bwMode="auto">
          <a:xfrm>
            <a:off x="3965620" y="5132832"/>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Oval 3">
            <a:extLst>
              <a:ext uri="{FF2B5EF4-FFF2-40B4-BE49-F238E27FC236}">
                <a16:creationId xmlns:a16="http://schemas.microsoft.com/office/drawing/2014/main" id="{4BF93CF8-193D-4647-8228-F1724F872224}"/>
              </a:ext>
            </a:extLst>
          </p:cNvPr>
          <p:cNvSpPr/>
          <p:nvPr/>
        </p:nvSpPr>
        <p:spPr bwMode="auto">
          <a:xfrm>
            <a:off x="1905000" y="3276600"/>
            <a:ext cx="1295400" cy="1647824"/>
          </a:xfrm>
          <a:prstGeom prst="ellipse">
            <a:avLst/>
          </a:prstGeom>
          <a:solidFill>
            <a:srgbClr val="FEF9F5">
              <a:alpha val="3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2511067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0" name="Rectangle 9"/>
          <p:cNvSpPr/>
          <p:nvPr/>
        </p:nvSpPr>
        <p:spPr>
          <a:xfrm>
            <a:off x="3316132" y="1565439"/>
            <a:ext cx="2964273" cy="153272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lives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Mantova</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EAEAEA"/>
                </a:solidFill>
                <a:effectLst/>
                <a:uLnTx/>
                <a:uFillTx/>
                <a:latin typeface="Verdana" pitchFamily="34" charset="0"/>
                <a:ea typeface="+mn-ea"/>
                <a:cs typeface="+mn-cs"/>
              </a:rPr>
              <a:t>503 miles away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EAEAEA"/>
                </a:solidFill>
                <a:effectLst/>
                <a:uLnTx/>
                <a:uFillTx/>
                <a:latin typeface="Verdana" pitchFamily="34" charset="0"/>
                <a:ea typeface="+mn-ea"/>
                <a:cs typeface="+mn-cs"/>
              </a:rPr>
              <a:t>(by air)</a:t>
            </a:r>
          </a:p>
        </p:txBody>
      </p:sp>
      <p:sp>
        <p:nvSpPr>
          <p:cNvPr id="9" name="Arrow: Up 8">
            <a:extLst>
              <a:ext uri="{FF2B5EF4-FFF2-40B4-BE49-F238E27FC236}">
                <a16:creationId xmlns:a16="http://schemas.microsoft.com/office/drawing/2014/main" id="{DDB06D2F-8DBD-46FC-AE2B-718C4B4586E6}"/>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9898592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9" name="Oval 8"/>
          <p:cNvSpPr/>
          <p:nvPr/>
        </p:nvSpPr>
        <p:spPr bwMode="auto">
          <a:xfrm>
            <a:off x="3933372" y="4904232"/>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1" name="Rectangle 10"/>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454637AC-D028-451F-8278-ACA63BE2C076}"/>
              </a:ext>
            </a:extLst>
          </p:cNvPr>
          <p:cNvSpPr/>
          <p:nvPr/>
        </p:nvSpPr>
        <p:spPr>
          <a:xfrm>
            <a:off x="2061809" y="1469362"/>
            <a:ext cx="6553397" cy="179126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If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speaks Italian with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his Palermo accent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Montova</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some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will have difficult understanding him</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10" name="Arrow: Up 9">
            <a:extLst>
              <a:ext uri="{FF2B5EF4-FFF2-40B4-BE49-F238E27FC236}">
                <a16:creationId xmlns:a16="http://schemas.microsoft.com/office/drawing/2014/main" id="{8FE3B7B1-0503-4F42-A925-5B0ECC111D5A}"/>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CFAECE4D-7AE9-4FA0-8211-E3D0680844B2}"/>
              </a:ext>
            </a:extLst>
          </p:cNvPr>
          <p:cNvSpPr/>
          <p:nvPr/>
        </p:nvSpPr>
        <p:spPr bwMode="auto">
          <a:xfrm>
            <a:off x="3965620" y="5169830"/>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361930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08672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spoke German until he went to school</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6" name="Arrow: Up 5">
            <a:extLst>
              <a:ext uri="{FF2B5EF4-FFF2-40B4-BE49-F238E27FC236}">
                <a16:creationId xmlns:a16="http://schemas.microsoft.com/office/drawing/2014/main" id="{3796A610-164F-4E71-83EE-37BDD5049336}"/>
              </a:ext>
            </a:extLst>
          </p:cNvPr>
          <p:cNvSpPr/>
          <p:nvPr/>
        </p:nvSpPr>
        <p:spPr bwMode="auto">
          <a:xfrm rot="15441896">
            <a:off x="4591266" y="15558"/>
            <a:ext cx="265271" cy="751858"/>
          </a:xfrm>
          <a:prstGeom prst="upArrow">
            <a:avLst/>
          </a:prstGeom>
          <a:solidFill>
            <a:srgbClr val="FF000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922933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8992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Italy, spoke German until he went to school,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they still speak German at home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17095225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667000"/>
            <a:ext cx="8229600" cy="1905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main religions include .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5781350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27809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one-third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a growing Muslim immigrant community</a:t>
            </a:r>
          </a:p>
        </p:txBody>
      </p:sp>
      <p:sp>
        <p:nvSpPr>
          <p:cNvPr id="6"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3820317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27809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one-third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and a growing Muslim immigrant community</a:t>
            </a:r>
          </a:p>
        </p:txBody>
      </p:sp>
      <p:sp>
        <p:nvSpPr>
          <p:cNvPr id="6"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765668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762000" y="2074747"/>
            <a:ext cx="7696200" cy="3564053"/>
          </a:xfrm>
          <a:prstGeom prst="rect">
            <a:avLst/>
          </a:prstGeom>
          <a:noFill/>
          <a:ln w="9525">
            <a:noFill/>
            <a:miter lim="800000"/>
            <a:headEnd/>
            <a:tailEnd/>
          </a:ln>
        </p:spPr>
        <p:txBody>
          <a:bodyPr wrap="square">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Literacy</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definition: age 15 and over can read and write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population: 99.2%</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male: 99.4%</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female: 99% </a:t>
            </a:r>
          </a:p>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(2018 est.)</a:t>
            </a:r>
          </a:p>
        </p:txBody>
      </p:sp>
    </p:spTree>
    <p:extLst>
      <p:ext uri="{BB962C8B-B14F-4D97-AF65-F5344CB8AC3E}">
        <p14:creationId xmlns:p14="http://schemas.microsoft.com/office/powerpoint/2010/main" val="151056512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One really important feature about Italy is their very low population growth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rate so low it will eventually cause big problems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Arial" charset="0"/>
                <a:ea typeface="+mn-ea"/>
                <a:cs typeface="+mn-cs"/>
              </a:rPr>
              <a:t>(if not changed) </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080254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219</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74260" y="3217560"/>
              <a:ext cx="3795480" cy="59040"/>
            </p14:xfrm>
          </p:contentPart>
        </mc:Choice>
        <mc:Fallback>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620260" y="3109560"/>
                <a:ext cx="3903120" cy="274680"/>
              </a:xfrm>
              <a:prstGeom prst="rect">
                <a:avLst/>
              </a:prstGeom>
            </p:spPr>
          </p:pic>
        </mc:Fallback>
      </mc:AlternateContent>
      <p:sp>
        <p:nvSpPr>
          <p:cNvPr id="5" name="Text Box 10">
            <a:extLst>
              <a:ext uri="{FF2B5EF4-FFF2-40B4-BE49-F238E27FC236}">
                <a16:creationId xmlns:a16="http://schemas.microsoft.com/office/drawing/2014/main" id="{12187A6B-ACD2-E35E-4590-02323AEDC6CC}"/>
              </a:ext>
            </a:extLst>
          </p:cNvPr>
          <p:cNvSpPr txBox="1">
            <a:spLocks noChangeArrowheads="1"/>
          </p:cNvSpPr>
          <p:nvPr/>
        </p:nvSpPr>
        <p:spPr bwMode="auto">
          <a:xfrm>
            <a:off x="404504" y="3810000"/>
            <a:ext cx="8349281" cy="1398332"/>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That means not enough children are being born to sustain the population . . .</a:t>
            </a:r>
            <a:endPar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7305110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growth rate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-0.08%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201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4" y="4957870"/>
            <a:ext cx="4556054"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23.6%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60,964,931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3">
            <a:extLst>
              <a:ext uri="{FF2B5EF4-FFF2-40B4-BE49-F238E27FC236}">
                <a16:creationId xmlns:a16="http://schemas.microsoft.com/office/drawing/2014/main" id="{C55C4B9D-476A-4AAB-B46B-DEB8B547934F}"/>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B0AA1F2-5235-4B95-A4CB-8813E18EB236}"/>
                  </a:ext>
                </a:extLst>
              </p14:cNvPr>
              <p14:cNvContentPartPr/>
              <p14:nvPr/>
            </p14:nvContentPartPr>
            <p14:xfrm>
              <a:off x="2659500" y="4343400"/>
              <a:ext cx="3825000" cy="68760"/>
            </p14:xfrm>
          </p:contentPart>
        </mc:Choice>
        <mc:Fallback xmlns="">
          <p:pic>
            <p:nvPicPr>
              <p:cNvPr id="4" name="Ink 3">
                <a:extLst>
                  <a:ext uri="{FF2B5EF4-FFF2-40B4-BE49-F238E27FC236}">
                    <a16:creationId xmlns:a16="http://schemas.microsoft.com/office/drawing/2014/main" id="{4B0AA1F2-5235-4B95-A4CB-8813E18EB236}"/>
                  </a:ext>
                </a:extLst>
              </p:cNvPr>
              <p:cNvPicPr/>
              <p:nvPr/>
            </p:nvPicPr>
            <p:blipFill>
              <a:blip r:embed="rId4"/>
              <a:stretch>
                <a:fillRect/>
              </a:stretch>
            </p:blipFill>
            <p:spPr>
              <a:xfrm>
                <a:off x="2605500" y="4235400"/>
                <a:ext cx="39326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95A7C01-5EFA-4895-A387-4CD5C31C691C}"/>
                  </a:ext>
                </a:extLst>
              </p14:cNvPr>
              <p14:cNvContentPartPr/>
              <p14:nvPr/>
            </p14:nvContentPartPr>
            <p14:xfrm>
              <a:off x="-587691" y="20672"/>
              <a:ext cx="360" cy="17640"/>
            </p14:xfrm>
          </p:contentPart>
        </mc:Choice>
        <mc:Fallback xmlns="">
          <p:pic>
            <p:nvPicPr>
              <p:cNvPr id="5" name="Ink 4">
                <a:extLst>
                  <a:ext uri="{FF2B5EF4-FFF2-40B4-BE49-F238E27FC236}">
                    <a16:creationId xmlns:a16="http://schemas.microsoft.com/office/drawing/2014/main" id="{595A7C01-5EFA-4895-A387-4CD5C31C691C}"/>
                  </a:ext>
                </a:extLst>
              </p:cNvPr>
              <p:cNvPicPr/>
              <p:nvPr/>
            </p:nvPicPr>
            <p:blipFill>
              <a:blip r:embed="rId6"/>
              <a:stretch>
                <a:fillRect/>
              </a:stretch>
            </p:blipFill>
            <p:spPr>
              <a:xfrm>
                <a:off x="-641331" y="-86968"/>
                <a:ext cx="108000" cy="233280"/>
              </a:xfrm>
              <a:prstGeom prst="rect">
                <a:avLst/>
              </a:prstGeom>
            </p:spPr>
          </p:pic>
        </mc:Fallback>
      </mc:AlternateContent>
    </p:spTree>
    <p:extLst>
      <p:ext uri="{BB962C8B-B14F-4D97-AF65-F5344CB8AC3E}">
        <p14:creationId xmlns:p14="http://schemas.microsoft.com/office/powerpoint/2010/main" val="366034001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3D9D3-E9AB-4F84-A0C3-72AFF8F159F8}"/>
              </a:ext>
            </a:extLst>
          </p:cNvPr>
          <p:cNvPicPr>
            <a:picLocks noChangeAspect="1"/>
          </p:cNvPicPr>
          <p:nvPr/>
        </p:nvPicPr>
        <p:blipFill>
          <a:blip r:embed="rId2"/>
          <a:stretch>
            <a:fillRect/>
          </a:stretch>
        </p:blipFill>
        <p:spPr>
          <a:xfrm>
            <a:off x="1600200" y="651642"/>
            <a:ext cx="5943600" cy="5825358"/>
          </a:xfrm>
          <a:prstGeom prst="rect">
            <a:avLst/>
          </a:prstGeom>
        </p:spPr>
      </p:pic>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https://www.theguardian.com/world/2020/jul/21/italian-village-morterone-celebrates-first-birth-in-eight-years?CMP=Share_iOSApp_Other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240E28-1BC5-4D46-B833-DB93ABDB473A}"/>
              </a:ext>
            </a:extLst>
          </p:cNvPr>
          <p:cNvSpPr txBox="1"/>
          <p:nvPr/>
        </p:nvSpPr>
        <p:spPr>
          <a:xfrm>
            <a:off x="1561700" y="1352490"/>
            <a:ext cx="3200400"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21 Jul 2020</a:t>
            </a:r>
          </a:p>
        </p:txBody>
      </p:sp>
      <p:pic>
        <p:nvPicPr>
          <p:cNvPr id="9" name="Picture 8" descr="A blue sign with white text&#10;&#10;Description automatically generated with medium confidence">
            <a:extLst>
              <a:ext uri="{FF2B5EF4-FFF2-40B4-BE49-F238E27FC236}">
                <a16:creationId xmlns:a16="http://schemas.microsoft.com/office/drawing/2014/main" id="{AD98ACCB-E107-4E7B-A9B9-5712857E3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300" y="1121434"/>
            <a:ext cx="1828800" cy="402566"/>
          </a:xfrm>
          <a:prstGeom prst="rect">
            <a:avLst/>
          </a:prstGeom>
        </p:spPr>
      </p:pic>
    </p:spTree>
    <p:extLst>
      <p:ext uri="{BB962C8B-B14F-4D97-AF65-F5344CB8AC3E}">
        <p14:creationId xmlns:p14="http://schemas.microsoft.com/office/powerpoint/2010/main" val="42270930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https://www.bbc.com/news/world-53424726</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24B64AC7-9083-4D98-8A6B-CC3EDF1E9D66}"/>
              </a:ext>
            </a:extLst>
          </p:cNvPr>
          <p:cNvPicPr>
            <a:picLocks noChangeAspect="1"/>
          </p:cNvPicPr>
          <p:nvPr/>
        </p:nvPicPr>
        <p:blipFill>
          <a:blip r:embed="rId3"/>
          <a:stretch>
            <a:fillRect/>
          </a:stretch>
        </p:blipFill>
        <p:spPr>
          <a:xfrm>
            <a:off x="1752600" y="593469"/>
            <a:ext cx="5669280" cy="5807331"/>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0BC3B902-8D47-48B5-827A-236ACDF58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475" y="1143000"/>
            <a:ext cx="1828800" cy="877824"/>
          </a:xfrm>
          <a:prstGeom prst="rect">
            <a:avLst/>
          </a:prstGeom>
        </p:spPr>
      </p:pic>
      <p:sp>
        <p:nvSpPr>
          <p:cNvPr id="12" name="TextBox 11">
            <a:extLst>
              <a:ext uri="{FF2B5EF4-FFF2-40B4-BE49-F238E27FC236}">
                <a16:creationId xmlns:a16="http://schemas.microsoft.com/office/drawing/2014/main" id="{B8ECA0CF-6E31-4CE4-AD54-41E4A922E1F3}"/>
              </a:ext>
            </a:extLst>
          </p:cNvPr>
          <p:cNvSpPr txBox="1"/>
          <p:nvPr/>
        </p:nvSpPr>
        <p:spPr>
          <a:xfrm>
            <a:off x="1732550" y="1439732"/>
            <a:ext cx="3200400" cy="541468"/>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Jul 2020</a:t>
            </a:r>
          </a:p>
        </p:txBody>
      </p:sp>
      <p:sp>
        <p:nvSpPr>
          <p:cNvPr id="6" name="Text Box 5">
            <a:extLst>
              <a:ext uri="{FF2B5EF4-FFF2-40B4-BE49-F238E27FC236}">
                <a16:creationId xmlns:a16="http://schemas.microsoft.com/office/drawing/2014/main" id="{5B18C2CD-1167-46E4-9B9D-0E1F9B128CA5}"/>
              </a:ext>
            </a:extLst>
          </p:cNvPr>
          <p:cNvSpPr txBox="1">
            <a:spLocks noChangeArrowheads="1"/>
          </p:cNvSpPr>
          <p:nvPr/>
        </p:nvSpPr>
        <p:spPr bwMode="auto">
          <a:xfrm>
            <a:off x="2524225" y="4648200"/>
            <a:ext cx="4095550" cy="954107"/>
          </a:xfrm>
          <a:prstGeom prst="rect">
            <a:avLst/>
          </a:prstGeom>
          <a:solidFill>
            <a:schemeClr val="bg1"/>
          </a:solidFill>
          <a:ln w="76200">
            <a:solidFill>
              <a:srgbClr val="C00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Including Italy</a:t>
            </a:r>
          </a:p>
        </p:txBody>
      </p:sp>
    </p:spTree>
    <p:extLst>
      <p:ext uri="{BB962C8B-B14F-4D97-AF65-F5344CB8AC3E}">
        <p14:creationId xmlns:p14="http://schemas.microsoft.com/office/powerpoint/2010/main" val="24667070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4" name="Text Box 10">
            <a:extLst>
              <a:ext uri="{FF2B5EF4-FFF2-40B4-BE49-F238E27FC236}">
                <a16:creationId xmlns:a16="http://schemas.microsoft.com/office/drawing/2014/main" id="{56ED625B-0E1F-D106-EA4D-4F72E20D6523}"/>
              </a:ext>
            </a:extLst>
          </p:cNvPr>
          <p:cNvSpPr txBox="1">
            <a:spLocks noChangeArrowheads="1"/>
          </p:cNvSpPr>
          <p:nvPr/>
        </p:nvSpPr>
        <p:spPr bwMode="auto">
          <a:xfrm>
            <a:off x="404504" y="3378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 overall total fertility rate of </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2.1</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is needed for the population in an area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to remain stable,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assuming no immigration or emigration occurs . . .</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9962695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048000"/>
            <a:ext cx="8349281" cy="30988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276600"/>
            <a:ext cx="8349281" cy="2819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low birth rate is a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huge</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slow-moving crisis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unless something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eventually done,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Italy as we know it will disappear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1332281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8611" name="Rectangle 3"/>
          <p:cNvSpPr>
            <a:spLocks noGrp="1" noChangeArrowheads="1"/>
          </p:cNvSpPr>
          <p:nvPr>
            <p:ph type="body" idx="1"/>
          </p:nvPr>
        </p:nvSpPr>
        <p:spPr>
          <a:xfrm>
            <a:off x="914400" y="1343085"/>
            <a:ext cx="7315200" cy="4524315"/>
          </a:xfrm>
        </p:spPr>
        <p:txBody>
          <a:bodyPr/>
          <a:lstStyle/>
          <a:p>
            <a:pPr marL="0" indent="0" algn="ctr" eaLnBrk="1" hangingPunct="1">
              <a:buNone/>
            </a:pPr>
            <a:r>
              <a:rPr lang="en-US" sz="2800" dirty="0"/>
              <a:t>“Although Italian culture is justifiably renowned, it is in danger of extinction, as are the cultures of some other developed nations.  It has one of the lowest fertility rate among nations: 1.19  children per woman.  After Sweden, Italy has the oldest population among nations, with  16.1% of its population over 65.”</a:t>
            </a:r>
          </a:p>
        </p:txBody>
      </p:sp>
      <p:sp>
        <p:nvSpPr>
          <p:cNvPr id="5" name="Rectangle 4"/>
          <p:cNvSpPr/>
          <p:nvPr/>
        </p:nvSpPr>
        <p:spPr>
          <a:xfrm>
            <a:off x="3124200" y="3877130"/>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1.26</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6" name="Rectangle 5"/>
          <p:cNvSpPr/>
          <p:nvPr/>
        </p:nvSpPr>
        <p:spPr>
          <a:xfrm>
            <a:off x="1829474" y="5415166"/>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22.1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7" name="Rectangle 6"/>
          <p:cNvSpPr/>
          <p:nvPr/>
        </p:nvSpPr>
        <p:spPr>
          <a:xfrm>
            <a:off x="3424104" y="5998192"/>
            <a:ext cx="2279471"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[2024 est.]</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3B8C10D-B7BB-4D90-B9DA-15B7BA32DEED}"/>
                  </a:ext>
                </a:extLst>
              </p14:cNvPr>
              <p14:cNvContentPartPr/>
              <p14:nvPr/>
            </p14:nvContentPartPr>
            <p14:xfrm>
              <a:off x="4215771" y="2049632"/>
              <a:ext cx="2448360" cy="67680"/>
            </p14:xfrm>
          </p:contentPart>
        </mc:Choice>
        <mc:Fallback xmlns="">
          <p:pic>
            <p:nvPicPr>
              <p:cNvPr id="2" name="Ink 1">
                <a:extLst>
                  <a:ext uri="{FF2B5EF4-FFF2-40B4-BE49-F238E27FC236}">
                    <a16:creationId xmlns:a16="http://schemas.microsoft.com/office/drawing/2014/main" id="{23B8C10D-B7BB-4D90-B9DA-15B7BA32DEED}"/>
                  </a:ext>
                </a:extLst>
              </p:cNvPr>
              <p:cNvPicPr/>
              <p:nvPr/>
            </p:nvPicPr>
            <p:blipFill>
              <a:blip r:embed="rId4"/>
              <a:stretch>
                <a:fillRect/>
              </a:stretch>
            </p:blipFill>
            <p:spPr>
              <a:xfrm>
                <a:off x="4161771" y="1941992"/>
                <a:ext cx="255600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CFF5946-9714-4B76-95FB-C0A2604547FE}"/>
                  </a:ext>
                </a:extLst>
              </p14:cNvPr>
              <p14:cNvContentPartPr/>
              <p14:nvPr/>
            </p14:nvContentPartPr>
            <p14:xfrm>
              <a:off x="2068731" y="2569472"/>
              <a:ext cx="1411200" cy="39240"/>
            </p14:xfrm>
          </p:contentPart>
        </mc:Choice>
        <mc:Fallback xmlns="">
          <p:pic>
            <p:nvPicPr>
              <p:cNvPr id="3" name="Ink 2">
                <a:extLst>
                  <a:ext uri="{FF2B5EF4-FFF2-40B4-BE49-F238E27FC236}">
                    <a16:creationId xmlns:a16="http://schemas.microsoft.com/office/drawing/2014/main" id="{8CFF5946-9714-4B76-95FB-C0A2604547FE}"/>
                  </a:ext>
                </a:extLst>
              </p:cNvPr>
              <p:cNvPicPr/>
              <p:nvPr/>
            </p:nvPicPr>
            <p:blipFill>
              <a:blip r:embed="rId6"/>
              <a:stretch>
                <a:fillRect/>
              </a:stretch>
            </p:blipFill>
            <p:spPr>
              <a:xfrm>
                <a:off x="2015091" y="2461472"/>
                <a:ext cx="15188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574CA3D-9439-43ED-A825-CFDAC462303D}"/>
                  </a:ext>
                </a:extLst>
              </p14:cNvPr>
              <p14:cNvContentPartPr/>
              <p14:nvPr/>
            </p14:nvContentPartPr>
            <p14:xfrm>
              <a:off x="3406851" y="1529792"/>
              <a:ext cx="2011680" cy="49320"/>
            </p14:xfrm>
          </p:contentPart>
        </mc:Choice>
        <mc:Fallback xmlns="">
          <p:pic>
            <p:nvPicPr>
              <p:cNvPr id="4" name="Ink 3">
                <a:extLst>
                  <a:ext uri="{FF2B5EF4-FFF2-40B4-BE49-F238E27FC236}">
                    <a16:creationId xmlns:a16="http://schemas.microsoft.com/office/drawing/2014/main" id="{F574CA3D-9439-43ED-A825-CFDAC462303D}"/>
                  </a:ext>
                </a:extLst>
              </p:cNvPr>
              <p:cNvPicPr/>
              <p:nvPr/>
            </p:nvPicPr>
            <p:blipFill>
              <a:blip r:embed="rId8"/>
              <a:stretch>
                <a:fillRect/>
              </a:stretch>
            </p:blipFill>
            <p:spPr>
              <a:xfrm>
                <a:off x="3353211" y="1422152"/>
                <a:ext cx="2119320" cy="264960"/>
              </a:xfrm>
              <a:prstGeom prst="rect">
                <a:avLst/>
              </a:prstGeom>
            </p:spPr>
          </p:pic>
        </mc:Fallback>
      </mc:AlternateContent>
      <p:sp>
        <p:nvSpPr>
          <p:cNvPr id="9" name="Rectangle 8">
            <a:extLst>
              <a:ext uri="{FF2B5EF4-FFF2-40B4-BE49-F238E27FC236}">
                <a16:creationId xmlns:a16="http://schemas.microsoft.com/office/drawing/2014/main" id="{B937DFF3-DDB7-0BC9-71BA-AB82A4AC88B3}"/>
              </a:ext>
            </a:extLst>
          </p:cNvPr>
          <p:cNvSpPr/>
          <p:nvPr/>
        </p:nvSpPr>
        <p:spPr>
          <a:xfrm>
            <a:off x="1194239" y="5420380"/>
            <a:ext cx="1742464"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[23.6%]</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6736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191" y="198783"/>
            <a:ext cx="6490531" cy="6400800"/>
          </a:xfrm>
          <a:prstGeom prst="rect">
            <a:avLst/>
          </a:prstGeom>
        </p:spPr>
      </p:pic>
      <p:sp>
        <p:nvSpPr>
          <p:cNvPr id="3" name="Rectangle 3"/>
          <p:cNvSpPr>
            <a:spLocks noChangeArrowheads="1"/>
          </p:cNvSpPr>
          <p:nvPr/>
        </p:nvSpPr>
        <p:spPr bwMode="auto">
          <a:xfrm>
            <a:off x="1463609" y="6552708"/>
            <a:ext cx="621837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https://www.theguardian.com/world/2019/sep/11/underpopulated-italian-region-molise?CMP=Share_iOSApp_Other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762000"/>
            <a:ext cx="1828800" cy="402566"/>
          </a:xfrm>
          <a:prstGeom prst="rect">
            <a:avLst/>
          </a:prstGeom>
        </p:spPr>
      </p:pic>
      <p:sp>
        <p:nvSpPr>
          <p:cNvPr id="5" name="Rectangle 4"/>
          <p:cNvSpPr/>
          <p:nvPr/>
        </p:nvSpPr>
        <p:spPr>
          <a:xfrm>
            <a:off x="6914322" y="1295400"/>
            <a:ext cx="1752403"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Wed 11 Sep 2019 </a:t>
            </a:r>
          </a:p>
        </p:txBody>
      </p:sp>
    </p:spTree>
    <p:extLst>
      <p:ext uri="{BB962C8B-B14F-4D97-AF65-F5344CB8AC3E}">
        <p14:creationId xmlns:p14="http://schemas.microsoft.com/office/powerpoint/2010/main" val="21832603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277935" y="6552708"/>
            <a:ext cx="458971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http://edition.cnn.com/travel/article/italy-one-euro-homes-maenza-rome/index.html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descr="A picture containing text, mountain, valley, canyon&#10;&#10;Description automatically generated">
            <a:extLst>
              <a:ext uri="{FF2B5EF4-FFF2-40B4-BE49-F238E27FC236}">
                <a16:creationId xmlns:a16="http://schemas.microsoft.com/office/drawing/2014/main" id="{EDE08179-36F9-4703-A232-456213EF30A6}"/>
              </a:ext>
            </a:extLst>
          </p:cNvPr>
          <p:cNvPicPr>
            <a:picLocks noChangeAspect="1"/>
          </p:cNvPicPr>
          <p:nvPr/>
        </p:nvPicPr>
        <p:blipFill>
          <a:blip r:embed="rId3"/>
          <a:stretch>
            <a:fillRect/>
          </a:stretch>
        </p:blipFill>
        <p:spPr>
          <a:xfrm>
            <a:off x="914400" y="533400"/>
            <a:ext cx="7315200" cy="6013095"/>
          </a:xfrm>
          <a:prstGeom prst="rect">
            <a:avLst/>
          </a:prstGeom>
        </p:spPr>
      </p:pic>
      <p:sp>
        <p:nvSpPr>
          <p:cNvPr id="8" name="Rectangle 7">
            <a:extLst>
              <a:ext uri="{FF2B5EF4-FFF2-40B4-BE49-F238E27FC236}">
                <a16:creationId xmlns:a16="http://schemas.microsoft.com/office/drawing/2014/main" id="{1C22329A-F548-41BB-8938-180519285266}"/>
              </a:ext>
            </a:extLst>
          </p:cNvPr>
          <p:cNvSpPr/>
          <p:nvPr/>
        </p:nvSpPr>
        <p:spPr>
          <a:xfrm>
            <a:off x="2295625" y="6266576"/>
            <a:ext cx="2179320" cy="276999"/>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23 August 2021 </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08EA5F0-7FE6-471C-BFBF-66D5DAD05134}"/>
                  </a:ext>
                </a:extLst>
              </p14:cNvPr>
              <p14:cNvContentPartPr/>
              <p14:nvPr/>
            </p14:nvContentPartPr>
            <p14:xfrm>
              <a:off x="5572971" y="5543792"/>
              <a:ext cx="1179720" cy="49320"/>
            </p14:xfrm>
          </p:contentPart>
        </mc:Choice>
        <mc:Fallback xmlns="">
          <p:pic>
            <p:nvPicPr>
              <p:cNvPr id="9" name="Ink 8">
                <a:extLst>
                  <a:ext uri="{FF2B5EF4-FFF2-40B4-BE49-F238E27FC236}">
                    <a16:creationId xmlns:a16="http://schemas.microsoft.com/office/drawing/2014/main" id="{508EA5F0-7FE6-471C-BFBF-66D5DAD05134}"/>
                  </a:ext>
                </a:extLst>
              </p:cNvPr>
              <p:cNvPicPr/>
              <p:nvPr/>
            </p:nvPicPr>
            <p:blipFill>
              <a:blip r:embed="rId5"/>
              <a:stretch>
                <a:fillRect/>
              </a:stretch>
            </p:blipFill>
            <p:spPr>
              <a:xfrm>
                <a:off x="5518971" y="5435792"/>
                <a:ext cx="12873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6F6E821-86C8-4939-8A28-5619350D665F}"/>
                  </a:ext>
                </a:extLst>
              </p14:cNvPr>
              <p14:cNvContentPartPr/>
              <p14:nvPr/>
            </p14:nvContentPartPr>
            <p14:xfrm>
              <a:off x="5562891" y="5715872"/>
              <a:ext cx="1229760" cy="41400"/>
            </p14:xfrm>
          </p:contentPart>
        </mc:Choice>
        <mc:Fallback xmlns="">
          <p:pic>
            <p:nvPicPr>
              <p:cNvPr id="10" name="Ink 9">
                <a:extLst>
                  <a:ext uri="{FF2B5EF4-FFF2-40B4-BE49-F238E27FC236}">
                    <a16:creationId xmlns:a16="http://schemas.microsoft.com/office/drawing/2014/main" id="{B6F6E821-86C8-4939-8A28-5619350D665F}"/>
                  </a:ext>
                </a:extLst>
              </p:cNvPr>
              <p:cNvPicPr/>
              <p:nvPr/>
            </p:nvPicPr>
            <p:blipFill>
              <a:blip r:embed="rId7"/>
              <a:stretch>
                <a:fillRect/>
              </a:stretch>
            </p:blipFill>
            <p:spPr>
              <a:xfrm>
                <a:off x="5508891" y="5607872"/>
                <a:ext cx="13374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3D294408-0B51-4DE2-A277-0772988F6437}"/>
                  </a:ext>
                </a:extLst>
              </p14:cNvPr>
              <p14:cNvContentPartPr/>
              <p14:nvPr/>
            </p14:nvContentPartPr>
            <p14:xfrm>
              <a:off x="2425131" y="5880032"/>
              <a:ext cx="1686960" cy="20520"/>
            </p14:xfrm>
          </p:contentPart>
        </mc:Choice>
        <mc:Fallback xmlns="">
          <p:pic>
            <p:nvPicPr>
              <p:cNvPr id="11" name="Ink 10">
                <a:extLst>
                  <a:ext uri="{FF2B5EF4-FFF2-40B4-BE49-F238E27FC236}">
                    <a16:creationId xmlns:a16="http://schemas.microsoft.com/office/drawing/2014/main" id="{3D294408-0B51-4DE2-A277-0772988F6437}"/>
                  </a:ext>
                </a:extLst>
              </p:cNvPr>
              <p:cNvPicPr/>
              <p:nvPr/>
            </p:nvPicPr>
            <p:blipFill>
              <a:blip r:embed="rId9"/>
              <a:stretch>
                <a:fillRect/>
              </a:stretch>
            </p:blipFill>
            <p:spPr>
              <a:xfrm>
                <a:off x="2371119" y="5772032"/>
                <a:ext cx="1794623"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073D1CFB-D88A-4ABE-A04C-090C884CE4E2}"/>
                  </a:ext>
                </a:extLst>
              </p14:cNvPr>
              <p14:cNvContentPartPr/>
              <p14:nvPr/>
            </p14:nvContentPartPr>
            <p14:xfrm>
              <a:off x="2415411" y="6015392"/>
              <a:ext cx="1671840" cy="58680"/>
            </p14:xfrm>
          </p:contentPart>
        </mc:Choice>
        <mc:Fallback xmlns="">
          <p:pic>
            <p:nvPicPr>
              <p:cNvPr id="12" name="Ink 11">
                <a:extLst>
                  <a:ext uri="{FF2B5EF4-FFF2-40B4-BE49-F238E27FC236}">
                    <a16:creationId xmlns:a16="http://schemas.microsoft.com/office/drawing/2014/main" id="{073D1CFB-D88A-4ABE-A04C-090C884CE4E2}"/>
                  </a:ext>
                </a:extLst>
              </p:cNvPr>
              <p:cNvPicPr/>
              <p:nvPr/>
            </p:nvPicPr>
            <p:blipFill>
              <a:blip r:embed="rId11"/>
              <a:stretch>
                <a:fillRect/>
              </a:stretch>
            </p:blipFill>
            <p:spPr>
              <a:xfrm>
                <a:off x="2361399" y="5907392"/>
                <a:ext cx="1779503" cy="274320"/>
              </a:xfrm>
              <a:prstGeom prst="rect">
                <a:avLst/>
              </a:prstGeom>
            </p:spPr>
          </p:pic>
        </mc:Fallback>
      </mc:AlternateContent>
      <p:sp>
        <p:nvSpPr>
          <p:cNvPr id="13" name="Rectangle 12">
            <a:extLst>
              <a:ext uri="{FF2B5EF4-FFF2-40B4-BE49-F238E27FC236}">
                <a16:creationId xmlns:a16="http://schemas.microsoft.com/office/drawing/2014/main" id="{D0D76155-EF06-4430-91EE-AACBA3289EE8}"/>
              </a:ext>
            </a:extLst>
          </p:cNvPr>
          <p:cNvSpPr/>
          <p:nvPr/>
        </p:nvSpPr>
        <p:spPr>
          <a:xfrm>
            <a:off x="5821680" y="5867400"/>
            <a:ext cx="2179320"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badi Extra Light" panose="020B0604020202020204" pitchFamily="34" charset="0"/>
                <a:ea typeface="+mn-ea"/>
                <a:cs typeface="+mn-cs"/>
              </a:rPr>
              <a:t>$1.18 USD</a:t>
            </a:r>
          </a:p>
        </p:txBody>
      </p:sp>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18FF0D88-EC34-4EED-A33F-B0D450A86692}"/>
                  </a:ext>
                </a:extLst>
              </p14:cNvPr>
              <p14:cNvContentPartPr/>
              <p14:nvPr/>
            </p14:nvContentPartPr>
            <p14:xfrm>
              <a:off x="5871429" y="6043832"/>
              <a:ext cx="1332360" cy="42120"/>
            </p14:xfrm>
          </p:contentPart>
        </mc:Choice>
        <mc:Fallback xmlns="">
          <p:pic>
            <p:nvPicPr>
              <p:cNvPr id="4" name="Ink 3">
                <a:extLst>
                  <a:ext uri="{FF2B5EF4-FFF2-40B4-BE49-F238E27FC236}">
                    <a16:creationId xmlns:a16="http://schemas.microsoft.com/office/drawing/2014/main" id="{18FF0D88-EC34-4EED-A33F-B0D450A86692}"/>
                  </a:ext>
                </a:extLst>
              </p:cNvPr>
              <p:cNvPicPr/>
              <p:nvPr/>
            </p:nvPicPr>
            <p:blipFill>
              <a:blip r:embed="rId13"/>
              <a:stretch>
                <a:fillRect/>
              </a:stretch>
            </p:blipFill>
            <p:spPr>
              <a:xfrm>
                <a:off x="5817429" y="5935832"/>
                <a:ext cx="1440000" cy="257760"/>
              </a:xfrm>
              <a:prstGeom prst="rect">
                <a:avLst/>
              </a:prstGeom>
            </p:spPr>
          </p:pic>
        </mc:Fallback>
      </mc:AlternateContent>
    </p:spTree>
    <p:extLst>
      <p:ext uri="{BB962C8B-B14F-4D97-AF65-F5344CB8AC3E}">
        <p14:creationId xmlns:p14="http://schemas.microsoft.com/office/powerpoint/2010/main" val="8735788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377047" y="6552708"/>
            <a:ext cx="639149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https://www.theguardian.com/world/2023/oct/07/italy-births-far-right-demographic-winter?CMP=Share_iOSApp_Other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a:extLst>
              <a:ext uri="{FF2B5EF4-FFF2-40B4-BE49-F238E27FC236}">
                <a16:creationId xmlns:a16="http://schemas.microsoft.com/office/drawing/2014/main" id="{87376E35-7CC2-0FCC-9399-F27844CB09DD}"/>
              </a:ext>
            </a:extLst>
          </p:cNvPr>
          <p:cNvPicPr>
            <a:picLocks noChangeAspect="1"/>
          </p:cNvPicPr>
          <p:nvPr/>
        </p:nvPicPr>
        <p:blipFill>
          <a:blip r:embed="rId3"/>
          <a:stretch>
            <a:fillRect/>
          </a:stretch>
        </p:blipFill>
        <p:spPr>
          <a:xfrm>
            <a:off x="358558" y="457047"/>
            <a:ext cx="8426883" cy="5943905"/>
          </a:xfrm>
          <a:prstGeom prst="rect">
            <a:avLst/>
          </a:prstGeom>
        </p:spPr>
      </p:pic>
      <p:sp>
        <p:nvSpPr>
          <p:cNvPr id="15" name="Rectangle 14">
            <a:extLst>
              <a:ext uri="{FF2B5EF4-FFF2-40B4-BE49-F238E27FC236}">
                <a16:creationId xmlns:a16="http://schemas.microsoft.com/office/drawing/2014/main" id="{B17ED238-B49D-331A-C273-DCFB25413BE1}"/>
              </a:ext>
            </a:extLst>
          </p:cNvPr>
          <p:cNvSpPr/>
          <p:nvPr/>
        </p:nvSpPr>
        <p:spPr>
          <a:xfrm>
            <a:off x="1325880" y="1600200"/>
            <a:ext cx="2179320"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23 August 2021 </a:t>
            </a:r>
          </a:p>
        </p:txBody>
      </p:sp>
      <p:pic>
        <p:nvPicPr>
          <p:cNvPr id="17" name="Picture 16" descr="A blue and white logo&#10;&#10;Description automatically generated">
            <a:extLst>
              <a:ext uri="{FF2B5EF4-FFF2-40B4-BE49-F238E27FC236}">
                <a16:creationId xmlns:a16="http://schemas.microsoft.com/office/drawing/2014/main" id="{84B1E5F5-680E-AA1E-4D8D-F65F9D3F7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838200"/>
            <a:ext cx="3028950" cy="666750"/>
          </a:xfrm>
          <a:prstGeom prst="rect">
            <a:avLst/>
          </a:prstGeom>
        </p:spPr>
      </p:pic>
    </p:spTree>
    <p:extLst>
      <p:ext uri="{BB962C8B-B14F-4D97-AF65-F5344CB8AC3E}">
        <p14:creationId xmlns:p14="http://schemas.microsoft.com/office/powerpoint/2010/main" val="26560892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505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352800"/>
            <a:ext cx="8349281" cy="2057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in the meantime, there will be big problems trying to support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 aging population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9151224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4" y="4957870"/>
            <a:ext cx="4556054"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60,964,931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-0.08%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201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3769061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305025"/>
            <a:ext cx="2362200" cy="3883179"/>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This is detailed in 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402183799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86000" y="2661947"/>
            <a:ext cx="4572000" cy="182492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Here’s how that works . . .</a:t>
            </a:r>
          </a:p>
        </p:txBody>
      </p:sp>
    </p:spTree>
    <p:extLst>
      <p:ext uri="{BB962C8B-B14F-4D97-AF65-F5344CB8AC3E}">
        <p14:creationId xmlns:p14="http://schemas.microsoft.com/office/powerpoint/2010/main" val="67308352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905000"/>
            <a:ext cx="7048500" cy="389645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If you like formulas, here’s the formula: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∆p = (b-d) + (</a:t>
            </a:r>
            <a:r>
              <a:rPr kumimoji="0" lang="en-US" sz="4800" b="1" i="0" u="none" strike="noStrike" kern="1200" cap="none" spc="0" normalizeH="0" baseline="0" noProof="0" dirty="0" err="1">
                <a:ln>
                  <a:noFill/>
                </a:ln>
                <a:solidFill>
                  <a:srgbClr val="FF0000"/>
                </a:solidFill>
                <a:effectLst/>
                <a:uLnTx/>
                <a:uFillTx/>
                <a:latin typeface="Arial" charset="0"/>
                <a:ea typeface="+mn-ea"/>
                <a:cs typeface="+mn-cs"/>
              </a:rPr>
              <a:t>i</a:t>
            </a:r>
            <a:r>
              <a:rPr kumimoji="0" lang="en-US" sz="4800" b="1" i="0" u="none" strike="noStrike" kern="1200" cap="none" spc="0" normalizeH="0" baseline="0" noProof="0" dirty="0">
                <a:ln>
                  <a:noFill/>
                </a:ln>
                <a:solidFill>
                  <a:srgbClr val="FF0000"/>
                </a:solidFill>
                <a:effectLst/>
                <a:uLnTx/>
                <a:uFillTx/>
                <a:latin typeface="Arial" charset="0"/>
                <a:ea typeface="+mn-ea"/>
                <a:cs typeface="+mn-cs"/>
              </a:rPr>
              <a: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∆p = population change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b =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 = deaths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 I =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e = emigration </a:t>
            </a:r>
          </a:p>
        </p:txBody>
      </p:sp>
    </p:spTree>
    <p:extLst>
      <p:ext uri="{BB962C8B-B14F-4D97-AF65-F5344CB8AC3E}">
        <p14:creationId xmlns:p14="http://schemas.microsoft.com/office/powerpoint/2010/main" val="3998809898"/>
      </p:ext>
    </p:extLst>
  </p:cSld>
  <p:clrMapOvr>
    <a:masterClrMapping/>
  </p:clrMapOvr>
  <p:transition/>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20024</TotalTime>
  <Words>15024</Words>
  <Application>Microsoft Office PowerPoint</Application>
  <PresentationFormat>On-screen Show (4:3)</PresentationFormat>
  <Paragraphs>2020</Paragraphs>
  <Slides>373</Slides>
  <Notes>164</Notes>
  <HiddenSlides>4</HiddenSlides>
  <MMClips>0</MMClips>
  <ScaleCrop>false</ScaleCrop>
  <HeadingPairs>
    <vt:vector size="6" baseType="variant">
      <vt:variant>
        <vt:lpstr>Fonts Used</vt:lpstr>
      </vt:variant>
      <vt:variant>
        <vt:i4>8</vt:i4>
      </vt:variant>
      <vt:variant>
        <vt:lpstr>Theme</vt:lpstr>
      </vt:variant>
      <vt:variant>
        <vt:i4>17</vt:i4>
      </vt:variant>
      <vt:variant>
        <vt:lpstr>Slide Titles</vt:lpstr>
      </vt:variant>
      <vt:variant>
        <vt:i4>373</vt:i4>
      </vt:variant>
    </vt:vector>
  </HeadingPairs>
  <TitlesOfParts>
    <vt:vector size="398" baseType="lpstr">
      <vt:lpstr>Abadi Extra Light</vt:lpstr>
      <vt:lpstr>Arial</vt:lpstr>
      <vt:lpstr>Arial Black</vt:lpstr>
      <vt:lpstr>Calibri</vt:lpstr>
      <vt:lpstr>Monotype Sorts</vt:lpstr>
      <vt:lpstr>Tahoma</vt:lpstr>
      <vt:lpstr>Times New Roman</vt:lpstr>
      <vt:lpstr>Verdana</vt:lpstr>
      <vt:lpstr>CE Master</vt:lpstr>
      <vt:lpstr>Default Design</vt:lpstr>
      <vt:lpstr>1_Default Design</vt:lpstr>
      <vt:lpstr>2_Default Design</vt:lpstr>
      <vt:lpstr>4_Default Design</vt:lpstr>
      <vt:lpstr>7_Default Design</vt:lpstr>
      <vt:lpstr>Marble</vt:lpstr>
      <vt:lpstr>11_Default Design</vt:lpstr>
      <vt:lpstr>12_Default Design</vt:lpstr>
      <vt:lpstr>Office Theme</vt:lpstr>
      <vt:lpstr>24_Default Design</vt:lpstr>
      <vt:lpstr>24_Contemporary Portrait</vt:lpstr>
      <vt:lpstr>6_Default Design</vt:lpstr>
      <vt:lpstr>16_Default Design</vt:lpstr>
      <vt:lpstr>76_Default Design</vt:lpstr>
      <vt:lpstr>78_Default Design</vt:lpstr>
      <vt:lpstr>1_CE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Gannon and Pillai's European Cultural Metaphors include</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1419</cp:revision>
  <cp:lastPrinted>1601-01-01T00:00:00Z</cp:lastPrinted>
  <dcterms:created xsi:type="dcterms:W3CDTF">2002-07-30T18:59:13Z</dcterms:created>
  <dcterms:modified xsi:type="dcterms:W3CDTF">2026-01-05T07:39:43Z</dcterms:modified>
</cp:coreProperties>
</file>