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3" r:id="rId1"/>
    <p:sldMasterId id="2147483992" r:id="rId2"/>
    <p:sldMasterId id="2147484196" r:id="rId3"/>
    <p:sldMasterId id="2147484208" r:id="rId4"/>
    <p:sldMasterId id="2147484220" r:id="rId5"/>
    <p:sldMasterId id="2147484377" r:id="rId6"/>
    <p:sldMasterId id="2147484817" r:id="rId7"/>
    <p:sldMasterId id="2147484831" r:id="rId8"/>
    <p:sldMasterId id="2147484843" r:id="rId9"/>
    <p:sldMasterId id="2147484855" r:id="rId10"/>
    <p:sldMasterId id="2147484879" r:id="rId11"/>
    <p:sldMasterId id="2147484891" r:id="rId12"/>
    <p:sldMasterId id="2147484903" r:id="rId13"/>
  </p:sldMasterIdLst>
  <p:notesMasterIdLst>
    <p:notesMasterId r:id="rId97"/>
  </p:notesMasterIdLst>
  <p:sldIdLst>
    <p:sldId id="2736" r:id="rId14"/>
    <p:sldId id="3315" r:id="rId15"/>
    <p:sldId id="985" r:id="rId16"/>
    <p:sldId id="486" r:id="rId17"/>
    <p:sldId id="986" r:id="rId18"/>
    <p:sldId id="3592" r:id="rId19"/>
    <p:sldId id="988" r:id="rId20"/>
    <p:sldId id="3747" r:id="rId21"/>
    <p:sldId id="3749" r:id="rId22"/>
    <p:sldId id="3750" r:id="rId23"/>
    <p:sldId id="3751" r:id="rId24"/>
    <p:sldId id="3752" r:id="rId25"/>
    <p:sldId id="3339" r:id="rId26"/>
    <p:sldId id="3341" r:id="rId27"/>
    <p:sldId id="3340" r:id="rId28"/>
    <p:sldId id="1142" r:id="rId29"/>
    <p:sldId id="1013" r:id="rId30"/>
    <p:sldId id="3582" r:id="rId31"/>
    <p:sldId id="1114" r:id="rId32"/>
    <p:sldId id="1144" r:id="rId33"/>
    <p:sldId id="1143" r:id="rId34"/>
    <p:sldId id="1145" r:id="rId35"/>
    <p:sldId id="1146" r:id="rId36"/>
    <p:sldId id="1085" r:id="rId37"/>
    <p:sldId id="1086" r:id="rId38"/>
    <p:sldId id="890" r:id="rId39"/>
    <p:sldId id="1147" r:id="rId40"/>
    <p:sldId id="1148" r:id="rId41"/>
    <p:sldId id="1149" r:id="rId42"/>
    <p:sldId id="1007" r:id="rId43"/>
    <p:sldId id="1008" r:id="rId44"/>
    <p:sldId id="1009" r:id="rId45"/>
    <p:sldId id="1150" r:id="rId46"/>
    <p:sldId id="1110" r:id="rId47"/>
    <p:sldId id="789" r:id="rId48"/>
    <p:sldId id="1123" r:id="rId49"/>
    <p:sldId id="3587" r:id="rId50"/>
    <p:sldId id="1124" r:id="rId51"/>
    <p:sldId id="790" r:id="rId52"/>
    <p:sldId id="886" r:id="rId53"/>
    <p:sldId id="887" r:id="rId54"/>
    <p:sldId id="994" r:id="rId55"/>
    <p:sldId id="1093" r:id="rId56"/>
    <p:sldId id="791" r:id="rId57"/>
    <p:sldId id="1040" r:id="rId58"/>
    <p:sldId id="792" r:id="rId59"/>
    <p:sldId id="793" r:id="rId60"/>
    <p:sldId id="995" r:id="rId61"/>
    <p:sldId id="996" r:id="rId62"/>
    <p:sldId id="1010" r:id="rId63"/>
    <p:sldId id="997" r:id="rId64"/>
    <p:sldId id="3588" r:id="rId65"/>
    <p:sldId id="1075" r:id="rId66"/>
    <p:sldId id="1128" r:id="rId67"/>
    <p:sldId id="1129" r:id="rId68"/>
    <p:sldId id="1131" r:id="rId69"/>
    <p:sldId id="1127" r:id="rId70"/>
    <p:sldId id="1094" r:id="rId71"/>
    <p:sldId id="1095" r:id="rId72"/>
    <p:sldId id="1096" r:id="rId73"/>
    <p:sldId id="1076" r:id="rId74"/>
    <p:sldId id="1089" r:id="rId75"/>
    <p:sldId id="1048" r:id="rId76"/>
    <p:sldId id="1050" r:id="rId77"/>
    <p:sldId id="1074" r:id="rId78"/>
    <p:sldId id="1090" r:id="rId79"/>
    <p:sldId id="1051" r:id="rId80"/>
    <p:sldId id="1054" r:id="rId81"/>
    <p:sldId id="1053" r:id="rId82"/>
    <p:sldId id="1091" r:id="rId83"/>
    <p:sldId id="1069" r:id="rId84"/>
    <p:sldId id="1052" r:id="rId85"/>
    <p:sldId id="1070" r:id="rId86"/>
    <p:sldId id="1071" r:id="rId87"/>
    <p:sldId id="1135" r:id="rId88"/>
    <p:sldId id="1092" r:id="rId89"/>
    <p:sldId id="1134" r:id="rId90"/>
    <p:sldId id="3589" r:id="rId91"/>
    <p:sldId id="1125" r:id="rId92"/>
    <p:sldId id="3753" r:id="rId93"/>
    <p:sldId id="1011" r:id="rId94"/>
    <p:sldId id="1012" r:id="rId95"/>
    <p:sldId id="3346" r:id="rId96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32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90019"/>
    <a:srgbClr val="FF0000"/>
    <a:srgbClr val="BE0027"/>
    <a:srgbClr val="F7F409"/>
    <a:srgbClr val="000000"/>
    <a:srgbClr val="FFCC00"/>
    <a:srgbClr val="0066FF"/>
    <a:srgbClr val="0C0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362" autoAdjust="0"/>
    <p:restoredTop sz="93784" autoAdjust="0"/>
  </p:normalViewPr>
  <p:slideViewPr>
    <p:cSldViewPr snapToObjects="1">
      <p:cViewPr varScale="1">
        <p:scale>
          <a:sx n="69" d="100"/>
          <a:sy n="69" d="100"/>
        </p:scale>
        <p:origin x="884" y="56"/>
      </p:cViewPr>
      <p:guideLst>
        <p:guide orient="horz" pos="2256"/>
        <p:guide pos="3264"/>
      </p:guideLst>
    </p:cSldViewPr>
  </p:slideViewPr>
  <p:outlineViewPr>
    <p:cViewPr>
      <p:scale>
        <a:sx n="33" d="100"/>
        <a:sy n="33" d="100"/>
      </p:scale>
      <p:origin x="0" y="-166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6152"/>
    </p:cViewPr>
  </p:sorterViewPr>
  <p:notesViewPr>
    <p:cSldViewPr snapToObjects="1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6CA733FF-2533-4A86-B229-AD7124918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43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A733FF-2533-4A86-B229-AD71249189C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8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A733FF-2533-4A86-B229-AD71249189C4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11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BDC45-85B5-4DF8-BD49-BFAEA3439A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63CE0-F46B-44DC-AF76-3F4B6DF63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63CE0-F46B-44DC-AF76-3F4B6DF638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7" y="27465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26A23-EAE9-4B84-AEBC-BF9B01A4F8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31695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3552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27655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6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73509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24641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50890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21536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4685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7" y="27465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26A23-EAE9-4B84-AEBC-BF9B01A4F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0898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8349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2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27294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4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596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863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49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529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789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81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81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774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425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93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A9B7C76-7AD3-449E-B67B-6787F5B8F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99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147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31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977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87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87"/>
            <a:ext cx="677227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0124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9B949A82-6A3C-4E31-85C2-4E862D741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1829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C9A2A-CAB2-4BF9-B4D9-39B42C5B9E0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88858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78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FAD22-7A8B-4D4A-A7F3-EBD26704469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1045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9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69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40E61-5E41-4C59-AEEC-F8CC797E9C4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560986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A9164-903E-42E2-BF78-DCB383641F1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8190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17F5E-362E-414C-99DC-70A48150DEA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5690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18C4C-D54F-451E-B332-8D84C61D6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10D82-8482-4D6F-A7DA-B7B9BF57177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47933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28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19B19-5454-4893-9B4C-CA613B09A66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29453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62408-86DB-468F-B1A0-B8CC21D1A3D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49592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88365-24E9-4185-A3D8-3C3C28A392D7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091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8C24A-3B56-4F59-8404-FBC5C7B292A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16072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75E68233-6071-4C4E-99FE-F2B86DD55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31208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ACC25-49C5-4EF9-AF98-AA2D96CBB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4889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2C09D-E079-42C7-81C2-867E4EE87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8736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1475E-7908-45C8-BDF7-9335A8754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34026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AEF5D-FA7A-429D-B59A-A4C13A8AA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0481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9D3E7-2987-4047-A474-ED677DA7B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AA610-8E3F-4857-AD0F-F4C38405A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04921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53626-D3D2-42FA-9939-F4649E5AA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57709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E4ABB-7B84-4D89-9711-A510BDA4A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925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E55D2-741E-4633-A901-DA69EB267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79533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37F05-07FE-42FD-8231-D222C324B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12178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171D6-D55A-48C0-BB3D-C2C70F10F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8527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E9D59-C5A5-4438-8636-0F5C76CF5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21206-D204-4D92-B5B0-C5EA0229A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16A7-01B1-4C24-837D-470FF5FE3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F1192-D06F-4056-84D8-4A2AA9823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D8EC6-8513-431D-A336-8EA0B2BD8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89A2-47EE-4630-BDDF-75F477776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5E050-DCC4-48A0-AAE5-F3DA6EAA6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A9481-D3E6-4722-8DAF-3F60C4F94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382D5-8507-4342-8AB7-77FD3A470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59B10B9E-3116-4ED3-9C08-7BD370971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D7639-DD16-488A-97F4-4238E6AC0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31E83-19FB-402A-BD3A-60EEB3963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12309-0D01-4BEE-BB4D-6D49A43EB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4A680-B52E-40F2-AFAA-EB2B3DEA2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485EA-92B7-4E35-A771-70AE39EA0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8E58D-12DB-4D35-B34B-66B88850E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2CA02-C681-4692-BEEC-F7029D5C7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959F4-1426-4DD3-B394-C3E2A4D28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28434-C6CB-43D0-9782-EBBE8B518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F9D38-6CDB-4B1E-B1BC-9443CEF70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56E32-3A94-4160-852A-FF5E12B56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F907AF7F-6F26-4BED-9CC0-7A6121402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A03F6-0C81-4747-8736-7C34CC369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05A6E-33EC-4E2E-A21C-3448F3CED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5A9C2-F470-4D1F-A6C7-F27A73686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416B2-7154-453A-BCB4-CAE7D4BD1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5CA99-9456-4582-BA98-1251CA04D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2E24C-8458-43F4-9F04-3A56B2BDC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6CA9E-DB5E-4016-93B7-3B15237B3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5D177-85C7-4660-A4A0-A483AE687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91AD6-0767-472E-AEC3-E94F8349E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FA261-C6A0-4A5E-A546-C358D8174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4FD13-8E25-4F6F-8CAC-EFB9D2E3E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FD2F5-EE89-4204-9E25-15FC7A572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F5FD4-7376-46D5-8A7B-C6F66BE32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8518B-ED1F-40E1-98F0-14C0E395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F9204-95E6-4388-A2CC-07D5D66F5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5583-2FA8-474E-95F4-3C770036F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04277-0DC7-4D61-9DF2-D3E6E45EC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3686E-D1CE-4CA1-9FF7-1832017CF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0EE62-8D2A-4F50-AA95-F1F759FB0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550C3-2B22-46FC-9749-6C9572F31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6B2FD-70DD-406F-ADE2-99913F98F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14D9B-9599-4059-AD82-F2257E834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7" y="27465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F854C-E65C-44C0-AEB7-D22A03F3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AE264-D147-42CA-89E0-FB680421F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D434F-764A-481D-BA6F-7921C0454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E21E4-FD90-4A18-BACC-CACAF0F17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12B53-CD56-41A8-9838-5C4D8594F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347E4-229B-4C91-B55E-2245317BA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83BD8-2F23-46AC-A87B-14C2BCB7D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D3F9B-99A1-4D89-8356-25959C21F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05642-9F92-4339-B437-7E13BE707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3FA73-4FCE-40A3-AE8A-45537B7D2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62F17-222F-4B9E-BFF7-3189EB689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47BB2-59E2-4C3A-8FF7-355E65BEC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7" y="27465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3A456-BB09-4209-A804-A390E9C07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44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31CEA-4DE0-43FE-AF41-92DECFF1C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4D4F9-AF1A-4ADD-BE97-21DE5BDAAD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4406919"/>
            <a:ext cx="82296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906713"/>
            <a:ext cx="82296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86BDC-8580-49E8-AFA6-620D6EA97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8F208-410D-42EC-A0C2-0D3043708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2735B-1A24-4B4C-8B2B-6164ACF54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B4278-252B-4C66-BC67-0C52843DD8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A4B05-325A-4AD1-87D6-E1D6FE1AD5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DC1E4-319A-4BC8-A460-937678858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69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8464E-B09D-4623-ABD3-1116026006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1DD67-DFAC-4055-93ED-443FA4276D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1ED33-C13E-44FB-9DE8-7A8273E83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7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57"/>
            <a:ext cx="677227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ABE2F-DB0A-4C67-A3BE-95FFCE482A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28700" y="274657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08C7-7DD4-4532-901A-CEC436518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28700" y="1600206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18723-9167-41D7-9B8D-6463F5AC3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B42F2-2F6E-4348-8619-2BFAAF5EE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75E68233-6071-4C4E-99FE-F2B86DD55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ACC25-49C5-4EF9-AF98-AA2D96CBB91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2C09D-E079-42C7-81C2-867E4EE8757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1475E-7908-45C8-BDF7-9335A87542E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AEF5D-FA7A-429D-B59A-A4C13A8AADB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AA610-8E3F-4857-AD0F-F4C38405ACE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53626-D3D2-42FA-9939-F4649E5AAA9A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E4ABB-7B84-4D89-9711-A510BDA4A73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E55D2-741E-4633-A901-DA69EB267EB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37F05-07FE-42FD-8231-D222C324BB9A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8BFC9-8BCE-4C4F-9E37-8202628FB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171D6-D55A-48C0-BB3D-C2C70F10FB08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BDC45-85B5-4DF8-BD49-BFAEA3439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89A2-47EE-4630-BDDF-75F4777762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2CA02-C681-4692-BEEC-F7029D5C7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2E24C-8458-43F4-9F04-3A56B2BDC5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04277-0DC7-4D61-9DF2-D3E6E45EC2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347E4-229B-4C91-B55E-2245317BA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8F208-410D-42EC-A0C2-0D3043708E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B42F2-2F6E-4348-8619-2BFAAF5EEF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8BFC9-8BCE-4C4F-9E37-8202628FB1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A67D1B-03A6-4505-974E-B65D80B5C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7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005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6" r:id="rId1"/>
    <p:sldLayoutId id="2147484857" r:id="rId2"/>
    <p:sldLayoutId id="2147484858" r:id="rId3"/>
    <p:sldLayoutId id="2147484859" r:id="rId4"/>
    <p:sldLayoutId id="2147484860" r:id="rId5"/>
    <p:sldLayoutId id="2147484861" r:id="rId6"/>
    <p:sldLayoutId id="2147484862" r:id="rId7"/>
    <p:sldLayoutId id="2147484863" r:id="rId8"/>
    <p:sldLayoutId id="2147484864" r:id="rId9"/>
    <p:sldLayoutId id="2147484865" r:id="rId10"/>
    <p:sldLayoutId id="214748486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3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0" r:id="rId1"/>
    <p:sldLayoutId id="2147484881" r:id="rId2"/>
    <p:sldLayoutId id="2147484882" r:id="rId3"/>
    <p:sldLayoutId id="2147484883" r:id="rId4"/>
    <p:sldLayoutId id="2147484884" r:id="rId5"/>
    <p:sldLayoutId id="2147484885" r:id="rId6"/>
    <p:sldLayoutId id="2147484886" r:id="rId7"/>
    <p:sldLayoutId id="2147484887" r:id="rId8"/>
    <p:sldLayoutId id="2147484888" r:id="rId9"/>
    <p:sldLayoutId id="2147484889" r:id="rId10"/>
    <p:sldLayoutId id="21474848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  <a:latin typeface="Arial" charset="0"/>
            </a:endParaRPr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  <a:latin typeface="Arial" charset="0"/>
            </a:endParaRPr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6753CBE-FBD0-437F-BE24-0703D52F95C0}" type="slidenum">
              <a:rPr lang="en-US">
                <a:solidFill>
                  <a:srgbClr val="5E574E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  <a:latin typeface="Arial" charset="0"/>
            </a:endParaRPr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528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146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2" r:id="rId1"/>
    <p:sldLayoutId id="2147484893" r:id="rId2"/>
    <p:sldLayoutId id="2147484894" r:id="rId3"/>
    <p:sldLayoutId id="2147484895" r:id="rId4"/>
    <p:sldLayoutId id="2147484896" r:id="rId5"/>
    <p:sldLayoutId id="2147484897" r:id="rId6"/>
    <p:sldLayoutId id="2147484898" r:id="rId7"/>
    <p:sldLayoutId id="2147484899" r:id="rId8"/>
    <p:sldLayoutId id="2147484900" r:id="rId9"/>
    <p:sldLayoutId id="2147484901" r:id="rId10"/>
    <p:sldLayoutId id="214748490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C7E4650-87CC-44BB-B144-00F01F29C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802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4" r:id="rId1"/>
    <p:sldLayoutId id="2147484905" r:id="rId2"/>
    <p:sldLayoutId id="2147484906" r:id="rId3"/>
    <p:sldLayoutId id="2147484907" r:id="rId4"/>
    <p:sldLayoutId id="2147484908" r:id="rId5"/>
    <p:sldLayoutId id="2147484909" r:id="rId6"/>
    <p:sldLayoutId id="2147484910" r:id="rId7"/>
    <p:sldLayoutId id="2147484911" r:id="rId8"/>
    <p:sldLayoutId id="2147484912" r:id="rId9"/>
    <p:sldLayoutId id="2147484913" r:id="rId10"/>
    <p:sldLayoutId id="214748491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739002F9-774A-4E93-83AD-3AA3ED3DC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79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A67BDFDB-1325-40B5-A899-EFD9B336F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9763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7" r:id="rId1"/>
    <p:sldLayoutId id="2147484530" r:id="rId2"/>
    <p:sldLayoutId id="2147484531" r:id="rId3"/>
    <p:sldLayoutId id="2147484532" r:id="rId4"/>
    <p:sldLayoutId id="2147484533" r:id="rId5"/>
    <p:sldLayoutId id="2147484534" r:id="rId6"/>
    <p:sldLayoutId id="2147484535" r:id="rId7"/>
    <p:sldLayoutId id="2147484536" r:id="rId8"/>
    <p:sldLayoutId id="2147484537" r:id="rId9"/>
    <p:sldLayoutId id="2147484538" r:id="rId10"/>
    <p:sldLayoutId id="214748453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662FE7C-3028-4FF9-8D6C-61B7B2D5C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9927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8" r:id="rId1"/>
    <p:sldLayoutId id="2147484540" r:id="rId2"/>
    <p:sldLayoutId id="2147484541" r:id="rId3"/>
    <p:sldLayoutId id="2147484542" r:id="rId4"/>
    <p:sldLayoutId id="2147484543" r:id="rId5"/>
    <p:sldLayoutId id="2147484544" r:id="rId6"/>
    <p:sldLayoutId id="2147484545" r:id="rId7"/>
    <p:sldLayoutId id="2147484546" r:id="rId8"/>
    <p:sldLayoutId id="2147484547" r:id="rId9"/>
    <p:sldLayoutId id="2147484548" r:id="rId10"/>
    <p:sldLayoutId id="214748454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400AB80-7C24-4A4A-AF83-1841498EA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0" r:id="rId1"/>
    <p:sldLayoutId id="2147484551" r:id="rId2"/>
    <p:sldLayoutId id="2147484552" r:id="rId3"/>
    <p:sldLayoutId id="2147484553" r:id="rId4"/>
    <p:sldLayoutId id="2147484554" r:id="rId5"/>
    <p:sldLayoutId id="2147484555" r:id="rId6"/>
    <p:sldLayoutId id="2147484556" r:id="rId7"/>
    <p:sldLayoutId id="2147484557" r:id="rId8"/>
    <p:sldLayoutId id="2147484558" r:id="rId9"/>
    <p:sldLayoutId id="2147484559" r:id="rId10"/>
    <p:sldLayoutId id="21474845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638CB40-58CB-4D2C-869C-FA4A5A224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5DAF1876-A19F-411E-9038-8D1FC0F263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8" r:id="rId1"/>
    <p:sldLayoutId id="2147484819" r:id="rId2"/>
    <p:sldLayoutId id="2147484820" r:id="rId3"/>
    <p:sldLayoutId id="2147484821" r:id="rId4"/>
    <p:sldLayoutId id="2147484822" r:id="rId5"/>
    <p:sldLayoutId id="2147484823" r:id="rId6"/>
    <p:sldLayoutId id="2147484824" r:id="rId7"/>
    <p:sldLayoutId id="2147484825" r:id="rId8"/>
    <p:sldLayoutId id="2147484826" r:id="rId9"/>
    <p:sldLayoutId id="2147484827" r:id="rId10"/>
    <p:sldLayoutId id="2147484828" r:id="rId11"/>
    <p:sldLayoutId id="2147484829" r:id="rId12"/>
    <p:sldLayoutId id="214748483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C7E4650-87CC-44BB-B144-00F01F29CF9F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32" r:id="rId1"/>
    <p:sldLayoutId id="2147484833" r:id="rId2"/>
    <p:sldLayoutId id="2147484834" r:id="rId3"/>
    <p:sldLayoutId id="2147484835" r:id="rId4"/>
    <p:sldLayoutId id="2147484836" r:id="rId5"/>
    <p:sldLayoutId id="2147484837" r:id="rId6"/>
    <p:sldLayoutId id="2147484838" r:id="rId7"/>
    <p:sldLayoutId id="2147484839" r:id="rId8"/>
    <p:sldLayoutId id="2147484840" r:id="rId9"/>
    <p:sldLayoutId id="2147484841" r:id="rId10"/>
    <p:sldLayoutId id="214748484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A67D1B-03A6-4505-974E-B65D80B5C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4" r:id="rId1"/>
    <p:sldLayoutId id="2147484845" r:id="rId2"/>
    <p:sldLayoutId id="2147484846" r:id="rId3"/>
    <p:sldLayoutId id="2147484847" r:id="rId4"/>
    <p:sldLayoutId id="2147484848" r:id="rId5"/>
    <p:sldLayoutId id="2147484849" r:id="rId6"/>
    <p:sldLayoutId id="2147484850" r:id="rId7"/>
    <p:sldLayoutId id="2147484851" r:id="rId8"/>
    <p:sldLayoutId id="2147484852" r:id="rId9"/>
    <p:sldLayoutId id="2147484853" r:id="rId10"/>
    <p:sldLayoutId id="21474848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.umn.edu/cla/faculty/troufs/anth1095/fscountrysites.html#title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d.umn.edu/cla/faculty/troufs/anth1095/fscountrysites.html#titl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.umn.edu/cla/faculty/troufs/anth1095/fscountrysites.html#titl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.umn.edu/cla/faculty/troufs/anth1095/fscountrysites.html#titl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.umn.edu/cla/faculty/troufs/anth1095/fscountrysites.html#titl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lifeiswanderful.com/wandering-abroad/europe/belgiu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thesmalljoys.blogspot.com/2007_11_01_archive.html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elp.com/biz_photos/taza-arcadia?select=48yTz185yGcRBHbW9Htt_A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food/SweetTreats.html#title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affle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pixpic.com/540/belgium-waffles/http:||www*olivesnewyork*com|wp-content|uploads|2013|02|Belgium-Waffles*jpg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.org/stories/2013-03-11/how-cook-your-hors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16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876550" y="6509292"/>
            <a:ext cx="4495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2010-2026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Timothy G. Roufs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University of Minnesota Duluth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09" y="379844"/>
            <a:ext cx="4690877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96900" y="4069140"/>
            <a:ext cx="9067800" cy="156966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Start deck in “Slide Show” mode,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and use your up/down arrow keys and/or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1474821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8732C3-DD30-D58F-73D3-B09D51656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>
            <a:extLst>
              <a:ext uri="{FF2B5EF4-FFF2-40B4-BE49-F238E27FC236}">
                <a16:creationId xmlns:a16="http://schemas.microsoft.com/office/drawing/2014/main" id="{7A93D7E0-CD83-E508-3D27-7D106BB5C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>
            <a:extLst>
              <a:ext uri="{FF2B5EF4-FFF2-40B4-BE49-F238E27FC236}">
                <a16:creationId xmlns:a16="http://schemas.microsoft.com/office/drawing/2014/main" id="{97938EB9-ED97-A779-1183-08E17E0AB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AFFCA-D7FA-7585-BEE6-43907D9D9F5F}"/>
              </a:ext>
            </a:extLst>
          </p:cNvPr>
          <p:cNvSpPr/>
          <p:nvPr/>
        </p:nvSpPr>
        <p:spPr bwMode="auto">
          <a:xfrm>
            <a:off x="1531620" y="914400"/>
            <a:ext cx="72387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They will be useful later on with your project .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77E200-1AC3-C7CC-20FE-2AC9703F0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91036"/>
            <a:ext cx="9235440" cy="2904764"/>
          </a:xfrm>
          <a:prstGeom prst="rect">
            <a:avLst/>
          </a:prstGeom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160595CD-FE65-6FA8-83D1-A3F46B828A5F}"/>
              </a:ext>
            </a:extLst>
          </p:cNvPr>
          <p:cNvSpPr/>
          <p:nvPr/>
        </p:nvSpPr>
        <p:spPr bwMode="auto">
          <a:xfrm>
            <a:off x="7349098" y="2887936"/>
            <a:ext cx="290714" cy="360516"/>
          </a:xfrm>
          <a:custGeom>
            <a:avLst/>
            <a:gdLst>
              <a:gd name="connsiteX0" fmla="*/ 269631 w 351764"/>
              <a:gd name="connsiteY0" fmla="*/ 410307 h 436225"/>
              <a:gd name="connsiteX1" fmla="*/ 316523 w 351764"/>
              <a:gd name="connsiteY1" fmla="*/ 351692 h 436225"/>
              <a:gd name="connsiteX2" fmla="*/ 328246 w 351764"/>
              <a:gd name="connsiteY2" fmla="*/ 304800 h 436225"/>
              <a:gd name="connsiteX3" fmla="*/ 339969 w 351764"/>
              <a:gd name="connsiteY3" fmla="*/ 269630 h 436225"/>
              <a:gd name="connsiteX4" fmla="*/ 339969 w 351764"/>
              <a:gd name="connsiteY4" fmla="*/ 82061 h 436225"/>
              <a:gd name="connsiteX5" fmla="*/ 316523 w 351764"/>
              <a:gd name="connsiteY5" fmla="*/ 46892 h 436225"/>
              <a:gd name="connsiteX6" fmla="*/ 281354 w 351764"/>
              <a:gd name="connsiteY6" fmla="*/ 23446 h 436225"/>
              <a:gd name="connsiteX7" fmla="*/ 211015 w 351764"/>
              <a:gd name="connsiteY7" fmla="*/ 0 h 436225"/>
              <a:gd name="connsiteX8" fmla="*/ 105508 w 351764"/>
              <a:gd name="connsiteY8" fmla="*/ 11723 h 436225"/>
              <a:gd name="connsiteX9" fmla="*/ 70338 w 351764"/>
              <a:gd name="connsiteY9" fmla="*/ 23446 h 436225"/>
              <a:gd name="connsiteX10" fmla="*/ 23446 w 351764"/>
              <a:gd name="connsiteY10" fmla="*/ 93784 h 436225"/>
              <a:gd name="connsiteX11" fmla="*/ 0 w 351764"/>
              <a:gd name="connsiteY11" fmla="*/ 128953 h 436225"/>
              <a:gd name="connsiteX12" fmla="*/ 11723 w 351764"/>
              <a:gd name="connsiteY12" fmla="*/ 386861 h 436225"/>
              <a:gd name="connsiteX13" fmla="*/ 23446 w 351764"/>
              <a:gd name="connsiteY13" fmla="*/ 422030 h 436225"/>
              <a:gd name="connsiteX14" fmla="*/ 58615 w 351764"/>
              <a:gd name="connsiteY14" fmla="*/ 433753 h 436225"/>
              <a:gd name="connsiteX15" fmla="*/ 269631 w 351764"/>
              <a:gd name="connsiteY15" fmla="*/ 398584 h 436225"/>
              <a:gd name="connsiteX16" fmla="*/ 281354 w 351764"/>
              <a:gd name="connsiteY16" fmla="*/ 339969 h 43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764" h="436225">
                <a:moveTo>
                  <a:pt x="269631" y="410307"/>
                </a:moveTo>
                <a:cubicBezTo>
                  <a:pt x="285262" y="390769"/>
                  <a:pt x="304372" y="373565"/>
                  <a:pt x="316523" y="351692"/>
                </a:cubicBezTo>
                <a:cubicBezTo>
                  <a:pt x="324348" y="337608"/>
                  <a:pt x="323820" y="320292"/>
                  <a:pt x="328246" y="304800"/>
                </a:cubicBezTo>
                <a:cubicBezTo>
                  <a:pt x="331641" y="292918"/>
                  <a:pt x="336061" y="281353"/>
                  <a:pt x="339969" y="269630"/>
                </a:cubicBezTo>
                <a:cubicBezTo>
                  <a:pt x="348375" y="193977"/>
                  <a:pt x="361669" y="154396"/>
                  <a:pt x="339969" y="82061"/>
                </a:cubicBezTo>
                <a:cubicBezTo>
                  <a:pt x="335921" y="68566"/>
                  <a:pt x="326486" y="56855"/>
                  <a:pt x="316523" y="46892"/>
                </a:cubicBezTo>
                <a:cubicBezTo>
                  <a:pt x="306560" y="36929"/>
                  <a:pt x="294229" y="29168"/>
                  <a:pt x="281354" y="23446"/>
                </a:cubicBezTo>
                <a:cubicBezTo>
                  <a:pt x="258770" y="13409"/>
                  <a:pt x="211015" y="0"/>
                  <a:pt x="211015" y="0"/>
                </a:cubicBezTo>
                <a:cubicBezTo>
                  <a:pt x="175846" y="3908"/>
                  <a:pt x="140412" y="5906"/>
                  <a:pt x="105508" y="11723"/>
                </a:cubicBezTo>
                <a:cubicBezTo>
                  <a:pt x="93319" y="13755"/>
                  <a:pt x="79076" y="14708"/>
                  <a:pt x="70338" y="23446"/>
                </a:cubicBezTo>
                <a:cubicBezTo>
                  <a:pt x="50413" y="43371"/>
                  <a:pt x="39077" y="70338"/>
                  <a:pt x="23446" y="93784"/>
                </a:cubicBezTo>
                <a:lnTo>
                  <a:pt x="0" y="128953"/>
                </a:lnTo>
                <a:cubicBezTo>
                  <a:pt x="3908" y="214922"/>
                  <a:pt x="4860" y="301077"/>
                  <a:pt x="11723" y="386861"/>
                </a:cubicBezTo>
                <a:cubicBezTo>
                  <a:pt x="12708" y="399179"/>
                  <a:pt x="14708" y="413292"/>
                  <a:pt x="23446" y="422030"/>
                </a:cubicBezTo>
                <a:cubicBezTo>
                  <a:pt x="32184" y="430768"/>
                  <a:pt x="46892" y="429845"/>
                  <a:pt x="58615" y="433753"/>
                </a:cubicBezTo>
                <a:cubicBezTo>
                  <a:pt x="75767" y="432610"/>
                  <a:pt x="227015" y="451854"/>
                  <a:pt x="269631" y="398584"/>
                </a:cubicBezTo>
                <a:cubicBezTo>
                  <a:pt x="283825" y="380841"/>
                  <a:pt x="281354" y="360062"/>
                  <a:pt x="281354" y="339969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Down Arrow 8">
            <a:extLst>
              <a:ext uri="{FF2B5EF4-FFF2-40B4-BE49-F238E27FC236}">
                <a16:creationId xmlns:a16="http://schemas.microsoft.com/office/drawing/2014/main" id="{77AA2466-CFAF-47AA-4E02-F0B8E3671C02}"/>
              </a:ext>
            </a:extLst>
          </p:cNvPr>
          <p:cNvSpPr/>
          <p:nvPr/>
        </p:nvSpPr>
        <p:spPr>
          <a:xfrm rot="13656634">
            <a:off x="6248689" y="2823447"/>
            <a:ext cx="585087" cy="2012806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E3321-CCDB-B339-B08D-6B69153F5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942" y="4724400"/>
            <a:ext cx="7523116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6924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B0B864-CBA1-91D6-5C6F-A14587B14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>
            <a:extLst>
              <a:ext uri="{FF2B5EF4-FFF2-40B4-BE49-F238E27FC236}">
                <a16:creationId xmlns:a16="http://schemas.microsoft.com/office/drawing/2014/main" id="{73F2B0CD-5119-0FE2-B539-BCCC4C230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>
            <a:extLst>
              <a:ext uri="{FF2B5EF4-FFF2-40B4-BE49-F238E27FC236}">
                <a16:creationId xmlns:a16="http://schemas.microsoft.com/office/drawing/2014/main" id="{4E659217-6218-A252-C13E-E4F1CA9B7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F32B88-B210-C039-F9E3-12F87B5A7C41}"/>
              </a:ext>
            </a:extLst>
          </p:cNvPr>
          <p:cNvSpPr/>
          <p:nvPr/>
        </p:nvSpPr>
        <p:spPr bwMode="auto">
          <a:xfrm>
            <a:off x="1531620" y="914400"/>
            <a:ext cx="72387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They will be useful later on with your project .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E8717-6B3B-72F3-0B54-9533D73BE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91036"/>
            <a:ext cx="9235440" cy="29047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C1D4EF-D8F6-2872-755B-4AFB15470ADC}"/>
              </a:ext>
            </a:extLst>
          </p:cNvPr>
          <p:cNvSpPr/>
          <p:nvPr/>
        </p:nvSpPr>
        <p:spPr bwMode="auto">
          <a:xfrm>
            <a:off x="1485900" y="4800600"/>
            <a:ext cx="73911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3242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so forth . . .</a:t>
            </a:r>
          </a:p>
        </p:txBody>
      </p:sp>
    </p:spTree>
    <p:extLst>
      <p:ext uri="{BB962C8B-B14F-4D97-AF65-F5344CB8AC3E}">
        <p14:creationId xmlns:p14="http://schemas.microsoft.com/office/powerpoint/2010/main" val="141016870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0E3D75-BA60-FAFE-DE15-C8A882B69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>
            <a:extLst>
              <a:ext uri="{FF2B5EF4-FFF2-40B4-BE49-F238E27FC236}">
                <a16:creationId xmlns:a16="http://schemas.microsoft.com/office/drawing/2014/main" id="{0E06522B-C8F7-8149-B9D7-7954935BB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>
            <a:extLst>
              <a:ext uri="{FF2B5EF4-FFF2-40B4-BE49-F238E27FC236}">
                <a16:creationId xmlns:a16="http://schemas.microsoft.com/office/drawing/2014/main" id="{F3E38EF6-B246-C1DF-27D2-12E64F16C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1F9182-6C73-30B8-EFC8-522D067912E3}"/>
              </a:ext>
            </a:extLst>
          </p:cNvPr>
          <p:cNvSpPr/>
          <p:nvPr/>
        </p:nvSpPr>
        <p:spPr bwMode="auto">
          <a:xfrm>
            <a:off x="1531620" y="914400"/>
            <a:ext cx="72387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They will be useful later on with your project .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594472-C93C-182D-665E-DAA6CFC30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91036"/>
            <a:ext cx="9235440" cy="2904764"/>
          </a:xfrm>
          <a:prstGeom prst="rect">
            <a:avLst/>
          </a:prstGeom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0814B704-3CC4-8576-58F4-52B011A01D36}"/>
              </a:ext>
            </a:extLst>
          </p:cNvPr>
          <p:cNvSpPr/>
          <p:nvPr/>
        </p:nvSpPr>
        <p:spPr bwMode="auto">
          <a:xfrm>
            <a:off x="2511922" y="2887936"/>
            <a:ext cx="290714" cy="360516"/>
          </a:xfrm>
          <a:custGeom>
            <a:avLst/>
            <a:gdLst>
              <a:gd name="connsiteX0" fmla="*/ 269631 w 351764"/>
              <a:gd name="connsiteY0" fmla="*/ 410307 h 436225"/>
              <a:gd name="connsiteX1" fmla="*/ 316523 w 351764"/>
              <a:gd name="connsiteY1" fmla="*/ 351692 h 436225"/>
              <a:gd name="connsiteX2" fmla="*/ 328246 w 351764"/>
              <a:gd name="connsiteY2" fmla="*/ 304800 h 436225"/>
              <a:gd name="connsiteX3" fmla="*/ 339969 w 351764"/>
              <a:gd name="connsiteY3" fmla="*/ 269630 h 436225"/>
              <a:gd name="connsiteX4" fmla="*/ 339969 w 351764"/>
              <a:gd name="connsiteY4" fmla="*/ 82061 h 436225"/>
              <a:gd name="connsiteX5" fmla="*/ 316523 w 351764"/>
              <a:gd name="connsiteY5" fmla="*/ 46892 h 436225"/>
              <a:gd name="connsiteX6" fmla="*/ 281354 w 351764"/>
              <a:gd name="connsiteY6" fmla="*/ 23446 h 436225"/>
              <a:gd name="connsiteX7" fmla="*/ 211015 w 351764"/>
              <a:gd name="connsiteY7" fmla="*/ 0 h 436225"/>
              <a:gd name="connsiteX8" fmla="*/ 105508 w 351764"/>
              <a:gd name="connsiteY8" fmla="*/ 11723 h 436225"/>
              <a:gd name="connsiteX9" fmla="*/ 70338 w 351764"/>
              <a:gd name="connsiteY9" fmla="*/ 23446 h 436225"/>
              <a:gd name="connsiteX10" fmla="*/ 23446 w 351764"/>
              <a:gd name="connsiteY10" fmla="*/ 93784 h 436225"/>
              <a:gd name="connsiteX11" fmla="*/ 0 w 351764"/>
              <a:gd name="connsiteY11" fmla="*/ 128953 h 436225"/>
              <a:gd name="connsiteX12" fmla="*/ 11723 w 351764"/>
              <a:gd name="connsiteY12" fmla="*/ 386861 h 436225"/>
              <a:gd name="connsiteX13" fmla="*/ 23446 w 351764"/>
              <a:gd name="connsiteY13" fmla="*/ 422030 h 436225"/>
              <a:gd name="connsiteX14" fmla="*/ 58615 w 351764"/>
              <a:gd name="connsiteY14" fmla="*/ 433753 h 436225"/>
              <a:gd name="connsiteX15" fmla="*/ 269631 w 351764"/>
              <a:gd name="connsiteY15" fmla="*/ 398584 h 436225"/>
              <a:gd name="connsiteX16" fmla="*/ 281354 w 351764"/>
              <a:gd name="connsiteY16" fmla="*/ 339969 h 43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764" h="436225">
                <a:moveTo>
                  <a:pt x="269631" y="410307"/>
                </a:moveTo>
                <a:cubicBezTo>
                  <a:pt x="285262" y="390769"/>
                  <a:pt x="304372" y="373565"/>
                  <a:pt x="316523" y="351692"/>
                </a:cubicBezTo>
                <a:cubicBezTo>
                  <a:pt x="324348" y="337608"/>
                  <a:pt x="323820" y="320292"/>
                  <a:pt x="328246" y="304800"/>
                </a:cubicBezTo>
                <a:cubicBezTo>
                  <a:pt x="331641" y="292918"/>
                  <a:pt x="336061" y="281353"/>
                  <a:pt x="339969" y="269630"/>
                </a:cubicBezTo>
                <a:cubicBezTo>
                  <a:pt x="348375" y="193977"/>
                  <a:pt x="361669" y="154396"/>
                  <a:pt x="339969" y="82061"/>
                </a:cubicBezTo>
                <a:cubicBezTo>
                  <a:pt x="335921" y="68566"/>
                  <a:pt x="326486" y="56855"/>
                  <a:pt x="316523" y="46892"/>
                </a:cubicBezTo>
                <a:cubicBezTo>
                  <a:pt x="306560" y="36929"/>
                  <a:pt x="294229" y="29168"/>
                  <a:pt x="281354" y="23446"/>
                </a:cubicBezTo>
                <a:cubicBezTo>
                  <a:pt x="258770" y="13409"/>
                  <a:pt x="211015" y="0"/>
                  <a:pt x="211015" y="0"/>
                </a:cubicBezTo>
                <a:cubicBezTo>
                  <a:pt x="175846" y="3908"/>
                  <a:pt x="140412" y="5906"/>
                  <a:pt x="105508" y="11723"/>
                </a:cubicBezTo>
                <a:cubicBezTo>
                  <a:pt x="93319" y="13755"/>
                  <a:pt x="79076" y="14708"/>
                  <a:pt x="70338" y="23446"/>
                </a:cubicBezTo>
                <a:cubicBezTo>
                  <a:pt x="50413" y="43371"/>
                  <a:pt x="39077" y="70338"/>
                  <a:pt x="23446" y="93784"/>
                </a:cubicBezTo>
                <a:lnTo>
                  <a:pt x="0" y="128953"/>
                </a:lnTo>
                <a:cubicBezTo>
                  <a:pt x="3908" y="214922"/>
                  <a:pt x="4860" y="301077"/>
                  <a:pt x="11723" y="386861"/>
                </a:cubicBezTo>
                <a:cubicBezTo>
                  <a:pt x="12708" y="399179"/>
                  <a:pt x="14708" y="413292"/>
                  <a:pt x="23446" y="422030"/>
                </a:cubicBezTo>
                <a:cubicBezTo>
                  <a:pt x="32184" y="430768"/>
                  <a:pt x="46892" y="429845"/>
                  <a:pt x="58615" y="433753"/>
                </a:cubicBezTo>
                <a:cubicBezTo>
                  <a:pt x="75767" y="432610"/>
                  <a:pt x="227015" y="451854"/>
                  <a:pt x="269631" y="398584"/>
                </a:cubicBezTo>
                <a:cubicBezTo>
                  <a:pt x="283825" y="380841"/>
                  <a:pt x="281354" y="360062"/>
                  <a:pt x="281354" y="339969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Down Arrow 8">
            <a:extLst>
              <a:ext uri="{FF2B5EF4-FFF2-40B4-BE49-F238E27FC236}">
                <a16:creationId xmlns:a16="http://schemas.microsoft.com/office/drawing/2014/main" id="{F9277B6C-7BEF-994F-A908-435E89B1856F}"/>
              </a:ext>
            </a:extLst>
          </p:cNvPr>
          <p:cNvSpPr/>
          <p:nvPr/>
        </p:nvSpPr>
        <p:spPr>
          <a:xfrm rot="7754616">
            <a:off x="3276865" y="2796851"/>
            <a:ext cx="585087" cy="2012806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0B1932-5953-E0E9-C2F3-A53AAEC76DAA}"/>
              </a:ext>
            </a:extLst>
          </p:cNvPr>
          <p:cNvSpPr/>
          <p:nvPr/>
        </p:nvSpPr>
        <p:spPr bwMode="auto">
          <a:xfrm>
            <a:off x="1449607" y="4800600"/>
            <a:ext cx="7391117" cy="914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3242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or you can click on “C” and then go to lists of countries 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632423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25164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85900" y="2173879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there is a course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WebPage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listing all of the countries, cultures and areas available for this course . . . 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76200"/>
            <a:ext cx="9144000" cy="660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6300" y="4162621"/>
            <a:ext cx="8610600" cy="261917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If you click on “C” and go to “Countries” you have three options:</a:t>
            </a:r>
          </a:p>
          <a:p>
            <a:pPr marL="514350" marR="0" lvl="0" indent="-51435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ALL COUNTRIES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that are available</a:t>
            </a:r>
          </a:p>
          <a:p>
            <a:pPr marL="514350" marR="0" lvl="0" indent="-51435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EUROPEAN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countries</a:t>
            </a:r>
          </a:p>
          <a:p>
            <a:pPr marL="457200" marR="0" lvl="0" indent="-45720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FOOD LINKS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countries </a:t>
            </a:r>
          </a:p>
        </p:txBody>
      </p:sp>
    </p:spTree>
    <p:extLst>
      <p:ext uri="{BB962C8B-B14F-4D97-AF65-F5344CB8AC3E}">
        <p14:creationId xmlns:p14="http://schemas.microsoft.com/office/powerpoint/2010/main" val="184887657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 dirty="0"/>
            </a:br>
            <a:endParaRPr lang="en-US" i="1" dirty="0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85900" y="2743200"/>
            <a:ext cx="7315200" cy="234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 the list of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All COUNTRIES at</a:t>
            </a:r>
          </a:p>
          <a:p>
            <a:pPr lvl="0"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  <a:hlinkClick r:id="rId2"/>
              </a:rPr>
              <a:t>https://www.d.umn.edu/cla/faculty/troufs/anth1095/fscountrysites.html#title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76200"/>
            <a:ext cx="9144000" cy="660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8500" y="1500187"/>
            <a:ext cx="4648200" cy="9397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lIns="228600" tIns="228600" rIns="228600" bIns="228600" rtlCol="0">
            <a:no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 rot="13902252">
            <a:off x="2098630" y="1808745"/>
            <a:ext cx="813322" cy="25855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44995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 dirty="0"/>
            </a:br>
            <a:endParaRPr lang="en-US" i="1" dirty="0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67756" y="1809729"/>
            <a:ext cx="7315200" cy="408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to get to that course </a:t>
            </a:r>
            <a:r>
              <a:rPr lang="en-US" sz="3600" b="1" dirty="0" err="1">
                <a:solidFill>
                  <a:srgbClr val="000000"/>
                </a:solidFill>
                <a:latin typeface="Verdana" pitchFamily="34" charset="0"/>
              </a:rPr>
              <a:t>WebPage</a:t>
            </a: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 just click on the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“Countries / Cultures . . .” link in the middle section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of your Canvas Home Page . . .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E0ED56-613B-3CAD-105C-052163273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304800"/>
            <a:ext cx="8686800" cy="6308183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1D18EF-DAAD-2A56-9173-2D6FF88938C3}"/>
              </a:ext>
            </a:extLst>
          </p:cNvPr>
          <p:cNvSpPr/>
          <p:nvPr/>
        </p:nvSpPr>
        <p:spPr bwMode="auto">
          <a:xfrm>
            <a:off x="3848100" y="838200"/>
            <a:ext cx="1676400" cy="533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7F74B4-21C8-624E-AAAE-2F8692B3CFC9}"/>
              </a:ext>
            </a:extLst>
          </p:cNvPr>
          <p:cNvSpPr/>
          <p:nvPr/>
        </p:nvSpPr>
        <p:spPr bwMode="auto">
          <a:xfrm>
            <a:off x="4151666" y="3229275"/>
            <a:ext cx="4753709" cy="979019"/>
          </a:xfrm>
          <a:prstGeom prst="rect">
            <a:avLst/>
          </a:prstGeom>
          <a:noFill/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Down Arrow 9">
            <a:extLst>
              <a:ext uri="{FF2B5EF4-FFF2-40B4-BE49-F238E27FC236}">
                <a16:creationId xmlns:a16="http://schemas.microsoft.com/office/drawing/2014/main" id="{4315FB5F-BD81-C50D-8244-148D5253A12A}"/>
              </a:ext>
            </a:extLst>
          </p:cNvPr>
          <p:cNvSpPr/>
          <p:nvPr/>
        </p:nvSpPr>
        <p:spPr>
          <a:xfrm rot="17941727">
            <a:off x="2951942" y="1458143"/>
            <a:ext cx="813322" cy="2585535"/>
          </a:xfrm>
          <a:prstGeom prst="downArrow">
            <a:avLst/>
          </a:prstGeom>
          <a:solidFill>
            <a:srgbClr val="FFCC00"/>
          </a:solidFill>
          <a:ln w="76200">
            <a:solidFill>
              <a:srgbClr val="63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C61D14-077C-47BD-B5C1-D627D4E82D4B}"/>
              </a:ext>
            </a:extLst>
          </p:cNvPr>
          <p:cNvSpPr/>
          <p:nvPr/>
        </p:nvSpPr>
        <p:spPr bwMode="auto">
          <a:xfrm>
            <a:off x="1790700" y="457200"/>
            <a:ext cx="1905000" cy="3810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13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09600" y="2541104"/>
            <a:ext cx="9067799" cy="119000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</a:rPr>
              <a:t>t</a:t>
            </a:r>
            <a:r>
              <a:rPr lang="en-US" sz="3600" b="1" kern="1200" dirty="0">
                <a:solidFill>
                  <a:srgbClr val="000000"/>
                </a:solidFill>
                <a:latin typeface="Arial" pitchFamily="34" charset="0"/>
              </a:rPr>
              <a:t>he countries page looks like this</a:t>
            </a:r>
            <a:endParaRPr lang="en-US" sz="2400" b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0667B36-1305-499A-EC04-AA2293CC1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80" y="5645611"/>
            <a:ext cx="9601200" cy="62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  <a:hlinkClick r:id="rId4"/>
              </a:rPr>
              <a:t>https://www.d.umn.edu/cla/faculty/troufs/anth1095/fscountrysites.html#title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535769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700" y="2362200"/>
            <a:ext cx="9144000" cy="3036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indicates that the materials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a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REMinder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are thus being repeated . . 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3C6527F-1964-4A22-D591-6E8D7E896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725" y="2219425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1BA5425-8647-15E7-F5D2-50032CB5D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940314"/>
            <a:ext cx="2874460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inder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38231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14400" y="1674674"/>
            <a:ext cx="8458200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scroll down for the individual countries . . .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or use the </a:t>
            </a:r>
            <a:r>
              <a:rPr lang="en-US" sz="2800" b="1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page</a:t>
            </a:r>
            <a:r>
              <a:rPr lang="en-US" sz="28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A-Z . . . at the top of the page</a:t>
            </a:r>
            <a:endParaRPr lang="en-US" b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Down Arrow 8"/>
          <p:cNvSpPr/>
          <p:nvPr/>
        </p:nvSpPr>
        <p:spPr>
          <a:xfrm rot="13644248">
            <a:off x="8234336" y="1786569"/>
            <a:ext cx="813322" cy="25855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Down Arrow 7">
            <a:extLst>
              <a:ext uri="{FF2B5EF4-FFF2-40B4-BE49-F238E27FC236}">
                <a16:creationId xmlns:a16="http://schemas.microsoft.com/office/drawing/2014/main" id="{446D0CEE-058D-2281-6597-7663F1FBACB4}"/>
              </a:ext>
            </a:extLst>
          </p:cNvPr>
          <p:cNvSpPr/>
          <p:nvPr/>
        </p:nvSpPr>
        <p:spPr bwMode="auto">
          <a:xfrm>
            <a:off x="9573374" y="685800"/>
            <a:ext cx="609600" cy="1419673"/>
          </a:xfrm>
          <a:prstGeom prst="downArrow">
            <a:avLst/>
          </a:prstGeom>
          <a:solidFill>
            <a:schemeClr val="accent2"/>
          </a:solidFill>
          <a:ln w="5715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787FC80-6727-A5B5-1260-CE320296B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80" y="5645611"/>
            <a:ext cx="9601200" cy="62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https://www.d.umn.edu/cla/faculty/troufs/anth1095/fscountrysites.html#title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504665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14400" y="1674674"/>
            <a:ext cx="8458200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</a:rPr>
              <a:t>scroll down for the individual countries . . .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latin typeface="Arial" pitchFamily="34" charset="0"/>
                <a:ea typeface="+mn-ea"/>
                <a:cs typeface="+mn-cs"/>
              </a:rPr>
              <a:t>or use the </a:t>
            </a:r>
            <a:r>
              <a:rPr lang="en-US" sz="2800" b="1" i="1" kern="1200" dirty="0">
                <a:latin typeface="Arial" pitchFamily="34" charset="0"/>
                <a:ea typeface="+mn-ea"/>
                <a:cs typeface="+mn-cs"/>
              </a:rPr>
              <a:t>page</a:t>
            </a:r>
            <a:r>
              <a:rPr lang="en-US" sz="2800" b="1" kern="1200" dirty="0">
                <a:latin typeface="Arial" pitchFamily="34" charset="0"/>
                <a:ea typeface="+mn-ea"/>
                <a:cs typeface="+mn-cs"/>
              </a:rPr>
              <a:t> A-Z . . . at the top of the page</a:t>
            </a:r>
            <a:endParaRPr lang="en-US" b="1" kern="1200" dirty="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Down Arrow 8"/>
          <p:cNvSpPr/>
          <p:nvPr/>
        </p:nvSpPr>
        <p:spPr>
          <a:xfrm rot="10800000">
            <a:off x="4736839" y="228599"/>
            <a:ext cx="813322" cy="2358491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B310121-4503-146D-DDE5-BC29B07F4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80" y="5645611"/>
            <a:ext cx="9601200" cy="62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https://www.d.umn.edu/cla/faculty/troufs/anth1095/fscountrysites.html#title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768691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95340" y="2286000"/>
            <a:ext cx="6686447" cy="1138773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where to go?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7F129EA-2239-344B-4CBA-8A0D8F22B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80" y="5645611"/>
            <a:ext cx="9601200" cy="62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https://www.d.umn.edu/cla/faculty/troufs/anth1095/fscountrysites.html#title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241969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721930" y="2290227"/>
            <a:ext cx="6686447" cy="1138773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how about Belgium?</a:t>
            </a:r>
          </a:p>
        </p:txBody>
      </p:sp>
      <p:sp>
        <p:nvSpPr>
          <p:cNvPr id="9" name="Down Arrow 8"/>
          <p:cNvSpPr/>
          <p:nvPr/>
        </p:nvSpPr>
        <p:spPr>
          <a:xfrm rot="18220937">
            <a:off x="1283053" y="1969997"/>
            <a:ext cx="813322" cy="28141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8360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4097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563203" name="Rectangle 3"/>
          <p:cNvSpPr>
            <a:spLocks noChangeArrowheads="1"/>
          </p:cNvSpPr>
          <p:nvPr/>
        </p:nvSpPr>
        <p:spPr bwMode="auto">
          <a:xfrm>
            <a:off x="1466850" y="1371600"/>
            <a:ext cx="7315200" cy="497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the first horse meat that I (knowingly) ate was in Belgium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the best restaurant meal that I have ever eaten was in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Bruges, Belgium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dirty="0">
                <a:solidFill>
                  <a:srgbClr val="FFFFFF"/>
                </a:solidFill>
                <a:latin typeface="Verdana" pitchFamily="34" charset="0"/>
              </a:rPr>
              <a:t>(“the most romantic city in the world”)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400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solidFill>
                  <a:srgbClr val="FFFFFF"/>
                </a:solidFill>
                <a:latin typeface="Verdana" pitchFamily="34" charset="0"/>
              </a:rPr>
              <a:t>[these two events are unrelated]</a:t>
            </a:r>
          </a:p>
        </p:txBody>
      </p:sp>
    </p:spTree>
    <p:extLst>
      <p:ext uri="{BB962C8B-B14F-4D97-AF65-F5344CB8AC3E}">
        <p14:creationId xmlns:p14="http://schemas.microsoft.com/office/powerpoint/2010/main" val="243370498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4097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563203" name="Rectangle 3"/>
          <p:cNvSpPr>
            <a:spLocks noChangeArrowheads="1"/>
          </p:cNvSpPr>
          <p:nvPr/>
        </p:nvSpPr>
        <p:spPr bwMode="auto">
          <a:xfrm>
            <a:off x="1466850" y="1371600"/>
            <a:ext cx="7315200" cy="497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 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the first horse meat that I (knowingly) ate was in Belgium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the best restaurant meal that I have ever eaten was in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Bruges, Belgium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dirty="0">
                <a:solidFill>
                  <a:srgbClr val="000000"/>
                </a:solidFill>
                <a:latin typeface="Verdana" pitchFamily="34" charset="0"/>
              </a:rPr>
              <a:t>(“the most romantic city in the world”)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solidFill>
                  <a:srgbClr val="000000"/>
                </a:solidFill>
                <a:latin typeface="Verdana" pitchFamily="34" charset="0"/>
              </a:rPr>
              <a:t>[these two events are unrelated]</a:t>
            </a:r>
          </a:p>
        </p:txBody>
      </p:sp>
    </p:spTree>
    <p:extLst>
      <p:ext uri="{BB962C8B-B14F-4D97-AF65-F5344CB8AC3E}">
        <p14:creationId xmlns:p14="http://schemas.microsoft.com/office/powerpoint/2010/main" val="206506970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261942" y="3597938"/>
            <a:ext cx="7767762" cy="1126462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so let’s go to Belgium . . .</a:t>
            </a: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655251" y="4064000"/>
            <a:ext cx="1281749" cy="482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18220937">
            <a:off x="1283053" y="1969997"/>
            <a:ext cx="813322" cy="28141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91983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655251" y="4064000"/>
            <a:ext cx="1281749" cy="482600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18220937">
            <a:off x="1283053" y="1969997"/>
            <a:ext cx="813322" cy="28141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5900" y="4800600"/>
            <a:ext cx="7315200" cy="1348061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Belgium is divided (some say “split”) into three major cultural groups . . .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304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655251" y="4064000"/>
            <a:ext cx="1281749" cy="482600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18220937">
            <a:off x="1283053" y="1969997"/>
            <a:ext cx="813322" cy="28141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5900" y="4800600"/>
            <a:ext cx="7315200" cy="1348061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Belgium is divided (some say “split”) into three major cultural groups . . .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4305300" y="2425005"/>
            <a:ext cx="3672113" cy="13849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Waloons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Flemish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People in Brussels</a:t>
            </a:r>
          </a:p>
        </p:txBody>
      </p:sp>
    </p:spTree>
    <p:extLst>
      <p:ext uri="{BB962C8B-B14F-4D97-AF65-F5344CB8AC3E}">
        <p14:creationId xmlns:p14="http://schemas.microsoft.com/office/powerpoint/2010/main" val="341607378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LonelyPlanetEurope_Ire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94" y="257796"/>
            <a:ext cx="10158984" cy="638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8100" y="2146280"/>
            <a:ext cx="8561106" cy="3416320"/>
          </a:xfrm>
          <a:prstGeom prst="rect">
            <a:avLst/>
          </a:prstGeom>
        </p:spPr>
        <p:txBody>
          <a:bodyPr wrap="square"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24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How to find links to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Information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on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Countries 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around the World . . .</a:t>
            </a: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srgbClr val="2D2D8A">
                    <a:lumMod val="60000"/>
                    <a:lumOff val="40000"/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234400" y="6105788"/>
            <a:ext cx="17812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800" dirty="0">
                <a:solidFill>
                  <a:srgbClr val="000000"/>
                </a:solidFill>
                <a:latin typeface="Verdana" pitchFamily="34" charset="0"/>
              </a:rPr>
              <a:t>Global Cultures </a:t>
            </a:r>
          </a:p>
          <a:p>
            <a:pPr algn="ctr" eaLnBrk="0" hangingPunct="0"/>
            <a:r>
              <a:rPr kumimoji="1" lang="en-US" sz="800" dirty="0">
                <a:solidFill>
                  <a:srgbClr val="000000"/>
                </a:solidFill>
                <a:latin typeface="Verdana" pitchFamily="34" charset="0"/>
              </a:rPr>
              <a:t>University of Minnesota Duluth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305300" y="6399442"/>
            <a:ext cx="16446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sz="800" dirty="0">
                <a:ln w="6350">
                  <a:noFill/>
                  <a:prstDash val="solid"/>
                  <a:miter lim="800000"/>
                </a:ln>
                <a:solidFill>
                  <a:srgbClr val="000000"/>
                </a:solidFill>
              </a:rPr>
              <a:t>Tim Roufs  </a:t>
            </a:r>
            <a:r>
              <a:rPr lang="en-US" sz="800" dirty="0">
                <a:solidFill>
                  <a:srgbClr val="000000"/>
                </a:solidFill>
              </a:rPr>
              <a:t>© 2010-2026</a:t>
            </a:r>
            <a:endParaRPr kumimoji="1" lang="en-US" sz="8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790" y="159615"/>
            <a:ext cx="9615714" cy="830997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endParaRPr kumimoji="1" lang="en-US" sz="24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endParaRPr kumimoji="1" lang="en-US" sz="24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18"/>
          <p:cNvSpPr>
            <a:spLocks noChangeArrowheads="1"/>
          </p:cNvSpPr>
          <p:nvPr/>
        </p:nvSpPr>
        <p:spPr bwMode="auto">
          <a:xfrm rot="2879048">
            <a:off x="4954594" y="4142806"/>
            <a:ext cx="1101725" cy="13843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eft Arrow 8"/>
          <p:cNvSpPr>
            <a:spLocks noChangeArrowheads="1"/>
          </p:cNvSpPr>
          <p:nvPr/>
        </p:nvSpPr>
        <p:spPr bwMode="auto">
          <a:xfrm rot="792661">
            <a:off x="6151253" y="5056684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rgbClr val="79001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591300" y="3810000"/>
            <a:ext cx="2590800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/>
              <a:t>Waloonia</a:t>
            </a:r>
            <a:endParaRPr lang="en-US" sz="2000" b="1" dirty="0"/>
          </a:p>
          <a:p>
            <a:pPr algn="ctr"/>
            <a:r>
              <a:rPr lang="en-US" sz="2000" b="1" dirty="0"/>
              <a:t>(French Speaking)</a:t>
            </a:r>
          </a:p>
          <a:p>
            <a:pPr algn="ctr"/>
            <a:r>
              <a:rPr lang="en-US" sz="2000" b="1" dirty="0"/>
              <a:t>(Catholic)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8"/>
          <p:cNvSpPr>
            <a:spLocks noChangeArrowheads="1"/>
          </p:cNvSpPr>
          <p:nvPr/>
        </p:nvSpPr>
        <p:spPr bwMode="auto">
          <a:xfrm rot="2879048">
            <a:off x="4261491" y="3403035"/>
            <a:ext cx="1018064" cy="152273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515100" y="3842113"/>
            <a:ext cx="2743200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Flanders</a:t>
            </a:r>
          </a:p>
          <a:p>
            <a:pPr algn="ctr"/>
            <a:r>
              <a:rPr lang="en-US" sz="2000" b="1" dirty="0"/>
              <a:t>(Flemish Speaking)</a:t>
            </a:r>
          </a:p>
          <a:p>
            <a:pPr algn="ctr"/>
            <a:r>
              <a:rPr lang="en-US" sz="2000" b="1" dirty="0"/>
              <a:t>(Catholic)</a:t>
            </a:r>
          </a:p>
        </p:txBody>
      </p:sp>
      <p:sp>
        <p:nvSpPr>
          <p:cNvPr id="7" name="Left Arrow 6"/>
          <p:cNvSpPr>
            <a:spLocks noChangeArrowheads="1"/>
          </p:cNvSpPr>
          <p:nvPr/>
        </p:nvSpPr>
        <p:spPr bwMode="auto">
          <a:xfrm rot="20235932">
            <a:off x="5528800" y="3303146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rgbClr val="79001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2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703402" y="3200400"/>
            <a:ext cx="2390775" cy="230832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Brussels tends to operate as a separate “region”</a:t>
            </a:r>
          </a:p>
          <a:p>
            <a:pPr algn="ctr"/>
            <a:r>
              <a:rPr lang="en-US" sz="2400" b="1" dirty="0"/>
              <a:t>(Multilingual)</a:t>
            </a:r>
          </a:p>
          <a:p>
            <a:pPr algn="ctr"/>
            <a:r>
              <a:rPr lang="en-US" sz="2400" b="1" dirty="0"/>
              <a:t>(Catholic)</a:t>
            </a:r>
          </a:p>
        </p:txBody>
      </p:sp>
      <p:sp>
        <p:nvSpPr>
          <p:cNvPr id="5" name="Left Arrow 4"/>
          <p:cNvSpPr>
            <a:spLocks noChangeArrowheads="1"/>
          </p:cNvSpPr>
          <p:nvPr/>
        </p:nvSpPr>
        <p:spPr bwMode="auto">
          <a:xfrm rot="19252714">
            <a:off x="4910921" y="3643742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rgbClr val="79001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655251" y="4064000"/>
            <a:ext cx="1281749" cy="482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18220937">
            <a:off x="1283053" y="1969997"/>
            <a:ext cx="813322" cy="28141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4967204"/>
            <a:ext cx="8686800" cy="105259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click on “Belgium” to start your trip</a:t>
            </a:r>
          </a:p>
        </p:txBody>
      </p:sp>
    </p:spTree>
    <p:extLst>
      <p:ext uri="{BB962C8B-B14F-4D97-AF65-F5344CB8AC3E}">
        <p14:creationId xmlns:p14="http://schemas.microsoft.com/office/powerpoint/2010/main" val="400013496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300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3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990088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300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3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2816469" y="540657"/>
            <a:ext cx="4114800" cy="220254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5504" y="3476821"/>
            <a:ext cx="5791200" cy="261917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note the three divisions: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Belgium (the country)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Flanders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Wallonia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300" y="618179"/>
            <a:ext cx="8686800" cy="5554021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4000" b="1" dirty="0">
                <a:solidFill>
                  <a:srgbClr val="FF0000"/>
                </a:solidFill>
                <a:latin typeface="Verdana" pitchFamily="34" charset="0"/>
              </a:rPr>
              <a:t>Belgium, as well as the rest of the sites listed in the textbook have a list of primary resources (useful for your class project) listed prominently towards the top of their pages . . .</a:t>
            </a:r>
          </a:p>
        </p:txBody>
      </p:sp>
    </p:spTree>
    <p:extLst>
      <p:ext uri="{BB962C8B-B14F-4D97-AF65-F5344CB8AC3E}">
        <p14:creationId xmlns:p14="http://schemas.microsoft.com/office/powerpoint/2010/main" val="149533869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D68D0-F6F9-B522-7103-D3924403A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2400"/>
            <a:ext cx="9144000" cy="5415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FA14F0-AD31-48C9-4C98-42B703FFFC44}"/>
              </a:ext>
            </a:extLst>
          </p:cNvPr>
          <p:cNvSpPr txBox="1"/>
          <p:nvPr/>
        </p:nvSpPr>
        <p:spPr>
          <a:xfrm>
            <a:off x="782240" y="5620648"/>
            <a:ext cx="8722519" cy="1161152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Towards the top of a country’s listings there is a handy set of links to food, news, maps, and profiles . . 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0B77A3-F98A-602C-D738-F46B082EF67A}"/>
              </a:ext>
            </a:extLst>
          </p:cNvPr>
          <p:cNvSpPr/>
          <p:nvPr/>
        </p:nvSpPr>
        <p:spPr bwMode="auto">
          <a:xfrm>
            <a:off x="3238500" y="990600"/>
            <a:ext cx="914400" cy="3810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75790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300" y="1941840"/>
            <a:ext cx="8686800" cy="3544560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4000" b="1" dirty="0">
                <a:solidFill>
                  <a:srgbClr val="FF0000"/>
                </a:solidFill>
                <a:latin typeface="Verdana" pitchFamily="34" charset="0"/>
              </a:rPr>
              <a:t>And there are a lots of interesting and fun things to learn about the countries.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4000" b="1" dirty="0">
                <a:solidFill>
                  <a:srgbClr val="FF0000"/>
                </a:solidFill>
                <a:latin typeface="Verdana" pitchFamily="34" charset="0"/>
              </a:rPr>
              <a:t>In Belgium, for e.g. . . .</a:t>
            </a:r>
          </a:p>
        </p:txBody>
      </p:sp>
    </p:spTree>
    <p:extLst>
      <p:ext uri="{BB962C8B-B14F-4D97-AF65-F5344CB8AC3E}">
        <p14:creationId xmlns:p14="http://schemas.microsoft.com/office/powerpoint/2010/main" val="189861795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1107" name="Rectangle 3"/>
          <p:cNvSpPr>
            <a:spLocks noChangeArrowheads="1"/>
          </p:cNvSpPr>
          <p:nvPr/>
        </p:nvSpPr>
        <p:spPr bwMode="auto">
          <a:xfrm>
            <a:off x="1466850" y="2025861"/>
            <a:ext cx="7315200" cy="339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Food Trivia 1: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in Belgium there is no such thing as a “Belgian waffle”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 dirty="0"/>
            </a:br>
            <a:endParaRPr lang="en-US" i="1" dirty="0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85900" y="1850215"/>
            <a:ext cx="7315200" cy="389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latin typeface="Verdana" pitchFamily="34" charset="0"/>
              </a:rPr>
              <a:t>on the course WebPages there are many links to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latin typeface="Verdana" pitchFamily="34" charset="0"/>
              </a:rPr>
              <a:t>information on “countries, cultures, regions, areas and territories . . .”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latin typeface="Verdana" pitchFamily="34" charset="0"/>
              </a:rPr>
              <a:t>around the world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59107" name="Rectangle 3"/>
          <p:cNvSpPr>
            <a:spLocks noChangeArrowheads="1"/>
          </p:cNvSpPr>
          <p:nvPr/>
        </p:nvSpPr>
        <p:spPr bwMode="auto">
          <a:xfrm>
            <a:off x="1485900" y="2038362"/>
            <a:ext cx="73152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Food Trivia 2: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but there is a “Brussels sprout”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1485900" y="2151388"/>
            <a:ext cx="7315200" cy="374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“Brussels sprouts as we now know them were grown possibly as early as the 1200s in what is now Belgium”.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1485900" y="2151388"/>
            <a:ext cx="7315200" cy="374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“Brussels sprouts as we now know them were grown possibly as early as the 1200s in what is now Belgium”.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</a:rPr>
              <a:t>Wikipedia</a:t>
            </a:r>
          </a:p>
        </p:txBody>
      </p:sp>
      <p:sp>
        <p:nvSpPr>
          <p:cNvPr id="4" name="Oval 3"/>
          <p:cNvSpPr/>
          <p:nvPr/>
        </p:nvSpPr>
        <p:spPr>
          <a:xfrm>
            <a:off x="5829300" y="4800600"/>
            <a:ext cx="762000" cy="762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57300" y="737477"/>
            <a:ext cx="7772400" cy="3377335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Format Factoid: This is the way most Europeans punctuate a “full stop” at the end of a sentence with a quotation mark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in the U.S.A. it is conventionally just the reverse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2130" name="Rectangle 3"/>
          <p:cNvSpPr>
            <a:spLocks noChangeArrowheads="1"/>
          </p:cNvSpPr>
          <p:nvPr/>
        </p:nvSpPr>
        <p:spPr bwMode="auto">
          <a:xfrm>
            <a:off x="1485900" y="1171580"/>
            <a:ext cx="73152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Food Trivia 3: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48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 fries”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are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French-speaking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Belgium fare,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not French . . .</a:t>
            </a:r>
          </a:p>
        </p:txBody>
      </p:sp>
    </p:spTree>
    <p:extLst>
      <p:ext uri="{BB962C8B-B14F-4D97-AF65-F5344CB8AC3E}">
        <p14:creationId xmlns:p14="http://schemas.microsoft.com/office/powerpoint/2010/main" val="243992911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2130" name="Rectangle 3"/>
          <p:cNvSpPr>
            <a:spLocks noChangeArrowheads="1"/>
          </p:cNvSpPr>
          <p:nvPr/>
        </p:nvSpPr>
        <p:spPr bwMode="auto">
          <a:xfrm>
            <a:off x="1485900" y="1171580"/>
            <a:ext cx="73152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Food Trivia 3: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48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 fries”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are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French-speaking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Belgium fare,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not French . .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7300" y="2895600"/>
            <a:ext cx="7772400" cy="1476302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Format Factoid: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24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fries” is not capitalized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2130" name="Rectangle 3"/>
          <p:cNvSpPr>
            <a:spLocks noChangeArrowheads="1"/>
          </p:cNvSpPr>
          <p:nvPr/>
        </p:nvSpPr>
        <p:spPr bwMode="auto">
          <a:xfrm>
            <a:off x="1485900" y="1171580"/>
            <a:ext cx="73152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Food Trivia 3: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48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 fries”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are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French-speaking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Belgium fare,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not French . . .</a:t>
            </a:r>
          </a:p>
        </p:txBody>
      </p:sp>
    </p:spTree>
    <p:extLst>
      <p:ext uri="{BB962C8B-B14F-4D97-AF65-F5344CB8AC3E}">
        <p14:creationId xmlns:p14="http://schemas.microsoft.com/office/powerpoint/2010/main" val="294455867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3154" name="Rectangle 3"/>
          <p:cNvSpPr>
            <a:spLocks noChangeArrowheads="1"/>
          </p:cNvSpPr>
          <p:nvPr/>
        </p:nvSpPr>
        <p:spPr bwMode="auto">
          <a:xfrm>
            <a:off x="1485900" y="1126642"/>
            <a:ext cx="73152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20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(. . . a fact most American national politicians apparently were ignorant of when they once voted to serve only </a:t>
            </a: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“freedom fries”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in Washington when France wouldn’t support the second war in Iraq . . .)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4178" name="Rectangle 3"/>
          <p:cNvSpPr>
            <a:spLocks noChangeArrowheads="1"/>
          </p:cNvSpPr>
          <p:nvPr/>
        </p:nvSpPr>
        <p:spPr bwMode="auto">
          <a:xfrm>
            <a:off x="1485900" y="899765"/>
            <a:ext cx="7315200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. . . but more to the point, speaking of “</a:t>
            </a:r>
            <a:r>
              <a:rPr lang="en-US" sz="32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” fries, what’s in a name anyway?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11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Some folks love “escargot”, aka “snails”,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but wouldn’t think of eating “slugs”, even if they were </a:t>
            </a:r>
            <a:r>
              <a:rPr lang="en-US" sz="4000" b="1" dirty="0">
                <a:solidFill>
                  <a:srgbClr val="FFFFFF"/>
                </a:solidFill>
                <a:latin typeface="Verdana" pitchFamily="34" charset="0"/>
              </a:rPr>
              <a:t>“freedom slugs” </a:t>
            </a: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. . .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4178" name="Rectangle 3"/>
          <p:cNvSpPr>
            <a:spLocks noChangeArrowheads="1"/>
          </p:cNvSpPr>
          <p:nvPr/>
        </p:nvSpPr>
        <p:spPr bwMode="auto">
          <a:xfrm>
            <a:off x="1485900" y="899765"/>
            <a:ext cx="7315200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. . . but more to the point, speaking of “</a:t>
            </a: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french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” fries, what’s in a name anyway?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11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some folks love “</a:t>
            </a:r>
            <a:r>
              <a:rPr lang="en-US" sz="3200" b="1" i="1" dirty="0">
                <a:solidFill>
                  <a:srgbClr val="000000"/>
                </a:solidFill>
                <a:latin typeface="Verdana" pitchFamily="34" charset="0"/>
              </a:rPr>
              <a:t>escargot</a:t>
            </a: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”, aka in English as “snails”</a:t>
            </a: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,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but wouldn’t think of eating “slugs”, even if they were </a:t>
            </a:r>
            <a:r>
              <a:rPr lang="en-US" sz="4000" b="1" dirty="0">
                <a:solidFill>
                  <a:srgbClr val="FFFFFF"/>
                </a:solidFill>
                <a:latin typeface="Verdana" pitchFamily="34" charset="0"/>
              </a:rPr>
              <a:t>“freedom slugs” </a:t>
            </a: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. . .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 dirty="0"/>
            </a:br>
            <a:endParaRPr lang="en-US" i="1" dirty="0"/>
          </a:p>
        </p:txBody>
      </p:sp>
      <p:sp>
        <p:nvSpPr>
          <p:cNvPr id="434178" name="Rectangle 3"/>
          <p:cNvSpPr>
            <a:spLocks noChangeArrowheads="1"/>
          </p:cNvSpPr>
          <p:nvPr/>
        </p:nvSpPr>
        <p:spPr bwMode="auto">
          <a:xfrm>
            <a:off x="1485900" y="899765"/>
            <a:ext cx="7315200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. . . but more to the point, speaking of “</a:t>
            </a: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french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” fries, what’s in a name anyway?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1100" b="1" dirty="0">
              <a:solidFill>
                <a:schemeClr val="bg1">
                  <a:lumMod val="75000"/>
                </a:schemeClr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some folks love “</a:t>
            </a:r>
            <a:r>
              <a:rPr lang="en-US" sz="3200" b="1" i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escargot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”, aka in English as “snails”,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but wouldn’t think of eating “slugs”, even if they were </a:t>
            </a: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“freedom slugs” </a:t>
            </a: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. . .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 dirty="0"/>
            </a:br>
            <a:endParaRPr lang="en-US" i="1" dirty="0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85900" y="2816228"/>
            <a:ext cx="7315200" cy="275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and one or more of these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might prove interesting, and useful with your class project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4" name="TextBox 3"/>
          <p:cNvSpPr txBox="1"/>
          <p:nvPr/>
        </p:nvSpPr>
        <p:spPr>
          <a:xfrm>
            <a:off x="1261942" y="3724298"/>
            <a:ext cx="7767762" cy="1495794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. . . back to the other items on the Belgium page . . .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7300" y="1332086"/>
            <a:ext cx="7772400" cy="4180632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have a look at some of the many items on the page 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they tell you a lot about the country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for e.g., note that Belgium has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b="1" i="1" dirty="0">
                <a:solidFill>
                  <a:srgbClr val="000000"/>
                </a:solidFill>
                <a:latin typeface="Verdana" pitchFamily="34" charset="0"/>
              </a:rPr>
              <a:t>three</a:t>
            </a: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 national anthems as well as </a:t>
            </a:r>
            <a:r>
              <a:rPr lang="en-US" sz="2800" b="1" i="1" dirty="0">
                <a:solidFill>
                  <a:srgbClr val="000000"/>
                </a:solidFill>
                <a:latin typeface="Verdana" pitchFamily="34" charset="0"/>
              </a:rPr>
              <a:t>three</a:t>
            </a: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 flags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3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2400300" y="2667000"/>
            <a:ext cx="1165226" cy="42817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400300" y="1588477"/>
            <a:ext cx="1165226" cy="42817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423746" y="3976914"/>
            <a:ext cx="1165226" cy="42817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1942" y="5562600"/>
            <a:ext cx="7767762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the major regions . . 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42048"/>
            <a:ext cx="9601200" cy="61349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1942" y="5562600"/>
            <a:ext cx="7767762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. . . about news and the media . . .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6767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69230"/>
            <a:ext cx="9601200" cy="61077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7900" y="5556021"/>
            <a:ext cx="8305800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. . . about government and politics . . .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24801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95242"/>
            <a:ext cx="9601200" cy="6157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942" y="5562600"/>
            <a:ext cx="7767762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. . . about language . . .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AF2043C-8F2F-8407-1EA0-D69173EA4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2371825"/>
            <a:ext cx="1550916" cy="470989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10074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81000"/>
            <a:ext cx="9601200" cy="61530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600" y="5574471"/>
            <a:ext cx="8788400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. . . about religion, the arts, and more . . .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108862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1942" y="5562600"/>
            <a:ext cx="7767762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. . . about food . . .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911636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5900" y="1888976"/>
            <a:ext cx="7315200" cy="465255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in the food section, for e.g., you can find a lot of information on Belgium cuisine </a:t>
            </a:r>
            <a:br>
              <a:rPr lang="en-US" sz="24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  <a:tabLst>
                <a:tab pos="973138" algn="l"/>
              </a:tabLst>
            </a:pPr>
            <a:endParaRPr lang="en-US" sz="100" b="1" dirty="0">
              <a:solidFill>
                <a:schemeClr val="bg1">
                  <a:lumMod val="85000"/>
                </a:schemeClr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and you might even note that they have some of the best chocolate in the world 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200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and that they DO love waffles </a:t>
            </a:r>
            <a:br>
              <a:rPr lang="en-US" sz="2400" b="1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(but each region has their own style and name – what we call the “Belgium Waffle” is a “Brussels Waffle”)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33583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5900" y="1888976"/>
            <a:ext cx="7315200" cy="465255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in the food section, for e.g., you can find a lot of information on Belgium cuisine </a:t>
            </a:r>
            <a:br>
              <a:rPr lang="en-US" sz="24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</a:b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  <a:tabLst>
                <a:tab pos="973138" algn="l"/>
              </a:tabLst>
            </a:pPr>
            <a:endParaRPr lang="en-US" sz="100" b="1" dirty="0">
              <a:solidFill>
                <a:schemeClr val="bg1">
                  <a:lumMod val="85000"/>
                </a:schemeClr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and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you might even note that they have some of the best chocolate in the world 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200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and that they DO love waffles </a:t>
            </a:r>
            <a:br>
              <a:rPr lang="en-US" sz="2400" b="1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(but each region has their own style and name – what we call the “Belgium Waffle” is a “Brussels Waffle”)</a:t>
            </a:r>
          </a:p>
        </p:txBody>
      </p:sp>
    </p:spTree>
    <p:extLst>
      <p:ext uri="{BB962C8B-B14F-4D97-AF65-F5344CB8AC3E}">
        <p14:creationId xmlns:p14="http://schemas.microsoft.com/office/powerpoint/2010/main" val="192886486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CD71D2-AA6A-3F1E-A628-A34D8188C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>
            <a:extLst>
              <a:ext uri="{FF2B5EF4-FFF2-40B4-BE49-F238E27FC236}">
                <a16:creationId xmlns:a16="http://schemas.microsoft.com/office/drawing/2014/main" id="{D85F44F9-8E71-9D45-3E46-DB63A3B11A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 dirty="0"/>
            </a:b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2C21A6-36F6-B9C4-32BF-6E7686F1A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097" y="0"/>
            <a:ext cx="741720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2D1341-1E22-38BB-5CEA-382B85442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1" y="4343400"/>
            <a:ext cx="9296400" cy="1754326"/>
          </a:xfrm>
          <a:prstGeom prst="rect">
            <a:avLst/>
          </a:prstGeom>
          <a:solidFill>
            <a:srgbClr val="FFCC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 addition, the A - Z information should also be very useful when it comes time to start thinking about your class project</a:t>
            </a:r>
          </a:p>
        </p:txBody>
      </p:sp>
    </p:spTree>
    <p:extLst>
      <p:ext uri="{BB962C8B-B14F-4D97-AF65-F5344CB8AC3E}">
        <p14:creationId xmlns:p14="http://schemas.microsoft.com/office/powerpoint/2010/main" val="3623619243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5900" y="1888976"/>
            <a:ext cx="7315200" cy="465255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in the food section, for e.g., you can find a lot of information on Belgium cuisine </a:t>
            </a:r>
            <a:br>
              <a:rPr lang="en-US" sz="24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</a:b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  <a:tabLst>
                <a:tab pos="973138" algn="l"/>
              </a:tabLst>
            </a:pPr>
            <a:endParaRPr lang="en-US" sz="100" b="1" dirty="0">
              <a:solidFill>
                <a:schemeClr val="bg1">
                  <a:lumMod val="85000"/>
                </a:schemeClr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and you might even note that they have some of the best chocolate in the world 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200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and that they DO love waffles </a:t>
            </a:r>
            <a:br>
              <a:rPr lang="en-US" sz="24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(but each region has their own style and name – what we call the “Belgium Waffle” is a “Brussels Waffle”)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F8C5BDC-CB13-205A-57E3-333C60BE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33546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140" y="2038233"/>
            <a:ext cx="7315200" cy="3598934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what we call the “Belgian Waffle” is what they call the “Brussels Waffle” and it’s the style eaten in the Brussels area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other areas of Belgium have their own styles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377515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140" y="2038233"/>
            <a:ext cx="7315200" cy="3598934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what we call the “Belgian Waffle” is what they call the “Brussels Waffle” and it’s the style eaten in the Brussels area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other areas of Belgium have their own styles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3425397"/>
            <a:ext cx="3657600" cy="3952019"/>
          </a:xfrm>
          <a:prstGeom prst="rect">
            <a:avLst/>
          </a:prstGeom>
          <a:noFill/>
        </p:spPr>
      </p:pic>
      <p:sp>
        <p:nvSpPr>
          <p:cNvPr id="3" name="Freeform 2"/>
          <p:cNvSpPr/>
          <p:nvPr/>
        </p:nvSpPr>
        <p:spPr bwMode="auto">
          <a:xfrm>
            <a:off x="4838700" y="4724400"/>
            <a:ext cx="1187505" cy="433559"/>
          </a:xfrm>
          <a:custGeom>
            <a:avLst/>
            <a:gdLst>
              <a:gd name="connsiteX0" fmla="*/ 208889 w 982612"/>
              <a:gd name="connsiteY0" fmla="*/ 363415 h 410307"/>
              <a:gd name="connsiteX1" fmla="*/ 466796 w 982612"/>
              <a:gd name="connsiteY1" fmla="*/ 351692 h 410307"/>
              <a:gd name="connsiteX2" fmla="*/ 548858 w 982612"/>
              <a:gd name="connsiteY2" fmla="*/ 363415 h 410307"/>
              <a:gd name="connsiteX3" fmla="*/ 666089 w 982612"/>
              <a:gd name="connsiteY3" fmla="*/ 375138 h 410307"/>
              <a:gd name="connsiteX4" fmla="*/ 865381 w 982612"/>
              <a:gd name="connsiteY4" fmla="*/ 363415 h 410307"/>
              <a:gd name="connsiteX5" fmla="*/ 900550 w 982612"/>
              <a:gd name="connsiteY5" fmla="*/ 339969 h 410307"/>
              <a:gd name="connsiteX6" fmla="*/ 982612 w 982612"/>
              <a:gd name="connsiteY6" fmla="*/ 246184 h 410307"/>
              <a:gd name="connsiteX7" fmla="*/ 970889 w 982612"/>
              <a:gd name="connsiteY7" fmla="*/ 164123 h 410307"/>
              <a:gd name="connsiteX8" fmla="*/ 900550 w 982612"/>
              <a:gd name="connsiteY8" fmla="*/ 140677 h 410307"/>
              <a:gd name="connsiteX9" fmla="*/ 771596 w 982612"/>
              <a:gd name="connsiteY9" fmla="*/ 128953 h 410307"/>
              <a:gd name="connsiteX10" fmla="*/ 666089 w 982612"/>
              <a:gd name="connsiteY10" fmla="*/ 105507 h 410307"/>
              <a:gd name="connsiteX11" fmla="*/ 595750 w 982612"/>
              <a:gd name="connsiteY11" fmla="*/ 93784 h 410307"/>
              <a:gd name="connsiteX12" fmla="*/ 478519 w 982612"/>
              <a:gd name="connsiteY12" fmla="*/ 58615 h 410307"/>
              <a:gd name="connsiteX13" fmla="*/ 431627 w 982612"/>
              <a:gd name="connsiteY13" fmla="*/ 46892 h 410307"/>
              <a:gd name="connsiteX14" fmla="*/ 361289 w 982612"/>
              <a:gd name="connsiteY14" fmla="*/ 23446 h 410307"/>
              <a:gd name="connsiteX15" fmla="*/ 326119 w 982612"/>
              <a:gd name="connsiteY15" fmla="*/ 11723 h 410307"/>
              <a:gd name="connsiteX16" fmla="*/ 290950 w 982612"/>
              <a:gd name="connsiteY16" fmla="*/ 0 h 410307"/>
              <a:gd name="connsiteX17" fmla="*/ 150273 w 982612"/>
              <a:gd name="connsiteY17" fmla="*/ 11723 h 410307"/>
              <a:gd name="connsiteX18" fmla="*/ 44766 w 982612"/>
              <a:gd name="connsiteY18" fmla="*/ 58615 h 410307"/>
              <a:gd name="connsiteX19" fmla="*/ 21319 w 982612"/>
              <a:gd name="connsiteY19" fmla="*/ 82061 h 410307"/>
              <a:gd name="connsiteX20" fmla="*/ 21319 w 982612"/>
              <a:gd name="connsiteY20" fmla="*/ 316523 h 410307"/>
              <a:gd name="connsiteX21" fmla="*/ 44766 w 982612"/>
              <a:gd name="connsiteY21" fmla="*/ 339969 h 410307"/>
              <a:gd name="connsiteX22" fmla="*/ 115104 w 982612"/>
              <a:gd name="connsiteY22" fmla="*/ 386861 h 410307"/>
              <a:gd name="connsiteX23" fmla="*/ 185443 w 982612"/>
              <a:gd name="connsiteY23" fmla="*/ 410307 h 410307"/>
              <a:gd name="connsiteX24" fmla="*/ 244058 w 982612"/>
              <a:gd name="connsiteY24" fmla="*/ 398584 h 410307"/>
              <a:gd name="connsiteX25" fmla="*/ 290950 w 982612"/>
              <a:gd name="connsiteY25" fmla="*/ 363415 h 4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82612" h="410307">
                <a:moveTo>
                  <a:pt x="208889" y="363415"/>
                </a:moveTo>
                <a:cubicBezTo>
                  <a:pt x="294858" y="359507"/>
                  <a:pt x="380738" y="351692"/>
                  <a:pt x="466796" y="351692"/>
                </a:cubicBezTo>
                <a:cubicBezTo>
                  <a:pt x="494428" y="351692"/>
                  <a:pt x="521416" y="360187"/>
                  <a:pt x="548858" y="363415"/>
                </a:cubicBezTo>
                <a:cubicBezTo>
                  <a:pt x="587861" y="368004"/>
                  <a:pt x="627012" y="371230"/>
                  <a:pt x="666089" y="375138"/>
                </a:cubicBezTo>
                <a:cubicBezTo>
                  <a:pt x="732520" y="371230"/>
                  <a:pt x="799572" y="373286"/>
                  <a:pt x="865381" y="363415"/>
                </a:cubicBezTo>
                <a:cubicBezTo>
                  <a:pt x="879314" y="361325"/>
                  <a:pt x="889947" y="349247"/>
                  <a:pt x="900550" y="339969"/>
                </a:cubicBezTo>
                <a:cubicBezTo>
                  <a:pt x="955413" y="291964"/>
                  <a:pt x="950832" y="293854"/>
                  <a:pt x="982612" y="246184"/>
                </a:cubicBezTo>
                <a:cubicBezTo>
                  <a:pt x="978704" y="218830"/>
                  <a:pt x="987853" y="185934"/>
                  <a:pt x="970889" y="164123"/>
                </a:cubicBezTo>
                <a:cubicBezTo>
                  <a:pt x="955716" y="144615"/>
                  <a:pt x="925163" y="142915"/>
                  <a:pt x="900550" y="140677"/>
                </a:cubicBezTo>
                <a:lnTo>
                  <a:pt x="771596" y="128953"/>
                </a:lnTo>
                <a:cubicBezTo>
                  <a:pt x="721420" y="116409"/>
                  <a:pt x="720658" y="115429"/>
                  <a:pt x="666089" y="105507"/>
                </a:cubicBezTo>
                <a:cubicBezTo>
                  <a:pt x="642703" y="101255"/>
                  <a:pt x="619058" y="98446"/>
                  <a:pt x="595750" y="93784"/>
                </a:cubicBezTo>
                <a:cubicBezTo>
                  <a:pt x="502726" y="75179"/>
                  <a:pt x="598128" y="88517"/>
                  <a:pt x="478519" y="58615"/>
                </a:cubicBezTo>
                <a:cubicBezTo>
                  <a:pt x="462888" y="54707"/>
                  <a:pt x="447059" y="51522"/>
                  <a:pt x="431627" y="46892"/>
                </a:cubicBezTo>
                <a:cubicBezTo>
                  <a:pt x="407955" y="39790"/>
                  <a:pt x="384735" y="31261"/>
                  <a:pt x="361289" y="23446"/>
                </a:cubicBezTo>
                <a:lnTo>
                  <a:pt x="326119" y="11723"/>
                </a:lnTo>
                <a:lnTo>
                  <a:pt x="290950" y="0"/>
                </a:lnTo>
                <a:cubicBezTo>
                  <a:pt x="244058" y="3908"/>
                  <a:pt x="196688" y="3987"/>
                  <a:pt x="150273" y="11723"/>
                </a:cubicBezTo>
                <a:cubicBezTo>
                  <a:pt x="109176" y="18572"/>
                  <a:pt x="76208" y="33461"/>
                  <a:pt x="44766" y="58615"/>
                </a:cubicBezTo>
                <a:cubicBezTo>
                  <a:pt x="36135" y="65520"/>
                  <a:pt x="29135" y="74246"/>
                  <a:pt x="21319" y="82061"/>
                </a:cubicBezTo>
                <a:cubicBezTo>
                  <a:pt x="-8806" y="172435"/>
                  <a:pt x="-5357" y="147577"/>
                  <a:pt x="21319" y="316523"/>
                </a:cubicBezTo>
                <a:cubicBezTo>
                  <a:pt x="23043" y="327441"/>
                  <a:pt x="35924" y="333337"/>
                  <a:pt x="44766" y="339969"/>
                </a:cubicBezTo>
                <a:cubicBezTo>
                  <a:pt x="67309" y="356876"/>
                  <a:pt x="88371" y="377950"/>
                  <a:pt x="115104" y="386861"/>
                </a:cubicBezTo>
                <a:lnTo>
                  <a:pt x="185443" y="410307"/>
                </a:lnTo>
                <a:cubicBezTo>
                  <a:pt x="204981" y="406399"/>
                  <a:pt x="225401" y="405580"/>
                  <a:pt x="244058" y="398584"/>
                </a:cubicBezTo>
                <a:cubicBezTo>
                  <a:pt x="265267" y="390631"/>
                  <a:pt x="276543" y="377822"/>
                  <a:pt x="290950" y="363415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Left Arrow 10"/>
          <p:cNvSpPr>
            <a:spLocks noChangeArrowheads="1"/>
          </p:cNvSpPr>
          <p:nvPr/>
        </p:nvSpPr>
        <p:spPr bwMode="auto">
          <a:xfrm rot="19472885">
            <a:off x="5880311" y="4004379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79293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1"/>
            <a:ext cx="10287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76373" y="6566356"/>
            <a:ext cx="8953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1651677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farm2.static.flickr.com/1160/1473601036_667662b9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3854"/>
            <a:ext cx="7467600" cy="682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19803" y="5924490"/>
            <a:ext cx="46858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Eaten as you might eat a donut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6373" y="6566356"/>
            <a:ext cx="8953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85240904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7623" y="2038233"/>
            <a:ext cx="7315200" cy="3598934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600" b="1" dirty="0">
                <a:solidFill>
                  <a:srgbClr val="FFCC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790019"/>
                </a:solidFill>
                <a:latin typeface="Verdana" pitchFamily="34" charset="0"/>
              </a:rPr>
              <a:t>what we call the “Belgian Waffle” is what they call the “Brussels Waffle” and it’s the style eaten in the Brussels area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other areas of Belgium have their own styles . .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991614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685800"/>
            <a:ext cx="5486400" cy="59280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Freeform 2"/>
          <p:cNvSpPr/>
          <p:nvPr/>
        </p:nvSpPr>
        <p:spPr bwMode="auto">
          <a:xfrm>
            <a:off x="6286500" y="3048000"/>
            <a:ext cx="1081937" cy="656493"/>
          </a:xfrm>
          <a:custGeom>
            <a:avLst/>
            <a:gdLst>
              <a:gd name="connsiteX0" fmla="*/ 11723 w 983579"/>
              <a:gd name="connsiteY0" fmla="*/ 597877 h 656493"/>
              <a:gd name="connsiteX1" fmla="*/ 152400 w 983579"/>
              <a:gd name="connsiteY1" fmla="*/ 609600 h 656493"/>
              <a:gd name="connsiteX2" fmla="*/ 222738 w 983579"/>
              <a:gd name="connsiteY2" fmla="*/ 644770 h 656493"/>
              <a:gd name="connsiteX3" fmla="*/ 293077 w 983579"/>
              <a:gd name="connsiteY3" fmla="*/ 656493 h 656493"/>
              <a:gd name="connsiteX4" fmla="*/ 773723 w 983579"/>
              <a:gd name="connsiteY4" fmla="*/ 644770 h 656493"/>
              <a:gd name="connsiteX5" fmla="*/ 844061 w 983579"/>
              <a:gd name="connsiteY5" fmla="*/ 597877 h 656493"/>
              <a:gd name="connsiteX6" fmla="*/ 879230 w 983579"/>
              <a:gd name="connsiteY6" fmla="*/ 574431 h 656493"/>
              <a:gd name="connsiteX7" fmla="*/ 961292 w 983579"/>
              <a:gd name="connsiteY7" fmla="*/ 480647 h 656493"/>
              <a:gd name="connsiteX8" fmla="*/ 961292 w 983579"/>
              <a:gd name="connsiteY8" fmla="*/ 222739 h 656493"/>
              <a:gd name="connsiteX9" fmla="*/ 937846 w 983579"/>
              <a:gd name="connsiteY9" fmla="*/ 187570 h 656493"/>
              <a:gd name="connsiteX10" fmla="*/ 832338 w 983579"/>
              <a:gd name="connsiteY10" fmla="*/ 105508 h 656493"/>
              <a:gd name="connsiteX11" fmla="*/ 726830 w 983579"/>
              <a:gd name="connsiteY11" fmla="*/ 70339 h 656493"/>
              <a:gd name="connsiteX12" fmla="*/ 691661 w 983579"/>
              <a:gd name="connsiteY12" fmla="*/ 58616 h 656493"/>
              <a:gd name="connsiteX13" fmla="*/ 621323 w 983579"/>
              <a:gd name="connsiteY13" fmla="*/ 23447 h 656493"/>
              <a:gd name="connsiteX14" fmla="*/ 550984 w 983579"/>
              <a:gd name="connsiteY14" fmla="*/ 11724 h 656493"/>
              <a:gd name="connsiteX15" fmla="*/ 492369 w 983579"/>
              <a:gd name="connsiteY15" fmla="*/ 0 h 656493"/>
              <a:gd name="connsiteX16" fmla="*/ 328246 w 983579"/>
              <a:gd name="connsiteY16" fmla="*/ 11724 h 656493"/>
              <a:gd name="connsiteX17" fmla="*/ 293077 w 983579"/>
              <a:gd name="connsiteY17" fmla="*/ 23447 h 656493"/>
              <a:gd name="connsiteX18" fmla="*/ 269630 w 983579"/>
              <a:gd name="connsiteY18" fmla="*/ 46893 h 656493"/>
              <a:gd name="connsiteX19" fmla="*/ 234461 w 983579"/>
              <a:gd name="connsiteY19" fmla="*/ 70339 h 656493"/>
              <a:gd name="connsiteX20" fmla="*/ 199292 w 983579"/>
              <a:gd name="connsiteY20" fmla="*/ 140677 h 656493"/>
              <a:gd name="connsiteX21" fmla="*/ 175846 w 983579"/>
              <a:gd name="connsiteY21" fmla="*/ 164124 h 656493"/>
              <a:gd name="connsiteX22" fmla="*/ 105507 w 983579"/>
              <a:gd name="connsiteY22" fmla="*/ 257908 h 656493"/>
              <a:gd name="connsiteX23" fmla="*/ 93784 w 983579"/>
              <a:gd name="connsiteY23" fmla="*/ 293077 h 656493"/>
              <a:gd name="connsiteX24" fmla="*/ 23446 w 983579"/>
              <a:gd name="connsiteY24" fmla="*/ 386862 h 656493"/>
              <a:gd name="connsiteX25" fmla="*/ 0 w 983579"/>
              <a:gd name="connsiteY25" fmla="*/ 457200 h 656493"/>
              <a:gd name="connsiteX26" fmla="*/ 11723 w 983579"/>
              <a:gd name="connsiteY26" fmla="*/ 539262 h 656493"/>
              <a:gd name="connsiteX27" fmla="*/ 187569 w 983579"/>
              <a:gd name="connsiteY27" fmla="*/ 574431 h 65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83579" h="656493">
                <a:moveTo>
                  <a:pt x="11723" y="597877"/>
                </a:moveTo>
                <a:cubicBezTo>
                  <a:pt x="58615" y="601785"/>
                  <a:pt x="105758" y="603381"/>
                  <a:pt x="152400" y="609600"/>
                </a:cubicBezTo>
                <a:cubicBezTo>
                  <a:pt x="218835" y="618458"/>
                  <a:pt x="156879" y="622817"/>
                  <a:pt x="222738" y="644770"/>
                </a:cubicBezTo>
                <a:cubicBezTo>
                  <a:pt x="245288" y="652287"/>
                  <a:pt x="269631" y="652585"/>
                  <a:pt x="293077" y="656493"/>
                </a:cubicBezTo>
                <a:cubicBezTo>
                  <a:pt x="453292" y="652585"/>
                  <a:pt x="613815" y="655430"/>
                  <a:pt x="773723" y="644770"/>
                </a:cubicBezTo>
                <a:cubicBezTo>
                  <a:pt x="812391" y="642192"/>
                  <a:pt x="819712" y="617357"/>
                  <a:pt x="844061" y="597877"/>
                </a:cubicBezTo>
                <a:cubicBezTo>
                  <a:pt x="855063" y="589075"/>
                  <a:pt x="868627" y="583709"/>
                  <a:pt x="879230" y="574431"/>
                </a:cubicBezTo>
                <a:cubicBezTo>
                  <a:pt x="934094" y="526425"/>
                  <a:pt x="929512" y="528317"/>
                  <a:pt x="961292" y="480647"/>
                </a:cubicBezTo>
                <a:cubicBezTo>
                  <a:pt x="994204" y="381909"/>
                  <a:pt x="987633" y="415910"/>
                  <a:pt x="961292" y="222739"/>
                </a:cubicBezTo>
                <a:cubicBezTo>
                  <a:pt x="959388" y="208779"/>
                  <a:pt x="946866" y="198394"/>
                  <a:pt x="937846" y="187570"/>
                </a:cubicBezTo>
                <a:cubicBezTo>
                  <a:pt x="914502" y="159557"/>
                  <a:pt x="862506" y="115564"/>
                  <a:pt x="832338" y="105508"/>
                </a:cubicBezTo>
                <a:lnTo>
                  <a:pt x="726830" y="70339"/>
                </a:lnTo>
                <a:cubicBezTo>
                  <a:pt x="715107" y="66431"/>
                  <a:pt x="701943" y="65471"/>
                  <a:pt x="691661" y="58616"/>
                </a:cubicBezTo>
                <a:cubicBezTo>
                  <a:pt x="660045" y="37539"/>
                  <a:pt x="657724" y="31536"/>
                  <a:pt x="621323" y="23447"/>
                </a:cubicBezTo>
                <a:cubicBezTo>
                  <a:pt x="598119" y="18291"/>
                  <a:pt x="574370" y="15976"/>
                  <a:pt x="550984" y="11724"/>
                </a:cubicBezTo>
                <a:cubicBezTo>
                  <a:pt x="531380" y="8160"/>
                  <a:pt x="511907" y="3908"/>
                  <a:pt x="492369" y="0"/>
                </a:cubicBezTo>
                <a:cubicBezTo>
                  <a:pt x="437661" y="3908"/>
                  <a:pt x="382717" y="5315"/>
                  <a:pt x="328246" y="11724"/>
                </a:cubicBezTo>
                <a:cubicBezTo>
                  <a:pt x="315974" y="13168"/>
                  <a:pt x="303673" y="17089"/>
                  <a:pt x="293077" y="23447"/>
                </a:cubicBezTo>
                <a:cubicBezTo>
                  <a:pt x="283599" y="29134"/>
                  <a:pt x="278261" y="39988"/>
                  <a:pt x="269630" y="46893"/>
                </a:cubicBezTo>
                <a:cubicBezTo>
                  <a:pt x="258628" y="55694"/>
                  <a:pt x="246184" y="62524"/>
                  <a:pt x="234461" y="70339"/>
                </a:cubicBezTo>
                <a:cubicBezTo>
                  <a:pt x="222079" y="107486"/>
                  <a:pt x="225264" y="108211"/>
                  <a:pt x="199292" y="140677"/>
                </a:cubicBezTo>
                <a:cubicBezTo>
                  <a:pt x="192387" y="149308"/>
                  <a:pt x="182478" y="155282"/>
                  <a:pt x="175846" y="164124"/>
                </a:cubicBezTo>
                <a:cubicBezTo>
                  <a:pt x="96318" y="270162"/>
                  <a:pt x="159276" y="204141"/>
                  <a:pt x="105507" y="257908"/>
                </a:cubicBezTo>
                <a:cubicBezTo>
                  <a:pt x="101599" y="269631"/>
                  <a:pt x="100142" y="282481"/>
                  <a:pt x="93784" y="293077"/>
                </a:cubicBezTo>
                <a:cubicBezTo>
                  <a:pt x="52126" y="362509"/>
                  <a:pt x="72103" y="240891"/>
                  <a:pt x="23446" y="386862"/>
                </a:cubicBezTo>
                <a:lnTo>
                  <a:pt x="0" y="457200"/>
                </a:lnTo>
                <a:cubicBezTo>
                  <a:pt x="3908" y="484554"/>
                  <a:pt x="1461" y="513607"/>
                  <a:pt x="11723" y="539262"/>
                </a:cubicBezTo>
                <a:cubicBezTo>
                  <a:pt x="39054" y="607589"/>
                  <a:pt x="146269" y="574431"/>
                  <a:pt x="187569" y="574431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1262" y="5613739"/>
            <a:ext cx="41520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Liège waffle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(From the Walloon Region, </a:t>
            </a:r>
            <a:br>
              <a:rPr lang="en-US" sz="2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Belgium’s most popular)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Left Arrow 9"/>
          <p:cNvSpPr>
            <a:spLocks noChangeArrowheads="1"/>
          </p:cNvSpPr>
          <p:nvPr/>
        </p:nvSpPr>
        <p:spPr bwMode="auto">
          <a:xfrm rot="19201125">
            <a:off x="7144595" y="2342673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85385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s3-media2.fl.yelpcdn.com/bphoto/48yTz185yGcRBHbW9Htt_A/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07" y="1"/>
            <a:ext cx="91431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11262" y="5613739"/>
            <a:ext cx="41520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Liège waffle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(From the Walloon Region, </a:t>
            </a:r>
            <a:br>
              <a:rPr lang="en-US" sz="2000" b="1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Belgium’s most popular)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6373" y="6566356"/>
            <a:ext cx="8953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18986113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424542"/>
            <a:ext cx="10184130" cy="60256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19500" y="6553200"/>
            <a:ext cx="30190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</a:rPr>
              <a:t>Source: Roufs and Roufs, </a:t>
            </a:r>
            <a:r>
              <a:rPr lang="en-US" sz="800" i="1" dirty="0">
                <a:solidFill>
                  <a:srgbClr val="FFFFFF"/>
                </a:solidFill>
                <a:hlinkClick r:id="rId3"/>
              </a:rPr>
              <a:t>Sweet Treats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2283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43614" y="6642556"/>
            <a:ext cx="17625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 </a:t>
            </a:r>
            <a:r>
              <a:rPr lang="en-US" sz="800" dirty="0"/>
              <a:t>Wikipedia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0700" y="4927937"/>
            <a:ext cx="6705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the popular </a:t>
            </a:r>
            <a:r>
              <a:rPr lang="en-US" sz="2000" b="1" i="1" dirty="0" err="1">
                <a:solidFill>
                  <a:schemeClr val="bg1"/>
                </a:solidFill>
                <a:latin typeface="Verdana" pitchFamily="34" charset="0"/>
              </a:rPr>
              <a:t>Stroopwafels</a:t>
            </a:r>
            <a:r>
              <a:rPr lang="en-US" sz="2000" b="1" i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Verdana" pitchFamily="34" charset="0"/>
              </a:rPr>
              <a:t>(syrup waffles)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were first made in Gouda, The Netherlands,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which is also famous for its cheese . . 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24549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 dirty="0"/>
            </a:br>
            <a:endParaRPr lang="en-US" i="1" dirty="0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870438" y="1920014"/>
            <a:ext cx="8581293" cy="349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you can just click on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the </a:t>
            </a:r>
            <a:r>
              <a:rPr lang="en-US" sz="3600" b="1" i="1" dirty="0">
                <a:solidFill>
                  <a:srgbClr val="FF0000"/>
                </a:solidFill>
                <a:latin typeface="Verdana" pitchFamily="34" charset="0"/>
              </a:rPr>
              <a:t>A-Z index</a:t>
            </a:r>
            <a:r>
              <a:rPr lang="en-US" sz="3600" b="1" dirty="0">
                <a:latin typeface="Verdana" pitchFamily="34" charset="0"/>
              </a:rPr>
              <a:t>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to find the country or culture you’re interested in . . .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click “A” for “Afghanistan” . . . “W” for “Wallonia </a:t>
            </a:r>
            <a:r>
              <a:rPr lang="en-US" sz="1400" b="1" dirty="0">
                <a:solidFill>
                  <a:srgbClr val="FFFFFF"/>
                </a:solidFill>
                <a:latin typeface="Verdana" pitchFamily="34" charset="0"/>
              </a:rPr>
              <a:t>(Belgium)</a:t>
            </a: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”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646" y="685800"/>
            <a:ext cx="5486400" cy="59280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Freeform 2"/>
          <p:cNvSpPr/>
          <p:nvPr/>
        </p:nvSpPr>
        <p:spPr bwMode="auto">
          <a:xfrm>
            <a:off x="4464721" y="1175947"/>
            <a:ext cx="983579" cy="448394"/>
          </a:xfrm>
          <a:custGeom>
            <a:avLst/>
            <a:gdLst>
              <a:gd name="connsiteX0" fmla="*/ 11723 w 983579"/>
              <a:gd name="connsiteY0" fmla="*/ 597877 h 656493"/>
              <a:gd name="connsiteX1" fmla="*/ 152400 w 983579"/>
              <a:gd name="connsiteY1" fmla="*/ 609600 h 656493"/>
              <a:gd name="connsiteX2" fmla="*/ 222738 w 983579"/>
              <a:gd name="connsiteY2" fmla="*/ 644770 h 656493"/>
              <a:gd name="connsiteX3" fmla="*/ 293077 w 983579"/>
              <a:gd name="connsiteY3" fmla="*/ 656493 h 656493"/>
              <a:gd name="connsiteX4" fmla="*/ 773723 w 983579"/>
              <a:gd name="connsiteY4" fmla="*/ 644770 h 656493"/>
              <a:gd name="connsiteX5" fmla="*/ 844061 w 983579"/>
              <a:gd name="connsiteY5" fmla="*/ 597877 h 656493"/>
              <a:gd name="connsiteX6" fmla="*/ 879230 w 983579"/>
              <a:gd name="connsiteY6" fmla="*/ 574431 h 656493"/>
              <a:gd name="connsiteX7" fmla="*/ 961292 w 983579"/>
              <a:gd name="connsiteY7" fmla="*/ 480647 h 656493"/>
              <a:gd name="connsiteX8" fmla="*/ 961292 w 983579"/>
              <a:gd name="connsiteY8" fmla="*/ 222739 h 656493"/>
              <a:gd name="connsiteX9" fmla="*/ 937846 w 983579"/>
              <a:gd name="connsiteY9" fmla="*/ 187570 h 656493"/>
              <a:gd name="connsiteX10" fmla="*/ 832338 w 983579"/>
              <a:gd name="connsiteY10" fmla="*/ 105508 h 656493"/>
              <a:gd name="connsiteX11" fmla="*/ 726830 w 983579"/>
              <a:gd name="connsiteY11" fmla="*/ 70339 h 656493"/>
              <a:gd name="connsiteX12" fmla="*/ 691661 w 983579"/>
              <a:gd name="connsiteY12" fmla="*/ 58616 h 656493"/>
              <a:gd name="connsiteX13" fmla="*/ 621323 w 983579"/>
              <a:gd name="connsiteY13" fmla="*/ 23447 h 656493"/>
              <a:gd name="connsiteX14" fmla="*/ 550984 w 983579"/>
              <a:gd name="connsiteY14" fmla="*/ 11724 h 656493"/>
              <a:gd name="connsiteX15" fmla="*/ 492369 w 983579"/>
              <a:gd name="connsiteY15" fmla="*/ 0 h 656493"/>
              <a:gd name="connsiteX16" fmla="*/ 328246 w 983579"/>
              <a:gd name="connsiteY16" fmla="*/ 11724 h 656493"/>
              <a:gd name="connsiteX17" fmla="*/ 293077 w 983579"/>
              <a:gd name="connsiteY17" fmla="*/ 23447 h 656493"/>
              <a:gd name="connsiteX18" fmla="*/ 269630 w 983579"/>
              <a:gd name="connsiteY18" fmla="*/ 46893 h 656493"/>
              <a:gd name="connsiteX19" fmla="*/ 234461 w 983579"/>
              <a:gd name="connsiteY19" fmla="*/ 70339 h 656493"/>
              <a:gd name="connsiteX20" fmla="*/ 199292 w 983579"/>
              <a:gd name="connsiteY20" fmla="*/ 140677 h 656493"/>
              <a:gd name="connsiteX21" fmla="*/ 175846 w 983579"/>
              <a:gd name="connsiteY21" fmla="*/ 164124 h 656493"/>
              <a:gd name="connsiteX22" fmla="*/ 105507 w 983579"/>
              <a:gd name="connsiteY22" fmla="*/ 257908 h 656493"/>
              <a:gd name="connsiteX23" fmla="*/ 93784 w 983579"/>
              <a:gd name="connsiteY23" fmla="*/ 293077 h 656493"/>
              <a:gd name="connsiteX24" fmla="*/ 23446 w 983579"/>
              <a:gd name="connsiteY24" fmla="*/ 386862 h 656493"/>
              <a:gd name="connsiteX25" fmla="*/ 0 w 983579"/>
              <a:gd name="connsiteY25" fmla="*/ 457200 h 656493"/>
              <a:gd name="connsiteX26" fmla="*/ 11723 w 983579"/>
              <a:gd name="connsiteY26" fmla="*/ 539262 h 656493"/>
              <a:gd name="connsiteX27" fmla="*/ 187569 w 983579"/>
              <a:gd name="connsiteY27" fmla="*/ 574431 h 65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83579" h="656493">
                <a:moveTo>
                  <a:pt x="11723" y="597877"/>
                </a:moveTo>
                <a:cubicBezTo>
                  <a:pt x="58615" y="601785"/>
                  <a:pt x="105758" y="603381"/>
                  <a:pt x="152400" y="609600"/>
                </a:cubicBezTo>
                <a:cubicBezTo>
                  <a:pt x="218835" y="618458"/>
                  <a:pt x="156879" y="622817"/>
                  <a:pt x="222738" y="644770"/>
                </a:cubicBezTo>
                <a:cubicBezTo>
                  <a:pt x="245288" y="652287"/>
                  <a:pt x="269631" y="652585"/>
                  <a:pt x="293077" y="656493"/>
                </a:cubicBezTo>
                <a:cubicBezTo>
                  <a:pt x="453292" y="652585"/>
                  <a:pt x="613815" y="655430"/>
                  <a:pt x="773723" y="644770"/>
                </a:cubicBezTo>
                <a:cubicBezTo>
                  <a:pt x="812391" y="642192"/>
                  <a:pt x="819712" y="617357"/>
                  <a:pt x="844061" y="597877"/>
                </a:cubicBezTo>
                <a:cubicBezTo>
                  <a:pt x="855063" y="589075"/>
                  <a:pt x="868627" y="583709"/>
                  <a:pt x="879230" y="574431"/>
                </a:cubicBezTo>
                <a:cubicBezTo>
                  <a:pt x="934094" y="526425"/>
                  <a:pt x="929512" y="528317"/>
                  <a:pt x="961292" y="480647"/>
                </a:cubicBezTo>
                <a:cubicBezTo>
                  <a:pt x="994204" y="381909"/>
                  <a:pt x="987633" y="415910"/>
                  <a:pt x="961292" y="222739"/>
                </a:cubicBezTo>
                <a:cubicBezTo>
                  <a:pt x="959388" y="208779"/>
                  <a:pt x="946866" y="198394"/>
                  <a:pt x="937846" y="187570"/>
                </a:cubicBezTo>
                <a:cubicBezTo>
                  <a:pt x="914502" y="159557"/>
                  <a:pt x="862506" y="115564"/>
                  <a:pt x="832338" y="105508"/>
                </a:cubicBezTo>
                <a:lnTo>
                  <a:pt x="726830" y="70339"/>
                </a:lnTo>
                <a:cubicBezTo>
                  <a:pt x="715107" y="66431"/>
                  <a:pt x="701943" y="65471"/>
                  <a:pt x="691661" y="58616"/>
                </a:cubicBezTo>
                <a:cubicBezTo>
                  <a:pt x="660045" y="37539"/>
                  <a:pt x="657724" y="31536"/>
                  <a:pt x="621323" y="23447"/>
                </a:cubicBezTo>
                <a:cubicBezTo>
                  <a:pt x="598119" y="18291"/>
                  <a:pt x="574370" y="15976"/>
                  <a:pt x="550984" y="11724"/>
                </a:cubicBezTo>
                <a:cubicBezTo>
                  <a:pt x="531380" y="8160"/>
                  <a:pt x="511907" y="3908"/>
                  <a:pt x="492369" y="0"/>
                </a:cubicBezTo>
                <a:cubicBezTo>
                  <a:pt x="437661" y="3908"/>
                  <a:pt x="382717" y="5315"/>
                  <a:pt x="328246" y="11724"/>
                </a:cubicBezTo>
                <a:cubicBezTo>
                  <a:pt x="315974" y="13168"/>
                  <a:pt x="303673" y="17089"/>
                  <a:pt x="293077" y="23447"/>
                </a:cubicBezTo>
                <a:cubicBezTo>
                  <a:pt x="283599" y="29134"/>
                  <a:pt x="278261" y="39988"/>
                  <a:pt x="269630" y="46893"/>
                </a:cubicBezTo>
                <a:cubicBezTo>
                  <a:pt x="258628" y="55694"/>
                  <a:pt x="246184" y="62524"/>
                  <a:pt x="234461" y="70339"/>
                </a:cubicBezTo>
                <a:cubicBezTo>
                  <a:pt x="222079" y="107486"/>
                  <a:pt x="225264" y="108211"/>
                  <a:pt x="199292" y="140677"/>
                </a:cubicBezTo>
                <a:cubicBezTo>
                  <a:pt x="192387" y="149308"/>
                  <a:pt x="182478" y="155282"/>
                  <a:pt x="175846" y="164124"/>
                </a:cubicBezTo>
                <a:cubicBezTo>
                  <a:pt x="96318" y="270162"/>
                  <a:pt x="159276" y="204141"/>
                  <a:pt x="105507" y="257908"/>
                </a:cubicBezTo>
                <a:cubicBezTo>
                  <a:pt x="101599" y="269631"/>
                  <a:pt x="100142" y="282481"/>
                  <a:pt x="93784" y="293077"/>
                </a:cubicBezTo>
                <a:cubicBezTo>
                  <a:pt x="52126" y="362509"/>
                  <a:pt x="72103" y="240891"/>
                  <a:pt x="23446" y="386862"/>
                </a:cubicBezTo>
                <a:lnTo>
                  <a:pt x="0" y="457200"/>
                </a:lnTo>
                <a:cubicBezTo>
                  <a:pt x="3908" y="484554"/>
                  <a:pt x="1461" y="513607"/>
                  <a:pt x="11723" y="539262"/>
                </a:cubicBezTo>
                <a:cubicBezTo>
                  <a:pt x="39054" y="607589"/>
                  <a:pt x="146269" y="574431"/>
                  <a:pt x="187569" y="574431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33900" y="1230868"/>
            <a:ext cx="9204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Gouda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790700" y="4927937"/>
            <a:ext cx="6705600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the popular</a:t>
            </a: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Verdana" pitchFamily="34" charset="0"/>
              </a:rPr>
              <a:t>Stroopwafels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(syrup waffles) 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were first made in Gouda, The Netherlands,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which is also famous for its cheese . . 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Left Arrow 6"/>
          <p:cNvSpPr>
            <a:spLocks noChangeArrowheads="1"/>
          </p:cNvSpPr>
          <p:nvPr/>
        </p:nvSpPr>
        <p:spPr bwMode="auto">
          <a:xfrm rot="957449">
            <a:off x="5542552" y="1588438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07985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300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3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2816469" y="540657"/>
            <a:ext cx="4114800" cy="220254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8900" y="3494544"/>
            <a:ext cx="5029200" cy="267765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the term “Belgium Waffle” was invented as a marketing ploy to sell waffles to Americans at a World’s Fair in America</a:t>
            </a:r>
          </a:p>
        </p:txBody>
      </p:sp>
    </p:spTree>
    <p:extLst>
      <p:ext uri="{BB962C8B-B14F-4D97-AF65-F5344CB8AC3E}">
        <p14:creationId xmlns:p14="http://schemas.microsoft.com/office/powerpoint/2010/main" val="1175432854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1.bp.blogspot.com/_YyPAFW8UGHU/S8IkJzHFDfI/AAAAAAAAAUQ/1nbepAtqGr4/s1600/Waffles%2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8575"/>
            <a:ext cx="9105096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9008" y="5257800"/>
            <a:ext cx="7438292" cy="1254702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the term “Belgium Waffle” was invented in American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as a (very successful) marketing ploy . . .</a:t>
            </a:r>
          </a:p>
        </p:txBody>
      </p:sp>
      <p:sp>
        <p:nvSpPr>
          <p:cNvPr id="6" name="Rectangle 5"/>
          <p:cNvSpPr/>
          <p:nvPr/>
        </p:nvSpPr>
        <p:spPr>
          <a:xfrm>
            <a:off x="4676373" y="6566356"/>
            <a:ext cx="8953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8918381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85900" y="2438400"/>
            <a:ext cx="7315200" cy="3505575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you probably will not find too much on-line about it, but the horsemeat sausages are really wonderful . . .</a:t>
            </a: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Really . . 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wonderful.</a:t>
            </a:r>
            <a:endParaRPr lang="en-US" sz="20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076942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5900" y="2438400"/>
            <a:ext cx="7315200" cy="3505575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you probably will not find too much on-line about it, but the horsemeat sausages are really wonderful . . .</a:t>
            </a: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really . . 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wonderful.</a:t>
            </a:r>
            <a:endParaRPr lang="en-US" sz="20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22212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5900" y="2438400"/>
            <a:ext cx="7315200" cy="3505575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you probably will not find too much on-line about it, but the horsemeat sausages are really wonderful . . .</a:t>
            </a: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really . . 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wonderful.</a:t>
            </a:r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648726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254" y="123825"/>
            <a:ext cx="6766560" cy="64940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68705" y="6642556"/>
            <a:ext cx="2922595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3"/>
              </a:rPr>
              <a:t>https://www.pri.org/stories/2013-03-11/how-cook-your-horse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01509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1981200"/>
            <a:ext cx="9220200" cy="4154984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Verdana" pitchFamily="34" charset="0"/>
              </a:rPr>
              <a:t>. . . and at the bottom of the country pages there is a collection of WebSites that could be useful for things like your class project . . 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519982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81000"/>
            <a:ext cx="9601200" cy="61579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773" y="5715000"/>
            <a:ext cx="9005455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links to other useful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WebSites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AA0E8AB-8FB0-D5DE-2B80-4236A843F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603" y="531607"/>
            <a:ext cx="2270697" cy="470989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020024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" y="76200"/>
            <a:ext cx="9220200" cy="6499215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REM: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FF"/>
                </a:solidFill>
                <a:latin typeface="Verdana" pitchFamily="34" charset="0"/>
              </a:rPr>
              <a:t>To go to any country (or region, or subject matter) simply go to the A-Z index at the top of any </a:t>
            </a:r>
            <a:r>
              <a:rPr lang="en-US" sz="4000" b="1" dirty="0" err="1">
                <a:solidFill>
                  <a:srgbClr val="FFFFFF"/>
                </a:solidFill>
                <a:latin typeface="Verdana" pitchFamily="34" charset="0"/>
              </a:rPr>
              <a:t>WebPage</a:t>
            </a:r>
            <a:r>
              <a:rPr lang="en-US" sz="4000" b="1" dirty="0">
                <a:solidFill>
                  <a:srgbClr val="FFFFFF"/>
                </a:solidFill>
                <a:latin typeface="Verdana" pitchFamily="34" charset="0"/>
              </a:rPr>
              <a:t> click on the first letter of the items you want . . . and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FF"/>
                </a:solidFill>
                <a:latin typeface="Verdana" pitchFamily="34" charset="0"/>
              </a:rPr>
              <a:t>“Bob’s your Uncle. . . .”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41FF03A9-DFF7-2A2C-7610-AE890F4DF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544" y="391274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</p:spTree>
    <p:extLst>
      <p:ext uri="{BB962C8B-B14F-4D97-AF65-F5344CB8AC3E}">
        <p14:creationId xmlns:p14="http://schemas.microsoft.com/office/powerpoint/2010/main" val="212714626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C606B1-F7EA-7F63-E3FA-E4DB931EF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>
            <a:extLst>
              <a:ext uri="{FF2B5EF4-FFF2-40B4-BE49-F238E27FC236}">
                <a16:creationId xmlns:a16="http://schemas.microsoft.com/office/drawing/2014/main" id="{C8E0A033-A8EB-8FD8-9347-111C4455C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>
            <a:extLst>
              <a:ext uri="{FF2B5EF4-FFF2-40B4-BE49-F238E27FC236}">
                <a16:creationId xmlns:a16="http://schemas.microsoft.com/office/drawing/2014/main" id="{032C7279-0631-F8D5-203B-4F9ACFFB3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A19E1-3BFA-F6E0-38E9-28E3373BE65D}"/>
              </a:ext>
            </a:extLst>
          </p:cNvPr>
          <p:cNvSpPr/>
          <p:nvPr/>
        </p:nvSpPr>
        <p:spPr bwMode="auto">
          <a:xfrm>
            <a:off x="1531620" y="914400"/>
            <a:ext cx="72387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They will be useful later on with your project .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A83-89EA-1C29-9B92-805034933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91036"/>
            <a:ext cx="9235440" cy="2904764"/>
          </a:xfrm>
          <a:prstGeom prst="rect">
            <a:avLst/>
          </a:prstGeom>
        </p:spPr>
      </p:pic>
      <p:sp>
        <p:nvSpPr>
          <p:cNvPr id="12" name="Right Arrow 7">
            <a:extLst>
              <a:ext uri="{FF2B5EF4-FFF2-40B4-BE49-F238E27FC236}">
                <a16:creationId xmlns:a16="http://schemas.microsoft.com/office/drawing/2014/main" id="{F454684B-7401-88C9-CC6F-FD071FEF3050}"/>
              </a:ext>
            </a:extLst>
          </p:cNvPr>
          <p:cNvSpPr/>
          <p:nvPr/>
        </p:nvSpPr>
        <p:spPr bwMode="auto">
          <a:xfrm rot="18586553">
            <a:off x="322500" y="4235808"/>
            <a:ext cx="3440705" cy="842073"/>
          </a:xfrm>
          <a:prstGeom prst="rightArrow">
            <a:avLst/>
          </a:prstGeom>
          <a:solidFill>
            <a:schemeClr val="accent2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A-Z Subject Index links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443692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532B0B-66FF-D9B4-989D-E56AE8A77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>
            <a:extLst>
              <a:ext uri="{FF2B5EF4-FFF2-40B4-BE49-F238E27FC236}">
                <a16:creationId xmlns:a16="http://schemas.microsoft.com/office/drawing/2014/main" id="{8E508487-3226-D3E5-1CAA-D171B9ED3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>
            <a:extLst>
              <a:ext uri="{FF2B5EF4-FFF2-40B4-BE49-F238E27FC236}">
                <a16:creationId xmlns:a16="http://schemas.microsoft.com/office/drawing/2014/main" id="{4F9774A5-35F9-D958-C821-1E6510AD6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43B12B-01A2-EC17-2B19-49F861111198}"/>
              </a:ext>
            </a:extLst>
          </p:cNvPr>
          <p:cNvSpPr/>
          <p:nvPr/>
        </p:nvSpPr>
        <p:spPr bwMode="auto">
          <a:xfrm>
            <a:off x="1531620" y="914400"/>
            <a:ext cx="72387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They will be useful later on with your project .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D873C8-BC73-2909-440B-CB929D3B9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91036"/>
            <a:ext cx="9235440" cy="29047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5F2AF1-F59F-D743-D6FD-EE05EB7B2401}"/>
              </a:ext>
            </a:extLst>
          </p:cNvPr>
          <p:cNvSpPr/>
          <p:nvPr/>
        </p:nvSpPr>
        <p:spPr bwMode="auto">
          <a:xfrm>
            <a:off x="1562100" y="4897466"/>
            <a:ext cx="72387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 to any country . . .</a:t>
            </a:r>
          </a:p>
        </p:txBody>
      </p:sp>
    </p:spTree>
    <p:extLst>
      <p:ext uri="{BB962C8B-B14F-4D97-AF65-F5344CB8AC3E}">
        <p14:creationId xmlns:p14="http://schemas.microsoft.com/office/powerpoint/2010/main" val="2879784416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1266D1-6E31-68E6-A056-B694149C116E}"/>
              </a:ext>
            </a:extLst>
          </p:cNvPr>
          <p:cNvSpPr txBox="1"/>
          <p:nvPr/>
        </p:nvSpPr>
        <p:spPr>
          <a:xfrm>
            <a:off x="2628900" y="2450474"/>
            <a:ext cx="5029200" cy="1649747"/>
          </a:xfrm>
          <a:prstGeom prst="rect">
            <a:avLst/>
          </a:prstGeom>
          <a:solidFill>
            <a:schemeClr val="bg1"/>
          </a:solidFill>
          <a:ln w="76200">
            <a:solidFill>
              <a:srgbClr val="BE0027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E0027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Bon Appétit!</a:t>
            </a: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4357" y="4434126"/>
            <a:ext cx="8382000" cy="118750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French-speaking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Wallonians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like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to hear you talk like that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641D8C-AF32-6CBD-E4AE-EF0B26AA94D7}"/>
              </a:ext>
            </a:extLst>
          </p:cNvPr>
          <p:cNvSpPr txBox="1"/>
          <p:nvPr/>
        </p:nvSpPr>
        <p:spPr>
          <a:xfrm>
            <a:off x="2628900" y="2450474"/>
            <a:ext cx="5029200" cy="1649747"/>
          </a:xfrm>
          <a:prstGeom prst="rect">
            <a:avLst/>
          </a:prstGeom>
          <a:solidFill>
            <a:srgbClr val="F7F409"/>
          </a:solidFill>
          <a:ln w="76200">
            <a:solidFill>
              <a:srgbClr val="BE0027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E0027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Bon Appétit!</a:t>
            </a: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Text Box 4"/>
          <p:cNvSpPr txBox="1">
            <a:spLocks noChangeArrowheads="1"/>
          </p:cNvSpPr>
          <p:nvPr/>
        </p:nvSpPr>
        <p:spPr bwMode="auto">
          <a:xfrm>
            <a:off x="6779042" y="258715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3314" name="Picture 2" descr="http://upload.wikimedia.org/wikipedia/commons/thumb/9/97/The_Earth_seen_from_Apollo_17.jpg/300px-The_Earth_seen_from_Apollo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558" y="14514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A2B30F-8504-984F-2B9A-9D2FA4DE3A24}"/>
              </a:ext>
            </a:extLst>
          </p:cNvPr>
          <p:cNvSpPr/>
          <p:nvPr/>
        </p:nvSpPr>
        <p:spPr>
          <a:xfrm>
            <a:off x="856472" y="1970455"/>
            <a:ext cx="8561106" cy="2616101"/>
          </a:xfrm>
          <a:prstGeom prst="rect">
            <a:avLst/>
          </a:prstGeom>
        </p:spPr>
        <p:txBody>
          <a:bodyPr wrap="square" lIns="91440" tIns="45720" rIns="91440">
            <a:sp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Use your imagination and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Explore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Countries and Cultures 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around the World . . .</a:t>
            </a:r>
          </a:p>
        </p:txBody>
      </p:sp>
    </p:spTree>
    <p:extLst>
      <p:ext uri="{BB962C8B-B14F-4D97-AF65-F5344CB8AC3E}">
        <p14:creationId xmlns:p14="http://schemas.microsoft.com/office/powerpoint/2010/main" val="49039514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96B68E-DD18-8069-E10F-C0A6F7263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>
            <a:extLst>
              <a:ext uri="{FF2B5EF4-FFF2-40B4-BE49-F238E27FC236}">
                <a16:creationId xmlns:a16="http://schemas.microsoft.com/office/drawing/2014/main" id="{DE1DE71C-FC59-9CE7-301F-509C9C5EA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>
            <a:extLst>
              <a:ext uri="{FF2B5EF4-FFF2-40B4-BE49-F238E27FC236}">
                <a16:creationId xmlns:a16="http://schemas.microsoft.com/office/drawing/2014/main" id="{2033AC05-7976-9367-5D4D-035FBAEC7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55AD35-9A51-CACF-44A2-0B7B125B90E1}"/>
              </a:ext>
            </a:extLst>
          </p:cNvPr>
          <p:cNvSpPr/>
          <p:nvPr/>
        </p:nvSpPr>
        <p:spPr bwMode="auto">
          <a:xfrm>
            <a:off x="1531620" y="914400"/>
            <a:ext cx="72387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They will be useful later on with your project .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870296-003E-F0D8-DF41-5B76A6A65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91036"/>
            <a:ext cx="9235440" cy="29047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8E0D7E-FD78-1D50-263C-48735E423B29}"/>
              </a:ext>
            </a:extLst>
          </p:cNvPr>
          <p:cNvSpPr/>
          <p:nvPr/>
        </p:nvSpPr>
        <p:spPr bwMode="auto">
          <a:xfrm>
            <a:off x="1486183" y="4800600"/>
            <a:ext cx="73911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3242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click “A” for “Afghanistan” . . .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63242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9E517E8C-E3CB-483F-E0C6-B5A3498A70E7}"/>
              </a:ext>
            </a:extLst>
          </p:cNvPr>
          <p:cNvSpPr/>
          <p:nvPr/>
        </p:nvSpPr>
        <p:spPr bwMode="auto">
          <a:xfrm>
            <a:off x="2042530" y="2887936"/>
            <a:ext cx="290714" cy="360516"/>
          </a:xfrm>
          <a:custGeom>
            <a:avLst/>
            <a:gdLst>
              <a:gd name="connsiteX0" fmla="*/ 269631 w 351764"/>
              <a:gd name="connsiteY0" fmla="*/ 410307 h 436225"/>
              <a:gd name="connsiteX1" fmla="*/ 316523 w 351764"/>
              <a:gd name="connsiteY1" fmla="*/ 351692 h 436225"/>
              <a:gd name="connsiteX2" fmla="*/ 328246 w 351764"/>
              <a:gd name="connsiteY2" fmla="*/ 304800 h 436225"/>
              <a:gd name="connsiteX3" fmla="*/ 339969 w 351764"/>
              <a:gd name="connsiteY3" fmla="*/ 269630 h 436225"/>
              <a:gd name="connsiteX4" fmla="*/ 339969 w 351764"/>
              <a:gd name="connsiteY4" fmla="*/ 82061 h 436225"/>
              <a:gd name="connsiteX5" fmla="*/ 316523 w 351764"/>
              <a:gd name="connsiteY5" fmla="*/ 46892 h 436225"/>
              <a:gd name="connsiteX6" fmla="*/ 281354 w 351764"/>
              <a:gd name="connsiteY6" fmla="*/ 23446 h 436225"/>
              <a:gd name="connsiteX7" fmla="*/ 211015 w 351764"/>
              <a:gd name="connsiteY7" fmla="*/ 0 h 436225"/>
              <a:gd name="connsiteX8" fmla="*/ 105508 w 351764"/>
              <a:gd name="connsiteY8" fmla="*/ 11723 h 436225"/>
              <a:gd name="connsiteX9" fmla="*/ 70338 w 351764"/>
              <a:gd name="connsiteY9" fmla="*/ 23446 h 436225"/>
              <a:gd name="connsiteX10" fmla="*/ 23446 w 351764"/>
              <a:gd name="connsiteY10" fmla="*/ 93784 h 436225"/>
              <a:gd name="connsiteX11" fmla="*/ 0 w 351764"/>
              <a:gd name="connsiteY11" fmla="*/ 128953 h 436225"/>
              <a:gd name="connsiteX12" fmla="*/ 11723 w 351764"/>
              <a:gd name="connsiteY12" fmla="*/ 386861 h 436225"/>
              <a:gd name="connsiteX13" fmla="*/ 23446 w 351764"/>
              <a:gd name="connsiteY13" fmla="*/ 422030 h 436225"/>
              <a:gd name="connsiteX14" fmla="*/ 58615 w 351764"/>
              <a:gd name="connsiteY14" fmla="*/ 433753 h 436225"/>
              <a:gd name="connsiteX15" fmla="*/ 269631 w 351764"/>
              <a:gd name="connsiteY15" fmla="*/ 398584 h 436225"/>
              <a:gd name="connsiteX16" fmla="*/ 281354 w 351764"/>
              <a:gd name="connsiteY16" fmla="*/ 339969 h 43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764" h="436225">
                <a:moveTo>
                  <a:pt x="269631" y="410307"/>
                </a:moveTo>
                <a:cubicBezTo>
                  <a:pt x="285262" y="390769"/>
                  <a:pt x="304372" y="373565"/>
                  <a:pt x="316523" y="351692"/>
                </a:cubicBezTo>
                <a:cubicBezTo>
                  <a:pt x="324348" y="337608"/>
                  <a:pt x="323820" y="320292"/>
                  <a:pt x="328246" y="304800"/>
                </a:cubicBezTo>
                <a:cubicBezTo>
                  <a:pt x="331641" y="292918"/>
                  <a:pt x="336061" y="281353"/>
                  <a:pt x="339969" y="269630"/>
                </a:cubicBezTo>
                <a:cubicBezTo>
                  <a:pt x="348375" y="193977"/>
                  <a:pt x="361669" y="154396"/>
                  <a:pt x="339969" y="82061"/>
                </a:cubicBezTo>
                <a:cubicBezTo>
                  <a:pt x="335921" y="68566"/>
                  <a:pt x="326486" y="56855"/>
                  <a:pt x="316523" y="46892"/>
                </a:cubicBezTo>
                <a:cubicBezTo>
                  <a:pt x="306560" y="36929"/>
                  <a:pt x="294229" y="29168"/>
                  <a:pt x="281354" y="23446"/>
                </a:cubicBezTo>
                <a:cubicBezTo>
                  <a:pt x="258770" y="13409"/>
                  <a:pt x="211015" y="0"/>
                  <a:pt x="211015" y="0"/>
                </a:cubicBezTo>
                <a:cubicBezTo>
                  <a:pt x="175846" y="3908"/>
                  <a:pt x="140412" y="5906"/>
                  <a:pt x="105508" y="11723"/>
                </a:cubicBezTo>
                <a:cubicBezTo>
                  <a:pt x="93319" y="13755"/>
                  <a:pt x="79076" y="14708"/>
                  <a:pt x="70338" y="23446"/>
                </a:cubicBezTo>
                <a:cubicBezTo>
                  <a:pt x="50413" y="43371"/>
                  <a:pt x="39077" y="70338"/>
                  <a:pt x="23446" y="93784"/>
                </a:cubicBezTo>
                <a:lnTo>
                  <a:pt x="0" y="128953"/>
                </a:lnTo>
                <a:cubicBezTo>
                  <a:pt x="3908" y="214922"/>
                  <a:pt x="4860" y="301077"/>
                  <a:pt x="11723" y="386861"/>
                </a:cubicBezTo>
                <a:cubicBezTo>
                  <a:pt x="12708" y="399179"/>
                  <a:pt x="14708" y="413292"/>
                  <a:pt x="23446" y="422030"/>
                </a:cubicBezTo>
                <a:cubicBezTo>
                  <a:pt x="32184" y="430768"/>
                  <a:pt x="46892" y="429845"/>
                  <a:pt x="58615" y="433753"/>
                </a:cubicBezTo>
                <a:cubicBezTo>
                  <a:pt x="75767" y="432610"/>
                  <a:pt x="227015" y="451854"/>
                  <a:pt x="269631" y="398584"/>
                </a:cubicBezTo>
                <a:cubicBezTo>
                  <a:pt x="283825" y="380841"/>
                  <a:pt x="281354" y="360062"/>
                  <a:pt x="281354" y="339969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Down Arrow 8">
            <a:extLst>
              <a:ext uri="{FF2B5EF4-FFF2-40B4-BE49-F238E27FC236}">
                <a16:creationId xmlns:a16="http://schemas.microsoft.com/office/drawing/2014/main" id="{A5C2CDFC-E2FD-4C0C-29F0-D8CF9E8F6CE7}"/>
              </a:ext>
            </a:extLst>
          </p:cNvPr>
          <p:cNvSpPr/>
          <p:nvPr/>
        </p:nvSpPr>
        <p:spPr>
          <a:xfrm rot="7754616">
            <a:off x="2847097" y="2796851"/>
            <a:ext cx="585087" cy="2012806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15368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8472</TotalTime>
  <Words>2181</Words>
  <Application>Microsoft Office PowerPoint</Application>
  <PresentationFormat>35mm Slides</PresentationFormat>
  <Paragraphs>262</Paragraphs>
  <Slides>83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83</vt:i4>
      </vt:variant>
    </vt:vector>
  </HeadingPairs>
  <TitlesOfParts>
    <vt:vector size="102" baseType="lpstr">
      <vt:lpstr>Arial</vt:lpstr>
      <vt:lpstr>Arial Black</vt:lpstr>
      <vt:lpstr>Monotype Sorts</vt:lpstr>
      <vt:lpstr>Tahoma</vt:lpstr>
      <vt:lpstr>Times New Roman</vt:lpstr>
      <vt:lpstr>Verdana</vt:lpstr>
      <vt:lpstr>Default Design</vt:lpstr>
      <vt:lpstr>6_Contemporary Portrait</vt:lpstr>
      <vt:lpstr>5_Contemporary Portrait</vt:lpstr>
      <vt:lpstr>16_Contemporary Portrait</vt:lpstr>
      <vt:lpstr>6_Default Design</vt:lpstr>
      <vt:lpstr>7_Default Design</vt:lpstr>
      <vt:lpstr>31_Default Design</vt:lpstr>
      <vt:lpstr>2_Contemporary Portrait</vt:lpstr>
      <vt:lpstr>1_Default Design</vt:lpstr>
      <vt:lpstr>3_Contemporary Portrait</vt:lpstr>
      <vt:lpstr>5_Default Design</vt:lpstr>
      <vt:lpstr>7_Contemporary Portrait</vt:lpstr>
      <vt:lpstr>1_Contemporary Portrait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740</cp:revision>
  <cp:lastPrinted>2000-04-12T17:52:36Z</cp:lastPrinted>
  <dcterms:created xsi:type="dcterms:W3CDTF">2000-03-27T14:48:03Z</dcterms:created>
  <dcterms:modified xsi:type="dcterms:W3CDTF">2026-01-02T04:13:40Z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