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29" r:id="rId1"/>
    <p:sldMasterId id="2147484922" r:id="rId2"/>
    <p:sldMasterId id="2147486163" r:id="rId3"/>
    <p:sldMasterId id="2147486175" r:id="rId4"/>
  </p:sldMasterIdLst>
  <p:notesMasterIdLst>
    <p:notesMasterId r:id="rId26"/>
  </p:notesMasterIdLst>
  <p:handoutMasterIdLst>
    <p:handoutMasterId r:id="rId27"/>
  </p:handoutMasterIdLst>
  <p:sldIdLst>
    <p:sldId id="1677" r:id="rId5"/>
    <p:sldId id="1679" r:id="rId6"/>
    <p:sldId id="1903" r:id="rId7"/>
    <p:sldId id="3333" r:id="rId8"/>
    <p:sldId id="3334" r:id="rId9"/>
    <p:sldId id="3335" r:id="rId10"/>
    <p:sldId id="3336" r:id="rId11"/>
    <p:sldId id="3349" r:id="rId12"/>
    <p:sldId id="3350" r:id="rId13"/>
    <p:sldId id="3351" r:id="rId14"/>
    <p:sldId id="3114" r:id="rId15"/>
    <p:sldId id="3125" r:id="rId16"/>
    <p:sldId id="3339" r:id="rId17"/>
    <p:sldId id="2307" r:id="rId18"/>
    <p:sldId id="2308" r:id="rId19"/>
    <p:sldId id="2309" r:id="rId20"/>
    <p:sldId id="3132" r:id="rId21"/>
    <p:sldId id="3342" r:id="rId22"/>
    <p:sldId id="3343" r:id="rId23"/>
    <p:sldId id="3348" r:id="rId24"/>
    <p:sldId id="3321" r:id="rId2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600"/>
    <a:srgbClr val="FFFFFF"/>
    <a:srgbClr val="022583"/>
    <a:srgbClr val="000000"/>
    <a:srgbClr val="0070C0"/>
    <a:srgbClr val="FFD961"/>
    <a:srgbClr val="BADDE1"/>
    <a:srgbClr val="FFFFCD"/>
    <a:srgbClr val="FFFFAF"/>
    <a:srgbClr val="91E3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5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872" y="56"/>
      </p:cViewPr>
      <p:guideLst>
        <p:guide orient="horz" pos="210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3816"/>
    </p:cViewPr>
  </p:sorterViewPr>
  <p:notesViewPr>
    <p:cSldViewPr snapToGrid="0">
      <p:cViewPr varScale="1">
        <p:scale>
          <a:sx n="37" d="100"/>
          <a:sy n="37" d="100"/>
        </p:scale>
        <p:origin x="-1470" y="-9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fld id="{8FEB9EEB-AC0C-41B8-84E9-0373B1DA9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091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7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0570"/>
            <a:ext cx="536448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fld id="{0C47849C-5A47-4F1B-8347-87C15C111F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096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86CF96-D1CB-4D41-82D0-8389C51CBEB0}" type="slidenum">
              <a:rPr kumimoji="1" lang="en-US" sz="1300" b="0" i="1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1" lang="en-US" sz="13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4414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86CF96-D1CB-4D41-82D0-8389C51CBEB0}" type="slidenum">
              <a:rPr kumimoji="1" lang="en-US" sz="1300" b="0" i="1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1" lang="en-US" sz="13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2008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86CF96-D1CB-4D41-82D0-8389C51CBEB0}" type="slidenum">
              <a:rPr kumimoji="1" lang="en-US" sz="1300" b="0" i="1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1" lang="en-US" sz="13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9416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86CF96-D1CB-4D41-82D0-8389C51CBEB0}" type="slidenum">
              <a:rPr kumimoji="1" lang="en-US" sz="1300" b="0" i="1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1" lang="en-US" sz="13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4822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55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F13B2-1104-40C1-A3DF-E4CA1C9F9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1FB0C-3862-421B-A059-DF544CA6F2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77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77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14FD8-3282-4E9F-9A5C-E74BE7D5B8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553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1A1FFA3F-0529-47EE-AF88-438232F16B2F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A6C6797D-333A-4C39-B5D1-96373ADC4292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02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FCA95195-6071-4C8F-85D5-A9298C7D7ED4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A4292821-B1E5-4D3E-ABF9-D495292D4186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8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8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22532446-A9E8-4F0F-A87F-856B24F33D88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B51BE6C5-F862-431A-A625-9D1A8DC307DE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0C2E96AE-28E5-4C2B-814A-AC280434BAE7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7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194B4F53-C1EF-4049-9C80-91A8783D320A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4AEB6-FAD4-4E02-834A-F9F0F5BBE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3063A11C-B25D-46F8-B798-36A813BEB910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104ECC4B-5B79-4AE2-AF62-15C7F2F1D6B9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766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766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0C7806D5-08C1-41C8-BE9F-898D222DB952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06405" indent="0" algn="ctr">
              <a:buNone/>
              <a:defRPr/>
            </a:lvl2pPr>
            <a:lvl3pPr marL="812810" indent="0" algn="ctr">
              <a:buNone/>
              <a:defRPr/>
            </a:lvl3pPr>
            <a:lvl4pPr marL="1219215" indent="0" algn="ctr">
              <a:buNone/>
              <a:defRPr/>
            </a:lvl4pPr>
            <a:lvl5pPr marL="1625620" indent="0" algn="ctr">
              <a:buNone/>
              <a:defRPr/>
            </a:lvl5pPr>
            <a:lvl6pPr marL="2032025" indent="0" algn="ctr">
              <a:buNone/>
              <a:defRPr/>
            </a:lvl6pPr>
            <a:lvl7pPr marL="2438430" indent="0" algn="ctr">
              <a:buNone/>
              <a:defRPr/>
            </a:lvl7pPr>
            <a:lvl8pPr marL="2844836" indent="0" algn="ctr">
              <a:buNone/>
              <a:defRPr/>
            </a:lvl8pPr>
            <a:lvl9pPr marL="3251241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D5A15-DD98-4E06-84A4-CC8985EED67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5905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2CCBB-B48C-4688-AA99-401A53C4BFB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1199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89" y="4406921"/>
            <a:ext cx="7772400" cy="1362075"/>
          </a:xfrm>
        </p:spPr>
        <p:txBody>
          <a:bodyPr anchor="t"/>
          <a:lstStyle>
            <a:lvl1pPr algn="l">
              <a:defRPr sz="355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89" y="2906713"/>
            <a:ext cx="7772400" cy="1500187"/>
          </a:xfrm>
        </p:spPr>
        <p:txBody>
          <a:bodyPr anchor="b"/>
          <a:lstStyle>
            <a:lvl1pPr marL="0" indent="0">
              <a:buNone/>
              <a:defRPr sz="1778"/>
            </a:lvl1pPr>
            <a:lvl2pPr marL="406405" indent="0">
              <a:buNone/>
              <a:defRPr sz="1600"/>
            </a:lvl2pPr>
            <a:lvl3pPr marL="812810" indent="0">
              <a:buNone/>
              <a:defRPr sz="1422"/>
            </a:lvl3pPr>
            <a:lvl4pPr marL="1219215" indent="0">
              <a:buNone/>
              <a:defRPr sz="1244"/>
            </a:lvl4pPr>
            <a:lvl5pPr marL="1625620" indent="0">
              <a:buNone/>
              <a:defRPr sz="1244"/>
            </a:lvl5pPr>
            <a:lvl6pPr marL="2032025" indent="0">
              <a:buNone/>
              <a:defRPr sz="1244"/>
            </a:lvl6pPr>
            <a:lvl7pPr marL="2438430" indent="0">
              <a:buNone/>
              <a:defRPr sz="1244"/>
            </a:lvl7pPr>
            <a:lvl8pPr marL="2844836" indent="0">
              <a:buNone/>
              <a:defRPr sz="1244"/>
            </a:lvl8pPr>
            <a:lvl9pPr marL="3251241" indent="0">
              <a:buNone/>
              <a:defRPr sz="12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26867-E981-479C-B990-1C00008F96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2716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3" y="1600206"/>
            <a:ext cx="4047067" cy="4525963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9733" y="1600206"/>
            <a:ext cx="4047067" cy="4525963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463DA-9758-4977-9A58-FCAC9CABD4E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1863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12" cy="639762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12" cy="3951288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378" y="1535113"/>
            <a:ext cx="4041422" cy="639762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378" y="2174875"/>
            <a:ext cx="4041422" cy="3951288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F9779-67C1-45C2-BCA9-C99A5D6DCE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785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FA063-A919-4412-A0B8-603E388762F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5513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1D87F-5718-472C-969E-198112277A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860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03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4D809-7AB2-4B37-8B84-246B0EC10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489" cy="1162050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756" y="273071"/>
            <a:ext cx="5111044" cy="5853113"/>
          </a:xfrm>
        </p:spPr>
        <p:txBody>
          <a:bodyPr/>
          <a:lstStyle>
            <a:lvl1pPr>
              <a:defRPr sz="2844"/>
            </a:lvl1pPr>
            <a:lvl2pPr>
              <a:defRPr sz="2489"/>
            </a:lvl2pPr>
            <a:lvl3pPr>
              <a:defRPr sz="2133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489" cy="4691063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BF5D3-0594-4D90-8AFF-B8BB576B8A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0406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11" y="4800600"/>
            <a:ext cx="5486400" cy="566738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11" y="612775"/>
            <a:ext cx="5486400" cy="4114800"/>
          </a:xfrm>
        </p:spPr>
        <p:txBody>
          <a:bodyPr/>
          <a:lstStyle>
            <a:lvl1pPr marL="0" indent="0">
              <a:buNone/>
              <a:defRPr sz="2844"/>
            </a:lvl1pPr>
            <a:lvl2pPr marL="406405" indent="0">
              <a:buNone/>
              <a:defRPr sz="2489"/>
            </a:lvl2pPr>
            <a:lvl3pPr marL="812810" indent="0">
              <a:buNone/>
              <a:defRPr sz="2133"/>
            </a:lvl3pPr>
            <a:lvl4pPr marL="1219215" indent="0">
              <a:buNone/>
              <a:defRPr sz="1778"/>
            </a:lvl4pPr>
            <a:lvl5pPr marL="1625620" indent="0">
              <a:buNone/>
              <a:defRPr sz="1778"/>
            </a:lvl5pPr>
            <a:lvl6pPr marL="2032025" indent="0">
              <a:buNone/>
              <a:defRPr sz="1778"/>
            </a:lvl6pPr>
            <a:lvl7pPr marL="2438430" indent="0">
              <a:buNone/>
              <a:defRPr sz="1778"/>
            </a:lvl7pPr>
            <a:lvl8pPr marL="2844836" indent="0">
              <a:buNone/>
              <a:defRPr sz="1778"/>
            </a:lvl8pPr>
            <a:lvl9pPr marL="3251241" indent="0">
              <a:buNone/>
              <a:defRPr sz="1778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11" y="5367338"/>
            <a:ext cx="5486400" cy="804862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058C3-CB48-408C-ABE9-3868B06DC5E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471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F76E6-6999-4AF9-B9E9-6DAB290D2F6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2400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11" y="274659"/>
            <a:ext cx="603673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C201C-3D4C-47EC-825F-FA435D9169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7386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7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06405" indent="0" algn="ctr">
              <a:buNone/>
              <a:defRPr/>
            </a:lvl2pPr>
            <a:lvl3pPr marL="812810" indent="0" algn="ctr">
              <a:buNone/>
              <a:defRPr/>
            </a:lvl3pPr>
            <a:lvl4pPr marL="1219215" indent="0" algn="ctr">
              <a:buNone/>
              <a:defRPr/>
            </a:lvl4pPr>
            <a:lvl5pPr marL="1625620" indent="0" algn="ctr">
              <a:buNone/>
              <a:defRPr/>
            </a:lvl5pPr>
            <a:lvl6pPr marL="2032025" indent="0" algn="ctr">
              <a:buNone/>
              <a:defRPr/>
            </a:lvl6pPr>
            <a:lvl7pPr marL="2438430" indent="0" algn="ctr">
              <a:buNone/>
              <a:defRPr/>
            </a:lvl7pPr>
            <a:lvl8pPr marL="2844836" indent="0" algn="ctr">
              <a:buNone/>
              <a:defRPr/>
            </a:lvl8pPr>
            <a:lvl9pPr marL="3251241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F13B2-1104-40C1-A3DF-E4CA1C9F9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900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4AEB6-FAD4-4E02-834A-F9F0F5BBE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2136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50"/>
            <a:ext cx="7772400" cy="1362075"/>
          </a:xfrm>
        </p:spPr>
        <p:txBody>
          <a:bodyPr anchor="t"/>
          <a:lstStyle>
            <a:lvl1pPr algn="l">
              <a:defRPr sz="355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778"/>
            </a:lvl1pPr>
            <a:lvl2pPr marL="406405" indent="0">
              <a:buNone/>
              <a:defRPr sz="1600"/>
            </a:lvl2pPr>
            <a:lvl3pPr marL="812810" indent="0">
              <a:buNone/>
              <a:defRPr sz="1422"/>
            </a:lvl3pPr>
            <a:lvl4pPr marL="1219215" indent="0">
              <a:buNone/>
              <a:defRPr sz="1244"/>
            </a:lvl4pPr>
            <a:lvl5pPr marL="1625620" indent="0">
              <a:buNone/>
              <a:defRPr sz="1244"/>
            </a:lvl5pPr>
            <a:lvl6pPr marL="2032025" indent="0">
              <a:buNone/>
              <a:defRPr sz="1244"/>
            </a:lvl6pPr>
            <a:lvl7pPr marL="2438430" indent="0">
              <a:buNone/>
              <a:defRPr sz="1244"/>
            </a:lvl7pPr>
            <a:lvl8pPr marL="2844836" indent="0">
              <a:buNone/>
              <a:defRPr sz="1244"/>
            </a:lvl8pPr>
            <a:lvl9pPr marL="3251241" indent="0">
              <a:buNone/>
              <a:defRPr sz="12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4D809-7AB2-4B37-8B84-246B0EC10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8217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65829-95B1-4346-BD21-D91C4A7FC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7183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50" y="1535113"/>
            <a:ext cx="4041775" cy="639762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50" y="2174875"/>
            <a:ext cx="4041775" cy="3951288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1FF50-5117-4456-A946-5722B6974B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344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8401B-7D02-4BD4-9E48-E2971190C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01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65829-95B1-4346-BD21-D91C4A7FC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D0E87-6BE3-43E6-876F-020C78AB8C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7793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00"/>
            <a:ext cx="5111750" cy="5853113"/>
          </a:xfrm>
        </p:spPr>
        <p:txBody>
          <a:bodyPr/>
          <a:lstStyle>
            <a:lvl1pPr>
              <a:defRPr sz="2844"/>
            </a:lvl1pPr>
            <a:lvl2pPr>
              <a:defRPr sz="2489"/>
            </a:lvl2pPr>
            <a:lvl3pPr>
              <a:defRPr sz="2133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F9929-2F28-40E8-BB8D-CC56ED2390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8098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844"/>
            </a:lvl1pPr>
            <a:lvl2pPr marL="406405" indent="0">
              <a:buNone/>
              <a:defRPr sz="2489"/>
            </a:lvl2pPr>
            <a:lvl3pPr marL="812810" indent="0">
              <a:buNone/>
              <a:defRPr sz="2133"/>
            </a:lvl3pPr>
            <a:lvl4pPr marL="1219215" indent="0">
              <a:buNone/>
              <a:defRPr sz="1778"/>
            </a:lvl4pPr>
            <a:lvl5pPr marL="1625620" indent="0">
              <a:buNone/>
              <a:defRPr sz="1778"/>
            </a:lvl5pPr>
            <a:lvl6pPr marL="2032025" indent="0">
              <a:buNone/>
              <a:defRPr sz="1778"/>
            </a:lvl6pPr>
            <a:lvl7pPr marL="2438430" indent="0">
              <a:buNone/>
              <a:defRPr sz="1778"/>
            </a:lvl7pPr>
            <a:lvl8pPr marL="2844836" indent="0">
              <a:buNone/>
              <a:defRPr sz="1778"/>
            </a:lvl8pPr>
            <a:lvl9pPr marL="3251241" indent="0">
              <a:buNone/>
              <a:defRPr sz="1778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95E2D-1F8B-4D04-8931-62B1D08C4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8767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1FB0C-3862-421B-A059-DF544CA6F2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505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8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8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14FD8-3282-4E9F-9A5C-E74BE7D5B8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895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92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92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1FF50-5117-4456-A946-5722B6974B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8401B-7D02-4BD4-9E48-E2971190C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D0E87-6BE3-43E6-876F-020C78AB8C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8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F9929-2F28-40E8-BB8D-CC56ED2390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95E2D-1F8B-4D04-8931-62B1D08C4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280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80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80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03F1196D-6E90-4168-86F8-F84964D13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9" r:id="rId1"/>
    <p:sldLayoutId id="2147484630" r:id="rId2"/>
    <p:sldLayoutId id="2147484631" r:id="rId3"/>
    <p:sldLayoutId id="2147484632" r:id="rId4"/>
    <p:sldLayoutId id="2147484633" r:id="rId5"/>
    <p:sldLayoutId id="2147484634" r:id="rId6"/>
    <p:sldLayoutId id="2147484635" r:id="rId7"/>
    <p:sldLayoutId id="2147484636" r:id="rId8"/>
    <p:sldLayoutId id="2147484637" r:id="rId9"/>
    <p:sldLayoutId id="2147484638" r:id="rId10"/>
    <p:sldLayoutId id="21474846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5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latin typeface="+mn-lt"/>
              </a:defRPr>
            </a:lvl1pPr>
          </a:lstStyle>
          <a:p>
            <a:pPr rtl="0" fontAlgn="base">
              <a:spcAft>
                <a:spcPct val="0"/>
              </a:spcAft>
              <a:defRPr/>
            </a:pPr>
            <a:endParaRPr lang="en-US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265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+mn-lt"/>
              </a:defRPr>
            </a:lvl1pPr>
          </a:lstStyle>
          <a:p>
            <a:pPr algn="ctr" rtl="0" fontAlgn="base">
              <a:spcAft>
                <a:spcPct val="0"/>
              </a:spcAft>
              <a:defRPr/>
            </a:pPr>
            <a:endParaRPr lang="en-US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265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+mn-lt"/>
              </a:defRPr>
            </a:lvl1pPr>
          </a:lstStyle>
          <a:p>
            <a:pPr rtl="0" fontAlgn="base">
              <a:spcAft>
                <a:spcPct val="0"/>
              </a:spcAft>
              <a:defRPr/>
            </a:pPr>
            <a:fld id="{0F60B05A-8A16-494C-9CA8-394F783BFA15}" type="slidenum">
              <a:rPr lang="en-US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rtl="0" fontAlgn="base">
                <a:spcAft>
                  <a:spcPct val="0"/>
                </a:spcAft>
                <a:defRPr/>
              </a:pPr>
              <a:t>‹#›</a:t>
            </a:fld>
            <a:endParaRPr lang="en-US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23" r:id="rId1"/>
    <p:sldLayoutId id="2147484924" r:id="rId2"/>
    <p:sldLayoutId id="2147484925" r:id="rId3"/>
    <p:sldLayoutId id="2147484926" r:id="rId4"/>
    <p:sldLayoutId id="2147484927" r:id="rId5"/>
    <p:sldLayoutId id="2147484928" r:id="rId6"/>
    <p:sldLayoutId id="2147484929" r:id="rId7"/>
    <p:sldLayoutId id="2147484930" r:id="rId8"/>
    <p:sldLayoutId id="2147484931" r:id="rId9"/>
    <p:sldLayoutId id="2147484932" r:id="rId10"/>
    <p:sldLayoutId id="21474849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44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44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39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44"/>
            </a:lvl1pPr>
          </a:lstStyle>
          <a:p>
            <a:pPr>
              <a:defRPr/>
            </a:pPr>
            <a:fld id="{9E51E057-6A53-4F59-9C55-C20B5AE82C4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87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64" r:id="rId1"/>
    <p:sldLayoutId id="2147486165" r:id="rId2"/>
    <p:sldLayoutId id="2147486166" r:id="rId3"/>
    <p:sldLayoutId id="2147486167" r:id="rId4"/>
    <p:sldLayoutId id="2147486168" r:id="rId5"/>
    <p:sldLayoutId id="2147486169" r:id="rId6"/>
    <p:sldLayoutId id="2147486170" r:id="rId7"/>
    <p:sldLayoutId id="2147486171" r:id="rId8"/>
    <p:sldLayoutId id="2147486172" r:id="rId9"/>
    <p:sldLayoutId id="2147486173" r:id="rId10"/>
    <p:sldLayoutId id="21474861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5pPr>
      <a:lvl6pPr marL="406405" algn="ctr" rtl="0" fontAlgn="base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6pPr>
      <a:lvl7pPr marL="812810" algn="ctr" rtl="0" fontAlgn="base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7pPr>
      <a:lvl8pPr marL="1219215" algn="ctr" rtl="0" fontAlgn="base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8pPr>
      <a:lvl9pPr marL="1625620" algn="ctr" rtl="0" fontAlgn="base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9pPr>
    </p:titleStyle>
    <p:bodyStyle>
      <a:lvl1pPr marL="304804" indent="-304804" algn="l" rtl="0" eaLnBrk="0" fontAlgn="base" hangingPunct="0">
        <a:spcBef>
          <a:spcPct val="20000"/>
        </a:spcBef>
        <a:spcAft>
          <a:spcPct val="0"/>
        </a:spcAft>
        <a:buChar char="•"/>
        <a:defRPr sz="2844">
          <a:solidFill>
            <a:schemeClr val="tx1"/>
          </a:solidFill>
          <a:latin typeface="+mn-lt"/>
          <a:ea typeface="+mn-ea"/>
          <a:cs typeface="+mn-cs"/>
        </a:defRPr>
      </a:lvl1pPr>
      <a:lvl2pPr marL="660408" indent="-254003" algn="l" rtl="0" eaLnBrk="0" fontAlgn="base" hangingPunct="0">
        <a:spcBef>
          <a:spcPct val="20000"/>
        </a:spcBef>
        <a:spcAft>
          <a:spcPct val="0"/>
        </a:spcAft>
        <a:buChar char="–"/>
        <a:defRPr sz="2489">
          <a:solidFill>
            <a:schemeClr val="tx1"/>
          </a:solidFill>
          <a:latin typeface="+mn-lt"/>
        </a:defRPr>
      </a:lvl2pPr>
      <a:lvl3pPr marL="1016013" indent="-203203" algn="l" rtl="0" eaLnBrk="0" fontAlgn="base" hangingPunct="0">
        <a:spcBef>
          <a:spcPct val="20000"/>
        </a:spcBef>
        <a:spcAft>
          <a:spcPct val="0"/>
        </a:spcAft>
        <a:buChar char="•"/>
        <a:defRPr sz="2133">
          <a:solidFill>
            <a:schemeClr val="tx1"/>
          </a:solidFill>
          <a:latin typeface="+mn-lt"/>
        </a:defRPr>
      </a:lvl3pPr>
      <a:lvl4pPr marL="1422418" indent="-203203" algn="l" rtl="0" eaLnBrk="0" fontAlgn="base" hangingPunct="0">
        <a:spcBef>
          <a:spcPct val="20000"/>
        </a:spcBef>
        <a:spcAft>
          <a:spcPct val="0"/>
        </a:spcAft>
        <a:buChar char="–"/>
        <a:defRPr sz="1778">
          <a:solidFill>
            <a:schemeClr val="tx1"/>
          </a:solidFill>
          <a:latin typeface="+mn-lt"/>
        </a:defRPr>
      </a:lvl4pPr>
      <a:lvl5pPr marL="1828823" indent="-203203" algn="l" rtl="0" eaLnBrk="0" fontAlgn="base" hangingPunct="0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5pPr>
      <a:lvl6pPr marL="2235228" indent="-203203" algn="l" rtl="0" fontAlgn="base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6pPr>
      <a:lvl7pPr marL="2641633" indent="-203203" algn="l" rtl="0" fontAlgn="base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7pPr>
      <a:lvl8pPr marL="3048038" indent="-203203" algn="l" rtl="0" fontAlgn="base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8pPr>
      <a:lvl9pPr marL="3454443" indent="-203203" algn="l" rtl="0" fontAlgn="base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40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1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921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562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202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843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4836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1241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280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44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80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44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80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44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03F1196D-6E90-4168-86F8-F84964D13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8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76" r:id="rId1"/>
    <p:sldLayoutId id="2147486177" r:id="rId2"/>
    <p:sldLayoutId id="2147486178" r:id="rId3"/>
    <p:sldLayoutId id="2147486179" r:id="rId4"/>
    <p:sldLayoutId id="2147486180" r:id="rId5"/>
    <p:sldLayoutId id="2147486181" r:id="rId6"/>
    <p:sldLayoutId id="2147486182" r:id="rId7"/>
    <p:sldLayoutId id="2147486183" r:id="rId8"/>
    <p:sldLayoutId id="2147486184" r:id="rId9"/>
    <p:sldLayoutId id="2147486185" r:id="rId10"/>
    <p:sldLayoutId id="21474861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5pPr>
      <a:lvl6pPr marL="406405" algn="ctr" rtl="0" fontAlgn="base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6pPr>
      <a:lvl7pPr marL="812810" algn="ctr" rtl="0" fontAlgn="base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7pPr>
      <a:lvl8pPr marL="1219215" algn="ctr" rtl="0" fontAlgn="base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8pPr>
      <a:lvl9pPr marL="1625620" algn="ctr" rtl="0" fontAlgn="base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9pPr>
    </p:titleStyle>
    <p:bodyStyle>
      <a:lvl1pPr marL="304804" indent="-304804" algn="l" rtl="0" eaLnBrk="0" fontAlgn="base" hangingPunct="0">
        <a:spcBef>
          <a:spcPct val="20000"/>
        </a:spcBef>
        <a:spcAft>
          <a:spcPct val="0"/>
        </a:spcAft>
        <a:buChar char="•"/>
        <a:defRPr sz="2844">
          <a:solidFill>
            <a:schemeClr val="tx1"/>
          </a:solidFill>
          <a:latin typeface="+mn-lt"/>
          <a:ea typeface="+mn-ea"/>
          <a:cs typeface="+mn-cs"/>
        </a:defRPr>
      </a:lvl1pPr>
      <a:lvl2pPr marL="660408" indent="-254003" algn="l" rtl="0" eaLnBrk="0" fontAlgn="base" hangingPunct="0">
        <a:spcBef>
          <a:spcPct val="20000"/>
        </a:spcBef>
        <a:spcAft>
          <a:spcPct val="0"/>
        </a:spcAft>
        <a:buChar char="–"/>
        <a:defRPr sz="2489">
          <a:solidFill>
            <a:schemeClr val="tx1"/>
          </a:solidFill>
          <a:latin typeface="+mn-lt"/>
        </a:defRPr>
      </a:lvl2pPr>
      <a:lvl3pPr marL="1016013" indent="-203203" algn="l" rtl="0" eaLnBrk="0" fontAlgn="base" hangingPunct="0">
        <a:spcBef>
          <a:spcPct val="20000"/>
        </a:spcBef>
        <a:spcAft>
          <a:spcPct val="0"/>
        </a:spcAft>
        <a:buChar char="•"/>
        <a:defRPr sz="2133">
          <a:solidFill>
            <a:schemeClr val="tx1"/>
          </a:solidFill>
          <a:latin typeface="+mn-lt"/>
        </a:defRPr>
      </a:lvl3pPr>
      <a:lvl4pPr marL="1422418" indent="-203203" algn="l" rtl="0" eaLnBrk="0" fontAlgn="base" hangingPunct="0">
        <a:spcBef>
          <a:spcPct val="20000"/>
        </a:spcBef>
        <a:spcAft>
          <a:spcPct val="0"/>
        </a:spcAft>
        <a:buChar char="–"/>
        <a:defRPr sz="1778">
          <a:solidFill>
            <a:schemeClr val="tx1"/>
          </a:solidFill>
          <a:latin typeface="+mn-lt"/>
        </a:defRPr>
      </a:lvl4pPr>
      <a:lvl5pPr marL="1828823" indent="-203203" algn="l" rtl="0" eaLnBrk="0" fontAlgn="base" hangingPunct="0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5pPr>
      <a:lvl6pPr marL="2235228" indent="-203203" algn="l" rtl="0" fontAlgn="base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6pPr>
      <a:lvl7pPr marL="2641633" indent="-203203" algn="l" rtl="0" fontAlgn="base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7pPr>
      <a:lvl8pPr marL="3048038" indent="-203203" algn="l" rtl="0" fontAlgn="base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8pPr>
      <a:lvl9pPr marL="3454443" indent="-203203" algn="l" rtl="0" fontAlgn="base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40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1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921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562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202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843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4836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1241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.umn.edu/~troufs/#title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.umn.edu/~troufs/#title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.umn.edu/~troufs/#title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.umn.edu/~troufs/#title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.umn.edu/~troufs/#title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.umn.edu/~troufs/#title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.umn.edu/~troufs/#title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.umn.edu/~troufs/#title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.umn.edu/~troufs/#title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.umn.edu/~troufs/#title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.umn.edu/~troufs/#titl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/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kumimoji="1" lang="en-US" sz="4400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2556933" y="6509275"/>
            <a:ext cx="39962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© 2010-2026 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  <a:hlinkClick r:id="rId2"/>
              </a:rPr>
              <a:t>Timothy G. Roufs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, University of Minnesota Duluth</a:t>
            </a:r>
            <a:endParaRPr kumimoji="1" lang="en-US" sz="1000" dirty="0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6" name="Picture 2" descr="http://ecx.images-amazon.com/images/I/51I-gWmAkTL._SX348_BO1,204,203,200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64" y="379844"/>
            <a:ext cx="4169668" cy="5944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25805" y="4075519"/>
            <a:ext cx="8265404" cy="1569660"/>
          </a:xfrm>
          <a:prstGeom prst="rect">
            <a:avLst/>
          </a:prstGeom>
          <a:solidFill>
            <a:srgbClr val="D7000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ctr" defTabSz="81281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Start deck in “Slide Show” mode, </a:t>
            </a:r>
          </a:p>
          <a:p>
            <a:pPr marL="0" marR="0" lvl="0" indent="0" algn="ctr" defTabSz="81281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and use your up/down arrow keys and/or </a:t>
            </a:r>
          </a:p>
          <a:p>
            <a:pPr marL="0" marR="0" lvl="0" indent="0" algn="ctr" defTabSz="81281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your space bar to advance the slides</a:t>
            </a:r>
          </a:p>
        </p:txBody>
      </p:sp>
    </p:spTree>
    <p:extLst>
      <p:ext uri="{BB962C8B-B14F-4D97-AF65-F5344CB8AC3E}">
        <p14:creationId xmlns:p14="http://schemas.microsoft.com/office/powerpoint/2010/main" val="3968213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C11D35-D32A-B49E-B49F-F1CB1F833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>
            <a:extLst>
              <a:ext uri="{FF2B5EF4-FFF2-40B4-BE49-F238E27FC236}">
                <a16:creationId xmlns:a16="http://schemas.microsoft.com/office/drawing/2014/main" id="{9F301175-6271-2375-67D2-BCF880AA3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4400" b="0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A8674520-662B-3A72-4402-0C916169B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6933" y="6509275"/>
            <a:ext cx="39962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2010-2026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  <a:hlinkClick r:id="rId2"/>
              </a:rPr>
              <a:t>Timothy G. Roufs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, University of Minnesota Duluth</a:t>
            </a:r>
            <a:endParaRPr kumimoji="1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4E6EF9-48C4-53C7-B9E0-70D2BB28E893}"/>
              </a:ext>
            </a:extLst>
          </p:cNvPr>
          <p:cNvSpPr txBox="1"/>
          <p:nvPr/>
        </p:nvSpPr>
        <p:spPr>
          <a:xfrm>
            <a:off x="340746" y="549621"/>
            <a:ext cx="8100205" cy="57785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0600"/>
                </a:highlight>
                <a:uLnTx/>
                <a:uFillTx/>
                <a:latin typeface="Arial" pitchFamily="34" charset="0"/>
                <a:ea typeface="+mn-ea"/>
                <a:cs typeface="+mn-cs"/>
              </a:rPr>
              <a:t>Interdisciplinary Approaches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000600"/>
                </a:highlight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000600"/>
                </a:highlight>
                <a:uLnTx/>
                <a:uFillTx/>
                <a:latin typeface="Arial" pitchFamily="34" charset="0"/>
                <a:ea typeface="+mn-ea"/>
                <a:cs typeface="+mn-cs"/>
              </a:rPr>
              <a:t>that support this 4-field +1 view, pulling from history, biology, sociology, psychology, fine arts, and more.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highlight>
                <a:srgbClr val="000600"/>
              </a:highlight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8001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000600"/>
                </a:highlight>
                <a:uLnTx/>
                <a:uFillTx/>
                <a:latin typeface="Arial" pitchFamily="34" charset="0"/>
                <a:ea typeface="+mn-ea"/>
                <a:cs typeface="+mn-cs"/>
              </a:rPr>
              <a:t>Information obtained primarily through participatory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0600"/>
                </a:highlight>
                <a:uLnTx/>
                <a:uFillTx/>
                <a:latin typeface="Arial" pitchFamily="34" charset="0"/>
                <a:ea typeface="+mn-ea"/>
                <a:cs typeface="+mn-cs"/>
              </a:rPr>
              <a:t>fieldwork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000600"/>
                </a:highlight>
                <a:uLnTx/>
                <a:uFillTx/>
                <a:latin typeface="Arial" pitchFamily="34" charset="0"/>
                <a:ea typeface="+mn-ea"/>
                <a:cs typeface="+mn-cs"/>
              </a:rPr>
              <a:t> (living with and learning from people).</a:t>
            </a:r>
          </a:p>
          <a:p>
            <a:pPr marL="8001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000600"/>
                </a:highlight>
                <a:uLnTx/>
                <a:uFillTx/>
                <a:latin typeface="Arial" pitchFamily="34" charset="0"/>
                <a:ea typeface="+mn-ea"/>
                <a:cs typeface="+mn-cs"/>
              </a:rPr>
              <a:t>Written reports emphasizing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0600"/>
                </a:highlight>
                <a:uLnTx/>
                <a:uFillTx/>
                <a:latin typeface="Arial" pitchFamily="34" charset="0"/>
                <a:ea typeface="+mn-ea"/>
                <a:cs typeface="+mn-cs"/>
              </a:rPr>
              <a:t>Ethnography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000600"/>
                </a:highlight>
                <a:uLnTx/>
                <a:uFillTx/>
                <a:latin typeface="Arial" pitchFamily="34" charset="0"/>
                <a:ea typeface="+mn-ea"/>
                <a:cs typeface="+mn-cs"/>
              </a:rPr>
              <a:t> (rich, detailed description) and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0600"/>
                </a:highlight>
                <a:uLnTx/>
                <a:uFillTx/>
                <a:latin typeface="Arial" pitchFamily="34" charset="0"/>
                <a:ea typeface="+mn-ea"/>
                <a:cs typeface="+mn-cs"/>
              </a:rPr>
              <a:t>Ethnology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000600"/>
                </a:highlight>
                <a:uLnTx/>
                <a:uFillTx/>
                <a:latin typeface="Arial" pitchFamily="34" charset="0"/>
                <a:ea typeface="+mn-ea"/>
                <a:cs typeface="+mn-cs"/>
              </a:rPr>
              <a:t> (cross-cultural analysis and explanation).</a:t>
            </a:r>
          </a:p>
          <a:p>
            <a:pPr marL="8001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000600"/>
                </a:highlight>
                <a:uLnTx/>
                <a:uFillTx/>
                <a:latin typeface="Arial" pitchFamily="34" charset="0"/>
                <a:ea typeface="+mn-ea"/>
                <a:cs typeface="+mn-cs"/>
              </a:rPr>
              <a:t>And tying all of this together is our overarching concept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0600"/>
                </a:highlight>
                <a:uLnTx/>
                <a:uFillTx/>
                <a:latin typeface="Arial" pitchFamily="34" charset="0"/>
                <a:ea typeface="+mn-ea"/>
                <a:cs typeface="+mn-cs"/>
              </a:rPr>
              <a:t>"Culture"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000600"/>
                </a:highlight>
                <a:uLnTx/>
                <a:uFillTx/>
                <a:latin typeface="Arial" pitchFamily="34" charset="0"/>
                <a:ea typeface="+mn-ea"/>
                <a:cs typeface="+mn-cs"/>
              </a:rPr>
              <a:t> the shared, learned behavior and ideas that act as the single most essential concept for understanding the patterns and differences we see across human groups.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0172663-7042-82A2-D7E1-09C4BEFBC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Information obtained primarily through </a:t>
            </a: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participatory fieldwork </a:t>
            </a:r>
            <a:r>
              <a:rPr kumimoji="0" lang="en-US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(living with and learning from people).</a:t>
            </a:r>
            <a:endParaRPr kumimoji="0" lang="en-US" altLang="en-US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2861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imeline&#10;&#10;Description automatically generated">
            <a:extLst>
              <a:ext uri="{FF2B5EF4-FFF2-40B4-BE49-F238E27FC236}">
                <a16:creationId xmlns:a16="http://schemas.microsoft.com/office/drawing/2014/main" id="{6205A329-7CCD-4329-8205-4F9235E8EC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633" y="281384"/>
            <a:ext cx="7315200" cy="627671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AF8F966-0139-494B-B63A-DC550E1B7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064" y="2740374"/>
            <a:ext cx="7126514" cy="2535118"/>
          </a:xfrm>
          <a:prstGeom prst="rect">
            <a:avLst/>
          </a:prstGeom>
          <a:solidFill>
            <a:srgbClr val="FFC000"/>
          </a:solidFill>
          <a:ln w="76200">
            <a:solidFill>
              <a:srgbClr val="790019"/>
            </a:solidFill>
            <a:miter lim="800000"/>
            <a:headEnd/>
            <a:tailEnd/>
          </a:ln>
        </p:spPr>
        <p:txBody>
          <a:bodyPr wrap="square" lIns="203200" tIns="203200" rIns="203200" bIns="203200" anchor="ctr">
            <a:spAutoFit/>
          </a:bodyPr>
          <a:lstStyle/>
          <a:p>
            <a:pPr algn="ctr" defTabSz="812810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790019"/>
                </a:solidFill>
                <a:latin typeface="Arial" charset="0"/>
              </a:rPr>
              <a:t>The Course Outline in a Nutshell</a:t>
            </a:r>
          </a:p>
          <a:p>
            <a:pPr algn="ctr" defTabSz="812810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FFC000"/>
                </a:solidFill>
                <a:latin typeface="Arial" charset="0"/>
              </a:rPr>
              <a:t>Course Structure</a:t>
            </a:r>
          </a:p>
          <a:p>
            <a:pPr algn="ctr" defTabSz="812810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FFC000"/>
                </a:solidFill>
                <a:latin typeface="Arial" charset="0"/>
              </a:rPr>
              <a:t>Course Structure</a:t>
            </a:r>
          </a:p>
        </p:txBody>
      </p:sp>
    </p:spTree>
    <p:extLst>
      <p:ext uri="{BB962C8B-B14F-4D97-AF65-F5344CB8AC3E}">
        <p14:creationId xmlns:p14="http://schemas.microsoft.com/office/powerpoint/2010/main" val="370169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imeline&#10;&#10;Description automatically generated">
            <a:extLst>
              <a:ext uri="{FF2B5EF4-FFF2-40B4-BE49-F238E27FC236}">
                <a16:creationId xmlns:a16="http://schemas.microsoft.com/office/drawing/2014/main" id="{6205A329-7CCD-4329-8205-4F9235E8EC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633" y="281384"/>
            <a:ext cx="7315200" cy="627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037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0EF947-7516-0F05-8B7F-C5DB47F18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>
            <a:extLst>
              <a:ext uri="{FF2B5EF4-FFF2-40B4-BE49-F238E27FC236}">
                <a16:creationId xmlns:a16="http://schemas.microsoft.com/office/drawing/2014/main" id="{5862EC04-266C-6A90-3D86-B3A249FA5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kumimoji="1" lang="en-US" sz="4400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52F17D-D146-41E4-0DF6-11C227D45A27}"/>
              </a:ext>
            </a:extLst>
          </p:cNvPr>
          <p:cNvSpPr txBox="1"/>
          <p:nvPr/>
        </p:nvSpPr>
        <p:spPr>
          <a:xfrm>
            <a:off x="1483745" y="404425"/>
            <a:ext cx="6159261" cy="6335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rtl="0">
              <a:spcAft>
                <a:spcPts val="1000"/>
              </a:spcAft>
              <a:buNone/>
            </a:pPr>
            <a:endParaRPr lang="en-US" sz="2000" dirty="0">
              <a:solidFill>
                <a:schemeClr val="bg1"/>
              </a:solidFill>
              <a:effectLst/>
            </a:endParaRPr>
          </a:p>
          <a:p>
            <a:pPr marL="45720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OVERVIEW TO BEGIN MODULE</a:t>
            </a:r>
            <a:endParaRPr lang="en-US" sz="3600" b="1" dirty="0">
              <a:solidFill>
                <a:srgbClr val="000600"/>
              </a:solidFill>
              <a:effectLst/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</a:rPr>
              <a:t>Readings</a:t>
            </a:r>
            <a:endParaRPr lang="en-US" sz="3600" dirty="0">
              <a:solidFill>
                <a:srgbClr val="000600"/>
              </a:solidFill>
              <a:effectLst/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S</a:t>
            </a:r>
            <a:r>
              <a:rPr lang="en-US" sz="2800" b="1" dirty="0">
                <a:solidFill>
                  <a:srgbClr val="000600"/>
                </a:solidFill>
              </a:rPr>
              <a:t>lides</a:t>
            </a:r>
            <a:endParaRPr lang="en-US" sz="3600" dirty="0">
              <a:solidFill>
                <a:srgbClr val="000600"/>
              </a:solidFill>
              <a:effectLst/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Videos</a:t>
            </a:r>
            <a:endParaRPr lang="en-US" sz="3600" dirty="0">
              <a:solidFill>
                <a:srgbClr val="000600"/>
              </a:solidFill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In-the-News</a:t>
            </a:r>
            <a:endParaRPr lang="en-US" sz="3600" dirty="0">
              <a:solidFill>
                <a:srgbClr val="000600"/>
              </a:solidFill>
              <a:effectLst/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</a:rPr>
              <a:t>Discussion</a:t>
            </a: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Semester Project</a:t>
            </a: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</a:rPr>
              <a:t>Other</a:t>
            </a: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Trivia </a:t>
            </a:r>
            <a:r>
              <a:rPr lang="en-US" sz="2000" dirty="0">
                <a:solidFill>
                  <a:srgbClr val="000600"/>
                </a:solidFill>
                <a:effectLst/>
              </a:rPr>
              <a:t>(for fun)</a:t>
            </a:r>
          </a:p>
          <a:p>
            <a:pPr lvl="1" indent="-2286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</a:rPr>
              <a:t>MODULE WRAP-UP</a:t>
            </a:r>
            <a:endParaRPr lang="en-US" sz="2000" dirty="0">
              <a:solidFill>
                <a:srgbClr val="000600"/>
              </a:solidFill>
              <a:effectLst/>
            </a:endParaRPr>
          </a:p>
          <a:p>
            <a:pPr marL="685800" lvl="2" rtl="0">
              <a:spcAft>
                <a:spcPts val="1000"/>
              </a:spcAft>
            </a:pPr>
            <a:endParaRPr lang="en-US" sz="1400" dirty="0">
              <a:solidFill>
                <a:srgbClr val="000600"/>
              </a:solidFill>
              <a:effectLst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1BD1B4-A06A-0A52-3FFB-587F9597A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867" y="2082415"/>
            <a:ext cx="7126514" cy="2535118"/>
          </a:xfrm>
          <a:prstGeom prst="rect">
            <a:avLst/>
          </a:prstGeom>
          <a:solidFill>
            <a:srgbClr val="FFC000"/>
          </a:solidFill>
          <a:ln w="76200">
            <a:solidFill>
              <a:srgbClr val="790019"/>
            </a:solidFill>
            <a:miter lim="800000"/>
            <a:headEnd/>
            <a:tailEnd/>
          </a:ln>
        </p:spPr>
        <p:txBody>
          <a:bodyPr wrap="square" lIns="203200" tIns="203200" rIns="203200" bIns="203200" anchor="ctr">
            <a:spAutoFit/>
          </a:bodyPr>
          <a:lstStyle/>
          <a:p>
            <a:pPr marL="0" marR="0" lvl="0" indent="0" algn="ctr" defTabSz="81281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A0019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This is the way your </a:t>
            </a:r>
          </a:p>
          <a:p>
            <a:pPr marL="0" marR="0" lvl="0" indent="0" algn="ctr" defTabSz="81281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A0019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Canvas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7A0019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Modules</a:t>
            </a:r>
          </a:p>
          <a:p>
            <a:pPr marL="0" marR="0" lvl="0" indent="0" algn="ctr" defTabSz="81281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A0019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are organized . . .</a:t>
            </a:r>
          </a:p>
        </p:txBody>
      </p:sp>
    </p:spTree>
    <p:extLst>
      <p:ext uri="{BB962C8B-B14F-4D97-AF65-F5344CB8AC3E}">
        <p14:creationId xmlns:p14="http://schemas.microsoft.com/office/powerpoint/2010/main" val="2639795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2914653" y="44687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2533653" y="3876053"/>
            <a:ext cx="1795463" cy="672525"/>
          </a:xfrm>
          <a:prstGeom prst="leftArrow">
            <a:avLst>
              <a:gd name="adj1" fmla="val 50000"/>
              <a:gd name="adj2" fmla="val 40278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 flipV="1">
            <a:off x="1847852" y="4697319"/>
            <a:ext cx="976313" cy="672525"/>
          </a:xfrm>
          <a:prstGeom prst="leftArrow">
            <a:avLst>
              <a:gd name="adj1" fmla="val 50000"/>
              <a:gd name="adj2" fmla="val 250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1847852" y="6212812"/>
            <a:ext cx="976313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2495550" y="44687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3181350" y="48243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8" name="AutoShape 8"/>
          <p:cNvSpPr>
            <a:spLocks noChangeArrowheads="1"/>
          </p:cNvSpPr>
          <p:nvPr/>
        </p:nvSpPr>
        <p:spPr bwMode="auto">
          <a:xfrm>
            <a:off x="3238501" y="50783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>
            <a:off x="2724150" y="5112186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104699" y="6027811"/>
            <a:ext cx="6908800" cy="355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 anchorCtr="1">
            <a:noAutofit/>
          </a:bodyPr>
          <a:lstStyle/>
          <a:p>
            <a:pPr marL="0" marR="0" lvl="0" indent="0" algn="l" defTabSz="8128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0" i="0" u="none" strike="noStrike" kern="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http://www.d.umn.edu/cla/faculty/troufs/anthfood/afproject.html</a:t>
            </a:r>
          </a:p>
        </p:txBody>
      </p:sp>
      <p:sp>
        <p:nvSpPr>
          <p:cNvPr id="2" name="Rectangle 1"/>
          <p:cNvSpPr/>
          <p:nvPr/>
        </p:nvSpPr>
        <p:spPr>
          <a:xfrm>
            <a:off x="656368" y="787408"/>
            <a:ext cx="7844165" cy="539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89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 a nutshell, ANTH 3888 Anthropology of Food  </a:t>
            </a:r>
          </a:p>
          <a:p>
            <a:pPr marL="0" marR="0" lvl="0" indent="0" algn="ctr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89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consists of three main segments: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78" b="1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</a:t>
            </a:r>
            <a:r>
              <a:rPr kumimoji="0" lang="en-US" sz="2133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 Orientation and Background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Introduction</a:t>
            </a: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Basic Concepts</a:t>
            </a: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History</a:t>
            </a: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Theory</a:t>
            </a: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Methods and Techniques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78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II  Explorations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78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     </a:t>
            </a:r>
          </a:p>
          <a:p>
            <a:pPr marL="606785" marR="0" lvl="0" indent="-194736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Comparative / Cross-Cultural</a:t>
            </a:r>
          </a:p>
          <a:p>
            <a:pPr marL="606785" marR="0" lvl="0" indent="-194736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Holistic</a:t>
            </a:r>
          </a:p>
          <a:p>
            <a:pPr marL="606785" marR="0" lvl="0" indent="-194736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Ethnographic Case Studies from the Real World: Real People . . . Real Places from Around the Globe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78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III  Student Presentations on Term Research Project </a:t>
            </a:r>
            <a:r>
              <a:rPr kumimoji="0" lang="en-US" sz="2133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42694826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2914653" y="44687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2533653" y="3876053"/>
            <a:ext cx="1795463" cy="672525"/>
          </a:xfrm>
          <a:prstGeom prst="leftArrow">
            <a:avLst>
              <a:gd name="adj1" fmla="val 50000"/>
              <a:gd name="adj2" fmla="val 40278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 flipV="1">
            <a:off x="1847852" y="4697319"/>
            <a:ext cx="976313" cy="672525"/>
          </a:xfrm>
          <a:prstGeom prst="leftArrow">
            <a:avLst>
              <a:gd name="adj1" fmla="val 50000"/>
              <a:gd name="adj2" fmla="val 250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1847852" y="6212812"/>
            <a:ext cx="976313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2495550" y="44687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3181350" y="48243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8" name="AutoShape 8"/>
          <p:cNvSpPr>
            <a:spLocks noChangeArrowheads="1"/>
          </p:cNvSpPr>
          <p:nvPr/>
        </p:nvSpPr>
        <p:spPr bwMode="auto">
          <a:xfrm>
            <a:off x="3238501" y="50783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>
            <a:off x="2724150" y="5112186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104699" y="6027811"/>
            <a:ext cx="6908800" cy="355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 anchorCtr="1">
            <a:noAutofit/>
          </a:bodyPr>
          <a:lstStyle/>
          <a:p>
            <a:pPr marL="0" marR="0" lvl="0" indent="0" algn="l" defTabSz="8128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0" i="0" u="none" strike="noStrike" kern="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http://www.d.umn.edu/cla/faculty/troufs/anthfood/afproject.html</a:t>
            </a:r>
          </a:p>
        </p:txBody>
      </p:sp>
      <p:sp>
        <p:nvSpPr>
          <p:cNvPr id="2" name="Rectangle 1"/>
          <p:cNvSpPr/>
          <p:nvPr/>
        </p:nvSpPr>
        <p:spPr>
          <a:xfrm>
            <a:off x="656368" y="787408"/>
            <a:ext cx="7844165" cy="539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89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 a nutshell, ANTH 3888 Anthropology of Food  </a:t>
            </a:r>
          </a:p>
          <a:p>
            <a:pPr marL="0" marR="0" lvl="0" indent="0" algn="ctr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89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consists of three main segments: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78" b="1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I Orientation and Background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Introduction</a:t>
            </a: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Basic Concepts</a:t>
            </a: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History</a:t>
            </a: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Theory</a:t>
            </a: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Methods and Techniques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78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</a:t>
            </a:r>
            <a:r>
              <a:rPr kumimoji="0" lang="en-US" sz="2133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II  Explorations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78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     </a:t>
            </a:r>
          </a:p>
          <a:p>
            <a:pPr marL="606785" marR="0" lvl="0" indent="-194736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Comparative / Cross-Cultural</a:t>
            </a:r>
          </a:p>
          <a:p>
            <a:pPr marL="606785" marR="0" lvl="0" indent="-194736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Holistic</a:t>
            </a:r>
          </a:p>
          <a:p>
            <a:pPr marL="606785" marR="0" lvl="0" indent="-194736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Ethnographic Case Studies from the Real World: Real People . . . Real Places from Around the Globe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78" b="1" i="1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III  Student Presentations on Term Research Project </a:t>
            </a:r>
            <a:r>
              <a:rPr kumimoji="0" lang="en-US" sz="2133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17869436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2914653" y="44687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2533653" y="3876053"/>
            <a:ext cx="1795463" cy="672525"/>
          </a:xfrm>
          <a:prstGeom prst="leftArrow">
            <a:avLst>
              <a:gd name="adj1" fmla="val 50000"/>
              <a:gd name="adj2" fmla="val 40278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 flipV="1">
            <a:off x="1847852" y="4697319"/>
            <a:ext cx="976313" cy="672525"/>
          </a:xfrm>
          <a:prstGeom prst="leftArrow">
            <a:avLst>
              <a:gd name="adj1" fmla="val 50000"/>
              <a:gd name="adj2" fmla="val 250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1847852" y="6212812"/>
            <a:ext cx="976313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2495550" y="44687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3181350" y="48243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8" name="AutoShape 8"/>
          <p:cNvSpPr>
            <a:spLocks noChangeArrowheads="1"/>
          </p:cNvSpPr>
          <p:nvPr/>
        </p:nvSpPr>
        <p:spPr bwMode="auto">
          <a:xfrm>
            <a:off x="3238501" y="50783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>
            <a:off x="2724150" y="5112186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104699" y="6027811"/>
            <a:ext cx="6908800" cy="355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 anchorCtr="1">
            <a:noAutofit/>
          </a:bodyPr>
          <a:lstStyle/>
          <a:p>
            <a:pPr marL="0" marR="0" lvl="0" indent="0" algn="l" defTabSz="8128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0" i="0" u="none" strike="noStrike" kern="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http://www.d.umn.edu/cla/faculty/troufs/anthfood/afproject.html</a:t>
            </a:r>
          </a:p>
        </p:txBody>
      </p:sp>
      <p:sp>
        <p:nvSpPr>
          <p:cNvPr id="2" name="Rectangle 1"/>
          <p:cNvSpPr/>
          <p:nvPr/>
        </p:nvSpPr>
        <p:spPr>
          <a:xfrm>
            <a:off x="656368" y="787408"/>
            <a:ext cx="7844165" cy="539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89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 a nutshell, ANTH 3888 Anthropology of Food  </a:t>
            </a:r>
          </a:p>
          <a:p>
            <a:pPr marL="0" marR="0" lvl="0" indent="0" algn="ctr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89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consists of three main segments: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78" b="1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I Orientation and Background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Introduction</a:t>
            </a: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Basic Concepts</a:t>
            </a: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History</a:t>
            </a: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Theory</a:t>
            </a: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Methods and Techniques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78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II  Explorations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78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     </a:t>
            </a:r>
          </a:p>
          <a:p>
            <a:pPr marL="606785" marR="0" lvl="0" indent="-194736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Comparative / Cross-Cultural</a:t>
            </a:r>
          </a:p>
          <a:p>
            <a:pPr marL="606785" marR="0" lvl="0" indent="-194736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Holistic</a:t>
            </a:r>
          </a:p>
          <a:p>
            <a:pPr marL="606785" marR="0" lvl="0" indent="-194736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Ethnographic Case Studies from the Real World: Real People . . . Real Places from Around the Globe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78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I</a:t>
            </a:r>
            <a:r>
              <a:rPr kumimoji="0" lang="en-US" sz="2133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II  Student Presentations on Term Research Project </a:t>
            </a:r>
            <a:r>
              <a:rPr kumimoji="0" lang="en-US" sz="2133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2133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722452419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2914653" y="44687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2533653" y="3876053"/>
            <a:ext cx="1795463" cy="672525"/>
          </a:xfrm>
          <a:prstGeom prst="leftArrow">
            <a:avLst>
              <a:gd name="adj1" fmla="val 50000"/>
              <a:gd name="adj2" fmla="val 40278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 flipV="1">
            <a:off x="1847852" y="4697319"/>
            <a:ext cx="976313" cy="672525"/>
          </a:xfrm>
          <a:prstGeom prst="leftArrow">
            <a:avLst>
              <a:gd name="adj1" fmla="val 50000"/>
              <a:gd name="adj2" fmla="val 250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1847852" y="6212812"/>
            <a:ext cx="976313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2495550" y="44687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3181350" y="48243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8" name="AutoShape 8"/>
          <p:cNvSpPr>
            <a:spLocks noChangeArrowheads="1"/>
          </p:cNvSpPr>
          <p:nvPr/>
        </p:nvSpPr>
        <p:spPr bwMode="auto">
          <a:xfrm>
            <a:off x="3238501" y="50783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>
            <a:off x="2724150" y="5112186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104699" y="6027811"/>
            <a:ext cx="6908800" cy="355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 anchorCtr="1">
            <a:noAutofit/>
          </a:bodyPr>
          <a:lstStyle/>
          <a:p>
            <a:pPr marL="0" marR="0" lvl="0" indent="0" algn="l" defTabSz="8128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0" i="0" u="none" strike="noStrike" kern="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http://www.d.umn.edu/cla/faculty/troufs/anthfood/afproject.html</a:t>
            </a:r>
          </a:p>
        </p:txBody>
      </p:sp>
      <p:sp>
        <p:nvSpPr>
          <p:cNvPr id="2" name="Rectangle 1"/>
          <p:cNvSpPr/>
          <p:nvPr/>
        </p:nvSpPr>
        <p:spPr>
          <a:xfrm>
            <a:off x="656368" y="787408"/>
            <a:ext cx="7844165" cy="539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89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 a nutshell, ANTH 3888 Anthropology of Food  </a:t>
            </a:r>
          </a:p>
          <a:p>
            <a:pPr marL="0" marR="0" lvl="0" indent="0" algn="ctr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89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consists of three main segments: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78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I Orientation and Background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Introduction</a:t>
            </a: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Basic Concepts</a:t>
            </a: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History</a:t>
            </a: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Theory</a:t>
            </a:r>
          </a:p>
          <a:p>
            <a:pPr marL="612430" marR="0" lvl="1" indent="-206025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Methods and Techniques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78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II  Explorations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78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     </a:t>
            </a:r>
          </a:p>
          <a:p>
            <a:pPr marL="606785" marR="0" lvl="0" indent="-194736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Comparative / Cross-Cultural</a:t>
            </a:r>
          </a:p>
          <a:p>
            <a:pPr marL="606785" marR="0" lvl="0" indent="-194736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Holistic</a:t>
            </a:r>
          </a:p>
          <a:p>
            <a:pPr marL="606785" marR="0" lvl="0" indent="-194736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Ethnographic Case Studies from the Real World: Real People . . . Real Places from Around the Globe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78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 </a:t>
            </a:r>
          </a:p>
          <a:p>
            <a:pPr marL="0" marR="0" lvl="0" indent="0" algn="l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III  Student Presentations on Term Research Project </a:t>
            </a:r>
            <a:r>
              <a:rPr kumimoji="0" lang="en-US" sz="2133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435439538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5868DF-2742-4E2C-9332-AFCD40D4B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>
            <a:extLst>
              <a:ext uri="{FF2B5EF4-FFF2-40B4-BE49-F238E27FC236}">
                <a16:creationId xmlns:a16="http://schemas.microsoft.com/office/drawing/2014/main" id="{C2077E9C-9BB5-FBD7-84EA-5B132FE42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kumimoji="1" lang="en-US" sz="4400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D649A9-BA7D-78FB-4DF7-23B61320DF98}"/>
              </a:ext>
            </a:extLst>
          </p:cNvPr>
          <p:cNvSpPr txBox="1"/>
          <p:nvPr/>
        </p:nvSpPr>
        <p:spPr>
          <a:xfrm>
            <a:off x="1483745" y="404425"/>
            <a:ext cx="6159261" cy="6335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rtl="0">
              <a:spcAft>
                <a:spcPts val="1000"/>
              </a:spcAft>
              <a:buNone/>
            </a:pPr>
            <a:endParaRPr lang="en-US" sz="2000" dirty="0">
              <a:solidFill>
                <a:schemeClr val="bg1"/>
              </a:solidFill>
              <a:effectLst/>
            </a:endParaRPr>
          </a:p>
          <a:p>
            <a:pPr marL="45720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OVERVIEW TO BEGIN MODULE</a:t>
            </a:r>
            <a:endParaRPr lang="en-US" sz="3600" b="1" dirty="0">
              <a:solidFill>
                <a:srgbClr val="000600"/>
              </a:solidFill>
              <a:effectLst/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</a:rPr>
              <a:t>Readings</a:t>
            </a:r>
            <a:endParaRPr lang="en-US" sz="3600" dirty="0">
              <a:solidFill>
                <a:srgbClr val="000600"/>
              </a:solidFill>
              <a:effectLst/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S</a:t>
            </a:r>
            <a:r>
              <a:rPr lang="en-US" sz="2800" b="1" dirty="0">
                <a:solidFill>
                  <a:srgbClr val="000600"/>
                </a:solidFill>
              </a:rPr>
              <a:t>lides</a:t>
            </a:r>
            <a:endParaRPr lang="en-US" sz="3600" dirty="0">
              <a:solidFill>
                <a:srgbClr val="000600"/>
              </a:solidFill>
              <a:effectLst/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Videos</a:t>
            </a:r>
            <a:endParaRPr lang="en-US" sz="3600" dirty="0">
              <a:solidFill>
                <a:srgbClr val="000600"/>
              </a:solidFill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In-the-News</a:t>
            </a:r>
            <a:endParaRPr lang="en-US" sz="3600" dirty="0">
              <a:solidFill>
                <a:srgbClr val="000600"/>
              </a:solidFill>
              <a:effectLst/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</a:rPr>
              <a:t>Discussion</a:t>
            </a: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Semester Project</a:t>
            </a: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</a:rPr>
              <a:t>Other</a:t>
            </a: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Trivia </a:t>
            </a:r>
            <a:r>
              <a:rPr lang="en-US" sz="2000" dirty="0">
                <a:solidFill>
                  <a:srgbClr val="000600"/>
                </a:solidFill>
                <a:effectLst/>
              </a:rPr>
              <a:t>(for fun)</a:t>
            </a:r>
          </a:p>
          <a:p>
            <a:pPr lvl="1" indent="-2286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</a:rPr>
              <a:t>MODULE WRAP-UP</a:t>
            </a:r>
            <a:endParaRPr lang="en-US" sz="2000" dirty="0">
              <a:solidFill>
                <a:srgbClr val="000600"/>
              </a:solidFill>
              <a:effectLst/>
            </a:endParaRPr>
          </a:p>
          <a:p>
            <a:pPr marL="685800" lvl="2" rtl="0">
              <a:spcAft>
                <a:spcPts val="1000"/>
              </a:spcAft>
            </a:pPr>
            <a:endParaRPr lang="en-US" sz="1400" dirty="0">
              <a:solidFill>
                <a:srgbClr val="0006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711463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6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119703-B976-502A-BD2B-47483AD15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>
            <a:extLst>
              <a:ext uri="{FF2B5EF4-FFF2-40B4-BE49-F238E27FC236}">
                <a16:creationId xmlns:a16="http://schemas.microsoft.com/office/drawing/2014/main" id="{DA36ED22-E588-5883-6657-D8865EE35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kumimoji="1" lang="en-US" sz="4400" i="1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E8A1BD-E7D9-0692-1443-D9BB4D589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27" y="1043873"/>
            <a:ext cx="8229600" cy="479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90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/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kumimoji="1" lang="en-US" sz="4400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2556933" y="6509275"/>
            <a:ext cx="39962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© 2010-2026 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  <a:hlinkClick r:id="rId2"/>
              </a:rPr>
              <a:t>Timothy G. Roufs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, University of Minnesota Duluth</a:t>
            </a:r>
            <a:endParaRPr kumimoji="1" lang="en-US" sz="1000" dirty="0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6" name="Picture 2" descr="http://ecx.images-amazon.com/images/I/51I-gWmAkTL._SX348_BO1,204,203,200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64" y="379844"/>
            <a:ext cx="4169668" cy="5944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5E9F4A0-D236-B99F-2162-175CD6F71AC2}"/>
              </a:ext>
            </a:extLst>
          </p:cNvPr>
          <p:cNvSpPr/>
          <p:nvPr/>
        </p:nvSpPr>
        <p:spPr>
          <a:xfrm>
            <a:off x="1320800" y="3564467"/>
            <a:ext cx="6502400" cy="1831399"/>
          </a:xfrm>
          <a:prstGeom prst="rect">
            <a:avLst/>
          </a:prstGeom>
        </p:spPr>
        <p:txBody>
          <a:bodyPr lIns="81280" tIns="40640" rIns="81280">
            <a:spAutoFit/>
          </a:bodyPr>
          <a:lstStyle/>
          <a:p>
            <a:pPr marL="2133627" marR="0" lvl="0" indent="-2133627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800" b="1" i="1" u="none" strike="noStrike" kern="120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+mn-cs"/>
              </a:rPr>
              <a:t>ANTH 1080 </a:t>
            </a:r>
          </a:p>
          <a:p>
            <a:pPr marL="2133627" marR="0" lvl="0" indent="-2133627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4267" b="1" i="1" u="none" strike="noStrike" kern="120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+mn-cs"/>
              </a:rPr>
              <a:t>Understanding </a:t>
            </a:r>
          </a:p>
          <a:p>
            <a:pPr marL="2133627" marR="0" lvl="0" indent="-2133627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4267" b="1" i="1" u="none" strike="noStrike" kern="120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+mn-cs"/>
              </a:rPr>
              <a:t>Global Cultures</a:t>
            </a:r>
          </a:p>
        </p:txBody>
      </p:sp>
    </p:spTree>
    <p:extLst>
      <p:ext uri="{BB962C8B-B14F-4D97-AF65-F5344CB8AC3E}">
        <p14:creationId xmlns:p14="http://schemas.microsoft.com/office/powerpoint/2010/main" val="21582869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F4A139-FE4C-FA0F-DA93-BB1D002F8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>
            <a:extLst>
              <a:ext uri="{FF2B5EF4-FFF2-40B4-BE49-F238E27FC236}">
                <a16:creationId xmlns:a16="http://schemas.microsoft.com/office/drawing/2014/main" id="{E0E27857-38D2-8521-87E6-6EF06E9721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kumimoji="1" lang="en-US" sz="4400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32E8E8-5E29-9095-55F3-0A29ABB5381F}"/>
              </a:ext>
            </a:extLst>
          </p:cNvPr>
          <p:cNvSpPr txBox="1"/>
          <p:nvPr/>
        </p:nvSpPr>
        <p:spPr>
          <a:xfrm>
            <a:off x="1483745" y="404425"/>
            <a:ext cx="6159261" cy="6335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rtl="0">
              <a:spcAft>
                <a:spcPts val="1000"/>
              </a:spcAft>
              <a:buNone/>
            </a:pPr>
            <a:endParaRPr lang="en-US" sz="2000" dirty="0">
              <a:solidFill>
                <a:schemeClr val="bg1"/>
              </a:solidFill>
              <a:effectLst/>
            </a:endParaRPr>
          </a:p>
          <a:p>
            <a:pPr marL="45720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OVERVIEW TO BEGIN MODULE</a:t>
            </a:r>
            <a:endParaRPr lang="en-US" sz="3600" b="1" dirty="0">
              <a:solidFill>
                <a:srgbClr val="000600"/>
              </a:solidFill>
              <a:effectLst/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</a:rPr>
              <a:t>Readings</a:t>
            </a:r>
            <a:endParaRPr lang="en-US" sz="3600" dirty="0">
              <a:solidFill>
                <a:srgbClr val="000600"/>
              </a:solidFill>
              <a:effectLst/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S</a:t>
            </a:r>
            <a:r>
              <a:rPr lang="en-US" sz="2800" b="1" dirty="0">
                <a:solidFill>
                  <a:srgbClr val="000600"/>
                </a:solidFill>
              </a:rPr>
              <a:t>lides</a:t>
            </a:r>
            <a:endParaRPr lang="en-US" sz="3600" dirty="0">
              <a:solidFill>
                <a:srgbClr val="000600"/>
              </a:solidFill>
              <a:effectLst/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Videos</a:t>
            </a:r>
            <a:endParaRPr lang="en-US" sz="3600" dirty="0">
              <a:solidFill>
                <a:srgbClr val="000600"/>
              </a:solidFill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In-the-News</a:t>
            </a:r>
            <a:endParaRPr lang="en-US" sz="3600" dirty="0">
              <a:solidFill>
                <a:srgbClr val="000600"/>
              </a:solidFill>
              <a:effectLst/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</a:rPr>
              <a:t>Discussion</a:t>
            </a: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Semester Project</a:t>
            </a: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</a:rPr>
              <a:t>Other</a:t>
            </a: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  <a:effectLst/>
              </a:rPr>
              <a:t>Trivia </a:t>
            </a:r>
            <a:r>
              <a:rPr lang="en-US" sz="2000" dirty="0">
                <a:solidFill>
                  <a:srgbClr val="000600"/>
                </a:solidFill>
                <a:effectLst/>
              </a:rPr>
              <a:t>(for fun)</a:t>
            </a:r>
          </a:p>
          <a:p>
            <a:pPr lvl="1" indent="-2286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600"/>
                </a:solidFill>
              </a:rPr>
              <a:t>MODULE WRAP-UP</a:t>
            </a:r>
            <a:endParaRPr lang="en-US" sz="2000" dirty="0">
              <a:solidFill>
                <a:srgbClr val="000600"/>
              </a:solidFill>
              <a:effectLst/>
            </a:endParaRPr>
          </a:p>
          <a:p>
            <a:pPr marL="685800" lvl="2" rtl="0">
              <a:spcAft>
                <a:spcPts val="1000"/>
              </a:spcAft>
            </a:pPr>
            <a:endParaRPr lang="en-US" sz="1400" dirty="0">
              <a:solidFill>
                <a:srgbClr val="0006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463328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/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4400" b="0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2556933" y="6509275"/>
            <a:ext cx="39962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2010-2026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  <a:hlinkClick r:id="rId2"/>
              </a:rPr>
              <a:t>Timothy G. Roufs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, University of Minnesota Duluth</a:t>
            </a:r>
            <a:endParaRPr kumimoji="1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6" name="Picture 2" descr="http://ecx.images-amazon.com/images/I/51I-gWmAkTL._SX348_BO1,204,203,200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64" y="379844"/>
            <a:ext cx="4169668" cy="5944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2510976" y="365511"/>
            <a:ext cx="4169664" cy="5943600"/>
          </a:xfrm>
          <a:prstGeom prst="rect">
            <a:avLst/>
          </a:prstGeom>
          <a:solidFill>
            <a:srgbClr val="FFFFFF">
              <a:alpha val="84706"/>
            </a:srgbClr>
          </a:solidFill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4800" b="1" i="1" u="none" strike="noStrike" kern="0" cap="none" spc="0" normalizeH="0" baseline="0" noProof="0" dirty="0">
              <a:ln w="6350">
                <a:solidFill>
                  <a:srgbClr val="0C0600"/>
                </a:solidFill>
                <a:prstDash val="solid"/>
                <a:miter lim="800000"/>
              </a:ln>
              <a:solidFill>
                <a:srgbClr val="FFFFFF"/>
              </a:solidFill>
              <a:effectLst>
                <a:outerShdw blurRad="50800" dist="165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4800" b="1" i="1" u="none" strike="noStrike" kern="0" cap="none" spc="0" normalizeH="0" baseline="0" noProof="0" dirty="0">
              <a:ln w="6350">
                <a:solidFill>
                  <a:srgbClr val="0C0600"/>
                </a:solidFill>
                <a:prstDash val="solid"/>
                <a:miter lim="800000"/>
              </a:ln>
              <a:solidFill>
                <a:srgbClr val="FFFFFF"/>
              </a:solidFill>
              <a:effectLst>
                <a:outerShdw blurRad="50800" dist="165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4800" b="1" i="1" u="none" strike="noStrike" kern="0" cap="none" spc="0" normalizeH="0" baseline="0" noProof="0" dirty="0">
              <a:ln w="6350">
                <a:solidFill>
                  <a:srgbClr val="0C0600"/>
                </a:solidFill>
                <a:prstDash val="solid"/>
                <a:miter lim="800000"/>
              </a:ln>
              <a:solidFill>
                <a:srgbClr val="FFFFFF"/>
              </a:solidFill>
              <a:effectLst>
                <a:outerShdw blurRad="50800" dist="165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5800" y="3129613"/>
            <a:ext cx="7848600" cy="171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4800" b="1" i="1" u="none" strike="noStrike" kern="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A Very Brief Outline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4800" b="1" i="1" u="none" strike="noStrike" kern="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of the Course Structure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27669D-FC85-FEF8-CA2A-2D608812B55A}"/>
              </a:ext>
            </a:extLst>
          </p:cNvPr>
          <p:cNvSpPr/>
          <p:nvPr/>
        </p:nvSpPr>
        <p:spPr>
          <a:xfrm>
            <a:off x="1319196" y="1830308"/>
            <a:ext cx="6502400" cy="579646"/>
          </a:xfrm>
          <a:prstGeom prst="rect">
            <a:avLst/>
          </a:prstGeom>
        </p:spPr>
        <p:txBody>
          <a:bodyPr lIns="81280" tIns="40640" rIns="81280">
            <a:spAutoFit/>
          </a:bodyPr>
          <a:lstStyle/>
          <a:p>
            <a:pPr marL="2133627" marR="0" lvl="0" indent="-2133627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3200" b="1" i="1" u="none" strike="noStrike" kern="120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+mn-cs"/>
              </a:rPr>
              <a:t>The End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40944A2-10DD-0801-1016-0BCB99BF8937}"/>
              </a:ext>
            </a:extLst>
          </p:cNvPr>
          <p:cNvSpPr/>
          <p:nvPr/>
        </p:nvSpPr>
        <p:spPr>
          <a:xfrm>
            <a:off x="1320800" y="840514"/>
            <a:ext cx="6502400" cy="671979"/>
          </a:xfrm>
          <a:prstGeom prst="rect">
            <a:avLst/>
          </a:prstGeom>
        </p:spPr>
        <p:txBody>
          <a:bodyPr lIns="81280" tIns="40640" rIns="81280">
            <a:spAutoFit/>
          </a:bodyPr>
          <a:lstStyle/>
          <a:p>
            <a:pPr marL="2133627" marR="0" lvl="0" indent="-2133627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b="1" i="1" u="none" strike="noStrike" kern="120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+mn-cs"/>
              </a:rPr>
              <a:t>ANTH 1080 </a:t>
            </a:r>
          </a:p>
          <a:p>
            <a:pPr marL="2133627" marR="0" lvl="0" indent="-2133627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000" b="1" i="1" u="none" strike="noStrike" kern="120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+mn-cs"/>
              </a:rPr>
              <a:t>Global Cultures</a:t>
            </a:r>
          </a:p>
        </p:txBody>
      </p:sp>
    </p:spTree>
    <p:extLst>
      <p:ext uri="{BB962C8B-B14F-4D97-AF65-F5344CB8AC3E}">
        <p14:creationId xmlns:p14="http://schemas.microsoft.com/office/powerpoint/2010/main" val="3148816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/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kumimoji="1" lang="en-US" sz="4400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2556933" y="6509275"/>
            <a:ext cx="39962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© 2010-2026 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  <a:hlinkClick r:id="rId2"/>
              </a:rPr>
              <a:t>Timothy G. Roufs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, University of Minnesota Duluth</a:t>
            </a:r>
            <a:endParaRPr kumimoji="1" lang="en-US" sz="1000" dirty="0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6" name="Picture 2" descr="http://ecx.images-amazon.com/images/I/51I-gWmAkTL._SX348_BO1,204,203,200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64" y="379844"/>
            <a:ext cx="4169668" cy="5944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2510976" y="365511"/>
            <a:ext cx="4169664" cy="5943600"/>
          </a:xfrm>
          <a:prstGeom prst="rect">
            <a:avLst/>
          </a:prstGeom>
          <a:solidFill>
            <a:srgbClr val="FFFFFF">
              <a:alpha val="84706"/>
            </a:srgbClr>
          </a:solidFill>
        </p:spPr>
        <p:txBody>
          <a:bodyPr>
            <a:noAutofit/>
          </a:bodyPr>
          <a:lstStyle/>
          <a:p>
            <a:pPr algn="ctr">
              <a:spcBef>
                <a:spcPct val="20000"/>
              </a:spcBef>
            </a:pPr>
            <a:endParaRPr kumimoji="1" lang="en-US" sz="4800" b="1" i="1" kern="0" dirty="0">
              <a:ln w="6350">
                <a:solidFill>
                  <a:srgbClr val="0C0600"/>
                </a:solidFill>
                <a:prstDash val="solid"/>
                <a:miter lim="800000"/>
              </a:ln>
              <a:solidFill>
                <a:srgbClr val="FFFFFF"/>
              </a:solidFill>
              <a:effectLst>
                <a:outerShdw blurRad="50800" dist="165100" dir="18900000" algn="bl" rotWithShape="0">
                  <a:prstClr val="black">
                    <a:alpha val="40000"/>
                  </a:prstClr>
                </a:outerShdw>
              </a:effectLst>
              <a:latin typeface="Arial"/>
            </a:endParaRPr>
          </a:p>
          <a:p>
            <a:pPr algn="ctr">
              <a:spcBef>
                <a:spcPct val="20000"/>
              </a:spcBef>
            </a:pPr>
            <a:endParaRPr kumimoji="1" lang="en-US" sz="4800" b="1" i="1" kern="0" dirty="0">
              <a:ln w="6350">
                <a:solidFill>
                  <a:srgbClr val="0C0600"/>
                </a:solidFill>
                <a:prstDash val="solid"/>
                <a:miter lim="800000"/>
              </a:ln>
              <a:solidFill>
                <a:srgbClr val="FFFFFF"/>
              </a:solidFill>
              <a:effectLst>
                <a:outerShdw blurRad="50800" dist="165100" dir="18900000" algn="bl" rotWithShape="0">
                  <a:prstClr val="black">
                    <a:alpha val="40000"/>
                  </a:prstClr>
                </a:outerShdw>
              </a:effectLst>
              <a:latin typeface="Arial"/>
            </a:endParaRPr>
          </a:p>
          <a:p>
            <a:pPr algn="ctr">
              <a:spcBef>
                <a:spcPct val="20000"/>
              </a:spcBef>
            </a:pPr>
            <a:endParaRPr kumimoji="1" lang="en-US" sz="4800" b="1" i="1" kern="0" dirty="0">
              <a:ln w="6350">
                <a:solidFill>
                  <a:srgbClr val="0C0600"/>
                </a:solidFill>
                <a:prstDash val="solid"/>
                <a:miter lim="800000"/>
              </a:ln>
              <a:solidFill>
                <a:srgbClr val="FFFFFF"/>
              </a:solidFill>
              <a:effectLst>
                <a:outerShdw blurRad="50800" dist="165100" dir="18900000" algn="bl" rotWithShape="0">
                  <a:prstClr val="black">
                    <a:alpha val="40000"/>
                  </a:prstClr>
                </a:outerShdw>
              </a:effectLst>
              <a:latin typeface="Arial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5800" y="3129613"/>
            <a:ext cx="7848600" cy="171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4800" b="1" i="1" u="none" strike="noStrike" kern="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A Very Brief Outline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4800" b="1" i="1" u="none" strike="noStrike" kern="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of the Course Structure</a:t>
            </a:r>
          </a:p>
        </p:txBody>
      </p:sp>
    </p:spTree>
    <p:extLst>
      <p:ext uri="{BB962C8B-B14F-4D97-AF65-F5344CB8AC3E}">
        <p14:creationId xmlns:p14="http://schemas.microsoft.com/office/powerpoint/2010/main" val="829790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EAFA20-9FFC-D767-AFC5-6199AE955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>
            <a:extLst>
              <a:ext uri="{FF2B5EF4-FFF2-40B4-BE49-F238E27FC236}">
                <a16:creationId xmlns:a16="http://schemas.microsoft.com/office/drawing/2014/main" id="{BB770FF9-C1F2-DB2A-27FB-D65BB21ED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kumimoji="1" lang="en-US" sz="4400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0ECCA1EE-0C66-75E1-7178-A6AABF8F0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6933" y="6509275"/>
            <a:ext cx="39962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© 2010-2026 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  <a:hlinkClick r:id="rId2"/>
              </a:rPr>
              <a:t>Timothy G. Roufs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, University of Minnesota Duluth</a:t>
            </a:r>
            <a:endParaRPr kumimoji="1" lang="en-US" sz="1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BAD927-0A03-2058-5219-3998D6E2C3F4}"/>
              </a:ext>
            </a:extLst>
          </p:cNvPr>
          <p:cNvSpPr txBox="1"/>
          <p:nvPr/>
        </p:nvSpPr>
        <p:spPr>
          <a:xfrm>
            <a:off x="940279" y="990442"/>
            <a:ext cx="7263441" cy="4909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500"/>
              </a:spcAft>
            </a:pPr>
            <a:r>
              <a:rPr lang="en-US" sz="3600" b="1" dirty="0">
                <a:solidFill>
                  <a:schemeClr val="bg1"/>
                </a:solidFill>
              </a:rPr>
              <a:t>Many disciplines tend to tell students and other interested adults what to see.</a:t>
            </a:r>
          </a:p>
          <a:p>
            <a:pPr>
              <a:spcAft>
                <a:spcPts val="1500"/>
              </a:spcAft>
            </a:pPr>
            <a:r>
              <a:rPr lang="en-US" sz="3600" b="1" dirty="0">
                <a:solidFill>
                  <a:schemeClr val="bg1"/>
                </a:solidFill>
              </a:rPr>
              <a:t>Anthropologists tend to suggest how to look. </a:t>
            </a:r>
          </a:p>
          <a:p>
            <a:pPr>
              <a:spcAft>
                <a:spcPts val="1500"/>
              </a:spcAft>
            </a:pPr>
            <a:r>
              <a:rPr lang="en-US" sz="3600" b="1" dirty="0">
                <a:solidFill>
                  <a:schemeClr val="bg1"/>
                </a:solidFill>
              </a:rPr>
              <a:t>Our approach is to understand the full sweep of the human condition, past and present.</a:t>
            </a:r>
          </a:p>
        </p:txBody>
      </p:sp>
    </p:spTree>
    <p:extLst>
      <p:ext uri="{BB962C8B-B14F-4D97-AF65-F5344CB8AC3E}">
        <p14:creationId xmlns:p14="http://schemas.microsoft.com/office/powerpoint/2010/main" val="1055898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2F72CE-696A-EC12-37E8-A2D38F2CD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>
            <a:extLst>
              <a:ext uri="{FF2B5EF4-FFF2-40B4-BE49-F238E27FC236}">
                <a16:creationId xmlns:a16="http://schemas.microsoft.com/office/drawing/2014/main" id="{E4D9ECB6-8835-FEFD-3828-8ABD28979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kumimoji="1" lang="en-US" sz="4400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54E01E7-4258-6EE0-4D46-DC968E6CC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6933" y="6509275"/>
            <a:ext cx="39962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© 2010-2026 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  <a:hlinkClick r:id="rId2"/>
              </a:rPr>
              <a:t>Timothy G. Roufs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, University of Minnesota Duluth</a:t>
            </a:r>
            <a:endParaRPr kumimoji="1" lang="en-US" sz="1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976387-9556-DFC1-46C8-DD58DAA21BB3}"/>
              </a:ext>
            </a:extLst>
          </p:cNvPr>
          <p:cNvSpPr txBox="1"/>
          <p:nvPr/>
        </p:nvSpPr>
        <p:spPr>
          <a:xfrm>
            <a:off x="923025" y="1106936"/>
            <a:ext cx="7306574" cy="4878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Aft>
                <a:spcPts val="1800"/>
              </a:spcAft>
              <a:buNone/>
            </a:pPr>
            <a:r>
              <a:rPr lang="en-US" sz="3200" dirty="0">
                <a:solidFill>
                  <a:schemeClr val="bg1"/>
                </a:solidFill>
                <a:effectLst/>
              </a:rPr>
              <a:t>That observing is done from a unique perspective which emphasizes:</a:t>
            </a:r>
            <a:endParaRPr lang="en-US" sz="4000" dirty="0">
              <a:solidFill>
                <a:schemeClr val="bg1"/>
              </a:solidFill>
              <a:effectLst/>
            </a:endParaRPr>
          </a:p>
          <a:p>
            <a:pPr rtl="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0000"/>
                </a:solidFill>
                <a:effectLst/>
              </a:rPr>
              <a:t>Holism</a:t>
            </a:r>
            <a:r>
              <a:rPr lang="en-US" sz="4000" b="1" dirty="0">
                <a:solidFill>
                  <a:schemeClr val="bg1"/>
                </a:solidFill>
                <a:effectLst/>
              </a:rPr>
              <a:t>:</a:t>
            </a:r>
            <a:r>
              <a:rPr lang="en-US" sz="4000" dirty="0">
                <a:solidFill>
                  <a:schemeClr val="bg1"/>
                </a:solidFill>
                <a:effectLst/>
              </a:rPr>
              <a:t> </a:t>
            </a:r>
            <a:r>
              <a:rPr lang="en-US" sz="3200" dirty="0">
                <a:solidFill>
                  <a:schemeClr val="bg1"/>
                </a:solidFill>
                <a:effectLst/>
              </a:rPr>
              <a:t>The core idea that you cannot fully understand one part of a human society (like its economy, politics, religion, or art) without seeing how it connects to </a:t>
            </a:r>
            <a:r>
              <a:rPr lang="en-US" sz="3200" b="1" dirty="0">
                <a:solidFill>
                  <a:schemeClr val="bg1"/>
                </a:solidFill>
                <a:effectLst/>
              </a:rPr>
              <a:t>all</a:t>
            </a:r>
            <a:r>
              <a:rPr lang="en-US" sz="3200" dirty="0">
                <a:solidFill>
                  <a:schemeClr val="bg1"/>
                </a:solidFill>
                <a:effectLst/>
              </a:rPr>
              <a:t> the other parts—including the environment and the human body itself.</a:t>
            </a:r>
            <a:endParaRPr lang="en-US" sz="400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4601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5395C4-C810-F82A-6A0E-20699F0F3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>
            <a:extLst>
              <a:ext uri="{FF2B5EF4-FFF2-40B4-BE49-F238E27FC236}">
                <a16:creationId xmlns:a16="http://schemas.microsoft.com/office/drawing/2014/main" id="{7AD25046-1113-BEAF-4821-6318C8555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kumimoji="1" lang="en-US" sz="4400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7ACCC73-F7A5-D7FA-BFDC-BD7FDDAC6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6933" y="6509275"/>
            <a:ext cx="39962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© 2010-2026 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  <a:hlinkClick r:id="rId2"/>
              </a:rPr>
              <a:t>Timothy G. Roufs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, University of Minnesota Duluth</a:t>
            </a:r>
            <a:endParaRPr kumimoji="1" lang="en-US" sz="1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8C5C5C-574E-E9A0-A108-5EFBB029F9A9}"/>
              </a:ext>
            </a:extLst>
          </p:cNvPr>
          <p:cNvSpPr txBox="1"/>
          <p:nvPr/>
        </p:nvSpPr>
        <p:spPr>
          <a:xfrm>
            <a:off x="526213" y="856762"/>
            <a:ext cx="8100205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rtl="0">
              <a:spcAft>
                <a:spcPts val="1000"/>
              </a:spcAft>
              <a:buNone/>
            </a:pPr>
            <a:endParaRPr lang="en-US" sz="2000" dirty="0">
              <a:solidFill>
                <a:schemeClr val="bg1"/>
              </a:solidFill>
              <a:effectLst/>
            </a:endParaRPr>
          </a:p>
          <a:p>
            <a:pPr marL="45720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effectLst/>
              </a:rPr>
              <a:t>The </a:t>
            </a:r>
            <a:r>
              <a:rPr lang="en-US" sz="2400" b="1" dirty="0">
                <a:solidFill>
                  <a:srgbClr val="FF0000"/>
                </a:solidFill>
                <a:effectLst/>
              </a:rPr>
              <a:t>4-Fields + 1 Approach</a:t>
            </a:r>
            <a:r>
              <a:rPr lang="en-US" sz="2400" b="1" dirty="0">
                <a:solidFill>
                  <a:schemeClr val="bg1"/>
                </a:solidFill>
                <a:effectLst/>
              </a:rPr>
              <a:t> allows us to holistically explore humanity across all time and space:</a:t>
            </a:r>
            <a:endParaRPr lang="en-US" sz="3200" b="1" dirty="0">
              <a:solidFill>
                <a:schemeClr val="bg1"/>
              </a:solidFill>
              <a:effectLst/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  <a:effectLst/>
              </a:rPr>
              <a:t>Archaeology</a:t>
            </a:r>
            <a:r>
              <a:rPr lang="en-US" sz="2400" dirty="0">
                <a:solidFill>
                  <a:schemeClr val="bg1"/>
                </a:solidFill>
                <a:effectLst/>
              </a:rPr>
              <a:t> </a:t>
            </a:r>
            <a:r>
              <a:rPr lang="en-US" dirty="0">
                <a:solidFill>
                  <a:schemeClr val="bg1"/>
                </a:solidFill>
                <a:effectLst/>
              </a:rPr>
              <a:t>(our deep and recent past)</a:t>
            </a:r>
            <a:endParaRPr lang="en-US" sz="3200" dirty="0">
              <a:solidFill>
                <a:schemeClr val="bg1"/>
              </a:solidFill>
              <a:effectLst/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  <a:effectLst/>
              </a:rPr>
              <a:t>Sociocultural Anthropology</a:t>
            </a:r>
            <a:r>
              <a:rPr lang="en-US" sz="2400" dirty="0">
                <a:solidFill>
                  <a:schemeClr val="bg1"/>
                </a:solidFill>
                <a:effectLst/>
              </a:rPr>
              <a:t> </a:t>
            </a:r>
            <a:r>
              <a:rPr lang="en-US" dirty="0">
                <a:solidFill>
                  <a:schemeClr val="bg1"/>
                </a:solidFill>
                <a:effectLst/>
              </a:rPr>
              <a:t>(living cultures)</a:t>
            </a:r>
            <a:endParaRPr lang="en-US" sz="3200" dirty="0">
              <a:solidFill>
                <a:schemeClr val="bg1"/>
              </a:solidFill>
              <a:effectLst/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  <a:effectLst/>
              </a:rPr>
              <a:t>Biological/Biophysical Anthropology</a:t>
            </a:r>
            <a:r>
              <a:rPr lang="en-US" sz="2400" dirty="0">
                <a:solidFill>
                  <a:schemeClr val="bg1"/>
                </a:solidFill>
                <a:effectLst/>
              </a:rPr>
              <a:t> </a:t>
            </a:r>
            <a:r>
              <a:rPr lang="en-US" dirty="0">
                <a:solidFill>
                  <a:schemeClr val="bg1"/>
                </a:solidFill>
                <a:effectLst/>
              </a:rPr>
              <a:t>(human evolution and biology)</a:t>
            </a:r>
            <a:endParaRPr lang="en-US" sz="3200" dirty="0">
              <a:solidFill>
                <a:schemeClr val="bg1"/>
              </a:solidFill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  <a:effectLst/>
              </a:rPr>
              <a:t>Linguistics</a:t>
            </a:r>
            <a:r>
              <a:rPr lang="en-US" sz="2400" dirty="0">
                <a:solidFill>
                  <a:schemeClr val="bg1"/>
                </a:solidFill>
                <a:effectLst/>
              </a:rPr>
              <a:t> </a:t>
            </a:r>
            <a:r>
              <a:rPr lang="en-US" dirty="0">
                <a:solidFill>
                  <a:schemeClr val="bg1"/>
                </a:solidFill>
                <a:effectLst/>
              </a:rPr>
              <a:t>(language and communication)</a:t>
            </a:r>
            <a:endParaRPr lang="en-US" sz="3200" dirty="0">
              <a:solidFill>
                <a:schemeClr val="bg1"/>
              </a:solidFill>
              <a:effectLst/>
            </a:endParaRPr>
          </a:p>
          <a:p>
            <a:pPr lvl="2" indent="-228600" rtl="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  <a:effectLst/>
              </a:rPr>
              <a:t>+ Applied Anthropology</a:t>
            </a:r>
            <a:r>
              <a:rPr lang="en-US" sz="2400" dirty="0">
                <a:solidFill>
                  <a:schemeClr val="bg1"/>
                </a:solidFill>
                <a:effectLst/>
              </a:rPr>
              <a:t> </a:t>
            </a:r>
            <a:r>
              <a:rPr lang="en-US" dirty="0">
                <a:solidFill>
                  <a:schemeClr val="bg1"/>
                </a:solidFill>
                <a:effectLst/>
              </a:rPr>
              <a:t>(using all four fields to solve real-world problems)</a:t>
            </a:r>
            <a:endParaRPr lang="en-US" sz="320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84249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C11D35-D32A-B49E-B49F-F1CB1F833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>
            <a:extLst>
              <a:ext uri="{FF2B5EF4-FFF2-40B4-BE49-F238E27FC236}">
                <a16:creationId xmlns:a16="http://schemas.microsoft.com/office/drawing/2014/main" id="{9F301175-6271-2375-67D2-BCF880AA3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kumimoji="1" lang="en-US" sz="4400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A8674520-662B-3A72-4402-0C916169B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6933" y="6509275"/>
            <a:ext cx="39962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© 2010-2026 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  <a:hlinkClick r:id="rId2"/>
              </a:rPr>
              <a:t>Timothy G. Roufs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, University of Minnesota Duluth</a:t>
            </a:r>
            <a:endParaRPr kumimoji="1" lang="en-US" sz="1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4E6EF9-48C4-53C7-B9E0-70D2BB28E893}"/>
              </a:ext>
            </a:extLst>
          </p:cNvPr>
          <p:cNvSpPr txBox="1"/>
          <p:nvPr/>
        </p:nvSpPr>
        <p:spPr>
          <a:xfrm>
            <a:off x="340746" y="549621"/>
            <a:ext cx="8100205" cy="57785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indent="-34290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0000"/>
                </a:solidFill>
                <a:highlight>
                  <a:srgbClr val="000600"/>
                </a:highlight>
              </a:rPr>
              <a:t>Interdisciplinary Approaches</a:t>
            </a:r>
            <a:r>
              <a:rPr lang="en-US" sz="2000" dirty="0">
                <a:solidFill>
                  <a:srgbClr val="FFFFFF"/>
                </a:solidFill>
                <a:highlight>
                  <a:srgbClr val="000600"/>
                </a:highlight>
              </a:rPr>
              <a:t> </a:t>
            </a:r>
            <a:r>
              <a:rPr lang="en-US" sz="2400" dirty="0">
                <a:solidFill>
                  <a:srgbClr val="FFFFFF"/>
                </a:solidFill>
                <a:highlight>
                  <a:srgbClr val="000600"/>
                </a:highlight>
              </a:rPr>
              <a:t>that support this 4-field +1 view, pulling from history, biology, sociology, psychology, fine arts, and more.</a:t>
            </a:r>
            <a:endParaRPr lang="en-US" sz="2000" dirty="0">
              <a:solidFill>
                <a:srgbClr val="FFFFFF"/>
              </a:solidFill>
              <a:highlight>
                <a:srgbClr val="000600"/>
              </a:highlight>
            </a:endParaRPr>
          </a:p>
          <a:p>
            <a:pPr marL="800100" indent="-34290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FFFF"/>
                </a:solidFill>
                <a:effectLst/>
                <a:highlight>
                  <a:srgbClr val="000600"/>
                </a:highlight>
              </a:rPr>
              <a:t>Information obtained primarily through participatory </a:t>
            </a:r>
            <a:r>
              <a:rPr lang="en-US" sz="2800" b="1" dirty="0">
                <a:solidFill>
                  <a:srgbClr val="FF0000"/>
                </a:solidFill>
                <a:effectLst/>
                <a:highlight>
                  <a:srgbClr val="000600"/>
                </a:highlight>
              </a:rPr>
              <a:t>fieldwork</a:t>
            </a:r>
            <a:r>
              <a:rPr lang="en-US" sz="2400" dirty="0">
                <a:solidFill>
                  <a:srgbClr val="FFFFFF"/>
                </a:solidFill>
                <a:effectLst/>
                <a:highlight>
                  <a:srgbClr val="000600"/>
                </a:highlight>
              </a:rPr>
              <a:t> (living with and learning from people).</a:t>
            </a:r>
          </a:p>
          <a:p>
            <a:pPr marL="800100" indent="-34290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FFFF"/>
                </a:solidFill>
                <a:effectLst/>
                <a:highlight>
                  <a:srgbClr val="000600"/>
                </a:highlight>
              </a:rPr>
              <a:t>Written reports emphasizing </a:t>
            </a:r>
            <a:r>
              <a:rPr lang="en-US" sz="2800" b="1" dirty="0">
                <a:solidFill>
                  <a:srgbClr val="FF0000"/>
                </a:solidFill>
                <a:effectLst/>
                <a:highlight>
                  <a:srgbClr val="000600"/>
                </a:highlight>
              </a:rPr>
              <a:t>Ethnography</a:t>
            </a:r>
            <a:r>
              <a:rPr lang="en-US" sz="2400" dirty="0">
                <a:solidFill>
                  <a:srgbClr val="FFFFFF"/>
                </a:solidFill>
                <a:effectLst/>
                <a:highlight>
                  <a:srgbClr val="000600"/>
                </a:highlight>
              </a:rPr>
              <a:t> (rich, detailed description) and </a:t>
            </a:r>
            <a:r>
              <a:rPr lang="en-US" sz="2800" b="1" dirty="0">
                <a:solidFill>
                  <a:srgbClr val="FF0000"/>
                </a:solidFill>
                <a:effectLst/>
                <a:highlight>
                  <a:srgbClr val="000600"/>
                </a:highlight>
              </a:rPr>
              <a:t>Ethnology</a:t>
            </a:r>
            <a:r>
              <a:rPr lang="en-US" sz="2400" dirty="0">
                <a:solidFill>
                  <a:srgbClr val="FFFFFF"/>
                </a:solidFill>
                <a:effectLst/>
                <a:highlight>
                  <a:srgbClr val="000600"/>
                </a:highlight>
              </a:rPr>
              <a:t> (cross-cultural analysis and explanation).</a:t>
            </a:r>
          </a:p>
          <a:p>
            <a:pPr marL="800100" indent="-34290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FFFF"/>
                </a:solidFill>
                <a:effectLst/>
                <a:highlight>
                  <a:srgbClr val="000600"/>
                </a:highlight>
              </a:rPr>
              <a:t>And tying all of this together is our overarching concept </a:t>
            </a:r>
            <a:r>
              <a:rPr lang="en-US" sz="2800" b="1" dirty="0">
                <a:solidFill>
                  <a:srgbClr val="FF0000"/>
                </a:solidFill>
                <a:effectLst/>
                <a:highlight>
                  <a:srgbClr val="000600"/>
                </a:highlight>
              </a:rPr>
              <a:t>"Culture"</a:t>
            </a:r>
            <a:r>
              <a:rPr lang="en-US" sz="2400" dirty="0">
                <a:solidFill>
                  <a:srgbClr val="FFFFFF"/>
                </a:solidFill>
                <a:effectLst/>
                <a:highlight>
                  <a:srgbClr val="000600"/>
                </a:highlight>
              </a:rPr>
              <a:t> the shared, learned behavior and ideas that act as the single most essential concept for understanding the patterns and differences we see across human groups.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0172663-7042-82A2-D7E1-09C4BEFBC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Information obtained primarily through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participatory fieldwork </a:t>
            </a: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(living with and learning from people).</a:t>
            </a:r>
            <a:endParaRPr kumimoji="0" lang="en-US" altLang="en-US" sz="7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5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2F72CE-696A-EC12-37E8-A2D38F2CD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>
            <a:extLst>
              <a:ext uri="{FF2B5EF4-FFF2-40B4-BE49-F238E27FC236}">
                <a16:creationId xmlns:a16="http://schemas.microsoft.com/office/drawing/2014/main" id="{E4D9ECB6-8835-FEFD-3828-8ABD28979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4400" b="0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54E01E7-4258-6EE0-4D46-DC968E6CC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6933" y="6509275"/>
            <a:ext cx="39962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2010-2026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  <a:hlinkClick r:id="rId2"/>
              </a:rPr>
              <a:t>Timothy G. Roufs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, University of Minnesota Duluth</a:t>
            </a:r>
            <a:endParaRPr kumimoji="1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976387-9556-DFC1-46C8-DD58DAA21BB3}"/>
              </a:ext>
            </a:extLst>
          </p:cNvPr>
          <p:cNvSpPr txBox="1"/>
          <p:nvPr/>
        </p:nvSpPr>
        <p:spPr>
          <a:xfrm>
            <a:off x="923025" y="1106936"/>
            <a:ext cx="7306574" cy="4878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That observing is done from a unique perspective which emphasizes: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Holism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: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The core idea that you cannot fully understand one part of a human society (like its economy, politics, religion, or art) without seeing how it connects to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all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the other parts—including the environment and the human body itself.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3192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5395C4-C810-F82A-6A0E-20699F0F3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>
            <a:extLst>
              <a:ext uri="{FF2B5EF4-FFF2-40B4-BE49-F238E27FC236}">
                <a16:creationId xmlns:a16="http://schemas.microsoft.com/office/drawing/2014/main" id="{7AD25046-1113-BEAF-4821-6318C8555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4400" b="0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7ACCC73-F7A5-D7FA-BFDC-BD7FDDAC6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6933" y="6509275"/>
            <a:ext cx="39962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2010-2026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  <a:hlinkClick r:id="rId2"/>
              </a:rPr>
              <a:t>Timothy G. Roufs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, University of Minnesota Duluth</a:t>
            </a:r>
            <a:endParaRPr kumimoji="1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8C5C5C-574E-E9A0-A108-5EFBB029F9A9}"/>
              </a:ext>
            </a:extLst>
          </p:cNvPr>
          <p:cNvSpPr txBox="1"/>
          <p:nvPr/>
        </p:nvSpPr>
        <p:spPr>
          <a:xfrm>
            <a:off x="526213" y="856762"/>
            <a:ext cx="8100205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45720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The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4-Fields + 1 Approach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allows us to holistically explore humanity across all time and space: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9144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Archaeology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(our deep and recent past)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9144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Sociocultural Anthropology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(living cultures)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9144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Biological/Biophysical Anthropology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(human evolution and biology)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9144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Linguistics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(language and communication)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9144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+ Applied Anthropology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(using all four fields to solve real-world problems)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7735563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17720</TotalTime>
  <Words>1103</Words>
  <Application>Microsoft Office PowerPoint</Application>
  <PresentationFormat>On-screen Show (4:3)</PresentationFormat>
  <Paragraphs>176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1_Default Design</vt:lpstr>
      <vt:lpstr>22_Default Design</vt:lpstr>
      <vt:lpstr>3_Default Design</vt:lpstr>
      <vt:lpstr>47_Default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UMD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Distincitve Qualities of Anthropology Concept of Culture Comparative Method Wholistic Approach</dc:title>
  <dc:creator>CLA</dc:creator>
  <cp:lastModifiedBy>Tim Roufs</cp:lastModifiedBy>
  <cp:revision>1145</cp:revision>
  <cp:lastPrinted>2000-04-06T19:51:41Z</cp:lastPrinted>
  <dcterms:created xsi:type="dcterms:W3CDTF">2000-03-27T15:46:35Z</dcterms:created>
  <dcterms:modified xsi:type="dcterms:W3CDTF">2025-12-30T19:57:17Z</dcterms:modified>
</cp:coreProperties>
</file>