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notesSlides/notesSlide41.xml" ContentType="application/vnd.openxmlformats-officedocument.presentationml.notesSlide+xml"/>
  <Override PartName="/ppt/slideMasters/slideMaster8.xml" ContentType="application/vnd.openxmlformats-officedocument.presentationml.slideMaster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s/slide79.xml" ContentType="application/vnd.openxmlformats-officedocument.presentationml.slide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notesSlides/notesSlide4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5" r:id="rId1"/>
    <p:sldMasterId id="2147483679" r:id="rId2"/>
    <p:sldMasterId id="2147483701" r:id="rId3"/>
    <p:sldMasterId id="2147483704" r:id="rId4"/>
    <p:sldMasterId id="2147483785" r:id="rId5"/>
    <p:sldMasterId id="2147483797" r:id="rId6"/>
    <p:sldMasterId id="2147483809" r:id="rId7"/>
    <p:sldMasterId id="2147483821" r:id="rId8"/>
    <p:sldMasterId id="2147483833" r:id="rId9"/>
    <p:sldMasterId id="2147483845" r:id="rId10"/>
  </p:sldMasterIdLst>
  <p:notesMasterIdLst>
    <p:notesMasterId r:id="rId91"/>
  </p:notesMasterIdLst>
  <p:handoutMasterIdLst>
    <p:handoutMasterId r:id="rId92"/>
  </p:handoutMasterIdLst>
  <p:sldIdLst>
    <p:sldId id="606" r:id="rId11"/>
    <p:sldId id="615" r:id="rId12"/>
    <p:sldId id="621" r:id="rId13"/>
    <p:sldId id="622" r:id="rId14"/>
    <p:sldId id="607" r:id="rId15"/>
    <p:sldId id="600" r:id="rId16"/>
    <p:sldId id="602" r:id="rId17"/>
    <p:sldId id="577" r:id="rId18"/>
    <p:sldId id="566" r:id="rId19"/>
    <p:sldId id="578" r:id="rId20"/>
    <p:sldId id="567" r:id="rId21"/>
    <p:sldId id="590" r:id="rId22"/>
    <p:sldId id="616" r:id="rId23"/>
    <p:sldId id="623" r:id="rId24"/>
    <p:sldId id="612" r:id="rId25"/>
    <p:sldId id="605" r:id="rId26"/>
    <p:sldId id="601" r:id="rId27"/>
    <p:sldId id="280" r:id="rId28"/>
    <p:sldId id="587" r:id="rId29"/>
    <p:sldId id="588" r:id="rId30"/>
    <p:sldId id="279" r:id="rId31"/>
    <p:sldId id="351" r:id="rId32"/>
    <p:sldId id="384" r:id="rId33"/>
    <p:sldId id="283" r:id="rId34"/>
    <p:sldId id="406" r:id="rId35"/>
    <p:sldId id="407" r:id="rId36"/>
    <p:sldId id="408" r:id="rId37"/>
    <p:sldId id="533" r:id="rId38"/>
    <p:sldId id="534" r:id="rId39"/>
    <p:sldId id="585" r:id="rId40"/>
    <p:sldId id="286" r:id="rId41"/>
    <p:sldId id="539" r:id="rId42"/>
    <p:sldId id="547" r:id="rId43"/>
    <p:sldId id="548" r:id="rId44"/>
    <p:sldId id="555" r:id="rId45"/>
    <p:sldId id="556" r:id="rId46"/>
    <p:sldId id="572" r:id="rId47"/>
    <p:sldId id="573" r:id="rId48"/>
    <p:sldId id="575" r:id="rId49"/>
    <p:sldId id="574" r:id="rId50"/>
    <p:sldId id="576" r:id="rId51"/>
    <p:sldId id="579" r:id="rId52"/>
    <p:sldId id="580" r:id="rId53"/>
    <p:sldId id="603" r:id="rId54"/>
    <p:sldId id="599" r:id="rId55"/>
    <p:sldId id="598" r:id="rId56"/>
    <p:sldId id="593" r:id="rId57"/>
    <p:sldId id="581" r:id="rId58"/>
    <p:sldId id="582" r:id="rId59"/>
    <p:sldId id="570" r:id="rId60"/>
    <p:sldId id="557" r:id="rId61"/>
    <p:sldId id="558" r:id="rId62"/>
    <p:sldId id="617" r:id="rId63"/>
    <p:sldId id="624" r:id="rId64"/>
    <p:sldId id="613" r:id="rId65"/>
    <p:sldId id="596" r:id="rId66"/>
    <p:sldId id="594" r:id="rId67"/>
    <p:sldId id="595" r:id="rId68"/>
    <p:sldId id="559" r:id="rId69"/>
    <p:sldId id="560" r:id="rId70"/>
    <p:sldId id="604" r:id="rId71"/>
    <p:sldId id="591" r:id="rId72"/>
    <p:sldId id="562" r:id="rId73"/>
    <p:sldId id="563" r:id="rId74"/>
    <p:sldId id="564" r:id="rId75"/>
    <p:sldId id="543" r:id="rId76"/>
    <p:sldId id="544" r:id="rId77"/>
    <p:sldId id="545" r:id="rId78"/>
    <p:sldId id="546" r:id="rId79"/>
    <p:sldId id="550" r:id="rId80"/>
    <p:sldId id="551" r:id="rId81"/>
    <p:sldId id="589" r:id="rId82"/>
    <p:sldId id="618" r:id="rId83"/>
    <p:sldId id="625" r:id="rId84"/>
    <p:sldId id="614" r:id="rId85"/>
    <p:sldId id="445" r:id="rId86"/>
    <p:sldId id="592" r:id="rId87"/>
    <p:sldId id="538" r:id="rId88"/>
    <p:sldId id="586" r:id="rId89"/>
    <p:sldId id="389" r:id="rId90"/>
  </p:sldIdLst>
  <p:sldSz cx="10287000" cy="6858000" type="35mm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5400" b="1" i="1" kern="1200">
        <a:solidFill>
          <a:srgbClr val="FF0000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5400" b="1" i="1" kern="1200">
        <a:solidFill>
          <a:srgbClr val="FF0000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5400" b="1" i="1" kern="1200">
        <a:solidFill>
          <a:srgbClr val="FF0000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5400" b="1" i="1" kern="1200">
        <a:solidFill>
          <a:srgbClr val="FF0000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5400" b="1" i="1" kern="1200">
        <a:solidFill>
          <a:srgbClr val="FF0000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umimoji="1" sz="5400" b="1" i="1" kern="1200">
        <a:solidFill>
          <a:srgbClr val="FF0000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umimoji="1" sz="5400" b="1" i="1" kern="1200">
        <a:solidFill>
          <a:srgbClr val="FF0000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umimoji="1" sz="5400" b="1" i="1" kern="1200">
        <a:solidFill>
          <a:srgbClr val="FF0000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umimoji="1" sz="5400" b="1" i="1" kern="1200">
        <a:solidFill>
          <a:srgbClr val="FF0000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FFE07D"/>
    <a:srgbClr val="0C0600"/>
    <a:srgbClr val="FFFFFF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47" autoAdjust="0"/>
    <p:restoredTop sz="94660"/>
  </p:normalViewPr>
  <p:slideViewPr>
    <p:cSldViewPr>
      <p:cViewPr>
        <p:scale>
          <a:sx n="66" d="100"/>
          <a:sy n="66" d="100"/>
        </p:scale>
        <p:origin x="-108" y="-294"/>
      </p:cViewPr>
      <p:guideLst>
        <p:guide orient="horz" pos="2256"/>
        <p:guide pos="32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2452"/>
    </p:cViewPr>
  </p:sorterViewPr>
  <p:notesViewPr>
    <p:cSldViewPr>
      <p:cViewPr varScale="1">
        <p:scale>
          <a:sx n="37" d="100"/>
          <a:sy n="37" d="100"/>
        </p:scale>
        <p:origin x="-1470" y="-9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76" Type="http://schemas.openxmlformats.org/officeDocument/2006/relationships/slide" Target="slides/slide66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87" Type="http://schemas.openxmlformats.org/officeDocument/2006/relationships/slide" Target="slides/slide77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90" Type="http://schemas.openxmlformats.org/officeDocument/2006/relationships/slide" Target="slides/slide80.xml"/><Relationship Id="rId95" Type="http://schemas.openxmlformats.org/officeDocument/2006/relationships/theme" Target="theme/theme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kumimoji="0" sz="1200"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kumimoji="0" sz="1200"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 b="0" i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10D28AB-76B6-4D5E-A8FE-CAF1850D94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8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8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/>
            </a:lvl1pPr>
          </a:lstStyle>
          <a:p>
            <a:pPr>
              <a:defRPr/>
            </a:pPr>
            <a:fld id="{8B46EB62-5A15-4452-AE53-4E5CC1212C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B6502705-50E8-4BBC-9505-12479C70FD0B}" type="slidenum">
              <a:rPr lang="en-US" sz="1200" kern="1200">
                <a:solidFill>
                  <a:srgbClr val="1F497D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 kern="1200">
              <a:solidFill>
                <a:srgbClr val="1F497D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049597-2409-4536-8136-753F2B71615A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3EC2ED-6059-4961-9AF6-0238B4FA6031}" type="slidenum">
              <a:rPr lang="en-US" smtClean="0"/>
              <a:pPr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4A5BBC-4F97-48BD-8C23-18F4FABDDB15}" type="slidenum">
              <a:rPr lang="en-US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78D09F-7999-486C-874B-83ABD825E196}" type="slidenum">
              <a:rPr lang="en-US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8426D0-3D67-4440-B90C-9148F5CAEFB7}" type="slidenum">
              <a:rPr lang="en-US" smtClean="0"/>
              <a:pPr/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6FE1F5-9193-48FA-A990-1A4AEAA2B13A}" type="slidenum">
              <a:rPr lang="en-US" smtClean="0"/>
              <a:pPr/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C3CDC3-EC07-41CB-A7D8-43E4C7A94043}" type="slidenum">
              <a:rPr lang="en-US" smtClean="0"/>
              <a:pPr/>
              <a:t>40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F30FC8-140F-46CC-BB04-54887C78135E}" type="slidenum">
              <a:rPr lang="en-US" smtClean="0"/>
              <a:pPr/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D2A353-8A83-4646-99A6-2111C8512141}" type="slidenum">
              <a:rPr lang="en-US" smtClean="0"/>
              <a:pPr/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007803-A29B-408D-9FD8-192404AD427E}" type="slidenum">
              <a:rPr lang="en-US" smtClean="0">
                <a:solidFill>
                  <a:srgbClr val="1F497D"/>
                </a:solidFill>
              </a:rPr>
              <a:pPr/>
              <a:t>44</a:t>
            </a:fld>
            <a:endParaRPr lang="en-US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95BA44-D2D4-43B8-B76F-33212A965834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5E7923-F1FC-421B-ADF1-E2AE7D96C390}" type="slidenum">
              <a:rPr lang="en-US" smtClean="0"/>
              <a:pPr/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873280-606D-499D-BD2E-8E3BFC0C8A17}" type="slidenum">
              <a:rPr lang="en-US" smtClean="0"/>
              <a:pPr/>
              <a:t>46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CF7BD1-0902-4D9B-BC42-EBF4F435BE44}" type="slidenum">
              <a:rPr lang="en-US" smtClean="0"/>
              <a:pPr/>
              <a:t>47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B9422A-6166-4198-9536-D05E1FFE6E34}" type="slidenum">
              <a:rPr lang="en-US" smtClean="0"/>
              <a:pPr/>
              <a:t>48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29C278-DD33-4C95-8EB6-2D1419A17E26}" type="slidenum">
              <a:rPr lang="en-US" smtClean="0"/>
              <a:pPr/>
              <a:t>49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C5B2F2-8BC7-426D-B710-08B0EBD6417A}" type="slidenum">
              <a:rPr lang="en-US" smtClean="0"/>
              <a:pPr/>
              <a:t>50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8906FB-E283-4B59-AA4D-115AD3A8F139}" type="slidenum">
              <a:rPr lang="en-US" smtClean="0"/>
              <a:pPr/>
              <a:t>52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9D5AF5-02B5-436E-A3FD-E93C04682058}" type="slidenum">
              <a:rPr lang="en-US" smtClean="0"/>
              <a:pPr/>
              <a:t>56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9E60FD-E03F-4DF2-9AC0-D4FA1953383A}" type="slidenum">
              <a:rPr lang="en-US" smtClean="0"/>
              <a:pPr/>
              <a:t>57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D199C9-C771-448D-9291-832453283AD3}" type="slidenum">
              <a:rPr lang="en-US" smtClean="0"/>
              <a:pPr/>
              <a:t>58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C5451B-A0CC-4FE1-A62F-1C8CE8F2AAB3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15B1CC3-01C2-4BDA-B96A-2716C36F3A0C}" type="slidenum">
              <a:rPr kumimoji="0" lang="en-US" sz="1200" b="0" i="0">
                <a:solidFill>
                  <a:schemeClr val="tx1"/>
                </a:solidFill>
                <a:latin typeface="Verdana" pitchFamily="34" charset="0"/>
              </a:rPr>
              <a:pPr algn="r"/>
              <a:t>61</a:t>
            </a:fld>
            <a:endParaRPr kumimoji="0" lang="en-US" sz="1200" b="0" i="0">
              <a:solidFill>
                <a:schemeClr val="tx1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654825-C5D1-49B5-AE8B-3DB90C624197}" type="slidenum">
              <a:rPr lang="en-US" smtClean="0"/>
              <a:pPr/>
              <a:t>62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BC0594-7F62-4081-993C-53CAE2D4FE1D}" type="slidenum">
              <a:rPr lang="en-US" smtClean="0"/>
              <a:pPr/>
              <a:t>65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56D4C3-7EC0-4D64-AA8B-133E16CAA520}" type="slidenum">
              <a:rPr lang="en-US" smtClean="0"/>
              <a:pPr/>
              <a:t>66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5C622E-3EC6-4FAD-82C5-72F1E9C5D157}" type="slidenum">
              <a:rPr lang="en-US" smtClean="0"/>
              <a:pPr/>
              <a:t>68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AA9113-D152-4965-9B66-7764743CC800}" type="slidenum">
              <a:rPr lang="en-US" smtClean="0"/>
              <a:pPr/>
              <a:t>69</a:t>
            </a:fld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AB080-42B7-44B9-808E-1F40BD570EB1}" type="slidenum">
              <a:rPr lang="en-US" smtClean="0"/>
              <a:pPr/>
              <a:t>70</a:t>
            </a:fld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6161B5-C0B4-45FB-AB05-EF60AE224E28}" type="slidenum">
              <a:rPr lang="en-US" smtClean="0"/>
              <a:pPr/>
              <a:t>71</a:t>
            </a:fld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4B9ABE-FDC2-4C01-AC71-BD5676D01079}" type="slidenum">
              <a:rPr lang="en-US" smtClean="0"/>
              <a:pPr/>
              <a:t>72</a:t>
            </a:fld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AE2203-0C3F-4FE4-8665-B8680525D8AE}" type="slidenum">
              <a:rPr lang="en-US" smtClean="0"/>
              <a:pPr/>
              <a:t>76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F147B52-6D1E-4127-8077-C047596E6FC3}" type="slidenum">
              <a:rPr kumimoji="0" lang="en-US" sz="1200" b="0" i="0">
                <a:solidFill>
                  <a:schemeClr val="tx1"/>
                </a:solidFill>
                <a:latin typeface="Verdana" pitchFamily="34" charset="0"/>
              </a:rPr>
              <a:pPr algn="r"/>
              <a:t>16</a:t>
            </a:fld>
            <a:endParaRPr kumimoji="0" lang="en-US" sz="1200" b="0" i="0">
              <a:solidFill>
                <a:schemeClr val="tx1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0CAE69-1616-4424-A6B8-ADE96D71DF47}" type="slidenum">
              <a:rPr lang="en-US" smtClean="0"/>
              <a:pPr/>
              <a:t>77</a:t>
            </a:fld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5AF870-854C-4559-9A73-9E988172DA9B}" type="slidenum">
              <a:rPr lang="en-US" smtClean="0"/>
              <a:pPr/>
              <a:t>78</a:t>
            </a:fld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6AB354-D820-4A7E-A5A3-8A4ABD738780}" type="slidenum">
              <a:rPr lang="en-US" smtClean="0"/>
              <a:pPr/>
              <a:t>79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629CE4-2F50-4EC4-B6DA-FBF34ED8545A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496BA0-1C20-47C6-B054-B6E715C7FB5C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F894AB-2315-42CF-92BE-C3F98A6AB5AD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7B8BA6-6CB1-480D-909F-3F04DC9BFAB6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52B607-9EED-4F3E-B99A-BC5EF7A5FB73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287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b="0"/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b="0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b="0"/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b="0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b="0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b="0"/>
            </a:p>
          </p:txBody>
        </p:sp>
      </p:grpSp>
      <p:sp>
        <p:nvSpPr>
          <p:cNvPr id="26829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71525" y="22860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829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41910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771525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72350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1B5F449E-26DA-496C-BACD-7E3AC8E1E7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80546-440C-4F80-B393-39429776C7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26"/>
          <p:cNvGrpSpPr>
            <a:grpSpLocks/>
          </p:cNvGrpSpPr>
          <p:nvPr/>
        </p:nvGrpSpPr>
        <p:grpSpPr bwMode="auto">
          <a:xfrm>
            <a:off x="0" y="0"/>
            <a:ext cx="10287000" cy="6858000"/>
            <a:chOff x="0" y="0"/>
            <a:chExt cx="5760" cy="4320"/>
          </a:xfrm>
        </p:grpSpPr>
        <p:sp>
          <p:nvSpPr>
            <p:cNvPr id="5" name="Rectangle 1027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" name="Rectangle 1028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Line 1029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Rectangle 1030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Line 1031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Rectangle 1032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503241" name="Rectangle 1033"/>
          <p:cNvSpPr>
            <a:spLocks noGrp="1" noChangeArrowheads="1"/>
          </p:cNvSpPr>
          <p:nvPr>
            <p:ph type="ctrTitle"/>
          </p:nvPr>
        </p:nvSpPr>
        <p:spPr>
          <a:xfrm>
            <a:off x="771525" y="22860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03242" name="Rectangle 1034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41910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035"/>
          <p:cNvSpPr>
            <a:spLocks noGrp="1" noChangeArrowheads="1"/>
          </p:cNvSpPr>
          <p:nvPr>
            <p:ph type="dt" sz="half" idx="10"/>
          </p:nvPr>
        </p:nvSpPr>
        <p:spPr>
          <a:xfrm>
            <a:off x="771525" y="6248400"/>
            <a:ext cx="2143125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2" name="Rectangle 1036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/>
              <a:ea typeface="+mn-ea"/>
              <a:cs typeface="+mn-cs"/>
            </a:endParaRPr>
          </a:p>
        </p:txBody>
      </p:sp>
      <p:sp>
        <p:nvSpPr>
          <p:cNvPr id="13" name="Rectangle 10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72350" y="6248400"/>
            <a:ext cx="2143125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477DE6A-0452-45FB-90A7-9B946D9D7F6F}" type="slidenum">
              <a:rPr lang="en-US" sz="1400" kern="1200"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A2AD538-7263-4F1C-A7FC-19689BDC1E52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03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0037EDA3-B7F2-46D8-BC3B-11EC8C316CA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849438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849438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BDC1ECF-31EC-4502-A256-2CF8789ED47D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5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5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F934F39-3271-4336-A810-DEE4E067BA2A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BA9C965-4A1C-4ADC-AC95-E986394EB9A1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AA421B7-34D3-44BB-9271-E72021056040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2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53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2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793C954-3963-4F0D-B64E-6763AB77C012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344FC80-C995-4408-A150-BE8B567960C6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A3F0742-BEE0-4ECC-8912-B218385BFFEE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304800"/>
            <a:ext cx="2185988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304800"/>
            <a:ext cx="6405563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FC25A-4329-4A2D-9FD5-4D75D8F9F3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7" y="304800"/>
            <a:ext cx="2185988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6" y="304800"/>
            <a:ext cx="6386513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FE88ABE-9E9E-453F-85AB-5D93AE467ACA}" type="slidenum">
              <a:rPr lang="en-US" sz="1400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7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B845D-2B11-4937-A3DA-BCDE2FEC5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56040-D2D2-4015-A3A4-7EA82FE1F7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D2571-C7FF-4C3C-9EAC-7B71BC4720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2CDA8C-2D3B-4ED4-9296-BE68923A77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BD8E9-2DB8-4D29-A557-F48686EDB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CE6A5-3E85-4F5C-BD8E-648BAFAF87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7CF2D-8A2A-4F4F-990A-6057C04E15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F0627-6A55-4108-AA1D-0EC74D0AA9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8A75C-E51B-4C32-A6DC-009002028F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5495E-4032-4361-BDC5-505D615497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27968-E442-42CC-9E4E-7F4CDC8AAC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0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2" y="274640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E294B-55DC-4F6B-93BB-8AF5F4B0A5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0"/>
            <a:ext cx="10287000" cy="6858000"/>
            <a:chOff x="0" y="0"/>
            <a:chExt cx="5760" cy="4320"/>
          </a:xfrm>
        </p:grpSpPr>
        <p:sp>
          <p:nvSpPr>
            <p:cNvPr id="5" name="Rectangle 1027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b="0">
                <a:solidFill>
                  <a:srgbClr val="FFFFFF"/>
                </a:solidFill>
              </a:endParaRPr>
            </a:p>
          </p:txBody>
        </p:sp>
        <p:sp>
          <p:nvSpPr>
            <p:cNvPr id="6" name="Rectangle 1028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b="0">
                <a:solidFill>
                  <a:srgbClr val="FFFFFF"/>
                </a:solidFill>
              </a:endParaRPr>
            </a:p>
          </p:txBody>
        </p:sp>
        <p:sp>
          <p:nvSpPr>
            <p:cNvPr id="7" name="Line 1029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b="0">
                <a:solidFill>
                  <a:srgbClr val="FFFFFF"/>
                </a:solidFill>
              </a:endParaRPr>
            </a:p>
          </p:txBody>
        </p:sp>
        <p:sp>
          <p:nvSpPr>
            <p:cNvPr id="8" name="Rectangle 1030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b="0">
                <a:solidFill>
                  <a:srgbClr val="FFFFFF"/>
                </a:solidFill>
              </a:endParaRPr>
            </a:p>
          </p:txBody>
        </p:sp>
        <p:sp>
          <p:nvSpPr>
            <p:cNvPr id="9" name="Line 1031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b="0">
                <a:solidFill>
                  <a:srgbClr val="FFFFFF"/>
                </a:solidFill>
              </a:endParaRPr>
            </a:p>
          </p:txBody>
        </p:sp>
        <p:sp>
          <p:nvSpPr>
            <p:cNvPr id="10" name="Rectangle 1032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b="0">
                <a:solidFill>
                  <a:srgbClr val="FFFFFF"/>
                </a:solidFill>
              </a:endParaRPr>
            </a:p>
          </p:txBody>
        </p:sp>
      </p:grpSp>
      <p:sp>
        <p:nvSpPr>
          <p:cNvPr id="1503241" name="Rectangle 1033"/>
          <p:cNvSpPr>
            <a:spLocks noGrp="1" noChangeArrowheads="1"/>
          </p:cNvSpPr>
          <p:nvPr>
            <p:ph type="ctrTitle"/>
          </p:nvPr>
        </p:nvSpPr>
        <p:spPr>
          <a:xfrm>
            <a:off x="771525" y="22860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03242" name="Rectangle 1034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41910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035"/>
          <p:cNvSpPr>
            <a:spLocks noGrp="1" noChangeArrowheads="1"/>
          </p:cNvSpPr>
          <p:nvPr>
            <p:ph type="dt" sz="half" idx="10"/>
          </p:nvPr>
        </p:nvSpPr>
        <p:spPr>
          <a:xfrm>
            <a:off x="771525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036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0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72350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F7071AF8-91FC-46C4-895C-FFBD75500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648E4-D7DD-43BE-A37E-79750A504B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03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03AF2-A58D-483F-8F98-5EC7C2FA85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849438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849438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D652D-C206-4646-AF19-C6DC304823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5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5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573E2-D6C6-405E-A596-B76B7BF8C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9E81A-DB7E-443A-981A-6A6C822027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5725F-BA35-450A-8EDD-E855D1BACD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1E00A-23F4-4109-8F2F-C379888C95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2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53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2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F8E09-37A1-47D6-B9F5-3243B704D5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1901D-AB34-43C2-9CEB-6FA46A87C9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17665F-DFD0-45E7-9C3D-E3CFC48CA2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7" y="304800"/>
            <a:ext cx="2185988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6" y="304800"/>
            <a:ext cx="6386513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EC59C-E1C3-4E07-A1D2-7803B4695B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7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E6827-E9E6-4326-88D4-ED287D981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49101-BF15-4D2F-9233-55499017EB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63F68-CB27-4F3E-9BC4-1A64B49A4C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97A04-1E93-43A8-88F2-F533638F1E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A2CFB-ED44-400A-AE0A-8419831B19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E288E-0D81-40EA-9F78-1455E8A0F6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6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2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DEAF7F-550C-492A-BF55-E5A237DF04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46F30-4DD1-466B-A436-A0925B9825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AAEEE-C469-4E68-BA39-0C19FAED80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C5D96-C90B-4E1B-BA0D-639A72E59E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32893-6743-4A62-846D-1F9328D65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0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2" y="274640"/>
            <a:ext cx="679132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2C56-EB56-4EB8-9AD8-46F015F958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7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04B845D-2B11-4937-A3DA-BCDE2FEC544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5D56040-D2D2-4015-A3A4-7EA82FE1F76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40D2571-C7FF-4C3C-9EAC-7B71BC47207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52CDA8C-2D3B-4ED4-9296-BE68923A77C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E1BD8E9-2DB8-4D29-A557-F48686EDB51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287DA-C85B-4C9A-BE60-A16EEFEB8A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EFCE6A5-3E85-4F5C-BD8E-648BAFAF870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347CF2D-8A2A-4F4F-990A-6057C04E15C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95F0627-6A55-4108-AA1D-0EC74D0AA99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F75495E-4032-4361-BDC5-505D615497C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A627968-E442-42CC-9E4E-7F4CDC8AAC1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0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2" y="274640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D2E294B-55DC-4F6B-93BB-8AF5F4B0A55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7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04B845D-2B11-4937-A3DA-BCDE2FEC544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5D56040-D2D2-4015-A3A4-7EA82FE1F76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40D2571-C7FF-4C3C-9EAC-7B71BC47207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52CDA8C-2D3B-4ED4-9296-BE68923A77C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CF18B-158C-4674-9905-D0888FA9CB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E1BD8E9-2DB8-4D29-A557-F48686EDB51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EFCE6A5-3E85-4F5C-BD8E-648BAFAF870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347CF2D-8A2A-4F4F-990A-6057C04E15C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95F0627-6A55-4108-AA1D-0EC74D0AA99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F75495E-4032-4361-BDC5-505D615497C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A627968-E442-42CC-9E4E-7F4CDC8AAC1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0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2" y="274640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D2E294B-55DC-4F6B-93BB-8AF5F4B0A55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7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04B845D-2B11-4937-A3DA-BCDE2FEC544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5D56040-D2D2-4015-A3A4-7EA82FE1F76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40D2571-C7FF-4C3C-9EAC-7B71BC47207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DCDBB-E767-4151-A3FB-180764E802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52CDA8C-2D3B-4ED4-9296-BE68923A77C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E1BD8E9-2DB8-4D29-A557-F48686EDB51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EFCE6A5-3E85-4F5C-BD8E-648BAFAF870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347CF2D-8A2A-4F4F-990A-6057C04E15C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95F0627-6A55-4108-AA1D-0EC74D0AA99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F75495E-4032-4361-BDC5-505D615497C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A627968-E442-42CC-9E4E-7F4CDC8AAC1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0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2" y="274640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D2E294B-55DC-4F6B-93BB-8AF5F4B0A55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8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C0B3C96-1A9C-4114-9763-DB0B49522FB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35BE233-E974-4410-8DE7-C6CCF9EAFC5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335C9-BD08-4526-B4D4-A3FA21F4E7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03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A6C1B75-F360-4825-9B69-7639B0F9416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3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3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4ACC073-1EAE-41E5-8BB7-8A3468FB041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5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5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DFFC358-F77A-49A4-BDB0-9A682D645F8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219C243-97F8-40B2-8136-1ABAC2CD183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4A1C11E-E034-40A9-BB7D-7C8F4EFCE93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2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53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2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94B0F0A-FD82-4105-BA09-09804E1D665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6413E32-4916-41C1-8630-3AF9A1C9DC7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22A196F-9B22-45DB-9745-778100DE4AE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1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41"/>
            <a:ext cx="677227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450239-47E4-4DD4-AA10-23F831A6699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7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04B845D-2B11-4937-A3DA-BCDE2FEC544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CD501-A0F9-42C0-A705-B6449DF8E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5D56040-D2D2-4015-A3A4-7EA82FE1F76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40D2571-C7FF-4C3C-9EAC-7B71BC47207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52CDA8C-2D3B-4ED4-9296-BE68923A77C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E1BD8E9-2DB8-4D29-A557-F48686EDB51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EFCE6A5-3E85-4F5C-BD8E-648BAFAF870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347CF2D-8A2A-4F4F-990A-6057C04E15C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95F0627-6A55-4108-AA1D-0EC74D0AA99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F75495E-4032-4361-BDC5-505D615497C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A627968-E442-42CC-9E4E-7F4CDC8AAC1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0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2" y="274640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D2E294B-55DC-4F6B-93BB-8AF5F4B0A55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Line 2"/>
          <p:cNvSpPr>
            <a:spLocks noChangeShapeType="1"/>
          </p:cNvSpPr>
          <p:nvPr/>
        </p:nvSpPr>
        <p:spPr bwMode="auto">
          <a:xfrm>
            <a:off x="0" y="15240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b="0"/>
          </a:p>
        </p:txBody>
      </p:sp>
      <p:sp>
        <p:nvSpPr>
          <p:cNvPr id="267267" name="Rectangle 3"/>
          <p:cNvSpPr>
            <a:spLocks noChangeArrowheads="1"/>
          </p:cNvSpPr>
          <p:nvPr/>
        </p:nvSpPr>
        <p:spPr bwMode="auto">
          <a:xfrm>
            <a:off x="0" y="6400800"/>
            <a:ext cx="10287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b="0"/>
          </a:p>
        </p:txBody>
      </p:sp>
      <p:sp>
        <p:nvSpPr>
          <p:cNvPr id="26726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10287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b="0"/>
          </a:p>
        </p:txBody>
      </p:sp>
      <p:sp>
        <p:nvSpPr>
          <p:cNvPr id="26726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10287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b="0"/>
          </a:p>
        </p:txBody>
      </p:sp>
      <p:sp>
        <p:nvSpPr>
          <p:cNvPr id="267270" name="Line 6"/>
          <p:cNvSpPr>
            <a:spLocks noChangeShapeType="1"/>
          </p:cNvSpPr>
          <p:nvPr/>
        </p:nvSpPr>
        <p:spPr bwMode="auto">
          <a:xfrm>
            <a:off x="0" y="65532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b="0"/>
          </a:p>
        </p:txBody>
      </p:sp>
      <p:sp>
        <p:nvSpPr>
          <p:cNvPr id="267271" name="Rectangle 7"/>
          <p:cNvSpPr>
            <a:spLocks noChangeArrowheads="1"/>
          </p:cNvSpPr>
          <p:nvPr/>
        </p:nvSpPr>
        <p:spPr bwMode="auto">
          <a:xfrm>
            <a:off x="685800" y="533400"/>
            <a:ext cx="96012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b="0"/>
          </a:p>
        </p:txBody>
      </p:sp>
      <p:sp>
        <p:nvSpPr>
          <p:cNvPr id="26727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048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84943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727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727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89675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kumimoji="0"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727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78FB4BD6-A79D-46A1-A05E-EDBA2F9FD6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210" name="Line 2"/>
          <p:cNvSpPr>
            <a:spLocks noChangeShapeType="1"/>
          </p:cNvSpPr>
          <p:nvPr/>
        </p:nvSpPr>
        <p:spPr bwMode="auto">
          <a:xfrm>
            <a:off x="0" y="15240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1" name="Rectangle 3"/>
          <p:cNvSpPr>
            <a:spLocks noChangeArrowheads="1"/>
          </p:cNvSpPr>
          <p:nvPr/>
        </p:nvSpPr>
        <p:spPr bwMode="auto">
          <a:xfrm>
            <a:off x="0" y="6400800"/>
            <a:ext cx="10287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10287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10287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4" name="Line 6"/>
          <p:cNvSpPr>
            <a:spLocks noChangeShapeType="1"/>
          </p:cNvSpPr>
          <p:nvPr/>
        </p:nvSpPr>
        <p:spPr bwMode="auto">
          <a:xfrm>
            <a:off x="0" y="65532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5" name="Rectangle 7"/>
          <p:cNvSpPr>
            <a:spLocks noChangeArrowheads="1"/>
          </p:cNvSpPr>
          <p:nvPr/>
        </p:nvSpPr>
        <p:spPr bwMode="auto">
          <a:xfrm>
            <a:off x="685800" y="533400"/>
            <a:ext cx="96012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0221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048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84943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0221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150221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89675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150222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2F33DE22-84A7-47A7-9488-177CFDA94790}" type="slidenum">
              <a:rPr lang="en-US" kern="1200">
                <a:solidFill>
                  <a:srgbClr val="003300"/>
                </a:solidFill>
                <a:latin typeface="Verdana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2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47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47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47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47E6CE5-0F50-42F1-8A8E-A19145DF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210" name="Line 2"/>
          <p:cNvSpPr>
            <a:spLocks noChangeShapeType="1"/>
          </p:cNvSpPr>
          <p:nvPr/>
        </p:nvSpPr>
        <p:spPr bwMode="auto">
          <a:xfrm>
            <a:off x="0" y="15240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1502211" name="Rectangle 3"/>
          <p:cNvSpPr>
            <a:spLocks noChangeArrowheads="1"/>
          </p:cNvSpPr>
          <p:nvPr/>
        </p:nvSpPr>
        <p:spPr bwMode="auto">
          <a:xfrm>
            <a:off x="0" y="6400800"/>
            <a:ext cx="10287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150221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10287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150221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10287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1502214" name="Line 6"/>
          <p:cNvSpPr>
            <a:spLocks noChangeShapeType="1"/>
          </p:cNvSpPr>
          <p:nvPr/>
        </p:nvSpPr>
        <p:spPr bwMode="auto">
          <a:xfrm>
            <a:off x="0" y="65532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1502215" name="Rectangle 7"/>
          <p:cNvSpPr>
            <a:spLocks noChangeArrowheads="1"/>
          </p:cNvSpPr>
          <p:nvPr/>
        </p:nvSpPr>
        <p:spPr bwMode="auto">
          <a:xfrm>
            <a:off x="685800" y="533400"/>
            <a:ext cx="96012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150221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048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84943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0221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sz="1400" b="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221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89675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 b="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222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 b="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fld id="{AD508260-7C53-4923-B9DC-F5F56E718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2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kumimoji="0"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61E9897-27D0-4949-AD8C-97789E9F72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2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47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b="0" i="0">
                <a:solidFill>
                  <a:schemeClr val="tx1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47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 b="0" i="0">
                <a:solidFill>
                  <a:schemeClr val="tx1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47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b="0" i="0">
                <a:solidFill>
                  <a:schemeClr val="tx1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047E6CE5-0F50-42F1-8A8E-A19145DF2C20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2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47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b="0" i="0">
                <a:solidFill>
                  <a:schemeClr val="tx1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47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 b="0" i="0">
                <a:solidFill>
                  <a:schemeClr val="tx1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47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b="0" i="0">
                <a:solidFill>
                  <a:schemeClr val="tx1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047E6CE5-0F50-42F1-8A8E-A19145DF2C20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2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47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b="0" i="0">
                <a:solidFill>
                  <a:schemeClr val="tx1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47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 b="0" i="0">
                <a:solidFill>
                  <a:schemeClr val="tx1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47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b="0" i="0">
                <a:solidFill>
                  <a:schemeClr val="tx1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047E6CE5-0F50-42F1-8A8E-A19145DF2C20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3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3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423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423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B9AA2E2C-93CD-4233-A4C0-9FCC09A0FB3D}" type="slidenum">
              <a:rPr lang="en-US" kern="1200"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2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47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b="0" i="0">
                <a:solidFill>
                  <a:schemeClr val="tx1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47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 b="0" i="0">
                <a:solidFill>
                  <a:schemeClr val="tx1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47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b="0" i="0">
                <a:solidFill>
                  <a:schemeClr val="tx1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047E6CE5-0F50-42F1-8A8E-A19145DF2C20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yahoo.com/s/ap/20051018/ap_on_sc/nutcracking_gorilla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snbc.msn.com/id/24878149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snbc.msn.com/id/21018502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zoomwhales.com/subjects/apes/Apetitlepage.html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msnbc.msn.com/id/10994885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msnbc.msn.com/id/10994885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blog.com/community/article1221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u.edu/researchnews/archive/chimps.ht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snbc.com/news/737274.asp?cp1=1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news/2004/041206/full/041206-16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1/hi/sci/tech/4080807.stm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africa/6977720.stm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snbc.msn.com/id/20478277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edition.cnn.com/2006/TECH/science/03/05/bonobo.disappearing.ap/index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stronomica.org/gastro/pages/sample3.2.html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nsu/030407/030407-13.htm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scotsman.com/international.cfm?id=2434192005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06/05/monkey-sentence.html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hyperlink" Target="http://www.thenewstribune.com/news/nationworld/story/5679513p-5091981c.html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newstribune.com/news/nationworld/story/5679513p-5091981c.html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news.bbc.co.uk/2/hi/science/nature/6990095.stm" TargetMode="External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abcnews.go.com/Technology/wireStory?id=5035837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05/01/0125_050125_chimeras.html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4337435.stm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4101001.stm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itsb.ucsf.edu/~vcr/Evil13.html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news/2004/041206/full/041206-12.html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news.bbc.co.uk/2/hi/science/nature/6983572.stm" TargetMode="External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dsc.discovery.com/news/afp/20030915/monkey.html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nsu/030915/030915-8.html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am.com/article.cfm?chanID=sa003&amp;articleID=00005438-F938-13D7-9FCA83414B7FFE87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6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06/02/0201_060201_orangutan.html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dsc.discovery.com/news/briefs/20051031/animals_lemur.html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05/09/0930_050930_gorilla_tool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0287000" cy="6858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C00000">
                  <a:alpha val="49000"/>
                </a:srgb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40000"/>
              </a:lnSpc>
              <a:defRPr/>
            </a:pPr>
            <a:endParaRPr kumimoji="0" lang="en-US" sz="3200" i="0" dirty="0">
              <a:solidFill>
                <a:schemeClr val="bg1"/>
              </a:solidFill>
            </a:endParaRPr>
          </a:p>
          <a:p>
            <a:pPr algn="ctr">
              <a:lnSpc>
                <a:spcPct val="140000"/>
              </a:lnSpc>
              <a:defRPr/>
            </a:pPr>
            <a:r>
              <a:rPr kumimoji="0" lang="en-US" sz="3200" i="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62819" name="Picture 7" descr="Lewis1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1725" y="254000"/>
            <a:ext cx="554355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20" name="Rectangle 8"/>
          <p:cNvSpPr>
            <a:spLocks noChangeArrowheads="1"/>
          </p:cNvSpPr>
          <p:nvPr/>
        </p:nvSpPr>
        <p:spPr bwMode="auto">
          <a:xfrm>
            <a:off x="2933701" y="2016171"/>
            <a:ext cx="4419600" cy="331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sz="2400" i="0" dirty="0">
                <a:solidFill>
                  <a:srgbClr val="FFFFFF"/>
                </a:solidFill>
              </a:rPr>
              <a:t>Kinds of </a:t>
            </a:r>
            <a:r>
              <a:rPr kumimoji="0" lang="en-US" sz="2400" i="0" dirty="0" smtClean="0">
                <a:solidFill>
                  <a:srgbClr val="FFFFFF"/>
                </a:solidFill>
              </a:rPr>
              <a:t>Earlier </a:t>
            </a:r>
            <a:br>
              <a:rPr kumimoji="0" lang="en-US" sz="2400" i="0" dirty="0" smtClean="0">
                <a:solidFill>
                  <a:srgbClr val="FFFFFF"/>
                </a:solidFill>
              </a:rPr>
            </a:br>
            <a:r>
              <a:rPr kumimoji="0" lang="en-US" sz="2400" i="0" dirty="0" smtClean="0">
                <a:solidFill>
                  <a:srgbClr val="FFFFFF"/>
                </a:solidFill>
              </a:rPr>
              <a:t>Major </a:t>
            </a:r>
            <a:r>
              <a:rPr kumimoji="0" lang="en-US" sz="2400" i="0" dirty="0">
                <a:solidFill>
                  <a:srgbClr val="FFFFFF"/>
                </a:solidFill>
              </a:rPr>
              <a:t>Finds </a:t>
            </a:r>
          </a:p>
          <a:p>
            <a:pPr algn="ctr"/>
            <a:r>
              <a:rPr kumimoji="0" lang="en-US" sz="2400" i="0" dirty="0">
                <a:solidFill>
                  <a:srgbClr val="FFFFFF"/>
                </a:solidFill>
              </a:rPr>
              <a:t>and</a:t>
            </a:r>
          </a:p>
          <a:p>
            <a:pPr algn="ctr"/>
            <a:r>
              <a:rPr kumimoji="0" lang="en-US" sz="2400" i="0" dirty="0" smtClean="0">
                <a:solidFill>
                  <a:srgbClr val="FFFFFF"/>
                </a:solidFill>
              </a:rPr>
              <a:t>Announcements:</a:t>
            </a:r>
          </a:p>
          <a:p>
            <a:pPr algn="ctr"/>
            <a:endParaRPr kumimoji="0" lang="en-US" sz="2400" i="0" dirty="0" smtClean="0">
              <a:solidFill>
                <a:srgbClr val="FFFFFF"/>
              </a:solidFill>
            </a:endParaRPr>
          </a:p>
          <a:p>
            <a:pPr algn="ctr">
              <a:lnSpc>
                <a:spcPct val="140000"/>
              </a:lnSpc>
            </a:pPr>
            <a:r>
              <a:rPr kumimoji="0" lang="en-US" sz="3200" i="0" dirty="0" err="1" smtClean="0">
                <a:solidFill>
                  <a:srgbClr val="FFFFFF"/>
                </a:solidFill>
              </a:rPr>
              <a:t>Contemprary</a:t>
            </a:r>
            <a:endParaRPr kumimoji="0" lang="en-US" sz="3200" i="0" dirty="0">
              <a:solidFill>
                <a:srgbClr val="FFFFFF"/>
              </a:solidFill>
            </a:endParaRPr>
          </a:p>
          <a:p>
            <a:pPr algn="ctr">
              <a:lnSpc>
                <a:spcPct val="140000"/>
              </a:lnSpc>
            </a:pPr>
            <a:r>
              <a:rPr kumimoji="0" lang="en-US" sz="3200" i="0" dirty="0" smtClean="0">
                <a:solidFill>
                  <a:srgbClr val="FFFFFF"/>
                </a:solidFill>
              </a:rPr>
              <a:t>Non-Human Primates</a:t>
            </a:r>
            <a:endParaRPr kumimoji="0" lang="en-US" sz="3200" i="0" dirty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257300" y="6052458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Prehistoric Cultures</a:t>
            </a:r>
            <a:br>
              <a:rPr kumimoji="0" lang="en-US" sz="12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12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Tim Roufs’ section  ©2009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01_33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62301" y="457200"/>
            <a:ext cx="3962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1444627" y="6527800"/>
            <a:ext cx="741741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600" b="0" i="0">
                <a:solidFill>
                  <a:schemeClr val="tx2"/>
                </a:solidFill>
                <a:latin typeface="Verdana" pitchFamily="34" charset="0"/>
                <a:hlinkClick r:id="rId3"/>
              </a:rPr>
              <a:t>http://news.yahoo.com/s/ap/20051018/ap_on_sc/nutcracking_gorilla</a:t>
            </a:r>
            <a:endParaRPr kumimoji="0" lang="en-US" sz="1600" b="0" i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" y="0"/>
            <a:ext cx="9686925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5572125" y="2224088"/>
            <a:ext cx="3600450" cy="21336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>
              <a:spcBef>
                <a:spcPct val="50000"/>
              </a:spcBef>
            </a:pPr>
            <a:endParaRPr kumimoji="0" lang="en-US" sz="2400" b="0" i="0">
              <a:solidFill>
                <a:schemeClr val="tx1"/>
              </a:solidFill>
              <a:latin typeface="Verdana" pitchFamily="34" charset="0"/>
            </a:endParaRPr>
          </a:p>
          <a:p>
            <a:pPr algn="ctr">
              <a:spcBef>
                <a:spcPct val="50000"/>
              </a:spcBef>
            </a:pPr>
            <a:r>
              <a:rPr kumimoji="0" lang="en-US" sz="2000" b="0" i="0">
                <a:solidFill>
                  <a:schemeClr val="tx1"/>
                </a:solidFill>
                <a:latin typeface="Verdana" pitchFamily="34" charset="0"/>
              </a:rPr>
              <a:t/>
            </a:r>
            <a:br>
              <a:rPr kumimoji="0" lang="en-US" sz="2000" b="0" i="0">
                <a:solidFill>
                  <a:schemeClr val="tx1"/>
                </a:solidFill>
                <a:latin typeface="Verdana" pitchFamily="34" charset="0"/>
              </a:rPr>
            </a:br>
            <a:r>
              <a:rPr kumimoji="0" lang="en-US" sz="2000" b="0" i="0">
                <a:solidFill>
                  <a:schemeClr val="tx1"/>
                </a:solidFill>
                <a:latin typeface="Verdana" pitchFamily="34" charset="0"/>
              </a:rPr>
              <a:t>18 October 2005</a:t>
            </a:r>
          </a:p>
        </p:txBody>
      </p:sp>
      <p:sp>
        <p:nvSpPr>
          <p:cNvPr id="748549" name="Rectangle 5"/>
          <p:cNvSpPr>
            <a:spLocks noChangeArrowheads="1"/>
          </p:cNvSpPr>
          <p:nvPr/>
        </p:nvSpPr>
        <p:spPr bwMode="auto">
          <a:xfrm>
            <a:off x="3343275" y="4405313"/>
            <a:ext cx="5314950" cy="7620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0" lang="en-US" sz="2400" b="0" i="0">
              <a:solidFill>
                <a:schemeClr val="tx1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85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01-22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7300" y="482600"/>
            <a:ext cx="7772400" cy="591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73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73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86" y="147525"/>
            <a:ext cx="10058400" cy="6558077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242786" y="4191002"/>
            <a:ext cx="7772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8000" b="1" i="0" dirty="0" smtClean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Chimps</a:t>
            </a:r>
            <a:endParaRPr lang="en-US" sz="8000" b="1" i="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679135" y="6277428"/>
            <a:ext cx="30364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Understanding Humans 10</a:t>
            </a:r>
            <a:r>
              <a:rPr lang="en-US" sz="1200" i="1" kern="1200" baseline="300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200" i="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p. </a:t>
            </a:r>
            <a:r>
              <a:rPr lang="en-US" sz="1200" i="0" kern="1200" dirty="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143</a:t>
            </a:r>
            <a:endParaRPr lang="en-US" sz="1200" i="0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ext Box 2"/>
          <p:cNvSpPr txBox="1">
            <a:spLocks noChangeArrowheads="1"/>
          </p:cNvSpPr>
          <p:nvPr/>
        </p:nvSpPr>
        <p:spPr bwMode="auto">
          <a:xfrm>
            <a:off x="3848101" y="6554790"/>
            <a:ext cx="25983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sz="1200" b="0" i="0">
                <a:solidFill>
                  <a:schemeClr val="tx2"/>
                </a:solidFill>
                <a:hlinkClick r:id="rId3"/>
              </a:rPr>
              <a:t>www.msnbc.msn.com/id/24878149/</a:t>
            </a:r>
            <a:endParaRPr kumimoji="0" lang="en-US" sz="1200" b="0" i="0">
              <a:solidFill>
                <a:schemeClr val="tx2"/>
              </a:solidFill>
            </a:endParaRPr>
          </a:p>
        </p:txBody>
      </p:sp>
      <p:pic>
        <p:nvPicPr>
          <p:cNvPr id="15974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0476" y="911226"/>
            <a:ext cx="7769225" cy="52609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3619502" y="6338890"/>
            <a:ext cx="30119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200" b="0" i="0">
                <a:solidFill>
                  <a:schemeClr val="tx2"/>
                </a:solidFill>
                <a:latin typeface="Verdana" pitchFamily="34" charset="0"/>
                <a:hlinkClick r:id="rId3"/>
              </a:rPr>
              <a:t>www.msnbc.msn.com/id/21018502/</a:t>
            </a:r>
            <a:endParaRPr kumimoji="0" lang="en-US" sz="1200" b="0" i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5222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73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7" descr="01_17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5788" y="457200"/>
            <a:ext cx="3998912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01_19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6102" y="457200"/>
            <a:ext cx="408146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0287000" cy="6858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C00000">
                  <a:alpha val="49000"/>
                </a:srgb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3200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 descr="text 10th ed p 117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2" y="457200"/>
            <a:ext cx="4496559" cy="5943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63356" y="4437745"/>
            <a:ext cx="1828800" cy="787399"/>
          </a:xfrm>
          <a:prstGeom prst="rect">
            <a:avLst/>
          </a:prstGeom>
          <a:noFill/>
          <a:ln w="76200">
            <a:solidFill>
              <a:srgbClr val="FFE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01-20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7300" y="608015"/>
            <a:ext cx="7772400" cy="571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7" descr="01_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8775" y="457200"/>
            <a:ext cx="4516439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3" descr="apecladogr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7300" y="1362077"/>
            <a:ext cx="777240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4" name="Text Box 4"/>
          <p:cNvSpPr txBox="1">
            <a:spLocks noChangeArrowheads="1"/>
          </p:cNvSpPr>
          <p:nvPr/>
        </p:nvSpPr>
        <p:spPr bwMode="auto">
          <a:xfrm>
            <a:off x="2774950" y="6327777"/>
            <a:ext cx="4708526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200" b="0" i="0">
                <a:solidFill>
                  <a:srgbClr val="FFFFFF"/>
                </a:solidFill>
                <a:hlinkClick r:id="rId4"/>
              </a:rPr>
              <a:t>EnchantedLearning</a:t>
            </a:r>
            <a:r>
              <a:rPr kumimoji="0" lang="en-US" sz="1200" b="0" i="0">
                <a:solidFill>
                  <a:schemeClr val="tx1"/>
                </a:solidFill>
                <a:hlinkClick r:id="rId4"/>
              </a:rPr>
              <a:t>.com</a:t>
            </a:r>
            <a:endParaRPr kumimoji="0" lang="en-US" sz="1200" b="0" i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027" descr="J08_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1" y="1355726"/>
            <a:ext cx="9220200" cy="451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1188" name="Text Box 1028"/>
          <p:cNvSpPr txBox="1">
            <a:spLocks noChangeArrowheads="1"/>
          </p:cNvSpPr>
          <p:nvPr/>
        </p:nvSpPr>
        <p:spPr bwMode="auto">
          <a:xfrm>
            <a:off x="1485901" y="3429000"/>
            <a:ext cx="734047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b="0" i="0"/>
              <a:t>This is not a cladogram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8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7" descr="01-18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7300" y="2728915"/>
            <a:ext cx="7772400" cy="169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7300" y="1120777"/>
            <a:ext cx="7772400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7300" y="973138"/>
            <a:ext cx="7772400" cy="512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AutoShape 6"/>
          <p:cNvSpPr>
            <a:spLocks noChangeArrowheads="1"/>
          </p:cNvSpPr>
          <p:nvPr/>
        </p:nvSpPr>
        <p:spPr bwMode="auto">
          <a:xfrm>
            <a:off x="1042989" y="1752602"/>
            <a:ext cx="1738312" cy="485775"/>
          </a:xfrm>
          <a:prstGeom prst="rightArrow">
            <a:avLst>
              <a:gd name="adj1" fmla="val 50000"/>
              <a:gd name="adj2" fmla="val 89461"/>
            </a:avLst>
          </a:prstGeom>
          <a:solidFill>
            <a:schemeClr val="accent2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b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7300" y="1120777"/>
            <a:ext cx="7772400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AutoShape 4"/>
          <p:cNvSpPr>
            <a:spLocks noChangeArrowheads="1"/>
          </p:cNvSpPr>
          <p:nvPr/>
        </p:nvSpPr>
        <p:spPr bwMode="auto">
          <a:xfrm>
            <a:off x="966788" y="1628777"/>
            <a:ext cx="1738312" cy="485775"/>
          </a:xfrm>
          <a:prstGeom prst="rightArrow">
            <a:avLst>
              <a:gd name="adj1" fmla="val 50000"/>
              <a:gd name="adj2" fmla="val 89461"/>
            </a:avLst>
          </a:prstGeom>
          <a:solidFill>
            <a:schemeClr val="accent2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b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3619501" y="6338889"/>
            <a:ext cx="31085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200" b="0" i="0">
                <a:solidFill>
                  <a:schemeClr val="tx2"/>
                </a:solidFill>
                <a:latin typeface="Verdana" pitchFamily="34" charset="0"/>
                <a:hlinkClick r:id="rId3"/>
              </a:rPr>
              <a:t>http://msnbc.msn.com/id/10994885/</a:t>
            </a:r>
            <a:endParaRPr kumimoji="0" lang="en-US" sz="1200" b="0" i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6963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7300" y="45720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3302001" y="6527800"/>
            <a:ext cx="407836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600" b="0" i="0">
                <a:solidFill>
                  <a:schemeClr val="tx2"/>
                </a:solidFill>
                <a:latin typeface="Verdana" pitchFamily="34" charset="0"/>
                <a:hlinkClick r:id="rId3"/>
              </a:rPr>
              <a:t>http://msnbc.msn.com/id/10994885/</a:t>
            </a:r>
            <a:endParaRPr kumimoji="0" lang="en-US" sz="1600" b="0" i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7168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2501" y="76200"/>
            <a:ext cx="83058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7300" y="381002"/>
            <a:ext cx="7772400" cy="6035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295900" y="4800600"/>
            <a:ext cx="3886200" cy="609600"/>
          </a:xfrm>
          <a:prstGeom prst="rect">
            <a:avLst/>
          </a:prstGeom>
          <a:noFill/>
          <a:ln w="76200">
            <a:solidFill>
              <a:srgbClr val="FFE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50" y="571500"/>
            <a:ext cx="85725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2838451" y="5710238"/>
            <a:ext cx="464820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i="0">
                <a:solidFill>
                  <a:srgbClr val="0C0600"/>
                </a:solidFill>
              </a:rPr>
              <a:t>4 September 2003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7" descr="01-21R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7300" y="2846388"/>
            <a:ext cx="7772400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7300" y="1120777"/>
            <a:ext cx="7772400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01-24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67101" y="457200"/>
            <a:ext cx="327818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7300" y="1044577"/>
            <a:ext cx="7772400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01-25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3938" y="457200"/>
            <a:ext cx="5668962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w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7300" y="533402"/>
            <a:ext cx="7772400" cy="568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01_28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5101" y="457200"/>
            <a:ext cx="482441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01_29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7300" y="247650"/>
            <a:ext cx="7772400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01_30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33701" y="457200"/>
            <a:ext cx="437038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6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5" y="452717"/>
            <a:ext cx="8743950" cy="5591412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494956" y="5867401"/>
            <a:ext cx="488627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Primate taxonomic classification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502389" y="6248400"/>
            <a:ext cx="30620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03300"/>
                </a:solidFill>
                <a:latin typeface="Arial" charset="0"/>
                <a:ea typeface="+mn-ea"/>
                <a:cs typeface="+mn-cs"/>
              </a:rPr>
              <a:t>Understanding </a:t>
            </a:r>
            <a:r>
              <a:rPr lang="en-US" sz="1200" i="1" kern="1200" dirty="0">
                <a:solidFill>
                  <a:srgbClr val="003300"/>
                </a:solidFill>
                <a:latin typeface="Arial" charset="0"/>
                <a:ea typeface="+mn-ea"/>
                <a:cs typeface="+mn-cs"/>
              </a:rPr>
              <a:t>Humans, 10</a:t>
            </a:r>
            <a:r>
              <a:rPr lang="en-US" sz="1200" i="1" kern="1200" baseline="30000" dirty="0">
                <a:solidFill>
                  <a:srgbClr val="0033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03300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200" i="1" kern="1200" dirty="0">
                <a:solidFill>
                  <a:srgbClr val="003300"/>
                </a:solidFill>
                <a:latin typeface="Arial" charset="0"/>
                <a:ea typeface="+mn-ea"/>
                <a:cs typeface="+mn-cs"/>
              </a:rPr>
              <a:t>ed</a:t>
            </a:r>
            <a:r>
              <a:rPr lang="en-US" sz="1200" kern="1200" dirty="0">
                <a:solidFill>
                  <a:srgbClr val="003300"/>
                </a:solidFill>
                <a:latin typeface="Arial" charset="0"/>
                <a:ea typeface="+mn-ea"/>
                <a:cs typeface="+mn-cs"/>
              </a:rPr>
              <a:t>., p. </a:t>
            </a:r>
            <a:r>
              <a:rPr lang="en-US" sz="1200" kern="1200" dirty="0">
                <a:solidFill>
                  <a:srgbClr val="003300"/>
                </a:solidFill>
                <a:latin typeface="Arial" charset="0"/>
                <a:ea typeface="+mn-ea"/>
                <a:cs typeface="+mn-cs"/>
              </a:rPr>
              <a:t>129</a:t>
            </a:r>
            <a:endParaRPr lang="en-US" sz="1200" kern="1200" dirty="0">
              <a:solidFill>
                <a:srgbClr val="0033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 rot="5400000">
            <a:off x="6653215" y="-771298"/>
            <a:ext cx="409575" cy="2743200"/>
          </a:xfrm>
          <a:prstGeom prst="downArrow">
            <a:avLst>
              <a:gd name="adj1" fmla="val 50000"/>
              <a:gd name="adj2" fmla="val 156858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4457700" y="367748"/>
            <a:ext cx="857250" cy="4572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7563756" y="4419600"/>
            <a:ext cx="857250" cy="14478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7300" y="1120777"/>
            <a:ext cx="7772400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01-31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7300" y="2138365"/>
            <a:ext cx="7772400" cy="296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2486027" y="6338889"/>
            <a:ext cx="52481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200" b="0" i="0">
                <a:solidFill>
                  <a:schemeClr val="tx2"/>
                </a:solidFill>
                <a:latin typeface="Verdana" pitchFamily="34" charset="0"/>
                <a:hlinkClick r:id="rId3"/>
              </a:rPr>
              <a:t>http://www.nature.com/news/2004/041206/full/041206-16.html</a:t>
            </a:r>
            <a:endParaRPr kumimoji="0" lang="en-US" sz="1200" b="0" i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7300" y="990600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3086101" y="6338889"/>
            <a:ext cx="406245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200" b="0" i="0">
                <a:solidFill>
                  <a:schemeClr val="tx2"/>
                </a:solidFill>
                <a:latin typeface="Verdana" pitchFamily="34" charset="0"/>
                <a:hlinkClick r:id="rId3"/>
              </a:rPr>
              <a:t>http://news.bbc.co.uk/1/hi/sci/tech/4080807.stm</a:t>
            </a:r>
            <a:endParaRPr kumimoji="0" lang="en-US" sz="1200" b="0" i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7300" y="990600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3670221" y="6248400"/>
            <a:ext cx="29065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en-US" sz="1200" b="0" dirty="0">
                <a:solidFill>
                  <a:srgbClr val="FFFFFF"/>
                </a:solidFill>
              </a:rPr>
              <a:t>Understanding Humans, 10</a:t>
            </a:r>
            <a:r>
              <a:rPr lang="en-US" sz="1200" b="0" baseline="30000" dirty="0">
                <a:solidFill>
                  <a:srgbClr val="FFFFFF"/>
                </a:solidFill>
              </a:rPr>
              <a:t>th</a:t>
            </a:r>
            <a:r>
              <a:rPr lang="en-US" sz="1200" b="0" dirty="0">
                <a:solidFill>
                  <a:srgbClr val="FFFFFF"/>
                </a:solidFill>
              </a:rPr>
              <a:t> ed.,</a:t>
            </a:r>
            <a:r>
              <a:rPr lang="en-US" sz="1200" b="0" i="0" dirty="0">
                <a:solidFill>
                  <a:srgbClr val="FFFFFF"/>
                </a:solidFill>
              </a:rPr>
              <a:t> p. 145</a:t>
            </a:r>
          </a:p>
        </p:txBody>
      </p:sp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3252788" y="5768068"/>
            <a:ext cx="37191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0" i="0" dirty="0">
                <a:solidFill>
                  <a:srgbClr val="FFFFFF"/>
                </a:solidFill>
                <a:latin typeface="Verdana" pitchFamily="34" charset="0"/>
              </a:rPr>
              <a:t>Guenons for sale in </a:t>
            </a:r>
            <a:r>
              <a:rPr lang="en-US" sz="1400" b="0" i="0" dirty="0" err="1">
                <a:solidFill>
                  <a:srgbClr val="FFFFFF"/>
                </a:solidFill>
                <a:latin typeface="Verdana" pitchFamily="34" charset="0"/>
              </a:rPr>
              <a:t>bushmeat</a:t>
            </a:r>
            <a:r>
              <a:rPr lang="en-US" sz="1400" b="0" i="0" dirty="0">
                <a:solidFill>
                  <a:srgbClr val="FFFFFF"/>
                </a:solidFill>
                <a:latin typeface="Verdana" pitchFamily="34" charset="0"/>
              </a:rPr>
              <a:t> market, </a:t>
            </a:r>
            <a:br>
              <a:rPr lang="en-US" sz="1400" b="0" i="0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z="1400" b="0" i="0" dirty="0">
                <a:solidFill>
                  <a:srgbClr val="FFFFFF"/>
                </a:solidFill>
                <a:latin typeface="Verdana" pitchFamily="34" charset="0"/>
              </a:rPr>
              <a:t>Malabo, Equatorial   Guinea</a:t>
            </a:r>
          </a:p>
        </p:txBody>
      </p:sp>
      <p:pic>
        <p:nvPicPr>
          <p:cNvPr id="94212" name="Picture 10" descr="063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7300" y="274640"/>
            <a:ext cx="7772400" cy="542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3689351" y="6338888"/>
            <a:ext cx="28809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en-US" sz="1200" b="0" i="0">
                <a:solidFill>
                  <a:schemeClr val="tx2"/>
                </a:solidFill>
                <a:hlinkClick r:id="rId3"/>
              </a:rPr>
              <a:t>news.bbc.co.uk/2/hi/africa/6977720.stm</a:t>
            </a:r>
            <a:endParaRPr kumimoji="0" lang="en-US" sz="1200" b="0" i="0">
              <a:solidFill>
                <a:schemeClr val="tx2"/>
              </a:solidFill>
            </a:endParaRPr>
          </a:p>
        </p:txBody>
      </p:sp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8351840" y="3733802"/>
            <a:ext cx="13099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2400" i="0">
                <a:solidFill>
                  <a:schemeClr val="tx1"/>
                </a:solidFill>
                <a:latin typeface="Verdana" pitchFamily="34" charset="0"/>
              </a:rPr>
              <a:t>Spring</a:t>
            </a:r>
          </a:p>
          <a:p>
            <a:pPr algn="ctr"/>
            <a:r>
              <a:rPr kumimoji="0" lang="en-US" sz="2400" i="0">
                <a:solidFill>
                  <a:schemeClr val="tx1"/>
                </a:solidFill>
                <a:latin typeface="Verdana" pitchFamily="34" charset="0"/>
              </a:rPr>
              <a:t>2003</a:t>
            </a:r>
          </a:p>
        </p:txBody>
      </p:sp>
      <p:pic>
        <p:nvPicPr>
          <p:cNvPr id="9626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87488" y="611188"/>
            <a:ext cx="7313612" cy="548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3848101" y="6338888"/>
            <a:ext cx="2598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en-US" sz="1200" b="0" i="0">
                <a:solidFill>
                  <a:schemeClr val="tx2"/>
                </a:solidFill>
                <a:hlinkClick r:id="rId3"/>
              </a:rPr>
              <a:t>www.msnbc.msn.com/id/20478277/</a:t>
            </a:r>
            <a:endParaRPr kumimoji="0" lang="en-US" sz="1200" b="0" i="0">
              <a:solidFill>
                <a:schemeClr val="tx2"/>
              </a:solidFill>
            </a:endParaRPr>
          </a:p>
        </p:txBody>
      </p:sp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8351840" y="3733802"/>
            <a:ext cx="13099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2400" i="0">
                <a:solidFill>
                  <a:schemeClr val="tx1"/>
                </a:solidFill>
                <a:latin typeface="Verdana" pitchFamily="34" charset="0"/>
              </a:rPr>
              <a:t>Spring</a:t>
            </a:r>
          </a:p>
          <a:p>
            <a:pPr algn="ctr"/>
            <a:r>
              <a:rPr kumimoji="0" lang="en-US" sz="2400" i="0">
                <a:solidFill>
                  <a:schemeClr val="tx1"/>
                </a:solidFill>
                <a:latin typeface="Verdana" pitchFamily="34" charset="0"/>
              </a:rPr>
              <a:t>2003</a:t>
            </a:r>
          </a:p>
        </p:txBody>
      </p:sp>
      <p:pic>
        <p:nvPicPr>
          <p:cNvPr id="9830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87488" y="687388"/>
            <a:ext cx="7313612" cy="548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2"/>
          <p:cNvSpPr txBox="1">
            <a:spLocks noChangeArrowheads="1"/>
          </p:cNvSpPr>
          <p:nvPr/>
        </p:nvSpPr>
        <p:spPr bwMode="auto">
          <a:xfrm>
            <a:off x="2222501" y="6338888"/>
            <a:ext cx="5905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en-US" sz="1200" b="0" i="0">
                <a:solidFill>
                  <a:schemeClr val="tx2"/>
                </a:solidFill>
              </a:rPr>
              <a:t>http://</a:t>
            </a:r>
            <a:r>
              <a:rPr kumimoji="0" lang="en-US" sz="1200" b="0" i="0">
                <a:solidFill>
                  <a:schemeClr val="tx2"/>
                </a:solidFill>
                <a:hlinkClick r:id="rId3"/>
              </a:rPr>
              <a:t>edition.cnn.com/2006/TECH/science/03/05/bonobo.disappearing.ap/index.html</a:t>
            </a:r>
            <a:endParaRPr kumimoji="0" lang="en-US" sz="1200" b="0" i="0">
              <a:solidFill>
                <a:schemeClr val="tx2"/>
              </a:solidFill>
            </a:endParaRPr>
          </a:p>
        </p:txBody>
      </p:sp>
      <p:sp>
        <p:nvSpPr>
          <p:cNvPr id="100355" name="Text Box 4"/>
          <p:cNvSpPr txBox="1">
            <a:spLocks noChangeArrowheads="1"/>
          </p:cNvSpPr>
          <p:nvPr/>
        </p:nvSpPr>
        <p:spPr bwMode="auto">
          <a:xfrm>
            <a:off x="8351840" y="3733802"/>
            <a:ext cx="13099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2400" i="0">
                <a:solidFill>
                  <a:schemeClr val="tx1"/>
                </a:solidFill>
                <a:latin typeface="Verdana" pitchFamily="34" charset="0"/>
              </a:rPr>
              <a:t>Spring</a:t>
            </a:r>
          </a:p>
          <a:p>
            <a:pPr algn="ctr"/>
            <a:r>
              <a:rPr kumimoji="0" lang="en-US" sz="2400" i="0">
                <a:solidFill>
                  <a:schemeClr val="tx1"/>
                </a:solidFill>
                <a:latin typeface="Verdana" pitchFamily="34" charset="0"/>
              </a:rPr>
              <a:t>2003</a:t>
            </a:r>
          </a:p>
        </p:txBody>
      </p:sp>
      <p:pic>
        <p:nvPicPr>
          <p:cNvPr id="10035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0476" y="457202"/>
            <a:ext cx="7769225" cy="582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3086101" y="6338888"/>
            <a:ext cx="41356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en-US" sz="1200" b="0" i="0">
                <a:solidFill>
                  <a:schemeClr val="tx2"/>
                </a:solidFill>
                <a:hlinkClick r:id="rId3"/>
              </a:rPr>
              <a:t>http://www.gastronomica.org/gastro/pages/sample3.2.html</a:t>
            </a:r>
            <a:endParaRPr kumimoji="0" lang="en-US" sz="1200" b="0" i="0">
              <a:solidFill>
                <a:schemeClr val="tx2"/>
              </a:solidFill>
            </a:endParaRPr>
          </a:p>
        </p:txBody>
      </p: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0476" y="993777"/>
            <a:ext cx="7769225" cy="517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8351840" y="3733802"/>
            <a:ext cx="13099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2400" i="0">
                <a:solidFill>
                  <a:schemeClr val="tx1"/>
                </a:solidFill>
                <a:latin typeface="Verdana" pitchFamily="34" charset="0"/>
              </a:rPr>
              <a:t>Spring</a:t>
            </a:r>
          </a:p>
          <a:p>
            <a:pPr algn="ctr"/>
            <a:r>
              <a:rPr kumimoji="0" lang="en-US" sz="2400" i="0">
                <a:solidFill>
                  <a:schemeClr val="tx1"/>
                </a:solidFill>
                <a:latin typeface="Verdana" pitchFamily="34" charset="0"/>
              </a:rPr>
              <a:t>2003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0476" y="993777"/>
            <a:ext cx="7769225" cy="517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33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207" y="89647"/>
            <a:ext cx="7216588" cy="6678706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242786" y="4191002"/>
            <a:ext cx="7772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Gorillas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679135" y="6277428"/>
            <a:ext cx="28809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en-US" sz="1200" b="0" dirty="0" smtClean="0">
                <a:solidFill>
                  <a:schemeClr val="bg1"/>
                </a:solidFill>
              </a:rPr>
              <a:t>Understanding Humans 10</a:t>
            </a:r>
            <a:r>
              <a:rPr kumimoji="0" lang="en-US" sz="1200" b="0" baseline="30000" dirty="0" smtClean="0">
                <a:solidFill>
                  <a:schemeClr val="bg1"/>
                </a:solidFill>
              </a:rPr>
              <a:t>th</a:t>
            </a:r>
            <a:r>
              <a:rPr kumimoji="0" lang="en-US" sz="1200" b="0" dirty="0" smtClean="0">
                <a:solidFill>
                  <a:schemeClr val="bg1"/>
                </a:solidFill>
              </a:rPr>
              <a:t> Ed.</a:t>
            </a:r>
            <a:r>
              <a:rPr kumimoji="0" lang="en-US" sz="1200" b="0" i="0" dirty="0" smtClean="0">
                <a:solidFill>
                  <a:schemeClr val="bg1"/>
                </a:solidFill>
              </a:rPr>
              <a:t>, p. 140</a:t>
            </a:r>
            <a:endParaRPr kumimoji="0" lang="en-US" sz="1200" b="0" i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3113089" y="6400801"/>
            <a:ext cx="40268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en-US" sz="1200" b="0">
                <a:solidFill>
                  <a:schemeClr val="bg1"/>
                </a:solidFill>
              </a:rPr>
              <a:t>Duluth News Tribune</a:t>
            </a:r>
            <a:r>
              <a:rPr kumimoji="0" lang="en-US" sz="1200" b="0" i="0">
                <a:solidFill>
                  <a:schemeClr val="bg1"/>
                </a:solidFill>
              </a:rPr>
              <a:t>, Thursday 19 September, 2002, 2A</a:t>
            </a:r>
          </a:p>
        </p:txBody>
      </p:sp>
      <p:pic>
        <p:nvPicPr>
          <p:cNvPr id="106499" name="Picture 3" descr="chimps_reti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158750"/>
            <a:ext cx="2590800" cy="593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01-26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6288" y="0"/>
            <a:ext cx="61944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2651126" y="6430965"/>
            <a:ext cx="49888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200" b="0" i="0">
                <a:solidFill>
                  <a:schemeClr val="tx2"/>
                </a:solidFill>
                <a:latin typeface="Verdana" pitchFamily="34" charset="0"/>
                <a:hlinkClick r:id="rId3"/>
              </a:rPr>
              <a:t>http://news.scotsman.com/international.cfm?id=2434192005</a:t>
            </a:r>
            <a:endParaRPr kumimoji="0" lang="en-US" sz="1200" b="0" i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0476" y="993777"/>
            <a:ext cx="7769225" cy="517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73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73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000" y="76500"/>
            <a:ext cx="4707000" cy="6705000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242786" y="4953002"/>
            <a:ext cx="7772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8000" b="1" i="0" dirty="0" smtClean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Monkeys</a:t>
            </a:r>
            <a:endParaRPr lang="en-US" sz="8000" b="1" i="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619501" y="6277428"/>
            <a:ext cx="30364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Understanding Humans 10</a:t>
            </a:r>
            <a:r>
              <a:rPr lang="en-US" sz="1200" i="1" kern="1200" baseline="300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200" i="0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, p. </a:t>
            </a:r>
            <a:r>
              <a:rPr lang="en-US" sz="1200" i="0" kern="1200" dirty="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136</a:t>
            </a:r>
            <a:endParaRPr lang="en-US" sz="1200" i="0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2"/>
          <p:cNvSpPr txBox="1">
            <a:spLocks noChangeArrowheads="1"/>
          </p:cNvSpPr>
          <p:nvPr/>
        </p:nvSpPr>
        <p:spPr bwMode="auto">
          <a:xfrm>
            <a:off x="2120900" y="6553201"/>
            <a:ext cx="60508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200" b="0" i="0">
                <a:solidFill>
                  <a:schemeClr val="tx2"/>
                </a:solidFill>
                <a:latin typeface="Verdana" pitchFamily="34" charset="0"/>
                <a:hlinkClick r:id="rId3"/>
              </a:rPr>
              <a:t>http://news.nationalgeographic.com/news/2006/05/monkey-sentence.html</a:t>
            </a:r>
            <a:endParaRPr kumimoji="0" lang="en-US" sz="1200" b="0" i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0476" y="993777"/>
            <a:ext cx="7769225" cy="517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0476" y="993777"/>
            <a:ext cx="7769225" cy="517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1795464" y="6553201"/>
            <a:ext cx="671568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200" b="0" i="0">
                <a:solidFill>
                  <a:schemeClr val="tx2"/>
                </a:solidFill>
                <a:latin typeface="Verdana" pitchFamily="34" charset="0"/>
                <a:hlinkClick r:id="rId4"/>
              </a:rPr>
              <a:t>http://www.thenewstribune.com/news/nationworld/story/5679513p-5091981c.html</a:t>
            </a:r>
            <a:endParaRPr kumimoji="0" lang="en-US" sz="1200" b="0" i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1" y="533400"/>
            <a:ext cx="393223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2"/>
          <p:cNvSpPr txBox="1">
            <a:spLocks noChangeArrowheads="1"/>
          </p:cNvSpPr>
          <p:nvPr/>
        </p:nvSpPr>
        <p:spPr bwMode="auto">
          <a:xfrm>
            <a:off x="1379539" y="6578600"/>
            <a:ext cx="671568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200" b="0" i="0">
                <a:solidFill>
                  <a:schemeClr val="tx2"/>
                </a:solidFill>
                <a:latin typeface="Verdana" pitchFamily="34" charset="0"/>
                <a:hlinkClick r:id="rId3"/>
              </a:rPr>
              <a:t>http://www.thenewstribune.com/news/nationworld/story/5679513p-5091981c.html</a:t>
            </a:r>
            <a:endParaRPr kumimoji="0" lang="en-US" sz="1200" b="0" i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501" y="457200"/>
            <a:ext cx="393223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50" y="533400"/>
            <a:ext cx="1639888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21399" y="4000500"/>
            <a:ext cx="2679701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01-27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4552" y="0"/>
            <a:ext cx="60563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2971802" y="6340475"/>
            <a:ext cx="38892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sz="1200" b="0" i="0">
                <a:solidFill>
                  <a:schemeClr val="tx1"/>
                </a:solidFill>
                <a:hlinkClick r:id="rId2"/>
              </a:rPr>
              <a:t>http://news.bbc.co.uk/2/hi/science/nature/6990095.stm</a:t>
            </a:r>
            <a:endParaRPr kumimoji="0" lang="en-US" sz="1200" b="0" i="0">
              <a:solidFill>
                <a:schemeClr val="tx1"/>
              </a:solidFill>
            </a:endParaRP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7300" y="1397000"/>
            <a:ext cx="7772400" cy="4318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49193" y="228600"/>
            <a:ext cx="4404107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2639" y="3611790"/>
            <a:ext cx="726692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742950" lvl="1" indent="-285750" algn="ctr" eaLnBrk="0" hangingPunct="0"/>
            <a:r>
              <a:rPr lang="en-US" sz="4000" i="0" dirty="0">
                <a:solidFill>
                  <a:schemeClr val="bg1"/>
                </a:solidFill>
              </a:rPr>
              <a:t>“A Monkey Named Hellion”</a:t>
            </a:r>
          </a:p>
          <a:p>
            <a:pPr marL="742950" lvl="1" indent="-285750" algn="ctr" eaLnBrk="0" hangingPunct="0"/>
            <a:endParaRPr lang="en-US" sz="1400" dirty="0">
              <a:solidFill>
                <a:schemeClr val="bg1"/>
              </a:solidFill>
            </a:endParaRPr>
          </a:p>
          <a:p>
            <a:pPr marL="742950" lvl="1" indent="-285750" algn="ctr" eaLnBrk="0" hangingPunct="0"/>
            <a:r>
              <a:rPr lang="en-US" sz="4000" dirty="0">
                <a:solidFill>
                  <a:schemeClr val="bg1"/>
                </a:solidFill>
              </a:rPr>
              <a:t>60 Minutes</a:t>
            </a:r>
          </a:p>
          <a:p>
            <a:pPr marL="742950" lvl="1" indent="-285750" algn="ctr" eaLnBrk="0" hangingPunct="0"/>
            <a:endParaRPr lang="en-US" sz="1400" b="0" dirty="0">
              <a:solidFill>
                <a:schemeClr val="bg1"/>
              </a:solidFill>
            </a:endParaRPr>
          </a:p>
          <a:p>
            <a:pPr marL="742950" lvl="1" indent="-285750" algn="ctr" eaLnBrk="0" hangingPunct="0"/>
            <a:r>
              <a:rPr lang="en-US" sz="2000" b="0" i="0" dirty="0">
                <a:solidFill>
                  <a:schemeClr val="bg1"/>
                </a:solidFill>
              </a:rPr>
              <a:t>24 July 2002</a:t>
            </a:r>
          </a:p>
          <a:p>
            <a:pPr marL="742950" lvl="1" indent="-285750" algn="ctr" eaLnBrk="0" hangingPunct="0"/>
            <a:endParaRPr lang="en-US" sz="2000" b="0" i="0" dirty="0">
              <a:solidFill>
                <a:schemeClr val="bg1"/>
              </a:solidFill>
            </a:endParaRPr>
          </a:p>
          <a:p>
            <a:pPr marL="742950" lvl="1" indent="-285750" algn="ctr" eaLnBrk="0" hangingPunct="0"/>
            <a:r>
              <a:rPr lang="en-US" sz="2000" b="0" i="0" dirty="0">
                <a:solidFill>
                  <a:schemeClr val="bg1"/>
                </a:solidFill>
              </a:rPr>
              <a:t>(12 min.)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ext Box 2"/>
          <p:cNvSpPr txBox="1">
            <a:spLocks noChangeArrowheads="1"/>
          </p:cNvSpPr>
          <p:nvPr/>
        </p:nvSpPr>
        <p:spPr bwMode="auto">
          <a:xfrm>
            <a:off x="2743200" y="6477002"/>
            <a:ext cx="42478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sz="1200" b="0" i="0">
                <a:solidFill>
                  <a:schemeClr val="tx2"/>
                </a:solidFill>
                <a:latin typeface="Verdana" pitchFamily="34" charset="0"/>
                <a:hlinkClick r:id="rId3"/>
              </a:rPr>
              <a:t>abcnews.go.com/Technology/wireStory?id=5035837</a:t>
            </a:r>
            <a:endParaRPr kumimoji="0" lang="en-US" sz="1200" b="0" i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1556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8700" y="762000"/>
            <a:ext cx="8229600" cy="5334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2324101" y="6400801"/>
            <a:ext cx="56124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200" b="0" i="0">
                <a:solidFill>
                  <a:schemeClr val="tx2"/>
                </a:solidFill>
                <a:hlinkClick r:id="rId3"/>
              </a:rPr>
              <a:t>http://news.nationalgeographic.com/news/2005/01/0125_050125_chimeras.html</a:t>
            </a:r>
            <a:endParaRPr kumimoji="0" lang="en-US" sz="1200" b="0" i="0">
              <a:solidFill>
                <a:schemeClr val="tx2"/>
              </a:solidFill>
            </a:endParaRPr>
          </a:p>
        </p:txBody>
      </p:sp>
      <p:pic>
        <p:nvPicPr>
          <p:cNvPr id="12083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7300" y="346077"/>
            <a:ext cx="7769225" cy="582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0476" y="690564"/>
            <a:ext cx="7769225" cy="555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7300" y="615950"/>
            <a:ext cx="7769225" cy="555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 Box 2"/>
          <p:cNvSpPr txBox="1">
            <a:spLocks noChangeArrowheads="1"/>
          </p:cNvSpPr>
          <p:nvPr/>
        </p:nvSpPr>
        <p:spPr bwMode="auto">
          <a:xfrm>
            <a:off x="3195638" y="6553201"/>
            <a:ext cx="38892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200" b="0" i="0">
                <a:solidFill>
                  <a:schemeClr val="tx2"/>
                </a:solidFill>
                <a:hlinkClick r:id="rId3"/>
              </a:rPr>
              <a:t>http://news.bbc.co.uk/2/hi/science/nature/4337435.stm</a:t>
            </a:r>
            <a:endParaRPr kumimoji="0" lang="en-US" sz="1200" b="0" i="0">
              <a:solidFill>
                <a:schemeClr val="tx2"/>
              </a:solidFill>
            </a:endParaRPr>
          </a:p>
        </p:txBody>
      </p:sp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0476" y="917577"/>
            <a:ext cx="7769225" cy="517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2"/>
          <p:cNvSpPr txBox="1">
            <a:spLocks noChangeArrowheads="1"/>
          </p:cNvSpPr>
          <p:nvPr/>
        </p:nvSpPr>
        <p:spPr bwMode="auto">
          <a:xfrm>
            <a:off x="3190876" y="6556376"/>
            <a:ext cx="38892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200" b="0" i="0">
                <a:solidFill>
                  <a:schemeClr val="tx2"/>
                </a:solidFill>
                <a:hlinkClick r:id="rId3"/>
              </a:rPr>
              <a:t>http://news.bbc.co.uk/2/hi/science/nature/4101001.stm</a:t>
            </a:r>
            <a:endParaRPr kumimoji="0" lang="en-US" sz="1200" b="0" i="0">
              <a:solidFill>
                <a:schemeClr val="tx2"/>
              </a:solidFill>
            </a:endParaRPr>
          </a:p>
        </p:txBody>
      </p:sp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0476" y="993777"/>
            <a:ext cx="7769225" cy="517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01-23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8700" y="1117600"/>
            <a:ext cx="8226425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851275" y="6556376"/>
            <a:ext cx="256512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200" b="0" i="0">
                <a:solidFill>
                  <a:schemeClr val="tx2"/>
                </a:solidFill>
                <a:hlinkClick r:id="rId3"/>
              </a:rPr>
              <a:t>http://itsb.ucsf.edu/~vcr/Evil13.html</a:t>
            </a:r>
            <a:endParaRPr kumimoji="0" lang="en-US" sz="1200" b="0" i="0">
              <a:solidFill>
                <a:schemeClr val="tx2"/>
              </a:solidFill>
            </a:endParaRPr>
          </a:p>
        </p:txBody>
      </p:sp>
      <p:pic>
        <p:nvPicPr>
          <p:cNvPr id="130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0476" y="992188"/>
            <a:ext cx="7769225" cy="518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2"/>
          <p:cNvSpPr txBox="1">
            <a:spLocks noChangeArrowheads="1"/>
          </p:cNvSpPr>
          <p:nvPr/>
        </p:nvSpPr>
        <p:spPr bwMode="auto">
          <a:xfrm>
            <a:off x="2947988" y="6554790"/>
            <a:ext cx="43888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200" b="0" i="0">
                <a:solidFill>
                  <a:schemeClr val="tx2"/>
                </a:solidFill>
                <a:hlinkClick r:id="rId3"/>
              </a:rPr>
              <a:t>http://www.nature.com/news/2004/041206/full/041206-12.html</a:t>
            </a:r>
            <a:endParaRPr kumimoji="0" lang="en-US" sz="1200" b="0" i="0">
              <a:solidFill>
                <a:schemeClr val="tx2"/>
              </a:solidFill>
            </a:endParaRPr>
          </a:p>
        </p:txBody>
      </p:sp>
      <p:pic>
        <p:nvPicPr>
          <p:cNvPr id="132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7300" y="917577"/>
            <a:ext cx="7769225" cy="517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3159126" y="6340476"/>
            <a:ext cx="38892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sz="1200" b="0" i="0">
                <a:solidFill>
                  <a:schemeClr val="tx1"/>
                </a:solidFill>
                <a:hlinkClick r:id="rId2"/>
              </a:rPr>
              <a:t>http://news.bbc.co.uk/2/hi/science/nature/6983572.stm</a:t>
            </a:r>
            <a:endParaRPr kumimoji="0" lang="en-US" sz="1200" b="0" i="0">
              <a:solidFill>
                <a:schemeClr val="tx1"/>
              </a:solidFill>
            </a:endParaRPr>
          </a:p>
        </p:txBody>
      </p:sp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73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0476" y="993777"/>
            <a:ext cx="7769225" cy="517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0476" y="993777"/>
            <a:ext cx="7769225" cy="517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ext Box 2"/>
          <p:cNvSpPr txBox="1">
            <a:spLocks noChangeArrowheads="1"/>
          </p:cNvSpPr>
          <p:nvPr/>
        </p:nvSpPr>
        <p:spPr bwMode="auto">
          <a:xfrm>
            <a:off x="1522414" y="6550026"/>
            <a:ext cx="72630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200" b="0" i="0">
                <a:solidFill>
                  <a:schemeClr val="tx2"/>
                </a:solidFill>
                <a:hlinkClick r:id="rId3"/>
              </a:rPr>
              <a:t>http://www.sciam.com/article.cfm?chanID=sa003&amp;articleID=00005438-F938-13D7-9FCA83414B7FFE87</a:t>
            </a:r>
            <a:endParaRPr kumimoji="0" lang="en-US" sz="1200" b="0" i="0">
              <a:solidFill>
                <a:schemeClr val="tx2"/>
              </a:solidFill>
            </a:endParaRPr>
          </a:p>
        </p:txBody>
      </p:sp>
      <p:pic>
        <p:nvPicPr>
          <p:cNvPr id="13824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0476" y="346077"/>
            <a:ext cx="7769225" cy="582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73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73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31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066" y="89647"/>
            <a:ext cx="6382871" cy="6678706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27064" y="3120572"/>
            <a:ext cx="8991600" cy="303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Other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Non-human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Primates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679135" y="6277428"/>
            <a:ext cx="30364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Understanding Humans 10</a:t>
            </a:r>
            <a:r>
              <a:rPr lang="en-US" sz="1200" i="1" kern="1200" baseline="300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 Ed.</a:t>
            </a:r>
            <a:r>
              <a:rPr lang="en-US" sz="1200" i="0" kern="1200" dirty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, p. </a:t>
            </a:r>
            <a:r>
              <a:rPr lang="en-US" sz="1200" i="0" kern="1200" dirty="0" smtClean="0">
                <a:solidFill>
                  <a:srgbClr val="0C0600"/>
                </a:solidFill>
                <a:latin typeface="Arial" charset="0"/>
                <a:ea typeface="+mn-ea"/>
                <a:cs typeface="+mn-cs"/>
              </a:rPr>
              <a:t>139</a:t>
            </a:r>
            <a:endParaRPr lang="en-US" sz="1200" i="0" kern="1200" dirty="0">
              <a:solidFill>
                <a:srgbClr val="0C06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0476" y="993777"/>
            <a:ext cx="7769225" cy="517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2"/>
          <p:cNvSpPr txBox="1">
            <a:spLocks noChangeArrowheads="1"/>
          </p:cNvSpPr>
          <p:nvPr/>
        </p:nvSpPr>
        <p:spPr bwMode="auto">
          <a:xfrm>
            <a:off x="1828801" y="6553201"/>
            <a:ext cx="66457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200" b="0" i="0">
                <a:solidFill>
                  <a:schemeClr val="tx2"/>
                </a:solidFill>
                <a:latin typeface="Verdana" pitchFamily="34" charset="0"/>
                <a:hlinkClick r:id="rId3"/>
              </a:rPr>
              <a:t>http://news.nationalgeographic.com/news/2006/02/0201_060201_orangutan.html</a:t>
            </a:r>
            <a:endParaRPr kumimoji="0" lang="en-US" sz="1200" b="0" i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0476" y="917577"/>
            <a:ext cx="7769225" cy="517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01-13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1876" y="2882900"/>
            <a:ext cx="8226425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 Box 2"/>
          <p:cNvSpPr txBox="1">
            <a:spLocks noChangeArrowheads="1"/>
          </p:cNvSpPr>
          <p:nvPr/>
        </p:nvSpPr>
        <p:spPr bwMode="auto">
          <a:xfrm>
            <a:off x="2771776" y="6553201"/>
            <a:ext cx="47285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200" b="0" i="0">
                <a:solidFill>
                  <a:schemeClr val="tx2"/>
                </a:solidFill>
                <a:hlinkClick r:id="rId3"/>
              </a:rPr>
              <a:t>http://dsc.discovery.com/news/briefs/20051031/animals_lemur.html</a:t>
            </a:r>
            <a:endParaRPr kumimoji="0" lang="en-US" sz="1200" b="0" i="0">
              <a:solidFill>
                <a:schemeClr val="tx2"/>
              </a:solidFill>
            </a:endParaRPr>
          </a:p>
        </p:txBody>
      </p:sp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60476" y="993777"/>
            <a:ext cx="7769225" cy="517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01-32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76613" y="457200"/>
            <a:ext cx="3503612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1028" descr="Time-2001-07-23-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500" y="457200"/>
            <a:ext cx="4368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07" name="Text Box 1029"/>
          <p:cNvSpPr txBox="1">
            <a:spLocks noChangeArrowheads="1"/>
          </p:cNvSpPr>
          <p:nvPr/>
        </p:nvSpPr>
        <p:spPr bwMode="auto">
          <a:xfrm>
            <a:off x="1352550" y="2133600"/>
            <a:ext cx="236475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i="0">
                <a:solidFill>
                  <a:schemeClr val="bg1"/>
                </a:solidFill>
                <a:latin typeface="Verdana" pitchFamily="34" charset="0"/>
              </a:rPr>
              <a:t>July 23, 2001</a:t>
            </a:r>
          </a:p>
          <a:p>
            <a:pPr algn="ctr" eaLnBrk="0" hangingPunct="0"/>
            <a:endParaRPr lang="en-US" sz="2000" i="0">
              <a:solidFill>
                <a:schemeClr val="bg1"/>
              </a:solidFill>
              <a:latin typeface="Verdana" pitchFamily="34" charset="0"/>
            </a:endParaRPr>
          </a:p>
          <a:p>
            <a:pPr algn="ctr" eaLnBrk="0" hangingPunct="0"/>
            <a:endParaRPr lang="en-US" sz="2000" i="0">
              <a:solidFill>
                <a:schemeClr val="bg1"/>
              </a:solidFill>
              <a:latin typeface="Verdana" pitchFamily="34" charset="0"/>
            </a:endParaRPr>
          </a:p>
          <a:p>
            <a:pPr algn="ctr" eaLnBrk="0" hangingPunct="0"/>
            <a:r>
              <a:rPr lang="en-US" sz="2400">
                <a:solidFill>
                  <a:schemeClr val="bg1"/>
                </a:solidFill>
                <a:latin typeface="Verdana" pitchFamily="34" charset="0"/>
              </a:rPr>
              <a:t>Ardipithecus</a:t>
            </a:r>
          </a:p>
          <a:p>
            <a:pPr algn="ctr" eaLnBrk="0" hangingPunct="0"/>
            <a:r>
              <a:rPr lang="en-US" sz="2400">
                <a:solidFill>
                  <a:schemeClr val="bg1"/>
                </a:solidFill>
                <a:latin typeface="Verdana" pitchFamily="34" charset="0"/>
              </a:rPr>
              <a:t>ramidus</a:t>
            </a:r>
          </a:p>
          <a:p>
            <a:pPr algn="ctr" eaLnBrk="0" hangingPunct="0"/>
            <a:r>
              <a:rPr lang="en-US" sz="2400">
                <a:solidFill>
                  <a:schemeClr val="bg1"/>
                </a:solidFill>
                <a:latin typeface="Verdana" pitchFamily="34" charset="0"/>
              </a:rPr>
              <a:t>kadabba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1262063" y="6310314"/>
            <a:ext cx="77973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0" lang="en-US" sz="1400" b="0" i="0">
                <a:solidFill>
                  <a:schemeClr val="tx2"/>
                </a:solidFill>
                <a:latin typeface="Verdana" pitchFamily="34" charset="0"/>
                <a:hlinkClick r:id="rId3"/>
              </a:rPr>
              <a:t>http://news.nationalgeographic.com/news/2005/09/0930_050930_gorilla_tool.html</a:t>
            </a:r>
            <a:endParaRPr kumimoji="0" lang="en-US" sz="1400" b="0" i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7300" y="928688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24501" y="366713"/>
            <a:ext cx="34417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Designs\Contemporary Portrait.pot</Template>
  <TotalTime>4976</TotalTime>
  <Words>243</Words>
  <Application>Microsoft Office PowerPoint</Application>
  <PresentationFormat>35mm Slides</PresentationFormat>
  <Paragraphs>121</Paragraphs>
  <Slides>80</Slides>
  <Notes>42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80</vt:i4>
      </vt:variant>
    </vt:vector>
  </HeadingPairs>
  <TitlesOfParts>
    <vt:vector size="90" baseType="lpstr">
      <vt:lpstr>1_Meadow</vt:lpstr>
      <vt:lpstr>Default Design</vt:lpstr>
      <vt:lpstr>Meadow</vt:lpstr>
      <vt:lpstr>3_Default Design</vt:lpstr>
      <vt:lpstr>5_Default Design</vt:lpstr>
      <vt:lpstr>6_Default Design</vt:lpstr>
      <vt:lpstr>7_Default Design</vt:lpstr>
      <vt:lpstr>4_Default Design</vt:lpstr>
      <vt:lpstr>1_Default Design</vt:lpstr>
      <vt:lpstr>2_Meadow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</vt:vector>
  </TitlesOfParts>
  <Company>UMD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I already know about Prehistoric Cultures?</dc:title>
  <dc:creator>CLA</dc:creator>
  <cp:lastModifiedBy>Tim Roufs</cp:lastModifiedBy>
  <cp:revision>344</cp:revision>
  <cp:lastPrinted>2000-03-31T21:54:47Z</cp:lastPrinted>
  <dcterms:created xsi:type="dcterms:W3CDTF">2000-03-27T14:48:03Z</dcterms:created>
  <dcterms:modified xsi:type="dcterms:W3CDTF">2009-10-15T01:57:53Z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troufs@d.umn.edu</vt:lpwstr>
  </property>
  <property fmtid="{D5CDD505-2E9C-101B-9397-08002B2CF9AE}" pid="8" name="HomePage">
    <vt:lpwstr>http://www.d.umn.edu/~troufs/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2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C:\www\anth1602\PowerPoint</vt:lpwstr>
  </property>
</Properties>
</file>