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4" r:id="rId2"/>
    <p:sldMasterId id="2147483656" r:id="rId3"/>
    <p:sldMasterId id="2147483725" r:id="rId4"/>
    <p:sldMasterId id="2147483738" r:id="rId5"/>
    <p:sldMasterId id="2147483739" r:id="rId6"/>
    <p:sldMasterId id="2147483807" r:id="rId7"/>
    <p:sldMasterId id="2147483820" r:id="rId8"/>
    <p:sldMasterId id="2147483833" r:id="rId9"/>
    <p:sldMasterId id="2147483845" r:id="rId10"/>
    <p:sldMasterId id="2147483858" r:id="rId11"/>
    <p:sldMasterId id="2147483871" r:id="rId12"/>
    <p:sldMasterId id="2147483884" r:id="rId13"/>
    <p:sldMasterId id="2147483897" r:id="rId14"/>
    <p:sldMasterId id="2147483910" r:id="rId15"/>
    <p:sldMasterId id="2147483923" r:id="rId16"/>
    <p:sldMasterId id="2147483936" r:id="rId17"/>
    <p:sldMasterId id="2147483948" r:id="rId18"/>
  </p:sldMasterIdLst>
  <p:notesMasterIdLst>
    <p:notesMasterId r:id="rId208"/>
  </p:notesMasterIdLst>
  <p:sldIdLst>
    <p:sldId id="575" r:id="rId19"/>
    <p:sldId id="426" r:id="rId20"/>
    <p:sldId id="498" r:id="rId21"/>
    <p:sldId id="499" r:id="rId22"/>
    <p:sldId id="268" r:id="rId23"/>
    <p:sldId id="554" r:id="rId24"/>
    <p:sldId id="269" r:id="rId25"/>
    <p:sldId id="264" r:id="rId26"/>
    <p:sldId id="342" r:id="rId27"/>
    <p:sldId id="414" r:id="rId28"/>
    <p:sldId id="411" r:id="rId29"/>
    <p:sldId id="576" r:id="rId30"/>
    <p:sldId id="417" r:id="rId31"/>
    <p:sldId id="412" r:id="rId32"/>
    <p:sldId id="413" r:id="rId33"/>
    <p:sldId id="260" r:id="rId34"/>
    <p:sldId id="343" r:id="rId35"/>
    <p:sldId id="402" r:id="rId36"/>
    <p:sldId id="403" r:id="rId37"/>
    <p:sldId id="447" r:id="rId38"/>
    <p:sldId id="453" r:id="rId39"/>
    <p:sldId id="366" r:id="rId40"/>
    <p:sldId id="394" r:id="rId41"/>
    <p:sldId id="344" r:id="rId42"/>
    <p:sldId id="445" r:id="rId43"/>
    <p:sldId id="276" r:id="rId44"/>
    <p:sldId id="345" r:id="rId45"/>
    <p:sldId id="500" r:id="rId46"/>
    <p:sldId id="347" r:id="rId47"/>
    <p:sldId id="348" r:id="rId48"/>
    <p:sldId id="349" r:id="rId49"/>
    <p:sldId id="282" r:id="rId50"/>
    <p:sldId id="353" r:id="rId51"/>
    <p:sldId id="501" r:id="rId52"/>
    <p:sldId id="465" r:id="rId53"/>
    <p:sldId id="502" r:id="rId54"/>
    <p:sldId id="352" r:id="rId55"/>
    <p:sldId id="350" r:id="rId56"/>
    <p:sldId id="407" r:id="rId57"/>
    <p:sldId id="469" r:id="rId58"/>
    <p:sldId id="354" r:id="rId59"/>
    <p:sldId id="415" r:id="rId60"/>
    <p:sldId id="436" r:id="rId61"/>
    <p:sldId id="289" r:id="rId62"/>
    <p:sldId id="508" r:id="rId63"/>
    <p:sldId id="290" r:id="rId64"/>
    <p:sldId id="355" r:id="rId65"/>
    <p:sldId id="454" r:id="rId66"/>
    <p:sldId id="486" r:id="rId67"/>
    <p:sldId id="439" r:id="rId68"/>
    <p:sldId id="456" r:id="rId69"/>
    <p:sldId id="559" r:id="rId70"/>
    <p:sldId id="560" r:id="rId71"/>
    <p:sldId id="561" r:id="rId72"/>
    <p:sldId id="562" r:id="rId73"/>
    <p:sldId id="563" r:id="rId74"/>
    <p:sldId id="441" r:id="rId75"/>
    <p:sldId id="509" r:id="rId76"/>
    <p:sldId id="422" r:id="rId77"/>
    <p:sldId id="510" r:id="rId78"/>
    <p:sldId id="503" r:id="rId79"/>
    <p:sldId id="507" r:id="rId80"/>
    <p:sldId id="577" r:id="rId81"/>
    <p:sldId id="506" r:id="rId82"/>
    <p:sldId id="505" r:id="rId83"/>
    <p:sldId id="514" r:id="rId84"/>
    <p:sldId id="515" r:id="rId85"/>
    <p:sldId id="513" r:id="rId86"/>
    <p:sldId id="420" r:id="rId87"/>
    <p:sldId id="512" r:id="rId88"/>
    <p:sldId id="511" r:id="rId89"/>
    <p:sldId id="564" r:id="rId90"/>
    <p:sldId id="455" r:id="rId91"/>
    <p:sldId id="440" r:id="rId92"/>
    <p:sldId id="368" r:id="rId93"/>
    <p:sldId id="438" r:id="rId94"/>
    <p:sldId id="516" r:id="rId95"/>
    <p:sldId id="437" r:id="rId96"/>
    <p:sldId id="517" r:id="rId97"/>
    <p:sldId id="518" r:id="rId98"/>
    <p:sldId id="457" r:id="rId99"/>
    <p:sldId id="566" r:id="rId100"/>
    <p:sldId id="567" r:id="rId101"/>
    <p:sldId id="578" r:id="rId102"/>
    <p:sldId id="423" r:id="rId103"/>
    <p:sldId id="520" r:id="rId104"/>
    <p:sldId id="468" r:id="rId105"/>
    <p:sldId id="491" r:id="rId106"/>
    <p:sldId id="490" r:id="rId107"/>
    <p:sldId id="519" r:id="rId108"/>
    <p:sldId id="565" r:id="rId109"/>
    <p:sldId id="458" r:id="rId110"/>
    <p:sldId id="459" r:id="rId111"/>
    <p:sldId id="460" r:id="rId112"/>
    <p:sldId id="461" r:id="rId113"/>
    <p:sldId id="462" r:id="rId114"/>
    <p:sldId id="299" r:id="rId115"/>
    <p:sldId id="361" r:id="rId116"/>
    <p:sldId id="363" r:id="rId117"/>
    <p:sldId id="364" r:id="rId118"/>
    <p:sldId id="365" r:id="rId119"/>
    <p:sldId id="369" r:id="rId120"/>
    <p:sldId id="370" r:id="rId121"/>
    <p:sldId id="371" r:id="rId122"/>
    <p:sldId id="372" r:id="rId123"/>
    <p:sldId id="373" r:id="rId124"/>
    <p:sldId id="374" r:id="rId125"/>
    <p:sldId id="375" r:id="rId126"/>
    <p:sldId id="376" r:id="rId127"/>
    <p:sldId id="377" r:id="rId128"/>
    <p:sldId id="399" r:id="rId129"/>
    <p:sldId id="400" r:id="rId130"/>
    <p:sldId id="542" r:id="rId131"/>
    <p:sldId id="430" r:id="rId132"/>
    <p:sldId id="378" r:id="rId133"/>
    <p:sldId id="538" r:id="rId134"/>
    <p:sldId id="539" r:id="rId135"/>
    <p:sldId id="540" r:id="rId136"/>
    <p:sldId id="541" r:id="rId137"/>
    <p:sldId id="379" r:id="rId138"/>
    <p:sldId id="569" r:id="rId139"/>
    <p:sldId id="380" r:id="rId140"/>
    <p:sldId id="408" r:id="rId141"/>
    <p:sldId id="568" r:id="rId142"/>
    <p:sldId id="570" r:id="rId143"/>
    <p:sldId id="383" r:id="rId144"/>
    <p:sldId id="466" r:id="rId145"/>
    <p:sldId id="433" r:id="rId146"/>
    <p:sldId id="543" r:id="rId147"/>
    <p:sldId id="544" r:id="rId148"/>
    <p:sldId id="545" r:id="rId149"/>
    <p:sldId id="546" r:id="rId150"/>
    <p:sldId id="443" r:id="rId151"/>
    <p:sldId id="547" r:id="rId152"/>
    <p:sldId id="549" r:id="rId153"/>
    <p:sldId id="571" r:id="rId154"/>
    <p:sldId id="548" r:id="rId155"/>
    <p:sldId id="442" r:id="rId156"/>
    <p:sldId id="550" r:id="rId157"/>
    <p:sldId id="552" r:id="rId158"/>
    <p:sldId id="551" r:id="rId159"/>
    <p:sldId id="492" r:id="rId160"/>
    <p:sldId id="467" r:id="rId161"/>
    <p:sldId id="409" r:id="rId162"/>
    <p:sldId id="537" r:id="rId163"/>
    <p:sldId id="384" r:id="rId164"/>
    <p:sldId id="385" r:id="rId165"/>
    <p:sldId id="386" r:id="rId166"/>
    <p:sldId id="387" r:id="rId167"/>
    <p:sldId id="526" r:id="rId168"/>
    <p:sldId id="523" r:id="rId169"/>
    <p:sldId id="527" r:id="rId170"/>
    <p:sldId id="522" r:id="rId171"/>
    <p:sldId id="524" r:id="rId172"/>
    <p:sldId id="528" r:id="rId173"/>
    <p:sldId id="535" r:id="rId174"/>
    <p:sldId id="536" r:id="rId175"/>
    <p:sldId id="446" r:id="rId176"/>
    <p:sldId id="323" r:id="rId177"/>
    <p:sldId id="450" r:id="rId178"/>
    <p:sldId id="324" r:id="rId179"/>
    <p:sldId id="393" r:id="rId180"/>
    <p:sldId id="327" r:id="rId181"/>
    <p:sldId id="482" r:id="rId182"/>
    <p:sldId id="471" r:id="rId183"/>
    <p:sldId id="470" r:id="rId184"/>
    <p:sldId id="475" r:id="rId185"/>
    <p:sldId id="472" r:id="rId186"/>
    <p:sldId id="477" r:id="rId187"/>
    <p:sldId id="474" r:id="rId188"/>
    <p:sldId id="473" r:id="rId189"/>
    <p:sldId id="479" r:id="rId190"/>
    <p:sldId id="478" r:id="rId191"/>
    <p:sldId id="484" r:id="rId192"/>
    <p:sldId id="485" r:id="rId193"/>
    <p:sldId id="476" r:id="rId194"/>
    <p:sldId id="480" r:id="rId195"/>
    <p:sldId id="481" r:id="rId196"/>
    <p:sldId id="395" r:id="rId197"/>
    <p:sldId id="397" r:id="rId198"/>
    <p:sldId id="328" r:id="rId199"/>
    <p:sldId id="553" r:id="rId200"/>
    <p:sldId id="464" r:id="rId201"/>
    <p:sldId id="574" r:id="rId202"/>
    <p:sldId id="573" r:id="rId203"/>
    <p:sldId id="463" r:id="rId204"/>
    <p:sldId id="572" r:id="rId205"/>
    <p:sldId id="427" r:id="rId206"/>
    <p:sldId id="504" r:id="rId207"/>
  </p:sldIdLst>
  <p:sldSz cx="9144000" cy="6858000" type="screen4x3"/>
  <p:notesSz cx="6858000" cy="9144000"/>
  <p:defaultTextStyle>
    <a:defPPr>
      <a:defRPr lang="en-US"/>
    </a:defPPr>
    <a:lvl1pPr algn="l" rtl="0" fontAlgn="base">
      <a:spcBef>
        <a:spcPct val="0"/>
      </a:spcBef>
      <a:spcAft>
        <a:spcPct val="0"/>
      </a:spcAft>
      <a:defRPr sz="1600" b="1" kern="1200">
        <a:solidFill>
          <a:schemeClr val="tx1"/>
        </a:solidFill>
        <a:latin typeface="Verdana" pitchFamily="34" charset="0"/>
        <a:ea typeface="+mn-ea"/>
        <a:cs typeface="+mn-cs"/>
      </a:defRPr>
    </a:lvl1pPr>
    <a:lvl2pPr marL="457200" algn="l" rtl="0" fontAlgn="base">
      <a:spcBef>
        <a:spcPct val="0"/>
      </a:spcBef>
      <a:spcAft>
        <a:spcPct val="0"/>
      </a:spcAft>
      <a:defRPr sz="1600" b="1" kern="1200">
        <a:solidFill>
          <a:schemeClr val="tx1"/>
        </a:solidFill>
        <a:latin typeface="Verdana" pitchFamily="34" charset="0"/>
        <a:ea typeface="+mn-ea"/>
        <a:cs typeface="+mn-cs"/>
      </a:defRPr>
    </a:lvl2pPr>
    <a:lvl3pPr marL="914400" algn="l" rtl="0" fontAlgn="base">
      <a:spcBef>
        <a:spcPct val="0"/>
      </a:spcBef>
      <a:spcAft>
        <a:spcPct val="0"/>
      </a:spcAft>
      <a:defRPr sz="1600" b="1" kern="1200">
        <a:solidFill>
          <a:schemeClr val="tx1"/>
        </a:solidFill>
        <a:latin typeface="Verdana" pitchFamily="34" charset="0"/>
        <a:ea typeface="+mn-ea"/>
        <a:cs typeface="+mn-cs"/>
      </a:defRPr>
    </a:lvl3pPr>
    <a:lvl4pPr marL="1371600" algn="l" rtl="0" fontAlgn="base">
      <a:spcBef>
        <a:spcPct val="0"/>
      </a:spcBef>
      <a:spcAft>
        <a:spcPct val="0"/>
      </a:spcAft>
      <a:defRPr sz="1600" b="1" kern="1200">
        <a:solidFill>
          <a:schemeClr val="tx1"/>
        </a:solidFill>
        <a:latin typeface="Verdana" pitchFamily="34" charset="0"/>
        <a:ea typeface="+mn-ea"/>
        <a:cs typeface="+mn-cs"/>
      </a:defRPr>
    </a:lvl4pPr>
    <a:lvl5pPr marL="1828800" algn="l" rtl="0" fontAlgn="base">
      <a:spcBef>
        <a:spcPct val="0"/>
      </a:spcBef>
      <a:spcAft>
        <a:spcPct val="0"/>
      </a:spcAft>
      <a:defRPr sz="1600" b="1" kern="1200">
        <a:solidFill>
          <a:schemeClr val="tx1"/>
        </a:solidFill>
        <a:latin typeface="Verdana" pitchFamily="34" charset="0"/>
        <a:ea typeface="+mn-ea"/>
        <a:cs typeface="+mn-cs"/>
      </a:defRPr>
    </a:lvl5pPr>
    <a:lvl6pPr marL="2286000" algn="l" defTabSz="914400" rtl="0" eaLnBrk="1" latinLnBrk="0" hangingPunct="1">
      <a:defRPr sz="1600" b="1" kern="1200">
        <a:solidFill>
          <a:schemeClr val="tx1"/>
        </a:solidFill>
        <a:latin typeface="Verdana" pitchFamily="34" charset="0"/>
        <a:ea typeface="+mn-ea"/>
        <a:cs typeface="+mn-cs"/>
      </a:defRPr>
    </a:lvl6pPr>
    <a:lvl7pPr marL="2743200" algn="l" defTabSz="914400" rtl="0" eaLnBrk="1" latinLnBrk="0" hangingPunct="1">
      <a:defRPr sz="1600" b="1" kern="1200">
        <a:solidFill>
          <a:schemeClr val="tx1"/>
        </a:solidFill>
        <a:latin typeface="Verdana" pitchFamily="34" charset="0"/>
        <a:ea typeface="+mn-ea"/>
        <a:cs typeface="+mn-cs"/>
      </a:defRPr>
    </a:lvl7pPr>
    <a:lvl8pPr marL="3200400" algn="l" defTabSz="914400" rtl="0" eaLnBrk="1" latinLnBrk="0" hangingPunct="1">
      <a:defRPr sz="1600" b="1" kern="1200">
        <a:solidFill>
          <a:schemeClr val="tx1"/>
        </a:solidFill>
        <a:latin typeface="Verdana" pitchFamily="34" charset="0"/>
        <a:ea typeface="+mn-ea"/>
        <a:cs typeface="+mn-cs"/>
      </a:defRPr>
    </a:lvl8pPr>
    <a:lvl9pPr marL="3657600" algn="l" defTabSz="914400" rtl="0" eaLnBrk="1" latinLnBrk="0" hangingPunct="1">
      <a:defRPr sz="1600" b="1"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CD"/>
    <a:srgbClr val="FEF5BE"/>
    <a:srgbClr val="FEECBA"/>
    <a:srgbClr val="FFF5C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13" autoAdjust="0"/>
    <p:restoredTop sz="94660"/>
  </p:normalViewPr>
  <p:slideViewPr>
    <p:cSldViewPr>
      <p:cViewPr>
        <p:scale>
          <a:sx n="66" d="100"/>
          <a:sy n="66" d="100"/>
        </p:scale>
        <p:origin x="-379" y="-3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205" Type="http://schemas.openxmlformats.org/officeDocument/2006/relationships/slide" Target="slides/slide187.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181" Type="http://schemas.openxmlformats.org/officeDocument/2006/relationships/slide" Target="slides/slide163.xml"/><Relationship Id="rId186" Type="http://schemas.openxmlformats.org/officeDocument/2006/relationships/slide" Target="slides/slide168.xml"/><Relationship Id="rId211" Type="http://schemas.openxmlformats.org/officeDocument/2006/relationships/theme" Target="theme/theme1.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slide" Target="slides/slide153.xml"/><Relationship Id="rId176" Type="http://schemas.openxmlformats.org/officeDocument/2006/relationships/slide" Target="slides/slide158.xml"/><Relationship Id="rId192" Type="http://schemas.openxmlformats.org/officeDocument/2006/relationships/slide" Target="slides/slide174.xml"/><Relationship Id="rId197" Type="http://schemas.openxmlformats.org/officeDocument/2006/relationships/slide" Target="slides/slide179.xml"/><Relationship Id="rId206" Type="http://schemas.openxmlformats.org/officeDocument/2006/relationships/slide" Target="slides/slide188.xml"/><Relationship Id="rId201" Type="http://schemas.openxmlformats.org/officeDocument/2006/relationships/slide" Target="slides/slide18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82" Type="http://schemas.openxmlformats.org/officeDocument/2006/relationships/slide" Target="slides/slide164.xml"/><Relationship Id="rId187" Type="http://schemas.openxmlformats.org/officeDocument/2006/relationships/slide" Target="slides/slide1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ableStyles" Target="tableStyles.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172" Type="http://schemas.openxmlformats.org/officeDocument/2006/relationships/slide" Target="slides/slide154.xml"/><Relationship Id="rId193" Type="http://schemas.openxmlformats.org/officeDocument/2006/relationships/slide" Target="slides/slide175.xml"/><Relationship Id="rId202" Type="http://schemas.openxmlformats.org/officeDocument/2006/relationships/slide" Target="slides/slide184.xml"/><Relationship Id="rId207" Type="http://schemas.openxmlformats.org/officeDocument/2006/relationships/slide" Target="slides/slide18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183"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199" Type="http://schemas.openxmlformats.org/officeDocument/2006/relationships/slide" Target="slides/slide181.xml"/><Relationship Id="rId203" Type="http://schemas.openxmlformats.org/officeDocument/2006/relationships/slide" Target="slides/slide185.xml"/><Relationship Id="rId208" Type="http://schemas.openxmlformats.org/officeDocument/2006/relationships/notesMaster" Target="notesMasters/notesMaster1.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209" Type="http://schemas.openxmlformats.org/officeDocument/2006/relationships/presProps" Target="presProps.xml"/><Relationship Id="rId190" Type="http://schemas.openxmlformats.org/officeDocument/2006/relationships/slide" Target="slides/slide172.xml"/><Relationship Id="rId204" Type="http://schemas.openxmlformats.org/officeDocument/2006/relationships/slide" Target="slides/slide186.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10" Type="http://schemas.openxmlformats.org/officeDocument/2006/relationships/viewProps" Target="viewProps.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96" Type="http://schemas.openxmlformats.org/officeDocument/2006/relationships/slide" Target="slides/slide178.xml"/><Relationship Id="rId200" Type="http://schemas.openxmlformats.org/officeDocument/2006/relationships/slide" Target="slides/slide182.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157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29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57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57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157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19D9D3E3-D29B-4C0E-AB79-4E7224A4FB9C}" type="slidenum">
              <a:rPr lang="en-US"/>
              <a:pPr>
                <a:defRPr/>
              </a:pPr>
              <a:t>‹#›</a:t>
            </a:fld>
            <a:endParaRPr lang="en-US"/>
          </a:p>
        </p:txBody>
      </p:sp>
    </p:spTree>
    <p:extLst>
      <p:ext uri="{BB962C8B-B14F-4D97-AF65-F5344CB8AC3E}">
        <p14:creationId xmlns:p14="http://schemas.microsoft.com/office/powerpoint/2010/main" val="34618328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p:spPr>
        <p:txBody>
          <a:bodyPr/>
          <a:lstStyle/>
          <a:p>
            <a:fld id="{4A70066D-1198-4EAE-AECA-710EB5DFB86B}"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226F7EC8-5897-4530-AC47-866C28F5C2B7}" type="slidenum">
              <a:rPr lang="en-US" smtClean="0"/>
              <a:pPr/>
              <a:t>29</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150</a:t>
            </a:fld>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152</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153</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154</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155</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156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157</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D810398-03E3-4BC9-837D-A583A7B5D68C}" type="slidenum">
              <a:rPr lang="en-US" smtClean="0"/>
              <a:pPr/>
              <a:t>160</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BDD8CBC4-CF19-4579-AA30-2211963AB1CB}" type="slidenum">
              <a:rPr lang="en-US" smtClean="0"/>
              <a:pPr/>
              <a:t>162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63A42D73-41C1-40B5-A1F3-43D5B0020841}" type="slidenum">
              <a:rPr lang="en-US" smtClean="0"/>
              <a:pPr/>
              <a:t>30</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3E8887AF-419A-41A4-A109-BD6AE81BF3FD}" type="slidenum">
              <a:rPr lang="en-US" smtClean="0"/>
              <a:pPr/>
              <a:t>165</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4F5132F4-FC99-4C85-958E-A7A8EA01E25A}" type="slidenum">
              <a:rPr lang="en-US" smtClean="0"/>
              <a:pPr/>
              <a:t>166</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2A59D50D-405B-4C45-87E6-8E15A07885A3}" type="slidenum">
              <a:rPr lang="en-US" smtClean="0"/>
              <a:pPr/>
              <a:t>167</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EE072C1F-4893-4E87-A051-D0F1EFB6556F}" type="slidenum">
              <a:rPr lang="en-US" smtClean="0"/>
              <a:pPr/>
              <a:t>168</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C83A64C1-E3D2-444C-ADEF-FA0D6851C834}" type="slidenum">
              <a:rPr lang="en-US" smtClean="0"/>
              <a:pPr/>
              <a:t>169</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E259273-5C27-43D6-B356-355E845D0473}" type="slidenum">
              <a:rPr lang="en-US" smtClean="0"/>
              <a:pPr/>
              <a:t>170</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D1425F4-E334-4D6A-9C3E-749C8E257F25}" type="slidenum">
              <a:rPr lang="en-US" smtClean="0"/>
              <a:pPr/>
              <a:t>171</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F2BCCFEB-D62E-4B6F-B34F-A6915A0832A1}" type="slidenum">
              <a:rPr lang="en-US" smtClean="0"/>
              <a:pPr/>
              <a:t>172</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177A33B6-A9C4-4C5D-9E97-2689A4D65F95}" type="slidenum">
              <a:rPr lang="en-US" smtClean="0"/>
              <a:pPr/>
              <a:t>173</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DC708DE-6C9C-4F71-91A5-99E6B7950260}" type="slidenum">
              <a:rPr lang="en-US" smtClean="0"/>
              <a:pPr/>
              <a:t>174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736DD58-83CA-4D37-B9B8-E0A2333F1F42}" type="slidenum">
              <a:rPr lang="en-US" smtClean="0"/>
              <a:pPr/>
              <a:t>31</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68EC3E41-294B-465C-855F-B6489B75560C}" type="slidenum">
              <a:rPr lang="en-US" smtClean="0"/>
              <a:pPr/>
              <a:t>175</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B1EBDDD0-BF88-4EF3-9064-64300656EE2C}" type="slidenum">
              <a:rPr lang="en-US" smtClean="0"/>
              <a:pPr/>
              <a:t>176</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B7DF45D6-9FC4-43B5-A7E3-85C8509283B7}" type="slidenum">
              <a:rPr lang="en-US" smtClean="0"/>
              <a:pPr/>
              <a:t>177</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96F812D4-1222-475A-B2E8-0A000B89C21A}" type="slidenum">
              <a:rPr lang="en-US" smtClean="0"/>
              <a:pPr/>
              <a:t>178</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0EB7DC31-35F8-4E75-ADD9-3ED37E9B1EA6}" type="slidenum">
              <a:rPr lang="en-US" smtClean="0"/>
              <a:pPr/>
              <a:t>179</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2D30EBCD-A5B6-4A49-93E6-9A0BF6A95DD2}" type="slidenum">
              <a:rPr lang="en-US" smtClean="0"/>
              <a:pPr/>
              <a:t>180</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966CD458-C4A1-41F0-BC3E-572C1E159103}" type="slidenum">
              <a:rPr lang="en-US" sz="1200" kern="1200">
                <a:solidFill>
                  <a:srgbClr val="1F497D"/>
                </a:solidFill>
                <a:latin typeface="Verdana" pitchFamily="34" charset="0"/>
                <a:ea typeface="+mn-ea"/>
                <a:cs typeface="+mn-cs"/>
              </a:rPr>
              <a:pPr algn="r" rtl="0" fontAlgn="base">
                <a:spcBef>
                  <a:spcPct val="0"/>
                </a:spcBef>
                <a:spcAft>
                  <a:spcPct val="0"/>
                </a:spcAft>
              </a:pPr>
              <a:t>189</a:t>
            </a:fld>
            <a:endParaRPr lang="en-US" sz="1200" kern="1200">
              <a:solidFill>
                <a:srgbClr val="1F497D"/>
              </a:solidFill>
              <a:latin typeface="Verdana"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BFDC53F9-6CFB-41BC-93FD-E6CA25885945}" type="slidenum">
              <a:rPr lang="en-US" smtClean="0"/>
              <a:pPr/>
              <a:t>33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BFDC53F9-6CFB-41BC-93FD-E6CA25885945}" type="slidenum">
              <a:rPr lang="en-US" smtClean="0"/>
              <a:pPr/>
              <a:t>34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3BAB3A2-6081-496F-B899-CD89DC524604}" type="slidenum">
              <a:rPr lang="en-US" smtClean="0"/>
              <a:pPr/>
              <a:t>35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algn="r" rtl="0" fontAlgn="base">
              <a:spcBef>
                <a:spcPct val="0"/>
              </a:spcBef>
              <a:spcAft>
                <a:spcPct val="0"/>
              </a:spcAft>
            </a:pPr>
            <a:fld id="{EE0C30FD-C858-42B8-9BF8-86A5DC9BD62A}" type="slidenum">
              <a:rPr lang="en-US" sz="1200" b="1" kern="1200">
                <a:solidFill>
                  <a:prstClr val="black"/>
                </a:solidFill>
                <a:latin typeface="Verdana" pitchFamily="34" charset="0"/>
                <a:ea typeface="+mn-ea"/>
                <a:cs typeface="+mn-cs"/>
              </a:rPr>
              <a:pPr algn="r" rtl="0" fontAlgn="base">
                <a:spcBef>
                  <a:spcPct val="0"/>
                </a:spcBef>
                <a:spcAft>
                  <a:spcPct val="0"/>
                </a:spcAft>
              </a:pPr>
              <a:t>36</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5A88D6FD-F2D7-4368-809D-48F8A53244DE}" type="slidenum">
              <a:rPr lang="en-US" smtClean="0"/>
              <a:pPr/>
              <a:t>37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FADB5B4A-718C-4087-8920-6ED18A18FA09}" type="slidenum">
              <a:rPr lang="en-US" smtClean="0"/>
              <a:pPr/>
              <a:t>38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DA56799F-19CE-494C-8E1E-0164636A839F}" type="slidenum">
              <a:rPr lang="en-US" smtClean="0"/>
              <a:pPr/>
              <a:t>40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7C134233-A72B-4C45-A26F-B7CCED684E28}" type="slidenum">
              <a:rPr lang="en-US" smtClean="0"/>
              <a:pPr/>
              <a:t>9</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C7F7C586-28FA-4940-A98F-1705CCB08847}" type="slidenum">
              <a:rPr lang="en-US" smtClean="0"/>
              <a:pPr/>
              <a:t>41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D393E9E-6782-4CD4-B8FE-7498F9ED6DB2}" type="slidenum">
              <a:rPr lang="en-US" smtClean="0"/>
              <a:pPr/>
              <a:t>42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0D3DDD-7B71-4AA1-9902-168F6F42A3F1}" type="slidenum">
              <a:rPr lang="en-US" smtClean="0"/>
              <a:pPr/>
              <a:t>47</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F81E641-B0E9-40CF-ACD7-5EF923109460}" type="slidenum">
              <a:rPr lang="en-US" smtClean="0"/>
              <a:pPr/>
              <a:t>48</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654AD9-AD90-491B-B6C2-29EBAD3E714F}" type="slidenum">
              <a:rPr lang="en-US" sz="1200">
                <a:solidFill>
                  <a:srgbClr val="000000"/>
                </a:solidFill>
              </a:rPr>
              <a:pPr algn="r"/>
              <a:t>49</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2AA6952-F2DF-4630-B82C-5BBB6DDBC90C}" type="slidenum">
              <a:rPr lang="en-US" smtClean="0"/>
              <a:pPr/>
              <a:t>58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2AA6952-F2DF-4630-B82C-5BBB6DDBC90C}" type="slidenum">
              <a:rPr lang="en-US" smtClean="0"/>
              <a:pPr/>
              <a:t>59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2AA6952-F2DF-4630-B82C-5BBB6DDBC90C}" type="slidenum">
              <a:rPr lang="en-US" smtClean="0"/>
              <a:pPr/>
              <a:t>60</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A214AEE-C4EE-4F5C-9D24-A63074681CC1}" type="slidenum">
              <a:rPr lang="en-US" smtClean="0"/>
              <a:pPr/>
              <a:t>13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66</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pPr algn="r" rtl="0" fontAlgn="base">
              <a:spcBef>
                <a:spcPct val="0"/>
              </a:spcBef>
              <a:spcAft>
                <a:spcPct val="0"/>
              </a:spcAft>
            </a:pPr>
            <a:fld id="{F3A4F799-560B-47BD-8C43-2EF18BE764E3}" type="slidenum">
              <a:rPr lang="en-US" sz="1200" b="1" kern="1200">
                <a:solidFill>
                  <a:prstClr val="black"/>
                </a:solidFill>
                <a:latin typeface="Verdana" pitchFamily="34" charset="0"/>
                <a:ea typeface="+mn-ea"/>
                <a:cs typeface="+mn-cs"/>
              </a:rPr>
              <a:pPr algn="r" rtl="0" fontAlgn="base">
                <a:spcBef>
                  <a:spcPct val="0"/>
                </a:spcBef>
                <a:spcAft>
                  <a:spcPct val="0"/>
                </a:spcAft>
              </a:pPr>
              <a:t>68</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93BFD923-7CFC-4C61-A425-75E91AE74829}" type="slidenum">
              <a:rPr lang="en-US" smtClean="0"/>
              <a:pPr/>
              <a:t>69</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b="1" kern="1200">
                <a:solidFill>
                  <a:prstClr val="black"/>
                </a:solidFill>
                <a:latin typeface="Times New Roman" pitchFamily="18" charset="0"/>
                <a:ea typeface="+mn-ea"/>
                <a:cs typeface="+mn-cs"/>
              </a:rPr>
              <a:pPr algn="r" rtl="0" fontAlgn="base">
                <a:spcBef>
                  <a:spcPct val="0"/>
                </a:spcBef>
                <a:spcAft>
                  <a:spcPct val="0"/>
                </a:spcAft>
              </a:pPr>
              <a:t>70</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71</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5"/>
          <p:cNvSpPr>
            <a:spLocks noGrp="1" noChangeArrowheads="1"/>
          </p:cNvSpPr>
          <p:nvPr>
            <p:ph type="sldNum" sz="quarter" idx="5"/>
          </p:nvPr>
        </p:nvSpPr>
        <p:spPr>
          <a:ln/>
        </p:spPr>
        <p:txBody>
          <a:bodyPr/>
          <a:lstStyle/>
          <a:p>
            <a:pPr algn="r" rtl="0" fontAlgn="base">
              <a:spcBef>
                <a:spcPct val="0"/>
              </a:spcBef>
              <a:spcAft>
                <a:spcPct val="0"/>
              </a:spcAft>
            </a:pPr>
            <a:fld id="{656B2C48-0963-46C0-92A0-1A2C0F9E9C05}" type="slidenum">
              <a:rPr lang="en-US" sz="1200" kern="1200">
                <a:solidFill>
                  <a:prstClr val="black"/>
                </a:solidFill>
                <a:latin typeface="Times New Roman" pitchFamily="18" charset="0"/>
                <a:ea typeface="+mn-ea"/>
                <a:cs typeface="+mn-cs"/>
              </a:rPr>
              <a:pPr algn="r" rtl="0" fontAlgn="base">
                <a:spcBef>
                  <a:spcPct val="0"/>
                </a:spcBef>
                <a:spcAft>
                  <a:spcPct val="0"/>
                </a:spcAft>
              </a:pPr>
              <a:t>72</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9186FEF4-E977-4B6B-BBBF-F4335AC084FC}" type="slidenum">
              <a:rPr lang="en-US" smtClean="0"/>
              <a:pPr/>
              <a:t>74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5BF25976-2897-44D4-8D51-BEBE2C1A2070}" type="slidenum">
              <a:rPr lang="en-US" smtClean="0"/>
              <a:pPr/>
              <a:t>17</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836816A2-E795-44A6-AF95-503A33FCC5ED}" type="slidenum">
              <a:rPr lang="en-US" smtClean="0"/>
              <a:pPr/>
              <a:t>75</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2CD0252-AA00-4127-ABB6-1C489CDA57C3}" type="slidenum">
              <a:rPr lang="en-US" smtClean="0"/>
              <a:pPr/>
              <a:t>76</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C2CD0252-AA00-4127-ABB6-1C489CDA57C3}" type="slidenum">
              <a:rPr lang="en-US" smtClean="0"/>
              <a:pPr/>
              <a:t>77</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4303E80A-717E-47C5-9FB4-345B0362FF1E}" type="slidenum">
              <a:rPr lang="en-US" smtClean="0"/>
              <a:pPr/>
              <a:t>78</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84</a:t>
            </a:fld>
            <a:endParaRPr lang="en-US" smtClean="0">
              <a:solidFill>
                <a:srgbClr val="1F497D"/>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222D09E-AA8D-4EB6-A132-DE44D35BFAC8}" type="slidenum">
              <a:rPr lang="en-US" smtClean="0"/>
              <a:pPr/>
              <a:t>85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62F519F-12A1-469C-B376-A7DE22DE4214}" type="slidenum">
              <a:rPr lang="en-US" smtClean="0"/>
              <a:pPr/>
              <a:t>87</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B9560C3-B154-4D0B-B570-99D3A5200846}" type="slidenum">
              <a:rPr lang="en-US" sz="1200" b="0"/>
              <a:pPr algn="r"/>
              <a:t>88</a:t>
            </a:fld>
            <a:endParaRPr lang="en-US" sz="1200"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A109401-B6CC-41A7-B545-98BB4BE257D8}" type="slidenum">
              <a:rPr lang="en-US" sz="1200" b="0"/>
              <a:pPr algn="r"/>
              <a:t>89</a:t>
            </a:fld>
            <a:endParaRPr lang="en-US" sz="1200"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A61E232-227C-4758-A17E-56E478D4D769}" type="slidenum">
              <a:rPr lang="en-US" smtClean="0"/>
              <a:pPr/>
              <a:t>93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AD65BEF8-0AE7-4F6D-A7C5-6F96DFC90EF8}" type="slidenum">
              <a:rPr lang="en-US" smtClean="0"/>
              <a:pPr/>
              <a:t>22</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B2070CC8-E7EC-49B8-AE71-12DE1C1DB32E}" type="slidenum">
              <a:rPr lang="en-US" smtClean="0"/>
              <a:pPr/>
              <a:t>94</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33D4F8A-29CC-43F0-A9DB-3E85343EB062}" type="slidenum">
              <a:rPr lang="en-US" smtClean="0"/>
              <a:pPr/>
              <a:t>95</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F86BF396-F167-4913-B3B4-8DE393193847}" type="slidenum">
              <a:rPr lang="en-US" smtClean="0"/>
              <a:pPr/>
              <a:t>96</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59EB566-E6FD-4E70-8C79-1E6A34C34FA8}" type="slidenum">
              <a:rPr lang="en-US" smtClean="0"/>
              <a:pPr/>
              <a:t>98</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FCAEF186-5410-404F-A27D-42C8A3F5E634}" type="slidenum">
              <a:rPr lang="en-US" smtClean="0"/>
              <a:pPr/>
              <a:t>99</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93F2037F-25EB-4BB2-8B11-D70A7E7DCB12}" type="slidenum">
              <a:rPr lang="en-US" smtClean="0"/>
              <a:pPr/>
              <a:t>100</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74F61B67-6A41-4C18-8DDC-5BED9C62F40F}" type="slidenum">
              <a:rPr lang="en-US" smtClean="0"/>
              <a:pPr/>
              <a:t>101</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4740163-0E03-44BE-AB69-5D245A226218}" type="slidenum">
              <a:rPr lang="en-US" smtClean="0"/>
              <a:pPr/>
              <a:t>102</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98C649A4-B32B-490F-993D-9F22AA4159B7}" type="slidenum">
              <a:rPr lang="en-US" smtClean="0"/>
              <a:pPr/>
              <a:t>103</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698DDDF5-064F-44D2-B767-C06D4039A683}" type="slidenum">
              <a:rPr lang="en-US" smtClean="0"/>
              <a:pPr/>
              <a:t>104</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FAD1614-7AC2-4FF1-8B2F-EC0C509E01A6}" type="slidenum">
              <a:rPr lang="en-US" smtClean="0"/>
              <a:pPr/>
              <a:t>23</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7A74FFF4-3E1F-48AA-AD9B-EB125537C01B}" type="slidenum">
              <a:rPr lang="en-US" smtClean="0"/>
              <a:pPr/>
              <a:t>105</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68B7981-59A2-4636-B714-0E06EFAE34E6}" type="slidenum">
              <a:rPr lang="en-US" smtClean="0"/>
              <a:pPr/>
              <a:t>106</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F9129234-E904-4F5A-AC5D-65C48BA4DFAA}" type="slidenum">
              <a:rPr lang="en-US" smtClean="0"/>
              <a:pPr/>
              <a:t>107</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7601384D-3AB5-4F49-B7C9-EA406728B088}" type="slidenum">
              <a:rPr lang="en-US" smtClean="0"/>
              <a:pPr/>
              <a:t>108</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7A6CB86-5B50-4498-B0DD-8D678B93DC8B}" type="slidenum">
              <a:rPr lang="en-US" smtClean="0"/>
              <a:pPr/>
              <a:t>109</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F760C87-2D1E-4E9F-9E4C-12BCFE17F6D0}" type="slidenum">
              <a:rPr lang="en-US" smtClean="0"/>
              <a:pPr/>
              <a:t>110</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algn="r" rtl="0" fontAlgn="base">
              <a:spcBef>
                <a:spcPct val="0"/>
              </a:spcBef>
              <a:spcAft>
                <a:spcPct val="0"/>
              </a:spcAft>
            </a:pPr>
            <a:fld id="{DF760C87-2D1E-4E9F-9E4C-12BCFE17F6D0}" type="slidenum">
              <a:rPr lang="en-US" sz="1200" b="1" kern="1200">
                <a:solidFill>
                  <a:prstClr val="black"/>
                </a:solidFill>
                <a:latin typeface="Verdana" pitchFamily="34" charset="0"/>
                <a:ea typeface="+mn-ea"/>
                <a:cs typeface="+mn-cs"/>
              </a:rPr>
              <a:pPr algn="r" rtl="0" fontAlgn="base">
                <a:spcBef>
                  <a:spcPct val="0"/>
                </a:spcBef>
                <a:spcAft>
                  <a:spcPct val="0"/>
                </a:spcAft>
              </a:pPr>
              <a:t>113</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B7397D7-2DB1-49BE-A35B-E532E864C909}" type="slidenum">
              <a:rPr lang="en-US" smtClean="0"/>
              <a:pPr/>
              <a:t>114</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8627C90-A25D-46C3-A0F6-5C0DD23B0B86}" type="slidenum">
              <a:rPr lang="en-US" smtClean="0"/>
              <a:pPr/>
              <a:t>115</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8627C90-A25D-46C3-A0F6-5C0DD23B0B86}" type="slidenum">
              <a:rPr lang="en-US" smtClean="0"/>
              <a:pPr/>
              <a:t>116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4B454F2D-D5E8-4A9B-96FD-0BFD0EF2104D}" type="slidenum">
              <a:rPr lang="en-US" smtClean="0"/>
              <a:pPr/>
              <a:t>24</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8627C90-A25D-46C3-A0F6-5C0DD23B0B86}" type="slidenum">
              <a:rPr lang="en-US" smtClean="0"/>
              <a:pPr/>
              <a:t>117</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8627C90-A25D-46C3-A0F6-5C0DD23B0B86}" type="slidenum">
              <a:rPr lang="en-US" smtClean="0"/>
              <a:pPr/>
              <a:t>118</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08627C90-A25D-46C3-A0F6-5C0DD23B0B86}" type="slidenum">
              <a:rPr lang="en-US" smtClean="0"/>
              <a:pPr/>
              <a:t>119</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8C8ADC8A-FFBE-427C-9583-F40CC552C235}" type="slidenum">
              <a:rPr lang="en-US" smtClean="0"/>
              <a:pPr/>
              <a:t>120</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pPr algn="r" rtl="0" fontAlgn="base">
              <a:spcBef>
                <a:spcPct val="0"/>
              </a:spcBef>
              <a:spcAft>
                <a:spcPct val="0"/>
              </a:spcAft>
            </a:pPr>
            <a:fld id="{8A61E232-227C-4758-A17E-56E478D4D769}" type="slidenum">
              <a:rPr lang="en-US" sz="1200" b="1" kern="1200">
                <a:solidFill>
                  <a:prstClr val="black"/>
                </a:solidFill>
                <a:latin typeface="Verdana" pitchFamily="34" charset="0"/>
                <a:ea typeface="+mn-ea"/>
                <a:cs typeface="+mn-cs"/>
              </a:rPr>
              <a:pPr algn="r" rtl="0" fontAlgn="base">
                <a:spcBef>
                  <a:spcPct val="0"/>
                </a:spcBef>
                <a:spcAft>
                  <a:spcPct val="0"/>
                </a:spcAft>
              </a:pPr>
              <a:t>121</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8247D35-2466-492A-8278-472FF1D55A2B}" type="slidenum">
              <a:rPr lang="en-US" smtClean="0"/>
              <a:pPr/>
              <a:t>122</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1B47BD61-927D-4C4D-9086-F7A7671EBFA4}" type="slidenum">
              <a:rPr lang="en-US" smtClean="0"/>
              <a:pPr/>
              <a:t>123</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8247D35-2466-492A-8278-472FF1D55A2B}" type="slidenum">
              <a:rPr lang="en-US" smtClean="0"/>
              <a:pPr/>
              <a:t>124</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8C1C20D8-009E-4209-9D3A-2E1007FCFDDF}" type="slidenum">
              <a:rPr lang="en-US" smtClean="0"/>
              <a:pPr/>
              <a:t>126</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0B4B015-8186-45B8-9A61-82B9A8915D33}" type="slidenum">
              <a:rPr lang="en-US" smtClean="0"/>
              <a:pPr/>
              <a:t>127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E0C30FD-C858-42B8-9BF8-86A5DC9BD62A}" type="slidenum">
              <a:rPr lang="en-US" smtClean="0"/>
              <a:pPr/>
              <a:t>27</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0751232-4A56-46C0-BC8A-839753469E3C}" type="slidenum">
              <a:rPr lang="en-US" smtClean="0"/>
              <a:pPr/>
              <a:t>128</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129</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130</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131</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132</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144F9C99-F440-45D4-8DDD-C81A8B60CC67}" type="slidenum">
              <a:rPr lang="en-US" smtClean="0"/>
              <a:pPr/>
              <a:t>133</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134</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135</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136</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pPr algn="r" rtl="0" fontAlgn="base">
              <a:spcBef>
                <a:spcPct val="0"/>
              </a:spcBef>
              <a:spcAft>
                <a:spcPct val="0"/>
              </a:spcAft>
            </a:pPr>
            <a:fld id="{BA354198-0FF9-4AEE-97FC-067CFDAB3836}" type="slidenum">
              <a:rPr lang="en-US" sz="1200" b="1" kern="1200">
                <a:solidFill>
                  <a:prstClr val="black"/>
                </a:solidFill>
                <a:latin typeface="Verdana" pitchFamily="34" charset="0"/>
                <a:ea typeface="+mn-ea"/>
                <a:cs typeface="+mn-cs"/>
              </a:rPr>
              <a:pPr algn="r" rtl="0" fontAlgn="base">
                <a:spcBef>
                  <a:spcPct val="0"/>
                </a:spcBef>
                <a:spcAft>
                  <a:spcPct val="0"/>
                </a:spcAft>
              </a:pPr>
              <a:t>137</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E0C30FD-C858-42B8-9BF8-86A5DC9BD62A}" type="slidenum">
              <a:rPr lang="en-US" smtClean="0"/>
              <a:pPr/>
              <a:t>28</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D70445-45D5-4596-8883-B78641023B1C}" type="slidenum">
              <a:rPr lang="en-US" smtClean="0"/>
              <a:pPr/>
              <a:t>138</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D70445-45D5-4596-8883-B78641023B1C}" type="slidenum">
              <a:rPr lang="en-US" smtClean="0"/>
              <a:pPr/>
              <a:t>139</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D70445-45D5-4596-8883-B78641023B1C}" type="slidenum">
              <a:rPr lang="en-US" smtClean="0"/>
              <a:pPr/>
              <a:t>140</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82D70445-45D5-4596-8883-B78641023B1C}" type="slidenum">
              <a:rPr lang="en-US" smtClean="0"/>
              <a:pPr/>
              <a:t>141</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119B11B-10EE-40E6-AC27-C6D7521356EA}" type="slidenum">
              <a:rPr lang="en-US" sz="1200" b="0"/>
              <a:pPr algn="r"/>
              <a:t>142</a:t>
            </a:fld>
            <a:endParaRPr lang="en-US" sz="1200" b="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1F21B871-4CEB-45D2-A705-461C54295F8F}" type="slidenum">
              <a:rPr lang="en-US" smtClean="0"/>
              <a:pPr/>
              <a:t>143</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1AC7966-AD58-4B6B-801A-8B7EBA33E3AF}" type="slidenum">
              <a:rPr lang="en-US" smtClean="0"/>
              <a:pPr/>
              <a:t>146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D3BC5A5D-3E0F-4CE4-B418-65FB722AD00B}" type="slidenum">
              <a:rPr lang="en-US" smtClean="0"/>
              <a:pPr/>
              <a:t>147</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BBA176CF-3E2B-4E3D-BF00-0E8007216852}" type="slidenum">
              <a:rPr lang="en-US" smtClean="0"/>
              <a:pPr/>
              <a:t>148</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BA354198-0FF9-4AEE-97FC-067CFDAB3836}" type="slidenum">
              <a:rPr lang="en-US" smtClean="0"/>
              <a:pPr/>
              <a:t>149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A6DF0-7DDC-45C7-9D42-2E13D6976C3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D8D699-7AD3-45D6-A009-797DAA781F7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1DBDE66-0DD1-4878-98C9-A7368519CBC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B4E661E-2E9B-4AAA-BA47-2514D870779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FAFACF-11DD-45A6-8978-EDB4B32A9C0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6B8B15-0AAF-4D4D-A96D-A312A4E4C8C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76B88A-E34B-40A5-BFE5-20095F4A54AC}"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6" name="Rectangle 4" descr="mutegras"/>
            <p:cNvSpPr>
              <a:spLocks noChangeArrowheads="1"/>
            </p:cNvSpPr>
            <p:nvPr/>
          </p:nvSpPr>
          <p:spPr bwMode="ltGray">
            <a:xfrm>
              <a:off x="0" y="0"/>
              <a:ext cx="5760" cy="2304"/>
            </a:xfrm>
            <a:prstGeom prst="rect">
              <a:avLst/>
            </a:prstGeom>
            <a:blipFill dpi="0" rotWithShape="0">
              <a:blip r:embed="rId2"/>
              <a:srcRect/>
              <a:tile tx="0" ty="0" sx="100000" sy="100000" flip="none" algn="tl"/>
            </a:blipFill>
            <a:ln w="9525">
              <a:noFill/>
              <a:miter lim="800000"/>
              <a:headEnd/>
              <a:tailEnd/>
            </a:ln>
          </p:spPr>
          <p:txBody>
            <a:bodyPr wrap="none" anchor="ctr"/>
            <a:lstStyle/>
            <a:p>
              <a:pPr>
                <a:defRPr/>
              </a:pPr>
              <a:endParaRPr lang="en-US"/>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defRPr/>
              </a:pPr>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r:embed="rId2"/>
              <a:srcRect/>
              <a:tile tx="0" ty="0" sx="100000" sy="100000" flip="none" algn="tl"/>
            </a:blipFill>
            <a:ln w="9525">
              <a:noFill/>
              <a:miter lim="800000"/>
              <a:headEnd/>
              <a:tailEnd/>
            </a:ln>
          </p:spPr>
          <p:txBody>
            <a:bodyPr wrap="none" anchor="ctr"/>
            <a:lstStyle/>
            <a:p>
              <a:pPr>
                <a:defRPr/>
              </a:pPr>
              <a:endParaRPr lang="en-US"/>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defRPr/>
              </a:pPr>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defRPr/>
              </a:pPr>
              <a:endParaRPr lang="en-US"/>
            </a:p>
          </p:txBody>
        </p:sp>
      </p:grpSp>
      <p:sp>
        <p:nvSpPr>
          <p:cNvPr id="39629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629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D75FF17-1DD2-4760-BD66-6F42EFAA8A58}"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E391ECB-BEBA-4DC0-98C6-71EB562A5E22}"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D6A9E05-124C-44BE-AB5D-46B59BCBFD00}"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E1374C6-995C-4AF9-B730-4A163F7811D3}"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2BB2582-DE79-40D5-B8E1-AF7940DA7506}"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CF23E70F-A5DF-40B1-8027-B6E3270ED977}"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0"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grpSp>
      <p:sp>
        <p:nvSpPr>
          <p:cNvPr id="271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1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BB4A9A53-012A-43C0-9644-DF5E471F6E5B}" type="slidenum">
              <a:rPr lang="en-US"/>
              <a:pPr>
                <a:defRPr/>
              </a:pPr>
              <a:t>‹#›</a:t>
            </a:fld>
            <a:endParaRPr lang="en-US"/>
          </a:p>
        </p:txBody>
      </p:sp>
    </p:spTree>
    <p:extLst>
      <p:ext uri="{BB962C8B-B14F-4D97-AF65-F5344CB8AC3E}">
        <p14:creationId xmlns:p14="http://schemas.microsoft.com/office/powerpoint/2010/main" val="373650417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0DDAC76-3096-4B30-898C-9C1109FE12E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17538822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B7C490E-CC57-4812-A245-109262573D1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2552687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4CC1059B-35BC-4C49-8E03-10D9B3CA3BBA}"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5EC8192-720D-49B1-840D-9639F701CD7B}"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8198287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EC2A31B-EB53-4CF5-B3A7-451F2AC7709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7365520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E6FCBF06-E2E0-4420-9565-B690D02A463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1290543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8F35694-4152-45AB-91C7-C66ED084BF0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62741698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F459F83-B487-4654-AD3F-753D040156C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39296157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33A9670-889F-4C9F-B353-1DBF934733A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7325001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BD2FB44-39B1-4F3C-A38F-7D3210F3635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750030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9F50775-52B5-490A-B132-5CAC56481E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417942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23884E-01DD-46C9-A8B7-D3352CB2CA86}" type="slidenum">
              <a:rPr lang="en-US"/>
              <a:pPr>
                <a:defRPr/>
              </a:pPr>
              <a:t>‹#›</a:t>
            </a:fld>
            <a:endParaRPr lang="en-US"/>
          </a:p>
        </p:txBody>
      </p:sp>
    </p:spTree>
    <p:extLst>
      <p:ext uri="{BB962C8B-B14F-4D97-AF65-F5344CB8AC3E}">
        <p14:creationId xmlns:p14="http://schemas.microsoft.com/office/powerpoint/2010/main" val="32299890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592CB-11E4-432B-BF46-A4EFA9FEC403}" type="slidenum">
              <a:rPr lang="en-US"/>
              <a:pPr>
                <a:defRPr/>
              </a:pPr>
              <a:t>‹#›</a:t>
            </a:fld>
            <a:endParaRPr lang="en-US"/>
          </a:p>
        </p:txBody>
      </p:sp>
    </p:spTree>
    <p:extLst>
      <p:ext uri="{BB962C8B-B14F-4D97-AF65-F5344CB8AC3E}">
        <p14:creationId xmlns:p14="http://schemas.microsoft.com/office/powerpoint/2010/main" val="87939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EAD76-1DBF-4CC0-B23A-F79E49F7331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41F5125-5391-4FB6-80F5-F4277807888D}"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F5255-3615-45E3-9317-45C21986BDD3}" type="slidenum">
              <a:rPr lang="en-US"/>
              <a:pPr>
                <a:defRPr/>
              </a:pPr>
              <a:t>‹#›</a:t>
            </a:fld>
            <a:endParaRPr lang="en-US"/>
          </a:p>
        </p:txBody>
      </p:sp>
    </p:spTree>
    <p:extLst>
      <p:ext uri="{BB962C8B-B14F-4D97-AF65-F5344CB8AC3E}">
        <p14:creationId xmlns:p14="http://schemas.microsoft.com/office/powerpoint/2010/main" val="3590598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BDBFC-60F0-4054-AA13-E2E594EC8445}" type="slidenum">
              <a:rPr lang="en-US"/>
              <a:pPr>
                <a:defRPr/>
              </a:pPr>
              <a:t>‹#›</a:t>
            </a:fld>
            <a:endParaRPr lang="en-US"/>
          </a:p>
        </p:txBody>
      </p:sp>
    </p:spTree>
    <p:extLst>
      <p:ext uri="{BB962C8B-B14F-4D97-AF65-F5344CB8AC3E}">
        <p14:creationId xmlns:p14="http://schemas.microsoft.com/office/powerpoint/2010/main" val="39230141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F52968-1B8D-44CC-858F-FF571B5785EB}" type="slidenum">
              <a:rPr lang="en-US"/>
              <a:pPr>
                <a:defRPr/>
              </a:pPr>
              <a:t>‹#›</a:t>
            </a:fld>
            <a:endParaRPr lang="en-US"/>
          </a:p>
        </p:txBody>
      </p:sp>
    </p:spTree>
    <p:extLst>
      <p:ext uri="{BB962C8B-B14F-4D97-AF65-F5344CB8AC3E}">
        <p14:creationId xmlns:p14="http://schemas.microsoft.com/office/powerpoint/2010/main" val="17046884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34EDFC-AC84-49B8-8170-49E6E04985A2}" type="slidenum">
              <a:rPr lang="en-US"/>
              <a:pPr>
                <a:defRPr/>
              </a:pPr>
              <a:t>‹#›</a:t>
            </a:fld>
            <a:endParaRPr lang="en-US"/>
          </a:p>
        </p:txBody>
      </p:sp>
    </p:spTree>
    <p:extLst>
      <p:ext uri="{BB962C8B-B14F-4D97-AF65-F5344CB8AC3E}">
        <p14:creationId xmlns:p14="http://schemas.microsoft.com/office/powerpoint/2010/main" val="29350192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1D02F4-73BB-4F65-AD17-1E20706F67E0}" type="slidenum">
              <a:rPr lang="en-US"/>
              <a:pPr>
                <a:defRPr/>
              </a:pPr>
              <a:t>‹#›</a:t>
            </a:fld>
            <a:endParaRPr lang="en-US"/>
          </a:p>
        </p:txBody>
      </p:sp>
    </p:spTree>
    <p:extLst>
      <p:ext uri="{BB962C8B-B14F-4D97-AF65-F5344CB8AC3E}">
        <p14:creationId xmlns:p14="http://schemas.microsoft.com/office/powerpoint/2010/main" val="11345890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A2B46E-325B-42FD-A5F7-804417F041DE}" type="slidenum">
              <a:rPr lang="en-US"/>
              <a:pPr>
                <a:defRPr/>
              </a:pPr>
              <a:t>‹#›</a:t>
            </a:fld>
            <a:endParaRPr lang="en-US"/>
          </a:p>
        </p:txBody>
      </p:sp>
    </p:spTree>
    <p:extLst>
      <p:ext uri="{BB962C8B-B14F-4D97-AF65-F5344CB8AC3E}">
        <p14:creationId xmlns:p14="http://schemas.microsoft.com/office/powerpoint/2010/main" val="9143909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2377E9-8A85-495A-811E-B52F43D8C112}" type="slidenum">
              <a:rPr lang="en-US"/>
              <a:pPr>
                <a:defRPr/>
              </a:pPr>
              <a:t>‹#›</a:t>
            </a:fld>
            <a:endParaRPr lang="en-US"/>
          </a:p>
        </p:txBody>
      </p:sp>
    </p:spTree>
    <p:extLst>
      <p:ext uri="{BB962C8B-B14F-4D97-AF65-F5344CB8AC3E}">
        <p14:creationId xmlns:p14="http://schemas.microsoft.com/office/powerpoint/2010/main" val="5968314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AC05C6-3CF8-4A55-91BE-94F996B22F53}" type="slidenum">
              <a:rPr lang="en-US"/>
              <a:pPr>
                <a:defRPr/>
              </a:pPr>
              <a:t>‹#›</a:t>
            </a:fld>
            <a:endParaRPr lang="en-US"/>
          </a:p>
        </p:txBody>
      </p:sp>
    </p:spTree>
    <p:extLst>
      <p:ext uri="{BB962C8B-B14F-4D97-AF65-F5344CB8AC3E}">
        <p14:creationId xmlns:p14="http://schemas.microsoft.com/office/powerpoint/2010/main" val="3442250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8A47BF-019B-4692-8CCF-BA596F4A0093}" type="slidenum">
              <a:rPr lang="en-US"/>
              <a:pPr>
                <a:defRPr/>
              </a:pPr>
              <a:t>‹#›</a:t>
            </a:fld>
            <a:endParaRPr lang="en-US"/>
          </a:p>
        </p:txBody>
      </p:sp>
    </p:spTree>
    <p:extLst>
      <p:ext uri="{BB962C8B-B14F-4D97-AF65-F5344CB8AC3E}">
        <p14:creationId xmlns:p14="http://schemas.microsoft.com/office/powerpoint/2010/main" val="2143715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8D87AFD-D055-4DFB-B9B3-36F4FDC8B3C7}"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4D21E8-2DCF-49F8-8785-D0F820A5DF45}"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D894BE6-21CB-4D65-A018-8BB240AC01A8}"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02A73-B7EE-443C-9CAD-93B2A6C3BC8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055E7-E28E-4231-A53C-3706C3C15B92}"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FABE26-91B9-4857-929A-4E9BCA6E156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93B31C-873D-40BB-BFA6-8900888B86E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787D2E-9147-44B3-94F7-363818BFD29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B7C4EE-DF0A-425F-8C5D-B0CC054C246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EBBD9F-2043-460E-9120-90562633803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C935A0-1FC6-4AE3-B0F2-4B97FDADBAB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D59825-89E0-4C61-AE6B-7671684F5060}"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9DCCA-DC65-40C0-81C3-FDFEEFB1E43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A24D7-592B-475D-BEBE-4C143C35305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8B2399-0AAF-4079-83E6-9DD2708EBE6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AA5E0-D4A0-4A86-8923-597477A7DFC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FFAB44-BA81-4474-9878-CE95832B1B27}"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BB373A-E5D4-49DB-8E46-A902668F9ED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A68A8-1162-4217-83A8-FA699D157CDB}"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7F05F6-4CBF-421D-9DA1-A616D9B5F9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9806B0-BF56-4137-AE8C-2957A4DD633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B12F71-F0FC-4D0E-8A90-0D58C7BD180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71B4640-F348-4F3E-8DA9-9BC83313551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D638F5-AAE2-448A-8589-23643D07686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C85A84-D020-48BC-B87B-038E4FEC43A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5690F-DC1C-408C-B81F-1581FFAEF19B}"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3A6BB7-2B4E-4559-AC43-45CDCAEECFC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0AE671-F031-4B3D-B1B0-D2BA66FB90D5}"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B5663C-CC53-4E04-A057-462D46F4400C}"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CC37C2-F804-409D-9B2D-F23FE04A3AB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C578001-A2A0-4AB1-BD7A-FA6E3EFC43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A2D4BF-9C3A-495A-AE5B-E2E874E376C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733D907-9FB4-4326-8CAD-82FA27D41008}"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C0408504-8285-4E4A-870C-7CEF4173131B}"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3FF4893-A4DD-435F-903B-BC82D12A4559}"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CAD42D3-93D2-4CA1-9A9D-5D05AE24E9F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5E00DA1-3521-4F52-AA53-731608E3C579}"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C0CAE-57B1-4B00-9350-43DEDF321E7F}"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9BD9FC-2D9E-4C40-906E-CF4FBF3B07CF}"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B6F3C7-AE18-4879-A485-8BBFE889B28D}"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FCE32E-F255-4270-87D9-D319011F0CFC}"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CD36A7-ED14-4984-94C7-B038870C7E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16EA88-0A37-4675-A676-CB7F3615E3EA}"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3289E81-48F6-46F1-9F28-C5B96C35781B}"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A58D42C-D431-4A93-B1F8-0E743E37B27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02D3B4E4-2FDB-4E79-8269-90D96BB47E60}"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9B06733-EFE4-44D1-B7A5-B58D4DBCCC6D}"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8E1662D-4197-41C7-87E9-D30EA33620A7}"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AE3D7D7-2927-474D-AD8B-3CADC2E56141}"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AB6A0E-1525-43DB-ACF6-5E52B15CEAD0}"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85AEFB-2A40-40E2-B8C6-79A58C8A6730}"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76A6DF0-7DDC-45C7-9D42-2E13D6976C3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EAD76-1DBF-4CC0-B23A-F79E49F7331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7E9684-89A1-4A72-A535-23579083865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EBBD9F-2043-460E-9120-905626338038}"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9806B0-BF56-4137-AE8C-2957A4DD6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A2D4BF-9C3A-495A-AE5B-E2E874E376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6EA88-0A37-4675-A676-CB7F3615E3E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27E9684-89A1-4A72-A535-23579083865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D02DBBB-E9B9-4DF6-A18F-6274BC970B36}"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3AF36A-0EDB-48CF-83C2-9D890117A02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D8D699-7AD3-45D6-A009-797DAA781F77}"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6B8B15-0AAF-4D4D-A96D-A312A4E4C8C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A76B88A-E34B-40A5-BFE5-20095F4A54A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2DBBB-E9B9-4DF6-A18F-6274BC970B36}"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3458"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59"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346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grpSp>
        <p:nvGrpSpPr>
          <p:cNvPr id="2" name="Group 5"/>
          <p:cNvGrpSpPr>
            <a:grpSpLocks/>
          </p:cNvGrpSpPr>
          <p:nvPr/>
        </p:nvGrpSpPr>
        <p:grpSpPr bwMode="auto">
          <a:xfrm>
            <a:off x="3632200" y="4889500"/>
            <a:ext cx="4876800" cy="319088"/>
            <a:chOff x="2288" y="3080"/>
            <a:chExt cx="3072" cy="201"/>
          </a:xfrm>
        </p:grpSpPr>
        <p:sp>
          <p:nvSpPr>
            <p:cNvPr id="403462"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3463"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3464" name="Rectangle 8"/>
          <p:cNvSpPr>
            <a:spLocks noGrp="1" noChangeArrowheads="1"/>
          </p:cNvSpPr>
          <p:nvPr>
            <p:ph type="dt" sz="quarter" idx="2"/>
          </p:nvPr>
        </p:nvSpPr>
        <p:spPr>
          <a:xfrm>
            <a:off x="2667000" y="6553200"/>
            <a:ext cx="1905000" cy="304800"/>
          </a:xfrm>
        </p:spPr>
        <p:txBody>
          <a:bodyPr/>
          <a:lstStyle>
            <a:lvl1pPr>
              <a:defRPr>
                <a:solidFill>
                  <a:schemeClr val="bg1"/>
                </a:solidFill>
              </a:defRPr>
            </a:lvl1pPr>
          </a:lstStyle>
          <a:p>
            <a:pPr algn="r" rtl="0" fontAlgn="base">
              <a:spcBef>
                <a:spcPct val="0"/>
              </a:spcBef>
              <a:spcAft>
                <a:spcPct val="0"/>
              </a:spcAft>
            </a:pPr>
            <a:endParaRPr lang="en-US" sz="1400" kern="1200">
              <a:solidFill>
                <a:srgbClr val="FFFFFF"/>
              </a:solidFill>
              <a:latin typeface="Arial"/>
              <a:ea typeface="+mn-ea"/>
              <a:cs typeface="+mn-cs"/>
            </a:endParaRPr>
          </a:p>
        </p:txBody>
      </p:sp>
      <p:sp>
        <p:nvSpPr>
          <p:cNvPr id="403465" name="Rectangle 9"/>
          <p:cNvSpPr>
            <a:spLocks noGrp="1" noChangeArrowheads="1"/>
          </p:cNvSpPr>
          <p:nvPr>
            <p:ph type="ftr" sz="quarter" idx="3"/>
          </p:nvPr>
        </p:nvSpPr>
        <p:spPr>
          <a:xfrm>
            <a:off x="5195711" y="6553200"/>
            <a:ext cx="3279422" cy="304800"/>
          </a:xfrm>
        </p:spPr>
        <p:txBody>
          <a:bodyPr/>
          <a:lstStyle>
            <a:lvl1pPr algn="r">
              <a:defRPr/>
            </a:lvl1pPr>
          </a:lstStyle>
          <a:p>
            <a:pPr rtl="0" fontAlgn="base">
              <a:spcBef>
                <a:spcPct val="0"/>
              </a:spcBef>
              <a:spcAft>
                <a:spcPct val="0"/>
              </a:spcAft>
            </a:pPr>
            <a:endParaRPr lang="en-US" sz="1400" kern="1200">
              <a:solidFill>
                <a:srgbClr val="000000"/>
              </a:solidFill>
              <a:latin typeface="Arial"/>
              <a:ea typeface="+mn-ea"/>
              <a:cs typeface="+mn-cs"/>
            </a:endParaRPr>
          </a:p>
        </p:txBody>
      </p:sp>
      <p:sp>
        <p:nvSpPr>
          <p:cNvPr id="403466" name="Rectangle 10"/>
          <p:cNvSpPr>
            <a:spLocks noGrp="1" noChangeArrowheads="1"/>
          </p:cNvSpPr>
          <p:nvPr>
            <p:ph type="sldNum" sz="quarter" idx="4"/>
          </p:nvPr>
        </p:nvSpPr>
        <p:spPr>
          <a:xfrm>
            <a:off x="9878" y="6359525"/>
            <a:ext cx="587022" cy="488950"/>
          </a:xfrm>
        </p:spPr>
        <p:txBody>
          <a:bodyPr anchorCtr="0"/>
          <a:lstStyle>
            <a:lvl1pPr>
              <a:defRPr/>
            </a:lvl1pPr>
          </a:lstStyle>
          <a:p>
            <a:pPr algn="l" rtl="0" fontAlgn="base">
              <a:spcBef>
                <a:spcPct val="0"/>
              </a:spcBef>
              <a:spcAft>
                <a:spcPct val="0"/>
              </a:spcAft>
            </a:pPr>
            <a:fld id="{E4D4AE04-6A91-4860-9C73-8C76BBCFC0D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
        <p:nvSpPr>
          <p:cNvPr id="403467" name="Rectangle 11"/>
          <p:cNvSpPr>
            <a:spLocks noGrp="1" noChangeArrowheads="1"/>
          </p:cNvSpPr>
          <p:nvPr>
            <p:ph type="ctrTitle" sz="quarter"/>
          </p:nvPr>
        </p:nvSpPr>
        <p:spPr bwMode="auto">
          <a:xfrm>
            <a:off x="936978" y="1425575"/>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715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3466E0AD-5583-4E80-BDFC-7FDA02B00430}"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32" y="1066800"/>
            <a:ext cx="3932767"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2634" y="1066800"/>
            <a:ext cx="3932766"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B88D2080-B411-46DE-9071-C595B07FDFC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l" rtl="0" fontAlgn="base">
              <a:spcBef>
                <a:spcPct val="0"/>
              </a:spcBef>
              <a:spcAft>
                <a:spcPct val="0"/>
              </a:spcAft>
            </a:pPr>
            <a:fld id="{A5D49D96-229D-45DF-A113-DC776E217A24}"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l" rtl="0" fontAlgn="base">
              <a:spcBef>
                <a:spcPct val="0"/>
              </a:spcBef>
              <a:spcAft>
                <a:spcPct val="0"/>
              </a:spcAft>
            </a:pPr>
            <a:fld id="{0F9D3062-1F1E-4832-BB4B-302BA41FF67A}"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l" rtl="0" fontAlgn="base">
              <a:spcBef>
                <a:spcPct val="0"/>
              </a:spcBef>
              <a:spcAft>
                <a:spcPct val="0"/>
              </a:spcAft>
            </a:pPr>
            <a:fld id="{24294D43-E4E3-40B3-8341-CA62906E8E9C}"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30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6AC9B045-88E2-43F8-A1A3-F05CB0FAE283}"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l" rtl="0" fontAlgn="base">
              <a:spcBef>
                <a:spcPct val="0"/>
              </a:spcBef>
              <a:spcAft>
                <a:spcPct val="0"/>
              </a:spcAft>
            </a:pPr>
            <a:fld id="{E56DF96B-C468-41F1-AB32-22923C31630B}"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14A46F69-8137-4D41-AA47-9CD4E8584829}"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3AF36A-0EDB-48CF-83C2-9D890117A020}"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1556" y="274638"/>
            <a:ext cx="2113844"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4" y="274638"/>
            <a:ext cx="6208889"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l" rtl="0" fontAlgn="base">
              <a:spcBef>
                <a:spcPct val="0"/>
              </a:spcBef>
              <a:spcAft>
                <a:spcPct val="0"/>
              </a:spcAft>
            </a:pPr>
            <a:fld id="{73C6890E-7729-4997-BAB5-4833E2FEB39E}"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32" y="1066800"/>
            <a:ext cx="3932767"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2634" y="1066800"/>
            <a:ext cx="3932766"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010400" y="6553200"/>
            <a:ext cx="1905000" cy="304800"/>
          </a:xfrm>
        </p:spPr>
        <p:txBody>
          <a:bodyPr/>
          <a:lstStyle>
            <a:lvl1pPr>
              <a:defRPr/>
            </a:lvl1pPr>
          </a:lstStyle>
          <a:p>
            <a:pPr algn="r" rtl="0" fontAlgn="base">
              <a:spcBef>
                <a:spcPct val="0"/>
              </a:spcBef>
              <a:spcAft>
                <a:spcPct val="0"/>
              </a:spcAft>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2936523" y="6529388"/>
            <a:ext cx="2895600" cy="304800"/>
          </a:xfrm>
        </p:spPr>
        <p:txBody>
          <a:bodyPr/>
          <a:lstStyle>
            <a:lvl1pPr>
              <a:defRPr/>
            </a:lvl1pPr>
          </a:lstStyle>
          <a:p>
            <a:pPr algn="ctr" rtl="0" fontAlgn="base">
              <a:spcBef>
                <a:spcPct val="0"/>
              </a:spcBef>
              <a:spcAft>
                <a:spcPct val="0"/>
              </a:spcAft>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84667" y="6343650"/>
            <a:ext cx="587022" cy="488950"/>
          </a:xfrm>
        </p:spPr>
        <p:txBody>
          <a:bodyPr/>
          <a:lstStyle>
            <a:lvl1pPr>
              <a:defRPr/>
            </a:lvl1pPr>
          </a:lstStyle>
          <a:p>
            <a:pPr algn="l" rtl="0" fontAlgn="base">
              <a:spcBef>
                <a:spcPct val="0"/>
              </a:spcBef>
              <a:spcAft>
                <a:spcPct val="0"/>
              </a:spcAft>
            </a:pPr>
            <a:fld id="{F3FE3C38-D5E9-4E36-B39A-DDDBE72ACA85}" type="slidenum">
              <a:rPr lang="en-US" sz="2600" b="1" kern="1200">
                <a:solidFill>
                  <a:srgbClr val="FFFFFF"/>
                </a:solidFill>
                <a:latin typeface="Arial"/>
                <a:ea typeface="+mn-ea"/>
                <a:cs typeface="+mn-cs"/>
              </a:rPr>
              <a:pPr algn="l" rtl="0" fontAlgn="base">
                <a:spcBef>
                  <a:spcPct val="0"/>
                </a:spcBef>
                <a:spcAft>
                  <a:spcPct val="0"/>
                </a:spcAft>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F28CB9F-2B2F-441A-8282-98F33561ABB3}"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EB041AE-D829-4CF9-B5EE-4BBFE229410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CBE4B0-F631-4007-9544-E1AD9B1872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E670329-2D7A-4AFA-8C1F-F68F1CE6835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3335F23-699B-4C73-BD85-DF786F69614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4A0851E-C1EF-47FB-B7E1-F34E0556EF1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C19704-0975-42C9-A4C4-8776EEE446A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B9FF7DC-5AB4-4E93-9E38-8973AF0AB98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16.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DFE9547D-DB62-4B12-8E1E-F16FB1BD7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1" r:id="rId1"/>
    <p:sldLayoutId id="2147483750" r:id="rId2"/>
    <p:sldLayoutId id="2147483749" r:id="rId3"/>
    <p:sldLayoutId id="2147483748" r:id="rId4"/>
    <p:sldLayoutId id="2147483747" r:id="rId5"/>
    <p:sldLayoutId id="2147483746" r:id="rId6"/>
    <p:sldLayoutId id="2147483745" r:id="rId7"/>
    <p:sldLayoutId id="2147483744" r:id="rId8"/>
    <p:sldLayoutId id="2147483743" r:id="rId9"/>
    <p:sldLayoutId id="2147483742" r:id="rId10"/>
    <p:sldLayoutId id="2147483741" r:id="rId11"/>
    <p:sldLayoutId id="2147483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70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270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0" i="1">
              <a:solidFill>
                <a:srgbClr val="FF0000"/>
              </a:solidFill>
              <a:latin typeface="Arial" charset="0"/>
            </a:endParaRPr>
          </a:p>
        </p:txBody>
      </p:sp>
      <p:sp>
        <p:nvSpPr>
          <p:cNvPr id="270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270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270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270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0" i="1">
              <a:solidFill>
                <a:srgbClr val="FF0000"/>
              </a:solidFill>
              <a:latin typeface="Arial" charset="0"/>
            </a:endParaRPr>
          </a:p>
        </p:txBody>
      </p:sp>
      <p:sp>
        <p:nvSpPr>
          <p:cNvPr id="270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0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i="0">
                <a:solidFill>
                  <a:schemeClr val="tx1"/>
                </a:solidFill>
                <a:latin typeface="+mn-lt"/>
              </a:defRPr>
            </a:lvl1pPr>
          </a:lstStyle>
          <a:p>
            <a:pPr>
              <a:defRPr/>
            </a:pPr>
            <a:endParaRPr lang="en-US" b="0">
              <a:solidFill>
                <a:srgbClr val="003300"/>
              </a:solidFill>
            </a:endParaRPr>
          </a:p>
        </p:txBody>
      </p:sp>
      <p:sp>
        <p:nvSpPr>
          <p:cNvPr id="270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i="0">
                <a:solidFill>
                  <a:schemeClr val="tx1"/>
                </a:solidFill>
                <a:latin typeface="+mn-lt"/>
              </a:defRPr>
            </a:lvl1pPr>
          </a:lstStyle>
          <a:p>
            <a:pPr>
              <a:defRPr/>
            </a:pPr>
            <a:endParaRPr lang="en-US" b="0">
              <a:solidFill>
                <a:srgbClr val="003300"/>
              </a:solidFill>
            </a:endParaRPr>
          </a:p>
        </p:txBody>
      </p:sp>
      <p:sp>
        <p:nvSpPr>
          <p:cNvPr id="270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i="0">
                <a:solidFill>
                  <a:schemeClr val="tx1"/>
                </a:solidFill>
                <a:latin typeface="+mn-lt"/>
              </a:defRPr>
            </a:lvl1pPr>
          </a:lstStyle>
          <a:p>
            <a:pPr>
              <a:defRPr/>
            </a:pPr>
            <a:fld id="{CABE365C-F905-406C-A039-D4E091C93096}" type="slidenum">
              <a:rPr lang="en-US" b="0">
                <a:solidFill>
                  <a:srgbClr val="003300"/>
                </a:solidFill>
              </a:rPr>
              <a:pPr>
                <a:defRPr/>
              </a:pPr>
              <a:t>‹#›</a:t>
            </a:fld>
            <a:endParaRPr lang="en-US" b="0">
              <a:solidFill>
                <a:srgbClr val="003300"/>
              </a:solidFill>
            </a:endParaRPr>
          </a:p>
        </p:txBody>
      </p:sp>
    </p:spTree>
    <p:extLst>
      <p:ext uri="{BB962C8B-B14F-4D97-AF65-F5344CB8AC3E}">
        <p14:creationId xmlns:p14="http://schemas.microsoft.com/office/powerpoint/2010/main" val="417069911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b="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37DEAE51-422F-4D44-8973-E27BC60FA292}" type="slidenum">
              <a:rPr lang="en-US" b="0"/>
              <a:pPr>
                <a:defRPr/>
              </a:pPr>
              <a:t>‹#›</a:t>
            </a:fld>
            <a:endParaRPr lang="en-US" b="0"/>
          </a:p>
        </p:txBody>
      </p:sp>
    </p:spTree>
    <p:extLst>
      <p:ext uri="{BB962C8B-B14F-4D97-AF65-F5344CB8AC3E}">
        <p14:creationId xmlns:p14="http://schemas.microsoft.com/office/powerpoint/2010/main" val="251874106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39526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39526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39526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p>
        </p:txBody>
      </p:sp>
      <p:sp>
        <p:nvSpPr>
          <p:cNvPr id="39526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p>
        </p:txBody>
      </p:sp>
      <p:sp>
        <p:nvSpPr>
          <p:cNvPr id="39527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39527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39527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527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0"/>
            </a:lvl1pPr>
          </a:lstStyle>
          <a:p>
            <a:pPr>
              <a:defRPr/>
            </a:pPr>
            <a:endParaRPr lang="en-US"/>
          </a:p>
        </p:txBody>
      </p:sp>
      <p:sp>
        <p:nvSpPr>
          <p:cNvPr id="39527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0"/>
            </a:lvl1pPr>
          </a:lstStyle>
          <a:p>
            <a:pPr>
              <a:defRPr/>
            </a:pPr>
            <a:endParaRPr lang="en-US"/>
          </a:p>
        </p:txBody>
      </p:sp>
      <p:sp>
        <p:nvSpPr>
          <p:cNvPr id="39527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0"/>
            </a:lvl1pPr>
          </a:lstStyle>
          <a:p>
            <a:pPr>
              <a:defRPr/>
            </a:pPr>
            <a:fld id="{4FB51124-3EAC-4E11-9B7C-22FF6416B5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761" r:id="rId2"/>
    <p:sldLayoutId id="2147483760" r:id="rId3"/>
    <p:sldLayoutId id="2147483759" r:id="rId4"/>
    <p:sldLayoutId id="2147483758" r:id="rId5"/>
    <p:sldLayoutId id="2147483757" r:id="rId6"/>
    <p:sldLayoutId id="2147483756" r:id="rId7"/>
    <p:sldLayoutId id="2147483755" r:id="rId8"/>
    <p:sldLayoutId id="2147483754" r:id="rId9"/>
    <p:sldLayoutId id="2147483753" r:id="rId10"/>
    <p:sldLayoutId id="214748375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403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403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C88E5545-FFCD-4674-BF91-12AE36E03D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1" r:id="rId2"/>
    <p:sldLayoutId id="2147483770" r:id="rId3"/>
    <p:sldLayoutId id="2147483769" r:id="rId4"/>
    <p:sldLayoutId id="2147483768" r:id="rId5"/>
    <p:sldLayoutId id="2147483767" r:id="rId6"/>
    <p:sldLayoutId id="2147483766" r:id="rId7"/>
    <p:sldLayoutId id="2147483765" r:id="rId8"/>
    <p:sldLayoutId id="2147483764" r:id="rId9"/>
    <p:sldLayoutId id="2147483763" r:id="rId10"/>
    <p:sldLayoutId id="21474837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701FAB93-78AD-4885-A40C-CBA512924A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2" r:id="rId2"/>
    <p:sldLayoutId id="2147483781" r:id="rId3"/>
    <p:sldLayoutId id="2147483780" r:id="rId4"/>
    <p:sldLayoutId id="2147483779" r:id="rId5"/>
    <p:sldLayoutId id="2147483778" r:id="rId6"/>
    <p:sldLayoutId id="2147483777" r:id="rId7"/>
    <p:sldLayoutId id="2147483776" r:id="rId8"/>
    <p:sldLayoutId id="2147483775" r:id="rId9"/>
    <p:sldLayoutId id="2147483774"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98B29583-758E-46B1-9DD2-F05485B960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7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3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403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p>
        </p:txBody>
      </p:sp>
      <p:sp>
        <p:nvSpPr>
          <p:cNvPr id="403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575D22B6-AFEA-4164-B17E-CD3DCF205B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DFE9547D-DB62-4B12-8E1E-F16FB1BD7397}"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p:grpSpPr>
        <p:sp>
          <p:nvSpPr>
            <p:cNvPr id="402435"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sp>
          <p:nvSpPr>
            <p:cNvPr id="402436"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l" rtl="0" fontAlgn="base">
                <a:spcBef>
                  <a:spcPct val="0"/>
                </a:spcBef>
                <a:spcAft>
                  <a:spcPct val="0"/>
                </a:spcAft>
              </a:pPr>
              <a:endParaRPr lang="en-US" sz="2400" kern="1200">
                <a:solidFill>
                  <a:srgbClr val="000000"/>
                </a:solidFill>
                <a:latin typeface="Times New Roman" pitchFamily="18" charset="0"/>
                <a:ea typeface="+mn-ea"/>
                <a:cs typeface="+mn-cs"/>
              </a:endParaRPr>
            </a:p>
          </p:txBody>
        </p:sp>
      </p:grpSp>
      <p:sp>
        <p:nvSpPr>
          <p:cNvPr id="402437" name="AutoShape 5"/>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pPr>
            <a:endParaRPr kumimoji="1" lang="en-US" sz="2400" kern="1200">
              <a:solidFill>
                <a:srgbClr val="000000"/>
              </a:solidFill>
              <a:latin typeface="Times New Roman" pitchFamily="18" charset="0"/>
              <a:ea typeface="+mn-ea"/>
              <a:cs typeface="+mn-cs"/>
            </a:endParaRPr>
          </a:p>
        </p:txBody>
      </p:sp>
      <p:sp>
        <p:nvSpPr>
          <p:cNvPr id="402438" name="Rectangle 6"/>
          <p:cNvSpPr>
            <a:spLocks noGrp="1" noChangeArrowheads="1"/>
          </p:cNvSpPr>
          <p:nvPr>
            <p:ph type="body" idx="1"/>
          </p:nvPr>
        </p:nvSpPr>
        <p:spPr bwMode="auto">
          <a:xfrm>
            <a:off x="914400" y="1066800"/>
            <a:ext cx="8001000" cy="502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402439" name="Rectangle 7"/>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0" name="Rectangle 8"/>
          <p:cNvSpPr>
            <a:spLocks noGrp="1" noChangeArrowheads="1"/>
          </p:cNvSpPr>
          <p:nvPr>
            <p:ph type="ftr" sz="quarter" idx="3"/>
          </p:nvPr>
        </p:nvSpPr>
        <p:spPr bwMode="auto">
          <a:xfrm>
            <a:off x="2936523"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rtl="0" fontAlgn="base">
              <a:spcBef>
                <a:spcPct val="0"/>
              </a:spcBef>
              <a:spcAft>
                <a:spcPct val="0"/>
              </a:spcAft>
            </a:pPr>
            <a:endParaRPr lang="en-US" kern="1200">
              <a:solidFill>
                <a:srgbClr val="000000"/>
              </a:solidFill>
              <a:latin typeface="Arial"/>
              <a:ea typeface="+mn-ea"/>
              <a:cs typeface="+mn-cs"/>
            </a:endParaRPr>
          </a:p>
        </p:txBody>
      </p:sp>
      <p:sp>
        <p:nvSpPr>
          <p:cNvPr id="402441" name="Rectangle 9"/>
          <p:cNvSpPr>
            <a:spLocks noGrp="1" noChangeArrowheads="1"/>
          </p:cNvSpPr>
          <p:nvPr>
            <p:ph type="sldNum" sz="quarter" idx="4"/>
          </p:nvPr>
        </p:nvSpPr>
        <p:spPr bwMode="auto">
          <a:xfrm>
            <a:off x="84667" y="6343650"/>
            <a:ext cx="587022"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lgn="l" rtl="0" fontAlgn="base">
              <a:spcBef>
                <a:spcPct val="0"/>
              </a:spcBef>
              <a:spcAft>
                <a:spcPct val="0"/>
              </a:spcAft>
            </a:pPr>
            <a:fld id="{290465EB-DD86-4C44-B08A-4AD60A381C08}" type="slidenum">
              <a:rPr lang="en-US" kern="1200">
                <a:solidFill>
                  <a:srgbClr val="FFFFFF"/>
                </a:solidFill>
                <a:latin typeface="Arial"/>
                <a:ea typeface="+mn-ea"/>
                <a:cs typeface="+mn-cs"/>
              </a:rPr>
              <a:pPr algn="l" rtl="0" fontAlgn="base">
                <a:spcBef>
                  <a:spcPct val="0"/>
                </a:spcBef>
                <a:spcAft>
                  <a:spcPct val="0"/>
                </a:spcAft>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defRPr sz="32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4D182358-735E-4516-B4C0-8E23DF325E0C}"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cla/faculty/troufs/anth1602/" TargetMode="External"/><Relationship Id="rId2" Type="http://schemas.openxmlformats.org/officeDocument/2006/relationships/notesSlide" Target="../notesSlides/notesSlide1.xml"/><Relationship Id="rId1" Type="http://schemas.openxmlformats.org/officeDocument/2006/relationships/slideLayout" Target="../slideLayouts/slideLayout193.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157.xml"/></Relationships>
</file>

<file path=ppt/slides/_rels/slide114.xml.rels><?xml version="1.0" encoding="UTF-8" standalone="yes"?>
<Relationships xmlns="http://schemas.openxmlformats.org/package/2006/relationships"><Relationship Id="rId3" Type="http://schemas.openxmlformats.org/officeDocument/2006/relationships/hyperlink" Target="http://sweb.cz/trailin/mursi/mursi.html"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hyperlink" Target="http://www.overland.co.za/inspiration/photo.html" TargetMode="External"/><Relationship Id="rId4" Type="http://schemas.openxmlformats.org/officeDocument/2006/relationships/image" Target="../media/image84.png"/></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flickr.com/photos/41622708@N00/3791415577"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flickr.com/photos/41622708@N00/3025491072" TargetMode="Externa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18.xml.rels><?xml version="1.0" encoding="UTF-8" standalone="yes"?>
<Relationships xmlns="http://schemas.openxmlformats.org/package/2006/relationships"><Relationship Id="rId3" Type="http://schemas.openxmlformats.org/officeDocument/2006/relationships/hyperlink" Target="http://www.flickr.com/photos/41622708@N00/3025491072"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19.xml.rels><?xml version="1.0" encoding="UTF-8" standalone="yes"?>
<Relationships xmlns="http://schemas.openxmlformats.org/package/2006/relationships"><Relationship Id="rId3" Type="http://schemas.openxmlformats.org/officeDocument/2006/relationships/hyperlink" Target="http://flickr.com/photos/41622708@N00/3791415577"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181.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www.halfmoon.org/beauty.html" TargetMode="Externa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en.wikipedia.org/wiki/Head_flattening"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http://www.phreeque.com/" TargetMode="External"/><Relationship Id="rId2" Type="http://schemas.openxmlformats.org/officeDocument/2006/relationships/notesSlide" Target="../notesSlides/notesSlide79.xml"/><Relationship Id="rId1" Type="http://schemas.openxmlformats.org/officeDocument/2006/relationships/slideLayout" Target="../slideLayouts/slideLayout19.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hyperlink" Target="http://www.onemanseye.com/html/circus_7.html" TargetMode="Externa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6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16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69.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169.xml"/><Relationship Id="rId4" Type="http://schemas.openxmlformats.org/officeDocument/2006/relationships/image" Target="../media/image101.png"/></Relationships>
</file>

<file path=ppt/slides/_rels/slide133.xml.rels><?xml version="1.0" encoding="UTF-8" standalone="yes"?>
<Relationships xmlns="http://schemas.openxmlformats.org/package/2006/relationships"><Relationship Id="rId3" Type="http://schemas.openxmlformats.org/officeDocument/2006/relationships/hyperlink" Target="http://www.emory.edu/ENGLISH/Bahri/Hott.html"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69.xml"/><Relationship Id="rId4" Type="http://schemas.openxmlformats.org/officeDocument/2006/relationships/hyperlink" Target="http://en.wikipedia.org/wiki/Saartjie_Baartman"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en.wikipedia.org/wiki/Saartjie_Baartman" TargetMode="External"/><Relationship Id="rId2" Type="http://schemas.openxmlformats.org/officeDocument/2006/relationships/notesSlide" Target="../notesSlides/notesSlide87.xml"/><Relationship Id="rId1" Type="http://schemas.openxmlformats.org/officeDocument/2006/relationships/slideLayout" Target="../slideLayouts/slideLayout169.xml"/></Relationships>
</file>

<file path=ppt/slides/_rels/slide136.xml.rels><?xml version="1.0" encoding="UTF-8" standalone="yes"?>
<Relationships xmlns="http://schemas.openxmlformats.org/package/2006/relationships"><Relationship Id="rId3" Type="http://schemas.openxmlformats.org/officeDocument/2006/relationships/hyperlink" Target="http://en.wikipedia.org/wiki/Saartjie_Baartman" TargetMode="External"/><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169.xml"/></Relationships>
</file>

<file path=ppt/slides/_rels/slide138.xml.rels><?xml version="1.0" encoding="UTF-8" standalone="yes"?>
<Relationships xmlns="http://schemas.openxmlformats.org/package/2006/relationships"><Relationship Id="rId3" Type="http://schemas.openxmlformats.org/officeDocument/2006/relationships/hyperlink" Target="http://news.bbc.co.uk/1/hi/world/europe/1957240.stm"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39.xml.rels><?xml version="1.0" encoding="UTF-8" standalone="yes"?>
<Relationships xmlns="http://schemas.openxmlformats.org/package/2006/relationships"><Relationship Id="rId3" Type="http://schemas.openxmlformats.org/officeDocument/2006/relationships/hyperlink" Target="http://www.judyshopsthemall.com/2009/08/bodies-the-exhibition-walks-into-controversial-debut-at-mall-of-america/"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judyshopsthemall.com/2009/08/bodies-the-exhibition-walks-into-controversial-debut-at-mall-of-america/" TargetMode="External"/><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http://www.judyshopsthemall.com/2009/08/bodies-the-exhibition-walks-into-controversial-debut-at-mall-of-america/"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42.xml.rels><?xml version="1.0" encoding="UTF-8" standalone="yes"?>
<Relationships xmlns="http://schemas.openxmlformats.org/package/2006/relationships"><Relationship Id="rId3" Type="http://schemas.openxmlformats.org/officeDocument/2006/relationships/hyperlink" Target="http://news.bbc.co.uk/2/hi/uk_news/scotland/edinburgh_and_east/7492386.stm"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4" Type="http://schemas.openxmlformats.org/officeDocument/2006/relationships/image" Target="../media/image107.png"/></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superior.com/mld/duluthsuperior/news/editorial/15397954.htmhttp:/www.duluthsuperior.com/mld/duluthsuperior/news/editorial/15397954.htm" TargetMode="External"/><Relationship Id="rId2" Type="http://schemas.openxmlformats.org/officeDocument/2006/relationships/notesSlide" Target="../notesSlides/notesSlide95.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144.xml.rels><?xml version="1.0" encoding="UTF-8" standalone="yes"?>
<Relationships xmlns="http://schemas.openxmlformats.org/package/2006/relationships"><Relationship Id="rId3" Type="http://schemas.openxmlformats.org/officeDocument/2006/relationships/hyperlink" Target="http://www.jaffebros.com/lee/gulliver/about.html" TargetMode="External"/><Relationship Id="rId2" Type="http://schemas.openxmlformats.org/officeDocument/2006/relationships/hyperlink" Target="http://65.107.211.206/previctorian/swift/swiftov.html"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en.wikipedia.org/wiki/Gulliver's_travels"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49.xml.rels><?xml version="1.0" encoding="UTF-8" standalone="yes"?>
<Relationships xmlns="http://schemas.openxmlformats.org/package/2006/relationships"><Relationship Id="rId3" Type="http://schemas.openxmlformats.org/officeDocument/2006/relationships/hyperlink" Target="http://www.andaman.org/BOOK/chapter52/5-Tasmania-traditional/traditional.htm"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hyperlink" Target="http://www.andaman.org/BOOK/chapter52/5-Tasmania-traditional/traditional.htm"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en.wikipedia.org/wiki/Baudin_expedition_to_Australia" TargetMode="External"/><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52.xml.rels><?xml version="1.0" encoding="UTF-8" standalone="yes"?>
<Relationships xmlns="http://schemas.openxmlformats.org/package/2006/relationships"><Relationship Id="rId3" Type="http://schemas.openxmlformats.org/officeDocument/2006/relationships/hyperlink" Target="http://www.andaman.org/BOOK/chapter52/5-Tasmania-traditional/traditional.htm"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hyperlink" Target="http://www.andaman.org/BOOK/chapter52/5-Tasmania-traditional/traditional.htm"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www.andaman.org/BOOK/chapter52/5-Tasmania-traditional/traditional.htm"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55.xml.rels><?xml version="1.0" encoding="UTF-8" standalone="yes"?>
<Relationships xmlns="http://schemas.openxmlformats.org/package/2006/relationships"><Relationship Id="rId3" Type="http://schemas.openxmlformats.org/officeDocument/2006/relationships/hyperlink" Target="http://nishi.slv.vic.gov.au/latrobejournal/issue/latrobe-41/fig-latrobe-41-021b.html" TargetMode="Externa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56.xml.rels><?xml version="1.0" encoding="UTF-8" standalone="yes"?>
<Relationships xmlns="http://schemas.openxmlformats.org/package/2006/relationships"><Relationship Id="rId3" Type="http://schemas.openxmlformats.org/officeDocument/2006/relationships/hyperlink" Target="http://en.wikipedia.org/wiki/Trucanini" TargetMode="External"/><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news.bbc.co.uk/onthisday/hi/dates/stories/may/19/newsid_2511000/2511133.stm" TargetMode="External"/><Relationship Id="rId2" Type="http://schemas.openxmlformats.org/officeDocument/2006/relationships/notesSlide" Target="../notesSlides/notesSlide110.xml"/><Relationship Id="rId1" Type="http://schemas.openxmlformats.org/officeDocument/2006/relationships/slideLayout" Target="../slideLayouts/slideLayout19.xml"/><Relationship Id="rId4" Type="http://schemas.openxmlformats.org/officeDocument/2006/relationships/image" Target="../media/image127.png"/></Relationships>
</file>

<file path=ppt/slides/_rels/slide166.xml.rels><?xml version="1.0" encoding="UTF-8" standalone="yes"?>
<Relationships xmlns="http://schemas.openxmlformats.org/package/2006/relationships"><Relationship Id="rId3" Type="http://schemas.openxmlformats.org/officeDocument/2006/relationships/hyperlink" Target="http://www.bbc.co.uk/sn/tvradio/programmes/supervolcano/article2.shtml" TargetMode="External"/><Relationship Id="rId2" Type="http://schemas.openxmlformats.org/officeDocument/2006/relationships/notesSlide" Target="../notesSlides/notesSlide111.xml"/><Relationship Id="rId1" Type="http://schemas.openxmlformats.org/officeDocument/2006/relationships/slideLayout" Target="../slideLayouts/slideLayout19.xml"/><Relationship Id="rId5" Type="http://schemas.openxmlformats.org/officeDocument/2006/relationships/image" Target="../media/image129.png"/><Relationship Id="rId4" Type="http://schemas.openxmlformats.org/officeDocument/2006/relationships/image" Target="../media/image128.jpeg"/></Relationships>
</file>

<file path=ppt/slides/_rels/slide167.xml.rels><?xml version="1.0" encoding="UTF-8" standalone="yes"?>
<Relationships xmlns="http://schemas.openxmlformats.org/package/2006/relationships"><Relationship Id="rId3" Type="http://schemas.openxmlformats.org/officeDocument/2006/relationships/hyperlink" Target="http://news.bbc.co.uk/2/hi/in_depth/world/2004/asia_quake_disaster/default.stm" TargetMode="External"/><Relationship Id="rId2" Type="http://schemas.openxmlformats.org/officeDocument/2006/relationships/notesSlide" Target="../notesSlides/notesSlide112.xml"/><Relationship Id="rId1" Type="http://schemas.openxmlformats.org/officeDocument/2006/relationships/slideLayout" Target="../slideLayouts/slideLayout19.xml"/><Relationship Id="rId6" Type="http://schemas.openxmlformats.org/officeDocument/2006/relationships/hyperlink" Target="http://news.bbc.co.uk/2/hi/science/nature/4381395.stm"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168.xml.rels><?xml version="1.0" encoding="UTF-8" standalone="yes"?>
<Relationships xmlns="http://schemas.openxmlformats.org/package/2006/relationships"><Relationship Id="rId3" Type="http://schemas.openxmlformats.org/officeDocument/2006/relationships/hyperlink" Target="http://weir.vsb.bc.ca/library/disasters.html" TargetMode="External"/><Relationship Id="rId2" Type="http://schemas.openxmlformats.org/officeDocument/2006/relationships/notesSlide" Target="../notesSlides/notesSlide113.xml"/><Relationship Id="rId1" Type="http://schemas.openxmlformats.org/officeDocument/2006/relationships/slideLayout" Target="../slideLayouts/slideLayout19.xml"/><Relationship Id="rId4" Type="http://schemas.openxmlformats.org/officeDocument/2006/relationships/image" Target="../media/image132.png"/></Relationships>
</file>

<file path=ppt/slides/_rels/slide169.xml.rels><?xml version="1.0" encoding="UTF-8" standalone="yes"?>
<Relationships xmlns="http://schemas.openxmlformats.org/package/2006/relationships"><Relationship Id="rId3" Type="http://schemas.openxmlformats.org/officeDocument/2006/relationships/hyperlink" Target="http://news.bbc.co.uk/2/hi/in_pictures/4802458.stm" TargetMode="External"/><Relationship Id="rId2" Type="http://schemas.openxmlformats.org/officeDocument/2006/relationships/notesSlide" Target="../notesSlides/notesSlide114.xml"/><Relationship Id="rId1" Type="http://schemas.openxmlformats.org/officeDocument/2006/relationships/slideLayout" Target="../slideLayouts/slideLayout19.xml"/><Relationship Id="rId5" Type="http://schemas.openxmlformats.org/officeDocument/2006/relationships/image" Target="../media/image133.png"/><Relationship Id="rId4" Type="http://schemas.openxmlformats.org/officeDocument/2006/relationships/image" Target="../media/image129.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in_depth/2059330.stm" TargetMode="External"/><Relationship Id="rId2" Type="http://schemas.openxmlformats.org/officeDocument/2006/relationships/notesSlide" Target="../notesSlides/notesSlide115.xml"/><Relationship Id="rId1" Type="http://schemas.openxmlformats.org/officeDocument/2006/relationships/slideLayout" Target="../slideLayouts/slideLayout19.xml"/><Relationship Id="rId5" Type="http://schemas.openxmlformats.org/officeDocument/2006/relationships/image" Target="../media/image134.png"/><Relationship Id="rId4" Type="http://schemas.openxmlformats.org/officeDocument/2006/relationships/image" Target="../media/image129.png"/></Relationships>
</file>

<file path=ppt/slides/_rels/slide171.xml.rels><?xml version="1.0" encoding="UTF-8" standalone="yes"?>
<Relationships xmlns="http://schemas.openxmlformats.org/package/2006/relationships"><Relationship Id="rId3" Type="http://schemas.openxmlformats.org/officeDocument/2006/relationships/hyperlink" Target="http://news.bbc.co.uk/2/hi/uk_news/wales/6356073.stm" TargetMode="External"/><Relationship Id="rId2" Type="http://schemas.openxmlformats.org/officeDocument/2006/relationships/notesSlide" Target="../notesSlides/notesSlide116.xml"/><Relationship Id="rId1" Type="http://schemas.openxmlformats.org/officeDocument/2006/relationships/slideLayout" Target="../slideLayouts/slideLayout19.xml"/><Relationship Id="rId4" Type="http://schemas.openxmlformats.org/officeDocument/2006/relationships/image" Target="../media/image135.png"/></Relationships>
</file>

<file path=ppt/slides/_rels/slide172.xml.rels><?xml version="1.0" encoding="UTF-8" standalone="yes"?>
<Relationships xmlns="http://schemas.openxmlformats.org/package/2006/relationships"><Relationship Id="rId3" Type="http://schemas.openxmlformats.org/officeDocument/2006/relationships/hyperlink" Target="http://news.bbc.co.uk/2/hi/uk_news/england/humber/6411975.stm" TargetMode="External"/><Relationship Id="rId2" Type="http://schemas.openxmlformats.org/officeDocument/2006/relationships/notesSlide" Target="../notesSlides/notesSlide117.xml"/><Relationship Id="rId1" Type="http://schemas.openxmlformats.org/officeDocument/2006/relationships/slideLayout" Target="../slideLayouts/slideLayout19.xml"/><Relationship Id="rId5" Type="http://schemas.openxmlformats.org/officeDocument/2006/relationships/image" Target="../media/image137.png"/><Relationship Id="rId4" Type="http://schemas.openxmlformats.org/officeDocument/2006/relationships/image" Target="../media/image136.png"/></Relationships>
</file>

<file path=ppt/slides/_rels/slide173.xml.rels><?xml version="1.0" encoding="UTF-8" standalone="yes"?>
<Relationships xmlns="http://schemas.openxmlformats.org/package/2006/relationships"><Relationship Id="rId3" Type="http://schemas.openxmlformats.org/officeDocument/2006/relationships/hyperlink" Target="http://www.sinkholeinfo.com/" TargetMode="External"/><Relationship Id="rId2" Type="http://schemas.openxmlformats.org/officeDocument/2006/relationships/notesSlide" Target="../notesSlides/notesSlide118.xml"/><Relationship Id="rId1" Type="http://schemas.openxmlformats.org/officeDocument/2006/relationships/slideLayout" Target="../slideLayouts/slideLayout19.xml"/><Relationship Id="rId5" Type="http://schemas.openxmlformats.org/officeDocument/2006/relationships/image" Target="../media/image139.png"/><Relationship Id="rId4" Type="http://schemas.openxmlformats.org/officeDocument/2006/relationships/image" Target="../media/image138.png"/></Relationships>
</file>

<file path=ppt/slides/_rels/slide174.xml.rels><?xml version="1.0" encoding="UTF-8" standalone="yes"?>
<Relationships xmlns="http://schemas.openxmlformats.org/package/2006/relationships"><Relationship Id="rId3" Type="http://schemas.openxmlformats.org/officeDocument/2006/relationships/hyperlink" Target="http://www.physorg.com/news109738331.html" TargetMode="External"/><Relationship Id="rId2" Type="http://schemas.openxmlformats.org/officeDocument/2006/relationships/notesSlide" Target="../notesSlides/notesSlide119.xml"/><Relationship Id="rId1" Type="http://schemas.openxmlformats.org/officeDocument/2006/relationships/slideLayout" Target="../slideLayouts/slideLayout19.xml"/><Relationship Id="rId5" Type="http://schemas.openxmlformats.org/officeDocument/2006/relationships/image" Target="../media/image140.png"/><Relationship Id="rId4" Type="http://schemas.openxmlformats.org/officeDocument/2006/relationships/image" Target="../media/image129.png"/></Relationships>
</file>

<file path=ppt/slides/_rels/slide175.xml.rels><?xml version="1.0" encoding="UTF-8" standalone="yes"?>
<Relationships xmlns="http://schemas.openxmlformats.org/package/2006/relationships"><Relationship Id="rId3" Type="http://schemas.openxmlformats.org/officeDocument/2006/relationships/hyperlink" Target="http://news.yahoo.com/s/ap/20070922/ap_on_sc/rising_seas" TargetMode="External"/><Relationship Id="rId2" Type="http://schemas.openxmlformats.org/officeDocument/2006/relationships/notesSlide" Target="../notesSlides/notesSlide120.xml"/><Relationship Id="rId1" Type="http://schemas.openxmlformats.org/officeDocument/2006/relationships/slideLayout" Target="../slideLayouts/slideLayout1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29.png"/></Relationships>
</file>

<file path=ppt/slides/_rels/slide176.xml.rels><?xml version="1.0" encoding="UTF-8" standalone="yes"?>
<Relationships xmlns="http://schemas.openxmlformats.org/package/2006/relationships"><Relationship Id="rId3" Type="http://schemas.openxmlformats.org/officeDocument/2006/relationships/hyperlink" Target="http://news.bbc.co.uk/2/hi/science/nature/5324984.stm" TargetMode="External"/><Relationship Id="rId2" Type="http://schemas.openxmlformats.org/officeDocument/2006/relationships/notesSlide" Target="../notesSlides/notesSlide121.xml"/><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29.png"/></Relationships>
</file>

<file path=ppt/slides/_rels/slide177.xml.rels><?xml version="1.0" encoding="UTF-8" standalone="yes"?>
<Relationships xmlns="http://schemas.openxmlformats.org/package/2006/relationships"><Relationship Id="rId3" Type="http://schemas.openxmlformats.org/officeDocument/2006/relationships/hyperlink" Target="http://www.bbc.co.uk/weather/features/understanding/hurricane_season.shtml" TargetMode="External"/><Relationship Id="rId2" Type="http://schemas.openxmlformats.org/officeDocument/2006/relationships/notesSlide" Target="../notesSlides/notesSlide122.xml"/><Relationship Id="rId1" Type="http://schemas.openxmlformats.org/officeDocument/2006/relationships/slideLayout" Target="../slideLayouts/slideLayout19.xml"/><Relationship Id="rId5" Type="http://schemas.openxmlformats.org/officeDocument/2006/relationships/image" Target="../media/image144.png"/><Relationship Id="rId4" Type="http://schemas.openxmlformats.org/officeDocument/2006/relationships/image" Target="../media/image129.png"/></Relationships>
</file>

<file path=ppt/slides/_rels/slide178.xml.rels><?xml version="1.0" encoding="UTF-8" standalone="yes"?>
<Relationships xmlns="http://schemas.openxmlformats.org/package/2006/relationships"><Relationship Id="rId3" Type="http://schemas.openxmlformats.org/officeDocument/2006/relationships/hyperlink" Target="http://news.bbc.co.uk/2/hi/in_pictures/6981388.stm" TargetMode="External"/><Relationship Id="rId2" Type="http://schemas.openxmlformats.org/officeDocument/2006/relationships/notesSlide" Target="../notesSlides/notesSlide123.xml"/><Relationship Id="rId1" Type="http://schemas.openxmlformats.org/officeDocument/2006/relationships/slideLayout" Target="../slideLayouts/slideLayout19.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29.png"/></Relationships>
</file>

<file path=ppt/slides/_rels/slide1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readroom.ipl.org/cgi/i/ipl/ipl.books-idx.pl?type=entry&amp;id=3884" TargetMode="External"/><Relationship Id="rId2" Type="http://schemas.openxmlformats.org/officeDocument/2006/relationships/hyperlink" Target="http://www.utm.edu/research/iep/l/lucretiu.htm"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hyperlink" Target="http://en.wikipedia.org/wiki/Jacques_Boucher_de_Perthes" TargetMode="Externa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hyperlink" Target="http://en.wikipedia.org/wiki/Jacques_Boucher_de_Perthes" TargetMode="Externa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en.wikipedia.org/wiki/Jacques_Boucher_de_Perthes" TargetMode="External"/><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hyperlink" Target="http://www.d.umn.edu/cla/faculty/troufs/anth1602/PowerPoint/pcpp-05/pc-05.ppt" TargetMode="Externa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hyperlink" Target="http://www.cnn.com/2008/WORLD/europe/09/15/uk.church.darwin.apology.ap/index.html" TargetMode="External"/><Relationship Id="rId2" Type="http://schemas.openxmlformats.org/officeDocument/2006/relationships/notesSlide" Target="../notesSlides/notesSlide126.xml"/><Relationship Id="rId1" Type="http://schemas.openxmlformats.org/officeDocument/2006/relationships/slideLayout" Target="../slideLayouts/slideLayout98.xml"/><Relationship Id="rId4" Type="http://schemas.openxmlformats.org/officeDocument/2006/relationships/image" Target="../media/image152.png"/></Relationships>
</file>

<file path=ppt/slides/_rels/slide19.xml.rels><?xml version="1.0" encoding="UTF-8" standalone="yes"?>
<Relationships xmlns="http://schemas.openxmlformats.org/package/2006/relationships"><Relationship Id="rId2" Type="http://schemas.openxmlformats.org/officeDocument/2006/relationships/hyperlink" Target="http://www.utm.edu/research/iep/l/lucretiu.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hti.umich.edu/cgi/k/kjv/kjv-idx?type=DIV2&amp;byte=6031" TargetMode="External"/><Relationship Id="rId2" Type="http://schemas.openxmlformats.org/officeDocument/2006/relationships/hyperlink" Target="http://www.utm.edu/research/iep/l/lucretiu.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hti.umich.edu/cgi/k/kjv/kjv-idx?type=DIV2&amp;byte=603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jackytappet.tripod.com/chain.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www.ucmp.berkeley.edu/history/linnaeu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newscientist.com/news/news.jsp?id=ns99996369"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hyperlink" Target="http://www.livescience.com/history/071113-linnaeus-book.html" TargetMode="External"/><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kents-cavern.co.uk/"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www.kents-cavern.co.u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kents-cavern.co.uk/"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hyperlink" Target="http://www.bbc.co.uk/devon/news_features/2003/kents_cavern.shtml" TargetMode="External"/><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hyperlink" Target="http://news.sciencemag.org/sciencenow/2012/08/the-mysterious-affair-at-kents.html" TargetMode="External"/><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hyperlink" Target="http://news.bbc.co.uk/2/hi/uk_news/england/devon/8253091.stm" TargetMode="External"/><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hyperlink" Target="http://news.bbc.co.uk/2/hi/uk_news/england/devon/8188406.stm" TargetMode="External"/><Relationship Id="rId2" Type="http://schemas.openxmlformats.org/officeDocument/2006/relationships/notesSlide" Target="../notesSlides/notesSlide31.xml"/><Relationship Id="rId1" Type="http://schemas.openxmlformats.org/officeDocument/2006/relationships/slideLayout" Target="../slideLayouts/slideLayout86.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hyperlink" Target="http://news.bbc.co.uk/2/hi/science/nature/8188601.stm" TargetMode="External"/><Relationship Id="rId2" Type="http://schemas.openxmlformats.org/officeDocument/2006/relationships/notesSlide" Target="../notesSlides/notesSlide32.xml"/><Relationship Id="rId1" Type="http://schemas.openxmlformats.org/officeDocument/2006/relationships/slideLayout" Target="../slideLayouts/slideLayout86.xml"/><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hyperlink" Target="http://news.bbc.co.uk/2/hi/science/nature/8188601.stm" TargetMode="External"/><Relationship Id="rId2" Type="http://schemas.openxmlformats.org/officeDocument/2006/relationships/notesSlide" Target="../notesSlides/notesSlide33.xml"/><Relationship Id="rId1" Type="http://schemas.openxmlformats.org/officeDocument/2006/relationships/slideLayout" Target="../slideLayouts/slideLayout86.xml"/><Relationship Id="rId5" Type="http://schemas.openxmlformats.org/officeDocument/2006/relationships/image" Target="../media/image50.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09.xml"/><Relationship Id="rId6" Type="http://schemas.openxmlformats.org/officeDocument/2006/relationships/hyperlink" Target="http://news.bbc.co.uk/2/hi/science/nature/4482679.stm"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infobritain.co.uk/Ancient_Britain_History.htm" TargetMode="External"/><Relationship Id="rId2" Type="http://schemas.openxmlformats.org/officeDocument/2006/relationships/notesSlide" Target="../notesSlides/notesSlide36.xml"/><Relationship Id="rId1" Type="http://schemas.openxmlformats.org/officeDocument/2006/relationships/slideLayout" Target="../slideLayouts/slideLayout86.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hyperlink" Target="http://www.worldtimelines.org.uk/world/british_isles/england/south-west/500000-8500BC/kentscavern" TargetMode="External"/><Relationship Id="rId2" Type="http://schemas.openxmlformats.org/officeDocument/2006/relationships/notesSlide" Target="../notesSlides/notesSlide37.xml"/><Relationship Id="rId1" Type="http://schemas.openxmlformats.org/officeDocument/2006/relationships/slideLayout" Target="../slideLayouts/slideLayout86.xml"/><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hyperlink" Target="http://www.worldtimelines.org.uk/world/british_isles/england/south-west/500000-8500BC/kentscavern" TargetMode="External"/><Relationship Id="rId2" Type="http://schemas.openxmlformats.org/officeDocument/2006/relationships/notesSlide" Target="../notesSlides/notesSlide38.xml"/><Relationship Id="rId1" Type="http://schemas.openxmlformats.org/officeDocument/2006/relationships/slideLayout" Target="../slideLayouts/slideLayout86.xml"/><Relationship Id="rId5" Type="http://schemas.openxmlformats.org/officeDocument/2006/relationships/image" Target="../media/image54.jpeg"/><Relationship Id="rId4" Type="http://schemas.openxmlformats.org/officeDocument/2006/relationships/image" Target="../media/image5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d.umn.edu/cla/faculty/troufs/anth1602/pcheader_L1.html"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sciencedaily.com/releases/2010/06/100614101724.htm" TargetMode="External"/><Relationship Id="rId2" Type="http://schemas.openxmlformats.org/officeDocument/2006/relationships/notesSlide" Target="../notesSlides/notesSlide44.xml"/><Relationship Id="rId1" Type="http://schemas.openxmlformats.org/officeDocument/2006/relationships/slideLayout" Target="../slideLayouts/slideLayout204.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cscs.umich.edu/~crshalizi/White/antiquity/thunder.html" TargetMode="Externa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602/pcheader_L1.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duluthnewstribune.com/"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hyperlink" Target="http://allaboutfrogs.org/weird/general/raining.html" TargetMode="External"/><Relationship Id="rId2" Type="http://schemas.openxmlformats.org/officeDocument/2006/relationships/notesSlide" Target="../notesSlides/notesSlide47.xml"/><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hyperlink" Target="http://scienceline.org/2006/09/17/physics-cosier-rainingfish/" TargetMode="External"/><Relationship Id="rId2" Type="http://schemas.openxmlformats.org/officeDocument/2006/relationships/notesSlide" Target="../notesSlides/notesSlide48.xml"/><Relationship Id="rId1" Type="http://schemas.openxmlformats.org/officeDocument/2006/relationships/slideLayout" Target="../slideLayouts/slideLayout63.xml"/><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2785120" y="6339117"/>
            <a:ext cx="3540906" cy="276999"/>
          </a:xfrm>
          <a:prstGeom prst="rect">
            <a:avLst/>
          </a:prstGeom>
          <a:noFill/>
          <a:ln w="9525">
            <a:noFill/>
            <a:miter lim="800000"/>
            <a:headEnd/>
            <a:tailEnd/>
          </a:ln>
        </p:spPr>
        <p:txBody>
          <a:bodyPr wrap="none">
            <a:spAutoFit/>
          </a:bodyPr>
          <a:lstStyle/>
          <a:p>
            <a:pPr algn="ctr"/>
            <a:r>
              <a:rPr kumimoji="1" lang="en-US" sz="1200" b="0" dirty="0">
                <a:solidFill>
                  <a:srgbClr val="FFFFFF"/>
                </a:solidFill>
                <a:latin typeface="Arial" charset="0"/>
                <a:hlinkClick r:id="rId3"/>
              </a:rPr>
              <a:t>http://www.d.umn.edu/cla/faculty/troufs/anth1602/</a:t>
            </a:r>
            <a:endParaRPr kumimoji="1" lang="en-US" sz="1200" b="0" dirty="0">
              <a:solidFill>
                <a:srgbClr val="FFFFFF"/>
              </a:solidFill>
              <a:latin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805" y="1318986"/>
            <a:ext cx="3312063" cy="4777014"/>
          </a:xfrm>
          <a:prstGeom prst="rect">
            <a:avLst/>
          </a:prstGeom>
          <a:ln w="3175">
            <a:solidFill>
              <a:srgbClr val="FFCF37"/>
            </a:solidFill>
          </a:ln>
        </p:spPr>
      </p:pic>
      <p:pic>
        <p:nvPicPr>
          <p:cNvPr id="5" name="Picture 3"/>
          <p:cNvPicPr>
            <a:picLocks noChangeAspect="1" noChangeArrowheads="1"/>
          </p:cNvPicPr>
          <p:nvPr/>
        </p:nvPicPr>
        <p:blipFill>
          <a:blip r:embed="rId5" cstate="print"/>
          <a:srcRect/>
          <a:stretch>
            <a:fillRect/>
          </a:stretch>
        </p:blipFill>
        <p:spPr bwMode="auto">
          <a:xfrm>
            <a:off x="6357057" y="2195286"/>
            <a:ext cx="1669345" cy="3124200"/>
          </a:xfrm>
          <a:prstGeom prst="rect">
            <a:avLst/>
          </a:prstGeom>
          <a:noFill/>
          <a:ln w="9525">
            <a:noFill/>
            <a:miter lim="800000"/>
            <a:headEnd/>
            <a:tailEnd/>
          </a:ln>
        </p:spPr>
      </p:pic>
      <p:sp>
        <p:nvSpPr>
          <p:cNvPr id="6" name="Rectangle 5"/>
          <p:cNvSpPr/>
          <p:nvPr/>
        </p:nvSpPr>
        <p:spPr>
          <a:xfrm>
            <a:off x="1388533" y="3581400"/>
            <a:ext cx="6502400" cy="1384995"/>
          </a:xfrm>
          <a:prstGeom prst="rect">
            <a:avLst/>
          </a:prstGeom>
        </p:spPr>
        <p:txBody>
          <a:bodyPr lIns="91440" tIns="45720" rIns="91440">
            <a:spAutoFit/>
          </a:bodyPr>
          <a:lstStyle/>
          <a:p>
            <a:pPr marL="2400300" indent="-2400300" algn="ctr" eaLnBrk="0" hangingPunct="0">
              <a:defRPr/>
            </a:pPr>
            <a:r>
              <a:rPr kumimoji="1" lang="en-US" sz="3600" dirty="0" smtClean="0">
                <a:ln w="6350">
                  <a:solidFill>
                    <a:srgbClr val="0C0600"/>
                  </a:solidFill>
                  <a:prstDash val="solid"/>
                  <a:miter lim="800000"/>
                </a:ln>
                <a:solidFill>
                  <a:srgbClr val="FFFFFF"/>
                </a:solidFill>
                <a:effectLst>
                  <a:outerShdw blurRad="50800" dist="38100" dir="18900000" algn="bl" rotWithShape="0">
                    <a:prstClr val="black">
                      <a:alpha val="40000"/>
                    </a:prstClr>
                  </a:outerShdw>
                </a:effectLst>
                <a:latin typeface="Arial" charset="0"/>
              </a:rPr>
              <a:t>History of Though:</a:t>
            </a:r>
          </a:p>
          <a:p>
            <a:pPr marL="2400300" indent="-2400300" eaLnBrk="0" hangingPunct="0">
              <a:defRPr/>
            </a:pPr>
            <a:r>
              <a:rPr kumimoji="1" lang="en-US" sz="4800" dirty="0" smtClean="0">
                <a:ln w="6350">
                  <a:solidFill>
                    <a:srgbClr val="0C0600"/>
                  </a:solidFill>
                  <a:prstDash val="solid"/>
                  <a:miter lim="800000"/>
                </a:ln>
                <a:solidFill>
                  <a:srgbClr val="FFFFFF"/>
                </a:solidFill>
                <a:effectLst>
                  <a:outerShdw blurRad="50800" dist="38100" dir="18900000" algn="bl" rotWithShape="0">
                    <a:prstClr val="black">
                      <a:alpha val="40000"/>
                    </a:prstClr>
                  </a:outerShdw>
                </a:effectLst>
                <a:latin typeface="Arial" charset="0"/>
              </a:rPr>
              <a:t>Darwin and Wallace</a:t>
            </a:r>
            <a:endParaRPr kumimoji="1" lang="en-US" sz="4800" dirty="0">
              <a:ln w="6350">
                <a:solidFill>
                  <a:srgbClr val="0C0600"/>
                </a:solidFill>
                <a:prstDash val="solid"/>
                <a:miter lim="800000"/>
              </a:ln>
              <a:solidFill>
                <a:srgbClr val="FFFFFF"/>
              </a:solidFill>
              <a:effectLst>
                <a:outerShdw blurRad="50800" dist="38100" dir="18900000" algn="bl" rotWithShape="0">
                  <a:prstClr val="black">
                    <a:alpha val="40000"/>
                  </a:prstClr>
                </a:outerShdw>
              </a:effectLst>
              <a:latin typeface="Arial" charset="0"/>
            </a:endParaRPr>
          </a:p>
        </p:txBody>
      </p:sp>
      <p:sp>
        <p:nvSpPr>
          <p:cNvPr id="12" name="Rectangle 11"/>
          <p:cNvSpPr>
            <a:spLocks noChangeArrowheads="1"/>
          </p:cNvSpPr>
          <p:nvPr/>
        </p:nvSpPr>
        <p:spPr bwMode="auto">
          <a:xfrm>
            <a:off x="5409784" y="5681604"/>
            <a:ext cx="3207929" cy="338554"/>
          </a:xfrm>
          <a:prstGeom prst="rect">
            <a:avLst/>
          </a:prstGeom>
          <a:noFill/>
          <a:ln w="9525">
            <a:noFill/>
            <a:miter lim="800000"/>
            <a:headEnd/>
            <a:tailEnd/>
          </a:ln>
        </p:spPr>
        <p:txBody>
          <a:bodyPr wrap="none" anchor="ctr">
            <a:spAutoFit/>
          </a:bodyPr>
          <a:lstStyle/>
          <a:p>
            <a:pPr algn="ctr" eaLnBrk="0" hangingPunct="0"/>
            <a:r>
              <a:rPr kumimoji="1" lang="en-US" i="1" dirty="0" smtClean="0">
                <a:ln w="6350">
                  <a:solidFill>
                    <a:srgbClr val="0C0600"/>
                  </a:solidFill>
                  <a:prstDash val="solid"/>
                  <a:miter lim="800000"/>
                </a:ln>
                <a:solidFill>
                  <a:srgbClr val="FFFFFF"/>
                </a:solidFill>
                <a:effectLst>
                  <a:outerShdw blurRad="50800" dist="38100" dir="18900000" algn="bl" rotWithShape="0">
                    <a:prstClr val="black">
                      <a:alpha val="40000"/>
                    </a:prstClr>
                  </a:outerShdw>
                </a:effectLst>
                <a:latin typeface="Arial" charset="0"/>
              </a:rPr>
              <a:t>University of Minnesota Duluth</a:t>
            </a:r>
            <a:endParaRPr kumimoji="1" lang="en-US" sz="2800" dirty="0">
              <a:solidFill>
                <a:srgbClr val="FFFFFF"/>
              </a:solidFill>
              <a:effectLst>
                <a:outerShdw blurRad="50800" dist="38100" dir="18900000" algn="bl" rotWithShape="0">
                  <a:prstClr val="black">
                    <a:alpha val="40000"/>
                  </a:prstClr>
                </a:outerShdw>
              </a:effectLst>
              <a:latin typeface="Arial" charset="0"/>
            </a:endParaRPr>
          </a:p>
        </p:txBody>
      </p:sp>
      <p:sp>
        <p:nvSpPr>
          <p:cNvPr id="13" name="Rectangle 11"/>
          <p:cNvSpPr>
            <a:spLocks noChangeArrowheads="1"/>
          </p:cNvSpPr>
          <p:nvPr/>
        </p:nvSpPr>
        <p:spPr bwMode="auto">
          <a:xfrm>
            <a:off x="6265333" y="5923002"/>
            <a:ext cx="1461911" cy="553998"/>
          </a:xfrm>
          <a:prstGeom prst="rect">
            <a:avLst/>
          </a:prstGeom>
          <a:noFill/>
          <a:ln w="9525">
            <a:noFill/>
            <a:miter lim="800000"/>
            <a:headEnd/>
            <a:tailEnd/>
          </a:ln>
        </p:spPr>
        <p:txBody>
          <a:bodyPr>
            <a:spAutoFit/>
          </a:bodyPr>
          <a:lstStyle/>
          <a:p>
            <a:pPr algn="ctr" eaLnBrk="0" hangingPunct="0"/>
            <a:r>
              <a:rPr kumimoji="1" lang="en-US" sz="1800" i="1" dirty="0" smtClean="0">
                <a:ln w="6350">
                  <a:solidFill>
                    <a:srgbClr val="0C0600"/>
                  </a:solidFill>
                  <a:prstDash val="solid"/>
                  <a:miter lim="800000"/>
                </a:ln>
                <a:solidFill>
                  <a:srgbClr val="FFFFFF"/>
                </a:solidFill>
                <a:effectLst>
                  <a:outerShdw blurRad="50800" dist="38100" dir="18900000" algn="bl" rotWithShape="0">
                    <a:prstClr val="black">
                      <a:alpha val="40000"/>
                    </a:prstClr>
                  </a:outerShdw>
                </a:effectLst>
                <a:latin typeface="Arial" charset="0"/>
              </a:rPr>
              <a:t>Tim Roufs</a:t>
            </a:r>
          </a:p>
          <a:p>
            <a:pPr algn="ctr" eaLnBrk="0" hangingPunct="0"/>
            <a:r>
              <a:rPr lang="en-US" sz="1200" b="0" dirty="0" smtClean="0">
                <a:solidFill>
                  <a:srgbClr val="FFFFFF"/>
                </a:solidFill>
                <a:effectLst>
                  <a:outerShdw blurRad="50800" dist="38100" dir="18900000" algn="bl" rotWithShape="0">
                    <a:prstClr val="black">
                      <a:alpha val="40000"/>
                    </a:prstClr>
                  </a:outerShdw>
                </a:effectLst>
                <a:latin typeface="Arial" charset="0"/>
              </a:rPr>
              <a:t>© 2010-2013</a:t>
            </a:r>
            <a:endParaRPr kumimoji="1" lang="en-US" sz="1200" b="0" dirty="0">
              <a:solidFill>
                <a:srgbClr val="FFFFFF"/>
              </a:solidFill>
              <a:effectLst>
                <a:outerShdw blurRad="50800" dist="38100" dir="18900000" algn="bl" rotWithShape="0">
                  <a:prstClr val="black">
                    <a:alpha val="40000"/>
                  </a:prstClr>
                </a:outerShdw>
              </a:effectLst>
              <a:latin typeface="Arial" charset="0"/>
            </a:endParaRPr>
          </a:p>
        </p:txBody>
      </p:sp>
    </p:spTree>
    <p:extLst>
      <p:ext uri="{BB962C8B-B14F-4D97-AF65-F5344CB8AC3E}">
        <p14:creationId xmlns:p14="http://schemas.microsoft.com/office/powerpoint/2010/main" val="107810481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266" name="Picture 2" descr="01_53R"/>
          <p:cNvPicPr>
            <a:picLocks noChangeAspect="1" noChangeArrowheads="1"/>
          </p:cNvPicPr>
          <p:nvPr/>
        </p:nvPicPr>
        <p:blipFill>
          <a:blip r:embed="rId2"/>
          <a:srcRect/>
          <a:stretch>
            <a:fillRect/>
          </a:stretch>
        </p:blipFill>
        <p:spPr bwMode="auto">
          <a:xfrm>
            <a:off x="2330450" y="0"/>
            <a:ext cx="44831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0658" name="Picture 3" descr="04_36"/>
          <p:cNvPicPr>
            <a:picLocks noChangeAspect="1" noChangeArrowheads="1"/>
          </p:cNvPicPr>
          <p:nvPr/>
        </p:nvPicPr>
        <p:blipFill>
          <a:blip r:embed="rId3"/>
          <a:srcRect/>
          <a:stretch>
            <a:fillRect/>
          </a:stretch>
        </p:blipFill>
        <p:spPr bwMode="auto">
          <a:xfrm>
            <a:off x="1925638" y="222250"/>
            <a:ext cx="4997450" cy="6410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682" name="Picture 4" descr="04_37"/>
          <p:cNvPicPr>
            <a:picLocks noChangeAspect="1" noChangeArrowheads="1"/>
          </p:cNvPicPr>
          <p:nvPr/>
        </p:nvPicPr>
        <p:blipFill>
          <a:blip r:embed="rId3"/>
          <a:srcRect/>
          <a:stretch>
            <a:fillRect/>
          </a:stretch>
        </p:blipFill>
        <p:spPr bwMode="auto">
          <a:xfrm>
            <a:off x="2798763" y="231775"/>
            <a:ext cx="3251200" cy="639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2706" name="Picture 6" descr="04_38"/>
          <p:cNvPicPr>
            <a:picLocks noChangeAspect="1" noChangeArrowheads="1"/>
          </p:cNvPicPr>
          <p:nvPr/>
        </p:nvPicPr>
        <p:blipFill>
          <a:blip r:embed="rId3"/>
          <a:srcRect/>
          <a:stretch>
            <a:fillRect/>
          </a:stretch>
        </p:blipFill>
        <p:spPr bwMode="auto">
          <a:xfrm>
            <a:off x="795338" y="231775"/>
            <a:ext cx="7264400" cy="639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3730" name="Picture 4" descr="04_39"/>
          <p:cNvPicPr>
            <a:picLocks noChangeAspect="1" noChangeArrowheads="1"/>
          </p:cNvPicPr>
          <p:nvPr/>
        </p:nvPicPr>
        <p:blipFill>
          <a:blip r:embed="rId3"/>
          <a:srcRect/>
          <a:stretch>
            <a:fillRect/>
          </a:stretch>
        </p:blipFill>
        <p:spPr bwMode="auto">
          <a:xfrm>
            <a:off x="746125" y="214313"/>
            <a:ext cx="7354888" cy="6421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4754" name="Picture 3" descr="04_40"/>
          <p:cNvPicPr>
            <a:picLocks noChangeAspect="1" noChangeArrowheads="1"/>
          </p:cNvPicPr>
          <p:nvPr/>
        </p:nvPicPr>
        <p:blipFill>
          <a:blip r:embed="rId3"/>
          <a:srcRect/>
          <a:stretch>
            <a:fillRect/>
          </a:stretch>
        </p:blipFill>
        <p:spPr bwMode="auto">
          <a:xfrm>
            <a:off x="1774825" y="212725"/>
            <a:ext cx="5295900" cy="6432550"/>
          </a:xfrm>
          <a:prstGeom prst="rect">
            <a:avLst/>
          </a:prstGeom>
          <a:noFill/>
          <a:ln w="9525">
            <a:noFill/>
            <a:miter lim="800000"/>
            <a:headEnd/>
            <a:tailEnd/>
          </a:ln>
        </p:spPr>
      </p:pic>
      <p:sp>
        <p:nvSpPr>
          <p:cNvPr id="74755" name="Rectangle 4"/>
          <p:cNvSpPr>
            <a:spLocks noChangeArrowheads="1"/>
          </p:cNvSpPr>
          <p:nvPr/>
        </p:nvSpPr>
        <p:spPr bwMode="auto">
          <a:xfrm>
            <a:off x="3394075" y="5927725"/>
            <a:ext cx="2354263" cy="457200"/>
          </a:xfrm>
          <a:prstGeom prst="rect">
            <a:avLst/>
          </a:prstGeom>
          <a:noFill/>
          <a:ln w="9525">
            <a:noFill/>
            <a:miter lim="800000"/>
            <a:headEnd/>
            <a:tailEnd/>
          </a:ln>
        </p:spPr>
        <p:txBody>
          <a:bodyPr wrap="none" anchor="ctr">
            <a:spAutoFit/>
          </a:bodyPr>
          <a:lstStyle/>
          <a:p>
            <a:pPr algn="ctr"/>
            <a:r>
              <a:rPr lang="en-US" sz="2400"/>
              <a:t>Cynocephale</a:t>
            </a:r>
            <a:endParaRPr lang="en-US" sz="1800" b="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5778" name="Picture 3" descr="04_41"/>
          <p:cNvPicPr>
            <a:picLocks noChangeAspect="1" noChangeArrowheads="1"/>
          </p:cNvPicPr>
          <p:nvPr/>
        </p:nvPicPr>
        <p:blipFill>
          <a:blip r:embed="rId3"/>
          <a:srcRect/>
          <a:stretch>
            <a:fillRect/>
          </a:stretch>
        </p:blipFill>
        <p:spPr bwMode="auto">
          <a:xfrm>
            <a:off x="2232025" y="219075"/>
            <a:ext cx="4400550" cy="6418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6802" name="Picture 3" descr="04_42"/>
          <p:cNvPicPr>
            <a:picLocks noChangeAspect="1" noChangeArrowheads="1"/>
          </p:cNvPicPr>
          <p:nvPr/>
        </p:nvPicPr>
        <p:blipFill>
          <a:blip r:embed="rId3"/>
          <a:srcRect/>
          <a:stretch>
            <a:fillRect/>
          </a:stretch>
        </p:blipFill>
        <p:spPr bwMode="auto">
          <a:xfrm>
            <a:off x="2354263" y="222250"/>
            <a:ext cx="4157662" cy="6410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7826" name="Picture 3" descr="04_43"/>
          <p:cNvPicPr>
            <a:picLocks noChangeAspect="1" noChangeArrowheads="1"/>
          </p:cNvPicPr>
          <p:nvPr/>
        </p:nvPicPr>
        <p:blipFill>
          <a:blip r:embed="rId3"/>
          <a:srcRect/>
          <a:stretch>
            <a:fillRect/>
          </a:stretch>
        </p:blipFill>
        <p:spPr bwMode="auto">
          <a:xfrm>
            <a:off x="779463" y="212725"/>
            <a:ext cx="7281862" cy="6416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8850" name="Picture 3" descr="04_44"/>
          <p:cNvPicPr>
            <a:picLocks noChangeAspect="1" noChangeArrowheads="1"/>
          </p:cNvPicPr>
          <p:nvPr/>
        </p:nvPicPr>
        <p:blipFill>
          <a:blip r:embed="rId3"/>
          <a:srcRect/>
          <a:stretch>
            <a:fillRect/>
          </a:stretch>
        </p:blipFill>
        <p:spPr bwMode="auto">
          <a:xfrm>
            <a:off x="769938" y="220663"/>
            <a:ext cx="7297737" cy="6411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9874" name="Picture 3" descr="04_45"/>
          <p:cNvPicPr>
            <a:picLocks noChangeAspect="1" noChangeArrowheads="1"/>
          </p:cNvPicPr>
          <p:nvPr/>
        </p:nvPicPr>
        <p:blipFill>
          <a:blip r:embed="rId3"/>
          <a:srcRect/>
          <a:stretch>
            <a:fillRect/>
          </a:stretch>
        </p:blipFill>
        <p:spPr bwMode="auto">
          <a:xfrm>
            <a:off x="874713" y="212725"/>
            <a:ext cx="7118350" cy="64373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3"/>
          <p:cNvSpPr>
            <a:spLocks noGrp="1" noChangeArrowheads="1"/>
          </p:cNvSpPr>
          <p:nvPr>
            <p:ph type="subTitle" idx="4294967295"/>
          </p:nvPr>
        </p:nvSpPr>
        <p:spPr>
          <a:xfrm>
            <a:off x="900113" y="2971800"/>
            <a:ext cx="7391400" cy="3543300"/>
          </a:xfrm>
        </p:spPr>
        <p:txBody>
          <a:bodyPr/>
          <a:lstStyle/>
          <a:p>
            <a:pPr marL="0" indent="0" eaLnBrk="1" hangingPunct="1">
              <a:lnSpc>
                <a:spcPct val="120000"/>
              </a:lnSpc>
              <a:buFontTx/>
              <a:buNone/>
            </a:pPr>
            <a:r>
              <a:rPr lang="en-US" sz="2800" b="1" smtClean="0">
                <a:latin typeface="Verdana" pitchFamily="34" charset="0"/>
              </a:rPr>
              <a:t>George Cuvier’s theory that the earth’s geological landscape is the result of violent cataclysmic events</a:t>
            </a:r>
          </a:p>
          <a:p>
            <a:pPr marL="0" indent="0" eaLnBrk="1" hangingPunct="1">
              <a:lnSpc>
                <a:spcPct val="90000"/>
              </a:lnSpc>
              <a:buFontTx/>
              <a:buNone/>
            </a:pPr>
            <a:endParaRPr lang="en-US" sz="2800" b="1" smtClean="0">
              <a:latin typeface="Verdana" pitchFamily="34" charset="0"/>
            </a:endParaRPr>
          </a:p>
          <a:p>
            <a:pPr marL="809625" lvl="1" indent="-352425" eaLnBrk="1" hangingPunct="1">
              <a:lnSpc>
                <a:spcPct val="120000"/>
              </a:lnSpc>
            </a:pPr>
            <a:r>
              <a:rPr lang="en-US" sz="2400" b="1" smtClean="0">
                <a:latin typeface="Verdana" pitchFamily="34" charset="0"/>
              </a:rPr>
              <a:t>vast floods and other disasters wiped out ancient life forms again and again</a:t>
            </a:r>
          </a:p>
        </p:txBody>
      </p:sp>
      <p:sp>
        <p:nvSpPr>
          <p:cNvPr id="12291" name="Text Box 4"/>
          <p:cNvSpPr txBox="1">
            <a:spLocks noChangeArrowheads="1"/>
          </p:cNvSpPr>
          <p:nvPr/>
        </p:nvSpPr>
        <p:spPr bwMode="auto">
          <a:xfrm>
            <a:off x="925513" y="1919288"/>
            <a:ext cx="7304087"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a:t>catastrophism</a:t>
            </a:r>
          </a:p>
        </p:txBody>
      </p:sp>
      <p:sp>
        <p:nvSpPr>
          <p:cNvPr id="12292"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0898" name="Picture 3" descr="04_46"/>
          <p:cNvPicPr>
            <a:picLocks noChangeAspect="1" noChangeArrowheads="1"/>
          </p:cNvPicPr>
          <p:nvPr/>
        </p:nvPicPr>
        <p:blipFill>
          <a:blip r:embed="rId3"/>
          <a:srcRect/>
          <a:stretch>
            <a:fillRect/>
          </a:stretch>
        </p:blipFill>
        <p:spPr bwMode="auto">
          <a:xfrm>
            <a:off x="831850" y="228600"/>
            <a:ext cx="7196138" cy="639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i="1" smtClean="0"/>
              <a:t>Homo monstrosis</a:t>
            </a:r>
          </a:p>
        </p:txBody>
      </p:sp>
      <p:sp>
        <p:nvSpPr>
          <p:cNvPr id="81923" name="Rectangle 3"/>
          <p:cNvSpPr>
            <a:spLocks noGrp="1" noChangeArrowheads="1"/>
          </p:cNvSpPr>
          <p:nvPr>
            <p:ph type="body" idx="1"/>
          </p:nvPr>
        </p:nvSpPr>
        <p:spPr>
          <a:xfrm>
            <a:off x="914400" y="2952750"/>
            <a:ext cx="7315200" cy="3027363"/>
          </a:xfrm>
        </p:spPr>
        <p:txBody>
          <a:bodyPr/>
          <a:lstStyle/>
          <a:p>
            <a:pPr algn="ctr" eaLnBrk="1" hangingPunct="1">
              <a:buFontTx/>
              <a:buNone/>
            </a:pPr>
            <a:r>
              <a:rPr lang="en-US" sz="4400" b="1" smtClean="0"/>
              <a:t>How can intelligent, even highly educated people believe in monsters ?</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i="1" smtClean="0"/>
              <a:t>Homo monstrosis</a:t>
            </a:r>
          </a:p>
        </p:txBody>
      </p:sp>
      <p:sp>
        <p:nvSpPr>
          <p:cNvPr id="82947" name="Rectangle 3"/>
          <p:cNvSpPr>
            <a:spLocks noGrp="1" noChangeArrowheads="1"/>
          </p:cNvSpPr>
          <p:nvPr>
            <p:ph type="body" idx="1"/>
          </p:nvPr>
        </p:nvSpPr>
        <p:spPr>
          <a:xfrm>
            <a:off x="914400" y="2951163"/>
            <a:ext cx="7315200" cy="2133600"/>
          </a:xfrm>
        </p:spPr>
        <p:txBody>
          <a:bodyPr/>
          <a:lstStyle/>
          <a:p>
            <a:pPr algn="ctr" eaLnBrk="1" hangingPunct="1">
              <a:buFontTx/>
              <a:buNone/>
            </a:pPr>
            <a:r>
              <a:rPr lang="en-US" sz="4400" b="1" smtClean="0"/>
              <a:t>Because everybody knew</a:t>
            </a:r>
          </a:p>
          <a:p>
            <a:pPr algn="ctr" eaLnBrk="1" hangingPunct="1">
              <a:buFontTx/>
              <a:buNone/>
            </a:pPr>
            <a:r>
              <a:rPr lang="en-US" sz="4400" b="1" smtClean="0"/>
              <a:t>they existed !</a:t>
            </a:r>
          </a:p>
          <a:p>
            <a:pPr algn="ctr" eaLnBrk="1" hangingPunct="1"/>
            <a:endParaRPr lang="en-US" sz="6000" b="1" smtClean="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0898" name="Picture 3" descr="04_46"/>
          <p:cNvPicPr>
            <a:picLocks noChangeAspect="1" noChangeArrowheads="1"/>
          </p:cNvPicPr>
          <p:nvPr/>
        </p:nvPicPr>
        <p:blipFill>
          <a:blip r:embed="rId3"/>
          <a:srcRect/>
          <a:stretch>
            <a:fillRect/>
          </a:stretch>
        </p:blipFill>
        <p:spPr bwMode="auto">
          <a:xfrm>
            <a:off x="831850" y="228600"/>
            <a:ext cx="7196138" cy="639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3970" name="Picture 3">
            <a:hlinkClick r:id="rId3"/>
          </p:cNvPr>
          <p:cNvPicPr>
            <a:picLocks noChangeAspect="1" noChangeArrowheads="1"/>
          </p:cNvPicPr>
          <p:nvPr/>
        </p:nvPicPr>
        <p:blipFill>
          <a:blip r:embed="rId4"/>
          <a:srcRect/>
          <a:stretch>
            <a:fillRect/>
          </a:stretch>
        </p:blipFill>
        <p:spPr bwMode="auto">
          <a:xfrm>
            <a:off x="792163" y="631825"/>
            <a:ext cx="7589837" cy="5692775"/>
          </a:xfrm>
          <a:prstGeom prst="rect">
            <a:avLst/>
          </a:prstGeom>
          <a:noFill/>
          <a:ln w="9525">
            <a:noFill/>
            <a:miter lim="800000"/>
            <a:headEnd/>
            <a:tailEnd/>
          </a:ln>
        </p:spPr>
      </p:pic>
      <p:pic>
        <p:nvPicPr>
          <p:cNvPr id="83971" name="Picture 4" descr="The image “http://www.overland.co.za/inspiration/images/fff%2018ethmursi1.jpg” cannot be displayed, because it contains errors.">
            <a:hlinkClick r:id="rId5"/>
          </p:cNvPr>
          <p:cNvPicPr>
            <a:picLocks noChangeAspect="1" noChangeArrowheads="1"/>
          </p:cNvPicPr>
          <p:nvPr/>
        </p:nvPicPr>
        <p:blipFill>
          <a:blip r:embed="rId6"/>
          <a:srcRect/>
          <a:stretch>
            <a:fillRect/>
          </a:stretch>
        </p:blipFill>
        <p:spPr bwMode="auto">
          <a:xfrm>
            <a:off x="4786313" y="609600"/>
            <a:ext cx="3595687"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pic>
        <p:nvPicPr>
          <p:cNvPr id="84994" name="Picture 3" descr="04_47"/>
          <p:cNvPicPr>
            <a:picLocks noChangeAspect="1" noChangeArrowheads="1"/>
          </p:cNvPicPr>
          <p:nvPr/>
        </p:nvPicPr>
        <p:blipFill>
          <a:blip r:embed="rId3"/>
          <a:srcRect/>
          <a:stretch>
            <a:fillRect/>
          </a:stretch>
        </p:blipFill>
        <p:spPr bwMode="auto">
          <a:xfrm>
            <a:off x="2209800" y="153988"/>
            <a:ext cx="4470400" cy="6170612"/>
          </a:xfrm>
          <a:prstGeom prst="rect">
            <a:avLst/>
          </a:prstGeom>
          <a:noFill/>
          <a:ln w="9525">
            <a:noFill/>
            <a:miter lim="800000"/>
            <a:headEnd/>
            <a:tailEnd/>
          </a:ln>
        </p:spPr>
      </p:pic>
      <p:sp>
        <p:nvSpPr>
          <p:cNvPr id="84995" name="Text Box 4"/>
          <p:cNvSpPr txBox="1">
            <a:spLocks noChangeArrowheads="1"/>
          </p:cNvSpPr>
          <p:nvPr/>
        </p:nvSpPr>
        <p:spPr bwMode="auto">
          <a:xfrm>
            <a:off x="2157413" y="6442075"/>
            <a:ext cx="4572000" cy="33972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a:solidFill>
                  <a:schemeClr val="tx2"/>
                </a:solidFill>
              </a:rPr>
              <a:t>Sara-kaba woman near Lake Chad</a:t>
            </a:r>
            <a:endParaRPr kumimoji="1" lang="en-US" sz="180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4995" name="Text Box 4"/>
          <p:cNvSpPr txBox="1">
            <a:spLocks noChangeArrowheads="1"/>
          </p:cNvSpPr>
          <p:nvPr/>
        </p:nvSpPr>
        <p:spPr bwMode="auto">
          <a:xfrm>
            <a:off x="3033486" y="5773811"/>
            <a:ext cx="3052439" cy="54476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b="0" dirty="0" err="1" smtClean="0">
                <a:solidFill>
                  <a:schemeClr val="bg1"/>
                </a:solidFill>
              </a:rPr>
              <a:t>Mursi</a:t>
            </a:r>
            <a:r>
              <a:rPr kumimoji="1" lang="en-US" sz="1800" b="0" dirty="0" smtClean="0">
                <a:solidFill>
                  <a:schemeClr val="bg1"/>
                </a:solidFill>
              </a:rPr>
              <a:t> woman with labret</a:t>
            </a:r>
            <a:endParaRPr kumimoji="1" lang="en-US" b="0" dirty="0" smtClean="0">
              <a:solidFill>
                <a:schemeClr val="bg1"/>
              </a:solidFill>
            </a:endParaRPr>
          </a:p>
          <a:p>
            <a:pPr algn="ctr">
              <a:lnSpc>
                <a:spcPct val="90000"/>
              </a:lnSpc>
              <a:spcBef>
                <a:spcPct val="20000"/>
              </a:spcBef>
              <a:buClr>
                <a:schemeClr val="hlink"/>
              </a:buClr>
            </a:pPr>
            <a:r>
              <a:rPr kumimoji="1" lang="en-US" sz="1200" b="0" dirty="0" err="1" smtClean="0">
                <a:solidFill>
                  <a:schemeClr val="bg1"/>
                </a:solidFill>
              </a:rPr>
              <a:t>Omo</a:t>
            </a:r>
            <a:r>
              <a:rPr kumimoji="1" lang="en-US" sz="1200" b="0" dirty="0" smtClean="0">
                <a:solidFill>
                  <a:schemeClr val="bg1"/>
                </a:solidFill>
              </a:rPr>
              <a:t> valley, Ethiopia</a:t>
            </a:r>
            <a:endParaRPr kumimoji="1" lang="en-US" sz="1200" b="0" dirty="0">
              <a:solidFill>
                <a:schemeClr val="bg1"/>
              </a:solidFill>
            </a:endParaRPr>
          </a:p>
        </p:txBody>
      </p:sp>
      <p:pic>
        <p:nvPicPr>
          <p:cNvPr id="15363" name="Picture 3"/>
          <p:cNvPicPr>
            <a:picLocks noChangeAspect="1" noChangeArrowheads="1"/>
          </p:cNvPicPr>
          <p:nvPr/>
        </p:nvPicPr>
        <p:blipFill>
          <a:blip r:embed="rId3"/>
          <a:srcRect/>
          <a:stretch>
            <a:fillRect/>
          </a:stretch>
        </p:blipFill>
        <p:spPr bwMode="auto">
          <a:xfrm>
            <a:off x="1962150" y="533400"/>
            <a:ext cx="5200650" cy="5200650"/>
          </a:xfrm>
          <a:prstGeom prst="rect">
            <a:avLst/>
          </a:prstGeom>
          <a:noFill/>
          <a:ln w="9525">
            <a:noFill/>
            <a:miter lim="800000"/>
            <a:headEnd/>
            <a:tailEnd/>
          </a:ln>
        </p:spPr>
      </p:pic>
      <p:sp>
        <p:nvSpPr>
          <p:cNvPr id="6" name="Rectangle 5"/>
          <p:cNvSpPr/>
          <p:nvPr/>
        </p:nvSpPr>
        <p:spPr>
          <a:xfrm>
            <a:off x="914400" y="6337887"/>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4"/>
              </a:rPr>
              <a:t>http://flickr.com/photos/41622708@N00/3791415577</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914400" y="6337887"/>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http://www.flickr.com/photos/41622708@N00/3025491072</a:t>
            </a:r>
            <a:endParaRPr lang="en-US" sz="1200" b="0" dirty="0">
              <a:latin typeface="Arial" pitchFamily="34" charset="0"/>
              <a:cs typeface="Arial" pitchFamily="34" charset="0"/>
            </a:endParaRPr>
          </a:p>
        </p:txBody>
      </p:sp>
      <p:pic>
        <p:nvPicPr>
          <p:cNvPr id="16387" name="Picture 3"/>
          <p:cNvPicPr>
            <a:picLocks noChangeAspect="1" noChangeArrowheads="1"/>
          </p:cNvPicPr>
          <p:nvPr/>
        </p:nvPicPr>
        <p:blipFill>
          <a:blip r:embed="rId4"/>
          <a:srcRect/>
          <a:stretch>
            <a:fillRect/>
          </a:stretch>
        </p:blipFill>
        <p:spPr bwMode="auto">
          <a:xfrm>
            <a:off x="914400" y="550469"/>
            <a:ext cx="7315200" cy="5164532"/>
          </a:xfrm>
          <a:prstGeom prst="rect">
            <a:avLst/>
          </a:prstGeom>
          <a:noFill/>
          <a:ln w="9525">
            <a:noFill/>
            <a:miter lim="800000"/>
            <a:headEnd/>
            <a:tailEnd/>
          </a:ln>
        </p:spPr>
      </p:pic>
      <p:sp>
        <p:nvSpPr>
          <p:cNvPr id="8" name="Text Box 4"/>
          <p:cNvSpPr txBox="1">
            <a:spLocks noChangeArrowheads="1"/>
          </p:cNvSpPr>
          <p:nvPr/>
        </p:nvSpPr>
        <p:spPr bwMode="auto">
          <a:xfrm>
            <a:off x="3033486" y="5773811"/>
            <a:ext cx="3052439" cy="54476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b="0" dirty="0" err="1" smtClean="0"/>
              <a:t>Mursi</a:t>
            </a:r>
            <a:r>
              <a:rPr kumimoji="1" lang="en-US" sz="1800" b="0" dirty="0" smtClean="0"/>
              <a:t> woman with labret</a:t>
            </a:r>
            <a:endParaRPr kumimoji="1" lang="en-US" b="0" dirty="0" smtClean="0"/>
          </a:p>
          <a:p>
            <a:pPr algn="ctr">
              <a:lnSpc>
                <a:spcPct val="90000"/>
              </a:lnSpc>
              <a:spcBef>
                <a:spcPct val="20000"/>
              </a:spcBef>
              <a:buClr>
                <a:schemeClr val="hlink"/>
              </a:buClr>
            </a:pPr>
            <a:r>
              <a:rPr kumimoji="1" lang="en-US" sz="1200" b="0" dirty="0" err="1" smtClean="0"/>
              <a:t>Omo</a:t>
            </a:r>
            <a:r>
              <a:rPr kumimoji="1" lang="en-US" sz="1200" b="0" dirty="0" smtClean="0"/>
              <a:t> valley, Ethiopia</a:t>
            </a:r>
            <a:endParaRPr kumimoji="1" lang="en-US" sz="1200" b="0"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4995" name="Text Box 4"/>
          <p:cNvSpPr txBox="1">
            <a:spLocks noChangeArrowheads="1"/>
          </p:cNvSpPr>
          <p:nvPr/>
        </p:nvSpPr>
        <p:spPr bwMode="auto">
          <a:xfrm>
            <a:off x="3703133" y="5788325"/>
            <a:ext cx="1768753" cy="54476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b="0" dirty="0" err="1" smtClean="0"/>
              <a:t>Mursi</a:t>
            </a:r>
            <a:r>
              <a:rPr kumimoji="1" lang="en-US" sz="1800" b="0" dirty="0" smtClean="0"/>
              <a:t> woman</a:t>
            </a:r>
            <a:endParaRPr kumimoji="1" lang="en-US" b="0" dirty="0" smtClean="0"/>
          </a:p>
          <a:p>
            <a:pPr algn="ctr">
              <a:lnSpc>
                <a:spcPct val="90000"/>
              </a:lnSpc>
              <a:spcBef>
                <a:spcPct val="20000"/>
              </a:spcBef>
              <a:buClr>
                <a:schemeClr val="hlink"/>
              </a:buClr>
            </a:pPr>
            <a:r>
              <a:rPr kumimoji="1" lang="en-US" sz="1200" b="0" dirty="0" err="1" smtClean="0"/>
              <a:t>Omo</a:t>
            </a:r>
            <a:r>
              <a:rPr kumimoji="1" lang="en-US" sz="1200" b="0" dirty="0" smtClean="0"/>
              <a:t> valley, Ethiopia</a:t>
            </a:r>
            <a:endParaRPr kumimoji="1" lang="en-US" sz="1200" b="0" dirty="0"/>
          </a:p>
        </p:txBody>
      </p:sp>
      <p:sp>
        <p:nvSpPr>
          <p:cNvPr id="6" name="Rectangle 5"/>
          <p:cNvSpPr/>
          <p:nvPr/>
        </p:nvSpPr>
        <p:spPr>
          <a:xfrm>
            <a:off x="914400" y="6337887"/>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http://www.flickr.com/photos/41622708@N00/3025491072</a:t>
            </a:r>
            <a:endParaRPr lang="en-US" sz="1200" b="0" dirty="0">
              <a:latin typeface="Arial" pitchFamily="34" charset="0"/>
              <a:cs typeface="Arial" pitchFamily="34" charset="0"/>
            </a:endParaRPr>
          </a:p>
        </p:txBody>
      </p:sp>
      <p:pic>
        <p:nvPicPr>
          <p:cNvPr id="16386" name="Picture 2"/>
          <p:cNvPicPr>
            <a:picLocks noChangeAspect="1" noChangeArrowheads="1"/>
          </p:cNvPicPr>
          <p:nvPr/>
        </p:nvPicPr>
        <p:blipFill>
          <a:blip r:embed="rId4"/>
          <a:srcRect/>
          <a:stretch>
            <a:fillRect/>
          </a:stretch>
        </p:blipFill>
        <p:spPr bwMode="auto">
          <a:xfrm>
            <a:off x="2738437" y="579225"/>
            <a:ext cx="3662363" cy="518748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4995" name="Text Box 4"/>
          <p:cNvSpPr txBox="1">
            <a:spLocks noChangeArrowheads="1"/>
          </p:cNvSpPr>
          <p:nvPr/>
        </p:nvSpPr>
        <p:spPr bwMode="auto">
          <a:xfrm>
            <a:off x="3033486" y="5773811"/>
            <a:ext cx="3052439" cy="54476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b="0" dirty="0" err="1" smtClean="0">
                <a:solidFill>
                  <a:schemeClr val="bg1"/>
                </a:solidFill>
              </a:rPr>
              <a:t>Mursi</a:t>
            </a:r>
            <a:r>
              <a:rPr kumimoji="1" lang="en-US" sz="1800" b="0" dirty="0" smtClean="0">
                <a:solidFill>
                  <a:schemeClr val="bg1"/>
                </a:solidFill>
              </a:rPr>
              <a:t> woman with labret</a:t>
            </a:r>
            <a:endParaRPr kumimoji="1" lang="en-US" b="0" dirty="0" smtClean="0">
              <a:solidFill>
                <a:schemeClr val="bg1"/>
              </a:solidFill>
            </a:endParaRPr>
          </a:p>
          <a:p>
            <a:pPr algn="ctr">
              <a:lnSpc>
                <a:spcPct val="90000"/>
              </a:lnSpc>
              <a:spcBef>
                <a:spcPct val="20000"/>
              </a:spcBef>
              <a:buClr>
                <a:schemeClr val="hlink"/>
              </a:buClr>
            </a:pPr>
            <a:r>
              <a:rPr kumimoji="1" lang="en-US" sz="1200" b="0" dirty="0" err="1" smtClean="0">
                <a:solidFill>
                  <a:schemeClr val="bg1"/>
                </a:solidFill>
              </a:rPr>
              <a:t>Omo</a:t>
            </a:r>
            <a:r>
              <a:rPr kumimoji="1" lang="en-US" sz="1200" b="0" dirty="0" smtClean="0">
                <a:solidFill>
                  <a:schemeClr val="bg1"/>
                </a:solidFill>
              </a:rPr>
              <a:t> valley, Ethiopia</a:t>
            </a:r>
            <a:endParaRPr kumimoji="1" lang="en-US" sz="1200" b="0" dirty="0">
              <a:solidFill>
                <a:schemeClr val="bg1"/>
              </a:solidFill>
            </a:endParaRPr>
          </a:p>
        </p:txBody>
      </p:sp>
      <p:sp>
        <p:nvSpPr>
          <p:cNvPr id="6" name="Rectangle 5"/>
          <p:cNvSpPr/>
          <p:nvPr/>
        </p:nvSpPr>
        <p:spPr>
          <a:xfrm>
            <a:off x="914400" y="6337887"/>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http://flickr.com/photos/41622708@N00/3791415577</a:t>
            </a:r>
            <a:endParaRPr lang="en-US" sz="1200" b="0" dirty="0">
              <a:latin typeface="Arial" pitchFamily="34" charset="0"/>
              <a:cs typeface="Arial" pitchFamily="34" charset="0"/>
            </a:endParaRPr>
          </a:p>
        </p:txBody>
      </p:sp>
      <p:pic>
        <p:nvPicPr>
          <p:cNvPr id="18434" name="Picture 2"/>
          <p:cNvPicPr>
            <a:picLocks noChangeAspect="1" noChangeArrowheads="1"/>
          </p:cNvPicPr>
          <p:nvPr/>
        </p:nvPicPr>
        <p:blipFill>
          <a:blip r:embed="rId4"/>
          <a:srcRect/>
          <a:stretch>
            <a:fillRect/>
          </a:stretch>
        </p:blipFill>
        <p:spPr bwMode="auto">
          <a:xfrm>
            <a:off x="667656" y="515256"/>
            <a:ext cx="7772400" cy="51764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613719" y="3650863"/>
            <a:ext cx="2107115" cy="553998"/>
          </a:xfrm>
          <a:prstGeom prst="rect">
            <a:avLst/>
          </a:prstGeom>
          <a:noFill/>
          <a:ln w="9525">
            <a:noFill/>
            <a:miter lim="800000"/>
            <a:headEnd/>
            <a:tailEnd/>
          </a:ln>
        </p:spPr>
        <p:txBody>
          <a:bodyPr wrap="none">
            <a:spAutoFit/>
          </a:bodyPr>
          <a:lstStyle/>
          <a:p>
            <a:pPr algn="ctr">
              <a:lnSpc>
                <a:spcPct val="150000"/>
              </a:lnSpc>
            </a:pPr>
            <a:r>
              <a:rPr lang="en-US" sz="2000" b="0" i="1" dirty="0" smtClean="0">
                <a:solidFill>
                  <a:srgbClr val="000000"/>
                </a:solidFill>
              </a:rPr>
              <a:t>11</a:t>
            </a:r>
            <a:r>
              <a:rPr lang="en-US" sz="2000" b="0" i="1" baseline="30000" dirty="0" smtClean="0">
                <a:solidFill>
                  <a:srgbClr val="000000"/>
                </a:solidFill>
              </a:rPr>
              <a:t>th</a:t>
            </a:r>
            <a:r>
              <a:rPr lang="en-US" sz="2000" b="0" i="1" dirty="0" smtClean="0">
                <a:solidFill>
                  <a:srgbClr val="000000"/>
                </a:solidFill>
              </a:rPr>
              <a:t> ed</a:t>
            </a:r>
            <a:r>
              <a:rPr lang="en-US" sz="2000" b="0" dirty="0" smtClean="0">
                <a:solidFill>
                  <a:srgbClr val="000000"/>
                </a:solidFill>
              </a:rPr>
              <a:t>., p.  23</a:t>
            </a:r>
          </a:p>
        </p:txBody>
      </p:sp>
      <p:sp>
        <p:nvSpPr>
          <p:cNvPr id="8" name="Text Box 1029"/>
          <p:cNvSpPr txBox="1">
            <a:spLocks noChangeArrowheads="1"/>
          </p:cNvSpPr>
          <p:nvPr/>
        </p:nvSpPr>
        <p:spPr bwMode="auto">
          <a:xfrm>
            <a:off x="3066814" y="6248400"/>
            <a:ext cx="3008965" cy="369332"/>
          </a:xfrm>
          <a:prstGeom prst="rect">
            <a:avLst/>
          </a:prstGeom>
          <a:noFill/>
          <a:ln w="9525">
            <a:noFill/>
            <a:miter lim="800000"/>
            <a:headEnd/>
            <a:tailEnd/>
          </a:ln>
        </p:spPr>
        <p:txBody>
          <a:bodyPr wrap="none">
            <a:spAutoFit/>
          </a:bodyPr>
          <a:lstStyle/>
          <a:p>
            <a:pPr algn="ctr">
              <a:lnSpc>
                <a:spcPct val="150000"/>
              </a:lnSpc>
            </a:pPr>
            <a:r>
              <a:rPr lang="en-US" sz="1200" i="1" dirty="0">
                <a:solidFill>
                  <a:srgbClr val="000000"/>
                </a:solidFill>
                <a:latin typeface="Arial" pitchFamily="34" charset="0"/>
                <a:cs typeface="Arial" pitchFamily="34" charset="0"/>
              </a:rPr>
              <a:t>Understanding </a:t>
            </a:r>
            <a:r>
              <a:rPr lang="en-US" sz="1200" i="1" dirty="0" smtClean="0">
                <a:solidFill>
                  <a:srgbClr val="000000"/>
                </a:solidFill>
                <a:latin typeface="Arial" pitchFamily="34" charset="0"/>
                <a:cs typeface="Arial" pitchFamily="34" charset="0"/>
              </a:rPr>
              <a:t>Humans, 11</a:t>
            </a:r>
            <a:r>
              <a:rPr lang="en-US" sz="1200" i="1" baseline="30000" dirty="0" smtClean="0">
                <a:solidFill>
                  <a:srgbClr val="000000"/>
                </a:solidFill>
                <a:latin typeface="Arial" pitchFamily="34" charset="0"/>
                <a:cs typeface="Arial" pitchFamily="34" charset="0"/>
              </a:rPr>
              <a:t>th</a:t>
            </a:r>
            <a:r>
              <a:rPr lang="en-US" sz="1200" i="1" dirty="0" smtClean="0">
                <a:solidFill>
                  <a:srgbClr val="000000"/>
                </a:solidFill>
                <a:latin typeface="Arial" pitchFamily="34" charset="0"/>
                <a:cs typeface="Arial" pitchFamily="34" charset="0"/>
              </a:rPr>
              <a:t> </a:t>
            </a:r>
            <a:r>
              <a:rPr lang="en-US" sz="1200" i="1" dirty="0">
                <a:solidFill>
                  <a:srgbClr val="000000"/>
                </a:solidFill>
                <a:latin typeface="Arial" pitchFamily="34" charset="0"/>
                <a:cs typeface="Arial" pitchFamily="34" charset="0"/>
              </a:rPr>
              <a:t>ed</a:t>
            </a:r>
            <a:r>
              <a:rPr lang="en-US" sz="1200" dirty="0">
                <a:solidFill>
                  <a:srgbClr val="000000"/>
                </a:solidFill>
                <a:latin typeface="Arial" pitchFamily="34" charset="0"/>
                <a:cs typeface="Arial" pitchFamily="34" charset="0"/>
              </a:rPr>
              <a:t>., p.  </a:t>
            </a:r>
            <a:r>
              <a:rPr lang="en-US" sz="1200" dirty="0" smtClean="0">
                <a:solidFill>
                  <a:srgbClr val="000000"/>
                </a:solidFill>
                <a:latin typeface="Arial" pitchFamily="34" charset="0"/>
                <a:cs typeface="Arial" pitchFamily="34" charset="0"/>
              </a:rPr>
              <a:t>23</a:t>
            </a:r>
            <a:endParaRPr lang="en-US" sz="1200" dirty="0">
              <a:solidFill>
                <a:srgbClr val="000000"/>
              </a:solidFill>
              <a:latin typeface="Arial" pitchFamily="34" charset="0"/>
              <a:cs typeface="Arial"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605" y="76200"/>
            <a:ext cx="4614395" cy="5943600"/>
          </a:xfrm>
          <a:prstGeom prst="rect">
            <a:avLst/>
          </a:prstGeom>
          <a:ln w="12700">
            <a:solidFill>
              <a:schemeClr val="tx1"/>
            </a:solidFill>
          </a:ln>
        </p:spPr>
      </p:pic>
      <p:sp>
        <p:nvSpPr>
          <p:cNvPr id="11" name="Rectangle 10"/>
          <p:cNvSpPr/>
          <p:nvPr/>
        </p:nvSpPr>
        <p:spPr bwMode="auto">
          <a:xfrm>
            <a:off x="5486400" y="5486400"/>
            <a:ext cx="1371600" cy="53340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429000"/>
            <a:ext cx="4572000" cy="1782793"/>
          </a:xfrm>
          <a:prstGeom prst="rect">
            <a:avLst/>
          </a:prstGeom>
          <a:ln w="76200">
            <a:solidFill>
              <a:srgbClr val="FFC000"/>
            </a:solidFill>
          </a:ln>
        </p:spPr>
      </p:pic>
    </p:spTree>
    <p:extLst>
      <p:ext uri="{BB962C8B-B14F-4D97-AF65-F5344CB8AC3E}">
        <p14:creationId xmlns:p14="http://schemas.microsoft.com/office/powerpoint/2010/main" val="807738220"/>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6018" name="Picture 3" descr="04_48"/>
          <p:cNvPicPr>
            <a:picLocks noChangeAspect="1" noChangeArrowheads="1"/>
          </p:cNvPicPr>
          <p:nvPr/>
        </p:nvPicPr>
        <p:blipFill>
          <a:blip r:embed="rId3"/>
          <a:srcRect/>
          <a:stretch>
            <a:fillRect/>
          </a:stretch>
        </p:blipFill>
        <p:spPr bwMode="auto">
          <a:xfrm>
            <a:off x="2362200" y="155575"/>
            <a:ext cx="4167188" cy="6169025"/>
          </a:xfrm>
          <a:prstGeom prst="rect">
            <a:avLst/>
          </a:prstGeom>
          <a:noFill/>
          <a:ln w="9525">
            <a:noFill/>
            <a:miter lim="800000"/>
            <a:headEnd/>
            <a:tailEnd/>
          </a:ln>
        </p:spPr>
      </p:pic>
      <p:sp>
        <p:nvSpPr>
          <p:cNvPr id="86019" name="Text Box 4"/>
          <p:cNvSpPr txBox="1">
            <a:spLocks noChangeArrowheads="1"/>
          </p:cNvSpPr>
          <p:nvPr/>
        </p:nvSpPr>
        <p:spPr bwMode="auto">
          <a:xfrm>
            <a:off x="2157413" y="6442075"/>
            <a:ext cx="4572000" cy="33972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a:solidFill>
                  <a:schemeClr val="tx2"/>
                </a:solidFill>
              </a:rPr>
              <a:t>Sara-kaba woman near Lake Chad</a:t>
            </a:r>
            <a:endParaRPr kumimoji="1" lang="en-US" sz="180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04_25"/>
          <p:cNvPicPr>
            <a:picLocks noChangeAspect="1" noChangeArrowheads="1"/>
          </p:cNvPicPr>
          <p:nvPr/>
        </p:nvPicPr>
        <p:blipFill>
          <a:blip r:embed="rId3"/>
          <a:srcRect/>
          <a:stretch>
            <a:fillRect/>
          </a:stretch>
        </p:blipFill>
        <p:spPr bwMode="auto">
          <a:xfrm>
            <a:off x="2246313" y="231775"/>
            <a:ext cx="4356100" cy="6388100"/>
          </a:xfrm>
          <a:prstGeom prst="rect">
            <a:avLst/>
          </a:prstGeom>
          <a:noFill/>
          <a:ln w="9525">
            <a:noFill/>
            <a:miter lim="800000"/>
            <a:headEnd/>
            <a:tailEnd/>
          </a:ln>
        </p:spPr>
      </p:pic>
      <p:sp>
        <p:nvSpPr>
          <p:cNvPr id="379907" name="Oval 3"/>
          <p:cNvSpPr>
            <a:spLocks noChangeArrowheads="1"/>
          </p:cNvSpPr>
          <p:nvPr/>
        </p:nvSpPr>
        <p:spPr bwMode="auto">
          <a:xfrm>
            <a:off x="2057400" y="4191000"/>
            <a:ext cx="1219200" cy="457200"/>
          </a:xfrm>
          <a:prstGeom prst="ellipse">
            <a:avLst/>
          </a:prstGeom>
          <a:noFill/>
          <a:ln w="7620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Verdana" pitchFamily="34" charset="0"/>
              <a:ea typeface="+mn-ea"/>
              <a:cs typeface="+mn-cs"/>
            </a:endParaRPr>
          </a:p>
        </p:txBody>
      </p:sp>
      <p:sp>
        <p:nvSpPr>
          <p:cNvPr id="379908" name="Oval 4"/>
          <p:cNvSpPr>
            <a:spLocks noChangeArrowheads="1"/>
          </p:cNvSpPr>
          <p:nvPr/>
        </p:nvSpPr>
        <p:spPr bwMode="auto">
          <a:xfrm>
            <a:off x="2720520" y="5058228"/>
            <a:ext cx="1219200" cy="457200"/>
          </a:xfrm>
          <a:prstGeom prst="ellipse">
            <a:avLst/>
          </a:prstGeom>
          <a:noFill/>
          <a:ln w="7620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3" descr="04_49"/>
          <p:cNvPicPr>
            <a:picLocks noChangeAspect="1" noChangeArrowheads="1"/>
          </p:cNvPicPr>
          <p:nvPr/>
        </p:nvPicPr>
        <p:blipFill>
          <a:blip r:embed="rId3"/>
          <a:srcRect/>
          <a:stretch>
            <a:fillRect/>
          </a:stretch>
        </p:blipFill>
        <p:spPr bwMode="auto">
          <a:xfrm flipH="1">
            <a:off x="1287344" y="381000"/>
            <a:ext cx="6561256" cy="5943600"/>
          </a:xfrm>
          <a:prstGeom prst="rect">
            <a:avLst/>
          </a:prstGeom>
          <a:noFill/>
          <a:ln w="9525">
            <a:noFill/>
            <a:miter lim="800000"/>
            <a:headEnd/>
            <a:tailEnd/>
          </a:ln>
        </p:spPr>
      </p:pic>
      <p:sp>
        <p:nvSpPr>
          <p:cNvPr id="87043" name="Text Box 4"/>
          <p:cNvSpPr txBox="1">
            <a:spLocks noChangeArrowheads="1"/>
          </p:cNvSpPr>
          <p:nvPr/>
        </p:nvSpPr>
        <p:spPr bwMode="auto">
          <a:xfrm>
            <a:off x="2681514" y="5881914"/>
            <a:ext cx="3754437" cy="33972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dirty="0" err="1">
                <a:solidFill>
                  <a:schemeClr val="bg1"/>
                </a:solidFill>
              </a:rPr>
              <a:t>Koskimo</a:t>
            </a:r>
            <a:r>
              <a:rPr kumimoji="1" lang="en-US" sz="1800" dirty="0">
                <a:solidFill>
                  <a:schemeClr val="bg1"/>
                </a:solidFill>
              </a:rPr>
              <a:t> (Kwakiutl) woman</a:t>
            </a:r>
          </a:p>
        </p:txBody>
      </p:sp>
      <p:cxnSp>
        <p:nvCxnSpPr>
          <p:cNvPr id="5" name="Straight Connector 4"/>
          <p:cNvCxnSpPr/>
          <p:nvPr/>
        </p:nvCxnSpPr>
        <p:spPr bwMode="auto">
          <a:xfrm flipV="1">
            <a:off x="3048000" y="119742"/>
            <a:ext cx="2895600" cy="1861458"/>
          </a:xfrm>
          <a:prstGeom prst="line">
            <a:avLst/>
          </a:prstGeom>
          <a:solidFill>
            <a:schemeClr val="accent1"/>
          </a:solidFill>
          <a:ln w="76200" cap="flat" cmpd="sng" algn="ctr">
            <a:solidFill>
              <a:srgbClr val="FFC000"/>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8066" name="Picture 4" descr="skull">
            <a:hlinkClick r:id="rId3"/>
          </p:cNvPr>
          <p:cNvPicPr>
            <a:picLocks noChangeAspect="1" noChangeArrowheads="1"/>
          </p:cNvPicPr>
          <p:nvPr/>
        </p:nvPicPr>
        <p:blipFill>
          <a:blip r:embed="rId4"/>
          <a:srcRect/>
          <a:stretch>
            <a:fillRect/>
          </a:stretch>
        </p:blipFill>
        <p:spPr bwMode="auto">
          <a:xfrm flipH="1">
            <a:off x="1600200" y="2286000"/>
            <a:ext cx="5905500" cy="2952750"/>
          </a:xfrm>
          <a:prstGeom prst="rect">
            <a:avLst/>
          </a:prstGeom>
          <a:noFill/>
          <a:ln w="9525">
            <a:noFill/>
            <a:miter lim="800000"/>
            <a:headEnd/>
            <a:tailEnd/>
          </a:ln>
        </p:spPr>
      </p:pic>
      <p:sp>
        <p:nvSpPr>
          <p:cNvPr id="88067" name="Text Box 5"/>
          <p:cNvSpPr txBox="1">
            <a:spLocks noChangeArrowheads="1"/>
          </p:cNvSpPr>
          <p:nvPr/>
        </p:nvSpPr>
        <p:spPr bwMode="auto">
          <a:xfrm>
            <a:off x="4022628" y="6352724"/>
            <a:ext cx="1079142" cy="258532"/>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1200" b="0" dirty="0">
                <a:solidFill>
                  <a:schemeClr val="accent1"/>
                </a:solidFill>
                <a:latin typeface="Arial" pitchFamily="34" charset="0"/>
                <a:cs typeface="Arial" pitchFamily="34" charset="0"/>
                <a:hlinkClick r:id="rId3"/>
              </a:rPr>
              <a:t>halfmoon.org</a:t>
            </a:r>
            <a:endParaRPr kumimoji="1" lang="en-US" sz="20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a:stretch>
            <a:fillRect/>
          </a:stretch>
        </p:blipFill>
        <p:spPr bwMode="auto">
          <a:xfrm>
            <a:off x="2390775" y="232410"/>
            <a:ext cx="4314825" cy="5177790"/>
          </a:xfrm>
          <a:prstGeom prst="rect">
            <a:avLst/>
          </a:prstGeom>
          <a:noFill/>
          <a:ln w="9525">
            <a:noFill/>
            <a:miter lim="800000"/>
            <a:headEnd/>
            <a:tailEnd/>
          </a:ln>
        </p:spPr>
      </p:pic>
      <p:sp>
        <p:nvSpPr>
          <p:cNvPr id="6" name="Rectangle 5"/>
          <p:cNvSpPr/>
          <p:nvPr/>
        </p:nvSpPr>
        <p:spPr>
          <a:xfrm>
            <a:off x="910770" y="6339114"/>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4"/>
              </a:rPr>
              <a:t>http://en.wikipedia.org/wiki/Head_flattening</a:t>
            </a:r>
            <a:endParaRPr lang="en-US" sz="1200" b="0" dirty="0">
              <a:latin typeface="Arial" pitchFamily="34" charset="0"/>
              <a:cs typeface="Arial" pitchFamily="34" charset="0"/>
            </a:endParaRPr>
          </a:p>
        </p:txBody>
      </p:sp>
      <p:sp>
        <p:nvSpPr>
          <p:cNvPr id="7" name="Text Box 4"/>
          <p:cNvSpPr txBox="1">
            <a:spLocks noChangeArrowheads="1"/>
          </p:cNvSpPr>
          <p:nvPr/>
        </p:nvSpPr>
        <p:spPr bwMode="auto">
          <a:xfrm rot="10800000" flipV="1">
            <a:off x="1274763" y="5075770"/>
            <a:ext cx="6573837" cy="1200329"/>
          </a:xfrm>
          <a:prstGeom prst="rect">
            <a:avLst/>
          </a:prstGeom>
          <a:noFill/>
          <a:ln w="9525">
            <a:noFill/>
            <a:miter lim="800000"/>
            <a:headEnd/>
            <a:tailEnd/>
          </a:ln>
        </p:spPr>
        <p:txBody>
          <a:bodyPr wrap="square">
            <a:spAutoFit/>
          </a:bodyPr>
          <a:lstStyle/>
          <a:p>
            <a:pPr algn="ctr">
              <a:lnSpc>
                <a:spcPct val="90000"/>
              </a:lnSpc>
              <a:spcBef>
                <a:spcPct val="20000"/>
              </a:spcBef>
              <a:buClr>
                <a:schemeClr val="hlink"/>
              </a:buClr>
            </a:pPr>
            <a:r>
              <a:rPr kumimoji="1" lang="en-US" sz="1800" dirty="0" smtClean="0">
                <a:solidFill>
                  <a:schemeClr val="bg1"/>
                </a:solidFill>
              </a:rPr>
              <a:t>Painting by Paul Kane,</a:t>
            </a:r>
          </a:p>
          <a:p>
            <a:pPr algn="ctr">
              <a:lnSpc>
                <a:spcPct val="90000"/>
              </a:lnSpc>
              <a:spcBef>
                <a:spcPct val="20000"/>
              </a:spcBef>
              <a:buClr>
                <a:schemeClr val="hlink"/>
              </a:buClr>
            </a:pPr>
            <a:r>
              <a:rPr kumimoji="1" lang="en-US" sz="1800" dirty="0" smtClean="0">
                <a:solidFill>
                  <a:schemeClr val="bg1"/>
                </a:solidFill>
              </a:rPr>
              <a:t> showing a </a:t>
            </a:r>
            <a:r>
              <a:rPr kumimoji="1" lang="en-US" sz="1800" dirty="0" err="1" smtClean="0">
                <a:solidFill>
                  <a:schemeClr val="bg1"/>
                </a:solidFill>
              </a:rPr>
              <a:t>Chinookan</a:t>
            </a:r>
            <a:r>
              <a:rPr kumimoji="1" lang="en-US" sz="1800" dirty="0" smtClean="0">
                <a:solidFill>
                  <a:schemeClr val="bg1"/>
                </a:solidFill>
              </a:rPr>
              <a:t> child in the process of having its head flattened, </a:t>
            </a:r>
          </a:p>
          <a:p>
            <a:pPr algn="ctr">
              <a:lnSpc>
                <a:spcPct val="90000"/>
              </a:lnSpc>
              <a:spcBef>
                <a:spcPct val="20000"/>
              </a:spcBef>
              <a:buClr>
                <a:schemeClr val="hlink"/>
              </a:buClr>
            </a:pPr>
            <a:r>
              <a:rPr kumimoji="1" lang="en-US" sz="1800" dirty="0" smtClean="0">
                <a:solidFill>
                  <a:schemeClr val="bg1"/>
                </a:solidFill>
              </a:rPr>
              <a:t>and an adult after the process.</a:t>
            </a:r>
            <a:endParaRPr kumimoji="1" lang="en-US" sz="1800" dirty="0">
              <a:solidFill>
                <a:schemeClr val="bg1"/>
              </a:solidFill>
            </a:endParaRPr>
          </a:p>
        </p:txBody>
      </p:sp>
      <p:cxnSp>
        <p:nvCxnSpPr>
          <p:cNvPr id="8" name="Straight Connector 7"/>
          <p:cNvCxnSpPr/>
          <p:nvPr/>
        </p:nvCxnSpPr>
        <p:spPr bwMode="auto">
          <a:xfrm rot="5400000" flipH="1" flipV="1">
            <a:off x="2971800" y="228600"/>
            <a:ext cx="2514600" cy="2057400"/>
          </a:xfrm>
          <a:prstGeom prst="line">
            <a:avLst/>
          </a:prstGeom>
          <a:solidFill>
            <a:schemeClr val="accent1"/>
          </a:solidFill>
          <a:ln w="76200" cap="flat" cmpd="sng" algn="ctr">
            <a:solidFill>
              <a:srgbClr val="FFC000"/>
            </a:solidFill>
            <a:prstDash val="solid"/>
            <a:round/>
            <a:headEnd type="none" w="med" len="med"/>
            <a:tailEnd type="none" w="med" len="med"/>
          </a:ln>
          <a:effectLst/>
        </p:spPr>
      </p:cxnSp>
      <p:sp>
        <p:nvSpPr>
          <p:cNvPr id="11" name="Freeform 10"/>
          <p:cNvSpPr/>
          <p:nvPr/>
        </p:nvSpPr>
        <p:spPr bwMode="auto">
          <a:xfrm>
            <a:off x="2264229" y="1957010"/>
            <a:ext cx="4997752" cy="3650342"/>
          </a:xfrm>
          <a:custGeom>
            <a:avLst/>
            <a:gdLst>
              <a:gd name="connsiteX0" fmla="*/ 14514 w 4997752"/>
              <a:gd name="connsiteY0" fmla="*/ 2136019 h 3650342"/>
              <a:gd name="connsiteX1" fmla="*/ 203200 w 4997752"/>
              <a:gd name="connsiteY1" fmla="*/ 1366761 h 3650342"/>
              <a:gd name="connsiteX2" fmla="*/ 478971 w 4997752"/>
              <a:gd name="connsiteY2" fmla="*/ 815219 h 3650342"/>
              <a:gd name="connsiteX3" fmla="*/ 537028 w 4997752"/>
              <a:gd name="connsiteY3" fmla="*/ 307219 h 3650342"/>
              <a:gd name="connsiteX4" fmla="*/ 638628 w 4997752"/>
              <a:gd name="connsiteY4" fmla="*/ 2419 h 3650342"/>
              <a:gd name="connsiteX5" fmla="*/ 1364342 w 4997752"/>
              <a:gd name="connsiteY5" fmla="*/ 321733 h 3650342"/>
              <a:gd name="connsiteX6" fmla="*/ 1306285 w 4997752"/>
              <a:gd name="connsiteY6" fmla="*/ 466876 h 3650342"/>
              <a:gd name="connsiteX7" fmla="*/ 4252685 w 4997752"/>
              <a:gd name="connsiteY7" fmla="*/ 2658533 h 3650342"/>
              <a:gd name="connsiteX8" fmla="*/ 4296228 w 4997752"/>
              <a:gd name="connsiteY8" fmla="*/ 2948819 h 3650342"/>
              <a:gd name="connsiteX9" fmla="*/ 4281714 w 4997752"/>
              <a:gd name="connsiteY9" fmla="*/ 3500361 h 3650342"/>
              <a:gd name="connsiteX10" fmla="*/ 0 w 4997752"/>
              <a:gd name="connsiteY10" fmla="*/ 2048933 h 36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752" h="3650342">
                <a:moveTo>
                  <a:pt x="14514" y="2136019"/>
                </a:moveTo>
                <a:cubicBezTo>
                  <a:pt x="70152" y="1861456"/>
                  <a:pt x="125791" y="1586894"/>
                  <a:pt x="203200" y="1366761"/>
                </a:cubicBezTo>
                <a:cubicBezTo>
                  <a:pt x="280609" y="1146628"/>
                  <a:pt x="423333" y="991809"/>
                  <a:pt x="478971" y="815219"/>
                </a:cubicBezTo>
                <a:cubicBezTo>
                  <a:pt x="534609" y="638629"/>
                  <a:pt x="510418" y="442686"/>
                  <a:pt x="537028" y="307219"/>
                </a:cubicBezTo>
                <a:cubicBezTo>
                  <a:pt x="563638" y="171752"/>
                  <a:pt x="500742" y="0"/>
                  <a:pt x="638628" y="2419"/>
                </a:cubicBezTo>
                <a:cubicBezTo>
                  <a:pt x="776514" y="4838"/>
                  <a:pt x="1253066" y="244324"/>
                  <a:pt x="1364342" y="321733"/>
                </a:cubicBezTo>
                <a:cubicBezTo>
                  <a:pt x="1475618" y="399143"/>
                  <a:pt x="824895" y="77409"/>
                  <a:pt x="1306285" y="466876"/>
                </a:cubicBezTo>
                <a:cubicBezTo>
                  <a:pt x="1787676" y="856343"/>
                  <a:pt x="3754361" y="2244876"/>
                  <a:pt x="4252685" y="2658533"/>
                </a:cubicBezTo>
                <a:cubicBezTo>
                  <a:pt x="4751009" y="3072190"/>
                  <a:pt x="4291390" y="2808514"/>
                  <a:pt x="4296228" y="2948819"/>
                </a:cubicBezTo>
                <a:cubicBezTo>
                  <a:pt x="4301066" y="3089124"/>
                  <a:pt x="4997752" y="3650342"/>
                  <a:pt x="4281714" y="3500361"/>
                </a:cubicBezTo>
                <a:cubicBezTo>
                  <a:pt x="3565676" y="3350380"/>
                  <a:pt x="725714" y="2305352"/>
                  <a:pt x="0" y="2048933"/>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i="1" smtClean="0"/>
              <a:t>Homo monstrosis</a:t>
            </a:r>
          </a:p>
        </p:txBody>
      </p:sp>
      <p:sp>
        <p:nvSpPr>
          <p:cNvPr id="82947" name="Rectangle 3"/>
          <p:cNvSpPr>
            <a:spLocks noGrp="1" noChangeArrowheads="1"/>
          </p:cNvSpPr>
          <p:nvPr>
            <p:ph type="body" idx="1"/>
          </p:nvPr>
        </p:nvSpPr>
        <p:spPr>
          <a:xfrm>
            <a:off x="914400" y="2951163"/>
            <a:ext cx="7315200" cy="2133600"/>
          </a:xfrm>
        </p:spPr>
        <p:txBody>
          <a:bodyPr/>
          <a:lstStyle/>
          <a:p>
            <a:pPr algn="ctr" eaLnBrk="1" hangingPunct="1">
              <a:buFontTx/>
              <a:buNone/>
            </a:pPr>
            <a:r>
              <a:rPr lang="en-US" sz="4400" b="1" dirty="0" smtClean="0">
                <a:solidFill>
                  <a:schemeClr val="bg2">
                    <a:lumMod val="20000"/>
                    <a:lumOff val="80000"/>
                  </a:schemeClr>
                </a:solidFill>
              </a:rPr>
              <a:t>Because everybody knew</a:t>
            </a:r>
          </a:p>
          <a:p>
            <a:pPr algn="ctr" eaLnBrk="1" hangingPunct="1">
              <a:buFontTx/>
              <a:buNone/>
            </a:pPr>
            <a:r>
              <a:rPr lang="en-US" sz="4400" b="1" dirty="0" smtClean="0">
                <a:solidFill>
                  <a:schemeClr val="bg2">
                    <a:lumMod val="20000"/>
                    <a:lumOff val="80000"/>
                  </a:schemeClr>
                </a:solidFill>
              </a:rPr>
              <a:t>they existed !</a:t>
            </a:r>
          </a:p>
          <a:p>
            <a:pPr algn="ctr" eaLnBrk="1" hangingPunct="1">
              <a:buFontTx/>
              <a:buNone/>
            </a:pPr>
            <a:r>
              <a:rPr lang="en-US" sz="4400" b="1" dirty="0" smtClean="0"/>
              <a:t>And they even saw them at</a:t>
            </a:r>
          </a:p>
          <a:p>
            <a:pPr algn="ctr" eaLnBrk="1" hangingPunct="1">
              <a:buFontTx/>
              <a:buNone/>
            </a:pPr>
            <a:r>
              <a:rPr lang="en-US" sz="4400" b="1" dirty="0" smtClean="0"/>
              <a:t>the “freak shows”</a:t>
            </a:r>
          </a:p>
          <a:p>
            <a:pPr algn="ctr" eaLnBrk="1" hangingPunct="1"/>
            <a:endParaRPr lang="en-US" sz="6000" b="1" dirty="0" smtClean="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9090" name="Picture 3" descr="04_51"/>
          <p:cNvPicPr>
            <a:picLocks noChangeAspect="1" noChangeArrowheads="1"/>
          </p:cNvPicPr>
          <p:nvPr/>
        </p:nvPicPr>
        <p:blipFill>
          <a:blip r:embed="rId3"/>
          <a:srcRect/>
          <a:stretch>
            <a:fillRect/>
          </a:stretch>
        </p:blipFill>
        <p:spPr bwMode="auto">
          <a:xfrm>
            <a:off x="838200" y="219075"/>
            <a:ext cx="4211638" cy="6408738"/>
          </a:xfrm>
          <a:prstGeom prst="rect">
            <a:avLst/>
          </a:prstGeom>
          <a:noFill/>
          <a:ln w="9525">
            <a:noFill/>
            <a:miter lim="800000"/>
            <a:headEnd/>
            <a:tailEnd/>
          </a:ln>
        </p:spPr>
      </p:pic>
      <p:sp>
        <p:nvSpPr>
          <p:cNvPr id="89091" name="Text Box 2"/>
          <p:cNvSpPr txBox="1">
            <a:spLocks noChangeArrowheads="1"/>
          </p:cNvSpPr>
          <p:nvPr/>
        </p:nvSpPr>
        <p:spPr bwMode="auto">
          <a:xfrm>
            <a:off x="5702300" y="5402263"/>
            <a:ext cx="2846388" cy="339725"/>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a:solidFill>
                  <a:schemeClr val="tx2"/>
                </a:solidFill>
              </a:rPr>
              <a:t>“Range of Variation”</a:t>
            </a:r>
          </a:p>
        </p:txBody>
      </p:sp>
      <p:sp>
        <p:nvSpPr>
          <p:cNvPr id="89092" name="Text Box 3"/>
          <p:cNvSpPr txBox="1">
            <a:spLocks noChangeArrowheads="1"/>
          </p:cNvSpPr>
          <p:nvPr/>
        </p:nvSpPr>
        <p:spPr bwMode="auto">
          <a:xfrm>
            <a:off x="5057775" y="2109788"/>
            <a:ext cx="4010025" cy="1416050"/>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2800">
                <a:solidFill>
                  <a:schemeClr val="tx2"/>
                </a:solidFill>
              </a:rPr>
              <a:t>P. T. Barnum</a:t>
            </a:r>
          </a:p>
          <a:p>
            <a:pPr algn="ctr">
              <a:lnSpc>
                <a:spcPct val="90000"/>
              </a:lnSpc>
              <a:spcBef>
                <a:spcPct val="20000"/>
              </a:spcBef>
              <a:buClr>
                <a:schemeClr val="hlink"/>
              </a:buClr>
            </a:pPr>
            <a:r>
              <a:rPr kumimoji="1" lang="en-US" sz="2800">
                <a:solidFill>
                  <a:schemeClr val="tx2"/>
                </a:solidFill>
              </a:rPr>
              <a:t>and</a:t>
            </a:r>
          </a:p>
          <a:p>
            <a:pPr algn="ctr">
              <a:lnSpc>
                <a:spcPct val="90000"/>
              </a:lnSpc>
              <a:spcBef>
                <a:spcPct val="20000"/>
              </a:spcBef>
              <a:buClr>
                <a:schemeClr val="hlink"/>
              </a:buClr>
            </a:pPr>
            <a:r>
              <a:rPr kumimoji="1" lang="en-US" sz="2800">
                <a:solidFill>
                  <a:schemeClr val="tx2"/>
                </a:solidFill>
              </a:rPr>
              <a:t>“Commodore Nutt”</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3397250" y="6527800"/>
            <a:ext cx="2314575" cy="336550"/>
          </a:xfrm>
          <a:prstGeom prst="rect">
            <a:avLst/>
          </a:prstGeom>
          <a:noFill/>
          <a:ln w="9525">
            <a:noFill/>
            <a:miter lim="800000"/>
            <a:headEnd/>
            <a:tailEnd/>
          </a:ln>
        </p:spPr>
        <p:txBody>
          <a:bodyPr wrap="none">
            <a:spAutoFit/>
          </a:bodyPr>
          <a:lstStyle/>
          <a:p>
            <a:pPr algn="ctr"/>
            <a:r>
              <a:rPr lang="en-US" b="0">
                <a:solidFill>
                  <a:schemeClr val="tx2"/>
                </a:solidFill>
                <a:hlinkClick r:id="rId3"/>
              </a:rPr>
              <a:t>www.phreeque.com/</a:t>
            </a:r>
            <a:endParaRPr lang="en-US" b="0">
              <a:solidFill>
                <a:schemeClr val="tx2"/>
              </a:solidFill>
            </a:endParaRPr>
          </a:p>
        </p:txBody>
      </p:sp>
      <p:pic>
        <p:nvPicPr>
          <p:cNvPr id="90115" name="Picture 3"/>
          <p:cNvPicPr>
            <a:picLocks noChangeAspect="1" noChangeArrowheads="1"/>
          </p:cNvPicPr>
          <p:nvPr/>
        </p:nvPicPr>
        <p:blipFill>
          <a:blip r:embed="rId4"/>
          <a:srcRect/>
          <a:stretch>
            <a:fillRect/>
          </a:stretch>
        </p:blipFill>
        <p:spPr bwMode="auto">
          <a:xfrm>
            <a:off x="762000" y="2843213"/>
            <a:ext cx="7572375" cy="22082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1138" name="Picture 3">
            <a:hlinkClick r:id="rId3"/>
          </p:cNvPr>
          <p:cNvPicPr>
            <a:picLocks noChangeAspect="1" noChangeArrowheads="1"/>
          </p:cNvPicPr>
          <p:nvPr/>
        </p:nvPicPr>
        <p:blipFill>
          <a:blip r:embed="rId4"/>
          <a:srcRect/>
          <a:stretch>
            <a:fillRect/>
          </a:stretch>
        </p:blipFill>
        <p:spPr bwMode="auto">
          <a:xfrm>
            <a:off x="762000" y="708025"/>
            <a:ext cx="7589838" cy="5464175"/>
          </a:xfrm>
          <a:prstGeom prst="rect">
            <a:avLst/>
          </a:prstGeom>
          <a:noFill/>
          <a:ln w="9525">
            <a:noFill/>
            <a:miter lim="800000"/>
            <a:headEnd/>
            <a:tailEnd/>
          </a:ln>
        </p:spPr>
      </p:pic>
      <p:sp>
        <p:nvSpPr>
          <p:cNvPr id="91139" name="Text Box 4"/>
          <p:cNvSpPr txBox="1">
            <a:spLocks noChangeArrowheads="1"/>
          </p:cNvSpPr>
          <p:nvPr/>
        </p:nvSpPr>
        <p:spPr bwMode="auto">
          <a:xfrm>
            <a:off x="1652588" y="6573838"/>
            <a:ext cx="5748337" cy="284162"/>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1400">
                <a:solidFill>
                  <a:schemeClr val="bg1"/>
                </a:solidFill>
              </a:rPr>
              <a:t>Ringling Brothers and Barnum and Bailey “Freak Show”</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pic>
        <p:nvPicPr>
          <p:cNvPr id="6147" name="Picture 3"/>
          <p:cNvPicPr>
            <a:picLocks noChangeAspect="1" noChangeArrowheads="1"/>
          </p:cNvPicPr>
          <p:nvPr/>
        </p:nvPicPr>
        <p:blipFill>
          <a:blip r:embed="rId3"/>
          <a:srcRect/>
          <a:stretch>
            <a:fillRect/>
          </a:stretch>
        </p:blipFill>
        <p:spPr bwMode="auto">
          <a:xfrm>
            <a:off x="1193800" y="381000"/>
            <a:ext cx="6807200"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900113" y="5639515"/>
            <a:ext cx="7329487" cy="608885"/>
          </a:xfrm>
          <a:prstGeom prst="rect">
            <a:avLst/>
          </a:prstGeom>
          <a:noFill/>
          <a:ln w="9525">
            <a:noFill/>
            <a:miter lim="800000"/>
            <a:headEnd/>
            <a:tailEnd/>
          </a:ln>
        </p:spPr>
        <p:txBody>
          <a:bodyPr>
            <a:spAutoFit/>
          </a:bodyPr>
          <a:lstStyle/>
          <a:p>
            <a:pPr algn="ctr">
              <a:lnSpc>
                <a:spcPct val="110000"/>
              </a:lnSpc>
            </a:pPr>
            <a:r>
              <a:rPr lang="en-US" dirty="0"/>
              <a:t>Cuvier explained the fossil record as the result of a </a:t>
            </a:r>
          </a:p>
          <a:p>
            <a:pPr algn="ctr">
              <a:lnSpc>
                <a:spcPct val="110000"/>
              </a:lnSpc>
            </a:pPr>
            <a:r>
              <a:rPr lang="en-US" dirty="0"/>
              <a:t>succession of catastrophes followed by new creation events</a:t>
            </a:r>
          </a:p>
        </p:txBody>
      </p:sp>
      <p:pic>
        <p:nvPicPr>
          <p:cNvPr id="5" name="Picture 4" descr="0204.jpg"/>
          <p:cNvPicPr>
            <a:picLocks noChangeAspect="1"/>
          </p:cNvPicPr>
          <p:nvPr/>
        </p:nvPicPr>
        <p:blipFill>
          <a:blip r:embed="rId3"/>
          <a:stretch>
            <a:fillRect/>
          </a:stretch>
        </p:blipFill>
        <p:spPr>
          <a:xfrm>
            <a:off x="2514600" y="381000"/>
            <a:ext cx="4057113" cy="5029200"/>
          </a:xfrm>
          <a:prstGeom prst="rect">
            <a:avLst/>
          </a:prstGeom>
        </p:spPr>
      </p:pic>
      <p:sp>
        <p:nvSpPr>
          <p:cNvPr id="6" name="Text Box 1029"/>
          <p:cNvSpPr txBox="1">
            <a:spLocks noChangeArrowheads="1"/>
          </p:cNvSpPr>
          <p:nvPr/>
        </p:nvSpPr>
        <p:spPr bwMode="auto">
          <a:xfrm>
            <a:off x="3061108" y="6248400"/>
            <a:ext cx="3020378" cy="369332"/>
          </a:xfrm>
          <a:prstGeom prst="rect">
            <a:avLst/>
          </a:prstGeom>
          <a:noFill/>
          <a:ln w="9525">
            <a:noFill/>
            <a:miter lim="800000"/>
            <a:headEnd/>
            <a:tailEnd/>
          </a:ln>
        </p:spPr>
        <p:txBody>
          <a:bodyPr wrap="none">
            <a:spAutoFit/>
          </a:bodyPr>
          <a:lstStyle/>
          <a:p>
            <a:pPr algn="ctr">
              <a:lnSpc>
                <a:spcPct val="150000"/>
              </a:lnSpc>
            </a:pPr>
            <a:r>
              <a:rPr lang="en-US" sz="1200" i="1" dirty="0">
                <a:latin typeface="Arial" pitchFamily="34" charset="0"/>
                <a:cs typeface="Arial" pitchFamily="34" charset="0"/>
              </a:rPr>
              <a:t>Understanding </a:t>
            </a:r>
            <a:r>
              <a:rPr lang="en-US" sz="1200" i="1" dirty="0" smtClean="0">
                <a:latin typeface="Arial" pitchFamily="34" charset="0"/>
                <a:cs typeface="Arial" pitchFamily="34" charset="0"/>
              </a:rPr>
              <a:t>Humans, 10</a:t>
            </a:r>
            <a:r>
              <a:rPr lang="en-US" sz="1200" i="1" baseline="30000" dirty="0" smtClean="0">
                <a:latin typeface="Arial" pitchFamily="34" charset="0"/>
                <a:cs typeface="Arial" pitchFamily="34" charset="0"/>
              </a:rPr>
              <a:t>th</a:t>
            </a:r>
            <a:r>
              <a:rPr lang="en-US" sz="1200" i="1" dirty="0" smtClean="0">
                <a:latin typeface="Arial" pitchFamily="34" charset="0"/>
                <a:cs typeface="Arial" pitchFamily="34" charset="0"/>
              </a:rPr>
              <a:t> </a:t>
            </a:r>
            <a:r>
              <a:rPr lang="en-US" sz="1200" i="1" dirty="0">
                <a:latin typeface="Arial" pitchFamily="34" charset="0"/>
                <a:cs typeface="Arial" pitchFamily="34" charset="0"/>
              </a:rPr>
              <a:t>ed</a:t>
            </a:r>
            <a:r>
              <a:rPr lang="en-US" sz="1200" dirty="0">
                <a:latin typeface="Arial" pitchFamily="34" charset="0"/>
                <a:cs typeface="Arial" pitchFamily="34" charset="0"/>
              </a:rPr>
              <a:t>., p.  </a:t>
            </a:r>
            <a:r>
              <a:rPr lang="en-US" sz="1200" dirty="0" smtClean="0">
                <a:latin typeface="Arial" pitchFamily="34" charset="0"/>
                <a:cs typeface="Arial" pitchFamily="34" charset="0"/>
              </a:rPr>
              <a:t>25</a:t>
            </a:r>
            <a:endParaRPr lang="en-US" sz="1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pic>
        <p:nvPicPr>
          <p:cNvPr id="4100" name="Picture 4"/>
          <p:cNvPicPr>
            <a:picLocks noChangeAspect="1" noChangeArrowheads="1"/>
          </p:cNvPicPr>
          <p:nvPr/>
        </p:nvPicPr>
        <p:blipFill>
          <a:blip r:embed="rId3"/>
          <a:srcRect/>
          <a:stretch>
            <a:fillRect/>
          </a:stretch>
        </p:blipFill>
        <p:spPr bwMode="auto">
          <a:xfrm>
            <a:off x="1752600" y="152400"/>
            <a:ext cx="5638800" cy="5434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2428875" y="198785"/>
            <a:ext cx="4200525" cy="5592415"/>
          </a:xfrm>
          <a:prstGeom prst="rect">
            <a:avLst/>
          </a:prstGeom>
          <a:noFill/>
          <a:ln w="9525">
            <a:noFill/>
            <a:miter lim="800000"/>
            <a:headEnd/>
            <a:tailEnd/>
          </a:ln>
        </p:spPr>
      </p:pic>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pic>
        <p:nvPicPr>
          <p:cNvPr id="6147" name="Picture 3"/>
          <p:cNvPicPr>
            <a:picLocks noChangeAspect="1" noChangeArrowheads="1"/>
          </p:cNvPicPr>
          <p:nvPr/>
        </p:nvPicPr>
        <p:blipFill>
          <a:blip r:embed="rId3"/>
          <a:srcRect/>
          <a:stretch>
            <a:fillRect/>
          </a:stretch>
        </p:blipFill>
        <p:spPr bwMode="auto">
          <a:xfrm>
            <a:off x="2667000" y="2000250"/>
            <a:ext cx="3810000" cy="2857500"/>
          </a:xfrm>
          <a:prstGeom prst="rect">
            <a:avLst/>
          </a:prstGeom>
          <a:noFill/>
          <a:ln w="9525">
            <a:noFill/>
            <a:miter lim="800000"/>
            <a:headEnd/>
            <a:tailEnd/>
          </a:ln>
        </p:spPr>
      </p:pic>
      <p:pic>
        <p:nvPicPr>
          <p:cNvPr id="8194" name="Picture 2"/>
          <p:cNvPicPr>
            <a:picLocks noChangeAspect="1" noChangeArrowheads="1"/>
          </p:cNvPicPr>
          <p:nvPr/>
        </p:nvPicPr>
        <p:blipFill>
          <a:blip r:embed="rId4"/>
          <a:srcRect/>
          <a:stretch>
            <a:fillRect/>
          </a:stretch>
        </p:blipFill>
        <p:spPr bwMode="auto">
          <a:xfrm>
            <a:off x="1084944" y="272142"/>
            <a:ext cx="6934200" cy="52526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2343150" y="6573838"/>
            <a:ext cx="4591050" cy="284162"/>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1400">
                <a:solidFill>
                  <a:schemeClr val="tx2"/>
                </a:solidFill>
                <a:hlinkClick r:id="rId3"/>
              </a:rPr>
              <a:t>www.emory.edu/ENGLISH/Bahri/Hott.html</a:t>
            </a:r>
            <a:endParaRPr kumimoji="1" lang="en-US" sz="1400">
              <a:solidFill>
                <a:schemeClr val="tx2"/>
              </a:solidFill>
            </a:endParaRPr>
          </a:p>
        </p:txBody>
      </p:sp>
      <p:pic>
        <p:nvPicPr>
          <p:cNvPr id="92163" name="Picture 5"/>
          <p:cNvPicPr>
            <a:picLocks noChangeAspect="1" noChangeArrowheads="1"/>
          </p:cNvPicPr>
          <p:nvPr/>
        </p:nvPicPr>
        <p:blipFill>
          <a:blip r:embed="rId4"/>
          <a:srcRect/>
          <a:stretch>
            <a:fillRect/>
          </a:stretch>
        </p:blipFill>
        <p:spPr bwMode="auto">
          <a:xfrm>
            <a:off x="792163" y="555625"/>
            <a:ext cx="7589837" cy="5692775"/>
          </a:xfrm>
          <a:prstGeom prst="rect">
            <a:avLst/>
          </a:prstGeom>
          <a:noFill/>
          <a:ln w="9525">
            <a:noFill/>
            <a:miter lim="800000"/>
            <a:headEnd/>
            <a:tailEnd/>
          </a:ln>
        </p:spPr>
      </p:pic>
      <p:sp>
        <p:nvSpPr>
          <p:cNvPr id="92164" name="Text Box 6"/>
          <p:cNvSpPr txBox="1">
            <a:spLocks noChangeArrowheads="1"/>
          </p:cNvSpPr>
          <p:nvPr/>
        </p:nvSpPr>
        <p:spPr bwMode="auto">
          <a:xfrm>
            <a:off x="6629400" y="1090613"/>
            <a:ext cx="2209800" cy="3678237"/>
          </a:xfrm>
          <a:prstGeom prst="rect">
            <a:avLst/>
          </a:prstGeom>
          <a:noFill/>
          <a:ln w="9525">
            <a:noFill/>
            <a:miter lim="800000"/>
            <a:headEnd/>
            <a:tailEnd/>
          </a:ln>
        </p:spPr>
        <p:txBody>
          <a:bodyPr>
            <a:spAutoFit/>
          </a:bodyPr>
          <a:lstStyle/>
          <a:p>
            <a:pPr>
              <a:lnSpc>
                <a:spcPct val="110000"/>
              </a:lnSpc>
              <a:spcBef>
                <a:spcPct val="20000"/>
              </a:spcBef>
              <a:buClr>
                <a:schemeClr val="hlink"/>
              </a:buClr>
            </a:pPr>
            <a:r>
              <a:rPr kumimoji="1" lang="en-US"/>
              <a:t>Saarjite Baartman, </a:t>
            </a:r>
          </a:p>
          <a:p>
            <a:pPr>
              <a:lnSpc>
                <a:spcPct val="110000"/>
              </a:lnSpc>
              <a:spcBef>
                <a:spcPct val="20000"/>
              </a:spcBef>
              <a:buClr>
                <a:schemeClr val="hlink"/>
              </a:buClr>
            </a:pPr>
            <a:r>
              <a:rPr kumimoji="1" lang="en-US"/>
              <a:t>“The Hottentot Venus,” </a:t>
            </a:r>
          </a:p>
          <a:p>
            <a:pPr>
              <a:lnSpc>
                <a:spcPct val="110000"/>
              </a:lnSpc>
              <a:spcBef>
                <a:spcPct val="20000"/>
              </a:spcBef>
              <a:buClr>
                <a:schemeClr val="hlink"/>
              </a:buClr>
            </a:pPr>
            <a:r>
              <a:rPr kumimoji="1" lang="en-US"/>
              <a:t>was brought to Europe from Cape Town, South Africa, </a:t>
            </a:r>
            <a:r>
              <a:rPr kumimoji="1" lang="en-US">
                <a:solidFill>
                  <a:srgbClr val="CC3300"/>
                </a:solidFill>
              </a:rPr>
              <a:t>in 1810</a:t>
            </a:r>
            <a:r>
              <a:rPr kumimoji="1" lang="en-US"/>
              <a:t>, and was exhibited naked in a cage at Piccadilly, England.</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srcRect/>
          <a:stretch>
            <a:fillRect/>
          </a:stretch>
        </p:blipFill>
        <p:spPr bwMode="auto">
          <a:xfrm>
            <a:off x="2424113" y="439056"/>
            <a:ext cx="4295775" cy="5715000"/>
          </a:xfrm>
          <a:prstGeom prst="rect">
            <a:avLst/>
          </a:prstGeom>
          <a:noFill/>
          <a:ln w="9525">
            <a:noFill/>
            <a:miter lim="800000"/>
            <a:headEnd/>
            <a:tailEnd/>
          </a:ln>
        </p:spPr>
      </p:pic>
      <p:sp>
        <p:nvSpPr>
          <p:cNvPr id="9" name="Rectangle 8"/>
          <p:cNvSpPr/>
          <p:nvPr/>
        </p:nvSpPr>
        <p:spPr>
          <a:xfrm>
            <a:off x="914400" y="6334388"/>
            <a:ext cx="7315200" cy="276999"/>
          </a:xfrm>
          <a:prstGeom prst="rect">
            <a:avLst/>
          </a:prstGeom>
        </p:spPr>
        <p:txBody>
          <a:bodyPr>
            <a:spAutoFit/>
          </a:bodyPr>
          <a:lstStyle/>
          <a:p>
            <a:pPr algn="ctr" rtl="0" fontAlgn="base">
              <a:spcBef>
                <a:spcPct val="0"/>
              </a:spcBef>
              <a:spcAft>
                <a:spcPct val="0"/>
              </a:spcAft>
            </a:pPr>
            <a:r>
              <a:rPr lang="en-US" sz="1200" kern="1200" dirty="0">
                <a:solidFill>
                  <a:srgbClr val="000000"/>
                </a:solidFill>
                <a:latin typeface="Arial" pitchFamily="34" charset="0"/>
                <a:ea typeface="+mn-ea"/>
                <a:cs typeface="Arial" pitchFamily="34" charset="0"/>
                <a:hlinkClick r:id="rId4"/>
              </a:rPr>
              <a:t>http://en.wikipedia.org/wiki/Saartjie_Baartman</a:t>
            </a:r>
            <a:endParaRPr lang="en-US" sz="1200" kern="1200" dirty="0">
              <a:solidFill>
                <a:srgbClr val="000000"/>
              </a:solidFill>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sp>
        <p:nvSpPr>
          <p:cNvPr id="6" name="Rectangle 5"/>
          <p:cNvSpPr/>
          <p:nvPr/>
        </p:nvSpPr>
        <p:spPr>
          <a:xfrm>
            <a:off x="2485572" y="1261907"/>
            <a:ext cx="4161717" cy="461665"/>
          </a:xfrm>
          <a:prstGeom prst="rect">
            <a:avLst/>
          </a:prstGeom>
        </p:spPr>
        <p:txBody>
          <a:bodyPr wrap="none">
            <a:spAutoFit/>
          </a:bodyPr>
          <a:lstStyle/>
          <a:p>
            <a:pPr algn="l" rtl="0" fontAlgn="base">
              <a:spcBef>
                <a:spcPct val="0"/>
              </a:spcBef>
              <a:spcAft>
                <a:spcPct val="0"/>
              </a:spcAft>
            </a:pPr>
            <a:r>
              <a:rPr lang="en-US" kern="1200" dirty="0">
                <a:solidFill>
                  <a:srgbClr val="000000"/>
                </a:solidFill>
                <a:latin typeface="Verdana" pitchFamily="34" charset="0"/>
                <a:ea typeface="+mn-ea"/>
                <a:cs typeface="+mn-cs"/>
              </a:rPr>
              <a:t>She died on 29 December </a:t>
            </a:r>
            <a:r>
              <a:rPr lang="en-US" sz="2400" b="1" kern="1200" dirty="0">
                <a:solidFill>
                  <a:srgbClr val="000000"/>
                </a:solidFill>
                <a:latin typeface="Verdana" pitchFamily="34" charset="0"/>
                <a:ea typeface="+mn-ea"/>
                <a:cs typeface="+mn-cs"/>
              </a:rPr>
              <a:t>1815</a:t>
            </a:r>
          </a:p>
        </p:txBody>
      </p:sp>
      <p:sp>
        <p:nvSpPr>
          <p:cNvPr id="8" name="Rectangle 7"/>
          <p:cNvSpPr/>
          <p:nvPr/>
        </p:nvSpPr>
        <p:spPr>
          <a:xfrm>
            <a:off x="671286" y="2133600"/>
            <a:ext cx="7757886" cy="969496"/>
          </a:xfrm>
          <a:prstGeom prst="rect">
            <a:avLst/>
          </a:prstGeom>
        </p:spPr>
        <p:txBody>
          <a:bodyPr wrap="square">
            <a:spAutoFit/>
          </a:bodyPr>
          <a:lstStyle/>
          <a:p>
            <a:pPr algn="ctr" rtl="0" fontAlgn="base">
              <a:lnSpc>
                <a:spcPct val="150000"/>
              </a:lnSpc>
              <a:spcBef>
                <a:spcPct val="0"/>
              </a:spcBef>
              <a:spcAft>
                <a:spcPct val="0"/>
              </a:spcAft>
            </a:pPr>
            <a:r>
              <a:rPr lang="en-US" kern="1200" dirty="0">
                <a:solidFill>
                  <a:srgbClr val="000000"/>
                </a:solidFill>
                <a:latin typeface="Verdana" pitchFamily="34" charset="0"/>
                <a:ea typeface="+mn-ea"/>
                <a:cs typeface="+mn-cs"/>
              </a:rPr>
              <a:t>Her skeleton, preserved genitals and brain were placed </a:t>
            </a:r>
          </a:p>
          <a:p>
            <a:pPr algn="ctr" rtl="0" fontAlgn="base">
              <a:lnSpc>
                <a:spcPct val="150000"/>
              </a:lnSpc>
              <a:spcBef>
                <a:spcPct val="0"/>
              </a:spcBef>
              <a:spcAft>
                <a:spcPct val="0"/>
              </a:spcAft>
            </a:pPr>
            <a:r>
              <a:rPr lang="en-US" sz="2000" b="1" kern="1200" dirty="0">
                <a:solidFill>
                  <a:srgbClr val="000000"/>
                </a:solidFill>
                <a:latin typeface="Verdana" pitchFamily="34" charset="0"/>
                <a:ea typeface="+mn-ea"/>
                <a:cs typeface="+mn-cs"/>
              </a:rPr>
              <a:t>on display in Paris' </a:t>
            </a:r>
            <a:r>
              <a:rPr lang="en-US" sz="2000" b="1" i="1" kern="1200" dirty="0" err="1">
                <a:solidFill>
                  <a:srgbClr val="000000"/>
                </a:solidFill>
                <a:latin typeface="Verdana" pitchFamily="34" charset="0"/>
                <a:ea typeface="+mn-ea"/>
                <a:cs typeface="+mn-cs"/>
              </a:rPr>
              <a:t>Musée</a:t>
            </a:r>
            <a:r>
              <a:rPr lang="en-US" sz="2000" b="1" i="1" kern="1200" dirty="0">
                <a:solidFill>
                  <a:srgbClr val="000000"/>
                </a:solidFill>
                <a:latin typeface="Verdana" pitchFamily="34" charset="0"/>
                <a:ea typeface="+mn-ea"/>
                <a:cs typeface="+mn-cs"/>
              </a:rPr>
              <a:t> de </a:t>
            </a:r>
            <a:r>
              <a:rPr lang="en-US" sz="2000" b="1" i="1" kern="1200" dirty="0" err="1">
                <a:solidFill>
                  <a:srgbClr val="000000"/>
                </a:solidFill>
                <a:latin typeface="Verdana" pitchFamily="34" charset="0"/>
                <a:ea typeface="+mn-ea"/>
                <a:cs typeface="+mn-cs"/>
              </a:rPr>
              <a:t>l'Homme</a:t>
            </a:r>
            <a:r>
              <a:rPr lang="en-US" sz="2000" b="1" i="1" kern="1200" dirty="0">
                <a:solidFill>
                  <a:srgbClr val="000000"/>
                </a:solidFill>
                <a:latin typeface="Verdana" pitchFamily="34" charset="0"/>
                <a:ea typeface="+mn-ea"/>
                <a:cs typeface="+mn-cs"/>
              </a:rPr>
              <a:t> </a:t>
            </a:r>
            <a:r>
              <a:rPr lang="en-US" sz="2000" b="1" kern="1200" dirty="0">
                <a:solidFill>
                  <a:srgbClr val="000000"/>
                </a:solidFill>
                <a:latin typeface="Verdana" pitchFamily="34" charset="0"/>
                <a:ea typeface="+mn-ea"/>
                <a:cs typeface="+mn-cs"/>
              </a:rPr>
              <a:t>until 1974.</a:t>
            </a:r>
          </a:p>
        </p:txBody>
      </p:sp>
      <p:sp>
        <p:nvSpPr>
          <p:cNvPr id="9" name="Rectangle 8"/>
          <p:cNvSpPr/>
          <p:nvPr/>
        </p:nvSpPr>
        <p:spPr>
          <a:xfrm>
            <a:off x="914400" y="2971800"/>
            <a:ext cx="7315200" cy="2446824"/>
          </a:xfrm>
          <a:prstGeom prst="rect">
            <a:avLst/>
          </a:prstGeom>
        </p:spPr>
        <p:txBody>
          <a:bodyPr>
            <a:spAutoFit/>
          </a:bodyPr>
          <a:lstStyle/>
          <a:p>
            <a:pPr algn="ctr" rtl="0" fontAlgn="base">
              <a:lnSpc>
                <a:spcPct val="150000"/>
              </a:lnSpc>
              <a:spcBef>
                <a:spcPct val="0"/>
              </a:spcBef>
              <a:spcAft>
                <a:spcPct val="0"/>
              </a:spcAft>
            </a:pPr>
            <a:r>
              <a:rPr lang="en-US" kern="1200" dirty="0">
                <a:solidFill>
                  <a:srgbClr val="000000"/>
                </a:solidFill>
                <a:latin typeface="Verdana" pitchFamily="34" charset="0"/>
                <a:ea typeface="+mn-ea"/>
                <a:cs typeface="+mn-cs"/>
              </a:rPr>
              <a:t>Her remains were repatriated to her homeland, the </a:t>
            </a:r>
            <a:r>
              <a:rPr lang="en-US" kern="1200" dirty="0" err="1">
                <a:solidFill>
                  <a:srgbClr val="000000"/>
                </a:solidFill>
                <a:latin typeface="Verdana" pitchFamily="34" charset="0"/>
                <a:ea typeface="+mn-ea"/>
                <a:cs typeface="+mn-cs"/>
              </a:rPr>
              <a:t>Gamtoos</a:t>
            </a:r>
            <a:r>
              <a:rPr lang="en-US" kern="1200" dirty="0">
                <a:solidFill>
                  <a:srgbClr val="000000"/>
                </a:solidFill>
                <a:latin typeface="Verdana" pitchFamily="34" charset="0"/>
                <a:ea typeface="+mn-ea"/>
                <a:cs typeface="+mn-cs"/>
              </a:rPr>
              <a:t> Valley, on 6 May 2002 and she was </a:t>
            </a:r>
          </a:p>
          <a:p>
            <a:pPr algn="ctr" rtl="0" fontAlgn="base">
              <a:lnSpc>
                <a:spcPct val="150000"/>
              </a:lnSpc>
              <a:spcBef>
                <a:spcPct val="0"/>
              </a:spcBef>
              <a:spcAft>
                <a:spcPct val="0"/>
              </a:spcAft>
            </a:pPr>
            <a:r>
              <a:rPr lang="en-US" sz="2400" b="1" kern="1200" dirty="0">
                <a:solidFill>
                  <a:srgbClr val="000000"/>
                </a:solidFill>
                <a:latin typeface="Verdana" pitchFamily="34" charset="0"/>
                <a:ea typeface="+mn-ea"/>
                <a:cs typeface="+mn-cs"/>
              </a:rPr>
              <a:t>finally laid to rest on 9 August 2002 </a:t>
            </a:r>
          </a:p>
          <a:p>
            <a:pPr algn="ctr" rtl="0" fontAlgn="base">
              <a:lnSpc>
                <a:spcPct val="150000"/>
              </a:lnSpc>
              <a:spcBef>
                <a:spcPct val="0"/>
              </a:spcBef>
              <a:spcAft>
                <a:spcPct val="0"/>
              </a:spcAft>
            </a:pPr>
            <a:r>
              <a:rPr lang="en-US" kern="1200" dirty="0">
                <a:solidFill>
                  <a:srgbClr val="000000"/>
                </a:solidFill>
                <a:latin typeface="Verdana" pitchFamily="34" charset="0"/>
                <a:ea typeface="+mn-ea"/>
                <a:cs typeface="+mn-cs"/>
              </a:rPr>
              <a:t>on </a:t>
            </a:r>
            <a:r>
              <a:rPr lang="en-US" kern="1200" dirty="0" err="1">
                <a:solidFill>
                  <a:srgbClr val="000000"/>
                </a:solidFill>
                <a:latin typeface="Verdana" pitchFamily="34" charset="0"/>
                <a:ea typeface="+mn-ea"/>
                <a:cs typeface="+mn-cs"/>
              </a:rPr>
              <a:t>Vergaderingskop</a:t>
            </a:r>
            <a:r>
              <a:rPr lang="en-US" kern="1200" dirty="0">
                <a:solidFill>
                  <a:srgbClr val="000000"/>
                </a:solidFill>
                <a:latin typeface="Verdana" pitchFamily="34" charset="0"/>
                <a:ea typeface="+mn-ea"/>
                <a:cs typeface="+mn-cs"/>
              </a:rPr>
              <a:t>, a hill in the town of </a:t>
            </a:r>
            <a:r>
              <a:rPr lang="en-US" kern="1200" dirty="0" err="1">
                <a:solidFill>
                  <a:srgbClr val="000000"/>
                </a:solidFill>
                <a:latin typeface="Verdana" pitchFamily="34" charset="0"/>
                <a:ea typeface="+mn-ea"/>
                <a:cs typeface="+mn-cs"/>
              </a:rPr>
              <a:t>Hankey</a:t>
            </a:r>
            <a:r>
              <a:rPr lang="en-US" kern="1200" dirty="0">
                <a:solidFill>
                  <a:srgbClr val="000000"/>
                </a:solidFill>
                <a:latin typeface="Verdana" pitchFamily="34" charset="0"/>
                <a:ea typeface="+mn-ea"/>
                <a:cs typeface="+mn-cs"/>
              </a:rPr>
              <a:t> </a:t>
            </a:r>
          </a:p>
          <a:p>
            <a:pPr algn="ctr" rtl="0" fontAlgn="base">
              <a:lnSpc>
                <a:spcPct val="150000"/>
              </a:lnSpc>
              <a:spcBef>
                <a:spcPct val="0"/>
              </a:spcBef>
              <a:spcAft>
                <a:spcPct val="0"/>
              </a:spcAft>
            </a:pPr>
            <a:r>
              <a:rPr lang="en-US" sz="2400" b="1" kern="1200" dirty="0">
                <a:solidFill>
                  <a:srgbClr val="000000"/>
                </a:solidFill>
                <a:latin typeface="Verdana" pitchFamily="34" charset="0"/>
                <a:ea typeface="+mn-ea"/>
                <a:cs typeface="+mn-cs"/>
              </a:rPr>
              <a:t>over 200 years after her birth</a:t>
            </a:r>
            <a:r>
              <a:rPr lang="en-US" kern="1200" dirty="0">
                <a:solidFill>
                  <a:srgbClr val="000000"/>
                </a:solidFill>
                <a:latin typeface="Verdana" pitchFamily="34" charset="0"/>
                <a:ea typeface="+mn-ea"/>
                <a:cs typeface="+mn-cs"/>
              </a:rPr>
              <a:t>.</a:t>
            </a:r>
          </a:p>
        </p:txBody>
      </p:sp>
      <p:sp>
        <p:nvSpPr>
          <p:cNvPr id="10" name="Rectangle 9"/>
          <p:cNvSpPr/>
          <p:nvPr/>
        </p:nvSpPr>
        <p:spPr>
          <a:xfrm>
            <a:off x="914400" y="6334388"/>
            <a:ext cx="7315200" cy="276999"/>
          </a:xfrm>
          <a:prstGeom prst="rect">
            <a:avLst/>
          </a:prstGeom>
        </p:spPr>
        <p:txBody>
          <a:bodyPr>
            <a:spAutoFit/>
          </a:bodyPr>
          <a:lstStyle/>
          <a:p>
            <a:pPr algn="ctr" rtl="0" fontAlgn="base">
              <a:spcBef>
                <a:spcPct val="0"/>
              </a:spcBef>
              <a:spcAft>
                <a:spcPct val="0"/>
              </a:spcAft>
            </a:pPr>
            <a:r>
              <a:rPr lang="en-US" sz="1200" kern="1200" dirty="0">
                <a:solidFill>
                  <a:srgbClr val="000000"/>
                </a:solidFill>
                <a:latin typeface="Arial" pitchFamily="34" charset="0"/>
                <a:ea typeface="+mn-ea"/>
                <a:cs typeface="Arial" pitchFamily="34" charset="0"/>
                <a:hlinkClick r:id="rId3"/>
              </a:rPr>
              <a:t>http://en.wikipedia.org/wiki/Saartjie_Baartman</a:t>
            </a:r>
            <a:endParaRPr lang="en-US" sz="1200" kern="1200" dirty="0">
              <a:solidFill>
                <a:srgbClr val="000000"/>
              </a:solidFill>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chemeClr val="bg2">
                    <a:lumMod val="20000"/>
                    <a:lumOff val="80000"/>
                  </a:schemeClr>
                </a:solidFill>
                <a:latin typeface="Verdana" pitchFamily="34" charset="0"/>
                <a:ea typeface="+mn-ea"/>
                <a:cs typeface="+mn-cs"/>
              </a:rPr>
              <a:t>Saartjie</a:t>
            </a:r>
            <a:r>
              <a:rPr lang="en-US" sz="1600" b="1" kern="1200" dirty="0">
                <a:solidFill>
                  <a:schemeClr val="bg2">
                    <a:lumMod val="20000"/>
                    <a:lumOff val="80000"/>
                  </a:schemeClr>
                </a:solidFill>
                <a:latin typeface="Verdana" pitchFamily="34" charset="0"/>
                <a:ea typeface="+mn-ea"/>
                <a:cs typeface="+mn-cs"/>
              </a:rPr>
              <a:t> </a:t>
            </a:r>
            <a:r>
              <a:rPr lang="en-US" sz="1600" b="1" kern="1200" dirty="0" err="1">
                <a:solidFill>
                  <a:schemeClr val="bg2">
                    <a:lumMod val="20000"/>
                    <a:lumOff val="80000"/>
                  </a:schemeClr>
                </a:solidFill>
                <a:latin typeface="Verdana" pitchFamily="34" charset="0"/>
                <a:ea typeface="+mn-ea"/>
                <a:cs typeface="+mn-cs"/>
              </a:rPr>
              <a:t>Baartman</a:t>
            </a:r>
            <a:endParaRPr lang="en-US" sz="1600" b="1" kern="1200" dirty="0">
              <a:solidFill>
                <a:schemeClr val="bg2">
                  <a:lumMod val="20000"/>
                  <a:lumOff val="80000"/>
                </a:schemeClr>
              </a:solidFill>
              <a:latin typeface="Verdana" pitchFamily="34" charset="0"/>
              <a:ea typeface="+mn-ea"/>
              <a:cs typeface="+mn-cs"/>
            </a:endParaRPr>
          </a:p>
          <a:p>
            <a:pPr algn="ctr" rtl="0" fontAlgn="base">
              <a:spcBef>
                <a:spcPct val="0"/>
              </a:spcBef>
              <a:spcAft>
                <a:spcPct val="0"/>
              </a:spcAft>
            </a:pPr>
            <a:r>
              <a:rPr lang="en-US" sz="1600" b="1" kern="1200" dirty="0">
                <a:solidFill>
                  <a:schemeClr val="bg2">
                    <a:lumMod val="20000"/>
                    <a:lumOff val="80000"/>
                  </a:schemeClr>
                </a:solidFill>
                <a:latin typeface="Verdana" pitchFamily="34" charset="0"/>
                <a:ea typeface="+mn-ea"/>
                <a:cs typeface="+mn-cs"/>
              </a:rPr>
              <a:t>1789 - 1815</a:t>
            </a:r>
          </a:p>
        </p:txBody>
      </p:sp>
      <p:sp>
        <p:nvSpPr>
          <p:cNvPr id="6" name="Rectangle 5"/>
          <p:cNvSpPr/>
          <p:nvPr/>
        </p:nvSpPr>
        <p:spPr>
          <a:xfrm>
            <a:off x="2485572" y="1261907"/>
            <a:ext cx="4161717" cy="461665"/>
          </a:xfrm>
          <a:prstGeom prst="rect">
            <a:avLst/>
          </a:prstGeom>
        </p:spPr>
        <p:txBody>
          <a:bodyPr wrap="none">
            <a:spAutoFit/>
          </a:bodyPr>
          <a:lstStyle/>
          <a:p>
            <a:pPr algn="l" rtl="0" fontAlgn="base">
              <a:spcBef>
                <a:spcPct val="0"/>
              </a:spcBef>
              <a:spcAft>
                <a:spcPct val="0"/>
              </a:spcAft>
            </a:pPr>
            <a:r>
              <a:rPr lang="en-US" kern="1200" dirty="0">
                <a:solidFill>
                  <a:schemeClr val="bg2">
                    <a:lumMod val="20000"/>
                    <a:lumOff val="80000"/>
                  </a:schemeClr>
                </a:solidFill>
                <a:latin typeface="Verdana" pitchFamily="34" charset="0"/>
                <a:ea typeface="+mn-ea"/>
                <a:cs typeface="+mn-cs"/>
              </a:rPr>
              <a:t>She died on 29 December </a:t>
            </a:r>
            <a:r>
              <a:rPr lang="en-US" sz="2400" b="1" kern="1200" dirty="0">
                <a:solidFill>
                  <a:srgbClr val="000000"/>
                </a:solidFill>
                <a:latin typeface="Verdana" pitchFamily="34" charset="0"/>
                <a:ea typeface="+mn-ea"/>
                <a:cs typeface="+mn-cs"/>
              </a:rPr>
              <a:t>1815</a:t>
            </a:r>
          </a:p>
        </p:txBody>
      </p:sp>
      <p:sp>
        <p:nvSpPr>
          <p:cNvPr id="8" name="Rectangle 7"/>
          <p:cNvSpPr/>
          <p:nvPr/>
        </p:nvSpPr>
        <p:spPr>
          <a:xfrm>
            <a:off x="671286" y="2133600"/>
            <a:ext cx="7757886" cy="923330"/>
          </a:xfrm>
          <a:prstGeom prst="rect">
            <a:avLst/>
          </a:prstGeom>
        </p:spPr>
        <p:txBody>
          <a:bodyPr wrap="square">
            <a:spAutoFit/>
          </a:bodyPr>
          <a:lstStyle/>
          <a:p>
            <a:pPr algn="ctr" rtl="0" fontAlgn="base">
              <a:lnSpc>
                <a:spcPct val="150000"/>
              </a:lnSpc>
              <a:spcBef>
                <a:spcPct val="0"/>
              </a:spcBef>
              <a:spcAft>
                <a:spcPct val="0"/>
              </a:spcAft>
            </a:pPr>
            <a:r>
              <a:rPr lang="en-US" kern="1200" dirty="0">
                <a:solidFill>
                  <a:schemeClr val="bg2">
                    <a:lumMod val="20000"/>
                    <a:lumOff val="80000"/>
                  </a:schemeClr>
                </a:solidFill>
                <a:latin typeface="Verdana" pitchFamily="34" charset="0"/>
                <a:ea typeface="+mn-ea"/>
                <a:cs typeface="+mn-cs"/>
              </a:rPr>
              <a:t>Her skeleton, preserved genitals and brain were placed </a:t>
            </a:r>
          </a:p>
          <a:p>
            <a:pPr algn="ctr" rtl="0" fontAlgn="base">
              <a:lnSpc>
                <a:spcPct val="150000"/>
              </a:lnSpc>
              <a:spcBef>
                <a:spcPct val="0"/>
              </a:spcBef>
              <a:spcAft>
                <a:spcPct val="0"/>
              </a:spcAft>
            </a:pPr>
            <a:r>
              <a:rPr lang="en-US" sz="2000" b="1" kern="1200" dirty="0">
                <a:solidFill>
                  <a:srgbClr val="000000"/>
                </a:solidFill>
                <a:latin typeface="Verdana" pitchFamily="34" charset="0"/>
                <a:ea typeface="+mn-ea"/>
                <a:cs typeface="+mn-cs"/>
              </a:rPr>
              <a:t>on display </a:t>
            </a:r>
            <a:r>
              <a:rPr lang="en-US" sz="2000" b="1" kern="1200" dirty="0">
                <a:solidFill>
                  <a:schemeClr val="bg2">
                    <a:lumMod val="20000"/>
                    <a:lumOff val="80000"/>
                  </a:schemeClr>
                </a:solidFill>
                <a:latin typeface="Verdana" pitchFamily="34" charset="0"/>
                <a:ea typeface="+mn-ea"/>
                <a:cs typeface="+mn-cs"/>
              </a:rPr>
              <a:t>in Paris' </a:t>
            </a:r>
            <a:r>
              <a:rPr lang="en-US" sz="2000" b="1" i="1" kern="1200" dirty="0" err="1">
                <a:solidFill>
                  <a:schemeClr val="bg2">
                    <a:lumMod val="20000"/>
                    <a:lumOff val="80000"/>
                  </a:schemeClr>
                </a:solidFill>
                <a:latin typeface="Verdana" pitchFamily="34" charset="0"/>
                <a:ea typeface="+mn-ea"/>
                <a:cs typeface="+mn-cs"/>
              </a:rPr>
              <a:t>Musée</a:t>
            </a:r>
            <a:r>
              <a:rPr lang="en-US" sz="2000" b="1" i="1" kern="1200" dirty="0">
                <a:solidFill>
                  <a:schemeClr val="bg2">
                    <a:lumMod val="20000"/>
                    <a:lumOff val="80000"/>
                  </a:schemeClr>
                </a:solidFill>
                <a:latin typeface="Verdana" pitchFamily="34" charset="0"/>
                <a:ea typeface="+mn-ea"/>
                <a:cs typeface="+mn-cs"/>
              </a:rPr>
              <a:t> de </a:t>
            </a:r>
            <a:r>
              <a:rPr lang="en-US" sz="2000" b="1" i="1" kern="1200" dirty="0" err="1">
                <a:solidFill>
                  <a:schemeClr val="bg2">
                    <a:lumMod val="20000"/>
                    <a:lumOff val="80000"/>
                  </a:schemeClr>
                </a:solidFill>
                <a:latin typeface="Verdana" pitchFamily="34" charset="0"/>
                <a:ea typeface="+mn-ea"/>
                <a:cs typeface="+mn-cs"/>
              </a:rPr>
              <a:t>l'Homme</a:t>
            </a:r>
            <a:r>
              <a:rPr lang="en-US" sz="2000" b="1" i="1" kern="1200" dirty="0">
                <a:solidFill>
                  <a:schemeClr val="bg2">
                    <a:lumMod val="20000"/>
                    <a:lumOff val="80000"/>
                  </a:schemeClr>
                </a:solidFill>
                <a:latin typeface="Verdana" pitchFamily="34" charset="0"/>
                <a:ea typeface="+mn-ea"/>
                <a:cs typeface="+mn-cs"/>
              </a:rPr>
              <a:t> </a:t>
            </a:r>
            <a:r>
              <a:rPr lang="en-US" sz="2000" b="1" kern="1200" dirty="0">
                <a:solidFill>
                  <a:srgbClr val="000000"/>
                </a:solidFill>
                <a:latin typeface="Verdana" pitchFamily="34" charset="0"/>
                <a:ea typeface="+mn-ea"/>
                <a:cs typeface="+mn-cs"/>
              </a:rPr>
              <a:t>until 1974.</a:t>
            </a:r>
          </a:p>
        </p:txBody>
      </p:sp>
      <p:sp>
        <p:nvSpPr>
          <p:cNvPr id="9" name="Rectangle 8"/>
          <p:cNvSpPr/>
          <p:nvPr/>
        </p:nvSpPr>
        <p:spPr>
          <a:xfrm>
            <a:off x="914400" y="2971800"/>
            <a:ext cx="7315200" cy="2308324"/>
          </a:xfrm>
          <a:prstGeom prst="rect">
            <a:avLst/>
          </a:prstGeom>
        </p:spPr>
        <p:txBody>
          <a:bodyPr>
            <a:spAutoFit/>
          </a:bodyPr>
          <a:lstStyle/>
          <a:p>
            <a:pPr algn="ctr" rtl="0" fontAlgn="base">
              <a:lnSpc>
                <a:spcPct val="150000"/>
              </a:lnSpc>
              <a:spcBef>
                <a:spcPct val="0"/>
              </a:spcBef>
              <a:spcAft>
                <a:spcPct val="0"/>
              </a:spcAft>
            </a:pPr>
            <a:r>
              <a:rPr lang="en-US" kern="1200" dirty="0">
                <a:solidFill>
                  <a:schemeClr val="bg2">
                    <a:lumMod val="20000"/>
                    <a:lumOff val="80000"/>
                  </a:schemeClr>
                </a:solidFill>
                <a:latin typeface="Verdana" pitchFamily="34" charset="0"/>
                <a:ea typeface="+mn-ea"/>
                <a:cs typeface="+mn-cs"/>
              </a:rPr>
              <a:t>Her remains were repatriated to her homeland, the </a:t>
            </a:r>
            <a:r>
              <a:rPr lang="en-US" kern="1200" dirty="0" err="1">
                <a:solidFill>
                  <a:schemeClr val="bg2">
                    <a:lumMod val="20000"/>
                    <a:lumOff val="80000"/>
                  </a:schemeClr>
                </a:solidFill>
                <a:latin typeface="Verdana" pitchFamily="34" charset="0"/>
                <a:ea typeface="+mn-ea"/>
                <a:cs typeface="+mn-cs"/>
              </a:rPr>
              <a:t>Gamtoos</a:t>
            </a:r>
            <a:r>
              <a:rPr lang="en-US" kern="1200" dirty="0">
                <a:solidFill>
                  <a:schemeClr val="bg2">
                    <a:lumMod val="20000"/>
                    <a:lumOff val="80000"/>
                  </a:schemeClr>
                </a:solidFill>
                <a:latin typeface="Verdana" pitchFamily="34" charset="0"/>
                <a:ea typeface="+mn-ea"/>
                <a:cs typeface="+mn-cs"/>
              </a:rPr>
              <a:t> Valley, on 6 May 2002 and she was </a:t>
            </a:r>
          </a:p>
          <a:p>
            <a:pPr algn="ctr" rtl="0" fontAlgn="base">
              <a:lnSpc>
                <a:spcPct val="150000"/>
              </a:lnSpc>
              <a:spcBef>
                <a:spcPct val="0"/>
              </a:spcBef>
              <a:spcAft>
                <a:spcPct val="0"/>
              </a:spcAft>
            </a:pPr>
            <a:r>
              <a:rPr lang="en-US" sz="2400" b="1" kern="1200" dirty="0">
                <a:solidFill>
                  <a:srgbClr val="000000"/>
                </a:solidFill>
                <a:latin typeface="Verdana" pitchFamily="34" charset="0"/>
                <a:ea typeface="+mn-ea"/>
                <a:cs typeface="+mn-cs"/>
              </a:rPr>
              <a:t>finally laid to rest </a:t>
            </a:r>
            <a:r>
              <a:rPr lang="en-US" sz="2400" b="1" kern="1200" dirty="0">
                <a:solidFill>
                  <a:schemeClr val="bg2">
                    <a:lumMod val="20000"/>
                    <a:lumOff val="80000"/>
                  </a:schemeClr>
                </a:solidFill>
                <a:latin typeface="Verdana" pitchFamily="34" charset="0"/>
                <a:ea typeface="+mn-ea"/>
                <a:cs typeface="+mn-cs"/>
              </a:rPr>
              <a:t>on 9 August</a:t>
            </a:r>
            <a:r>
              <a:rPr lang="en-US" sz="2400" b="1" kern="1200" dirty="0">
                <a:solidFill>
                  <a:srgbClr val="000000"/>
                </a:solidFill>
                <a:latin typeface="Verdana" pitchFamily="34" charset="0"/>
                <a:ea typeface="+mn-ea"/>
                <a:cs typeface="+mn-cs"/>
              </a:rPr>
              <a:t> 2002 </a:t>
            </a:r>
          </a:p>
          <a:p>
            <a:pPr algn="ctr" rtl="0" fontAlgn="base">
              <a:lnSpc>
                <a:spcPct val="150000"/>
              </a:lnSpc>
              <a:spcBef>
                <a:spcPct val="0"/>
              </a:spcBef>
              <a:spcAft>
                <a:spcPct val="0"/>
              </a:spcAft>
            </a:pPr>
            <a:r>
              <a:rPr lang="en-US" kern="1200" dirty="0">
                <a:solidFill>
                  <a:schemeClr val="bg2">
                    <a:lumMod val="20000"/>
                    <a:lumOff val="80000"/>
                  </a:schemeClr>
                </a:solidFill>
                <a:latin typeface="Verdana" pitchFamily="34" charset="0"/>
                <a:ea typeface="+mn-ea"/>
                <a:cs typeface="+mn-cs"/>
              </a:rPr>
              <a:t>on </a:t>
            </a:r>
            <a:r>
              <a:rPr lang="en-US" kern="1200" dirty="0" err="1">
                <a:solidFill>
                  <a:schemeClr val="bg2">
                    <a:lumMod val="20000"/>
                    <a:lumOff val="80000"/>
                  </a:schemeClr>
                </a:solidFill>
                <a:latin typeface="Verdana" pitchFamily="34" charset="0"/>
                <a:ea typeface="+mn-ea"/>
                <a:cs typeface="+mn-cs"/>
              </a:rPr>
              <a:t>Vergaderingskop</a:t>
            </a:r>
            <a:r>
              <a:rPr lang="en-US" kern="1200" dirty="0">
                <a:solidFill>
                  <a:schemeClr val="bg2">
                    <a:lumMod val="20000"/>
                    <a:lumOff val="80000"/>
                  </a:schemeClr>
                </a:solidFill>
                <a:latin typeface="Verdana" pitchFamily="34" charset="0"/>
                <a:ea typeface="+mn-ea"/>
                <a:cs typeface="+mn-cs"/>
              </a:rPr>
              <a:t>, a hill in the town of </a:t>
            </a:r>
            <a:r>
              <a:rPr lang="en-US" kern="1200" dirty="0" err="1">
                <a:solidFill>
                  <a:schemeClr val="bg2">
                    <a:lumMod val="20000"/>
                    <a:lumOff val="80000"/>
                  </a:schemeClr>
                </a:solidFill>
                <a:latin typeface="Verdana" pitchFamily="34" charset="0"/>
                <a:ea typeface="+mn-ea"/>
                <a:cs typeface="+mn-cs"/>
              </a:rPr>
              <a:t>Hankey</a:t>
            </a:r>
            <a:r>
              <a:rPr lang="en-US" kern="1200" dirty="0">
                <a:solidFill>
                  <a:schemeClr val="bg2">
                    <a:lumMod val="20000"/>
                    <a:lumOff val="80000"/>
                  </a:schemeClr>
                </a:solidFill>
                <a:latin typeface="Verdana" pitchFamily="34" charset="0"/>
                <a:ea typeface="+mn-ea"/>
                <a:cs typeface="+mn-cs"/>
              </a:rPr>
              <a:t> </a:t>
            </a:r>
          </a:p>
          <a:p>
            <a:pPr algn="ctr" rtl="0" fontAlgn="base">
              <a:lnSpc>
                <a:spcPct val="150000"/>
              </a:lnSpc>
              <a:spcBef>
                <a:spcPct val="0"/>
              </a:spcBef>
              <a:spcAft>
                <a:spcPct val="0"/>
              </a:spcAft>
            </a:pPr>
            <a:r>
              <a:rPr lang="en-US" sz="2400" b="1" kern="1200" dirty="0">
                <a:solidFill>
                  <a:srgbClr val="000000"/>
                </a:solidFill>
                <a:latin typeface="Verdana" pitchFamily="34" charset="0"/>
                <a:ea typeface="+mn-ea"/>
                <a:cs typeface="+mn-cs"/>
              </a:rPr>
              <a:t>over 200 years after her birth</a:t>
            </a:r>
            <a:r>
              <a:rPr lang="en-US" kern="1200" dirty="0">
                <a:solidFill>
                  <a:srgbClr val="000000"/>
                </a:solidFill>
                <a:latin typeface="Verdana" pitchFamily="34" charset="0"/>
                <a:ea typeface="+mn-ea"/>
                <a:cs typeface="+mn-cs"/>
              </a:rPr>
              <a:t>.</a:t>
            </a:r>
          </a:p>
        </p:txBody>
      </p:sp>
      <p:sp>
        <p:nvSpPr>
          <p:cNvPr id="10" name="Rectangle 9"/>
          <p:cNvSpPr/>
          <p:nvPr/>
        </p:nvSpPr>
        <p:spPr>
          <a:xfrm>
            <a:off x="914400" y="6334388"/>
            <a:ext cx="7315200" cy="276999"/>
          </a:xfrm>
          <a:prstGeom prst="rect">
            <a:avLst/>
          </a:prstGeom>
        </p:spPr>
        <p:txBody>
          <a:bodyPr>
            <a:spAutoFit/>
          </a:bodyPr>
          <a:lstStyle/>
          <a:p>
            <a:pPr algn="ctr" rtl="0" fontAlgn="base">
              <a:spcBef>
                <a:spcPct val="0"/>
              </a:spcBef>
              <a:spcAft>
                <a:spcPct val="0"/>
              </a:spcAft>
            </a:pPr>
            <a:r>
              <a:rPr lang="en-US" sz="1200" kern="1200" dirty="0">
                <a:solidFill>
                  <a:srgbClr val="000000"/>
                </a:solidFill>
                <a:latin typeface="Arial" pitchFamily="34" charset="0"/>
                <a:ea typeface="+mn-ea"/>
                <a:cs typeface="Arial" pitchFamily="34" charset="0"/>
                <a:hlinkClick r:id="rId3"/>
              </a:rPr>
              <a:t>http://en.wikipedia.org/wiki/Saartjie_Baartman</a:t>
            </a:r>
            <a:endParaRPr lang="en-US" sz="1200" kern="1200" dirty="0">
              <a:solidFill>
                <a:srgbClr val="000000"/>
              </a:solidFill>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2743200" y="5663625"/>
            <a:ext cx="3657600" cy="584775"/>
          </a:xfrm>
          <a:prstGeom prst="rect">
            <a:avLst/>
          </a:prstGeom>
        </p:spPr>
        <p:txBody>
          <a:bodyPr wrap="square">
            <a:spAutoFit/>
          </a:bodyPr>
          <a:lstStyle/>
          <a:p>
            <a:pPr algn="ctr" rtl="0" fontAlgn="base">
              <a:spcBef>
                <a:spcPct val="0"/>
              </a:spcBef>
              <a:spcAft>
                <a:spcPct val="0"/>
              </a:spcAft>
            </a:pPr>
            <a:r>
              <a:rPr lang="en-US" sz="1600" b="1" kern="1200" dirty="0" err="1">
                <a:solidFill>
                  <a:srgbClr val="000000"/>
                </a:solidFill>
                <a:latin typeface="Verdana" pitchFamily="34" charset="0"/>
                <a:ea typeface="+mn-ea"/>
                <a:cs typeface="+mn-cs"/>
              </a:rPr>
              <a:t>Saartjie</a:t>
            </a:r>
            <a:r>
              <a:rPr lang="en-US" sz="1600" b="1" kern="1200" dirty="0">
                <a:solidFill>
                  <a:srgbClr val="000000"/>
                </a:solidFill>
                <a:latin typeface="Verdana" pitchFamily="34" charset="0"/>
                <a:ea typeface="+mn-ea"/>
                <a:cs typeface="+mn-cs"/>
              </a:rPr>
              <a:t> </a:t>
            </a:r>
            <a:r>
              <a:rPr lang="en-US" sz="1600" b="1" kern="1200" dirty="0" err="1">
                <a:solidFill>
                  <a:srgbClr val="000000"/>
                </a:solidFill>
                <a:latin typeface="Verdana" pitchFamily="34" charset="0"/>
                <a:ea typeface="+mn-ea"/>
                <a:cs typeface="+mn-cs"/>
              </a:rPr>
              <a:t>Baartman</a:t>
            </a:r>
            <a:endParaRPr lang="en-US" sz="1600" b="1" kern="1200" dirty="0">
              <a:solidFill>
                <a:srgbClr val="000000"/>
              </a:solidFill>
              <a:latin typeface="Verdana" pitchFamily="34" charset="0"/>
              <a:ea typeface="+mn-ea"/>
              <a:cs typeface="+mn-cs"/>
            </a:endParaRPr>
          </a:p>
          <a:p>
            <a:pPr algn="ctr" rtl="0" fontAlgn="base">
              <a:spcBef>
                <a:spcPct val="0"/>
              </a:spcBef>
              <a:spcAft>
                <a:spcPct val="0"/>
              </a:spcAft>
            </a:pPr>
            <a:r>
              <a:rPr lang="en-US" sz="1600" b="1" kern="1200" dirty="0">
                <a:solidFill>
                  <a:srgbClr val="000000"/>
                </a:solidFill>
                <a:latin typeface="Verdana" pitchFamily="34" charset="0"/>
                <a:ea typeface="+mn-ea"/>
                <a:cs typeface="+mn-cs"/>
              </a:rPr>
              <a:t>1789 - 1815</a:t>
            </a:r>
          </a:p>
        </p:txBody>
      </p:sp>
      <p:pic>
        <p:nvPicPr>
          <p:cNvPr id="5127" name="Picture 7"/>
          <p:cNvPicPr>
            <a:picLocks noChangeAspect="1" noChangeArrowheads="1"/>
          </p:cNvPicPr>
          <p:nvPr/>
        </p:nvPicPr>
        <p:blipFill>
          <a:blip r:embed="rId3"/>
          <a:srcRect/>
          <a:stretch>
            <a:fillRect/>
          </a:stretch>
        </p:blipFill>
        <p:spPr bwMode="auto">
          <a:xfrm>
            <a:off x="1280886" y="928914"/>
            <a:ext cx="6553200" cy="4607719"/>
          </a:xfrm>
          <a:prstGeom prst="rect">
            <a:avLst/>
          </a:prstGeom>
          <a:noFill/>
          <a:ln w="9525">
            <a:noFill/>
            <a:miter lim="800000"/>
            <a:headEnd/>
            <a:tailEnd/>
          </a:ln>
        </p:spPr>
      </p:pic>
      <p:sp>
        <p:nvSpPr>
          <p:cNvPr id="5" name="Rectangle 4"/>
          <p:cNvSpPr/>
          <p:nvPr/>
        </p:nvSpPr>
        <p:spPr>
          <a:xfrm>
            <a:off x="2728686" y="4854714"/>
            <a:ext cx="3698448" cy="707886"/>
          </a:xfrm>
          <a:prstGeom prst="rect">
            <a:avLst/>
          </a:prstGeom>
        </p:spPr>
        <p:txBody>
          <a:bodyPr wrap="none">
            <a:spAutoFit/>
          </a:bodyPr>
          <a:lstStyle/>
          <a:p>
            <a:pPr algn="l" rtl="0" fontAlgn="base">
              <a:spcBef>
                <a:spcPct val="0"/>
              </a:spcBef>
              <a:spcAft>
                <a:spcPct val="0"/>
              </a:spcAft>
            </a:pPr>
            <a:r>
              <a:rPr lang="en-US" sz="4000" b="1" kern="1200" dirty="0">
                <a:solidFill>
                  <a:srgbClr val="FFFFFF"/>
                </a:solidFill>
                <a:latin typeface="Verdana" pitchFamily="34" charset="0"/>
                <a:ea typeface="+mn-ea"/>
                <a:cs typeface="+mn-cs"/>
              </a:rPr>
              <a:t>6 May 2002 </a:t>
            </a: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1576388" y="6529388"/>
            <a:ext cx="5972175" cy="284162"/>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1400">
                <a:solidFill>
                  <a:schemeClr val="tx2"/>
                </a:solidFill>
                <a:hlinkClick r:id="rId3"/>
              </a:rPr>
              <a:t>http://news.bbc.co.uk/1/hi/world/europe/1957240.stm</a:t>
            </a:r>
            <a:endParaRPr kumimoji="1" lang="en-US" sz="1400">
              <a:solidFill>
                <a:schemeClr val="tx2"/>
              </a:solidFill>
            </a:endParaRPr>
          </a:p>
        </p:txBody>
      </p:sp>
      <p:pic>
        <p:nvPicPr>
          <p:cNvPr id="93187" name="Picture 4"/>
          <p:cNvPicPr>
            <a:picLocks noChangeAspect="1" noChangeArrowheads="1"/>
          </p:cNvPicPr>
          <p:nvPr/>
        </p:nvPicPr>
        <p:blipFill>
          <a:blip r:embed="rId4"/>
          <a:srcRect/>
          <a:stretch>
            <a:fillRect/>
          </a:stretch>
        </p:blipFill>
        <p:spPr bwMode="auto">
          <a:xfrm>
            <a:off x="792163" y="555625"/>
            <a:ext cx="7589837" cy="5692775"/>
          </a:xfrm>
          <a:prstGeom prst="rect">
            <a:avLst/>
          </a:prstGeom>
          <a:noFill/>
          <a:ln w="9525">
            <a:noFill/>
            <a:miter lim="800000"/>
            <a:headEnd/>
            <a:tailEnd/>
          </a:ln>
        </p:spPr>
      </p:pic>
      <p:sp>
        <p:nvSpPr>
          <p:cNvPr id="6" name="Rectangle 5"/>
          <p:cNvSpPr/>
          <p:nvPr/>
        </p:nvSpPr>
        <p:spPr>
          <a:xfrm>
            <a:off x="2728686" y="4854714"/>
            <a:ext cx="3698448" cy="707886"/>
          </a:xfrm>
          <a:prstGeom prst="rect">
            <a:avLst/>
          </a:prstGeom>
        </p:spPr>
        <p:txBody>
          <a:bodyPr wrap="none">
            <a:spAutoFit/>
          </a:bodyPr>
          <a:lstStyle/>
          <a:p>
            <a:pPr algn="l" rtl="0" fontAlgn="base">
              <a:spcBef>
                <a:spcPct val="0"/>
              </a:spcBef>
              <a:spcAft>
                <a:spcPct val="0"/>
              </a:spcAft>
            </a:pPr>
            <a:r>
              <a:rPr lang="en-US" sz="4000" b="1" kern="1200" dirty="0">
                <a:latin typeface="Verdana" pitchFamily="34" charset="0"/>
                <a:ea typeface="+mn-ea"/>
                <a:cs typeface="+mn-cs"/>
              </a:rPr>
              <a:t>6 May 2002 </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1400628" y="6415314"/>
            <a:ext cx="6301725" cy="203133"/>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800" b="0" dirty="0" smtClean="0">
                <a:solidFill>
                  <a:schemeClr val="tx2"/>
                </a:solidFill>
                <a:hlinkClick r:id="rId3"/>
              </a:rPr>
              <a:t>http://www.judyshopsthemall.com/2009/08/bodies-the-exhibition-walks-into-controversial-debut-at-mall-of-america/</a:t>
            </a:r>
            <a:endParaRPr kumimoji="1" lang="en-US" sz="800" b="0" dirty="0">
              <a:solidFill>
                <a:schemeClr val="tx2"/>
              </a:solidFill>
            </a:endParaRPr>
          </a:p>
        </p:txBody>
      </p:sp>
      <p:sp>
        <p:nvSpPr>
          <p:cNvPr id="5" name="Rectangle 4"/>
          <p:cNvSpPr/>
          <p:nvPr/>
        </p:nvSpPr>
        <p:spPr>
          <a:xfrm>
            <a:off x="2728686" y="4854714"/>
            <a:ext cx="3698448" cy="707886"/>
          </a:xfrm>
          <a:prstGeom prst="rect">
            <a:avLst/>
          </a:prstGeom>
        </p:spPr>
        <p:txBody>
          <a:bodyPr wrap="none">
            <a:spAutoFit/>
          </a:bodyPr>
          <a:lstStyle/>
          <a:p>
            <a:pPr algn="l" rtl="0" fontAlgn="base">
              <a:spcBef>
                <a:spcPct val="0"/>
              </a:spcBef>
              <a:spcAft>
                <a:spcPct val="0"/>
              </a:spcAft>
            </a:pPr>
            <a:r>
              <a:rPr lang="en-US" sz="4000" b="1" kern="1200" dirty="0">
                <a:solidFill>
                  <a:srgbClr val="FFFFFF"/>
                </a:solidFill>
                <a:latin typeface="Verdana" pitchFamily="34" charset="0"/>
                <a:ea typeface="+mn-ea"/>
                <a:cs typeface="+mn-cs"/>
              </a:rPr>
              <a:t>6 May 2002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1027"/>
          <p:cNvSpPr>
            <a:spLocks noGrp="1" noChangeArrowheads="1"/>
          </p:cNvSpPr>
          <p:nvPr>
            <p:ph type="subTitle" idx="4294967295"/>
          </p:nvPr>
        </p:nvSpPr>
        <p:spPr>
          <a:xfrm>
            <a:off x="900113" y="3086100"/>
            <a:ext cx="7329487" cy="3371850"/>
          </a:xfrm>
        </p:spPr>
        <p:txBody>
          <a:bodyPr/>
          <a:lstStyle/>
          <a:p>
            <a:pPr marL="609600" indent="-609600" eaLnBrk="1" hangingPunct="1">
              <a:buFontTx/>
              <a:buAutoNum type="arabicPeriod"/>
            </a:pPr>
            <a:r>
              <a:rPr lang="en-US" b="1" smtClean="0"/>
              <a:t>A change in the genetic structure of a population. </a:t>
            </a:r>
          </a:p>
          <a:p>
            <a:pPr marL="609600" indent="-609600" eaLnBrk="1" hangingPunct="1">
              <a:buFontTx/>
              <a:buAutoNum type="arabicPeriod"/>
            </a:pPr>
            <a:endParaRPr lang="en-US" b="1" smtClean="0"/>
          </a:p>
          <a:p>
            <a:pPr marL="609600" indent="-609600" eaLnBrk="1" hangingPunct="1">
              <a:buFontTx/>
              <a:buAutoNum type="arabicPeriod"/>
            </a:pPr>
            <a:r>
              <a:rPr lang="en-US" b="1" smtClean="0"/>
              <a:t>The term is also frequently used to refer to the appearance of a new species.</a:t>
            </a:r>
            <a:endParaRPr lang="en-US" sz="2000" b="1" smtClean="0"/>
          </a:p>
        </p:txBody>
      </p:sp>
      <p:sp>
        <p:nvSpPr>
          <p:cNvPr id="14339" name="Text Box 1028"/>
          <p:cNvSpPr txBox="1">
            <a:spLocks noChangeArrowheads="1"/>
          </p:cNvSpPr>
          <p:nvPr/>
        </p:nvSpPr>
        <p:spPr bwMode="auto">
          <a:xfrm>
            <a:off x="609600" y="1836738"/>
            <a:ext cx="7888288" cy="8318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dirty="0"/>
              <a:t>evolution</a:t>
            </a:r>
            <a:endParaRPr lang="en-US" sz="4400" dirty="0"/>
          </a:p>
        </p:txBody>
      </p:sp>
      <p:sp>
        <p:nvSpPr>
          <p:cNvPr id="14340" name="Rectangle 1029"/>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1400628" y="6415314"/>
            <a:ext cx="6301725" cy="203133"/>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800" b="0" dirty="0" smtClean="0">
                <a:solidFill>
                  <a:schemeClr val="tx2"/>
                </a:solidFill>
                <a:hlinkClick r:id="rId3"/>
              </a:rPr>
              <a:t>http://www.judyshopsthemall.com/2009/08/bodies-the-exhibition-walks-into-controversial-debut-at-mall-of-america/</a:t>
            </a:r>
            <a:endParaRPr kumimoji="1" lang="en-US" sz="800" b="0" dirty="0">
              <a:solidFill>
                <a:schemeClr val="tx2"/>
              </a:solidFill>
            </a:endParaRPr>
          </a:p>
        </p:txBody>
      </p:sp>
      <p:sp>
        <p:nvSpPr>
          <p:cNvPr id="6" name="Rectangle 5"/>
          <p:cNvSpPr/>
          <p:nvPr/>
        </p:nvSpPr>
        <p:spPr>
          <a:xfrm>
            <a:off x="2559973" y="4854714"/>
            <a:ext cx="4022255" cy="707886"/>
          </a:xfrm>
          <a:prstGeom prst="rect">
            <a:avLst/>
          </a:prstGeom>
        </p:spPr>
        <p:txBody>
          <a:bodyPr wrap="none">
            <a:spAutoFit/>
          </a:bodyPr>
          <a:lstStyle/>
          <a:p>
            <a:pPr algn="l" rtl="0" fontAlgn="base">
              <a:spcBef>
                <a:spcPct val="0"/>
              </a:spcBef>
              <a:spcAft>
                <a:spcPct val="0"/>
              </a:spcAft>
            </a:pPr>
            <a:r>
              <a:rPr lang="en-US" sz="4000" b="1" kern="1200" dirty="0" smtClean="0">
                <a:solidFill>
                  <a:schemeClr val="bg1"/>
                </a:solidFill>
                <a:latin typeface="Verdana" pitchFamily="34" charset="0"/>
                <a:ea typeface="+mn-ea"/>
                <a:cs typeface="+mn-cs"/>
              </a:rPr>
              <a:t>August 2009 </a:t>
            </a:r>
            <a:endParaRPr lang="en-US" sz="4000" b="1" kern="1200" dirty="0">
              <a:solidFill>
                <a:schemeClr val="bg1"/>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1400628" y="6415314"/>
            <a:ext cx="6301725" cy="203133"/>
          </a:xfrm>
          <a:prstGeom prst="rect">
            <a:avLst/>
          </a:prstGeom>
          <a:noFill/>
          <a:ln w="9525">
            <a:noFill/>
            <a:miter lim="800000"/>
            <a:headEnd/>
            <a:tailEnd/>
          </a:ln>
        </p:spPr>
        <p:txBody>
          <a:bodyPr wrap="none">
            <a:spAutoFit/>
          </a:bodyPr>
          <a:lstStyle/>
          <a:p>
            <a:pPr eaLnBrk="0" hangingPunct="0">
              <a:lnSpc>
                <a:spcPct val="90000"/>
              </a:lnSpc>
              <a:spcBef>
                <a:spcPct val="20000"/>
              </a:spcBef>
              <a:buClr>
                <a:schemeClr val="hlink"/>
              </a:buClr>
            </a:pPr>
            <a:r>
              <a:rPr kumimoji="1" lang="en-US" sz="800" b="0" dirty="0" smtClean="0">
                <a:solidFill>
                  <a:schemeClr val="tx2"/>
                </a:solidFill>
                <a:hlinkClick r:id="rId3"/>
              </a:rPr>
              <a:t>http://www.judyshopsthemall.com/2009/08/bodies-the-exhibition-walks-into-controversial-debut-at-mall-of-america/</a:t>
            </a:r>
            <a:endParaRPr kumimoji="1" lang="en-US" sz="800" b="0" dirty="0">
              <a:solidFill>
                <a:schemeClr val="tx2"/>
              </a:solidFill>
            </a:endParaRPr>
          </a:p>
        </p:txBody>
      </p:sp>
      <p:pic>
        <p:nvPicPr>
          <p:cNvPr id="19458" name="Picture 2"/>
          <p:cNvPicPr>
            <a:picLocks noChangeAspect="1" noChangeArrowheads="1"/>
          </p:cNvPicPr>
          <p:nvPr/>
        </p:nvPicPr>
        <p:blipFill>
          <a:blip r:embed="rId4"/>
          <a:srcRect/>
          <a:stretch>
            <a:fillRect/>
          </a:stretch>
        </p:blipFill>
        <p:spPr bwMode="auto">
          <a:xfrm>
            <a:off x="1143000" y="228600"/>
            <a:ext cx="6791450" cy="5943600"/>
          </a:xfrm>
          <a:prstGeom prst="rect">
            <a:avLst/>
          </a:prstGeom>
          <a:noFill/>
          <a:ln w="9525">
            <a:noFill/>
            <a:miter lim="800000"/>
            <a:headEnd/>
            <a:tailEnd/>
          </a:ln>
        </p:spPr>
      </p:pic>
      <p:sp>
        <p:nvSpPr>
          <p:cNvPr id="4" name="Rectangle 3"/>
          <p:cNvSpPr/>
          <p:nvPr/>
        </p:nvSpPr>
        <p:spPr>
          <a:xfrm>
            <a:off x="2559973" y="4854714"/>
            <a:ext cx="4022255" cy="707886"/>
          </a:xfrm>
          <a:prstGeom prst="rect">
            <a:avLst/>
          </a:prstGeom>
        </p:spPr>
        <p:txBody>
          <a:bodyPr wrap="none">
            <a:spAutoFit/>
          </a:bodyPr>
          <a:lstStyle/>
          <a:p>
            <a:pPr algn="l" rtl="0" fontAlgn="base">
              <a:spcBef>
                <a:spcPct val="0"/>
              </a:spcBef>
              <a:spcAft>
                <a:spcPct val="0"/>
              </a:spcAft>
            </a:pPr>
            <a:r>
              <a:rPr lang="en-US" sz="4000" b="1" kern="1200" dirty="0" smtClean="0">
                <a:latin typeface="Verdana" pitchFamily="34" charset="0"/>
                <a:ea typeface="+mn-ea"/>
                <a:cs typeface="+mn-cs"/>
              </a:rPr>
              <a:t>August 2009 </a:t>
            </a:r>
            <a:endParaRPr lang="en-US" sz="4000" b="1" kern="1200" dirty="0">
              <a:latin typeface="Verdana" pitchFamily="34" charset="0"/>
              <a:ea typeface="+mn-ea"/>
              <a:cs typeface="+mn-cs"/>
            </a:endParaRPr>
          </a:p>
        </p:txBody>
      </p:sp>
      <p:sp>
        <p:nvSpPr>
          <p:cNvPr id="5" name="Rectangle 4"/>
          <p:cNvSpPr/>
          <p:nvPr/>
        </p:nvSpPr>
        <p:spPr>
          <a:xfrm>
            <a:off x="1600200" y="2209800"/>
            <a:ext cx="5868914" cy="2554545"/>
          </a:xfrm>
          <a:prstGeom prst="rect">
            <a:avLst/>
          </a:prstGeom>
          <a:solidFill>
            <a:schemeClr val="bg1"/>
          </a:solidFill>
        </p:spPr>
        <p:txBody>
          <a:bodyPr wrap="none">
            <a:spAutoFit/>
          </a:bodyPr>
          <a:lstStyle/>
          <a:p>
            <a:pPr algn="ctr" rtl="0" fontAlgn="base">
              <a:spcBef>
                <a:spcPct val="0"/>
              </a:spcBef>
              <a:spcAft>
                <a:spcPct val="0"/>
              </a:spcAft>
            </a:pPr>
            <a:r>
              <a:rPr lang="en-US" sz="4000" b="1" kern="1200" dirty="0" smtClean="0">
                <a:latin typeface="Verdana" pitchFamily="34" charset="0"/>
                <a:ea typeface="+mn-ea"/>
                <a:cs typeface="+mn-cs"/>
              </a:rPr>
              <a:t>BODIES Exhibit</a:t>
            </a:r>
          </a:p>
          <a:p>
            <a:pPr algn="ctr" rtl="0" fontAlgn="base">
              <a:spcBef>
                <a:spcPct val="0"/>
              </a:spcBef>
              <a:spcAft>
                <a:spcPct val="0"/>
              </a:spcAft>
            </a:pPr>
            <a:r>
              <a:rPr lang="en-US" sz="4000" dirty="0" smtClean="0"/>
              <a:t>in Paris</a:t>
            </a:r>
          </a:p>
          <a:p>
            <a:pPr algn="ctr" rtl="0" fontAlgn="base">
              <a:spcBef>
                <a:spcPct val="0"/>
              </a:spcBef>
              <a:spcAft>
                <a:spcPct val="0"/>
              </a:spcAft>
            </a:pPr>
            <a:r>
              <a:rPr lang="en-US" sz="4000" b="1" kern="1200" dirty="0" smtClean="0">
                <a:latin typeface="Verdana" pitchFamily="34" charset="0"/>
                <a:ea typeface="+mn-ea"/>
                <a:cs typeface="+mn-cs"/>
              </a:rPr>
              <a:t>an at</a:t>
            </a:r>
          </a:p>
          <a:p>
            <a:pPr algn="ctr" rtl="0" fontAlgn="base">
              <a:spcBef>
                <a:spcPct val="0"/>
              </a:spcBef>
              <a:spcAft>
                <a:spcPct val="0"/>
              </a:spcAft>
            </a:pPr>
            <a:r>
              <a:rPr lang="en-US" sz="4000" dirty="0" smtClean="0"/>
              <a:t>The Mall of America</a:t>
            </a:r>
            <a:endParaRPr lang="en-US" sz="4000" b="1" kern="1200" dirty="0">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1295400" y="6578600"/>
            <a:ext cx="6515100" cy="276225"/>
          </a:xfrm>
          <a:prstGeom prst="rect">
            <a:avLst/>
          </a:prstGeom>
          <a:noFill/>
          <a:ln w="9525">
            <a:noFill/>
            <a:miter lim="800000"/>
            <a:headEnd/>
            <a:tailEnd/>
          </a:ln>
        </p:spPr>
        <p:txBody>
          <a:bodyPr wrap="none">
            <a:spAutoFit/>
          </a:bodyPr>
          <a:lstStyle/>
          <a:p>
            <a:r>
              <a:rPr lang="en-US" sz="1200" b="0">
                <a:solidFill>
                  <a:schemeClr val="tx2"/>
                </a:solidFill>
                <a:hlinkClick r:id="rId3"/>
              </a:rPr>
              <a:t>http://news.bbc.co.uk/2/hi/uk_news/scotland/edinburgh_and_east/7492386.stm</a:t>
            </a:r>
            <a:endParaRPr lang="en-US" sz="1200" b="0">
              <a:solidFill>
                <a:schemeClr val="tx2"/>
              </a:solidFill>
            </a:endParaRPr>
          </a:p>
        </p:txBody>
      </p:sp>
      <p:pic>
        <p:nvPicPr>
          <p:cNvPr id="278531" name="Picture 3"/>
          <p:cNvPicPr>
            <a:picLocks noChangeAspect="1" noChangeArrowheads="1"/>
          </p:cNvPicPr>
          <p:nvPr/>
        </p:nvPicPr>
        <p:blipFill>
          <a:blip r:embed="rId4"/>
          <a:srcRect/>
          <a:stretch>
            <a:fillRect/>
          </a:stretch>
        </p:blipFill>
        <p:spPr bwMode="auto">
          <a:xfrm>
            <a:off x="1066800" y="457200"/>
            <a:ext cx="7038975" cy="5943600"/>
          </a:xfrm>
          <a:prstGeom prst="rect">
            <a:avLst/>
          </a:prstGeom>
          <a:noFill/>
          <a:ln w="28575">
            <a:noFill/>
            <a:miter lim="800000"/>
            <a:headEnd/>
            <a:tailEnd/>
          </a:ln>
        </p:spPr>
      </p:pic>
      <p:sp>
        <p:nvSpPr>
          <p:cNvPr id="278532" name="Oval 5"/>
          <p:cNvSpPr>
            <a:spLocks noChangeArrowheads="1"/>
          </p:cNvSpPr>
          <p:nvPr/>
        </p:nvSpPr>
        <p:spPr bwMode="auto">
          <a:xfrm>
            <a:off x="5257800" y="1123950"/>
            <a:ext cx="2057400" cy="457200"/>
          </a:xfrm>
          <a:prstGeom prst="ellipse">
            <a:avLst/>
          </a:prstGeom>
          <a:noFill/>
          <a:ln w="76200">
            <a:solidFill>
              <a:srgbClr val="CC33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406400" y="6627813"/>
            <a:ext cx="8286750" cy="214312"/>
          </a:xfrm>
          <a:prstGeom prst="rect">
            <a:avLst/>
          </a:prstGeom>
          <a:noFill/>
          <a:ln w="9525">
            <a:noFill/>
            <a:miter lim="800000"/>
            <a:headEnd/>
            <a:tailEnd/>
          </a:ln>
        </p:spPr>
        <p:txBody>
          <a:bodyPr wrap="none">
            <a:spAutoFit/>
          </a:bodyPr>
          <a:lstStyle/>
          <a:p>
            <a:pPr algn="ctr"/>
            <a:r>
              <a:rPr lang="en-US" sz="800" b="0">
                <a:solidFill>
                  <a:schemeClr val="tx2"/>
                </a:solidFill>
                <a:hlinkClick r:id="rId3"/>
              </a:rPr>
              <a:t>www.duluthsuperior.com/mld/duluthsuperior/news/editorial/15397954.htmhttp://www.duluthsuperior.com/mld/duluthsuperior/news/editorial/15397954.htm</a:t>
            </a:r>
            <a:endParaRPr lang="en-US" sz="800" b="0">
              <a:solidFill>
                <a:schemeClr val="tx2"/>
              </a:solidFill>
            </a:endParaRPr>
          </a:p>
        </p:txBody>
      </p:sp>
      <p:pic>
        <p:nvPicPr>
          <p:cNvPr id="94211" name="Picture 3"/>
          <p:cNvPicPr>
            <a:picLocks noChangeAspect="1" noChangeArrowheads="1"/>
          </p:cNvPicPr>
          <p:nvPr/>
        </p:nvPicPr>
        <p:blipFill>
          <a:blip r:embed="rId4"/>
          <a:srcRect/>
          <a:stretch>
            <a:fillRect/>
          </a:stretch>
        </p:blipFill>
        <p:spPr bwMode="auto">
          <a:xfrm>
            <a:off x="762000" y="609600"/>
            <a:ext cx="7589838" cy="5692775"/>
          </a:xfrm>
          <a:prstGeom prst="rect">
            <a:avLst/>
          </a:prstGeom>
          <a:noFill/>
          <a:ln w="9525">
            <a:noFill/>
            <a:miter lim="800000"/>
            <a:headEnd/>
            <a:tailEnd/>
          </a:ln>
        </p:spPr>
      </p:pic>
      <p:sp>
        <p:nvSpPr>
          <p:cNvPr id="400388" name="Text Box 4"/>
          <p:cNvSpPr txBox="1">
            <a:spLocks noChangeArrowheads="1"/>
          </p:cNvSpPr>
          <p:nvPr/>
        </p:nvSpPr>
        <p:spPr bwMode="auto">
          <a:xfrm>
            <a:off x="1905000" y="3067050"/>
            <a:ext cx="5334000" cy="2660650"/>
          </a:xfrm>
          <a:prstGeom prst="rect">
            <a:avLst/>
          </a:prstGeom>
          <a:solidFill>
            <a:schemeClr val="tx2"/>
          </a:solidFill>
          <a:ln w="76200">
            <a:solidFill>
              <a:srgbClr val="FFC000"/>
            </a:solidFill>
            <a:miter lim="800000"/>
            <a:headEnd/>
            <a:tailEnd/>
          </a:ln>
        </p:spPr>
        <p:txBody>
          <a:bodyPr>
            <a:spAutoFit/>
          </a:bodyPr>
          <a:lstStyle/>
          <a:p>
            <a:pPr algn="ctr"/>
            <a:endParaRPr lang="en-US" sz="2400" dirty="0"/>
          </a:p>
          <a:p>
            <a:pPr algn="ctr"/>
            <a:r>
              <a:rPr lang="en-US" sz="2400" dirty="0"/>
              <a:t>“It all amounts to a 21st Century version of a circus freak show; no one is supposed to watch junk like that but everyone does.”</a:t>
            </a:r>
          </a:p>
          <a:p>
            <a:pPr algn="ctr"/>
            <a:endParaRPr lang="en-US" sz="2400"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3"/>
          <p:cNvSpPr>
            <a:spLocks noGrp="1" noChangeArrowheads="1"/>
          </p:cNvSpPr>
          <p:nvPr>
            <p:ph type="body" idx="1"/>
          </p:nvPr>
        </p:nvSpPr>
        <p:spPr>
          <a:xfrm>
            <a:off x="1390650" y="2722563"/>
            <a:ext cx="6343650" cy="1262062"/>
          </a:xfrm>
        </p:spPr>
        <p:txBody>
          <a:bodyPr>
            <a:spAutoFit/>
          </a:bodyPr>
          <a:lstStyle/>
          <a:p>
            <a:pPr algn="ctr" eaLnBrk="1" hangingPunct="1">
              <a:buFontTx/>
              <a:buNone/>
            </a:pPr>
            <a:r>
              <a:rPr lang="en-US" sz="4800" b="1" smtClean="0">
                <a:latin typeface="Verdana" pitchFamily="34" charset="0"/>
                <a:hlinkClick r:id="rId2"/>
              </a:rPr>
              <a:t>Jonathan Swift</a:t>
            </a:r>
            <a:endParaRPr lang="en-US" sz="3600" b="1" smtClean="0">
              <a:latin typeface="Verdana" pitchFamily="34" charset="0"/>
            </a:endParaRPr>
          </a:p>
          <a:p>
            <a:pPr algn="ctr" eaLnBrk="1" hangingPunct="1">
              <a:buFontTx/>
              <a:buNone/>
            </a:pPr>
            <a:r>
              <a:rPr lang="en-US" sz="2400" smtClean="0">
                <a:latin typeface="Verdana" pitchFamily="34" charset="0"/>
              </a:rPr>
              <a:t>(1667 - 1745)</a:t>
            </a:r>
            <a:endParaRPr lang="en-US" sz="3600" b="1" smtClean="0">
              <a:latin typeface="Verdana" pitchFamily="34" charset="0"/>
            </a:endParaRPr>
          </a:p>
        </p:txBody>
      </p:sp>
      <p:sp>
        <p:nvSpPr>
          <p:cNvPr id="95235" name="Text Box 4"/>
          <p:cNvSpPr txBox="1">
            <a:spLocks noChangeArrowheads="1"/>
          </p:cNvSpPr>
          <p:nvPr/>
        </p:nvSpPr>
        <p:spPr bwMode="auto">
          <a:xfrm>
            <a:off x="1509713" y="4778375"/>
            <a:ext cx="6110287" cy="1066800"/>
          </a:xfrm>
          <a:prstGeom prst="rect">
            <a:avLst/>
          </a:prstGeom>
          <a:noFill/>
          <a:ln w="9525">
            <a:noFill/>
            <a:miter lim="800000"/>
            <a:headEnd/>
            <a:tailEnd/>
          </a:ln>
        </p:spPr>
        <p:txBody>
          <a:bodyPr>
            <a:spAutoFit/>
          </a:bodyPr>
          <a:lstStyle/>
          <a:p>
            <a:pPr algn="ctr"/>
            <a:r>
              <a:rPr lang="en-US" sz="4000" i="1">
                <a:hlinkClick r:id="rId3"/>
              </a:rPr>
              <a:t>Gulliver’s Travels</a:t>
            </a:r>
            <a:endParaRPr lang="en-US" sz="3600" i="1"/>
          </a:p>
          <a:p>
            <a:pPr algn="ctr"/>
            <a:r>
              <a:rPr lang="en-US" sz="2400" b="0"/>
              <a:t>1726</a:t>
            </a:r>
            <a:endParaRPr kumimoji="1" lang="en-US" sz="2800" b="0"/>
          </a:p>
        </p:txBody>
      </p:sp>
      <p:sp>
        <p:nvSpPr>
          <p:cNvPr id="95236"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srcRect/>
          <a:stretch>
            <a:fillRect/>
          </a:stretch>
        </p:blipFill>
        <p:spPr bwMode="auto">
          <a:xfrm>
            <a:off x="1120140" y="431796"/>
            <a:ext cx="6880860" cy="5715000"/>
          </a:xfrm>
          <a:prstGeom prst="rect">
            <a:avLst/>
          </a:prstGeom>
          <a:noFill/>
          <a:ln w="9525">
            <a:noFill/>
            <a:miter lim="800000"/>
            <a:headEnd/>
            <a:tailEnd/>
          </a:ln>
        </p:spPr>
      </p:pic>
      <p:sp>
        <p:nvSpPr>
          <p:cNvPr id="9" name="Text Box 4"/>
          <p:cNvSpPr txBox="1">
            <a:spLocks noChangeArrowheads="1"/>
          </p:cNvSpPr>
          <p:nvPr/>
        </p:nvSpPr>
        <p:spPr bwMode="auto">
          <a:xfrm>
            <a:off x="1502453" y="5548086"/>
            <a:ext cx="6110287" cy="461665"/>
          </a:xfrm>
          <a:prstGeom prst="rect">
            <a:avLst/>
          </a:prstGeom>
          <a:noFill/>
          <a:ln w="9525">
            <a:noFill/>
            <a:miter lim="800000"/>
            <a:headEnd/>
            <a:tailEnd/>
          </a:ln>
        </p:spPr>
        <p:txBody>
          <a:bodyPr>
            <a:spAutoFit/>
          </a:bodyPr>
          <a:lstStyle/>
          <a:p>
            <a:pPr algn="ctr"/>
            <a:r>
              <a:rPr lang="en-US" sz="2400" b="0" dirty="0" smtClean="0"/>
              <a:t>1726</a:t>
            </a:r>
            <a:endParaRPr kumimoji="1" lang="en-US" sz="2800" b="0" dirty="0"/>
          </a:p>
        </p:txBody>
      </p:sp>
      <p:sp>
        <p:nvSpPr>
          <p:cNvPr id="10" name="Rectangle 9"/>
          <p:cNvSpPr/>
          <p:nvPr/>
        </p:nvSpPr>
        <p:spPr>
          <a:xfrm>
            <a:off x="899886" y="6337887"/>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http://en.wikipedia.org/wiki/Gulliver%27s_travels</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srcRect/>
          <a:stretch>
            <a:fillRect/>
          </a:stretch>
        </p:blipFill>
        <p:spPr bwMode="auto">
          <a:xfrm>
            <a:off x="2207491" y="199572"/>
            <a:ext cx="4802909" cy="5943600"/>
          </a:xfrm>
          <a:prstGeom prst="rect">
            <a:avLst/>
          </a:prstGeom>
          <a:noFill/>
          <a:ln w="9525">
            <a:noFill/>
            <a:miter lim="800000"/>
            <a:headEnd/>
            <a:tailEnd/>
          </a:ln>
        </p:spPr>
      </p:pic>
      <p:sp>
        <p:nvSpPr>
          <p:cNvPr id="5" name="Rectangle 4"/>
          <p:cNvSpPr/>
          <p:nvPr/>
        </p:nvSpPr>
        <p:spPr>
          <a:xfrm>
            <a:off x="914400" y="6337887"/>
            <a:ext cx="7315200" cy="276999"/>
          </a:xfrm>
          <a:prstGeom prst="rect">
            <a:avLst/>
          </a:prstGeom>
        </p:spPr>
        <p:txBody>
          <a:bodyPr>
            <a:spAutoFit/>
          </a:bodyPr>
          <a:lstStyle/>
          <a:p>
            <a:pPr algn="ctr"/>
            <a:r>
              <a:rPr lang="en-US" sz="1200" b="0" dirty="0" smtClean="0">
                <a:solidFill>
                  <a:schemeClr val="bg1"/>
                </a:solidFill>
                <a:latin typeface="Arial" pitchFamily="34" charset="0"/>
                <a:cs typeface="Arial" pitchFamily="34" charset="0"/>
              </a:rPr>
              <a:t>http://en.wikipedia.org/wiki/Jonathan_swift</a:t>
            </a:r>
            <a:endParaRPr lang="en-US" sz="1200" b="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7282" name="Picture 3" descr="04_54"/>
          <p:cNvPicPr>
            <a:picLocks noChangeAspect="1" noChangeArrowheads="1"/>
          </p:cNvPicPr>
          <p:nvPr/>
        </p:nvPicPr>
        <p:blipFill>
          <a:blip r:embed="rId3"/>
          <a:srcRect/>
          <a:stretch>
            <a:fillRect/>
          </a:stretch>
        </p:blipFill>
        <p:spPr bwMode="auto">
          <a:xfrm>
            <a:off x="2393950" y="234950"/>
            <a:ext cx="4057650" cy="6378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8306" name="Picture 3" descr="04_55"/>
          <p:cNvPicPr>
            <a:picLocks noChangeAspect="1" noChangeArrowheads="1"/>
          </p:cNvPicPr>
          <p:nvPr/>
        </p:nvPicPr>
        <p:blipFill>
          <a:blip r:embed="rId3"/>
          <a:srcRect/>
          <a:stretch>
            <a:fillRect/>
          </a:stretch>
        </p:blipFill>
        <p:spPr bwMode="auto">
          <a:xfrm>
            <a:off x="642938" y="231775"/>
            <a:ext cx="7607300" cy="6400800"/>
          </a:xfrm>
          <a:prstGeom prst="rect">
            <a:avLst/>
          </a:prstGeom>
          <a:noFill/>
          <a:ln w="9525">
            <a:noFill/>
            <a:miter lim="800000"/>
            <a:headEnd/>
            <a:tailEnd/>
          </a:ln>
        </p:spPr>
      </p:pic>
      <p:pic>
        <p:nvPicPr>
          <p:cNvPr id="207876" name="Picture 4"/>
          <p:cNvPicPr>
            <a:picLocks noChangeAspect="1" noChangeArrowheads="1"/>
          </p:cNvPicPr>
          <p:nvPr/>
        </p:nvPicPr>
        <p:blipFill>
          <a:blip r:embed="rId4"/>
          <a:srcRect/>
          <a:stretch>
            <a:fillRect/>
          </a:stretch>
        </p:blipFill>
        <p:spPr bwMode="auto">
          <a:xfrm>
            <a:off x="5114925" y="2181225"/>
            <a:ext cx="904875" cy="1171575"/>
          </a:xfrm>
          <a:prstGeom prst="rect">
            <a:avLst/>
          </a:prstGeom>
          <a:noFill/>
          <a:ln w="9525">
            <a:noFill/>
            <a:miter lim="800000"/>
            <a:headEnd/>
            <a:tailEnd/>
          </a:ln>
        </p:spPr>
      </p:pic>
      <p:pic>
        <p:nvPicPr>
          <p:cNvPr id="207877" name="Picture 5"/>
          <p:cNvPicPr>
            <a:picLocks noChangeAspect="1" noChangeArrowheads="1"/>
          </p:cNvPicPr>
          <p:nvPr/>
        </p:nvPicPr>
        <p:blipFill>
          <a:blip r:embed="rId5"/>
          <a:srcRect/>
          <a:stretch>
            <a:fillRect/>
          </a:stretch>
        </p:blipFill>
        <p:spPr bwMode="auto">
          <a:xfrm>
            <a:off x="5011738" y="2179638"/>
            <a:ext cx="1160462" cy="1173162"/>
          </a:xfrm>
          <a:prstGeom prst="rect">
            <a:avLst/>
          </a:prstGeom>
          <a:noFill/>
          <a:ln w="9525">
            <a:noFill/>
            <a:miter lim="800000"/>
            <a:headEnd/>
            <a:tailEnd/>
          </a:ln>
        </p:spPr>
      </p:pic>
      <p:pic>
        <p:nvPicPr>
          <p:cNvPr id="207879" name="Picture 7"/>
          <p:cNvPicPr>
            <a:picLocks noChangeAspect="1" noChangeArrowheads="1"/>
          </p:cNvPicPr>
          <p:nvPr/>
        </p:nvPicPr>
        <p:blipFill>
          <a:blip r:embed="rId6"/>
          <a:srcRect/>
          <a:stretch>
            <a:fillRect/>
          </a:stretch>
        </p:blipFill>
        <p:spPr bwMode="auto">
          <a:xfrm>
            <a:off x="5029200" y="2182813"/>
            <a:ext cx="1169988" cy="1169987"/>
          </a:xfrm>
          <a:prstGeom prst="rect">
            <a:avLst/>
          </a:prstGeom>
          <a:noFill/>
          <a:ln w="9525">
            <a:noFill/>
            <a:miter lim="800000"/>
            <a:headEnd/>
            <a:tailEnd/>
          </a:ln>
        </p:spPr>
      </p:pic>
      <p:pic>
        <p:nvPicPr>
          <p:cNvPr id="207880" name="Picture 8"/>
          <p:cNvPicPr>
            <a:picLocks noChangeAspect="1" noChangeArrowheads="1"/>
          </p:cNvPicPr>
          <p:nvPr/>
        </p:nvPicPr>
        <p:blipFill>
          <a:blip r:embed="rId7"/>
          <a:srcRect/>
          <a:stretch>
            <a:fillRect/>
          </a:stretch>
        </p:blipFill>
        <p:spPr bwMode="auto">
          <a:xfrm>
            <a:off x="4902200" y="2185988"/>
            <a:ext cx="1498600" cy="1166812"/>
          </a:xfrm>
          <a:prstGeom prst="rect">
            <a:avLst/>
          </a:prstGeom>
          <a:noFill/>
          <a:ln w="9525">
            <a:noFill/>
            <a:miter lim="800000"/>
            <a:headEnd/>
            <a:tailEnd/>
          </a:ln>
        </p:spPr>
      </p:pic>
      <p:pic>
        <p:nvPicPr>
          <p:cNvPr id="207881" name="Picture 9"/>
          <p:cNvPicPr>
            <a:picLocks noChangeAspect="1" noChangeArrowheads="1"/>
          </p:cNvPicPr>
          <p:nvPr/>
        </p:nvPicPr>
        <p:blipFill>
          <a:blip r:embed="rId8"/>
          <a:srcRect/>
          <a:stretch>
            <a:fillRect/>
          </a:stretch>
        </p:blipFill>
        <p:spPr bwMode="auto">
          <a:xfrm>
            <a:off x="5233988" y="2184400"/>
            <a:ext cx="785812" cy="1168400"/>
          </a:xfrm>
          <a:prstGeom prst="rect">
            <a:avLst/>
          </a:prstGeom>
          <a:noFill/>
          <a:ln w="9525">
            <a:noFill/>
            <a:miter lim="800000"/>
            <a:headEnd/>
            <a:tailEnd/>
          </a:ln>
        </p:spPr>
      </p:pic>
      <p:pic>
        <p:nvPicPr>
          <p:cNvPr id="12291" name="Picture 3"/>
          <p:cNvPicPr>
            <a:picLocks noChangeAspect="1" noChangeArrowheads="1"/>
          </p:cNvPicPr>
          <p:nvPr/>
        </p:nvPicPr>
        <p:blipFill>
          <a:blip r:embed="rId9"/>
          <a:srcRect l="30649"/>
          <a:stretch>
            <a:fillRect/>
          </a:stretch>
        </p:blipFill>
        <p:spPr bwMode="auto">
          <a:xfrm>
            <a:off x="5105400" y="2286000"/>
            <a:ext cx="1034527" cy="990600"/>
          </a:xfrm>
          <a:prstGeom prst="rect">
            <a:avLst/>
          </a:prstGeom>
          <a:noFill/>
          <a:ln w="9525">
            <a:noFill/>
            <a:miter lim="800000"/>
            <a:headEnd/>
            <a:tailEnd/>
          </a:ln>
        </p:spPr>
      </p:pic>
      <p:pic>
        <p:nvPicPr>
          <p:cNvPr id="12292" name="Picture 4"/>
          <p:cNvPicPr>
            <a:picLocks noChangeAspect="1" noChangeArrowheads="1"/>
          </p:cNvPicPr>
          <p:nvPr/>
        </p:nvPicPr>
        <p:blipFill>
          <a:blip r:embed="rId10"/>
          <a:srcRect l="17949" r="15384" b="30667"/>
          <a:stretch>
            <a:fillRect/>
          </a:stretch>
        </p:blipFill>
        <p:spPr bwMode="auto">
          <a:xfrm>
            <a:off x="5181600" y="2057400"/>
            <a:ext cx="990600" cy="128778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876"/>
                                        </p:tgtEl>
                                        <p:attrNameLst>
                                          <p:attrName>style.visibility</p:attrName>
                                        </p:attrNameLst>
                                      </p:cBhvr>
                                      <p:to>
                                        <p:strVal val="visible"/>
                                      </p:to>
                                    </p:set>
                                  </p:childTnLst>
                                  <p:subTnLst>
                                    <p:set>
                                      <p:cBhvr override="childStyle">
                                        <p:cTn dur="1" fill="hold" display="0" masterRel="nextClick" afterEffect="1"/>
                                        <p:tgtEl>
                                          <p:spTgt spid="20787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877"/>
                                        </p:tgtEl>
                                        <p:attrNameLst>
                                          <p:attrName>style.visibility</p:attrName>
                                        </p:attrNameLst>
                                      </p:cBhvr>
                                      <p:to>
                                        <p:strVal val="visible"/>
                                      </p:to>
                                    </p:set>
                                  </p:childTnLst>
                                  <p:subTnLst>
                                    <p:set>
                                      <p:cBhvr override="childStyle">
                                        <p:cTn dur="1" fill="hold" display="0" masterRel="nextClick" afterEffect="1"/>
                                        <p:tgtEl>
                                          <p:spTgt spid="20787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879"/>
                                        </p:tgtEl>
                                        <p:attrNameLst>
                                          <p:attrName>style.visibility</p:attrName>
                                        </p:attrNameLst>
                                      </p:cBhvr>
                                      <p:to>
                                        <p:strVal val="visible"/>
                                      </p:to>
                                    </p:set>
                                  </p:childTnLst>
                                  <p:subTnLst>
                                    <p:set>
                                      <p:cBhvr override="childStyle">
                                        <p:cTn dur="1" fill="hold" display="0" masterRel="nextClick" afterEffect="1"/>
                                        <p:tgtEl>
                                          <p:spTgt spid="20787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880"/>
                                        </p:tgtEl>
                                        <p:attrNameLst>
                                          <p:attrName>style.visibility</p:attrName>
                                        </p:attrNameLst>
                                      </p:cBhvr>
                                      <p:to>
                                        <p:strVal val="visible"/>
                                      </p:to>
                                    </p:set>
                                  </p:childTnLst>
                                  <p:subTnLst>
                                    <p:set>
                                      <p:cBhvr override="childStyle">
                                        <p:cTn dur="1" fill="hold" display="0" masterRel="nextClick" afterEffect="1"/>
                                        <p:tgtEl>
                                          <p:spTgt spid="20788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881"/>
                                        </p:tgtEl>
                                        <p:attrNameLst>
                                          <p:attrName>style.visibility</p:attrName>
                                        </p:attrNameLst>
                                      </p:cBhvr>
                                      <p:to>
                                        <p:strVal val="visible"/>
                                      </p:to>
                                    </p:set>
                                  </p:childTnLst>
                                  <p:subTnLst>
                                    <p:set>
                                      <p:cBhvr override="childStyle">
                                        <p:cTn dur="1" fill="hold" display="0" masterRel="nextClick" afterEffect="1"/>
                                        <p:tgtEl>
                                          <p:spTgt spid="20788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gtEl>
                                        <p:attrNameLst>
                                          <p:attrName>style.visibility</p:attrName>
                                        </p:attrNameLst>
                                      </p:cBhvr>
                                      <p:to>
                                        <p:strVal val="visible"/>
                                      </p:to>
                                    </p:set>
                                  </p:childTnLst>
                                  <p:subTnLst>
                                    <p:set>
                                      <p:cBhvr override="childStyle">
                                        <p:cTn dur="1" fill="hold" display="0" masterRel="nextClick" afterEffect="1"/>
                                        <p:tgtEl>
                                          <p:spTgt spid="1229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3581400" y="1905000"/>
            <a:ext cx="4648200" cy="2923877"/>
          </a:xfrm>
          <a:prstGeom prst="rect">
            <a:avLst/>
          </a:prstGeom>
          <a:noFill/>
          <a:ln w="9525">
            <a:noFill/>
            <a:miter lim="800000"/>
            <a:headEnd/>
            <a:tailEnd/>
          </a:ln>
        </p:spPr>
        <p:txBody>
          <a:bodyPr wrap="square">
            <a:spAutoFit/>
          </a:bodyPr>
          <a:lstStyle/>
          <a:p>
            <a:pPr algn="ctr"/>
            <a:endParaRPr lang="en-US" dirty="0"/>
          </a:p>
          <a:p>
            <a:pPr algn="ctr"/>
            <a:r>
              <a:rPr lang="en-US" sz="2800" dirty="0"/>
              <a:t>meanwhile images</a:t>
            </a:r>
          </a:p>
          <a:p>
            <a:pPr algn="ctr"/>
            <a:r>
              <a:rPr lang="en-US" sz="2800" dirty="0"/>
              <a:t>of the colonial people</a:t>
            </a:r>
          </a:p>
          <a:p>
            <a:pPr algn="ctr"/>
            <a:r>
              <a:rPr lang="en-US" sz="2800" dirty="0"/>
              <a:t>continue to set the </a:t>
            </a:r>
          </a:p>
          <a:p>
            <a:pPr algn="ctr"/>
            <a:r>
              <a:rPr lang="en-US" sz="2800" dirty="0"/>
              <a:t>mental picture</a:t>
            </a:r>
          </a:p>
          <a:p>
            <a:pPr algn="ctr"/>
            <a:r>
              <a:rPr lang="en-US" sz="2800" dirty="0"/>
              <a:t>of peoples from </a:t>
            </a:r>
          </a:p>
          <a:p>
            <a:pPr algn="ctr"/>
            <a:r>
              <a:rPr lang="en-US" sz="2800" dirty="0"/>
              <a:t>around the </a:t>
            </a:r>
            <a:r>
              <a:rPr lang="en-US" sz="2800" dirty="0" smtClean="0"/>
              <a:t>world</a:t>
            </a:r>
            <a:endParaRPr lang="en-US" sz="2800" dirty="0"/>
          </a:p>
        </p:txBody>
      </p:sp>
      <p:sp>
        <p:nvSpPr>
          <p:cNvPr id="8" name="Rectangle 7"/>
          <p:cNvSpPr/>
          <p:nvPr/>
        </p:nvSpPr>
        <p:spPr>
          <a:xfrm>
            <a:off x="914400"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http://www.andaman.org/BOOK/chapter52/5-Tasmania-traditional/traditional.htm</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
          <p:cNvSpPr>
            <a:spLocks noGrp="1" noChangeArrowheads="1"/>
          </p:cNvSpPr>
          <p:nvPr>
            <p:ph type="subTitle" idx="4294967295"/>
          </p:nvPr>
        </p:nvSpPr>
        <p:spPr>
          <a:xfrm>
            <a:off x="900113" y="3449638"/>
            <a:ext cx="7329487" cy="2727325"/>
          </a:xfrm>
        </p:spPr>
        <p:txBody>
          <a:bodyPr>
            <a:spAutoFit/>
          </a:bodyPr>
          <a:lstStyle/>
          <a:p>
            <a:pPr marL="0" indent="0" eaLnBrk="1" hangingPunct="1">
              <a:buFontTx/>
              <a:buNone/>
            </a:pPr>
            <a:r>
              <a:rPr lang="en-US" sz="3600" b="1" smtClean="0"/>
              <a:t>	Modern genetic definition: </a:t>
            </a:r>
          </a:p>
          <a:p>
            <a:pPr marL="0" indent="0" eaLnBrk="1" hangingPunct="1">
              <a:lnSpc>
                <a:spcPct val="40000"/>
              </a:lnSpc>
              <a:buFontTx/>
              <a:buNone/>
            </a:pPr>
            <a:endParaRPr lang="en-US" sz="3600" b="1" smtClean="0"/>
          </a:p>
          <a:p>
            <a:pPr marL="0" indent="0" eaLnBrk="1" hangingPunct="1">
              <a:buFontTx/>
              <a:buNone/>
            </a:pPr>
            <a:r>
              <a:rPr lang="en-US" sz="3600" b="1" smtClean="0"/>
              <a:t>A change in the frequency of alleles (</a:t>
            </a:r>
            <a:r>
              <a:rPr lang="en-US" sz="3600" b="1" i="1" smtClean="0"/>
              <a:t>i.e.</a:t>
            </a:r>
            <a:r>
              <a:rPr lang="en-US" sz="3600" b="1" smtClean="0"/>
              <a:t>, “genes”) from one generation to the next.</a:t>
            </a:r>
            <a:endParaRPr lang="en-US" sz="2400" b="1" smtClean="0"/>
          </a:p>
        </p:txBody>
      </p:sp>
      <p:sp>
        <p:nvSpPr>
          <p:cNvPr id="15364"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
        <p:nvSpPr>
          <p:cNvPr id="5" name="Text Box 1028"/>
          <p:cNvSpPr txBox="1">
            <a:spLocks noChangeArrowheads="1"/>
          </p:cNvSpPr>
          <p:nvPr/>
        </p:nvSpPr>
        <p:spPr bwMode="auto">
          <a:xfrm>
            <a:off x="609600" y="1836738"/>
            <a:ext cx="7888288" cy="831850"/>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5400" dirty="0"/>
              <a:t>evolution</a:t>
            </a:r>
            <a:endParaRPr lang="en-US" sz="4400"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52400" y="2543628"/>
            <a:ext cx="3657600" cy="830997"/>
          </a:xfrm>
          <a:prstGeom prst="rect">
            <a:avLst/>
          </a:prstGeom>
        </p:spPr>
        <p:txBody>
          <a:bodyPr wrap="square">
            <a:spAutoFit/>
          </a:bodyPr>
          <a:lstStyle/>
          <a:p>
            <a:pPr algn="ctr"/>
            <a:r>
              <a:rPr lang="en-US" dirty="0" smtClean="0"/>
              <a:t>The </a:t>
            </a:r>
            <a:r>
              <a:rPr lang="en-US" dirty="0" err="1" smtClean="0"/>
              <a:t>Baudin</a:t>
            </a:r>
            <a:r>
              <a:rPr lang="en-US" dirty="0" smtClean="0"/>
              <a:t> expedition</a:t>
            </a:r>
          </a:p>
          <a:p>
            <a:pPr algn="ctr"/>
            <a:r>
              <a:rPr lang="en-US" dirty="0" smtClean="0"/>
              <a:t>to Australia</a:t>
            </a:r>
          </a:p>
          <a:p>
            <a:pPr algn="ctr"/>
            <a:r>
              <a:rPr lang="en-US" dirty="0" smtClean="0"/>
              <a:t>1800 to 1803</a:t>
            </a:r>
            <a:endParaRPr lang="en-US" dirty="0"/>
          </a:p>
        </p:txBody>
      </p:sp>
      <p:sp>
        <p:nvSpPr>
          <p:cNvPr id="7" name="Text Box 4"/>
          <p:cNvSpPr txBox="1">
            <a:spLocks noChangeArrowheads="1"/>
          </p:cNvSpPr>
          <p:nvPr/>
        </p:nvSpPr>
        <p:spPr bwMode="auto">
          <a:xfrm>
            <a:off x="3581400" y="1905000"/>
            <a:ext cx="4648200" cy="2923877"/>
          </a:xfrm>
          <a:prstGeom prst="rect">
            <a:avLst/>
          </a:prstGeom>
          <a:noFill/>
          <a:ln w="9525">
            <a:noFill/>
            <a:miter lim="800000"/>
            <a:headEnd/>
            <a:tailEnd/>
          </a:ln>
        </p:spPr>
        <p:txBody>
          <a:bodyPr wrap="square">
            <a:spAutoFit/>
          </a:bodyPr>
          <a:lstStyle/>
          <a:p>
            <a:pPr algn="ctr"/>
            <a:endParaRPr lang="en-US" dirty="0"/>
          </a:p>
          <a:p>
            <a:pPr algn="ctr"/>
            <a:r>
              <a:rPr lang="en-US" sz="2800" dirty="0">
                <a:solidFill>
                  <a:schemeClr val="bg2">
                    <a:lumMod val="20000"/>
                    <a:lumOff val="80000"/>
                  </a:schemeClr>
                </a:solidFill>
              </a:rPr>
              <a:t>meanwhile images</a:t>
            </a:r>
          </a:p>
          <a:p>
            <a:pPr algn="ctr"/>
            <a:r>
              <a:rPr lang="en-US" sz="2800" dirty="0">
                <a:solidFill>
                  <a:schemeClr val="bg2">
                    <a:lumMod val="20000"/>
                    <a:lumOff val="80000"/>
                  </a:schemeClr>
                </a:solidFill>
              </a:rPr>
              <a:t>of the colonial people</a:t>
            </a:r>
          </a:p>
          <a:p>
            <a:pPr algn="ctr"/>
            <a:r>
              <a:rPr lang="en-US" sz="2800" dirty="0">
                <a:solidFill>
                  <a:schemeClr val="bg2">
                    <a:lumMod val="20000"/>
                    <a:lumOff val="80000"/>
                  </a:schemeClr>
                </a:solidFill>
              </a:rPr>
              <a:t>continue to set the </a:t>
            </a:r>
          </a:p>
          <a:p>
            <a:pPr algn="ctr"/>
            <a:r>
              <a:rPr lang="en-US" sz="2800" dirty="0">
                <a:solidFill>
                  <a:schemeClr val="bg2">
                    <a:lumMod val="20000"/>
                    <a:lumOff val="80000"/>
                  </a:schemeClr>
                </a:solidFill>
              </a:rPr>
              <a:t>mental picture</a:t>
            </a:r>
          </a:p>
          <a:p>
            <a:pPr algn="ctr"/>
            <a:r>
              <a:rPr lang="en-US" sz="2800" dirty="0">
                <a:solidFill>
                  <a:schemeClr val="bg2">
                    <a:lumMod val="20000"/>
                    <a:lumOff val="80000"/>
                  </a:schemeClr>
                </a:solidFill>
              </a:rPr>
              <a:t>of peoples from </a:t>
            </a:r>
          </a:p>
          <a:p>
            <a:pPr algn="ctr"/>
            <a:r>
              <a:rPr lang="en-US" sz="2800" dirty="0">
                <a:solidFill>
                  <a:schemeClr val="bg2">
                    <a:lumMod val="20000"/>
                    <a:lumOff val="80000"/>
                  </a:schemeClr>
                </a:solidFill>
              </a:rPr>
              <a:t>around the </a:t>
            </a:r>
            <a:r>
              <a:rPr lang="en-US" sz="2800" dirty="0" smtClean="0">
                <a:solidFill>
                  <a:schemeClr val="bg2">
                    <a:lumMod val="20000"/>
                    <a:lumOff val="80000"/>
                  </a:schemeClr>
                </a:solidFill>
              </a:rPr>
              <a:t>world</a:t>
            </a:r>
            <a:endParaRPr lang="en-US" sz="2800" dirty="0">
              <a:solidFill>
                <a:schemeClr val="bg2">
                  <a:lumMod val="20000"/>
                  <a:lumOff val="80000"/>
                </a:schemeClr>
              </a:solidFill>
            </a:endParaRPr>
          </a:p>
        </p:txBody>
      </p:sp>
      <p:sp>
        <p:nvSpPr>
          <p:cNvPr id="8" name="Rectangle 7"/>
          <p:cNvSpPr/>
          <p:nvPr/>
        </p:nvSpPr>
        <p:spPr>
          <a:xfrm>
            <a:off x="152400" y="2252246"/>
            <a:ext cx="3657600" cy="338554"/>
          </a:xfrm>
          <a:prstGeom prst="rect">
            <a:avLst/>
          </a:prstGeom>
        </p:spPr>
        <p:txBody>
          <a:bodyPr wrap="square">
            <a:spAutoFit/>
          </a:bodyPr>
          <a:lstStyle/>
          <a:p>
            <a:pPr algn="ctr"/>
            <a:r>
              <a:rPr lang="en-US" dirty="0" smtClean="0"/>
              <a:t>For example, </a:t>
            </a:r>
            <a:endParaRPr lang="en-US" dirty="0"/>
          </a:p>
        </p:txBody>
      </p:sp>
      <p:sp>
        <p:nvSpPr>
          <p:cNvPr id="9" name="Rectangle 8"/>
          <p:cNvSpPr/>
          <p:nvPr/>
        </p:nvSpPr>
        <p:spPr>
          <a:xfrm>
            <a:off x="914400"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http://www.andaman.org/BOOK/chapter52/5-Tasmania-traditional/traditional.htm</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899886"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http://en.wikipedia.org/wiki/Baudin_expedition_to_Australia</a:t>
            </a:r>
            <a:endParaRPr lang="en-US" sz="1200" b="0" dirty="0">
              <a:latin typeface="Arial" pitchFamily="34" charset="0"/>
              <a:cs typeface="Arial" pitchFamily="34" charset="0"/>
            </a:endParaRPr>
          </a:p>
        </p:txBody>
      </p:sp>
      <p:sp>
        <p:nvSpPr>
          <p:cNvPr id="8" name="Rectangle 7"/>
          <p:cNvSpPr/>
          <p:nvPr/>
        </p:nvSpPr>
        <p:spPr>
          <a:xfrm>
            <a:off x="152400" y="2252246"/>
            <a:ext cx="3657600" cy="338554"/>
          </a:xfrm>
          <a:prstGeom prst="rect">
            <a:avLst/>
          </a:prstGeom>
        </p:spPr>
        <p:txBody>
          <a:bodyPr wrap="square">
            <a:spAutoFit/>
          </a:bodyPr>
          <a:lstStyle/>
          <a:p>
            <a:pPr algn="ctr"/>
            <a:r>
              <a:rPr lang="en-US" dirty="0" smtClean="0"/>
              <a:t>For example, </a:t>
            </a:r>
            <a:endParaRPr lang="en-US" dirty="0"/>
          </a:p>
        </p:txBody>
      </p:sp>
      <p:pic>
        <p:nvPicPr>
          <p:cNvPr id="3074" name="Picture 2"/>
          <p:cNvPicPr>
            <a:picLocks noChangeAspect="1" noChangeArrowheads="1"/>
          </p:cNvPicPr>
          <p:nvPr/>
        </p:nvPicPr>
        <p:blipFill>
          <a:blip r:embed="rId4"/>
          <a:srcRect/>
          <a:stretch>
            <a:fillRect/>
          </a:stretch>
        </p:blipFill>
        <p:spPr bwMode="auto">
          <a:xfrm>
            <a:off x="453570" y="667656"/>
            <a:ext cx="8229600" cy="5478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Rectangle 5"/>
          <p:cNvSpPr/>
          <p:nvPr/>
        </p:nvSpPr>
        <p:spPr>
          <a:xfrm>
            <a:off x="152400" y="2543628"/>
            <a:ext cx="3657600" cy="830997"/>
          </a:xfrm>
          <a:prstGeom prst="rect">
            <a:avLst/>
          </a:prstGeom>
        </p:spPr>
        <p:txBody>
          <a:bodyPr wrap="square">
            <a:spAutoFit/>
          </a:bodyPr>
          <a:lstStyle/>
          <a:p>
            <a:pPr algn="ctr"/>
            <a:r>
              <a:rPr lang="en-US" dirty="0" smtClean="0"/>
              <a:t>The </a:t>
            </a:r>
            <a:r>
              <a:rPr lang="en-US" dirty="0" err="1" smtClean="0"/>
              <a:t>Baudin</a:t>
            </a:r>
            <a:r>
              <a:rPr lang="en-US" dirty="0" smtClean="0"/>
              <a:t> expedition</a:t>
            </a:r>
          </a:p>
          <a:p>
            <a:pPr algn="ctr"/>
            <a:r>
              <a:rPr lang="en-US" dirty="0" smtClean="0"/>
              <a:t>to Australia</a:t>
            </a:r>
          </a:p>
          <a:p>
            <a:pPr algn="ctr"/>
            <a:r>
              <a:rPr lang="en-US" dirty="0" smtClean="0"/>
              <a:t>1800 to 1803</a:t>
            </a:r>
            <a:endParaRPr lang="en-US" dirty="0"/>
          </a:p>
        </p:txBody>
      </p:sp>
      <p:sp>
        <p:nvSpPr>
          <p:cNvPr id="7" name="Text Box 4"/>
          <p:cNvSpPr txBox="1">
            <a:spLocks noChangeArrowheads="1"/>
          </p:cNvSpPr>
          <p:nvPr/>
        </p:nvSpPr>
        <p:spPr bwMode="auto">
          <a:xfrm>
            <a:off x="3581400" y="1905000"/>
            <a:ext cx="4648200" cy="2923877"/>
          </a:xfrm>
          <a:prstGeom prst="rect">
            <a:avLst/>
          </a:prstGeom>
          <a:noFill/>
          <a:ln w="9525">
            <a:noFill/>
            <a:miter lim="800000"/>
            <a:headEnd/>
            <a:tailEnd/>
          </a:ln>
        </p:spPr>
        <p:txBody>
          <a:bodyPr wrap="square">
            <a:spAutoFit/>
          </a:bodyPr>
          <a:lstStyle/>
          <a:p>
            <a:pPr algn="ctr"/>
            <a:endParaRPr lang="en-US" dirty="0"/>
          </a:p>
          <a:p>
            <a:pPr algn="ctr"/>
            <a:r>
              <a:rPr lang="en-US" sz="2800" dirty="0">
                <a:solidFill>
                  <a:schemeClr val="bg2">
                    <a:lumMod val="20000"/>
                    <a:lumOff val="80000"/>
                  </a:schemeClr>
                </a:solidFill>
              </a:rPr>
              <a:t>meanwhile images</a:t>
            </a:r>
          </a:p>
          <a:p>
            <a:pPr algn="ctr"/>
            <a:r>
              <a:rPr lang="en-US" sz="2800" dirty="0">
                <a:solidFill>
                  <a:schemeClr val="bg2">
                    <a:lumMod val="20000"/>
                    <a:lumOff val="80000"/>
                  </a:schemeClr>
                </a:solidFill>
              </a:rPr>
              <a:t>of the colonial people</a:t>
            </a:r>
          </a:p>
          <a:p>
            <a:pPr algn="ctr"/>
            <a:r>
              <a:rPr lang="en-US" sz="2800" dirty="0">
                <a:solidFill>
                  <a:schemeClr val="bg2">
                    <a:lumMod val="20000"/>
                    <a:lumOff val="80000"/>
                  </a:schemeClr>
                </a:solidFill>
              </a:rPr>
              <a:t>continue to set the </a:t>
            </a:r>
          </a:p>
          <a:p>
            <a:pPr algn="ctr"/>
            <a:r>
              <a:rPr lang="en-US" sz="2800" dirty="0">
                <a:solidFill>
                  <a:schemeClr val="bg2">
                    <a:lumMod val="20000"/>
                    <a:lumOff val="80000"/>
                  </a:schemeClr>
                </a:solidFill>
              </a:rPr>
              <a:t>mental picture</a:t>
            </a:r>
          </a:p>
          <a:p>
            <a:pPr algn="ctr"/>
            <a:r>
              <a:rPr lang="en-US" sz="2800" dirty="0">
                <a:solidFill>
                  <a:schemeClr val="bg2">
                    <a:lumMod val="20000"/>
                    <a:lumOff val="80000"/>
                  </a:schemeClr>
                </a:solidFill>
              </a:rPr>
              <a:t>of peoples from </a:t>
            </a:r>
          </a:p>
          <a:p>
            <a:pPr algn="ctr"/>
            <a:r>
              <a:rPr lang="en-US" sz="2800" dirty="0">
                <a:solidFill>
                  <a:schemeClr val="bg2">
                    <a:lumMod val="20000"/>
                    <a:lumOff val="80000"/>
                  </a:schemeClr>
                </a:solidFill>
              </a:rPr>
              <a:t>around the </a:t>
            </a:r>
            <a:r>
              <a:rPr lang="en-US" sz="2800" dirty="0" smtClean="0">
                <a:solidFill>
                  <a:schemeClr val="bg2">
                    <a:lumMod val="20000"/>
                    <a:lumOff val="80000"/>
                  </a:schemeClr>
                </a:solidFill>
              </a:rPr>
              <a:t>world</a:t>
            </a:r>
            <a:endParaRPr lang="en-US" sz="2800" dirty="0">
              <a:solidFill>
                <a:schemeClr val="bg2">
                  <a:lumMod val="20000"/>
                  <a:lumOff val="80000"/>
                </a:schemeClr>
              </a:solidFill>
            </a:endParaRPr>
          </a:p>
        </p:txBody>
      </p:sp>
      <p:sp>
        <p:nvSpPr>
          <p:cNvPr id="8" name="Rectangle 7"/>
          <p:cNvSpPr/>
          <p:nvPr/>
        </p:nvSpPr>
        <p:spPr>
          <a:xfrm>
            <a:off x="152400" y="2252246"/>
            <a:ext cx="3657600" cy="338554"/>
          </a:xfrm>
          <a:prstGeom prst="rect">
            <a:avLst/>
          </a:prstGeom>
        </p:spPr>
        <p:txBody>
          <a:bodyPr wrap="square">
            <a:spAutoFit/>
          </a:bodyPr>
          <a:lstStyle/>
          <a:p>
            <a:pPr algn="ctr"/>
            <a:r>
              <a:rPr lang="en-US" dirty="0" smtClean="0"/>
              <a:t>For example, </a:t>
            </a:r>
            <a:endParaRPr lang="en-US" dirty="0"/>
          </a:p>
        </p:txBody>
      </p:sp>
      <p:sp>
        <p:nvSpPr>
          <p:cNvPr id="9" name="Rectangle 8"/>
          <p:cNvSpPr/>
          <p:nvPr/>
        </p:nvSpPr>
        <p:spPr>
          <a:xfrm>
            <a:off x="914400"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http://www.andaman.org/BOOK/chapter52/5-Tasmania-traditional/traditional.htm</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057400" y="214086"/>
            <a:ext cx="4973724" cy="5943600"/>
          </a:xfrm>
          <a:prstGeom prst="rect">
            <a:avLst/>
          </a:prstGeom>
          <a:noFill/>
          <a:ln w="9525">
            <a:noFill/>
            <a:miter lim="800000"/>
            <a:headEnd/>
            <a:tailEnd/>
          </a:ln>
        </p:spPr>
      </p:pic>
      <p:sp>
        <p:nvSpPr>
          <p:cNvPr id="6" name="Rectangle 5"/>
          <p:cNvSpPr/>
          <p:nvPr/>
        </p:nvSpPr>
        <p:spPr>
          <a:xfrm>
            <a:off x="152400" y="2543628"/>
            <a:ext cx="3657600" cy="830997"/>
          </a:xfrm>
          <a:prstGeom prst="rect">
            <a:avLst/>
          </a:prstGeom>
        </p:spPr>
        <p:txBody>
          <a:bodyPr wrap="square">
            <a:spAutoFit/>
          </a:bodyPr>
          <a:lstStyle/>
          <a:p>
            <a:pPr algn="ctr"/>
            <a:r>
              <a:rPr lang="en-US" dirty="0" smtClean="0"/>
              <a:t>The </a:t>
            </a:r>
            <a:r>
              <a:rPr lang="en-US" dirty="0" err="1" smtClean="0"/>
              <a:t>Baudin</a:t>
            </a:r>
            <a:r>
              <a:rPr lang="en-US" dirty="0" smtClean="0"/>
              <a:t> expedition</a:t>
            </a:r>
          </a:p>
          <a:p>
            <a:pPr algn="ctr"/>
            <a:r>
              <a:rPr lang="en-US" dirty="0" smtClean="0"/>
              <a:t>to Australia</a:t>
            </a:r>
          </a:p>
          <a:p>
            <a:pPr algn="ctr"/>
            <a:r>
              <a:rPr lang="en-US" dirty="0" smtClean="0"/>
              <a:t>1800 to 1803</a:t>
            </a:r>
            <a:endParaRPr lang="en-US" dirty="0"/>
          </a:p>
        </p:txBody>
      </p:sp>
      <p:sp>
        <p:nvSpPr>
          <p:cNvPr id="7" name="Rectangle 6"/>
          <p:cNvSpPr/>
          <p:nvPr/>
        </p:nvSpPr>
        <p:spPr>
          <a:xfrm>
            <a:off x="3425396" y="6170973"/>
            <a:ext cx="2227918" cy="276999"/>
          </a:xfrm>
          <a:prstGeom prst="rect">
            <a:avLst/>
          </a:prstGeom>
        </p:spPr>
        <p:txBody>
          <a:bodyPr wrap="none">
            <a:spAutoFit/>
          </a:bodyPr>
          <a:lstStyle/>
          <a:p>
            <a:r>
              <a:rPr lang="en-US" sz="1200" b="0" dirty="0" smtClean="0"/>
              <a:t>Artist: Nicolas-Martin Petit</a:t>
            </a:r>
            <a:endParaRPr lang="en-US" sz="1200" b="0" dirty="0"/>
          </a:p>
        </p:txBody>
      </p:sp>
      <p:sp>
        <p:nvSpPr>
          <p:cNvPr id="8" name="Rectangle 7"/>
          <p:cNvSpPr/>
          <p:nvPr/>
        </p:nvSpPr>
        <p:spPr>
          <a:xfrm>
            <a:off x="1068485" y="3453825"/>
            <a:ext cx="1598515" cy="584775"/>
          </a:xfrm>
          <a:prstGeom prst="rect">
            <a:avLst/>
          </a:prstGeom>
        </p:spPr>
        <p:txBody>
          <a:bodyPr wrap="none">
            <a:spAutoFit/>
          </a:bodyPr>
          <a:lstStyle/>
          <a:p>
            <a:pPr algn="ctr"/>
            <a:r>
              <a:rPr lang="en-US" dirty="0" smtClean="0"/>
              <a:t>Portrait of</a:t>
            </a:r>
          </a:p>
          <a:p>
            <a:pPr algn="ctr"/>
            <a:r>
              <a:rPr lang="en-US" dirty="0" smtClean="0"/>
              <a:t> Bara-</a:t>
            </a:r>
            <a:r>
              <a:rPr lang="en-US" dirty="0" err="1" smtClean="0"/>
              <a:t>Ourou</a:t>
            </a:r>
            <a:endParaRPr lang="en-US" dirty="0"/>
          </a:p>
        </p:txBody>
      </p:sp>
      <p:sp>
        <p:nvSpPr>
          <p:cNvPr id="9" name="Rectangle 8"/>
          <p:cNvSpPr/>
          <p:nvPr/>
        </p:nvSpPr>
        <p:spPr>
          <a:xfrm>
            <a:off x="914400"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4"/>
              </a:rPr>
              <a:t>http://www.andaman.org/BOOK/chapter52/5-Tasmania-traditional/traditional.htm</a:t>
            </a:r>
            <a:endParaRPr lang="en-US" sz="1200" b="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14400" y="6335132"/>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http://www.andaman.org/BOOK/chapter52/5-Tasmania-traditional/traditional.htm</a:t>
            </a:r>
            <a:endParaRPr lang="en-US" sz="1200" b="0" dirty="0">
              <a:latin typeface="Arial" pitchFamily="34" charset="0"/>
              <a:cs typeface="Arial" pitchFamily="34" charset="0"/>
            </a:endParaRPr>
          </a:p>
        </p:txBody>
      </p:sp>
      <p:sp>
        <p:nvSpPr>
          <p:cNvPr id="6" name="Rectangle 5"/>
          <p:cNvSpPr/>
          <p:nvPr/>
        </p:nvSpPr>
        <p:spPr>
          <a:xfrm>
            <a:off x="152400" y="2543628"/>
            <a:ext cx="3657600" cy="830997"/>
          </a:xfrm>
          <a:prstGeom prst="rect">
            <a:avLst/>
          </a:prstGeom>
        </p:spPr>
        <p:txBody>
          <a:bodyPr wrap="square">
            <a:spAutoFit/>
          </a:bodyPr>
          <a:lstStyle/>
          <a:p>
            <a:pPr algn="ctr"/>
            <a:r>
              <a:rPr lang="en-US" dirty="0" smtClean="0"/>
              <a:t>The </a:t>
            </a:r>
            <a:r>
              <a:rPr lang="en-US" dirty="0" err="1" smtClean="0"/>
              <a:t>Baudin</a:t>
            </a:r>
            <a:r>
              <a:rPr lang="en-US" dirty="0" smtClean="0"/>
              <a:t> expedition</a:t>
            </a:r>
          </a:p>
          <a:p>
            <a:pPr algn="ctr"/>
            <a:r>
              <a:rPr lang="en-US" dirty="0" smtClean="0"/>
              <a:t>to Australia</a:t>
            </a:r>
          </a:p>
          <a:p>
            <a:pPr algn="ctr"/>
            <a:r>
              <a:rPr lang="en-US" dirty="0" smtClean="0"/>
              <a:t>1800 to 1803</a:t>
            </a:r>
            <a:endParaRPr lang="en-US" dirty="0"/>
          </a:p>
        </p:txBody>
      </p:sp>
      <p:pic>
        <p:nvPicPr>
          <p:cNvPr id="2050" name="Picture 2"/>
          <p:cNvPicPr>
            <a:picLocks noChangeAspect="1" noChangeArrowheads="1"/>
          </p:cNvPicPr>
          <p:nvPr/>
        </p:nvPicPr>
        <p:blipFill>
          <a:blip r:embed="rId4"/>
          <a:srcRect/>
          <a:stretch>
            <a:fillRect/>
          </a:stretch>
        </p:blipFill>
        <p:spPr bwMode="auto">
          <a:xfrm>
            <a:off x="4038600" y="199572"/>
            <a:ext cx="2389387"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Rectangle 4"/>
          <p:cNvSpPr/>
          <p:nvPr/>
        </p:nvSpPr>
        <p:spPr>
          <a:xfrm>
            <a:off x="899886" y="6349646"/>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http://nishi.slv.vic.gov.au/latrobejournal/issue/latrobe-41/fig-latrobe-41-021b.html</a:t>
            </a:r>
            <a:endParaRPr lang="en-US" sz="1200" b="0" dirty="0">
              <a:latin typeface="Arial" pitchFamily="34" charset="0"/>
              <a:cs typeface="Arial" pitchFamily="34" charset="0"/>
            </a:endParaRPr>
          </a:p>
        </p:txBody>
      </p:sp>
      <p:sp>
        <p:nvSpPr>
          <p:cNvPr id="6" name="Rectangle 5"/>
          <p:cNvSpPr/>
          <p:nvPr/>
        </p:nvSpPr>
        <p:spPr>
          <a:xfrm>
            <a:off x="152400" y="2543628"/>
            <a:ext cx="3657600" cy="830997"/>
          </a:xfrm>
          <a:prstGeom prst="rect">
            <a:avLst/>
          </a:prstGeom>
        </p:spPr>
        <p:txBody>
          <a:bodyPr wrap="square">
            <a:spAutoFit/>
          </a:bodyPr>
          <a:lstStyle/>
          <a:p>
            <a:pPr algn="ctr"/>
            <a:r>
              <a:rPr lang="en-US" dirty="0" smtClean="0"/>
              <a:t>The </a:t>
            </a:r>
            <a:r>
              <a:rPr lang="en-US" dirty="0" err="1" smtClean="0"/>
              <a:t>Baudin</a:t>
            </a:r>
            <a:r>
              <a:rPr lang="en-US" dirty="0" smtClean="0"/>
              <a:t> expedition</a:t>
            </a:r>
          </a:p>
          <a:p>
            <a:pPr algn="ctr"/>
            <a:r>
              <a:rPr lang="en-US" dirty="0" smtClean="0"/>
              <a:t>to Australia</a:t>
            </a:r>
          </a:p>
          <a:p>
            <a:pPr algn="ctr"/>
            <a:r>
              <a:rPr lang="en-US" dirty="0" smtClean="0"/>
              <a:t>1800 to 1803</a:t>
            </a:r>
            <a:endParaRPr lang="en-US" dirty="0"/>
          </a:p>
        </p:txBody>
      </p:sp>
      <p:pic>
        <p:nvPicPr>
          <p:cNvPr id="11266" name="Picture 2"/>
          <p:cNvPicPr>
            <a:picLocks noChangeAspect="1" noChangeArrowheads="1"/>
          </p:cNvPicPr>
          <p:nvPr/>
        </p:nvPicPr>
        <p:blipFill>
          <a:blip r:embed="rId4"/>
          <a:srcRect/>
          <a:stretch>
            <a:fillRect/>
          </a:stretch>
        </p:blipFill>
        <p:spPr bwMode="auto">
          <a:xfrm>
            <a:off x="3657600" y="228600"/>
            <a:ext cx="3561118" cy="5943600"/>
          </a:xfrm>
          <a:prstGeom prst="rect">
            <a:avLst/>
          </a:prstGeom>
          <a:noFill/>
          <a:ln w="9525">
            <a:noFill/>
            <a:miter lim="800000"/>
            <a:headEnd/>
            <a:tailEnd/>
          </a:ln>
        </p:spPr>
      </p:pic>
      <p:sp>
        <p:nvSpPr>
          <p:cNvPr id="7" name="Text Box 4"/>
          <p:cNvSpPr txBox="1">
            <a:spLocks noChangeArrowheads="1"/>
          </p:cNvSpPr>
          <p:nvPr/>
        </p:nvSpPr>
        <p:spPr bwMode="auto">
          <a:xfrm>
            <a:off x="838200" y="3858161"/>
            <a:ext cx="2362200" cy="2062103"/>
          </a:xfrm>
          <a:prstGeom prst="rect">
            <a:avLst/>
          </a:prstGeom>
          <a:noFill/>
          <a:ln w="9525">
            <a:noFill/>
            <a:miter lim="800000"/>
            <a:headEnd/>
            <a:tailEnd/>
          </a:ln>
        </p:spPr>
        <p:txBody>
          <a:bodyPr>
            <a:spAutoFit/>
          </a:bodyPr>
          <a:lstStyle/>
          <a:p>
            <a:pPr algn="ctr"/>
            <a:endParaRPr lang="en-US" dirty="0"/>
          </a:p>
          <a:p>
            <a:pPr algn="ctr"/>
            <a:r>
              <a:rPr lang="en-US" dirty="0" err="1" smtClean="0"/>
              <a:t>Norou</a:t>
            </a:r>
            <a:r>
              <a:rPr lang="en-US" dirty="0" smtClean="0"/>
              <a:t>-Gal-</a:t>
            </a:r>
            <a:r>
              <a:rPr lang="en-US" dirty="0" err="1" smtClean="0"/>
              <a:t>Derri</a:t>
            </a:r>
            <a:r>
              <a:rPr lang="en-US" dirty="0" smtClean="0"/>
              <a:t> advancing for combat</a:t>
            </a:r>
          </a:p>
          <a:p>
            <a:pPr algn="ctr"/>
            <a:endParaRPr lang="en-US" dirty="0"/>
          </a:p>
          <a:p>
            <a:pPr algn="ctr"/>
            <a:r>
              <a:rPr lang="en-US" b="0" dirty="0" smtClean="0"/>
              <a:t>François </a:t>
            </a:r>
            <a:r>
              <a:rPr lang="en-US" b="0" dirty="0" err="1" smtClean="0"/>
              <a:t>Péron</a:t>
            </a:r>
            <a:r>
              <a:rPr lang="en-US" b="0" dirty="0" smtClean="0"/>
              <a:t> </a:t>
            </a:r>
          </a:p>
          <a:p>
            <a:pPr algn="ctr"/>
            <a:r>
              <a:rPr lang="en-US" b="0" dirty="0" smtClean="0"/>
              <a:t>1802</a:t>
            </a:r>
            <a:endParaRPr lang="en-US" b="0" dirty="0"/>
          </a:p>
          <a:p>
            <a:pPr algn="ctr"/>
            <a:endParaRPr lang="en-US"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899886" y="6349646"/>
            <a:ext cx="7315200" cy="276999"/>
          </a:xfrm>
          <a:prstGeom prst="rect">
            <a:avLst/>
          </a:prstGeom>
        </p:spPr>
        <p:txBody>
          <a:bodyPr>
            <a:spAutoFit/>
          </a:bodyPr>
          <a:lstStyle/>
          <a:p>
            <a:pPr algn="ctr"/>
            <a:r>
              <a:rPr lang="en-US" sz="1200" b="0" dirty="0" smtClean="0">
                <a:latin typeface="Arial" pitchFamily="34" charset="0"/>
                <a:cs typeface="Arial" pitchFamily="34" charset="0"/>
                <a:hlinkClick r:id="rId3"/>
              </a:rPr>
              <a:t>http://en.wikipedia.org/wiki/Trucanini</a:t>
            </a:r>
            <a:endParaRPr lang="en-US" sz="1200" b="0" dirty="0">
              <a:latin typeface="Arial" pitchFamily="34" charset="0"/>
              <a:cs typeface="Arial" pitchFamily="34" charset="0"/>
            </a:endParaRPr>
          </a:p>
        </p:txBody>
      </p:sp>
      <p:pic>
        <p:nvPicPr>
          <p:cNvPr id="10242" name="Picture 2"/>
          <p:cNvPicPr>
            <a:picLocks noChangeAspect="1" noChangeArrowheads="1"/>
          </p:cNvPicPr>
          <p:nvPr/>
        </p:nvPicPr>
        <p:blipFill>
          <a:blip r:embed="rId4"/>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671286" y="3657600"/>
            <a:ext cx="7757886" cy="820674"/>
          </a:xfrm>
          <a:prstGeom prst="rect">
            <a:avLst/>
          </a:prstGeom>
        </p:spPr>
        <p:txBody>
          <a:bodyPr wrap="square">
            <a:spAutoFit/>
          </a:bodyPr>
          <a:lstStyle/>
          <a:p>
            <a:pPr algn="ctr" rtl="0" fontAlgn="base">
              <a:lnSpc>
                <a:spcPct val="150000"/>
              </a:lnSpc>
              <a:spcBef>
                <a:spcPct val="0"/>
              </a:spcBef>
              <a:spcAft>
                <a:spcPct val="0"/>
              </a:spcAft>
            </a:pPr>
            <a:r>
              <a:rPr lang="en-US" sz="3600" kern="1200" dirty="0" smtClean="0">
                <a:solidFill>
                  <a:schemeClr val="bg1"/>
                </a:solidFill>
                <a:latin typeface="Arial" pitchFamily="34" charset="0"/>
                <a:cs typeface="Arial" pitchFamily="34" charset="0"/>
              </a:rPr>
              <a:t>And there were many others. . . .</a:t>
            </a:r>
            <a:endParaRPr lang="en-US" sz="3600" b="1" kern="12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990600"/>
            <a:ext cx="7772400" cy="1920875"/>
          </a:xfrm>
        </p:spPr>
        <p:txBody>
          <a:bodyPr>
            <a:spAutoFit/>
          </a:bodyPr>
          <a:lstStyle/>
          <a:p>
            <a:pPr eaLnBrk="1" hangingPunct="1"/>
            <a:r>
              <a:rPr lang="en-US" sz="4000" b="1" smtClean="0">
                <a:solidFill>
                  <a:schemeClr val="tx1"/>
                </a:solidFill>
                <a:latin typeface="Verdana" pitchFamily="34" charset="0"/>
              </a:rPr>
              <a:t>REM?</a:t>
            </a:r>
            <a:br>
              <a:rPr lang="en-US" sz="4000" b="1" smtClean="0">
                <a:solidFill>
                  <a:schemeClr val="tx1"/>
                </a:solidFill>
                <a:latin typeface="Verdana" pitchFamily="34" charset="0"/>
              </a:rPr>
            </a:br>
            <a:r>
              <a:rPr lang="en-US" sz="4000" b="1" smtClean="0">
                <a:solidFill>
                  <a:schemeClr val="tx1"/>
                </a:solidFill>
                <a:latin typeface="Verdana" pitchFamily="34" charset="0"/>
              </a:rPr>
              <a:t>Major problems in the</a:t>
            </a:r>
            <a:br>
              <a:rPr lang="en-US" sz="4000" b="1" smtClean="0">
                <a:solidFill>
                  <a:schemeClr val="tx1"/>
                </a:solidFill>
                <a:latin typeface="Verdana" pitchFamily="34" charset="0"/>
              </a:rPr>
            </a:br>
            <a:r>
              <a:rPr lang="en-US" sz="4000" b="1" smtClean="0">
                <a:solidFill>
                  <a:schemeClr val="tx1"/>
                </a:solidFill>
                <a:latin typeface="Verdana" pitchFamily="34" charset="0"/>
              </a:rPr>
              <a:t>“Pre – Scientific” Period</a:t>
            </a:r>
          </a:p>
        </p:txBody>
      </p:sp>
      <p:sp>
        <p:nvSpPr>
          <p:cNvPr id="100355" name="Rectangle 3"/>
          <p:cNvSpPr>
            <a:spLocks noGrp="1" noChangeArrowheads="1"/>
          </p:cNvSpPr>
          <p:nvPr>
            <p:ph type="body" idx="1"/>
          </p:nvPr>
        </p:nvSpPr>
        <p:spPr>
          <a:xfrm>
            <a:off x="900113" y="3440113"/>
            <a:ext cx="7315200" cy="2355850"/>
          </a:xfrm>
        </p:spPr>
        <p:txBody>
          <a:bodyPr>
            <a:spAutoFit/>
          </a:bodyPr>
          <a:lstStyle/>
          <a:p>
            <a:pPr marL="609600" indent="-609600" eaLnBrk="1" hangingPunct="1">
              <a:buFontTx/>
              <a:buAutoNum type="arabicPeriod"/>
            </a:pPr>
            <a:r>
              <a:rPr lang="en-US" sz="2400" b="1" smtClean="0">
                <a:solidFill>
                  <a:schemeClr val="folHlink"/>
                </a:solidFill>
                <a:latin typeface="Verdana" pitchFamily="34" charset="0"/>
              </a:rPr>
              <a:t>Humans were thought to have had ancient origins corresponding to the time of the creation of the earth</a:t>
            </a:r>
            <a:br>
              <a:rPr lang="en-US" sz="2400" b="1" smtClean="0">
                <a:solidFill>
                  <a:schemeClr val="folHlink"/>
                </a:solidFill>
                <a:latin typeface="Verdana" pitchFamily="34" charset="0"/>
              </a:rPr>
            </a:br>
            <a:endParaRPr lang="en-US" sz="2400" b="1" smtClean="0">
              <a:solidFill>
                <a:schemeClr val="folHlink"/>
              </a:solidFill>
              <a:latin typeface="Verdana" pitchFamily="34" charset="0"/>
            </a:endParaRPr>
          </a:p>
          <a:p>
            <a:pPr marL="609600" indent="-609600" eaLnBrk="1" hangingPunct="1">
              <a:buFontTx/>
              <a:buAutoNum type="arabicPeriod"/>
            </a:pPr>
            <a:r>
              <a:rPr lang="en-US" sz="2400" b="1" smtClean="0">
                <a:latin typeface="Verdana" pitchFamily="34" charset="0"/>
              </a:rPr>
              <a:t>Earth was thought of as a Young Place</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a:xfrm>
            <a:off x="914400" y="3048000"/>
            <a:ext cx="7315200" cy="3308350"/>
          </a:xfrm>
        </p:spPr>
        <p:txBody>
          <a:bodyPr>
            <a:spAutoFit/>
          </a:bodyPr>
          <a:lstStyle/>
          <a:p>
            <a:pPr algn="ctr" eaLnBrk="1" hangingPunct="1">
              <a:lnSpc>
                <a:spcPct val="90000"/>
              </a:lnSpc>
              <a:buFontTx/>
              <a:buNone/>
            </a:pPr>
            <a:r>
              <a:rPr lang="en-US" sz="2800" b="1" smtClean="0"/>
              <a:t/>
            </a:r>
            <a:br>
              <a:rPr lang="en-US" sz="2800" b="1" smtClean="0"/>
            </a:br>
            <a:r>
              <a:rPr lang="en-US" sz="4000" b="1" i="1" smtClean="0">
                <a:latin typeface="Verdana" pitchFamily="34" charset="0"/>
              </a:rPr>
              <a:t>Theory of the Earth</a:t>
            </a:r>
            <a:r>
              <a:rPr lang="en-US" b="1" i="1" smtClean="0">
                <a:latin typeface="Verdana" pitchFamily="34" charset="0"/>
              </a:rPr>
              <a:t> </a:t>
            </a:r>
          </a:p>
          <a:p>
            <a:pPr algn="ctr" eaLnBrk="1" hangingPunct="1">
              <a:lnSpc>
                <a:spcPct val="90000"/>
              </a:lnSpc>
              <a:buFontTx/>
              <a:buNone/>
            </a:pPr>
            <a:r>
              <a:rPr lang="en-US" sz="2400" smtClean="0">
                <a:latin typeface="Verdana" pitchFamily="34" charset="0"/>
              </a:rPr>
              <a:t>1775</a:t>
            </a:r>
            <a:r>
              <a:rPr lang="en-US" sz="2400" b="1" smtClean="0">
                <a:latin typeface="Verdana" pitchFamily="34" charset="0"/>
              </a:rPr>
              <a:t> </a:t>
            </a:r>
            <a:endParaRPr lang="en-US" sz="2400" b="1" i="1" smtClean="0">
              <a:latin typeface="Verdana" pitchFamily="34" charset="0"/>
            </a:endParaRPr>
          </a:p>
          <a:p>
            <a:pPr algn="ctr" eaLnBrk="1" hangingPunct="1">
              <a:lnSpc>
                <a:spcPct val="90000"/>
              </a:lnSpc>
              <a:buFontTx/>
              <a:buNone/>
            </a:pPr>
            <a:endParaRPr lang="en-US" sz="2800" b="1" i="1" smtClean="0">
              <a:latin typeface="Verdana" pitchFamily="34" charset="0"/>
            </a:endParaRPr>
          </a:p>
          <a:p>
            <a:pPr algn="ctr" eaLnBrk="1" hangingPunct="1">
              <a:lnSpc>
                <a:spcPct val="90000"/>
              </a:lnSpc>
              <a:buFontTx/>
              <a:buNone/>
            </a:pPr>
            <a:r>
              <a:rPr lang="en-US" b="1" smtClean="0">
                <a:latin typeface="Verdana" pitchFamily="34" charset="0"/>
              </a:rPr>
              <a:t>first demonstrated the immense antiquity of the earth</a:t>
            </a:r>
          </a:p>
        </p:txBody>
      </p:sp>
      <p:sp>
        <p:nvSpPr>
          <p:cNvPr id="101379" name="Text Box 4"/>
          <p:cNvSpPr txBox="1">
            <a:spLocks noChangeArrowheads="1"/>
          </p:cNvSpPr>
          <p:nvPr/>
        </p:nvSpPr>
        <p:spPr bwMode="auto">
          <a:xfrm>
            <a:off x="914400" y="1676400"/>
            <a:ext cx="7327900" cy="1079500"/>
          </a:xfrm>
          <a:prstGeom prst="rect">
            <a:avLst/>
          </a:prstGeom>
          <a:noFill/>
          <a:ln w="9525">
            <a:noFill/>
            <a:miter lim="800000"/>
            <a:headEnd/>
            <a:tailEnd/>
          </a:ln>
        </p:spPr>
        <p:txBody>
          <a:bodyPr>
            <a:spAutoFit/>
          </a:bodyPr>
          <a:lstStyle/>
          <a:p>
            <a:pPr algn="ctr">
              <a:lnSpc>
                <a:spcPct val="90000"/>
              </a:lnSpc>
            </a:pPr>
            <a:r>
              <a:rPr lang="en-US" sz="4800"/>
              <a:t>James Hutton</a:t>
            </a:r>
            <a:endParaRPr lang="en-US" sz="2400"/>
          </a:p>
          <a:p>
            <a:pPr algn="ctr">
              <a:lnSpc>
                <a:spcPct val="90000"/>
              </a:lnSpc>
            </a:pPr>
            <a:r>
              <a:rPr lang="en-US" sz="2400" b="0"/>
              <a:t>(1726 - 1797)</a:t>
            </a:r>
          </a:p>
        </p:txBody>
      </p:sp>
      <p:sp>
        <p:nvSpPr>
          <p:cNvPr id="101380" name="Rectangle 3"/>
          <p:cNvSpPr>
            <a:spLocks noChangeArrowheads="1"/>
          </p:cNvSpPr>
          <p:nvPr/>
        </p:nvSpPr>
        <p:spPr bwMode="auto">
          <a:xfrm>
            <a:off x="15240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3"/>
          <p:cNvSpPr>
            <a:spLocks noGrp="1" noChangeArrowheads="1"/>
          </p:cNvSpPr>
          <p:nvPr>
            <p:ph type="subTitle" idx="4294967295"/>
          </p:nvPr>
        </p:nvSpPr>
        <p:spPr>
          <a:xfrm>
            <a:off x="900113" y="2779713"/>
            <a:ext cx="7315200" cy="2287587"/>
          </a:xfrm>
        </p:spPr>
        <p:txBody>
          <a:bodyPr>
            <a:spAutoFit/>
          </a:bodyPr>
          <a:lstStyle/>
          <a:p>
            <a:pPr marL="0" indent="0" algn="ctr" eaLnBrk="1" hangingPunct="1">
              <a:lnSpc>
                <a:spcPct val="120000"/>
              </a:lnSpc>
              <a:buFontTx/>
              <a:buNone/>
              <a:tabLst>
                <a:tab pos="0" algn="l"/>
              </a:tabLst>
            </a:pPr>
            <a:r>
              <a:rPr lang="en-US" sz="4000" b="1" smtClean="0"/>
              <a:t> </a:t>
            </a:r>
            <a:r>
              <a:rPr lang="en-US" sz="4000" b="1" smtClean="0">
                <a:latin typeface="Verdana" pitchFamily="34" charset="0"/>
              </a:rPr>
              <a:t>creation and evolution are not mutually exclusive</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402" name="Picture 4" descr="C:\www\anth1602\images\hutton2.jpeg"/>
          <p:cNvPicPr>
            <a:picLocks noChangeAspect="1" noChangeArrowheads="1"/>
          </p:cNvPicPr>
          <p:nvPr/>
        </p:nvPicPr>
        <p:blipFill>
          <a:blip r:embed="rId3"/>
          <a:srcRect/>
          <a:stretch>
            <a:fillRect/>
          </a:stretch>
        </p:blipFill>
        <p:spPr bwMode="auto">
          <a:xfrm>
            <a:off x="3511550" y="0"/>
            <a:ext cx="5276850" cy="6858000"/>
          </a:xfrm>
          <a:prstGeom prst="rect">
            <a:avLst/>
          </a:prstGeom>
          <a:noFill/>
          <a:ln w="9525">
            <a:noFill/>
            <a:miter lim="800000"/>
            <a:headEnd/>
            <a:tailEnd/>
          </a:ln>
        </p:spPr>
      </p:pic>
      <p:sp>
        <p:nvSpPr>
          <p:cNvPr id="102403" name="Text Box 6"/>
          <p:cNvSpPr txBox="1">
            <a:spLocks noChangeArrowheads="1"/>
          </p:cNvSpPr>
          <p:nvPr/>
        </p:nvSpPr>
        <p:spPr bwMode="auto">
          <a:xfrm>
            <a:off x="900113" y="4800600"/>
            <a:ext cx="2544762" cy="958850"/>
          </a:xfrm>
          <a:prstGeom prst="rect">
            <a:avLst/>
          </a:prstGeom>
          <a:noFill/>
          <a:ln w="9525">
            <a:noFill/>
            <a:miter lim="800000"/>
            <a:headEnd/>
            <a:tailEnd/>
          </a:ln>
        </p:spPr>
        <p:txBody>
          <a:bodyPr wrap="none">
            <a:spAutoFit/>
          </a:bodyPr>
          <a:lstStyle/>
          <a:p>
            <a:pPr algn="ctr">
              <a:lnSpc>
                <a:spcPct val="150000"/>
              </a:lnSpc>
            </a:pPr>
            <a:r>
              <a:rPr lang="en-US" sz="2400">
                <a:solidFill>
                  <a:schemeClr val="bg1"/>
                </a:solidFill>
              </a:rPr>
              <a:t>James Hutton</a:t>
            </a:r>
            <a:endParaRPr lang="en-US" sz="1000">
              <a:solidFill>
                <a:schemeClr val="bg1"/>
              </a:solidFill>
            </a:endParaRPr>
          </a:p>
          <a:p>
            <a:pPr algn="ctr">
              <a:lnSpc>
                <a:spcPct val="150000"/>
              </a:lnSpc>
            </a:pPr>
            <a:r>
              <a:rPr lang="en-US" sz="1400" b="0">
                <a:solidFill>
                  <a:schemeClr val="bg1"/>
                </a:solidFill>
              </a:rPr>
              <a:t>(1726 - 1797)</a:t>
            </a:r>
            <a:endParaRPr lang="en-US" sz="900">
              <a:solidFill>
                <a:schemeClr val="bg1"/>
              </a:solidFill>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3"/>
          <p:cNvSpPr>
            <a:spLocks noGrp="1" noChangeArrowheads="1"/>
          </p:cNvSpPr>
          <p:nvPr>
            <p:ph type="subTitle" idx="4294967295"/>
          </p:nvPr>
        </p:nvSpPr>
        <p:spPr>
          <a:xfrm>
            <a:off x="914400" y="4038600"/>
            <a:ext cx="7315200" cy="1200329"/>
          </a:xfrm>
        </p:spPr>
        <p:txBody>
          <a:bodyPr>
            <a:spAutoFit/>
          </a:bodyPr>
          <a:lstStyle/>
          <a:p>
            <a:pPr marL="0" indent="0" algn="ctr" eaLnBrk="1" hangingPunct="1">
              <a:buFontTx/>
              <a:buNone/>
            </a:pPr>
            <a:r>
              <a:rPr lang="en-US" sz="2400" b="1" dirty="0" smtClean="0">
                <a:latin typeface="Verdana" pitchFamily="34" charset="0"/>
              </a:rPr>
              <a:t>The theory that the earth is billions of years old and thus has a long history of development and change</a:t>
            </a:r>
            <a:endParaRPr lang="en-US" b="1" dirty="0" smtClean="0"/>
          </a:p>
        </p:txBody>
      </p:sp>
      <p:sp>
        <p:nvSpPr>
          <p:cNvPr id="103427" name="Text Box 4"/>
          <p:cNvSpPr txBox="1">
            <a:spLocks noChangeArrowheads="1"/>
          </p:cNvSpPr>
          <p:nvPr/>
        </p:nvSpPr>
        <p:spPr bwMode="auto">
          <a:xfrm>
            <a:off x="923925" y="2838450"/>
            <a:ext cx="7305675" cy="750888"/>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a:t>“deep time”</a:t>
            </a:r>
            <a:endParaRPr lang="en-US" sz="4000"/>
          </a:p>
        </p:txBody>
      </p:sp>
      <p:sp>
        <p:nvSpPr>
          <p:cNvPr id="103428"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4450" name="Picture 2" descr="04_60"/>
          <p:cNvPicPr>
            <a:picLocks noChangeAspect="1" noChangeArrowheads="1"/>
          </p:cNvPicPr>
          <p:nvPr/>
        </p:nvPicPr>
        <p:blipFill>
          <a:blip r:embed="rId3"/>
          <a:srcRect/>
          <a:stretch>
            <a:fillRect/>
          </a:stretch>
        </p:blipFill>
        <p:spPr bwMode="auto">
          <a:xfrm>
            <a:off x="4114800" y="304800"/>
            <a:ext cx="4572000" cy="6238875"/>
          </a:xfrm>
          <a:prstGeom prst="rect">
            <a:avLst/>
          </a:prstGeom>
          <a:noFill/>
          <a:ln w="9525">
            <a:noFill/>
            <a:miter lim="800000"/>
            <a:headEnd/>
            <a:tailEnd/>
          </a:ln>
        </p:spPr>
      </p:pic>
      <p:sp>
        <p:nvSpPr>
          <p:cNvPr id="104451" name="Text Box 2"/>
          <p:cNvSpPr txBox="1">
            <a:spLocks noChangeArrowheads="1"/>
          </p:cNvSpPr>
          <p:nvPr/>
        </p:nvSpPr>
        <p:spPr bwMode="auto">
          <a:xfrm>
            <a:off x="900113" y="4662488"/>
            <a:ext cx="3460750" cy="1646237"/>
          </a:xfrm>
          <a:prstGeom prst="rect">
            <a:avLst/>
          </a:prstGeom>
          <a:noFill/>
          <a:ln w="9525">
            <a:noFill/>
            <a:miter lim="800000"/>
            <a:headEnd/>
            <a:tailEnd/>
          </a:ln>
        </p:spPr>
        <p:txBody>
          <a:bodyPr wrap="none">
            <a:spAutoFit/>
          </a:bodyPr>
          <a:lstStyle/>
          <a:p>
            <a:pPr algn="ctr">
              <a:lnSpc>
                <a:spcPct val="170000"/>
              </a:lnSpc>
            </a:pPr>
            <a:r>
              <a:rPr lang="en-US" sz="3600"/>
              <a:t>Charles Lyell</a:t>
            </a:r>
            <a:r>
              <a:rPr lang="en-US" sz="3200"/>
              <a:t/>
            </a:r>
            <a:br>
              <a:rPr lang="en-US" sz="3200"/>
            </a:br>
            <a:r>
              <a:rPr lang="en-US" sz="2400" b="0"/>
              <a:t>(1797 - 1875)</a:t>
            </a:r>
            <a:endParaRPr lang="en-US" sz="320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3"/>
          <p:cNvSpPr>
            <a:spLocks noGrp="1" noChangeArrowheads="1"/>
          </p:cNvSpPr>
          <p:nvPr>
            <p:ph type="body" idx="1"/>
          </p:nvPr>
        </p:nvSpPr>
        <p:spPr>
          <a:xfrm>
            <a:off x="895350" y="2039938"/>
            <a:ext cx="7315200" cy="4056062"/>
          </a:xfrm>
        </p:spPr>
        <p:txBody>
          <a:bodyPr/>
          <a:lstStyle/>
          <a:p>
            <a:pPr algn="ctr" eaLnBrk="1" hangingPunct="1">
              <a:lnSpc>
                <a:spcPct val="90000"/>
              </a:lnSpc>
              <a:buFontTx/>
              <a:buNone/>
            </a:pPr>
            <a:r>
              <a:rPr lang="en-US" sz="4800" b="1" smtClean="0">
                <a:latin typeface="Verdana" pitchFamily="34" charset="0"/>
              </a:rPr>
              <a:t>Charles Lyell</a:t>
            </a:r>
            <a:r>
              <a:rPr lang="en-US" b="1" smtClean="0">
                <a:latin typeface="Verdana" pitchFamily="34" charset="0"/>
              </a:rPr>
              <a:t/>
            </a:r>
            <a:br>
              <a:rPr lang="en-US" b="1" smtClean="0">
                <a:latin typeface="Verdana" pitchFamily="34" charset="0"/>
              </a:rPr>
            </a:br>
            <a:r>
              <a:rPr lang="en-US" sz="2400" b="1" smtClean="0">
                <a:latin typeface="Verdana" pitchFamily="34" charset="0"/>
              </a:rPr>
              <a:t>(1797 - 1875)</a:t>
            </a:r>
            <a:r>
              <a:rPr lang="en-US" b="1" smtClean="0">
                <a:latin typeface="Verdana" pitchFamily="34" charset="0"/>
              </a:rPr>
              <a:t/>
            </a:r>
            <a:br>
              <a:rPr lang="en-US" b="1" smtClean="0">
                <a:latin typeface="Verdana" pitchFamily="34" charset="0"/>
              </a:rPr>
            </a:br>
            <a:endParaRPr lang="en-US" b="1" smtClean="0">
              <a:latin typeface="Verdana" pitchFamily="34" charset="0"/>
            </a:endParaRPr>
          </a:p>
          <a:p>
            <a:pPr algn="ctr" eaLnBrk="1" hangingPunct="1">
              <a:lnSpc>
                <a:spcPct val="90000"/>
              </a:lnSpc>
              <a:buFontTx/>
              <a:buNone/>
            </a:pPr>
            <a:r>
              <a:rPr lang="en-US" sz="4400" b="1" i="1" smtClean="0">
                <a:latin typeface="Verdana" pitchFamily="34" charset="0"/>
              </a:rPr>
              <a:t>Principles of Geology</a:t>
            </a:r>
            <a:endParaRPr lang="en-US" b="1" i="1" smtClean="0">
              <a:latin typeface="Verdana" pitchFamily="34" charset="0"/>
            </a:endParaRPr>
          </a:p>
          <a:p>
            <a:pPr algn="ctr" eaLnBrk="1" hangingPunct="1">
              <a:lnSpc>
                <a:spcPct val="90000"/>
              </a:lnSpc>
              <a:buFontTx/>
              <a:buNone/>
            </a:pPr>
            <a:r>
              <a:rPr lang="en-US" sz="2800" b="1" smtClean="0">
                <a:latin typeface="Verdana" pitchFamily="34" charset="0"/>
              </a:rPr>
              <a:t>1830</a:t>
            </a:r>
            <a:endParaRPr lang="en-US" b="1" smtClean="0">
              <a:latin typeface="Verdana" pitchFamily="34" charset="0"/>
            </a:endParaRPr>
          </a:p>
          <a:p>
            <a:pPr algn="ctr" eaLnBrk="1" hangingPunct="1">
              <a:lnSpc>
                <a:spcPct val="90000"/>
              </a:lnSpc>
              <a:buFontTx/>
              <a:buNone/>
            </a:pPr>
            <a:r>
              <a:rPr lang="en-US" sz="4400" b="1" smtClean="0">
                <a:latin typeface="Verdana" pitchFamily="34" charset="0"/>
              </a:rPr>
              <a:t>~</a:t>
            </a:r>
            <a:endParaRPr lang="en-US" sz="4400" b="1" i="1" smtClean="0">
              <a:latin typeface="Verdana" pitchFamily="34" charset="0"/>
            </a:endParaRPr>
          </a:p>
          <a:p>
            <a:pPr algn="ctr" eaLnBrk="1" hangingPunct="1">
              <a:lnSpc>
                <a:spcPct val="90000"/>
              </a:lnSpc>
              <a:buFontTx/>
              <a:buNone/>
            </a:pPr>
            <a:r>
              <a:rPr lang="en-US" sz="4400" b="1" smtClean="0">
                <a:latin typeface="Verdana" pitchFamily="34" charset="0"/>
              </a:rPr>
              <a:t>“Uniformitarianism”</a:t>
            </a:r>
          </a:p>
        </p:txBody>
      </p:sp>
      <p:sp>
        <p:nvSpPr>
          <p:cNvPr id="105475" name="Rectangle 1028"/>
          <p:cNvSpPr>
            <a:spLocks noChangeArrowheads="1"/>
          </p:cNvSpPr>
          <p:nvPr/>
        </p:nvSpPr>
        <p:spPr bwMode="auto">
          <a:xfrm>
            <a:off x="15240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895350" y="2039938"/>
            <a:ext cx="7315200" cy="4056062"/>
          </a:xfrm>
        </p:spPr>
        <p:txBody>
          <a:bodyPr/>
          <a:lstStyle/>
          <a:p>
            <a:pPr algn="ctr" eaLnBrk="1" hangingPunct="1">
              <a:lnSpc>
                <a:spcPct val="90000"/>
              </a:lnSpc>
              <a:buFontTx/>
              <a:buNone/>
            </a:pPr>
            <a:r>
              <a:rPr lang="en-US" sz="4800" b="1" smtClean="0">
                <a:solidFill>
                  <a:schemeClr val="folHlink"/>
                </a:solidFill>
                <a:latin typeface="Verdana" pitchFamily="34" charset="0"/>
              </a:rPr>
              <a:t>Charles Lyell</a:t>
            </a:r>
            <a:r>
              <a:rPr lang="en-US" b="1" smtClean="0">
                <a:solidFill>
                  <a:schemeClr val="folHlink"/>
                </a:solidFill>
                <a:latin typeface="Verdana" pitchFamily="34" charset="0"/>
              </a:rPr>
              <a:t/>
            </a:r>
            <a:br>
              <a:rPr lang="en-US" b="1" smtClean="0">
                <a:solidFill>
                  <a:schemeClr val="folHlink"/>
                </a:solidFill>
                <a:latin typeface="Verdana" pitchFamily="34" charset="0"/>
              </a:rPr>
            </a:br>
            <a:r>
              <a:rPr lang="en-US" sz="2400" b="1" smtClean="0">
                <a:solidFill>
                  <a:schemeClr val="folHlink"/>
                </a:solidFill>
                <a:latin typeface="Verdana" pitchFamily="34" charset="0"/>
              </a:rPr>
              <a:t>(1797 - 1875)</a:t>
            </a:r>
            <a:r>
              <a:rPr lang="en-US" b="1" smtClean="0">
                <a:solidFill>
                  <a:schemeClr val="folHlink"/>
                </a:solidFill>
                <a:latin typeface="Verdana" pitchFamily="34" charset="0"/>
              </a:rPr>
              <a:t/>
            </a:r>
            <a:br>
              <a:rPr lang="en-US" b="1" smtClean="0">
                <a:solidFill>
                  <a:schemeClr val="folHlink"/>
                </a:solidFill>
                <a:latin typeface="Verdana" pitchFamily="34" charset="0"/>
              </a:rPr>
            </a:br>
            <a:endParaRPr lang="en-US" b="1" smtClean="0">
              <a:solidFill>
                <a:schemeClr val="folHlink"/>
              </a:solidFill>
              <a:latin typeface="Verdana" pitchFamily="34" charset="0"/>
            </a:endParaRPr>
          </a:p>
          <a:p>
            <a:pPr algn="ctr" eaLnBrk="1" hangingPunct="1">
              <a:lnSpc>
                <a:spcPct val="90000"/>
              </a:lnSpc>
              <a:buFontTx/>
              <a:buNone/>
            </a:pPr>
            <a:r>
              <a:rPr lang="en-US" sz="4400" b="1" i="1" smtClean="0">
                <a:solidFill>
                  <a:schemeClr val="folHlink"/>
                </a:solidFill>
                <a:latin typeface="Verdana" pitchFamily="34" charset="0"/>
              </a:rPr>
              <a:t>Principles of Geology</a:t>
            </a:r>
            <a:endParaRPr lang="en-US" b="1" i="1" smtClean="0">
              <a:solidFill>
                <a:schemeClr val="folHlink"/>
              </a:solidFill>
              <a:latin typeface="Verdana" pitchFamily="34" charset="0"/>
            </a:endParaRPr>
          </a:p>
          <a:p>
            <a:pPr algn="ctr" eaLnBrk="1" hangingPunct="1">
              <a:lnSpc>
                <a:spcPct val="90000"/>
              </a:lnSpc>
              <a:buFontTx/>
              <a:buNone/>
            </a:pPr>
            <a:r>
              <a:rPr lang="en-US" sz="2800" b="1" smtClean="0">
                <a:solidFill>
                  <a:schemeClr val="folHlink"/>
                </a:solidFill>
                <a:latin typeface="Verdana" pitchFamily="34" charset="0"/>
              </a:rPr>
              <a:t>1830</a:t>
            </a:r>
            <a:endParaRPr lang="en-US" b="1" smtClean="0">
              <a:solidFill>
                <a:schemeClr val="folHlink"/>
              </a:solidFill>
              <a:latin typeface="Verdana" pitchFamily="34" charset="0"/>
            </a:endParaRPr>
          </a:p>
          <a:p>
            <a:pPr algn="ctr" eaLnBrk="1" hangingPunct="1">
              <a:lnSpc>
                <a:spcPct val="90000"/>
              </a:lnSpc>
              <a:buFontTx/>
              <a:buNone/>
            </a:pPr>
            <a:r>
              <a:rPr lang="en-US" sz="4400" b="1" smtClean="0">
                <a:solidFill>
                  <a:schemeClr val="folHlink"/>
                </a:solidFill>
                <a:latin typeface="Verdana" pitchFamily="34" charset="0"/>
              </a:rPr>
              <a:t>~</a:t>
            </a:r>
            <a:endParaRPr lang="en-US" sz="4400" b="1" i="1" smtClean="0">
              <a:solidFill>
                <a:schemeClr val="folHlink"/>
              </a:solidFill>
              <a:latin typeface="Verdana" pitchFamily="34" charset="0"/>
            </a:endParaRPr>
          </a:p>
          <a:p>
            <a:pPr algn="ctr" eaLnBrk="1" hangingPunct="1">
              <a:lnSpc>
                <a:spcPct val="90000"/>
              </a:lnSpc>
              <a:buFontTx/>
              <a:buNone/>
            </a:pPr>
            <a:r>
              <a:rPr lang="en-US" sz="4400" b="1" smtClean="0">
                <a:latin typeface="Verdana" pitchFamily="34" charset="0"/>
              </a:rPr>
              <a:t>“Uniformitarianism”</a:t>
            </a:r>
          </a:p>
        </p:txBody>
      </p:sp>
      <p:sp>
        <p:nvSpPr>
          <p:cNvPr id="106499" name="Rectangle 3"/>
          <p:cNvSpPr>
            <a:spLocks noChangeArrowheads="1"/>
          </p:cNvSpPr>
          <p:nvPr/>
        </p:nvSpPr>
        <p:spPr bwMode="auto">
          <a:xfrm>
            <a:off x="15240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546304" y="6339114"/>
            <a:ext cx="6044668" cy="276999"/>
          </a:xfrm>
          <a:prstGeom prst="rect">
            <a:avLst/>
          </a:prstGeom>
          <a:noFill/>
          <a:ln w="9525">
            <a:noFill/>
            <a:miter lim="800000"/>
            <a:headEnd/>
            <a:tailEnd/>
          </a:ln>
        </p:spPr>
        <p:txBody>
          <a:bodyPr wrap="none">
            <a:spAutoFit/>
          </a:bodyPr>
          <a:lstStyle/>
          <a:p>
            <a:pPr algn="ctr"/>
            <a:r>
              <a:rPr lang="en-US" sz="1200" b="0" dirty="0">
                <a:solidFill>
                  <a:schemeClr val="tx2"/>
                </a:solidFill>
                <a:latin typeface="Arial" pitchFamily="34" charset="0"/>
                <a:cs typeface="Arial" pitchFamily="34" charset="0"/>
                <a:hlinkClick r:id="rId3"/>
              </a:rPr>
              <a:t>http://news.bbc.co.uk/onthisday/hi/dates/stories/may/19/newsid_2511000/2511133.stm</a:t>
            </a:r>
            <a:endParaRPr lang="en-US" sz="1200" b="0" dirty="0">
              <a:solidFill>
                <a:schemeClr val="tx2"/>
              </a:solidFill>
              <a:latin typeface="Arial" pitchFamily="34" charset="0"/>
              <a:cs typeface="Arial" pitchFamily="34" charset="0"/>
            </a:endParaRPr>
          </a:p>
        </p:txBody>
      </p:sp>
      <p:sp>
        <p:nvSpPr>
          <p:cNvPr id="412676" name="Text Box 4"/>
          <p:cNvSpPr txBox="1">
            <a:spLocks noChangeArrowheads="1"/>
          </p:cNvSpPr>
          <p:nvPr/>
        </p:nvSpPr>
        <p:spPr bwMode="auto">
          <a:xfrm>
            <a:off x="2318658" y="5397502"/>
            <a:ext cx="4495800" cy="830997"/>
          </a:xfrm>
          <a:prstGeom prst="rect">
            <a:avLst/>
          </a:prstGeom>
          <a:noFill/>
          <a:ln w="9525">
            <a:noFill/>
            <a:miter lim="800000"/>
            <a:headEnd/>
            <a:tailEnd/>
          </a:ln>
        </p:spPr>
        <p:txBody>
          <a:bodyPr wrap="square">
            <a:spAutoFit/>
          </a:bodyPr>
          <a:lstStyle/>
          <a:p>
            <a:pPr algn="ctr"/>
            <a:r>
              <a:rPr lang="en-US" dirty="0">
                <a:solidFill>
                  <a:schemeClr val="tx2"/>
                </a:solidFill>
              </a:rPr>
              <a:t> Mount St Helens erupted at 0832 on 18 May 1980, sending a plume of ash 15 miles (24 km) into the </a:t>
            </a:r>
            <a:r>
              <a:rPr lang="en-US" dirty="0" smtClean="0">
                <a:solidFill>
                  <a:schemeClr val="tx2"/>
                </a:solidFill>
              </a:rPr>
              <a:t>sky . . .</a:t>
            </a:r>
            <a:endParaRPr lang="en-US" dirty="0">
              <a:solidFill>
                <a:schemeClr val="tx2"/>
              </a:solidFill>
            </a:endParaRPr>
          </a:p>
        </p:txBody>
      </p:sp>
      <p:pic>
        <p:nvPicPr>
          <p:cNvPr id="412680" name="Picture 8"/>
          <p:cNvPicPr>
            <a:picLocks noChangeAspect="1" noChangeArrowheads="1"/>
          </p:cNvPicPr>
          <p:nvPr/>
        </p:nvPicPr>
        <p:blipFill>
          <a:blip r:embed="rId4"/>
          <a:srcRect/>
          <a:stretch>
            <a:fillRect/>
          </a:stretch>
        </p:blipFill>
        <p:spPr bwMode="auto">
          <a:xfrm>
            <a:off x="2362200" y="381000"/>
            <a:ext cx="4354513" cy="4876800"/>
          </a:xfrm>
          <a:prstGeom prst="rect">
            <a:avLst/>
          </a:prstGeom>
          <a:noFill/>
          <a:ln w="9525">
            <a:noFill/>
            <a:miter lim="800000"/>
            <a:headEnd/>
            <a:tailEnd/>
          </a:ln>
        </p:spPr>
      </p:pic>
      <p:sp>
        <p:nvSpPr>
          <p:cNvPr id="6" name="Text Box 7"/>
          <p:cNvSpPr txBox="1">
            <a:spLocks noChangeArrowheads="1"/>
          </p:cNvSpPr>
          <p:nvPr/>
        </p:nvSpPr>
        <p:spPr bwMode="auto">
          <a:xfrm>
            <a:off x="5013325" y="4187825"/>
            <a:ext cx="3825875" cy="1069975"/>
          </a:xfrm>
          <a:prstGeom prst="rect">
            <a:avLst/>
          </a:prstGeom>
          <a:noFill/>
          <a:ln w="9525">
            <a:noFill/>
            <a:miter lim="800000"/>
            <a:headEnd/>
            <a:tailEnd/>
          </a:ln>
        </p:spPr>
        <p:txBody>
          <a:bodyPr>
            <a:spAutoFit/>
          </a:bodyPr>
          <a:lstStyle/>
          <a:p>
            <a:pPr algn="ctr"/>
            <a:r>
              <a:rPr lang="en-US">
                <a:solidFill>
                  <a:schemeClr val="tx2"/>
                </a:solidFill>
              </a:rPr>
              <a:t>The explosion had the power of 500 atomic bombs and was the largest of its kind in recorded US history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6" grpId="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8546" name="Text Box 2"/>
          <p:cNvSpPr txBox="1">
            <a:spLocks noChangeArrowheads="1"/>
          </p:cNvSpPr>
          <p:nvPr/>
        </p:nvSpPr>
        <p:spPr bwMode="auto">
          <a:xfrm>
            <a:off x="2209800" y="6349998"/>
            <a:ext cx="4708340" cy="261610"/>
          </a:xfrm>
          <a:prstGeom prst="rect">
            <a:avLst/>
          </a:prstGeom>
          <a:noFill/>
          <a:ln w="9525">
            <a:noFill/>
            <a:miter lim="800000"/>
            <a:headEnd/>
            <a:tailEnd/>
          </a:ln>
        </p:spPr>
        <p:txBody>
          <a:bodyPr wrap="none">
            <a:spAutoFit/>
          </a:bodyPr>
          <a:lstStyle/>
          <a:p>
            <a:pPr algn="ctr"/>
            <a:r>
              <a:rPr lang="en-US" sz="1100" b="0" dirty="0">
                <a:latin typeface="Arial" pitchFamily="34" charset="0"/>
                <a:cs typeface="Arial" pitchFamily="34" charset="0"/>
                <a:hlinkClick r:id="rId3"/>
              </a:rPr>
              <a:t>http://www.bbc.co.uk/sn/tvradio/programmes/supervolcano/article2.shtml</a:t>
            </a:r>
            <a:endParaRPr lang="en-US" sz="1100" b="0" dirty="0">
              <a:latin typeface="Arial" pitchFamily="34" charset="0"/>
              <a:cs typeface="Arial" pitchFamily="34" charset="0"/>
            </a:endParaRPr>
          </a:p>
        </p:txBody>
      </p:sp>
      <p:graphicFrame>
        <p:nvGraphicFramePr>
          <p:cNvPr id="410651" name="Group 27"/>
          <p:cNvGraphicFramePr>
            <a:graphicFrameLocks noGrp="1"/>
          </p:cNvGraphicFramePr>
          <p:nvPr/>
        </p:nvGraphicFramePr>
        <p:xfrm>
          <a:off x="1295400" y="1755775"/>
          <a:ext cx="6553200" cy="4525963"/>
        </p:xfrm>
        <a:graphic>
          <a:graphicData uri="http://schemas.openxmlformats.org/drawingml/2006/table">
            <a:tbl>
              <a:tblPr/>
              <a:tblGrid>
                <a:gridCol w="6553200"/>
              </a:tblGrid>
              <a:tr h="300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Verdana" pitchFamily="34" charset="0"/>
                        </a:rPr>
                        <a:t>  </a:t>
                      </a:r>
                      <a:r>
                        <a:rPr kumimoji="0" lang="en-US" sz="16700" b="0" i="0" u="none" strike="noStrike" cap="none" normalizeH="0" baseline="0" dirty="0" smtClean="0">
                          <a:ln>
                            <a:noFill/>
                          </a:ln>
                          <a:solidFill>
                            <a:schemeClr val="tx1"/>
                          </a:solidFill>
                          <a:effectLst/>
                          <a:latin typeface="Verdana" pitchFamily="34" charset="0"/>
                        </a:rPr>
                        <a:t> </a:t>
                      </a:r>
                      <a:r>
                        <a:rPr kumimoji="0" lang="en-US" sz="2400" b="0" i="0" u="none" strike="noStrike" cap="none" normalizeH="0" baseline="0" dirty="0" smtClean="0">
                          <a:ln>
                            <a:noFill/>
                          </a:ln>
                          <a:solidFill>
                            <a:schemeClr val="tx1"/>
                          </a:solidFill>
                          <a:effectLst/>
                          <a:latin typeface="Verdana" pitchFamily="34" charset="0"/>
                        </a:rPr>
                        <a:t>                                           </a:t>
                      </a:r>
                    </a:p>
                  </a:txBody>
                  <a:tcPr anchor="ctr" horzOverflow="overflow">
                    <a:lnL cap="flat">
                      <a:noFill/>
                    </a:lnL>
                    <a:lnR cap="flat">
                      <a:noFill/>
                    </a:lnR>
                    <a:lnT cap="flat">
                      <a:noFill/>
                    </a:lnT>
                    <a:lnB>
                      <a:noFill/>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Verdana" pitchFamily="34" charset="0"/>
                        </a:rPr>
                        <a:t>  </a:t>
                      </a:r>
                      <a:endParaRPr kumimoji="0" lang="en-US" b="0" i="0" u="none" strike="noStrike" cap="none" normalizeH="0" baseline="0" smtClean="0">
                        <a:ln>
                          <a:noFill/>
                        </a:ln>
                        <a:solidFill>
                          <a:schemeClr val="tx1"/>
                        </a:solidFill>
                        <a:effectLst/>
                        <a:latin typeface="Verdana" pitchFamily="34" charset="0"/>
                      </a:endParaRPr>
                    </a:p>
                  </a:txBody>
                  <a:tcPr anchor="ctr" horzOverflow="overflow">
                    <a:lnL cap="flat">
                      <a:noFill/>
                    </a:lnL>
                    <a:lnR cap="flat">
                      <a:noFill/>
                    </a:lnR>
                    <a:lnT>
                      <a:noFill/>
                    </a:lnT>
                    <a:lnB>
                      <a:noFill/>
                    </a:lnB>
                    <a:lnTlToBr>
                      <a:noFill/>
                    </a:lnTlToBr>
                    <a:lnBlToTr>
                      <a:noFill/>
                    </a:lnBlToTr>
                    <a:noFill/>
                  </a:tcPr>
                </a:tc>
              </a:tr>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solidFill>
                          <a:effectLst/>
                          <a:latin typeface="Verdana" pitchFamily="34" charset="0"/>
                        </a:rPr>
                        <a:t>River of fire: Lava streams from the Hawaiian volcano Kilauea in 1959</a:t>
                      </a:r>
                      <a:endParaRPr kumimoji="0" lang="en-US" sz="2000" b="0" i="0" u="none" strike="noStrike" cap="none" normalizeH="0" baseline="0" dirty="0" smtClean="0">
                        <a:ln>
                          <a:noFill/>
                        </a:ln>
                        <a:solidFill>
                          <a:schemeClr val="tx2"/>
                        </a:solidFill>
                        <a:effectLst/>
                        <a:latin typeface="Verdana" pitchFamily="34"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pic>
        <p:nvPicPr>
          <p:cNvPr id="108551" name="Picture 9" descr="Kilauea erupts photo: USGS"/>
          <p:cNvPicPr>
            <a:picLocks noChangeAspect="1" noChangeArrowheads="1"/>
          </p:cNvPicPr>
          <p:nvPr/>
        </p:nvPicPr>
        <p:blipFill>
          <a:blip r:embed="rId4"/>
          <a:srcRect/>
          <a:stretch>
            <a:fillRect/>
          </a:stretch>
        </p:blipFill>
        <p:spPr bwMode="auto">
          <a:xfrm>
            <a:off x="533400" y="728663"/>
            <a:ext cx="8115300" cy="4529137"/>
          </a:xfrm>
          <a:prstGeom prst="rect">
            <a:avLst/>
          </a:prstGeom>
          <a:noFill/>
          <a:ln w="9525">
            <a:noFill/>
            <a:miter lim="800000"/>
            <a:headEnd/>
            <a:tailEnd/>
          </a:ln>
        </p:spPr>
      </p:pic>
      <p:pic>
        <p:nvPicPr>
          <p:cNvPr id="108552" name="Picture 11" descr="tiny"/>
          <p:cNvPicPr>
            <a:picLocks noChangeAspect="1" noChangeArrowheads="1"/>
          </p:cNvPicPr>
          <p:nvPr/>
        </p:nvPicPr>
        <p:blipFill>
          <a:blip r:embed="rId5"/>
          <a:srcRect/>
          <a:stretch>
            <a:fillRect/>
          </a:stretch>
        </p:blipFill>
        <p:spPr bwMode="auto">
          <a:xfrm>
            <a:off x="2290763" y="3971925"/>
            <a:ext cx="9525" cy="9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781628" y="6339114"/>
            <a:ext cx="5583580"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http://news.bbc.co.uk/2/hi/in_depth/world/2004/asia_quake_disaster/default.stm</a:t>
            </a:r>
            <a:endParaRPr lang="en-US" sz="1200" b="0" dirty="0">
              <a:latin typeface="Arial" pitchFamily="34" charset="0"/>
              <a:cs typeface="Arial" pitchFamily="34" charset="0"/>
            </a:endParaRPr>
          </a:p>
        </p:txBody>
      </p:sp>
      <p:pic>
        <p:nvPicPr>
          <p:cNvPr id="109571" name="Picture 5"/>
          <p:cNvPicPr>
            <a:picLocks noChangeAspect="1" noChangeArrowheads="1"/>
          </p:cNvPicPr>
          <p:nvPr/>
        </p:nvPicPr>
        <p:blipFill>
          <a:blip r:embed="rId4"/>
          <a:srcRect/>
          <a:stretch>
            <a:fillRect/>
          </a:stretch>
        </p:blipFill>
        <p:spPr bwMode="auto">
          <a:xfrm>
            <a:off x="1181100" y="762000"/>
            <a:ext cx="6743700" cy="4495800"/>
          </a:xfrm>
          <a:prstGeom prst="rect">
            <a:avLst/>
          </a:prstGeom>
          <a:noFill/>
          <a:ln w="9525">
            <a:noFill/>
            <a:miter lim="800000"/>
            <a:headEnd/>
            <a:tailEnd/>
          </a:ln>
        </p:spPr>
      </p:pic>
      <p:pic>
        <p:nvPicPr>
          <p:cNvPr id="425992" name="Picture 8"/>
          <p:cNvPicPr>
            <a:picLocks noChangeAspect="1" noChangeArrowheads="1"/>
          </p:cNvPicPr>
          <p:nvPr/>
        </p:nvPicPr>
        <p:blipFill>
          <a:blip r:embed="rId5"/>
          <a:srcRect/>
          <a:stretch>
            <a:fillRect/>
          </a:stretch>
        </p:blipFill>
        <p:spPr bwMode="auto">
          <a:xfrm>
            <a:off x="1676400" y="762000"/>
            <a:ext cx="5791200" cy="4503738"/>
          </a:xfrm>
          <a:prstGeom prst="rect">
            <a:avLst/>
          </a:prstGeom>
          <a:noFill/>
          <a:ln w="9525">
            <a:noFill/>
            <a:miter lim="800000"/>
            <a:headEnd/>
            <a:tailEnd/>
          </a:ln>
        </p:spPr>
      </p:pic>
      <p:sp>
        <p:nvSpPr>
          <p:cNvPr id="425993" name="Text Box 9"/>
          <p:cNvSpPr txBox="1">
            <a:spLocks noChangeArrowheads="1"/>
          </p:cNvSpPr>
          <p:nvPr/>
        </p:nvSpPr>
        <p:spPr bwMode="auto">
          <a:xfrm>
            <a:off x="750888" y="6353628"/>
            <a:ext cx="7783512" cy="261610"/>
          </a:xfrm>
          <a:prstGeom prst="rect">
            <a:avLst/>
          </a:prstGeom>
          <a:solidFill>
            <a:schemeClr val="tx2"/>
          </a:solidFill>
          <a:ln w="9525">
            <a:noFill/>
            <a:miter lim="800000"/>
            <a:headEnd/>
            <a:tailEnd/>
          </a:ln>
        </p:spPr>
        <p:txBody>
          <a:bodyPr>
            <a:spAutoFit/>
          </a:bodyPr>
          <a:lstStyle/>
          <a:p>
            <a:pPr algn="ctr"/>
            <a:r>
              <a:rPr lang="en-US" sz="1100" dirty="0">
                <a:latin typeface="Arial" pitchFamily="34" charset="0"/>
                <a:cs typeface="Arial" pitchFamily="34" charset="0"/>
                <a:hlinkClick r:id="rId6"/>
              </a:rPr>
              <a:t>http://news.bbc.co.uk/2/hi/science/nature/4381395.stm</a:t>
            </a:r>
            <a:endParaRPr lang="en-US" sz="1100" dirty="0">
              <a:latin typeface="Arial" pitchFamily="34" charset="0"/>
              <a:cs typeface="Arial" pitchFamily="34" charset="0"/>
            </a:endParaRPr>
          </a:p>
        </p:txBody>
      </p:sp>
      <p:sp>
        <p:nvSpPr>
          <p:cNvPr id="7" name="Text Box 7"/>
          <p:cNvSpPr txBox="1">
            <a:spLocks noChangeArrowheads="1"/>
          </p:cNvSpPr>
          <p:nvPr/>
        </p:nvSpPr>
        <p:spPr bwMode="auto">
          <a:xfrm>
            <a:off x="1219200" y="5352144"/>
            <a:ext cx="6781800" cy="1069975"/>
          </a:xfrm>
          <a:prstGeom prst="rect">
            <a:avLst/>
          </a:prstGeom>
          <a:noFill/>
          <a:ln w="9525">
            <a:noFill/>
            <a:miter lim="800000"/>
            <a:headEnd/>
            <a:tailEnd/>
          </a:ln>
        </p:spPr>
        <p:txBody>
          <a:bodyPr>
            <a:spAutoFit/>
          </a:bodyPr>
          <a:lstStyle/>
          <a:p>
            <a:pPr algn="ctr"/>
            <a:r>
              <a:rPr lang="en-US" dirty="0"/>
              <a:t>On Boxing Day 2004, a powerful earthquake off the Indonesian coast triggered a tsunami that reached the shores of three continents leading to the deaths of more than 200,000 people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9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5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9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062514" y="6339114"/>
            <a:ext cx="2986266"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http://weir.vsb.bc.ca/library/disasters.html</a:t>
            </a:r>
            <a:endParaRPr lang="en-US" sz="1200" b="0" dirty="0">
              <a:latin typeface="Arial" pitchFamily="34" charset="0"/>
              <a:cs typeface="Arial" pitchFamily="34" charset="0"/>
            </a:endParaRPr>
          </a:p>
        </p:txBody>
      </p:sp>
      <p:sp>
        <p:nvSpPr>
          <p:cNvPr id="110595" name="Text Box 3"/>
          <p:cNvSpPr txBox="1">
            <a:spLocks noChangeArrowheads="1"/>
          </p:cNvSpPr>
          <p:nvPr/>
        </p:nvSpPr>
        <p:spPr bwMode="auto">
          <a:xfrm>
            <a:off x="3960813" y="6096000"/>
            <a:ext cx="1296987" cy="336550"/>
          </a:xfrm>
          <a:prstGeom prst="rect">
            <a:avLst/>
          </a:prstGeom>
          <a:noFill/>
          <a:ln w="9525">
            <a:noFill/>
            <a:miter lim="800000"/>
            <a:headEnd/>
            <a:tailEnd/>
          </a:ln>
        </p:spPr>
        <p:txBody>
          <a:bodyPr wrap="none">
            <a:spAutoFit/>
          </a:bodyPr>
          <a:lstStyle/>
          <a:p>
            <a:r>
              <a:rPr lang="en-US" dirty="0"/>
              <a:t> </a:t>
            </a:r>
            <a:r>
              <a:rPr lang="en-US" dirty="0">
                <a:solidFill>
                  <a:schemeClr val="tx2"/>
                </a:solidFill>
              </a:rPr>
              <a:t>tsunamis</a:t>
            </a:r>
          </a:p>
        </p:txBody>
      </p:sp>
      <p:pic>
        <p:nvPicPr>
          <p:cNvPr id="110596" name="Picture 4"/>
          <p:cNvPicPr>
            <a:picLocks noChangeAspect="1" noChangeArrowheads="1"/>
          </p:cNvPicPr>
          <p:nvPr/>
        </p:nvPicPr>
        <p:blipFill>
          <a:blip r:embed="rId4"/>
          <a:srcRect/>
          <a:stretch>
            <a:fillRect/>
          </a:stretch>
        </p:blipFill>
        <p:spPr bwMode="auto">
          <a:xfrm>
            <a:off x="1219200" y="533400"/>
            <a:ext cx="6629400"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753560" y="6339114"/>
            <a:ext cx="3632726"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http://news.bbc.co.uk/2/hi/in_pictures/4802458.stm</a:t>
            </a:r>
            <a:endParaRPr lang="en-US" sz="1200" b="0" dirty="0">
              <a:latin typeface="Arial" pitchFamily="34" charset="0"/>
              <a:cs typeface="Arial" pitchFamily="34" charset="0"/>
            </a:endParaRPr>
          </a:p>
        </p:txBody>
      </p:sp>
      <p:pic>
        <p:nvPicPr>
          <p:cNvPr id="111619" name="Picture 4"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1620" name="Picture 6"/>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7410" name="Picture 5" descr="04_01"/>
          <p:cNvPicPr>
            <a:picLocks noChangeAspect="1" noChangeArrowheads="1"/>
          </p:cNvPicPr>
          <p:nvPr/>
        </p:nvPicPr>
        <p:blipFill>
          <a:blip r:embed="rId3"/>
          <a:srcRect/>
          <a:stretch>
            <a:fillRect/>
          </a:stretch>
        </p:blipFill>
        <p:spPr bwMode="auto">
          <a:xfrm>
            <a:off x="2292350" y="217488"/>
            <a:ext cx="4259263" cy="6419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831249" y="6335484"/>
            <a:ext cx="3478837"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http://news.bbc.co.uk/2/hi/in_depth/2059330.stm</a:t>
            </a:r>
            <a:endParaRPr lang="en-US" sz="1200" b="0" dirty="0">
              <a:latin typeface="Arial" pitchFamily="34" charset="0"/>
              <a:cs typeface="Arial" pitchFamily="34" charset="0"/>
            </a:endParaRPr>
          </a:p>
        </p:txBody>
      </p:sp>
      <p:pic>
        <p:nvPicPr>
          <p:cNvPr id="112643" name="Picture 13"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2644" name="Picture 14"/>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2590800" y="6339114"/>
            <a:ext cx="3930884"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http://news.bbc.co.uk/2/hi/uk_news/wales/6356073.stm</a:t>
            </a:r>
            <a:endParaRPr lang="en-US" sz="1200" b="0" dirty="0">
              <a:latin typeface="Arial" pitchFamily="34" charset="0"/>
              <a:cs typeface="Arial" pitchFamily="34" charset="0"/>
            </a:endParaRPr>
          </a:p>
        </p:txBody>
      </p:sp>
      <p:pic>
        <p:nvPicPr>
          <p:cNvPr id="113667" name="Picture 5"/>
          <p:cNvPicPr>
            <a:picLocks noChangeAspect="1" noChangeArrowheads="1"/>
          </p:cNvPicPr>
          <p:nvPr/>
        </p:nvPicPr>
        <p:blipFill>
          <a:blip r:embed="rId4"/>
          <a:srcRect/>
          <a:stretch>
            <a:fillRect/>
          </a:stretch>
        </p:blipFill>
        <p:spPr bwMode="auto">
          <a:xfrm>
            <a:off x="792163" y="1200150"/>
            <a:ext cx="7589837"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238828" y="6339114"/>
            <a:ext cx="4634410"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http://news.bbc.co.uk/2/hi/uk_news/england/humber/6411975.stm</a:t>
            </a:r>
            <a:endParaRPr lang="en-US" sz="1200" b="0" dirty="0">
              <a:latin typeface="Arial" pitchFamily="34" charset="0"/>
              <a:cs typeface="Arial" pitchFamily="34" charset="0"/>
            </a:endParaRPr>
          </a:p>
        </p:txBody>
      </p:sp>
      <p:pic>
        <p:nvPicPr>
          <p:cNvPr id="114691" name="Picture 6"/>
          <p:cNvPicPr>
            <a:picLocks noChangeAspect="1" noChangeArrowheads="1"/>
          </p:cNvPicPr>
          <p:nvPr/>
        </p:nvPicPr>
        <p:blipFill>
          <a:blip r:embed="rId4"/>
          <a:srcRect/>
          <a:stretch>
            <a:fillRect/>
          </a:stretch>
        </p:blipFill>
        <p:spPr bwMode="auto">
          <a:xfrm>
            <a:off x="762000" y="1200150"/>
            <a:ext cx="7589838" cy="4743450"/>
          </a:xfrm>
          <a:prstGeom prst="rect">
            <a:avLst/>
          </a:prstGeom>
          <a:noFill/>
          <a:ln w="9525">
            <a:noFill/>
            <a:miter lim="800000"/>
            <a:headEnd/>
            <a:tailEnd/>
          </a:ln>
        </p:spPr>
      </p:pic>
      <p:pic>
        <p:nvPicPr>
          <p:cNvPr id="438279" name="Picture 7"/>
          <p:cNvPicPr>
            <a:picLocks noChangeAspect="1" noChangeArrowheads="1"/>
          </p:cNvPicPr>
          <p:nvPr/>
        </p:nvPicPr>
        <p:blipFill>
          <a:blip r:embed="rId5"/>
          <a:srcRect/>
          <a:stretch>
            <a:fillRect/>
          </a:stretch>
        </p:blipFill>
        <p:spPr bwMode="auto">
          <a:xfrm>
            <a:off x="4081463" y="2914195"/>
            <a:ext cx="4195762" cy="30257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3735962" y="6339114"/>
            <a:ext cx="1735924"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www.sinkholeinfo.com/</a:t>
            </a:r>
            <a:endParaRPr lang="en-US" sz="1200" b="0" dirty="0">
              <a:latin typeface="Arial" pitchFamily="34" charset="0"/>
              <a:cs typeface="Arial" pitchFamily="34" charset="0"/>
            </a:endParaRPr>
          </a:p>
        </p:txBody>
      </p:sp>
      <p:pic>
        <p:nvPicPr>
          <p:cNvPr id="115715" name="Picture 4"/>
          <p:cNvPicPr>
            <a:picLocks noChangeAspect="1" noChangeArrowheads="1"/>
          </p:cNvPicPr>
          <p:nvPr/>
        </p:nvPicPr>
        <p:blipFill>
          <a:blip r:embed="rId4"/>
          <a:srcRect/>
          <a:stretch>
            <a:fillRect/>
          </a:stretch>
        </p:blipFill>
        <p:spPr bwMode="auto">
          <a:xfrm>
            <a:off x="762000" y="304800"/>
            <a:ext cx="7620000" cy="5981700"/>
          </a:xfrm>
          <a:prstGeom prst="rect">
            <a:avLst/>
          </a:prstGeom>
          <a:noFill/>
          <a:ln w="9525">
            <a:noFill/>
            <a:miter lim="800000"/>
            <a:headEnd/>
            <a:tailEnd/>
          </a:ln>
        </p:spPr>
      </p:pic>
      <p:pic>
        <p:nvPicPr>
          <p:cNvPr id="435205" name="Picture 5"/>
          <p:cNvPicPr>
            <a:picLocks noChangeAspect="1" noChangeArrowheads="1"/>
          </p:cNvPicPr>
          <p:nvPr/>
        </p:nvPicPr>
        <p:blipFill>
          <a:blip r:embed="rId5"/>
          <a:srcRect/>
          <a:stretch>
            <a:fillRect/>
          </a:stretch>
        </p:blipFill>
        <p:spPr bwMode="auto">
          <a:xfrm>
            <a:off x="2133600" y="3352800"/>
            <a:ext cx="4762500" cy="26765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3087612" y="6337887"/>
            <a:ext cx="2928558" cy="276999"/>
          </a:xfrm>
          <a:prstGeom prst="rect">
            <a:avLst/>
          </a:prstGeom>
          <a:noFill/>
          <a:ln w="9525">
            <a:noFill/>
            <a:miter lim="800000"/>
            <a:headEnd/>
            <a:tailEnd/>
          </a:ln>
          <a:effectLst/>
        </p:spPr>
        <p:txBody>
          <a:bodyPr wrap="none">
            <a:spAutoFit/>
          </a:bodyPr>
          <a:lstStyle/>
          <a:p>
            <a:pPr algn="ctr">
              <a:defRPr/>
            </a:pPr>
            <a:r>
              <a:rPr lang="en-US" sz="1200" b="0" dirty="0">
                <a:latin typeface="Arial" pitchFamily="34" charset="0"/>
                <a:cs typeface="Arial" pitchFamily="34" charset="0"/>
                <a:hlinkClick r:id="rId3"/>
              </a:rPr>
              <a:t>www.physorg.com/news109738331.html</a:t>
            </a:r>
            <a:endParaRPr lang="en-US" sz="1200" b="0" dirty="0">
              <a:latin typeface="Arial" pitchFamily="34" charset="0"/>
              <a:cs typeface="Arial" pitchFamily="34" charset="0"/>
            </a:endParaRPr>
          </a:p>
        </p:txBody>
      </p:sp>
      <p:pic>
        <p:nvPicPr>
          <p:cNvPr id="116739" name="Picture 3"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6740" name="Picture 5"/>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2590800" y="6353628"/>
            <a:ext cx="3967753" cy="261610"/>
          </a:xfrm>
          <a:prstGeom prst="rect">
            <a:avLst/>
          </a:prstGeom>
          <a:noFill/>
          <a:ln w="9525">
            <a:noFill/>
            <a:miter lim="800000"/>
            <a:headEnd/>
            <a:tailEnd/>
          </a:ln>
          <a:effectLst/>
        </p:spPr>
        <p:txBody>
          <a:bodyPr wrap="none">
            <a:spAutoFit/>
          </a:bodyPr>
          <a:lstStyle/>
          <a:p>
            <a:pPr algn="ctr">
              <a:defRPr/>
            </a:pPr>
            <a:r>
              <a:rPr lang="en-US" sz="1100" b="0" dirty="0">
                <a:latin typeface="Arial" pitchFamily="34" charset="0"/>
                <a:cs typeface="Arial" pitchFamily="34" charset="0"/>
                <a:hlinkClick r:id="rId3"/>
              </a:rPr>
              <a:t>http://news.yahoo.com/s/ap/20070922/ap_on_sc/rising_seas</a:t>
            </a:r>
            <a:endParaRPr lang="en-US" sz="1100" b="0" dirty="0">
              <a:latin typeface="Arial" pitchFamily="34" charset="0"/>
              <a:cs typeface="Arial" pitchFamily="34" charset="0"/>
            </a:endParaRPr>
          </a:p>
        </p:txBody>
      </p:sp>
      <p:pic>
        <p:nvPicPr>
          <p:cNvPr id="117763" name="Picture 3"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7764" name="Picture 4"/>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sp>
        <p:nvSpPr>
          <p:cNvPr id="454663" name="Text Box 7"/>
          <p:cNvSpPr txBox="1">
            <a:spLocks noChangeArrowheads="1"/>
          </p:cNvSpPr>
          <p:nvPr/>
        </p:nvSpPr>
        <p:spPr bwMode="auto">
          <a:xfrm>
            <a:off x="2743200" y="4572000"/>
            <a:ext cx="5638800" cy="1600200"/>
          </a:xfrm>
          <a:prstGeom prst="rect">
            <a:avLst/>
          </a:prstGeom>
          <a:solidFill>
            <a:schemeClr val="tx2"/>
          </a:solidFill>
          <a:ln w="9525">
            <a:noFill/>
            <a:miter lim="800000"/>
            <a:headEnd/>
            <a:tailEnd/>
          </a:ln>
        </p:spPr>
        <p:txBody>
          <a:bodyPr/>
          <a:lstStyle/>
          <a:p>
            <a:endParaRPr lang="en-US"/>
          </a:p>
          <a:p>
            <a:r>
              <a:rPr lang="en-US"/>
              <a:t>Stanford University biologist Terry Root says that in a hundred years or so rising ocean waters from global warming may kill the last remaining wetlands in Palo Alto, Calif., behind her Sept. 6, 2007. </a:t>
            </a:r>
            <a:r>
              <a:rPr lang="en-US" sz="800"/>
              <a:t>(AP Photo/Paul Sakuma) </a:t>
            </a:r>
          </a:p>
        </p:txBody>
      </p:sp>
      <p:pic>
        <p:nvPicPr>
          <p:cNvPr id="454665" name="Picture 9"/>
          <p:cNvPicPr>
            <a:picLocks noChangeAspect="1" noChangeArrowheads="1"/>
          </p:cNvPicPr>
          <p:nvPr/>
        </p:nvPicPr>
        <p:blipFill>
          <a:blip r:embed="rId6"/>
          <a:srcRect/>
          <a:stretch>
            <a:fillRect/>
          </a:stretch>
        </p:blipFill>
        <p:spPr bwMode="auto">
          <a:xfrm>
            <a:off x="3352800" y="1219200"/>
            <a:ext cx="5018088" cy="3263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46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4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3"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602308" y="6339114"/>
            <a:ext cx="3889206"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http://news.bbc.co.uk/2/hi/science/nature/5324984.stm</a:t>
            </a:r>
            <a:endParaRPr lang="en-US" sz="1200" b="0" dirty="0">
              <a:latin typeface="Arial" pitchFamily="34" charset="0"/>
              <a:cs typeface="Arial" pitchFamily="34" charset="0"/>
            </a:endParaRPr>
          </a:p>
        </p:txBody>
      </p:sp>
      <p:pic>
        <p:nvPicPr>
          <p:cNvPr id="118787" name="Picture 4"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8788" name="Picture 5"/>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2022929" y="6339114"/>
            <a:ext cx="5078185" cy="276999"/>
          </a:xfrm>
          <a:prstGeom prst="rect">
            <a:avLst/>
          </a:prstGeom>
          <a:noFill/>
          <a:ln w="9525">
            <a:noFill/>
            <a:miter lim="800000"/>
            <a:headEnd/>
            <a:tailEnd/>
          </a:ln>
        </p:spPr>
        <p:txBody>
          <a:bodyPr wrap="none">
            <a:spAutoFit/>
          </a:bodyPr>
          <a:lstStyle/>
          <a:p>
            <a:pPr algn="ctr"/>
            <a:r>
              <a:rPr lang="en-US" sz="1200" b="0" dirty="0">
                <a:latin typeface="Arial" pitchFamily="34" charset="0"/>
                <a:cs typeface="Arial" pitchFamily="34" charset="0"/>
                <a:hlinkClick r:id="rId3"/>
              </a:rPr>
              <a:t>www.bbc.co.uk/weather/features/understanding/hurricane_season.shtml</a:t>
            </a:r>
            <a:endParaRPr lang="en-US" sz="1200" b="0" dirty="0">
              <a:latin typeface="Arial" pitchFamily="34" charset="0"/>
              <a:cs typeface="Arial" pitchFamily="34" charset="0"/>
            </a:endParaRPr>
          </a:p>
        </p:txBody>
      </p:sp>
      <p:pic>
        <p:nvPicPr>
          <p:cNvPr id="119811" name="Picture 3"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19812" name="Picture 5"/>
          <p:cNvPicPr>
            <a:picLocks noChangeAspect="1" noChangeArrowheads="1"/>
          </p:cNvPicPr>
          <p:nvPr/>
        </p:nvPicPr>
        <p:blipFill>
          <a:blip r:embed="rId5"/>
          <a:srcRect/>
          <a:stretch>
            <a:fillRect/>
          </a:stretch>
        </p:blipFill>
        <p:spPr bwMode="auto">
          <a:xfrm>
            <a:off x="762000" y="1200150"/>
            <a:ext cx="7589838" cy="4743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4418" name="Text Box 2"/>
          <p:cNvSpPr txBox="1">
            <a:spLocks noChangeArrowheads="1"/>
          </p:cNvSpPr>
          <p:nvPr/>
        </p:nvSpPr>
        <p:spPr bwMode="auto">
          <a:xfrm>
            <a:off x="2757714" y="6339114"/>
            <a:ext cx="3632726" cy="276999"/>
          </a:xfrm>
          <a:prstGeom prst="rect">
            <a:avLst/>
          </a:prstGeom>
          <a:noFill/>
          <a:ln w="9525">
            <a:noFill/>
            <a:miter lim="800000"/>
            <a:headEnd/>
            <a:tailEnd/>
          </a:ln>
          <a:effectLst/>
        </p:spPr>
        <p:txBody>
          <a:bodyPr wrap="none">
            <a:spAutoFit/>
          </a:bodyPr>
          <a:lstStyle/>
          <a:p>
            <a:pPr algn="ctr">
              <a:defRPr/>
            </a:pPr>
            <a:r>
              <a:rPr lang="en-US" sz="1200" b="0" dirty="0">
                <a:latin typeface="Arial" pitchFamily="34" charset="0"/>
                <a:cs typeface="Arial" pitchFamily="34" charset="0"/>
                <a:hlinkClick r:id="rId3"/>
              </a:rPr>
              <a:t>http://news.bbc.co.uk/2/hi/in_pictures/6981388.stm</a:t>
            </a:r>
            <a:endParaRPr lang="en-US" sz="1200" b="0" dirty="0">
              <a:latin typeface="Arial" pitchFamily="34" charset="0"/>
              <a:cs typeface="Arial" pitchFamily="34" charset="0"/>
            </a:endParaRPr>
          </a:p>
        </p:txBody>
      </p:sp>
      <p:pic>
        <p:nvPicPr>
          <p:cNvPr id="120835" name="Picture 3" descr="tiny"/>
          <p:cNvPicPr>
            <a:picLocks noChangeAspect="1" noChangeArrowheads="1"/>
          </p:cNvPicPr>
          <p:nvPr/>
        </p:nvPicPr>
        <p:blipFill>
          <a:blip r:embed="rId4"/>
          <a:srcRect/>
          <a:stretch>
            <a:fillRect/>
          </a:stretch>
        </p:blipFill>
        <p:spPr bwMode="auto">
          <a:xfrm>
            <a:off x="2290763" y="3971925"/>
            <a:ext cx="9525" cy="9525"/>
          </a:xfrm>
          <a:prstGeom prst="rect">
            <a:avLst/>
          </a:prstGeom>
          <a:noFill/>
          <a:ln w="9525">
            <a:noFill/>
            <a:miter lim="800000"/>
            <a:headEnd/>
            <a:tailEnd/>
          </a:ln>
        </p:spPr>
      </p:pic>
      <p:pic>
        <p:nvPicPr>
          <p:cNvPr id="120836" name="Picture 5"/>
          <p:cNvPicPr>
            <a:picLocks noChangeAspect="1" noChangeArrowheads="1"/>
          </p:cNvPicPr>
          <p:nvPr/>
        </p:nvPicPr>
        <p:blipFill>
          <a:blip r:embed="rId5"/>
          <a:srcRect/>
          <a:stretch>
            <a:fillRect/>
          </a:stretch>
        </p:blipFill>
        <p:spPr bwMode="auto">
          <a:xfrm>
            <a:off x="792163" y="1200150"/>
            <a:ext cx="7589837" cy="4743450"/>
          </a:xfrm>
          <a:prstGeom prst="rect">
            <a:avLst/>
          </a:prstGeom>
          <a:noFill/>
          <a:ln w="9525">
            <a:noFill/>
            <a:miter lim="800000"/>
            <a:headEnd/>
            <a:tailEnd/>
          </a:ln>
        </p:spPr>
      </p:pic>
      <p:pic>
        <p:nvPicPr>
          <p:cNvPr id="444422" name="Picture 6"/>
          <p:cNvPicPr>
            <a:picLocks noChangeAspect="1" noChangeArrowheads="1"/>
          </p:cNvPicPr>
          <p:nvPr/>
        </p:nvPicPr>
        <p:blipFill>
          <a:blip r:embed="rId6"/>
          <a:srcRect/>
          <a:stretch>
            <a:fillRect/>
          </a:stretch>
        </p:blipFill>
        <p:spPr bwMode="auto">
          <a:xfrm>
            <a:off x="2633663" y="1795463"/>
            <a:ext cx="5753100" cy="41481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FBF1CD"/>
        </a:solidFill>
        <a:effectLst/>
      </p:bgPr>
    </p:bg>
    <p:spTree>
      <p:nvGrpSpPr>
        <p:cNvPr id="1" name=""/>
        <p:cNvGrpSpPr/>
        <p:nvPr/>
      </p:nvGrpSpPr>
      <p:grpSpPr>
        <a:xfrm>
          <a:off x="0" y="0"/>
          <a:ext cx="0" cy="0"/>
          <a:chOff x="0" y="0"/>
          <a:chExt cx="0" cy="0"/>
        </a:xfrm>
      </p:grpSpPr>
      <p:pic>
        <p:nvPicPr>
          <p:cNvPr id="121858" name="Picture 3" descr="04_64"/>
          <p:cNvPicPr>
            <a:picLocks noChangeAspect="1" noChangeArrowheads="1"/>
          </p:cNvPicPr>
          <p:nvPr/>
        </p:nvPicPr>
        <p:blipFill>
          <a:blip r:embed="rId3"/>
          <a:srcRect/>
          <a:stretch>
            <a:fillRect/>
          </a:stretch>
        </p:blipFill>
        <p:spPr bwMode="auto">
          <a:xfrm>
            <a:off x="2165350" y="244475"/>
            <a:ext cx="4511675" cy="6369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3600" smtClean="0">
                <a:solidFill>
                  <a:schemeClr val="tx1"/>
                </a:solidFill>
                <a:latin typeface="Verdana" pitchFamily="34" charset="0"/>
              </a:rPr>
              <a:t>Older Evolutionary Ideas</a:t>
            </a:r>
          </a:p>
        </p:txBody>
      </p:sp>
      <p:sp>
        <p:nvSpPr>
          <p:cNvPr id="18435" name="Rectangle 3"/>
          <p:cNvSpPr>
            <a:spLocks noGrp="1" noChangeArrowheads="1"/>
          </p:cNvSpPr>
          <p:nvPr>
            <p:ph type="body" idx="1"/>
          </p:nvPr>
        </p:nvSpPr>
        <p:spPr>
          <a:xfrm>
            <a:off x="900113" y="2454275"/>
            <a:ext cx="7315200" cy="1643527"/>
          </a:xfrm>
        </p:spPr>
        <p:txBody>
          <a:bodyPr>
            <a:spAutoFit/>
          </a:bodyPr>
          <a:lstStyle/>
          <a:p>
            <a:pPr algn="ctr" eaLnBrk="1" hangingPunct="1">
              <a:buNone/>
            </a:pPr>
            <a:r>
              <a:rPr lang="en-US" sz="2400" b="1" dirty="0" smtClean="0"/>
              <a:t>Example:</a:t>
            </a:r>
          </a:p>
          <a:p>
            <a:pPr algn="ctr" eaLnBrk="1" hangingPunct="1">
              <a:buNone/>
            </a:pPr>
            <a:r>
              <a:rPr lang="en-US" sz="4000" b="1" dirty="0" smtClean="0">
                <a:hlinkClick r:id="rId2"/>
              </a:rPr>
              <a:t>Titus Lucretius</a:t>
            </a:r>
            <a:endParaRPr lang="en-US" sz="4000" b="1" dirty="0" smtClean="0"/>
          </a:p>
          <a:p>
            <a:pPr algn="ctr" eaLnBrk="1" hangingPunct="1">
              <a:buNone/>
            </a:pPr>
            <a:r>
              <a:rPr lang="en-US" sz="2400" b="1" dirty="0" smtClean="0"/>
              <a:t>(ca. 99 - 55 B.C.)</a:t>
            </a:r>
            <a:endParaRPr lang="en-US" sz="2800" b="1" dirty="0" smtClean="0"/>
          </a:p>
        </p:txBody>
      </p:sp>
      <p:sp>
        <p:nvSpPr>
          <p:cNvPr id="18436" name="Text Box 5"/>
          <p:cNvSpPr txBox="1">
            <a:spLocks noChangeArrowheads="1"/>
          </p:cNvSpPr>
          <p:nvPr/>
        </p:nvSpPr>
        <p:spPr bwMode="auto">
          <a:xfrm>
            <a:off x="1676400" y="4379913"/>
            <a:ext cx="5708650" cy="1492250"/>
          </a:xfrm>
          <a:prstGeom prst="rect">
            <a:avLst/>
          </a:prstGeom>
          <a:noFill/>
          <a:ln w="9525">
            <a:noFill/>
            <a:miter lim="800000"/>
            <a:headEnd/>
            <a:tailEnd/>
          </a:ln>
        </p:spPr>
        <p:txBody>
          <a:bodyPr>
            <a:spAutoFit/>
          </a:bodyPr>
          <a:lstStyle/>
          <a:p>
            <a:pPr algn="ctr" eaLnBrk="0" hangingPunct="0">
              <a:lnSpc>
                <a:spcPct val="110000"/>
              </a:lnSpc>
              <a:spcBef>
                <a:spcPct val="100000"/>
              </a:spcBef>
              <a:buClr>
                <a:schemeClr val="hlink"/>
              </a:buClr>
            </a:pPr>
            <a:r>
              <a:rPr lang="en-US" sz="4000" i="1">
                <a:hlinkClick r:id="rId3"/>
              </a:rPr>
              <a:t>De Rerum Natura</a:t>
            </a:r>
          </a:p>
          <a:p>
            <a:pPr algn="ctr" eaLnBrk="0" hangingPunct="0">
              <a:spcBef>
                <a:spcPct val="100000"/>
              </a:spcBef>
              <a:buClr>
                <a:schemeClr val="hlink"/>
              </a:buClr>
            </a:pPr>
            <a:r>
              <a:rPr lang="en-US" sz="2400">
                <a:hlinkClick r:id="rId3"/>
              </a:rPr>
              <a:t>(</a:t>
            </a:r>
            <a:r>
              <a:rPr lang="en-US" sz="2400" i="1">
                <a:hlinkClick r:id="rId3"/>
              </a:rPr>
              <a:t>On the Nature of Things</a:t>
            </a:r>
            <a:r>
              <a:rPr lang="en-US" sz="2400">
                <a:hlinkClick r:id="rId3"/>
              </a:rPr>
              <a:t>)</a:t>
            </a:r>
            <a:endParaRPr lang="en-US" sz="240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660402" y="731520"/>
            <a:ext cx="7772400" cy="54406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3"/>
          <p:cNvSpPr>
            <a:spLocks noGrp="1" noChangeArrowheads="1"/>
          </p:cNvSpPr>
          <p:nvPr>
            <p:ph type="subTitle" idx="4294967295"/>
          </p:nvPr>
        </p:nvSpPr>
        <p:spPr>
          <a:xfrm>
            <a:off x="903288" y="2971800"/>
            <a:ext cx="7326312" cy="3422650"/>
          </a:xfrm>
        </p:spPr>
        <p:txBody>
          <a:bodyPr>
            <a:spAutoFit/>
          </a:bodyPr>
          <a:lstStyle/>
          <a:p>
            <a:pPr marL="0" indent="0" eaLnBrk="1" hangingPunct="1">
              <a:lnSpc>
                <a:spcPct val="110000"/>
              </a:lnSpc>
              <a:buFontTx/>
              <a:buNone/>
            </a:pPr>
            <a:r>
              <a:rPr lang="en-US" sz="2400" b="1" smtClean="0">
                <a:latin typeface="Verdana" pitchFamily="34" charset="0"/>
              </a:rPr>
              <a:t>The theory that the earth’s features are the result of long-term processes that continue to operate in the present as they did in the past</a:t>
            </a:r>
            <a:r>
              <a:rPr lang="en-US" sz="2800" b="1" smtClean="0">
                <a:latin typeface="Verdana" pitchFamily="34" charset="0"/>
              </a:rPr>
              <a:t>  </a:t>
            </a:r>
          </a:p>
          <a:p>
            <a:pPr marL="0" indent="0" eaLnBrk="1" hangingPunct="1">
              <a:lnSpc>
                <a:spcPct val="60000"/>
              </a:lnSpc>
              <a:buFontTx/>
              <a:buNone/>
            </a:pPr>
            <a:endParaRPr lang="en-US" sz="2800" b="1" smtClean="0">
              <a:latin typeface="Verdana" pitchFamily="34" charset="0"/>
            </a:endParaRPr>
          </a:p>
          <a:p>
            <a:pPr marL="738188" lvl="1" indent="-280988" eaLnBrk="1" hangingPunct="1">
              <a:lnSpc>
                <a:spcPct val="110000"/>
              </a:lnSpc>
            </a:pPr>
            <a:r>
              <a:rPr lang="en-US" sz="2400" b="1" smtClean="0">
                <a:latin typeface="Verdana" pitchFamily="34" charset="0"/>
              </a:rPr>
              <a:t>elaborated on by Lyell, this theory opposed catastrophism and provided for immense geological time</a:t>
            </a:r>
          </a:p>
        </p:txBody>
      </p:sp>
      <p:sp>
        <p:nvSpPr>
          <p:cNvPr id="123907" name="Text Box 4"/>
          <p:cNvSpPr txBox="1">
            <a:spLocks noChangeArrowheads="1"/>
          </p:cNvSpPr>
          <p:nvPr/>
        </p:nvSpPr>
        <p:spPr bwMode="auto">
          <a:xfrm>
            <a:off x="646113" y="1981200"/>
            <a:ext cx="7888287" cy="69532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400"/>
              <a:t>uniformitarianism</a:t>
            </a:r>
            <a:endParaRPr lang="en-US" sz="3600"/>
          </a:p>
        </p:txBody>
      </p:sp>
      <p:sp>
        <p:nvSpPr>
          <p:cNvPr id="123908"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descr="text 10th ed p 25c.jpg"/>
          <p:cNvPicPr>
            <a:picLocks noChangeAspect="1"/>
          </p:cNvPicPr>
          <p:nvPr/>
        </p:nvPicPr>
        <p:blipFill>
          <a:blip r:embed="rId2"/>
          <a:stretch>
            <a:fillRect/>
          </a:stretch>
        </p:blipFill>
        <p:spPr>
          <a:xfrm>
            <a:off x="3124200" y="199572"/>
            <a:ext cx="4513421" cy="5943600"/>
          </a:xfrm>
          <a:prstGeom prst="rect">
            <a:avLst/>
          </a:prstGeom>
        </p:spPr>
      </p:pic>
      <p:sp>
        <p:nvSpPr>
          <p:cNvPr id="10" name="Text Box 4"/>
          <p:cNvSpPr txBox="1">
            <a:spLocks noChangeArrowheads="1"/>
          </p:cNvSpPr>
          <p:nvPr/>
        </p:nvSpPr>
        <p:spPr bwMode="auto">
          <a:xfrm>
            <a:off x="864685" y="3927862"/>
            <a:ext cx="2107115" cy="491738"/>
          </a:xfrm>
          <a:prstGeom prst="rect">
            <a:avLst/>
          </a:prstGeom>
          <a:noFill/>
          <a:ln w="9525">
            <a:noFill/>
            <a:miter lim="800000"/>
            <a:headEnd/>
            <a:tailEnd/>
          </a:ln>
        </p:spPr>
        <p:txBody>
          <a:bodyPr wrap="none">
            <a:spAutoFit/>
          </a:bodyPr>
          <a:lstStyle/>
          <a:p>
            <a:pPr algn="ctr">
              <a:lnSpc>
                <a:spcPct val="150000"/>
              </a:lnSpc>
            </a:pPr>
            <a:r>
              <a:rPr lang="en-US" sz="2000" b="0" i="1" dirty="0" smtClean="0"/>
              <a:t>10</a:t>
            </a:r>
            <a:r>
              <a:rPr lang="en-US" sz="2000" b="0" i="1" baseline="30000" dirty="0" smtClean="0"/>
              <a:t>th</a:t>
            </a:r>
            <a:r>
              <a:rPr lang="en-US" sz="2000" b="0" i="1" dirty="0" smtClean="0"/>
              <a:t> ed</a:t>
            </a:r>
            <a:r>
              <a:rPr lang="en-US" sz="2000" b="0" dirty="0" smtClean="0"/>
              <a:t>., p.  25</a:t>
            </a:r>
          </a:p>
        </p:txBody>
      </p:sp>
      <p:pic>
        <p:nvPicPr>
          <p:cNvPr id="12" name="Picture 11" descr="text 10th ed p 25c_uniformitarianism.jpg"/>
          <p:cNvPicPr>
            <a:picLocks noChangeAspect="1"/>
          </p:cNvPicPr>
          <p:nvPr/>
        </p:nvPicPr>
        <p:blipFill>
          <a:blip r:embed="rId3"/>
          <a:stretch>
            <a:fillRect/>
          </a:stretch>
        </p:blipFill>
        <p:spPr>
          <a:xfrm>
            <a:off x="3048000" y="2141579"/>
            <a:ext cx="4794504" cy="2659021"/>
          </a:xfrm>
          <a:prstGeom prst="rect">
            <a:avLst/>
          </a:prstGeom>
          <a:ln w="76200">
            <a:solidFill>
              <a:srgbClr val="FFC000"/>
            </a:solidFill>
          </a:ln>
        </p:spPr>
      </p:pic>
      <p:sp>
        <p:nvSpPr>
          <p:cNvPr id="13" name="Rectangle 12"/>
          <p:cNvSpPr/>
          <p:nvPr/>
        </p:nvSpPr>
        <p:spPr bwMode="auto">
          <a:xfrm>
            <a:off x="6295572" y="4967514"/>
            <a:ext cx="1371600" cy="762000"/>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
        <p:nvSpPr>
          <p:cNvPr id="7" name="Text Box 1029"/>
          <p:cNvSpPr txBox="1">
            <a:spLocks noChangeArrowheads="1"/>
          </p:cNvSpPr>
          <p:nvPr/>
        </p:nvSpPr>
        <p:spPr bwMode="auto">
          <a:xfrm>
            <a:off x="3061108" y="6248400"/>
            <a:ext cx="3020378" cy="369332"/>
          </a:xfrm>
          <a:prstGeom prst="rect">
            <a:avLst/>
          </a:prstGeom>
          <a:noFill/>
          <a:ln w="9525">
            <a:noFill/>
            <a:miter lim="800000"/>
            <a:headEnd/>
            <a:tailEnd/>
          </a:ln>
        </p:spPr>
        <p:txBody>
          <a:bodyPr wrap="none">
            <a:spAutoFit/>
          </a:bodyPr>
          <a:lstStyle/>
          <a:p>
            <a:pPr algn="ctr">
              <a:lnSpc>
                <a:spcPct val="150000"/>
              </a:lnSpc>
            </a:pPr>
            <a:r>
              <a:rPr lang="en-US" sz="1200" i="1" dirty="0">
                <a:latin typeface="Arial" pitchFamily="34" charset="0"/>
                <a:cs typeface="Arial" pitchFamily="34" charset="0"/>
              </a:rPr>
              <a:t>Understanding </a:t>
            </a:r>
            <a:r>
              <a:rPr lang="en-US" sz="1200" i="1" dirty="0" smtClean="0">
                <a:latin typeface="Arial" pitchFamily="34" charset="0"/>
                <a:cs typeface="Arial" pitchFamily="34" charset="0"/>
              </a:rPr>
              <a:t>Humans, 10</a:t>
            </a:r>
            <a:r>
              <a:rPr lang="en-US" sz="1200" i="1" baseline="30000" dirty="0" smtClean="0">
                <a:latin typeface="Arial" pitchFamily="34" charset="0"/>
                <a:cs typeface="Arial" pitchFamily="34" charset="0"/>
              </a:rPr>
              <a:t>th</a:t>
            </a:r>
            <a:r>
              <a:rPr lang="en-US" sz="1200" i="1" dirty="0" smtClean="0">
                <a:latin typeface="Arial" pitchFamily="34" charset="0"/>
                <a:cs typeface="Arial" pitchFamily="34" charset="0"/>
              </a:rPr>
              <a:t> </a:t>
            </a:r>
            <a:r>
              <a:rPr lang="en-US" sz="1200" i="1" dirty="0">
                <a:latin typeface="Arial" pitchFamily="34" charset="0"/>
                <a:cs typeface="Arial" pitchFamily="34" charset="0"/>
              </a:rPr>
              <a:t>ed</a:t>
            </a:r>
            <a:r>
              <a:rPr lang="en-US" sz="1200" dirty="0">
                <a:latin typeface="Arial" pitchFamily="34" charset="0"/>
                <a:cs typeface="Arial" pitchFamily="34" charset="0"/>
              </a:rPr>
              <a:t>., p.  </a:t>
            </a:r>
            <a:r>
              <a:rPr lang="en-US" sz="1200" dirty="0" smtClean="0">
                <a:latin typeface="Arial" pitchFamily="34" charset="0"/>
                <a:cs typeface="Arial" pitchFamily="34" charset="0"/>
              </a:rPr>
              <a:t>25</a:t>
            </a:r>
            <a:endParaRPr lang="en-US" sz="1200"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709613" y="533400"/>
            <a:ext cx="7696200" cy="774700"/>
          </a:xfrm>
        </p:spPr>
        <p:txBody>
          <a:bodyPr>
            <a:spAutoFit/>
          </a:bodyPr>
          <a:lstStyle/>
          <a:p>
            <a:pPr algn="ctr" eaLnBrk="1" hangingPunct="1">
              <a:lnSpc>
                <a:spcPct val="140000"/>
              </a:lnSpc>
              <a:buFontTx/>
              <a:buNone/>
            </a:pPr>
            <a:r>
              <a:rPr lang="en-US" b="1" smtClean="0">
                <a:latin typeface="Verdana" pitchFamily="34" charset="0"/>
              </a:rPr>
              <a:t>Jacques Boucher de Perthes</a:t>
            </a:r>
            <a:endParaRPr lang="en-US" sz="2800" b="1" smtClean="0">
              <a:latin typeface="Verdana" pitchFamily="34" charset="0"/>
            </a:endParaRPr>
          </a:p>
        </p:txBody>
      </p:sp>
      <p:sp>
        <p:nvSpPr>
          <p:cNvPr id="124933" name="Text Box 7"/>
          <p:cNvSpPr txBox="1">
            <a:spLocks noChangeArrowheads="1"/>
          </p:cNvSpPr>
          <p:nvPr/>
        </p:nvSpPr>
        <p:spPr bwMode="auto">
          <a:xfrm>
            <a:off x="1773011" y="6339114"/>
            <a:ext cx="5603875" cy="274637"/>
          </a:xfrm>
          <a:prstGeom prst="rect">
            <a:avLst/>
          </a:prstGeom>
          <a:noFill/>
          <a:ln w="9525">
            <a:noFill/>
            <a:miter lim="800000"/>
            <a:headEnd/>
            <a:tailEnd/>
          </a:ln>
        </p:spPr>
        <p:txBody>
          <a:bodyPr>
            <a:spAutoFit/>
          </a:bodyPr>
          <a:lstStyle/>
          <a:p>
            <a:pPr algn="ctr"/>
            <a:r>
              <a:rPr lang="en-US" sz="1200" b="0" dirty="0" smtClean="0">
                <a:solidFill>
                  <a:schemeClr val="hlink"/>
                </a:solidFill>
                <a:latin typeface="Arial" pitchFamily="34" charset="0"/>
                <a:cs typeface="Arial" pitchFamily="34" charset="0"/>
                <a:hlinkClick r:id="rId2"/>
              </a:rPr>
              <a:t>http://en.wikipedia.org/wiki/Jacques_Boucher_de_Perthes</a:t>
            </a:r>
            <a:endParaRPr lang="en-US" sz="1200" b="0" dirty="0">
              <a:solidFill>
                <a:schemeClr val="hlink"/>
              </a:solidFill>
              <a:latin typeface="Arial" pitchFamily="34" charset="0"/>
              <a:cs typeface="Arial" pitchFamily="34" charset="0"/>
            </a:endParaRPr>
          </a:p>
        </p:txBody>
      </p:sp>
      <p:sp>
        <p:nvSpPr>
          <p:cNvPr id="8" name="Rectangle 7"/>
          <p:cNvSpPr/>
          <p:nvPr/>
        </p:nvSpPr>
        <p:spPr>
          <a:xfrm>
            <a:off x="899886" y="3424404"/>
            <a:ext cx="7315200" cy="400110"/>
          </a:xfrm>
          <a:prstGeom prst="rect">
            <a:avLst/>
          </a:prstGeom>
        </p:spPr>
        <p:txBody>
          <a:bodyPr>
            <a:spAutoFit/>
          </a:bodyPr>
          <a:lstStyle/>
          <a:p>
            <a:pPr algn="ctr"/>
            <a:r>
              <a:rPr lang="fr-FR" sz="2000" dirty="0" smtClean="0">
                <a:solidFill>
                  <a:schemeClr val="bg1"/>
                </a:solidFill>
              </a:rPr>
              <a:t>Jacques Boucher de Crèvecœur de Perthes</a:t>
            </a:r>
            <a:endParaRPr lang="fr-FR" sz="2000" dirty="0">
              <a:solidFill>
                <a:schemeClr val="bg1"/>
              </a:solidFill>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709613" y="533400"/>
            <a:ext cx="7696200" cy="774700"/>
          </a:xfrm>
        </p:spPr>
        <p:txBody>
          <a:bodyPr>
            <a:spAutoFit/>
          </a:bodyPr>
          <a:lstStyle/>
          <a:p>
            <a:pPr algn="ctr" eaLnBrk="1" hangingPunct="1">
              <a:lnSpc>
                <a:spcPct val="140000"/>
              </a:lnSpc>
              <a:buFontTx/>
              <a:buNone/>
            </a:pPr>
            <a:r>
              <a:rPr lang="en-US" b="1" smtClean="0">
                <a:latin typeface="Verdana" pitchFamily="34" charset="0"/>
              </a:rPr>
              <a:t>Jacques Boucher de Perthes</a:t>
            </a:r>
            <a:endParaRPr lang="en-US" sz="2800" b="1" smtClean="0">
              <a:latin typeface="Verdana" pitchFamily="34" charset="0"/>
            </a:endParaRPr>
          </a:p>
        </p:txBody>
      </p:sp>
      <p:sp>
        <p:nvSpPr>
          <p:cNvPr id="124933" name="Text Box 7"/>
          <p:cNvSpPr txBox="1">
            <a:spLocks noChangeArrowheads="1"/>
          </p:cNvSpPr>
          <p:nvPr/>
        </p:nvSpPr>
        <p:spPr bwMode="auto">
          <a:xfrm>
            <a:off x="1773011" y="6339114"/>
            <a:ext cx="5603875" cy="274637"/>
          </a:xfrm>
          <a:prstGeom prst="rect">
            <a:avLst/>
          </a:prstGeom>
          <a:noFill/>
          <a:ln w="9525">
            <a:noFill/>
            <a:miter lim="800000"/>
            <a:headEnd/>
            <a:tailEnd/>
          </a:ln>
        </p:spPr>
        <p:txBody>
          <a:bodyPr>
            <a:spAutoFit/>
          </a:bodyPr>
          <a:lstStyle/>
          <a:p>
            <a:pPr algn="ctr"/>
            <a:r>
              <a:rPr lang="en-US" sz="1200" b="0" dirty="0" smtClean="0">
                <a:solidFill>
                  <a:schemeClr val="hlink"/>
                </a:solidFill>
                <a:latin typeface="Arial" pitchFamily="34" charset="0"/>
                <a:cs typeface="Arial" pitchFamily="34" charset="0"/>
                <a:hlinkClick r:id="rId2"/>
              </a:rPr>
              <a:t>http://en.wikipedia.org/wiki/Jacques_Boucher_de_Perthes</a:t>
            </a:r>
            <a:endParaRPr lang="en-US" sz="1200" b="0" dirty="0">
              <a:solidFill>
                <a:schemeClr val="hlink"/>
              </a:solidFill>
              <a:latin typeface="Arial" pitchFamily="34" charset="0"/>
              <a:cs typeface="Arial" pitchFamily="34" charset="0"/>
            </a:endParaRPr>
          </a:p>
        </p:txBody>
      </p:sp>
      <p:sp>
        <p:nvSpPr>
          <p:cNvPr id="8" name="Rectangle 7"/>
          <p:cNvSpPr/>
          <p:nvPr/>
        </p:nvSpPr>
        <p:spPr>
          <a:xfrm>
            <a:off x="899886" y="3276600"/>
            <a:ext cx="7315200" cy="584775"/>
          </a:xfrm>
          <a:prstGeom prst="rect">
            <a:avLst/>
          </a:prstGeom>
        </p:spPr>
        <p:txBody>
          <a:bodyPr>
            <a:spAutoFit/>
          </a:bodyPr>
          <a:lstStyle/>
          <a:p>
            <a:pPr algn="ctr"/>
            <a:r>
              <a:rPr lang="fr-FR" sz="2000" dirty="0" smtClean="0">
                <a:solidFill>
                  <a:schemeClr val="bg1">
                    <a:lumMod val="50000"/>
                  </a:schemeClr>
                </a:solidFill>
              </a:rPr>
              <a:t>Jacques Boucher de Crèvecœur de </a:t>
            </a:r>
            <a:r>
              <a:rPr lang="fr-FR" sz="3200" dirty="0" smtClean="0">
                <a:solidFill>
                  <a:schemeClr val="bg1"/>
                </a:solidFill>
              </a:rPr>
              <a:t>Perthes</a:t>
            </a:r>
            <a:endParaRPr lang="fr-FR" sz="2000" dirty="0">
              <a:solidFill>
                <a:schemeClr val="bg1"/>
              </a:solidFill>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709613" y="533400"/>
            <a:ext cx="7696200" cy="774700"/>
          </a:xfrm>
        </p:spPr>
        <p:txBody>
          <a:bodyPr>
            <a:spAutoFit/>
          </a:bodyPr>
          <a:lstStyle/>
          <a:p>
            <a:pPr algn="ctr" eaLnBrk="1" hangingPunct="1">
              <a:lnSpc>
                <a:spcPct val="140000"/>
              </a:lnSpc>
              <a:buFontTx/>
              <a:buNone/>
            </a:pPr>
            <a:r>
              <a:rPr lang="en-US" b="1" smtClean="0">
                <a:latin typeface="Verdana" pitchFamily="34" charset="0"/>
              </a:rPr>
              <a:t>Jacques Boucher de Perthes</a:t>
            </a:r>
            <a:endParaRPr lang="en-US" sz="2800" b="1" smtClean="0">
              <a:latin typeface="Verdana" pitchFamily="34" charset="0"/>
            </a:endParaRPr>
          </a:p>
        </p:txBody>
      </p:sp>
      <p:sp>
        <p:nvSpPr>
          <p:cNvPr id="124933" name="Text Box 7"/>
          <p:cNvSpPr txBox="1">
            <a:spLocks noChangeArrowheads="1"/>
          </p:cNvSpPr>
          <p:nvPr/>
        </p:nvSpPr>
        <p:spPr bwMode="auto">
          <a:xfrm>
            <a:off x="1773011" y="6339114"/>
            <a:ext cx="5603875" cy="274637"/>
          </a:xfrm>
          <a:prstGeom prst="rect">
            <a:avLst/>
          </a:prstGeom>
          <a:noFill/>
          <a:ln w="9525">
            <a:noFill/>
            <a:miter lim="800000"/>
            <a:headEnd/>
            <a:tailEnd/>
          </a:ln>
        </p:spPr>
        <p:txBody>
          <a:bodyPr>
            <a:spAutoFit/>
          </a:bodyPr>
          <a:lstStyle/>
          <a:p>
            <a:pPr algn="ctr"/>
            <a:r>
              <a:rPr lang="en-US" sz="1200" b="0" dirty="0" smtClean="0">
                <a:solidFill>
                  <a:schemeClr val="hlink"/>
                </a:solidFill>
                <a:latin typeface="Arial" pitchFamily="34" charset="0"/>
                <a:cs typeface="Arial" pitchFamily="34" charset="0"/>
                <a:hlinkClick r:id="rId2"/>
              </a:rPr>
              <a:t>http://en.wikipedia.org/wiki/Jacques_Boucher_de_Perthes</a:t>
            </a:r>
            <a:endParaRPr lang="en-US" sz="1200" b="0" dirty="0">
              <a:solidFill>
                <a:schemeClr val="hlink"/>
              </a:solidFill>
              <a:latin typeface="Arial" pitchFamily="34" charset="0"/>
              <a:cs typeface="Arial" pitchFamily="34" charset="0"/>
            </a:endParaRPr>
          </a:p>
        </p:txBody>
      </p:sp>
      <p:pic>
        <p:nvPicPr>
          <p:cNvPr id="22530" name="Picture 2"/>
          <p:cNvPicPr>
            <a:picLocks noChangeAspect="1" noChangeArrowheads="1"/>
          </p:cNvPicPr>
          <p:nvPr/>
        </p:nvPicPr>
        <p:blipFill>
          <a:blip r:embed="rId3"/>
          <a:srcRect/>
          <a:stretch>
            <a:fillRect/>
          </a:stretch>
        </p:blipFill>
        <p:spPr bwMode="auto">
          <a:xfrm>
            <a:off x="2438400" y="442686"/>
            <a:ext cx="4267200"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900113" y="2133600"/>
            <a:ext cx="7329487" cy="1126462"/>
          </a:xfrm>
        </p:spPr>
        <p:txBody>
          <a:bodyPr>
            <a:spAutoFit/>
          </a:bodyPr>
          <a:lstStyle/>
          <a:p>
            <a:pPr algn="ctr" eaLnBrk="1" hangingPunct="1">
              <a:lnSpc>
                <a:spcPct val="140000"/>
              </a:lnSpc>
              <a:buNone/>
            </a:pPr>
            <a:r>
              <a:rPr lang="fr-FR" sz="2000" b="1" dirty="0" smtClean="0">
                <a:latin typeface="Verdana" pitchFamily="34" charset="0"/>
              </a:rPr>
              <a:t>Jacques Boucher de Crèvecœur de Perthes</a:t>
            </a:r>
            <a:r>
              <a:rPr lang="en-US" sz="2000" b="1" dirty="0" smtClean="0">
                <a:latin typeface="Verdana" pitchFamily="34" charset="0"/>
              </a:rPr>
              <a:t/>
            </a:r>
            <a:br>
              <a:rPr lang="en-US" sz="2000" b="1" dirty="0" smtClean="0">
                <a:latin typeface="Verdana" pitchFamily="34" charset="0"/>
              </a:rPr>
            </a:br>
            <a:r>
              <a:rPr lang="en-US" sz="2800" b="1" dirty="0" smtClean="0">
                <a:latin typeface="Verdana" pitchFamily="34" charset="0"/>
              </a:rPr>
              <a:t>in 1838 - 1839:</a:t>
            </a:r>
            <a:endParaRPr lang="en-US" b="1" dirty="0" smtClean="0">
              <a:latin typeface="Verdana" pitchFamily="34" charset="0"/>
            </a:endParaRPr>
          </a:p>
        </p:txBody>
      </p:sp>
      <p:sp>
        <p:nvSpPr>
          <p:cNvPr id="1259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
        <p:nvSpPr>
          <p:cNvPr id="388100" name="Rectangle 4"/>
          <p:cNvSpPr>
            <a:spLocks noChangeArrowheads="1"/>
          </p:cNvSpPr>
          <p:nvPr/>
        </p:nvSpPr>
        <p:spPr bwMode="auto">
          <a:xfrm>
            <a:off x="900113" y="3686628"/>
            <a:ext cx="7329487" cy="1676400"/>
          </a:xfrm>
          <a:prstGeom prst="rect">
            <a:avLst/>
          </a:prstGeom>
          <a:noFill/>
          <a:ln w="9525">
            <a:noFill/>
            <a:miter lim="800000"/>
            <a:headEnd/>
            <a:tailEnd/>
          </a:ln>
        </p:spPr>
        <p:txBody>
          <a:bodyPr>
            <a:spAutoFit/>
          </a:bodyPr>
          <a:lstStyle/>
          <a:p>
            <a:pPr marL="342900" indent="-342900" algn="ctr">
              <a:lnSpc>
                <a:spcPct val="130000"/>
              </a:lnSpc>
              <a:spcBef>
                <a:spcPct val="20000"/>
              </a:spcBef>
            </a:pPr>
            <a:r>
              <a:rPr lang="en-US" sz="4000" dirty="0"/>
              <a:t>“Chipped stone tools are human artifacts.”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0" grpId="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
        <p:nvSpPr>
          <p:cNvPr id="5" name="Rectangle 4"/>
          <p:cNvSpPr>
            <a:spLocks noChangeArrowheads="1"/>
          </p:cNvSpPr>
          <p:nvPr/>
        </p:nvSpPr>
        <p:spPr bwMode="auto">
          <a:xfrm>
            <a:off x="900113" y="3730170"/>
            <a:ext cx="7329487" cy="2308225"/>
          </a:xfrm>
          <a:prstGeom prst="rect">
            <a:avLst/>
          </a:prstGeom>
          <a:noFill/>
          <a:ln w="9525">
            <a:noFill/>
            <a:miter lim="800000"/>
            <a:headEnd/>
            <a:tailEnd/>
          </a:ln>
        </p:spPr>
        <p:txBody>
          <a:bodyPr>
            <a:spAutoFit/>
          </a:bodyPr>
          <a:lstStyle/>
          <a:p>
            <a:pPr marL="342900" indent="-342900" algn="ctr">
              <a:lnSpc>
                <a:spcPct val="120000"/>
              </a:lnSpc>
              <a:spcBef>
                <a:spcPct val="20000"/>
              </a:spcBef>
            </a:pPr>
            <a:r>
              <a:rPr lang="en-US" sz="4000" dirty="0"/>
              <a:t>“And the tools may be as old as a </a:t>
            </a:r>
            <a:r>
              <a:rPr lang="en-US" sz="4000" i="1" dirty="0"/>
              <a:t>million years</a:t>
            </a:r>
            <a:r>
              <a:rPr lang="en-US" sz="4000" dirty="0"/>
              <a:t>.”</a:t>
            </a:r>
          </a:p>
        </p:txBody>
      </p:sp>
      <p:sp>
        <p:nvSpPr>
          <p:cNvPr id="7" name="Rectangle 2"/>
          <p:cNvSpPr txBox="1">
            <a:spLocks noChangeArrowheads="1"/>
          </p:cNvSpPr>
          <p:nvPr/>
        </p:nvSpPr>
        <p:spPr bwMode="auto">
          <a:xfrm>
            <a:off x="900113" y="2133600"/>
            <a:ext cx="7329487" cy="10500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1" fontAlgn="base" latinLnBrk="0" hangingPunct="1">
              <a:lnSpc>
                <a:spcPct val="140000"/>
              </a:lnSpc>
              <a:spcBef>
                <a:spcPct val="20000"/>
              </a:spcBef>
              <a:spcAft>
                <a:spcPct val="0"/>
              </a:spcAft>
              <a:buClrTx/>
              <a:buSzTx/>
              <a:buFontTx/>
              <a:buNone/>
              <a:tabLst/>
              <a:defRPr/>
            </a:pPr>
            <a:r>
              <a:rPr kumimoji="0" lang="fr-FR" sz="2000" b="1" i="0" u="none" strike="noStrike" kern="0" cap="none" spc="0" normalizeH="0" baseline="0" noProof="0" dirty="0" smtClean="0">
                <a:ln>
                  <a:noFill/>
                </a:ln>
                <a:solidFill>
                  <a:schemeClr val="bg1">
                    <a:lumMod val="85000"/>
                  </a:schemeClr>
                </a:solidFill>
                <a:effectLst/>
                <a:uLnTx/>
                <a:uFillTx/>
                <a:latin typeface="Verdana" pitchFamily="34" charset="0"/>
                <a:ea typeface="+mn-ea"/>
                <a:cs typeface="+mn-cs"/>
              </a:rPr>
              <a:t>Jacques Boucher de Crèvecœur de Perthes</a:t>
            </a:r>
            <a:r>
              <a:rPr kumimoji="0" lang="en-US" sz="2000" b="1" i="0" u="none" strike="noStrike" kern="0" cap="none" spc="0" normalizeH="0" baseline="0" noProof="0" dirty="0" smtClean="0">
                <a:ln>
                  <a:noFill/>
                </a:ln>
                <a:solidFill>
                  <a:schemeClr val="bg1">
                    <a:lumMod val="85000"/>
                  </a:schemeClr>
                </a:solidFill>
                <a:effectLst/>
                <a:uLnTx/>
                <a:uFillTx/>
                <a:latin typeface="Verdana" pitchFamily="34" charset="0"/>
                <a:ea typeface="+mn-ea"/>
                <a:cs typeface="+mn-cs"/>
              </a:rPr>
              <a:t/>
            </a:r>
            <a:br>
              <a:rPr kumimoji="0" lang="en-US" sz="2000" b="1" i="0" u="none" strike="noStrike" kern="0" cap="none" spc="0" normalizeH="0" baseline="0" noProof="0" dirty="0" smtClean="0">
                <a:ln>
                  <a:noFill/>
                </a:ln>
                <a:solidFill>
                  <a:schemeClr val="bg1">
                    <a:lumMod val="85000"/>
                  </a:schemeClr>
                </a:solidFill>
                <a:effectLst/>
                <a:uLnTx/>
                <a:uFillTx/>
                <a:latin typeface="Verdana" pitchFamily="34" charset="0"/>
                <a:ea typeface="+mn-ea"/>
                <a:cs typeface="+mn-cs"/>
              </a:rPr>
            </a:br>
            <a:r>
              <a:rPr kumimoji="0" lang="en-US" sz="2800" b="1" i="0" u="none" strike="noStrike" kern="0" cap="none" spc="0" normalizeH="0" baseline="0" noProof="0" dirty="0" smtClean="0">
                <a:ln>
                  <a:noFill/>
                </a:ln>
                <a:solidFill>
                  <a:schemeClr val="bg1">
                    <a:lumMod val="85000"/>
                  </a:schemeClr>
                </a:solidFill>
                <a:effectLst/>
                <a:uLnTx/>
                <a:uFillTx/>
                <a:latin typeface="Verdana" pitchFamily="34" charset="0"/>
                <a:ea typeface="+mn-ea"/>
                <a:cs typeface="+mn-cs"/>
              </a:rPr>
              <a:t>in 1838 - 1839:</a:t>
            </a:r>
            <a:endParaRPr kumimoji="0" lang="en-US" sz="3200" b="1" i="0" u="none" strike="noStrike" kern="0" cap="none" spc="0" normalizeH="0" baseline="0" noProof="0" dirty="0" smtClean="0">
              <a:ln>
                <a:noFill/>
              </a:ln>
              <a:solidFill>
                <a:schemeClr val="bg1">
                  <a:lumMod val="85000"/>
                </a:schemeClr>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286000"/>
            <a:ext cx="7772400" cy="990600"/>
          </a:xfrm>
        </p:spPr>
        <p:txBody>
          <a:bodyPr/>
          <a:lstStyle/>
          <a:p>
            <a:pPr eaLnBrk="1" hangingPunct="1"/>
            <a:r>
              <a:rPr lang="en-US" sz="4800" b="1" smtClean="0">
                <a:solidFill>
                  <a:schemeClr val="tx1"/>
                </a:solidFill>
                <a:latin typeface="Verdana" pitchFamily="34" charset="0"/>
              </a:rPr>
              <a:t>Prehistoric Cultures</a:t>
            </a:r>
          </a:p>
        </p:txBody>
      </p:sp>
      <p:sp>
        <p:nvSpPr>
          <p:cNvPr id="128003" name="Rectangle 3"/>
          <p:cNvSpPr>
            <a:spLocks noGrp="1" noChangeArrowheads="1"/>
          </p:cNvSpPr>
          <p:nvPr>
            <p:ph type="subTitle" idx="1"/>
          </p:nvPr>
        </p:nvSpPr>
        <p:spPr>
          <a:xfrm>
            <a:off x="381000" y="4387850"/>
            <a:ext cx="8382000" cy="1555750"/>
          </a:xfrm>
        </p:spPr>
        <p:txBody>
          <a:bodyPr>
            <a:spAutoFit/>
          </a:bodyPr>
          <a:lstStyle/>
          <a:p>
            <a:pPr eaLnBrk="1" hangingPunct="1"/>
            <a:r>
              <a:rPr lang="en-US" sz="3600" b="1" smtClean="0"/>
              <a:t> </a:t>
            </a:r>
            <a:r>
              <a:rPr lang="en-US" sz="4800" b="1" smtClean="0">
                <a:latin typeface="Verdana" pitchFamily="34" charset="0"/>
              </a:rPr>
              <a:t>History of Thought:</a:t>
            </a:r>
            <a:br>
              <a:rPr lang="en-US" sz="4800" b="1" smtClean="0">
                <a:latin typeface="Verdana" pitchFamily="34" charset="0"/>
              </a:rPr>
            </a:br>
            <a:r>
              <a:rPr lang="en-US" sz="4800" b="1" smtClean="0">
                <a:latin typeface="Verdana" pitchFamily="34" charset="0"/>
              </a:rPr>
              <a:t>Darwin and Wallace</a:t>
            </a:r>
            <a:endParaRPr lang="en-US" sz="6600" b="1" smtClean="0">
              <a:latin typeface="Verdana" pitchFamily="34" charset="0"/>
            </a:endParaRPr>
          </a:p>
        </p:txBody>
      </p:sp>
      <p:sp>
        <p:nvSpPr>
          <p:cNvPr id="128004" name="Text Box 4"/>
          <p:cNvSpPr txBox="1">
            <a:spLocks noChangeArrowheads="1"/>
          </p:cNvSpPr>
          <p:nvPr/>
        </p:nvSpPr>
        <p:spPr bwMode="auto">
          <a:xfrm>
            <a:off x="2822575" y="3886200"/>
            <a:ext cx="3197225" cy="396875"/>
          </a:xfrm>
          <a:prstGeom prst="rect">
            <a:avLst/>
          </a:prstGeom>
          <a:noFill/>
          <a:ln w="9525">
            <a:noFill/>
            <a:miter lim="800000"/>
            <a:headEnd/>
            <a:tailEnd/>
          </a:ln>
        </p:spPr>
        <p:txBody>
          <a:bodyPr wrap="none">
            <a:spAutoFit/>
          </a:bodyPr>
          <a:lstStyle/>
          <a:p>
            <a:pPr algn="ctr"/>
            <a:r>
              <a:rPr kumimoji="1" lang="en-US" sz="2000" b="0"/>
              <a:t>Continue on to </a:t>
            </a:r>
            <a:r>
              <a:rPr kumimoji="1" lang="en-US" sz="2000" b="0">
                <a:hlinkClick r:id="rId2"/>
              </a:rPr>
              <a:t>Set #05</a:t>
            </a:r>
            <a:endParaRPr kumimoji="1" lang="en-US" sz="2000" b="0">
              <a:hlinkClick r:id="" action="ppaction://hlinkshowjump?jump=nextslide"/>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1212850" y="6542088"/>
            <a:ext cx="6678613" cy="274637"/>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a:solidFill>
                  <a:srgbClr val="000000"/>
                </a:solidFill>
                <a:latin typeface="Verdana" pitchFamily="34" charset="0"/>
                <a:ea typeface="+mn-ea"/>
                <a:cs typeface="+mn-cs"/>
                <a:hlinkClick r:id="rId3"/>
              </a:rPr>
              <a:t>www.cnn.com/2008/WORLD/europe/09/15/uk.church.darwin.apology.ap/index.html</a:t>
            </a:r>
            <a:endParaRPr lang="en-US" sz="1200" kern="1200">
              <a:solidFill>
                <a:srgbClr val="000000"/>
              </a:solidFill>
              <a:latin typeface="Verdana" pitchFamily="34" charset="0"/>
              <a:ea typeface="+mn-ea"/>
              <a:cs typeface="+mn-cs"/>
            </a:endParaRPr>
          </a:p>
        </p:txBody>
      </p:sp>
      <p:pic>
        <p:nvPicPr>
          <p:cNvPr id="289795" name="Picture 4"/>
          <p:cNvPicPr>
            <a:picLocks noChangeAspect="1" noChangeArrowheads="1"/>
          </p:cNvPicPr>
          <p:nvPr/>
        </p:nvPicPr>
        <p:blipFill>
          <a:blip r:embed="rId4"/>
          <a:srcRect/>
          <a:stretch>
            <a:fillRect/>
          </a:stretch>
        </p:blipFill>
        <p:spPr bwMode="auto">
          <a:xfrm>
            <a:off x="915988" y="457200"/>
            <a:ext cx="7313612" cy="5929313"/>
          </a:xfrm>
          <a:prstGeom prst="rect">
            <a:avLst/>
          </a:prstGeom>
          <a:noFill/>
          <a:ln w="9525">
            <a:noFill/>
            <a:miter lim="800000"/>
            <a:headEnd/>
            <a:tailEnd/>
          </a:ln>
        </p:spPr>
      </p:pic>
      <p:sp>
        <p:nvSpPr>
          <p:cNvPr id="289796" name="Text Box 5"/>
          <p:cNvSpPr txBox="1">
            <a:spLocks noChangeArrowheads="1"/>
          </p:cNvSpPr>
          <p:nvPr/>
        </p:nvSpPr>
        <p:spPr bwMode="auto">
          <a:xfrm>
            <a:off x="3794125" y="3613150"/>
            <a:ext cx="1666875" cy="1917700"/>
          </a:xfrm>
          <a:prstGeom prst="rect">
            <a:avLst/>
          </a:prstGeom>
          <a:solidFill>
            <a:srgbClr val="FF3300"/>
          </a:solidFill>
          <a:ln w="9525">
            <a:noFill/>
            <a:miter lim="800000"/>
            <a:headEnd/>
            <a:tailEnd/>
          </a:ln>
        </p:spPr>
        <p:txBody>
          <a:bodyPr wrap="none">
            <a:spAutoFit/>
          </a:bodyPr>
          <a:lstStyle/>
          <a:p>
            <a:pPr algn="l" rtl="0" fontAlgn="base">
              <a:spcBef>
                <a:spcPct val="0"/>
              </a:spcBef>
              <a:spcAft>
                <a:spcPct val="0"/>
              </a:spcAft>
            </a:pPr>
            <a:endParaRPr lang="en-US" sz="2400" kern="1200">
              <a:solidFill>
                <a:srgbClr val="000000"/>
              </a:solidFill>
              <a:latin typeface="Verdana" pitchFamily="34" charset="0"/>
              <a:ea typeface="+mn-ea"/>
              <a:cs typeface="+mn-cs"/>
            </a:endParaRPr>
          </a:p>
          <a:p>
            <a:pPr algn="l" rtl="0" fontAlgn="base">
              <a:spcBef>
                <a:spcPct val="0"/>
              </a:spcBef>
              <a:spcAft>
                <a:spcPct val="0"/>
              </a:spcAft>
            </a:pPr>
            <a:r>
              <a:rPr lang="en-US" sz="2400" kern="1200">
                <a:solidFill>
                  <a:srgbClr val="000000"/>
                </a:solidFill>
                <a:latin typeface="Verdana" pitchFamily="34" charset="0"/>
                <a:ea typeface="+mn-ea"/>
                <a:cs typeface="+mn-cs"/>
              </a:rPr>
              <a:t>Added to </a:t>
            </a:r>
          </a:p>
          <a:p>
            <a:pPr algn="l" rtl="0" fontAlgn="base">
              <a:spcBef>
                <a:spcPct val="0"/>
              </a:spcBef>
              <a:spcAft>
                <a:spcPct val="0"/>
              </a:spcAft>
            </a:pPr>
            <a:r>
              <a:rPr lang="en-US" sz="2400" kern="1200">
                <a:solidFill>
                  <a:srgbClr val="000000"/>
                </a:solidFill>
                <a:latin typeface="Verdana" pitchFamily="34" charset="0"/>
                <a:ea typeface="+mn-ea"/>
                <a:cs typeface="+mn-cs"/>
              </a:rPr>
              <a:t>pc5</a:t>
            </a:r>
          </a:p>
          <a:p>
            <a:pPr algn="l" rtl="0" fontAlgn="base">
              <a:spcBef>
                <a:spcPct val="0"/>
              </a:spcBef>
              <a:spcAft>
                <a:spcPct val="0"/>
              </a:spcAft>
            </a:pPr>
            <a:r>
              <a:rPr lang="en-US" sz="2400" kern="1200">
                <a:solidFill>
                  <a:srgbClr val="000000"/>
                </a:solidFill>
                <a:latin typeface="Verdana" pitchFamily="34" charset="0"/>
                <a:ea typeface="+mn-ea"/>
                <a:cs typeface="+mn-cs"/>
              </a:rPr>
              <a:t>f2008 </a:t>
            </a:r>
          </a:p>
          <a:p>
            <a:pPr algn="l" rtl="0" fontAlgn="base">
              <a:spcBef>
                <a:spcPct val="0"/>
              </a:spcBef>
              <a:spcAft>
                <a:spcPct val="0"/>
              </a:spcAft>
            </a:pPr>
            <a:endParaRPr lang="en-US" sz="2400" kern="1200">
              <a:solidFill>
                <a:srgbClr val="0000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900113" y="2038350"/>
            <a:ext cx="7329487" cy="3810000"/>
          </a:xfrm>
        </p:spPr>
        <p:txBody>
          <a:bodyPr/>
          <a:lstStyle/>
          <a:p>
            <a:pPr algn="ctr" eaLnBrk="1" hangingPunct="1">
              <a:buFontTx/>
              <a:buNone/>
            </a:pPr>
            <a:r>
              <a:rPr lang="en-US" sz="4800" b="1" dirty="0" smtClean="0">
                <a:latin typeface="Verdana" pitchFamily="34" charset="0"/>
                <a:hlinkClick r:id="rId2"/>
              </a:rPr>
              <a:t>Titus Lucretius</a:t>
            </a:r>
            <a:r>
              <a:rPr lang="en-US" sz="4000" b="1" i="1" dirty="0" smtClean="0">
                <a:latin typeface="Verdana" pitchFamily="34" charset="0"/>
              </a:rPr>
              <a:t/>
            </a:r>
            <a:br>
              <a:rPr lang="en-US" sz="4000" b="1" i="1" dirty="0" smtClean="0">
                <a:latin typeface="Verdana" pitchFamily="34" charset="0"/>
              </a:rPr>
            </a:br>
            <a:endParaRPr lang="en-US" sz="4000" b="1" i="1" dirty="0" smtClean="0">
              <a:latin typeface="Verdana" pitchFamily="34" charset="0"/>
            </a:endParaRPr>
          </a:p>
          <a:p>
            <a:pPr marL="0" indent="0" algn="ctr" eaLnBrk="1" hangingPunct="1">
              <a:buFontTx/>
              <a:buNone/>
            </a:pPr>
            <a:r>
              <a:rPr lang="en-US" sz="2400" b="1" dirty="0" smtClean="0">
                <a:latin typeface="Verdana" pitchFamily="34" charset="0"/>
              </a:rPr>
              <a:t>“. . . Gave us the classical version of the evolution of human culture and the concept of a lowly beginning for man [</a:t>
            </a:r>
            <a:r>
              <a:rPr lang="en-US" sz="2400" b="1" i="1" dirty="0" smtClean="0">
                <a:latin typeface="Verdana" pitchFamily="34" charset="0"/>
              </a:rPr>
              <a:t>sic</a:t>
            </a:r>
            <a:r>
              <a:rPr lang="en-US" sz="2400" b="1" dirty="0" smtClean="0">
                <a:latin typeface="Verdana" pitchFamily="34" charset="0"/>
              </a:rPr>
              <a:t>.], followed by the growth of material culture, social order, religion, and language.”</a:t>
            </a:r>
            <a:r>
              <a:rPr lang="en-US" b="1" i="1" dirty="0" smtClean="0">
                <a:latin typeface="Verdana" pitchFamily="34" charset="0"/>
              </a:rPr>
              <a:t>  </a:t>
            </a:r>
          </a:p>
          <a:p>
            <a:pPr algn="r" eaLnBrk="1" hangingPunct="1">
              <a:buFontTx/>
              <a:buNone/>
            </a:pPr>
            <a:r>
              <a:rPr lang="en-US" sz="1800" dirty="0" smtClean="0">
                <a:latin typeface="Verdana" pitchFamily="34" charset="0"/>
              </a:rPr>
              <a:t>-- E. A. </a:t>
            </a:r>
            <a:r>
              <a:rPr lang="en-US" sz="1800" dirty="0" err="1" smtClean="0">
                <a:latin typeface="Verdana" pitchFamily="34" charset="0"/>
              </a:rPr>
              <a:t>Hoebel</a:t>
            </a:r>
            <a:endParaRPr lang="en-US" sz="1800" dirty="0" smtClean="0">
              <a:latin typeface="Verdana" pitchFamily="34" charset="0"/>
            </a:endParaRPr>
          </a:p>
        </p:txBody>
      </p:sp>
      <p:sp>
        <p:nvSpPr>
          <p:cNvPr id="19459" name="Rectangle 2"/>
          <p:cNvSpPr>
            <a:spLocks noGrp="1" noChangeArrowheads="1"/>
          </p:cNvSpPr>
          <p:nvPr>
            <p:ph type="title"/>
          </p:nvPr>
        </p:nvSpPr>
        <p:spPr/>
        <p:txBody>
          <a:bodyPr/>
          <a:lstStyle/>
          <a:p>
            <a:pPr eaLnBrk="1" hangingPunct="1"/>
            <a:r>
              <a:rPr lang="en-US" sz="3600" smtClean="0">
                <a:solidFill>
                  <a:schemeClr val="tx1"/>
                </a:solidFill>
                <a:latin typeface="Verdana" pitchFamily="34" charset="0"/>
              </a:rPr>
              <a:t>Older Evolutionary Ideas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57200" y="876300"/>
            <a:ext cx="8229600" cy="5143500"/>
          </a:xfrm>
          <a:prstGeom prst="rect">
            <a:avLst/>
          </a:prstGeom>
          <a:noFill/>
          <a:ln w="9525">
            <a:noFill/>
            <a:miter lim="800000"/>
            <a:headEnd/>
            <a:tailEnd/>
          </a:ln>
        </p:spPr>
      </p:pic>
      <p:sp>
        <p:nvSpPr>
          <p:cNvPr id="6" name="Rectangle 8"/>
          <p:cNvSpPr>
            <a:spLocks noGrp="1" noChangeArrowheads="1"/>
          </p:cNvSpPr>
          <p:nvPr>
            <p:ph type="subTitle" idx="1"/>
          </p:nvPr>
        </p:nvSpPr>
        <p:spPr>
          <a:xfrm>
            <a:off x="2953656" y="1462320"/>
            <a:ext cx="3200400" cy="2804880"/>
          </a:xfrm>
          <a:solidFill>
            <a:schemeClr val="bg1"/>
          </a:solidFill>
        </p:spPr>
        <p:txBody>
          <a:bodyPr/>
          <a:lstStyle/>
          <a:p>
            <a:pPr eaLnBrk="1" hangingPunct="1"/>
            <a:endParaRPr lang="en-US" b="1" dirty="0" smtClean="0"/>
          </a:p>
          <a:p>
            <a:pPr eaLnBrk="1" hangingPunct="1">
              <a:lnSpc>
                <a:spcPct val="50000"/>
              </a:lnSpc>
            </a:pPr>
            <a:r>
              <a:rPr lang="en-US" b="1" dirty="0" smtClean="0"/>
              <a:t> </a:t>
            </a:r>
            <a:r>
              <a:rPr lang="en-US" b="1" dirty="0" smtClean="0">
                <a:latin typeface="Verdana" pitchFamily="34" charset="0"/>
              </a:rPr>
              <a:t>History</a:t>
            </a:r>
          </a:p>
          <a:p>
            <a:pPr eaLnBrk="1" hangingPunct="1"/>
            <a:r>
              <a:rPr lang="en-US" b="1" dirty="0" smtClean="0">
                <a:latin typeface="Verdana" pitchFamily="34" charset="0"/>
              </a:rPr>
              <a:t>of Thought</a:t>
            </a:r>
          </a:p>
          <a:p>
            <a:pPr eaLnBrk="1" hangingPunct="1"/>
            <a:r>
              <a:rPr lang="en-US" b="1" dirty="0" smtClean="0">
                <a:latin typeface="Verdana" pitchFamily="34" charset="0"/>
              </a:rPr>
              <a:t>to 1859</a:t>
            </a:r>
          </a:p>
        </p:txBody>
      </p:sp>
      <p:pic>
        <p:nvPicPr>
          <p:cNvPr id="1027" name="Picture 3"/>
          <p:cNvPicPr>
            <a:picLocks noChangeAspect="1" noChangeArrowheads="1"/>
          </p:cNvPicPr>
          <p:nvPr/>
        </p:nvPicPr>
        <p:blipFill>
          <a:blip r:embed="rId3"/>
          <a:srcRect/>
          <a:stretch>
            <a:fillRect/>
          </a:stretch>
        </p:blipFill>
        <p:spPr bwMode="auto">
          <a:xfrm>
            <a:off x="6301921" y="1309914"/>
            <a:ext cx="2165501" cy="3154680"/>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685800" y="1219200"/>
            <a:ext cx="2346960" cy="3200400"/>
          </a:xfrm>
          <a:prstGeom prst="rect">
            <a:avLst/>
          </a:prstGeom>
          <a:noFill/>
          <a:ln w="9525">
            <a:noFill/>
            <a:miter lim="800000"/>
            <a:headEnd/>
            <a:tailEnd/>
          </a:ln>
        </p:spPr>
      </p:pic>
      <p:sp>
        <p:nvSpPr>
          <p:cNvPr id="9" name="TextBox 8"/>
          <p:cNvSpPr txBox="1"/>
          <p:nvPr/>
        </p:nvSpPr>
        <p:spPr>
          <a:xfrm>
            <a:off x="6447972" y="4498334"/>
            <a:ext cx="1946367" cy="338554"/>
          </a:xfrm>
          <a:prstGeom prst="rect">
            <a:avLst/>
          </a:prstGeom>
          <a:noFill/>
        </p:spPr>
        <p:txBody>
          <a:bodyPr wrap="none" rtlCol="0">
            <a:spAutoFit/>
          </a:bodyPr>
          <a:lstStyle/>
          <a:p>
            <a:r>
              <a:rPr lang="en-US" dirty="0" smtClean="0"/>
              <a:t>Charles Darwin</a:t>
            </a:r>
            <a:endParaRPr lang="en-US" dirty="0"/>
          </a:p>
        </p:txBody>
      </p:sp>
      <p:sp>
        <p:nvSpPr>
          <p:cNvPr id="10" name="TextBox 9"/>
          <p:cNvSpPr txBox="1"/>
          <p:nvPr/>
        </p:nvSpPr>
        <p:spPr>
          <a:xfrm>
            <a:off x="991454" y="4499430"/>
            <a:ext cx="1661032" cy="338554"/>
          </a:xfrm>
          <a:prstGeom prst="rect">
            <a:avLst/>
          </a:prstGeom>
          <a:noFill/>
        </p:spPr>
        <p:txBody>
          <a:bodyPr wrap="none" rtlCol="0">
            <a:spAutoFit/>
          </a:bodyPr>
          <a:lstStyle/>
          <a:p>
            <a:r>
              <a:rPr lang="en-US" dirty="0" smtClean="0"/>
              <a:t>Charles Lyell</a:t>
            </a:r>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900113" y="2454275"/>
            <a:ext cx="7315200" cy="1431925"/>
          </a:xfrm>
        </p:spPr>
        <p:txBody>
          <a:bodyPr>
            <a:spAutoFit/>
          </a:bodyPr>
          <a:lstStyle/>
          <a:p>
            <a:pPr eaLnBrk="1" hangingPunct="1"/>
            <a:r>
              <a:rPr lang="en-US" sz="2400" smtClean="0">
                <a:solidFill>
                  <a:schemeClr val="folHlink"/>
                </a:solidFill>
                <a:latin typeface="Verdana" pitchFamily="34" charset="0"/>
              </a:rPr>
              <a:t>Example:</a:t>
            </a:r>
            <a:r>
              <a:rPr lang="en-US" sz="2400" b="1" smtClean="0">
                <a:solidFill>
                  <a:schemeClr val="folHlink"/>
                </a:solidFill>
                <a:latin typeface="Verdana" pitchFamily="34" charset="0"/>
              </a:rPr>
              <a:t>	</a:t>
            </a:r>
            <a:r>
              <a:rPr lang="en-US" sz="4000" b="1" smtClean="0">
                <a:solidFill>
                  <a:schemeClr val="folHlink"/>
                </a:solidFill>
                <a:latin typeface="Verdana" pitchFamily="34" charset="0"/>
              </a:rPr>
              <a:t/>
            </a:r>
            <a:br>
              <a:rPr lang="en-US" sz="4000" b="1" smtClean="0">
                <a:solidFill>
                  <a:schemeClr val="folHlink"/>
                </a:solidFill>
                <a:latin typeface="Verdana" pitchFamily="34" charset="0"/>
              </a:rPr>
            </a:br>
            <a:r>
              <a:rPr lang="en-US" sz="4000" b="1" smtClean="0">
                <a:solidFill>
                  <a:schemeClr val="folHlink"/>
                </a:solidFill>
                <a:latin typeface="Verdana" pitchFamily="34" charset="0"/>
                <a:hlinkClick r:id="rId2"/>
              </a:rPr>
              <a:t>Titus Lucretius</a:t>
            </a:r>
            <a:r>
              <a:rPr lang="en-US" sz="4000" b="1" smtClean="0">
                <a:solidFill>
                  <a:schemeClr val="folHlink"/>
                </a:solidFill>
                <a:latin typeface="Verdana" pitchFamily="34" charset="0"/>
              </a:rPr>
              <a:t/>
            </a:r>
            <a:br>
              <a:rPr lang="en-US" sz="4000" b="1" smtClean="0">
                <a:solidFill>
                  <a:schemeClr val="folHlink"/>
                </a:solidFill>
                <a:latin typeface="Verdana" pitchFamily="34" charset="0"/>
              </a:rPr>
            </a:br>
            <a:r>
              <a:rPr lang="en-US" sz="2400" b="1" smtClean="0">
                <a:solidFill>
                  <a:schemeClr val="folHlink"/>
                </a:solidFill>
                <a:latin typeface="Verdana" pitchFamily="34" charset="0"/>
              </a:rPr>
              <a:t>(ca. 99 - 55 B.C.)</a:t>
            </a:r>
            <a:endParaRPr lang="en-US" sz="2800" b="1" smtClean="0">
              <a:solidFill>
                <a:schemeClr val="folHlink"/>
              </a:solidFill>
              <a:latin typeface="Verdana" pitchFamily="34" charset="0"/>
            </a:endParaRPr>
          </a:p>
        </p:txBody>
      </p:sp>
      <p:sp>
        <p:nvSpPr>
          <p:cNvPr id="20483" name="Rectangle 5"/>
          <p:cNvSpPr>
            <a:spLocks noChangeArrowheads="1"/>
          </p:cNvSpPr>
          <p:nvPr/>
        </p:nvSpPr>
        <p:spPr bwMode="auto">
          <a:xfrm>
            <a:off x="900113" y="4648200"/>
            <a:ext cx="6934200" cy="1676400"/>
          </a:xfrm>
          <a:prstGeom prst="rect">
            <a:avLst/>
          </a:prstGeom>
          <a:noFill/>
          <a:ln w="9525">
            <a:noFill/>
            <a:miter lim="800000"/>
            <a:headEnd/>
            <a:tailEnd/>
          </a:ln>
        </p:spPr>
        <p:txBody>
          <a:bodyPr>
            <a:spAutoFit/>
          </a:bodyPr>
          <a:lstStyle/>
          <a:p>
            <a:pPr marL="342900" indent="-342900">
              <a:spcBef>
                <a:spcPct val="20000"/>
              </a:spcBef>
              <a:buFontTx/>
              <a:buChar char="•"/>
            </a:pPr>
            <a:r>
              <a:rPr lang="en-US" sz="2400" b="0"/>
              <a:t>Example:	</a:t>
            </a:r>
            <a:r>
              <a:rPr lang="en-US" sz="4000"/>
              <a:t/>
            </a:r>
            <a:br>
              <a:rPr lang="en-US" sz="4000"/>
            </a:br>
            <a:r>
              <a:rPr lang="en-US" sz="4000">
                <a:hlinkClick r:id="rId3"/>
              </a:rPr>
              <a:t>Genesis Account of Creation</a:t>
            </a:r>
            <a:endParaRPr lang="en-US" sz="3600"/>
          </a:p>
        </p:txBody>
      </p:sp>
      <p:sp>
        <p:nvSpPr>
          <p:cNvPr id="20484" name="Rectangle 2"/>
          <p:cNvSpPr>
            <a:spLocks noGrp="1" noChangeArrowheads="1"/>
          </p:cNvSpPr>
          <p:nvPr>
            <p:ph type="title"/>
          </p:nvPr>
        </p:nvSpPr>
        <p:spPr/>
        <p:txBody>
          <a:bodyPr/>
          <a:lstStyle/>
          <a:p>
            <a:pPr eaLnBrk="1" hangingPunct="1"/>
            <a:r>
              <a:rPr lang="en-US" sz="3600" smtClean="0">
                <a:solidFill>
                  <a:schemeClr val="tx1"/>
                </a:solidFill>
                <a:latin typeface="Verdana" pitchFamily="34" charset="0"/>
              </a:rPr>
              <a:t>Older Evolutionary Ideas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900113" y="2454275"/>
            <a:ext cx="7315200" cy="1431925"/>
          </a:xfrm>
        </p:spPr>
        <p:txBody>
          <a:bodyPr>
            <a:spAutoFit/>
          </a:bodyPr>
          <a:lstStyle/>
          <a:p>
            <a:pPr eaLnBrk="1" hangingPunct="1"/>
            <a:r>
              <a:rPr lang="en-US" sz="2400" smtClean="0">
                <a:solidFill>
                  <a:schemeClr val="folHlink"/>
                </a:solidFill>
                <a:latin typeface="Verdana" pitchFamily="34" charset="0"/>
              </a:rPr>
              <a:t>Example:</a:t>
            </a:r>
            <a:r>
              <a:rPr lang="en-US" sz="2400" b="1" smtClean="0">
                <a:solidFill>
                  <a:schemeClr val="folHlink"/>
                </a:solidFill>
                <a:latin typeface="Verdana" pitchFamily="34" charset="0"/>
              </a:rPr>
              <a:t>	</a:t>
            </a:r>
            <a:r>
              <a:rPr lang="en-US" sz="4000" b="1" smtClean="0">
                <a:solidFill>
                  <a:schemeClr val="folHlink"/>
                </a:solidFill>
                <a:latin typeface="Verdana" pitchFamily="34" charset="0"/>
              </a:rPr>
              <a:t/>
            </a:r>
            <a:br>
              <a:rPr lang="en-US" sz="4000" b="1" smtClean="0">
                <a:solidFill>
                  <a:schemeClr val="folHlink"/>
                </a:solidFill>
                <a:latin typeface="Verdana" pitchFamily="34" charset="0"/>
              </a:rPr>
            </a:br>
            <a:r>
              <a:rPr lang="en-US" sz="4000" b="1" smtClean="0">
                <a:solidFill>
                  <a:schemeClr val="folHlink"/>
                </a:solidFill>
                <a:latin typeface="Verdana" pitchFamily="34" charset="0"/>
              </a:rPr>
              <a:t>Titus Lucretius</a:t>
            </a:r>
            <a:br>
              <a:rPr lang="en-US" sz="4000" b="1" smtClean="0">
                <a:solidFill>
                  <a:schemeClr val="folHlink"/>
                </a:solidFill>
                <a:latin typeface="Verdana" pitchFamily="34" charset="0"/>
              </a:rPr>
            </a:br>
            <a:r>
              <a:rPr lang="en-US" sz="2400" b="1" smtClean="0">
                <a:solidFill>
                  <a:schemeClr val="folHlink"/>
                </a:solidFill>
                <a:latin typeface="Verdana" pitchFamily="34" charset="0"/>
              </a:rPr>
              <a:t>(ca. 99 - 55 B.C.)</a:t>
            </a:r>
            <a:endParaRPr lang="en-US" sz="2800" b="1" smtClean="0">
              <a:solidFill>
                <a:schemeClr val="folHlink"/>
              </a:solidFill>
              <a:latin typeface="Verdana" pitchFamily="34" charset="0"/>
            </a:endParaRPr>
          </a:p>
        </p:txBody>
      </p:sp>
      <p:sp>
        <p:nvSpPr>
          <p:cNvPr id="21507" name="Rectangle 4"/>
          <p:cNvSpPr>
            <a:spLocks noChangeArrowheads="1"/>
          </p:cNvSpPr>
          <p:nvPr/>
        </p:nvSpPr>
        <p:spPr bwMode="auto">
          <a:xfrm>
            <a:off x="900113" y="4648200"/>
            <a:ext cx="6934200" cy="1676400"/>
          </a:xfrm>
          <a:prstGeom prst="rect">
            <a:avLst/>
          </a:prstGeom>
          <a:noFill/>
          <a:ln w="9525">
            <a:noFill/>
            <a:miter lim="800000"/>
            <a:headEnd/>
            <a:tailEnd/>
          </a:ln>
        </p:spPr>
        <p:txBody>
          <a:bodyPr>
            <a:spAutoFit/>
          </a:bodyPr>
          <a:lstStyle/>
          <a:p>
            <a:pPr marL="342900" indent="-342900">
              <a:spcBef>
                <a:spcPct val="20000"/>
              </a:spcBef>
              <a:buFontTx/>
              <a:buChar char="•"/>
            </a:pPr>
            <a:r>
              <a:rPr lang="en-US" sz="2400" b="0"/>
              <a:t>Example:	</a:t>
            </a:r>
            <a:r>
              <a:rPr lang="en-US" sz="4000"/>
              <a:t/>
            </a:r>
            <a:br>
              <a:rPr lang="en-US" sz="4000"/>
            </a:br>
            <a:r>
              <a:rPr lang="en-US" sz="4000">
                <a:hlinkClick r:id="rId2"/>
              </a:rPr>
              <a:t>Genesis Account of Creation</a:t>
            </a:r>
            <a:endParaRPr lang="en-US" sz="3600"/>
          </a:p>
        </p:txBody>
      </p:sp>
      <p:sp>
        <p:nvSpPr>
          <p:cNvPr id="21508" name="Rectangle 2"/>
          <p:cNvSpPr>
            <a:spLocks noGrp="1" noChangeArrowheads="1"/>
          </p:cNvSpPr>
          <p:nvPr>
            <p:ph type="title"/>
          </p:nvPr>
        </p:nvSpPr>
        <p:spPr/>
        <p:txBody>
          <a:bodyPr/>
          <a:lstStyle/>
          <a:p>
            <a:pPr eaLnBrk="1" hangingPunct="1"/>
            <a:r>
              <a:rPr lang="en-US" sz="3600" smtClean="0">
                <a:solidFill>
                  <a:schemeClr val="tx1"/>
                </a:solidFill>
                <a:latin typeface="Verdana" pitchFamily="34" charset="0"/>
              </a:rPr>
              <a:t>Older Evolutionary Ideas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2530" name="Picture 3" descr="04_08"/>
          <p:cNvPicPr>
            <a:picLocks noChangeAspect="1" noChangeArrowheads="1"/>
          </p:cNvPicPr>
          <p:nvPr/>
        </p:nvPicPr>
        <p:blipFill>
          <a:blip r:embed="rId3"/>
          <a:srcRect/>
          <a:stretch>
            <a:fillRect/>
          </a:stretch>
        </p:blipFill>
        <p:spPr bwMode="auto">
          <a:xfrm>
            <a:off x="889000" y="219075"/>
            <a:ext cx="7340600" cy="6408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3554" name="Picture 4" descr="04_09"/>
          <p:cNvPicPr>
            <a:picLocks noChangeAspect="1" noChangeArrowheads="1"/>
          </p:cNvPicPr>
          <p:nvPr/>
        </p:nvPicPr>
        <p:blipFill>
          <a:blip r:embed="rId3"/>
          <a:srcRect/>
          <a:stretch>
            <a:fillRect/>
          </a:stretch>
        </p:blipFill>
        <p:spPr bwMode="auto">
          <a:xfrm>
            <a:off x="2451100" y="231775"/>
            <a:ext cx="3944938" cy="6392863"/>
          </a:xfrm>
          <a:prstGeom prst="rect">
            <a:avLst/>
          </a:prstGeom>
          <a:noFill/>
          <a:ln w="9525">
            <a:noFill/>
            <a:miter lim="800000"/>
            <a:headEnd/>
            <a:tailEnd/>
          </a:ln>
        </p:spPr>
      </p:pic>
      <p:sp>
        <p:nvSpPr>
          <p:cNvPr id="23555" name="Rectangle 5"/>
          <p:cNvSpPr>
            <a:spLocks noChangeArrowheads="1"/>
          </p:cNvSpPr>
          <p:nvPr/>
        </p:nvSpPr>
        <p:spPr bwMode="auto">
          <a:xfrm>
            <a:off x="2514600" y="2438400"/>
            <a:ext cx="3048000" cy="1200150"/>
          </a:xfrm>
          <a:prstGeom prst="rect">
            <a:avLst/>
          </a:prstGeom>
          <a:noFill/>
          <a:ln w="76200">
            <a:solidFill>
              <a:srgbClr val="FFC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578" name="Picture 3" descr="04_10"/>
          <p:cNvPicPr>
            <a:picLocks noChangeAspect="1" noChangeArrowheads="1"/>
          </p:cNvPicPr>
          <p:nvPr/>
        </p:nvPicPr>
        <p:blipFill>
          <a:blip r:embed="rId3"/>
          <a:srcRect/>
          <a:stretch>
            <a:fillRect/>
          </a:stretch>
        </p:blipFill>
        <p:spPr bwMode="auto">
          <a:xfrm>
            <a:off x="762000" y="2573338"/>
            <a:ext cx="7589838" cy="2657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00113" y="990600"/>
            <a:ext cx="7329487" cy="1920875"/>
          </a:xfrm>
        </p:spPr>
        <p:txBody>
          <a:bodyPr>
            <a:spAutoFit/>
          </a:bodyPr>
          <a:lstStyle/>
          <a:p>
            <a:pPr eaLnBrk="1" hangingPunct="1"/>
            <a:r>
              <a:rPr lang="en-US" sz="4000" b="1" smtClean="0">
                <a:solidFill>
                  <a:schemeClr val="tx1"/>
                </a:solidFill>
                <a:latin typeface="Verdana" pitchFamily="34" charset="0"/>
              </a:rPr>
              <a:t>Major problems</a:t>
            </a:r>
            <a:br>
              <a:rPr lang="en-US" sz="4000" b="1" smtClean="0">
                <a:solidFill>
                  <a:schemeClr val="tx1"/>
                </a:solidFill>
                <a:latin typeface="Verdana" pitchFamily="34" charset="0"/>
              </a:rPr>
            </a:br>
            <a:r>
              <a:rPr lang="en-US" sz="4000" b="1" smtClean="0">
                <a:solidFill>
                  <a:schemeClr val="tx1"/>
                </a:solidFill>
                <a:latin typeface="Verdana" pitchFamily="34" charset="0"/>
              </a:rPr>
              <a:t>in</a:t>
            </a:r>
            <a:br>
              <a:rPr lang="en-US" sz="4000" b="1" smtClean="0">
                <a:solidFill>
                  <a:schemeClr val="tx1"/>
                </a:solidFill>
                <a:latin typeface="Verdana" pitchFamily="34" charset="0"/>
              </a:rPr>
            </a:br>
            <a:r>
              <a:rPr lang="en-US" sz="4000" b="1" smtClean="0">
                <a:solidFill>
                  <a:schemeClr val="tx1"/>
                </a:solidFill>
                <a:latin typeface="Verdana" pitchFamily="34" charset="0"/>
              </a:rPr>
              <a:t>“Pre – Scientific” Period</a:t>
            </a:r>
          </a:p>
        </p:txBody>
      </p:sp>
      <p:sp>
        <p:nvSpPr>
          <p:cNvPr id="25603" name="Rectangle 3"/>
          <p:cNvSpPr>
            <a:spLocks noGrp="1" noChangeArrowheads="1"/>
          </p:cNvSpPr>
          <p:nvPr>
            <p:ph type="body" idx="1"/>
          </p:nvPr>
        </p:nvSpPr>
        <p:spPr>
          <a:xfrm>
            <a:off x="906463" y="3440113"/>
            <a:ext cx="7315200" cy="2355850"/>
          </a:xfrm>
        </p:spPr>
        <p:txBody>
          <a:bodyPr>
            <a:spAutoFit/>
          </a:bodyPr>
          <a:lstStyle/>
          <a:p>
            <a:pPr marL="609600" indent="-609600" eaLnBrk="1" hangingPunct="1">
              <a:buFontTx/>
              <a:buAutoNum type="arabicPeriod"/>
            </a:pPr>
            <a:r>
              <a:rPr lang="en-US" sz="2400" b="1" smtClean="0">
                <a:solidFill>
                  <a:schemeClr val="folHlink"/>
                </a:solidFill>
                <a:latin typeface="Verdana" pitchFamily="34" charset="0"/>
              </a:rPr>
              <a:t>Humans were thought to have had ancient origins corresponding to the time of the creation of the earth</a:t>
            </a:r>
            <a:br>
              <a:rPr lang="en-US" sz="2400" b="1" smtClean="0">
                <a:solidFill>
                  <a:schemeClr val="folHlink"/>
                </a:solidFill>
                <a:latin typeface="Verdana" pitchFamily="34" charset="0"/>
              </a:rPr>
            </a:br>
            <a:endParaRPr lang="en-US" sz="2400" b="1" smtClean="0">
              <a:solidFill>
                <a:schemeClr val="folHlink"/>
              </a:solidFill>
              <a:latin typeface="Verdana" pitchFamily="34" charset="0"/>
            </a:endParaRPr>
          </a:p>
          <a:p>
            <a:pPr marL="609600" indent="-609600" eaLnBrk="1" hangingPunct="1">
              <a:buFontTx/>
              <a:buAutoNum type="arabicPeriod"/>
            </a:pPr>
            <a:r>
              <a:rPr lang="en-US" sz="2400" b="1" smtClean="0">
                <a:latin typeface="Verdana" pitchFamily="34" charset="0"/>
              </a:rPr>
              <a:t>Earth was thought of as a Young Place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904875" y="1828800"/>
            <a:ext cx="7324725" cy="4278313"/>
          </a:xfrm>
        </p:spPr>
        <p:txBody>
          <a:bodyPr>
            <a:spAutoFit/>
          </a:bodyPr>
          <a:lstStyle/>
          <a:p>
            <a:pPr algn="ctr" eaLnBrk="1" hangingPunct="1">
              <a:buFontTx/>
              <a:buNone/>
            </a:pPr>
            <a:r>
              <a:rPr lang="en-US" sz="4800" b="1" dirty="0" smtClean="0">
                <a:latin typeface="Verdana" pitchFamily="34" charset="0"/>
              </a:rPr>
              <a:t>Archbishop James Ussher</a:t>
            </a:r>
          </a:p>
          <a:p>
            <a:pPr algn="ctr" eaLnBrk="1" hangingPunct="1">
              <a:buFontTx/>
              <a:buNone/>
            </a:pPr>
            <a:r>
              <a:rPr lang="en-US" sz="2800" dirty="0" smtClean="0">
                <a:latin typeface="Verdana" pitchFamily="34" charset="0"/>
              </a:rPr>
              <a:t>of Ireland</a:t>
            </a:r>
          </a:p>
          <a:p>
            <a:pPr algn="ctr" eaLnBrk="1" hangingPunct="1">
              <a:buFontTx/>
              <a:buNone/>
            </a:pPr>
            <a:r>
              <a:rPr lang="en-US" sz="2400" dirty="0" smtClean="0">
                <a:latin typeface="Verdana" pitchFamily="34" charset="0"/>
              </a:rPr>
              <a:t>(1581 - 1656)</a:t>
            </a:r>
            <a:endParaRPr lang="en-US" b="1" dirty="0" smtClean="0">
              <a:latin typeface="Verdana" pitchFamily="34" charset="0"/>
            </a:endParaRPr>
          </a:p>
          <a:p>
            <a:pPr algn="ctr" eaLnBrk="1" hangingPunct="1">
              <a:lnSpc>
                <a:spcPct val="70000"/>
              </a:lnSpc>
              <a:buFontTx/>
              <a:buNone/>
            </a:pPr>
            <a:endParaRPr lang="en-US" b="1" dirty="0" smtClean="0">
              <a:latin typeface="Verdana" pitchFamily="34" charset="0"/>
            </a:endParaRPr>
          </a:p>
          <a:p>
            <a:pPr algn="ctr" eaLnBrk="1" hangingPunct="1">
              <a:lnSpc>
                <a:spcPct val="70000"/>
              </a:lnSpc>
              <a:buFontTx/>
              <a:buNone/>
            </a:pPr>
            <a:r>
              <a:rPr lang="en-US" sz="2800" b="1" dirty="0" smtClean="0">
                <a:latin typeface="Verdana" pitchFamily="34" charset="0"/>
              </a:rPr>
              <a:t>in 1650 proclaimed</a:t>
            </a:r>
            <a:r>
              <a:rPr lang="en-US" b="1" dirty="0" smtClean="0">
                <a:latin typeface="Verdana" pitchFamily="34" charset="0"/>
              </a:rPr>
              <a:t/>
            </a:r>
            <a:br>
              <a:rPr lang="en-US" b="1" dirty="0" smtClean="0">
                <a:latin typeface="Verdana" pitchFamily="34" charset="0"/>
              </a:rPr>
            </a:br>
            <a:endParaRPr lang="en-US" b="1" dirty="0" smtClean="0">
              <a:latin typeface="Verdana" pitchFamily="34" charset="0"/>
            </a:endParaRPr>
          </a:p>
          <a:p>
            <a:pPr algn="ctr" eaLnBrk="1" hangingPunct="1">
              <a:buFontTx/>
              <a:buNone/>
            </a:pPr>
            <a:r>
              <a:rPr lang="en-US" sz="2800" b="1" dirty="0" smtClean="0">
                <a:latin typeface="Verdana" pitchFamily="34" charset="0"/>
              </a:rPr>
              <a:t>“Earth was Created in 4004 B.C.”</a:t>
            </a:r>
          </a:p>
        </p:txBody>
      </p:sp>
      <p:sp>
        <p:nvSpPr>
          <p:cNvPr id="26627"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251710" y="210456"/>
            <a:ext cx="4606290" cy="5943600"/>
          </a:xfrm>
          <a:prstGeom prst="rect">
            <a:avLst/>
          </a:prstGeom>
          <a:noFill/>
          <a:ln w="9525">
            <a:noFill/>
            <a:miter lim="800000"/>
            <a:headEnd/>
            <a:tailEnd/>
          </a:ln>
        </p:spPr>
      </p:pic>
      <p:sp>
        <p:nvSpPr>
          <p:cNvPr id="4" name="Rectangle 3"/>
          <p:cNvSpPr/>
          <p:nvPr/>
        </p:nvSpPr>
        <p:spPr>
          <a:xfrm>
            <a:off x="914400" y="6334257"/>
            <a:ext cx="7315200" cy="276999"/>
          </a:xfrm>
          <a:prstGeom prst="rect">
            <a:avLst/>
          </a:prstGeom>
        </p:spPr>
        <p:txBody>
          <a:bodyPr wrap="square">
            <a:spAutoFit/>
          </a:bodyPr>
          <a:lstStyle/>
          <a:p>
            <a:pPr algn="ctr"/>
            <a:r>
              <a:rPr lang="en-US" sz="1200" b="0" dirty="0" smtClean="0">
                <a:solidFill>
                  <a:schemeClr val="bg1"/>
                </a:solidFill>
              </a:rPr>
              <a:t>http://en.wikipedia.org/wiki/James_Ussher</a:t>
            </a:r>
            <a:endParaRPr lang="en-US" sz="1200" b="0" dirty="0">
              <a:solidFill>
                <a:schemeClr val="bg1"/>
              </a:solidFill>
            </a:endParaRPr>
          </a:p>
        </p:txBody>
      </p:sp>
      <p:sp>
        <p:nvSpPr>
          <p:cNvPr id="5" name="Rectangle 4"/>
          <p:cNvSpPr/>
          <p:nvPr/>
        </p:nvSpPr>
        <p:spPr>
          <a:xfrm>
            <a:off x="3000897" y="5424714"/>
            <a:ext cx="3142207" cy="584775"/>
          </a:xfrm>
          <a:prstGeom prst="rect">
            <a:avLst/>
          </a:prstGeom>
        </p:spPr>
        <p:txBody>
          <a:bodyPr wrap="none">
            <a:spAutoFit/>
          </a:bodyPr>
          <a:lstStyle/>
          <a:p>
            <a:pPr algn="ctr"/>
            <a:r>
              <a:rPr lang="en-US" dirty="0" smtClean="0">
                <a:solidFill>
                  <a:schemeClr val="bg1"/>
                </a:solidFill>
              </a:rPr>
              <a:t>Archbishop James Ussher</a:t>
            </a:r>
          </a:p>
          <a:p>
            <a:pPr algn="ctr"/>
            <a:r>
              <a:rPr lang="en-US" dirty="0" smtClean="0">
                <a:solidFill>
                  <a:schemeClr val="bg1"/>
                </a:solidFill>
              </a:rPr>
              <a:t>1581 - 1656</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914400" y="6334257"/>
            <a:ext cx="7315200" cy="276999"/>
          </a:xfrm>
          <a:prstGeom prst="rect">
            <a:avLst/>
          </a:prstGeom>
        </p:spPr>
        <p:txBody>
          <a:bodyPr wrap="square">
            <a:spAutoFit/>
          </a:bodyPr>
          <a:lstStyle/>
          <a:p>
            <a:pPr algn="ctr"/>
            <a:r>
              <a:rPr lang="en-US" sz="1200" b="0" dirty="0" smtClean="0">
                <a:solidFill>
                  <a:schemeClr val="bg1"/>
                </a:solidFill>
              </a:rPr>
              <a:t>http://en.wikipedia.org/wiki/File:Albrecht_D%C3%BCrer_002.jpg</a:t>
            </a:r>
            <a:endParaRPr lang="en-US" sz="1200" b="0" dirty="0">
              <a:solidFill>
                <a:schemeClr val="bg1"/>
              </a:solidFill>
            </a:endParaRPr>
          </a:p>
        </p:txBody>
      </p:sp>
      <p:pic>
        <p:nvPicPr>
          <p:cNvPr id="3074" name="Picture 2"/>
          <p:cNvPicPr>
            <a:picLocks noChangeAspect="1" noChangeArrowheads="1"/>
          </p:cNvPicPr>
          <p:nvPr/>
        </p:nvPicPr>
        <p:blipFill>
          <a:blip r:embed="rId3">
            <a:lum bright="-5000" contrast="20000"/>
          </a:blip>
          <a:srcRect/>
          <a:stretch>
            <a:fillRect/>
          </a:stretch>
        </p:blipFill>
        <p:spPr bwMode="auto">
          <a:xfrm>
            <a:off x="2400300" y="457200"/>
            <a:ext cx="4343400" cy="5715000"/>
          </a:xfrm>
          <a:prstGeom prst="rect">
            <a:avLst/>
          </a:prstGeom>
          <a:noFill/>
          <a:ln w="9525">
            <a:noFill/>
            <a:miter lim="800000"/>
            <a:headEnd/>
            <a:tailEnd/>
          </a:ln>
        </p:spPr>
      </p:pic>
      <p:sp>
        <p:nvSpPr>
          <p:cNvPr id="6" name="Rectangle 5"/>
          <p:cNvSpPr/>
          <p:nvPr/>
        </p:nvSpPr>
        <p:spPr bwMode="auto">
          <a:xfrm>
            <a:off x="4452258" y="457200"/>
            <a:ext cx="27432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
        <p:nvSpPr>
          <p:cNvPr id="7" name="Rectangle 6"/>
          <p:cNvSpPr/>
          <p:nvPr/>
        </p:nvSpPr>
        <p:spPr>
          <a:xfrm>
            <a:off x="3532965" y="5181600"/>
            <a:ext cx="2044149" cy="830997"/>
          </a:xfrm>
          <a:prstGeom prst="rect">
            <a:avLst/>
          </a:prstGeom>
        </p:spPr>
        <p:txBody>
          <a:bodyPr wrap="none">
            <a:spAutoFit/>
          </a:bodyPr>
          <a:lstStyle/>
          <a:p>
            <a:pPr algn="ctr"/>
            <a:r>
              <a:rPr lang="en-US" i="1" dirty="0" smtClean="0">
                <a:solidFill>
                  <a:schemeClr val="bg1"/>
                </a:solidFill>
              </a:rPr>
              <a:t>Adam and Eve</a:t>
            </a:r>
            <a:endParaRPr lang="en-US" dirty="0" smtClean="0">
              <a:solidFill>
                <a:schemeClr val="bg1"/>
              </a:solidFill>
            </a:endParaRPr>
          </a:p>
          <a:p>
            <a:pPr algn="ctr"/>
            <a:r>
              <a:rPr lang="en-US" i="1" dirty="0" smtClean="0">
                <a:solidFill>
                  <a:schemeClr val="bg1"/>
                </a:solidFill>
              </a:rPr>
              <a:t>	 </a:t>
            </a:r>
            <a:r>
              <a:rPr lang="en-US" dirty="0" smtClean="0">
                <a:solidFill>
                  <a:schemeClr val="bg1"/>
                </a:solidFill>
              </a:rPr>
              <a:t>Albrecht </a:t>
            </a:r>
            <a:r>
              <a:rPr lang="en-US" dirty="0" err="1" smtClean="0">
                <a:solidFill>
                  <a:schemeClr val="bg1"/>
                </a:solidFill>
              </a:rPr>
              <a:t>Dürer</a:t>
            </a:r>
            <a:endParaRPr lang="en-US" dirty="0" smtClean="0">
              <a:solidFill>
                <a:schemeClr val="bg1"/>
              </a:solidFill>
            </a:endParaRPr>
          </a:p>
          <a:p>
            <a:pPr algn="ctr"/>
            <a:r>
              <a:rPr lang="en-US" dirty="0" smtClean="0">
                <a:solidFill>
                  <a:schemeClr val="bg1"/>
                </a:solidFill>
              </a:rPr>
              <a:t>1507 </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9698" name="Picture 3" descr="04_14"/>
          <p:cNvPicPr>
            <a:picLocks noChangeAspect="1" noChangeArrowheads="1"/>
          </p:cNvPicPr>
          <p:nvPr/>
        </p:nvPicPr>
        <p:blipFill>
          <a:blip r:embed="rId3"/>
          <a:srcRect/>
          <a:stretch>
            <a:fillRect/>
          </a:stretch>
        </p:blipFill>
        <p:spPr bwMode="auto">
          <a:xfrm>
            <a:off x="2405063" y="231775"/>
            <a:ext cx="4075112" cy="6421438"/>
          </a:xfrm>
          <a:prstGeom prst="rect">
            <a:avLst/>
          </a:prstGeom>
          <a:noFill/>
          <a:ln w="9525">
            <a:noFill/>
            <a:miter lim="800000"/>
            <a:headEnd/>
            <a:tailEnd/>
          </a:ln>
        </p:spPr>
      </p:pic>
      <p:sp>
        <p:nvSpPr>
          <p:cNvPr id="29699" name="Rectangle 4"/>
          <p:cNvSpPr>
            <a:spLocks noChangeArrowheads="1"/>
          </p:cNvSpPr>
          <p:nvPr/>
        </p:nvSpPr>
        <p:spPr bwMode="auto">
          <a:xfrm>
            <a:off x="2414814" y="2152650"/>
            <a:ext cx="4038600" cy="2419350"/>
          </a:xfrm>
          <a:prstGeom prst="rect">
            <a:avLst/>
          </a:prstGeom>
          <a:noFill/>
          <a:ln w="76200">
            <a:solidFill>
              <a:schemeClr val="folHlink"/>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4" name="Rectangle 4"/>
          <p:cNvSpPr>
            <a:spLocks noChangeArrowheads="1"/>
          </p:cNvSpPr>
          <p:nvPr/>
        </p:nvSpPr>
        <p:spPr bwMode="auto">
          <a:xfrm>
            <a:off x="2409372" y="3124194"/>
            <a:ext cx="4067628" cy="609600"/>
          </a:xfrm>
          <a:prstGeom prst="rect">
            <a:avLst/>
          </a:prstGeom>
          <a:noFill/>
          <a:ln w="76200">
            <a:solidFill>
              <a:schemeClr val="tx1"/>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5" name="Rectangle 4"/>
          <p:cNvSpPr>
            <a:spLocks noChangeArrowheads="1"/>
          </p:cNvSpPr>
          <p:nvPr/>
        </p:nvSpPr>
        <p:spPr bwMode="auto">
          <a:xfrm>
            <a:off x="2409372" y="3824514"/>
            <a:ext cx="4067628" cy="671286"/>
          </a:xfrm>
          <a:prstGeom prst="rect">
            <a:avLst/>
          </a:prstGeom>
          <a:noFill/>
          <a:ln w="76200">
            <a:solidFill>
              <a:schemeClr val="tx1"/>
            </a:solidFill>
            <a:miter lim="800000"/>
            <a:headEnd/>
            <a:tailEnd/>
          </a:ln>
        </p:spPr>
        <p:txBody>
          <a:bodyPr wrap="none" anchor="ctr"/>
          <a:lstStyle/>
          <a:p>
            <a:pPr algn="ctr"/>
            <a:endParaRPr lang="en-US" sz="2400" b="0">
              <a:solidFill>
                <a:schemeClr val="folHlink"/>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dirty="0" smtClean="0">
              <a:solidFill>
                <a:schemeClr val="bg1"/>
              </a:solidFill>
              <a:latin typeface="Arial" charset="0"/>
            </a:endParaRPr>
          </a:p>
          <a:p>
            <a:pPr algn="ctr">
              <a:lnSpc>
                <a:spcPct val="140000"/>
              </a:lnSpc>
            </a:pPr>
            <a:r>
              <a:rPr lang="en-US" sz="3200" dirty="0" smtClean="0">
                <a:solidFill>
                  <a:schemeClr val="bg1"/>
                </a:solidFill>
                <a:latin typeface="Arial" charset="0"/>
              </a:rPr>
              <a:t> </a:t>
            </a:r>
            <a:endParaRPr lang="en-US" sz="3200" dirty="0">
              <a:solidFill>
                <a:schemeClr val="bg1"/>
              </a:solidFill>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504" y="457200"/>
            <a:ext cx="4120896" cy="5943600"/>
          </a:xfrm>
          <a:prstGeom prst="rect">
            <a:avLst/>
          </a:prstGeom>
          <a:ln w="3175">
            <a:solidFill>
              <a:srgbClr val="FFCF37"/>
            </a:solidFill>
          </a:ln>
        </p:spPr>
      </p:pic>
      <p:sp>
        <p:nvSpPr>
          <p:cNvPr id="7" name="Rectangle 6"/>
          <p:cNvSpPr/>
          <p:nvPr/>
        </p:nvSpPr>
        <p:spPr>
          <a:xfrm>
            <a:off x="2209800" y="3733800"/>
            <a:ext cx="6172200" cy="2160591"/>
          </a:xfrm>
          <a:prstGeom prst="rect">
            <a:avLst/>
          </a:prstGeom>
        </p:spPr>
        <p:txBody>
          <a:bodyPr wrap="square">
            <a:spAutoFit/>
          </a:bodyPr>
          <a:lstStyle/>
          <a:p>
            <a:pPr lvl="0" algn="ctr">
              <a:lnSpc>
                <a:spcPct val="140000"/>
              </a:lnSpc>
            </a:pPr>
            <a:r>
              <a:rPr lang="en-US" sz="3200" dirty="0" smtClean="0">
                <a:solidFill>
                  <a:srgbClr val="FFFFFF"/>
                </a:solidFill>
                <a:latin typeface="Arial" charset="0"/>
              </a:rPr>
              <a:t>. . . or how to make sense</a:t>
            </a:r>
            <a:br>
              <a:rPr lang="en-US" sz="3200" dirty="0" smtClean="0">
                <a:solidFill>
                  <a:srgbClr val="FFFFFF"/>
                </a:solidFill>
                <a:latin typeface="Arial" charset="0"/>
              </a:rPr>
            </a:br>
            <a:r>
              <a:rPr lang="en-US" sz="3200" dirty="0" smtClean="0">
                <a:solidFill>
                  <a:srgbClr val="FFFFFF"/>
                </a:solidFill>
                <a:latin typeface="Arial" charset="0"/>
              </a:rPr>
              <a:t>out of</a:t>
            </a:r>
            <a:br>
              <a:rPr lang="en-US" sz="3200" dirty="0" smtClean="0">
                <a:solidFill>
                  <a:srgbClr val="FFFFFF"/>
                </a:solidFill>
                <a:latin typeface="Arial" charset="0"/>
              </a:rPr>
            </a:br>
            <a:r>
              <a:rPr lang="en-US" sz="3200" dirty="0" smtClean="0">
                <a:solidFill>
                  <a:srgbClr val="FFFFFF"/>
                </a:solidFill>
                <a:latin typeface="Arial" charset="0"/>
              </a:rPr>
              <a:t>Ch. 2 and Ch. 3 of the text . .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22" name="Picture 3" descr="04_15"/>
          <p:cNvPicPr>
            <a:picLocks noChangeAspect="1" noChangeArrowheads="1"/>
          </p:cNvPicPr>
          <p:nvPr/>
        </p:nvPicPr>
        <p:blipFill>
          <a:blip r:embed="rId3"/>
          <a:srcRect/>
          <a:stretch>
            <a:fillRect/>
          </a:stretch>
        </p:blipFill>
        <p:spPr bwMode="auto">
          <a:xfrm>
            <a:off x="2297113" y="238125"/>
            <a:ext cx="4260850" cy="6391275"/>
          </a:xfrm>
          <a:prstGeom prst="rect">
            <a:avLst/>
          </a:prstGeom>
          <a:noFill/>
          <a:ln w="9525">
            <a:noFill/>
            <a:miter lim="800000"/>
            <a:headEnd/>
            <a:tailEnd/>
          </a:ln>
        </p:spPr>
      </p:pic>
      <p:sp>
        <p:nvSpPr>
          <p:cNvPr id="30723" name="Rectangle 4"/>
          <p:cNvSpPr>
            <a:spLocks noChangeArrowheads="1"/>
          </p:cNvSpPr>
          <p:nvPr/>
        </p:nvSpPr>
        <p:spPr bwMode="auto">
          <a:xfrm>
            <a:off x="2286000" y="247650"/>
            <a:ext cx="4248150" cy="5924550"/>
          </a:xfrm>
          <a:prstGeom prst="rect">
            <a:avLst/>
          </a:prstGeom>
          <a:noFill/>
          <a:ln w="76200">
            <a:solidFill>
              <a:schemeClr val="folHlink"/>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5" name="Rectangle 4"/>
          <p:cNvSpPr>
            <a:spLocks noChangeArrowheads="1"/>
          </p:cNvSpPr>
          <p:nvPr/>
        </p:nvSpPr>
        <p:spPr bwMode="auto">
          <a:xfrm>
            <a:off x="2286000" y="961572"/>
            <a:ext cx="4248150" cy="609600"/>
          </a:xfrm>
          <a:prstGeom prst="rect">
            <a:avLst/>
          </a:prstGeom>
          <a:noFill/>
          <a:ln w="76200">
            <a:solidFill>
              <a:schemeClr val="tx1"/>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6" name="Rectangle 5"/>
          <p:cNvSpPr>
            <a:spLocks noChangeArrowheads="1"/>
          </p:cNvSpPr>
          <p:nvPr/>
        </p:nvSpPr>
        <p:spPr bwMode="auto">
          <a:xfrm>
            <a:off x="2286000" y="2866572"/>
            <a:ext cx="4248150" cy="609600"/>
          </a:xfrm>
          <a:prstGeom prst="rect">
            <a:avLst/>
          </a:prstGeom>
          <a:noFill/>
          <a:ln w="76200">
            <a:solidFill>
              <a:schemeClr val="tx1"/>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7" name="Rectangle 6"/>
          <p:cNvSpPr>
            <a:spLocks noChangeArrowheads="1"/>
          </p:cNvSpPr>
          <p:nvPr/>
        </p:nvSpPr>
        <p:spPr bwMode="auto">
          <a:xfrm>
            <a:off x="2286000" y="5105400"/>
            <a:ext cx="4248150" cy="533400"/>
          </a:xfrm>
          <a:prstGeom prst="rect">
            <a:avLst/>
          </a:prstGeom>
          <a:noFill/>
          <a:ln w="76200">
            <a:solidFill>
              <a:schemeClr val="tx1"/>
            </a:solidFill>
            <a:miter lim="800000"/>
            <a:headEnd/>
            <a:tailEnd/>
          </a:ln>
        </p:spPr>
        <p:txBody>
          <a:bodyPr wrap="none" anchor="ctr"/>
          <a:lstStyle/>
          <a:p>
            <a:pPr algn="ctr"/>
            <a:endParaRPr lang="en-US" sz="2400" b="0">
              <a:solidFill>
                <a:schemeClr val="folHlink"/>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1746" name="Picture 3" descr="04_16"/>
          <p:cNvPicPr>
            <a:picLocks noChangeAspect="1" noChangeArrowheads="1"/>
          </p:cNvPicPr>
          <p:nvPr/>
        </p:nvPicPr>
        <p:blipFill>
          <a:blip r:embed="rId3"/>
          <a:srcRect/>
          <a:stretch>
            <a:fillRect/>
          </a:stretch>
        </p:blipFill>
        <p:spPr bwMode="auto">
          <a:xfrm>
            <a:off x="1974850" y="214313"/>
            <a:ext cx="4902200" cy="6434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00113" y="1295400"/>
            <a:ext cx="7329487" cy="1143000"/>
          </a:xfrm>
        </p:spPr>
        <p:txBody>
          <a:bodyPr/>
          <a:lstStyle/>
          <a:p>
            <a:pPr eaLnBrk="1" hangingPunct="1"/>
            <a:r>
              <a:rPr lang="en-US" sz="4000" b="1" smtClean="0">
                <a:solidFill>
                  <a:schemeClr val="tx1"/>
                </a:solidFill>
                <a:latin typeface="Verdana" pitchFamily="34" charset="0"/>
              </a:rPr>
              <a:t>Widespread Idea of the 17th and 18th Centuries</a:t>
            </a:r>
          </a:p>
        </p:txBody>
      </p:sp>
      <p:sp>
        <p:nvSpPr>
          <p:cNvPr id="32771" name="Rectangle 3"/>
          <p:cNvSpPr>
            <a:spLocks noGrp="1" noChangeArrowheads="1"/>
          </p:cNvSpPr>
          <p:nvPr>
            <p:ph type="body" idx="1"/>
          </p:nvPr>
        </p:nvSpPr>
        <p:spPr>
          <a:xfrm>
            <a:off x="904875" y="3463925"/>
            <a:ext cx="7219950" cy="2860675"/>
          </a:xfrm>
        </p:spPr>
        <p:txBody>
          <a:bodyPr>
            <a:spAutoFit/>
          </a:bodyPr>
          <a:lstStyle/>
          <a:p>
            <a:pPr algn="ctr" eaLnBrk="1" hangingPunct="1">
              <a:lnSpc>
                <a:spcPct val="90000"/>
              </a:lnSpc>
              <a:buFontTx/>
              <a:buNone/>
            </a:pPr>
            <a:r>
              <a:rPr lang="en-US" b="1" smtClean="0">
                <a:latin typeface="Verdana" pitchFamily="34" charset="0"/>
              </a:rPr>
              <a:t>“Ladder of Perfection”</a:t>
            </a:r>
          </a:p>
          <a:p>
            <a:pPr algn="ctr" eaLnBrk="1" hangingPunct="1">
              <a:lnSpc>
                <a:spcPct val="70000"/>
              </a:lnSpc>
            </a:pPr>
            <a:endParaRPr lang="en-US" b="1" smtClean="0">
              <a:latin typeface="Verdana" pitchFamily="34" charset="0"/>
            </a:endParaRPr>
          </a:p>
          <a:p>
            <a:pPr algn="ctr" eaLnBrk="1" hangingPunct="1">
              <a:lnSpc>
                <a:spcPct val="90000"/>
              </a:lnSpc>
              <a:buFontTx/>
              <a:buNone/>
            </a:pPr>
            <a:r>
              <a:rPr lang="en-US" sz="2400" smtClean="0">
                <a:latin typeface="Verdana" pitchFamily="34" charset="0"/>
              </a:rPr>
              <a:t>aka</a:t>
            </a:r>
            <a:r>
              <a:rPr lang="en-US" sz="4000" b="1" i="1" smtClean="0">
                <a:latin typeface="Verdana" pitchFamily="34" charset="0"/>
              </a:rPr>
              <a:t> </a:t>
            </a:r>
            <a:r>
              <a:rPr lang="en-US" b="1" smtClean="0">
                <a:latin typeface="Verdana" pitchFamily="34" charset="0"/>
              </a:rPr>
              <a:t>“</a:t>
            </a:r>
            <a:r>
              <a:rPr lang="en-US" b="1" smtClean="0">
                <a:latin typeface="Verdana" pitchFamily="34" charset="0"/>
                <a:hlinkClick r:id="rId2"/>
              </a:rPr>
              <a:t>The Great Chain of Being</a:t>
            </a:r>
            <a:r>
              <a:rPr lang="en-US" b="1" smtClean="0">
                <a:latin typeface="Verdana" pitchFamily="34" charset="0"/>
              </a:rPr>
              <a:t>”</a:t>
            </a:r>
          </a:p>
          <a:p>
            <a:pPr algn="ctr" eaLnBrk="1" hangingPunct="1">
              <a:lnSpc>
                <a:spcPct val="70000"/>
              </a:lnSpc>
              <a:buFontTx/>
              <a:buNone/>
            </a:pPr>
            <a:endParaRPr lang="en-US" sz="4000" b="1" smtClean="0">
              <a:latin typeface="Verdana" pitchFamily="34" charset="0"/>
            </a:endParaRPr>
          </a:p>
          <a:p>
            <a:pPr algn="ctr" eaLnBrk="1" hangingPunct="1">
              <a:lnSpc>
                <a:spcPct val="90000"/>
              </a:lnSpc>
              <a:buFontTx/>
              <a:buNone/>
            </a:pPr>
            <a:r>
              <a:rPr lang="en-US" sz="2400" smtClean="0">
                <a:latin typeface="Verdana" pitchFamily="34" charset="0"/>
              </a:rPr>
              <a:t>aka</a:t>
            </a:r>
            <a:r>
              <a:rPr lang="en-US" sz="4000" b="1" i="1" smtClean="0">
                <a:latin typeface="Verdana" pitchFamily="34" charset="0"/>
              </a:rPr>
              <a:t> </a:t>
            </a:r>
            <a:r>
              <a:rPr lang="en-US" b="1" i="1" smtClean="0">
                <a:latin typeface="Verdana" pitchFamily="34" charset="0"/>
              </a:rPr>
              <a:t>“Scala Naturae”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4" name="Picture 3" descr="04_18"/>
          <p:cNvPicPr>
            <a:picLocks noChangeAspect="1" noChangeArrowheads="1"/>
          </p:cNvPicPr>
          <p:nvPr/>
        </p:nvPicPr>
        <p:blipFill>
          <a:blip r:embed="rId3"/>
          <a:srcRect/>
          <a:stretch>
            <a:fillRect/>
          </a:stretch>
        </p:blipFill>
        <p:spPr bwMode="auto">
          <a:xfrm>
            <a:off x="2270125" y="236538"/>
            <a:ext cx="4318000" cy="638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2209794" y="667656"/>
            <a:ext cx="4704588" cy="5486400"/>
          </a:xfrm>
          <a:prstGeom prst="rect">
            <a:avLst/>
          </a:prstGeom>
          <a:noFill/>
          <a:ln w="9525">
            <a:noFill/>
            <a:miter lim="800000"/>
            <a:headEnd/>
            <a:tailEnd/>
          </a:ln>
        </p:spPr>
      </p:pic>
      <p:sp>
        <p:nvSpPr>
          <p:cNvPr id="6" name="Rectangle 5"/>
          <p:cNvSpPr/>
          <p:nvPr/>
        </p:nvSpPr>
        <p:spPr>
          <a:xfrm>
            <a:off x="914400" y="6334257"/>
            <a:ext cx="7315200" cy="276999"/>
          </a:xfrm>
          <a:prstGeom prst="rect">
            <a:avLst/>
          </a:prstGeom>
        </p:spPr>
        <p:txBody>
          <a:bodyPr wrap="square">
            <a:spAutoFit/>
          </a:bodyPr>
          <a:lstStyle/>
          <a:p>
            <a:pPr algn="ctr"/>
            <a:r>
              <a:rPr lang="en-US" sz="1200" b="0" dirty="0" smtClean="0">
                <a:solidFill>
                  <a:schemeClr val="bg1"/>
                </a:solidFill>
              </a:rPr>
              <a:t>http://www.mlahanas.de/Greeks/Evolution.htm</a:t>
            </a:r>
            <a:endParaRPr lang="en-US" sz="1200" b="0"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a:srcRect/>
          <a:stretch>
            <a:fillRect/>
          </a:stretch>
        </p:blipFill>
        <p:spPr bwMode="auto">
          <a:xfrm>
            <a:off x="762000" y="555625"/>
            <a:ext cx="7589838" cy="5692775"/>
          </a:xfrm>
          <a:prstGeom prst="rect">
            <a:avLst/>
          </a:prstGeom>
          <a:noFill/>
          <a:ln w="9525">
            <a:noFill/>
            <a:miter lim="800000"/>
            <a:headEnd/>
            <a:tailEnd/>
          </a:ln>
        </p:spPr>
      </p:pic>
      <p:sp>
        <p:nvSpPr>
          <p:cNvPr id="34819" name="Text Box 4"/>
          <p:cNvSpPr txBox="1">
            <a:spLocks noChangeArrowheads="1"/>
          </p:cNvSpPr>
          <p:nvPr/>
        </p:nvSpPr>
        <p:spPr bwMode="auto">
          <a:xfrm>
            <a:off x="1534660" y="6306456"/>
            <a:ext cx="6056312" cy="304800"/>
          </a:xfrm>
          <a:prstGeom prst="rect">
            <a:avLst/>
          </a:prstGeom>
          <a:noFill/>
          <a:ln w="9525">
            <a:noFill/>
            <a:miter lim="800000"/>
            <a:headEnd/>
            <a:tailEnd/>
          </a:ln>
        </p:spPr>
        <p:txBody>
          <a:bodyPr wrap="none">
            <a:spAutoFit/>
          </a:bodyPr>
          <a:lstStyle/>
          <a:p>
            <a:pPr algn="ctr"/>
            <a:r>
              <a:rPr lang="en-US" sz="1400" b="0" dirty="0">
                <a:solidFill>
                  <a:schemeClr val="bg1"/>
                </a:solidFill>
              </a:rPr>
              <a:t>www.d.umn.edu/cla/faculty/troufs/anth1602/pchistory.html#title</a:t>
            </a:r>
          </a:p>
        </p:txBody>
      </p:sp>
      <p:pic>
        <p:nvPicPr>
          <p:cNvPr id="5" name="Picture 2"/>
          <p:cNvPicPr>
            <a:picLocks noChangeAspect="1" noChangeArrowheads="1"/>
          </p:cNvPicPr>
          <p:nvPr/>
        </p:nvPicPr>
        <p:blipFill>
          <a:blip r:embed="rId4" cstate="print"/>
          <a:srcRect/>
          <a:stretch>
            <a:fillRect/>
          </a:stretch>
        </p:blipFill>
        <p:spPr bwMode="auto">
          <a:xfrm>
            <a:off x="5943600" y="460830"/>
            <a:ext cx="910931" cy="594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 name="Rectangle 3"/>
          <p:cNvSpPr/>
          <p:nvPr/>
        </p:nvSpPr>
        <p:spPr>
          <a:xfrm>
            <a:off x="914400" y="6334257"/>
            <a:ext cx="7315200" cy="276999"/>
          </a:xfrm>
          <a:prstGeom prst="rect">
            <a:avLst/>
          </a:prstGeom>
        </p:spPr>
        <p:txBody>
          <a:bodyPr wrap="square">
            <a:spAutoFit/>
          </a:bodyPr>
          <a:lstStyle/>
          <a:p>
            <a:pPr algn="ctr"/>
            <a:r>
              <a:rPr lang="en-US" sz="1200" b="0" dirty="0" smtClean="0">
                <a:solidFill>
                  <a:srgbClr val="FFFFFF"/>
                </a:solidFill>
              </a:rPr>
              <a:t>http://en.wikipedia.org/wiki/Scala_naturae</a:t>
            </a:r>
            <a:endParaRPr lang="en-US" sz="1200" b="0" kern="1200" dirty="0">
              <a:solidFill>
                <a:srgbClr val="FFFFFF"/>
              </a:solidFill>
              <a:latin typeface="Verdana" pitchFamily="34" charset="0"/>
              <a:ea typeface="+mn-ea"/>
              <a:cs typeface="+mn-cs"/>
            </a:endParaRPr>
          </a:p>
        </p:txBody>
      </p:sp>
      <p:pic>
        <p:nvPicPr>
          <p:cNvPr id="6146" name="Picture 2"/>
          <p:cNvPicPr>
            <a:picLocks noChangeAspect="1" noChangeArrowheads="1"/>
          </p:cNvPicPr>
          <p:nvPr/>
        </p:nvPicPr>
        <p:blipFill>
          <a:blip r:embed="rId3"/>
          <a:srcRect/>
          <a:stretch>
            <a:fillRect/>
          </a:stretch>
        </p:blipFill>
        <p:spPr bwMode="auto">
          <a:xfrm>
            <a:off x="2793996" y="210456"/>
            <a:ext cx="3451123" cy="5943600"/>
          </a:xfrm>
          <a:prstGeom prst="rect">
            <a:avLst/>
          </a:prstGeom>
          <a:noFill/>
          <a:ln w="9525">
            <a:noFill/>
            <a:miter lim="800000"/>
            <a:headEnd/>
            <a:tailEnd/>
          </a:ln>
        </p:spPr>
      </p:pic>
      <p:sp>
        <p:nvSpPr>
          <p:cNvPr id="6" name="Rectangle 5"/>
          <p:cNvSpPr/>
          <p:nvPr/>
        </p:nvSpPr>
        <p:spPr>
          <a:xfrm>
            <a:off x="3000828" y="4876800"/>
            <a:ext cx="3055645" cy="830997"/>
          </a:xfrm>
          <a:prstGeom prst="rect">
            <a:avLst/>
          </a:prstGeom>
        </p:spPr>
        <p:txBody>
          <a:bodyPr wrap="none">
            <a:spAutoFit/>
          </a:bodyPr>
          <a:lstStyle/>
          <a:p>
            <a:pPr algn="ctr" rtl="0" fontAlgn="base">
              <a:spcBef>
                <a:spcPct val="0"/>
              </a:spcBef>
              <a:spcAft>
                <a:spcPct val="0"/>
              </a:spcAft>
            </a:pPr>
            <a:r>
              <a:rPr lang="en-US" sz="1600" b="1" i="1" kern="1200" dirty="0" err="1" smtClean="0">
                <a:latin typeface="Verdana" pitchFamily="34" charset="0"/>
                <a:ea typeface="+mn-ea"/>
                <a:cs typeface="+mn-cs"/>
              </a:rPr>
              <a:t>Scala</a:t>
            </a:r>
            <a:r>
              <a:rPr lang="en-US" sz="1600" b="1" i="1" kern="1200" dirty="0" smtClean="0">
                <a:latin typeface="Verdana" pitchFamily="34" charset="0"/>
                <a:ea typeface="+mn-ea"/>
                <a:cs typeface="+mn-cs"/>
              </a:rPr>
              <a:t> </a:t>
            </a:r>
            <a:r>
              <a:rPr lang="en-US" sz="1600" b="1" i="1" kern="1200" dirty="0" err="1" smtClean="0">
                <a:latin typeface="Verdana" pitchFamily="34" charset="0"/>
                <a:ea typeface="+mn-ea"/>
                <a:cs typeface="+mn-cs"/>
              </a:rPr>
              <a:t>naturae</a:t>
            </a:r>
            <a:endParaRPr lang="en-US" sz="1600" b="1" kern="1200" dirty="0" smtClean="0">
              <a:latin typeface="Verdana" pitchFamily="34" charset="0"/>
              <a:ea typeface="+mn-ea"/>
              <a:cs typeface="+mn-cs"/>
            </a:endParaRPr>
          </a:p>
          <a:p>
            <a:pPr algn="ctr" rtl="0" fontAlgn="base">
              <a:spcBef>
                <a:spcPct val="0"/>
              </a:spcBef>
              <a:spcAft>
                <a:spcPct val="0"/>
              </a:spcAft>
            </a:pPr>
            <a:endParaRPr lang="en-US" dirty="0" smtClean="0"/>
          </a:p>
          <a:p>
            <a:pPr algn="ctr" rtl="0" fontAlgn="base">
              <a:spcBef>
                <a:spcPct val="0"/>
              </a:spcBef>
              <a:spcAft>
                <a:spcPct val="0"/>
              </a:spcAft>
            </a:pPr>
            <a:r>
              <a:rPr lang="en-US" sz="1600" b="1" kern="1200" dirty="0" smtClean="0">
                <a:latin typeface="Verdana" pitchFamily="34" charset="0"/>
                <a:ea typeface="+mn-ea"/>
                <a:cs typeface="+mn-cs"/>
              </a:rPr>
              <a:t>T</a:t>
            </a:r>
            <a:r>
              <a:rPr lang="en-US" sz="1600" b="1" i="1" kern="1200" dirty="0" smtClean="0">
                <a:latin typeface="Verdana" pitchFamily="34" charset="0"/>
                <a:ea typeface="+mn-ea"/>
                <a:cs typeface="+mn-cs"/>
              </a:rPr>
              <a:t>he Great Chain of Being</a:t>
            </a:r>
            <a:endParaRPr lang="en-US" sz="1600" b="1" i="1" kern="1200" dirty="0">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842" name="Picture 3" descr="04_19"/>
          <p:cNvPicPr>
            <a:picLocks noChangeAspect="1" noChangeArrowheads="1"/>
          </p:cNvPicPr>
          <p:nvPr/>
        </p:nvPicPr>
        <p:blipFill>
          <a:blip r:embed="rId3"/>
          <a:srcRect/>
          <a:stretch>
            <a:fillRect/>
          </a:stretch>
        </p:blipFill>
        <p:spPr bwMode="auto">
          <a:xfrm>
            <a:off x="792163" y="914400"/>
            <a:ext cx="7589837" cy="5048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866" name="Picture 3" descr="04_20"/>
          <p:cNvPicPr>
            <a:picLocks noChangeAspect="1" noChangeArrowheads="1"/>
          </p:cNvPicPr>
          <p:nvPr/>
        </p:nvPicPr>
        <p:blipFill>
          <a:blip r:embed="rId3"/>
          <a:srcRect/>
          <a:stretch>
            <a:fillRect/>
          </a:stretch>
        </p:blipFill>
        <p:spPr bwMode="auto">
          <a:xfrm>
            <a:off x="2365375" y="231775"/>
            <a:ext cx="4129088"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900113" y="2049463"/>
            <a:ext cx="7315200" cy="2065337"/>
          </a:xfrm>
        </p:spPr>
        <p:txBody>
          <a:bodyPr>
            <a:spAutoFit/>
          </a:bodyPr>
          <a:lstStyle/>
          <a:p>
            <a:pPr algn="ctr" eaLnBrk="1" hangingPunct="1">
              <a:lnSpc>
                <a:spcPct val="130000"/>
              </a:lnSpc>
              <a:buFontTx/>
              <a:buNone/>
            </a:pPr>
            <a:r>
              <a:rPr lang="en-US" sz="4800" b="1" smtClean="0">
                <a:latin typeface="Verdana" pitchFamily="34" charset="0"/>
                <a:hlinkClick r:id="rId2"/>
              </a:rPr>
              <a:t>Linnaeus</a:t>
            </a:r>
            <a:r>
              <a:rPr lang="en-US" sz="2800" b="1" smtClean="0">
                <a:latin typeface="Verdana" pitchFamily="34" charset="0"/>
                <a:hlinkClick r:id="rId2"/>
              </a:rPr>
              <a:t> </a:t>
            </a:r>
            <a:r>
              <a:rPr lang="en-US" sz="2800" b="1" smtClean="0">
                <a:latin typeface="Verdana" pitchFamily="34" charset="0"/>
              </a:rPr>
              <a:t/>
            </a:r>
            <a:br>
              <a:rPr lang="en-US" sz="2800" b="1" smtClean="0">
                <a:latin typeface="Verdana" pitchFamily="34" charset="0"/>
              </a:rPr>
            </a:br>
            <a:r>
              <a:rPr lang="en-US" sz="2400" b="1" smtClean="0">
                <a:latin typeface="Verdana" pitchFamily="34" charset="0"/>
              </a:rPr>
              <a:t>aka Karl Von Linnae´å</a:t>
            </a:r>
          </a:p>
          <a:p>
            <a:pPr algn="ctr" eaLnBrk="1" hangingPunct="1">
              <a:lnSpc>
                <a:spcPct val="130000"/>
              </a:lnSpc>
              <a:buFontTx/>
              <a:buNone/>
            </a:pPr>
            <a:r>
              <a:rPr lang="en-US" sz="2400" smtClean="0">
                <a:latin typeface="Verdana" pitchFamily="34" charset="0"/>
              </a:rPr>
              <a:t>(1707 - 1778)</a:t>
            </a:r>
            <a:endParaRPr lang="en-US" smtClean="0">
              <a:latin typeface="Verdana" pitchFamily="34" charset="0"/>
            </a:endParaRPr>
          </a:p>
        </p:txBody>
      </p:sp>
      <p:sp>
        <p:nvSpPr>
          <p:cNvPr id="37891" name="Text Box 4"/>
          <p:cNvSpPr txBox="1">
            <a:spLocks noChangeArrowheads="1"/>
          </p:cNvSpPr>
          <p:nvPr/>
        </p:nvSpPr>
        <p:spPr bwMode="auto">
          <a:xfrm>
            <a:off x="1219200" y="4932363"/>
            <a:ext cx="6689725" cy="1163637"/>
          </a:xfrm>
          <a:prstGeom prst="rect">
            <a:avLst/>
          </a:prstGeom>
          <a:noFill/>
          <a:ln w="9525">
            <a:noFill/>
            <a:miter lim="800000"/>
            <a:headEnd/>
            <a:tailEnd/>
          </a:ln>
        </p:spPr>
        <p:txBody>
          <a:bodyPr>
            <a:spAutoFit/>
          </a:bodyPr>
          <a:lstStyle/>
          <a:p>
            <a:pPr algn="ctr">
              <a:lnSpc>
                <a:spcPct val="110000"/>
              </a:lnSpc>
            </a:pPr>
            <a:r>
              <a:rPr lang="en-US" sz="4000" i="1"/>
              <a:t>Systema Naturae</a:t>
            </a:r>
          </a:p>
          <a:p>
            <a:pPr algn="ctr">
              <a:lnSpc>
                <a:spcPct val="110000"/>
              </a:lnSpc>
            </a:pPr>
            <a:r>
              <a:rPr lang="en-US" sz="2400"/>
              <a:t>1758</a:t>
            </a:r>
            <a:endParaRPr kumimoji="1" lang="en-US" sz="3200"/>
          </a:p>
        </p:txBody>
      </p:sp>
      <p:sp>
        <p:nvSpPr>
          <p:cNvPr id="37892" name="Rectangle 6"/>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a:lnSpc>
                <a:spcPct val="140000"/>
              </a:lnSpc>
            </a:pPr>
            <a:endParaRPr lang="en-US" sz="3200" dirty="0" smtClean="0">
              <a:solidFill>
                <a:schemeClr val="bg1"/>
              </a:solidFill>
              <a:latin typeface="Arial" charset="0"/>
            </a:endParaRPr>
          </a:p>
          <a:p>
            <a:pPr algn="ctr">
              <a:lnSpc>
                <a:spcPct val="140000"/>
              </a:lnSpc>
            </a:pPr>
            <a:r>
              <a:rPr lang="en-US" sz="3200" dirty="0" smtClean="0">
                <a:solidFill>
                  <a:schemeClr val="bg1"/>
                </a:solidFill>
                <a:latin typeface="Arial" charset="0"/>
              </a:rPr>
              <a:t> </a:t>
            </a:r>
            <a:endParaRPr lang="en-US" sz="3200" dirty="0">
              <a:solidFill>
                <a:schemeClr val="bg1"/>
              </a:solidFill>
              <a:latin typeface="Arial"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0937" y="685800"/>
            <a:ext cx="4274463" cy="5486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25" y="685800"/>
            <a:ext cx="4080793" cy="5486400"/>
          </a:xfrm>
          <a:prstGeom prst="rect">
            <a:avLst/>
          </a:prstGeo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8914" name="Picture 4" descr="Sweden 001"/>
          <p:cNvPicPr>
            <a:picLocks noChangeAspect="1" noChangeArrowheads="1"/>
          </p:cNvPicPr>
          <p:nvPr/>
        </p:nvPicPr>
        <p:blipFill>
          <a:blip r:embed="rId3"/>
          <a:srcRect/>
          <a:stretch>
            <a:fillRect/>
          </a:stretch>
        </p:blipFill>
        <p:spPr bwMode="auto">
          <a:xfrm>
            <a:off x="4938713" y="442913"/>
            <a:ext cx="2376487" cy="5942012"/>
          </a:xfrm>
          <a:prstGeom prst="rect">
            <a:avLst/>
          </a:prstGeom>
          <a:noFill/>
          <a:ln w="9525">
            <a:noFill/>
            <a:miter lim="800000"/>
            <a:headEnd/>
            <a:tailEnd/>
          </a:ln>
        </p:spPr>
      </p:pic>
      <p:pic>
        <p:nvPicPr>
          <p:cNvPr id="38915" name="Picture 5" descr="Sweden"/>
          <p:cNvPicPr>
            <a:picLocks noChangeAspect="1" noChangeArrowheads="1"/>
          </p:cNvPicPr>
          <p:nvPr/>
        </p:nvPicPr>
        <p:blipFill>
          <a:blip r:embed="rId4"/>
          <a:srcRect/>
          <a:stretch>
            <a:fillRect/>
          </a:stretch>
        </p:blipFill>
        <p:spPr bwMode="auto">
          <a:xfrm>
            <a:off x="1828800" y="431800"/>
            <a:ext cx="2312988" cy="5954713"/>
          </a:xfrm>
          <a:prstGeom prst="rect">
            <a:avLst/>
          </a:prstGeom>
          <a:noFill/>
          <a:ln w="9525">
            <a:noFill/>
            <a:miter lim="800000"/>
            <a:headEnd/>
            <a:tailEnd/>
          </a:ln>
        </p:spPr>
      </p:pic>
      <p:sp>
        <p:nvSpPr>
          <p:cNvPr id="407558" name="Oval 6"/>
          <p:cNvSpPr>
            <a:spLocks noChangeArrowheads="1"/>
          </p:cNvSpPr>
          <p:nvPr/>
        </p:nvSpPr>
        <p:spPr bwMode="auto">
          <a:xfrm>
            <a:off x="1947863" y="3476625"/>
            <a:ext cx="919162" cy="457200"/>
          </a:xfrm>
          <a:prstGeom prst="ellipse">
            <a:avLst/>
          </a:prstGeom>
          <a:noFill/>
          <a:ln w="76200">
            <a:solidFill>
              <a:schemeClr val="folHlink"/>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2209800" y="445637"/>
            <a:ext cx="4724400" cy="5705475"/>
          </a:xfrm>
          <a:prstGeom prst="rect">
            <a:avLst/>
          </a:prstGeom>
          <a:noFill/>
          <a:ln w="9525">
            <a:noFill/>
            <a:miter lim="800000"/>
            <a:headEnd/>
            <a:tailEnd/>
          </a:ln>
        </p:spPr>
      </p:pic>
      <p:sp>
        <p:nvSpPr>
          <p:cNvPr id="5" name="Rectangle 4"/>
          <p:cNvSpPr/>
          <p:nvPr/>
        </p:nvSpPr>
        <p:spPr>
          <a:xfrm>
            <a:off x="914400" y="6334257"/>
            <a:ext cx="7315200" cy="276999"/>
          </a:xfrm>
          <a:prstGeom prst="rect">
            <a:avLst/>
          </a:prstGeom>
        </p:spPr>
        <p:txBody>
          <a:bodyPr wrap="square">
            <a:spAutoFit/>
          </a:bodyPr>
          <a:lstStyle/>
          <a:p>
            <a:pPr algn="ctr"/>
            <a:r>
              <a:rPr lang="en-US" sz="1200" b="0" dirty="0" smtClean="0">
                <a:solidFill>
                  <a:srgbClr val="FFFFFF"/>
                </a:solidFill>
              </a:rPr>
              <a:t>http://en.wikipedia.org/wiki/Linnaeus</a:t>
            </a:r>
            <a:endParaRPr lang="en-US" sz="1200" b="0" kern="1200" dirty="0">
              <a:solidFill>
                <a:srgbClr val="FFFFFF"/>
              </a:solidFill>
              <a:latin typeface="Verdana" pitchFamily="34" charset="0"/>
              <a:ea typeface="+mn-ea"/>
              <a:cs typeface="+mn-cs"/>
            </a:endParaRPr>
          </a:p>
        </p:txBody>
      </p:sp>
      <p:sp>
        <p:nvSpPr>
          <p:cNvPr id="6" name="Rectangle 5"/>
          <p:cNvSpPr/>
          <p:nvPr/>
        </p:nvSpPr>
        <p:spPr>
          <a:xfrm>
            <a:off x="3572865" y="5188803"/>
            <a:ext cx="1975221" cy="830997"/>
          </a:xfrm>
          <a:prstGeom prst="rect">
            <a:avLst/>
          </a:prstGeom>
        </p:spPr>
        <p:txBody>
          <a:bodyPr wrap="none">
            <a:spAutoFit/>
          </a:bodyPr>
          <a:lstStyle/>
          <a:p>
            <a:pPr algn="ctr"/>
            <a:r>
              <a:rPr lang="en-US" dirty="0" smtClean="0">
                <a:solidFill>
                  <a:schemeClr val="bg1"/>
                </a:solidFill>
              </a:rPr>
              <a:t>Carl von </a:t>
            </a:r>
            <a:r>
              <a:rPr lang="en-US" dirty="0" err="1" smtClean="0">
                <a:solidFill>
                  <a:schemeClr val="bg1"/>
                </a:solidFill>
              </a:rPr>
              <a:t>Linné</a:t>
            </a:r>
            <a:r>
              <a:rPr lang="en-US" dirty="0" smtClean="0">
                <a:solidFill>
                  <a:schemeClr val="bg1"/>
                </a:solidFill>
              </a:rPr>
              <a:t> </a:t>
            </a:r>
          </a:p>
          <a:p>
            <a:pPr algn="ctr"/>
            <a:r>
              <a:rPr lang="en-US" dirty="0" smtClean="0">
                <a:solidFill>
                  <a:schemeClr val="bg1"/>
                </a:solidFill>
              </a:rPr>
              <a:t>(Carl Linnaeus)</a:t>
            </a:r>
          </a:p>
          <a:p>
            <a:pPr algn="ctr"/>
            <a:r>
              <a:rPr lang="en-US" dirty="0" smtClean="0">
                <a:solidFill>
                  <a:schemeClr val="bg1"/>
                </a:solidFill>
              </a:rPr>
              <a:t>1707- 1778</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4191000" y="439056"/>
            <a:ext cx="3467100" cy="5715000"/>
          </a:xfrm>
          <a:prstGeom prst="rect">
            <a:avLst/>
          </a:prstGeom>
          <a:noFill/>
          <a:ln w="9525">
            <a:noFill/>
            <a:miter lim="800000"/>
            <a:headEnd/>
            <a:tailEnd/>
          </a:ln>
        </p:spPr>
      </p:pic>
      <p:sp>
        <p:nvSpPr>
          <p:cNvPr id="5" name="Rectangle 4"/>
          <p:cNvSpPr/>
          <p:nvPr/>
        </p:nvSpPr>
        <p:spPr>
          <a:xfrm>
            <a:off x="1136750" y="3981141"/>
            <a:ext cx="2863283" cy="1138773"/>
          </a:xfrm>
          <a:prstGeom prst="rect">
            <a:avLst/>
          </a:prstGeom>
        </p:spPr>
        <p:txBody>
          <a:bodyPr wrap="none">
            <a:spAutoFit/>
          </a:bodyPr>
          <a:lstStyle/>
          <a:p>
            <a:pPr algn="ctr"/>
            <a:r>
              <a:rPr lang="en-US" sz="2400" dirty="0" smtClean="0">
                <a:solidFill>
                  <a:schemeClr val="bg1"/>
                </a:solidFill>
              </a:rPr>
              <a:t>Carl von </a:t>
            </a:r>
            <a:r>
              <a:rPr lang="en-US" sz="2400" dirty="0" err="1" smtClean="0">
                <a:solidFill>
                  <a:schemeClr val="bg1"/>
                </a:solidFill>
              </a:rPr>
              <a:t>Linné</a:t>
            </a:r>
            <a:r>
              <a:rPr lang="en-US" sz="2400" dirty="0" smtClean="0">
                <a:solidFill>
                  <a:schemeClr val="bg1"/>
                </a:solidFill>
              </a:rPr>
              <a:t> </a:t>
            </a:r>
          </a:p>
          <a:p>
            <a:pPr algn="ctr"/>
            <a:r>
              <a:rPr lang="en-US" sz="2400" dirty="0" smtClean="0">
                <a:solidFill>
                  <a:schemeClr val="bg1"/>
                </a:solidFill>
              </a:rPr>
              <a:t>(Carl Linnaeus)</a:t>
            </a:r>
          </a:p>
          <a:p>
            <a:pPr algn="ctr"/>
            <a:r>
              <a:rPr lang="en-US" sz="2000" dirty="0" smtClean="0">
                <a:solidFill>
                  <a:schemeClr val="bg1"/>
                </a:solidFill>
              </a:rPr>
              <a:t>1758</a:t>
            </a:r>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900113" y="1847850"/>
            <a:ext cx="7329487" cy="4665663"/>
          </a:xfrm>
        </p:spPr>
        <p:txBody>
          <a:bodyPr>
            <a:spAutoFit/>
          </a:bodyPr>
          <a:lstStyle/>
          <a:p>
            <a:pPr eaLnBrk="1" hangingPunct="1">
              <a:buFontTx/>
              <a:buNone/>
            </a:pPr>
            <a:r>
              <a:rPr lang="en-US" sz="3600" b="1" smtClean="0">
                <a:latin typeface="Verdana" pitchFamily="34" charset="0"/>
              </a:rPr>
              <a:t>. . . genus species variety:</a:t>
            </a:r>
          </a:p>
          <a:p>
            <a:pPr algn="ctr" eaLnBrk="1" hangingPunct="1">
              <a:lnSpc>
                <a:spcPct val="70000"/>
              </a:lnSpc>
              <a:buFontTx/>
              <a:buNone/>
            </a:pPr>
            <a:endParaRPr lang="en-US" sz="4000" b="1" smtClean="0">
              <a:latin typeface="Verdana" pitchFamily="34" charset="0"/>
            </a:endParaRPr>
          </a:p>
          <a:p>
            <a:pPr lvl="2" eaLnBrk="1" hangingPunct="1">
              <a:buFontTx/>
              <a:buNone/>
            </a:pPr>
            <a:r>
              <a:rPr lang="en-US" b="1" i="1" smtClean="0">
                <a:latin typeface="Verdana" pitchFamily="34" charset="0"/>
              </a:rPr>
              <a:t>Animalia . . . Homo sapiens sapiens</a:t>
            </a:r>
          </a:p>
          <a:p>
            <a:pPr lvl="2" eaLnBrk="1" hangingPunct="1">
              <a:lnSpc>
                <a:spcPct val="40000"/>
              </a:lnSpc>
              <a:buFontTx/>
              <a:buNone/>
            </a:pPr>
            <a:endParaRPr lang="en-US" b="1" i="1" smtClean="0">
              <a:latin typeface="Verdana" pitchFamily="34" charset="0"/>
            </a:endParaRPr>
          </a:p>
          <a:p>
            <a:pPr lvl="2" eaLnBrk="1" hangingPunct="1">
              <a:buFontTx/>
              <a:buNone/>
            </a:pPr>
            <a:r>
              <a:rPr lang="en-US" b="1" i="1" smtClean="0">
                <a:latin typeface="Verdana" pitchFamily="34" charset="0"/>
              </a:rPr>
              <a:t>Animalia . . . Gorilla gorilla gorilla</a:t>
            </a:r>
          </a:p>
          <a:p>
            <a:pPr algn="ctr" eaLnBrk="1" hangingPunct="1">
              <a:lnSpc>
                <a:spcPct val="80000"/>
              </a:lnSpc>
              <a:buFontTx/>
              <a:buNone/>
            </a:pPr>
            <a:endParaRPr lang="en-US" b="1" smtClean="0">
              <a:latin typeface="Verdana" pitchFamily="34" charset="0"/>
            </a:endParaRPr>
          </a:p>
          <a:p>
            <a:pPr algn="ctr" eaLnBrk="1" hangingPunct="1">
              <a:lnSpc>
                <a:spcPct val="60000"/>
              </a:lnSpc>
              <a:buFontTx/>
              <a:buNone/>
            </a:pPr>
            <a:r>
              <a:rPr lang="en-US" sz="4800" b="1" smtClean="0">
                <a:latin typeface="Verdana" pitchFamily="34" charset="0"/>
              </a:rPr>
              <a:t>~</a:t>
            </a:r>
          </a:p>
          <a:p>
            <a:pPr algn="ctr" eaLnBrk="1" hangingPunct="1">
              <a:lnSpc>
                <a:spcPct val="60000"/>
              </a:lnSpc>
              <a:buFontTx/>
              <a:buNone/>
            </a:pPr>
            <a:endParaRPr lang="en-US" sz="2800" b="1" smtClean="0">
              <a:latin typeface="Verdana" pitchFamily="34" charset="0"/>
            </a:endParaRPr>
          </a:p>
          <a:p>
            <a:pPr algn="ctr" eaLnBrk="1" hangingPunct="1">
              <a:buFontTx/>
              <a:buNone/>
            </a:pPr>
            <a:r>
              <a:rPr lang="en-US" b="1" smtClean="0">
                <a:latin typeface="Verdana" pitchFamily="34" charset="0"/>
              </a:rPr>
              <a:t>“binomial nomenclature”</a:t>
            </a:r>
          </a:p>
          <a:p>
            <a:pPr algn="ctr" eaLnBrk="1" hangingPunct="1">
              <a:lnSpc>
                <a:spcPct val="50000"/>
              </a:lnSpc>
              <a:buFontTx/>
              <a:buNone/>
            </a:pPr>
            <a:r>
              <a:rPr lang="en-US" sz="2000" b="1" i="1" smtClean="0"/>
              <a:t>		</a:t>
            </a:r>
          </a:p>
        </p:txBody>
      </p:sp>
      <p:sp>
        <p:nvSpPr>
          <p:cNvPr id="41987"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Basic Concepts</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0501.jpg"/>
          <p:cNvPicPr>
            <a:picLocks noChangeAspect="1"/>
          </p:cNvPicPr>
          <p:nvPr/>
        </p:nvPicPr>
        <p:blipFill>
          <a:blip r:embed="rId2"/>
          <a:stretch>
            <a:fillRect/>
          </a:stretch>
        </p:blipFill>
        <p:spPr>
          <a:xfrm>
            <a:off x="442686" y="1143000"/>
            <a:ext cx="8229600" cy="4592991"/>
          </a:xfrm>
          <a:prstGeom prst="rect">
            <a:avLst/>
          </a:prstGeom>
        </p:spPr>
      </p:pic>
      <p:sp>
        <p:nvSpPr>
          <p:cNvPr id="7" name="Text Box 4"/>
          <p:cNvSpPr txBox="1">
            <a:spLocks noChangeArrowheads="1"/>
          </p:cNvSpPr>
          <p:nvPr/>
        </p:nvSpPr>
        <p:spPr bwMode="auto">
          <a:xfrm>
            <a:off x="1597767" y="5660574"/>
            <a:ext cx="5917005" cy="491738"/>
          </a:xfrm>
          <a:prstGeom prst="rect">
            <a:avLst/>
          </a:prstGeom>
          <a:noFill/>
          <a:ln w="9525">
            <a:noFill/>
            <a:miter lim="800000"/>
            <a:headEnd/>
            <a:tailEnd/>
          </a:ln>
        </p:spPr>
        <p:txBody>
          <a:bodyPr wrap="none">
            <a:spAutoFit/>
          </a:bodyPr>
          <a:lstStyle/>
          <a:p>
            <a:pPr algn="ctr">
              <a:lnSpc>
                <a:spcPct val="150000"/>
              </a:lnSpc>
            </a:pPr>
            <a:r>
              <a:rPr lang="en-US" sz="2000" b="0" dirty="0" smtClean="0"/>
              <a:t>Classification chart, modified from Linnaeus.</a:t>
            </a:r>
            <a:endParaRPr lang="en-US" sz="2000" b="0" dirty="0"/>
          </a:p>
        </p:txBody>
      </p:sp>
      <p:sp>
        <p:nvSpPr>
          <p:cNvPr id="8" name="Text Box 1029"/>
          <p:cNvSpPr txBox="1">
            <a:spLocks noChangeArrowheads="1"/>
          </p:cNvSpPr>
          <p:nvPr/>
        </p:nvSpPr>
        <p:spPr bwMode="auto">
          <a:xfrm>
            <a:off x="3005176" y="6248400"/>
            <a:ext cx="3105338" cy="369332"/>
          </a:xfrm>
          <a:prstGeom prst="rect">
            <a:avLst/>
          </a:prstGeom>
          <a:noFill/>
          <a:ln w="9525">
            <a:noFill/>
            <a:miter lim="800000"/>
            <a:headEnd/>
            <a:tailEnd/>
          </a:ln>
        </p:spPr>
        <p:txBody>
          <a:bodyPr wrap="none">
            <a:spAutoFit/>
          </a:bodyPr>
          <a:lstStyle/>
          <a:p>
            <a:pPr algn="ctr">
              <a:lnSpc>
                <a:spcPct val="150000"/>
              </a:lnSpc>
            </a:pPr>
            <a:r>
              <a:rPr lang="en-US" sz="1200" i="1" dirty="0">
                <a:latin typeface="Arial" pitchFamily="34" charset="0"/>
                <a:cs typeface="Arial" pitchFamily="34" charset="0"/>
              </a:rPr>
              <a:t>Understanding </a:t>
            </a:r>
            <a:r>
              <a:rPr lang="en-US" sz="1200" i="1" dirty="0" smtClean="0">
                <a:latin typeface="Arial" pitchFamily="34" charset="0"/>
                <a:cs typeface="Arial" pitchFamily="34" charset="0"/>
              </a:rPr>
              <a:t>Humans, 10</a:t>
            </a:r>
            <a:r>
              <a:rPr lang="en-US" sz="1200" i="1" baseline="30000" dirty="0" smtClean="0">
                <a:latin typeface="Arial" pitchFamily="34" charset="0"/>
                <a:cs typeface="Arial" pitchFamily="34" charset="0"/>
              </a:rPr>
              <a:t>th</a:t>
            </a:r>
            <a:r>
              <a:rPr lang="en-US" sz="1200" i="1" dirty="0" smtClean="0">
                <a:latin typeface="Arial" pitchFamily="34" charset="0"/>
                <a:cs typeface="Arial" pitchFamily="34" charset="0"/>
              </a:rPr>
              <a:t> </a:t>
            </a:r>
            <a:r>
              <a:rPr lang="en-US" sz="1200" i="1" dirty="0">
                <a:latin typeface="Arial" pitchFamily="34" charset="0"/>
                <a:cs typeface="Arial" pitchFamily="34" charset="0"/>
              </a:rPr>
              <a:t>ed</a:t>
            </a:r>
            <a:r>
              <a:rPr lang="en-US" sz="1200" dirty="0">
                <a:latin typeface="Arial" pitchFamily="34" charset="0"/>
                <a:cs typeface="Arial" pitchFamily="34" charset="0"/>
              </a:rPr>
              <a:t>., p.  </a:t>
            </a:r>
            <a:r>
              <a:rPr lang="en-US" sz="1200" dirty="0" smtClean="0">
                <a:latin typeface="Arial" pitchFamily="34" charset="0"/>
                <a:cs typeface="Arial" pitchFamily="34" charset="0"/>
              </a:rPr>
              <a:t>101</a:t>
            </a:r>
            <a:endParaRPr lang="en-US" sz="1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3"/>
          <p:cNvSpPr>
            <a:spLocks noGrp="1" noChangeArrowheads="1"/>
          </p:cNvSpPr>
          <p:nvPr>
            <p:ph type="subTitle" idx="4294967295"/>
          </p:nvPr>
        </p:nvSpPr>
        <p:spPr>
          <a:xfrm>
            <a:off x="904875" y="4146550"/>
            <a:ext cx="7296150" cy="1406525"/>
          </a:xfrm>
        </p:spPr>
        <p:txBody>
          <a:bodyPr>
            <a:spAutoFit/>
          </a:bodyPr>
          <a:lstStyle/>
          <a:p>
            <a:pPr marL="0" indent="0" eaLnBrk="1" hangingPunct="1">
              <a:lnSpc>
                <a:spcPct val="120000"/>
              </a:lnSpc>
              <a:buFontTx/>
              <a:buNone/>
            </a:pPr>
            <a:r>
              <a:rPr lang="en-US" sz="2400" b="1" smtClean="0">
                <a:latin typeface="Verdana" pitchFamily="34" charset="0"/>
              </a:rPr>
              <a:t>the branch of science concerned with the rules of classifying organisms on the basis of evolutionary relationships</a:t>
            </a:r>
          </a:p>
        </p:txBody>
      </p:sp>
      <p:sp>
        <p:nvSpPr>
          <p:cNvPr id="43011" name="Text Box 4"/>
          <p:cNvSpPr txBox="1">
            <a:spLocks noChangeArrowheads="1"/>
          </p:cNvSpPr>
          <p:nvPr/>
        </p:nvSpPr>
        <p:spPr bwMode="auto">
          <a:xfrm>
            <a:off x="1285875" y="2849563"/>
            <a:ext cx="6562725"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dirty="0"/>
              <a:t>taxonomy</a:t>
            </a:r>
          </a:p>
        </p:txBody>
      </p:sp>
      <p:sp>
        <p:nvSpPr>
          <p:cNvPr id="43012"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3"/>
          <p:cNvSpPr>
            <a:spLocks noGrp="1" noChangeArrowheads="1"/>
          </p:cNvSpPr>
          <p:nvPr>
            <p:ph type="subTitle" idx="4294967295"/>
          </p:nvPr>
        </p:nvSpPr>
        <p:spPr>
          <a:xfrm>
            <a:off x="857250" y="4152900"/>
            <a:ext cx="7448550" cy="457200"/>
          </a:xfrm>
        </p:spPr>
        <p:txBody>
          <a:bodyPr>
            <a:spAutoFit/>
          </a:bodyPr>
          <a:lstStyle/>
          <a:p>
            <a:pPr marL="0" indent="0" algn="ctr" eaLnBrk="1" hangingPunct="1">
              <a:buFontTx/>
              <a:buNone/>
            </a:pPr>
            <a:r>
              <a:rPr lang="en-US" sz="2400" b="1" smtClean="0">
                <a:latin typeface="Verdana" pitchFamily="34" charset="0"/>
              </a:rPr>
              <a:t>a unit (group) in taxonomy</a:t>
            </a:r>
          </a:p>
        </p:txBody>
      </p:sp>
      <p:sp>
        <p:nvSpPr>
          <p:cNvPr id="44035"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Glossary</a:t>
            </a:r>
          </a:p>
        </p:txBody>
      </p:sp>
      <p:sp>
        <p:nvSpPr>
          <p:cNvPr id="44036" name="Text Box 6"/>
          <p:cNvSpPr txBox="1">
            <a:spLocks noChangeArrowheads="1"/>
          </p:cNvSpPr>
          <p:nvPr/>
        </p:nvSpPr>
        <p:spPr bwMode="auto">
          <a:xfrm>
            <a:off x="1285875" y="2849563"/>
            <a:ext cx="6562725"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dirty="0" err="1"/>
              <a:t>taxon</a:t>
            </a:r>
            <a:endParaRPr lang="en-US" sz="48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058" name="Picture 3" descr="04_25"/>
          <p:cNvPicPr>
            <a:picLocks noChangeAspect="1" noChangeArrowheads="1"/>
          </p:cNvPicPr>
          <p:nvPr/>
        </p:nvPicPr>
        <p:blipFill>
          <a:blip r:embed="rId3"/>
          <a:srcRect/>
          <a:stretch>
            <a:fillRect/>
          </a:stretch>
        </p:blipFill>
        <p:spPr bwMode="auto">
          <a:xfrm>
            <a:off x="2532866" y="206832"/>
            <a:ext cx="4052992" cy="5943600"/>
          </a:xfrm>
          <a:prstGeom prst="rect">
            <a:avLst/>
          </a:prstGeom>
          <a:noFill/>
          <a:ln w="9525">
            <a:noFill/>
            <a:miter lim="800000"/>
            <a:headEnd/>
            <a:tailEnd/>
          </a:ln>
        </p:spPr>
      </p:pic>
      <p:sp>
        <p:nvSpPr>
          <p:cNvPr id="3" name="Rectangle 4"/>
          <p:cNvSpPr>
            <a:spLocks noChangeArrowheads="1"/>
          </p:cNvSpPr>
          <p:nvPr/>
        </p:nvSpPr>
        <p:spPr bwMode="auto">
          <a:xfrm>
            <a:off x="2576286" y="1371600"/>
            <a:ext cx="1600200" cy="609600"/>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4" name="Rectangle 4"/>
          <p:cNvSpPr>
            <a:spLocks noChangeArrowheads="1"/>
          </p:cNvSpPr>
          <p:nvPr/>
        </p:nvSpPr>
        <p:spPr bwMode="auto">
          <a:xfrm>
            <a:off x="2590800" y="3886200"/>
            <a:ext cx="2133600" cy="486228"/>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5" name="Rectangle 4"/>
          <p:cNvSpPr>
            <a:spLocks noChangeArrowheads="1"/>
          </p:cNvSpPr>
          <p:nvPr/>
        </p:nvSpPr>
        <p:spPr bwMode="auto">
          <a:xfrm>
            <a:off x="2986314" y="4096656"/>
            <a:ext cx="3505200" cy="976086"/>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
        <p:nvSpPr>
          <p:cNvPr id="6" name="Text Box 6"/>
          <p:cNvSpPr txBox="1">
            <a:spLocks noChangeArrowheads="1"/>
          </p:cNvSpPr>
          <p:nvPr/>
        </p:nvSpPr>
        <p:spPr bwMode="auto">
          <a:xfrm>
            <a:off x="3200400" y="3349170"/>
            <a:ext cx="2895600" cy="750887"/>
          </a:xfrm>
          <a:prstGeom prst="rect">
            <a:avLst/>
          </a:prstGeom>
          <a:solidFill>
            <a:srgbClr val="FFC000"/>
          </a:solidFill>
          <a:ln w="9525">
            <a:noFill/>
            <a:miter lim="800000"/>
            <a:headEnd/>
            <a:tailEnd/>
          </a:ln>
        </p:spPr>
        <p:txBody>
          <a:bodyPr wrap="square">
            <a:spAutoFit/>
          </a:bodyPr>
          <a:lstStyle/>
          <a:p>
            <a:pPr algn="ctr" eaLnBrk="0" hangingPunct="0">
              <a:lnSpc>
                <a:spcPct val="90000"/>
              </a:lnSpc>
              <a:spcBef>
                <a:spcPct val="20000"/>
              </a:spcBef>
              <a:buClr>
                <a:schemeClr val="hlink"/>
              </a:buClr>
            </a:pPr>
            <a:r>
              <a:rPr lang="en-US" sz="4800" dirty="0" err="1"/>
              <a:t>taxon</a:t>
            </a:r>
            <a:endParaRPr lang="en-US" sz="4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321140" y="6339114"/>
            <a:ext cx="4470647" cy="276999"/>
          </a:xfrm>
          <a:prstGeom prst="rect">
            <a:avLst/>
          </a:prstGeom>
          <a:noFill/>
          <a:ln w="9525">
            <a:noFill/>
            <a:miter lim="800000"/>
            <a:headEnd/>
            <a:tailEnd/>
          </a:ln>
        </p:spPr>
        <p:txBody>
          <a:bodyPr wrap="none">
            <a:spAutoFit/>
          </a:bodyPr>
          <a:lstStyle/>
          <a:p>
            <a:pPr algn="ctr"/>
            <a:r>
              <a:rPr lang="en-US" sz="1200" b="0" dirty="0">
                <a:solidFill>
                  <a:schemeClr val="tx2"/>
                </a:solidFill>
                <a:hlinkClick r:id="rId3"/>
              </a:rPr>
              <a:t>www.newscientist.com/news/news.jsp?id=ns99996369</a:t>
            </a:r>
            <a:endParaRPr lang="en-US" sz="1200" b="0" dirty="0">
              <a:solidFill>
                <a:schemeClr val="tx2"/>
              </a:solidFill>
            </a:endParaRPr>
          </a:p>
        </p:txBody>
      </p:sp>
      <p:pic>
        <p:nvPicPr>
          <p:cNvPr id="46083" name="Picture 3"/>
          <p:cNvPicPr>
            <a:picLocks noChangeAspect="1" noChangeArrowheads="1"/>
          </p:cNvPicPr>
          <p:nvPr/>
        </p:nvPicPr>
        <p:blipFill>
          <a:blip r:embed="rId4"/>
          <a:srcRect/>
          <a:stretch>
            <a:fillRect/>
          </a:stretch>
        </p:blipFill>
        <p:spPr bwMode="auto">
          <a:xfrm>
            <a:off x="792163" y="555625"/>
            <a:ext cx="7589837" cy="5692775"/>
          </a:xfrm>
          <a:prstGeom prst="rect">
            <a:avLst/>
          </a:prstGeom>
          <a:noFill/>
          <a:ln w="9525">
            <a:noFill/>
            <a:miter lim="800000"/>
            <a:headEnd/>
            <a:tailEnd/>
          </a:ln>
        </p:spPr>
      </p:pic>
      <p:sp>
        <p:nvSpPr>
          <p:cNvPr id="4" name="Rectangle 3"/>
          <p:cNvSpPr>
            <a:spLocks noChangeArrowheads="1"/>
          </p:cNvSpPr>
          <p:nvPr/>
        </p:nvSpPr>
        <p:spPr bwMode="auto">
          <a:xfrm>
            <a:off x="2133600" y="2148114"/>
            <a:ext cx="3505200" cy="976086"/>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99886" y="6328230"/>
            <a:ext cx="7315200" cy="276225"/>
          </a:xfrm>
          <a:prstGeom prst="rect">
            <a:avLst/>
          </a:prstGeom>
          <a:noFill/>
          <a:ln w="9525">
            <a:noFill/>
            <a:miter lim="800000"/>
            <a:headEnd/>
            <a:tailEnd/>
          </a:ln>
        </p:spPr>
        <p:txBody>
          <a:bodyPr wrap="none">
            <a:noAutofit/>
          </a:bodyPr>
          <a:lstStyle/>
          <a:p>
            <a:pPr algn="ctr"/>
            <a:r>
              <a:rPr lang="en-US" sz="1200" dirty="0">
                <a:solidFill>
                  <a:srgbClr val="FFFFFF"/>
                </a:solidFill>
                <a:latin typeface="Arial" pitchFamily="34" charset="0"/>
                <a:cs typeface="Arial" pitchFamily="34" charset="0"/>
                <a:hlinkClick r:id="rId3"/>
              </a:rPr>
              <a:t>www.livescience.com/history/071113-linnaeus-book.html</a:t>
            </a:r>
            <a:endParaRPr lang="en-US" sz="1200" dirty="0">
              <a:solidFill>
                <a:srgbClr val="FFFFFF"/>
              </a:solidFill>
              <a:latin typeface="Arial" pitchFamily="34" charset="0"/>
              <a:cs typeface="Arial" pitchFamily="34" charset="0"/>
            </a:endParaRPr>
          </a:p>
        </p:txBody>
      </p:sp>
      <p:pic>
        <p:nvPicPr>
          <p:cNvPr id="47107" name="Picture 3"/>
          <p:cNvPicPr>
            <a:picLocks noChangeAspect="1" noChangeArrowheads="1"/>
          </p:cNvPicPr>
          <p:nvPr/>
        </p:nvPicPr>
        <p:blipFill>
          <a:blip r:embed="rId4"/>
          <a:srcRect/>
          <a:stretch>
            <a:fillRect/>
          </a:stretch>
        </p:blipFill>
        <p:spPr bwMode="auto">
          <a:xfrm>
            <a:off x="792163" y="1123950"/>
            <a:ext cx="7589837" cy="4743450"/>
          </a:xfrm>
          <a:prstGeom prst="rect">
            <a:avLst/>
          </a:prstGeom>
          <a:noFill/>
          <a:ln w="28575">
            <a:noFill/>
            <a:miter lim="800000"/>
            <a:headEnd/>
            <a:tailEnd/>
          </a:ln>
        </p:spPr>
      </p:pic>
      <p:sp>
        <p:nvSpPr>
          <p:cNvPr id="4" name="Rectangle 3"/>
          <p:cNvSpPr>
            <a:spLocks noChangeArrowheads="1"/>
          </p:cNvSpPr>
          <p:nvPr/>
        </p:nvSpPr>
        <p:spPr bwMode="auto">
          <a:xfrm>
            <a:off x="2300514" y="2177142"/>
            <a:ext cx="3505200" cy="976086"/>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990600"/>
            <a:ext cx="7772400" cy="1920875"/>
          </a:xfrm>
        </p:spPr>
        <p:txBody>
          <a:bodyPr>
            <a:spAutoFit/>
          </a:bodyPr>
          <a:lstStyle/>
          <a:p>
            <a:pPr eaLnBrk="1" hangingPunct="1"/>
            <a:r>
              <a:rPr lang="en-US" sz="4000" b="1" smtClean="0">
                <a:solidFill>
                  <a:schemeClr val="tx1"/>
                </a:solidFill>
                <a:latin typeface="Verdana" pitchFamily="34" charset="0"/>
              </a:rPr>
              <a:t>Major Periods in the History of Physical Anthropology</a:t>
            </a:r>
          </a:p>
        </p:txBody>
      </p:sp>
      <p:sp>
        <p:nvSpPr>
          <p:cNvPr id="16387" name="Rectangle 3"/>
          <p:cNvSpPr>
            <a:spLocks noGrp="1" noChangeArrowheads="1"/>
          </p:cNvSpPr>
          <p:nvPr>
            <p:ph type="body" idx="1"/>
          </p:nvPr>
        </p:nvSpPr>
        <p:spPr>
          <a:xfrm>
            <a:off x="900113" y="3444875"/>
            <a:ext cx="7239000" cy="2603500"/>
          </a:xfrm>
        </p:spPr>
        <p:txBody>
          <a:bodyPr>
            <a:spAutoFit/>
          </a:bodyPr>
          <a:lstStyle/>
          <a:p>
            <a:pPr eaLnBrk="1" hangingPunct="1"/>
            <a:r>
              <a:rPr lang="en-US" sz="2400" b="1" dirty="0" smtClean="0">
                <a:latin typeface="Verdana" pitchFamily="34" charset="0"/>
              </a:rPr>
              <a:t>“Pre-Scientific Period” (to 1859)</a:t>
            </a:r>
          </a:p>
          <a:p>
            <a:pPr eaLnBrk="1" hangingPunct="1">
              <a:buFontTx/>
              <a:buNone/>
            </a:pPr>
            <a:endParaRPr lang="en-US" sz="2400" b="1" dirty="0" smtClean="0">
              <a:latin typeface="Verdana" pitchFamily="34" charset="0"/>
            </a:endParaRPr>
          </a:p>
          <a:p>
            <a:pPr eaLnBrk="1" hangingPunct="1"/>
            <a:r>
              <a:rPr lang="en-US" sz="2400" b="1" dirty="0" smtClean="0">
                <a:latin typeface="Verdana" pitchFamily="34" charset="0"/>
              </a:rPr>
              <a:t>Period of Evolutionism and Concern over Races (1860 - ca. 1940)</a:t>
            </a:r>
          </a:p>
          <a:p>
            <a:pPr eaLnBrk="1" hangingPunct="1"/>
            <a:endParaRPr lang="en-US" sz="2400" b="1" dirty="0" smtClean="0">
              <a:solidFill>
                <a:schemeClr val="folHlink"/>
              </a:solidFill>
              <a:latin typeface="Verdana" pitchFamily="34" charset="0"/>
            </a:endParaRPr>
          </a:p>
          <a:p>
            <a:pPr eaLnBrk="1" hangingPunct="1"/>
            <a:r>
              <a:rPr lang="en-US" sz="2400" b="1" dirty="0" smtClean="0">
                <a:latin typeface="Verdana" pitchFamily="34" charset="0"/>
              </a:rPr>
              <a:t>The Period Since WW II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6387">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6387">
                                            <p:txEl>
                                              <p:pRg st="2" end="2"/>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900113" y="1446213"/>
            <a:ext cx="7315200" cy="1676400"/>
          </a:xfrm>
        </p:spPr>
        <p:txBody>
          <a:bodyPr>
            <a:spAutoFit/>
          </a:bodyPr>
          <a:lstStyle/>
          <a:p>
            <a:pPr eaLnBrk="1" hangingPunct="1">
              <a:lnSpc>
                <a:spcPct val="120000"/>
              </a:lnSpc>
            </a:pPr>
            <a:r>
              <a:rPr lang="en-US" sz="3600" b="1" smtClean="0">
                <a:latin typeface="Verdana" pitchFamily="34" charset="0"/>
              </a:rPr>
              <a:t>Early Discoverers of Prehistoric Evidence . . .</a:t>
            </a:r>
            <a:r>
              <a:rPr lang="en-US" sz="4000" b="1" smtClean="0">
                <a:latin typeface="Verdana" pitchFamily="34" charset="0"/>
              </a:rPr>
              <a:t> </a:t>
            </a:r>
          </a:p>
          <a:p>
            <a:pPr eaLnBrk="1" hangingPunct="1">
              <a:lnSpc>
                <a:spcPct val="0"/>
              </a:lnSpc>
            </a:pPr>
            <a:endParaRPr lang="en-US" b="1" smtClean="0">
              <a:latin typeface="Verdana" pitchFamily="34" charset="0"/>
            </a:endParaRPr>
          </a:p>
          <a:p>
            <a:pPr eaLnBrk="1" hangingPunct="1">
              <a:lnSpc>
                <a:spcPct val="0"/>
              </a:lnSpc>
            </a:pPr>
            <a:endParaRPr lang="en-US" b="1" smtClean="0">
              <a:latin typeface="Verdana" pitchFamily="34" charset="0"/>
            </a:endParaRPr>
          </a:p>
        </p:txBody>
      </p:sp>
      <p:sp>
        <p:nvSpPr>
          <p:cNvPr id="48131" name="Rectangle 7"/>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94830"/>
          </a:xfrm>
        </p:spPr>
        <p:txBody>
          <a:bodyPr>
            <a:spAutoFit/>
          </a:bodyPr>
          <a:lstStyle/>
          <a:p>
            <a:pPr eaLnBrk="1" hangingPunct="1">
              <a:lnSpc>
                <a:spcPct val="110000"/>
              </a:lnSpc>
            </a:pPr>
            <a:r>
              <a:rPr lang="en-US" b="1" dirty="0" smtClean="0"/>
              <a:t>Isaac de la </a:t>
            </a:r>
            <a:r>
              <a:rPr lang="en-US" b="1" dirty="0" err="1" smtClean="0"/>
              <a:t>Peyrère</a:t>
            </a:r>
            <a:r>
              <a:rPr lang="en-US" b="1" dirty="0" smtClean="0"/>
              <a:t>, 1655</a:t>
            </a:r>
          </a:p>
          <a:p>
            <a:pPr eaLnBrk="1" hangingPunct="1">
              <a:lnSpc>
                <a:spcPct val="110000"/>
              </a:lnSpc>
            </a:pPr>
            <a:r>
              <a:rPr lang="en-US" b="1" dirty="0" smtClean="0">
                <a:solidFill>
                  <a:schemeClr val="bg2">
                    <a:lumMod val="20000"/>
                    <a:lumOff val="80000"/>
                  </a:schemeClr>
                </a:solidFill>
              </a:rPr>
              <a:t>John Friedrich </a:t>
            </a:r>
            <a:r>
              <a:rPr lang="en-US" b="1" dirty="0" err="1" smtClean="0">
                <a:solidFill>
                  <a:schemeClr val="bg2">
                    <a:lumMod val="20000"/>
                    <a:lumOff val="80000"/>
                  </a:schemeClr>
                </a:solidFill>
              </a:rPr>
              <a:t>Esper</a:t>
            </a:r>
            <a:r>
              <a:rPr lang="en-US" b="1" dirty="0" smtClean="0">
                <a:solidFill>
                  <a:schemeClr val="bg2">
                    <a:lumMod val="20000"/>
                    <a:lumOff val="80000"/>
                  </a:schemeClr>
                </a:solidFill>
              </a:rPr>
              <a:t>, 1771</a:t>
            </a:r>
          </a:p>
          <a:p>
            <a:pPr eaLnBrk="1" hangingPunct="1">
              <a:lnSpc>
                <a:spcPct val="110000"/>
              </a:lnSpc>
            </a:pPr>
            <a:r>
              <a:rPr lang="en-US" b="1" dirty="0" smtClean="0">
                <a:solidFill>
                  <a:schemeClr val="bg2">
                    <a:lumMod val="20000"/>
                    <a:lumOff val="80000"/>
                  </a:schemeClr>
                </a:solidFill>
              </a:rPr>
              <a:t>John Frere, 1790</a:t>
            </a:r>
          </a:p>
          <a:p>
            <a:pPr eaLnBrk="1" hangingPunct="1">
              <a:lnSpc>
                <a:spcPct val="110000"/>
              </a:lnSpc>
            </a:pPr>
            <a:r>
              <a:rPr lang="en-US" b="1" dirty="0" smtClean="0">
                <a:solidFill>
                  <a:schemeClr val="bg2">
                    <a:lumMod val="20000"/>
                    <a:lumOff val="80000"/>
                  </a:schemeClr>
                </a:solidFill>
              </a:rPr>
              <a:t>Philippe-Charles </a:t>
            </a:r>
            <a:r>
              <a:rPr lang="en-US" b="1" dirty="0" err="1" smtClean="0">
                <a:solidFill>
                  <a:schemeClr val="bg2">
                    <a:lumMod val="20000"/>
                    <a:lumOff val="80000"/>
                  </a:schemeClr>
                </a:solidFill>
              </a:rPr>
              <a:t>Schmerling</a:t>
            </a:r>
            <a:r>
              <a:rPr lang="en-US" b="1" dirty="0" smtClean="0">
                <a:solidFill>
                  <a:schemeClr val="bg2">
                    <a:lumMod val="20000"/>
                    <a:lumOff val="80000"/>
                  </a:schemeClr>
                </a:solidFill>
              </a:rPr>
              <a:t>, 1830</a:t>
            </a:r>
          </a:p>
          <a:p>
            <a:pPr eaLnBrk="1" hangingPunct="1">
              <a:lnSpc>
                <a:spcPct val="110000"/>
              </a:lnSpc>
            </a:pPr>
            <a:r>
              <a:rPr lang="en-US" b="1" dirty="0" smtClean="0">
                <a:solidFill>
                  <a:schemeClr val="bg2">
                    <a:lumMod val="20000"/>
                    <a:lumOff val="80000"/>
                  </a:schemeClr>
                </a:solidFill>
              </a:rPr>
              <a:t>Father John </a:t>
            </a:r>
            <a:r>
              <a:rPr lang="en-US" b="1" dirty="0" err="1" smtClean="0">
                <a:solidFill>
                  <a:schemeClr val="bg2">
                    <a:lumMod val="20000"/>
                    <a:lumOff val="80000"/>
                  </a:schemeClr>
                </a:solidFill>
              </a:rPr>
              <a:t>MacEnery</a:t>
            </a:r>
            <a:r>
              <a:rPr lang="en-US" b="1" dirty="0" smtClean="0">
                <a:solidFill>
                  <a:schemeClr val="bg2">
                    <a:lumMod val="20000"/>
                    <a:lumOff val="80000"/>
                  </a:schemeClr>
                </a:solidFill>
              </a:rPr>
              <a:t>, 1829</a:t>
            </a:r>
          </a:p>
          <a:p>
            <a:pPr lvl="1" eaLnBrk="1" hangingPunct="1">
              <a:lnSpc>
                <a:spcPct val="110000"/>
              </a:lnSpc>
            </a:pPr>
            <a:r>
              <a:rPr lang="en-US" sz="2000" b="1" dirty="0" smtClean="0">
                <a:solidFill>
                  <a:schemeClr val="bg2">
                    <a:lumMod val="20000"/>
                    <a:lumOff val="80000"/>
                  </a:schemeClr>
                </a:solidFill>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94830"/>
          </a:xfrm>
        </p:spPr>
        <p:txBody>
          <a:bodyPr>
            <a:spAutoFit/>
          </a:bodyPr>
          <a:lstStyle/>
          <a:p>
            <a:pPr eaLnBrk="1" hangingPunct="1">
              <a:lnSpc>
                <a:spcPct val="110000"/>
              </a:lnSpc>
            </a:pPr>
            <a:r>
              <a:rPr lang="en-US" b="1" dirty="0" smtClean="0">
                <a:solidFill>
                  <a:schemeClr val="bg2">
                    <a:lumMod val="20000"/>
                    <a:lumOff val="80000"/>
                  </a:schemeClr>
                </a:solidFill>
              </a:rPr>
              <a:t>Isaac de la </a:t>
            </a:r>
            <a:r>
              <a:rPr lang="en-US" b="1" dirty="0" err="1" smtClean="0">
                <a:solidFill>
                  <a:schemeClr val="bg2">
                    <a:lumMod val="20000"/>
                    <a:lumOff val="80000"/>
                  </a:schemeClr>
                </a:solidFill>
              </a:rPr>
              <a:t>Peyrère</a:t>
            </a:r>
            <a:r>
              <a:rPr lang="en-US" b="1" dirty="0" smtClean="0">
                <a:solidFill>
                  <a:schemeClr val="bg2">
                    <a:lumMod val="20000"/>
                    <a:lumOff val="80000"/>
                  </a:schemeClr>
                </a:solidFill>
              </a:rPr>
              <a:t>, 1655</a:t>
            </a:r>
          </a:p>
          <a:p>
            <a:pPr eaLnBrk="1" hangingPunct="1">
              <a:lnSpc>
                <a:spcPct val="110000"/>
              </a:lnSpc>
            </a:pPr>
            <a:r>
              <a:rPr lang="en-US" b="1" dirty="0" smtClean="0"/>
              <a:t>John Friedrich </a:t>
            </a:r>
            <a:r>
              <a:rPr lang="en-US" b="1" dirty="0" err="1" smtClean="0"/>
              <a:t>Esper</a:t>
            </a:r>
            <a:r>
              <a:rPr lang="en-US" b="1" dirty="0" smtClean="0"/>
              <a:t>, 1771</a:t>
            </a:r>
          </a:p>
          <a:p>
            <a:pPr eaLnBrk="1" hangingPunct="1">
              <a:lnSpc>
                <a:spcPct val="110000"/>
              </a:lnSpc>
            </a:pPr>
            <a:r>
              <a:rPr lang="en-US" b="1" dirty="0" smtClean="0">
                <a:solidFill>
                  <a:schemeClr val="bg2">
                    <a:lumMod val="20000"/>
                    <a:lumOff val="80000"/>
                  </a:schemeClr>
                </a:solidFill>
              </a:rPr>
              <a:t>John Frere, 1790</a:t>
            </a:r>
          </a:p>
          <a:p>
            <a:pPr eaLnBrk="1" hangingPunct="1">
              <a:lnSpc>
                <a:spcPct val="110000"/>
              </a:lnSpc>
            </a:pPr>
            <a:r>
              <a:rPr lang="en-US" b="1" dirty="0" smtClean="0">
                <a:solidFill>
                  <a:schemeClr val="bg2">
                    <a:lumMod val="20000"/>
                    <a:lumOff val="80000"/>
                  </a:schemeClr>
                </a:solidFill>
              </a:rPr>
              <a:t>Philippe-Charles </a:t>
            </a:r>
            <a:r>
              <a:rPr lang="en-US" b="1" dirty="0" err="1" smtClean="0">
                <a:solidFill>
                  <a:schemeClr val="bg2">
                    <a:lumMod val="20000"/>
                    <a:lumOff val="80000"/>
                  </a:schemeClr>
                </a:solidFill>
              </a:rPr>
              <a:t>Schmerling</a:t>
            </a:r>
            <a:r>
              <a:rPr lang="en-US" b="1" dirty="0" smtClean="0">
                <a:solidFill>
                  <a:schemeClr val="bg2">
                    <a:lumMod val="20000"/>
                    <a:lumOff val="80000"/>
                  </a:schemeClr>
                </a:solidFill>
              </a:rPr>
              <a:t>, 1830</a:t>
            </a:r>
          </a:p>
          <a:p>
            <a:pPr eaLnBrk="1" hangingPunct="1">
              <a:lnSpc>
                <a:spcPct val="110000"/>
              </a:lnSpc>
            </a:pPr>
            <a:r>
              <a:rPr lang="en-US" b="1" dirty="0" smtClean="0">
                <a:solidFill>
                  <a:schemeClr val="bg2">
                    <a:lumMod val="20000"/>
                    <a:lumOff val="80000"/>
                  </a:schemeClr>
                </a:solidFill>
              </a:rPr>
              <a:t>Father John </a:t>
            </a:r>
            <a:r>
              <a:rPr lang="en-US" b="1" dirty="0" err="1" smtClean="0">
                <a:solidFill>
                  <a:schemeClr val="bg2">
                    <a:lumMod val="20000"/>
                    <a:lumOff val="80000"/>
                  </a:schemeClr>
                </a:solidFill>
              </a:rPr>
              <a:t>MacEnery</a:t>
            </a:r>
            <a:r>
              <a:rPr lang="en-US" b="1" dirty="0" smtClean="0">
                <a:solidFill>
                  <a:schemeClr val="bg2">
                    <a:lumMod val="20000"/>
                    <a:lumOff val="80000"/>
                  </a:schemeClr>
                </a:solidFill>
              </a:rPr>
              <a:t>, 1829</a:t>
            </a:r>
          </a:p>
          <a:p>
            <a:pPr lvl="1" eaLnBrk="1" hangingPunct="1">
              <a:lnSpc>
                <a:spcPct val="110000"/>
              </a:lnSpc>
            </a:pPr>
            <a:r>
              <a:rPr lang="en-US" sz="2000" b="1" dirty="0" smtClean="0">
                <a:solidFill>
                  <a:schemeClr val="bg2">
                    <a:lumMod val="20000"/>
                    <a:lumOff val="80000"/>
                  </a:schemeClr>
                </a:solidFill>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94830"/>
          </a:xfrm>
        </p:spPr>
        <p:txBody>
          <a:bodyPr>
            <a:spAutoFit/>
          </a:bodyPr>
          <a:lstStyle/>
          <a:p>
            <a:pPr eaLnBrk="1" hangingPunct="1">
              <a:lnSpc>
                <a:spcPct val="110000"/>
              </a:lnSpc>
            </a:pPr>
            <a:r>
              <a:rPr lang="en-US" b="1" dirty="0" smtClean="0">
                <a:solidFill>
                  <a:schemeClr val="bg2">
                    <a:lumMod val="20000"/>
                    <a:lumOff val="80000"/>
                  </a:schemeClr>
                </a:solidFill>
              </a:rPr>
              <a:t>Isaac de la </a:t>
            </a:r>
            <a:r>
              <a:rPr lang="en-US" b="1" dirty="0" err="1" smtClean="0">
                <a:solidFill>
                  <a:schemeClr val="bg2">
                    <a:lumMod val="20000"/>
                    <a:lumOff val="80000"/>
                  </a:schemeClr>
                </a:solidFill>
              </a:rPr>
              <a:t>Peyrère</a:t>
            </a:r>
            <a:r>
              <a:rPr lang="en-US" b="1" dirty="0" smtClean="0">
                <a:solidFill>
                  <a:schemeClr val="bg2">
                    <a:lumMod val="20000"/>
                    <a:lumOff val="80000"/>
                  </a:schemeClr>
                </a:solidFill>
              </a:rPr>
              <a:t>, 1655</a:t>
            </a:r>
          </a:p>
          <a:p>
            <a:pPr eaLnBrk="1" hangingPunct="1">
              <a:lnSpc>
                <a:spcPct val="110000"/>
              </a:lnSpc>
            </a:pPr>
            <a:r>
              <a:rPr lang="en-US" b="1" dirty="0" smtClean="0">
                <a:solidFill>
                  <a:schemeClr val="bg2">
                    <a:lumMod val="20000"/>
                    <a:lumOff val="80000"/>
                  </a:schemeClr>
                </a:solidFill>
              </a:rPr>
              <a:t>John Friedrich </a:t>
            </a:r>
            <a:r>
              <a:rPr lang="en-US" b="1" dirty="0" err="1" smtClean="0">
                <a:solidFill>
                  <a:schemeClr val="bg2">
                    <a:lumMod val="20000"/>
                    <a:lumOff val="80000"/>
                  </a:schemeClr>
                </a:solidFill>
              </a:rPr>
              <a:t>Esper</a:t>
            </a:r>
            <a:r>
              <a:rPr lang="en-US" b="1" dirty="0" smtClean="0">
                <a:solidFill>
                  <a:schemeClr val="bg2">
                    <a:lumMod val="20000"/>
                    <a:lumOff val="80000"/>
                  </a:schemeClr>
                </a:solidFill>
              </a:rPr>
              <a:t>, 1771</a:t>
            </a:r>
          </a:p>
          <a:p>
            <a:pPr eaLnBrk="1" hangingPunct="1">
              <a:lnSpc>
                <a:spcPct val="110000"/>
              </a:lnSpc>
            </a:pPr>
            <a:r>
              <a:rPr lang="en-US" b="1" dirty="0" smtClean="0"/>
              <a:t>John Frere, 1790</a:t>
            </a:r>
          </a:p>
          <a:p>
            <a:pPr eaLnBrk="1" hangingPunct="1">
              <a:lnSpc>
                <a:spcPct val="110000"/>
              </a:lnSpc>
            </a:pPr>
            <a:r>
              <a:rPr lang="en-US" b="1" dirty="0" smtClean="0">
                <a:solidFill>
                  <a:schemeClr val="bg2">
                    <a:lumMod val="20000"/>
                    <a:lumOff val="80000"/>
                  </a:schemeClr>
                </a:solidFill>
              </a:rPr>
              <a:t>Philippe-Charles </a:t>
            </a:r>
            <a:r>
              <a:rPr lang="en-US" b="1" dirty="0" err="1" smtClean="0">
                <a:solidFill>
                  <a:schemeClr val="bg2">
                    <a:lumMod val="20000"/>
                    <a:lumOff val="80000"/>
                  </a:schemeClr>
                </a:solidFill>
              </a:rPr>
              <a:t>Schmerling</a:t>
            </a:r>
            <a:r>
              <a:rPr lang="en-US" b="1" dirty="0" smtClean="0">
                <a:solidFill>
                  <a:schemeClr val="bg2">
                    <a:lumMod val="20000"/>
                    <a:lumOff val="80000"/>
                  </a:schemeClr>
                </a:solidFill>
              </a:rPr>
              <a:t>, 1830</a:t>
            </a:r>
          </a:p>
          <a:p>
            <a:pPr eaLnBrk="1" hangingPunct="1">
              <a:lnSpc>
                <a:spcPct val="110000"/>
              </a:lnSpc>
            </a:pPr>
            <a:r>
              <a:rPr lang="en-US" b="1" dirty="0" smtClean="0">
                <a:solidFill>
                  <a:schemeClr val="bg2">
                    <a:lumMod val="20000"/>
                    <a:lumOff val="80000"/>
                  </a:schemeClr>
                </a:solidFill>
              </a:rPr>
              <a:t>Father John </a:t>
            </a:r>
            <a:r>
              <a:rPr lang="en-US" b="1" dirty="0" err="1" smtClean="0">
                <a:solidFill>
                  <a:schemeClr val="bg2">
                    <a:lumMod val="20000"/>
                    <a:lumOff val="80000"/>
                  </a:schemeClr>
                </a:solidFill>
              </a:rPr>
              <a:t>MacEnery</a:t>
            </a:r>
            <a:r>
              <a:rPr lang="en-US" b="1" dirty="0" smtClean="0">
                <a:solidFill>
                  <a:schemeClr val="bg2">
                    <a:lumMod val="20000"/>
                    <a:lumOff val="80000"/>
                  </a:schemeClr>
                </a:solidFill>
              </a:rPr>
              <a:t>, 1829</a:t>
            </a:r>
          </a:p>
          <a:p>
            <a:pPr lvl="1" eaLnBrk="1" hangingPunct="1">
              <a:lnSpc>
                <a:spcPct val="110000"/>
              </a:lnSpc>
            </a:pPr>
            <a:r>
              <a:rPr lang="en-US" sz="2000" b="1" dirty="0" smtClean="0">
                <a:solidFill>
                  <a:schemeClr val="bg2">
                    <a:lumMod val="20000"/>
                    <a:lumOff val="80000"/>
                  </a:schemeClr>
                </a:solidFill>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94830"/>
          </a:xfrm>
        </p:spPr>
        <p:txBody>
          <a:bodyPr>
            <a:spAutoFit/>
          </a:bodyPr>
          <a:lstStyle/>
          <a:p>
            <a:pPr eaLnBrk="1" hangingPunct="1">
              <a:lnSpc>
                <a:spcPct val="110000"/>
              </a:lnSpc>
            </a:pPr>
            <a:r>
              <a:rPr lang="en-US" b="1" dirty="0" smtClean="0">
                <a:solidFill>
                  <a:schemeClr val="bg2">
                    <a:lumMod val="20000"/>
                    <a:lumOff val="80000"/>
                  </a:schemeClr>
                </a:solidFill>
              </a:rPr>
              <a:t>Isaac de la </a:t>
            </a:r>
            <a:r>
              <a:rPr lang="en-US" b="1" dirty="0" err="1" smtClean="0">
                <a:solidFill>
                  <a:schemeClr val="bg2">
                    <a:lumMod val="20000"/>
                    <a:lumOff val="80000"/>
                  </a:schemeClr>
                </a:solidFill>
              </a:rPr>
              <a:t>Peyrère</a:t>
            </a:r>
            <a:r>
              <a:rPr lang="en-US" b="1" dirty="0" smtClean="0">
                <a:solidFill>
                  <a:schemeClr val="bg2">
                    <a:lumMod val="20000"/>
                    <a:lumOff val="80000"/>
                  </a:schemeClr>
                </a:solidFill>
              </a:rPr>
              <a:t>, 1655</a:t>
            </a:r>
          </a:p>
          <a:p>
            <a:pPr eaLnBrk="1" hangingPunct="1">
              <a:lnSpc>
                <a:spcPct val="110000"/>
              </a:lnSpc>
            </a:pPr>
            <a:r>
              <a:rPr lang="en-US" b="1" dirty="0" smtClean="0">
                <a:solidFill>
                  <a:schemeClr val="bg2">
                    <a:lumMod val="20000"/>
                    <a:lumOff val="80000"/>
                  </a:schemeClr>
                </a:solidFill>
              </a:rPr>
              <a:t>John Friedrich </a:t>
            </a:r>
            <a:r>
              <a:rPr lang="en-US" b="1" dirty="0" err="1" smtClean="0">
                <a:solidFill>
                  <a:schemeClr val="bg2">
                    <a:lumMod val="20000"/>
                    <a:lumOff val="80000"/>
                  </a:schemeClr>
                </a:solidFill>
              </a:rPr>
              <a:t>Esper</a:t>
            </a:r>
            <a:r>
              <a:rPr lang="en-US" b="1" dirty="0" smtClean="0">
                <a:solidFill>
                  <a:schemeClr val="bg2">
                    <a:lumMod val="20000"/>
                    <a:lumOff val="80000"/>
                  </a:schemeClr>
                </a:solidFill>
              </a:rPr>
              <a:t>, 1771</a:t>
            </a:r>
          </a:p>
          <a:p>
            <a:pPr eaLnBrk="1" hangingPunct="1">
              <a:lnSpc>
                <a:spcPct val="110000"/>
              </a:lnSpc>
            </a:pPr>
            <a:r>
              <a:rPr lang="en-US" b="1" dirty="0" smtClean="0">
                <a:solidFill>
                  <a:schemeClr val="bg2">
                    <a:lumMod val="20000"/>
                    <a:lumOff val="80000"/>
                  </a:schemeClr>
                </a:solidFill>
              </a:rPr>
              <a:t>John Frere, 1790</a:t>
            </a:r>
          </a:p>
          <a:p>
            <a:pPr eaLnBrk="1" hangingPunct="1">
              <a:lnSpc>
                <a:spcPct val="110000"/>
              </a:lnSpc>
            </a:pPr>
            <a:r>
              <a:rPr lang="en-US" b="1" dirty="0" smtClean="0"/>
              <a:t>Philippe-Charles </a:t>
            </a:r>
            <a:r>
              <a:rPr lang="en-US" b="1" dirty="0" err="1" smtClean="0"/>
              <a:t>Schmerling</a:t>
            </a:r>
            <a:r>
              <a:rPr lang="en-US" b="1" dirty="0" smtClean="0"/>
              <a:t>, 1830</a:t>
            </a:r>
          </a:p>
          <a:p>
            <a:pPr eaLnBrk="1" hangingPunct="1">
              <a:lnSpc>
                <a:spcPct val="110000"/>
              </a:lnSpc>
            </a:pPr>
            <a:r>
              <a:rPr lang="en-US" b="1" dirty="0" smtClean="0">
                <a:solidFill>
                  <a:schemeClr val="bg2">
                    <a:lumMod val="20000"/>
                    <a:lumOff val="80000"/>
                  </a:schemeClr>
                </a:solidFill>
              </a:rPr>
              <a:t>Father John </a:t>
            </a:r>
            <a:r>
              <a:rPr lang="en-US" b="1" dirty="0" err="1" smtClean="0">
                <a:solidFill>
                  <a:schemeClr val="bg2">
                    <a:lumMod val="20000"/>
                    <a:lumOff val="80000"/>
                  </a:schemeClr>
                </a:solidFill>
              </a:rPr>
              <a:t>MacEnery</a:t>
            </a:r>
            <a:r>
              <a:rPr lang="en-US" b="1" dirty="0" smtClean="0">
                <a:solidFill>
                  <a:schemeClr val="bg2">
                    <a:lumMod val="20000"/>
                    <a:lumOff val="80000"/>
                  </a:schemeClr>
                </a:solidFill>
              </a:rPr>
              <a:t>, 1829</a:t>
            </a:r>
          </a:p>
          <a:p>
            <a:pPr lvl="1" eaLnBrk="1" hangingPunct="1">
              <a:lnSpc>
                <a:spcPct val="110000"/>
              </a:lnSpc>
            </a:pPr>
            <a:r>
              <a:rPr lang="en-US" sz="2000" b="1" dirty="0" smtClean="0">
                <a:solidFill>
                  <a:schemeClr val="bg2">
                    <a:lumMod val="20000"/>
                    <a:lumOff val="80000"/>
                  </a:schemeClr>
                </a:solidFill>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94830"/>
          </a:xfrm>
        </p:spPr>
        <p:txBody>
          <a:bodyPr>
            <a:spAutoFit/>
          </a:bodyPr>
          <a:lstStyle/>
          <a:p>
            <a:pPr eaLnBrk="1" hangingPunct="1">
              <a:lnSpc>
                <a:spcPct val="110000"/>
              </a:lnSpc>
            </a:pPr>
            <a:r>
              <a:rPr lang="en-US" b="1" dirty="0" smtClean="0">
                <a:solidFill>
                  <a:schemeClr val="bg2">
                    <a:lumMod val="20000"/>
                    <a:lumOff val="80000"/>
                  </a:schemeClr>
                </a:solidFill>
              </a:rPr>
              <a:t>Isaac de la </a:t>
            </a:r>
            <a:r>
              <a:rPr lang="en-US" b="1" dirty="0" err="1" smtClean="0">
                <a:solidFill>
                  <a:schemeClr val="bg2">
                    <a:lumMod val="20000"/>
                    <a:lumOff val="80000"/>
                  </a:schemeClr>
                </a:solidFill>
              </a:rPr>
              <a:t>Peyrère</a:t>
            </a:r>
            <a:r>
              <a:rPr lang="en-US" b="1" dirty="0" smtClean="0">
                <a:solidFill>
                  <a:schemeClr val="bg2">
                    <a:lumMod val="20000"/>
                    <a:lumOff val="80000"/>
                  </a:schemeClr>
                </a:solidFill>
              </a:rPr>
              <a:t>, 1655</a:t>
            </a:r>
          </a:p>
          <a:p>
            <a:pPr eaLnBrk="1" hangingPunct="1">
              <a:lnSpc>
                <a:spcPct val="110000"/>
              </a:lnSpc>
            </a:pPr>
            <a:r>
              <a:rPr lang="en-US" b="1" dirty="0" smtClean="0">
                <a:solidFill>
                  <a:schemeClr val="bg2">
                    <a:lumMod val="20000"/>
                    <a:lumOff val="80000"/>
                  </a:schemeClr>
                </a:solidFill>
              </a:rPr>
              <a:t>John Friedrich </a:t>
            </a:r>
            <a:r>
              <a:rPr lang="en-US" b="1" dirty="0" err="1" smtClean="0">
                <a:solidFill>
                  <a:schemeClr val="bg2">
                    <a:lumMod val="20000"/>
                    <a:lumOff val="80000"/>
                  </a:schemeClr>
                </a:solidFill>
              </a:rPr>
              <a:t>Esper</a:t>
            </a:r>
            <a:r>
              <a:rPr lang="en-US" b="1" dirty="0" smtClean="0">
                <a:solidFill>
                  <a:schemeClr val="bg2">
                    <a:lumMod val="20000"/>
                    <a:lumOff val="80000"/>
                  </a:schemeClr>
                </a:solidFill>
              </a:rPr>
              <a:t>, 1771</a:t>
            </a:r>
          </a:p>
          <a:p>
            <a:pPr eaLnBrk="1" hangingPunct="1">
              <a:lnSpc>
                <a:spcPct val="110000"/>
              </a:lnSpc>
            </a:pPr>
            <a:r>
              <a:rPr lang="en-US" b="1" dirty="0" smtClean="0">
                <a:solidFill>
                  <a:schemeClr val="bg2">
                    <a:lumMod val="20000"/>
                    <a:lumOff val="80000"/>
                  </a:schemeClr>
                </a:solidFill>
              </a:rPr>
              <a:t>John Frere, 1790</a:t>
            </a:r>
          </a:p>
          <a:p>
            <a:pPr eaLnBrk="1" hangingPunct="1">
              <a:lnSpc>
                <a:spcPct val="110000"/>
              </a:lnSpc>
            </a:pPr>
            <a:r>
              <a:rPr lang="en-US" b="1" dirty="0" smtClean="0">
                <a:solidFill>
                  <a:schemeClr val="bg2">
                    <a:lumMod val="20000"/>
                    <a:lumOff val="80000"/>
                  </a:schemeClr>
                </a:solidFill>
              </a:rPr>
              <a:t>Philippe-Charles </a:t>
            </a:r>
            <a:r>
              <a:rPr lang="en-US" b="1" dirty="0" err="1" smtClean="0">
                <a:solidFill>
                  <a:schemeClr val="bg2">
                    <a:lumMod val="20000"/>
                    <a:lumOff val="80000"/>
                  </a:schemeClr>
                </a:solidFill>
              </a:rPr>
              <a:t>Schmerling</a:t>
            </a:r>
            <a:r>
              <a:rPr lang="en-US" b="1" dirty="0" smtClean="0">
                <a:solidFill>
                  <a:schemeClr val="bg2">
                    <a:lumMod val="20000"/>
                    <a:lumOff val="80000"/>
                  </a:schemeClr>
                </a:solidFill>
              </a:rPr>
              <a:t>, 1830</a:t>
            </a:r>
          </a:p>
          <a:p>
            <a:pPr eaLnBrk="1" hangingPunct="1">
              <a:lnSpc>
                <a:spcPct val="110000"/>
              </a:lnSpc>
            </a:pPr>
            <a:r>
              <a:rPr lang="en-US" b="1" dirty="0" smtClean="0"/>
              <a:t>Father John </a:t>
            </a:r>
            <a:r>
              <a:rPr lang="en-US" b="1" dirty="0" err="1" smtClean="0"/>
              <a:t>MacEnery</a:t>
            </a:r>
            <a:r>
              <a:rPr lang="en-US" b="1" dirty="0" smtClean="0"/>
              <a:t>, 1829</a:t>
            </a:r>
          </a:p>
          <a:p>
            <a:pPr lvl="1" eaLnBrk="1" hangingPunct="1">
              <a:lnSpc>
                <a:spcPct val="110000"/>
              </a:lnSpc>
            </a:pPr>
            <a:r>
              <a:rPr lang="en-US" sz="2000" b="1" dirty="0" smtClean="0">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57587"/>
          </a:xfrm>
        </p:spPr>
        <p:txBody>
          <a:bodyPr>
            <a:spAutoFit/>
          </a:bodyPr>
          <a:lstStyle/>
          <a:p>
            <a:pPr eaLnBrk="1" hangingPunct="1">
              <a:lnSpc>
                <a:spcPct val="110000"/>
              </a:lnSpc>
            </a:pPr>
            <a:r>
              <a:rPr lang="en-US" b="1" dirty="0" smtClean="0"/>
              <a:t>Isaac de la </a:t>
            </a:r>
            <a:r>
              <a:rPr lang="en-US" b="1" dirty="0" err="1" smtClean="0"/>
              <a:t>Peyrère</a:t>
            </a:r>
            <a:r>
              <a:rPr lang="en-US" b="1" dirty="0" smtClean="0"/>
              <a:t>, 1655</a:t>
            </a:r>
          </a:p>
          <a:p>
            <a:pPr eaLnBrk="1" hangingPunct="1">
              <a:lnSpc>
                <a:spcPct val="110000"/>
              </a:lnSpc>
            </a:pPr>
            <a:r>
              <a:rPr lang="en-US" b="1" dirty="0" smtClean="0"/>
              <a:t>John Friedrich </a:t>
            </a:r>
            <a:r>
              <a:rPr lang="en-US" b="1" dirty="0" err="1" smtClean="0"/>
              <a:t>Esper</a:t>
            </a:r>
            <a:r>
              <a:rPr lang="en-US" b="1" dirty="0" smtClean="0"/>
              <a:t>, 1771</a:t>
            </a:r>
          </a:p>
          <a:p>
            <a:pPr eaLnBrk="1" hangingPunct="1">
              <a:lnSpc>
                <a:spcPct val="110000"/>
              </a:lnSpc>
            </a:pPr>
            <a:r>
              <a:rPr lang="en-US" b="1" dirty="0" smtClean="0"/>
              <a:t>John Frere, 1790</a:t>
            </a:r>
          </a:p>
          <a:p>
            <a:pPr eaLnBrk="1" hangingPunct="1">
              <a:lnSpc>
                <a:spcPct val="110000"/>
              </a:lnSpc>
            </a:pPr>
            <a:r>
              <a:rPr lang="en-US" b="1" dirty="0" smtClean="0"/>
              <a:t>Philippe-Charles </a:t>
            </a:r>
            <a:r>
              <a:rPr lang="en-US" b="1" dirty="0" err="1" smtClean="0"/>
              <a:t>Schmerling</a:t>
            </a:r>
            <a:r>
              <a:rPr lang="en-US" b="1" dirty="0" smtClean="0"/>
              <a:t>, 1830</a:t>
            </a:r>
          </a:p>
          <a:p>
            <a:pPr eaLnBrk="1" hangingPunct="1">
              <a:lnSpc>
                <a:spcPct val="110000"/>
              </a:lnSpc>
            </a:pPr>
            <a:r>
              <a:rPr lang="en-US" b="1" dirty="0" smtClean="0"/>
              <a:t>Father John </a:t>
            </a:r>
            <a:r>
              <a:rPr lang="en-US" b="1" dirty="0" err="1" smtClean="0"/>
              <a:t>MacEnery</a:t>
            </a:r>
            <a:r>
              <a:rPr lang="en-US" b="1" dirty="0" smtClean="0"/>
              <a:t>, 1829</a:t>
            </a:r>
          </a:p>
          <a:p>
            <a:pPr lvl="1" eaLnBrk="1" hangingPunct="1">
              <a:lnSpc>
                <a:spcPct val="110000"/>
              </a:lnSpc>
            </a:pPr>
            <a:r>
              <a:rPr lang="en-US" sz="2000" b="1" dirty="0" smtClean="0">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900113" y="2036763"/>
            <a:ext cx="7315200" cy="3557587"/>
          </a:xfrm>
        </p:spPr>
        <p:txBody>
          <a:bodyPr>
            <a:spAutoFit/>
          </a:bodyPr>
          <a:lstStyle/>
          <a:p>
            <a:pPr eaLnBrk="1" hangingPunct="1">
              <a:lnSpc>
                <a:spcPct val="110000"/>
              </a:lnSpc>
            </a:pPr>
            <a:r>
              <a:rPr lang="en-US" b="1" smtClean="0">
                <a:solidFill>
                  <a:schemeClr val="folHlink"/>
                </a:solidFill>
              </a:rPr>
              <a:t>Isaac de la Peyrère, 1655</a:t>
            </a:r>
          </a:p>
          <a:p>
            <a:pPr eaLnBrk="1" hangingPunct="1">
              <a:lnSpc>
                <a:spcPct val="110000"/>
              </a:lnSpc>
            </a:pPr>
            <a:r>
              <a:rPr lang="en-US" b="1" smtClean="0">
                <a:solidFill>
                  <a:schemeClr val="folHlink"/>
                </a:solidFill>
              </a:rPr>
              <a:t>John Friedrich Esper, 1771</a:t>
            </a:r>
          </a:p>
          <a:p>
            <a:pPr eaLnBrk="1" hangingPunct="1">
              <a:lnSpc>
                <a:spcPct val="110000"/>
              </a:lnSpc>
            </a:pPr>
            <a:r>
              <a:rPr lang="en-US" b="1" smtClean="0">
                <a:solidFill>
                  <a:schemeClr val="folHlink"/>
                </a:solidFill>
              </a:rPr>
              <a:t>John Frere, 1790</a:t>
            </a:r>
          </a:p>
          <a:p>
            <a:pPr eaLnBrk="1" hangingPunct="1">
              <a:lnSpc>
                <a:spcPct val="110000"/>
              </a:lnSpc>
            </a:pPr>
            <a:r>
              <a:rPr lang="en-US" b="1" smtClean="0">
                <a:solidFill>
                  <a:schemeClr val="folHlink"/>
                </a:solidFill>
              </a:rPr>
              <a:t>Philippe-Charles Schmerling, 1830</a:t>
            </a:r>
          </a:p>
          <a:p>
            <a:pPr eaLnBrk="1" hangingPunct="1">
              <a:lnSpc>
                <a:spcPct val="110000"/>
              </a:lnSpc>
            </a:pPr>
            <a:r>
              <a:rPr lang="en-US" b="1" smtClean="0"/>
              <a:t>Father John MacEnery, 1829</a:t>
            </a:r>
          </a:p>
          <a:p>
            <a:pPr lvl="1" eaLnBrk="1" hangingPunct="1">
              <a:lnSpc>
                <a:spcPct val="110000"/>
              </a:lnSpc>
            </a:pPr>
            <a:r>
              <a:rPr lang="en-US" sz="2000" b="1" smtClean="0">
                <a:latin typeface="Verdana" pitchFamily="34" charset="0"/>
              </a:rPr>
              <a:t>Kent’s Cavern</a:t>
            </a:r>
            <a:r>
              <a:rPr lang="en-US" sz="2000" b="1" smtClean="0">
                <a:solidFill>
                  <a:schemeClr val="folHlink"/>
                </a:solidFill>
                <a:latin typeface="Verdana" pitchFamily="34" charset="0"/>
              </a:rPr>
              <a:t>, Devonshire</a:t>
            </a:r>
          </a:p>
        </p:txBody>
      </p:sp>
      <p:sp>
        <p:nvSpPr>
          <p:cNvPr id="50179"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3445276" y="6334257"/>
            <a:ext cx="2269724" cy="276999"/>
          </a:xfrm>
          <a:prstGeom prst="rect">
            <a:avLst/>
          </a:prstGeom>
          <a:noFill/>
          <a:ln w="9525">
            <a:noFill/>
            <a:miter lim="800000"/>
            <a:headEnd/>
            <a:tailEnd/>
          </a:ln>
        </p:spPr>
        <p:txBody>
          <a:bodyPr wrap="none">
            <a:spAutoFit/>
          </a:bodyPr>
          <a:lstStyle/>
          <a:p>
            <a:r>
              <a:rPr lang="en-US" sz="1200" b="0" dirty="0" smtClean="0">
                <a:latin typeface="Arial" pitchFamily="34" charset="0"/>
                <a:cs typeface="Arial" pitchFamily="34" charset="0"/>
                <a:hlinkClick r:id="rId3"/>
              </a:rPr>
              <a:t>http://www.kents-cavern.co.uk/</a:t>
            </a:r>
            <a:endParaRPr lang="en-US" sz="1200" b="0" dirty="0">
              <a:latin typeface="Arial" pitchFamily="34" charset="0"/>
              <a:cs typeface="Arial" pitchFamily="34" charset="0"/>
            </a:endParaRPr>
          </a:p>
        </p:txBody>
      </p:sp>
      <p:pic>
        <p:nvPicPr>
          <p:cNvPr id="13314" name="Picture 2"/>
          <p:cNvPicPr>
            <a:picLocks noChangeAspect="1" noChangeArrowheads="1"/>
          </p:cNvPicPr>
          <p:nvPr/>
        </p:nvPicPr>
        <p:blipFill>
          <a:blip r:embed="rId4"/>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a:srcRect/>
          <a:stretch>
            <a:fillRect/>
          </a:stretch>
        </p:blipFill>
        <p:spPr bwMode="auto">
          <a:xfrm>
            <a:off x="762000" y="711198"/>
            <a:ext cx="7589838" cy="5465762"/>
          </a:xfrm>
          <a:prstGeom prst="rect">
            <a:avLst/>
          </a:prstGeom>
          <a:noFill/>
          <a:ln w="9525">
            <a:noFill/>
            <a:miter lim="800000"/>
            <a:headEnd/>
            <a:tailEnd/>
          </a:ln>
        </p:spPr>
      </p:pic>
      <p:sp>
        <p:nvSpPr>
          <p:cNvPr id="51203" name="Text Box 5"/>
          <p:cNvSpPr txBox="1">
            <a:spLocks noChangeArrowheads="1"/>
          </p:cNvSpPr>
          <p:nvPr/>
        </p:nvSpPr>
        <p:spPr bwMode="auto">
          <a:xfrm>
            <a:off x="3632027" y="6334257"/>
            <a:ext cx="1883401" cy="276999"/>
          </a:xfrm>
          <a:prstGeom prst="rect">
            <a:avLst/>
          </a:prstGeom>
          <a:noFill/>
          <a:ln w="9525">
            <a:noFill/>
            <a:miter lim="800000"/>
            <a:headEnd/>
            <a:tailEnd/>
          </a:ln>
        </p:spPr>
        <p:txBody>
          <a:bodyPr wrap="none">
            <a:spAutoFit/>
          </a:bodyPr>
          <a:lstStyle/>
          <a:p>
            <a:r>
              <a:rPr lang="en-US" sz="1200" b="0" dirty="0">
                <a:latin typeface="Arial" pitchFamily="34" charset="0"/>
                <a:cs typeface="Arial" pitchFamily="34" charset="0"/>
                <a:hlinkClick r:id="rId4"/>
              </a:rPr>
              <a:t>www.kents-cavern.co.uk/</a:t>
            </a:r>
            <a:endParaRPr lang="en-US" sz="1200" b="0" dirty="0">
              <a:latin typeface="Arial" pitchFamily="34" charset="0"/>
              <a:cs typeface="Arial" pitchFamily="34" charset="0"/>
            </a:endParaRPr>
          </a:p>
        </p:txBody>
      </p:sp>
      <p:sp>
        <p:nvSpPr>
          <p:cNvPr id="4" name="Rectangle 3"/>
          <p:cNvSpPr>
            <a:spLocks noChangeArrowheads="1"/>
          </p:cNvSpPr>
          <p:nvPr/>
        </p:nvSpPr>
        <p:spPr bwMode="auto">
          <a:xfrm>
            <a:off x="3048000" y="2696028"/>
            <a:ext cx="4724400" cy="2119086"/>
          </a:xfrm>
          <a:prstGeom prst="rect">
            <a:avLst/>
          </a:prstGeom>
          <a:noFill/>
          <a:ln w="76200">
            <a:solidFill>
              <a:srgbClr val="FFC000"/>
            </a:solidFill>
            <a:miter lim="800000"/>
            <a:headEnd/>
            <a:tailEnd/>
          </a:ln>
        </p:spPr>
        <p:txBody>
          <a:bodyPr wrap="none" anchor="ctr"/>
          <a:lstStyle/>
          <a:p>
            <a:pPr algn="ctr"/>
            <a:endParaRPr lang="en-US" sz="2400" b="0">
              <a:solidFill>
                <a:schemeClr val="folHlink"/>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990600"/>
            <a:ext cx="7772400" cy="1920875"/>
          </a:xfrm>
        </p:spPr>
        <p:txBody>
          <a:bodyPr>
            <a:spAutoFit/>
          </a:bodyPr>
          <a:lstStyle/>
          <a:p>
            <a:pPr eaLnBrk="1" hangingPunct="1"/>
            <a:r>
              <a:rPr lang="en-US" sz="4000" b="1" smtClean="0">
                <a:solidFill>
                  <a:schemeClr val="tx1"/>
                </a:solidFill>
                <a:latin typeface="Verdana" pitchFamily="34" charset="0"/>
              </a:rPr>
              <a:t>Major Periods in the History of Physical Anthropology</a:t>
            </a:r>
          </a:p>
        </p:txBody>
      </p:sp>
      <p:sp>
        <p:nvSpPr>
          <p:cNvPr id="16387" name="Rectangle 3"/>
          <p:cNvSpPr>
            <a:spLocks noGrp="1" noChangeArrowheads="1"/>
          </p:cNvSpPr>
          <p:nvPr>
            <p:ph type="body" idx="1"/>
          </p:nvPr>
        </p:nvSpPr>
        <p:spPr>
          <a:xfrm>
            <a:off x="900113" y="3444875"/>
            <a:ext cx="7239000" cy="2603500"/>
          </a:xfrm>
        </p:spPr>
        <p:txBody>
          <a:bodyPr>
            <a:spAutoFit/>
          </a:bodyPr>
          <a:lstStyle/>
          <a:p>
            <a:pPr eaLnBrk="1" hangingPunct="1"/>
            <a:r>
              <a:rPr lang="en-US" sz="2400" b="1" dirty="0" smtClean="0">
                <a:latin typeface="Verdana" pitchFamily="34" charset="0"/>
              </a:rPr>
              <a:t>“Pre-Scientific Period” (to 1859)</a:t>
            </a:r>
          </a:p>
          <a:p>
            <a:pPr eaLnBrk="1" hangingPunct="1">
              <a:buFontTx/>
              <a:buNone/>
            </a:pPr>
            <a:endParaRPr lang="en-US" sz="2400" b="1" dirty="0" smtClean="0">
              <a:latin typeface="Verdana" pitchFamily="34" charset="0"/>
            </a:endParaRPr>
          </a:p>
          <a:p>
            <a:pPr eaLnBrk="1" hangingPunct="1"/>
            <a:r>
              <a:rPr lang="en-US" sz="2400" b="1" dirty="0" smtClean="0">
                <a:latin typeface="Verdana" pitchFamily="34" charset="0"/>
              </a:rPr>
              <a:t>Period of Evolutionism and Concern over Races (1860 - ca. 1940)</a:t>
            </a:r>
          </a:p>
          <a:p>
            <a:pPr eaLnBrk="1" hangingPunct="1"/>
            <a:endParaRPr lang="en-US" sz="2400" b="1" dirty="0" smtClean="0">
              <a:solidFill>
                <a:schemeClr val="folHlink"/>
              </a:solidFill>
              <a:latin typeface="Verdana" pitchFamily="34" charset="0"/>
            </a:endParaRPr>
          </a:p>
          <a:p>
            <a:pPr eaLnBrk="1" hangingPunct="1"/>
            <a:r>
              <a:rPr lang="en-US" sz="2400" b="1" dirty="0" smtClean="0">
                <a:latin typeface="Verdana" pitchFamily="34" charset="0"/>
              </a:rPr>
              <a:t>The Period Since WW II</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3445276" y="6334257"/>
            <a:ext cx="2269724" cy="276999"/>
          </a:xfrm>
          <a:prstGeom prst="rect">
            <a:avLst/>
          </a:prstGeom>
          <a:noFill/>
          <a:ln w="9525">
            <a:noFill/>
            <a:miter lim="800000"/>
            <a:headEnd/>
            <a:tailEnd/>
          </a:ln>
        </p:spPr>
        <p:txBody>
          <a:bodyPr wrap="none">
            <a:spAutoFit/>
          </a:bodyPr>
          <a:lstStyle/>
          <a:p>
            <a:r>
              <a:rPr lang="en-US" sz="1200" b="0" dirty="0" smtClean="0">
                <a:latin typeface="Arial" pitchFamily="34" charset="0"/>
                <a:cs typeface="Arial" pitchFamily="34" charset="0"/>
                <a:hlinkClick r:id="rId3"/>
              </a:rPr>
              <a:t>http://www.kents-cavern.co.uk/</a:t>
            </a:r>
            <a:endParaRPr lang="en-US" sz="1200" b="0" dirty="0">
              <a:latin typeface="Arial" pitchFamily="34" charset="0"/>
              <a:cs typeface="Arial" pitchFamily="34" charset="0"/>
            </a:endParaRPr>
          </a:p>
        </p:txBody>
      </p:sp>
      <p:pic>
        <p:nvPicPr>
          <p:cNvPr id="14338" name="Picture 2"/>
          <p:cNvPicPr>
            <a:picLocks noChangeAspect="1" noChangeArrowheads="1"/>
          </p:cNvPicPr>
          <p:nvPr/>
        </p:nvPicPr>
        <p:blipFill>
          <a:blip r:embed="rId4"/>
          <a:srcRect/>
          <a:stretch>
            <a:fillRect/>
          </a:stretch>
        </p:blipFill>
        <p:spPr bwMode="auto">
          <a:xfrm>
            <a:off x="5943600" y="1524000"/>
            <a:ext cx="1828800" cy="2952750"/>
          </a:xfrm>
          <a:prstGeom prst="rect">
            <a:avLst/>
          </a:prstGeom>
          <a:noFill/>
          <a:ln w="9525">
            <a:noFill/>
            <a:miter lim="800000"/>
            <a:headEnd/>
            <a:tailEnd/>
          </a:ln>
        </p:spPr>
      </p:pic>
      <p:pic>
        <p:nvPicPr>
          <p:cNvPr id="14339" name="Picture 3"/>
          <p:cNvPicPr>
            <a:picLocks noChangeAspect="1" noChangeArrowheads="1"/>
          </p:cNvPicPr>
          <p:nvPr/>
        </p:nvPicPr>
        <p:blipFill>
          <a:blip r:embed="rId5"/>
          <a:srcRect/>
          <a:stretch>
            <a:fillRect/>
          </a:stretch>
        </p:blipFill>
        <p:spPr bwMode="auto">
          <a:xfrm>
            <a:off x="838200" y="2514600"/>
            <a:ext cx="4506762" cy="3733800"/>
          </a:xfrm>
          <a:prstGeom prst="rect">
            <a:avLst/>
          </a:prstGeom>
          <a:noFill/>
          <a:ln w="9525">
            <a:noFill/>
            <a:miter lim="800000"/>
            <a:headEnd/>
            <a:tailEnd/>
          </a:ln>
        </p:spPr>
      </p:pic>
      <p:sp>
        <p:nvSpPr>
          <p:cNvPr id="6" name="Freeform 5"/>
          <p:cNvSpPr/>
          <p:nvPr/>
        </p:nvSpPr>
        <p:spPr bwMode="auto">
          <a:xfrm rot="21217336">
            <a:off x="6091147" y="3868094"/>
            <a:ext cx="815056" cy="546024"/>
          </a:xfrm>
          <a:custGeom>
            <a:avLst/>
            <a:gdLst>
              <a:gd name="connsiteX0" fmla="*/ 360439 w 493487"/>
              <a:gd name="connsiteY0" fmla="*/ 440266 h 440266"/>
              <a:gd name="connsiteX1" fmla="*/ 186268 w 493487"/>
              <a:gd name="connsiteY1" fmla="*/ 396723 h 440266"/>
              <a:gd name="connsiteX2" fmla="*/ 26610 w 493487"/>
              <a:gd name="connsiteY2" fmla="*/ 324152 h 440266"/>
              <a:gd name="connsiteX3" fmla="*/ 26610 w 493487"/>
              <a:gd name="connsiteY3" fmla="*/ 222552 h 440266"/>
              <a:gd name="connsiteX4" fmla="*/ 41125 w 493487"/>
              <a:gd name="connsiteY4" fmla="*/ 120952 h 440266"/>
              <a:gd name="connsiteX5" fmla="*/ 171753 w 493487"/>
              <a:gd name="connsiteY5" fmla="*/ 19352 h 440266"/>
              <a:gd name="connsiteX6" fmla="*/ 345925 w 493487"/>
              <a:gd name="connsiteY6" fmla="*/ 4838 h 440266"/>
              <a:gd name="connsiteX7" fmla="*/ 462039 w 493487"/>
              <a:gd name="connsiteY7" fmla="*/ 33866 h 440266"/>
              <a:gd name="connsiteX8" fmla="*/ 476553 w 493487"/>
              <a:gd name="connsiteY8" fmla="*/ 62895 h 440266"/>
              <a:gd name="connsiteX9" fmla="*/ 491068 w 493487"/>
              <a:gd name="connsiteY9" fmla="*/ 193523 h 440266"/>
              <a:gd name="connsiteX10" fmla="*/ 462039 w 493487"/>
              <a:gd name="connsiteY10" fmla="*/ 295123 h 440266"/>
              <a:gd name="connsiteX11" fmla="*/ 389468 w 493487"/>
              <a:gd name="connsiteY11" fmla="*/ 367695 h 440266"/>
              <a:gd name="connsiteX12" fmla="*/ 273353 w 493487"/>
              <a:gd name="connsiteY12" fmla="*/ 411238 h 440266"/>
              <a:gd name="connsiteX13" fmla="*/ 142725 w 493487"/>
              <a:gd name="connsiteY13" fmla="*/ 382209 h 4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3487" h="440266">
                <a:moveTo>
                  <a:pt x="360439" y="440266"/>
                </a:moveTo>
                <a:cubicBezTo>
                  <a:pt x="301172" y="428170"/>
                  <a:pt x="241906" y="416075"/>
                  <a:pt x="186268" y="396723"/>
                </a:cubicBezTo>
                <a:cubicBezTo>
                  <a:pt x="130630" y="377371"/>
                  <a:pt x="53220" y="353180"/>
                  <a:pt x="26610" y="324152"/>
                </a:cubicBezTo>
                <a:cubicBezTo>
                  <a:pt x="0" y="295124"/>
                  <a:pt x="24191" y="256419"/>
                  <a:pt x="26610" y="222552"/>
                </a:cubicBezTo>
                <a:cubicBezTo>
                  <a:pt x="29029" y="188685"/>
                  <a:pt x="16935" y="154819"/>
                  <a:pt x="41125" y="120952"/>
                </a:cubicBezTo>
                <a:cubicBezTo>
                  <a:pt x="65315" y="87085"/>
                  <a:pt x="120953" y="38704"/>
                  <a:pt x="171753" y="19352"/>
                </a:cubicBezTo>
                <a:cubicBezTo>
                  <a:pt x="222553" y="0"/>
                  <a:pt x="297544" y="2419"/>
                  <a:pt x="345925" y="4838"/>
                </a:cubicBezTo>
                <a:cubicBezTo>
                  <a:pt x="394306" y="7257"/>
                  <a:pt x="440268" y="24190"/>
                  <a:pt x="462039" y="33866"/>
                </a:cubicBezTo>
                <a:cubicBezTo>
                  <a:pt x="483810" y="43542"/>
                  <a:pt x="471715" y="36286"/>
                  <a:pt x="476553" y="62895"/>
                </a:cubicBezTo>
                <a:cubicBezTo>
                  <a:pt x="481391" y="89504"/>
                  <a:pt x="493487" y="154818"/>
                  <a:pt x="491068" y="193523"/>
                </a:cubicBezTo>
                <a:cubicBezTo>
                  <a:pt x="488649" y="232228"/>
                  <a:pt x="478972" y="266094"/>
                  <a:pt x="462039" y="295123"/>
                </a:cubicBezTo>
                <a:cubicBezTo>
                  <a:pt x="445106" y="324152"/>
                  <a:pt x="420916" y="348342"/>
                  <a:pt x="389468" y="367695"/>
                </a:cubicBezTo>
                <a:cubicBezTo>
                  <a:pt x="358020" y="387048"/>
                  <a:pt x="314477" y="408819"/>
                  <a:pt x="273353" y="411238"/>
                </a:cubicBezTo>
                <a:cubicBezTo>
                  <a:pt x="232229" y="413657"/>
                  <a:pt x="157239" y="382209"/>
                  <a:pt x="142725" y="382209"/>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
        <p:nvSpPr>
          <p:cNvPr id="7" name="Freeform 6"/>
          <p:cNvSpPr/>
          <p:nvPr/>
        </p:nvSpPr>
        <p:spPr bwMode="auto">
          <a:xfrm rot="21217336">
            <a:off x="452301" y="2421957"/>
            <a:ext cx="5160709" cy="4315163"/>
          </a:xfrm>
          <a:custGeom>
            <a:avLst/>
            <a:gdLst>
              <a:gd name="connsiteX0" fmla="*/ 360439 w 493487"/>
              <a:gd name="connsiteY0" fmla="*/ 440266 h 440266"/>
              <a:gd name="connsiteX1" fmla="*/ 186268 w 493487"/>
              <a:gd name="connsiteY1" fmla="*/ 396723 h 440266"/>
              <a:gd name="connsiteX2" fmla="*/ 26610 w 493487"/>
              <a:gd name="connsiteY2" fmla="*/ 324152 h 440266"/>
              <a:gd name="connsiteX3" fmla="*/ 26610 w 493487"/>
              <a:gd name="connsiteY3" fmla="*/ 222552 h 440266"/>
              <a:gd name="connsiteX4" fmla="*/ 41125 w 493487"/>
              <a:gd name="connsiteY4" fmla="*/ 120952 h 440266"/>
              <a:gd name="connsiteX5" fmla="*/ 171753 w 493487"/>
              <a:gd name="connsiteY5" fmla="*/ 19352 h 440266"/>
              <a:gd name="connsiteX6" fmla="*/ 345925 w 493487"/>
              <a:gd name="connsiteY6" fmla="*/ 4838 h 440266"/>
              <a:gd name="connsiteX7" fmla="*/ 462039 w 493487"/>
              <a:gd name="connsiteY7" fmla="*/ 33866 h 440266"/>
              <a:gd name="connsiteX8" fmla="*/ 476553 w 493487"/>
              <a:gd name="connsiteY8" fmla="*/ 62895 h 440266"/>
              <a:gd name="connsiteX9" fmla="*/ 491068 w 493487"/>
              <a:gd name="connsiteY9" fmla="*/ 193523 h 440266"/>
              <a:gd name="connsiteX10" fmla="*/ 462039 w 493487"/>
              <a:gd name="connsiteY10" fmla="*/ 295123 h 440266"/>
              <a:gd name="connsiteX11" fmla="*/ 389468 w 493487"/>
              <a:gd name="connsiteY11" fmla="*/ 367695 h 440266"/>
              <a:gd name="connsiteX12" fmla="*/ 273353 w 493487"/>
              <a:gd name="connsiteY12" fmla="*/ 411238 h 440266"/>
              <a:gd name="connsiteX13" fmla="*/ 142725 w 493487"/>
              <a:gd name="connsiteY13" fmla="*/ 382209 h 4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3487" h="440266">
                <a:moveTo>
                  <a:pt x="360439" y="440266"/>
                </a:moveTo>
                <a:cubicBezTo>
                  <a:pt x="301172" y="428170"/>
                  <a:pt x="241906" y="416075"/>
                  <a:pt x="186268" y="396723"/>
                </a:cubicBezTo>
                <a:cubicBezTo>
                  <a:pt x="130630" y="377371"/>
                  <a:pt x="53220" y="353180"/>
                  <a:pt x="26610" y="324152"/>
                </a:cubicBezTo>
                <a:cubicBezTo>
                  <a:pt x="0" y="295124"/>
                  <a:pt x="24191" y="256419"/>
                  <a:pt x="26610" y="222552"/>
                </a:cubicBezTo>
                <a:cubicBezTo>
                  <a:pt x="29029" y="188685"/>
                  <a:pt x="16935" y="154819"/>
                  <a:pt x="41125" y="120952"/>
                </a:cubicBezTo>
                <a:cubicBezTo>
                  <a:pt x="65315" y="87085"/>
                  <a:pt x="120953" y="38704"/>
                  <a:pt x="171753" y="19352"/>
                </a:cubicBezTo>
                <a:cubicBezTo>
                  <a:pt x="222553" y="0"/>
                  <a:pt x="297544" y="2419"/>
                  <a:pt x="345925" y="4838"/>
                </a:cubicBezTo>
                <a:cubicBezTo>
                  <a:pt x="394306" y="7257"/>
                  <a:pt x="440268" y="24190"/>
                  <a:pt x="462039" y="33866"/>
                </a:cubicBezTo>
                <a:cubicBezTo>
                  <a:pt x="483810" y="43542"/>
                  <a:pt x="471715" y="36286"/>
                  <a:pt x="476553" y="62895"/>
                </a:cubicBezTo>
                <a:cubicBezTo>
                  <a:pt x="481391" y="89504"/>
                  <a:pt x="493487" y="154818"/>
                  <a:pt x="491068" y="193523"/>
                </a:cubicBezTo>
                <a:cubicBezTo>
                  <a:pt x="488649" y="232228"/>
                  <a:pt x="478972" y="266094"/>
                  <a:pt x="462039" y="295123"/>
                </a:cubicBezTo>
                <a:cubicBezTo>
                  <a:pt x="445106" y="324152"/>
                  <a:pt x="420916" y="348342"/>
                  <a:pt x="389468" y="367695"/>
                </a:cubicBezTo>
                <a:cubicBezTo>
                  <a:pt x="358020" y="387048"/>
                  <a:pt x="314477" y="408819"/>
                  <a:pt x="273353" y="411238"/>
                </a:cubicBezTo>
                <a:cubicBezTo>
                  <a:pt x="232229" y="413657"/>
                  <a:pt x="157239" y="382209"/>
                  <a:pt x="142725" y="382209"/>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
        <p:nvSpPr>
          <p:cNvPr id="8" name="Freeform 7"/>
          <p:cNvSpPr/>
          <p:nvPr/>
        </p:nvSpPr>
        <p:spPr bwMode="auto">
          <a:xfrm rot="21217336">
            <a:off x="3228205" y="5125396"/>
            <a:ext cx="815056" cy="546024"/>
          </a:xfrm>
          <a:custGeom>
            <a:avLst/>
            <a:gdLst>
              <a:gd name="connsiteX0" fmla="*/ 360439 w 493487"/>
              <a:gd name="connsiteY0" fmla="*/ 440266 h 440266"/>
              <a:gd name="connsiteX1" fmla="*/ 186268 w 493487"/>
              <a:gd name="connsiteY1" fmla="*/ 396723 h 440266"/>
              <a:gd name="connsiteX2" fmla="*/ 26610 w 493487"/>
              <a:gd name="connsiteY2" fmla="*/ 324152 h 440266"/>
              <a:gd name="connsiteX3" fmla="*/ 26610 w 493487"/>
              <a:gd name="connsiteY3" fmla="*/ 222552 h 440266"/>
              <a:gd name="connsiteX4" fmla="*/ 41125 w 493487"/>
              <a:gd name="connsiteY4" fmla="*/ 120952 h 440266"/>
              <a:gd name="connsiteX5" fmla="*/ 171753 w 493487"/>
              <a:gd name="connsiteY5" fmla="*/ 19352 h 440266"/>
              <a:gd name="connsiteX6" fmla="*/ 345925 w 493487"/>
              <a:gd name="connsiteY6" fmla="*/ 4838 h 440266"/>
              <a:gd name="connsiteX7" fmla="*/ 462039 w 493487"/>
              <a:gd name="connsiteY7" fmla="*/ 33866 h 440266"/>
              <a:gd name="connsiteX8" fmla="*/ 476553 w 493487"/>
              <a:gd name="connsiteY8" fmla="*/ 62895 h 440266"/>
              <a:gd name="connsiteX9" fmla="*/ 491068 w 493487"/>
              <a:gd name="connsiteY9" fmla="*/ 193523 h 440266"/>
              <a:gd name="connsiteX10" fmla="*/ 462039 w 493487"/>
              <a:gd name="connsiteY10" fmla="*/ 295123 h 440266"/>
              <a:gd name="connsiteX11" fmla="*/ 389468 w 493487"/>
              <a:gd name="connsiteY11" fmla="*/ 367695 h 440266"/>
              <a:gd name="connsiteX12" fmla="*/ 273353 w 493487"/>
              <a:gd name="connsiteY12" fmla="*/ 411238 h 440266"/>
              <a:gd name="connsiteX13" fmla="*/ 142725 w 493487"/>
              <a:gd name="connsiteY13" fmla="*/ 382209 h 4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3487" h="440266">
                <a:moveTo>
                  <a:pt x="360439" y="440266"/>
                </a:moveTo>
                <a:cubicBezTo>
                  <a:pt x="301172" y="428170"/>
                  <a:pt x="241906" y="416075"/>
                  <a:pt x="186268" y="396723"/>
                </a:cubicBezTo>
                <a:cubicBezTo>
                  <a:pt x="130630" y="377371"/>
                  <a:pt x="53220" y="353180"/>
                  <a:pt x="26610" y="324152"/>
                </a:cubicBezTo>
                <a:cubicBezTo>
                  <a:pt x="0" y="295124"/>
                  <a:pt x="24191" y="256419"/>
                  <a:pt x="26610" y="222552"/>
                </a:cubicBezTo>
                <a:cubicBezTo>
                  <a:pt x="29029" y="188685"/>
                  <a:pt x="16935" y="154819"/>
                  <a:pt x="41125" y="120952"/>
                </a:cubicBezTo>
                <a:cubicBezTo>
                  <a:pt x="65315" y="87085"/>
                  <a:pt x="120953" y="38704"/>
                  <a:pt x="171753" y="19352"/>
                </a:cubicBezTo>
                <a:cubicBezTo>
                  <a:pt x="222553" y="0"/>
                  <a:pt x="297544" y="2419"/>
                  <a:pt x="345925" y="4838"/>
                </a:cubicBezTo>
                <a:cubicBezTo>
                  <a:pt x="394306" y="7257"/>
                  <a:pt x="440268" y="24190"/>
                  <a:pt x="462039" y="33866"/>
                </a:cubicBezTo>
                <a:cubicBezTo>
                  <a:pt x="483810" y="43542"/>
                  <a:pt x="471715" y="36286"/>
                  <a:pt x="476553" y="62895"/>
                </a:cubicBezTo>
                <a:cubicBezTo>
                  <a:pt x="481391" y="89504"/>
                  <a:pt x="493487" y="154818"/>
                  <a:pt x="491068" y="193523"/>
                </a:cubicBezTo>
                <a:cubicBezTo>
                  <a:pt x="488649" y="232228"/>
                  <a:pt x="478972" y="266094"/>
                  <a:pt x="462039" y="295123"/>
                </a:cubicBezTo>
                <a:cubicBezTo>
                  <a:pt x="445106" y="324152"/>
                  <a:pt x="420916" y="348342"/>
                  <a:pt x="389468" y="367695"/>
                </a:cubicBezTo>
                <a:cubicBezTo>
                  <a:pt x="358020" y="387048"/>
                  <a:pt x="314477" y="408819"/>
                  <a:pt x="273353" y="411238"/>
                </a:cubicBezTo>
                <a:cubicBezTo>
                  <a:pt x="232229" y="413657"/>
                  <a:pt x="157239" y="382209"/>
                  <a:pt x="142725" y="382209"/>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1963062" y="6337887"/>
            <a:ext cx="5197961" cy="276999"/>
          </a:xfrm>
          <a:prstGeom prst="rect">
            <a:avLst/>
          </a:prstGeom>
          <a:noFill/>
          <a:ln w="9525">
            <a:noFill/>
            <a:miter lim="800000"/>
            <a:headEnd/>
            <a:tailEnd/>
          </a:ln>
          <a:effectLst/>
        </p:spPr>
        <p:txBody>
          <a:bodyPr wrap="none">
            <a:spAutoFit/>
          </a:bodyPr>
          <a:lstStyle/>
          <a:p>
            <a:r>
              <a:rPr lang="en-US" sz="1200" dirty="0" smtClean="0">
                <a:solidFill>
                  <a:srgbClr val="000000"/>
                </a:solidFill>
                <a:latin typeface="Arial" pitchFamily="34" charset="0"/>
                <a:cs typeface="Arial" pitchFamily="34" charset="0"/>
                <a:hlinkClick r:id="rId3"/>
              </a:rPr>
              <a:t>http://www.bbc.co.uk/devon/news_features/2003/kents_cavern.shtml</a:t>
            </a:r>
            <a:endParaRPr lang="en-US" sz="1200" kern="1200" dirty="0">
              <a:solidFill>
                <a:srgbClr val="000000"/>
              </a:solidFill>
              <a:latin typeface="Arial" pitchFamily="34" charset="0"/>
              <a:ea typeface="+mn-ea"/>
              <a:cs typeface="Arial" pitchFamily="34" charset="0"/>
            </a:endParaRPr>
          </a:p>
        </p:txBody>
      </p:sp>
      <p:pic>
        <p:nvPicPr>
          <p:cNvPr id="11268" name="Picture 4"/>
          <p:cNvPicPr>
            <a:picLocks noChangeAspect="1" noChangeArrowheads="1"/>
          </p:cNvPicPr>
          <p:nvPr/>
        </p:nvPicPr>
        <p:blipFill>
          <a:blip r:embed="rId4"/>
          <a:srcRect/>
          <a:stretch>
            <a:fillRect/>
          </a:stretch>
        </p:blipFill>
        <p:spPr bwMode="auto">
          <a:xfrm>
            <a:off x="763855" y="228600"/>
            <a:ext cx="7618145" cy="5943600"/>
          </a:xfrm>
          <a:prstGeom prst="rect">
            <a:avLst/>
          </a:prstGeom>
          <a:noFill/>
          <a:ln w="9525">
            <a:noFill/>
            <a:miter lim="800000"/>
            <a:headEnd/>
            <a:tailEnd/>
          </a:ln>
        </p:spPr>
      </p:pic>
      <p:sp>
        <p:nvSpPr>
          <p:cNvPr id="7" name="Rectangle 6"/>
          <p:cNvSpPr/>
          <p:nvPr/>
        </p:nvSpPr>
        <p:spPr>
          <a:xfrm>
            <a:off x="2529114" y="3385663"/>
            <a:ext cx="5486400" cy="954107"/>
          </a:xfrm>
          <a:prstGeom prst="rect">
            <a:avLst/>
          </a:prstGeom>
          <a:solidFill>
            <a:schemeClr val="bg1"/>
          </a:solidFill>
        </p:spPr>
        <p:txBody>
          <a:bodyPr wrap="none">
            <a:spAutoFit/>
          </a:bodyPr>
          <a:lstStyle/>
          <a:p>
            <a:pPr algn="ctr"/>
            <a:r>
              <a:rPr lang="en-US" sz="2800" dirty="0" smtClean="0">
                <a:latin typeface="Arial" pitchFamily="34" charset="0"/>
                <a:cs typeface="Arial" pitchFamily="34" charset="0"/>
              </a:rPr>
              <a:t>1903 – 2003</a:t>
            </a:r>
          </a:p>
          <a:p>
            <a:pPr algn="ctr"/>
            <a:r>
              <a:rPr lang="en-US" sz="2800" dirty="0" smtClean="0">
                <a:latin typeface="Arial" pitchFamily="34" charset="0"/>
                <a:cs typeface="Arial" pitchFamily="34" charset="0"/>
              </a:rPr>
              <a:t>as a visitor attraction</a:t>
            </a:r>
            <a:endParaRPr lang="en-US" sz="2800" dirty="0">
              <a:latin typeface="Arial" pitchFamily="34" charset="0"/>
              <a:cs typeface="Arial" pitchFamily="34" charset="0"/>
            </a:endParaRPr>
          </a:p>
        </p:txBody>
      </p:sp>
      <p:sp>
        <p:nvSpPr>
          <p:cNvPr id="9" name="Rectangle 8"/>
          <p:cNvSpPr/>
          <p:nvPr/>
        </p:nvSpPr>
        <p:spPr>
          <a:xfrm>
            <a:off x="2529126" y="4245420"/>
            <a:ext cx="5486400" cy="1323439"/>
          </a:xfrm>
          <a:prstGeom prst="rect">
            <a:avLst/>
          </a:prstGeom>
          <a:solidFill>
            <a:schemeClr val="bg1"/>
          </a:solidFill>
        </p:spPr>
        <p:txBody>
          <a:bodyPr wrap="square">
            <a:spAutoFit/>
          </a:bodyPr>
          <a:lstStyle/>
          <a:p>
            <a:pPr algn="ctr"/>
            <a:endParaRPr lang="en-US" sz="2000" dirty="0" smtClean="0"/>
          </a:p>
          <a:p>
            <a:pPr algn="ctr"/>
            <a:r>
              <a:rPr lang="en-US" sz="2000" dirty="0" smtClean="0"/>
              <a:t>These caves were first lived in 700,000 years ago</a:t>
            </a:r>
          </a:p>
          <a:p>
            <a:pPr algn="ct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1676400" y="6508615"/>
            <a:ext cx="5785558" cy="261610"/>
          </a:xfrm>
          <a:prstGeom prst="rect">
            <a:avLst/>
          </a:prstGeom>
          <a:noFill/>
          <a:ln w="9525">
            <a:noFill/>
            <a:miter lim="800000"/>
            <a:headEnd/>
            <a:tailEnd/>
          </a:ln>
          <a:effectLst/>
        </p:spPr>
        <p:txBody>
          <a:bodyPr wrap="none">
            <a:spAutoFit/>
          </a:bodyPr>
          <a:lstStyle/>
          <a:p>
            <a:r>
              <a:rPr lang="en-US" sz="1100" dirty="0">
                <a:solidFill>
                  <a:srgbClr val="000000"/>
                </a:solidFill>
                <a:latin typeface="Arial" pitchFamily="34" charset="0"/>
                <a:cs typeface="Arial" pitchFamily="34" charset="0"/>
                <a:hlinkClick r:id="rId3"/>
              </a:rPr>
              <a:t>http://news.sciencemag.org/sciencenow/2012/08/the-mysterious-affair-at-kents.html</a:t>
            </a:r>
            <a:endParaRPr lang="en-US" sz="1100" kern="1200" dirty="0">
              <a:solidFill>
                <a:srgbClr val="000000"/>
              </a:solidFill>
              <a:latin typeface="Arial" pitchFamily="34" charset="0"/>
              <a:ea typeface="+mn-ea"/>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 y="800100"/>
            <a:ext cx="81216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2325912" y="6352401"/>
            <a:ext cx="4451860" cy="26161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100" kern="1200" dirty="0">
                <a:solidFill>
                  <a:srgbClr val="000000"/>
                </a:solidFill>
                <a:latin typeface="Arial" pitchFamily="34" charset="0"/>
                <a:ea typeface="+mn-ea"/>
                <a:cs typeface="Arial" pitchFamily="34" charset="0"/>
                <a:hlinkClick r:id="rId3"/>
              </a:rPr>
              <a:t>http://news.bbc.co.uk/2/hi/uk_news/england/devon/8253091.stm</a:t>
            </a:r>
            <a:endParaRPr lang="en-US" sz="1100" kern="1200" dirty="0">
              <a:solidFill>
                <a:srgbClr val="000000"/>
              </a:solidFill>
              <a:latin typeface="Arial" pitchFamily="34" charset="0"/>
              <a:ea typeface="+mn-ea"/>
              <a:cs typeface="Arial" pitchFamily="34" charset="0"/>
            </a:endParaRPr>
          </a:p>
        </p:txBody>
      </p:sp>
      <p:pic>
        <p:nvPicPr>
          <p:cNvPr id="2" name="Picture 2"/>
          <p:cNvPicPr>
            <a:picLocks noChangeAspect="1" noChangeArrowheads="1"/>
          </p:cNvPicPr>
          <p:nvPr/>
        </p:nvPicPr>
        <p:blipFill>
          <a:blip r:embed="rId4"/>
          <a:srcRect/>
          <a:stretch>
            <a:fillRect/>
          </a:stretch>
        </p:blipFill>
        <p:spPr bwMode="auto">
          <a:xfrm>
            <a:off x="914400" y="228600"/>
            <a:ext cx="7271872" cy="5943600"/>
          </a:xfrm>
          <a:prstGeom prst="rect">
            <a:avLst/>
          </a:prstGeom>
          <a:noFill/>
          <a:ln w="9525">
            <a:noFill/>
            <a:miter lim="800000"/>
            <a:headEnd/>
            <a:tailEnd/>
          </a:ln>
        </p:spPr>
      </p:pic>
    </p:spTree>
    <p:extLst>
      <p:ext uri="{BB962C8B-B14F-4D97-AF65-F5344CB8AC3E}">
        <p14:creationId xmlns:p14="http://schemas.microsoft.com/office/powerpoint/2010/main" val="185351747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2140860" y="6352401"/>
            <a:ext cx="4849404" cy="276999"/>
          </a:xfrm>
          <a:prstGeom prst="rect">
            <a:avLst/>
          </a:prstGeom>
          <a:noFill/>
          <a:ln w="9525">
            <a:noFill/>
            <a:miter lim="800000"/>
            <a:headEnd/>
            <a:tailEnd/>
          </a:ln>
          <a:effectLst/>
        </p:spPr>
        <p:txBody>
          <a:bodyPr wrap="none">
            <a:spAutoFit/>
          </a:bodyPr>
          <a:lstStyle/>
          <a:p>
            <a:r>
              <a:rPr lang="en-US" sz="1200" dirty="0" smtClean="0">
                <a:solidFill>
                  <a:srgbClr val="000000"/>
                </a:solidFill>
                <a:latin typeface="Arial" pitchFamily="34" charset="0"/>
                <a:cs typeface="Arial" pitchFamily="34" charset="0"/>
                <a:hlinkClick r:id="rId3"/>
              </a:rPr>
              <a:t>http://news.bbc.co.uk/2/hi/uk_news/england/devon/8188406.stm</a:t>
            </a:r>
            <a:endParaRPr lang="en-US" sz="1200" kern="1200" dirty="0">
              <a:solidFill>
                <a:srgbClr val="000000"/>
              </a:solidFill>
              <a:latin typeface="Arial" pitchFamily="34" charset="0"/>
              <a:ea typeface="+mn-ea"/>
              <a:cs typeface="Arial" pitchFamily="34" charset="0"/>
            </a:endParaRPr>
          </a:p>
        </p:txBody>
      </p:sp>
      <p:pic>
        <p:nvPicPr>
          <p:cNvPr id="12291" name="Picture 3"/>
          <p:cNvPicPr>
            <a:picLocks noChangeAspect="1" noChangeArrowheads="1"/>
          </p:cNvPicPr>
          <p:nvPr/>
        </p:nvPicPr>
        <p:blipFill>
          <a:blip r:embed="rId4"/>
          <a:srcRect/>
          <a:stretch>
            <a:fillRect/>
          </a:stretch>
        </p:blipFill>
        <p:spPr bwMode="auto">
          <a:xfrm>
            <a:off x="777966" y="1200150"/>
            <a:ext cx="7589520" cy="4743450"/>
          </a:xfrm>
          <a:prstGeom prst="rect">
            <a:avLst/>
          </a:prstGeom>
          <a:noFill/>
          <a:ln w="9525">
            <a:noFill/>
            <a:miter lim="800000"/>
            <a:headEnd/>
            <a:tailEnd/>
          </a:ln>
        </p:spPr>
      </p:pic>
      <p:pic>
        <p:nvPicPr>
          <p:cNvPr id="7" name="Picture 2"/>
          <p:cNvPicPr>
            <a:picLocks noChangeAspect="1" noChangeArrowheads="1"/>
          </p:cNvPicPr>
          <p:nvPr/>
        </p:nvPicPr>
        <p:blipFill>
          <a:blip r:embed="rId5"/>
          <a:srcRect/>
          <a:stretch>
            <a:fillRect/>
          </a:stretch>
        </p:blipFill>
        <p:spPr bwMode="auto">
          <a:xfrm>
            <a:off x="3214914" y="2971800"/>
            <a:ext cx="2590800" cy="194883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2655033" y="6352401"/>
            <a:ext cx="3807453" cy="261610"/>
          </a:xfrm>
          <a:prstGeom prst="rect">
            <a:avLst/>
          </a:prstGeom>
          <a:noFill/>
          <a:ln w="9525">
            <a:noFill/>
            <a:miter lim="800000"/>
            <a:headEnd/>
            <a:tailEnd/>
          </a:ln>
          <a:effectLst/>
        </p:spPr>
        <p:txBody>
          <a:bodyPr wrap="none">
            <a:spAutoFit/>
          </a:bodyPr>
          <a:lstStyle/>
          <a:p>
            <a:r>
              <a:rPr lang="en-US" sz="1100" dirty="0" smtClean="0">
                <a:solidFill>
                  <a:srgbClr val="000000"/>
                </a:solidFill>
                <a:latin typeface="Arial" pitchFamily="34" charset="0"/>
                <a:cs typeface="Arial" pitchFamily="34" charset="0"/>
                <a:hlinkClick r:id="rId3"/>
              </a:rPr>
              <a:t>http://news.bbc.co.uk/2/hi/science/nature/8188601.stm</a:t>
            </a:r>
            <a:endParaRPr lang="en-US" sz="1100" kern="1200" dirty="0">
              <a:solidFill>
                <a:srgbClr val="000000"/>
              </a:solidFill>
              <a:latin typeface="Arial" pitchFamily="34" charset="0"/>
              <a:ea typeface="+mn-ea"/>
              <a:cs typeface="Arial" pitchFamily="34" charset="0"/>
            </a:endParaRPr>
          </a:p>
        </p:txBody>
      </p:sp>
      <p:pic>
        <p:nvPicPr>
          <p:cNvPr id="10242" name="Picture 2"/>
          <p:cNvPicPr>
            <a:picLocks noChangeAspect="1" noChangeArrowheads="1"/>
          </p:cNvPicPr>
          <p:nvPr/>
        </p:nvPicPr>
        <p:blipFill>
          <a:blip r:embed="rId4"/>
          <a:srcRect/>
          <a:stretch>
            <a:fillRect/>
          </a:stretch>
        </p:blipFill>
        <p:spPr bwMode="auto">
          <a:xfrm>
            <a:off x="1037999" y="489858"/>
            <a:ext cx="7038975" cy="5667375"/>
          </a:xfrm>
          <a:prstGeom prst="rect">
            <a:avLst/>
          </a:prstGeom>
          <a:noFill/>
          <a:ln w="9525">
            <a:noFill/>
            <a:miter lim="800000"/>
            <a:headEnd/>
            <a:tailEnd/>
          </a:ln>
        </p:spPr>
      </p:pic>
      <p:pic>
        <p:nvPicPr>
          <p:cNvPr id="10243" name="Picture 3"/>
          <p:cNvPicPr>
            <a:picLocks noChangeAspect="1" noChangeArrowheads="1"/>
          </p:cNvPicPr>
          <p:nvPr/>
        </p:nvPicPr>
        <p:blipFill>
          <a:blip r:embed="rId5"/>
          <a:srcRect/>
          <a:stretch>
            <a:fillRect/>
          </a:stretch>
        </p:blipFill>
        <p:spPr bwMode="auto">
          <a:xfrm>
            <a:off x="2305050" y="2790825"/>
            <a:ext cx="4476750" cy="3228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2655033" y="6352401"/>
            <a:ext cx="3807453" cy="261610"/>
          </a:xfrm>
          <a:prstGeom prst="rect">
            <a:avLst/>
          </a:prstGeom>
          <a:noFill/>
          <a:ln w="9525">
            <a:noFill/>
            <a:miter lim="800000"/>
            <a:headEnd/>
            <a:tailEnd/>
          </a:ln>
          <a:effectLst/>
        </p:spPr>
        <p:txBody>
          <a:bodyPr wrap="none">
            <a:spAutoFit/>
          </a:bodyPr>
          <a:lstStyle/>
          <a:p>
            <a:r>
              <a:rPr lang="en-US" sz="1100" dirty="0" smtClean="0">
                <a:solidFill>
                  <a:srgbClr val="000000"/>
                </a:solidFill>
                <a:latin typeface="Arial" pitchFamily="34" charset="0"/>
                <a:cs typeface="Arial" pitchFamily="34" charset="0"/>
                <a:hlinkClick r:id="rId3"/>
              </a:rPr>
              <a:t>http://news.bbc.co.uk/2/hi/science/nature/8188601.stm</a:t>
            </a:r>
            <a:endParaRPr lang="en-US" sz="1100" kern="1200" dirty="0">
              <a:solidFill>
                <a:srgbClr val="000000"/>
              </a:solidFill>
              <a:latin typeface="Arial" pitchFamily="34" charset="0"/>
              <a:ea typeface="+mn-ea"/>
              <a:cs typeface="Arial" pitchFamily="34" charset="0"/>
            </a:endParaRPr>
          </a:p>
        </p:txBody>
      </p:sp>
      <p:pic>
        <p:nvPicPr>
          <p:cNvPr id="10242" name="Picture 2"/>
          <p:cNvPicPr>
            <a:picLocks noChangeAspect="1" noChangeArrowheads="1"/>
          </p:cNvPicPr>
          <p:nvPr/>
        </p:nvPicPr>
        <p:blipFill>
          <a:blip r:embed="rId4"/>
          <a:srcRect/>
          <a:stretch>
            <a:fillRect/>
          </a:stretch>
        </p:blipFill>
        <p:spPr bwMode="auto">
          <a:xfrm>
            <a:off x="1037999" y="489858"/>
            <a:ext cx="7038975" cy="5667375"/>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2343150" y="1319213"/>
            <a:ext cx="4457700" cy="4219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900113" y="2036763"/>
            <a:ext cx="7315200" cy="3557587"/>
          </a:xfrm>
        </p:spPr>
        <p:txBody>
          <a:bodyPr>
            <a:spAutoFit/>
          </a:bodyPr>
          <a:lstStyle/>
          <a:p>
            <a:pPr eaLnBrk="1" hangingPunct="1">
              <a:lnSpc>
                <a:spcPct val="110000"/>
              </a:lnSpc>
            </a:pPr>
            <a:r>
              <a:rPr lang="en-US" b="1" dirty="0" smtClean="0">
                <a:solidFill>
                  <a:schemeClr val="folHlink"/>
                </a:solidFill>
              </a:rPr>
              <a:t>Isaac de la </a:t>
            </a:r>
            <a:r>
              <a:rPr lang="en-US" b="1" dirty="0" err="1" smtClean="0">
                <a:solidFill>
                  <a:schemeClr val="folHlink"/>
                </a:solidFill>
              </a:rPr>
              <a:t>Peyrère</a:t>
            </a:r>
            <a:r>
              <a:rPr lang="en-US" b="1" dirty="0" smtClean="0">
                <a:solidFill>
                  <a:schemeClr val="folHlink"/>
                </a:solidFill>
              </a:rPr>
              <a:t>, 1655</a:t>
            </a:r>
          </a:p>
          <a:p>
            <a:pPr eaLnBrk="1" hangingPunct="1">
              <a:lnSpc>
                <a:spcPct val="110000"/>
              </a:lnSpc>
            </a:pPr>
            <a:r>
              <a:rPr lang="en-US" b="1" dirty="0" smtClean="0">
                <a:solidFill>
                  <a:schemeClr val="folHlink"/>
                </a:solidFill>
              </a:rPr>
              <a:t>John Friedrich </a:t>
            </a:r>
            <a:r>
              <a:rPr lang="en-US" b="1" dirty="0" err="1" smtClean="0">
                <a:solidFill>
                  <a:schemeClr val="folHlink"/>
                </a:solidFill>
              </a:rPr>
              <a:t>Esper</a:t>
            </a:r>
            <a:r>
              <a:rPr lang="en-US" b="1" dirty="0" smtClean="0">
                <a:solidFill>
                  <a:schemeClr val="folHlink"/>
                </a:solidFill>
              </a:rPr>
              <a:t>, 1771</a:t>
            </a:r>
          </a:p>
          <a:p>
            <a:pPr eaLnBrk="1" hangingPunct="1">
              <a:lnSpc>
                <a:spcPct val="110000"/>
              </a:lnSpc>
            </a:pPr>
            <a:r>
              <a:rPr lang="en-US" b="1" dirty="0" smtClean="0">
                <a:solidFill>
                  <a:schemeClr val="folHlink"/>
                </a:solidFill>
              </a:rPr>
              <a:t>John Frere, 1790</a:t>
            </a:r>
          </a:p>
          <a:p>
            <a:pPr eaLnBrk="1" hangingPunct="1">
              <a:lnSpc>
                <a:spcPct val="110000"/>
              </a:lnSpc>
            </a:pPr>
            <a:r>
              <a:rPr lang="en-US" b="1" dirty="0" smtClean="0">
                <a:solidFill>
                  <a:schemeClr val="folHlink"/>
                </a:solidFill>
              </a:rPr>
              <a:t>Philippe-Charles </a:t>
            </a:r>
            <a:r>
              <a:rPr lang="en-US" b="1" dirty="0" err="1" smtClean="0">
                <a:solidFill>
                  <a:schemeClr val="folHlink"/>
                </a:solidFill>
              </a:rPr>
              <a:t>Schmerling</a:t>
            </a:r>
            <a:r>
              <a:rPr lang="en-US" b="1" dirty="0" smtClean="0">
                <a:solidFill>
                  <a:schemeClr val="folHlink"/>
                </a:solidFill>
              </a:rPr>
              <a:t>, 1830</a:t>
            </a:r>
          </a:p>
          <a:p>
            <a:pPr eaLnBrk="1" hangingPunct="1">
              <a:lnSpc>
                <a:spcPct val="110000"/>
              </a:lnSpc>
            </a:pPr>
            <a:r>
              <a:rPr lang="en-US" b="1" dirty="0" smtClean="0"/>
              <a:t>Father John </a:t>
            </a:r>
            <a:r>
              <a:rPr lang="en-US" b="1" dirty="0" err="1" smtClean="0"/>
              <a:t>MacEnery</a:t>
            </a:r>
            <a:r>
              <a:rPr lang="en-US" b="1" dirty="0" smtClean="0"/>
              <a:t>, 1829</a:t>
            </a:r>
          </a:p>
          <a:p>
            <a:pPr lvl="1" eaLnBrk="1" hangingPunct="1">
              <a:lnSpc>
                <a:spcPct val="110000"/>
              </a:lnSpc>
            </a:pPr>
            <a:r>
              <a:rPr lang="en-US" sz="2000" b="1" dirty="0" smtClean="0">
                <a:latin typeface="Verdana" pitchFamily="34" charset="0"/>
              </a:rPr>
              <a:t>Kent’s Cavern</a:t>
            </a:r>
            <a:r>
              <a:rPr lang="en-US" sz="2000" b="1" dirty="0" smtClean="0">
                <a:solidFill>
                  <a:schemeClr val="folHlink"/>
                </a:solidFill>
                <a:latin typeface="Verdana" pitchFamily="34" charset="0"/>
              </a:rPr>
              <a:t>, Devonshire</a:t>
            </a:r>
          </a:p>
        </p:txBody>
      </p:sp>
      <p:sp>
        <p:nvSpPr>
          <p:cNvPr id="50179"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rtl="0" fontAlgn="base">
              <a:spcBef>
                <a:spcPct val="0"/>
              </a:spcBef>
              <a:spcAft>
                <a:spcPct val="0"/>
              </a:spcAft>
            </a:pPr>
            <a:r>
              <a:rPr lang="en-US" sz="2400" kern="1200">
                <a:solidFill>
                  <a:srgbClr val="808000"/>
                </a:solidFill>
                <a:latin typeface="Verdana" pitchFamily="34" charset="0"/>
                <a:ea typeface="+mn-ea"/>
                <a:cs typeface="+mn-cs"/>
              </a:rPr>
              <a:t>Important People / Works</a:t>
            </a:r>
          </a:p>
        </p:txBody>
      </p:sp>
      <p:sp>
        <p:nvSpPr>
          <p:cNvPr id="4" name="Text Box 7"/>
          <p:cNvSpPr txBox="1">
            <a:spLocks noChangeArrowheads="1"/>
          </p:cNvSpPr>
          <p:nvPr/>
        </p:nvSpPr>
        <p:spPr bwMode="auto">
          <a:xfrm>
            <a:off x="838200" y="2589074"/>
            <a:ext cx="6468437" cy="1754326"/>
          </a:xfrm>
          <a:prstGeom prst="rect">
            <a:avLst/>
          </a:prstGeom>
          <a:solidFill>
            <a:schemeClr val="bg1"/>
          </a:solidFill>
          <a:ln w="9525">
            <a:noFill/>
            <a:miter lim="800000"/>
            <a:headEnd/>
            <a:tailEnd/>
          </a:ln>
          <a:effectLst/>
        </p:spPr>
        <p:txBody>
          <a:bodyPr wrap="square">
            <a:spAutoFit/>
          </a:bodyPr>
          <a:lstStyle/>
          <a:p>
            <a:pPr algn="ctr"/>
            <a:endParaRPr lang="en-US" sz="3600" dirty="0" smtClean="0">
              <a:solidFill>
                <a:srgbClr val="000000"/>
              </a:solidFill>
              <a:latin typeface="Arial" pitchFamily="34" charset="0"/>
              <a:cs typeface="Arial" pitchFamily="34" charset="0"/>
            </a:endParaRPr>
          </a:p>
          <a:p>
            <a:pPr algn="ctr"/>
            <a:r>
              <a:rPr lang="en-US" sz="3600" dirty="0" smtClean="0">
                <a:solidFill>
                  <a:srgbClr val="000000"/>
                </a:solidFill>
                <a:latin typeface="Arial" pitchFamily="34" charset="0"/>
                <a:cs typeface="Arial" pitchFamily="34" charset="0"/>
              </a:rPr>
              <a:t>Back to Father </a:t>
            </a:r>
            <a:r>
              <a:rPr lang="en-US" sz="3600" dirty="0" err="1" smtClean="0">
                <a:solidFill>
                  <a:srgbClr val="000000"/>
                </a:solidFill>
                <a:latin typeface="Arial" pitchFamily="34" charset="0"/>
                <a:cs typeface="Arial" pitchFamily="34" charset="0"/>
              </a:rPr>
              <a:t>MacEnery</a:t>
            </a:r>
            <a:r>
              <a:rPr lang="en-US" sz="3600" dirty="0" smtClean="0">
                <a:solidFill>
                  <a:srgbClr val="000000"/>
                </a:solidFill>
                <a:latin typeface="Arial" pitchFamily="34" charset="0"/>
                <a:cs typeface="Arial" pitchFamily="34" charset="0"/>
              </a:rPr>
              <a:t> . . .</a:t>
            </a:r>
          </a:p>
          <a:p>
            <a:pPr algn="ctr"/>
            <a:endParaRPr lang="en-US" sz="3600" b="1" kern="1200" dirty="0">
              <a:solidFill>
                <a:srgbClr val="000000"/>
              </a:solidFill>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2226" name="Picture 2" descr="04_68"/>
          <p:cNvPicPr>
            <a:picLocks noChangeAspect="1" noChangeArrowheads="1"/>
          </p:cNvPicPr>
          <p:nvPr/>
        </p:nvPicPr>
        <p:blipFill>
          <a:blip r:embed="rId3"/>
          <a:srcRect/>
          <a:stretch>
            <a:fillRect/>
          </a:stretch>
        </p:blipFill>
        <p:spPr bwMode="auto">
          <a:xfrm>
            <a:off x="2670175" y="152400"/>
            <a:ext cx="3502025" cy="5876925"/>
          </a:xfrm>
          <a:prstGeom prst="rect">
            <a:avLst/>
          </a:prstGeom>
          <a:noFill/>
          <a:ln w="9525">
            <a:noFill/>
            <a:miter lim="800000"/>
            <a:headEnd/>
            <a:tailEnd/>
          </a:ln>
        </p:spPr>
      </p:pic>
      <p:sp>
        <p:nvSpPr>
          <p:cNvPr id="52227" name="Text Box 3"/>
          <p:cNvSpPr txBox="1">
            <a:spLocks noChangeArrowheads="1"/>
          </p:cNvSpPr>
          <p:nvPr/>
        </p:nvSpPr>
        <p:spPr bwMode="auto">
          <a:xfrm>
            <a:off x="2162175" y="6248400"/>
            <a:ext cx="4543425" cy="642938"/>
          </a:xfrm>
          <a:prstGeom prst="rect">
            <a:avLst/>
          </a:prstGeom>
          <a:noFill/>
          <a:ln w="9525">
            <a:noFill/>
            <a:miter lim="800000"/>
            <a:headEnd/>
            <a:tailEnd/>
          </a:ln>
        </p:spPr>
        <p:txBody>
          <a:bodyPr wrap="none">
            <a:spAutoFit/>
          </a:bodyPr>
          <a:lstStyle/>
          <a:p>
            <a:pPr algn="ctr" rtl="0" fontAlgn="base">
              <a:lnSpc>
                <a:spcPct val="90000"/>
              </a:lnSpc>
              <a:spcBef>
                <a:spcPct val="20000"/>
              </a:spcBef>
              <a:spcAft>
                <a:spcPct val="0"/>
              </a:spcAft>
              <a:buClr>
                <a:srgbClr val="0033CC"/>
              </a:buClr>
            </a:pPr>
            <a:r>
              <a:rPr kumimoji="1" lang="en-US" b="1" kern="1200">
                <a:solidFill>
                  <a:srgbClr val="808000"/>
                </a:solidFill>
                <a:latin typeface="Verdana" pitchFamily="34" charset="0"/>
                <a:ea typeface="+mn-ea"/>
                <a:cs typeface="+mn-cs"/>
              </a:rPr>
              <a:t>Kent’s Cavern (Kent’s Hole)</a:t>
            </a:r>
          </a:p>
          <a:p>
            <a:pPr algn="ctr" rtl="0" fontAlgn="base">
              <a:lnSpc>
                <a:spcPct val="90000"/>
              </a:lnSpc>
              <a:spcBef>
                <a:spcPct val="20000"/>
              </a:spcBef>
              <a:spcAft>
                <a:spcPct val="0"/>
              </a:spcAft>
              <a:buClr>
                <a:srgbClr val="0033CC"/>
              </a:buClr>
            </a:pPr>
            <a:r>
              <a:rPr kumimoji="1" lang="en-US" b="1" kern="1200">
                <a:solidFill>
                  <a:srgbClr val="808000"/>
                </a:solidFill>
                <a:latin typeface="Verdana" pitchFamily="34" charset="0"/>
                <a:ea typeface="+mn-ea"/>
                <a:cs typeface="+mn-cs"/>
              </a:rPr>
              <a:t>Torquay, Devonshire, SW England</a:t>
            </a:r>
            <a:endParaRPr kumimoji="1" lang="en-US" b="1" kern="1200">
              <a:solidFill>
                <a:srgbClr val="000000"/>
              </a:solidFill>
              <a:latin typeface="Verdana" pitchFamily="34" charset="0"/>
              <a:ea typeface="+mn-ea"/>
              <a:cs typeface="+mn-cs"/>
            </a:endParaRPr>
          </a:p>
        </p:txBody>
      </p:sp>
      <p:sp>
        <p:nvSpPr>
          <p:cNvPr id="270340" name="Oval 4"/>
          <p:cNvSpPr>
            <a:spLocks noChangeArrowheads="1"/>
          </p:cNvSpPr>
          <p:nvPr/>
        </p:nvSpPr>
        <p:spPr bwMode="auto">
          <a:xfrm>
            <a:off x="2590800" y="2667000"/>
            <a:ext cx="3733800" cy="1143000"/>
          </a:xfrm>
          <a:prstGeom prst="ellipse">
            <a:avLst/>
          </a:prstGeom>
          <a:noFill/>
          <a:ln w="76200">
            <a:solidFill>
              <a:schemeClr val="folHlink"/>
            </a:solidFill>
            <a:round/>
            <a:headEnd/>
            <a:tailEnd/>
          </a:ln>
        </p:spPr>
        <p:txBody>
          <a:bodyPr wrap="none" anchor="ctr"/>
          <a:lstStyle/>
          <a:p>
            <a:pPr algn="l" rtl="0" fontAlgn="base">
              <a:spcBef>
                <a:spcPct val="0"/>
              </a:spcBef>
              <a:spcAft>
                <a:spcPct val="0"/>
              </a:spcAft>
            </a:pPr>
            <a:endParaRPr lang="en-US" sz="1600" b="1" kern="1200">
              <a:solidFill>
                <a:srgbClr val="000000"/>
              </a:solidFill>
              <a:latin typeface="Verdana" pitchFamily="34" charset="0"/>
              <a:ea typeface="+mn-ea"/>
              <a:cs typeface="+mn-cs"/>
            </a:endParaRPr>
          </a:p>
        </p:txBody>
      </p:sp>
      <p:pic>
        <p:nvPicPr>
          <p:cNvPr id="9218" name="Picture 2"/>
          <p:cNvPicPr>
            <a:picLocks noChangeAspect="1" noChangeArrowheads="1"/>
          </p:cNvPicPr>
          <p:nvPr/>
        </p:nvPicPr>
        <p:blipFill>
          <a:blip r:embed="rId4"/>
          <a:srcRect/>
          <a:stretch>
            <a:fillRect/>
          </a:stretch>
        </p:blipFill>
        <p:spPr bwMode="auto">
          <a:xfrm>
            <a:off x="5334000" y="1952625"/>
            <a:ext cx="3124200" cy="2543175"/>
          </a:xfrm>
          <a:prstGeom prst="rect">
            <a:avLst/>
          </a:prstGeom>
          <a:noFill/>
          <a:ln w="9525">
            <a:noFill/>
            <a:miter lim="800000"/>
            <a:headEnd/>
            <a:tailEnd/>
          </a:ln>
        </p:spPr>
      </p:pic>
      <p:pic>
        <p:nvPicPr>
          <p:cNvPr id="9219" name="Picture 3"/>
          <p:cNvPicPr>
            <a:picLocks noChangeAspect="1" noChangeArrowheads="1"/>
          </p:cNvPicPr>
          <p:nvPr/>
        </p:nvPicPr>
        <p:blipFill>
          <a:blip r:embed="rId5"/>
          <a:srcRect/>
          <a:stretch>
            <a:fillRect/>
          </a:stretch>
        </p:blipFill>
        <p:spPr bwMode="auto">
          <a:xfrm>
            <a:off x="943428" y="2486025"/>
            <a:ext cx="1666875" cy="1247775"/>
          </a:xfrm>
          <a:prstGeom prst="rect">
            <a:avLst/>
          </a:prstGeom>
          <a:noFill/>
          <a:ln w="9525">
            <a:noFill/>
            <a:miter lim="800000"/>
            <a:headEnd/>
            <a:tailEnd/>
          </a:ln>
        </p:spPr>
      </p:pic>
      <p:sp>
        <p:nvSpPr>
          <p:cNvPr id="7" name="Rectangle 6"/>
          <p:cNvSpPr/>
          <p:nvPr/>
        </p:nvSpPr>
        <p:spPr>
          <a:xfrm>
            <a:off x="609600" y="3852446"/>
            <a:ext cx="2231701" cy="307777"/>
          </a:xfrm>
          <a:prstGeom prst="rect">
            <a:avLst/>
          </a:prstGeom>
        </p:spPr>
        <p:txBody>
          <a:bodyPr wrap="none">
            <a:spAutoFit/>
          </a:bodyPr>
          <a:lstStyle/>
          <a:p>
            <a:pPr algn="l" rtl="0" fontAlgn="base">
              <a:spcBef>
                <a:spcPct val="0"/>
              </a:spcBef>
              <a:spcAft>
                <a:spcPct val="0"/>
              </a:spcAft>
            </a:pPr>
            <a:r>
              <a:rPr lang="en-US" sz="1400" b="1" kern="1200" dirty="0">
                <a:solidFill>
                  <a:srgbClr val="FFFFFF"/>
                </a:solidFill>
                <a:latin typeface="Verdana" pitchFamily="34" charset="0"/>
                <a:ea typeface="+mn-ea"/>
                <a:cs typeface="+mn-cs"/>
              </a:rPr>
              <a:t>37,000 - 40,000 </a:t>
            </a:r>
            <a:r>
              <a:rPr lang="en-US" sz="1400" b="1" kern="1200" dirty="0" err="1">
                <a:solidFill>
                  <a:srgbClr val="FFFFFF"/>
                </a:solidFill>
                <a:latin typeface="Verdana" pitchFamily="34" charset="0"/>
                <a:ea typeface="+mn-ea"/>
                <a:cs typeface="+mn-cs"/>
              </a:rPr>
              <a:t>ybp</a:t>
            </a:r>
            <a:endParaRPr lang="en-US" sz="1400" b="1" kern="1200" dirty="0">
              <a:solidFill>
                <a:srgbClr val="FFFFFF"/>
              </a:solidFill>
              <a:latin typeface="Verdana" pitchFamily="34" charset="0"/>
              <a:ea typeface="+mn-ea"/>
              <a:cs typeface="+mn-cs"/>
            </a:endParaRPr>
          </a:p>
        </p:txBody>
      </p:sp>
      <p:sp>
        <p:nvSpPr>
          <p:cNvPr id="9" name="Rectangle 8"/>
          <p:cNvSpPr/>
          <p:nvPr/>
        </p:nvSpPr>
        <p:spPr>
          <a:xfrm>
            <a:off x="1052286" y="4157990"/>
            <a:ext cx="1676400" cy="261610"/>
          </a:xfrm>
          <a:prstGeom prst="rect">
            <a:avLst/>
          </a:prstGeom>
        </p:spPr>
        <p:txBody>
          <a:bodyPr wrap="square">
            <a:spAutoFit/>
          </a:bodyPr>
          <a:lstStyle/>
          <a:p>
            <a:pPr algn="l" rtl="0" fontAlgn="base">
              <a:spcBef>
                <a:spcPct val="0"/>
              </a:spcBef>
              <a:spcAft>
                <a:spcPct val="0"/>
              </a:spcAft>
            </a:pPr>
            <a:r>
              <a:rPr lang="en-US" sz="1100" b="1" kern="1200" dirty="0">
                <a:solidFill>
                  <a:srgbClr val="FFFFFF"/>
                </a:solidFill>
                <a:latin typeface="Arial" pitchFamily="34" charset="0"/>
                <a:ea typeface="+mn-ea"/>
                <a:cs typeface="Arial" pitchFamily="34" charset="0"/>
                <a:hlinkClick r:id="rId6"/>
              </a:rPr>
              <a:t>BBC News article</a:t>
            </a:r>
            <a:endParaRPr lang="en-US" sz="1100" b="1" kern="1200" dirty="0">
              <a:solidFill>
                <a:srgbClr val="FFFFFF"/>
              </a:solidFill>
              <a:latin typeface="Arial" pitchFamily="34" charset="0"/>
              <a:ea typeface="+mn-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0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animBg="1"/>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3250" name="Picture 2" descr="04_69"/>
          <p:cNvPicPr>
            <a:picLocks noChangeAspect="1" noChangeArrowheads="1"/>
          </p:cNvPicPr>
          <p:nvPr/>
        </p:nvPicPr>
        <p:blipFill>
          <a:blip r:embed="rId3"/>
          <a:srcRect/>
          <a:stretch>
            <a:fillRect/>
          </a:stretch>
        </p:blipFill>
        <p:spPr bwMode="auto">
          <a:xfrm>
            <a:off x="2895600" y="152400"/>
            <a:ext cx="2973388" cy="5943600"/>
          </a:xfrm>
          <a:prstGeom prst="rect">
            <a:avLst/>
          </a:prstGeom>
          <a:noFill/>
          <a:ln w="9525">
            <a:noFill/>
            <a:miter lim="800000"/>
            <a:headEnd/>
            <a:tailEnd/>
          </a:ln>
        </p:spPr>
      </p:pic>
      <p:sp>
        <p:nvSpPr>
          <p:cNvPr id="53251" name="Text Box 3"/>
          <p:cNvSpPr txBox="1">
            <a:spLocks noChangeArrowheads="1"/>
          </p:cNvSpPr>
          <p:nvPr/>
        </p:nvSpPr>
        <p:spPr bwMode="auto">
          <a:xfrm>
            <a:off x="2162175" y="6224588"/>
            <a:ext cx="4543425" cy="642937"/>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a:solidFill>
                  <a:schemeClr val="tx2"/>
                </a:solidFill>
              </a:rPr>
              <a:t>Kent’s Cavern (Kent’s Hole)</a:t>
            </a:r>
          </a:p>
          <a:p>
            <a:pPr algn="ctr">
              <a:lnSpc>
                <a:spcPct val="90000"/>
              </a:lnSpc>
              <a:spcBef>
                <a:spcPct val="20000"/>
              </a:spcBef>
              <a:buClr>
                <a:schemeClr val="hlink"/>
              </a:buClr>
            </a:pPr>
            <a:r>
              <a:rPr kumimoji="1" lang="en-US" sz="1800">
                <a:solidFill>
                  <a:schemeClr val="tx2"/>
                </a:solidFill>
              </a:rPr>
              <a:t>Torquay, Devonshire, SW England</a:t>
            </a:r>
            <a:endParaRPr kumimoji="1" lang="en-US" sz="1800"/>
          </a:p>
        </p:txBody>
      </p:sp>
      <p:sp>
        <p:nvSpPr>
          <p:cNvPr id="272388" name="Oval 4"/>
          <p:cNvSpPr>
            <a:spLocks noChangeArrowheads="1"/>
          </p:cNvSpPr>
          <p:nvPr/>
        </p:nvSpPr>
        <p:spPr bwMode="auto">
          <a:xfrm>
            <a:off x="3048000" y="2819400"/>
            <a:ext cx="2438400" cy="1524000"/>
          </a:xfrm>
          <a:prstGeom prst="ellipse">
            <a:avLst/>
          </a:prstGeom>
          <a:noFill/>
          <a:ln w="76200">
            <a:solidFill>
              <a:schemeClr val="folHlink"/>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2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990600"/>
            <a:ext cx="7772400" cy="1920875"/>
          </a:xfrm>
        </p:spPr>
        <p:txBody>
          <a:bodyPr>
            <a:spAutoFit/>
          </a:bodyPr>
          <a:lstStyle/>
          <a:p>
            <a:pPr eaLnBrk="1" hangingPunct="1"/>
            <a:r>
              <a:rPr lang="en-US" sz="4000" b="1" smtClean="0">
                <a:solidFill>
                  <a:schemeClr val="tx1"/>
                </a:solidFill>
                <a:latin typeface="Verdana" pitchFamily="34" charset="0"/>
              </a:rPr>
              <a:t>Major problems</a:t>
            </a:r>
            <a:br>
              <a:rPr lang="en-US" sz="4000" b="1" smtClean="0">
                <a:solidFill>
                  <a:schemeClr val="tx1"/>
                </a:solidFill>
                <a:latin typeface="Verdana" pitchFamily="34" charset="0"/>
              </a:rPr>
            </a:br>
            <a:r>
              <a:rPr lang="en-US" sz="4000" b="1" smtClean="0">
                <a:solidFill>
                  <a:schemeClr val="tx1"/>
                </a:solidFill>
                <a:latin typeface="Verdana" pitchFamily="34" charset="0"/>
              </a:rPr>
              <a:t>in</a:t>
            </a:r>
            <a:br>
              <a:rPr lang="en-US" sz="4000" b="1" smtClean="0">
                <a:solidFill>
                  <a:schemeClr val="tx1"/>
                </a:solidFill>
                <a:latin typeface="Verdana" pitchFamily="34" charset="0"/>
              </a:rPr>
            </a:br>
            <a:r>
              <a:rPr lang="en-US" sz="4000" b="1" smtClean="0">
                <a:solidFill>
                  <a:schemeClr val="tx1"/>
                </a:solidFill>
                <a:latin typeface="Verdana" pitchFamily="34" charset="0"/>
              </a:rPr>
              <a:t>“Pre – Scientific” Period</a:t>
            </a:r>
          </a:p>
        </p:txBody>
      </p:sp>
      <p:sp>
        <p:nvSpPr>
          <p:cNvPr id="8195" name="Rectangle 3"/>
          <p:cNvSpPr>
            <a:spLocks noGrp="1" noChangeArrowheads="1"/>
          </p:cNvSpPr>
          <p:nvPr>
            <p:ph type="body" idx="1"/>
          </p:nvPr>
        </p:nvSpPr>
        <p:spPr>
          <a:xfrm>
            <a:off x="900113" y="3440113"/>
            <a:ext cx="7315200" cy="2355850"/>
          </a:xfrm>
        </p:spPr>
        <p:txBody>
          <a:bodyPr>
            <a:spAutoFit/>
          </a:bodyPr>
          <a:lstStyle/>
          <a:p>
            <a:pPr marL="609600" indent="-609600" eaLnBrk="1" hangingPunct="1">
              <a:buFontTx/>
              <a:buAutoNum type="arabicPeriod"/>
            </a:pPr>
            <a:r>
              <a:rPr lang="en-US" sz="2400" b="1" smtClean="0">
                <a:latin typeface="Verdana" pitchFamily="34" charset="0"/>
              </a:rPr>
              <a:t>Humans were thought to have had ancient origins corresponding to the time of the creation of the earth</a:t>
            </a:r>
            <a:br>
              <a:rPr lang="en-US" sz="2400" b="1" smtClean="0">
                <a:latin typeface="Verdana" pitchFamily="34" charset="0"/>
              </a:rPr>
            </a:br>
            <a:endParaRPr lang="en-US" sz="2400" b="1" smtClean="0">
              <a:latin typeface="Verdana" pitchFamily="34" charset="0"/>
            </a:endParaRPr>
          </a:p>
          <a:p>
            <a:pPr marL="609600" indent="-609600" eaLnBrk="1" hangingPunct="1">
              <a:buFontTx/>
              <a:buAutoNum type="arabicPeriod"/>
            </a:pPr>
            <a:r>
              <a:rPr lang="en-US" sz="2400" b="1" smtClean="0">
                <a:solidFill>
                  <a:schemeClr val="folHlink"/>
                </a:solidFill>
                <a:latin typeface="Verdana" pitchFamily="34" charset="0"/>
              </a:rPr>
              <a:t>Earth was thought of as a Young Place</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2399188" y="6324600"/>
            <a:ext cx="4320926" cy="276999"/>
          </a:xfrm>
          <a:prstGeom prst="rect">
            <a:avLst/>
          </a:prstGeom>
          <a:noFill/>
          <a:ln w="9525">
            <a:noFill/>
            <a:miter lim="800000"/>
            <a:headEnd/>
            <a:tailEnd/>
          </a:ln>
          <a:effectLst/>
        </p:spPr>
        <p:txBody>
          <a:bodyPr wrap="none">
            <a:spAutoFit/>
          </a:bodyPr>
          <a:lstStyle/>
          <a:p>
            <a:r>
              <a:rPr lang="en-US" sz="1200" dirty="0" smtClean="0">
                <a:solidFill>
                  <a:schemeClr val="bg1"/>
                </a:solidFill>
                <a:latin typeface="Arial" pitchFamily="34" charset="0"/>
                <a:cs typeface="Arial" pitchFamily="34" charset="0"/>
                <a:hlinkClick r:id="rId3"/>
              </a:rPr>
              <a:t>http://www.infobritain.co.uk/Ancient_Britain_History.htm</a:t>
            </a:r>
            <a:endParaRPr lang="en-US" sz="1200" b="1" kern="1200" dirty="0">
              <a:solidFill>
                <a:schemeClr val="bg1"/>
              </a:solidFill>
              <a:latin typeface="Arial" pitchFamily="34" charset="0"/>
              <a:ea typeface="+mn-ea"/>
              <a:cs typeface="Arial" pitchFamily="34" charset="0"/>
            </a:endParaRPr>
          </a:p>
        </p:txBody>
      </p:sp>
      <p:pic>
        <p:nvPicPr>
          <p:cNvPr id="1026" name="Picture 2"/>
          <p:cNvPicPr>
            <a:picLocks noChangeAspect="1" noChangeArrowheads="1"/>
          </p:cNvPicPr>
          <p:nvPr/>
        </p:nvPicPr>
        <p:blipFill>
          <a:blip r:embed="rId4"/>
          <a:srcRect/>
          <a:stretch>
            <a:fillRect/>
          </a:stretch>
        </p:blipFill>
        <p:spPr bwMode="auto">
          <a:xfrm>
            <a:off x="609600" y="228600"/>
            <a:ext cx="7924800" cy="5943600"/>
          </a:xfrm>
          <a:prstGeom prst="rect">
            <a:avLst/>
          </a:prstGeom>
          <a:noFill/>
          <a:ln w="9525">
            <a:noFill/>
            <a:miter lim="800000"/>
            <a:headEnd/>
            <a:tailEnd/>
          </a:ln>
        </p:spPr>
      </p:pic>
      <p:sp>
        <p:nvSpPr>
          <p:cNvPr id="6" name="Text Box 7"/>
          <p:cNvSpPr txBox="1">
            <a:spLocks noChangeArrowheads="1"/>
          </p:cNvSpPr>
          <p:nvPr/>
        </p:nvSpPr>
        <p:spPr bwMode="auto">
          <a:xfrm>
            <a:off x="899886" y="5604915"/>
            <a:ext cx="7319632" cy="400110"/>
          </a:xfrm>
          <a:prstGeom prst="rect">
            <a:avLst/>
          </a:prstGeom>
          <a:noFill/>
          <a:ln w="9525">
            <a:noFill/>
            <a:miter lim="800000"/>
            <a:headEnd/>
            <a:tailEnd/>
          </a:ln>
          <a:effectLst/>
        </p:spPr>
        <p:txBody>
          <a:bodyPr wrap="none">
            <a:spAutoFit/>
          </a:bodyPr>
          <a:lstStyle/>
          <a:p>
            <a:r>
              <a:rPr lang="en-US" sz="2000" dirty="0" smtClean="0">
                <a:solidFill>
                  <a:srgbClr val="000000"/>
                </a:solidFill>
                <a:latin typeface="Arial" pitchFamily="34" charset="0"/>
                <a:cs typeface="Arial" pitchFamily="34" charset="0"/>
              </a:rPr>
              <a:t>Recreation of a human settlement at </a:t>
            </a:r>
            <a:r>
              <a:rPr lang="en-US" sz="2000" dirty="0" err="1" smtClean="0">
                <a:solidFill>
                  <a:srgbClr val="000000"/>
                </a:solidFill>
                <a:latin typeface="Arial" pitchFamily="34" charset="0"/>
                <a:cs typeface="Arial" pitchFamily="34" charset="0"/>
              </a:rPr>
              <a:t>Kents</a:t>
            </a:r>
            <a:r>
              <a:rPr lang="en-US" sz="2000" dirty="0" smtClean="0">
                <a:solidFill>
                  <a:srgbClr val="000000"/>
                </a:solidFill>
                <a:latin typeface="Arial" pitchFamily="34" charset="0"/>
                <a:cs typeface="Arial" pitchFamily="34" charset="0"/>
              </a:rPr>
              <a:t> Cavern, Devon </a:t>
            </a:r>
            <a:endParaRPr lang="en-US" sz="2000" b="1" kern="1200" dirty="0">
              <a:solidFill>
                <a:srgbClr val="000000"/>
              </a:solidFill>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765630" y="6337887"/>
            <a:ext cx="7596054" cy="276999"/>
          </a:xfrm>
          <a:prstGeom prst="rect">
            <a:avLst/>
          </a:prstGeom>
          <a:noFill/>
          <a:ln w="9525">
            <a:noFill/>
            <a:miter lim="800000"/>
            <a:headEnd/>
            <a:tailEnd/>
          </a:ln>
          <a:effectLst/>
        </p:spPr>
        <p:txBody>
          <a:bodyPr wrap="none">
            <a:spAutoFit/>
          </a:bodyPr>
          <a:lstStyle/>
          <a:p>
            <a:r>
              <a:rPr lang="en-US" sz="1200" dirty="0" smtClean="0">
                <a:solidFill>
                  <a:srgbClr val="000000"/>
                </a:solidFill>
                <a:latin typeface="Arial" pitchFamily="34" charset="0"/>
                <a:cs typeface="Arial" pitchFamily="34" charset="0"/>
                <a:hlinkClick r:id="rId3"/>
              </a:rPr>
              <a:t>http://www.worldtimelines.org.uk/world/british_isles/england/south-west/500000-8500BC/kentscavern</a:t>
            </a:r>
            <a:endParaRPr lang="en-US" sz="1200" kern="1200" dirty="0">
              <a:solidFill>
                <a:srgbClr val="000000"/>
              </a:solidFill>
              <a:latin typeface="Arial" pitchFamily="34" charset="0"/>
              <a:ea typeface="+mn-ea"/>
              <a:cs typeface="Arial" pitchFamily="34" charset="0"/>
            </a:endParaRPr>
          </a:p>
        </p:txBody>
      </p:sp>
      <p:pic>
        <p:nvPicPr>
          <p:cNvPr id="15362" name="Picture 2"/>
          <p:cNvPicPr>
            <a:picLocks noChangeAspect="1" noChangeArrowheads="1"/>
          </p:cNvPicPr>
          <p:nvPr/>
        </p:nvPicPr>
        <p:blipFill>
          <a:blip r:embed="rId4"/>
          <a:srcRect/>
          <a:stretch>
            <a:fillRect/>
          </a:stretch>
        </p:blipFill>
        <p:spPr bwMode="auto">
          <a:xfrm>
            <a:off x="1714500" y="571500"/>
            <a:ext cx="5715000" cy="5715000"/>
          </a:xfrm>
          <a:prstGeom prst="rect">
            <a:avLst/>
          </a:prstGeom>
          <a:noFill/>
          <a:ln w="9525">
            <a:noFill/>
            <a:miter lim="800000"/>
            <a:headEnd/>
            <a:tailEnd/>
          </a:ln>
        </p:spPr>
      </p:pic>
      <p:sp>
        <p:nvSpPr>
          <p:cNvPr id="6" name="Rectangle 5"/>
          <p:cNvSpPr/>
          <p:nvPr/>
        </p:nvSpPr>
        <p:spPr>
          <a:xfrm>
            <a:off x="2286000" y="2011501"/>
            <a:ext cx="4572000" cy="3170099"/>
          </a:xfrm>
          <a:prstGeom prst="rect">
            <a:avLst/>
          </a:prstGeom>
        </p:spPr>
        <p:txBody>
          <a:bodyPr>
            <a:spAutoFit/>
          </a:bodyPr>
          <a:lstStyle/>
          <a:p>
            <a:pPr algn="ctr"/>
            <a:r>
              <a:rPr lang="en-US" sz="2000" dirty="0" smtClean="0">
                <a:solidFill>
                  <a:schemeClr val="bg1"/>
                </a:solidFill>
              </a:rPr>
              <a:t>This </a:t>
            </a:r>
            <a:r>
              <a:rPr lang="en-US" sz="2000" dirty="0" err="1" smtClean="0">
                <a:solidFill>
                  <a:schemeClr val="bg1"/>
                </a:solidFill>
              </a:rPr>
              <a:t>handaxe</a:t>
            </a:r>
            <a:r>
              <a:rPr lang="en-US" sz="2000" dirty="0" smtClean="0">
                <a:solidFill>
                  <a:schemeClr val="bg1"/>
                </a:solidFill>
              </a:rPr>
              <a:t> was found in the lowest deposits in the cave. The damage to the edges suggests that it was moved by natural processes after it was discarded by humans. The same deposit contained remains of a bear, which has been extinct in Britain for 450,000 years.</a:t>
            </a:r>
            <a:endParaRPr lang="en-US" sz="2000" dirty="0">
              <a:solidFill>
                <a:schemeClr val="bg1"/>
              </a:solidFill>
            </a:endParaRPr>
          </a:p>
        </p:txBody>
      </p:sp>
      <p:sp>
        <p:nvSpPr>
          <p:cNvPr id="8" name="Rectangle 7"/>
          <p:cNvSpPr/>
          <p:nvPr/>
        </p:nvSpPr>
        <p:spPr>
          <a:xfrm>
            <a:off x="6324600" y="5334000"/>
            <a:ext cx="1983235" cy="830997"/>
          </a:xfrm>
          <a:prstGeom prst="rect">
            <a:avLst/>
          </a:prstGeom>
        </p:spPr>
        <p:txBody>
          <a:bodyPr wrap="none">
            <a:spAutoFit/>
          </a:bodyPr>
          <a:lstStyle/>
          <a:p>
            <a:pPr algn="ctr"/>
            <a:r>
              <a:rPr lang="en-US" dirty="0" smtClean="0">
                <a:solidFill>
                  <a:schemeClr val="bg1"/>
                </a:solidFill>
              </a:rPr>
              <a:t>Kent’s Cavern</a:t>
            </a:r>
          </a:p>
          <a:p>
            <a:pPr algn="ctr"/>
            <a:r>
              <a:rPr lang="en-US" dirty="0" smtClean="0">
                <a:solidFill>
                  <a:schemeClr val="bg1"/>
                </a:solidFill>
              </a:rPr>
              <a:t>Devon, England</a:t>
            </a:r>
          </a:p>
          <a:p>
            <a:pPr algn="ctr"/>
            <a:r>
              <a:rPr lang="en-US" dirty="0" smtClean="0">
                <a:solidFill>
                  <a:schemeClr val="bg1"/>
                </a:solidFill>
              </a:rPr>
              <a:t>500,000 B.C.</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0375" name="Text Box 7"/>
          <p:cNvSpPr txBox="1">
            <a:spLocks noChangeArrowheads="1"/>
          </p:cNvSpPr>
          <p:nvPr/>
        </p:nvSpPr>
        <p:spPr bwMode="auto">
          <a:xfrm>
            <a:off x="765630" y="6337887"/>
            <a:ext cx="7596054" cy="276999"/>
          </a:xfrm>
          <a:prstGeom prst="rect">
            <a:avLst/>
          </a:prstGeom>
          <a:noFill/>
          <a:ln w="9525">
            <a:noFill/>
            <a:miter lim="800000"/>
            <a:headEnd/>
            <a:tailEnd/>
          </a:ln>
          <a:effectLst/>
        </p:spPr>
        <p:txBody>
          <a:bodyPr wrap="none">
            <a:spAutoFit/>
          </a:bodyPr>
          <a:lstStyle/>
          <a:p>
            <a:r>
              <a:rPr lang="en-US" sz="1200" dirty="0" smtClean="0">
                <a:solidFill>
                  <a:srgbClr val="000000"/>
                </a:solidFill>
                <a:latin typeface="Arial" pitchFamily="34" charset="0"/>
                <a:cs typeface="Arial" pitchFamily="34" charset="0"/>
                <a:hlinkClick r:id="rId3"/>
              </a:rPr>
              <a:t>http://www.worldtimelines.org.uk/world/british_isles/england/south-west/500000-8500BC/kentscavern</a:t>
            </a:r>
            <a:endParaRPr lang="en-US" sz="1200" kern="1200" dirty="0">
              <a:solidFill>
                <a:srgbClr val="000000"/>
              </a:solidFill>
              <a:latin typeface="Arial" pitchFamily="34" charset="0"/>
              <a:ea typeface="+mn-ea"/>
              <a:cs typeface="Arial" pitchFamily="34" charset="0"/>
            </a:endParaRPr>
          </a:p>
        </p:txBody>
      </p:sp>
      <p:pic>
        <p:nvPicPr>
          <p:cNvPr id="15362" name="Picture 2"/>
          <p:cNvPicPr>
            <a:picLocks noChangeAspect="1" noChangeArrowheads="1"/>
          </p:cNvPicPr>
          <p:nvPr/>
        </p:nvPicPr>
        <p:blipFill>
          <a:blip r:embed="rId4"/>
          <a:srcRect/>
          <a:stretch>
            <a:fillRect/>
          </a:stretch>
        </p:blipFill>
        <p:spPr bwMode="auto">
          <a:xfrm>
            <a:off x="1714500" y="571500"/>
            <a:ext cx="5715000" cy="5715000"/>
          </a:xfrm>
          <a:prstGeom prst="rect">
            <a:avLst/>
          </a:prstGeom>
          <a:noFill/>
          <a:ln w="9525">
            <a:noFill/>
            <a:miter lim="800000"/>
            <a:headEnd/>
            <a:tailEnd/>
          </a:ln>
        </p:spPr>
      </p:pic>
      <p:sp>
        <p:nvSpPr>
          <p:cNvPr id="7" name="Rectangle 6"/>
          <p:cNvSpPr/>
          <p:nvPr/>
        </p:nvSpPr>
        <p:spPr>
          <a:xfrm>
            <a:off x="6324600" y="5334000"/>
            <a:ext cx="1983235" cy="830997"/>
          </a:xfrm>
          <a:prstGeom prst="rect">
            <a:avLst/>
          </a:prstGeom>
        </p:spPr>
        <p:txBody>
          <a:bodyPr wrap="none">
            <a:spAutoFit/>
          </a:bodyPr>
          <a:lstStyle/>
          <a:p>
            <a:pPr algn="ctr"/>
            <a:r>
              <a:rPr lang="en-US" dirty="0" smtClean="0">
                <a:solidFill>
                  <a:schemeClr val="bg1"/>
                </a:solidFill>
              </a:rPr>
              <a:t>Kent’s Cavern</a:t>
            </a:r>
          </a:p>
          <a:p>
            <a:pPr algn="ctr"/>
            <a:r>
              <a:rPr lang="en-US" dirty="0" smtClean="0">
                <a:solidFill>
                  <a:schemeClr val="bg1"/>
                </a:solidFill>
              </a:rPr>
              <a:t>Devon, England</a:t>
            </a:r>
          </a:p>
          <a:p>
            <a:pPr algn="ctr"/>
            <a:r>
              <a:rPr lang="en-US" dirty="0" smtClean="0">
                <a:solidFill>
                  <a:schemeClr val="bg1"/>
                </a:solidFill>
              </a:rPr>
              <a:t>500,000 B.C.</a:t>
            </a:r>
            <a:endParaRPr lang="en-US" dirty="0"/>
          </a:p>
        </p:txBody>
      </p:sp>
      <p:pic>
        <p:nvPicPr>
          <p:cNvPr id="9" name="Picture 2" descr="04_69"/>
          <p:cNvPicPr>
            <a:picLocks noChangeAspect="1" noChangeArrowheads="1"/>
          </p:cNvPicPr>
          <p:nvPr/>
        </p:nvPicPr>
        <p:blipFill>
          <a:blip r:embed="rId5"/>
          <a:srcRect/>
          <a:stretch>
            <a:fillRect/>
          </a:stretch>
        </p:blipFill>
        <p:spPr bwMode="auto">
          <a:xfrm>
            <a:off x="150812" y="304800"/>
            <a:ext cx="2973388" cy="5943600"/>
          </a:xfrm>
          <a:prstGeom prst="rect">
            <a:avLst/>
          </a:prstGeom>
          <a:noFill/>
          <a:ln w="9525">
            <a:noFill/>
            <a:miter lim="800000"/>
            <a:headEnd/>
            <a:tailEnd/>
          </a:ln>
        </p:spPr>
      </p:pic>
      <p:sp>
        <p:nvSpPr>
          <p:cNvPr id="10" name="Rectangle 9"/>
          <p:cNvSpPr/>
          <p:nvPr/>
        </p:nvSpPr>
        <p:spPr>
          <a:xfrm>
            <a:off x="2286000" y="1676400"/>
            <a:ext cx="4572000" cy="4093428"/>
          </a:xfrm>
          <a:prstGeom prst="rect">
            <a:avLst/>
          </a:prstGeom>
        </p:spPr>
        <p:txBody>
          <a:bodyPr>
            <a:spAutoFit/>
          </a:bodyPr>
          <a:lstStyle/>
          <a:p>
            <a:pPr algn="ctr"/>
            <a:r>
              <a:rPr lang="en-US" sz="2000" dirty="0" smtClean="0">
                <a:solidFill>
                  <a:schemeClr val="bg1">
                    <a:lumMod val="65000"/>
                  </a:schemeClr>
                </a:solidFill>
              </a:rPr>
              <a:t>This</a:t>
            </a:r>
            <a:r>
              <a:rPr lang="en-US" sz="2000" dirty="0" smtClean="0">
                <a:solidFill>
                  <a:schemeClr val="bg1"/>
                </a:solidFill>
              </a:rPr>
              <a:t> </a:t>
            </a:r>
            <a:r>
              <a:rPr lang="en-US" sz="2800" dirty="0" err="1" smtClean="0">
                <a:solidFill>
                  <a:schemeClr val="bg1"/>
                </a:solidFill>
              </a:rPr>
              <a:t>handaxe</a:t>
            </a:r>
            <a:r>
              <a:rPr lang="en-US" sz="2800" dirty="0" smtClean="0">
                <a:solidFill>
                  <a:schemeClr val="bg1"/>
                </a:solidFill>
              </a:rPr>
              <a:t> </a:t>
            </a:r>
            <a:r>
              <a:rPr lang="en-US" sz="2000" dirty="0" smtClean="0">
                <a:solidFill>
                  <a:schemeClr val="bg1">
                    <a:lumMod val="65000"/>
                  </a:schemeClr>
                </a:solidFill>
              </a:rPr>
              <a:t>was found in the lowest deposits in the cave. The damage to the edges suggests that it was moved by natural processes after it was discarded by humans. The same deposit contained </a:t>
            </a:r>
            <a:r>
              <a:rPr lang="en-US" sz="2800" dirty="0" smtClean="0">
                <a:solidFill>
                  <a:schemeClr val="bg1"/>
                </a:solidFill>
              </a:rPr>
              <a:t>remains of a bear, which has been extinct in Britain for 450,000 years</a:t>
            </a:r>
            <a:r>
              <a:rPr lang="en-US" sz="2000" dirty="0" smtClean="0">
                <a:solidFill>
                  <a:schemeClr val="bg1"/>
                </a:solidFill>
              </a:rPr>
              <a:t>.</a:t>
            </a:r>
            <a:endParaRPr lang="en-US" sz="20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900113" y="2162175"/>
            <a:ext cx="7315200" cy="4099648"/>
          </a:xfrm>
        </p:spPr>
        <p:txBody>
          <a:bodyPr>
            <a:spAutoFit/>
          </a:bodyPr>
          <a:lstStyle/>
          <a:p>
            <a:pPr eaLnBrk="1" hangingPunct="1">
              <a:lnSpc>
                <a:spcPct val="120000"/>
              </a:lnSpc>
            </a:pPr>
            <a:r>
              <a:rPr lang="en-US" sz="3600" b="1" dirty="0" smtClean="0">
                <a:latin typeface="Verdana" pitchFamily="34" charset="0"/>
              </a:rPr>
              <a:t>Early Discovery of Prehistoric Evidence . . .</a:t>
            </a:r>
            <a:r>
              <a:rPr lang="en-US" sz="4000" b="1" dirty="0" smtClean="0">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marL="1263650" lvl="2" indent="-349250" eaLnBrk="1" hangingPunct="1">
              <a:lnSpc>
                <a:spcPct val="60000"/>
              </a:lnSpc>
            </a:pPr>
            <a:r>
              <a:rPr lang="en-US" sz="2800" b="1" dirty="0" smtClean="0">
                <a:solidFill>
                  <a:schemeClr val="bg1"/>
                </a:solidFill>
                <a:latin typeface="Verdana" pitchFamily="34" charset="0"/>
              </a:rPr>
              <a:t>thunderstones</a:t>
            </a:r>
          </a:p>
          <a:p>
            <a:pPr marL="1263650" lvl="2" indent="-349250" eaLnBrk="1" hangingPunct="1">
              <a:lnSpc>
                <a:spcPct val="30000"/>
              </a:lnSpc>
            </a:pPr>
            <a:endParaRPr lang="en-US" sz="2800" b="1" dirty="0" smtClean="0">
              <a:latin typeface="Verdana" pitchFamily="34" charset="0"/>
            </a:endParaRPr>
          </a:p>
          <a:p>
            <a:pPr marL="1606550" lvl="3" eaLnBrk="1" hangingPunct="1">
              <a:lnSpc>
                <a:spcPct val="90000"/>
              </a:lnSpc>
            </a:pPr>
            <a:r>
              <a:rPr lang="en-US" sz="2800" b="1" dirty="0" smtClean="0">
                <a:latin typeface="Verdana" pitchFamily="34" charset="0"/>
              </a:rPr>
              <a:t>hand ax, 1715, </a:t>
            </a:r>
            <a:r>
              <a:rPr lang="en-US" sz="2800" b="1" dirty="0" err="1" smtClean="0">
                <a:latin typeface="Verdana" pitchFamily="34" charset="0"/>
              </a:rPr>
              <a:t>Grayes</a:t>
            </a:r>
            <a:r>
              <a:rPr lang="en-US" sz="2800" b="1" dirty="0" smtClean="0">
                <a:latin typeface="Verdana" pitchFamily="34" charset="0"/>
              </a:rPr>
              <a:t> Inn Lane, London</a:t>
            </a:r>
          </a:p>
          <a:p>
            <a:pPr marL="1263650" lvl="2" indent="-349250" eaLnBrk="1" hangingPunct="1">
              <a:lnSpc>
                <a:spcPct val="60000"/>
              </a:lnSpc>
            </a:pPr>
            <a:endParaRPr lang="en-US" sz="2800" dirty="0" smtClean="0">
              <a:latin typeface="Verdana" pitchFamily="34" charset="0"/>
            </a:endParaRPr>
          </a:p>
          <a:p>
            <a:pPr marL="1606550" lvl="3" eaLnBrk="1" hangingPunct="1">
              <a:lnSpc>
                <a:spcPct val="60000"/>
              </a:lnSpc>
            </a:pPr>
            <a:r>
              <a:rPr lang="en-US" sz="2400" b="1" i="1" dirty="0" smtClean="0">
                <a:latin typeface="Verdana" pitchFamily="34" charset="0"/>
              </a:rPr>
              <a:t>etc</a:t>
            </a:r>
            <a:r>
              <a:rPr lang="en-US" sz="2400" b="1" dirty="0" smtClean="0">
                <a:latin typeface="Verdana" pitchFamily="34" charset="0"/>
              </a:rPr>
              <a:t>.</a:t>
            </a:r>
          </a:p>
        </p:txBody>
      </p:sp>
      <p:sp>
        <p:nvSpPr>
          <p:cNvPr id="5427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srcRect/>
          <a:stretch>
            <a:fillRect/>
          </a:stretch>
        </p:blipFill>
        <p:spPr bwMode="auto">
          <a:xfrm>
            <a:off x="762000" y="555625"/>
            <a:ext cx="7589838" cy="5692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7346" name="Picture 3" descr="04_30">
            <a:hlinkClick r:id="rId3"/>
          </p:cNvPr>
          <p:cNvPicPr>
            <a:picLocks noChangeAspect="1" noChangeArrowheads="1"/>
          </p:cNvPicPr>
          <p:nvPr/>
        </p:nvPicPr>
        <p:blipFill>
          <a:blip r:embed="rId4"/>
          <a:srcRect/>
          <a:stretch>
            <a:fillRect/>
          </a:stretch>
        </p:blipFill>
        <p:spPr bwMode="auto">
          <a:xfrm>
            <a:off x="2590800" y="57150"/>
            <a:ext cx="3706813" cy="5962650"/>
          </a:xfrm>
          <a:prstGeom prst="rect">
            <a:avLst/>
          </a:prstGeom>
          <a:noFill/>
          <a:ln w="9525">
            <a:noFill/>
            <a:miter lim="800000"/>
            <a:headEnd/>
            <a:tailEnd/>
          </a:ln>
        </p:spPr>
      </p:pic>
      <p:sp>
        <p:nvSpPr>
          <p:cNvPr id="57347" name="Text Box 4"/>
          <p:cNvSpPr txBox="1">
            <a:spLocks noChangeArrowheads="1"/>
          </p:cNvSpPr>
          <p:nvPr/>
        </p:nvSpPr>
        <p:spPr bwMode="auto">
          <a:xfrm>
            <a:off x="2139950" y="6203950"/>
            <a:ext cx="4597400" cy="642938"/>
          </a:xfrm>
          <a:prstGeom prst="rect">
            <a:avLst/>
          </a:prstGeom>
          <a:noFill/>
          <a:ln w="9525">
            <a:noFill/>
            <a:miter lim="800000"/>
            <a:headEnd/>
            <a:tailEnd/>
          </a:ln>
        </p:spPr>
        <p:txBody>
          <a:bodyPr wrap="none">
            <a:spAutoFit/>
          </a:bodyPr>
          <a:lstStyle/>
          <a:p>
            <a:pPr algn="ctr">
              <a:lnSpc>
                <a:spcPct val="90000"/>
              </a:lnSpc>
              <a:spcBef>
                <a:spcPct val="20000"/>
              </a:spcBef>
              <a:buClr>
                <a:schemeClr val="hlink"/>
              </a:buClr>
            </a:pPr>
            <a:r>
              <a:rPr kumimoji="1" lang="en-US" sz="1800">
                <a:solidFill>
                  <a:schemeClr val="tx2"/>
                </a:solidFill>
              </a:rPr>
              <a:t>Hand Ax, 1715</a:t>
            </a:r>
          </a:p>
          <a:p>
            <a:pPr algn="ctr">
              <a:lnSpc>
                <a:spcPct val="90000"/>
              </a:lnSpc>
              <a:spcBef>
                <a:spcPct val="20000"/>
              </a:spcBef>
              <a:buClr>
                <a:schemeClr val="hlink"/>
              </a:buClr>
            </a:pPr>
            <a:r>
              <a:rPr kumimoji="1" lang="en-US" sz="1800">
                <a:solidFill>
                  <a:schemeClr val="tx2"/>
                </a:solidFill>
              </a:rPr>
              <a:t>Grayes Inn Lane, London, England</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1120.jpg"/>
          <p:cNvPicPr>
            <a:picLocks noChangeAspect="1"/>
          </p:cNvPicPr>
          <p:nvPr/>
        </p:nvPicPr>
        <p:blipFill>
          <a:blip r:embed="rId3"/>
          <a:stretch>
            <a:fillRect/>
          </a:stretch>
        </p:blipFill>
        <p:spPr>
          <a:xfrm>
            <a:off x="457200" y="815789"/>
            <a:ext cx="8229600" cy="4797857"/>
          </a:xfrm>
          <a:prstGeom prst="rect">
            <a:avLst/>
          </a:prstGeom>
        </p:spPr>
      </p:pic>
      <p:sp>
        <p:nvSpPr>
          <p:cNvPr id="8" name="TextBox 7"/>
          <p:cNvSpPr txBox="1"/>
          <p:nvPr/>
        </p:nvSpPr>
        <p:spPr>
          <a:xfrm>
            <a:off x="1600200" y="5312175"/>
            <a:ext cx="5945858" cy="830997"/>
          </a:xfrm>
          <a:prstGeom prst="rect">
            <a:avLst/>
          </a:prstGeom>
          <a:noFill/>
        </p:spPr>
        <p:txBody>
          <a:bodyPr wrap="none" rtlCol="0">
            <a:spAutoFit/>
          </a:bodyPr>
          <a:lstStyle/>
          <a:p>
            <a:pPr algn="ctr"/>
            <a:r>
              <a:rPr lang="en-US" dirty="0" smtClean="0">
                <a:solidFill>
                  <a:schemeClr val="bg1"/>
                </a:solidFill>
              </a:rPr>
              <a:t>Examples of the Mousterian tool kit,</a:t>
            </a:r>
          </a:p>
          <a:p>
            <a:pPr algn="ctr"/>
            <a:r>
              <a:rPr lang="en-US" dirty="0" smtClean="0">
                <a:solidFill>
                  <a:schemeClr val="bg1"/>
                </a:solidFill>
              </a:rPr>
              <a:t>including (from left to right),</a:t>
            </a:r>
          </a:p>
          <a:p>
            <a:pPr algn="ctr"/>
            <a:r>
              <a:rPr lang="en-US" dirty="0" smtClean="0">
                <a:solidFill>
                  <a:schemeClr val="bg1"/>
                </a:solidFill>
              </a:rPr>
              <a:t>a </a:t>
            </a:r>
            <a:r>
              <a:rPr lang="en-US" dirty="0" err="1" smtClean="0">
                <a:solidFill>
                  <a:schemeClr val="bg1"/>
                </a:solidFill>
              </a:rPr>
              <a:t>Levallois</a:t>
            </a:r>
            <a:r>
              <a:rPr lang="en-US" dirty="0" smtClean="0">
                <a:solidFill>
                  <a:schemeClr val="bg1"/>
                </a:solidFill>
              </a:rPr>
              <a:t> point, a perforator, and a side scraper.</a:t>
            </a:r>
            <a:endParaRPr lang="en-US" dirty="0">
              <a:solidFill>
                <a:schemeClr val="bg1"/>
              </a:solidFill>
            </a:endParaRPr>
          </a:p>
        </p:txBody>
      </p:sp>
      <p:sp>
        <p:nvSpPr>
          <p:cNvPr id="5" name="Text Box 1029"/>
          <p:cNvSpPr txBox="1">
            <a:spLocks noChangeArrowheads="1"/>
          </p:cNvSpPr>
          <p:nvPr/>
        </p:nvSpPr>
        <p:spPr bwMode="auto">
          <a:xfrm>
            <a:off x="3000828" y="6248400"/>
            <a:ext cx="3105337" cy="369332"/>
          </a:xfrm>
          <a:prstGeom prst="rect">
            <a:avLst/>
          </a:prstGeom>
          <a:noFill/>
          <a:ln w="9525">
            <a:noFill/>
            <a:miter lim="800000"/>
            <a:headEnd/>
            <a:tailEnd/>
          </a:ln>
        </p:spPr>
        <p:txBody>
          <a:bodyPr wrap="none">
            <a:spAutoFit/>
          </a:bodyPr>
          <a:lstStyle/>
          <a:p>
            <a:pPr algn="ctr">
              <a:lnSpc>
                <a:spcPct val="150000"/>
              </a:lnSpc>
            </a:pPr>
            <a:r>
              <a:rPr lang="en-US" sz="1200" i="1" dirty="0">
                <a:solidFill>
                  <a:schemeClr val="bg1"/>
                </a:solidFill>
                <a:latin typeface="Arial" pitchFamily="34" charset="0"/>
                <a:cs typeface="Arial" pitchFamily="34" charset="0"/>
              </a:rPr>
              <a:t>Understanding </a:t>
            </a:r>
            <a:r>
              <a:rPr lang="en-US" sz="1200" i="1" dirty="0" smtClean="0">
                <a:solidFill>
                  <a:schemeClr val="bg1"/>
                </a:solidFill>
                <a:latin typeface="Arial" pitchFamily="34" charset="0"/>
                <a:cs typeface="Arial" pitchFamily="34" charset="0"/>
              </a:rPr>
              <a:t>Humans, 10</a:t>
            </a:r>
            <a:r>
              <a:rPr lang="en-US" sz="1200" i="1" baseline="30000" dirty="0" smtClean="0">
                <a:solidFill>
                  <a:schemeClr val="bg1"/>
                </a:solidFill>
                <a:latin typeface="Arial" pitchFamily="34" charset="0"/>
                <a:cs typeface="Arial" pitchFamily="34" charset="0"/>
              </a:rPr>
              <a:t>th</a:t>
            </a:r>
            <a:r>
              <a:rPr lang="en-US" sz="1200" i="1" dirty="0" smtClean="0">
                <a:solidFill>
                  <a:schemeClr val="bg1"/>
                </a:solidFill>
                <a:latin typeface="Arial" pitchFamily="34" charset="0"/>
                <a:cs typeface="Arial" pitchFamily="34" charset="0"/>
              </a:rPr>
              <a:t> </a:t>
            </a:r>
            <a:r>
              <a:rPr lang="en-US" sz="1200" i="1" dirty="0">
                <a:solidFill>
                  <a:schemeClr val="bg1"/>
                </a:solidFill>
                <a:latin typeface="Arial" pitchFamily="34" charset="0"/>
                <a:cs typeface="Arial" pitchFamily="34" charset="0"/>
              </a:rPr>
              <a:t>ed</a:t>
            </a:r>
            <a:r>
              <a:rPr lang="en-US" sz="1200" dirty="0">
                <a:solidFill>
                  <a:schemeClr val="bg1"/>
                </a:solidFill>
                <a:latin typeface="Arial" pitchFamily="34" charset="0"/>
                <a:cs typeface="Arial" pitchFamily="34" charset="0"/>
              </a:rPr>
              <a:t>., p.  </a:t>
            </a:r>
            <a:r>
              <a:rPr lang="en-US" sz="1200" dirty="0" smtClean="0">
                <a:solidFill>
                  <a:schemeClr val="bg1"/>
                </a:solidFill>
                <a:latin typeface="Arial" pitchFamily="34" charset="0"/>
                <a:cs typeface="Arial" pitchFamily="34" charset="0"/>
              </a:rPr>
              <a:t>275</a:t>
            </a:r>
            <a:endParaRPr lang="en-US" sz="12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1233488" y="5967413"/>
            <a:ext cx="6691312" cy="882650"/>
          </a:xfrm>
          <a:prstGeom prst="rect">
            <a:avLst/>
          </a:prstGeom>
          <a:noFill/>
          <a:ln w="9525">
            <a:noFill/>
            <a:miter lim="800000"/>
            <a:headEnd/>
            <a:tailEnd/>
          </a:ln>
        </p:spPr>
        <p:txBody>
          <a:bodyPr wrap="none">
            <a:spAutoFit/>
          </a:bodyPr>
          <a:lstStyle/>
          <a:p>
            <a:pPr algn="ctr">
              <a:lnSpc>
                <a:spcPct val="140000"/>
              </a:lnSpc>
            </a:pPr>
            <a:r>
              <a:rPr lang="en-US" sz="2800" baseline="30000" dirty="0" err="1">
                <a:solidFill>
                  <a:schemeClr val="tx2"/>
                </a:solidFill>
              </a:rPr>
              <a:t>Acheulian</a:t>
            </a:r>
            <a:r>
              <a:rPr lang="en-US" sz="2800" baseline="30000" dirty="0">
                <a:solidFill>
                  <a:schemeClr val="tx2"/>
                </a:solidFill>
              </a:rPr>
              <a:t> </a:t>
            </a:r>
            <a:r>
              <a:rPr lang="en-US" sz="2800" baseline="30000" dirty="0" err="1">
                <a:solidFill>
                  <a:schemeClr val="tx2"/>
                </a:solidFill>
              </a:rPr>
              <a:t>biface</a:t>
            </a:r>
            <a:r>
              <a:rPr lang="en-US" sz="2800" baseline="30000" dirty="0">
                <a:solidFill>
                  <a:schemeClr val="tx2"/>
                </a:solidFill>
              </a:rPr>
              <a:t> (“hand axe”).</a:t>
            </a:r>
          </a:p>
          <a:p>
            <a:pPr algn="ctr">
              <a:lnSpc>
                <a:spcPct val="60000"/>
              </a:lnSpc>
            </a:pPr>
            <a:endParaRPr lang="en-US" sz="2800" baseline="30000" dirty="0">
              <a:solidFill>
                <a:schemeClr val="tx2"/>
              </a:solidFill>
            </a:endParaRPr>
          </a:p>
          <a:p>
            <a:pPr algn="ctr"/>
            <a:r>
              <a:rPr lang="en-US" sz="1400" b="0" i="1" dirty="0">
                <a:solidFill>
                  <a:schemeClr val="tx2"/>
                </a:solidFill>
              </a:rPr>
              <a:t>Understanding Physical Anthropology and Archaeology (9th </a:t>
            </a:r>
            <a:r>
              <a:rPr lang="en-US" sz="1400" b="0" i="1" dirty="0" err="1">
                <a:solidFill>
                  <a:schemeClr val="tx2"/>
                </a:solidFill>
              </a:rPr>
              <a:t>ed</a:t>
            </a:r>
            <a:r>
              <a:rPr lang="en-US" sz="1400" b="0" i="1" dirty="0">
                <a:solidFill>
                  <a:schemeClr val="tx2"/>
                </a:solidFill>
              </a:rPr>
              <a:t>), </a:t>
            </a:r>
            <a:r>
              <a:rPr lang="en-US" sz="1400" b="0" dirty="0">
                <a:solidFill>
                  <a:schemeClr val="tx2"/>
                </a:solidFill>
              </a:rPr>
              <a:t> p. 239 </a:t>
            </a:r>
          </a:p>
        </p:txBody>
      </p:sp>
      <p:pic>
        <p:nvPicPr>
          <p:cNvPr id="58371" name="Picture 5" descr="Turn81116"/>
          <p:cNvPicPr>
            <a:picLocks noChangeAspect="1" noChangeArrowheads="1"/>
          </p:cNvPicPr>
          <p:nvPr/>
        </p:nvPicPr>
        <p:blipFill>
          <a:blip r:embed="rId3"/>
          <a:srcRect/>
          <a:stretch>
            <a:fillRect/>
          </a:stretch>
        </p:blipFill>
        <p:spPr bwMode="auto">
          <a:xfrm>
            <a:off x="2863850" y="76200"/>
            <a:ext cx="307975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290638" y="5929086"/>
            <a:ext cx="4552848" cy="393441"/>
          </a:xfrm>
          <a:prstGeom prst="rect">
            <a:avLst/>
          </a:prstGeom>
          <a:noFill/>
          <a:ln w="9525">
            <a:noFill/>
            <a:miter lim="800000"/>
            <a:headEnd/>
            <a:tailEnd/>
          </a:ln>
        </p:spPr>
        <p:txBody>
          <a:bodyPr wrap="none">
            <a:spAutoFit/>
          </a:bodyPr>
          <a:lstStyle/>
          <a:p>
            <a:pPr algn="ctr">
              <a:lnSpc>
                <a:spcPct val="140000"/>
              </a:lnSpc>
            </a:pPr>
            <a:r>
              <a:rPr lang="en-US" sz="2400" baseline="30000" dirty="0"/>
              <a:t>Small tools of the </a:t>
            </a:r>
            <a:r>
              <a:rPr lang="en-US" sz="2400" baseline="30000" dirty="0" err="1"/>
              <a:t>Acheulian</a:t>
            </a:r>
            <a:r>
              <a:rPr lang="en-US" sz="2400" baseline="30000" dirty="0"/>
              <a:t> Industry</a:t>
            </a:r>
            <a:r>
              <a:rPr lang="en-US" sz="2400" baseline="30000" dirty="0" smtClean="0"/>
              <a:t>.</a:t>
            </a:r>
            <a:endParaRPr lang="en-US" sz="2400" baseline="30000" dirty="0"/>
          </a:p>
        </p:txBody>
      </p:sp>
      <p:pic>
        <p:nvPicPr>
          <p:cNvPr id="59395" name="Picture 5" descr="Turn81117"/>
          <p:cNvPicPr>
            <a:picLocks noChangeAspect="1" noChangeArrowheads="1"/>
          </p:cNvPicPr>
          <p:nvPr/>
        </p:nvPicPr>
        <p:blipFill>
          <a:blip r:embed="rId3"/>
          <a:srcRect/>
          <a:stretch>
            <a:fillRect/>
          </a:stretch>
        </p:blipFill>
        <p:spPr bwMode="auto">
          <a:xfrm>
            <a:off x="2514600" y="968375"/>
            <a:ext cx="4114800" cy="4899025"/>
          </a:xfrm>
          <a:prstGeom prst="rect">
            <a:avLst/>
          </a:prstGeom>
          <a:noFill/>
          <a:ln w="9525">
            <a:noFill/>
            <a:miter lim="800000"/>
            <a:headEnd/>
            <a:tailEnd/>
          </a:ln>
        </p:spPr>
      </p:pic>
      <p:sp>
        <p:nvSpPr>
          <p:cNvPr id="59396" name="Text Box 6"/>
          <p:cNvSpPr txBox="1">
            <a:spLocks noChangeArrowheads="1"/>
          </p:cNvSpPr>
          <p:nvPr/>
        </p:nvSpPr>
        <p:spPr bwMode="auto">
          <a:xfrm>
            <a:off x="741363" y="1301750"/>
            <a:ext cx="1925637" cy="366713"/>
          </a:xfrm>
          <a:prstGeom prst="rect">
            <a:avLst/>
          </a:prstGeom>
          <a:noFill/>
          <a:ln w="9525">
            <a:noFill/>
            <a:miter lim="800000"/>
            <a:headEnd/>
            <a:tailEnd/>
          </a:ln>
        </p:spPr>
        <p:txBody>
          <a:bodyPr wrap="none">
            <a:spAutoFit/>
          </a:bodyPr>
          <a:lstStyle/>
          <a:p>
            <a:pPr>
              <a:lnSpc>
                <a:spcPct val="90000"/>
              </a:lnSpc>
              <a:spcBef>
                <a:spcPct val="20000"/>
              </a:spcBef>
              <a:buClr>
                <a:schemeClr val="hlink"/>
              </a:buClr>
            </a:pPr>
            <a:r>
              <a:rPr kumimoji="1" lang="en-US" sz="2000"/>
              <a:t>side scraper</a:t>
            </a:r>
          </a:p>
        </p:txBody>
      </p:sp>
      <p:sp>
        <p:nvSpPr>
          <p:cNvPr id="59397" name="Text Box 7"/>
          <p:cNvSpPr txBox="1">
            <a:spLocks noChangeArrowheads="1"/>
          </p:cNvSpPr>
          <p:nvPr/>
        </p:nvSpPr>
        <p:spPr bwMode="auto">
          <a:xfrm>
            <a:off x="6623050" y="1309688"/>
            <a:ext cx="920750" cy="366712"/>
          </a:xfrm>
          <a:prstGeom prst="rect">
            <a:avLst/>
          </a:prstGeom>
          <a:noFill/>
          <a:ln w="9525">
            <a:noFill/>
            <a:miter lim="800000"/>
            <a:headEnd/>
            <a:tailEnd/>
          </a:ln>
        </p:spPr>
        <p:txBody>
          <a:bodyPr wrap="none">
            <a:spAutoFit/>
          </a:bodyPr>
          <a:lstStyle/>
          <a:p>
            <a:pPr>
              <a:lnSpc>
                <a:spcPct val="90000"/>
              </a:lnSpc>
              <a:spcBef>
                <a:spcPct val="20000"/>
              </a:spcBef>
              <a:buClr>
                <a:schemeClr val="hlink"/>
              </a:buClr>
            </a:pPr>
            <a:r>
              <a:rPr kumimoji="1" lang="en-US" sz="2000"/>
              <a:t>point</a:t>
            </a:r>
          </a:p>
        </p:txBody>
      </p:sp>
      <p:sp>
        <p:nvSpPr>
          <p:cNvPr id="59398" name="Text Box 8"/>
          <p:cNvSpPr txBox="1">
            <a:spLocks noChangeArrowheads="1"/>
          </p:cNvSpPr>
          <p:nvPr/>
        </p:nvSpPr>
        <p:spPr bwMode="auto">
          <a:xfrm>
            <a:off x="950913" y="4076700"/>
            <a:ext cx="1868487" cy="366713"/>
          </a:xfrm>
          <a:prstGeom prst="rect">
            <a:avLst/>
          </a:prstGeom>
          <a:noFill/>
          <a:ln w="9525">
            <a:noFill/>
            <a:miter lim="800000"/>
            <a:headEnd/>
            <a:tailEnd/>
          </a:ln>
        </p:spPr>
        <p:txBody>
          <a:bodyPr wrap="none">
            <a:spAutoFit/>
          </a:bodyPr>
          <a:lstStyle/>
          <a:p>
            <a:pPr>
              <a:lnSpc>
                <a:spcPct val="90000"/>
              </a:lnSpc>
              <a:spcBef>
                <a:spcPct val="20000"/>
              </a:spcBef>
              <a:buClr>
                <a:schemeClr val="hlink"/>
              </a:buClr>
            </a:pPr>
            <a:r>
              <a:rPr kumimoji="1" lang="en-US" sz="2000"/>
              <a:t>end scraper</a:t>
            </a:r>
          </a:p>
        </p:txBody>
      </p:sp>
      <p:sp>
        <p:nvSpPr>
          <p:cNvPr id="59399" name="Text Box 9"/>
          <p:cNvSpPr txBox="1">
            <a:spLocks noChangeArrowheads="1"/>
          </p:cNvSpPr>
          <p:nvPr/>
        </p:nvSpPr>
        <p:spPr bwMode="auto">
          <a:xfrm>
            <a:off x="6757988" y="4071938"/>
            <a:ext cx="938212" cy="366712"/>
          </a:xfrm>
          <a:prstGeom prst="rect">
            <a:avLst/>
          </a:prstGeom>
          <a:noFill/>
          <a:ln w="9525">
            <a:noFill/>
            <a:miter lim="800000"/>
            <a:headEnd/>
            <a:tailEnd/>
          </a:ln>
        </p:spPr>
        <p:txBody>
          <a:bodyPr wrap="none">
            <a:spAutoFit/>
          </a:bodyPr>
          <a:lstStyle/>
          <a:p>
            <a:pPr>
              <a:lnSpc>
                <a:spcPct val="90000"/>
              </a:lnSpc>
              <a:spcBef>
                <a:spcPct val="20000"/>
              </a:spcBef>
              <a:buClr>
                <a:schemeClr val="hlink"/>
              </a:buClr>
            </a:pPr>
            <a:r>
              <a:rPr kumimoji="1" lang="en-US" sz="2000"/>
              <a:t>burin</a:t>
            </a:r>
          </a:p>
        </p:txBody>
      </p:sp>
      <p:sp>
        <p:nvSpPr>
          <p:cNvPr id="9" name="Text Box 1029"/>
          <p:cNvSpPr txBox="1">
            <a:spLocks noChangeArrowheads="1"/>
          </p:cNvSpPr>
          <p:nvPr/>
        </p:nvSpPr>
        <p:spPr bwMode="auto">
          <a:xfrm>
            <a:off x="3000828" y="6248400"/>
            <a:ext cx="3105338" cy="335156"/>
          </a:xfrm>
          <a:prstGeom prst="rect">
            <a:avLst/>
          </a:prstGeom>
          <a:noFill/>
          <a:ln w="9525">
            <a:noFill/>
            <a:miter lim="800000"/>
            <a:headEnd/>
            <a:tailEnd/>
          </a:ln>
        </p:spPr>
        <p:txBody>
          <a:bodyPr wrap="none">
            <a:spAutoFit/>
          </a:bodyPr>
          <a:lstStyle/>
          <a:p>
            <a:pPr algn="ctr">
              <a:lnSpc>
                <a:spcPct val="150000"/>
              </a:lnSpc>
            </a:pPr>
            <a:r>
              <a:rPr lang="en-US" sz="1200" i="1" dirty="0">
                <a:latin typeface="Arial" pitchFamily="34" charset="0"/>
                <a:cs typeface="Arial" pitchFamily="34" charset="0"/>
              </a:rPr>
              <a:t>Understanding </a:t>
            </a:r>
            <a:r>
              <a:rPr lang="en-US" sz="1200" i="1" dirty="0" smtClean="0">
                <a:latin typeface="Arial" pitchFamily="34" charset="0"/>
                <a:cs typeface="Arial" pitchFamily="34" charset="0"/>
              </a:rPr>
              <a:t>Humans, 10</a:t>
            </a:r>
            <a:r>
              <a:rPr lang="en-US" sz="1200" i="1" baseline="30000" dirty="0" smtClean="0">
                <a:latin typeface="Arial" pitchFamily="34" charset="0"/>
                <a:cs typeface="Arial" pitchFamily="34" charset="0"/>
              </a:rPr>
              <a:t>th</a:t>
            </a:r>
            <a:r>
              <a:rPr lang="en-US" sz="1200" i="1" dirty="0" smtClean="0">
                <a:latin typeface="Arial" pitchFamily="34" charset="0"/>
                <a:cs typeface="Arial" pitchFamily="34" charset="0"/>
              </a:rPr>
              <a:t> </a:t>
            </a:r>
            <a:r>
              <a:rPr lang="en-US" sz="1200" i="1" dirty="0">
                <a:latin typeface="Arial" pitchFamily="34" charset="0"/>
                <a:cs typeface="Arial" pitchFamily="34" charset="0"/>
              </a:rPr>
              <a:t>ed</a:t>
            </a:r>
            <a:r>
              <a:rPr lang="en-US" sz="1200" dirty="0">
                <a:latin typeface="Arial" pitchFamily="34" charset="0"/>
                <a:cs typeface="Arial" pitchFamily="34" charset="0"/>
              </a:rPr>
              <a:t>., p.  </a:t>
            </a:r>
            <a:r>
              <a:rPr lang="en-US" sz="1200" dirty="0" smtClean="0">
                <a:latin typeface="Arial" pitchFamily="34" charset="0"/>
                <a:cs typeface="Arial" pitchFamily="34" charset="0"/>
              </a:rPr>
              <a:t>252</a:t>
            </a:r>
            <a:endParaRPr lang="en-US" sz="1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329487" cy="3833812"/>
          </a:xfrm>
        </p:spPr>
        <p:txBody>
          <a:bodyPr>
            <a:spAutoFit/>
          </a:bodyPr>
          <a:lstStyle/>
          <a:p>
            <a:pPr eaLnBrk="1" hangingPunct="1">
              <a:lnSpc>
                <a:spcPct val="120000"/>
              </a:lnSpc>
            </a:pPr>
            <a:r>
              <a:rPr lang="en-US" sz="3600" b="1" dirty="0" smtClean="0">
                <a:latin typeface="Verdana" pitchFamily="34" charset="0"/>
              </a:rPr>
              <a:t>Early Discovery of Prehistoric Evidence . . .</a:t>
            </a:r>
            <a:r>
              <a:rPr lang="en-US" sz="4000" b="1" dirty="0" smtClean="0">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solidFill>
                <a:schemeClr val="bg1"/>
              </a:solidFill>
              <a:latin typeface="Verdana" pitchFamily="34" charset="0"/>
            </a:endParaRPr>
          </a:p>
          <a:p>
            <a:pPr marL="1263650" lvl="2" indent="-349250" eaLnBrk="1" hangingPunct="1">
              <a:lnSpc>
                <a:spcPct val="120000"/>
              </a:lnSpc>
            </a:pPr>
            <a:r>
              <a:rPr lang="en-US" sz="2800" b="1" dirty="0" smtClean="0">
                <a:solidFill>
                  <a:schemeClr val="bg1"/>
                </a:solidFill>
                <a:latin typeface="Verdana" pitchFamily="34" charset="0"/>
              </a:rPr>
              <a:t>and the bones associated with the “thunderstones” ???</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
        <p:nvSpPr>
          <p:cNvPr id="4" name="TextBox 3"/>
          <p:cNvSpPr txBox="1"/>
          <p:nvPr/>
        </p:nvSpPr>
        <p:spPr>
          <a:xfrm>
            <a:off x="3908408" y="1524000"/>
            <a:ext cx="1340432" cy="584775"/>
          </a:xfrm>
          <a:prstGeom prst="rect">
            <a:avLst/>
          </a:prstGeom>
          <a:noFill/>
        </p:spPr>
        <p:txBody>
          <a:bodyPr wrap="none" rtlCol="0">
            <a:spAutoFit/>
          </a:bodyPr>
          <a:lstStyle/>
          <a:p>
            <a:r>
              <a:rPr lang="en-US" sz="3200" dirty="0" smtClean="0"/>
              <a:t>REM:</a:t>
            </a:r>
            <a:endParaRPr lang="en-US" sz="32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3"/>
          <p:cNvSpPr>
            <a:spLocks noGrp="1" noChangeArrowheads="1"/>
          </p:cNvSpPr>
          <p:nvPr>
            <p:ph type="subTitle" idx="4294967295"/>
          </p:nvPr>
        </p:nvSpPr>
        <p:spPr>
          <a:xfrm>
            <a:off x="900113" y="3636963"/>
            <a:ext cx="7315200" cy="2362200"/>
          </a:xfrm>
        </p:spPr>
        <p:txBody>
          <a:bodyPr/>
          <a:lstStyle/>
          <a:p>
            <a:pPr marL="0" indent="0" eaLnBrk="1" hangingPunct="1">
              <a:lnSpc>
                <a:spcPct val="120000"/>
              </a:lnSpc>
              <a:buFontTx/>
              <a:buNone/>
            </a:pPr>
            <a:r>
              <a:rPr lang="en-US" b="1" smtClean="0"/>
              <a:t>The belief that humans and all life forms were specially created by God or some other divine force</a:t>
            </a:r>
            <a:endParaRPr lang="en-US" sz="4000" b="1" smtClean="0"/>
          </a:p>
        </p:txBody>
      </p:sp>
      <p:sp>
        <p:nvSpPr>
          <p:cNvPr id="9219" name="Text Box 4"/>
          <p:cNvSpPr txBox="1">
            <a:spLocks noChangeArrowheads="1"/>
          </p:cNvSpPr>
          <p:nvPr/>
        </p:nvSpPr>
        <p:spPr bwMode="auto">
          <a:xfrm>
            <a:off x="765175" y="2297113"/>
            <a:ext cx="7304088" cy="750887"/>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pPr>
            <a:r>
              <a:rPr lang="en-US" sz="4800"/>
              <a:t>creationism</a:t>
            </a:r>
          </a:p>
        </p:txBody>
      </p:sp>
      <p:sp>
        <p:nvSpPr>
          <p:cNvPr id="9220" name="Rectangle 5"/>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t>Glossary</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900113" y="2036763"/>
            <a:ext cx="7315200" cy="3557587"/>
          </a:xfrm>
        </p:spPr>
        <p:txBody>
          <a:bodyPr>
            <a:spAutoFit/>
          </a:bodyPr>
          <a:lstStyle/>
          <a:p>
            <a:pPr eaLnBrk="1" hangingPunct="1">
              <a:lnSpc>
                <a:spcPct val="110000"/>
              </a:lnSpc>
            </a:pPr>
            <a:r>
              <a:rPr lang="en-US" b="1" dirty="0" smtClean="0"/>
              <a:t>Isaac de la </a:t>
            </a:r>
            <a:r>
              <a:rPr lang="en-US" b="1" dirty="0" err="1" smtClean="0"/>
              <a:t>Peyrère</a:t>
            </a:r>
            <a:r>
              <a:rPr lang="en-US" b="1" dirty="0" smtClean="0"/>
              <a:t>, 1655</a:t>
            </a:r>
          </a:p>
          <a:p>
            <a:pPr eaLnBrk="1" hangingPunct="1">
              <a:lnSpc>
                <a:spcPct val="110000"/>
              </a:lnSpc>
            </a:pPr>
            <a:r>
              <a:rPr lang="en-US" b="1" dirty="0" smtClean="0"/>
              <a:t>John Friedrich </a:t>
            </a:r>
            <a:r>
              <a:rPr lang="en-US" b="1" dirty="0" err="1" smtClean="0"/>
              <a:t>Esper</a:t>
            </a:r>
            <a:r>
              <a:rPr lang="en-US" b="1" dirty="0" smtClean="0"/>
              <a:t>, 1771</a:t>
            </a:r>
          </a:p>
          <a:p>
            <a:pPr eaLnBrk="1" hangingPunct="1">
              <a:lnSpc>
                <a:spcPct val="110000"/>
              </a:lnSpc>
            </a:pPr>
            <a:r>
              <a:rPr lang="en-US" b="1" dirty="0" smtClean="0"/>
              <a:t>John Frere, 1790</a:t>
            </a:r>
          </a:p>
          <a:p>
            <a:pPr eaLnBrk="1" hangingPunct="1">
              <a:lnSpc>
                <a:spcPct val="110000"/>
              </a:lnSpc>
            </a:pPr>
            <a:r>
              <a:rPr lang="en-US" b="1" dirty="0" smtClean="0"/>
              <a:t>Philippe-Charles </a:t>
            </a:r>
            <a:r>
              <a:rPr lang="en-US" b="1" dirty="0" err="1" smtClean="0"/>
              <a:t>Schmerling</a:t>
            </a:r>
            <a:r>
              <a:rPr lang="en-US" b="1" dirty="0" smtClean="0"/>
              <a:t>, 1830</a:t>
            </a:r>
          </a:p>
          <a:p>
            <a:pPr eaLnBrk="1" hangingPunct="1">
              <a:lnSpc>
                <a:spcPct val="110000"/>
              </a:lnSpc>
            </a:pPr>
            <a:r>
              <a:rPr lang="en-US" b="1" dirty="0" smtClean="0"/>
              <a:t>Father John </a:t>
            </a:r>
            <a:r>
              <a:rPr lang="en-US" b="1" dirty="0" err="1" smtClean="0"/>
              <a:t>MacEnery</a:t>
            </a:r>
            <a:r>
              <a:rPr lang="en-US" b="1" dirty="0" smtClean="0"/>
              <a:t>, 1829</a:t>
            </a:r>
          </a:p>
          <a:p>
            <a:pPr lvl="1" eaLnBrk="1" hangingPunct="1">
              <a:lnSpc>
                <a:spcPct val="110000"/>
              </a:lnSpc>
            </a:pPr>
            <a:r>
              <a:rPr lang="en-US" sz="2000" b="1" dirty="0" smtClean="0">
                <a:latin typeface="Verdana" pitchFamily="34" charset="0"/>
              </a:rPr>
              <a:t>Kent’s Cavern, Devonshire</a:t>
            </a:r>
          </a:p>
        </p:txBody>
      </p:sp>
      <p:sp>
        <p:nvSpPr>
          <p:cNvPr id="4915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481887" cy="2887009"/>
          </a:xfrm>
        </p:spPr>
        <p:txBody>
          <a:bodyPr wrap="square">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marL="1263650" lvl="2" indent="-349250" eaLnBrk="1" hangingPunct="1">
              <a:lnSpc>
                <a:spcPct val="120000"/>
              </a:lnSpc>
            </a:pPr>
            <a:r>
              <a:rPr lang="en-US" sz="2800" b="1" dirty="0" smtClean="0">
                <a:latin typeface="Verdana" pitchFamily="34" charset="0"/>
              </a:rPr>
              <a:t>what about </a:t>
            </a:r>
            <a:r>
              <a:rPr lang="en-US" sz="3200" b="1" i="1" dirty="0" smtClean="0">
                <a:latin typeface="Verdana" pitchFamily="34" charset="0"/>
              </a:rPr>
              <a:t>the stone tools</a:t>
            </a:r>
            <a:r>
              <a:rPr lang="en-US" sz="2800" b="1" dirty="0" smtClean="0">
                <a:latin typeface="Verdana" pitchFamily="34" charset="0"/>
              </a:rPr>
              <a:t>?</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481887" cy="2887009"/>
          </a:xfrm>
        </p:spPr>
        <p:txBody>
          <a:bodyPr wrap="square">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marL="1263650" lvl="2" indent="-349250" eaLnBrk="1" hangingPunct="1">
              <a:lnSpc>
                <a:spcPct val="120000"/>
              </a:lnSpc>
            </a:pPr>
            <a:r>
              <a:rPr lang="en-US" sz="2800" b="1" dirty="0" smtClean="0">
                <a:latin typeface="Verdana" pitchFamily="34" charset="0"/>
              </a:rPr>
              <a:t>what about </a:t>
            </a:r>
            <a:r>
              <a:rPr lang="en-US" sz="3200" b="1" i="1" dirty="0" smtClean="0">
                <a:latin typeface="Verdana" pitchFamily="34" charset="0"/>
              </a:rPr>
              <a:t>the stone tools</a:t>
            </a:r>
            <a:r>
              <a:rPr lang="en-US" sz="2800" b="1" dirty="0" smtClean="0">
                <a:latin typeface="Verdana" pitchFamily="34" charset="0"/>
              </a:rPr>
              <a:t>?</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481887" cy="2887009"/>
          </a:xfrm>
        </p:spPr>
        <p:txBody>
          <a:bodyPr wrap="square">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marL="1263650" lvl="2" indent="-349250" eaLnBrk="1" hangingPunct="1">
              <a:lnSpc>
                <a:spcPct val="120000"/>
              </a:lnSpc>
            </a:pPr>
            <a:r>
              <a:rPr lang="en-US" sz="2800" b="1" dirty="0" smtClean="0">
                <a:solidFill>
                  <a:schemeClr val="bg2">
                    <a:lumMod val="20000"/>
                    <a:lumOff val="80000"/>
                  </a:schemeClr>
                </a:solidFill>
                <a:latin typeface="Verdana" pitchFamily="34" charset="0"/>
              </a:rPr>
              <a:t>what about </a:t>
            </a:r>
            <a:r>
              <a:rPr lang="en-US" sz="3200" b="1" i="1" dirty="0" smtClean="0">
                <a:latin typeface="Verdana" pitchFamily="34" charset="0"/>
              </a:rPr>
              <a:t>the stone tools</a:t>
            </a:r>
            <a:r>
              <a:rPr lang="en-US" sz="2800" b="1" dirty="0" smtClean="0">
                <a:solidFill>
                  <a:schemeClr val="bg2">
                    <a:lumMod val="20000"/>
                    <a:lumOff val="80000"/>
                  </a:schemeClr>
                </a:solidFill>
                <a:latin typeface="Verdana" pitchFamily="34" charset="0"/>
              </a:rPr>
              <a:t>?</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
        <p:nvSpPr>
          <p:cNvPr id="4" name="Rectangle 3"/>
          <p:cNvSpPr/>
          <p:nvPr/>
        </p:nvSpPr>
        <p:spPr>
          <a:xfrm>
            <a:off x="990600" y="4953000"/>
            <a:ext cx="6573565" cy="757130"/>
          </a:xfrm>
          <a:prstGeom prst="rect">
            <a:avLst/>
          </a:prstGeom>
        </p:spPr>
        <p:txBody>
          <a:bodyPr wrap="square">
            <a:spAutoFit/>
          </a:bodyPr>
          <a:lstStyle/>
          <a:p>
            <a:pPr marL="1263650" lvl="2" indent="-349250" eaLnBrk="1" hangingPunct="1">
              <a:lnSpc>
                <a:spcPct val="120000"/>
              </a:lnSpc>
              <a:buNone/>
            </a:pPr>
            <a:r>
              <a:rPr lang="en-US" sz="3600" dirty="0" smtClean="0"/>
              <a:t>. . . “thunderstones”</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2697252" y="6400800"/>
            <a:ext cx="3724097" cy="215444"/>
          </a:xfrm>
          <a:prstGeom prst="rect">
            <a:avLst/>
          </a:prstGeom>
          <a:noFill/>
          <a:ln w="9525">
            <a:noFill/>
            <a:miter lim="800000"/>
            <a:headEnd/>
            <a:tailEnd/>
          </a:ln>
        </p:spPr>
        <p:txBody>
          <a:bodyPr wrap="none">
            <a:spAutoFit/>
          </a:bodyPr>
          <a:lstStyle/>
          <a:p>
            <a:pPr algn="ctr"/>
            <a:r>
              <a:rPr lang="en-US" sz="800" b="0" dirty="0" smtClean="0">
                <a:solidFill>
                  <a:srgbClr val="000000"/>
                </a:solidFill>
                <a:hlinkClick r:id="rId3"/>
              </a:rPr>
              <a:t>http://www.sciencedaily.com/releases/2010/06/100614101724.htm</a:t>
            </a:r>
            <a:endParaRPr lang="en-US" sz="800" b="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85800" y="81543"/>
            <a:ext cx="7772400" cy="6076143"/>
          </a:xfrm>
          <a:prstGeom prst="rect">
            <a:avLst/>
          </a:prstGeom>
          <a:noFill/>
          <a:ln w="9525">
            <a:noFill/>
            <a:miter lim="800000"/>
            <a:headEnd/>
            <a:tailEnd/>
          </a:ln>
        </p:spPr>
      </p:pic>
    </p:spTree>
    <p:extLst>
      <p:ext uri="{BB962C8B-B14F-4D97-AF65-F5344CB8AC3E}">
        <p14:creationId xmlns:p14="http://schemas.microsoft.com/office/powerpoint/2010/main" val="363355316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3"/>
          <a:srcRect/>
          <a:stretch>
            <a:fillRect/>
          </a:stretch>
        </p:blipFill>
        <p:spPr bwMode="auto">
          <a:xfrm>
            <a:off x="792163" y="704850"/>
            <a:ext cx="7589837" cy="5467350"/>
          </a:xfrm>
          <a:prstGeom prst="rect">
            <a:avLst/>
          </a:prstGeom>
          <a:noFill/>
          <a:ln w="9525">
            <a:noFill/>
            <a:miter lim="800000"/>
            <a:headEnd/>
            <a:tailEnd/>
          </a:ln>
        </p:spPr>
      </p:pic>
      <p:sp>
        <p:nvSpPr>
          <p:cNvPr id="55299" name="Text Box 4"/>
          <p:cNvSpPr txBox="1">
            <a:spLocks noChangeArrowheads="1"/>
          </p:cNvSpPr>
          <p:nvPr/>
        </p:nvSpPr>
        <p:spPr bwMode="auto">
          <a:xfrm>
            <a:off x="1568450" y="6553200"/>
            <a:ext cx="5975350" cy="304800"/>
          </a:xfrm>
          <a:prstGeom prst="rect">
            <a:avLst/>
          </a:prstGeom>
          <a:noFill/>
          <a:ln w="9525">
            <a:noFill/>
            <a:miter lim="800000"/>
            <a:headEnd/>
            <a:tailEnd/>
          </a:ln>
        </p:spPr>
        <p:txBody>
          <a:bodyPr wrap="none">
            <a:spAutoFit/>
          </a:bodyPr>
          <a:lstStyle/>
          <a:p>
            <a:r>
              <a:rPr lang="en-US" sz="1400">
                <a:hlinkClick r:id="rId4"/>
              </a:rPr>
              <a:t>cscs.umich.edu/~crshalizi/White/antiquity/thunder.html</a:t>
            </a:r>
            <a:endParaRPr lang="en-US" sz="140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900113" y="2162175"/>
            <a:ext cx="7315200" cy="3737305"/>
          </a:xfrm>
        </p:spPr>
        <p:txBody>
          <a:bodyPr>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eaLnBrk="1" hangingPunct="1">
              <a:lnSpc>
                <a:spcPct val="0"/>
              </a:lnSpc>
            </a:pPr>
            <a:endParaRPr lang="en-US" b="1" dirty="0" smtClean="0">
              <a:latin typeface="Verdana" pitchFamily="34" charset="0"/>
            </a:endParaRPr>
          </a:p>
          <a:p>
            <a:pPr marL="1263650" lvl="2" indent="-349250" eaLnBrk="1" hangingPunct="1">
              <a:lnSpc>
                <a:spcPct val="60000"/>
              </a:lnSpc>
            </a:pPr>
            <a:r>
              <a:rPr lang="en-US" sz="2800" b="1" dirty="0" smtClean="0">
                <a:latin typeface="Verdana" pitchFamily="34" charset="0"/>
              </a:rPr>
              <a:t>thunderstones</a:t>
            </a:r>
          </a:p>
          <a:p>
            <a:pPr marL="1263650" lvl="2" indent="-349250" eaLnBrk="1" hangingPunct="1">
              <a:lnSpc>
                <a:spcPct val="30000"/>
              </a:lnSpc>
            </a:pPr>
            <a:endParaRPr lang="en-US" sz="2800" b="1" dirty="0" smtClean="0">
              <a:latin typeface="Verdana" pitchFamily="34" charset="0"/>
            </a:endParaRPr>
          </a:p>
          <a:p>
            <a:pPr marL="1606550" lvl="3" eaLnBrk="1" hangingPunct="1">
              <a:lnSpc>
                <a:spcPct val="90000"/>
              </a:lnSpc>
            </a:pPr>
            <a:r>
              <a:rPr lang="en-US" b="1" dirty="0" smtClean="0">
                <a:latin typeface="Verdana" pitchFamily="34" charset="0"/>
                <a:hlinkClick r:id="rId2"/>
              </a:rPr>
              <a:t>hand ax, 1715</a:t>
            </a:r>
            <a:r>
              <a:rPr lang="en-US" b="1" dirty="0" smtClean="0">
                <a:latin typeface="Verdana" pitchFamily="34" charset="0"/>
              </a:rPr>
              <a:t>, </a:t>
            </a:r>
            <a:r>
              <a:rPr lang="en-US" b="1" dirty="0" err="1" smtClean="0">
                <a:latin typeface="Verdana" pitchFamily="34" charset="0"/>
              </a:rPr>
              <a:t>Grayes</a:t>
            </a:r>
            <a:r>
              <a:rPr lang="en-US" b="1" dirty="0" smtClean="0">
                <a:latin typeface="Verdana" pitchFamily="34" charset="0"/>
              </a:rPr>
              <a:t> Inn Lane, London</a:t>
            </a:r>
          </a:p>
          <a:p>
            <a:pPr marL="1263650" lvl="2" indent="-349250" eaLnBrk="1" hangingPunct="1">
              <a:lnSpc>
                <a:spcPct val="60000"/>
              </a:lnSpc>
            </a:pPr>
            <a:endParaRPr lang="en-US" dirty="0" smtClean="0">
              <a:latin typeface="Verdana" pitchFamily="34" charset="0"/>
            </a:endParaRPr>
          </a:p>
          <a:p>
            <a:pPr marL="1606550" lvl="3" eaLnBrk="1" hangingPunct="1">
              <a:lnSpc>
                <a:spcPct val="60000"/>
              </a:lnSpc>
            </a:pPr>
            <a:r>
              <a:rPr lang="en-US" b="1" i="1" dirty="0" smtClean="0">
                <a:latin typeface="Verdana" pitchFamily="34" charset="0"/>
              </a:rPr>
              <a:t>etc</a:t>
            </a:r>
            <a:r>
              <a:rPr lang="en-US" b="1" dirty="0" smtClean="0">
                <a:latin typeface="Verdana" pitchFamily="34" charset="0"/>
              </a:rPr>
              <a:t>.</a:t>
            </a:r>
          </a:p>
        </p:txBody>
      </p:sp>
      <p:sp>
        <p:nvSpPr>
          <p:cNvPr id="54275"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Important People / Works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309938" y="6578600"/>
            <a:ext cx="2486025" cy="274638"/>
          </a:xfrm>
          <a:prstGeom prst="rect">
            <a:avLst/>
          </a:prstGeom>
          <a:noFill/>
          <a:ln w="9525">
            <a:noFill/>
            <a:miter lim="800000"/>
            <a:headEnd/>
            <a:tailEnd/>
          </a:ln>
        </p:spPr>
        <p:txBody>
          <a:bodyPr wrap="none">
            <a:spAutoFit/>
          </a:bodyPr>
          <a:lstStyle/>
          <a:p>
            <a:pPr algn="ctr"/>
            <a:r>
              <a:rPr lang="en-US" sz="1200" b="0">
                <a:solidFill>
                  <a:schemeClr val="tx2"/>
                </a:solidFill>
                <a:hlinkClick r:id="rId3"/>
              </a:rPr>
              <a:t>www.duluthnewstribune.com/</a:t>
            </a:r>
            <a:endParaRPr lang="en-US" sz="1200" b="0">
              <a:solidFill>
                <a:schemeClr val="tx2"/>
              </a:solidFill>
            </a:endParaRPr>
          </a:p>
        </p:txBody>
      </p:sp>
      <p:pic>
        <p:nvPicPr>
          <p:cNvPr id="61443" name="Picture 3"/>
          <p:cNvPicPr>
            <a:picLocks noChangeAspect="1" noChangeArrowheads="1"/>
          </p:cNvPicPr>
          <p:nvPr/>
        </p:nvPicPr>
        <p:blipFill>
          <a:blip r:embed="rId4"/>
          <a:srcRect/>
          <a:stretch>
            <a:fillRect/>
          </a:stretch>
        </p:blipFill>
        <p:spPr bwMode="auto">
          <a:xfrm>
            <a:off x="2190750" y="1833563"/>
            <a:ext cx="4762500" cy="3190875"/>
          </a:xfrm>
          <a:prstGeom prst="rect">
            <a:avLst/>
          </a:prstGeom>
          <a:noFill/>
          <a:ln w="28575">
            <a:noFill/>
            <a:miter lim="800000"/>
            <a:headEnd/>
            <a:tailEnd/>
          </a:ln>
        </p:spPr>
      </p:pic>
      <p:sp>
        <p:nvSpPr>
          <p:cNvPr id="61444" name="Text Box 4"/>
          <p:cNvSpPr txBox="1">
            <a:spLocks noChangeArrowheads="1"/>
          </p:cNvSpPr>
          <p:nvPr/>
        </p:nvSpPr>
        <p:spPr bwMode="auto">
          <a:xfrm>
            <a:off x="838200" y="5410200"/>
            <a:ext cx="7391400" cy="838200"/>
          </a:xfrm>
          <a:prstGeom prst="rect">
            <a:avLst/>
          </a:prstGeom>
          <a:noFill/>
          <a:ln w="28575">
            <a:noFill/>
            <a:miter lim="800000"/>
            <a:headEnd/>
            <a:tailEnd/>
          </a:ln>
        </p:spPr>
        <p:txBody>
          <a:bodyPr/>
          <a:lstStyle/>
          <a:p>
            <a:pPr algn="ctr"/>
            <a:r>
              <a:rPr lang="en-US" sz="1400" b="0">
                <a:solidFill>
                  <a:schemeClr val="tx2"/>
                </a:solidFill>
              </a:rPr>
              <a:t>Hail fell in many parts of the Northland on Monday afternoon [14 May 2007].</a:t>
            </a:r>
          </a:p>
          <a:p>
            <a:pPr algn="ctr"/>
            <a:endParaRPr lang="en-US" sz="1400" b="0">
              <a:solidFill>
                <a:schemeClr val="tx2"/>
              </a:solidFill>
            </a:endParaRPr>
          </a:p>
          <a:p>
            <a:pPr algn="ctr"/>
            <a:r>
              <a:rPr lang="en-US" sz="1400" b="0">
                <a:solidFill>
                  <a:schemeClr val="tx2"/>
                </a:solidFill>
              </a:rPr>
              <a:t>These hailstones, up to about 1 1/4 inch in diameter, fell in downtown Duluth.</a:t>
            </a:r>
            <a:br>
              <a:rPr lang="en-US" sz="1400" b="0">
                <a:solidFill>
                  <a:schemeClr val="tx2"/>
                </a:solidFill>
              </a:rPr>
            </a:br>
            <a:r>
              <a:rPr lang="en-US" sz="1400" b="0">
                <a:solidFill>
                  <a:schemeClr val="tx2"/>
                </a:solidFill>
              </a:rPr>
              <a:t> </a:t>
            </a:r>
            <a:r>
              <a:rPr lang="en-US" sz="800" b="0">
                <a:solidFill>
                  <a:schemeClr val="tx2"/>
                </a:solidFill>
              </a:rPr>
              <a:t>(Bob King / News Tribune)</a:t>
            </a:r>
          </a:p>
        </p:txBody>
      </p:sp>
      <p:pic>
        <p:nvPicPr>
          <p:cNvPr id="61445" name="Picture 5"/>
          <p:cNvPicPr>
            <a:picLocks noChangeAspect="1" noChangeArrowheads="1"/>
          </p:cNvPicPr>
          <p:nvPr/>
        </p:nvPicPr>
        <p:blipFill>
          <a:blip r:embed="rId5"/>
          <a:srcRect/>
          <a:stretch>
            <a:fillRect/>
          </a:stretch>
        </p:blipFill>
        <p:spPr bwMode="auto">
          <a:xfrm>
            <a:off x="2914650" y="657225"/>
            <a:ext cx="3314700" cy="485775"/>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2482850" y="6578600"/>
            <a:ext cx="4140200" cy="274638"/>
          </a:xfrm>
          <a:prstGeom prst="rect">
            <a:avLst/>
          </a:prstGeom>
          <a:noFill/>
          <a:ln w="9525">
            <a:noFill/>
            <a:miter lim="800000"/>
            <a:headEnd/>
            <a:tailEnd/>
          </a:ln>
        </p:spPr>
        <p:txBody>
          <a:bodyPr wrap="none">
            <a:spAutoFit/>
          </a:bodyPr>
          <a:lstStyle/>
          <a:p>
            <a:pPr algn="ctr"/>
            <a:r>
              <a:rPr lang="en-US" sz="1200" b="0">
                <a:hlinkClick r:id="rId3"/>
              </a:rPr>
              <a:t>http://allaboutfrogs.org/weird/general/raining.html</a:t>
            </a:r>
            <a:endParaRPr lang="en-US" sz="1200" b="0"/>
          </a:p>
        </p:txBody>
      </p:sp>
      <p:pic>
        <p:nvPicPr>
          <p:cNvPr id="274435" name="Picture 3"/>
          <p:cNvPicPr>
            <a:picLocks noChangeAspect="1" noChangeArrowheads="1"/>
          </p:cNvPicPr>
          <p:nvPr/>
        </p:nvPicPr>
        <p:blipFill>
          <a:blip r:embed="rId4"/>
          <a:srcRect/>
          <a:stretch>
            <a:fillRect/>
          </a:stretch>
        </p:blipFill>
        <p:spPr bwMode="auto">
          <a:xfrm>
            <a:off x="915988" y="1039813"/>
            <a:ext cx="7313612" cy="48275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2095500" y="6578600"/>
            <a:ext cx="4914900" cy="274638"/>
          </a:xfrm>
          <a:prstGeom prst="rect">
            <a:avLst/>
          </a:prstGeom>
          <a:noFill/>
          <a:ln w="9525">
            <a:noFill/>
            <a:miter lim="800000"/>
            <a:headEnd/>
            <a:tailEnd/>
          </a:ln>
        </p:spPr>
        <p:txBody>
          <a:bodyPr wrap="none">
            <a:spAutoFit/>
          </a:bodyPr>
          <a:lstStyle/>
          <a:p>
            <a:pPr algn="ctr"/>
            <a:r>
              <a:rPr lang="en-US" sz="1200" b="0">
                <a:hlinkClick r:id="rId3"/>
              </a:rPr>
              <a:t>http://scienceline.org/2006/09/17/physics-cosier-rainingfish/</a:t>
            </a:r>
            <a:endParaRPr lang="en-US" sz="1200" b="0"/>
          </a:p>
        </p:txBody>
      </p:sp>
      <p:pic>
        <p:nvPicPr>
          <p:cNvPr id="268294" name="Picture 6"/>
          <p:cNvPicPr>
            <a:picLocks noChangeAspect="1" noChangeArrowheads="1"/>
          </p:cNvPicPr>
          <p:nvPr/>
        </p:nvPicPr>
        <p:blipFill>
          <a:blip r:embed="rId4"/>
          <a:srcRect/>
          <a:stretch>
            <a:fillRect/>
          </a:stretch>
        </p:blipFill>
        <p:spPr bwMode="auto">
          <a:xfrm>
            <a:off x="1524000" y="460375"/>
            <a:ext cx="6061075" cy="59404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42" name="Picture 3" descr="04_04"/>
          <p:cNvPicPr>
            <a:picLocks noChangeAspect="1" noChangeArrowheads="1"/>
          </p:cNvPicPr>
          <p:nvPr/>
        </p:nvPicPr>
        <p:blipFill>
          <a:blip r:embed="rId3"/>
          <a:srcRect/>
          <a:stretch>
            <a:fillRect/>
          </a:stretch>
        </p:blipFill>
        <p:spPr bwMode="auto">
          <a:xfrm>
            <a:off x="1741488" y="223838"/>
            <a:ext cx="5411787" cy="639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634287" cy="3869393"/>
          </a:xfrm>
        </p:spPr>
        <p:txBody>
          <a:bodyPr wrap="square">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buNone/>
            </a:pPr>
            <a:endParaRPr lang="en-US" b="1" dirty="0" smtClean="0">
              <a:latin typeface="Verdana" pitchFamily="34" charset="0"/>
            </a:endParaRPr>
          </a:p>
          <a:p>
            <a:pPr eaLnBrk="1" hangingPunct="1">
              <a:lnSpc>
                <a:spcPct val="0"/>
              </a:lnSpc>
            </a:pPr>
            <a:endParaRPr lang="en-US" sz="100" b="1" dirty="0" smtClean="0">
              <a:latin typeface="Verdana" pitchFamily="34" charset="0"/>
            </a:endParaRPr>
          </a:p>
          <a:p>
            <a:pPr marL="1263650" lvl="2" indent="-349250" eaLnBrk="1" hangingPunct="1">
              <a:lnSpc>
                <a:spcPct val="120000"/>
              </a:lnSpc>
            </a:pPr>
            <a:r>
              <a:rPr lang="en-US" sz="2800" b="1" dirty="0" smtClean="0">
                <a:latin typeface="Verdana" pitchFamily="34" charset="0"/>
              </a:rPr>
              <a:t>and what about </a:t>
            </a:r>
          </a:p>
          <a:p>
            <a:pPr marL="1263650" lvl="2" indent="-349250" eaLnBrk="1" hangingPunct="1">
              <a:lnSpc>
                <a:spcPct val="120000"/>
              </a:lnSpc>
              <a:buNone/>
            </a:pPr>
            <a:r>
              <a:rPr lang="en-US" sz="2800" b="1" dirty="0" smtClean="0">
                <a:latin typeface="Verdana" pitchFamily="34" charset="0"/>
              </a:rPr>
              <a:t>	</a:t>
            </a:r>
            <a:r>
              <a:rPr lang="en-US" sz="3600" b="1" i="1" dirty="0" smtClean="0">
                <a:latin typeface="Verdana" pitchFamily="34" charset="0"/>
              </a:rPr>
              <a:t>the bones </a:t>
            </a:r>
            <a:r>
              <a:rPr lang="en-US" sz="2800" b="1" dirty="0" smtClean="0">
                <a:latin typeface="Verdana" pitchFamily="34" charset="0"/>
              </a:rPr>
              <a:t>associated </a:t>
            </a:r>
          </a:p>
          <a:p>
            <a:pPr marL="1263650" lvl="2" indent="-349250" eaLnBrk="1" hangingPunct="1">
              <a:lnSpc>
                <a:spcPct val="120000"/>
              </a:lnSpc>
              <a:buNone/>
            </a:pPr>
            <a:r>
              <a:rPr lang="en-US" sz="2800" b="1" dirty="0" smtClean="0">
                <a:latin typeface="Verdana" pitchFamily="34" charset="0"/>
              </a:rPr>
              <a:t>	with the “thunderstones” ???</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rtl="0" fontAlgn="base">
              <a:spcBef>
                <a:spcPct val="0"/>
              </a:spcBef>
              <a:spcAft>
                <a:spcPct val="0"/>
              </a:spcAft>
            </a:pPr>
            <a:r>
              <a:rPr lang="en-US" sz="2400" kern="1200">
                <a:solidFill>
                  <a:srgbClr val="808000"/>
                </a:solidFill>
                <a:latin typeface="Verdana" pitchFamily="34" charset="0"/>
                <a:ea typeface="+mn-ea"/>
                <a:cs typeface="+mn-cs"/>
              </a:rPr>
              <a:t>Important People / Works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900113" y="2166938"/>
            <a:ext cx="7634287" cy="3869393"/>
          </a:xfrm>
        </p:spPr>
        <p:txBody>
          <a:bodyPr wrap="square">
            <a:spAutoFit/>
          </a:bodyPr>
          <a:lstStyle/>
          <a:p>
            <a:pPr eaLnBrk="1" hangingPunct="1">
              <a:lnSpc>
                <a:spcPct val="120000"/>
              </a:lnSpc>
            </a:pPr>
            <a:r>
              <a:rPr lang="en-US" sz="3600" b="1" dirty="0" smtClean="0">
                <a:solidFill>
                  <a:schemeClr val="bg2">
                    <a:lumMod val="20000"/>
                    <a:lumOff val="80000"/>
                  </a:schemeClr>
                </a:solidFill>
                <a:latin typeface="Verdana" pitchFamily="34" charset="0"/>
              </a:rPr>
              <a:t>Early Discovery of Prehistoric Evidence . . .</a:t>
            </a:r>
            <a:r>
              <a:rPr lang="en-US" sz="4000" b="1" dirty="0" smtClean="0">
                <a:solidFill>
                  <a:schemeClr val="bg2">
                    <a:lumMod val="20000"/>
                    <a:lumOff val="80000"/>
                  </a:schemeClr>
                </a:solidFill>
                <a:latin typeface="Verdana" pitchFamily="34" charset="0"/>
              </a:rPr>
              <a:t> </a:t>
            </a:r>
          </a:p>
          <a:p>
            <a:pPr eaLnBrk="1" hangingPunct="1">
              <a:lnSpc>
                <a:spcPct val="0"/>
              </a:lnSpc>
              <a:buNone/>
            </a:pPr>
            <a:endParaRPr lang="en-US" b="1" dirty="0" smtClean="0">
              <a:latin typeface="Verdana" pitchFamily="34" charset="0"/>
            </a:endParaRPr>
          </a:p>
          <a:p>
            <a:pPr eaLnBrk="1" hangingPunct="1">
              <a:lnSpc>
                <a:spcPct val="0"/>
              </a:lnSpc>
            </a:pPr>
            <a:endParaRPr lang="en-US" sz="100" b="1" dirty="0" smtClean="0">
              <a:latin typeface="Verdana" pitchFamily="34" charset="0"/>
            </a:endParaRPr>
          </a:p>
          <a:p>
            <a:pPr marL="1263650" lvl="2" indent="-349250" eaLnBrk="1" hangingPunct="1">
              <a:lnSpc>
                <a:spcPct val="120000"/>
              </a:lnSpc>
            </a:pPr>
            <a:r>
              <a:rPr lang="en-US" sz="2800" b="1" dirty="0" smtClean="0">
                <a:solidFill>
                  <a:schemeClr val="bg1">
                    <a:lumMod val="65000"/>
                  </a:schemeClr>
                </a:solidFill>
                <a:latin typeface="Verdana" pitchFamily="34" charset="0"/>
              </a:rPr>
              <a:t>and what about </a:t>
            </a:r>
          </a:p>
          <a:p>
            <a:pPr marL="1263650" lvl="2" indent="-349250" eaLnBrk="1" hangingPunct="1">
              <a:lnSpc>
                <a:spcPct val="120000"/>
              </a:lnSpc>
              <a:buNone/>
            </a:pPr>
            <a:r>
              <a:rPr lang="en-US" sz="2800" b="1" dirty="0" smtClean="0">
                <a:solidFill>
                  <a:schemeClr val="bg1">
                    <a:lumMod val="65000"/>
                  </a:schemeClr>
                </a:solidFill>
                <a:latin typeface="Verdana" pitchFamily="34" charset="0"/>
              </a:rPr>
              <a:t>	</a:t>
            </a:r>
            <a:r>
              <a:rPr lang="en-US" sz="3600" b="1" i="1" dirty="0" smtClean="0">
                <a:latin typeface="Verdana" pitchFamily="34" charset="0"/>
              </a:rPr>
              <a:t>the bones </a:t>
            </a:r>
            <a:r>
              <a:rPr lang="en-US" sz="2800" b="1" dirty="0" smtClean="0">
                <a:solidFill>
                  <a:schemeClr val="bg2">
                    <a:lumMod val="20000"/>
                    <a:lumOff val="80000"/>
                  </a:schemeClr>
                </a:solidFill>
                <a:latin typeface="Verdana" pitchFamily="34" charset="0"/>
              </a:rPr>
              <a:t>associated </a:t>
            </a:r>
          </a:p>
          <a:p>
            <a:pPr marL="1263650" lvl="2" indent="-349250" eaLnBrk="1" hangingPunct="1">
              <a:lnSpc>
                <a:spcPct val="120000"/>
              </a:lnSpc>
              <a:buNone/>
            </a:pPr>
            <a:r>
              <a:rPr lang="en-US" sz="2800" b="1" dirty="0" smtClean="0">
                <a:solidFill>
                  <a:schemeClr val="bg2">
                    <a:lumMod val="20000"/>
                    <a:lumOff val="80000"/>
                  </a:schemeClr>
                </a:solidFill>
                <a:latin typeface="Verdana" pitchFamily="34" charset="0"/>
              </a:rPr>
              <a:t>	with the “thunderstones” ???</a:t>
            </a:r>
          </a:p>
          <a:p>
            <a:pPr marL="1263650" lvl="2" indent="-349250" eaLnBrk="1" hangingPunct="1">
              <a:lnSpc>
                <a:spcPct val="30000"/>
              </a:lnSpc>
            </a:pPr>
            <a:endParaRPr lang="en-US" b="1" dirty="0" smtClean="0">
              <a:latin typeface="Verdana" pitchFamily="34" charset="0"/>
            </a:endParaRPr>
          </a:p>
        </p:txBody>
      </p:sp>
      <p:sp>
        <p:nvSpPr>
          <p:cNvPr id="60419"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rtl="0" fontAlgn="base">
              <a:spcBef>
                <a:spcPct val="0"/>
              </a:spcBef>
              <a:spcAft>
                <a:spcPct val="0"/>
              </a:spcAft>
            </a:pPr>
            <a:r>
              <a:rPr lang="en-US" sz="2400" kern="1200">
                <a:solidFill>
                  <a:srgbClr val="808000"/>
                </a:solidFill>
                <a:latin typeface="Verdana" pitchFamily="34" charset="0"/>
                <a:ea typeface="+mn-ea"/>
                <a:cs typeface="+mn-cs"/>
              </a:rPr>
              <a:t>Important People / Works</a:t>
            </a:r>
          </a:p>
        </p:txBody>
      </p:sp>
      <p:sp>
        <p:nvSpPr>
          <p:cNvPr id="4" name="Rectangle 3"/>
          <p:cNvSpPr/>
          <p:nvPr/>
        </p:nvSpPr>
        <p:spPr>
          <a:xfrm>
            <a:off x="1351235" y="5629156"/>
            <a:ext cx="6573565" cy="757130"/>
          </a:xfrm>
          <a:prstGeom prst="rect">
            <a:avLst/>
          </a:prstGeom>
        </p:spPr>
        <p:txBody>
          <a:bodyPr wrap="square">
            <a:spAutoFit/>
          </a:bodyPr>
          <a:lstStyle/>
          <a:p>
            <a:pPr marL="1263650" lvl="2" indent="-349250" algn="l" rtl="0" fontAlgn="base">
              <a:lnSpc>
                <a:spcPct val="120000"/>
              </a:lnSpc>
              <a:spcBef>
                <a:spcPct val="0"/>
              </a:spcBef>
              <a:spcAft>
                <a:spcPct val="0"/>
              </a:spcAft>
            </a:pPr>
            <a:r>
              <a:rPr lang="en-US" sz="3600" b="1" kern="1200" dirty="0">
                <a:solidFill>
                  <a:srgbClr val="000000"/>
                </a:solidFill>
                <a:latin typeface="Verdana" pitchFamily="34" charset="0"/>
                <a:ea typeface="+mn-ea"/>
                <a:cs typeface="+mn-cs"/>
              </a:rPr>
              <a:t>. . . </a:t>
            </a:r>
            <a:r>
              <a:rPr lang="en-US" sz="3600" b="1" kern="1200" dirty="0" smtClean="0">
                <a:solidFill>
                  <a:srgbClr val="000000"/>
                </a:solidFill>
                <a:latin typeface="Verdana" pitchFamily="34" charset="0"/>
                <a:ea typeface="+mn-ea"/>
                <a:cs typeface="+mn-cs"/>
              </a:rPr>
              <a:t>“monsters”</a:t>
            </a:r>
            <a:endParaRPr lang="en-US" sz="3600" b="1" kern="1200" dirty="0">
              <a:solidFill>
                <a:srgbClr val="0000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900113" y="2438400"/>
            <a:ext cx="7329487" cy="4068763"/>
          </a:xfrm>
        </p:spPr>
        <p:txBody>
          <a:bodyPr>
            <a:spAutoFit/>
          </a:bodyPr>
          <a:lstStyle/>
          <a:p>
            <a:pPr eaLnBrk="1" hangingPunct="1">
              <a:buFontTx/>
              <a:buNone/>
            </a:pPr>
            <a:r>
              <a:rPr lang="en-US" sz="3600" b="1" smtClean="0">
                <a:latin typeface="Verdana" pitchFamily="34" charset="0"/>
              </a:rPr>
              <a:t>. . . genus species variety:</a:t>
            </a:r>
          </a:p>
          <a:p>
            <a:pPr algn="ctr" eaLnBrk="1" hangingPunct="1">
              <a:lnSpc>
                <a:spcPct val="70000"/>
              </a:lnSpc>
              <a:buFontTx/>
              <a:buNone/>
            </a:pPr>
            <a:endParaRPr lang="en-US" sz="4000" b="1" smtClean="0">
              <a:solidFill>
                <a:schemeClr val="accent1"/>
              </a:solidFill>
              <a:latin typeface="Verdana" pitchFamily="34" charset="0"/>
            </a:endParaRPr>
          </a:p>
          <a:p>
            <a:pPr lvl="2" eaLnBrk="1" hangingPunct="1">
              <a:buFontTx/>
              <a:buNone/>
            </a:pPr>
            <a:r>
              <a:rPr lang="en-US" b="1" i="1" smtClean="0">
                <a:solidFill>
                  <a:schemeClr val="folHlink"/>
                </a:solidFill>
                <a:latin typeface="Verdana" pitchFamily="34" charset="0"/>
              </a:rPr>
              <a:t>Animalia . . . Homo sapiens sapiens</a:t>
            </a:r>
          </a:p>
          <a:p>
            <a:pPr lvl="2" eaLnBrk="1" hangingPunct="1">
              <a:buFontTx/>
              <a:buNone/>
            </a:pPr>
            <a:endParaRPr lang="en-US" b="1" i="1" smtClean="0">
              <a:solidFill>
                <a:schemeClr val="folHlink"/>
              </a:solidFill>
              <a:latin typeface="Verdana" pitchFamily="34" charset="0"/>
            </a:endParaRPr>
          </a:p>
          <a:p>
            <a:pPr lvl="2" eaLnBrk="1" hangingPunct="1">
              <a:buFontTx/>
              <a:buNone/>
            </a:pPr>
            <a:r>
              <a:rPr lang="en-US" b="1" i="1" smtClean="0">
                <a:latin typeface="Verdana" pitchFamily="34" charset="0"/>
              </a:rPr>
              <a:t>Animalia . . . Homo monstrosus</a:t>
            </a:r>
          </a:p>
          <a:p>
            <a:pPr lvl="2" eaLnBrk="1" hangingPunct="1">
              <a:buFontTx/>
              <a:buNone/>
            </a:pPr>
            <a:endParaRPr lang="en-US" b="1" i="1" smtClean="0">
              <a:latin typeface="Verdana" pitchFamily="34" charset="0"/>
            </a:endParaRPr>
          </a:p>
          <a:p>
            <a:pPr lvl="2" eaLnBrk="1" hangingPunct="1">
              <a:buFontTx/>
              <a:buNone/>
            </a:pPr>
            <a:r>
              <a:rPr lang="en-US" b="1" i="1" smtClean="0">
                <a:solidFill>
                  <a:schemeClr val="folHlink"/>
                </a:solidFill>
                <a:latin typeface="Verdana" pitchFamily="34" charset="0"/>
              </a:rPr>
              <a:t>Animalia . . . Gorilla gorilla gorilla</a:t>
            </a:r>
          </a:p>
          <a:p>
            <a:pPr algn="ctr" eaLnBrk="1" hangingPunct="1">
              <a:lnSpc>
                <a:spcPct val="60000"/>
              </a:lnSpc>
              <a:buFontTx/>
              <a:buNone/>
            </a:pPr>
            <a:endParaRPr lang="en-US" b="1" smtClean="0">
              <a:solidFill>
                <a:schemeClr val="folHlink"/>
              </a:solidFill>
              <a:latin typeface="Verdana" pitchFamily="34" charset="0"/>
            </a:endParaRPr>
          </a:p>
          <a:p>
            <a:pPr algn="ctr" eaLnBrk="1" hangingPunct="1">
              <a:lnSpc>
                <a:spcPct val="50000"/>
              </a:lnSpc>
              <a:buFontTx/>
              <a:buNone/>
            </a:pPr>
            <a:r>
              <a:rPr lang="en-US" sz="2400" b="1" i="1" smtClean="0"/>
              <a:t>		</a:t>
            </a:r>
          </a:p>
        </p:txBody>
      </p:sp>
      <p:sp>
        <p:nvSpPr>
          <p:cNvPr id="62467" name="Rectangle 3"/>
          <p:cNvSpPr>
            <a:spLocks noChangeArrowheads="1"/>
          </p:cNvSpPr>
          <p:nvPr/>
        </p:nvSpPr>
        <p:spPr bwMode="auto">
          <a:xfrm>
            <a:off x="1371600" y="152400"/>
            <a:ext cx="6096000" cy="533400"/>
          </a:xfrm>
          <a:prstGeom prst="rect">
            <a:avLst/>
          </a:prstGeom>
          <a:noFill/>
          <a:ln w="9525">
            <a:noFill/>
            <a:miter lim="800000"/>
            <a:headEnd/>
            <a:tailEnd/>
          </a:ln>
        </p:spPr>
        <p:txBody>
          <a:bodyPr anchor="ctr"/>
          <a:lstStyle/>
          <a:p>
            <a:pPr algn="ctr"/>
            <a:r>
              <a:rPr lang="en-US" sz="2400" b="0">
                <a:solidFill>
                  <a:schemeClr val="tx2"/>
                </a:solidFill>
              </a:rPr>
              <a:t>Basic Concepts</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descr="04_25"/>
          <p:cNvPicPr>
            <a:picLocks noChangeAspect="1" noChangeArrowheads="1"/>
          </p:cNvPicPr>
          <p:nvPr/>
        </p:nvPicPr>
        <p:blipFill>
          <a:blip r:embed="rId3"/>
          <a:srcRect/>
          <a:stretch>
            <a:fillRect/>
          </a:stretch>
        </p:blipFill>
        <p:spPr bwMode="auto">
          <a:xfrm>
            <a:off x="2246313" y="231775"/>
            <a:ext cx="4356100" cy="6388100"/>
          </a:xfrm>
          <a:prstGeom prst="rect">
            <a:avLst/>
          </a:prstGeom>
          <a:noFill/>
          <a:ln w="9525">
            <a:noFill/>
            <a:miter lim="800000"/>
            <a:headEnd/>
            <a:tailEnd/>
          </a:ln>
        </p:spPr>
      </p:pic>
      <p:sp>
        <p:nvSpPr>
          <p:cNvPr id="379907" name="Oval 3"/>
          <p:cNvSpPr>
            <a:spLocks noChangeArrowheads="1"/>
          </p:cNvSpPr>
          <p:nvPr/>
        </p:nvSpPr>
        <p:spPr bwMode="auto">
          <a:xfrm>
            <a:off x="2057400" y="4191000"/>
            <a:ext cx="1219200" cy="457200"/>
          </a:xfrm>
          <a:prstGeom prst="ellipse">
            <a:avLst/>
          </a:prstGeom>
          <a:noFill/>
          <a:ln w="76200">
            <a:solidFill>
              <a:schemeClr val="folHlink"/>
            </a:solidFill>
            <a:round/>
            <a:headEnd/>
            <a:tailEnd/>
          </a:ln>
        </p:spPr>
        <p:txBody>
          <a:bodyPr wrap="none" anchor="ctr"/>
          <a:lstStyle/>
          <a:p>
            <a:endParaRPr lang="en-US"/>
          </a:p>
        </p:txBody>
      </p:sp>
      <p:sp>
        <p:nvSpPr>
          <p:cNvPr id="379908" name="Oval 4"/>
          <p:cNvSpPr>
            <a:spLocks noChangeArrowheads="1"/>
          </p:cNvSpPr>
          <p:nvPr/>
        </p:nvSpPr>
        <p:spPr bwMode="auto">
          <a:xfrm>
            <a:off x="2647950" y="4933950"/>
            <a:ext cx="1219200" cy="457200"/>
          </a:xfrm>
          <a:prstGeom prst="ellipse">
            <a:avLst/>
          </a:prstGeom>
          <a:noFill/>
          <a:ln w="76200">
            <a:solidFill>
              <a:schemeClr val="folHlink"/>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9907"/>
                                        </p:tgtEl>
                                        <p:attrNameLst>
                                          <p:attrName>style.visibility</p:attrName>
                                        </p:attrNameLst>
                                      </p:cBhvr>
                                      <p:to>
                                        <p:strVal val="visible"/>
                                      </p:to>
                                    </p:set>
                                  </p:childTnLst>
                                  <p:subTnLst>
                                    <p:set>
                                      <p:cBhvr override="childStyle">
                                        <p:cTn dur="1" fill="hold" display="0" masterRel="nextClick" afterEffect="1"/>
                                        <p:tgtEl>
                                          <p:spTgt spid="37990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9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animBg="1"/>
      <p:bldP spid="37990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04_26"/>
          <p:cNvPicPr>
            <a:picLocks noChangeAspect="1" noChangeArrowheads="1"/>
          </p:cNvPicPr>
          <p:nvPr/>
        </p:nvPicPr>
        <p:blipFill>
          <a:blip r:embed="rId3"/>
          <a:srcRect/>
          <a:stretch>
            <a:fillRect/>
          </a:stretch>
        </p:blipFill>
        <p:spPr bwMode="auto">
          <a:xfrm>
            <a:off x="2203450" y="228600"/>
            <a:ext cx="4438650" cy="6399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04_27"/>
          <p:cNvPicPr>
            <a:picLocks noChangeAspect="1" noChangeArrowheads="1"/>
          </p:cNvPicPr>
          <p:nvPr/>
        </p:nvPicPr>
        <p:blipFill>
          <a:blip r:embed="rId3"/>
          <a:srcRect/>
          <a:stretch>
            <a:fillRect/>
          </a:stretch>
        </p:blipFill>
        <p:spPr bwMode="auto">
          <a:xfrm>
            <a:off x="2466975" y="223838"/>
            <a:ext cx="3927475" cy="6408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2" name="Picture 2" descr="04_28"/>
          <p:cNvPicPr>
            <a:picLocks noChangeAspect="1" noChangeArrowheads="1"/>
          </p:cNvPicPr>
          <p:nvPr/>
        </p:nvPicPr>
        <p:blipFill>
          <a:blip r:embed="rId3"/>
          <a:srcRect/>
          <a:stretch>
            <a:fillRect/>
          </a:stretch>
        </p:blipFill>
        <p:spPr bwMode="auto">
          <a:xfrm>
            <a:off x="1143000" y="0"/>
            <a:ext cx="6550025" cy="6858000"/>
          </a:xfrm>
          <a:prstGeom prst="rect">
            <a:avLst/>
          </a:prstGeom>
          <a:solidFill>
            <a:schemeClr val="tx1"/>
          </a:solid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3"/>
          <p:cNvSpPr>
            <a:spLocks noGrp="1" noChangeArrowheads="1"/>
          </p:cNvSpPr>
          <p:nvPr>
            <p:ph type="body" idx="1"/>
          </p:nvPr>
        </p:nvSpPr>
        <p:spPr>
          <a:xfrm>
            <a:off x="1219200" y="3443288"/>
            <a:ext cx="6686550" cy="823912"/>
          </a:xfrm>
        </p:spPr>
        <p:txBody>
          <a:bodyPr>
            <a:spAutoFit/>
          </a:bodyPr>
          <a:lstStyle/>
          <a:p>
            <a:pPr marL="347663" indent="-347663" eaLnBrk="1" hangingPunct="1">
              <a:buFontTx/>
              <a:buNone/>
            </a:pPr>
            <a:r>
              <a:rPr lang="en-US" sz="4800" b="1" i="1" smtClean="0">
                <a:latin typeface="Verdana" pitchFamily="34" charset="0"/>
              </a:rPr>
              <a:t>Homo monstrosus</a:t>
            </a:r>
            <a:endParaRPr lang="en-US" sz="5400" b="1" smtClean="0">
              <a:latin typeface="Verdana" pitchFamily="34" charset="0"/>
            </a:endParaRPr>
          </a:p>
        </p:txBody>
      </p:sp>
      <p:sp>
        <p:nvSpPr>
          <p:cNvPr id="67587" name="Text Box 5"/>
          <p:cNvSpPr txBox="1">
            <a:spLocks noChangeArrowheads="1"/>
          </p:cNvSpPr>
          <p:nvPr/>
        </p:nvSpPr>
        <p:spPr bwMode="auto">
          <a:xfrm>
            <a:off x="1187450" y="6075363"/>
            <a:ext cx="6756400" cy="679450"/>
          </a:xfrm>
          <a:prstGeom prst="rect">
            <a:avLst/>
          </a:prstGeom>
          <a:noFill/>
          <a:ln w="9525">
            <a:noFill/>
            <a:miter lim="800000"/>
            <a:headEnd/>
            <a:tailEnd/>
          </a:ln>
        </p:spPr>
        <p:txBody>
          <a:bodyPr wrap="none">
            <a:spAutoFit/>
          </a:bodyPr>
          <a:lstStyle/>
          <a:p>
            <a:pPr algn="ctr">
              <a:lnSpc>
                <a:spcPct val="120000"/>
              </a:lnSpc>
            </a:pPr>
            <a:r>
              <a:rPr lang="en-US"/>
              <a:t>Source: De Waal Malefijt, Annemarie. (1968). </a:t>
            </a:r>
          </a:p>
          <a:p>
            <a:pPr algn="ctr">
              <a:lnSpc>
                <a:spcPct val="120000"/>
              </a:lnSpc>
            </a:pPr>
            <a:r>
              <a:rPr lang="en-US"/>
              <a:t>"</a:t>
            </a:r>
            <a:r>
              <a:rPr lang="en-US" i="1"/>
              <a:t>Homo monstrosus</a:t>
            </a:r>
            <a:r>
              <a:rPr lang="en-US"/>
              <a:t>," </a:t>
            </a:r>
            <a:r>
              <a:rPr lang="en-US" i="1"/>
              <a:t>Scientific American</a:t>
            </a:r>
            <a:r>
              <a:rPr lang="en-US"/>
              <a:t>, 219:4:112-118.</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8610" name="Picture 4" descr="04_34"/>
          <p:cNvPicPr>
            <a:picLocks noChangeAspect="1" noChangeArrowheads="1"/>
          </p:cNvPicPr>
          <p:nvPr/>
        </p:nvPicPr>
        <p:blipFill>
          <a:blip r:embed="rId3"/>
          <a:srcRect/>
          <a:stretch>
            <a:fillRect/>
          </a:stretch>
        </p:blipFill>
        <p:spPr bwMode="auto">
          <a:xfrm>
            <a:off x="3165475" y="246063"/>
            <a:ext cx="2524125" cy="6391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9634" name="Picture 4" descr="04_35"/>
          <p:cNvPicPr>
            <a:picLocks noChangeAspect="1" noChangeArrowheads="1"/>
          </p:cNvPicPr>
          <p:nvPr/>
        </p:nvPicPr>
        <p:blipFill>
          <a:blip r:embed="rId3"/>
          <a:srcRect/>
          <a:stretch>
            <a:fillRect/>
          </a:stretch>
        </p:blipFill>
        <p:spPr bwMode="auto">
          <a:xfrm>
            <a:off x="2843213" y="231775"/>
            <a:ext cx="3159125"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6633"/>
      </a:hlink>
      <a:folHlink>
        <a:srgbClr val="996633"/>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wrap="none">
        <a:spAutoFit/>
      </a:bodyPr>
      <a:lstStyle>
        <a:defPPr algn="ctr">
          <a:defRPr sz="2800" dirty="0" smtClean="0">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Settings\Administrator\Application Data\Microsoft\Templates\white3.pot</Template>
  <TotalTime>6848</TotalTime>
  <Words>2524</Words>
  <Application>Microsoft Office PowerPoint</Application>
  <PresentationFormat>On-screen Show (4:3)</PresentationFormat>
  <Paragraphs>703</Paragraphs>
  <Slides>189</Slides>
  <Notes>126</Notes>
  <HiddenSlides>9</HiddenSlides>
  <MMClips>0</MMClips>
  <ScaleCrop>false</ScaleCrop>
  <HeadingPairs>
    <vt:vector size="4" baseType="variant">
      <vt:variant>
        <vt:lpstr>Theme</vt:lpstr>
      </vt:variant>
      <vt:variant>
        <vt:i4>18</vt:i4>
      </vt:variant>
      <vt:variant>
        <vt:lpstr>Slide Titles</vt:lpstr>
      </vt:variant>
      <vt:variant>
        <vt:i4>189</vt:i4>
      </vt:variant>
    </vt:vector>
  </HeadingPairs>
  <TitlesOfParts>
    <vt:vector size="207" baseType="lpstr">
      <vt:lpstr>white3</vt:lpstr>
      <vt:lpstr>1_Meadow</vt:lpstr>
      <vt:lpstr>Default Design</vt:lpstr>
      <vt:lpstr>1_Default Design</vt:lpstr>
      <vt:lpstr>2_Default Design</vt:lpstr>
      <vt:lpstr>3_Default Design</vt:lpstr>
      <vt:lpstr>1_white3</vt:lpstr>
      <vt:lpstr>T8</vt:lpstr>
      <vt:lpstr>14_Default Design</vt:lpstr>
      <vt:lpstr>2_white3</vt:lpstr>
      <vt:lpstr>3_white3</vt:lpstr>
      <vt:lpstr>4_white3</vt:lpstr>
      <vt:lpstr>5_white3</vt:lpstr>
      <vt:lpstr>6_white3</vt:lpstr>
      <vt:lpstr>7_white3</vt:lpstr>
      <vt:lpstr>8_white3</vt:lpstr>
      <vt:lpstr>6_Meadow</vt:lpstr>
      <vt:lpstr>8_Default Design</vt:lpstr>
      <vt:lpstr>PowerPoint Presentation</vt:lpstr>
      <vt:lpstr>PowerPoint Presentation</vt:lpstr>
      <vt:lpstr>PowerPoint Presentation</vt:lpstr>
      <vt:lpstr>PowerPoint Presentation</vt:lpstr>
      <vt:lpstr>Major Periods in the History of Physical Anthropology</vt:lpstr>
      <vt:lpstr>Major Periods in the History of Physical Anthropology</vt:lpstr>
      <vt:lpstr>Major problems in “Pre – Scientific”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Older Evolutionary Ideas</vt:lpstr>
      <vt:lpstr>Older Evolutionary Ideas</vt:lpstr>
      <vt:lpstr>Older Evolutionary Ideas</vt:lpstr>
      <vt:lpstr>Older Evolutionary Ideas</vt:lpstr>
      <vt:lpstr>PowerPoint Presentation</vt:lpstr>
      <vt:lpstr>PowerPoint Presentation</vt:lpstr>
      <vt:lpstr>PowerPoint Presentation</vt:lpstr>
      <vt:lpstr>Major problems in “Pre – Scientific” Period</vt:lpstr>
      <vt:lpstr>PowerPoint Presentation</vt:lpstr>
      <vt:lpstr>PowerPoint Presentation</vt:lpstr>
      <vt:lpstr>PowerPoint Presentation</vt:lpstr>
      <vt:lpstr>PowerPoint Presentation</vt:lpstr>
      <vt:lpstr>PowerPoint Presentation</vt:lpstr>
      <vt:lpstr>PowerPoint Presentation</vt:lpstr>
      <vt:lpstr>Widespread Idea of the 17th and 18th Centuries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 monstrosis</vt:lpstr>
      <vt:lpstr>Homo monstrosis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Homo monstrosis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 Major problems in the “Pre – Scientific”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Prehistoric Cultures</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G. Roufs</dc:creator>
  <cp:lastModifiedBy>Tim Roufs</cp:lastModifiedBy>
  <cp:revision>337</cp:revision>
  <dcterms:created xsi:type="dcterms:W3CDTF">2000-06-25T20:57:16Z</dcterms:created>
  <dcterms:modified xsi:type="dcterms:W3CDTF">2012-09-18T18:16:23Z</dcterms:modified>
</cp:coreProperties>
</file>