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 id="2147483653" r:id="rId3"/>
    <p:sldMasterId id="2147483686" r:id="rId4"/>
    <p:sldMasterId id="2147483769" r:id="rId5"/>
    <p:sldMasterId id="2147483793" r:id="rId6"/>
    <p:sldMasterId id="2147483805" r:id="rId7"/>
    <p:sldMasterId id="2147484056" r:id="rId8"/>
    <p:sldMasterId id="2147484068" r:id="rId9"/>
    <p:sldMasterId id="2147484080" r:id="rId10"/>
    <p:sldMasterId id="2147484092" r:id="rId11"/>
    <p:sldMasterId id="2147484104" r:id="rId12"/>
    <p:sldMasterId id="2147484116" r:id="rId13"/>
    <p:sldMasterId id="2147484128" r:id="rId14"/>
    <p:sldMasterId id="2147484140" r:id="rId15"/>
  </p:sldMasterIdLst>
  <p:notesMasterIdLst>
    <p:notesMasterId r:id="rId139"/>
  </p:notesMasterIdLst>
  <p:sldIdLst>
    <p:sldId id="891" r:id="rId16"/>
    <p:sldId id="892" r:id="rId17"/>
    <p:sldId id="789" r:id="rId18"/>
    <p:sldId id="784" r:id="rId19"/>
    <p:sldId id="776" r:id="rId20"/>
    <p:sldId id="894" r:id="rId21"/>
    <p:sldId id="895" r:id="rId22"/>
    <p:sldId id="712" r:id="rId23"/>
    <p:sldId id="769" r:id="rId24"/>
    <p:sldId id="790" r:id="rId25"/>
    <p:sldId id="900" r:id="rId26"/>
    <p:sldId id="896" r:id="rId27"/>
    <p:sldId id="897" r:id="rId28"/>
    <p:sldId id="707" r:id="rId29"/>
    <p:sldId id="574" r:id="rId30"/>
    <p:sldId id="898" r:id="rId31"/>
    <p:sldId id="575" r:id="rId32"/>
    <p:sldId id="786" r:id="rId33"/>
    <p:sldId id="819" r:id="rId34"/>
    <p:sldId id="820" r:id="rId35"/>
    <p:sldId id="793" r:id="rId36"/>
    <p:sldId id="754" r:id="rId37"/>
    <p:sldId id="826" r:id="rId38"/>
    <p:sldId id="860" r:id="rId39"/>
    <p:sldId id="899" r:id="rId40"/>
    <p:sldId id="722" r:id="rId41"/>
    <p:sldId id="668" r:id="rId42"/>
    <p:sldId id="882" r:id="rId43"/>
    <p:sldId id="827" r:id="rId44"/>
    <p:sldId id="861" r:id="rId45"/>
    <p:sldId id="796" r:id="rId46"/>
    <p:sldId id="829" r:id="rId47"/>
    <p:sldId id="862" r:id="rId48"/>
    <p:sldId id="580" r:id="rId49"/>
    <p:sldId id="750" r:id="rId50"/>
    <p:sldId id="901" r:id="rId51"/>
    <p:sldId id="902" r:id="rId52"/>
    <p:sldId id="751" r:id="rId53"/>
    <p:sldId id="885" r:id="rId54"/>
    <p:sldId id="684" r:id="rId55"/>
    <p:sldId id="764" r:id="rId56"/>
    <p:sldId id="763" r:id="rId57"/>
    <p:sldId id="581" r:id="rId58"/>
    <p:sldId id="582" r:id="rId59"/>
    <p:sldId id="692" r:id="rId60"/>
    <p:sldId id="729" r:id="rId61"/>
    <p:sldId id="781" r:id="rId62"/>
    <p:sldId id="780" r:id="rId63"/>
    <p:sldId id="787" r:id="rId64"/>
    <p:sldId id="821" r:id="rId65"/>
    <p:sldId id="903" r:id="rId66"/>
    <p:sldId id="824" r:id="rId67"/>
    <p:sldId id="825" r:id="rId68"/>
    <p:sldId id="859" r:id="rId69"/>
    <p:sldId id="839" r:id="rId70"/>
    <p:sldId id="904" r:id="rId71"/>
    <p:sldId id="694" r:id="rId72"/>
    <p:sldId id="767" r:id="rId73"/>
    <p:sldId id="768" r:id="rId74"/>
    <p:sldId id="715" r:id="rId75"/>
    <p:sldId id="833" r:id="rId76"/>
    <p:sldId id="732" r:id="rId77"/>
    <p:sldId id="731" r:id="rId78"/>
    <p:sldId id="842" r:id="rId79"/>
    <p:sldId id="843" r:id="rId80"/>
    <p:sldId id="905" r:id="rId81"/>
    <p:sldId id="716" r:id="rId82"/>
    <p:sldId id="669" r:id="rId83"/>
    <p:sldId id="591" r:id="rId84"/>
    <p:sldId id="846" r:id="rId85"/>
    <p:sldId id="848" r:id="rId86"/>
    <p:sldId id="849" r:id="rId87"/>
    <p:sldId id="847" r:id="rId88"/>
    <p:sldId id="845" r:id="rId89"/>
    <p:sldId id="592" r:id="rId90"/>
    <p:sldId id="850" r:id="rId91"/>
    <p:sldId id="851" r:id="rId92"/>
    <p:sldId id="670" r:id="rId93"/>
    <p:sldId id="834" r:id="rId94"/>
    <p:sldId id="844" r:id="rId95"/>
    <p:sldId id="855" r:id="rId96"/>
    <p:sldId id="743" r:id="rId97"/>
    <p:sldId id="744" r:id="rId98"/>
    <p:sldId id="830" r:id="rId99"/>
    <p:sldId id="858" r:id="rId100"/>
    <p:sldId id="906" r:id="rId101"/>
    <p:sldId id="739" r:id="rId102"/>
    <p:sldId id="805" r:id="rId103"/>
    <p:sldId id="831" r:id="rId104"/>
    <p:sldId id="863" r:id="rId105"/>
    <p:sldId id="886" r:id="rId106"/>
    <p:sldId id="887" r:id="rId107"/>
    <p:sldId id="888" r:id="rId108"/>
    <p:sldId id="766" r:id="rId109"/>
    <p:sldId id="765" r:id="rId110"/>
    <p:sldId id="854" r:id="rId111"/>
    <p:sldId id="809" r:id="rId112"/>
    <p:sldId id="779" r:id="rId113"/>
    <p:sldId id="907" r:id="rId114"/>
    <p:sldId id="853" r:id="rId115"/>
    <p:sldId id="808" r:id="rId116"/>
    <p:sldId id="867" r:id="rId117"/>
    <p:sldId id="740" r:id="rId118"/>
    <p:sldId id="866" r:id="rId119"/>
    <p:sldId id="868" r:id="rId120"/>
    <p:sldId id="889" r:id="rId121"/>
    <p:sldId id="721" r:id="rId122"/>
    <p:sldId id="873" r:id="rId123"/>
    <p:sldId id="875" r:id="rId124"/>
    <p:sldId id="908" r:id="rId125"/>
    <p:sldId id="910" r:id="rId126"/>
    <p:sldId id="909" r:id="rId127"/>
    <p:sldId id="810" r:id="rId128"/>
    <p:sldId id="682" r:id="rId129"/>
    <p:sldId id="748" r:id="rId130"/>
    <p:sldId id="832" r:id="rId131"/>
    <p:sldId id="877" r:id="rId132"/>
    <p:sldId id="890" r:id="rId133"/>
    <p:sldId id="753" r:id="rId134"/>
    <p:sldId id="881" r:id="rId135"/>
    <p:sldId id="911" r:id="rId136"/>
    <p:sldId id="879" r:id="rId137"/>
    <p:sldId id="689" r:id="rId138"/>
  </p:sldIdLst>
  <p:sldSz cx="9144000" cy="6858000" type="screen4x3"/>
  <p:notesSz cx="6858000" cy="9144000"/>
  <p:defaultTextStyle>
    <a:defPPr>
      <a:defRPr lang="en-US"/>
    </a:defPPr>
    <a:lvl1pPr algn="l" rtl="0" fontAlgn="base">
      <a:spcBef>
        <a:spcPct val="0"/>
      </a:spcBef>
      <a:spcAft>
        <a:spcPct val="0"/>
      </a:spcAft>
      <a:defRPr kern="1200" baseline="30000">
        <a:solidFill>
          <a:schemeClr val="tx1"/>
        </a:solidFill>
        <a:latin typeface="Verdana" pitchFamily="34" charset="0"/>
        <a:ea typeface="+mn-ea"/>
        <a:cs typeface="+mn-cs"/>
      </a:defRPr>
    </a:lvl1pPr>
    <a:lvl2pPr marL="457200" algn="l" rtl="0" fontAlgn="base">
      <a:spcBef>
        <a:spcPct val="0"/>
      </a:spcBef>
      <a:spcAft>
        <a:spcPct val="0"/>
      </a:spcAft>
      <a:defRPr kern="1200" baseline="30000">
        <a:solidFill>
          <a:schemeClr val="tx1"/>
        </a:solidFill>
        <a:latin typeface="Verdana" pitchFamily="34" charset="0"/>
        <a:ea typeface="+mn-ea"/>
        <a:cs typeface="+mn-cs"/>
      </a:defRPr>
    </a:lvl2pPr>
    <a:lvl3pPr marL="914400" algn="l" rtl="0" fontAlgn="base">
      <a:spcBef>
        <a:spcPct val="0"/>
      </a:spcBef>
      <a:spcAft>
        <a:spcPct val="0"/>
      </a:spcAft>
      <a:defRPr kern="1200" baseline="30000">
        <a:solidFill>
          <a:schemeClr val="tx1"/>
        </a:solidFill>
        <a:latin typeface="Verdana" pitchFamily="34" charset="0"/>
        <a:ea typeface="+mn-ea"/>
        <a:cs typeface="+mn-cs"/>
      </a:defRPr>
    </a:lvl3pPr>
    <a:lvl4pPr marL="1371600" algn="l" rtl="0" fontAlgn="base">
      <a:spcBef>
        <a:spcPct val="0"/>
      </a:spcBef>
      <a:spcAft>
        <a:spcPct val="0"/>
      </a:spcAft>
      <a:defRPr kern="1200" baseline="30000">
        <a:solidFill>
          <a:schemeClr val="tx1"/>
        </a:solidFill>
        <a:latin typeface="Verdana" pitchFamily="34" charset="0"/>
        <a:ea typeface="+mn-ea"/>
        <a:cs typeface="+mn-cs"/>
      </a:defRPr>
    </a:lvl4pPr>
    <a:lvl5pPr marL="1828800" algn="l" rtl="0" fontAlgn="base">
      <a:spcBef>
        <a:spcPct val="0"/>
      </a:spcBef>
      <a:spcAft>
        <a:spcPct val="0"/>
      </a:spcAft>
      <a:defRPr kern="1200" baseline="30000">
        <a:solidFill>
          <a:schemeClr val="tx1"/>
        </a:solidFill>
        <a:latin typeface="Verdana" pitchFamily="34" charset="0"/>
        <a:ea typeface="+mn-ea"/>
        <a:cs typeface="+mn-cs"/>
      </a:defRPr>
    </a:lvl5pPr>
    <a:lvl6pPr marL="2286000" algn="l" defTabSz="914400" rtl="0" eaLnBrk="1" latinLnBrk="0" hangingPunct="1">
      <a:defRPr kern="1200" baseline="30000">
        <a:solidFill>
          <a:schemeClr val="tx1"/>
        </a:solidFill>
        <a:latin typeface="Verdana" pitchFamily="34" charset="0"/>
        <a:ea typeface="+mn-ea"/>
        <a:cs typeface="+mn-cs"/>
      </a:defRPr>
    </a:lvl6pPr>
    <a:lvl7pPr marL="2743200" algn="l" defTabSz="914400" rtl="0" eaLnBrk="1" latinLnBrk="0" hangingPunct="1">
      <a:defRPr kern="1200" baseline="30000">
        <a:solidFill>
          <a:schemeClr val="tx1"/>
        </a:solidFill>
        <a:latin typeface="Verdana" pitchFamily="34" charset="0"/>
        <a:ea typeface="+mn-ea"/>
        <a:cs typeface="+mn-cs"/>
      </a:defRPr>
    </a:lvl7pPr>
    <a:lvl8pPr marL="3200400" algn="l" defTabSz="914400" rtl="0" eaLnBrk="1" latinLnBrk="0" hangingPunct="1">
      <a:defRPr kern="1200" baseline="30000">
        <a:solidFill>
          <a:schemeClr val="tx1"/>
        </a:solidFill>
        <a:latin typeface="Verdana" pitchFamily="34" charset="0"/>
        <a:ea typeface="+mn-ea"/>
        <a:cs typeface="+mn-cs"/>
      </a:defRPr>
    </a:lvl8pPr>
    <a:lvl9pPr marL="3657600" algn="l" defTabSz="914400" rtl="0" eaLnBrk="1" latinLnBrk="0" hangingPunct="1">
      <a:defRPr kern="1200" baseline="300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9900"/>
    <a:srgbClr val="E66B34"/>
    <a:srgbClr val="EFA27F"/>
    <a:srgbClr val="F8DEAE"/>
    <a:srgbClr val="FCD2B2"/>
    <a:srgbClr val="FFF4E5"/>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7746" autoAdjust="0"/>
    <p:restoredTop sz="94660"/>
  </p:normalViewPr>
  <p:slideViewPr>
    <p:cSldViewPr>
      <p:cViewPr>
        <p:scale>
          <a:sx n="66" d="100"/>
          <a:sy n="66" d="100"/>
        </p:scale>
        <p:origin x="-192" y="-398"/>
      </p:cViewPr>
      <p:guideLst>
        <p:guide orient="horz" pos="2160"/>
        <p:guide pos="2832"/>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349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38" Type="http://schemas.openxmlformats.org/officeDocument/2006/relationships/slide" Target="slides/slide123.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slide" Target="slides/slide113.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slide" Target="slides/slide119.xml"/><Relationship Id="rId13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slide" Target="slides/slide88.xml"/><Relationship Id="rId108" Type="http://schemas.openxmlformats.org/officeDocument/2006/relationships/slide" Target="slides/slide93.xml"/><Relationship Id="rId116" Type="http://schemas.openxmlformats.org/officeDocument/2006/relationships/slide" Target="slides/slide101.xml"/><Relationship Id="rId124" Type="http://schemas.openxmlformats.org/officeDocument/2006/relationships/slide" Target="slides/slide109.xml"/><Relationship Id="rId129" Type="http://schemas.openxmlformats.org/officeDocument/2006/relationships/slide" Target="slides/slide114.xml"/><Relationship Id="rId137" Type="http://schemas.openxmlformats.org/officeDocument/2006/relationships/slide" Target="slides/slide12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11" Type="http://schemas.openxmlformats.org/officeDocument/2006/relationships/slide" Target="slides/slide96.xml"/><Relationship Id="rId132" Type="http://schemas.openxmlformats.org/officeDocument/2006/relationships/slide" Target="slides/slide117.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slide" Target="slides/slide91.xml"/><Relationship Id="rId114" Type="http://schemas.openxmlformats.org/officeDocument/2006/relationships/slide" Target="slides/slide99.xml"/><Relationship Id="rId119" Type="http://schemas.openxmlformats.org/officeDocument/2006/relationships/slide" Target="slides/slide104.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30" Type="http://schemas.openxmlformats.org/officeDocument/2006/relationships/slide" Target="slides/slide115.xml"/><Relationship Id="rId135" Type="http://schemas.openxmlformats.org/officeDocument/2006/relationships/slide" Target="slides/slide120.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s>
</file>

<file path=ppt/_rels/viewProps.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aseline="0"/>
            </a:lvl1pPr>
          </a:lstStyle>
          <a:p>
            <a:pPr>
              <a:defRPr/>
            </a:pPr>
            <a:endParaRPr lang="en-US"/>
          </a:p>
        </p:txBody>
      </p:sp>
      <p:sp>
        <p:nvSpPr>
          <p:cNvPr id="1802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aseline="0"/>
            </a:lvl1pPr>
          </a:lstStyle>
          <a:p>
            <a:pPr>
              <a:defRPr/>
            </a:pPr>
            <a:endParaRPr lang="en-US"/>
          </a:p>
        </p:txBody>
      </p:sp>
      <p:sp>
        <p:nvSpPr>
          <p:cNvPr id="174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802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02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aseline="0"/>
            </a:lvl1pPr>
          </a:lstStyle>
          <a:p>
            <a:pPr>
              <a:defRPr/>
            </a:pPr>
            <a:endParaRPr lang="en-US"/>
          </a:p>
        </p:txBody>
      </p:sp>
      <p:sp>
        <p:nvSpPr>
          <p:cNvPr id="1802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aseline="0"/>
            </a:lvl1pPr>
          </a:lstStyle>
          <a:p>
            <a:pPr>
              <a:defRPr/>
            </a:pPr>
            <a:fld id="{E1C14ACB-98C3-40F4-9E46-64462F41EAB9}" type="slidenum">
              <a:rPr lang="en-US"/>
              <a:pPr>
                <a:defRPr/>
              </a:pPr>
              <a:t>‹#›</a:t>
            </a:fld>
            <a:endParaRPr lang="en-US"/>
          </a:p>
        </p:txBody>
      </p:sp>
    </p:spTree>
    <p:extLst>
      <p:ext uri="{BB962C8B-B14F-4D97-AF65-F5344CB8AC3E}">
        <p14:creationId xmlns:p14="http://schemas.microsoft.com/office/powerpoint/2010/main" val="41800271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p:spPr>
        <p:txBody>
          <a:bodyPr/>
          <a:lstStyle/>
          <a:p>
            <a:fld id="{4A70066D-1198-4EAE-AECA-710EB5DFB86B}" type="slidenum">
              <a:rPr lang="en-US">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CF5F3CE-6AEC-4474-A622-DF074AB74F0B}" type="slidenum">
              <a:rPr lang="en-US" sz="1200" baseline="0">
                <a:solidFill>
                  <a:prstClr val="black"/>
                </a:solidFill>
              </a:rPr>
              <a:pPr algn="r"/>
              <a:t>11</a:t>
            </a:fld>
            <a:endParaRPr lang="en-US" sz="1200" baseline="0">
              <a:solidFill>
                <a:prstClr val="black"/>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p:spPr>
        <p:txBody>
          <a:bodyPr/>
          <a:lstStyle/>
          <a:p>
            <a:fld id="{254B2E58-F154-4625-AFA3-60142ABB5B02}" type="slidenum">
              <a:rPr lang="en-US" smtClean="0"/>
              <a:pPr/>
              <a:t>103</a:t>
            </a:fld>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p:spPr>
        <p:txBody>
          <a:bodyPr/>
          <a:lstStyle/>
          <a:p>
            <a:fld id="{2E196767-8307-44B7-ABB8-AD4806816DB0}" type="slidenum">
              <a:rPr lang="en-US" smtClean="0"/>
              <a:pPr/>
              <a:t>104</a:t>
            </a:fld>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p:spPr>
        <p:txBody>
          <a:bodyPr/>
          <a:lstStyle/>
          <a:p>
            <a:fld id="{B48BED44-92EC-42BC-A1C3-A5B11671C5A6}" type="slidenum">
              <a:rPr lang="en-US" smtClean="0"/>
              <a:pPr/>
              <a:t>105</a:t>
            </a:fld>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p:spPr>
        <p:txBody>
          <a:bodyPr/>
          <a:lstStyle/>
          <a:p>
            <a:fld id="{3D5AC1A7-1D32-4BB4-9354-BC99FC863DF9}" type="slidenum">
              <a:rPr lang="en-US" smtClean="0"/>
              <a:pPr/>
              <a:t>106</a:t>
            </a:fld>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p:spPr>
        <p:txBody>
          <a:bodyPr/>
          <a:lstStyle/>
          <a:p>
            <a:fld id="{98E33667-A8FC-457D-979E-21FEC6807653}" type="slidenum">
              <a:rPr lang="en-US" smtClean="0"/>
              <a:pPr/>
              <a:t>107</a:t>
            </a:fld>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p:spPr>
        <p:txBody>
          <a:bodyPr/>
          <a:lstStyle/>
          <a:p>
            <a:fld id="{49669515-6AD6-4EE1-8B43-72FA14EB252C}" type="slidenum">
              <a:rPr lang="en-US" baseline="30000" smtClean="0">
                <a:solidFill>
                  <a:srgbClr val="000000"/>
                </a:solidFill>
              </a:rPr>
              <a:pPr/>
              <a:t>108</a:t>
            </a:fld>
            <a:endParaRPr lang="en-US" baseline="30000" smtClean="0">
              <a:solidFill>
                <a:srgbClr val="000000"/>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p:spPr>
        <p:txBody>
          <a:bodyPr/>
          <a:lstStyle/>
          <a:p>
            <a:fld id="{E87CCF6E-4279-428E-B767-D157BC26666B}" type="slidenum">
              <a:rPr lang="en-US" smtClean="0"/>
              <a:pPr/>
              <a:t>109</a:t>
            </a:fld>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p:spPr>
        <p:txBody>
          <a:bodyPr/>
          <a:lstStyle/>
          <a:p>
            <a:fld id="{B4EA8582-3CB5-4BFA-9B54-48D71F3C1610}" type="slidenum">
              <a:rPr lang="en-US" smtClean="0">
                <a:solidFill>
                  <a:srgbClr val="000000"/>
                </a:solidFill>
              </a:rPr>
              <a:pPr/>
              <a:t>110</a:t>
            </a:fld>
            <a:endParaRPr lang="en-US" smtClean="0">
              <a:solidFill>
                <a:srgbClr val="000000"/>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p:spPr>
        <p:txBody>
          <a:bodyPr/>
          <a:lstStyle/>
          <a:p>
            <a:fld id="{B4EA8582-3CB5-4BFA-9B54-48D71F3C1610}" type="slidenum">
              <a:rPr lang="en-US" smtClean="0">
                <a:solidFill>
                  <a:srgbClr val="000000"/>
                </a:solidFill>
              </a:rPr>
              <a:pPr/>
              <a:t>111</a:t>
            </a:fld>
            <a:endParaRPr lang="en-US" smtClean="0">
              <a:solidFill>
                <a:srgbClr val="000000"/>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p:spPr>
        <p:txBody>
          <a:bodyPr/>
          <a:lstStyle/>
          <a:p>
            <a:fld id="{FB2374F4-BD04-415C-B2D2-4BDB540213E6}" type="slidenum">
              <a:rPr lang="en-US" smtClean="0">
                <a:solidFill>
                  <a:srgbClr val="000000"/>
                </a:solidFill>
                <a:latin typeface="Arial" charset="0"/>
              </a:rPr>
              <a:pPr/>
              <a:t>112</a:t>
            </a:fld>
            <a:endParaRPr lang="en-US" smtClean="0">
              <a:solidFill>
                <a:srgbClr val="000000"/>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p:spPr>
        <p:txBody>
          <a:bodyPr/>
          <a:lstStyle/>
          <a:p>
            <a:fld id="{FB2374F4-BD04-415C-B2D2-4BDB540213E6}" type="slidenum">
              <a:rPr lang="en-US" smtClean="0">
                <a:solidFill>
                  <a:srgbClr val="000000"/>
                </a:solidFill>
                <a:latin typeface="Arial" charset="0"/>
              </a:rPr>
              <a:pPr/>
              <a:t>12</a:t>
            </a:fld>
            <a:endParaRPr lang="en-US" smtClean="0">
              <a:solidFill>
                <a:srgbClr val="000000"/>
              </a:solidFill>
              <a:latin typeface="Arial"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p:spPr>
        <p:txBody>
          <a:bodyPr/>
          <a:lstStyle/>
          <a:p>
            <a:fld id="{B02460A0-ABDB-43B7-8993-A3644D79F774}" type="slidenum">
              <a:rPr lang="en-US" i="1" baseline="30000" smtClean="0">
                <a:solidFill>
                  <a:srgbClr val="1F497D"/>
                </a:solidFill>
              </a:rPr>
              <a:pPr/>
              <a:t>113</a:t>
            </a:fld>
            <a:endParaRPr lang="en-US" i="1" baseline="30000" smtClean="0">
              <a:solidFill>
                <a:srgbClr val="1F497D"/>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p:spPr>
        <p:txBody>
          <a:bodyPr/>
          <a:lstStyle/>
          <a:p>
            <a:fld id="{D096E5BD-2CA7-4F0A-AAEA-A870950CA940}" type="slidenum">
              <a:rPr lang="en-US" smtClean="0"/>
              <a:pPr/>
              <a:t>114</a:t>
            </a:fld>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p:spPr>
        <p:txBody>
          <a:bodyPr/>
          <a:lstStyle/>
          <a:p>
            <a:fld id="{A6FF3A5F-95C0-45C3-AA80-F28DBDE8E257}" type="slidenum">
              <a:rPr lang="en-US" smtClean="0"/>
              <a:pPr/>
              <a:t>115</a:t>
            </a:fld>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p:spPr>
        <p:txBody>
          <a:bodyPr/>
          <a:lstStyle/>
          <a:p>
            <a:fld id="{00E1C9BE-7D69-4EF3-99E0-70770C7BEA89}" type="slidenum">
              <a:rPr lang="en-US" i="1" baseline="30000" smtClean="0">
                <a:solidFill>
                  <a:srgbClr val="1F497D"/>
                </a:solidFill>
              </a:rPr>
              <a:pPr/>
              <a:t>116</a:t>
            </a:fld>
            <a:endParaRPr lang="en-US" i="1" baseline="30000" smtClean="0">
              <a:solidFill>
                <a:srgbClr val="1F497D"/>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p:spPr>
        <p:txBody>
          <a:bodyPr/>
          <a:lstStyle/>
          <a:p>
            <a:fld id="{AFD20FE9-6604-4C35-86FD-8BCCECC0ECDD}" type="slidenum">
              <a:rPr lang="en-US" i="1" baseline="30000" smtClean="0">
                <a:solidFill>
                  <a:srgbClr val="1F497D"/>
                </a:solidFill>
              </a:rPr>
              <a:pPr/>
              <a:t>117</a:t>
            </a:fld>
            <a:endParaRPr lang="en-US" i="1" baseline="30000" smtClean="0">
              <a:solidFill>
                <a:srgbClr val="1F497D"/>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p:spPr>
        <p:txBody>
          <a:bodyPr/>
          <a:lstStyle/>
          <a:p>
            <a:fld id="{35603BD2-4008-494D-B8E5-DE6D8260E93F}" type="slidenum">
              <a:rPr lang="en-US" i="1" baseline="30000" smtClean="0">
                <a:solidFill>
                  <a:srgbClr val="1F497D"/>
                </a:solidFill>
              </a:rPr>
              <a:pPr/>
              <a:t>118</a:t>
            </a:fld>
            <a:endParaRPr lang="en-US" i="1" baseline="30000" smtClean="0">
              <a:solidFill>
                <a:srgbClr val="1F497D"/>
              </a:solidFil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p:spPr>
        <p:txBody>
          <a:bodyPr/>
          <a:lstStyle/>
          <a:p>
            <a:fld id="{E5077ECD-3AA5-4B13-A9E1-F8D5C9E4FD70}" type="slidenum">
              <a:rPr lang="en-US" smtClean="0"/>
              <a:pPr/>
              <a:t>119</a:t>
            </a:fld>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p:spPr>
        <p:txBody>
          <a:bodyPr/>
          <a:lstStyle/>
          <a:p>
            <a:fld id="{AC76320D-54E3-4B53-97BD-B4029969BAD1}" type="slidenum">
              <a:rPr lang="en-US" smtClean="0"/>
              <a:pPr/>
              <a:t>120</a:t>
            </a:fld>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p:spPr>
        <p:txBody>
          <a:bodyPr/>
          <a:lstStyle/>
          <a:p>
            <a:fld id="{5001E1E4-0792-43C6-B25B-D302995614EA}" type="slidenum">
              <a:rPr lang="en-US" smtClean="0"/>
              <a:pPr/>
              <a:t>121</a:t>
            </a:fld>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p:spPr>
        <p:txBody>
          <a:bodyPr/>
          <a:lstStyle/>
          <a:p>
            <a:fld id="{06217AD3-EE90-4136-9314-915FC9559003}" type="slidenum">
              <a:rPr lang="en-US" smtClean="0"/>
              <a:pPr/>
              <a:t>122</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p:spPr>
        <p:txBody>
          <a:bodyPr/>
          <a:lstStyle/>
          <a:p>
            <a:fld id="{FB2374F4-BD04-415C-B2D2-4BDB540213E6}" type="slidenum">
              <a:rPr lang="en-US" smtClean="0">
                <a:solidFill>
                  <a:srgbClr val="000000"/>
                </a:solidFill>
                <a:latin typeface="Arial" charset="0"/>
              </a:rPr>
              <a:pPr/>
              <a:t>13</a:t>
            </a:fld>
            <a:endParaRPr lang="en-US" smtClean="0">
              <a:solidFill>
                <a:srgbClr val="000000"/>
              </a:solidFill>
              <a:latin typeface="Arial"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p:spPr>
        <p:txBody>
          <a:bodyPr/>
          <a:lstStyle/>
          <a:p>
            <a:fld id="{8F497D7D-0FFB-4585-89C8-CE93206F23E2}" type="slidenum">
              <a:rPr lang="en-US" smtClean="0"/>
              <a:pPr/>
              <a:t>123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p:spPr>
        <p:txBody>
          <a:bodyPr/>
          <a:lstStyle/>
          <a:p>
            <a:fld id="{F67B142D-BCB4-4DFC-9D8B-D33009C55F90}" type="slidenum">
              <a:rPr lang="en-US" smtClean="0"/>
              <a:pPr/>
              <a:t>14</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p:spPr>
        <p:txBody>
          <a:bodyPr/>
          <a:lstStyle/>
          <a:p>
            <a:fld id="{53E663FF-4038-4041-9BBA-DF817D5E586A}" type="slidenum">
              <a:rPr lang="en-US" smtClean="0"/>
              <a:pPr/>
              <a:t>15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p:spPr>
        <p:txBody>
          <a:bodyPr/>
          <a:lstStyle/>
          <a:p>
            <a:fld id="{FB2374F4-BD04-415C-B2D2-4BDB540213E6}" type="slidenum">
              <a:rPr lang="en-US" smtClean="0">
                <a:solidFill>
                  <a:srgbClr val="000000"/>
                </a:solidFill>
                <a:latin typeface="Arial" charset="0"/>
              </a:rPr>
              <a:pPr/>
              <a:t>16</a:t>
            </a:fld>
            <a:endParaRPr lang="en-US" smtClean="0">
              <a:solidFill>
                <a:srgbClr val="000000"/>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p:spPr>
        <p:txBody>
          <a:bodyPr/>
          <a:lstStyle/>
          <a:p>
            <a:fld id="{CD1C5C3F-032B-474E-BF9D-0B946330F047}" type="slidenum">
              <a:rPr lang="en-US" smtClean="0"/>
              <a:pPr/>
              <a:t>17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p:spPr>
        <p:txBody>
          <a:bodyPr/>
          <a:lstStyle/>
          <a:p>
            <a:fld id="{A5972CCF-5422-4DCD-A786-FF00EA4361FE}" type="slidenum">
              <a:rPr lang="en-US" i="1" smtClean="0">
                <a:solidFill>
                  <a:srgbClr val="1F497D"/>
                </a:solidFill>
              </a:rPr>
              <a:pPr/>
              <a:t>18</a:t>
            </a:fld>
            <a:endParaRPr lang="en-US" i="1" smtClean="0">
              <a:solidFill>
                <a:srgbClr val="1F497D"/>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p:spPr>
        <p:txBody>
          <a:bodyPr/>
          <a:lstStyle/>
          <a:p>
            <a:fld id="{1401B988-D451-45C6-89D5-6F5860428184}" type="slidenum">
              <a:rPr lang="en-US" i="1" smtClean="0">
                <a:solidFill>
                  <a:srgbClr val="1F497D"/>
                </a:solidFill>
              </a:rPr>
              <a:pPr/>
              <a:t>19</a:t>
            </a:fld>
            <a:endParaRPr lang="en-US" i="1" smtClean="0">
              <a:solidFill>
                <a:srgbClr val="1F497D"/>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p:spPr>
        <p:txBody>
          <a:bodyPr/>
          <a:lstStyle/>
          <a:p>
            <a:fld id="{407C007E-BDA4-4558-8637-9F581F23B1BF}" type="slidenum">
              <a:rPr lang="en-US" i="1" smtClean="0">
                <a:solidFill>
                  <a:srgbClr val="1F497D"/>
                </a:solidFill>
              </a:rPr>
              <a:pPr/>
              <a:t>20</a:t>
            </a:fld>
            <a:endParaRPr lang="en-US" i="1" smtClean="0">
              <a:solidFill>
                <a:srgbClr val="1F497D"/>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p:spPr>
        <p:txBody>
          <a:bodyPr/>
          <a:lstStyle/>
          <a:p>
            <a:fld id="{CB2AFE0A-1FC2-4BE5-84F4-F0643EC5CB8B}" type="slidenum">
              <a:rPr lang="en-US" i="1" baseline="30000" smtClean="0">
                <a:solidFill>
                  <a:srgbClr val="1F497D"/>
                </a:solidFill>
              </a:rPr>
              <a:pPr/>
              <a:t>3</a:t>
            </a:fld>
            <a:endParaRPr lang="en-US" i="1" baseline="30000" smtClean="0">
              <a:solidFill>
                <a:srgbClr val="1F497D"/>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p:spPr>
        <p:txBody>
          <a:bodyPr/>
          <a:lstStyle/>
          <a:p>
            <a:fld id="{AD843AE5-3083-44CF-A48F-192BDB2E1F74}" type="slidenum">
              <a:rPr lang="en-US" i="1" baseline="30000" smtClean="0">
                <a:solidFill>
                  <a:srgbClr val="1F497D"/>
                </a:solidFill>
              </a:rPr>
              <a:pPr/>
              <a:t>21</a:t>
            </a:fld>
            <a:endParaRPr lang="en-US" i="1" baseline="30000" smtClean="0">
              <a:solidFill>
                <a:srgbClr val="1F497D"/>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p:spPr>
        <p:txBody>
          <a:bodyPr/>
          <a:lstStyle/>
          <a:p>
            <a:fld id="{838E7AA3-A5E8-47F6-B366-BF09C9F4EBC7}" type="slidenum">
              <a:rPr lang="en-US" smtClean="0"/>
              <a:pPr/>
              <a:t>22</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fld id="{263B39CF-8D48-4278-913B-7D2BECD480A5}" type="slidenum">
              <a:rPr lang="en-US" i="1" baseline="30000" smtClean="0">
                <a:solidFill>
                  <a:srgbClr val="1F497D"/>
                </a:solidFill>
              </a:rPr>
              <a:pPr/>
              <a:t>23</a:t>
            </a:fld>
            <a:endParaRPr lang="en-US" i="1" baseline="30000" smtClean="0">
              <a:solidFill>
                <a:srgbClr val="1F497D"/>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p:spPr>
        <p:txBody>
          <a:bodyPr/>
          <a:lstStyle/>
          <a:p>
            <a:fld id="{8EFC8F0C-A77C-487F-9611-A748C95366D9}" type="slidenum">
              <a:rPr lang="en-US" i="1" baseline="30000" smtClean="0">
                <a:solidFill>
                  <a:srgbClr val="1F497D"/>
                </a:solidFill>
              </a:rPr>
              <a:pPr/>
              <a:t>24</a:t>
            </a:fld>
            <a:endParaRPr lang="en-US" i="1" baseline="30000" smtClean="0">
              <a:solidFill>
                <a:srgbClr val="1F497D"/>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p:spPr>
        <p:txBody>
          <a:bodyPr/>
          <a:lstStyle/>
          <a:p>
            <a:fld id="{453816C8-FF2E-4BFD-BA6C-ED0A5DC7269C}" type="slidenum">
              <a:rPr lang="en-US" smtClean="0">
                <a:solidFill>
                  <a:srgbClr val="000000"/>
                </a:solidFill>
                <a:latin typeface="Arial" charset="0"/>
              </a:rPr>
              <a:pPr/>
              <a:t>25</a:t>
            </a:fld>
            <a:endParaRPr lang="en-US" smtClean="0">
              <a:solidFill>
                <a:srgbClr val="000000"/>
              </a:solidFill>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p:spPr>
        <p:txBody>
          <a:bodyPr/>
          <a:lstStyle/>
          <a:p>
            <a:fld id="{6DD4CB9E-4B53-4639-8A27-87D5EFB401A6}" type="slidenum">
              <a:rPr lang="en-US" smtClean="0"/>
              <a:pPr/>
              <a:t>26</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p:spPr>
        <p:txBody>
          <a:bodyPr/>
          <a:lstStyle/>
          <a:p>
            <a:fld id="{E4C2400D-9436-429F-A4E0-67CF5255032C}" type="slidenum">
              <a:rPr lang="en-US" smtClean="0"/>
              <a:pPr/>
              <a:t>27</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p:spPr>
        <p:txBody>
          <a:bodyPr/>
          <a:lstStyle/>
          <a:p>
            <a:fld id="{8BBE3D5A-C0F9-46FE-9688-CB38FF1ECCCF}" type="slidenum">
              <a:rPr lang="en-US" i="1" baseline="30000" smtClean="0">
                <a:solidFill>
                  <a:srgbClr val="1F497D"/>
                </a:solidFill>
              </a:rPr>
              <a:pPr/>
              <a:t>28</a:t>
            </a:fld>
            <a:endParaRPr lang="en-US" i="1" baseline="30000" smtClean="0">
              <a:solidFill>
                <a:srgbClr val="1F497D"/>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p:spPr>
        <p:txBody>
          <a:bodyPr/>
          <a:lstStyle/>
          <a:p>
            <a:fld id="{4B7B7E19-0405-4C6B-B9E3-4B182EA66FC2}" type="slidenum">
              <a:rPr lang="en-US" i="1" baseline="30000" smtClean="0">
                <a:solidFill>
                  <a:srgbClr val="1F497D"/>
                </a:solidFill>
              </a:rPr>
              <a:pPr/>
              <a:t>29</a:t>
            </a:fld>
            <a:endParaRPr lang="en-US" i="1" baseline="30000" smtClean="0">
              <a:solidFill>
                <a:srgbClr val="1F497D"/>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p:spPr>
        <p:txBody>
          <a:bodyPr/>
          <a:lstStyle/>
          <a:p>
            <a:fld id="{16DD884A-7FB7-49B9-B2A5-DC98E1545D41}" type="slidenum">
              <a:rPr lang="en-US" i="1" baseline="30000" smtClean="0">
                <a:solidFill>
                  <a:srgbClr val="1F497D"/>
                </a:solidFill>
              </a:rPr>
              <a:pPr/>
              <a:t>30</a:t>
            </a:fld>
            <a:endParaRPr lang="en-US" i="1" baseline="30000" smtClean="0">
              <a:solidFill>
                <a:srgbClr val="1F497D"/>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p>
            <a:fld id="{3E46E4AD-E127-4B75-B7F6-D3986B0413E5}" type="slidenum">
              <a:rPr lang="en-US" i="1" smtClean="0">
                <a:solidFill>
                  <a:srgbClr val="1F497D"/>
                </a:solidFill>
              </a:rPr>
              <a:pPr/>
              <a:t>4</a:t>
            </a:fld>
            <a:endParaRPr lang="en-US" i="1" smtClean="0">
              <a:solidFill>
                <a:srgbClr val="1F497D"/>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p:spPr>
        <p:txBody>
          <a:bodyPr/>
          <a:lstStyle/>
          <a:p>
            <a:fld id="{08028622-5937-4B30-ADBF-E4533567DDD5}" type="slidenum">
              <a:rPr lang="en-US" i="1" baseline="30000" smtClean="0">
                <a:solidFill>
                  <a:srgbClr val="1F497D"/>
                </a:solidFill>
              </a:rPr>
              <a:pPr/>
              <a:t>31</a:t>
            </a:fld>
            <a:endParaRPr lang="en-US" i="1" baseline="30000" smtClean="0">
              <a:solidFill>
                <a:srgbClr val="1F497D"/>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p:spPr>
        <p:txBody>
          <a:bodyPr/>
          <a:lstStyle/>
          <a:p>
            <a:fld id="{C37C99C6-2A24-4281-B8D5-C69A1FF524D4}" type="slidenum">
              <a:rPr lang="en-US" i="1" baseline="30000" smtClean="0">
                <a:solidFill>
                  <a:srgbClr val="1F497D"/>
                </a:solidFill>
              </a:rPr>
              <a:pPr/>
              <a:t>32</a:t>
            </a:fld>
            <a:endParaRPr lang="en-US" i="1" baseline="30000" smtClean="0">
              <a:solidFill>
                <a:srgbClr val="1F497D"/>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p:spPr>
        <p:txBody>
          <a:bodyPr/>
          <a:lstStyle/>
          <a:p>
            <a:fld id="{1C7A0DCF-CAB4-473D-BF82-70E339972EB5}" type="slidenum">
              <a:rPr lang="en-US" i="1" baseline="30000" smtClean="0">
                <a:solidFill>
                  <a:srgbClr val="1F497D"/>
                </a:solidFill>
              </a:rPr>
              <a:pPr/>
              <a:t>33</a:t>
            </a:fld>
            <a:endParaRPr lang="en-US" i="1" baseline="30000" smtClean="0">
              <a:solidFill>
                <a:srgbClr val="1F497D"/>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p:spPr>
        <p:txBody>
          <a:bodyPr/>
          <a:lstStyle/>
          <a:p>
            <a:fld id="{699CA488-09C9-4845-9C24-5B8D711435B9}" type="slidenum">
              <a:rPr lang="en-US" smtClean="0"/>
              <a:pPr/>
              <a:t>34</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p:spPr>
        <p:txBody>
          <a:bodyPr/>
          <a:lstStyle/>
          <a:p>
            <a:fld id="{E6F7FCA9-36A2-4A70-82ED-3C83EDF1460A}" type="slidenum">
              <a:rPr lang="en-US" smtClean="0"/>
              <a:pPr/>
              <a:t>35</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p:spPr>
        <p:txBody>
          <a:bodyPr/>
          <a:lstStyle/>
          <a:p>
            <a:fld id="{FB2374F4-BD04-415C-B2D2-4BDB540213E6}" type="slidenum">
              <a:rPr lang="en-US" smtClean="0">
                <a:solidFill>
                  <a:srgbClr val="000000"/>
                </a:solidFill>
                <a:latin typeface="Arial" charset="0"/>
              </a:rPr>
              <a:pPr/>
              <a:t>36</a:t>
            </a:fld>
            <a:endParaRPr lang="en-US" smtClean="0">
              <a:solidFill>
                <a:srgbClr val="000000"/>
              </a:solidFill>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p:spPr>
        <p:txBody>
          <a:bodyPr/>
          <a:lstStyle/>
          <a:p>
            <a:fld id="{FB2374F4-BD04-415C-B2D2-4BDB540213E6}" type="slidenum">
              <a:rPr lang="en-US" smtClean="0">
                <a:solidFill>
                  <a:srgbClr val="000000"/>
                </a:solidFill>
                <a:latin typeface="Arial" charset="0"/>
              </a:rPr>
              <a:pPr/>
              <a:t>37</a:t>
            </a:fld>
            <a:endParaRPr lang="en-US" smtClean="0">
              <a:solidFill>
                <a:srgbClr val="000000"/>
              </a:solidFill>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p:spPr>
        <p:txBody>
          <a:bodyPr/>
          <a:lstStyle/>
          <a:p>
            <a:fld id="{86BF7DD8-2E38-49D6-ACFC-EA67B9506598}" type="slidenum">
              <a:rPr lang="en-US" smtClean="0"/>
              <a:pPr/>
              <a:t>38</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p:spPr>
        <p:txBody>
          <a:bodyPr/>
          <a:lstStyle/>
          <a:p>
            <a:fld id="{09077D75-85F1-4747-B647-1CD38353B84F}" type="slidenum">
              <a:rPr lang="en-US" smtClean="0"/>
              <a:pPr/>
              <a:t>39</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p:spPr>
        <p:txBody>
          <a:bodyPr/>
          <a:lstStyle/>
          <a:p>
            <a:fld id="{088B1146-B5F2-41E1-A399-4FC42F41E5E1}" type="slidenum">
              <a:rPr lang="en-US" smtClean="0"/>
              <a:pPr/>
              <a:t>40</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p:spPr>
        <p:txBody>
          <a:bodyPr/>
          <a:lstStyle/>
          <a:p>
            <a:fld id="{93D227EB-443A-49CC-A4FB-24504BFD29B6}" type="slidenum">
              <a:rPr lang="en-US" smtClean="0"/>
              <a:pPr/>
              <a:t>5</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p:spPr>
        <p:txBody>
          <a:bodyPr/>
          <a:lstStyle/>
          <a:p>
            <a:fld id="{65CE7DF8-4B06-434C-AD49-61886165D39A}" type="slidenum">
              <a:rPr lang="en-US" smtClean="0"/>
              <a:pPr/>
              <a:t>41</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p:spPr>
        <p:txBody>
          <a:bodyPr/>
          <a:lstStyle/>
          <a:p>
            <a:fld id="{37E26073-3808-46B7-9D0E-6289D729F91C}" type="slidenum">
              <a:rPr lang="en-US" smtClean="0"/>
              <a:pPr/>
              <a:t>42</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p:spPr>
        <p:txBody>
          <a:bodyPr/>
          <a:lstStyle/>
          <a:p>
            <a:fld id="{C54B5012-48E3-40AB-ADD2-097F877902EB}" type="slidenum">
              <a:rPr lang="en-US" smtClean="0"/>
              <a:pPr/>
              <a:t>43</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p:spPr>
        <p:txBody>
          <a:bodyPr/>
          <a:lstStyle/>
          <a:p>
            <a:fld id="{DBF5A4A8-CF6E-4FEB-8202-12A99F66A16E}" type="slidenum">
              <a:rPr lang="en-US" smtClean="0"/>
              <a:pPr/>
              <a:t>44</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p:spPr>
        <p:txBody>
          <a:bodyPr/>
          <a:lstStyle/>
          <a:p>
            <a:fld id="{3297F38D-5BE0-4BAE-B409-D553CFED15C4}" type="slidenum">
              <a:rPr lang="en-US" smtClean="0"/>
              <a:pPr/>
              <a:t>45</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p:spPr>
        <p:txBody>
          <a:bodyPr/>
          <a:lstStyle/>
          <a:p>
            <a:fld id="{BE7D51A0-1819-4EFD-B8D4-62BA327F5798}" type="slidenum">
              <a:rPr lang="en-US" smtClean="0"/>
              <a:pPr/>
              <a:t>46</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p:spPr>
        <p:txBody>
          <a:bodyPr/>
          <a:lstStyle/>
          <a:p>
            <a:fld id="{1C7095A9-02E3-49B6-A6BA-AF1C4882A4BF}" type="slidenum">
              <a:rPr lang="en-US" i="1" smtClean="0">
                <a:solidFill>
                  <a:srgbClr val="1F497D"/>
                </a:solidFill>
              </a:rPr>
              <a:pPr/>
              <a:t>49</a:t>
            </a:fld>
            <a:endParaRPr lang="en-US" i="1" smtClean="0">
              <a:solidFill>
                <a:srgbClr val="1F497D"/>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p:spPr>
        <p:txBody>
          <a:bodyPr/>
          <a:lstStyle/>
          <a:p>
            <a:fld id="{B989D115-E760-47DD-A791-44FB4CE2ACF9}" type="slidenum">
              <a:rPr lang="en-US" i="1" smtClean="0">
                <a:solidFill>
                  <a:srgbClr val="1F497D"/>
                </a:solidFill>
              </a:rPr>
              <a:pPr/>
              <a:t>50</a:t>
            </a:fld>
            <a:endParaRPr lang="en-US" i="1" smtClean="0">
              <a:solidFill>
                <a:srgbClr val="1F497D"/>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p:spPr>
        <p:txBody>
          <a:bodyPr/>
          <a:lstStyle/>
          <a:p>
            <a:fld id="{93D227EB-443A-49CC-A4FB-24504BFD29B6}" type="slidenum">
              <a:rPr lang="en-US" smtClean="0">
                <a:solidFill>
                  <a:prstClr val="black"/>
                </a:solidFill>
              </a:rPr>
              <a:pPr/>
              <a:t>51</a:t>
            </a:fld>
            <a:endParaRPr lang="en-US" smtClean="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p:spPr>
        <p:txBody>
          <a:bodyPr/>
          <a:lstStyle/>
          <a:p>
            <a:fld id="{027AC640-5974-4F7E-A021-B8364F44EDA9}" type="slidenum">
              <a:rPr lang="en-US" i="1" smtClean="0">
                <a:solidFill>
                  <a:srgbClr val="1F497D"/>
                </a:solidFill>
              </a:rPr>
              <a:pPr/>
              <a:t>52</a:t>
            </a:fld>
            <a:endParaRPr lang="en-US" i="1" smtClean="0">
              <a:solidFill>
                <a:srgbClr val="1F497D"/>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p:spPr>
        <p:txBody>
          <a:bodyPr/>
          <a:lstStyle/>
          <a:p>
            <a:fld id="{FB2374F4-BD04-415C-B2D2-4BDB540213E6}" type="slidenum">
              <a:rPr lang="en-US" smtClean="0">
                <a:solidFill>
                  <a:srgbClr val="000000"/>
                </a:solidFill>
                <a:latin typeface="Arial" charset="0"/>
              </a:rPr>
              <a:pPr/>
              <a:t>6</a:t>
            </a:fld>
            <a:endParaRPr lang="en-US" smtClean="0">
              <a:solidFill>
                <a:srgbClr val="000000"/>
              </a:solidFill>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p:spPr>
        <p:txBody>
          <a:bodyPr/>
          <a:lstStyle/>
          <a:p>
            <a:fld id="{F696B41B-6B45-49CF-BFCA-FA39C5664CD4}" type="slidenum">
              <a:rPr lang="en-US" i="1" baseline="30000" smtClean="0">
                <a:solidFill>
                  <a:srgbClr val="1F497D"/>
                </a:solidFill>
              </a:rPr>
              <a:pPr/>
              <a:t>53</a:t>
            </a:fld>
            <a:endParaRPr lang="en-US" i="1" baseline="30000" smtClean="0">
              <a:solidFill>
                <a:srgbClr val="1F497D"/>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p:spPr>
        <p:txBody>
          <a:bodyPr/>
          <a:lstStyle/>
          <a:p>
            <a:fld id="{C35E348D-6BD8-4FA1-806C-13B223280F55}" type="slidenum">
              <a:rPr lang="en-US" i="1" baseline="30000" smtClean="0">
                <a:solidFill>
                  <a:srgbClr val="1F497D"/>
                </a:solidFill>
              </a:rPr>
              <a:pPr/>
              <a:t>54</a:t>
            </a:fld>
            <a:endParaRPr lang="en-US" i="1" baseline="30000" smtClean="0">
              <a:solidFill>
                <a:srgbClr val="1F497D"/>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p:spPr>
        <p:txBody>
          <a:bodyPr/>
          <a:lstStyle/>
          <a:p>
            <a:fld id="{D88E3660-0B73-40A4-B132-31FA03D4CEAA}" type="slidenum">
              <a:rPr lang="en-US" i="1" baseline="30000" smtClean="0">
                <a:solidFill>
                  <a:srgbClr val="1F497D"/>
                </a:solidFill>
              </a:rPr>
              <a:pPr/>
              <a:t>55</a:t>
            </a:fld>
            <a:endParaRPr lang="en-US" i="1" baseline="30000" smtClean="0">
              <a:solidFill>
                <a:srgbClr val="1F497D"/>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p:spPr>
        <p:txBody>
          <a:bodyPr/>
          <a:lstStyle/>
          <a:p>
            <a:fld id="{93D227EB-443A-49CC-A4FB-24504BFD29B6}" type="slidenum">
              <a:rPr lang="en-US" smtClean="0">
                <a:solidFill>
                  <a:prstClr val="black"/>
                </a:solidFill>
              </a:rPr>
              <a:pPr/>
              <a:t>56</a:t>
            </a:fld>
            <a:endParaRPr lang="en-US" smtClean="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p:spPr>
        <p:txBody>
          <a:bodyPr/>
          <a:lstStyle/>
          <a:p>
            <a:fld id="{C3114243-F707-4100-985F-FA4DEE874574}" type="slidenum">
              <a:rPr lang="en-US" smtClean="0"/>
              <a:pPr/>
              <a:t>57</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p:spPr>
        <p:txBody>
          <a:bodyPr/>
          <a:lstStyle/>
          <a:p>
            <a:fld id="{FA6065FD-4F67-42F9-95F2-0E439C25918F}" type="slidenum">
              <a:rPr lang="en-US" smtClean="0"/>
              <a:pPr/>
              <a:t>58</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p:spPr>
        <p:txBody>
          <a:bodyPr/>
          <a:lstStyle/>
          <a:p>
            <a:fld id="{20F6883C-29F0-4EEA-B179-858B1AD9DA62}" type="slidenum">
              <a:rPr lang="en-US" smtClean="0"/>
              <a:pPr/>
              <a:t>59</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p:spPr>
        <p:txBody>
          <a:bodyPr/>
          <a:lstStyle/>
          <a:p>
            <a:fld id="{7BBB90C5-4161-40B6-A97A-7C719C3764CB}" type="slidenum">
              <a:rPr lang="en-US" smtClean="0"/>
              <a:pPr/>
              <a:t>60</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p:spPr>
        <p:txBody>
          <a:bodyPr/>
          <a:lstStyle/>
          <a:p>
            <a:fld id="{3194B93C-1530-42F3-B68C-A4D854D38473}" type="slidenum">
              <a:rPr lang="en-US" baseline="30000" smtClean="0">
                <a:solidFill>
                  <a:srgbClr val="000000"/>
                </a:solidFill>
              </a:rPr>
              <a:pPr/>
              <a:t>61</a:t>
            </a:fld>
            <a:endParaRPr lang="en-US" baseline="30000" smtClean="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p:spPr>
        <p:txBody>
          <a:bodyPr/>
          <a:lstStyle/>
          <a:p>
            <a:fld id="{5260B80A-6C8E-4193-8BE5-23ECE3510653}" type="slidenum">
              <a:rPr lang="en-US" smtClean="0"/>
              <a:pPr/>
              <a:t>62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p:spPr>
        <p:txBody>
          <a:bodyPr/>
          <a:lstStyle/>
          <a:p>
            <a:fld id="{B4EA8582-3CB5-4BFA-9B54-48D71F3C1610}" type="slidenum">
              <a:rPr lang="en-US" smtClean="0">
                <a:solidFill>
                  <a:srgbClr val="000000"/>
                </a:solidFill>
              </a:rPr>
              <a:pPr/>
              <a:t>7</a:t>
            </a:fld>
            <a:endParaRPr lang="en-US" smtClean="0">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p:spPr>
        <p:txBody>
          <a:bodyPr/>
          <a:lstStyle/>
          <a:p>
            <a:fld id="{9DDC5B5C-4A75-4F78-B618-D68BD47DDCF5}" type="slidenum">
              <a:rPr lang="en-US" smtClean="0"/>
              <a:pPr/>
              <a:t>63</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p:spPr>
        <p:txBody>
          <a:bodyPr/>
          <a:lstStyle/>
          <a:p>
            <a:fld id="{83F8B35C-8FB9-4346-AF2C-D0BAD79CDCCD}" type="slidenum">
              <a:rPr lang="en-US" smtClean="0"/>
              <a:pPr/>
              <a:t>64</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p:spPr>
        <p:txBody>
          <a:bodyPr/>
          <a:lstStyle/>
          <a:p>
            <a:fld id="{01B4330E-06FE-4273-98FA-41FA2B560A35}" type="slidenum">
              <a:rPr lang="en-US" i="1" baseline="30000" smtClean="0">
                <a:solidFill>
                  <a:srgbClr val="1F497D"/>
                </a:solidFill>
              </a:rPr>
              <a:pPr/>
              <a:t>65</a:t>
            </a:fld>
            <a:endParaRPr lang="en-US" i="1" baseline="30000" smtClean="0">
              <a:solidFill>
                <a:srgbClr val="1F497D"/>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p:spPr>
        <p:txBody>
          <a:bodyPr/>
          <a:lstStyle/>
          <a:p>
            <a:fld id="{B4EA8582-3CB5-4BFA-9B54-48D71F3C1610}" type="slidenum">
              <a:rPr lang="en-US" smtClean="0">
                <a:solidFill>
                  <a:srgbClr val="000000"/>
                </a:solidFill>
              </a:rPr>
              <a:pPr/>
              <a:t>66</a:t>
            </a:fld>
            <a:endParaRPr lang="en-US" smtClean="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p:spPr>
        <p:txBody>
          <a:bodyPr/>
          <a:lstStyle/>
          <a:p>
            <a:fld id="{AFA730FE-C743-4906-B39B-D44BD3A40777}" type="slidenum">
              <a:rPr lang="en-US" smtClean="0"/>
              <a:pPr/>
              <a:t>67</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p:spPr>
        <p:txBody>
          <a:bodyPr/>
          <a:lstStyle/>
          <a:p>
            <a:fld id="{24758863-CEF6-4E40-BE43-8CCD6943FE4F}" type="slidenum">
              <a:rPr lang="en-US" smtClean="0"/>
              <a:pPr/>
              <a:t>68</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p:spPr>
        <p:txBody>
          <a:bodyPr/>
          <a:lstStyle/>
          <a:p>
            <a:fld id="{C106D389-16A8-4A34-B155-8E59B5739033}" type="slidenum">
              <a:rPr lang="en-US" smtClean="0"/>
              <a:pPr/>
              <a:t>69</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p:spPr>
        <p:txBody>
          <a:bodyPr/>
          <a:lstStyle/>
          <a:p>
            <a:fld id="{39BF396A-3933-49D6-B97A-2FE779FACFA2}" type="slidenum">
              <a:rPr lang="en-US" smtClean="0"/>
              <a:pPr/>
              <a:t>70</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p:spPr>
        <p:txBody>
          <a:bodyPr/>
          <a:lstStyle/>
          <a:p>
            <a:fld id="{A38AFD9B-9A48-45AA-9194-E2B6E56A94AD}" type="slidenum">
              <a:rPr lang="en-US" smtClean="0"/>
              <a:pPr/>
              <a:t>71</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p:spPr>
        <p:txBody>
          <a:bodyPr/>
          <a:lstStyle/>
          <a:p>
            <a:fld id="{67A852BE-79D1-4ADE-81F2-E098234B893E}" type="slidenum">
              <a:rPr lang="en-US" smtClean="0"/>
              <a:pPr/>
              <a:t>72</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p:spPr>
        <p:txBody>
          <a:bodyPr/>
          <a:lstStyle/>
          <a:p>
            <a:fld id="{234BB491-301B-4CDF-9908-0F55E24C90F0}" type="slidenum">
              <a:rPr lang="en-US" smtClean="0"/>
              <a:pPr/>
              <a:t>8</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p:spPr>
        <p:txBody>
          <a:bodyPr/>
          <a:lstStyle/>
          <a:p>
            <a:fld id="{FB1D897B-F3A2-4C4D-B568-AAA8F2DC382E}" type="slidenum">
              <a:rPr lang="en-US" smtClean="0"/>
              <a:pPr/>
              <a:t>73</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p:spPr>
        <p:txBody>
          <a:bodyPr/>
          <a:lstStyle/>
          <a:p>
            <a:fld id="{60B966FA-8914-4E48-9B0C-1E2BAAEA077E}" type="slidenum">
              <a:rPr lang="en-US" smtClean="0"/>
              <a:pPr/>
              <a:t>74</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p:spPr>
        <p:txBody>
          <a:bodyPr/>
          <a:lstStyle/>
          <a:p>
            <a:fld id="{6D1F81A5-17CE-4449-B869-96E166B7B45D}" type="slidenum">
              <a:rPr lang="en-US" smtClean="0"/>
              <a:pPr/>
              <a:t>75</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p:spPr>
        <p:txBody>
          <a:bodyPr/>
          <a:lstStyle/>
          <a:p>
            <a:fld id="{7B736944-EABA-46CC-AD99-18EC1DC7EB5D}" type="slidenum">
              <a:rPr lang="en-US" smtClean="0"/>
              <a:pPr/>
              <a:t>76</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p:spPr>
        <p:txBody>
          <a:bodyPr/>
          <a:lstStyle/>
          <a:p>
            <a:fld id="{5A52FC1D-5BCB-48D0-ADB0-DBA3BB711CB1}" type="slidenum">
              <a:rPr lang="en-US" smtClean="0"/>
              <a:pPr/>
              <a:t>77</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p:spPr>
        <p:txBody>
          <a:bodyPr/>
          <a:lstStyle/>
          <a:p>
            <a:fld id="{7A973FF0-0FB2-420D-97B4-A163B3D3E09E}" type="slidenum">
              <a:rPr lang="en-US" smtClean="0"/>
              <a:pPr/>
              <a:t>78</a:t>
            </a:fld>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p>
            <a:fld id="{73253478-271F-4C3B-A367-1A60322510C9}" type="slidenum">
              <a:rPr lang="en-US" baseline="30000" smtClean="0">
                <a:solidFill>
                  <a:srgbClr val="000000"/>
                </a:solidFill>
              </a:rPr>
              <a:pPr/>
              <a:t>79</a:t>
            </a:fld>
            <a:endParaRPr lang="en-US" baseline="30000" smtClean="0">
              <a:solidFill>
                <a:srgbClr val="000000"/>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p:spPr>
        <p:txBody>
          <a:bodyPr/>
          <a:lstStyle/>
          <a:p>
            <a:fld id="{E7A93693-D359-4242-88E7-4E39D63630BA}" type="slidenum">
              <a:rPr lang="en-US" i="1" baseline="30000" smtClean="0">
                <a:solidFill>
                  <a:srgbClr val="1F497D"/>
                </a:solidFill>
              </a:rPr>
              <a:pPr/>
              <a:t>80</a:t>
            </a:fld>
            <a:endParaRPr lang="en-US" i="1" baseline="30000" smtClean="0">
              <a:solidFill>
                <a:srgbClr val="1F497D"/>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p:spPr>
        <p:txBody>
          <a:bodyPr/>
          <a:lstStyle/>
          <a:p>
            <a:fld id="{7FB7354F-16C7-46E3-B6AC-5CAE30282C87}" type="slidenum">
              <a:rPr lang="en-US" smtClean="0"/>
              <a:pPr/>
              <a:t>81</a:t>
            </a:fld>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p:spPr>
        <p:txBody>
          <a:bodyPr/>
          <a:lstStyle/>
          <a:p>
            <a:fld id="{AE6B5F8C-4820-4CDC-8499-00F5C572EEB1}" type="slidenum">
              <a:rPr lang="en-US" smtClean="0"/>
              <a:pPr/>
              <a:t>82</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p:spPr>
        <p:txBody>
          <a:bodyPr/>
          <a:lstStyle/>
          <a:p>
            <a:fld id="{1B71CEB7-F7B3-4772-91BC-0DAABF706A21}" type="slidenum">
              <a:rPr lang="en-US" smtClean="0"/>
              <a:pPr/>
              <a:t>9</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p:spPr>
        <p:txBody>
          <a:bodyPr/>
          <a:lstStyle/>
          <a:p>
            <a:fld id="{DE91468C-21B1-4401-85FB-4F1F9D18E8C8}" type="slidenum">
              <a:rPr lang="en-US" smtClean="0"/>
              <a:pPr/>
              <a:t>83</a:t>
            </a:fld>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p:spPr>
        <p:txBody>
          <a:bodyPr/>
          <a:lstStyle/>
          <a:p>
            <a:fld id="{2EAAEADE-E56E-4809-B2A8-FAAFA56876EB}" type="slidenum">
              <a:rPr lang="en-US" i="1" baseline="30000" smtClean="0">
                <a:solidFill>
                  <a:srgbClr val="1F497D"/>
                </a:solidFill>
              </a:rPr>
              <a:pPr/>
              <a:t>84</a:t>
            </a:fld>
            <a:endParaRPr lang="en-US" i="1" baseline="30000" smtClean="0">
              <a:solidFill>
                <a:srgbClr val="1F497D"/>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p:spPr>
        <p:txBody>
          <a:bodyPr/>
          <a:lstStyle/>
          <a:p>
            <a:fld id="{39E54A4A-DF2B-4E2A-A43E-CB34200EF15B}" type="slidenum">
              <a:rPr lang="en-US" i="1" baseline="30000" smtClean="0">
                <a:solidFill>
                  <a:srgbClr val="1F497D"/>
                </a:solidFill>
              </a:rPr>
              <a:pPr/>
              <a:t>85</a:t>
            </a:fld>
            <a:endParaRPr lang="en-US" i="1" baseline="30000" smtClean="0">
              <a:solidFill>
                <a:srgbClr val="1F497D"/>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p:spPr>
        <p:txBody>
          <a:bodyPr/>
          <a:lstStyle/>
          <a:p>
            <a:fld id="{B4EA8582-3CB5-4BFA-9B54-48D71F3C1610}" type="slidenum">
              <a:rPr lang="en-US" smtClean="0">
                <a:solidFill>
                  <a:srgbClr val="000000"/>
                </a:solidFill>
              </a:rPr>
              <a:pPr/>
              <a:t>86</a:t>
            </a:fld>
            <a:endParaRPr lang="en-US" smtClean="0">
              <a:solidFill>
                <a:srgbClr val="000000"/>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p:spPr>
        <p:txBody>
          <a:bodyPr/>
          <a:lstStyle/>
          <a:p>
            <a:fld id="{C0CC043F-4F99-4397-AEE7-23B29E442E0B}" type="slidenum">
              <a:rPr lang="en-US" smtClean="0"/>
              <a:pPr/>
              <a:t>87</a:t>
            </a:fld>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p:spPr>
        <p:txBody>
          <a:bodyPr/>
          <a:lstStyle/>
          <a:p>
            <a:fld id="{814FE559-BE34-4B75-8320-AAF652F1FBF4}" type="slidenum">
              <a:rPr lang="en-US" i="1" baseline="30000" smtClean="0">
                <a:solidFill>
                  <a:srgbClr val="1F497D"/>
                </a:solidFill>
              </a:rPr>
              <a:pPr/>
              <a:t>88</a:t>
            </a:fld>
            <a:endParaRPr lang="en-US" i="1" baseline="30000" smtClean="0">
              <a:solidFill>
                <a:srgbClr val="1F497D"/>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p:spPr>
        <p:txBody>
          <a:bodyPr/>
          <a:lstStyle/>
          <a:p>
            <a:fld id="{511D85D5-AEC4-488E-BDD7-8A3BD45971E3}" type="slidenum">
              <a:rPr lang="en-US" i="1" baseline="30000" smtClean="0">
                <a:solidFill>
                  <a:srgbClr val="1F497D"/>
                </a:solidFill>
              </a:rPr>
              <a:pPr/>
              <a:t>89</a:t>
            </a:fld>
            <a:endParaRPr lang="en-US" i="1" baseline="30000" smtClean="0">
              <a:solidFill>
                <a:srgbClr val="1F497D"/>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p:spPr>
        <p:txBody>
          <a:bodyPr/>
          <a:lstStyle/>
          <a:p>
            <a:fld id="{B21CAF34-AFFF-409E-9658-2FF37A2D839B}" type="slidenum">
              <a:rPr lang="en-US" i="1" baseline="30000" smtClean="0">
                <a:solidFill>
                  <a:srgbClr val="1F497D"/>
                </a:solidFill>
              </a:rPr>
              <a:pPr/>
              <a:t>90</a:t>
            </a:fld>
            <a:endParaRPr lang="en-US" i="1" baseline="30000" smtClean="0">
              <a:solidFill>
                <a:srgbClr val="1F497D"/>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p:spPr>
        <p:txBody>
          <a:bodyPr/>
          <a:lstStyle/>
          <a:p>
            <a:fld id="{8360765E-9338-471A-BA9E-7FF5C6DB930A}" type="slidenum">
              <a:rPr lang="en-US" baseline="30000" smtClean="0">
                <a:solidFill>
                  <a:srgbClr val="000000"/>
                </a:solidFill>
              </a:rPr>
              <a:pPr/>
              <a:t>91</a:t>
            </a:fld>
            <a:endParaRPr lang="en-US" baseline="30000" smtClean="0">
              <a:solidFill>
                <a:srgbClr val="000000"/>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p:spPr>
        <p:txBody>
          <a:bodyPr/>
          <a:lstStyle/>
          <a:p>
            <a:fld id="{C06F55F3-1845-433B-AAD0-BEBE11972AE1}" type="slidenum">
              <a:rPr lang="en-US" smtClean="0"/>
              <a:pPr/>
              <a:t>92</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p:spPr>
        <p:txBody>
          <a:bodyPr/>
          <a:lstStyle/>
          <a:p>
            <a:fld id="{43AC3C60-8D3F-43D8-A062-64FEF44A35E9}" type="slidenum">
              <a:rPr lang="en-US" i="1" baseline="30000" smtClean="0">
                <a:solidFill>
                  <a:srgbClr val="1F497D"/>
                </a:solidFill>
              </a:rPr>
              <a:pPr/>
              <a:t>10</a:t>
            </a:fld>
            <a:endParaRPr lang="en-US" i="1" baseline="30000" smtClean="0">
              <a:solidFill>
                <a:srgbClr val="1F497D"/>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p:spPr>
        <p:txBody>
          <a:bodyPr/>
          <a:lstStyle/>
          <a:p>
            <a:fld id="{28DDD4BD-4048-43DE-ACDB-FC2DDC49DFFC}" type="slidenum">
              <a:rPr lang="en-US" smtClean="0"/>
              <a:pPr/>
              <a:t>93</a:t>
            </a:fld>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p:spPr>
        <p:txBody>
          <a:bodyPr/>
          <a:lstStyle/>
          <a:p>
            <a:fld id="{C01B0A55-FBEE-41E8-96DE-147DDCAA8406}" type="slidenum">
              <a:rPr lang="en-US" smtClean="0"/>
              <a:pPr/>
              <a:t>94</a:t>
            </a:fld>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p:spPr>
        <p:txBody>
          <a:bodyPr/>
          <a:lstStyle/>
          <a:p>
            <a:fld id="{B3676ADA-DBBB-4F5D-AD41-FAA57A76308F}" type="slidenum">
              <a:rPr lang="en-US" smtClean="0"/>
              <a:pPr/>
              <a:t>95</a:t>
            </a:fld>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p:spPr>
        <p:txBody>
          <a:bodyPr/>
          <a:lstStyle/>
          <a:p>
            <a:fld id="{A8D3D25E-E89F-46ED-AD45-266DFABEC3BA}" type="slidenum">
              <a:rPr lang="en-US" smtClean="0"/>
              <a:pPr/>
              <a:t>96</a:t>
            </a:fld>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p:spPr>
        <p:txBody>
          <a:bodyPr/>
          <a:lstStyle/>
          <a:p>
            <a:fld id="{B130D3A6-C1CF-4255-A710-665C031A6E8D}" type="slidenum">
              <a:rPr lang="en-US" i="1" baseline="30000" smtClean="0">
                <a:solidFill>
                  <a:srgbClr val="1F497D"/>
                </a:solidFill>
              </a:rPr>
              <a:pPr/>
              <a:t>97</a:t>
            </a:fld>
            <a:endParaRPr lang="en-US" i="1" baseline="30000" smtClean="0">
              <a:solidFill>
                <a:srgbClr val="1F497D"/>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p:spPr>
        <p:txBody>
          <a:bodyPr/>
          <a:lstStyle/>
          <a:p>
            <a:fld id="{CCA9303C-7DD0-4D1A-8011-F95885FCCD50}" type="slidenum">
              <a:rPr lang="en-US" smtClean="0"/>
              <a:pPr/>
              <a:t>98</a:t>
            </a:fld>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p:spPr>
        <p:txBody>
          <a:bodyPr/>
          <a:lstStyle/>
          <a:p>
            <a:fld id="{B4EA8582-3CB5-4BFA-9B54-48D71F3C1610}" type="slidenum">
              <a:rPr lang="en-US" smtClean="0">
                <a:solidFill>
                  <a:srgbClr val="000000"/>
                </a:solidFill>
              </a:rPr>
              <a:pPr/>
              <a:t>99</a:t>
            </a:fld>
            <a:endParaRPr lang="en-US" smtClean="0">
              <a:solidFill>
                <a:srgbClr val="000000"/>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p:spPr>
        <p:txBody>
          <a:bodyPr/>
          <a:lstStyle/>
          <a:p>
            <a:fld id="{34F11D2A-AF5A-4438-89B8-AD7045E2374B}" type="slidenum">
              <a:rPr lang="en-US" i="1" baseline="30000" smtClean="0">
                <a:solidFill>
                  <a:srgbClr val="1F497D"/>
                </a:solidFill>
              </a:rPr>
              <a:pPr/>
              <a:t>100</a:t>
            </a:fld>
            <a:endParaRPr lang="en-US" i="1" baseline="30000" smtClean="0">
              <a:solidFill>
                <a:srgbClr val="1F497D"/>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p:spPr>
        <p:txBody>
          <a:bodyPr/>
          <a:lstStyle/>
          <a:p>
            <a:fld id="{FAF9592B-7184-4ED2-B576-EE9F18A36D16}" type="slidenum">
              <a:rPr lang="en-US" i="1" baseline="30000" smtClean="0">
                <a:solidFill>
                  <a:srgbClr val="1F497D"/>
                </a:solidFill>
              </a:rPr>
              <a:pPr/>
              <a:t>101</a:t>
            </a:fld>
            <a:endParaRPr lang="en-US" i="1" baseline="30000" smtClean="0">
              <a:solidFill>
                <a:srgbClr val="1F497D"/>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p:spPr>
        <p:txBody>
          <a:bodyPr/>
          <a:lstStyle/>
          <a:p>
            <a:fld id="{0DB64A6D-2EEC-4018-A318-8A741BCFDF3D}" type="slidenum">
              <a:rPr lang="en-US" smtClean="0"/>
              <a:pPr/>
              <a:t>102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p>
          </p:txBody>
        </p:sp>
        <p:sp>
          <p:nvSpPr>
            <p:cNvPr id="6" name="Rectangle 4" descr="mutegras"/>
            <p:cNvSpPr>
              <a:spLocks noChangeArrowheads="1"/>
            </p:cNvSpPr>
            <p:nvPr/>
          </p:nvSpPr>
          <p:spPr bwMode="ltGray">
            <a:xfrm>
              <a:off x="0" y="0"/>
              <a:ext cx="5760" cy="2304"/>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a:defRPr/>
              </a:pPr>
              <a:endParaRPr lang="en-US"/>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a:defRPr/>
              </a:pPr>
              <a:endParaRPr lang="en-US"/>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a:p>
          </p:txBody>
        </p:sp>
      </p:grpSp>
      <p:sp>
        <p:nvSpPr>
          <p:cNvPr id="1332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2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A7CFED4-F923-4647-A6B2-6EA4BC506E53}"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748C5AC-2A9C-40E2-8D69-A43DDADB6FD9}"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ECF048-9BFE-4DF2-9C74-A1198644C561}" type="slidenum">
              <a:rPr lang="en-US"/>
              <a:pPr>
                <a:defRPr/>
              </a:pPr>
              <a:t>‹#›</a:t>
            </a:fld>
            <a:endParaRPr lang="en-US"/>
          </a:p>
        </p:txBody>
      </p:sp>
    </p:spTree>
    <p:extLst>
      <p:ext uri="{BB962C8B-B14F-4D97-AF65-F5344CB8AC3E}">
        <p14:creationId xmlns:p14="http://schemas.microsoft.com/office/powerpoint/2010/main" val="30614316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210465-6830-479F-86E8-54E2E2492EE7}" type="slidenum">
              <a:rPr lang="en-US"/>
              <a:pPr>
                <a:defRPr/>
              </a:pPr>
              <a:t>‹#›</a:t>
            </a:fld>
            <a:endParaRPr lang="en-US"/>
          </a:p>
        </p:txBody>
      </p:sp>
    </p:spTree>
    <p:extLst>
      <p:ext uri="{BB962C8B-B14F-4D97-AF65-F5344CB8AC3E}">
        <p14:creationId xmlns:p14="http://schemas.microsoft.com/office/powerpoint/2010/main" val="1584185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92938F-8D02-4D0A-AA4A-A5AE11039061}" type="slidenum">
              <a:rPr lang="en-US"/>
              <a:pPr>
                <a:defRPr/>
              </a:pPr>
              <a:t>‹#›</a:t>
            </a:fld>
            <a:endParaRPr lang="en-US"/>
          </a:p>
        </p:txBody>
      </p:sp>
    </p:spTree>
    <p:extLst>
      <p:ext uri="{BB962C8B-B14F-4D97-AF65-F5344CB8AC3E}">
        <p14:creationId xmlns:p14="http://schemas.microsoft.com/office/powerpoint/2010/main" val="33203655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CD2CA2-C1F7-447B-B49E-263FA000A52C}" type="slidenum">
              <a:rPr lang="en-US"/>
              <a:pPr>
                <a:defRPr/>
              </a:pPr>
              <a:t>‹#›</a:t>
            </a:fld>
            <a:endParaRPr lang="en-US"/>
          </a:p>
        </p:txBody>
      </p:sp>
    </p:spTree>
    <p:extLst>
      <p:ext uri="{BB962C8B-B14F-4D97-AF65-F5344CB8AC3E}">
        <p14:creationId xmlns:p14="http://schemas.microsoft.com/office/powerpoint/2010/main" val="28936811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FE3176-4A22-4B00-A7FC-BA76A58C6A09}" type="slidenum">
              <a:rPr lang="en-US"/>
              <a:pPr>
                <a:defRPr/>
              </a:pPr>
              <a:t>‹#›</a:t>
            </a:fld>
            <a:endParaRPr lang="en-US"/>
          </a:p>
        </p:txBody>
      </p:sp>
    </p:spTree>
    <p:extLst>
      <p:ext uri="{BB962C8B-B14F-4D97-AF65-F5344CB8AC3E}">
        <p14:creationId xmlns:p14="http://schemas.microsoft.com/office/powerpoint/2010/main" val="29655265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A98BB7-2A68-488B-AD53-27699BB9091E}" type="slidenum">
              <a:rPr lang="en-US"/>
              <a:pPr>
                <a:defRPr/>
              </a:pPr>
              <a:t>‹#›</a:t>
            </a:fld>
            <a:endParaRPr lang="en-US"/>
          </a:p>
        </p:txBody>
      </p:sp>
    </p:spTree>
    <p:extLst>
      <p:ext uri="{BB962C8B-B14F-4D97-AF65-F5344CB8AC3E}">
        <p14:creationId xmlns:p14="http://schemas.microsoft.com/office/powerpoint/2010/main" val="4119203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3AF500-0109-4506-8CE2-97C25B54E730}" type="slidenum">
              <a:rPr lang="en-US"/>
              <a:pPr>
                <a:defRPr/>
              </a:pPr>
              <a:t>‹#›</a:t>
            </a:fld>
            <a:endParaRPr lang="en-US"/>
          </a:p>
        </p:txBody>
      </p:sp>
    </p:spTree>
    <p:extLst>
      <p:ext uri="{BB962C8B-B14F-4D97-AF65-F5344CB8AC3E}">
        <p14:creationId xmlns:p14="http://schemas.microsoft.com/office/powerpoint/2010/main" val="6510134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C08DBA-B318-4078-B729-5DE74CF97DD7}" type="slidenum">
              <a:rPr lang="en-US"/>
              <a:pPr>
                <a:defRPr/>
              </a:pPr>
              <a:t>‹#›</a:t>
            </a:fld>
            <a:endParaRPr lang="en-US"/>
          </a:p>
        </p:txBody>
      </p:sp>
    </p:spTree>
    <p:extLst>
      <p:ext uri="{BB962C8B-B14F-4D97-AF65-F5344CB8AC3E}">
        <p14:creationId xmlns:p14="http://schemas.microsoft.com/office/powerpoint/2010/main" val="33806526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D05E0D-1BC7-4EDB-9331-B68ECE8E3977}" type="slidenum">
              <a:rPr lang="en-US"/>
              <a:pPr>
                <a:defRPr/>
              </a:pPr>
              <a:t>‹#›</a:t>
            </a:fld>
            <a:endParaRPr lang="en-US"/>
          </a:p>
        </p:txBody>
      </p:sp>
    </p:spTree>
    <p:extLst>
      <p:ext uri="{BB962C8B-B14F-4D97-AF65-F5344CB8AC3E}">
        <p14:creationId xmlns:p14="http://schemas.microsoft.com/office/powerpoint/2010/main" val="16316478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C401BC-8C2E-4781-A2B8-04566D65E842}" type="slidenum">
              <a:rPr lang="en-US"/>
              <a:pPr>
                <a:defRPr/>
              </a:pPr>
              <a:t>‹#›</a:t>
            </a:fld>
            <a:endParaRPr lang="en-US"/>
          </a:p>
        </p:txBody>
      </p:sp>
    </p:spTree>
    <p:extLst>
      <p:ext uri="{BB962C8B-B14F-4D97-AF65-F5344CB8AC3E}">
        <p14:creationId xmlns:p14="http://schemas.microsoft.com/office/powerpoint/2010/main" val="328733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7F87549A-6C4B-4BAA-8FEF-4F102347A017}"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D74E79-68A4-4EC5-9C17-D7AB6BCFDCF7}" type="slidenum">
              <a:rPr lang="en-US"/>
              <a:pPr>
                <a:defRPr/>
              </a:pPr>
              <a:t>‹#›</a:t>
            </a:fld>
            <a:endParaRPr lang="en-US"/>
          </a:p>
        </p:txBody>
      </p:sp>
    </p:spTree>
    <p:extLst>
      <p:ext uri="{BB962C8B-B14F-4D97-AF65-F5344CB8AC3E}">
        <p14:creationId xmlns:p14="http://schemas.microsoft.com/office/powerpoint/2010/main" val="39953296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BA1E5E-67DF-43EF-B814-F3CDF6A448AD}" type="slidenum">
              <a:rPr lang="en-US"/>
              <a:pPr>
                <a:defRPr/>
              </a:pPr>
              <a:t>‹#›</a:t>
            </a:fld>
            <a:endParaRPr lang="en-US"/>
          </a:p>
        </p:txBody>
      </p:sp>
    </p:spTree>
    <p:extLst>
      <p:ext uri="{BB962C8B-B14F-4D97-AF65-F5344CB8AC3E}">
        <p14:creationId xmlns:p14="http://schemas.microsoft.com/office/powerpoint/2010/main" val="6139479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baseline="0">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a:defRPr/>
              </a:pPr>
              <a:endParaRPr lang="en-US" baseline="0">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baseline="0">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a:defRPr/>
              </a:pPr>
              <a:endParaRPr lang="en-US" baseline="0">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baseline="0">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baseline="0">
                <a:solidFill>
                  <a:srgbClr val="003300"/>
                </a:solidFill>
              </a:endParaRPr>
            </a:p>
          </p:txBody>
        </p:sp>
      </p:grpSp>
      <p:sp>
        <p:nvSpPr>
          <p:cNvPr id="1332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2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F95AE151-7FB9-456E-8A43-9D430B9A4FC2}" type="slidenum">
              <a:rPr lang="en-US"/>
              <a:pPr>
                <a:defRPr/>
              </a:pPr>
              <a:t>‹#›</a:t>
            </a:fld>
            <a:endParaRPr lang="en-US"/>
          </a:p>
        </p:txBody>
      </p:sp>
    </p:spTree>
    <p:extLst>
      <p:ext uri="{BB962C8B-B14F-4D97-AF65-F5344CB8AC3E}">
        <p14:creationId xmlns:p14="http://schemas.microsoft.com/office/powerpoint/2010/main" val="3153348371"/>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1B3887D-D518-4FB7-BD0E-6D6A9D2ADD2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488550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B83783C-CDCB-4723-8350-0786C324C98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476215694"/>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70F499A-CC78-4479-B763-02310153EBE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56329488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683FF338-013D-4257-B433-3FD981C6CB4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454030500"/>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07366C95-5F69-4083-8BF2-F920740C4C2D}"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76324430"/>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64AA3F25-7AAF-48DA-A607-5CBB89A71BF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54443528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3C0DC64-B268-4AD4-B4C9-CF38F847367E}"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1453724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849438"/>
            <a:ext cx="7772400" cy="4114800"/>
          </a:xfrm>
        </p:spPr>
        <p:txBody>
          <a:bodyPr/>
          <a:lstStyle/>
          <a:p>
            <a:pPr lvl="0"/>
            <a:endParaRPr lang="en-US" noProof="0" smtClean="0"/>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76804A5A-57DE-4200-8104-2617F79F5BA1}"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4ABBD34-36C8-45AF-888B-622BC6DF5BE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765939100"/>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ECD4076-7C79-4D44-929B-E6A94A656D9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983710101"/>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8D36CDF-D273-4724-9662-E0E912803A4C}"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011606963"/>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2698A5-07C3-4293-97E3-6BD1065751E8}" type="slidenum">
              <a:rPr lang="en-US"/>
              <a:pPr>
                <a:defRPr/>
              </a:pPr>
              <a:t>‹#›</a:t>
            </a:fld>
            <a:endParaRPr lang="en-US"/>
          </a:p>
        </p:txBody>
      </p:sp>
    </p:spTree>
    <p:extLst>
      <p:ext uri="{BB962C8B-B14F-4D97-AF65-F5344CB8AC3E}">
        <p14:creationId xmlns:p14="http://schemas.microsoft.com/office/powerpoint/2010/main" val="17307601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807BA5-6CF1-4190-AE8F-588BA0AB7902}" type="slidenum">
              <a:rPr lang="en-US"/>
              <a:pPr>
                <a:defRPr/>
              </a:pPr>
              <a:t>‹#›</a:t>
            </a:fld>
            <a:endParaRPr lang="en-US"/>
          </a:p>
        </p:txBody>
      </p:sp>
    </p:spTree>
    <p:extLst>
      <p:ext uri="{BB962C8B-B14F-4D97-AF65-F5344CB8AC3E}">
        <p14:creationId xmlns:p14="http://schemas.microsoft.com/office/powerpoint/2010/main" val="21692797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991B72-7ADA-4F8A-A979-48E1451CD3A6}" type="slidenum">
              <a:rPr lang="en-US"/>
              <a:pPr>
                <a:defRPr/>
              </a:pPr>
              <a:t>‹#›</a:t>
            </a:fld>
            <a:endParaRPr lang="en-US"/>
          </a:p>
        </p:txBody>
      </p:sp>
    </p:spTree>
    <p:extLst>
      <p:ext uri="{BB962C8B-B14F-4D97-AF65-F5344CB8AC3E}">
        <p14:creationId xmlns:p14="http://schemas.microsoft.com/office/powerpoint/2010/main" val="34422550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07E5A7-C70D-447F-8684-D7AE96998DD3}" type="slidenum">
              <a:rPr lang="en-US"/>
              <a:pPr>
                <a:defRPr/>
              </a:pPr>
              <a:t>‹#›</a:t>
            </a:fld>
            <a:endParaRPr lang="en-US"/>
          </a:p>
        </p:txBody>
      </p:sp>
    </p:spTree>
    <p:extLst>
      <p:ext uri="{BB962C8B-B14F-4D97-AF65-F5344CB8AC3E}">
        <p14:creationId xmlns:p14="http://schemas.microsoft.com/office/powerpoint/2010/main" val="4184172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238A110-FECE-486C-9E7A-72FBB2C8DD3C}" type="slidenum">
              <a:rPr lang="en-US"/>
              <a:pPr>
                <a:defRPr/>
              </a:pPr>
              <a:t>‹#›</a:t>
            </a:fld>
            <a:endParaRPr lang="en-US"/>
          </a:p>
        </p:txBody>
      </p:sp>
    </p:spTree>
    <p:extLst>
      <p:ext uri="{BB962C8B-B14F-4D97-AF65-F5344CB8AC3E}">
        <p14:creationId xmlns:p14="http://schemas.microsoft.com/office/powerpoint/2010/main" val="8438098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88E06D6-B5C1-46E8-A07B-427F9686AC87}" type="slidenum">
              <a:rPr lang="en-US"/>
              <a:pPr>
                <a:defRPr/>
              </a:pPr>
              <a:t>‹#›</a:t>
            </a:fld>
            <a:endParaRPr lang="en-US"/>
          </a:p>
        </p:txBody>
      </p:sp>
    </p:spTree>
    <p:extLst>
      <p:ext uri="{BB962C8B-B14F-4D97-AF65-F5344CB8AC3E}">
        <p14:creationId xmlns:p14="http://schemas.microsoft.com/office/powerpoint/2010/main" val="2680395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6FEC69-39C4-44C4-9D24-7AA8C544F1BF}" type="slidenum">
              <a:rPr lang="en-US"/>
              <a:pPr>
                <a:defRPr/>
              </a:pPr>
              <a:t>‹#›</a:t>
            </a:fld>
            <a:endParaRPr lang="en-US"/>
          </a:p>
        </p:txBody>
      </p:sp>
    </p:spTree>
    <p:extLst>
      <p:ext uri="{BB962C8B-B14F-4D97-AF65-F5344CB8AC3E}">
        <p14:creationId xmlns:p14="http://schemas.microsoft.com/office/powerpoint/2010/main" val="983968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p>
          </p:txBody>
        </p:sp>
        <p:sp>
          <p:nvSpPr>
            <p:cNvPr id="6" name="Rectangle 4" descr="mutegras"/>
            <p:cNvSpPr>
              <a:spLocks noChangeArrowheads="1"/>
            </p:cNvSpPr>
            <p:nvPr/>
          </p:nvSpPr>
          <p:spPr bwMode="ltGray">
            <a:xfrm>
              <a:off x="0" y="0"/>
              <a:ext cx="5760" cy="2304"/>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a:defRPr/>
              </a:pPr>
              <a:endParaRPr lang="en-US"/>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a:defRPr/>
              </a:pPr>
              <a:endParaRPr lang="en-US"/>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a:p>
          </p:txBody>
        </p:sp>
      </p:grpSp>
      <p:sp>
        <p:nvSpPr>
          <p:cNvPr id="8530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530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693AD38-75D2-4C0B-97AD-A1967E601BDB}"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83B03D-4EE6-4581-B4B1-16761A691FAF}" type="slidenum">
              <a:rPr lang="en-US"/>
              <a:pPr>
                <a:defRPr/>
              </a:pPr>
              <a:t>‹#›</a:t>
            </a:fld>
            <a:endParaRPr lang="en-US"/>
          </a:p>
        </p:txBody>
      </p:sp>
    </p:spTree>
    <p:extLst>
      <p:ext uri="{BB962C8B-B14F-4D97-AF65-F5344CB8AC3E}">
        <p14:creationId xmlns:p14="http://schemas.microsoft.com/office/powerpoint/2010/main" val="16531380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AEC169-B5E8-4967-852B-BF7A1AB1D882}" type="slidenum">
              <a:rPr lang="en-US"/>
              <a:pPr>
                <a:defRPr/>
              </a:pPr>
              <a:t>‹#›</a:t>
            </a:fld>
            <a:endParaRPr lang="en-US"/>
          </a:p>
        </p:txBody>
      </p:sp>
    </p:spTree>
    <p:extLst>
      <p:ext uri="{BB962C8B-B14F-4D97-AF65-F5344CB8AC3E}">
        <p14:creationId xmlns:p14="http://schemas.microsoft.com/office/powerpoint/2010/main" val="40889848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79B4FB-9792-4A03-8B26-E1AE32ED3FA1}" type="slidenum">
              <a:rPr lang="en-US"/>
              <a:pPr>
                <a:defRPr/>
              </a:pPr>
              <a:t>‹#›</a:t>
            </a:fld>
            <a:endParaRPr lang="en-US"/>
          </a:p>
        </p:txBody>
      </p:sp>
    </p:spTree>
    <p:extLst>
      <p:ext uri="{BB962C8B-B14F-4D97-AF65-F5344CB8AC3E}">
        <p14:creationId xmlns:p14="http://schemas.microsoft.com/office/powerpoint/2010/main" val="32719144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0DF141-2A72-4DBC-AC4E-C73EB1B522BD}" type="slidenum">
              <a:rPr lang="en-US"/>
              <a:pPr>
                <a:defRPr/>
              </a:pPr>
              <a:t>‹#›</a:t>
            </a:fld>
            <a:endParaRPr lang="en-US"/>
          </a:p>
        </p:txBody>
      </p:sp>
    </p:spTree>
    <p:extLst>
      <p:ext uri="{BB962C8B-B14F-4D97-AF65-F5344CB8AC3E}">
        <p14:creationId xmlns:p14="http://schemas.microsoft.com/office/powerpoint/2010/main" val="14808304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9B2BD5D-18B7-401B-AABE-DA350B4963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5537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A14D1B5-DB11-4195-8176-087AA5C101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92407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B99E5AA1-E64E-47F2-A1D8-55B8E8A42C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69975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DF152154-9841-40A7-A718-D5205924B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84494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D99A0DEE-8F8F-474A-A0D7-2742FB61FB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40013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DC27FF5E-36A7-434C-A5AF-2110085685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731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4637B70-DE42-434B-A1A8-A047867BA309}"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3D33E956-B0F4-4E74-A4F3-A50A602DAC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1798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442D38C5-6BC3-42FE-8008-C435AD3622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47866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F31434E3-E819-4F32-8957-1202F0AC5D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52672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F6509FD9-72C3-47DA-8E75-E2D5C80505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66608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1D8BEF73-DD88-45ED-9AE7-21E22C03D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87616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a:solidFill>
                  <a:srgbClr val="003300"/>
                </a:solidFill>
              </a:endParaRPr>
            </a:p>
          </p:txBody>
        </p:sp>
      </p:grpSp>
      <p:sp>
        <p:nvSpPr>
          <p:cNvPr id="8530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530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693AD38-75D2-4C0B-97AD-A1967E601BDB}" type="slidenum">
              <a:rPr lang="en-US"/>
              <a:pPr>
                <a:defRPr/>
              </a:pPr>
              <a:t>‹#›</a:t>
            </a:fld>
            <a:endParaRPr lang="en-US"/>
          </a:p>
        </p:txBody>
      </p:sp>
    </p:spTree>
    <p:extLst>
      <p:ext uri="{BB962C8B-B14F-4D97-AF65-F5344CB8AC3E}">
        <p14:creationId xmlns:p14="http://schemas.microsoft.com/office/powerpoint/2010/main" val="2509971969"/>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4637B70-DE42-434B-A1A8-A047867BA30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18528418"/>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44E22C4-E2F2-4296-9ECE-E0BF8EFA1C9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80465654"/>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8778E12-E26F-48A5-A8DD-6EC2E0AFFC2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797760511"/>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91E5DDAC-4664-40D2-82A6-32BB78E4C68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7779192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44E22C4-E2F2-4296-9ECE-E0BF8EFA1C96}"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B5470E70-16FB-4443-9DCB-DB0FAFE7DFE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42839934"/>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B11D04BF-7113-4ADE-8CCF-0FB1793CF3F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45648983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CE7B013-B5F6-4810-9D23-9B2BBBAB0B8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7059346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98212390-D165-4F93-8EFF-C3502634B81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250139023"/>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E718935-4735-468C-B108-C2C470D491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478517985"/>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7812414-8822-4083-9CD3-2573EFE1D1C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49733934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a:solidFill>
                  <a:srgbClr val="003300"/>
                </a:solidFill>
              </a:endParaRPr>
            </a:p>
          </p:txBody>
        </p:sp>
      </p:grpSp>
      <p:sp>
        <p:nvSpPr>
          <p:cNvPr id="8530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530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693AD38-75D2-4C0B-97AD-A1967E601BDB}" type="slidenum">
              <a:rPr lang="en-US"/>
              <a:pPr>
                <a:defRPr/>
              </a:pPr>
              <a:t>‹#›</a:t>
            </a:fld>
            <a:endParaRPr lang="en-US"/>
          </a:p>
        </p:txBody>
      </p:sp>
    </p:spTree>
    <p:extLst>
      <p:ext uri="{BB962C8B-B14F-4D97-AF65-F5344CB8AC3E}">
        <p14:creationId xmlns:p14="http://schemas.microsoft.com/office/powerpoint/2010/main" val="2509971969"/>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4637B70-DE42-434B-A1A8-A047867BA30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1852841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44E22C4-E2F2-4296-9ECE-E0BF8EFA1C9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80465654"/>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8778E12-E26F-48A5-A8DD-6EC2E0AFFC2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79776051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8778E12-E26F-48A5-A8DD-6EC2E0AFFC2F}"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91E5DDAC-4664-40D2-82A6-32BB78E4C68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77791923"/>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B5470E70-16FB-4443-9DCB-DB0FAFE7DFE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42839934"/>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B11D04BF-7113-4ADE-8CCF-0FB1793CF3F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456489833"/>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CE7B013-B5F6-4810-9D23-9B2BBBAB0B8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70593467"/>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98212390-D165-4F93-8EFF-C3502634B81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25013902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E718935-4735-468C-B108-C2C470D491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478517985"/>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7812414-8822-4083-9CD3-2573EFE1D1C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49733934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91E5DDAC-4664-40D2-82A6-32BB78E4C68A}"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B5470E70-16FB-4443-9DCB-DB0FAFE7DFE9}" type="slidenum">
              <a:rPr lang="en-US"/>
              <a:pPr>
                <a:defRPr/>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B11D04BF-7113-4ADE-8CCF-0FB1793CF3F7}"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7E052B0E-3D13-459C-A197-7B262D941BA2}"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CE7B013-B5F6-4810-9D23-9B2BBBAB0B87}" type="slidenum">
              <a:rPr lang="en-US"/>
              <a:pPr>
                <a:defRPr/>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8212390-D165-4F93-8EFF-C3502634B818}" type="slidenum">
              <a:rPr lang="en-US"/>
              <a:pPr>
                <a:defRPr/>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E718935-4735-468C-B108-C2C470D49155}" type="slidenum">
              <a:rPr lang="en-US"/>
              <a:pPr>
                <a:defRPr/>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7812414-8822-4083-9CD3-2573EFE1D1C9}" type="slidenum">
              <a:rPr lang="en-US"/>
              <a:pPr>
                <a:defRPr/>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862620-E497-4605-AB29-8B4A361FAFF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33A4B8-3419-437E-B404-0F8A7BDF7C9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2E175D-032F-45E3-A758-F2CB388C512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FCBBE2-BB14-46A1-9C05-AB46EE60E577}"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A486008-EEC8-4DB1-B1C2-41B0A755488C}"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083A39E-9EFD-4953-87E1-A8D40AFE1AF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5E9D99A-DC08-49B1-BA6D-72E8F6D2FF56}"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8E64032-8E79-4813-9C78-CD1F5FB09251}"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28A8C0-CFA4-4A75-8A8F-C8262193C39F}"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4DAE73-6517-44D9-90D1-DFD63CB458FD}"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1A6991-E8D5-4E7E-8AAA-D2A3D945B118}"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27C9B1-E0BE-4DCB-B353-B5262F82568C}"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FEE7B3-8EB8-45D3-859D-6B04C2494393}"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E63AC7-7BAF-4A6C-9BDF-F9FE4552BFF3}"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EA6A0A-C882-420B-8FEA-6DC48D57D95D}"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3A3EFD-1751-407A-8430-79A7B5D1F7B9}"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9B26A36-1F6B-4B39-A89D-C1A4FAA5A13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0A9A7684-A3F2-4364-9AA7-C42124B785A9}"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16C9E62-59B8-4B53-A80E-DB4C8D90E5E0}"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0E74A9-8888-424D-B768-6677A25EEFF5}"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C05065-71A7-4090-BDAF-9A0F202D7DF3}"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33DBEE-B647-4544-940A-32B729F69994}"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6FE8B9-7222-4E9B-B34E-4ACA0FD0E267}"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942361-0B6E-4B7C-A128-4D14AD790D98}"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i="1">
                <a:solidFill>
                  <a:srgbClr val="FFFFFF"/>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a:defRPr/>
              </a:pPr>
              <a:endParaRPr lang="en-US" i="1">
                <a:solidFill>
                  <a:srgbClr val="FFFFFF"/>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i="1">
                <a:solidFill>
                  <a:srgbClr val="FFFFFF"/>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a:defRPr/>
              </a:pPr>
              <a:endParaRPr lang="en-US" i="1">
                <a:solidFill>
                  <a:srgbClr val="FFFFFF"/>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i="1">
                <a:solidFill>
                  <a:srgbClr val="FFFFFF"/>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i="1">
                <a:solidFill>
                  <a:srgbClr val="FFFFFF"/>
                </a:solidFill>
              </a:endParaRPr>
            </a:p>
          </p:txBody>
        </p:sp>
      </p:grpSp>
      <p:sp>
        <p:nvSpPr>
          <p:cNvPr id="1332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2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D0FCAF66-2E87-4FCE-B887-9D457E61F684}" type="slidenum">
              <a:rPr lang="en-US"/>
              <a:pPr>
                <a:defRPr/>
              </a:pPr>
              <a:t>‹#›</a:t>
            </a:fld>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AB5174A-5D3D-4019-A614-D50D978C2F54}" type="slidenum">
              <a:rPr lang="en-US"/>
              <a:pPr>
                <a:defRPr/>
              </a:pPr>
              <a:t>‹#›</a:t>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7117B35-184C-405D-BD34-0E6E16ABFE1F}" type="slidenum">
              <a:rPr lang="en-US"/>
              <a:pPr>
                <a:defRPr/>
              </a:pPr>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AA53813-8AA0-4B69-9857-6F0F685C044D}"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93F099C4-64A1-44A5-9136-2A3A94CB2D7A}"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BA6DBEA7-45B9-4D77-B247-204B0C59FF0B}" type="slidenum">
              <a:rPr lang="en-US"/>
              <a:pPr>
                <a:defRPr/>
              </a:pPr>
              <a:t>‹#›</a:t>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35B9C982-1FBE-408B-915E-FFC7E5B648F5}" type="slidenum">
              <a:rPr lang="en-US"/>
              <a:pPr>
                <a:defRPr/>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0436437C-D5EC-4701-BF46-1A9C51CA8D04}" type="slidenum">
              <a:rPr lang="en-US"/>
              <a:pPr>
                <a:defRPr/>
              </a:pPr>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ACA4DA0F-9178-4E06-8D91-6B6E722D6F57}" type="slidenum">
              <a:rPr lang="en-US"/>
              <a:pPr>
                <a:defRPr/>
              </a:pPr>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8D0817E-D12E-497B-ABD0-1AD217B1A943}" type="slidenum">
              <a:rPr lang="en-US"/>
              <a:pPr>
                <a:defRPr/>
              </a:pPr>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17EF3933-F8AE-4A06-8F5F-E53688ED9FA0}" type="slidenum">
              <a:rPr lang="en-US"/>
              <a:pPr>
                <a:defRPr/>
              </a:pPr>
              <a:t>‹#›</a:t>
            </a:fld>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BF4265B-AFB2-45BB-AC64-F60A9B79207E}" type="slidenum">
              <a:rPr lang="en-US"/>
              <a:pPr>
                <a:defRPr/>
              </a:pPr>
              <a:t>‹#›</a:t>
            </a:fld>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a:solidFill>
                  <a:srgbClr val="003300"/>
                </a:solidFill>
              </a:endParaRPr>
            </a:p>
          </p:txBody>
        </p:sp>
      </p:grpSp>
      <p:sp>
        <p:nvSpPr>
          <p:cNvPr id="8530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530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E3C6F80-99BA-44AC-84BF-9D76C0BAB5C7}" type="slidenum">
              <a:rPr lang="en-US"/>
              <a:pPr>
                <a:defRPr/>
              </a:pPr>
              <a:t>‹#›</a:t>
            </a:fld>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41F66DC-15FD-488D-B067-0551E25694ED}" type="slidenum">
              <a:rPr lang="en-US"/>
              <a:pPr>
                <a:defRPr/>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95CF3F3-6999-497F-92CC-AE51E1990256}"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76AE9FD7-2BD4-461A-BEE1-B3948DA833D0}"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2ED491A8-CE2C-4F84-9F23-40AC5DFB8434}" type="slidenum">
              <a:rPr lang="en-US"/>
              <a:pPr>
                <a:defRPr/>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67339CDA-0D6C-4FE6-875D-F75EB680D6FB}" type="slidenum">
              <a:rPr lang="en-US"/>
              <a:pPr>
                <a:defRPr/>
              </a:pPr>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2AD0362E-4F8E-44C8-A4BF-5219B8C81653}" type="slidenum">
              <a:rPr lang="en-US"/>
              <a:pPr>
                <a:defRPr/>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97126A78-B9F0-4093-A3F4-066725901C49}" type="slidenum">
              <a:rPr lang="en-US"/>
              <a:pPr>
                <a:defRPr/>
              </a:pPr>
              <a:t>‹#›</a:t>
            </a:fld>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43069C1-89E7-4257-B602-928A21734B5A}" type="slidenum">
              <a:rPr lang="en-US"/>
              <a:pPr>
                <a:defRPr/>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DBD5594-6E45-428C-9525-B0082C571D0F}" type="slidenum">
              <a:rPr lang="en-US"/>
              <a:pPr>
                <a:defRPr/>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DC594E1-0D5D-4158-A8BE-4AB7D4C0B2EF}" type="slidenum">
              <a:rPr lang="en-US"/>
              <a:pPr>
                <a:defRPr/>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BEC9016-86C3-4C42-94B1-D264F8E864DB}" type="slidenum">
              <a:rPr lang="en-US"/>
              <a:pPr>
                <a:defRPr/>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a:solidFill>
                  <a:srgbClr val="003300"/>
                </a:solidFill>
              </a:endParaRPr>
            </a:p>
          </p:txBody>
        </p:sp>
      </p:grpSp>
      <p:sp>
        <p:nvSpPr>
          <p:cNvPr id="8530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530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79087A63-C75F-495A-8811-A29D4B8C46B5}" type="slidenum">
              <a:rPr lang="en-US"/>
              <a:pPr>
                <a:defRPr/>
              </a:pPr>
              <a:t>‹#›</a:t>
            </a:fld>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7FACCC2-7ED5-4E10-B568-8F576CDE2363}"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DC0CD7E-7920-4459-8927-BDEED107014A}" type="slidenum">
              <a:rPr lang="en-US"/>
              <a:pPr>
                <a:defRPr/>
              </a:pPr>
              <a:t>‹#›</a:t>
            </a:fld>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884BDEEA-9420-464C-85B0-8D0F4845EF7E}" type="slidenum">
              <a:rPr lang="en-US"/>
              <a:pPr>
                <a:defRPr/>
              </a:pPr>
              <a:t>‹#›</a:t>
            </a:fld>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33DD728C-56BA-43BB-99BC-F65E7B128C03}" type="slidenum">
              <a:rPr lang="en-US"/>
              <a:pPr>
                <a:defRPr/>
              </a:pPr>
              <a:t>‹#›</a:t>
            </a:fld>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C2100131-352B-4683-96EC-B44B19A9FAE3}" type="slidenum">
              <a:rPr lang="en-US"/>
              <a:pPr>
                <a:defRPr/>
              </a:pPr>
              <a:t>‹#›</a:t>
            </a:fld>
            <a:endParaRPr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0C4029BC-5D01-4328-93EE-2C81287AB0BD}" type="slidenum">
              <a:rPr lang="en-US"/>
              <a:pPr>
                <a:defRPr/>
              </a:pPr>
              <a:t>‹#›</a:t>
            </a:fld>
            <a:endParaRPr 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7F6DEE33-C698-4A04-86F8-83DCCA6499D3}" type="slidenum">
              <a:rPr lang="en-US"/>
              <a:pPr>
                <a:defRPr/>
              </a:pPr>
              <a:t>‹#›</a:t>
            </a:fld>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E9447D0-94E0-4C98-9AEA-4FE1DFC69C76}" type="slidenum">
              <a:rPr lang="en-US"/>
              <a:pPr>
                <a:defRPr/>
              </a:pPr>
              <a:t>‹#›</a:t>
            </a:fld>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72A339AE-68C8-4377-A7BC-5B113D56A263}" type="slidenum">
              <a:rPr lang="en-US"/>
              <a:pPr>
                <a:defRPr/>
              </a:pPr>
              <a:t>‹#›</a:t>
            </a:fld>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38C89D5-5E6B-4458-8038-C0A55F396F6D}" type="slidenum">
              <a:rPr lang="en-US"/>
              <a:pPr>
                <a:defRPr/>
              </a:pPr>
              <a:t>‹#›</a:t>
            </a:fld>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i="1" baseline="0">
                <a:solidFill>
                  <a:srgbClr val="FF0000"/>
                </a:solidFill>
                <a:latin typeface="Arial"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i="1" baseline="0">
                <a:solidFill>
                  <a:srgbClr val="FF0000"/>
                </a:solidFill>
                <a:latin typeface="Arial"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i="1" baseline="0">
                <a:solidFill>
                  <a:srgbClr val="FF0000"/>
                </a:solidFill>
                <a:latin typeface="Arial"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i="1" baseline="0">
                <a:solidFill>
                  <a:srgbClr val="FF0000"/>
                </a:solidFill>
                <a:latin typeface="Arial"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i="1" baseline="0">
                <a:solidFill>
                  <a:srgbClr val="FF0000"/>
                </a:solidFill>
                <a:latin typeface="Arial"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i="1" baseline="0">
                <a:solidFill>
                  <a:srgbClr val="FF0000"/>
                </a:solidFill>
                <a:latin typeface="Arial" charset="0"/>
              </a:endParaRPr>
            </a:p>
          </p:txBody>
        </p:sp>
      </p:grpSp>
      <p:sp>
        <p:nvSpPr>
          <p:cNvPr id="271369"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71370"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B4A9A53-012A-43C0-9644-DF5E471F6E5B}" type="slidenum">
              <a:rPr lang="en-US"/>
              <a:pPr>
                <a:defRPr/>
              </a:pPr>
              <a:t>‹#›</a:t>
            </a:fld>
            <a:endParaRPr lang="en-US"/>
          </a:p>
        </p:txBody>
      </p:sp>
    </p:spTree>
    <p:extLst>
      <p:ext uri="{BB962C8B-B14F-4D97-AF65-F5344CB8AC3E}">
        <p14:creationId xmlns:p14="http://schemas.microsoft.com/office/powerpoint/2010/main" val="158462071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425F0797-1085-475F-95D7-C9CF2C0B92EB}"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0DDAC76-3096-4B30-898C-9C1109FE12E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7457655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9B7C490E-CC57-4812-A245-109262573D1B}"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21726655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4"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E5EC8192-720D-49B1-840D-9639F701CD7B}"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126862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EEC2A31B-EB53-4CF5-B3A7-451F2AC7709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5896958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6FCBF06-E2E0-4420-9565-B690D02A463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689850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A8F35694-4152-45AB-91C7-C66ED084BF0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91942129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9F459F83-B487-4654-AD3F-753D040156CC}"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28459289"/>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33A9670-889F-4C9F-B353-1DBF934733A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923325110"/>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BD2FB44-39B1-4F3C-A38F-7D3210F3635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20352694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93834"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9F50775-52B5-490A-B132-5CAC56481E6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91256060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ED970AE-3E6C-4B84-803A-AD8B973429B3}"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7C3DCD-E867-48EC-8F03-15F364B19DB2}" type="slidenum">
              <a:rPr lang="en-US"/>
              <a:pPr>
                <a:defRPr/>
              </a:pPr>
              <a:t>‹#›</a:t>
            </a:fld>
            <a:endParaRPr lang="en-US"/>
          </a:p>
        </p:txBody>
      </p:sp>
    </p:spTree>
    <p:extLst>
      <p:ext uri="{BB962C8B-B14F-4D97-AF65-F5344CB8AC3E}">
        <p14:creationId xmlns:p14="http://schemas.microsoft.com/office/powerpoint/2010/main" val="26015392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41EBD1-8C35-4614-B4A6-0A8FF4F7BD24}" type="slidenum">
              <a:rPr lang="en-US"/>
              <a:pPr>
                <a:defRPr/>
              </a:pPr>
              <a:t>‹#›</a:t>
            </a:fld>
            <a:endParaRPr lang="en-US"/>
          </a:p>
        </p:txBody>
      </p:sp>
    </p:spTree>
    <p:extLst>
      <p:ext uri="{BB962C8B-B14F-4D97-AF65-F5344CB8AC3E}">
        <p14:creationId xmlns:p14="http://schemas.microsoft.com/office/powerpoint/2010/main" val="18494353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6C750A-960E-4354-88D6-3F7729F27DF2}" type="slidenum">
              <a:rPr lang="en-US"/>
              <a:pPr>
                <a:defRPr/>
              </a:pPr>
              <a:t>‹#›</a:t>
            </a:fld>
            <a:endParaRPr lang="en-US"/>
          </a:p>
        </p:txBody>
      </p:sp>
    </p:spTree>
    <p:extLst>
      <p:ext uri="{BB962C8B-B14F-4D97-AF65-F5344CB8AC3E}">
        <p14:creationId xmlns:p14="http://schemas.microsoft.com/office/powerpoint/2010/main" val="34012497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D9DDF7-82EC-451A-9A29-02D2C2931F4B}" type="slidenum">
              <a:rPr lang="en-US"/>
              <a:pPr>
                <a:defRPr/>
              </a:pPr>
              <a:t>‹#›</a:t>
            </a:fld>
            <a:endParaRPr lang="en-US"/>
          </a:p>
        </p:txBody>
      </p:sp>
    </p:spTree>
    <p:extLst>
      <p:ext uri="{BB962C8B-B14F-4D97-AF65-F5344CB8AC3E}">
        <p14:creationId xmlns:p14="http://schemas.microsoft.com/office/powerpoint/2010/main" val="12625273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D2F29D-2E98-4552-BD3E-7249966324EF}" type="slidenum">
              <a:rPr lang="en-US"/>
              <a:pPr>
                <a:defRPr/>
              </a:pPr>
              <a:t>‹#›</a:t>
            </a:fld>
            <a:endParaRPr lang="en-US"/>
          </a:p>
        </p:txBody>
      </p:sp>
    </p:spTree>
    <p:extLst>
      <p:ext uri="{BB962C8B-B14F-4D97-AF65-F5344CB8AC3E}">
        <p14:creationId xmlns:p14="http://schemas.microsoft.com/office/powerpoint/2010/main" val="28827854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2AE872-3EDB-42B3-8F9D-FF0F1A1113EF}" type="slidenum">
              <a:rPr lang="en-US"/>
              <a:pPr>
                <a:defRPr/>
              </a:pPr>
              <a:t>‹#›</a:t>
            </a:fld>
            <a:endParaRPr lang="en-US"/>
          </a:p>
        </p:txBody>
      </p:sp>
    </p:spTree>
    <p:extLst>
      <p:ext uri="{BB962C8B-B14F-4D97-AF65-F5344CB8AC3E}">
        <p14:creationId xmlns:p14="http://schemas.microsoft.com/office/powerpoint/2010/main" val="40050110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647076-1973-4CDD-8B5E-72A28D4DD677}" type="slidenum">
              <a:rPr lang="en-US"/>
              <a:pPr>
                <a:defRPr/>
              </a:pPr>
              <a:t>‹#›</a:t>
            </a:fld>
            <a:endParaRPr lang="en-US"/>
          </a:p>
        </p:txBody>
      </p:sp>
    </p:spTree>
    <p:extLst>
      <p:ext uri="{BB962C8B-B14F-4D97-AF65-F5344CB8AC3E}">
        <p14:creationId xmlns:p14="http://schemas.microsoft.com/office/powerpoint/2010/main" val="19377063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511BF4-2283-4ADB-9CFC-0E5E6D303B88}" type="slidenum">
              <a:rPr lang="en-US"/>
              <a:pPr>
                <a:defRPr/>
              </a:pPr>
              <a:t>‹#›</a:t>
            </a:fld>
            <a:endParaRPr lang="en-US"/>
          </a:p>
        </p:txBody>
      </p:sp>
    </p:spTree>
    <p:extLst>
      <p:ext uri="{BB962C8B-B14F-4D97-AF65-F5344CB8AC3E}">
        <p14:creationId xmlns:p14="http://schemas.microsoft.com/office/powerpoint/2010/main" val="12481600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12041C-7355-4D8D-ACC4-69EB2F0C3D3C}" type="slidenum">
              <a:rPr lang="en-US"/>
              <a:pPr>
                <a:defRPr/>
              </a:pPr>
              <a:t>‹#›</a:t>
            </a:fld>
            <a:endParaRPr lang="en-US"/>
          </a:p>
        </p:txBody>
      </p:sp>
    </p:spTree>
    <p:extLst>
      <p:ext uri="{BB962C8B-B14F-4D97-AF65-F5344CB8AC3E}">
        <p14:creationId xmlns:p14="http://schemas.microsoft.com/office/powerpoint/2010/main" val="8372397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2141B1-3DA6-4ABC-8DB2-E5A792927513}" type="slidenum">
              <a:rPr lang="en-US"/>
              <a:pPr>
                <a:defRPr/>
              </a:pPr>
              <a:t>‹#›</a:t>
            </a:fld>
            <a:endParaRPr lang="en-US"/>
          </a:p>
        </p:txBody>
      </p:sp>
    </p:spTree>
    <p:extLst>
      <p:ext uri="{BB962C8B-B14F-4D97-AF65-F5344CB8AC3E}">
        <p14:creationId xmlns:p14="http://schemas.microsoft.com/office/powerpoint/2010/main" val="4278460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229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a:p>
        </p:txBody>
      </p:sp>
      <p:sp>
        <p:nvSpPr>
          <p:cNvPr id="1229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p>
        </p:txBody>
      </p:sp>
      <p:sp>
        <p:nvSpPr>
          <p:cNvPr id="12292" name="Rectangle 4" descr="mutegras"/>
          <p:cNvSpPr>
            <a:spLocks noChangeArrowheads="1"/>
          </p:cNvSpPr>
          <p:nvPr/>
        </p:nvSpPr>
        <p:spPr bwMode="ltGray">
          <a:xfrm>
            <a:off x="0" y="0"/>
            <a:ext cx="9144000" cy="1524000"/>
          </a:xfrm>
          <a:prstGeom prst="rect">
            <a:avLst/>
          </a:prstGeom>
          <a:blipFill dpi="0" rotWithShape="0">
            <a:blip r:embed="rId14"/>
            <a:srcRect/>
            <a:tile tx="0" ty="0" sx="100000" sy="100000" flip="none" algn="tl"/>
          </a:blipFill>
          <a:ln w="9525">
            <a:noFill/>
            <a:miter lim="800000"/>
            <a:headEnd/>
            <a:tailEnd/>
          </a:ln>
        </p:spPr>
        <p:txBody>
          <a:bodyPr wrap="none" anchor="ctr"/>
          <a:lstStyle/>
          <a:p>
            <a:pPr algn="ctr">
              <a:defRPr/>
            </a:pPr>
            <a:endParaRPr lang="en-US"/>
          </a:p>
        </p:txBody>
      </p:sp>
      <p:sp>
        <p:nvSpPr>
          <p:cNvPr id="12293" name="Rectangle 5" descr="mutegras"/>
          <p:cNvSpPr>
            <a:spLocks noChangeArrowheads="1"/>
          </p:cNvSpPr>
          <p:nvPr/>
        </p:nvSpPr>
        <p:spPr bwMode="ltGray">
          <a:xfrm>
            <a:off x="0" y="6553200"/>
            <a:ext cx="9144000" cy="304800"/>
          </a:xfrm>
          <a:prstGeom prst="rect">
            <a:avLst/>
          </a:prstGeom>
          <a:blipFill dpi="0" rotWithShape="0">
            <a:blip r:embed="rId14"/>
            <a:srcRect/>
            <a:tile tx="0" ty="0" sx="100000" sy="100000" flip="none" algn="tl"/>
          </a:blipFill>
          <a:ln w="9525">
            <a:noFill/>
            <a:miter lim="800000"/>
            <a:headEnd/>
            <a:tailEnd/>
          </a:ln>
        </p:spPr>
        <p:txBody>
          <a:bodyPr wrap="none" anchor="ctr"/>
          <a:lstStyle/>
          <a:p>
            <a:pPr algn="ctr">
              <a:defRPr/>
            </a:pPr>
            <a:endParaRPr lang="en-US"/>
          </a:p>
        </p:txBody>
      </p:sp>
      <p:sp>
        <p:nvSpPr>
          <p:cNvPr id="1229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a:p>
        </p:txBody>
      </p:sp>
      <p:sp>
        <p:nvSpPr>
          <p:cNvPr id="1229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a:p>
        </p:txBody>
      </p:sp>
      <p:sp>
        <p:nvSpPr>
          <p:cNvPr id="1229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a:defRPr/>
            </a:pPr>
            <a:endParaRPr lang="en-US"/>
          </a:p>
        </p:txBody>
      </p:sp>
      <p:sp>
        <p:nvSpPr>
          <p:cNvPr id="1229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lvl1pPr>
          </a:lstStyle>
          <a:p>
            <a:pPr>
              <a:defRPr/>
            </a:pPr>
            <a:endParaRPr lang="en-US"/>
          </a:p>
        </p:txBody>
      </p:sp>
      <p:sp>
        <p:nvSpPr>
          <p:cNvPr id="1230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a:defRPr/>
            </a:pPr>
            <a:fld id="{2D81D28A-A240-4C44-8B42-E47050DDC0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5" r:id="rId1"/>
    <p:sldLayoutId id="2147483901" r:id="rId2"/>
    <p:sldLayoutId id="2147483902" r:id="rId3"/>
    <p:sldLayoutId id="2147483903" r:id="rId4"/>
    <p:sldLayoutId id="2147483904" r:id="rId5"/>
    <p:sldLayoutId id="2147483905" r:id="rId6"/>
    <p:sldLayoutId id="2147484046" r:id="rId7"/>
    <p:sldLayoutId id="2147483906" r:id="rId8"/>
    <p:sldLayoutId id="2147483907" r:id="rId9"/>
    <p:sldLayoutId id="2147483908" r:id="rId10"/>
    <p:sldLayoutId id="2147483909" r:id="rId11"/>
    <p:sldLayoutId id="2147483910" r:id="rId12"/>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97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baseline="0"/>
          </a:p>
        </p:txBody>
      </p:sp>
      <p:sp>
        <p:nvSpPr>
          <p:cNvPr id="7997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baseline="0"/>
          </a:p>
        </p:txBody>
      </p:sp>
      <p:sp>
        <p:nvSpPr>
          <p:cNvPr id="7997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9A246171-68E7-4CED-A02E-A1E0CB9684DA}" type="slidenum">
              <a:rPr lang="en-US" baseline="0"/>
              <a:pPr>
                <a:defRPr/>
              </a:pPr>
              <a:t>‹#›</a:t>
            </a:fld>
            <a:endParaRPr lang="en-US" baseline="0"/>
          </a:p>
        </p:txBody>
      </p:sp>
    </p:spTree>
    <p:extLst>
      <p:ext uri="{BB962C8B-B14F-4D97-AF65-F5344CB8AC3E}">
        <p14:creationId xmlns:p14="http://schemas.microsoft.com/office/powerpoint/2010/main" val="253678781"/>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229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baseline="0">
              <a:solidFill>
                <a:srgbClr val="003300"/>
              </a:solidFill>
            </a:endParaRPr>
          </a:p>
        </p:txBody>
      </p:sp>
      <p:sp>
        <p:nvSpPr>
          <p:cNvPr id="1229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baseline="0">
              <a:solidFill>
                <a:srgbClr val="003300"/>
              </a:solidFill>
            </a:endParaRPr>
          </a:p>
        </p:txBody>
      </p:sp>
      <p:sp>
        <p:nvSpPr>
          <p:cNvPr id="12292"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w="9525">
            <a:noFill/>
            <a:miter lim="800000"/>
            <a:headEnd/>
            <a:tailEnd/>
          </a:ln>
        </p:spPr>
        <p:txBody>
          <a:bodyPr wrap="none" anchor="ctr"/>
          <a:lstStyle/>
          <a:p>
            <a:pPr algn="ctr">
              <a:defRPr/>
            </a:pPr>
            <a:endParaRPr lang="en-US" baseline="0">
              <a:solidFill>
                <a:srgbClr val="003300"/>
              </a:solidFill>
            </a:endParaRPr>
          </a:p>
        </p:txBody>
      </p:sp>
      <p:sp>
        <p:nvSpPr>
          <p:cNvPr id="12293"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w="9525">
            <a:noFill/>
            <a:miter lim="800000"/>
            <a:headEnd/>
            <a:tailEnd/>
          </a:ln>
        </p:spPr>
        <p:txBody>
          <a:bodyPr wrap="none" anchor="ctr"/>
          <a:lstStyle/>
          <a:p>
            <a:pPr algn="ctr">
              <a:defRPr/>
            </a:pPr>
            <a:endParaRPr lang="en-US" baseline="0">
              <a:solidFill>
                <a:srgbClr val="003300"/>
              </a:solidFill>
            </a:endParaRPr>
          </a:p>
        </p:txBody>
      </p:sp>
      <p:sp>
        <p:nvSpPr>
          <p:cNvPr id="1229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baseline="0">
              <a:solidFill>
                <a:srgbClr val="003300"/>
              </a:solidFill>
            </a:endParaRPr>
          </a:p>
        </p:txBody>
      </p:sp>
      <p:sp>
        <p:nvSpPr>
          <p:cNvPr id="1229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baseline="0">
              <a:solidFill>
                <a:srgbClr val="003300"/>
              </a:solidFill>
            </a:endParaRPr>
          </a:p>
        </p:txBody>
      </p:sp>
      <p:sp>
        <p:nvSpPr>
          <p:cNvPr id="1229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a:lvl1pPr>
          </a:lstStyle>
          <a:p>
            <a:pPr>
              <a:defRPr/>
            </a:pPr>
            <a:endParaRPr lang="en-US" baseline="0">
              <a:solidFill>
                <a:srgbClr val="003300"/>
              </a:solidFill>
            </a:endParaRPr>
          </a:p>
        </p:txBody>
      </p:sp>
      <p:sp>
        <p:nvSpPr>
          <p:cNvPr id="1229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vl1pPr>
          </a:lstStyle>
          <a:p>
            <a:pPr>
              <a:defRPr/>
            </a:pPr>
            <a:endParaRPr lang="en-US" baseline="0">
              <a:solidFill>
                <a:srgbClr val="003300"/>
              </a:solidFill>
            </a:endParaRPr>
          </a:p>
        </p:txBody>
      </p:sp>
      <p:sp>
        <p:nvSpPr>
          <p:cNvPr id="1230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52E681C1-F6F3-4E98-8ECF-96CBF012D8C7}" type="slidenum">
              <a:rPr lang="en-US" baseline="0">
                <a:solidFill>
                  <a:srgbClr val="003300"/>
                </a:solidFill>
              </a:rPr>
              <a:pPr>
                <a:defRPr/>
              </a:pPr>
              <a:t>‹#›</a:t>
            </a:fld>
            <a:endParaRPr lang="en-US" baseline="0">
              <a:solidFill>
                <a:srgbClr val="003300"/>
              </a:solidFill>
            </a:endParaRPr>
          </a:p>
        </p:txBody>
      </p:sp>
    </p:spTree>
    <p:extLst>
      <p:ext uri="{BB962C8B-B14F-4D97-AF65-F5344CB8AC3E}">
        <p14:creationId xmlns:p14="http://schemas.microsoft.com/office/powerpoint/2010/main" val="207383628"/>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97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baseline="0"/>
          </a:p>
        </p:txBody>
      </p:sp>
      <p:sp>
        <p:nvSpPr>
          <p:cNvPr id="7997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baseline="0"/>
          </a:p>
        </p:txBody>
      </p:sp>
      <p:sp>
        <p:nvSpPr>
          <p:cNvPr id="7997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9698D6E1-7600-4478-952F-342318CC6507}" type="slidenum">
              <a:rPr lang="en-US" baseline="0"/>
              <a:pPr>
                <a:defRPr/>
              </a:pPr>
              <a:t>‹#›</a:t>
            </a:fld>
            <a:endParaRPr lang="en-US" baseline="0"/>
          </a:p>
        </p:txBody>
      </p:sp>
    </p:spTree>
    <p:extLst>
      <p:ext uri="{BB962C8B-B14F-4D97-AF65-F5344CB8AC3E}">
        <p14:creationId xmlns:p14="http://schemas.microsoft.com/office/powerpoint/2010/main" val="619967863"/>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7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baseline="0">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baseline="0">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C2416305-23BC-41B4-9924-9819C4C88131}" type="slidenum">
              <a:rPr lang="en-US" baseline="0">
                <a:solidFill>
                  <a:srgbClr val="000000"/>
                </a:solidFill>
              </a:rPr>
              <a:pPr>
                <a:defRPr/>
              </a:pPr>
              <a:t>‹#›</a:t>
            </a:fld>
            <a:endParaRPr lang="en-US" baseline="0">
              <a:solidFill>
                <a:srgbClr val="000000"/>
              </a:solidFill>
            </a:endParaRPr>
          </a:p>
        </p:txBody>
      </p:sp>
    </p:spTree>
    <p:extLst>
      <p:ext uri="{BB962C8B-B14F-4D97-AF65-F5344CB8AC3E}">
        <p14:creationId xmlns:p14="http://schemas.microsoft.com/office/powerpoint/2010/main" val="672047926"/>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85197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85197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solidFill>
                <a:srgbClr val="003300"/>
              </a:solidFill>
            </a:endParaRPr>
          </a:p>
        </p:txBody>
      </p:sp>
      <p:sp>
        <p:nvSpPr>
          <p:cNvPr id="851972"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851973"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85197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85197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a:solidFill>
                <a:srgbClr val="003300"/>
              </a:solidFill>
            </a:endParaRPr>
          </a:p>
        </p:txBody>
      </p:sp>
      <p:sp>
        <p:nvSpPr>
          <p:cNvPr id="85197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45"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519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a:defRPr/>
            </a:pPr>
            <a:endParaRPr lang="en-US">
              <a:solidFill>
                <a:srgbClr val="003300"/>
              </a:solidFill>
            </a:endParaRPr>
          </a:p>
        </p:txBody>
      </p:sp>
      <p:sp>
        <p:nvSpPr>
          <p:cNvPr id="8519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lvl1pPr>
          </a:lstStyle>
          <a:p>
            <a:pPr>
              <a:defRPr/>
            </a:pPr>
            <a:endParaRPr lang="en-US">
              <a:solidFill>
                <a:srgbClr val="003300"/>
              </a:solidFill>
            </a:endParaRPr>
          </a:p>
        </p:txBody>
      </p:sp>
      <p:sp>
        <p:nvSpPr>
          <p:cNvPr id="8519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a:defRPr/>
            </a:pPr>
            <a:fld id="{94E97458-8D82-4355-B037-5044CA49762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800640102"/>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85197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85197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solidFill>
                <a:srgbClr val="003300"/>
              </a:solidFill>
            </a:endParaRPr>
          </a:p>
        </p:txBody>
      </p:sp>
      <p:sp>
        <p:nvSpPr>
          <p:cNvPr id="851972"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851973"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85197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85197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a:solidFill>
                <a:srgbClr val="003300"/>
              </a:solidFill>
            </a:endParaRPr>
          </a:p>
        </p:txBody>
      </p:sp>
      <p:sp>
        <p:nvSpPr>
          <p:cNvPr id="85197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45"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519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a:defRPr/>
            </a:pPr>
            <a:endParaRPr lang="en-US">
              <a:solidFill>
                <a:srgbClr val="003300"/>
              </a:solidFill>
            </a:endParaRPr>
          </a:p>
        </p:txBody>
      </p:sp>
      <p:sp>
        <p:nvSpPr>
          <p:cNvPr id="8519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lvl1pPr>
          </a:lstStyle>
          <a:p>
            <a:pPr>
              <a:defRPr/>
            </a:pPr>
            <a:endParaRPr lang="en-US">
              <a:solidFill>
                <a:srgbClr val="003300"/>
              </a:solidFill>
            </a:endParaRPr>
          </a:p>
        </p:txBody>
      </p:sp>
      <p:sp>
        <p:nvSpPr>
          <p:cNvPr id="8519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a:defRPr/>
            </a:pPr>
            <a:fld id="{94E97458-8D82-4355-B037-5044CA49762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800640102"/>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85197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a:p>
        </p:txBody>
      </p:sp>
      <p:sp>
        <p:nvSpPr>
          <p:cNvPr id="85197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p>
        </p:txBody>
      </p:sp>
      <p:sp>
        <p:nvSpPr>
          <p:cNvPr id="851972"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w="9525">
            <a:noFill/>
            <a:miter lim="800000"/>
            <a:headEnd/>
            <a:tailEnd/>
          </a:ln>
        </p:spPr>
        <p:txBody>
          <a:bodyPr wrap="none" anchor="ctr"/>
          <a:lstStyle/>
          <a:p>
            <a:pPr algn="ctr">
              <a:defRPr/>
            </a:pPr>
            <a:endParaRPr lang="en-US"/>
          </a:p>
        </p:txBody>
      </p:sp>
      <p:sp>
        <p:nvSpPr>
          <p:cNvPr id="851973"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w="9525">
            <a:noFill/>
            <a:miter lim="800000"/>
            <a:headEnd/>
            <a:tailEnd/>
          </a:ln>
        </p:spPr>
        <p:txBody>
          <a:bodyPr wrap="none" anchor="ctr"/>
          <a:lstStyle/>
          <a:p>
            <a:pPr algn="ctr">
              <a:defRPr/>
            </a:pPr>
            <a:endParaRPr lang="en-US"/>
          </a:p>
        </p:txBody>
      </p:sp>
      <p:sp>
        <p:nvSpPr>
          <p:cNvPr id="85197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a:p>
        </p:txBody>
      </p:sp>
      <p:sp>
        <p:nvSpPr>
          <p:cNvPr id="85197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a:p>
        </p:txBody>
      </p:sp>
      <p:sp>
        <p:nvSpPr>
          <p:cNvPr id="85197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45"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519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a:defRPr/>
            </a:pPr>
            <a:endParaRPr lang="en-US"/>
          </a:p>
        </p:txBody>
      </p:sp>
      <p:sp>
        <p:nvSpPr>
          <p:cNvPr id="8519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lvl1pPr>
          </a:lstStyle>
          <a:p>
            <a:pPr>
              <a:defRPr/>
            </a:pPr>
            <a:endParaRPr lang="en-US"/>
          </a:p>
        </p:txBody>
      </p:sp>
      <p:sp>
        <p:nvSpPr>
          <p:cNvPr id="8519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a:defRPr/>
            </a:pPr>
            <a:fld id="{94E97458-8D82-4355-B037-5044CA4976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7"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51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latin typeface="+mn-lt"/>
              </a:defRPr>
            </a:lvl1pPr>
          </a:lstStyle>
          <a:p>
            <a:pPr>
              <a:defRPr/>
            </a:pPr>
            <a:endParaRPr lang="en-US"/>
          </a:p>
        </p:txBody>
      </p:sp>
      <p:sp>
        <p:nvSpPr>
          <p:cNvPr id="951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mn-lt"/>
              </a:defRPr>
            </a:lvl1pPr>
          </a:lstStyle>
          <a:p>
            <a:pPr>
              <a:defRPr/>
            </a:pPr>
            <a:endParaRPr lang="en-US"/>
          </a:p>
        </p:txBody>
      </p:sp>
      <p:sp>
        <p:nvSpPr>
          <p:cNvPr id="951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atin typeface="+mn-lt"/>
              </a:defRPr>
            </a:lvl1pPr>
          </a:lstStyle>
          <a:p>
            <a:pPr>
              <a:defRPr/>
            </a:pPr>
            <a:fld id="{C4E8EA97-8AB7-4985-93C6-C2E25891C5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7FEE1A6-110B-4368-A018-0E32513B11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229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i="1">
              <a:solidFill>
                <a:srgbClr val="FFFFFF"/>
              </a:solidFill>
            </a:endParaRPr>
          </a:p>
        </p:txBody>
      </p:sp>
      <p:sp>
        <p:nvSpPr>
          <p:cNvPr id="1229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i="1">
              <a:solidFill>
                <a:srgbClr val="FFFFFF"/>
              </a:solidFill>
            </a:endParaRPr>
          </a:p>
        </p:txBody>
      </p:sp>
      <p:sp>
        <p:nvSpPr>
          <p:cNvPr id="12292"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w="9525">
            <a:noFill/>
            <a:miter lim="800000"/>
            <a:headEnd/>
            <a:tailEnd/>
          </a:ln>
        </p:spPr>
        <p:txBody>
          <a:bodyPr wrap="none" anchor="ctr"/>
          <a:lstStyle/>
          <a:p>
            <a:pPr algn="ctr">
              <a:defRPr/>
            </a:pPr>
            <a:endParaRPr lang="en-US" i="1">
              <a:solidFill>
                <a:srgbClr val="FFFFFF"/>
              </a:solidFill>
            </a:endParaRPr>
          </a:p>
        </p:txBody>
      </p:sp>
      <p:sp>
        <p:nvSpPr>
          <p:cNvPr id="12293"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w="9525">
            <a:noFill/>
            <a:miter lim="800000"/>
            <a:headEnd/>
            <a:tailEnd/>
          </a:ln>
        </p:spPr>
        <p:txBody>
          <a:bodyPr wrap="none" anchor="ctr"/>
          <a:lstStyle/>
          <a:p>
            <a:pPr algn="ctr">
              <a:defRPr/>
            </a:pPr>
            <a:endParaRPr lang="en-US" i="1">
              <a:solidFill>
                <a:srgbClr val="FFFFFF"/>
              </a:solidFill>
            </a:endParaRPr>
          </a:p>
        </p:txBody>
      </p:sp>
      <p:sp>
        <p:nvSpPr>
          <p:cNvPr id="1229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i="1">
              <a:solidFill>
                <a:srgbClr val="FFFFFF"/>
              </a:solidFill>
            </a:endParaRPr>
          </a:p>
        </p:txBody>
      </p:sp>
      <p:sp>
        <p:nvSpPr>
          <p:cNvPr id="1229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i="1">
              <a:solidFill>
                <a:srgbClr val="FFFFFF"/>
              </a:solidFill>
            </a:endParaRPr>
          </a:p>
        </p:txBody>
      </p:sp>
      <p:sp>
        <p:nvSpPr>
          <p:cNvPr id="1229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5785"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i="0">
                <a:solidFill>
                  <a:srgbClr val="003300"/>
                </a:solidFill>
              </a:defRPr>
            </a:lvl1pPr>
          </a:lstStyle>
          <a:p>
            <a:pPr>
              <a:defRPr/>
            </a:pPr>
            <a:endParaRPr lang="en-US"/>
          </a:p>
        </p:txBody>
      </p:sp>
      <p:sp>
        <p:nvSpPr>
          <p:cNvPr id="1229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i="0">
                <a:solidFill>
                  <a:srgbClr val="003300"/>
                </a:solidFill>
              </a:defRPr>
            </a:lvl1pPr>
          </a:lstStyle>
          <a:p>
            <a:pPr>
              <a:defRPr/>
            </a:pPr>
            <a:endParaRPr lang="en-US"/>
          </a:p>
        </p:txBody>
      </p:sp>
      <p:sp>
        <p:nvSpPr>
          <p:cNvPr id="1230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i="0">
                <a:solidFill>
                  <a:srgbClr val="003300"/>
                </a:solidFill>
              </a:defRPr>
            </a:lvl1pPr>
          </a:lstStyle>
          <a:p>
            <a:pPr>
              <a:defRPr/>
            </a:pPr>
            <a:fld id="{316F5305-5B5D-4C9B-A6BF-6AD006A592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8"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85197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85197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solidFill>
                <a:srgbClr val="003300"/>
              </a:solidFill>
            </a:endParaRPr>
          </a:p>
        </p:txBody>
      </p:sp>
      <p:sp>
        <p:nvSpPr>
          <p:cNvPr id="851972"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851973"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85197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85197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a:solidFill>
                <a:srgbClr val="003300"/>
              </a:solidFill>
            </a:endParaRPr>
          </a:p>
        </p:txBody>
      </p:sp>
      <p:sp>
        <p:nvSpPr>
          <p:cNvPr id="85197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0361"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519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solidFill>
                  <a:srgbClr val="003300"/>
                </a:solidFill>
              </a:defRPr>
            </a:lvl1pPr>
          </a:lstStyle>
          <a:p>
            <a:pPr>
              <a:defRPr/>
            </a:pPr>
            <a:endParaRPr lang="en-US"/>
          </a:p>
        </p:txBody>
      </p:sp>
      <p:sp>
        <p:nvSpPr>
          <p:cNvPr id="8519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solidFill>
                  <a:srgbClr val="003300"/>
                </a:solidFill>
              </a:defRPr>
            </a:lvl1pPr>
          </a:lstStyle>
          <a:p>
            <a:pPr>
              <a:defRPr/>
            </a:pPr>
            <a:endParaRPr lang="en-US"/>
          </a:p>
        </p:txBody>
      </p:sp>
      <p:sp>
        <p:nvSpPr>
          <p:cNvPr id="8519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solidFill>
                  <a:srgbClr val="003300"/>
                </a:solidFill>
              </a:defRPr>
            </a:lvl1pPr>
          </a:lstStyle>
          <a:p>
            <a:pPr>
              <a:defRPr/>
            </a:pPr>
            <a:fld id="{679F94B4-B1C0-4817-B24E-CE5716F8ABB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0"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85197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85197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a:solidFill>
                <a:srgbClr val="003300"/>
              </a:solidFill>
            </a:endParaRPr>
          </a:p>
        </p:txBody>
      </p:sp>
      <p:sp>
        <p:nvSpPr>
          <p:cNvPr id="851972"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851973"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w="9525">
            <a:noFill/>
            <a:miter lim="800000"/>
            <a:headEnd/>
            <a:tailEnd/>
          </a:ln>
        </p:spPr>
        <p:txBody>
          <a:bodyPr wrap="none" anchor="ctr"/>
          <a:lstStyle/>
          <a:p>
            <a:pPr algn="ctr">
              <a:defRPr/>
            </a:pPr>
            <a:endParaRPr lang="en-US">
              <a:solidFill>
                <a:srgbClr val="003300"/>
              </a:solidFill>
            </a:endParaRPr>
          </a:p>
        </p:txBody>
      </p:sp>
      <p:sp>
        <p:nvSpPr>
          <p:cNvPr id="85197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a:solidFill>
                <a:srgbClr val="003300"/>
              </a:solidFill>
            </a:endParaRPr>
          </a:p>
        </p:txBody>
      </p:sp>
      <p:sp>
        <p:nvSpPr>
          <p:cNvPr id="85197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a:solidFill>
                <a:srgbClr val="003300"/>
              </a:solidFill>
            </a:endParaRPr>
          </a:p>
        </p:txBody>
      </p:sp>
      <p:sp>
        <p:nvSpPr>
          <p:cNvPr id="85197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49"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519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solidFill>
                  <a:srgbClr val="003300"/>
                </a:solidFill>
              </a:defRPr>
            </a:lvl1pPr>
          </a:lstStyle>
          <a:p>
            <a:pPr>
              <a:defRPr/>
            </a:pPr>
            <a:endParaRPr lang="en-US"/>
          </a:p>
        </p:txBody>
      </p:sp>
      <p:sp>
        <p:nvSpPr>
          <p:cNvPr id="8519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solidFill>
                  <a:srgbClr val="003300"/>
                </a:solidFill>
              </a:defRPr>
            </a:lvl1pPr>
          </a:lstStyle>
          <a:p>
            <a:pPr>
              <a:defRPr/>
            </a:pPr>
            <a:endParaRPr lang="en-US"/>
          </a:p>
        </p:txBody>
      </p:sp>
      <p:sp>
        <p:nvSpPr>
          <p:cNvPr id="8519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solidFill>
                  <a:srgbClr val="003300"/>
                </a:solidFill>
              </a:defRPr>
            </a:lvl1pPr>
          </a:lstStyle>
          <a:p>
            <a:pPr>
              <a:defRPr/>
            </a:pPr>
            <a:fld id="{1266D0F7-5C25-4DEE-A9D6-E62E83B6EB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1"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70338"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i="1" baseline="0">
              <a:solidFill>
                <a:srgbClr val="FF0000"/>
              </a:solidFill>
              <a:latin typeface="Arial" charset="0"/>
            </a:endParaRPr>
          </a:p>
        </p:txBody>
      </p:sp>
      <p:sp>
        <p:nvSpPr>
          <p:cNvPr id="27033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i="1" baseline="0">
              <a:solidFill>
                <a:srgbClr val="FF0000"/>
              </a:solidFill>
              <a:latin typeface="Arial" charset="0"/>
            </a:endParaRPr>
          </a:p>
        </p:txBody>
      </p:sp>
      <p:sp>
        <p:nvSpPr>
          <p:cNvPr id="270340"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i="1" baseline="0">
              <a:solidFill>
                <a:srgbClr val="FF0000"/>
              </a:solidFill>
              <a:latin typeface="Arial" charset="0"/>
            </a:endParaRPr>
          </a:p>
        </p:txBody>
      </p:sp>
      <p:sp>
        <p:nvSpPr>
          <p:cNvPr id="270341"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i="1" baseline="0">
              <a:solidFill>
                <a:srgbClr val="FF0000"/>
              </a:solidFill>
              <a:latin typeface="Arial" charset="0"/>
            </a:endParaRPr>
          </a:p>
        </p:txBody>
      </p:sp>
      <p:sp>
        <p:nvSpPr>
          <p:cNvPr id="270342"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i="1" baseline="0">
              <a:solidFill>
                <a:srgbClr val="FF0000"/>
              </a:solidFill>
              <a:latin typeface="Arial" charset="0"/>
            </a:endParaRPr>
          </a:p>
        </p:txBody>
      </p:sp>
      <p:sp>
        <p:nvSpPr>
          <p:cNvPr id="270343"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i="1" baseline="0">
              <a:solidFill>
                <a:srgbClr val="FF0000"/>
              </a:solidFill>
              <a:latin typeface="Arial" charset="0"/>
            </a:endParaRPr>
          </a:p>
        </p:txBody>
      </p:sp>
      <p:sp>
        <p:nvSpPr>
          <p:cNvPr id="270344"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21"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0346"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kumimoji="0" sz="1400" i="0">
                <a:solidFill>
                  <a:schemeClr val="tx1"/>
                </a:solidFill>
                <a:latin typeface="+mn-lt"/>
              </a:defRPr>
            </a:lvl1pPr>
          </a:lstStyle>
          <a:p>
            <a:pPr>
              <a:defRPr/>
            </a:pPr>
            <a:endParaRPr lang="en-US" baseline="0">
              <a:solidFill>
                <a:srgbClr val="003300"/>
              </a:solidFill>
            </a:endParaRPr>
          </a:p>
        </p:txBody>
      </p:sp>
      <p:sp>
        <p:nvSpPr>
          <p:cNvPr id="270347"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kumimoji="0" sz="1400" i="0">
                <a:solidFill>
                  <a:schemeClr val="tx1"/>
                </a:solidFill>
                <a:latin typeface="+mn-lt"/>
              </a:defRPr>
            </a:lvl1pPr>
          </a:lstStyle>
          <a:p>
            <a:pPr>
              <a:defRPr/>
            </a:pPr>
            <a:endParaRPr lang="en-US" baseline="0">
              <a:solidFill>
                <a:srgbClr val="003300"/>
              </a:solidFill>
            </a:endParaRPr>
          </a:p>
        </p:txBody>
      </p:sp>
      <p:sp>
        <p:nvSpPr>
          <p:cNvPr id="270348"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kumimoji="0" sz="1400" i="0">
                <a:solidFill>
                  <a:schemeClr val="tx1"/>
                </a:solidFill>
                <a:latin typeface="+mn-lt"/>
              </a:defRPr>
            </a:lvl1pPr>
          </a:lstStyle>
          <a:p>
            <a:pPr>
              <a:defRPr/>
            </a:pPr>
            <a:fld id="{CABE365C-F905-406C-A039-D4E091C93096}" type="slidenum">
              <a:rPr lang="en-US" baseline="0">
                <a:solidFill>
                  <a:srgbClr val="003300"/>
                </a:solidFill>
              </a:rPr>
              <a:pPr>
                <a:defRPr/>
              </a:pPr>
              <a:t>‹#›</a:t>
            </a:fld>
            <a:endParaRPr lang="en-US" baseline="0">
              <a:solidFill>
                <a:srgbClr val="003300"/>
              </a:solidFill>
            </a:endParaRPr>
          </a:p>
        </p:txBody>
      </p:sp>
    </p:spTree>
    <p:extLst>
      <p:ext uri="{BB962C8B-B14F-4D97-AF65-F5344CB8AC3E}">
        <p14:creationId xmlns:p14="http://schemas.microsoft.com/office/powerpoint/2010/main" val="1761462294"/>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933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3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kumimoji="1" sz="1400" b="0" i="1">
                <a:solidFill>
                  <a:srgbClr val="000000"/>
                </a:solidFill>
                <a:latin typeface="+mn-lt"/>
              </a:defRPr>
            </a:lvl1pPr>
          </a:lstStyle>
          <a:p>
            <a:pPr>
              <a:defRPr/>
            </a:pPr>
            <a:endParaRPr lang="en-US" baseline="0"/>
          </a:p>
        </p:txBody>
      </p:sp>
      <p:sp>
        <p:nvSpPr>
          <p:cNvPr id="423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kumimoji="1" sz="1400" b="0" i="1">
                <a:solidFill>
                  <a:srgbClr val="000000"/>
                </a:solidFill>
                <a:latin typeface="+mn-lt"/>
              </a:defRPr>
            </a:lvl1pPr>
          </a:lstStyle>
          <a:p>
            <a:pPr>
              <a:defRPr/>
            </a:pPr>
            <a:endParaRPr lang="en-US" baseline="0"/>
          </a:p>
        </p:txBody>
      </p:sp>
      <p:sp>
        <p:nvSpPr>
          <p:cNvPr id="423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kumimoji="1" sz="1400" b="0" i="1">
                <a:solidFill>
                  <a:srgbClr val="000000"/>
                </a:solidFill>
                <a:latin typeface="+mn-lt"/>
              </a:defRPr>
            </a:lvl1pPr>
          </a:lstStyle>
          <a:p>
            <a:pPr>
              <a:defRPr/>
            </a:pPr>
            <a:fld id="{DAC5C797-9742-4F73-97AB-885EF48ED361}" type="slidenum">
              <a:rPr lang="en-US" baseline="0"/>
              <a:pPr>
                <a:defRPr/>
              </a:pPr>
              <a:t>‹#›</a:t>
            </a:fld>
            <a:endParaRPr lang="en-US" baseline="0"/>
          </a:p>
        </p:txBody>
      </p:sp>
    </p:spTree>
    <p:extLst>
      <p:ext uri="{BB962C8B-B14F-4D97-AF65-F5344CB8AC3E}">
        <p14:creationId xmlns:p14="http://schemas.microsoft.com/office/powerpoint/2010/main" val="956422104"/>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umn.edu/cla/faculty/troufs/anth1602/" TargetMode="External"/><Relationship Id="rId2" Type="http://schemas.openxmlformats.org/officeDocument/2006/relationships/notesSlide" Target="../notesSlides/notesSlide1.xml"/><Relationship Id="rId1" Type="http://schemas.openxmlformats.org/officeDocument/2006/relationships/slideLayout" Target="../slideLayouts/slideLayout85.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2.xml"/></Relationships>
</file>

<file path=ppt/slides/_rels/slide10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8.xml"/><Relationship Id="rId1" Type="http://schemas.openxmlformats.org/officeDocument/2006/relationships/slideLayout" Target="../slideLayouts/slideLayout52.xml"/></Relationships>
</file>

<file path=ppt/slides/_rels/slide10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40.xml"/></Relationships>
</file>

<file path=ppt/slides/_rels/slide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7.xml"/><Relationship Id="rId1" Type="http://schemas.openxmlformats.org/officeDocument/2006/relationships/slideLayout" Target="../slideLayouts/slideLayout118.xml"/><Relationship Id="rId4" Type="http://schemas.openxmlformats.org/officeDocument/2006/relationships/image" Target="../media/image69.png"/></Relationships>
</file>

<file path=ppt/slides/_rels/slide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8.xml"/><Relationship Id="rId1" Type="http://schemas.openxmlformats.org/officeDocument/2006/relationships/slideLayout" Target="../slideLayouts/slideLayout118.xml"/></Relationships>
</file>

<file path=ppt/slides/_rels/slide1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9.xml"/><Relationship Id="rId1" Type="http://schemas.openxmlformats.org/officeDocument/2006/relationships/slideLayout" Target="../slideLayouts/slideLayout10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2.xml"/></Relationships>
</file>

<file path=ppt/slides/_rels/slide11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2.xml"/><Relationship Id="rId1" Type="http://schemas.openxmlformats.org/officeDocument/2006/relationships/slideLayout" Target="../slideLayouts/slideLayout19.xml"/><Relationship Id="rId4" Type="http://schemas.openxmlformats.org/officeDocument/2006/relationships/image" Target="../media/image68.jpe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5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5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2.xml"/></Relationships>
</file>

<file path=ppt/slides/_rels/slide119.xml.rels><?xml version="1.0" encoding="UTF-8" standalone="yes"?>
<Relationships xmlns="http://schemas.openxmlformats.org/package/2006/relationships"><Relationship Id="rId3" Type="http://schemas.openxmlformats.org/officeDocument/2006/relationships/hyperlink" Target="http://id-archserve.ucsb.edu/Anth3/Courseware/Pleistocene/7_Sea_Level_Changes.html" TargetMode="External"/><Relationship Id="rId2" Type="http://schemas.openxmlformats.org/officeDocument/2006/relationships/notesSlide" Target="../notesSlides/notesSlide116.xml"/><Relationship Id="rId1" Type="http://schemas.openxmlformats.org/officeDocument/2006/relationships/slideLayout" Target="../slideLayouts/slideLayout19.xml"/><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07.xml"/></Relationships>
</file>

<file path=ppt/slides/_rels/slide120.xml.rels><?xml version="1.0" encoding="UTF-8" standalone="yes"?>
<Relationships xmlns="http://schemas.openxmlformats.org/package/2006/relationships"><Relationship Id="rId3" Type="http://schemas.openxmlformats.org/officeDocument/2006/relationships/hyperlink" Target="http://id-archserve.ucsb.edu/Anth3/Courseware/Pleistocene/7_Sea_Level_Changes.html" TargetMode="External"/><Relationship Id="rId2" Type="http://schemas.openxmlformats.org/officeDocument/2006/relationships/notesSlide" Target="../notesSlides/notesSlide117.xml"/><Relationship Id="rId1" Type="http://schemas.openxmlformats.org/officeDocument/2006/relationships/slideLayout" Target="../slideLayouts/slideLayout19.xml"/><Relationship Id="rId4" Type="http://schemas.openxmlformats.org/officeDocument/2006/relationships/image" Target="../media/image71.png"/></Relationships>
</file>

<file path=ppt/slides/_rels/slide1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8.xml"/><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9.xml"/><Relationship Id="rId1" Type="http://schemas.openxmlformats.org/officeDocument/2006/relationships/slideLayout" Target="../slideLayouts/slideLayout19.xml"/><Relationship Id="rId4" Type="http://schemas.openxmlformats.org/officeDocument/2006/relationships/hyperlink" Target="http://commons.wikimedia.org/wiki/File:Northern_icesheet_hg.png"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0.xml"/><Relationship Id="rId1" Type="http://schemas.openxmlformats.org/officeDocument/2006/relationships/slideLayout" Target="../slideLayouts/slideLayout7.xml"/><Relationship Id="rId4" Type="http://schemas.openxmlformats.org/officeDocument/2006/relationships/hyperlink" Target="http://www.d.umn.edu/cla/faculty/troufs/anth1602/PowerPoint/pcpp-10/pc-10E-Other_Methods_of_Analysis.pp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0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0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29.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www.williams.edu/Chemistry/askinner/Website/Calibration/CalibrationTests.htm"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2.xml"/><Relationship Id="rId1" Type="http://schemas.openxmlformats.org/officeDocument/2006/relationships/vmlDrawing" Target="../drawings/vmlDrawing1.vml"/><Relationship Id="rId5" Type="http://schemas.openxmlformats.org/officeDocument/2006/relationships/image" Target="../media/image19.w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www.eurekalert.org/pub_releases/2003-09/acs-ta092903.php" TargetMode="External"/><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07.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07.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image" Target="../media/image29.jpeg"/></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ww.umanitoba.ca/faculties/arts/anthropology/manarchnet/chronology/archaic/copper.html"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duluthnewstribune.com/articles/index.cfm?id=50209&amp;section=news" TargetMode="Externa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hyperlink" Target="http://www.duluthnewstribune.com/articles/index.cfm?id=50209&amp;section=news" TargetMode="External"/><Relationship Id="rId2" Type="http://schemas.openxmlformats.org/officeDocument/2006/relationships/image" Target="../media/image36.pn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15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162.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geologynet.com/esa/geotime/radate/radate.html" TargetMode="External"/><Relationship Id="rId2" Type="http://schemas.openxmlformats.org/officeDocument/2006/relationships/notesSlide" Target="../notesSlides/notesSlide55.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07.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8.xml"/><Relationship Id="rId1" Type="http://schemas.openxmlformats.org/officeDocument/2006/relationships/slideLayout" Target="../slideLayouts/slideLayout63.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hyperlink" Target="http://www.shroud.com/menu.htm" TargetMode="External"/><Relationship Id="rId4" Type="http://schemas.openxmlformats.org/officeDocument/2006/relationships/image" Target="../media/image42.jpeg"/></Relationships>
</file>

<file path=ppt/slides/_rels/slide63.xml.rels><?xml version="1.0" encoding="UTF-8" standalone="yes"?>
<Relationships xmlns="http://schemas.openxmlformats.org/package/2006/relationships"><Relationship Id="rId3" Type="http://schemas.openxmlformats.org/officeDocument/2006/relationships/hyperlink" Target="http://lrc.geo.umn.edu/services/ams/"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hyperlink" Target="http://lrc.geo.umn.edu/services/ams/"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118.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hyperlink" Target="http://commons.wikimedia.org/wiki/File:Douglasie2.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8.xml"/></Relationships>
</file>

<file path=ppt/slides/_rels/slide70.xml.rels><?xml version="1.0" encoding="UTF-8" standalone="yes"?>
<Relationships xmlns="http://schemas.openxmlformats.org/package/2006/relationships"><Relationship Id="rId3" Type="http://schemas.openxmlformats.org/officeDocument/2006/relationships/hyperlink" Target="http://commons.wikimedia.org/wiki/File:Tree_rings.jpg" TargetMode="External"/><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71.xml.rels><?xml version="1.0" encoding="UTF-8" standalone="yes"?>
<Relationships xmlns="http://schemas.openxmlformats.org/package/2006/relationships"><Relationship Id="rId3" Type="http://schemas.openxmlformats.org/officeDocument/2006/relationships/hyperlink" Target="http://commons.wikimedia.org/wiki/File:Salzbergwerk_Hallstat_680_v_Chr.jpg" TargetMode="External"/><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72.xml.rels><?xml version="1.0" encoding="UTF-8" standalone="yes"?>
<Relationships xmlns="http://schemas.openxmlformats.org/package/2006/relationships"><Relationship Id="rId3" Type="http://schemas.openxmlformats.org/officeDocument/2006/relationships/hyperlink" Target="http://commons.wikimedia.org/wiki/File:Dendrochronologie.jpg" TargetMode="External"/><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3" Type="http://schemas.openxmlformats.org/officeDocument/2006/relationships/hyperlink" Target="http://commons.wikimedia.org/wiki/File:WildFireAreaNHorken0709-PCAB-woodsample(NHrkF01a).jpg" TargetMode="External"/><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7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76.xml.rels><?xml version="1.0" encoding="UTF-8" standalone="yes"?>
<Relationships xmlns="http://schemas.openxmlformats.org/package/2006/relationships"><Relationship Id="rId3" Type="http://schemas.openxmlformats.org/officeDocument/2006/relationships/hyperlink" Target="http://en.wikipedia.org/wiki/Timeline_of_dendrochronology_timestamp_events" TargetMode="External"/><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77.xml.rels><?xml version="1.0" encoding="UTF-8" standalone="yes"?>
<Relationships xmlns="http://schemas.openxmlformats.org/package/2006/relationships"><Relationship Id="rId3" Type="http://schemas.openxmlformats.org/officeDocument/2006/relationships/hyperlink" Target="http://en.wikipedia.org/wiki/Timeline_of_dendrochronology_timestamp_events" TargetMode="External"/><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78.xml.rels><?xml version="1.0" encoding="UTF-8" standalone="yes"?>
<Relationships xmlns="http://schemas.openxmlformats.org/package/2006/relationships"><Relationship Id="rId3" Type="http://schemas.openxmlformats.org/officeDocument/2006/relationships/hyperlink" Target="http://web.utk.edu/~grissino/" TargetMode="External"/><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7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6.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hyperlink" Target="http://en.wikipedia.org/wiki/Molecular_clocks"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hyperlink" Target="http://www.science-frontiers.com/sf123/sf123p10.htm" TargetMode="External"/><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2.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3.xml"/><Relationship Id="rId1" Type="http://schemas.openxmlformats.org/officeDocument/2006/relationships/slideLayout" Target="../slideLayouts/slideLayout118.xml"/></Relationships>
</file>

<file path=ppt/slides/_rels/slide8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2.xml"/></Relationships>
</file>

<file path=ppt/slides/_rels/slide9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8.xml"/><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9.xm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0.xml"/><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1.xml"/><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2.xm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3.xml"/><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2.xml"/></Relationships>
</file>

<file path=ppt/slides/_rels/slide98.xml.rels><?xml version="1.0" encoding="UTF-8" standalone="yes"?>
<Relationships xmlns="http://schemas.openxmlformats.org/package/2006/relationships"><Relationship Id="rId3" Type="http://schemas.openxmlformats.org/officeDocument/2006/relationships/hyperlink" Target="http://news.nationalgeographic.com/news/2005/12/1215_051215_north_pole.html" TargetMode="External"/><Relationship Id="rId2" Type="http://schemas.openxmlformats.org/officeDocument/2006/relationships/notesSlide" Target="../notesSlides/notesSlide95.xml"/><Relationship Id="rId1" Type="http://schemas.openxmlformats.org/officeDocument/2006/relationships/slideLayout" Target="../slideLayouts/slideLayout30.xml"/><Relationship Id="rId4" Type="http://schemas.openxmlformats.org/officeDocument/2006/relationships/image" Target="../media/image66.png"/></Relationships>
</file>

<file path=ppt/slides/_rels/slide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6.xml"/><Relationship Id="rId1" Type="http://schemas.openxmlformats.org/officeDocument/2006/relationships/slideLayout" Target="../slideLayouts/slideLayout11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2785120" y="6339117"/>
            <a:ext cx="3540906" cy="276999"/>
          </a:xfrm>
          <a:prstGeom prst="rect">
            <a:avLst/>
          </a:prstGeom>
          <a:noFill/>
          <a:ln w="9525">
            <a:noFill/>
            <a:miter lim="800000"/>
            <a:headEnd/>
            <a:tailEnd/>
          </a:ln>
        </p:spPr>
        <p:txBody>
          <a:bodyPr wrap="none">
            <a:spAutoFit/>
          </a:bodyPr>
          <a:lstStyle/>
          <a:p>
            <a:pPr algn="ctr"/>
            <a:r>
              <a:rPr kumimoji="1" lang="en-US" sz="1200" baseline="0" dirty="0">
                <a:solidFill>
                  <a:srgbClr val="FFFFFF"/>
                </a:solidFill>
                <a:latin typeface="Arial" charset="0"/>
                <a:hlinkClick r:id="rId3"/>
              </a:rPr>
              <a:t>http://www.d.umn.edu/cla/faculty/troufs/anth1602/</a:t>
            </a:r>
            <a:endParaRPr kumimoji="1" lang="en-US" sz="1200" baseline="0" dirty="0">
              <a:solidFill>
                <a:srgbClr val="FFFFFF"/>
              </a:solidFill>
              <a:latin typeface="Arial"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805" y="1318986"/>
            <a:ext cx="3312063" cy="4777014"/>
          </a:xfrm>
          <a:prstGeom prst="rect">
            <a:avLst/>
          </a:prstGeom>
          <a:ln w="3175">
            <a:solidFill>
              <a:srgbClr val="FFCF37"/>
            </a:solidFill>
          </a:ln>
        </p:spPr>
      </p:pic>
      <p:pic>
        <p:nvPicPr>
          <p:cNvPr id="5" name="Picture 3"/>
          <p:cNvPicPr>
            <a:picLocks noChangeAspect="1" noChangeArrowheads="1"/>
          </p:cNvPicPr>
          <p:nvPr/>
        </p:nvPicPr>
        <p:blipFill>
          <a:blip r:embed="rId5" cstate="print"/>
          <a:srcRect/>
          <a:stretch>
            <a:fillRect/>
          </a:stretch>
        </p:blipFill>
        <p:spPr bwMode="auto">
          <a:xfrm>
            <a:off x="6357057" y="2195286"/>
            <a:ext cx="1669345" cy="3124200"/>
          </a:xfrm>
          <a:prstGeom prst="rect">
            <a:avLst/>
          </a:prstGeom>
          <a:noFill/>
          <a:ln w="9525">
            <a:noFill/>
            <a:miter lim="800000"/>
            <a:headEnd/>
            <a:tailEnd/>
          </a:ln>
        </p:spPr>
      </p:pic>
      <p:sp>
        <p:nvSpPr>
          <p:cNvPr id="12" name="Rectangle 11"/>
          <p:cNvSpPr>
            <a:spLocks noChangeArrowheads="1"/>
          </p:cNvSpPr>
          <p:nvPr/>
        </p:nvSpPr>
        <p:spPr bwMode="auto">
          <a:xfrm>
            <a:off x="5409784" y="5681604"/>
            <a:ext cx="3207929" cy="338554"/>
          </a:xfrm>
          <a:prstGeom prst="rect">
            <a:avLst/>
          </a:prstGeom>
          <a:noFill/>
          <a:ln w="9525">
            <a:noFill/>
            <a:miter lim="800000"/>
            <a:headEnd/>
            <a:tailEnd/>
          </a:ln>
        </p:spPr>
        <p:txBody>
          <a:bodyPr wrap="none" anchor="ctr">
            <a:spAutoFit/>
          </a:bodyPr>
          <a:lstStyle/>
          <a:p>
            <a:pPr algn="ctr" eaLnBrk="0" hangingPunct="0"/>
            <a:r>
              <a:rPr kumimoji="1" lang="en-US" sz="1600" b="1" i="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University of Minnesota Duluth</a:t>
            </a:r>
            <a:endParaRPr kumimoji="1" lang="en-US" sz="2800" b="1" baseline="0" dirty="0">
              <a:solidFill>
                <a:srgbClr val="FFFFFF"/>
              </a:solidFill>
              <a:latin typeface="Arial" charset="0"/>
            </a:endParaRPr>
          </a:p>
        </p:txBody>
      </p:sp>
      <p:sp>
        <p:nvSpPr>
          <p:cNvPr id="13" name="Rectangle 11"/>
          <p:cNvSpPr>
            <a:spLocks noChangeArrowheads="1"/>
          </p:cNvSpPr>
          <p:nvPr/>
        </p:nvSpPr>
        <p:spPr bwMode="auto">
          <a:xfrm>
            <a:off x="6265333" y="5923002"/>
            <a:ext cx="1461911" cy="553998"/>
          </a:xfrm>
          <a:prstGeom prst="rect">
            <a:avLst/>
          </a:prstGeom>
          <a:noFill/>
          <a:ln w="9525">
            <a:noFill/>
            <a:miter lim="800000"/>
            <a:headEnd/>
            <a:tailEnd/>
          </a:ln>
        </p:spPr>
        <p:txBody>
          <a:bodyPr>
            <a:spAutoFit/>
          </a:bodyPr>
          <a:lstStyle/>
          <a:p>
            <a:pPr algn="ctr" eaLnBrk="0" hangingPunct="0"/>
            <a:r>
              <a:rPr kumimoji="1" lang="en-US" b="1" i="1" baseline="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Tim Roufs</a:t>
            </a:r>
          </a:p>
          <a:p>
            <a:pPr algn="ctr" eaLnBrk="0" hangingPunct="0"/>
            <a:r>
              <a:rPr lang="en-US" sz="1200" baseline="0" dirty="0" smtClean="0">
                <a:solidFill>
                  <a:srgbClr val="FFFFFF"/>
                </a:solidFill>
                <a:latin typeface="Arial" charset="0"/>
              </a:rPr>
              <a:t>© 2010-2013</a:t>
            </a:r>
            <a:endParaRPr kumimoji="1" lang="en-US" sz="1200" baseline="0" dirty="0">
              <a:solidFill>
                <a:srgbClr val="FFFFFF"/>
              </a:solidFill>
              <a:latin typeface="Arial" charset="0"/>
            </a:endParaRPr>
          </a:p>
        </p:txBody>
      </p:sp>
      <p:sp>
        <p:nvSpPr>
          <p:cNvPr id="7" name="Text Box 7"/>
          <p:cNvSpPr txBox="1">
            <a:spLocks noChangeArrowheads="1"/>
          </p:cNvSpPr>
          <p:nvPr/>
        </p:nvSpPr>
        <p:spPr bwMode="auto">
          <a:xfrm>
            <a:off x="762000" y="2647950"/>
            <a:ext cx="7467600" cy="1390650"/>
          </a:xfrm>
          <a:prstGeom prst="rect">
            <a:avLst/>
          </a:prstGeom>
          <a:noFill/>
          <a:ln w="9525">
            <a:noFill/>
            <a:miter lim="800000"/>
            <a:headEnd/>
            <a:tailEnd/>
          </a:ln>
        </p:spPr>
        <p:txBody>
          <a:bodyPr>
            <a:spAutoFit/>
          </a:bodyPr>
          <a:lstStyle/>
          <a:p>
            <a:pPr algn="ctr" eaLnBrk="0" hangingPunct="0">
              <a:spcBef>
                <a:spcPct val="20000"/>
              </a:spcBef>
              <a:buClr>
                <a:srgbClr val="009999"/>
              </a:buClr>
            </a:pPr>
            <a:r>
              <a:rPr kumimoji="1" lang="en-US" sz="1400" baseline="0" dirty="0">
                <a:solidFill>
                  <a:srgbClr val="FFFFFF"/>
                </a:solidFill>
                <a:effectLst>
                  <a:outerShdw blurRad="50800" dist="38100" dir="18900000" algn="bl" rotWithShape="0">
                    <a:prstClr val="black">
                      <a:alpha val="40000"/>
                    </a:prstClr>
                  </a:outerShdw>
                </a:effectLst>
                <a:latin typeface="Arial" charset="0"/>
                <a:cs typeface="Arial" charset="0"/>
              </a:rPr>
              <a:t>Class Slides Set</a:t>
            </a:r>
            <a:r>
              <a:rPr kumimoji="1" lang="en-US" sz="1400" b="1" baseline="0" dirty="0">
                <a:solidFill>
                  <a:srgbClr val="FFFFFF"/>
                </a:solidFill>
                <a:effectLst>
                  <a:outerShdw blurRad="50800" dist="38100" dir="18900000" algn="bl" rotWithShape="0">
                    <a:prstClr val="black">
                      <a:alpha val="40000"/>
                    </a:prstClr>
                  </a:outerShdw>
                </a:effectLst>
                <a:latin typeface="Arial" charset="0"/>
                <a:cs typeface="Arial" charset="0"/>
              </a:rPr>
              <a:t> </a:t>
            </a:r>
            <a:r>
              <a:rPr kumimoji="1" lang="en-US" sz="1400" baseline="0" dirty="0">
                <a:solidFill>
                  <a:srgbClr val="FFFFFF"/>
                </a:solidFill>
                <a:effectLst>
                  <a:outerShdw blurRad="50800" dist="38100" dir="18900000" algn="bl" rotWithShape="0">
                    <a:prstClr val="black">
                      <a:alpha val="40000"/>
                    </a:prstClr>
                  </a:outerShdw>
                </a:effectLst>
                <a:latin typeface="Arial" charset="0"/>
                <a:cs typeface="Arial" charset="0"/>
              </a:rPr>
              <a:t>10A</a:t>
            </a:r>
          </a:p>
          <a:p>
            <a:pPr algn="ctr" eaLnBrk="0" hangingPunct="0">
              <a:spcBef>
                <a:spcPct val="20000"/>
              </a:spcBef>
              <a:buClr>
                <a:srgbClr val="009999"/>
              </a:buClr>
            </a:pPr>
            <a:r>
              <a:rPr kumimoji="1" lang="en-US" sz="3200" b="1" baseline="0" dirty="0">
                <a:solidFill>
                  <a:srgbClr val="FFFFFF"/>
                </a:solidFill>
                <a:effectLst>
                  <a:outerShdw blurRad="50800" dist="38100" dir="18900000" algn="bl" rotWithShape="0">
                    <a:prstClr val="black">
                      <a:alpha val="40000"/>
                    </a:prstClr>
                  </a:outerShdw>
                </a:effectLst>
                <a:latin typeface="Arial" charset="0"/>
                <a:cs typeface="Arial" charset="0"/>
              </a:rPr>
              <a:t>Special Skills Used to Study Early Humans</a:t>
            </a:r>
          </a:p>
        </p:txBody>
      </p:sp>
      <p:sp>
        <p:nvSpPr>
          <p:cNvPr id="10" name="Rectangle 9"/>
          <p:cNvSpPr>
            <a:spLocks noChangeArrowheads="1"/>
          </p:cNvSpPr>
          <p:nvPr/>
        </p:nvSpPr>
        <p:spPr bwMode="auto">
          <a:xfrm>
            <a:off x="1447800" y="4191000"/>
            <a:ext cx="6172200" cy="1384300"/>
          </a:xfrm>
          <a:prstGeom prst="rect">
            <a:avLst/>
          </a:prstGeom>
          <a:noFill/>
          <a:ln w="9525">
            <a:noFill/>
            <a:miter lim="800000"/>
            <a:headEnd/>
            <a:tailEnd/>
          </a:ln>
        </p:spPr>
        <p:txBody>
          <a:bodyPr>
            <a:spAutoFit/>
          </a:bodyPr>
          <a:lstStyle/>
          <a:p>
            <a:pPr algn="ctr" eaLnBrk="0" hangingPunct="0">
              <a:lnSpc>
                <a:spcPct val="140000"/>
              </a:lnSpc>
            </a:pPr>
            <a:r>
              <a:rPr lang="en-US" sz="2000" baseline="0" dirty="0">
                <a:solidFill>
                  <a:srgbClr val="FFFFFF"/>
                </a:solidFill>
                <a:latin typeface="Arial" charset="0"/>
              </a:rPr>
              <a:t>. . . or how to make sense</a:t>
            </a:r>
            <a:br>
              <a:rPr lang="en-US" sz="2000" baseline="0" dirty="0">
                <a:solidFill>
                  <a:srgbClr val="FFFFFF"/>
                </a:solidFill>
                <a:latin typeface="Arial" charset="0"/>
              </a:rPr>
            </a:br>
            <a:r>
              <a:rPr lang="en-US" sz="2000" baseline="0" dirty="0">
                <a:solidFill>
                  <a:srgbClr val="FFFFFF"/>
                </a:solidFill>
                <a:latin typeface="Arial" charset="0"/>
              </a:rPr>
              <a:t>out of</a:t>
            </a:r>
            <a:br>
              <a:rPr lang="en-US" sz="2000" baseline="0" dirty="0">
                <a:solidFill>
                  <a:srgbClr val="FFFFFF"/>
                </a:solidFill>
                <a:latin typeface="Arial" charset="0"/>
              </a:rPr>
            </a:br>
            <a:r>
              <a:rPr lang="en-US" sz="2000" baseline="0" dirty="0">
                <a:solidFill>
                  <a:srgbClr val="FFFFFF"/>
                </a:solidFill>
                <a:latin typeface="Arial" charset="0"/>
              </a:rPr>
              <a:t>Ch. 8 of the text . . .</a:t>
            </a:r>
          </a:p>
        </p:txBody>
      </p:sp>
    </p:spTree>
    <p:extLst>
      <p:ext uri="{BB962C8B-B14F-4D97-AF65-F5344CB8AC3E}">
        <p14:creationId xmlns:p14="http://schemas.microsoft.com/office/powerpoint/2010/main" val="54061185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192515" name="Text Box 4"/>
          <p:cNvSpPr txBox="1">
            <a:spLocks noChangeArrowheads="1"/>
          </p:cNvSpPr>
          <p:nvPr/>
        </p:nvSpPr>
        <p:spPr bwMode="auto">
          <a:xfrm>
            <a:off x="569913" y="2830513"/>
            <a:ext cx="7888287" cy="750887"/>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800" b="1" baseline="0"/>
              <a:t>stratigraphy</a:t>
            </a:r>
          </a:p>
        </p:txBody>
      </p:sp>
      <p:sp>
        <p:nvSpPr>
          <p:cNvPr id="4" name="Rectangle 3"/>
          <p:cNvSpPr txBox="1">
            <a:spLocks noChangeArrowheads="1"/>
          </p:cNvSpPr>
          <p:nvPr/>
        </p:nvSpPr>
        <p:spPr bwMode="auto">
          <a:xfrm>
            <a:off x="914400" y="3963988"/>
            <a:ext cx="7315200" cy="2087562"/>
          </a:xfrm>
          <a:prstGeom prst="rect">
            <a:avLst/>
          </a:prstGeom>
          <a:noFill/>
          <a:ln w="9525">
            <a:noFill/>
            <a:miter lim="800000"/>
            <a:headEnd/>
            <a:tailEnd/>
          </a:ln>
        </p:spPr>
        <p:txBody>
          <a:bodyPr>
            <a:spAutoFit/>
          </a:bodyPr>
          <a:lstStyle/>
          <a:p>
            <a:pPr algn="ctr" eaLnBrk="0" hangingPunct="0">
              <a:spcBef>
                <a:spcPct val="20000"/>
              </a:spcBef>
              <a:buClr>
                <a:schemeClr val="hlink"/>
              </a:buClr>
              <a:defRPr/>
            </a:pPr>
            <a:r>
              <a:rPr kumimoji="1" lang="en-US" sz="2400" b="1" kern="0" baseline="0" dirty="0">
                <a:latin typeface="+mn-lt"/>
              </a:rPr>
              <a:t>the sequence of geological strata, or layers, formed by materials deposited by water or wind </a:t>
            </a:r>
          </a:p>
          <a:p>
            <a:pPr algn="ctr" eaLnBrk="0" hangingPunct="0">
              <a:spcBef>
                <a:spcPct val="20000"/>
              </a:spcBef>
              <a:buClr>
                <a:schemeClr val="hlink"/>
              </a:buClr>
              <a:defRPr/>
            </a:pPr>
            <a:endParaRPr kumimoji="1" lang="en-US" sz="2400" b="1" kern="0" baseline="0" dirty="0">
              <a:latin typeface="+mn-lt"/>
            </a:endParaRPr>
          </a:p>
          <a:p>
            <a:pPr algn="ctr" eaLnBrk="0" hangingPunct="0">
              <a:spcBef>
                <a:spcPct val="20000"/>
              </a:spcBef>
              <a:buClr>
                <a:schemeClr val="hlink"/>
              </a:buClr>
              <a:defRPr/>
            </a:pPr>
            <a:r>
              <a:rPr kumimoji="1" lang="en-US" sz="2400" b="1" kern="0" baseline="0" dirty="0">
                <a:latin typeface="+mn-lt"/>
              </a:rPr>
              <a:t>also the study of this sequence</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4" name="Rectangle 3"/>
          <p:cNvSpPr txBox="1">
            <a:spLocks noChangeArrowheads="1"/>
          </p:cNvSpPr>
          <p:nvPr/>
        </p:nvSpPr>
        <p:spPr bwMode="auto">
          <a:xfrm>
            <a:off x="914400" y="3324225"/>
            <a:ext cx="7315200" cy="3025775"/>
          </a:xfrm>
          <a:prstGeom prst="rect">
            <a:avLst/>
          </a:prstGeom>
          <a:noFill/>
          <a:ln w="9525">
            <a:noFill/>
            <a:miter lim="800000"/>
            <a:headEnd/>
            <a:tailEnd/>
          </a:ln>
        </p:spPr>
        <p:txBody>
          <a:bodyPr>
            <a:spAutoFit/>
          </a:bodyPr>
          <a:lstStyle/>
          <a:p>
            <a:pPr marL="285750" indent="-285750">
              <a:lnSpc>
                <a:spcPct val="90000"/>
              </a:lnSpc>
              <a:spcBef>
                <a:spcPct val="20000"/>
              </a:spcBef>
              <a:buClr>
                <a:schemeClr val="hlink"/>
              </a:buClr>
              <a:buFontTx/>
              <a:buChar char="•"/>
              <a:tabLst>
                <a:tab pos="342900" algn="l"/>
              </a:tabLst>
              <a:defRPr/>
            </a:pPr>
            <a:r>
              <a:rPr kumimoji="1" lang="en-US" sz="2800" b="1" kern="0" baseline="0" dirty="0">
                <a:latin typeface="+mn-lt"/>
              </a:rPr>
              <a:t>magnetism is preserved in a rock originally generated by the earth’s magnetic field</a:t>
            </a:r>
          </a:p>
          <a:p>
            <a:pPr marL="285750" indent="-285750">
              <a:lnSpc>
                <a:spcPct val="90000"/>
              </a:lnSpc>
              <a:spcBef>
                <a:spcPct val="20000"/>
              </a:spcBef>
              <a:buClr>
                <a:schemeClr val="hlink"/>
              </a:buClr>
              <a:tabLst>
                <a:tab pos="342900" algn="l"/>
              </a:tabLst>
              <a:defRPr/>
            </a:pPr>
            <a:endParaRPr kumimoji="1" lang="en-US" sz="2800" b="1" kern="0" baseline="0" dirty="0">
              <a:latin typeface="+mn-lt"/>
            </a:endParaRPr>
          </a:p>
          <a:p>
            <a:pPr marL="285750" indent="-285750">
              <a:lnSpc>
                <a:spcPct val="90000"/>
              </a:lnSpc>
              <a:spcBef>
                <a:spcPct val="20000"/>
              </a:spcBef>
              <a:buClr>
                <a:schemeClr val="hlink"/>
              </a:buClr>
              <a:buFontTx/>
              <a:buChar char="•"/>
              <a:tabLst>
                <a:tab pos="342900" algn="l"/>
              </a:tabLst>
              <a:defRPr/>
            </a:pPr>
            <a:r>
              <a:rPr kumimoji="1" lang="en-US" sz="2800" b="1" kern="0" baseline="0" dirty="0">
                <a:latin typeface="+mn-lt"/>
              </a:rPr>
              <a:t>past changes in the direction of this field allow correlation between strata</a:t>
            </a:r>
          </a:p>
        </p:txBody>
      </p:sp>
      <p:sp>
        <p:nvSpPr>
          <p:cNvPr id="371716" name="Text Box 4"/>
          <p:cNvSpPr txBox="1">
            <a:spLocks noChangeArrowheads="1"/>
          </p:cNvSpPr>
          <p:nvPr/>
        </p:nvSpPr>
        <p:spPr bwMode="auto">
          <a:xfrm>
            <a:off x="914400" y="2381250"/>
            <a:ext cx="7315200" cy="5905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3600" b="1" baseline="0"/>
              <a:t>paleomagnetism </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pic>
        <p:nvPicPr>
          <p:cNvPr id="373763" name="Picture 2" descr="0815.jpg"/>
          <p:cNvPicPr>
            <a:picLocks noChangeAspect="1"/>
          </p:cNvPicPr>
          <p:nvPr/>
        </p:nvPicPr>
        <p:blipFill>
          <a:blip r:embed="rId3"/>
          <a:srcRect/>
          <a:stretch>
            <a:fillRect/>
          </a:stretch>
        </p:blipFill>
        <p:spPr bwMode="auto">
          <a:xfrm>
            <a:off x="1889125" y="138113"/>
            <a:ext cx="5335588" cy="5715000"/>
          </a:xfrm>
          <a:prstGeom prst="rect">
            <a:avLst/>
          </a:prstGeom>
          <a:noFill/>
          <a:ln w="9525">
            <a:noFill/>
            <a:miter lim="800000"/>
            <a:headEnd/>
            <a:tailEnd/>
          </a:ln>
        </p:spPr>
      </p:pic>
      <p:sp>
        <p:nvSpPr>
          <p:cNvPr id="373764" name="Text Box 3"/>
          <p:cNvSpPr txBox="1">
            <a:spLocks noChangeArrowheads="1"/>
          </p:cNvSpPr>
          <p:nvPr/>
        </p:nvSpPr>
        <p:spPr bwMode="auto">
          <a:xfrm>
            <a:off x="965200" y="5851525"/>
            <a:ext cx="7159625" cy="411163"/>
          </a:xfrm>
          <a:prstGeom prst="rect">
            <a:avLst/>
          </a:prstGeom>
          <a:noFill/>
          <a:ln w="9525">
            <a:noFill/>
            <a:miter lim="800000"/>
            <a:headEnd/>
            <a:tailEnd/>
          </a:ln>
        </p:spPr>
        <p:txBody>
          <a:bodyPr wrap="none">
            <a:spAutoFit/>
          </a:bodyPr>
          <a:lstStyle/>
          <a:p>
            <a:pPr algn="ctr">
              <a:lnSpc>
                <a:spcPct val="150000"/>
              </a:lnSpc>
            </a:pPr>
            <a:r>
              <a:rPr lang="en-US" sz="1600" b="1" baseline="0"/>
              <a:t>Paleomagnetic sequences,  Olduvai, East Turkana, and Omo.</a:t>
            </a:r>
          </a:p>
        </p:txBody>
      </p:sp>
      <p:sp>
        <p:nvSpPr>
          <p:cNvPr id="373765" name="Text Box 2"/>
          <p:cNvSpPr txBox="1">
            <a:spLocks noChangeArrowheads="1"/>
          </p:cNvSpPr>
          <p:nvPr/>
        </p:nvSpPr>
        <p:spPr bwMode="auto">
          <a:xfrm>
            <a:off x="2863850" y="6273800"/>
            <a:ext cx="3381375" cy="333375"/>
          </a:xfrm>
          <a:prstGeom prst="rect">
            <a:avLst/>
          </a:prstGeom>
          <a:noFill/>
          <a:ln w="9525">
            <a:noFill/>
            <a:miter lim="800000"/>
            <a:headEnd/>
            <a:tailEnd/>
          </a:ln>
        </p:spPr>
        <p:txBody>
          <a:bodyPr wrap="none">
            <a:spAutoFit/>
          </a:bodyPr>
          <a:lstStyle/>
          <a:p>
            <a:pPr algn="ctr">
              <a:lnSpc>
                <a:spcPct val="150000"/>
              </a:lnSpc>
            </a:pPr>
            <a:r>
              <a:rPr lang="en-US" sz="1200" i="1" baseline="0">
                <a:solidFill>
                  <a:srgbClr val="000000"/>
                </a:solidFill>
              </a:rPr>
              <a:t>Understanding Humans, 10</a:t>
            </a:r>
            <a:r>
              <a:rPr lang="en-US" sz="1200" i="1">
                <a:solidFill>
                  <a:srgbClr val="000000"/>
                </a:solidFill>
              </a:rPr>
              <a:t>th</a:t>
            </a:r>
            <a:r>
              <a:rPr lang="en-US" sz="1200" i="1" baseline="0">
                <a:solidFill>
                  <a:srgbClr val="000000"/>
                </a:solidFill>
              </a:rPr>
              <a:t> Ed.</a:t>
            </a:r>
            <a:r>
              <a:rPr lang="en-US" sz="1200" baseline="0">
                <a:solidFill>
                  <a:srgbClr val="000000"/>
                </a:solidFill>
              </a:rPr>
              <a:t>, p. 193.</a:t>
            </a:r>
          </a:p>
        </p:txBody>
      </p:sp>
      <p:sp>
        <p:nvSpPr>
          <p:cNvPr id="7" name="AutoShape 5"/>
          <p:cNvSpPr>
            <a:spLocks noChangeArrowheads="1"/>
          </p:cNvSpPr>
          <p:nvPr/>
        </p:nvSpPr>
        <p:spPr bwMode="auto">
          <a:xfrm rot="10800000">
            <a:off x="7329488" y="4176713"/>
            <a:ext cx="976312" cy="409575"/>
          </a:xfrm>
          <a:prstGeom prst="rightArrow">
            <a:avLst>
              <a:gd name="adj1" fmla="val 50000"/>
              <a:gd name="adj2" fmla="val 50246"/>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
        <p:nvSpPr>
          <p:cNvPr id="8" name="Minus 7"/>
          <p:cNvSpPr/>
          <p:nvPr/>
        </p:nvSpPr>
        <p:spPr bwMode="auto">
          <a:xfrm>
            <a:off x="511175" y="4391025"/>
            <a:ext cx="6643688" cy="119063"/>
          </a:xfrm>
          <a:prstGeom prst="mathMinus">
            <a:avLst/>
          </a:prstGeom>
          <a:solidFill>
            <a:schemeClr val="accent1"/>
          </a:solidFill>
          <a:ln w="25400" cap="flat" cmpd="sng" algn="ctr">
            <a:solidFill>
              <a:srgbClr val="FF9900"/>
            </a:solidFill>
            <a:prstDash val="solid"/>
            <a:round/>
            <a:headEnd type="none" w="med" len="med"/>
            <a:tailEnd type="none" w="med" len="med"/>
          </a:ln>
          <a:effectLst/>
        </p:spPr>
        <p:txBody>
          <a:bodyPr/>
          <a:lstStyle/>
          <a:p>
            <a:pPr algn="ctr">
              <a:defRPr/>
            </a:pPr>
            <a:endParaRPr lang="en-US" i="1" baseline="0">
              <a:solidFill>
                <a:schemeClr val="tx2"/>
              </a:solidFill>
            </a:endParaRPr>
          </a:p>
        </p:txBody>
      </p:sp>
      <p:sp>
        <p:nvSpPr>
          <p:cNvPr id="9" name="Minus 8"/>
          <p:cNvSpPr/>
          <p:nvPr/>
        </p:nvSpPr>
        <p:spPr bwMode="auto">
          <a:xfrm>
            <a:off x="515938" y="3995738"/>
            <a:ext cx="6643687" cy="119062"/>
          </a:xfrm>
          <a:prstGeom prst="mathMinus">
            <a:avLst/>
          </a:prstGeom>
          <a:solidFill>
            <a:schemeClr val="accent1"/>
          </a:solidFill>
          <a:ln w="25400" cap="flat" cmpd="sng" algn="ctr">
            <a:solidFill>
              <a:srgbClr val="FF9900"/>
            </a:solidFill>
            <a:prstDash val="solid"/>
            <a:round/>
            <a:headEnd type="none" w="med" len="med"/>
            <a:tailEnd type="none" w="med" len="med"/>
          </a:ln>
          <a:effectLst/>
        </p:spPr>
        <p:txBody>
          <a:bodyPr/>
          <a:lstStyle/>
          <a:p>
            <a:pPr algn="ctr">
              <a:defRPr/>
            </a:pPr>
            <a:endParaRPr lang="en-US" i="1" baseline="0">
              <a:solidFill>
                <a:schemeClr val="tx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75810" name="Picture 4" descr="Olduvai_sequence3"/>
          <p:cNvPicPr>
            <a:picLocks noChangeAspect="1" noChangeArrowheads="1"/>
          </p:cNvPicPr>
          <p:nvPr/>
        </p:nvPicPr>
        <p:blipFill>
          <a:blip r:embed="rId3"/>
          <a:srcRect/>
          <a:stretch>
            <a:fillRect/>
          </a:stretch>
        </p:blipFill>
        <p:spPr bwMode="auto">
          <a:xfrm>
            <a:off x="1600200" y="152400"/>
            <a:ext cx="5867400" cy="5867400"/>
          </a:xfrm>
          <a:prstGeom prst="rect">
            <a:avLst/>
          </a:prstGeom>
          <a:noFill/>
          <a:ln w="9525">
            <a:noFill/>
            <a:miter lim="800000"/>
            <a:headEnd/>
            <a:tailEnd/>
          </a:ln>
        </p:spPr>
      </p:pic>
      <p:sp>
        <p:nvSpPr>
          <p:cNvPr id="832520" name="Rectangle 8"/>
          <p:cNvSpPr>
            <a:spLocks noChangeArrowheads="1"/>
          </p:cNvSpPr>
          <p:nvPr/>
        </p:nvSpPr>
        <p:spPr bwMode="auto">
          <a:xfrm>
            <a:off x="5486400" y="4533900"/>
            <a:ext cx="609600" cy="457200"/>
          </a:xfrm>
          <a:prstGeom prst="rect">
            <a:avLst/>
          </a:prstGeom>
          <a:gradFill rotWithShape="1">
            <a:gsLst>
              <a:gs pos="0">
                <a:schemeClr val="folHlink">
                  <a:alpha val="20000"/>
                </a:schemeClr>
              </a:gs>
              <a:gs pos="100000">
                <a:schemeClr val="folHlink">
                  <a:gamma/>
                  <a:shade val="46275"/>
                  <a:invGamma/>
                  <a:alpha val="20000"/>
                </a:schemeClr>
              </a:gs>
            </a:gsLst>
            <a:lin ang="5400000" scaled="1"/>
          </a:gradFill>
          <a:ln w="76200">
            <a:noFill/>
            <a:miter lim="800000"/>
            <a:headEnd/>
            <a:tailEnd/>
          </a:ln>
          <a:effectLst/>
        </p:spPr>
        <p:txBody>
          <a:bodyPr wrap="none" anchor="ctr"/>
          <a:lstStyle/>
          <a:p>
            <a:pPr algn="ctr">
              <a:defRPr/>
            </a:pPr>
            <a:endParaRPr lang="en-US"/>
          </a:p>
        </p:txBody>
      </p:sp>
      <p:sp>
        <p:nvSpPr>
          <p:cNvPr id="375812" name="Text Box 3"/>
          <p:cNvSpPr txBox="1">
            <a:spLocks noChangeArrowheads="1"/>
          </p:cNvSpPr>
          <p:nvPr/>
        </p:nvSpPr>
        <p:spPr bwMode="auto">
          <a:xfrm>
            <a:off x="1744663" y="5334000"/>
            <a:ext cx="5570537" cy="492125"/>
          </a:xfrm>
          <a:prstGeom prst="rect">
            <a:avLst/>
          </a:prstGeom>
          <a:noFill/>
          <a:ln w="9525">
            <a:noFill/>
            <a:miter lim="800000"/>
            <a:headEnd/>
            <a:tailEnd/>
          </a:ln>
        </p:spPr>
        <p:txBody>
          <a:bodyPr wrap="none">
            <a:spAutoFit/>
          </a:bodyPr>
          <a:lstStyle/>
          <a:p>
            <a:pPr algn="ctr">
              <a:lnSpc>
                <a:spcPct val="150000"/>
              </a:lnSpc>
            </a:pPr>
            <a:r>
              <a:rPr lang="en-US" sz="2000" b="1" baseline="0">
                <a:solidFill>
                  <a:srgbClr val="000000"/>
                </a:solidFill>
              </a:rPr>
              <a:t>Reversals in world magnetic polarity.</a:t>
            </a:r>
          </a:p>
        </p:txBody>
      </p:sp>
      <p:sp>
        <p:nvSpPr>
          <p:cNvPr id="375813" name="Text Box 2"/>
          <p:cNvSpPr txBox="1">
            <a:spLocks noChangeArrowheads="1"/>
          </p:cNvSpPr>
          <p:nvPr/>
        </p:nvSpPr>
        <p:spPr bwMode="auto">
          <a:xfrm>
            <a:off x="1935163" y="6315075"/>
            <a:ext cx="5270500" cy="296863"/>
          </a:xfrm>
          <a:prstGeom prst="rect">
            <a:avLst/>
          </a:prstGeom>
          <a:noFill/>
          <a:ln w="9525">
            <a:noFill/>
            <a:miter lim="800000"/>
            <a:headEnd/>
            <a:tailEnd/>
          </a:ln>
        </p:spPr>
        <p:txBody>
          <a:bodyPr>
            <a:spAutoFit/>
          </a:bodyPr>
          <a:lstStyle/>
          <a:p>
            <a:pPr algn="ctr">
              <a:lnSpc>
                <a:spcPct val="110000"/>
              </a:lnSpc>
            </a:pPr>
            <a:r>
              <a:rPr lang="en-US" sz="1200" i="1" baseline="0">
                <a:solidFill>
                  <a:schemeClr val="tx2"/>
                </a:solidFill>
              </a:rPr>
              <a:t>Humankind Emerging (7</a:t>
            </a:r>
            <a:r>
              <a:rPr lang="en-US" sz="1200" i="1">
                <a:solidFill>
                  <a:schemeClr val="tx2"/>
                </a:solidFill>
              </a:rPr>
              <a:t>th</a:t>
            </a:r>
            <a:r>
              <a:rPr lang="en-US" sz="1200" i="1" baseline="0">
                <a:solidFill>
                  <a:schemeClr val="tx2"/>
                </a:solidFill>
              </a:rPr>
              <a:t> Ed)</a:t>
            </a:r>
            <a:r>
              <a:rPr lang="en-US" sz="1200" baseline="0">
                <a:solidFill>
                  <a:schemeClr val="tx2"/>
                </a:solidFill>
              </a:rPr>
              <a:t>. p. 28. </a:t>
            </a:r>
          </a:p>
        </p:txBody>
      </p:sp>
      <p:sp>
        <p:nvSpPr>
          <p:cNvPr id="375814" name="AutoShape 5"/>
          <p:cNvSpPr>
            <a:spLocks noChangeArrowheads="1"/>
          </p:cNvSpPr>
          <p:nvPr/>
        </p:nvSpPr>
        <p:spPr bwMode="auto">
          <a:xfrm rot="10800000">
            <a:off x="6389688" y="2892425"/>
            <a:ext cx="976312" cy="409575"/>
          </a:xfrm>
          <a:prstGeom prst="rightArrow">
            <a:avLst>
              <a:gd name="adj1" fmla="val 50000"/>
              <a:gd name="adj2" fmla="val 50246"/>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
        <p:nvSpPr>
          <p:cNvPr id="11" name="Minus 10"/>
          <p:cNvSpPr/>
          <p:nvPr/>
        </p:nvSpPr>
        <p:spPr bwMode="auto">
          <a:xfrm>
            <a:off x="515938" y="3095625"/>
            <a:ext cx="6643687" cy="119063"/>
          </a:xfrm>
          <a:prstGeom prst="mathMinus">
            <a:avLst/>
          </a:prstGeom>
          <a:solidFill>
            <a:schemeClr val="accent1"/>
          </a:solidFill>
          <a:ln w="25400" cap="flat" cmpd="sng" algn="ctr">
            <a:solidFill>
              <a:srgbClr val="FF9900"/>
            </a:solidFill>
            <a:prstDash val="solid"/>
            <a:round/>
            <a:headEnd type="none" w="med" len="med"/>
            <a:tailEnd type="none" w="med" len="med"/>
          </a:ln>
          <a:effectLst/>
        </p:spPr>
        <p:txBody>
          <a:bodyPr/>
          <a:lstStyle/>
          <a:p>
            <a:pPr algn="ctr">
              <a:defRPr/>
            </a:pPr>
            <a:endParaRPr lang="en-US" i="1" baseline="0">
              <a:solidFill>
                <a:schemeClr val="tx2"/>
              </a:solidFill>
            </a:endParaRPr>
          </a:p>
        </p:txBody>
      </p:sp>
      <p:sp>
        <p:nvSpPr>
          <p:cNvPr id="12" name="Minus 11"/>
          <p:cNvSpPr/>
          <p:nvPr/>
        </p:nvSpPr>
        <p:spPr bwMode="auto">
          <a:xfrm>
            <a:off x="515938" y="2938463"/>
            <a:ext cx="6643687" cy="120650"/>
          </a:xfrm>
          <a:prstGeom prst="mathMinus">
            <a:avLst/>
          </a:prstGeom>
          <a:solidFill>
            <a:schemeClr val="accent1"/>
          </a:solidFill>
          <a:ln w="25400" cap="flat" cmpd="sng" algn="ctr">
            <a:solidFill>
              <a:srgbClr val="FF9900"/>
            </a:solidFill>
            <a:prstDash val="solid"/>
            <a:round/>
            <a:headEnd type="none" w="med" len="med"/>
            <a:tailEnd type="none" w="med" len="med"/>
          </a:ln>
          <a:effectLst/>
        </p:spPr>
        <p:txBody>
          <a:bodyPr/>
          <a:lstStyle/>
          <a:p>
            <a:pPr algn="ctr">
              <a:defRPr/>
            </a:pPr>
            <a:endParaRPr lang="en-US" i="1" baseline="0">
              <a:solidFill>
                <a:schemeClr val="tx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77858" name="Picture 4" descr="Olduvai_sequence3"/>
          <p:cNvPicPr>
            <a:picLocks noChangeAspect="1" noChangeArrowheads="1"/>
          </p:cNvPicPr>
          <p:nvPr/>
        </p:nvPicPr>
        <p:blipFill>
          <a:blip r:embed="rId3"/>
          <a:srcRect/>
          <a:stretch>
            <a:fillRect/>
          </a:stretch>
        </p:blipFill>
        <p:spPr bwMode="auto">
          <a:xfrm>
            <a:off x="1600200" y="152400"/>
            <a:ext cx="5867400" cy="5867400"/>
          </a:xfrm>
          <a:prstGeom prst="rect">
            <a:avLst/>
          </a:prstGeom>
          <a:noFill/>
          <a:ln w="9525">
            <a:noFill/>
            <a:miter lim="800000"/>
            <a:headEnd/>
            <a:tailEnd/>
          </a:ln>
        </p:spPr>
      </p:pic>
      <p:sp>
        <p:nvSpPr>
          <p:cNvPr id="377859" name="Rectangle 6"/>
          <p:cNvSpPr>
            <a:spLocks noChangeArrowheads="1"/>
          </p:cNvSpPr>
          <p:nvPr/>
        </p:nvSpPr>
        <p:spPr bwMode="auto">
          <a:xfrm>
            <a:off x="4267200" y="4305300"/>
            <a:ext cx="819150" cy="285750"/>
          </a:xfrm>
          <a:prstGeom prst="rect">
            <a:avLst/>
          </a:prstGeom>
          <a:noFill/>
          <a:ln w="76200">
            <a:solidFill>
              <a:schemeClr val="tx1"/>
            </a:solidFill>
            <a:miter lim="800000"/>
            <a:headEnd/>
            <a:tailEnd/>
          </a:ln>
        </p:spPr>
        <p:txBody>
          <a:bodyPr wrap="none" anchor="ctr"/>
          <a:lstStyle/>
          <a:p>
            <a:pPr algn="ctr"/>
            <a:endParaRPr lang="en-US"/>
          </a:p>
        </p:txBody>
      </p:sp>
      <p:sp>
        <p:nvSpPr>
          <p:cNvPr id="377860" name="Text Box 7"/>
          <p:cNvSpPr txBox="1">
            <a:spLocks noChangeArrowheads="1"/>
          </p:cNvSpPr>
          <p:nvPr/>
        </p:nvSpPr>
        <p:spPr bwMode="auto">
          <a:xfrm>
            <a:off x="3443288" y="4229100"/>
            <a:ext cx="777875" cy="366713"/>
          </a:xfrm>
          <a:prstGeom prst="rect">
            <a:avLst/>
          </a:prstGeom>
          <a:noFill/>
          <a:ln w="9525">
            <a:noFill/>
            <a:miter lim="800000"/>
            <a:headEnd/>
            <a:tailEnd/>
          </a:ln>
        </p:spPr>
        <p:txBody>
          <a:bodyPr wrap="none">
            <a:spAutoFit/>
          </a:bodyPr>
          <a:lstStyle/>
          <a:p>
            <a:pPr algn="ctr"/>
            <a:r>
              <a:rPr lang="en-US" b="1" baseline="0"/>
              <a:t>Lucy</a:t>
            </a:r>
          </a:p>
        </p:txBody>
      </p:sp>
      <p:sp>
        <p:nvSpPr>
          <p:cNvPr id="832520" name="Rectangle 8"/>
          <p:cNvSpPr>
            <a:spLocks noChangeArrowheads="1"/>
          </p:cNvSpPr>
          <p:nvPr/>
        </p:nvSpPr>
        <p:spPr bwMode="auto">
          <a:xfrm>
            <a:off x="5486400" y="4533900"/>
            <a:ext cx="609600" cy="457200"/>
          </a:xfrm>
          <a:prstGeom prst="rect">
            <a:avLst/>
          </a:prstGeom>
          <a:gradFill rotWithShape="1">
            <a:gsLst>
              <a:gs pos="0">
                <a:schemeClr val="folHlink">
                  <a:alpha val="20000"/>
                </a:schemeClr>
              </a:gs>
              <a:gs pos="100000">
                <a:schemeClr val="folHlink">
                  <a:gamma/>
                  <a:shade val="46275"/>
                  <a:invGamma/>
                  <a:alpha val="20000"/>
                </a:schemeClr>
              </a:gs>
            </a:gsLst>
            <a:lin ang="5400000" scaled="1"/>
          </a:gradFill>
          <a:ln w="76200">
            <a:noFill/>
            <a:miter lim="800000"/>
            <a:headEnd/>
            <a:tailEnd/>
          </a:ln>
          <a:effectLst/>
        </p:spPr>
        <p:txBody>
          <a:bodyPr wrap="none" anchor="ctr"/>
          <a:lstStyle/>
          <a:p>
            <a:pPr algn="ctr">
              <a:defRPr/>
            </a:pPr>
            <a:endParaRPr lang="en-US"/>
          </a:p>
        </p:txBody>
      </p:sp>
      <p:sp>
        <p:nvSpPr>
          <p:cNvPr id="377862" name="Text Box 3"/>
          <p:cNvSpPr txBox="1">
            <a:spLocks noChangeArrowheads="1"/>
          </p:cNvSpPr>
          <p:nvPr/>
        </p:nvSpPr>
        <p:spPr bwMode="auto">
          <a:xfrm>
            <a:off x="1744663" y="5334000"/>
            <a:ext cx="5570537" cy="492125"/>
          </a:xfrm>
          <a:prstGeom prst="rect">
            <a:avLst/>
          </a:prstGeom>
          <a:noFill/>
          <a:ln w="9525">
            <a:noFill/>
            <a:miter lim="800000"/>
            <a:headEnd/>
            <a:tailEnd/>
          </a:ln>
        </p:spPr>
        <p:txBody>
          <a:bodyPr wrap="none">
            <a:spAutoFit/>
          </a:bodyPr>
          <a:lstStyle/>
          <a:p>
            <a:pPr algn="ctr">
              <a:lnSpc>
                <a:spcPct val="150000"/>
              </a:lnSpc>
            </a:pPr>
            <a:r>
              <a:rPr lang="en-US" sz="2000" b="1" baseline="0">
                <a:solidFill>
                  <a:srgbClr val="000000"/>
                </a:solidFill>
              </a:rPr>
              <a:t>Reversals in world magnetic polarity.</a:t>
            </a:r>
          </a:p>
        </p:txBody>
      </p:sp>
      <p:sp>
        <p:nvSpPr>
          <p:cNvPr id="377863" name="Text Box 2"/>
          <p:cNvSpPr txBox="1">
            <a:spLocks noChangeArrowheads="1"/>
          </p:cNvSpPr>
          <p:nvPr/>
        </p:nvSpPr>
        <p:spPr bwMode="auto">
          <a:xfrm>
            <a:off x="1935163" y="6315075"/>
            <a:ext cx="5270500" cy="296863"/>
          </a:xfrm>
          <a:prstGeom prst="rect">
            <a:avLst/>
          </a:prstGeom>
          <a:noFill/>
          <a:ln w="9525">
            <a:noFill/>
            <a:miter lim="800000"/>
            <a:headEnd/>
            <a:tailEnd/>
          </a:ln>
        </p:spPr>
        <p:txBody>
          <a:bodyPr>
            <a:spAutoFit/>
          </a:bodyPr>
          <a:lstStyle/>
          <a:p>
            <a:pPr algn="ctr">
              <a:lnSpc>
                <a:spcPct val="110000"/>
              </a:lnSpc>
            </a:pPr>
            <a:r>
              <a:rPr lang="en-US" sz="1200" i="1" baseline="0">
                <a:solidFill>
                  <a:schemeClr val="tx2"/>
                </a:solidFill>
              </a:rPr>
              <a:t>Humankind Emerging (7</a:t>
            </a:r>
            <a:r>
              <a:rPr lang="en-US" sz="1200" i="1">
                <a:solidFill>
                  <a:schemeClr val="tx2"/>
                </a:solidFill>
              </a:rPr>
              <a:t>th</a:t>
            </a:r>
            <a:r>
              <a:rPr lang="en-US" sz="1200" i="1" baseline="0">
                <a:solidFill>
                  <a:schemeClr val="tx2"/>
                </a:solidFill>
              </a:rPr>
              <a:t> Ed)</a:t>
            </a:r>
            <a:r>
              <a:rPr lang="en-US" sz="1200" baseline="0">
                <a:solidFill>
                  <a:schemeClr val="tx2"/>
                </a:solidFill>
              </a:rPr>
              <a:t>. p. 28. </a:t>
            </a:r>
          </a:p>
        </p:txBody>
      </p:sp>
      <p:sp>
        <p:nvSpPr>
          <p:cNvPr id="11" name="Minus 10"/>
          <p:cNvSpPr/>
          <p:nvPr/>
        </p:nvSpPr>
        <p:spPr bwMode="auto">
          <a:xfrm>
            <a:off x="515938" y="3095625"/>
            <a:ext cx="6643687" cy="119063"/>
          </a:xfrm>
          <a:prstGeom prst="mathMinus">
            <a:avLst/>
          </a:prstGeom>
          <a:solidFill>
            <a:schemeClr val="accent1"/>
          </a:solidFill>
          <a:ln w="25400" cap="flat" cmpd="sng" algn="ctr">
            <a:solidFill>
              <a:srgbClr val="FF9900"/>
            </a:solidFill>
            <a:prstDash val="solid"/>
            <a:round/>
            <a:headEnd type="none" w="med" len="med"/>
            <a:tailEnd type="none" w="med" len="med"/>
          </a:ln>
          <a:effectLst/>
        </p:spPr>
        <p:txBody>
          <a:bodyPr/>
          <a:lstStyle/>
          <a:p>
            <a:pPr algn="ctr">
              <a:defRPr/>
            </a:pPr>
            <a:endParaRPr lang="en-US" i="1" baseline="0">
              <a:solidFill>
                <a:schemeClr val="tx2"/>
              </a:solidFill>
            </a:endParaRPr>
          </a:p>
        </p:txBody>
      </p:sp>
      <p:sp>
        <p:nvSpPr>
          <p:cNvPr id="12" name="Minus 11"/>
          <p:cNvSpPr/>
          <p:nvPr/>
        </p:nvSpPr>
        <p:spPr bwMode="auto">
          <a:xfrm>
            <a:off x="515938" y="2938463"/>
            <a:ext cx="6643687" cy="120650"/>
          </a:xfrm>
          <a:prstGeom prst="mathMinus">
            <a:avLst/>
          </a:prstGeom>
          <a:solidFill>
            <a:schemeClr val="accent1"/>
          </a:solidFill>
          <a:ln w="25400" cap="flat" cmpd="sng" algn="ctr">
            <a:solidFill>
              <a:srgbClr val="FF9900"/>
            </a:solidFill>
            <a:prstDash val="solid"/>
            <a:round/>
            <a:headEnd type="none" w="med" len="med"/>
            <a:tailEnd type="none" w="med" len="med"/>
          </a:ln>
          <a:effectLst/>
        </p:spPr>
        <p:txBody>
          <a:bodyPr/>
          <a:lstStyle/>
          <a:p>
            <a:pPr algn="ctr">
              <a:defRPr/>
            </a:pPr>
            <a:endParaRPr lang="en-US" i="1" baseline="0">
              <a:solidFill>
                <a:schemeClr val="tx2"/>
              </a:solidFill>
            </a:endParaRPr>
          </a:p>
        </p:txBody>
      </p:sp>
      <p:sp>
        <p:nvSpPr>
          <p:cNvPr id="377866" name="AutoShape 5"/>
          <p:cNvSpPr>
            <a:spLocks noChangeArrowheads="1"/>
          </p:cNvSpPr>
          <p:nvPr/>
        </p:nvSpPr>
        <p:spPr bwMode="auto">
          <a:xfrm rot="10800000">
            <a:off x="6389688" y="2892425"/>
            <a:ext cx="976312" cy="409575"/>
          </a:xfrm>
          <a:prstGeom prst="rightArrow">
            <a:avLst>
              <a:gd name="adj1" fmla="val 50000"/>
              <a:gd name="adj2" fmla="val 50246"/>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79906" name="Picture 4" descr="Olduvai_sequence3"/>
          <p:cNvPicPr>
            <a:picLocks noChangeAspect="1" noChangeArrowheads="1"/>
          </p:cNvPicPr>
          <p:nvPr/>
        </p:nvPicPr>
        <p:blipFill>
          <a:blip r:embed="rId3"/>
          <a:srcRect/>
          <a:stretch>
            <a:fillRect/>
          </a:stretch>
        </p:blipFill>
        <p:spPr bwMode="auto">
          <a:xfrm>
            <a:off x="1600200" y="152400"/>
            <a:ext cx="5867400" cy="5867400"/>
          </a:xfrm>
          <a:prstGeom prst="rect">
            <a:avLst/>
          </a:prstGeom>
          <a:noFill/>
          <a:ln w="9525">
            <a:noFill/>
            <a:miter lim="800000"/>
            <a:headEnd/>
            <a:tailEnd/>
          </a:ln>
        </p:spPr>
      </p:pic>
      <p:sp>
        <p:nvSpPr>
          <p:cNvPr id="379907" name="Rectangle 6"/>
          <p:cNvSpPr>
            <a:spLocks noChangeArrowheads="1"/>
          </p:cNvSpPr>
          <p:nvPr/>
        </p:nvSpPr>
        <p:spPr bwMode="auto">
          <a:xfrm>
            <a:off x="4267200" y="4305300"/>
            <a:ext cx="819150" cy="285750"/>
          </a:xfrm>
          <a:prstGeom prst="rect">
            <a:avLst/>
          </a:prstGeom>
          <a:noFill/>
          <a:ln w="76200">
            <a:solidFill>
              <a:schemeClr val="tx1"/>
            </a:solidFill>
            <a:miter lim="800000"/>
            <a:headEnd/>
            <a:tailEnd/>
          </a:ln>
        </p:spPr>
        <p:txBody>
          <a:bodyPr wrap="none" anchor="ctr"/>
          <a:lstStyle/>
          <a:p>
            <a:pPr algn="ctr"/>
            <a:endParaRPr lang="en-US"/>
          </a:p>
        </p:txBody>
      </p:sp>
      <p:sp>
        <p:nvSpPr>
          <p:cNvPr id="379908" name="Text Box 7"/>
          <p:cNvSpPr txBox="1">
            <a:spLocks noChangeArrowheads="1"/>
          </p:cNvSpPr>
          <p:nvPr/>
        </p:nvSpPr>
        <p:spPr bwMode="auto">
          <a:xfrm>
            <a:off x="3443288" y="4229100"/>
            <a:ext cx="777875" cy="366713"/>
          </a:xfrm>
          <a:prstGeom prst="rect">
            <a:avLst/>
          </a:prstGeom>
          <a:noFill/>
          <a:ln w="9525">
            <a:noFill/>
            <a:miter lim="800000"/>
            <a:headEnd/>
            <a:tailEnd/>
          </a:ln>
        </p:spPr>
        <p:txBody>
          <a:bodyPr wrap="none">
            <a:spAutoFit/>
          </a:bodyPr>
          <a:lstStyle/>
          <a:p>
            <a:pPr algn="ctr"/>
            <a:r>
              <a:rPr lang="en-US" b="1" baseline="0"/>
              <a:t>Lucy</a:t>
            </a:r>
          </a:p>
        </p:txBody>
      </p:sp>
      <p:sp>
        <p:nvSpPr>
          <p:cNvPr id="832520" name="Rectangle 8"/>
          <p:cNvSpPr>
            <a:spLocks noChangeArrowheads="1"/>
          </p:cNvSpPr>
          <p:nvPr/>
        </p:nvSpPr>
        <p:spPr bwMode="auto">
          <a:xfrm>
            <a:off x="5486400" y="4343400"/>
            <a:ext cx="609600" cy="609600"/>
          </a:xfrm>
          <a:prstGeom prst="rect">
            <a:avLst/>
          </a:prstGeom>
          <a:gradFill rotWithShape="1">
            <a:gsLst>
              <a:gs pos="0">
                <a:schemeClr val="folHlink">
                  <a:alpha val="20000"/>
                </a:schemeClr>
              </a:gs>
              <a:gs pos="100000">
                <a:schemeClr val="folHlink">
                  <a:gamma/>
                  <a:shade val="46275"/>
                  <a:invGamma/>
                  <a:alpha val="20000"/>
                </a:schemeClr>
              </a:gs>
            </a:gsLst>
            <a:lin ang="5400000" scaled="1"/>
          </a:gradFill>
          <a:ln w="76200">
            <a:solidFill>
              <a:schemeClr val="tx1"/>
            </a:solidFill>
            <a:miter lim="800000"/>
            <a:headEnd/>
            <a:tailEnd/>
          </a:ln>
          <a:effectLst/>
        </p:spPr>
        <p:txBody>
          <a:bodyPr wrap="none" anchor="ctr"/>
          <a:lstStyle/>
          <a:p>
            <a:pPr algn="ctr">
              <a:defRPr/>
            </a:pPr>
            <a:endParaRPr lang="en-US"/>
          </a:p>
        </p:txBody>
      </p:sp>
      <p:sp>
        <p:nvSpPr>
          <p:cNvPr id="379910" name="Text Box 3"/>
          <p:cNvSpPr txBox="1">
            <a:spLocks noChangeArrowheads="1"/>
          </p:cNvSpPr>
          <p:nvPr/>
        </p:nvSpPr>
        <p:spPr bwMode="auto">
          <a:xfrm>
            <a:off x="1744663" y="5334000"/>
            <a:ext cx="5570537" cy="492125"/>
          </a:xfrm>
          <a:prstGeom prst="rect">
            <a:avLst/>
          </a:prstGeom>
          <a:noFill/>
          <a:ln w="9525">
            <a:noFill/>
            <a:miter lim="800000"/>
            <a:headEnd/>
            <a:tailEnd/>
          </a:ln>
        </p:spPr>
        <p:txBody>
          <a:bodyPr wrap="none">
            <a:spAutoFit/>
          </a:bodyPr>
          <a:lstStyle/>
          <a:p>
            <a:pPr algn="ctr">
              <a:lnSpc>
                <a:spcPct val="150000"/>
              </a:lnSpc>
            </a:pPr>
            <a:r>
              <a:rPr lang="en-US" sz="2000" b="1" baseline="0">
                <a:solidFill>
                  <a:srgbClr val="000000"/>
                </a:solidFill>
              </a:rPr>
              <a:t>Reversals in world magnetic polarity.</a:t>
            </a:r>
          </a:p>
        </p:txBody>
      </p:sp>
      <p:sp>
        <p:nvSpPr>
          <p:cNvPr id="379911" name="Text Box 2"/>
          <p:cNvSpPr txBox="1">
            <a:spLocks noChangeArrowheads="1"/>
          </p:cNvSpPr>
          <p:nvPr/>
        </p:nvSpPr>
        <p:spPr bwMode="auto">
          <a:xfrm>
            <a:off x="1935163" y="6315075"/>
            <a:ext cx="5270500" cy="296863"/>
          </a:xfrm>
          <a:prstGeom prst="rect">
            <a:avLst/>
          </a:prstGeom>
          <a:noFill/>
          <a:ln w="9525">
            <a:noFill/>
            <a:miter lim="800000"/>
            <a:headEnd/>
            <a:tailEnd/>
          </a:ln>
        </p:spPr>
        <p:txBody>
          <a:bodyPr>
            <a:spAutoFit/>
          </a:bodyPr>
          <a:lstStyle/>
          <a:p>
            <a:pPr algn="ctr">
              <a:lnSpc>
                <a:spcPct val="110000"/>
              </a:lnSpc>
            </a:pPr>
            <a:r>
              <a:rPr lang="en-US" sz="1200" i="1" baseline="0">
                <a:solidFill>
                  <a:schemeClr val="tx2"/>
                </a:solidFill>
              </a:rPr>
              <a:t>Humankind Emerging (7</a:t>
            </a:r>
            <a:r>
              <a:rPr lang="en-US" sz="1200" i="1">
                <a:solidFill>
                  <a:schemeClr val="tx2"/>
                </a:solidFill>
              </a:rPr>
              <a:t>th</a:t>
            </a:r>
            <a:r>
              <a:rPr lang="en-US" sz="1200" i="1" baseline="0">
                <a:solidFill>
                  <a:schemeClr val="tx2"/>
                </a:solidFill>
              </a:rPr>
              <a:t> Ed)</a:t>
            </a:r>
            <a:r>
              <a:rPr lang="en-US" sz="1200" baseline="0">
                <a:solidFill>
                  <a:schemeClr val="tx2"/>
                </a:solidFill>
              </a:rPr>
              <a:t>. p. 28.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25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2520"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81954" name="Text Box 3"/>
          <p:cNvSpPr txBox="1">
            <a:spLocks noChangeArrowheads="1"/>
          </p:cNvSpPr>
          <p:nvPr/>
        </p:nvSpPr>
        <p:spPr bwMode="auto">
          <a:xfrm>
            <a:off x="2192338" y="5900738"/>
            <a:ext cx="4589462" cy="549275"/>
          </a:xfrm>
          <a:prstGeom prst="rect">
            <a:avLst/>
          </a:prstGeom>
          <a:noFill/>
          <a:ln w="9525">
            <a:noFill/>
            <a:miter lim="800000"/>
            <a:headEnd/>
            <a:tailEnd/>
          </a:ln>
        </p:spPr>
        <p:txBody>
          <a:bodyPr wrap="none">
            <a:spAutoFit/>
          </a:bodyPr>
          <a:lstStyle/>
          <a:p>
            <a:pPr algn="ctr">
              <a:lnSpc>
                <a:spcPct val="150000"/>
              </a:lnSpc>
            </a:pPr>
            <a:r>
              <a:rPr lang="en-US" sz="2000" b="1" baseline="0">
                <a:solidFill>
                  <a:schemeClr val="tx2"/>
                </a:solidFill>
              </a:rPr>
              <a:t>Stratigraphic column at Hadar.</a:t>
            </a:r>
          </a:p>
        </p:txBody>
      </p:sp>
      <p:pic>
        <p:nvPicPr>
          <p:cNvPr id="381955" name="Picture 4" descr="Olduvai_sequence2"/>
          <p:cNvPicPr>
            <a:picLocks noChangeAspect="1" noChangeArrowheads="1"/>
          </p:cNvPicPr>
          <p:nvPr/>
        </p:nvPicPr>
        <p:blipFill>
          <a:blip r:embed="rId3"/>
          <a:srcRect/>
          <a:stretch>
            <a:fillRect/>
          </a:stretch>
        </p:blipFill>
        <p:spPr bwMode="auto">
          <a:xfrm>
            <a:off x="1893888" y="85725"/>
            <a:ext cx="5268912" cy="5934075"/>
          </a:xfrm>
          <a:prstGeom prst="rect">
            <a:avLst/>
          </a:prstGeom>
          <a:noFill/>
          <a:ln w="9525">
            <a:noFill/>
            <a:miter lim="800000"/>
            <a:headEnd/>
            <a:tailEnd/>
          </a:ln>
        </p:spPr>
      </p:pic>
      <p:sp>
        <p:nvSpPr>
          <p:cNvPr id="381956" name="Rectangle 5"/>
          <p:cNvSpPr>
            <a:spLocks noChangeArrowheads="1"/>
          </p:cNvSpPr>
          <p:nvPr/>
        </p:nvSpPr>
        <p:spPr bwMode="auto">
          <a:xfrm>
            <a:off x="1981200" y="1943100"/>
            <a:ext cx="1219200" cy="1143000"/>
          </a:xfrm>
          <a:prstGeom prst="rect">
            <a:avLst/>
          </a:prstGeom>
          <a:noFill/>
          <a:ln w="76200">
            <a:solidFill>
              <a:schemeClr val="tx1"/>
            </a:solidFill>
            <a:miter lim="800000"/>
            <a:headEnd/>
            <a:tailEnd/>
          </a:ln>
        </p:spPr>
        <p:txBody>
          <a:bodyPr wrap="none" anchor="ctr"/>
          <a:lstStyle/>
          <a:p>
            <a:pPr algn="ctr"/>
            <a:endParaRPr lang="en-US"/>
          </a:p>
        </p:txBody>
      </p:sp>
      <p:sp>
        <p:nvSpPr>
          <p:cNvPr id="381957" name="Text Box 9"/>
          <p:cNvSpPr txBox="1">
            <a:spLocks noChangeArrowheads="1"/>
          </p:cNvSpPr>
          <p:nvPr/>
        </p:nvSpPr>
        <p:spPr bwMode="auto">
          <a:xfrm>
            <a:off x="5318125" y="1981200"/>
            <a:ext cx="777875" cy="366713"/>
          </a:xfrm>
          <a:prstGeom prst="rect">
            <a:avLst/>
          </a:prstGeom>
          <a:solidFill>
            <a:srgbClr val="FFF4E5"/>
          </a:solidFill>
          <a:ln w="9525">
            <a:noFill/>
            <a:miter lim="800000"/>
            <a:headEnd/>
            <a:tailEnd/>
          </a:ln>
        </p:spPr>
        <p:txBody>
          <a:bodyPr wrap="none">
            <a:spAutoFit/>
          </a:bodyPr>
          <a:lstStyle/>
          <a:p>
            <a:pPr algn="ctr"/>
            <a:r>
              <a:rPr lang="en-US" b="1" baseline="0"/>
              <a:t>Lucy</a:t>
            </a:r>
          </a:p>
        </p:txBody>
      </p:sp>
      <p:sp>
        <p:nvSpPr>
          <p:cNvPr id="778250" name="Rectangle 10"/>
          <p:cNvSpPr>
            <a:spLocks noChangeArrowheads="1"/>
          </p:cNvSpPr>
          <p:nvPr/>
        </p:nvSpPr>
        <p:spPr bwMode="auto">
          <a:xfrm>
            <a:off x="1978025" y="1995488"/>
            <a:ext cx="1222375" cy="1066800"/>
          </a:xfrm>
          <a:prstGeom prst="rect">
            <a:avLst/>
          </a:prstGeom>
          <a:gradFill rotWithShape="1">
            <a:gsLst>
              <a:gs pos="0">
                <a:schemeClr val="folHlink">
                  <a:alpha val="20000"/>
                </a:schemeClr>
              </a:gs>
              <a:gs pos="100000">
                <a:schemeClr val="folHlink">
                  <a:gamma/>
                  <a:shade val="46275"/>
                  <a:invGamma/>
                  <a:alpha val="20000"/>
                </a:schemeClr>
              </a:gs>
            </a:gsLst>
            <a:lin ang="5400000" scaled="1"/>
          </a:gradFill>
          <a:ln w="76200">
            <a:noFill/>
            <a:miter lim="800000"/>
            <a:headEnd/>
            <a:tailEnd/>
          </a:ln>
          <a:effectLst/>
        </p:spPr>
        <p:txBody>
          <a:bodyPr wrap="none" anchor="ctr"/>
          <a:lstStyle/>
          <a:p>
            <a:pPr algn="ctr">
              <a:defRPr/>
            </a:pPr>
            <a:endParaRPr lang="en-US"/>
          </a:p>
        </p:txBody>
      </p:sp>
      <p:sp>
        <p:nvSpPr>
          <p:cNvPr id="381959" name="Text Box 3"/>
          <p:cNvSpPr txBox="1">
            <a:spLocks noChangeArrowheads="1"/>
          </p:cNvSpPr>
          <p:nvPr/>
        </p:nvSpPr>
        <p:spPr bwMode="auto">
          <a:xfrm>
            <a:off x="1744663" y="5486400"/>
            <a:ext cx="5570537" cy="492125"/>
          </a:xfrm>
          <a:prstGeom prst="rect">
            <a:avLst/>
          </a:prstGeom>
          <a:noFill/>
          <a:ln w="9525">
            <a:noFill/>
            <a:miter lim="800000"/>
            <a:headEnd/>
            <a:tailEnd/>
          </a:ln>
        </p:spPr>
        <p:txBody>
          <a:bodyPr wrap="none">
            <a:spAutoFit/>
          </a:bodyPr>
          <a:lstStyle/>
          <a:p>
            <a:pPr algn="ctr">
              <a:lnSpc>
                <a:spcPct val="150000"/>
              </a:lnSpc>
            </a:pPr>
            <a:r>
              <a:rPr lang="en-US" sz="2000" b="1" baseline="0">
                <a:solidFill>
                  <a:srgbClr val="000000"/>
                </a:solidFill>
              </a:rPr>
              <a:t>Reversals in world magnetic polarity.</a:t>
            </a:r>
          </a:p>
        </p:txBody>
      </p:sp>
      <p:sp>
        <p:nvSpPr>
          <p:cNvPr id="381960" name="Text Box 2"/>
          <p:cNvSpPr txBox="1">
            <a:spLocks noChangeArrowheads="1"/>
          </p:cNvSpPr>
          <p:nvPr/>
        </p:nvSpPr>
        <p:spPr bwMode="auto">
          <a:xfrm>
            <a:off x="1935163" y="6315075"/>
            <a:ext cx="5270500" cy="296863"/>
          </a:xfrm>
          <a:prstGeom prst="rect">
            <a:avLst/>
          </a:prstGeom>
          <a:noFill/>
          <a:ln w="9525">
            <a:noFill/>
            <a:miter lim="800000"/>
            <a:headEnd/>
            <a:tailEnd/>
          </a:ln>
        </p:spPr>
        <p:txBody>
          <a:bodyPr>
            <a:spAutoFit/>
          </a:bodyPr>
          <a:lstStyle/>
          <a:p>
            <a:pPr algn="ctr">
              <a:lnSpc>
                <a:spcPct val="110000"/>
              </a:lnSpc>
            </a:pPr>
            <a:r>
              <a:rPr lang="en-US" sz="1200" i="1" baseline="0">
                <a:solidFill>
                  <a:schemeClr val="tx2"/>
                </a:solidFill>
              </a:rPr>
              <a:t>Humankind Emerging (7</a:t>
            </a:r>
            <a:r>
              <a:rPr lang="en-US" sz="1200" i="1">
                <a:solidFill>
                  <a:schemeClr val="tx2"/>
                </a:solidFill>
              </a:rPr>
              <a:t>th</a:t>
            </a:r>
            <a:r>
              <a:rPr lang="en-US" sz="1200" i="1" baseline="0">
                <a:solidFill>
                  <a:schemeClr val="tx2"/>
                </a:solidFill>
              </a:rPr>
              <a:t> Ed)</a:t>
            </a:r>
            <a:r>
              <a:rPr lang="en-US" sz="1200" baseline="0">
                <a:solidFill>
                  <a:schemeClr val="tx2"/>
                </a:solidFill>
              </a:rPr>
              <a:t>. p. 28. </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84002" name="Text Box 3"/>
          <p:cNvSpPr txBox="1">
            <a:spLocks noChangeArrowheads="1"/>
          </p:cNvSpPr>
          <p:nvPr/>
        </p:nvSpPr>
        <p:spPr bwMode="auto">
          <a:xfrm>
            <a:off x="2192338" y="5900738"/>
            <a:ext cx="4589462" cy="549275"/>
          </a:xfrm>
          <a:prstGeom prst="rect">
            <a:avLst/>
          </a:prstGeom>
          <a:noFill/>
          <a:ln w="9525">
            <a:noFill/>
            <a:miter lim="800000"/>
            <a:headEnd/>
            <a:tailEnd/>
          </a:ln>
        </p:spPr>
        <p:txBody>
          <a:bodyPr wrap="none">
            <a:spAutoFit/>
          </a:bodyPr>
          <a:lstStyle/>
          <a:p>
            <a:pPr algn="ctr">
              <a:lnSpc>
                <a:spcPct val="150000"/>
              </a:lnSpc>
            </a:pPr>
            <a:r>
              <a:rPr lang="en-US" sz="2000" b="1" baseline="0">
                <a:solidFill>
                  <a:schemeClr val="tx2"/>
                </a:solidFill>
              </a:rPr>
              <a:t>Stratigraphic column at Hadar.</a:t>
            </a:r>
          </a:p>
        </p:txBody>
      </p:sp>
      <p:pic>
        <p:nvPicPr>
          <p:cNvPr id="384003" name="Picture 4" descr="Olduvai_sequence2"/>
          <p:cNvPicPr>
            <a:picLocks noChangeAspect="1" noChangeArrowheads="1"/>
          </p:cNvPicPr>
          <p:nvPr/>
        </p:nvPicPr>
        <p:blipFill>
          <a:blip r:embed="rId3"/>
          <a:srcRect/>
          <a:stretch>
            <a:fillRect/>
          </a:stretch>
        </p:blipFill>
        <p:spPr bwMode="auto">
          <a:xfrm>
            <a:off x="1893888" y="85725"/>
            <a:ext cx="5268912" cy="5934075"/>
          </a:xfrm>
          <a:prstGeom prst="rect">
            <a:avLst/>
          </a:prstGeom>
          <a:noFill/>
          <a:ln w="9525">
            <a:noFill/>
            <a:miter lim="800000"/>
            <a:headEnd/>
            <a:tailEnd/>
          </a:ln>
        </p:spPr>
      </p:pic>
      <p:sp>
        <p:nvSpPr>
          <p:cNvPr id="384004" name="Rectangle 5"/>
          <p:cNvSpPr>
            <a:spLocks noChangeArrowheads="1"/>
          </p:cNvSpPr>
          <p:nvPr/>
        </p:nvSpPr>
        <p:spPr bwMode="auto">
          <a:xfrm>
            <a:off x="1981200" y="1943100"/>
            <a:ext cx="4191000" cy="1143000"/>
          </a:xfrm>
          <a:prstGeom prst="rect">
            <a:avLst/>
          </a:prstGeom>
          <a:noFill/>
          <a:ln w="76200">
            <a:solidFill>
              <a:schemeClr val="tx1"/>
            </a:solidFill>
            <a:miter lim="800000"/>
            <a:headEnd/>
            <a:tailEnd/>
          </a:ln>
        </p:spPr>
        <p:txBody>
          <a:bodyPr wrap="none" anchor="ctr"/>
          <a:lstStyle/>
          <a:p>
            <a:pPr algn="ctr"/>
            <a:endParaRPr lang="en-US"/>
          </a:p>
        </p:txBody>
      </p:sp>
      <p:sp>
        <p:nvSpPr>
          <p:cNvPr id="384005" name="Text Box 9"/>
          <p:cNvSpPr txBox="1">
            <a:spLocks noChangeArrowheads="1"/>
          </p:cNvSpPr>
          <p:nvPr/>
        </p:nvSpPr>
        <p:spPr bwMode="auto">
          <a:xfrm>
            <a:off x="5318125" y="1981200"/>
            <a:ext cx="777875" cy="366713"/>
          </a:xfrm>
          <a:prstGeom prst="rect">
            <a:avLst/>
          </a:prstGeom>
          <a:solidFill>
            <a:srgbClr val="FFF4E5"/>
          </a:solidFill>
          <a:ln w="9525">
            <a:noFill/>
            <a:miter lim="800000"/>
            <a:headEnd/>
            <a:tailEnd/>
          </a:ln>
        </p:spPr>
        <p:txBody>
          <a:bodyPr wrap="none">
            <a:spAutoFit/>
          </a:bodyPr>
          <a:lstStyle/>
          <a:p>
            <a:pPr algn="ctr"/>
            <a:r>
              <a:rPr lang="en-US" b="1" baseline="0"/>
              <a:t>Lucy</a:t>
            </a:r>
          </a:p>
        </p:txBody>
      </p:sp>
      <p:sp>
        <p:nvSpPr>
          <p:cNvPr id="778250" name="Rectangle 10"/>
          <p:cNvSpPr>
            <a:spLocks noChangeArrowheads="1"/>
          </p:cNvSpPr>
          <p:nvPr/>
        </p:nvSpPr>
        <p:spPr bwMode="auto">
          <a:xfrm>
            <a:off x="1978025" y="1995488"/>
            <a:ext cx="4194175" cy="1066800"/>
          </a:xfrm>
          <a:prstGeom prst="rect">
            <a:avLst/>
          </a:prstGeom>
          <a:gradFill rotWithShape="1">
            <a:gsLst>
              <a:gs pos="0">
                <a:schemeClr val="folHlink">
                  <a:alpha val="20000"/>
                </a:schemeClr>
              </a:gs>
              <a:gs pos="100000">
                <a:schemeClr val="folHlink">
                  <a:gamma/>
                  <a:shade val="46275"/>
                  <a:invGamma/>
                  <a:alpha val="20000"/>
                </a:schemeClr>
              </a:gs>
            </a:gsLst>
            <a:lin ang="5400000" scaled="1"/>
          </a:gradFill>
          <a:ln w="76200">
            <a:noFill/>
            <a:miter lim="800000"/>
            <a:headEnd/>
            <a:tailEnd/>
          </a:ln>
          <a:effectLst/>
        </p:spPr>
        <p:txBody>
          <a:bodyPr wrap="none" anchor="ctr"/>
          <a:lstStyle/>
          <a:p>
            <a:pPr algn="ctr">
              <a:defRPr/>
            </a:pPr>
            <a:endParaRPr lang="en-US"/>
          </a:p>
        </p:txBody>
      </p:sp>
      <p:sp>
        <p:nvSpPr>
          <p:cNvPr id="384007" name="Text Box 3"/>
          <p:cNvSpPr txBox="1">
            <a:spLocks noChangeArrowheads="1"/>
          </p:cNvSpPr>
          <p:nvPr/>
        </p:nvSpPr>
        <p:spPr bwMode="auto">
          <a:xfrm>
            <a:off x="1744663" y="5486400"/>
            <a:ext cx="5570537" cy="492125"/>
          </a:xfrm>
          <a:prstGeom prst="rect">
            <a:avLst/>
          </a:prstGeom>
          <a:noFill/>
          <a:ln w="9525">
            <a:noFill/>
            <a:miter lim="800000"/>
            <a:headEnd/>
            <a:tailEnd/>
          </a:ln>
        </p:spPr>
        <p:txBody>
          <a:bodyPr wrap="none">
            <a:spAutoFit/>
          </a:bodyPr>
          <a:lstStyle/>
          <a:p>
            <a:pPr algn="ctr">
              <a:lnSpc>
                <a:spcPct val="150000"/>
              </a:lnSpc>
            </a:pPr>
            <a:r>
              <a:rPr lang="en-US" sz="2000" b="1" baseline="0">
                <a:solidFill>
                  <a:srgbClr val="000000"/>
                </a:solidFill>
              </a:rPr>
              <a:t>Reversals in world magnetic polarity.</a:t>
            </a:r>
          </a:p>
        </p:txBody>
      </p:sp>
      <p:sp>
        <p:nvSpPr>
          <p:cNvPr id="384008" name="Text Box 2"/>
          <p:cNvSpPr txBox="1">
            <a:spLocks noChangeArrowheads="1"/>
          </p:cNvSpPr>
          <p:nvPr/>
        </p:nvSpPr>
        <p:spPr bwMode="auto">
          <a:xfrm>
            <a:off x="1935163" y="6315075"/>
            <a:ext cx="5270500" cy="296863"/>
          </a:xfrm>
          <a:prstGeom prst="rect">
            <a:avLst/>
          </a:prstGeom>
          <a:noFill/>
          <a:ln w="9525">
            <a:noFill/>
            <a:miter lim="800000"/>
            <a:headEnd/>
            <a:tailEnd/>
          </a:ln>
        </p:spPr>
        <p:txBody>
          <a:bodyPr>
            <a:spAutoFit/>
          </a:bodyPr>
          <a:lstStyle/>
          <a:p>
            <a:pPr algn="ctr">
              <a:lnSpc>
                <a:spcPct val="110000"/>
              </a:lnSpc>
            </a:pPr>
            <a:r>
              <a:rPr lang="en-US" sz="1200" i="1" baseline="0">
                <a:solidFill>
                  <a:schemeClr val="tx2"/>
                </a:solidFill>
              </a:rPr>
              <a:t>Humankind Emerging (7</a:t>
            </a:r>
            <a:r>
              <a:rPr lang="en-US" sz="1200" i="1">
                <a:solidFill>
                  <a:schemeClr val="tx2"/>
                </a:solidFill>
              </a:rPr>
              <a:t>th</a:t>
            </a:r>
            <a:r>
              <a:rPr lang="en-US" sz="1200" i="1" baseline="0">
                <a:solidFill>
                  <a:schemeClr val="tx2"/>
                </a:solidFill>
              </a:rPr>
              <a:t> Ed)</a:t>
            </a:r>
            <a:r>
              <a:rPr lang="en-US" sz="1200" baseline="0">
                <a:solidFill>
                  <a:schemeClr val="tx2"/>
                </a:solidFill>
              </a:rPr>
              <a:t>. p. 28. </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86050" name="Text Box 3"/>
          <p:cNvSpPr txBox="1">
            <a:spLocks noChangeArrowheads="1"/>
          </p:cNvSpPr>
          <p:nvPr/>
        </p:nvSpPr>
        <p:spPr bwMode="auto">
          <a:xfrm>
            <a:off x="2192338" y="5900738"/>
            <a:ext cx="4589462" cy="549275"/>
          </a:xfrm>
          <a:prstGeom prst="rect">
            <a:avLst/>
          </a:prstGeom>
          <a:noFill/>
          <a:ln w="9525">
            <a:noFill/>
            <a:miter lim="800000"/>
            <a:headEnd/>
            <a:tailEnd/>
          </a:ln>
        </p:spPr>
        <p:txBody>
          <a:bodyPr wrap="none">
            <a:spAutoFit/>
          </a:bodyPr>
          <a:lstStyle/>
          <a:p>
            <a:pPr algn="ctr">
              <a:lnSpc>
                <a:spcPct val="150000"/>
              </a:lnSpc>
            </a:pPr>
            <a:r>
              <a:rPr lang="en-US" sz="2000" b="1" baseline="0">
                <a:solidFill>
                  <a:schemeClr val="tx2"/>
                </a:solidFill>
              </a:rPr>
              <a:t>Stratigraphic column at Hadar.</a:t>
            </a:r>
          </a:p>
        </p:txBody>
      </p:sp>
      <p:pic>
        <p:nvPicPr>
          <p:cNvPr id="386051" name="Picture 4" descr="Olduvai_sequence2"/>
          <p:cNvPicPr>
            <a:picLocks noChangeAspect="1" noChangeArrowheads="1"/>
          </p:cNvPicPr>
          <p:nvPr/>
        </p:nvPicPr>
        <p:blipFill>
          <a:blip r:embed="rId3"/>
          <a:srcRect/>
          <a:stretch>
            <a:fillRect/>
          </a:stretch>
        </p:blipFill>
        <p:spPr bwMode="auto">
          <a:xfrm>
            <a:off x="1893888" y="85725"/>
            <a:ext cx="5268912" cy="5934075"/>
          </a:xfrm>
          <a:prstGeom prst="rect">
            <a:avLst/>
          </a:prstGeom>
          <a:noFill/>
          <a:ln w="9525">
            <a:noFill/>
            <a:miter lim="800000"/>
            <a:headEnd/>
            <a:tailEnd/>
          </a:ln>
        </p:spPr>
      </p:pic>
      <p:sp>
        <p:nvSpPr>
          <p:cNvPr id="386052" name="Rectangle 5"/>
          <p:cNvSpPr>
            <a:spLocks noChangeArrowheads="1"/>
          </p:cNvSpPr>
          <p:nvPr/>
        </p:nvSpPr>
        <p:spPr bwMode="auto">
          <a:xfrm>
            <a:off x="1981200" y="1943100"/>
            <a:ext cx="4191000" cy="1143000"/>
          </a:xfrm>
          <a:prstGeom prst="rect">
            <a:avLst/>
          </a:prstGeom>
          <a:noFill/>
          <a:ln w="76200">
            <a:solidFill>
              <a:schemeClr val="tx1"/>
            </a:solidFill>
            <a:miter lim="800000"/>
            <a:headEnd/>
            <a:tailEnd/>
          </a:ln>
        </p:spPr>
        <p:txBody>
          <a:bodyPr wrap="none" anchor="ctr"/>
          <a:lstStyle/>
          <a:p>
            <a:pPr algn="ctr"/>
            <a:endParaRPr lang="en-US"/>
          </a:p>
        </p:txBody>
      </p:sp>
      <p:sp>
        <p:nvSpPr>
          <p:cNvPr id="386053" name="Text Box 9"/>
          <p:cNvSpPr txBox="1">
            <a:spLocks noChangeArrowheads="1"/>
          </p:cNvSpPr>
          <p:nvPr/>
        </p:nvSpPr>
        <p:spPr bwMode="auto">
          <a:xfrm>
            <a:off x="5318125" y="1981200"/>
            <a:ext cx="777875" cy="366713"/>
          </a:xfrm>
          <a:prstGeom prst="rect">
            <a:avLst/>
          </a:prstGeom>
          <a:solidFill>
            <a:srgbClr val="FFF4E5"/>
          </a:solidFill>
          <a:ln w="9525">
            <a:noFill/>
            <a:miter lim="800000"/>
            <a:headEnd/>
            <a:tailEnd/>
          </a:ln>
        </p:spPr>
        <p:txBody>
          <a:bodyPr wrap="none">
            <a:spAutoFit/>
          </a:bodyPr>
          <a:lstStyle/>
          <a:p>
            <a:pPr algn="ctr"/>
            <a:r>
              <a:rPr lang="en-US" b="1" baseline="0"/>
              <a:t>Lucy</a:t>
            </a:r>
          </a:p>
        </p:txBody>
      </p:sp>
      <p:sp>
        <p:nvSpPr>
          <p:cNvPr id="778250" name="Rectangle 10"/>
          <p:cNvSpPr>
            <a:spLocks noChangeArrowheads="1"/>
          </p:cNvSpPr>
          <p:nvPr/>
        </p:nvSpPr>
        <p:spPr bwMode="auto">
          <a:xfrm>
            <a:off x="2014538" y="1981200"/>
            <a:ext cx="423862" cy="1066800"/>
          </a:xfrm>
          <a:prstGeom prst="rect">
            <a:avLst/>
          </a:prstGeom>
          <a:gradFill rotWithShape="1">
            <a:gsLst>
              <a:gs pos="0">
                <a:schemeClr val="folHlink">
                  <a:alpha val="20000"/>
                </a:schemeClr>
              </a:gs>
              <a:gs pos="100000">
                <a:schemeClr val="folHlink">
                  <a:gamma/>
                  <a:shade val="46275"/>
                  <a:invGamma/>
                  <a:alpha val="20000"/>
                </a:schemeClr>
              </a:gs>
            </a:gsLst>
            <a:lin ang="5400000" scaled="1"/>
          </a:gradFill>
          <a:ln w="76200">
            <a:noFill/>
            <a:miter lim="800000"/>
            <a:headEnd/>
            <a:tailEnd/>
          </a:ln>
          <a:effectLst/>
        </p:spPr>
        <p:txBody>
          <a:bodyPr wrap="none" anchor="ctr"/>
          <a:lstStyle/>
          <a:p>
            <a:pPr algn="ctr">
              <a:defRPr/>
            </a:pPr>
            <a:endParaRPr lang="en-US"/>
          </a:p>
        </p:txBody>
      </p:sp>
      <p:sp>
        <p:nvSpPr>
          <p:cNvPr id="386055" name="Text Box 3"/>
          <p:cNvSpPr txBox="1">
            <a:spLocks noChangeArrowheads="1"/>
          </p:cNvSpPr>
          <p:nvPr/>
        </p:nvSpPr>
        <p:spPr bwMode="auto">
          <a:xfrm>
            <a:off x="1744663" y="5486400"/>
            <a:ext cx="5570537" cy="492125"/>
          </a:xfrm>
          <a:prstGeom prst="rect">
            <a:avLst/>
          </a:prstGeom>
          <a:noFill/>
          <a:ln w="9525">
            <a:noFill/>
            <a:miter lim="800000"/>
            <a:headEnd/>
            <a:tailEnd/>
          </a:ln>
        </p:spPr>
        <p:txBody>
          <a:bodyPr wrap="none">
            <a:spAutoFit/>
          </a:bodyPr>
          <a:lstStyle/>
          <a:p>
            <a:pPr algn="ctr">
              <a:lnSpc>
                <a:spcPct val="150000"/>
              </a:lnSpc>
            </a:pPr>
            <a:r>
              <a:rPr lang="en-US" sz="2000" b="1" baseline="0">
                <a:solidFill>
                  <a:srgbClr val="000000"/>
                </a:solidFill>
              </a:rPr>
              <a:t>Reversals in world magnetic polarity.</a:t>
            </a:r>
          </a:p>
        </p:txBody>
      </p:sp>
      <p:sp>
        <p:nvSpPr>
          <p:cNvPr id="386056" name="Text Box 2"/>
          <p:cNvSpPr txBox="1">
            <a:spLocks noChangeArrowheads="1"/>
          </p:cNvSpPr>
          <p:nvPr/>
        </p:nvSpPr>
        <p:spPr bwMode="auto">
          <a:xfrm>
            <a:off x="1935163" y="6315075"/>
            <a:ext cx="5270500" cy="296863"/>
          </a:xfrm>
          <a:prstGeom prst="rect">
            <a:avLst/>
          </a:prstGeom>
          <a:noFill/>
          <a:ln w="9525">
            <a:noFill/>
            <a:miter lim="800000"/>
            <a:headEnd/>
            <a:tailEnd/>
          </a:ln>
        </p:spPr>
        <p:txBody>
          <a:bodyPr>
            <a:spAutoFit/>
          </a:bodyPr>
          <a:lstStyle/>
          <a:p>
            <a:pPr algn="ctr">
              <a:lnSpc>
                <a:spcPct val="110000"/>
              </a:lnSpc>
            </a:pPr>
            <a:r>
              <a:rPr lang="en-US" sz="1200" i="1" baseline="0">
                <a:solidFill>
                  <a:schemeClr val="tx2"/>
                </a:solidFill>
              </a:rPr>
              <a:t>Humankind Emerging (7</a:t>
            </a:r>
            <a:r>
              <a:rPr lang="en-US" sz="1200" i="1">
                <a:solidFill>
                  <a:schemeClr val="tx2"/>
                </a:solidFill>
              </a:rPr>
              <a:t>th</a:t>
            </a:r>
            <a:r>
              <a:rPr lang="en-US" sz="1200" i="1" baseline="0">
                <a:solidFill>
                  <a:schemeClr val="tx2"/>
                </a:solidFill>
              </a:rPr>
              <a:t> Ed)</a:t>
            </a:r>
            <a:r>
              <a:rPr lang="en-US" sz="1200" baseline="0">
                <a:solidFill>
                  <a:schemeClr val="tx2"/>
                </a:solidFill>
              </a:rPr>
              <a:t>. p. 28. </a:t>
            </a:r>
          </a:p>
        </p:txBody>
      </p:sp>
      <p:sp>
        <p:nvSpPr>
          <p:cNvPr id="386057" name="AutoShape 5"/>
          <p:cNvSpPr>
            <a:spLocks noChangeArrowheads="1"/>
          </p:cNvSpPr>
          <p:nvPr/>
        </p:nvSpPr>
        <p:spPr bwMode="auto">
          <a:xfrm rot="10800000">
            <a:off x="6262688" y="4114800"/>
            <a:ext cx="976312" cy="409575"/>
          </a:xfrm>
          <a:prstGeom prst="rightArrow">
            <a:avLst>
              <a:gd name="adj1" fmla="val 50000"/>
              <a:gd name="adj2" fmla="val 50246"/>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
        <p:nvSpPr>
          <p:cNvPr id="386058" name="Rectangle 5"/>
          <p:cNvSpPr>
            <a:spLocks noChangeArrowheads="1"/>
          </p:cNvSpPr>
          <p:nvPr/>
        </p:nvSpPr>
        <p:spPr bwMode="auto">
          <a:xfrm>
            <a:off x="1981200" y="3690938"/>
            <a:ext cx="4191000" cy="1143000"/>
          </a:xfrm>
          <a:prstGeom prst="rect">
            <a:avLst/>
          </a:prstGeom>
          <a:noFill/>
          <a:ln w="76200">
            <a:solidFill>
              <a:schemeClr val="tx1"/>
            </a:solidFill>
            <a:miter lim="800000"/>
            <a:headEnd/>
            <a:tailEnd/>
          </a:ln>
        </p:spPr>
        <p:txBody>
          <a:bodyPr wrap="none" anchor="ctr"/>
          <a:lstStyle/>
          <a:p>
            <a:pPr algn="ctr"/>
            <a:endParaRPr lang="en-US"/>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88098" name="Text Box 10"/>
          <p:cNvSpPr txBox="1">
            <a:spLocks noChangeArrowheads="1"/>
          </p:cNvSpPr>
          <p:nvPr/>
        </p:nvSpPr>
        <p:spPr bwMode="auto">
          <a:xfrm>
            <a:off x="1447800" y="1871663"/>
            <a:ext cx="6248400" cy="1371600"/>
          </a:xfrm>
          <a:prstGeom prst="rect">
            <a:avLst/>
          </a:prstGeom>
          <a:solidFill>
            <a:schemeClr val="tx2"/>
          </a:solidFill>
          <a:ln w="76200">
            <a:solidFill>
              <a:srgbClr val="FF9900"/>
            </a:solidFill>
            <a:miter lim="800000"/>
            <a:headEnd/>
            <a:tailEnd/>
          </a:ln>
        </p:spPr>
        <p:txBody>
          <a:bodyPr wrap="none"/>
          <a:lstStyle/>
          <a:p>
            <a:pPr algn="ctr">
              <a:lnSpc>
                <a:spcPct val="130000"/>
              </a:lnSpc>
            </a:pPr>
            <a:endParaRPr lang="en-US" b="1">
              <a:solidFill>
                <a:srgbClr val="000000"/>
              </a:solidFill>
            </a:endParaRPr>
          </a:p>
          <a:p>
            <a:pPr algn="ctr">
              <a:lnSpc>
                <a:spcPct val="130000"/>
              </a:lnSpc>
            </a:pPr>
            <a:r>
              <a:rPr lang="en-US" sz="2400" b="1" baseline="0">
                <a:solidFill>
                  <a:srgbClr val="000000"/>
                </a:solidFill>
              </a:rPr>
              <a:t>Relative and Absolute Methods</a:t>
            </a:r>
          </a:p>
          <a:p>
            <a:pPr algn="ctr">
              <a:lnSpc>
                <a:spcPct val="130000"/>
              </a:lnSpc>
            </a:pPr>
            <a:r>
              <a:rPr lang="en-US" sz="2400" b="1" baseline="0">
                <a:solidFill>
                  <a:srgbClr val="000000"/>
                </a:solidFill>
              </a:rPr>
              <a:t>can be combined</a:t>
            </a:r>
          </a:p>
        </p:txBody>
      </p:sp>
      <p:sp>
        <p:nvSpPr>
          <p:cNvPr id="388099" name="Text Box 2"/>
          <p:cNvSpPr txBox="1">
            <a:spLocks noChangeArrowheads="1"/>
          </p:cNvSpPr>
          <p:nvPr/>
        </p:nvSpPr>
        <p:spPr bwMode="auto">
          <a:xfrm>
            <a:off x="2863850" y="6411913"/>
            <a:ext cx="3381375" cy="369887"/>
          </a:xfrm>
          <a:prstGeom prst="rect">
            <a:avLst/>
          </a:prstGeom>
          <a:noFill/>
          <a:ln w="9525">
            <a:noFill/>
            <a:miter lim="800000"/>
            <a:headEnd/>
            <a:tailEnd/>
          </a:ln>
        </p:spPr>
        <p:txBody>
          <a:bodyPr wrap="none">
            <a:spAutoFit/>
          </a:bodyPr>
          <a:lstStyle/>
          <a:p>
            <a:pPr algn="ctr">
              <a:lnSpc>
                <a:spcPct val="150000"/>
              </a:lnSpc>
            </a:pPr>
            <a:r>
              <a:rPr lang="en-US" sz="1200" i="1" baseline="0">
                <a:solidFill>
                  <a:srgbClr val="FFFFFF"/>
                </a:solidFill>
              </a:rPr>
              <a:t>Understanding Humans, 10</a:t>
            </a:r>
            <a:r>
              <a:rPr lang="en-US" sz="1200" i="1">
                <a:solidFill>
                  <a:srgbClr val="FFFFFF"/>
                </a:solidFill>
              </a:rPr>
              <a:t>th</a:t>
            </a:r>
            <a:r>
              <a:rPr lang="en-US" sz="1200" i="1" baseline="0">
                <a:solidFill>
                  <a:srgbClr val="FFFFFF"/>
                </a:solidFill>
              </a:rPr>
              <a:t> Ed.</a:t>
            </a:r>
            <a:r>
              <a:rPr lang="en-US" sz="1200" baseline="0">
                <a:solidFill>
                  <a:srgbClr val="FFFFFF"/>
                </a:solidFill>
              </a:rPr>
              <a:t>, p. 188.</a:t>
            </a:r>
          </a:p>
        </p:txBody>
      </p:sp>
      <p:sp>
        <p:nvSpPr>
          <p:cNvPr id="17" name="Text Box 10"/>
          <p:cNvSpPr txBox="1">
            <a:spLocks noChangeArrowheads="1"/>
          </p:cNvSpPr>
          <p:nvPr/>
        </p:nvSpPr>
        <p:spPr bwMode="auto">
          <a:xfrm>
            <a:off x="1447800" y="3810000"/>
            <a:ext cx="6248400" cy="1828800"/>
          </a:xfrm>
          <a:prstGeom prst="rect">
            <a:avLst/>
          </a:prstGeom>
          <a:solidFill>
            <a:schemeClr val="tx2"/>
          </a:solidFill>
          <a:ln w="76200">
            <a:solidFill>
              <a:srgbClr val="FF9900"/>
            </a:solidFill>
            <a:miter lim="800000"/>
            <a:headEnd/>
            <a:tailEnd/>
          </a:ln>
        </p:spPr>
        <p:txBody>
          <a:bodyPr wrap="none"/>
          <a:lstStyle/>
          <a:p>
            <a:pPr algn="ctr">
              <a:lnSpc>
                <a:spcPct val="130000"/>
              </a:lnSpc>
            </a:pPr>
            <a:endParaRPr lang="en-US" b="1">
              <a:solidFill>
                <a:srgbClr val="000000"/>
              </a:solidFill>
            </a:endParaRPr>
          </a:p>
          <a:p>
            <a:pPr algn="ctr">
              <a:lnSpc>
                <a:spcPct val="130000"/>
              </a:lnSpc>
            </a:pPr>
            <a:r>
              <a:rPr lang="en-US" sz="2400" b="1" i="1" baseline="0">
                <a:solidFill>
                  <a:srgbClr val="000000"/>
                </a:solidFill>
              </a:rPr>
              <a:t>e.g., </a:t>
            </a:r>
            <a:r>
              <a:rPr lang="en-US" sz="2400" b="1" baseline="0">
                <a:solidFill>
                  <a:srgbClr val="000000"/>
                </a:solidFill>
              </a:rPr>
              <a:t>Hadar pigs</a:t>
            </a:r>
          </a:p>
          <a:p>
            <a:pPr algn="ctr">
              <a:lnSpc>
                <a:spcPct val="130000"/>
              </a:lnSpc>
            </a:pPr>
            <a:r>
              <a:rPr lang="en-US" sz="2400" b="1" baseline="0">
                <a:solidFill>
                  <a:srgbClr val="000000"/>
                </a:solidFill>
              </a:rPr>
              <a:t>Biostratigraphy </a:t>
            </a:r>
            <a:r>
              <a:rPr lang="en-US" sz="1600" baseline="0">
                <a:solidFill>
                  <a:srgbClr val="000000"/>
                </a:solidFill>
              </a:rPr>
              <a:t>(relative)</a:t>
            </a:r>
            <a:endParaRPr lang="en-US" sz="2000" b="1" baseline="0">
              <a:solidFill>
                <a:srgbClr val="000000"/>
              </a:solidFill>
            </a:endParaRPr>
          </a:p>
          <a:p>
            <a:pPr algn="ctr">
              <a:lnSpc>
                <a:spcPct val="130000"/>
              </a:lnSpc>
            </a:pPr>
            <a:r>
              <a:rPr lang="en-US" sz="2400" b="1" baseline="0">
                <a:solidFill>
                  <a:srgbClr val="000000"/>
                </a:solidFill>
              </a:rPr>
              <a:t>Paleomagnetism </a:t>
            </a:r>
            <a:r>
              <a:rPr lang="en-US" sz="1600" baseline="0">
                <a:solidFill>
                  <a:srgbClr val="000000"/>
                </a:solidFill>
              </a:rPr>
              <a:t>(chronometric)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90146" name="Text Box 3"/>
          <p:cNvSpPr txBox="1">
            <a:spLocks noChangeArrowheads="1"/>
          </p:cNvSpPr>
          <p:nvPr/>
        </p:nvSpPr>
        <p:spPr bwMode="auto">
          <a:xfrm>
            <a:off x="2192338" y="5900738"/>
            <a:ext cx="4589462" cy="549275"/>
          </a:xfrm>
          <a:prstGeom prst="rect">
            <a:avLst/>
          </a:prstGeom>
          <a:noFill/>
          <a:ln w="9525">
            <a:noFill/>
            <a:miter lim="800000"/>
            <a:headEnd/>
            <a:tailEnd/>
          </a:ln>
        </p:spPr>
        <p:txBody>
          <a:bodyPr wrap="none">
            <a:spAutoFit/>
          </a:bodyPr>
          <a:lstStyle/>
          <a:p>
            <a:pPr algn="ctr">
              <a:lnSpc>
                <a:spcPct val="150000"/>
              </a:lnSpc>
            </a:pPr>
            <a:r>
              <a:rPr lang="en-US" sz="2000" b="1" baseline="0">
                <a:solidFill>
                  <a:schemeClr val="tx2"/>
                </a:solidFill>
              </a:rPr>
              <a:t>Stratigraphic column at Hadar.</a:t>
            </a:r>
          </a:p>
        </p:txBody>
      </p:sp>
      <p:pic>
        <p:nvPicPr>
          <p:cNvPr id="390147" name="Picture 4" descr="Olduvai_sequence2"/>
          <p:cNvPicPr>
            <a:picLocks noChangeAspect="1" noChangeArrowheads="1"/>
          </p:cNvPicPr>
          <p:nvPr/>
        </p:nvPicPr>
        <p:blipFill>
          <a:blip r:embed="rId3"/>
          <a:srcRect/>
          <a:stretch>
            <a:fillRect/>
          </a:stretch>
        </p:blipFill>
        <p:spPr bwMode="auto">
          <a:xfrm>
            <a:off x="1893888" y="85725"/>
            <a:ext cx="5268912" cy="5934075"/>
          </a:xfrm>
          <a:prstGeom prst="rect">
            <a:avLst/>
          </a:prstGeom>
          <a:noFill/>
          <a:ln w="9525">
            <a:noFill/>
            <a:miter lim="800000"/>
            <a:headEnd/>
            <a:tailEnd/>
          </a:ln>
        </p:spPr>
      </p:pic>
      <p:sp>
        <p:nvSpPr>
          <p:cNvPr id="390148" name="Text Box 9"/>
          <p:cNvSpPr txBox="1">
            <a:spLocks noChangeArrowheads="1"/>
          </p:cNvSpPr>
          <p:nvPr/>
        </p:nvSpPr>
        <p:spPr bwMode="auto">
          <a:xfrm>
            <a:off x="5318125" y="1981200"/>
            <a:ext cx="777875" cy="366713"/>
          </a:xfrm>
          <a:prstGeom prst="rect">
            <a:avLst/>
          </a:prstGeom>
          <a:solidFill>
            <a:srgbClr val="FFF4E5"/>
          </a:solidFill>
          <a:ln w="9525">
            <a:noFill/>
            <a:miter lim="800000"/>
            <a:headEnd/>
            <a:tailEnd/>
          </a:ln>
        </p:spPr>
        <p:txBody>
          <a:bodyPr wrap="none">
            <a:spAutoFit/>
          </a:bodyPr>
          <a:lstStyle/>
          <a:p>
            <a:pPr algn="ctr"/>
            <a:r>
              <a:rPr lang="en-US" b="1" baseline="0"/>
              <a:t>Lucy</a:t>
            </a:r>
          </a:p>
        </p:txBody>
      </p:sp>
      <p:sp>
        <p:nvSpPr>
          <p:cNvPr id="778250" name="Rectangle 10"/>
          <p:cNvSpPr>
            <a:spLocks noChangeArrowheads="1"/>
          </p:cNvSpPr>
          <p:nvPr/>
        </p:nvSpPr>
        <p:spPr bwMode="auto">
          <a:xfrm>
            <a:off x="1905000" y="1981200"/>
            <a:ext cx="533400" cy="1066800"/>
          </a:xfrm>
          <a:prstGeom prst="rect">
            <a:avLst/>
          </a:prstGeom>
          <a:gradFill rotWithShape="1">
            <a:gsLst>
              <a:gs pos="0">
                <a:schemeClr val="folHlink">
                  <a:alpha val="20000"/>
                </a:schemeClr>
              </a:gs>
              <a:gs pos="100000">
                <a:schemeClr val="folHlink">
                  <a:gamma/>
                  <a:shade val="46275"/>
                  <a:invGamma/>
                  <a:alpha val="20000"/>
                </a:schemeClr>
              </a:gs>
            </a:gsLst>
            <a:lin ang="5400000" scaled="1"/>
          </a:gradFill>
          <a:ln w="76200">
            <a:noFill/>
            <a:miter lim="800000"/>
            <a:headEnd/>
            <a:tailEnd/>
          </a:ln>
          <a:effectLst/>
        </p:spPr>
        <p:txBody>
          <a:bodyPr wrap="none" anchor="ctr"/>
          <a:lstStyle/>
          <a:p>
            <a:pPr algn="ctr">
              <a:defRPr/>
            </a:pPr>
            <a:endParaRPr lang="en-US"/>
          </a:p>
        </p:txBody>
      </p:sp>
      <p:sp>
        <p:nvSpPr>
          <p:cNvPr id="390150" name="Text Box 3"/>
          <p:cNvSpPr txBox="1">
            <a:spLocks noChangeArrowheads="1"/>
          </p:cNvSpPr>
          <p:nvPr/>
        </p:nvSpPr>
        <p:spPr bwMode="auto">
          <a:xfrm>
            <a:off x="1744663" y="5486400"/>
            <a:ext cx="5570537" cy="492125"/>
          </a:xfrm>
          <a:prstGeom prst="rect">
            <a:avLst/>
          </a:prstGeom>
          <a:noFill/>
          <a:ln w="9525">
            <a:noFill/>
            <a:miter lim="800000"/>
            <a:headEnd/>
            <a:tailEnd/>
          </a:ln>
        </p:spPr>
        <p:txBody>
          <a:bodyPr wrap="none">
            <a:spAutoFit/>
          </a:bodyPr>
          <a:lstStyle/>
          <a:p>
            <a:pPr algn="ctr">
              <a:lnSpc>
                <a:spcPct val="150000"/>
              </a:lnSpc>
            </a:pPr>
            <a:r>
              <a:rPr lang="en-US" sz="2000" b="1" baseline="0">
                <a:solidFill>
                  <a:srgbClr val="000000"/>
                </a:solidFill>
              </a:rPr>
              <a:t>Reversals in world magnetic polarity.</a:t>
            </a:r>
          </a:p>
        </p:txBody>
      </p:sp>
      <p:sp>
        <p:nvSpPr>
          <p:cNvPr id="390151" name="Text Box 2"/>
          <p:cNvSpPr txBox="1">
            <a:spLocks noChangeArrowheads="1"/>
          </p:cNvSpPr>
          <p:nvPr/>
        </p:nvSpPr>
        <p:spPr bwMode="auto">
          <a:xfrm>
            <a:off x="1935163" y="6315075"/>
            <a:ext cx="5270500" cy="296863"/>
          </a:xfrm>
          <a:prstGeom prst="rect">
            <a:avLst/>
          </a:prstGeom>
          <a:noFill/>
          <a:ln w="9525">
            <a:noFill/>
            <a:miter lim="800000"/>
            <a:headEnd/>
            <a:tailEnd/>
          </a:ln>
        </p:spPr>
        <p:txBody>
          <a:bodyPr>
            <a:spAutoFit/>
          </a:bodyPr>
          <a:lstStyle/>
          <a:p>
            <a:pPr algn="ctr">
              <a:lnSpc>
                <a:spcPct val="110000"/>
              </a:lnSpc>
            </a:pPr>
            <a:r>
              <a:rPr lang="en-US" sz="1200" i="1" baseline="0">
                <a:solidFill>
                  <a:schemeClr val="tx2"/>
                </a:solidFill>
              </a:rPr>
              <a:t>Humankind Emerging (7</a:t>
            </a:r>
            <a:r>
              <a:rPr lang="en-US" sz="1200" i="1">
                <a:solidFill>
                  <a:schemeClr val="tx2"/>
                </a:solidFill>
              </a:rPr>
              <a:t>th</a:t>
            </a:r>
            <a:r>
              <a:rPr lang="en-US" sz="1200" i="1" baseline="0">
                <a:solidFill>
                  <a:schemeClr val="tx2"/>
                </a:solidFill>
              </a:rPr>
              <a:t> Ed)</a:t>
            </a:r>
            <a:r>
              <a:rPr lang="en-US" sz="1200" baseline="0">
                <a:solidFill>
                  <a:schemeClr val="tx2"/>
                </a:solidFill>
              </a:rPr>
              <a:t>. p. 28. </a:t>
            </a:r>
          </a:p>
        </p:txBody>
      </p:sp>
      <p:sp>
        <p:nvSpPr>
          <p:cNvPr id="390152" name="AutoShape 5"/>
          <p:cNvSpPr>
            <a:spLocks noChangeArrowheads="1"/>
          </p:cNvSpPr>
          <p:nvPr/>
        </p:nvSpPr>
        <p:spPr bwMode="auto">
          <a:xfrm rot="10800000">
            <a:off x="6262688" y="4114800"/>
            <a:ext cx="976312" cy="409575"/>
          </a:xfrm>
          <a:prstGeom prst="rightArrow">
            <a:avLst>
              <a:gd name="adj1" fmla="val 50000"/>
              <a:gd name="adj2" fmla="val 50246"/>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
        <p:nvSpPr>
          <p:cNvPr id="390153" name="Rectangle 5"/>
          <p:cNvSpPr>
            <a:spLocks noChangeArrowheads="1"/>
          </p:cNvSpPr>
          <p:nvPr/>
        </p:nvSpPr>
        <p:spPr bwMode="auto">
          <a:xfrm>
            <a:off x="4267200" y="3690938"/>
            <a:ext cx="1905000" cy="1143000"/>
          </a:xfrm>
          <a:prstGeom prst="rect">
            <a:avLst/>
          </a:prstGeom>
          <a:noFill/>
          <a:ln w="76200">
            <a:solidFill>
              <a:schemeClr val="tx1"/>
            </a:solidFill>
            <a:miter lim="800000"/>
            <a:headEnd/>
            <a:tailEnd/>
          </a:ln>
        </p:spPr>
        <p:txBody>
          <a:bodyPr wrap="none" anchor="ctr"/>
          <a:lstStyle/>
          <a:p>
            <a:pPr algn="ctr"/>
            <a:endParaRPr lang="en-US"/>
          </a:p>
        </p:txBody>
      </p:sp>
      <p:sp>
        <p:nvSpPr>
          <p:cNvPr id="390154" name="Rectangle 5"/>
          <p:cNvSpPr>
            <a:spLocks noChangeArrowheads="1"/>
          </p:cNvSpPr>
          <p:nvPr/>
        </p:nvSpPr>
        <p:spPr bwMode="auto">
          <a:xfrm>
            <a:off x="1981200" y="3686175"/>
            <a:ext cx="2057400" cy="1143000"/>
          </a:xfrm>
          <a:prstGeom prst="rect">
            <a:avLst/>
          </a:prstGeom>
          <a:noFill/>
          <a:ln w="76200">
            <a:solidFill>
              <a:schemeClr val="tx1"/>
            </a:solidFill>
            <a:miter lim="800000"/>
            <a:headEnd/>
            <a:tailEnd/>
          </a:ln>
        </p:spPr>
        <p:txBody>
          <a:bodyPr wrap="none" anchor="ctr"/>
          <a:lstStyle/>
          <a:p>
            <a:pPr algn="ctr"/>
            <a:endParaRPr lang="en-US"/>
          </a:p>
        </p:txBody>
      </p:sp>
      <p:sp>
        <p:nvSpPr>
          <p:cNvPr id="390155" name="Text Box 9"/>
          <p:cNvSpPr txBox="1">
            <a:spLocks noChangeArrowheads="1"/>
          </p:cNvSpPr>
          <p:nvPr/>
        </p:nvSpPr>
        <p:spPr bwMode="auto">
          <a:xfrm>
            <a:off x="5305425" y="2830513"/>
            <a:ext cx="1704975" cy="369887"/>
          </a:xfrm>
          <a:prstGeom prst="rect">
            <a:avLst/>
          </a:prstGeom>
          <a:solidFill>
            <a:srgbClr val="FFF4E5"/>
          </a:solidFill>
          <a:ln w="9525">
            <a:noFill/>
            <a:miter lim="800000"/>
            <a:headEnd/>
            <a:tailEnd/>
          </a:ln>
        </p:spPr>
        <p:txBody>
          <a:bodyPr wrap="none">
            <a:spAutoFit/>
          </a:bodyPr>
          <a:lstStyle/>
          <a:p>
            <a:pPr algn="ctr"/>
            <a:r>
              <a:rPr lang="en-US" b="1" baseline="0"/>
              <a:t>First Family</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BF1CD"/>
        </a:solidFill>
        <a:effectLst/>
      </p:bgPr>
    </p:bg>
    <p:spTree>
      <p:nvGrpSpPr>
        <p:cNvPr id="1" name=""/>
        <p:cNvGrpSpPr/>
        <p:nvPr/>
      </p:nvGrpSpPr>
      <p:grpSpPr>
        <a:xfrm>
          <a:off x="0" y="0"/>
          <a:ext cx="0" cy="0"/>
          <a:chOff x="0" y="0"/>
          <a:chExt cx="0" cy="0"/>
        </a:xfrm>
      </p:grpSpPr>
      <p:pic>
        <p:nvPicPr>
          <p:cNvPr id="268290" name="Picture 3" descr="04_64"/>
          <p:cNvPicPr>
            <a:picLocks noChangeAspect="1" noChangeArrowheads="1"/>
          </p:cNvPicPr>
          <p:nvPr/>
        </p:nvPicPr>
        <p:blipFill>
          <a:blip r:embed="rId3"/>
          <a:srcRect/>
          <a:stretch>
            <a:fillRect/>
          </a:stretch>
        </p:blipFill>
        <p:spPr bwMode="auto">
          <a:xfrm>
            <a:off x="2165350" y="244475"/>
            <a:ext cx="4511675" cy="6369050"/>
          </a:xfrm>
          <a:prstGeom prst="rect">
            <a:avLst/>
          </a:prstGeom>
          <a:noFill/>
          <a:ln w="9525">
            <a:noFill/>
            <a:miter lim="800000"/>
            <a:headEnd/>
            <a:tailEnd/>
          </a:ln>
        </p:spPr>
      </p:pic>
    </p:spTree>
    <p:extLst>
      <p:ext uri="{BB962C8B-B14F-4D97-AF65-F5344CB8AC3E}">
        <p14:creationId xmlns:p14="http://schemas.microsoft.com/office/powerpoint/2010/main" val="848577095"/>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2819400"/>
            <a:ext cx="5486400" cy="4015166"/>
          </a:xfrm>
          <a:prstGeom prst="rect">
            <a:avLst/>
          </a:prstGeom>
        </p:spPr>
      </p:pic>
      <p:sp>
        <p:nvSpPr>
          <p:cNvPr id="12" name="Text Box 3"/>
          <p:cNvSpPr txBox="1">
            <a:spLocks noChangeArrowheads="1"/>
          </p:cNvSpPr>
          <p:nvPr/>
        </p:nvSpPr>
        <p:spPr bwMode="auto">
          <a:xfrm>
            <a:off x="2670872" y="5986559"/>
            <a:ext cx="3762568" cy="338041"/>
          </a:xfrm>
          <a:prstGeom prst="rect">
            <a:avLst/>
          </a:prstGeom>
          <a:noFill/>
          <a:ln w="9525">
            <a:noFill/>
            <a:miter lim="800000"/>
            <a:headEnd/>
            <a:tailEnd/>
          </a:ln>
        </p:spPr>
        <p:txBody>
          <a:bodyPr wrap="none">
            <a:spAutoFit/>
          </a:bodyPr>
          <a:lstStyle/>
          <a:p>
            <a:pPr algn="ctr">
              <a:lnSpc>
                <a:spcPct val="110000"/>
              </a:lnSpc>
            </a:pPr>
            <a:r>
              <a:rPr lang="en-US" sz="1600" b="1" baseline="0" dirty="0">
                <a:solidFill>
                  <a:srgbClr val="000000"/>
                </a:solidFill>
              </a:rPr>
              <a:t>A Summary of Dating Methods.</a:t>
            </a:r>
          </a:p>
        </p:txBody>
      </p:sp>
      <p:sp>
        <p:nvSpPr>
          <p:cNvPr id="13" name="Text Box 2"/>
          <p:cNvSpPr txBox="1">
            <a:spLocks noChangeArrowheads="1"/>
          </p:cNvSpPr>
          <p:nvPr/>
        </p:nvSpPr>
        <p:spPr bwMode="auto">
          <a:xfrm>
            <a:off x="2895174" y="6221186"/>
            <a:ext cx="3325077" cy="332014"/>
          </a:xfrm>
          <a:prstGeom prst="rect">
            <a:avLst/>
          </a:prstGeom>
          <a:noFill/>
          <a:ln w="9525">
            <a:noFill/>
            <a:miter lim="800000"/>
            <a:headEnd/>
            <a:tailEnd/>
          </a:ln>
        </p:spPr>
        <p:txBody>
          <a:bodyPr wrap="none">
            <a:spAutoFit/>
          </a:bodyPr>
          <a:lstStyle/>
          <a:p>
            <a:pPr algn="ctr">
              <a:lnSpc>
                <a:spcPct val="150000"/>
              </a:lnSpc>
            </a:pPr>
            <a:r>
              <a:rPr lang="en-US" sz="1200" i="1" baseline="0" dirty="0">
                <a:solidFill>
                  <a:srgbClr val="000000"/>
                </a:solidFill>
              </a:rPr>
              <a:t>Understanding Humans, </a:t>
            </a:r>
            <a:r>
              <a:rPr lang="en-US" sz="1200" i="1" baseline="0" dirty="0" smtClean="0">
                <a:solidFill>
                  <a:srgbClr val="000000"/>
                </a:solidFill>
              </a:rPr>
              <a:t>11</a:t>
            </a:r>
            <a:r>
              <a:rPr lang="en-US" sz="1200" i="1" dirty="0" smtClean="0">
                <a:solidFill>
                  <a:srgbClr val="000000"/>
                </a:solidFill>
              </a:rPr>
              <a:t>th</a:t>
            </a:r>
            <a:r>
              <a:rPr lang="en-US" sz="1200" i="1" baseline="0" dirty="0" smtClean="0">
                <a:solidFill>
                  <a:srgbClr val="000000"/>
                </a:solidFill>
              </a:rPr>
              <a:t> </a:t>
            </a:r>
            <a:r>
              <a:rPr lang="en-US" sz="1200" i="1" baseline="0" dirty="0">
                <a:solidFill>
                  <a:srgbClr val="000000"/>
                </a:solidFill>
              </a:rPr>
              <a:t>Ed.</a:t>
            </a:r>
            <a:r>
              <a:rPr lang="en-US" sz="1200" baseline="0" dirty="0">
                <a:solidFill>
                  <a:srgbClr val="000000"/>
                </a:solidFill>
              </a:rPr>
              <a:t>, p. </a:t>
            </a:r>
            <a:r>
              <a:rPr lang="en-US" sz="1200" baseline="0" dirty="0" smtClean="0">
                <a:solidFill>
                  <a:srgbClr val="000000"/>
                </a:solidFill>
              </a:rPr>
              <a:t>184</a:t>
            </a:r>
            <a:endParaRPr lang="en-US" sz="1200" baseline="0" dirty="0">
              <a:solidFill>
                <a:srgbClr val="00000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404150"/>
            <a:ext cx="5486400" cy="2383772"/>
          </a:xfrm>
          <a:prstGeom prst="rect">
            <a:avLst/>
          </a:prstGeom>
        </p:spPr>
      </p:pic>
      <p:sp>
        <p:nvSpPr>
          <p:cNvPr id="10" name="AutoShape 5"/>
          <p:cNvSpPr>
            <a:spLocks noChangeArrowheads="1"/>
          </p:cNvSpPr>
          <p:nvPr/>
        </p:nvSpPr>
        <p:spPr bwMode="auto">
          <a:xfrm rot="10800000">
            <a:off x="2743201" y="3810000"/>
            <a:ext cx="976312" cy="409575"/>
          </a:xfrm>
          <a:prstGeom prst="rightArrow">
            <a:avLst>
              <a:gd name="adj1" fmla="val 50000"/>
              <a:gd name="adj2" fmla="val 50246"/>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
        <p:nvSpPr>
          <p:cNvPr id="11" name="AutoShape 5"/>
          <p:cNvSpPr>
            <a:spLocks noChangeArrowheads="1"/>
          </p:cNvSpPr>
          <p:nvPr/>
        </p:nvSpPr>
        <p:spPr bwMode="auto">
          <a:xfrm rot="10800000">
            <a:off x="2743201" y="1266825"/>
            <a:ext cx="976312" cy="409575"/>
          </a:xfrm>
          <a:prstGeom prst="rightArrow">
            <a:avLst>
              <a:gd name="adj1" fmla="val 50000"/>
              <a:gd name="adj2" fmla="val 50246"/>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Tree>
    <p:extLst>
      <p:ext uri="{BB962C8B-B14F-4D97-AF65-F5344CB8AC3E}">
        <p14:creationId xmlns:p14="http://schemas.microsoft.com/office/powerpoint/2010/main" val="1583570641"/>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28600"/>
            <a:ext cx="8686800" cy="6357346"/>
          </a:xfrm>
          <a:prstGeom prst="rect">
            <a:avLst/>
          </a:prstGeom>
        </p:spPr>
      </p:pic>
      <p:sp>
        <p:nvSpPr>
          <p:cNvPr id="12" name="Text Box 3"/>
          <p:cNvSpPr txBox="1">
            <a:spLocks noChangeArrowheads="1"/>
          </p:cNvSpPr>
          <p:nvPr/>
        </p:nvSpPr>
        <p:spPr bwMode="auto">
          <a:xfrm>
            <a:off x="2670872" y="5986559"/>
            <a:ext cx="3762568" cy="338041"/>
          </a:xfrm>
          <a:prstGeom prst="rect">
            <a:avLst/>
          </a:prstGeom>
          <a:noFill/>
          <a:ln w="9525">
            <a:noFill/>
            <a:miter lim="800000"/>
            <a:headEnd/>
            <a:tailEnd/>
          </a:ln>
        </p:spPr>
        <p:txBody>
          <a:bodyPr wrap="none">
            <a:spAutoFit/>
          </a:bodyPr>
          <a:lstStyle/>
          <a:p>
            <a:pPr algn="ctr">
              <a:lnSpc>
                <a:spcPct val="110000"/>
              </a:lnSpc>
            </a:pPr>
            <a:r>
              <a:rPr lang="en-US" sz="1600" b="1" baseline="0" dirty="0">
                <a:solidFill>
                  <a:srgbClr val="000000"/>
                </a:solidFill>
              </a:rPr>
              <a:t>A Summary of Dating Methods.</a:t>
            </a:r>
          </a:p>
        </p:txBody>
      </p:sp>
      <p:sp>
        <p:nvSpPr>
          <p:cNvPr id="13" name="Text Box 2"/>
          <p:cNvSpPr txBox="1">
            <a:spLocks noChangeArrowheads="1"/>
          </p:cNvSpPr>
          <p:nvPr/>
        </p:nvSpPr>
        <p:spPr bwMode="auto">
          <a:xfrm>
            <a:off x="2895174" y="6221186"/>
            <a:ext cx="3325077" cy="332014"/>
          </a:xfrm>
          <a:prstGeom prst="rect">
            <a:avLst/>
          </a:prstGeom>
          <a:noFill/>
          <a:ln w="9525">
            <a:noFill/>
            <a:miter lim="800000"/>
            <a:headEnd/>
            <a:tailEnd/>
          </a:ln>
        </p:spPr>
        <p:txBody>
          <a:bodyPr wrap="none">
            <a:spAutoFit/>
          </a:bodyPr>
          <a:lstStyle/>
          <a:p>
            <a:pPr algn="ctr">
              <a:lnSpc>
                <a:spcPct val="150000"/>
              </a:lnSpc>
            </a:pPr>
            <a:r>
              <a:rPr lang="en-US" sz="1200" i="1" baseline="0" dirty="0">
                <a:solidFill>
                  <a:srgbClr val="000000"/>
                </a:solidFill>
              </a:rPr>
              <a:t>Understanding Humans, </a:t>
            </a:r>
            <a:r>
              <a:rPr lang="en-US" sz="1200" i="1" baseline="0" dirty="0" smtClean="0">
                <a:solidFill>
                  <a:srgbClr val="000000"/>
                </a:solidFill>
              </a:rPr>
              <a:t>11</a:t>
            </a:r>
            <a:r>
              <a:rPr lang="en-US" sz="1200" i="1" dirty="0" smtClean="0">
                <a:solidFill>
                  <a:srgbClr val="000000"/>
                </a:solidFill>
              </a:rPr>
              <a:t>th</a:t>
            </a:r>
            <a:r>
              <a:rPr lang="en-US" sz="1200" i="1" baseline="0" dirty="0" smtClean="0">
                <a:solidFill>
                  <a:srgbClr val="000000"/>
                </a:solidFill>
              </a:rPr>
              <a:t> </a:t>
            </a:r>
            <a:r>
              <a:rPr lang="en-US" sz="1200" i="1" baseline="0" dirty="0">
                <a:solidFill>
                  <a:srgbClr val="000000"/>
                </a:solidFill>
              </a:rPr>
              <a:t>Ed.</a:t>
            </a:r>
            <a:r>
              <a:rPr lang="en-US" sz="1200" baseline="0" dirty="0">
                <a:solidFill>
                  <a:srgbClr val="000000"/>
                </a:solidFill>
              </a:rPr>
              <a:t>, p. </a:t>
            </a:r>
            <a:r>
              <a:rPr lang="en-US" sz="1200" baseline="0" dirty="0" smtClean="0">
                <a:solidFill>
                  <a:srgbClr val="000000"/>
                </a:solidFill>
              </a:rPr>
              <a:t>184</a:t>
            </a:r>
            <a:endParaRPr lang="en-US" sz="1200" baseline="0" dirty="0">
              <a:solidFill>
                <a:srgbClr val="000000"/>
              </a:solidFill>
            </a:endParaRPr>
          </a:p>
        </p:txBody>
      </p:sp>
      <p:sp>
        <p:nvSpPr>
          <p:cNvPr id="8" name="Rounded Rectangle 12"/>
          <p:cNvSpPr>
            <a:spLocks noChangeArrowheads="1"/>
          </p:cNvSpPr>
          <p:nvPr/>
        </p:nvSpPr>
        <p:spPr bwMode="auto">
          <a:xfrm>
            <a:off x="217025" y="193875"/>
            <a:ext cx="5410200" cy="332312"/>
          </a:xfrm>
          <a:prstGeom prst="roundRect">
            <a:avLst>
              <a:gd name="adj" fmla="val 16667"/>
            </a:avLst>
          </a:prstGeom>
          <a:noFill/>
          <a:ln w="76200" algn="ctr">
            <a:solidFill>
              <a:srgbClr val="FFC000"/>
            </a:solidFill>
            <a:round/>
            <a:headEnd/>
            <a:tailEnd/>
          </a:ln>
        </p:spPr>
        <p:txBody>
          <a:bodyPr/>
          <a:lstStyle/>
          <a:p>
            <a:pPr algn="ctr"/>
            <a:endParaRPr lang="en-US" baseline="0">
              <a:solidFill>
                <a:srgbClr val="003300"/>
              </a:solidFill>
            </a:endParaRPr>
          </a:p>
        </p:txBody>
      </p:sp>
      <p:sp>
        <p:nvSpPr>
          <p:cNvPr id="9" name="Text Box 10"/>
          <p:cNvSpPr txBox="1">
            <a:spLocks noChangeArrowheads="1"/>
          </p:cNvSpPr>
          <p:nvPr/>
        </p:nvSpPr>
        <p:spPr bwMode="auto">
          <a:xfrm>
            <a:off x="1447800" y="2895600"/>
            <a:ext cx="6248400" cy="2133600"/>
          </a:xfrm>
          <a:prstGeom prst="rect">
            <a:avLst/>
          </a:prstGeom>
          <a:solidFill>
            <a:schemeClr val="tx2"/>
          </a:solidFill>
          <a:ln w="76200">
            <a:solidFill>
              <a:srgbClr val="FF9900"/>
            </a:solidFill>
            <a:miter lim="800000"/>
            <a:headEnd/>
            <a:tailEnd/>
          </a:ln>
        </p:spPr>
        <p:txBody>
          <a:bodyPr wrap="none"/>
          <a:lstStyle/>
          <a:p>
            <a:pPr algn="ctr">
              <a:lnSpc>
                <a:spcPct val="130000"/>
              </a:lnSpc>
            </a:pPr>
            <a:endParaRPr lang="en-US" b="1" baseline="0">
              <a:solidFill>
                <a:srgbClr val="000000"/>
              </a:solidFill>
            </a:endParaRPr>
          </a:p>
          <a:p>
            <a:pPr algn="ctr"/>
            <a:r>
              <a:rPr lang="en-US" sz="2000" b="1" baseline="0">
                <a:solidFill>
                  <a:srgbClr val="000000"/>
                </a:solidFill>
              </a:rPr>
              <a:t>REM: chronometric</a:t>
            </a:r>
          </a:p>
          <a:p>
            <a:pPr algn="ctr">
              <a:lnSpc>
                <a:spcPct val="130000"/>
              </a:lnSpc>
            </a:pPr>
            <a:r>
              <a:rPr lang="en-US" sz="2000" b="1" baseline="0">
                <a:solidFill>
                  <a:srgbClr val="000000"/>
                </a:solidFill>
              </a:rPr>
              <a:t>methods</a:t>
            </a:r>
          </a:p>
          <a:p>
            <a:pPr algn="ctr">
              <a:lnSpc>
                <a:spcPct val="130000"/>
              </a:lnSpc>
            </a:pPr>
            <a:r>
              <a:rPr lang="en-US" sz="2000" b="1" baseline="0">
                <a:solidFill>
                  <a:srgbClr val="000000"/>
                </a:solidFill>
              </a:rPr>
              <a:t>yield yield a </a:t>
            </a:r>
            <a:r>
              <a:rPr lang="en-US" sz="2000" b="1" i="1" baseline="0">
                <a:solidFill>
                  <a:srgbClr val="000000"/>
                </a:solidFill>
              </a:rPr>
              <a:t>date </a:t>
            </a:r>
          </a:p>
          <a:p>
            <a:pPr algn="ctr">
              <a:lnSpc>
                <a:spcPct val="130000"/>
              </a:lnSpc>
            </a:pPr>
            <a:r>
              <a:rPr lang="en-US" sz="2000" b="1" baseline="0">
                <a:solidFill>
                  <a:srgbClr val="000000"/>
                </a:solidFill>
              </a:rPr>
              <a:t>often scaled in calendar years</a:t>
            </a:r>
          </a:p>
        </p:txBody>
      </p:sp>
      <p:sp>
        <p:nvSpPr>
          <p:cNvPr id="7" name="AutoShape 5"/>
          <p:cNvSpPr>
            <a:spLocks noChangeArrowheads="1"/>
          </p:cNvSpPr>
          <p:nvPr/>
        </p:nvSpPr>
        <p:spPr bwMode="auto">
          <a:xfrm rot="10800000">
            <a:off x="1295400" y="1946475"/>
            <a:ext cx="976313" cy="409575"/>
          </a:xfrm>
          <a:prstGeom prst="rightArrow">
            <a:avLst>
              <a:gd name="adj1" fmla="val 50000"/>
              <a:gd name="adj2" fmla="val 50246"/>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Tree>
    <p:extLst>
      <p:ext uri="{BB962C8B-B14F-4D97-AF65-F5344CB8AC3E}">
        <p14:creationId xmlns:p14="http://schemas.microsoft.com/office/powerpoint/2010/main" val="3881333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1490" name="Text Box 2"/>
          <p:cNvSpPr txBox="1">
            <a:spLocks noChangeArrowheads="1"/>
          </p:cNvSpPr>
          <p:nvPr/>
        </p:nvSpPr>
        <p:spPr bwMode="auto">
          <a:xfrm>
            <a:off x="2895174" y="6276975"/>
            <a:ext cx="3325077" cy="369332"/>
          </a:xfrm>
          <a:prstGeom prst="rect">
            <a:avLst/>
          </a:prstGeom>
          <a:noFill/>
          <a:ln w="9525">
            <a:noFill/>
            <a:miter lim="800000"/>
            <a:headEnd/>
            <a:tailEnd/>
          </a:ln>
        </p:spPr>
        <p:txBody>
          <a:bodyPr wrap="none">
            <a:spAutoFit/>
          </a:bodyPr>
          <a:lstStyle/>
          <a:p>
            <a:pPr algn="ctr">
              <a:lnSpc>
                <a:spcPct val="150000"/>
              </a:lnSpc>
            </a:pPr>
            <a:r>
              <a:rPr lang="en-US" sz="1200" i="1" baseline="0" dirty="0">
                <a:solidFill>
                  <a:srgbClr val="FFFFFF"/>
                </a:solidFill>
              </a:rPr>
              <a:t>Understanding Humans, </a:t>
            </a:r>
            <a:r>
              <a:rPr lang="en-US" sz="1200" i="1" baseline="0" dirty="0" smtClean="0">
                <a:solidFill>
                  <a:srgbClr val="FFFFFF"/>
                </a:solidFill>
              </a:rPr>
              <a:t>11</a:t>
            </a:r>
            <a:r>
              <a:rPr lang="en-US" sz="1200" i="1" dirty="0" smtClean="0">
                <a:solidFill>
                  <a:srgbClr val="FFFFFF"/>
                </a:solidFill>
              </a:rPr>
              <a:t>th</a:t>
            </a:r>
            <a:r>
              <a:rPr lang="en-US" sz="1200" i="1" baseline="0" dirty="0" smtClean="0">
                <a:solidFill>
                  <a:srgbClr val="FFFFFF"/>
                </a:solidFill>
              </a:rPr>
              <a:t> </a:t>
            </a:r>
            <a:r>
              <a:rPr lang="en-US" sz="1200" i="1" baseline="0" dirty="0">
                <a:solidFill>
                  <a:srgbClr val="FFFFFF"/>
                </a:solidFill>
              </a:rPr>
              <a:t>Ed.</a:t>
            </a:r>
            <a:r>
              <a:rPr lang="en-US" sz="1200" baseline="0" dirty="0">
                <a:solidFill>
                  <a:srgbClr val="FFFFFF"/>
                </a:solidFill>
              </a:rPr>
              <a:t>, p. </a:t>
            </a:r>
            <a:r>
              <a:rPr lang="en-US" sz="1200" baseline="0" dirty="0" smtClean="0">
                <a:solidFill>
                  <a:srgbClr val="FFFFFF"/>
                </a:solidFill>
              </a:rPr>
              <a:t>184</a:t>
            </a:r>
            <a:endParaRPr lang="en-US" sz="1200" baseline="0" dirty="0">
              <a:solidFill>
                <a:srgbClr val="FFFFFF"/>
              </a:solidFill>
            </a:endParaRPr>
          </a:p>
        </p:txBody>
      </p:sp>
      <p:sp>
        <p:nvSpPr>
          <p:cNvPr id="12" name="Text Box 4"/>
          <p:cNvSpPr txBox="1">
            <a:spLocks noChangeArrowheads="1"/>
          </p:cNvSpPr>
          <p:nvPr/>
        </p:nvSpPr>
        <p:spPr bwMode="auto">
          <a:xfrm>
            <a:off x="1775302" y="5895976"/>
            <a:ext cx="5614037" cy="363176"/>
          </a:xfrm>
          <a:prstGeom prst="rect">
            <a:avLst/>
          </a:prstGeom>
          <a:noFill/>
          <a:ln w="9525">
            <a:noFill/>
            <a:miter lim="800000"/>
            <a:headEnd/>
            <a:tailEnd/>
          </a:ln>
          <a:effectLst/>
        </p:spPr>
        <p:txBody>
          <a:bodyPr wrap="none">
            <a:spAutoFit/>
          </a:bodyPr>
          <a:lstStyle/>
          <a:p>
            <a:pPr algn="ctr" fontAlgn="auto">
              <a:lnSpc>
                <a:spcPct val="110000"/>
              </a:lnSpc>
              <a:spcBef>
                <a:spcPts val="0"/>
              </a:spcBef>
              <a:spcAft>
                <a:spcPts val="0"/>
              </a:spcAft>
              <a:defRPr/>
            </a:pPr>
            <a:r>
              <a:rPr lang="en-US" sz="1600" b="1" kern="0" baseline="0" dirty="0" err="1">
                <a:solidFill>
                  <a:srgbClr val="FFFFFF"/>
                </a:solidFill>
              </a:rPr>
              <a:t>Paleoanthropology</a:t>
            </a:r>
            <a:r>
              <a:rPr lang="en-US" sz="1600" b="1" kern="0" baseline="0" dirty="0">
                <a:solidFill>
                  <a:srgbClr val="FFFFFF"/>
                </a:solidFill>
              </a:rPr>
              <a:t> is Heavily Interdisciplinary.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57400"/>
            <a:ext cx="8229600" cy="3575658"/>
          </a:xfrm>
          <a:prstGeom prst="rect">
            <a:avLst/>
          </a:prstGeom>
        </p:spPr>
      </p:pic>
      <p:sp>
        <p:nvSpPr>
          <p:cNvPr id="3" name="Rectangle 2"/>
          <p:cNvSpPr/>
          <p:nvPr/>
        </p:nvSpPr>
        <p:spPr>
          <a:xfrm>
            <a:off x="434051" y="2514600"/>
            <a:ext cx="3756950" cy="414909"/>
          </a:xfrm>
          <a:prstGeom prst="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a:solidFill>
                <a:srgbClr val="FFFFFF"/>
              </a:solidFill>
            </a:endParaRPr>
          </a:p>
        </p:txBody>
      </p:sp>
      <p:sp>
        <p:nvSpPr>
          <p:cNvPr id="5" name="Rectangle 4"/>
          <p:cNvSpPr/>
          <p:nvPr/>
        </p:nvSpPr>
        <p:spPr>
          <a:xfrm>
            <a:off x="2286000" y="3810000"/>
            <a:ext cx="4572000" cy="646331"/>
          </a:xfrm>
          <a:prstGeom prst="rect">
            <a:avLst/>
          </a:prstGeom>
        </p:spPr>
        <p:txBody>
          <a:bodyPr>
            <a:spAutoFit/>
          </a:bodyPr>
          <a:lstStyle/>
          <a:p>
            <a:r>
              <a:rPr lang="en-US" baseline="0" dirty="0">
                <a:solidFill>
                  <a:srgbClr val="FFFFFF"/>
                </a:solidFill>
              </a:rPr>
              <a:t>relative dating methods</a:t>
            </a:r>
          </a:p>
          <a:p>
            <a:endParaRPr lang="en-US" baseline="0" dirty="0">
              <a:solidFill>
                <a:srgbClr val="FFFFFF"/>
              </a:solidFill>
            </a:endParaRPr>
          </a:p>
        </p:txBody>
      </p:sp>
      <p:sp>
        <p:nvSpPr>
          <p:cNvPr id="7" name="AutoShape 5"/>
          <p:cNvSpPr>
            <a:spLocks noChangeArrowheads="1"/>
          </p:cNvSpPr>
          <p:nvPr/>
        </p:nvSpPr>
        <p:spPr bwMode="auto">
          <a:xfrm rot="10800000">
            <a:off x="1462088" y="3476624"/>
            <a:ext cx="976312" cy="409575"/>
          </a:xfrm>
          <a:prstGeom prst="rightArrow">
            <a:avLst>
              <a:gd name="adj1" fmla="val 50000"/>
              <a:gd name="adj2" fmla="val 50246"/>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Tree>
    <p:extLst>
      <p:ext uri="{BB962C8B-B14F-4D97-AF65-F5344CB8AC3E}">
        <p14:creationId xmlns:p14="http://schemas.microsoft.com/office/powerpoint/2010/main" val="1879447691"/>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398339" name="Text Box 4"/>
          <p:cNvSpPr txBox="1">
            <a:spLocks noChangeArrowheads="1"/>
          </p:cNvSpPr>
          <p:nvPr/>
        </p:nvSpPr>
        <p:spPr bwMode="auto">
          <a:xfrm>
            <a:off x="914400" y="2990850"/>
            <a:ext cx="7315200" cy="534988"/>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3200" baseline="0"/>
              <a:t>“faunal correlations”</a:t>
            </a:r>
          </a:p>
        </p:txBody>
      </p:sp>
      <p:sp>
        <p:nvSpPr>
          <p:cNvPr id="4" name="Rectangle 3"/>
          <p:cNvSpPr txBox="1">
            <a:spLocks noChangeArrowheads="1"/>
          </p:cNvSpPr>
          <p:nvPr/>
        </p:nvSpPr>
        <p:spPr bwMode="auto">
          <a:xfrm>
            <a:off x="914400" y="3914775"/>
            <a:ext cx="7315200" cy="1816100"/>
          </a:xfrm>
          <a:prstGeom prst="rect">
            <a:avLst/>
          </a:prstGeom>
          <a:noFill/>
          <a:ln w="9525">
            <a:noFill/>
            <a:miter lim="800000"/>
            <a:headEnd/>
            <a:tailEnd/>
          </a:ln>
        </p:spPr>
        <p:txBody>
          <a:bodyPr>
            <a:spAutoFit/>
          </a:bodyPr>
          <a:lstStyle/>
          <a:p>
            <a:pPr algn="ctr" eaLnBrk="0" hangingPunct="0">
              <a:spcBef>
                <a:spcPct val="20000"/>
              </a:spcBef>
              <a:buClr>
                <a:schemeClr val="hlink"/>
              </a:buClr>
              <a:defRPr/>
            </a:pPr>
            <a:r>
              <a:rPr kumimoji="1" lang="en-US" sz="2800" b="1" kern="0" baseline="0" dirty="0">
                <a:latin typeface="+mn-lt"/>
              </a:rPr>
              <a:t>dating a site by the similarity of its animal fossils to those of another site that may carry a reliable absolute date </a:t>
            </a:r>
          </a:p>
        </p:txBody>
      </p:sp>
      <p:sp>
        <p:nvSpPr>
          <p:cNvPr id="398341" name="Text Box 4"/>
          <p:cNvSpPr txBox="1">
            <a:spLocks noChangeArrowheads="1"/>
          </p:cNvSpPr>
          <p:nvPr/>
        </p:nvSpPr>
        <p:spPr bwMode="auto">
          <a:xfrm>
            <a:off x="914400" y="1905000"/>
            <a:ext cx="7315200" cy="5905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3600" b="1" baseline="0"/>
              <a:t>Biostratigraphy</a:t>
            </a: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00386" name="Picture 2" descr="18_43"/>
          <p:cNvPicPr>
            <a:picLocks noChangeAspect="1" noChangeArrowheads="1"/>
          </p:cNvPicPr>
          <p:nvPr/>
        </p:nvPicPr>
        <p:blipFill>
          <a:blip r:embed="rId3"/>
          <a:srcRect/>
          <a:stretch>
            <a:fillRect/>
          </a:stretch>
        </p:blipFill>
        <p:spPr bwMode="auto">
          <a:xfrm>
            <a:off x="1828800" y="19050"/>
            <a:ext cx="5486400" cy="6400800"/>
          </a:xfrm>
          <a:prstGeom prst="rect">
            <a:avLst/>
          </a:prstGeom>
          <a:noFill/>
          <a:ln w="9525">
            <a:noFill/>
            <a:miter lim="800000"/>
            <a:headEnd/>
            <a:tailEnd/>
          </a:ln>
        </p:spPr>
      </p:pic>
      <p:sp>
        <p:nvSpPr>
          <p:cNvPr id="400387" name="Rectangle 3"/>
          <p:cNvSpPr>
            <a:spLocks noChangeArrowheads="1"/>
          </p:cNvSpPr>
          <p:nvPr/>
        </p:nvSpPr>
        <p:spPr bwMode="auto">
          <a:xfrm>
            <a:off x="4838700" y="4000500"/>
            <a:ext cx="2209800" cy="2266950"/>
          </a:xfrm>
          <a:prstGeom prst="rect">
            <a:avLst/>
          </a:prstGeom>
          <a:noFill/>
          <a:ln w="76200">
            <a:solidFill>
              <a:srgbClr val="FF9900"/>
            </a:solidFill>
            <a:miter lim="800000"/>
            <a:headEnd/>
            <a:tailEnd/>
          </a:ln>
        </p:spPr>
        <p:txBody>
          <a:bodyPr wrap="none" anchor="ctr"/>
          <a:lstStyle/>
          <a:p>
            <a:pPr algn="ctr"/>
            <a:endParaRPr lang="en-US"/>
          </a:p>
        </p:txBody>
      </p:sp>
      <p:sp>
        <p:nvSpPr>
          <p:cNvPr id="400388" name="Text Box 5"/>
          <p:cNvSpPr txBox="1">
            <a:spLocks noChangeArrowheads="1"/>
          </p:cNvSpPr>
          <p:nvPr/>
        </p:nvSpPr>
        <p:spPr bwMode="auto">
          <a:xfrm>
            <a:off x="3794125" y="6491288"/>
            <a:ext cx="1657350" cy="366712"/>
          </a:xfrm>
          <a:prstGeom prst="rect">
            <a:avLst/>
          </a:prstGeom>
          <a:noFill/>
          <a:ln w="9525">
            <a:noFill/>
            <a:miter lim="800000"/>
            <a:headEnd/>
            <a:tailEnd/>
          </a:ln>
        </p:spPr>
        <p:txBody>
          <a:bodyPr wrap="none">
            <a:spAutoFit/>
          </a:bodyPr>
          <a:lstStyle/>
          <a:p>
            <a:pPr algn="ctr"/>
            <a:r>
              <a:rPr lang="en-US" b="1" baseline="0">
                <a:solidFill>
                  <a:schemeClr val="tx2"/>
                </a:solidFill>
              </a:rPr>
              <a:t>Hadar Pigs.</a:t>
            </a: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02434" name="Text Box 2"/>
          <p:cNvSpPr txBox="1">
            <a:spLocks noChangeArrowheads="1"/>
          </p:cNvSpPr>
          <p:nvPr/>
        </p:nvSpPr>
        <p:spPr bwMode="auto">
          <a:xfrm>
            <a:off x="1892300" y="6507163"/>
            <a:ext cx="5270500" cy="427037"/>
          </a:xfrm>
          <a:prstGeom prst="rect">
            <a:avLst/>
          </a:prstGeom>
          <a:noFill/>
          <a:ln w="9525">
            <a:noFill/>
            <a:miter lim="800000"/>
            <a:headEnd/>
            <a:tailEnd/>
          </a:ln>
        </p:spPr>
        <p:txBody>
          <a:bodyPr>
            <a:spAutoFit/>
          </a:bodyPr>
          <a:lstStyle/>
          <a:p>
            <a:pPr algn="ctr">
              <a:lnSpc>
                <a:spcPct val="110000"/>
              </a:lnSpc>
            </a:pPr>
            <a:r>
              <a:rPr lang="en-US" sz="1600" i="1" baseline="0">
                <a:solidFill>
                  <a:schemeClr val="tx2"/>
                </a:solidFill>
              </a:rPr>
              <a:t>Humankind Emerging (7th ed)</a:t>
            </a:r>
            <a:r>
              <a:rPr lang="en-US" sz="1600" baseline="0">
                <a:solidFill>
                  <a:schemeClr val="tx2"/>
                </a:solidFill>
              </a:rPr>
              <a:t>. pp. 28, 244.</a:t>
            </a:r>
            <a:r>
              <a:rPr lang="en-US" sz="2000">
                <a:solidFill>
                  <a:schemeClr val="tx2"/>
                </a:solidFill>
              </a:rPr>
              <a:t> </a:t>
            </a:r>
            <a:endParaRPr lang="en-US" sz="2000" baseline="0">
              <a:solidFill>
                <a:schemeClr val="tx2"/>
              </a:solidFill>
            </a:endParaRPr>
          </a:p>
        </p:txBody>
      </p:sp>
      <p:pic>
        <p:nvPicPr>
          <p:cNvPr id="402435" name="Picture 3" descr="Olduvai_sequence3"/>
          <p:cNvPicPr>
            <a:picLocks noChangeAspect="1" noChangeArrowheads="1"/>
          </p:cNvPicPr>
          <p:nvPr/>
        </p:nvPicPr>
        <p:blipFill>
          <a:blip r:embed="rId3"/>
          <a:srcRect/>
          <a:stretch>
            <a:fillRect/>
          </a:stretch>
        </p:blipFill>
        <p:spPr bwMode="auto">
          <a:xfrm>
            <a:off x="-685800" y="-762000"/>
            <a:ext cx="5867400" cy="5867400"/>
          </a:xfrm>
          <a:prstGeom prst="rect">
            <a:avLst/>
          </a:prstGeom>
          <a:noFill/>
          <a:ln w="28575">
            <a:solidFill>
              <a:srgbClr val="000000"/>
            </a:solidFill>
            <a:miter lim="800000"/>
            <a:headEnd/>
            <a:tailEnd/>
          </a:ln>
        </p:spPr>
      </p:pic>
      <p:pic>
        <p:nvPicPr>
          <p:cNvPr id="402436" name="Picture 4" descr="Olduvai_sequence2"/>
          <p:cNvPicPr>
            <a:picLocks noChangeAspect="1" noChangeArrowheads="1"/>
          </p:cNvPicPr>
          <p:nvPr/>
        </p:nvPicPr>
        <p:blipFill>
          <a:blip r:embed="rId4"/>
          <a:srcRect/>
          <a:stretch>
            <a:fillRect/>
          </a:stretch>
        </p:blipFill>
        <p:spPr bwMode="auto">
          <a:xfrm>
            <a:off x="4789488" y="695325"/>
            <a:ext cx="5268912" cy="5934075"/>
          </a:xfrm>
          <a:prstGeom prst="rect">
            <a:avLst/>
          </a:prstGeom>
          <a:noFill/>
          <a:ln w="9525">
            <a:noFill/>
            <a:miter lim="800000"/>
            <a:headEnd/>
            <a:tailEnd/>
          </a:ln>
        </p:spPr>
      </p:pic>
      <p:sp>
        <p:nvSpPr>
          <p:cNvPr id="402437" name="Text Box 5"/>
          <p:cNvSpPr txBox="1">
            <a:spLocks noChangeArrowheads="1"/>
          </p:cNvSpPr>
          <p:nvPr/>
        </p:nvSpPr>
        <p:spPr bwMode="auto">
          <a:xfrm>
            <a:off x="7086600" y="6069013"/>
            <a:ext cx="1209675" cy="712787"/>
          </a:xfrm>
          <a:prstGeom prst="rect">
            <a:avLst/>
          </a:prstGeom>
          <a:noFill/>
          <a:ln w="9525">
            <a:noFill/>
            <a:miter lim="800000"/>
            <a:headEnd/>
            <a:tailEnd/>
          </a:ln>
        </p:spPr>
        <p:txBody>
          <a:bodyPr wrap="none">
            <a:spAutoFit/>
          </a:bodyPr>
          <a:lstStyle/>
          <a:p>
            <a:pPr algn="ctr">
              <a:lnSpc>
                <a:spcPct val="170000"/>
              </a:lnSpc>
            </a:pPr>
            <a:r>
              <a:rPr lang="en-US" sz="3600" b="1"/>
              <a:t>Hadar</a:t>
            </a:r>
          </a:p>
        </p:txBody>
      </p:sp>
      <p:sp>
        <p:nvSpPr>
          <p:cNvPr id="402438" name="Text Box 6"/>
          <p:cNvSpPr txBox="1">
            <a:spLocks noChangeArrowheads="1"/>
          </p:cNvSpPr>
          <p:nvPr/>
        </p:nvSpPr>
        <p:spPr bwMode="auto">
          <a:xfrm>
            <a:off x="1639888" y="5410200"/>
            <a:ext cx="1484312" cy="712788"/>
          </a:xfrm>
          <a:prstGeom prst="rect">
            <a:avLst/>
          </a:prstGeom>
          <a:noFill/>
          <a:ln w="9525">
            <a:noFill/>
            <a:miter lim="800000"/>
            <a:headEnd/>
            <a:tailEnd/>
          </a:ln>
        </p:spPr>
        <p:txBody>
          <a:bodyPr wrap="none">
            <a:spAutoFit/>
          </a:bodyPr>
          <a:lstStyle/>
          <a:p>
            <a:pPr algn="ctr">
              <a:lnSpc>
                <a:spcPct val="170000"/>
              </a:lnSpc>
            </a:pPr>
            <a:r>
              <a:rPr lang="en-US" sz="3600" b="1">
                <a:solidFill>
                  <a:schemeClr val="tx2"/>
                </a:solidFill>
              </a:rPr>
              <a:t>Olduvai</a:t>
            </a:r>
          </a:p>
        </p:txBody>
      </p:sp>
      <p:sp>
        <p:nvSpPr>
          <p:cNvPr id="402439" name="Line 7"/>
          <p:cNvSpPr>
            <a:spLocks noChangeShapeType="1"/>
          </p:cNvSpPr>
          <p:nvPr/>
        </p:nvSpPr>
        <p:spPr bwMode="auto">
          <a:xfrm>
            <a:off x="3676650" y="3962400"/>
            <a:ext cx="1276350" cy="533400"/>
          </a:xfrm>
          <a:prstGeom prst="line">
            <a:avLst/>
          </a:prstGeom>
          <a:noFill/>
          <a:ln w="28575">
            <a:solidFill>
              <a:schemeClr val="tx1"/>
            </a:solidFill>
            <a:round/>
            <a:headEnd/>
            <a:tailEnd/>
          </a:ln>
        </p:spPr>
        <p:txBody>
          <a:bodyPr/>
          <a:lstStyle/>
          <a:p>
            <a:endParaRPr lang="en-US"/>
          </a:p>
        </p:txBody>
      </p:sp>
      <p:sp>
        <p:nvSpPr>
          <p:cNvPr id="402440" name="Line 8"/>
          <p:cNvSpPr>
            <a:spLocks noChangeShapeType="1"/>
          </p:cNvSpPr>
          <p:nvPr/>
        </p:nvSpPr>
        <p:spPr bwMode="auto">
          <a:xfrm flipV="1">
            <a:off x="4991100" y="4667250"/>
            <a:ext cx="3124200" cy="19050"/>
          </a:xfrm>
          <a:prstGeom prst="line">
            <a:avLst/>
          </a:prstGeom>
          <a:noFill/>
          <a:ln w="76200">
            <a:solidFill>
              <a:srgbClr val="000000"/>
            </a:solidFill>
            <a:round/>
            <a:headEnd/>
            <a:tailEnd/>
          </a:ln>
        </p:spPr>
        <p:txBody>
          <a:bodyPr/>
          <a:lstStyle/>
          <a:p>
            <a:endParaRPr lang="en-US"/>
          </a:p>
        </p:txBody>
      </p:sp>
      <p:sp>
        <p:nvSpPr>
          <p:cNvPr id="402441" name="Line 9"/>
          <p:cNvSpPr>
            <a:spLocks noChangeShapeType="1"/>
          </p:cNvSpPr>
          <p:nvPr/>
        </p:nvSpPr>
        <p:spPr bwMode="auto">
          <a:xfrm>
            <a:off x="8839200" y="4667250"/>
            <a:ext cx="609600" cy="0"/>
          </a:xfrm>
          <a:prstGeom prst="line">
            <a:avLst/>
          </a:prstGeom>
          <a:noFill/>
          <a:ln w="76200">
            <a:solidFill>
              <a:srgbClr val="000000"/>
            </a:solidFill>
            <a:round/>
            <a:headEnd/>
            <a:tailEnd/>
          </a:ln>
        </p:spPr>
        <p:txBody>
          <a:bodyPr/>
          <a:lstStyle/>
          <a:p>
            <a:endParaRPr lang="en-US"/>
          </a:p>
        </p:txBody>
      </p:sp>
      <p:sp>
        <p:nvSpPr>
          <p:cNvPr id="402442" name="Line 10"/>
          <p:cNvSpPr>
            <a:spLocks noChangeShapeType="1"/>
          </p:cNvSpPr>
          <p:nvPr/>
        </p:nvSpPr>
        <p:spPr bwMode="auto">
          <a:xfrm>
            <a:off x="152400" y="3657600"/>
            <a:ext cx="2667000" cy="0"/>
          </a:xfrm>
          <a:prstGeom prst="line">
            <a:avLst/>
          </a:prstGeom>
          <a:noFill/>
          <a:ln w="76200">
            <a:solidFill>
              <a:srgbClr val="000000"/>
            </a:solidFill>
            <a:round/>
            <a:headEnd/>
            <a:tailEnd/>
          </a:ln>
        </p:spPr>
        <p:txBody>
          <a:bodyPr/>
          <a:lstStyle/>
          <a:p>
            <a:endParaRPr lang="en-US"/>
          </a:p>
        </p:txBody>
      </p:sp>
      <p:sp>
        <p:nvSpPr>
          <p:cNvPr id="402443" name="Line 11"/>
          <p:cNvSpPr>
            <a:spLocks noChangeShapeType="1"/>
          </p:cNvSpPr>
          <p:nvPr/>
        </p:nvSpPr>
        <p:spPr bwMode="auto">
          <a:xfrm flipV="1">
            <a:off x="3657600" y="2286000"/>
            <a:ext cx="1295400" cy="1066800"/>
          </a:xfrm>
          <a:prstGeom prst="line">
            <a:avLst/>
          </a:prstGeom>
          <a:noFill/>
          <a:ln w="28575">
            <a:solidFill>
              <a:schemeClr val="tx1"/>
            </a:solidFill>
            <a:round/>
            <a:headEnd/>
            <a:tailEnd/>
          </a:ln>
        </p:spPr>
        <p:txBody>
          <a:bodyPr/>
          <a:lstStyle/>
          <a:p>
            <a:endParaRPr lang="en-US"/>
          </a:p>
        </p:txBody>
      </p:sp>
      <p:sp>
        <p:nvSpPr>
          <p:cNvPr id="402444" name="Oval 12"/>
          <p:cNvSpPr>
            <a:spLocks noChangeArrowheads="1"/>
          </p:cNvSpPr>
          <p:nvPr/>
        </p:nvSpPr>
        <p:spPr bwMode="auto">
          <a:xfrm>
            <a:off x="8096250" y="4419600"/>
            <a:ext cx="762000" cy="457200"/>
          </a:xfrm>
          <a:prstGeom prst="ellipse">
            <a:avLst/>
          </a:prstGeom>
          <a:gradFill rotWithShape="1">
            <a:gsLst>
              <a:gs pos="0">
                <a:srgbClr val="E66B34">
                  <a:alpha val="20000"/>
                </a:srgbClr>
              </a:gs>
              <a:gs pos="100000">
                <a:srgbClr val="6A3218">
                  <a:alpha val="20000"/>
                </a:srgbClr>
              </a:gs>
            </a:gsLst>
            <a:lin ang="5400000" scaled="1"/>
          </a:gradFill>
          <a:ln w="76200">
            <a:solidFill>
              <a:srgbClr val="000000"/>
            </a:solidFill>
            <a:round/>
            <a:headEnd/>
            <a:tailEnd/>
          </a:ln>
        </p:spPr>
        <p:txBody>
          <a:bodyPr wrap="none" anchor="ctr"/>
          <a:lstStyle/>
          <a:p>
            <a:pPr algn="ctr"/>
            <a:endParaRPr lang="en-US"/>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404483" name="Text Box 4"/>
          <p:cNvSpPr txBox="1">
            <a:spLocks noChangeArrowheads="1"/>
          </p:cNvSpPr>
          <p:nvPr/>
        </p:nvSpPr>
        <p:spPr bwMode="auto">
          <a:xfrm>
            <a:off x="914400" y="2000250"/>
            <a:ext cx="7315200" cy="12001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A.4. or “Fourth Order Absolute Dating”</a:t>
            </a:r>
          </a:p>
        </p:txBody>
      </p:sp>
      <p:sp>
        <p:nvSpPr>
          <p:cNvPr id="5" name="Rectangle 3"/>
          <p:cNvSpPr txBox="1">
            <a:spLocks noChangeArrowheads="1"/>
          </p:cNvSpPr>
          <p:nvPr/>
        </p:nvSpPr>
        <p:spPr bwMode="auto">
          <a:xfrm>
            <a:off x="914400" y="3810000"/>
            <a:ext cx="7315200" cy="1927225"/>
          </a:xfrm>
          <a:prstGeom prst="rect">
            <a:avLst/>
          </a:prstGeom>
          <a:noFill/>
          <a:ln w="9525">
            <a:noFill/>
            <a:miter lim="800000"/>
            <a:headEnd/>
            <a:tailEnd/>
          </a:ln>
        </p:spPr>
        <p:txBody>
          <a:bodyPr>
            <a:spAutoFit/>
          </a:bodyPr>
          <a:lstStyle/>
          <a:p>
            <a:pPr algn="ctr" eaLnBrk="0" hangingPunct="0">
              <a:spcBef>
                <a:spcPct val="20000"/>
              </a:spcBef>
              <a:buClr>
                <a:schemeClr val="hlink"/>
              </a:buClr>
              <a:defRPr/>
            </a:pPr>
            <a:r>
              <a:rPr kumimoji="1" lang="en-US" sz="2800" b="1" kern="0" baseline="0" dirty="0">
                <a:latin typeface="+mn-lt"/>
              </a:rPr>
              <a:t>age inferred from some</a:t>
            </a:r>
          </a:p>
          <a:p>
            <a:pPr algn="ctr" eaLnBrk="0" hangingPunct="0">
              <a:spcBef>
                <a:spcPct val="20000"/>
              </a:spcBef>
              <a:buClr>
                <a:schemeClr val="hlink"/>
              </a:buClr>
              <a:defRPr/>
            </a:pPr>
            <a:r>
              <a:rPr kumimoji="1" lang="en-US" sz="2800" b="1" kern="0" baseline="0" dirty="0">
                <a:latin typeface="+mn-lt"/>
              </a:rPr>
              <a:t>theoretical consideration</a:t>
            </a:r>
          </a:p>
          <a:p>
            <a:pPr algn="ctr" eaLnBrk="0" hangingPunct="0">
              <a:spcBef>
                <a:spcPct val="20000"/>
              </a:spcBef>
              <a:buClr>
                <a:schemeClr val="hlink"/>
              </a:buClr>
              <a:defRPr/>
            </a:pPr>
            <a:endParaRPr kumimoji="1" lang="en-US" sz="1600" b="1" kern="0" baseline="0" dirty="0">
              <a:latin typeface="+mn-lt"/>
            </a:endParaRPr>
          </a:p>
          <a:p>
            <a:pPr algn="ctr" eaLnBrk="0" hangingPunct="0">
              <a:lnSpc>
                <a:spcPct val="140000"/>
              </a:lnSpc>
              <a:spcBef>
                <a:spcPct val="20000"/>
              </a:spcBef>
              <a:buClr>
                <a:schemeClr val="hlink"/>
              </a:buClr>
              <a:defRPr/>
            </a:pPr>
            <a:r>
              <a:rPr kumimoji="1" lang="en-US" sz="2400" b="1" kern="0" baseline="0" dirty="0">
                <a:latin typeface="+mn-lt"/>
              </a:rPr>
              <a:t>e.g., ocean levels</a:t>
            </a:r>
            <a:endParaRPr kumimoji="1" lang="en-US" sz="2400" b="1" kern="0" dirty="0">
              <a:latin typeface="+mn-lt"/>
            </a:endParaRP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406531" name="Text Box 4"/>
          <p:cNvSpPr txBox="1">
            <a:spLocks noChangeArrowheads="1"/>
          </p:cNvSpPr>
          <p:nvPr/>
        </p:nvSpPr>
        <p:spPr bwMode="auto">
          <a:xfrm>
            <a:off x="914400" y="2000250"/>
            <a:ext cx="7315200" cy="12001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A.4. or “Fourth Order Absolute Dating”</a:t>
            </a:r>
          </a:p>
        </p:txBody>
      </p:sp>
      <p:sp>
        <p:nvSpPr>
          <p:cNvPr id="5" name="Rectangle 3"/>
          <p:cNvSpPr txBox="1">
            <a:spLocks noChangeArrowheads="1"/>
          </p:cNvSpPr>
          <p:nvPr/>
        </p:nvSpPr>
        <p:spPr bwMode="auto">
          <a:xfrm>
            <a:off x="914400" y="3810000"/>
            <a:ext cx="7315200" cy="2074863"/>
          </a:xfrm>
          <a:prstGeom prst="rect">
            <a:avLst/>
          </a:prstGeom>
          <a:noFill/>
          <a:ln w="9525">
            <a:noFill/>
            <a:miter lim="800000"/>
            <a:headEnd/>
            <a:tailEnd/>
          </a:ln>
        </p:spPr>
        <p:txBody>
          <a:bodyPr>
            <a:spAutoFit/>
          </a:bodyPr>
          <a:lstStyle/>
          <a:p>
            <a:pPr algn="ctr" eaLnBrk="0" hangingPunct="0">
              <a:spcBef>
                <a:spcPct val="20000"/>
              </a:spcBef>
              <a:buClr>
                <a:schemeClr val="hlink"/>
              </a:buClr>
              <a:defRPr/>
            </a:pPr>
            <a:r>
              <a:rPr kumimoji="1" lang="en-US" sz="2800" b="1" kern="0" baseline="0" dirty="0">
                <a:solidFill>
                  <a:schemeClr val="bg1">
                    <a:lumMod val="90000"/>
                  </a:schemeClr>
                </a:solidFill>
                <a:latin typeface="+mn-lt"/>
              </a:rPr>
              <a:t>age inferred from some</a:t>
            </a:r>
          </a:p>
          <a:p>
            <a:pPr algn="ctr" eaLnBrk="0" hangingPunct="0">
              <a:spcBef>
                <a:spcPct val="20000"/>
              </a:spcBef>
              <a:buClr>
                <a:schemeClr val="hlink"/>
              </a:buClr>
              <a:defRPr/>
            </a:pPr>
            <a:r>
              <a:rPr kumimoji="1" lang="en-US" sz="3600" b="1" kern="0" baseline="0" dirty="0">
                <a:latin typeface="+mn-lt"/>
              </a:rPr>
              <a:t>theoretical consideration</a:t>
            </a:r>
          </a:p>
          <a:p>
            <a:pPr algn="ctr" eaLnBrk="0" hangingPunct="0">
              <a:spcBef>
                <a:spcPct val="20000"/>
              </a:spcBef>
              <a:buClr>
                <a:schemeClr val="hlink"/>
              </a:buClr>
              <a:defRPr/>
            </a:pPr>
            <a:endParaRPr kumimoji="1" lang="en-US" sz="1600" b="1" kern="0" baseline="0" dirty="0">
              <a:latin typeface="+mn-lt"/>
            </a:endParaRPr>
          </a:p>
          <a:p>
            <a:pPr algn="ctr" eaLnBrk="0" hangingPunct="0">
              <a:lnSpc>
                <a:spcPct val="140000"/>
              </a:lnSpc>
              <a:spcBef>
                <a:spcPct val="20000"/>
              </a:spcBef>
              <a:buClr>
                <a:schemeClr val="hlink"/>
              </a:buClr>
              <a:defRPr/>
            </a:pPr>
            <a:r>
              <a:rPr kumimoji="1" lang="en-US" sz="2400" b="1" kern="0" baseline="0" dirty="0">
                <a:solidFill>
                  <a:schemeClr val="bg1">
                    <a:lumMod val="90000"/>
                  </a:schemeClr>
                </a:solidFill>
                <a:latin typeface="+mn-lt"/>
              </a:rPr>
              <a:t>e.g., ocean levels</a:t>
            </a:r>
            <a:endParaRPr kumimoji="1" lang="en-US" sz="2400" b="1" kern="0" dirty="0">
              <a:solidFill>
                <a:schemeClr val="bg1">
                  <a:lumMod val="90000"/>
                </a:schemeClr>
              </a:solidFill>
              <a:latin typeface="+mn-lt"/>
            </a:endParaRP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408579" name="Text Box 4"/>
          <p:cNvSpPr txBox="1">
            <a:spLocks noChangeArrowheads="1"/>
          </p:cNvSpPr>
          <p:nvPr/>
        </p:nvSpPr>
        <p:spPr bwMode="auto">
          <a:xfrm>
            <a:off x="914400" y="2000250"/>
            <a:ext cx="7315200" cy="12001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A.4. or “Fourth Order Absolute Dating”</a:t>
            </a:r>
          </a:p>
        </p:txBody>
      </p:sp>
      <p:sp>
        <p:nvSpPr>
          <p:cNvPr id="5" name="Rectangle 3"/>
          <p:cNvSpPr txBox="1">
            <a:spLocks noChangeArrowheads="1"/>
          </p:cNvSpPr>
          <p:nvPr/>
        </p:nvSpPr>
        <p:spPr bwMode="auto">
          <a:xfrm>
            <a:off x="914400" y="3810000"/>
            <a:ext cx="7315200" cy="1976438"/>
          </a:xfrm>
          <a:prstGeom prst="rect">
            <a:avLst/>
          </a:prstGeom>
          <a:noFill/>
          <a:ln w="9525">
            <a:noFill/>
            <a:miter lim="800000"/>
            <a:headEnd/>
            <a:tailEnd/>
          </a:ln>
        </p:spPr>
        <p:txBody>
          <a:bodyPr>
            <a:spAutoFit/>
          </a:bodyPr>
          <a:lstStyle/>
          <a:p>
            <a:pPr algn="ctr" eaLnBrk="0" hangingPunct="0">
              <a:spcBef>
                <a:spcPct val="20000"/>
              </a:spcBef>
              <a:buClr>
                <a:schemeClr val="hlink"/>
              </a:buClr>
              <a:defRPr/>
            </a:pPr>
            <a:r>
              <a:rPr kumimoji="1" lang="en-US" sz="2800" b="1" kern="0" baseline="0" dirty="0">
                <a:solidFill>
                  <a:schemeClr val="bg1">
                    <a:lumMod val="90000"/>
                  </a:schemeClr>
                </a:solidFill>
                <a:latin typeface="+mn-lt"/>
              </a:rPr>
              <a:t>age inferred from some</a:t>
            </a:r>
          </a:p>
          <a:p>
            <a:pPr algn="ctr" eaLnBrk="0" hangingPunct="0">
              <a:spcBef>
                <a:spcPct val="20000"/>
              </a:spcBef>
              <a:buClr>
                <a:schemeClr val="hlink"/>
              </a:buClr>
              <a:defRPr/>
            </a:pPr>
            <a:r>
              <a:rPr kumimoji="1" lang="en-US" sz="3600" b="1" kern="0" baseline="0" dirty="0">
                <a:solidFill>
                  <a:schemeClr val="bg1">
                    <a:lumMod val="90000"/>
                  </a:schemeClr>
                </a:solidFill>
                <a:latin typeface="+mn-lt"/>
              </a:rPr>
              <a:t>theoretical consideration</a:t>
            </a:r>
          </a:p>
          <a:p>
            <a:pPr algn="ctr" eaLnBrk="0" hangingPunct="0">
              <a:lnSpc>
                <a:spcPct val="140000"/>
              </a:lnSpc>
              <a:spcBef>
                <a:spcPct val="20000"/>
              </a:spcBef>
              <a:buClr>
                <a:schemeClr val="hlink"/>
              </a:buClr>
              <a:defRPr/>
            </a:pPr>
            <a:r>
              <a:rPr kumimoji="1" lang="en-US" sz="3200" b="1" kern="0" baseline="0" dirty="0">
                <a:solidFill>
                  <a:srgbClr val="000000"/>
                </a:solidFill>
                <a:latin typeface="+mn-lt"/>
              </a:rPr>
              <a:t>e.g., ocean levels</a:t>
            </a:r>
            <a:endParaRPr kumimoji="1" lang="en-US" sz="3200" b="1" kern="0" dirty="0">
              <a:solidFill>
                <a:srgbClr val="000000"/>
              </a:solidFill>
              <a:latin typeface="+mn-lt"/>
            </a:endParaRP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626" name="Picture 2">
            <a:hlinkClick r:id="rId3"/>
          </p:cNvPr>
          <p:cNvPicPr>
            <a:picLocks noChangeAspect="1" noChangeArrowheads="1"/>
          </p:cNvPicPr>
          <p:nvPr/>
        </p:nvPicPr>
        <p:blipFill>
          <a:blip r:embed="rId4"/>
          <a:srcRect/>
          <a:stretch>
            <a:fillRect/>
          </a:stretch>
        </p:blipFill>
        <p:spPr bwMode="auto">
          <a:xfrm>
            <a:off x="685800" y="495300"/>
            <a:ext cx="7772400" cy="5829300"/>
          </a:xfrm>
          <a:prstGeom prst="rect">
            <a:avLst/>
          </a:prstGeom>
          <a:noFill/>
          <a:ln w="9525">
            <a:noFill/>
            <a:miter lim="800000"/>
            <a:headEnd/>
            <a:tailEnd/>
          </a:ln>
        </p:spPr>
      </p:pic>
      <p:sp>
        <p:nvSpPr>
          <p:cNvPr id="869379" name="Oval 3"/>
          <p:cNvSpPr>
            <a:spLocks noChangeArrowheads="1"/>
          </p:cNvSpPr>
          <p:nvPr/>
        </p:nvSpPr>
        <p:spPr bwMode="auto">
          <a:xfrm rot="1545938">
            <a:off x="4330700" y="1879600"/>
            <a:ext cx="796925" cy="1524000"/>
          </a:xfrm>
          <a:prstGeom prst="ellipse">
            <a:avLst/>
          </a:prstGeom>
          <a:noFill/>
          <a:ln w="76200">
            <a:solidFill>
              <a:srgbClr val="FF9900"/>
            </a:solidFill>
            <a:round/>
            <a:headEnd/>
            <a:tailEnd/>
          </a:ln>
        </p:spPr>
        <p:txBody>
          <a:bodyPr wrap="none" anchor="ctr"/>
          <a:lstStyle/>
          <a:p>
            <a:pPr algn="ctr"/>
            <a:endParaRPr lang="en-US"/>
          </a:p>
        </p:txBody>
      </p:sp>
      <p:sp>
        <p:nvSpPr>
          <p:cNvPr id="869380" name="Oval 4"/>
          <p:cNvSpPr>
            <a:spLocks noChangeArrowheads="1"/>
          </p:cNvSpPr>
          <p:nvPr/>
        </p:nvSpPr>
        <p:spPr bwMode="auto">
          <a:xfrm rot="1545938">
            <a:off x="5357813" y="2028825"/>
            <a:ext cx="782637" cy="1524000"/>
          </a:xfrm>
          <a:prstGeom prst="ellipse">
            <a:avLst/>
          </a:prstGeom>
          <a:noFill/>
          <a:ln w="76200">
            <a:solidFill>
              <a:srgbClr val="FF9900"/>
            </a:solidFill>
            <a:round/>
            <a:headEnd/>
            <a:tailEnd/>
          </a:ln>
        </p:spPr>
        <p:txBody>
          <a:bodyPr wrap="none" anchor="ctr"/>
          <a:lstStyle/>
          <a:p>
            <a:pPr algn="ctr"/>
            <a:endParaRPr lang="en-US"/>
          </a:p>
        </p:txBody>
      </p:sp>
      <p:sp>
        <p:nvSpPr>
          <p:cNvPr id="869381" name="Oval 5"/>
          <p:cNvSpPr>
            <a:spLocks noChangeArrowheads="1"/>
          </p:cNvSpPr>
          <p:nvPr/>
        </p:nvSpPr>
        <p:spPr bwMode="auto">
          <a:xfrm rot="1545938">
            <a:off x="6189663" y="2208213"/>
            <a:ext cx="558800" cy="1524000"/>
          </a:xfrm>
          <a:prstGeom prst="ellipse">
            <a:avLst/>
          </a:prstGeom>
          <a:noFill/>
          <a:ln w="76200">
            <a:solidFill>
              <a:srgbClr val="FF9900"/>
            </a:solidFill>
            <a:round/>
            <a:headEnd/>
            <a:tailEnd/>
          </a:ln>
        </p:spPr>
        <p:txBody>
          <a:bodyPr wrap="none" anchor="ctr"/>
          <a:lstStyle/>
          <a:p>
            <a:pPr algn="ctr"/>
            <a:endParaRPr lang="en-US"/>
          </a:p>
        </p:txBody>
      </p:sp>
      <p:sp>
        <p:nvSpPr>
          <p:cNvPr id="869382" name="Oval 6"/>
          <p:cNvSpPr>
            <a:spLocks noChangeArrowheads="1"/>
          </p:cNvSpPr>
          <p:nvPr/>
        </p:nvSpPr>
        <p:spPr bwMode="auto">
          <a:xfrm rot="1545938">
            <a:off x="6605588" y="2255838"/>
            <a:ext cx="558800" cy="1524000"/>
          </a:xfrm>
          <a:prstGeom prst="ellipse">
            <a:avLst/>
          </a:prstGeom>
          <a:noFill/>
          <a:ln w="76200">
            <a:solidFill>
              <a:srgbClr val="FF9900"/>
            </a:solidFill>
            <a:round/>
            <a:headEnd/>
            <a:tailEnd/>
          </a:ln>
        </p:spPr>
        <p:txBody>
          <a:bodyPr wrap="none"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9379"/>
                                        </p:tgtEl>
                                        <p:attrNameLst>
                                          <p:attrName>style.visibility</p:attrName>
                                        </p:attrNameLst>
                                      </p:cBhvr>
                                      <p:to>
                                        <p:strVal val="visible"/>
                                      </p:to>
                                    </p:set>
                                  </p:childTnLst>
                                  <p:subTnLst>
                                    <p:set>
                                      <p:cBhvr override="childStyle">
                                        <p:cTn dur="1" fill="hold" display="0" masterRel="nextClick" afterEffect="1"/>
                                        <p:tgtEl>
                                          <p:spTgt spid="86937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9380"/>
                                        </p:tgtEl>
                                        <p:attrNameLst>
                                          <p:attrName>style.visibility</p:attrName>
                                        </p:attrNameLst>
                                      </p:cBhvr>
                                      <p:to>
                                        <p:strVal val="visible"/>
                                      </p:to>
                                    </p:set>
                                  </p:childTnLst>
                                  <p:subTnLst>
                                    <p:set>
                                      <p:cBhvr override="childStyle">
                                        <p:cTn dur="1" fill="hold" display="0" masterRel="nextClick" afterEffect="1"/>
                                        <p:tgtEl>
                                          <p:spTgt spid="86938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9381"/>
                                        </p:tgtEl>
                                        <p:attrNameLst>
                                          <p:attrName>style.visibility</p:attrName>
                                        </p:attrNameLst>
                                      </p:cBhvr>
                                      <p:to>
                                        <p:strVal val="visible"/>
                                      </p:to>
                                    </p:set>
                                  </p:childTnLst>
                                  <p:subTnLst>
                                    <p:set>
                                      <p:cBhvr override="childStyle">
                                        <p:cTn dur="1" fill="hold" display="0" masterRel="nextClick" afterEffect="1"/>
                                        <p:tgtEl>
                                          <p:spTgt spid="86938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9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379" grpId="0" animBg="1"/>
      <p:bldP spid="869380" grpId="0" animBg="1"/>
      <p:bldP spid="869381" grpId="0" animBg="1"/>
      <p:bldP spid="86938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1490" name="Text Box 2"/>
          <p:cNvSpPr txBox="1">
            <a:spLocks noChangeArrowheads="1"/>
          </p:cNvSpPr>
          <p:nvPr/>
        </p:nvSpPr>
        <p:spPr bwMode="auto">
          <a:xfrm>
            <a:off x="2895174" y="6276975"/>
            <a:ext cx="3325077" cy="369332"/>
          </a:xfrm>
          <a:prstGeom prst="rect">
            <a:avLst/>
          </a:prstGeom>
          <a:noFill/>
          <a:ln w="9525">
            <a:noFill/>
            <a:miter lim="800000"/>
            <a:headEnd/>
            <a:tailEnd/>
          </a:ln>
        </p:spPr>
        <p:txBody>
          <a:bodyPr wrap="none">
            <a:spAutoFit/>
          </a:bodyPr>
          <a:lstStyle/>
          <a:p>
            <a:pPr algn="ctr">
              <a:lnSpc>
                <a:spcPct val="150000"/>
              </a:lnSpc>
            </a:pPr>
            <a:r>
              <a:rPr lang="en-US" sz="1200" i="1" baseline="0" dirty="0">
                <a:solidFill>
                  <a:srgbClr val="FFFFFF"/>
                </a:solidFill>
              </a:rPr>
              <a:t>Understanding Humans, </a:t>
            </a:r>
            <a:r>
              <a:rPr lang="en-US" sz="1200" i="1" baseline="0" dirty="0" smtClean="0">
                <a:solidFill>
                  <a:srgbClr val="FFFFFF"/>
                </a:solidFill>
              </a:rPr>
              <a:t>11</a:t>
            </a:r>
            <a:r>
              <a:rPr lang="en-US" sz="1200" i="1" dirty="0" smtClean="0">
                <a:solidFill>
                  <a:srgbClr val="FFFFFF"/>
                </a:solidFill>
              </a:rPr>
              <a:t>th</a:t>
            </a:r>
            <a:r>
              <a:rPr lang="en-US" sz="1200" i="1" baseline="0" dirty="0" smtClean="0">
                <a:solidFill>
                  <a:srgbClr val="FFFFFF"/>
                </a:solidFill>
              </a:rPr>
              <a:t> </a:t>
            </a:r>
            <a:r>
              <a:rPr lang="en-US" sz="1200" i="1" baseline="0" dirty="0">
                <a:solidFill>
                  <a:srgbClr val="FFFFFF"/>
                </a:solidFill>
              </a:rPr>
              <a:t>Ed.</a:t>
            </a:r>
            <a:r>
              <a:rPr lang="en-US" sz="1200" baseline="0" dirty="0">
                <a:solidFill>
                  <a:srgbClr val="FFFFFF"/>
                </a:solidFill>
              </a:rPr>
              <a:t>, p. </a:t>
            </a:r>
            <a:r>
              <a:rPr lang="en-US" sz="1200" baseline="0" dirty="0" smtClean="0">
                <a:solidFill>
                  <a:srgbClr val="FFFFFF"/>
                </a:solidFill>
              </a:rPr>
              <a:t>184</a:t>
            </a:r>
            <a:endParaRPr lang="en-US" sz="1200" baseline="0" dirty="0">
              <a:solidFill>
                <a:srgbClr val="FFFFFF"/>
              </a:solidFill>
            </a:endParaRPr>
          </a:p>
        </p:txBody>
      </p:sp>
      <p:sp>
        <p:nvSpPr>
          <p:cNvPr id="12" name="Text Box 4"/>
          <p:cNvSpPr txBox="1">
            <a:spLocks noChangeArrowheads="1"/>
          </p:cNvSpPr>
          <p:nvPr/>
        </p:nvSpPr>
        <p:spPr bwMode="auto">
          <a:xfrm>
            <a:off x="1775302" y="5895976"/>
            <a:ext cx="5614037" cy="363176"/>
          </a:xfrm>
          <a:prstGeom prst="rect">
            <a:avLst/>
          </a:prstGeom>
          <a:noFill/>
          <a:ln w="9525">
            <a:noFill/>
            <a:miter lim="800000"/>
            <a:headEnd/>
            <a:tailEnd/>
          </a:ln>
          <a:effectLst/>
        </p:spPr>
        <p:txBody>
          <a:bodyPr wrap="none">
            <a:spAutoFit/>
          </a:bodyPr>
          <a:lstStyle/>
          <a:p>
            <a:pPr algn="ctr" fontAlgn="auto">
              <a:lnSpc>
                <a:spcPct val="110000"/>
              </a:lnSpc>
              <a:spcBef>
                <a:spcPts val="0"/>
              </a:spcBef>
              <a:spcAft>
                <a:spcPts val="0"/>
              </a:spcAft>
              <a:defRPr/>
            </a:pPr>
            <a:r>
              <a:rPr lang="en-US" sz="1600" b="1" kern="0" baseline="0" dirty="0" err="1">
                <a:solidFill>
                  <a:srgbClr val="FFFFFF"/>
                </a:solidFill>
              </a:rPr>
              <a:t>Paleoanthropology</a:t>
            </a:r>
            <a:r>
              <a:rPr lang="en-US" sz="1600" b="1" kern="0" baseline="0" dirty="0">
                <a:solidFill>
                  <a:srgbClr val="FFFFFF"/>
                </a:solidFill>
              </a:rPr>
              <a:t> is Heavily Interdisciplinary.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57400"/>
            <a:ext cx="8229600" cy="3575658"/>
          </a:xfrm>
          <a:prstGeom prst="rect">
            <a:avLst/>
          </a:prstGeom>
        </p:spPr>
      </p:pic>
      <p:sp>
        <p:nvSpPr>
          <p:cNvPr id="3" name="Rectangle 2"/>
          <p:cNvSpPr/>
          <p:nvPr/>
        </p:nvSpPr>
        <p:spPr>
          <a:xfrm>
            <a:off x="434050" y="2743200"/>
            <a:ext cx="3900343" cy="414909"/>
          </a:xfrm>
          <a:prstGeom prst="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a:solidFill>
                <a:srgbClr val="FFFFFF"/>
              </a:solidFill>
            </a:endParaRPr>
          </a:p>
        </p:txBody>
      </p:sp>
      <p:sp>
        <p:nvSpPr>
          <p:cNvPr id="5" name="Rectangle 4"/>
          <p:cNvSpPr/>
          <p:nvPr/>
        </p:nvSpPr>
        <p:spPr>
          <a:xfrm>
            <a:off x="2286000" y="3810000"/>
            <a:ext cx="4572000" cy="646331"/>
          </a:xfrm>
          <a:prstGeom prst="rect">
            <a:avLst/>
          </a:prstGeom>
        </p:spPr>
        <p:txBody>
          <a:bodyPr>
            <a:spAutoFit/>
          </a:bodyPr>
          <a:lstStyle/>
          <a:p>
            <a:r>
              <a:rPr lang="en-US" baseline="0" dirty="0">
                <a:solidFill>
                  <a:srgbClr val="FFFFFF"/>
                </a:solidFill>
              </a:rPr>
              <a:t>relative dating methods</a:t>
            </a:r>
          </a:p>
          <a:p>
            <a:endParaRPr lang="en-US" baseline="0" dirty="0">
              <a:solidFill>
                <a:srgbClr val="FFFFFF"/>
              </a:solidFill>
            </a:endParaRPr>
          </a:p>
        </p:txBody>
      </p:sp>
    </p:spTree>
    <p:extLst>
      <p:ext uri="{BB962C8B-B14F-4D97-AF65-F5344CB8AC3E}">
        <p14:creationId xmlns:p14="http://schemas.microsoft.com/office/powerpoint/2010/main" val="988293303"/>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2674" name="Picture 2">
            <a:hlinkClick r:id="rId3"/>
          </p:cNvPr>
          <p:cNvPicPr>
            <a:picLocks noChangeAspect="1" noChangeArrowheads="1"/>
          </p:cNvPicPr>
          <p:nvPr/>
        </p:nvPicPr>
        <p:blipFill>
          <a:blip r:embed="rId4"/>
          <a:srcRect/>
          <a:stretch>
            <a:fillRect/>
          </a:stretch>
        </p:blipFill>
        <p:spPr bwMode="auto">
          <a:xfrm>
            <a:off x="685800" y="495300"/>
            <a:ext cx="7772400" cy="5829300"/>
          </a:xfrm>
          <a:prstGeom prst="rect">
            <a:avLst/>
          </a:prstGeom>
          <a:noFill/>
          <a:ln w="9525">
            <a:noFill/>
            <a:miter lim="800000"/>
            <a:headEnd/>
            <a:tailEnd/>
          </a:ln>
        </p:spPr>
      </p:pic>
      <p:sp>
        <p:nvSpPr>
          <p:cNvPr id="412675" name="AutoShape 5"/>
          <p:cNvSpPr>
            <a:spLocks noChangeArrowheads="1"/>
          </p:cNvSpPr>
          <p:nvPr/>
        </p:nvSpPr>
        <p:spPr bwMode="auto">
          <a:xfrm>
            <a:off x="5624513" y="2333625"/>
            <a:ext cx="976312" cy="409575"/>
          </a:xfrm>
          <a:prstGeom prst="rightArrow">
            <a:avLst>
              <a:gd name="adj1" fmla="val 50000"/>
              <a:gd name="adj2" fmla="val 50246"/>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
        <p:nvSpPr>
          <p:cNvPr id="412676" name="AutoShape 5"/>
          <p:cNvSpPr>
            <a:spLocks noChangeArrowheads="1"/>
          </p:cNvSpPr>
          <p:nvPr/>
        </p:nvSpPr>
        <p:spPr bwMode="auto">
          <a:xfrm rot="-2745089">
            <a:off x="6020595" y="3298031"/>
            <a:ext cx="976312" cy="409575"/>
          </a:xfrm>
          <a:prstGeom prst="rightArrow">
            <a:avLst>
              <a:gd name="adj1" fmla="val 50000"/>
              <a:gd name="adj2" fmla="val 50246"/>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405" y="404150"/>
            <a:ext cx="7536264" cy="5943600"/>
          </a:xfrm>
          <a:prstGeom prst="rect">
            <a:avLst/>
          </a:prstGeom>
        </p:spPr>
      </p:pic>
      <p:sp>
        <p:nvSpPr>
          <p:cNvPr id="5" name="Text Box 2"/>
          <p:cNvSpPr txBox="1">
            <a:spLocks noChangeArrowheads="1"/>
          </p:cNvSpPr>
          <p:nvPr/>
        </p:nvSpPr>
        <p:spPr bwMode="auto">
          <a:xfrm>
            <a:off x="2891999" y="6400800"/>
            <a:ext cx="3325077" cy="369332"/>
          </a:xfrm>
          <a:prstGeom prst="rect">
            <a:avLst/>
          </a:prstGeom>
          <a:noFill/>
          <a:ln w="9525">
            <a:noFill/>
            <a:miter lim="800000"/>
            <a:headEnd/>
            <a:tailEnd/>
          </a:ln>
        </p:spPr>
        <p:txBody>
          <a:bodyPr wrap="none">
            <a:spAutoFit/>
          </a:bodyPr>
          <a:lstStyle/>
          <a:p>
            <a:pPr algn="ctr">
              <a:lnSpc>
                <a:spcPct val="150000"/>
              </a:lnSpc>
            </a:pPr>
            <a:r>
              <a:rPr lang="en-US" sz="1200" i="1" baseline="0" dirty="0">
                <a:solidFill>
                  <a:schemeClr val="tx2"/>
                </a:solidFill>
              </a:rPr>
              <a:t>Understanding Humans, </a:t>
            </a:r>
            <a:r>
              <a:rPr lang="en-US" sz="1200" i="1" baseline="0" dirty="0" smtClean="0">
                <a:solidFill>
                  <a:schemeClr val="tx2"/>
                </a:solidFill>
              </a:rPr>
              <a:t>11</a:t>
            </a:r>
            <a:r>
              <a:rPr lang="en-US" sz="1200" i="1" dirty="0" smtClean="0">
                <a:solidFill>
                  <a:schemeClr val="tx2"/>
                </a:solidFill>
              </a:rPr>
              <a:t>th</a:t>
            </a:r>
            <a:r>
              <a:rPr lang="en-US" sz="1200" i="1" baseline="0" dirty="0" smtClean="0">
                <a:solidFill>
                  <a:schemeClr val="tx2"/>
                </a:solidFill>
              </a:rPr>
              <a:t> </a:t>
            </a:r>
            <a:r>
              <a:rPr lang="en-US" sz="1200" i="1" baseline="0" dirty="0">
                <a:solidFill>
                  <a:schemeClr val="tx2"/>
                </a:solidFill>
              </a:rPr>
              <a:t>Ed.</a:t>
            </a:r>
            <a:r>
              <a:rPr lang="en-US" sz="1200" baseline="0" dirty="0">
                <a:solidFill>
                  <a:schemeClr val="tx2"/>
                </a:solidFill>
              </a:rPr>
              <a:t>, p. </a:t>
            </a:r>
            <a:r>
              <a:rPr lang="en-US" sz="1200" baseline="0" dirty="0" smtClean="0">
                <a:solidFill>
                  <a:schemeClr val="tx2"/>
                </a:solidFill>
              </a:rPr>
              <a:t>253</a:t>
            </a:r>
            <a:endParaRPr lang="en-US" sz="1200" baseline="0" dirty="0">
              <a:solidFill>
                <a:schemeClr val="tx2"/>
              </a:solidFill>
            </a:endParaRPr>
          </a:p>
        </p:txBody>
      </p:sp>
    </p:spTree>
    <p:extLst>
      <p:ext uri="{BB962C8B-B14F-4D97-AF65-F5344CB8AC3E}">
        <p14:creationId xmlns:p14="http://schemas.microsoft.com/office/powerpoint/2010/main" val="2062696485"/>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6770" name="Picture 2"/>
          <p:cNvPicPr>
            <a:picLocks noChangeAspect="1" noChangeArrowheads="1"/>
          </p:cNvPicPr>
          <p:nvPr/>
        </p:nvPicPr>
        <p:blipFill>
          <a:blip r:embed="rId3"/>
          <a:srcRect/>
          <a:stretch>
            <a:fillRect/>
          </a:stretch>
        </p:blipFill>
        <p:spPr bwMode="auto">
          <a:xfrm>
            <a:off x="685800" y="381000"/>
            <a:ext cx="7772400" cy="5702300"/>
          </a:xfrm>
          <a:prstGeom prst="rect">
            <a:avLst/>
          </a:prstGeom>
          <a:noFill/>
          <a:ln w="9525">
            <a:noFill/>
            <a:miter lim="800000"/>
            <a:headEnd/>
            <a:tailEnd/>
          </a:ln>
        </p:spPr>
      </p:pic>
      <p:sp>
        <p:nvSpPr>
          <p:cNvPr id="416771" name="Rectangle 7"/>
          <p:cNvSpPr>
            <a:spLocks noChangeArrowheads="1"/>
          </p:cNvSpPr>
          <p:nvPr/>
        </p:nvSpPr>
        <p:spPr bwMode="auto">
          <a:xfrm>
            <a:off x="1447800" y="6337300"/>
            <a:ext cx="6248400" cy="277813"/>
          </a:xfrm>
          <a:prstGeom prst="rect">
            <a:avLst/>
          </a:prstGeom>
          <a:noFill/>
          <a:ln w="9525">
            <a:noFill/>
            <a:miter lim="800000"/>
            <a:headEnd/>
            <a:tailEnd/>
          </a:ln>
        </p:spPr>
        <p:txBody>
          <a:bodyPr>
            <a:spAutoFit/>
          </a:bodyPr>
          <a:lstStyle/>
          <a:p>
            <a:pPr algn="ctr"/>
            <a:r>
              <a:rPr lang="en-US" sz="1200" baseline="0">
                <a:solidFill>
                  <a:schemeClr val="tx2"/>
                </a:solidFill>
                <a:hlinkClick r:id="rId4"/>
              </a:rPr>
              <a:t>http://commons.wikimedia.org/wiki/File:Northern_icesheet_hg.png</a:t>
            </a:r>
            <a:endParaRPr lang="en-US" sz="1200" baseline="0">
              <a:solidFill>
                <a:schemeClr val="tx2"/>
              </a:solidFill>
            </a:endParaRPr>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18818" name="Picture 2" descr="10_58"/>
          <p:cNvPicPr>
            <a:picLocks noChangeAspect="1" noChangeArrowheads="1"/>
          </p:cNvPicPr>
          <p:nvPr/>
        </p:nvPicPr>
        <p:blipFill>
          <a:blip r:embed="rId3"/>
          <a:srcRect/>
          <a:stretch>
            <a:fillRect/>
          </a:stretch>
        </p:blipFill>
        <p:spPr bwMode="auto">
          <a:xfrm>
            <a:off x="2819400" y="1295400"/>
            <a:ext cx="3384550" cy="5105400"/>
          </a:xfrm>
          <a:prstGeom prst="rect">
            <a:avLst/>
          </a:prstGeom>
          <a:noFill/>
          <a:ln w="9525">
            <a:noFill/>
            <a:miter lim="800000"/>
            <a:headEnd/>
            <a:tailEnd/>
          </a:ln>
        </p:spPr>
      </p:pic>
      <p:sp>
        <p:nvSpPr>
          <p:cNvPr id="418819" name="Text Box 4"/>
          <p:cNvSpPr txBox="1">
            <a:spLocks noChangeArrowheads="1"/>
          </p:cNvSpPr>
          <p:nvPr/>
        </p:nvSpPr>
        <p:spPr bwMode="auto">
          <a:xfrm>
            <a:off x="0" y="6400800"/>
            <a:ext cx="9144000" cy="457200"/>
          </a:xfrm>
          <a:prstGeom prst="rect">
            <a:avLst/>
          </a:prstGeom>
          <a:solidFill>
            <a:srgbClr val="000000"/>
          </a:solidFill>
          <a:ln w="9525">
            <a:noFill/>
            <a:miter lim="800000"/>
            <a:headEnd/>
            <a:tailEnd/>
          </a:ln>
        </p:spPr>
        <p:txBody>
          <a:bodyPr>
            <a:spAutoFit/>
          </a:bodyPr>
          <a:lstStyle/>
          <a:p>
            <a:pPr algn="ctr"/>
            <a:r>
              <a:rPr lang="en-US" sz="2400" b="1" baseline="0">
                <a:solidFill>
                  <a:schemeClr val="tx2"/>
                </a:solidFill>
              </a:rPr>
              <a:t>Other Methods of Analysis</a:t>
            </a:r>
          </a:p>
        </p:txBody>
      </p:sp>
      <p:sp>
        <p:nvSpPr>
          <p:cNvPr id="418820" name="Text Box 5"/>
          <p:cNvSpPr txBox="1">
            <a:spLocks noChangeArrowheads="1"/>
          </p:cNvSpPr>
          <p:nvPr/>
        </p:nvSpPr>
        <p:spPr bwMode="auto">
          <a:xfrm>
            <a:off x="2825750" y="228600"/>
            <a:ext cx="3446463" cy="396875"/>
          </a:xfrm>
          <a:prstGeom prst="rect">
            <a:avLst/>
          </a:prstGeom>
          <a:noFill/>
          <a:ln w="9525">
            <a:noFill/>
            <a:miter lim="800000"/>
            <a:headEnd/>
            <a:tailEnd/>
          </a:ln>
        </p:spPr>
        <p:txBody>
          <a:bodyPr wrap="none">
            <a:spAutoFit/>
          </a:bodyPr>
          <a:lstStyle/>
          <a:p>
            <a:pPr algn="ctr"/>
            <a:r>
              <a:rPr kumimoji="1" lang="en-US" sz="2000" baseline="0">
                <a:solidFill>
                  <a:schemeClr val="tx2"/>
                </a:solidFill>
              </a:rPr>
              <a:t>Continue on to </a:t>
            </a:r>
            <a:r>
              <a:rPr kumimoji="1" lang="en-US" sz="2000" baseline="0">
                <a:solidFill>
                  <a:schemeClr val="tx2"/>
                </a:solidFill>
                <a:hlinkClick r:id="rId4"/>
              </a:rPr>
              <a:t>Set # 10E</a:t>
            </a:r>
            <a:endParaRPr kumimoji="1" lang="en-US" sz="2000" baseline="0">
              <a:solidFill>
                <a:schemeClr val="tx2"/>
              </a:solidFill>
              <a:hlinkClick r:id="" action="ppaction://hlinkshowjump?jump=nextslide"/>
            </a:endParaRPr>
          </a:p>
        </p:txBody>
      </p:sp>
      <p:sp>
        <p:nvSpPr>
          <p:cNvPr id="418821" name="Text Box 6"/>
          <p:cNvSpPr txBox="1">
            <a:spLocks noChangeArrowheads="1"/>
          </p:cNvSpPr>
          <p:nvPr/>
        </p:nvSpPr>
        <p:spPr bwMode="auto">
          <a:xfrm>
            <a:off x="838200" y="762000"/>
            <a:ext cx="7467600" cy="457200"/>
          </a:xfrm>
          <a:prstGeom prst="rect">
            <a:avLst/>
          </a:prstGeom>
          <a:noFill/>
          <a:ln w="9525">
            <a:noFill/>
            <a:miter lim="800000"/>
            <a:headEnd/>
            <a:tailEnd/>
          </a:ln>
        </p:spPr>
        <p:txBody>
          <a:bodyPr>
            <a:spAutoFit/>
          </a:bodyPr>
          <a:lstStyle/>
          <a:p>
            <a:pPr algn="ctr" eaLnBrk="0" hangingPunct="0">
              <a:spcBef>
                <a:spcPct val="20000"/>
              </a:spcBef>
              <a:buClr>
                <a:schemeClr val="hlink"/>
              </a:buClr>
            </a:pPr>
            <a:r>
              <a:rPr kumimoji="1" lang="en-US" sz="2400" b="1" baseline="0">
                <a:solidFill>
                  <a:schemeClr val="tx2"/>
                </a:solidFill>
              </a:rPr>
              <a:t>Special Skills Used to Study Early Humans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1490" name="Text Box 2"/>
          <p:cNvSpPr txBox="1">
            <a:spLocks noChangeArrowheads="1"/>
          </p:cNvSpPr>
          <p:nvPr/>
        </p:nvSpPr>
        <p:spPr bwMode="auto">
          <a:xfrm>
            <a:off x="2895174" y="6276975"/>
            <a:ext cx="3325077" cy="369332"/>
          </a:xfrm>
          <a:prstGeom prst="rect">
            <a:avLst/>
          </a:prstGeom>
          <a:noFill/>
          <a:ln w="9525">
            <a:noFill/>
            <a:miter lim="800000"/>
            <a:headEnd/>
            <a:tailEnd/>
          </a:ln>
        </p:spPr>
        <p:txBody>
          <a:bodyPr wrap="none">
            <a:spAutoFit/>
          </a:bodyPr>
          <a:lstStyle/>
          <a:p>
            <a:pPr algn="ctr">
              <a:lnSpc>
                <a:spcPct val="150000"/>
              </a:lnSpc>
            </a:pPr>
            <a:r>
              <a:rPr lang="en-US" sz="1200" i="1" baseline="0" dirty="0">
                <a:solidFill>
                  <a:srgbClr val="FFFFFF"/>
                </a:solidFill>
              </a:rPr>
              <a:t>Understanding Humans, </a:t>
            </a:r>
            <a:r>
              <a:rPr lang="en-US" sz="1200" i="1" baseline="0" dirty="0" smtClean="0">
                <a:solidFill>
                  <a:srgbClr val="FFFFFF"/>
                </a:solidFill>
              </a:rPr>
              <a:t>11</a:t>
            </a:r>
            <a:r>
              <a:rPr lang="en-US" sz="1200" i="1" dirty="0" smtClean="0">
                <a:solidFill>
                  <a:srgbClr val="FFFFFF"/>
                </a:solidFill>
              </a:rPr>
              <a:t>th</a:t>
            </a:r>
            <a:r>
              <a:rPr lang="en-US" sz="1200" i="1" baseline="0" dirty="0" smtClean="0">
                <a:solidFill>
                  <a:srgbClr val="FFFFFF"/>
                </a:solidFill>
              </a:rPr>
              <a:t> </a:t>
            </a:r>
            <a:r>
              <a:rPr lang="en-US" sz="1200" i="1" baseline="0" dirty="0">
                <a:solidFill>
                  <a:srgbClr val="FFFFFF"/>
                </a:solidFill>
              </a:rPr>
              <a:t>Ed.</a:t>
            </a:r>
            <a:r>
              <a:rPr lang="en-US" sz="1200" baseline="0" dirty="0">
                <a:solidFill>
                  <a:srgbClr val="FFFFFF"/>
                </a:solidFill>
              </a:rPr>
              <a:t>, p. </a:t>
            </a:r>
            <a:r>
              <a:rPr lang="en-US" sz="1200" baseline="0" dirty="0" smtClean="0">
                <a:solidFill>
                  <a:srgbClr val="FFFFFF"/>
                </a:solidFill>
              </a:rPr>
              <a:t>184</a:t>
            </a:r>
            <a:endParaRPr lang="en-US" sz="1200" baseline="0" dirty="0">
              <a:solidFill>
                <a:srgbClr val="FFFFFF"/>
              </a:solidFill>
            </a:endParaRPr>
          </a:p>
        </p:txBody>
      </p:sp>
      <p:sp>
        <p:nvSpPr>
          <p:cNvPr id="12" name="Text Box 4"/>
          <p:cNvSpPr txBox="1">
            <a:spLocks noChangeArrowheads="1"/>
          </p:cNvSpPr>
          <p:nvPr/>
        </p:nvSpPr>
        <p:spPr bwMode="auto">
          <a:xfrm>
            <a:off x="1775302" y="5895976"/>
            <a:ext cx="5614037" cy="363176"/>
          </a:xfrm>
          <a:prstGeom prst="rect">
            <a:avLst/>
          </a:prstGeom>
          <a:noFill/>
          <a:ln w="9525">
            <a:noFill/>
            <a:miter lim="800000"/>
            <a:headEnd/>
            <a:tailEnd/>
          </a:ln>
          <a:effectLst/>
        </p:spPr>
        <p:txBody>
          <a:bodyPr wrap="none">
            <a:spAutoFit/>
          </a:bodyPr>
          <a:lstStyle/>
          <a:p>
            <a:pPr algn="ctr" fontAlgn="auto">
              <a:lnSpc>
                <a:spcPct val="110000"/>
              </a:lnSpc>
              <a:spcBef>
                <a:spcPts val="0"/>
              </a:spcBef>
              <a:spcAft>
                <a:spcPts val="0"/>
              </a:spcAft>
              <a:defRPr/>
            </a:pPr>
            <a:r>
              <a:rPr lang="en-US" sz="1600" b="1" kern="0" baseline="0" dirty="0" err="1">
                <a:solidFill>
                  <a:srgbClr val="FFFFFF"/>
                </a:solidFill>
              </a:rPr>
              <a:t>Paleoanthropology</a:t>
            </a:r>
            <a:r>
              <a:rPr lang="en-US" sz="1600" b="1" kern="0" baseline="0" dirty="0">
                <a:solidFill>
                  <a:srgbClr val="FFFFFF"/>
                </a:solidFill>
              </a:rPr>
              <a:t> is Heavily Interdisciplinary.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57400"/>
            <a:ext cx="8229600" cy="3575658"/>
          </a:xfrm>
          <a:prstGeom prst="rect">
            <a:avLst/>
          </a:prstGeom>
        </p:spPr>
      </p:pic>
      <p:sp>
        <p:nvSpPr>
          <p:cNvPr id="3" name="Rectangle 2"/>
          <p:cNvSpPr/>
          <p:nvPr/>
        </p:nvSpPr>
        <p:spPr>
          <a:xfrm>
            <a:off x="434050" y="2743200"/>
            <a:ext cx="3900343" cy="414909"/>
          </a:xfrm>
          <a:prstGeom prst="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a:solidFill>
                <a:srgbClr val="FFFFFF"/>
              </a:solidFill>
            </a:endParaRPr>
          </a:p>
        </p:txBody>
      </p:sp>
      <p:sp>
        <p:nvSpPr>
          <p:cNvPr id="5" name="Rectangle 4"/>
          <p:cNvSpPr/>
          <p:nvPr/>
        </p:nvSpPr>
        <p:spPr>
          <a:xfrm>
            <a:off x="2286000" y="3810000"/>
            <a:ext cx="4572000" cy="646331"/>
          </a:xfrm>
          <a:prstGeom prst="rect">
            <a:avLst/>
          </a:prstGeom>
        </p:spPr>
        <p:txBody>
          <a:bodyPr>
            <a:spAutoFit/>
          </a:bodyPr>
          <a:lstStyle/>
          <a:p>
            <a:r>
              <a:rPr lang="en-US" baseline="0" dirty="0">
                <a:solidFill>
                  <a:srgbClr val="FFFFFF"/>
                </a:solidFill>
              </a:rPr>
              <a:t>relative dating methods</a:t>
            </a:r>
          </a:p>
          <a:p>
            <a:endParaRPr lang="en-US" baseline="0" dirty="0">
              <a:solidFill>
                <a:srgbClr val="FFFFFF"/>
              </a:solidFill>
            </a:endParaRPr>
          </a:p>
        </p:txBody>
      </p:sp>
      <p:sp>
        <p:nvSpPr>
          <p:cNvPr id="8" name="Text Box 10"/>
          <p:cNvSpPr txBox="1">
            <a:spLocks noChangeArrowheads="1"/>
          </p:cNvSpPr>
          <p:nvPr/>
        </p:nvSpPr>
        <p:spPr bwMode="auto">
          <a:xfrm>
            <a:off x="1447800" y="3352800"/>
            <a:ext cx="6248400" cy="2209800"/>
          </a:xfrm>
          <a:prstGeom prst="rect">
            <a:avLst/>
          </a:prstGeom>
          <a:solidFill>
            <a:srgbClr val="FFFFFF"/>
          </a:solidFill>
          <a:ln w="76200">
            <a:solidFill>
              <a:srgbClr val="FF9900"/>
            </a:solidFill>
            <a:miter lim="800000"/>
            <a:headEnd/>
            <a:tailEnd/>
          </a:ln>
        </p:spPr>
        <p:txBody>
          <a:bodyPr wrap="none"/>
          <a:lstStyle/>
          <a:p>
            <a:pPr marL="0" marR="0" lvl="0" indent="0" algn="ctr" defTabSz="914400" eaLnBrk="1" fontAlgn="auto" latinLnBrk="0" hangingPunct="1">
              <a:lnSpc>
                <a:spcPct val="13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3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rPr>
              <a:t>REM: relative</a:t>
            </a:r>
          </a:p>
          <a:p>
            <a:pPr marL="0" marR="0" lvl="0" indent="0" algn="ctr" defTabSz="914400" eaLnBrk="1" fontAlgn="auto" latinLnBrk="0" hangingPunct="1">
              <a:lnSpc>
                <a:spcPct val="13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rPr>
              <a:t>methods</a:t>
            </a:r>
          </a:p>
          <a:p>
            <a:pPr marL="0" marR="0" lvl="0" indent="0" algn="ctr" defTabSz="914400" eaLnBrk="1" fontAlgn="auto" latinLnBrk="0" hangingPunct="1">
              <a:lnSpc>
                <a:spcPct val="13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rPr>
              <a:t>tell you whether something is</a:t>
            </a:r>
          </a:p>
          <a:p>
            <a:pPr marL="0" marR="0" lvl="0" indent="0" algn="ctr" defTabSz="914400" eaLnBrk="1" fontAlgn="auto" latinLnBrk="0" hangingPunct="1">
              <a:lnSpc>
                <a:spcPct val="13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rPr>
              <a:t>older / younger / the same age</a:t>
            </a:r>
          </a:p>
        </p:txBody>
      </p:sp>
    </p:spTree>
    <p:extLst>
      <p:ext uri="{BB962C8B-B14F-4D97-AF65-F5344CB8AC3E}">
        <p14:creationId xmlns:p14="http://schemas.microsoft.com/office/powerpoint/2010/main" val="182596860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98658" name="Text Box 2"/>
          <p:cNvSpPr txBox="1">
            <a:spLocks noChangeArrowheads="1"/>
          </p:cNvSpPr>
          <p:nvPr/>
        </p:nvSpPr>
        <p:spPr bwMode="auto">
          <a:xfrm>
            <a:off x="3041650" y="6248400"/>
            <a:ext cx="3040063" cy="369888"/>
          </a:xfrm>
          <a:prstGeom prst="rect">
            <a:avLst/>
          </a:prstGeom>
          <a:noFill/>
          <a:ln w="9525">
            <a:noFill/>
            <a:miter lim="800000"/>
            <a:headEnd/>
            <a:tailEnd/>
          </a:ln>
        </p:spPr>
        <p:txBody>
          <a:bodyPr wrap="none">
            <a:spAutoFit/>
          </a:bodyPr>
          <a:lstStyle/>
          <a:p>
            <a:pPr algn="ctr">
              <a:lnSpc>
                <a:spcPct val="150000"/>
              </a:lnSpc>
            </a:pPr>
            <a:r>
              <a:rPr lang="en-US" sz="1200" i="1" baseline="0">
                <a:solidFill>
                  <a:schemeClr val="tx2"/>
                </a:solidFill>
              </a:rPr>
              <a:t>Humankind Emerging, 7</a:t>
            </a:r>
            <a:r>
              <a:rPr lang="en-US" sz="1200" i="1">
                <a:solidFill>
                  <a:schemeClr val="tx2"/>
                </a:solidFill>
              </a:rPr>
              <a:t>th</a:t>
            </a:r>
            <a:r>
              <a:rPr lang="en-US" sz="1200" i="1" baseline="0">
                <a:solidFill>
                  <a:schemeClr val="tx2"/>
                </a:solidFill>
              </a:rPr>
              <a:t> Ed.</a:t>
            </a:r>
            <a:r>
              <a:rPr lang="en-US" sz="1200" baseline="0">
                <a:solidFill>
                  <a:schemeClr val="tx2"/>
                </a:solidFill>
              </a:rPr>
              <a:t>, p. 24.</a:t>
            </a:r>
          </a:p>
        </p:txBody>
      </p:sp>
      <p:pic>
        <p:nvPicPr>
          <p:cNvPr id="198659" name="Picture 5" descr="stratigraphy1"/>
          <p:cNvPicPr>
            <a:picLocks noChangeAspect="1" noChangeArrowheads="1"/>
          </p:cNvPicPr>
          <p:nvPr/>
        </p:nvPicPr>
        <p:blipFill>
          <a:blip r:embed="rId3"/>
          <a:srcRect/>
          <a:stretch>
            <a:fillRect/>
          </a:stretch>
        </p:blipFill>
        <p:spPr bwMode="auto">
          <a:xfrm>
            <a:off x="1095375" y="211138"/>
            <a:ext cx="6948488" cy="5943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0706" name="Picture 3" descr="11_32"/>
          <p:cNvPicPr>
            <a:picLocks noChangeAspect="1" noChangeArrowheads="1"/>
          </p:cNvPicPr>
          <p:nvPr/>
        </p:nvPicPr>
        <p:blipFill>
          <a:blip r:embed="rId3"/>
          <a:srcRect/>
          <a:stretch>
            <a:fillRect/>
          </a:stretch>
        </p:blipFill>
        <p:spPr bwMode="auto">
          <a:xfrm>
            <a:off x="1103313" y="276225"/>
            <a:ext cx="6945312" cy="5943600"/>
          </a:xfrm>
          <a:prstGeom prst="rect">
            <a:avLst/>
          </a:prstGeom>
          <a:noFill/>
          <a:ln w="9525">
            <a:noFill/>
            <a:miter lim="800000"/>
            <a:headEnd/>
            <a:tailEnd/>
          </a:ln>
        </p:spPr>
      </p:pic>
      <p:sp>
        <p:nvSpPr>
          <p:cNvPr id="200707" name="Text Box 4"/>
          <p:cNvSpPr txBox="1">
            <a:spLocks noChangeArrowheads="1"/>
          </p:cNvSpPr>
          <p:nvPr/>
        </p:nvSpPr>
        <p:spPr bwMode="auto">
          <a:xfrm>
            <a:off x="3448050" y="6276975"/>
            <a:ext cx="2233613" cy="331788"/>
          </a:xfrm>
          <a:prstGeom prst="rect">
            <a:avLst/>
          </a:prstGeom>
          <a:noFill/>
          <a:ln w="9525">
            <a:noFill/>
            <a:miter lim="800000"/>
            <a:headEnd/>
            <a:tailEnd/>
          </a:ln>
        </p:spPr>
        <p:txBody>
          <a:bodyPr wrap="none">
            <a:spAutoFit/>
          </a:bodyPr>
          <a:lstStyle/>
          <a:p>
            <a:pPr algn="ctr">
              <a:lnSpc>
                <a:spcPct val="150000"/>
              </a:lnSpc>
            </a:pPr>
            <a:r>
              <a:rPr lang="en-US" sz="1200" i="1" baseline="0">
                <a:solidFill>
                  <a:schemeClr val="tx2"/>
                </a:solidFill>
              </a:rPr>
              <a:t>People of the Earth, </a:t>
            </a:r>
            <a:r>
              <a:rPr lang="en-US" sz="1200" baseline="0">
                <a:solidFill>
                  <a:schemeClr val="tx2"/>
                </a:solidFill>
              </a:rPr>
              <a:t>p. 18.</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1490" name="Text Box 2"/>
          <p:cNvSpPr txBox="1">
            <a:spLocks noChangeArrowheads="1"/>
          </p:cNvSpPr>
          <p:nvPr/>
        </p:nvSpPr>
        <p:spPr bwMode="auto">
          <a:xfrm>
            <a:off x="2895174" y="6276975"/>
            <a:ext cx="3325076" cy="332014"/>
          </a:xfrm>
          <a:prstGeom prst="rect">
            <a:avLst/>
          </a:prstGeom>
          <a:noFill/>
          <a:ln w="9525">
            <a:noFill/>
            <a:miter lim="800000"/>
            <a:headEnd/>
            <a:tailEnd/>
          </a:ln>
        </p:spPr>
        <p:txBody>
          <a:bodyPr wrap="none">
            <a:spAutoFit/>
          </a:bodyPr>
          <a:lstStyle/>
          <a:p>
            <a:pPr algn="ctr">
              <a:lnSpc>
                <a:spcPct val="150000"/>
              </a:lnSpc>
            </a:pPr>
            <a:r>
              <a:rPr lang="en-US" sz="1200" i="1" baseline="0" dirty="0">
                <a:solidFill>
                  <a:srgbClr val="000000"/>
                </a:solidFill>
              </a:rPr>
              <a:t>Understanding Humans, </a:t>
            </a:r>
            <a:r>
              <a:rPr lang="en-US" sz="1200" i="1" baseline="0" dirty="0" smtClean="0">
                <a:solidFill>
                  <a:srgbClr val="000000"/>
                </a:solidFill>
              </a:rPr>
              <a:t>11</a:t>
            </a:r>
            <a:r>
              <a:rPr lang="en-US" sz="1200" i="1" dirty="0" smtClean="0">
                <a:solidFill>
                  <a:srgbClr val="000000"/>
                </a:solidFill>
              </a:rPr>
              <a:t>th</a:t>
            </a:r>
            <a:r>
              <a:rPr lang="en-US" sz="1200" i="1" baseline="0" dirty="0" smtClean="0">
                <a:solidFill>
                  <a:srgbClr val="000000"/>
                </a:solidFill>
              </a:rPr>
              <a:t> </a:t>
            </a:r>
            <a:r>
              <a:rPr lang="en-US" sz="1200" i="1" baseline="0" dirty="0">
                <a:solidFill>
                  <a:srgbClr val="000000"/>
                </a:solidFill>
              </a:rPr>
              <a:t>Ed.</a:t>
            </a:r>
            <a:r>
              <a:rPr lang="en-US" sz="1200" baseline="0" dirty="0">
                <a:solidFill>
                  <a:srgbClr val="000000"/>
                </a:solidFill>
              </a:rPr>
              <a:t>, p. </a:t>
            </a:r>
            <a:r>
              <a:rPr lang="en-US" sz="1200" baseline="0" dirty="0" smtClean="0">
                <a:solidFill>
                  <a:srgbClr val="000000"/>
                </a:solidFill>
              </a:rPr>
              <a:t>185</a:t>
            </a:r>
            <a:endParaRPr lang="en-US" sz="1200" baseline="0" dirty="0">
              <a:solidFill>
                <a:srgbClr val="000000"/>
              </a:solidFill>
            </a:endParaRPr>
          </a:p>
        </p:txBody>
      </p:sp>
      <p:sp>
        <p:nvSpPr>
          <p:cNvPr id="12" name="Text Box 4"/>
          <p:cNvSpPr txBox="1">
            <a:spLocks noChangeArrowheads="1"/>
          </p:cNvSpPr>
          <p:nvPr/>
        </p:nvSpPr>
        <p:spPr bwMode="auto">
          <a:xfrm>
            <a:off x="3004345" y="5895976"/>
            <a:ext cx="3167854" cy="338041"/>
          </a:xfrm>
          <a:prstGeom prst="rect">
            <a:avLst/>
          </a:prstGeom>
          <a:noFill/>
          <a:ln w="9525">
            <a:noFill/>
            <a:miter lim="800000"/>
            <a:headEnd/>
            <a:tailEnd/>
          </a:ln>
          <a:effectLst/>
        </p:spPr>
        <p:txBody>
          <a:bodyPr wrap="none">
            <a:spAutoFit/>
          </a:bodyPr>
          <a:lstStyle/>
          <a:p>
            <a:pPr algn="ctr" fontAlgn="auto">
              <a:lnSpc>
                <a:spcPct val="110000"/>
              </a:lnSpc>
              <a:spcBef>
                <a:spcPts val="0"/>
              </a:spcBef>
              <a:spcAft>
                <a:spcPts val="0"/>
              </a:spcAft>
              <a:defRPr/>
            </a:pPr>
            <a:r>
              <a:rPr lang="en-US" sz="1600" b="1" kern="0" baseline="0" dirty="0" smtClean="0">
                <a:solidFill>
                  <a:srgbClr val="000000"/>
                </a:solidFill>
              </a:rPr>
              <a:t>Principle of Superposition</a:t>
            </a:r>
            <a:endParaRPr lang="en-US" sz="1600" b="1" kern="0" baseline="0" dirty="0">
              <a:solidFill>
                <a:srgbClr val="00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914400"/>
            <a:ext cx="5943600" cy="4899933"/>
          </a:xfrm>
          <a:prstGeom prst="rect">
            <a:avLst/>
          </a:prstGeom>
        </p:spPr>
      </p:pic>
    </p:spTree>
    <p:extLst>
      <p:ext uri="{BB962C8B-B14F-4D97-AF65-F5344CB8AC3E}">
        <p14:creationId xmlns:p14="http://schemas.microsoft.com/office/powerpoint/2010/main" val="139056379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2754" name="Picture 3" descr="11_33"/>
          <p:cNvPicPr>
            <a:picLocks noChangeAspect="1" noChangeArrowheads="1"/>
          </p:cNvPicPr>
          <p:nvPr/>
        </p:nvPicPr>
        <p:blipFill>
          <a:blip r:embed="rId3"/>
          <a:srcRect/>
          <a:stretch>
            <a:fillRect/>
          </a:stretch>
        </p:blipFill>
        <p:spPr bwMode="auto">
          <a:xfrm>
            <a:off x="1785938" y="304800"/>
            <a:ext cx="5543550" cy="5943600"/>
          </a:xfrm>
          <a:prstGeom prst="rect">
            <a:avLst/>
          </a:prstGeom>
          <a:noFill/>
          <a:ln w="9525">
            <a:noFill/>
            <a:miter lim="800000"/>
            <a:headEnd/>
            <a:tailEnd/>
          </a:ln>
        </p:spPr>
      </p:pic>
      <p:sp>
        <p:nvSpPr>
          <p:cNvPr id="202755" name="Text Box 4"/>
          <p:cNvSpPr txBox="1">
            <a:spLocks noChangeArrowheads="1"/>
          </p:cNvSpPr>
          <p:nvPr/>
        </p:nvSpPr>
        <p:spPr bwMode="auto">
          <a:xfrm>
            <a:off x="3448050" y="6276975"/>
            <a:ext cx="2233613" cy="331788"/>
          </a:xfrm>
          <a:prstGeom prst="rect">
            <a:avLst/>
          </a:prstGeom>
          <a:noFill/>
          <a:ln w="9525">
            <a:noFill/>
            <a:miter lim="800000"/>
            <a:headEnd/>
            <a:tailEnd/>
          </a:ln>
        </p:spPr>
        <p:txBody>
          <a:bodyPr wrap="none">
            <a:spAutoFit/>
          </a:bodyPr>
          <a:lstStyle/>
          <a:p>
            <a:pPr algn="ctr">
              <a:lnSpc>
                <a:spcPct val="150000"/>
              </a:lnSpc>
            </a:pPr>
            <a:r>
              <a:rPr lang="en-US" sz="1200" i="1" baseline="0">
                <a:solidFill>
                  <a:schemeClr val="tx2"/>
                </a:solidFill>
              </a:rPr>
              <a:t>People of the Earth, </a:t>
            </a:r>
            <a:r>
              <a:rPr lang="en-US" sz="1200" baseline="0">
                <a:solidFill>
                  <a:schemeClr val="tx2"/>
                </a:solidFill>
              </a:rPr>
              <a:t>p. 16.</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204803" name="Text Box 4"/>
          <p:cNvSpPr txBox="1">
            <a:spLocks noChangeArrowheads="1"/>
          </p:cNvSpPr>
          <p:nvPr/>
        </p:nvSpPr>
        <p:spPr bwMode="auto">
          <a:xfrm>
            <a:off x="914400" y="2135188"/>
            <a:ext cx="7315200" cy="1323975"/>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archaeological </a:t>
            </a:r>
          </a:p>
          <a:p>
            <a:pPr algn="ctr" eaLnBrk="0" hangingPunct="0">
              <a:lnSpc>
                <a:spcPct val="90000"/>
              </a:lnSpc>
              <a:spcBef>
                <a:spcPct val="20000"/>
              </a:spcBef>
              <a:buClr>
                <a:schemeClr val="hlink"/>
              </a:buClr>
            </a:pPr>
            <a:r>
              <a:rPr lang="en-US" sz="4000" b="1" baseline="0"/>
              <a:t>dating methods</a:t>
            </a:r>
          </a:p>
        </p:txBody>
      </p:sp>
      <p:sp>
        <p:nvSpPr>
          <p:cNvPr id="4" name="Rectangle 3"/>
          <p:cNvSpPr txBox="1">
            <a:spLocks noChangeArrowheads="1"/>
          </p:cNvSpPr>
          <p:nvPr/>
        </p:nvSpPr>
        <p:spPr bwMode="auto">
          <a:xfrm>
            <a:off x="911225" y="3654425"/>
            <a:ext cx="7315200" cy="1963738"/>
          </a:xfrm>
          <a:prstGeom prst="rect">
            <a:avLst/>
          </a:prstGeom>
          <a:noFill/>
          <a:ln w="9525">
            <a:noFill/>
            <a:miter lim="800000"/>
            <a:headEnd/>
            <a:tailEnd/>
          </a:ln>
        </p:spPr>
        <p:txBody>
          <a:bodyPr>
            <a:spAutoFit/>
          </a:bodyPr>
          <a:lstStyle/>
          <a:p>
            <a:pPr marL="1379538" indent="-696913" eaLnBrk="0" hangingPunct="0">
              <a:lnSpc>
                <a:spcPct val="170000"/>
              </a:lnSpc>
              <a:spcBef>
                <a:spcPct val="20000"/>
              </a:spcBef>
              <a:buFontTx/>
              <a:buAutoNum type="arabicPeriod"/>
              <a:defRPr/>
            </a:pPr>
            <a:r>
              <a:rPr kumimoji="1" lang="en-US" sz="3200" b="1" kern="0" baseline="0" dirty="0">
                <a:latin typeface="+mn-lt"/>
              </a:rPr>
              <a:t>relative dating</a:t>
            </a:r>
          </a:p>
          <a:p>
            <a:pPr marL="1379538" indent="-696913" eaLnBrk="0" hangingPunct="0">
              <a:spcBef>
                <a:spcPct val="20000"/>
              </a:spcBef>
              <a:buFontTx/>
              <a:buAutoNum type="arabicPeriod"/>
              <a:defRPr/>
            </a:pPr>
            <a:r>
              <a:rPr kumimoji="1" lang="en-US" sz="3200" b="1" kern="0" baseline="0" dirty="0">
                <a:solidFill>
                  <a:schemeClr val="bg1">
                    <a:lumMod val="90000"/>
                  </a:schemeClr>
                </a:solidFill>
                <a:latin typeface="+mn-lt"/>
              </a:rPr>
              <a:t>chronometric dating</a:t>
            </a:r>
            <a:endParaRPr kumimoji="1" lang="en-US" sz="4000" b="1" kern="0" baseline="0" dirty="0">
              <a:solidFill>
                <a:schemeClr val="bg1">
                  <a:lumMod val="90000"/>
                </a:schemeClr>
              </a:solidFill>
              <a:latin typeface="+mn-lt"/>
            </a:endParaRPr>
          </a:p>
          <a:p>
            <a:pPr marL="1379538" indent="-696913" eaLnBrk="0" hangingPunct="0">
              <a:spcBef>
                <a:spcPct val="20000"/>
              </a:spcBef>
              <a:buClr>
                <a:schemeClr val="hlink"/>
              </a:buClr>
              <a:defRPr/>
            </a:pPr>
            <a:r>
              <a:rPr kumimoji="1" lang="en-US" sz="2400" b="1" kern="0" baseline="0" dirty="0">
                <a:solidFill>
                  <a:schemeClr val="bg1">
                    <a:lumMod val="90000"/>
                  </a:schemeClr>
                </a:solidFill>
                <a:latin typeface="+mn-lt"/>
              </a:rPr>
              <a:t>	     </a:t>
            </a:r>
            <a:r>
              <a:rPr kumimoji="1" lang="en-US" sz="2400" kern="0" baseline="0" dirty="0">
                <a:solidFill>
                  <a:schemeClr val="bg1">
                    <a:lumMod val="90000"/>
                  </a:schemeClr>
                </a:solidFill>
                <a:latin typeface="+mn-lt"/>
              </a:rPr>
              <a:t>(aka “absolute” dating)</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3" name="Text Box 4"/>
          <p:cNvSpPr txBox="1">
            <a:spLocks noChangeArrowheads="1"/>
          </p:cNvSpPr>
          <p:nvPr/>
        </p:nvSpPr>
        <p:spPr bwMode="auto">
          <a:xfrm>
            <a:off x="900113" y="2149475"/>
            <a:ext cx="7315200" cy="479425"/>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defRPr/>
            </a:pPr>
            <a:r>
              <a:rPr lang="en-US" sz="2800" b="1" baseline="0" dirty="0">
                <a:solidFill>
                  <a:schemeClr val="bg1">
                    <a:lumMod val="90000"/>
                  </a:schemeClr>
                </a:solidFill>
              </a:rPr>
              <a:t>archaeological dating methods</a:t>
            </a:r>
          </a:p>
        </p:txBody>
      </p:sp>
      <p:sp>
        <p:nvSpPr>
          <p:cNvPr id="4" name="Rectangle 3"/>
          <p:cNvSpPr txBox="1">
            <a:spLocks noChangeArrowheads="1"/>
          </p:cNvSpPr>
          <p:nvPr/>
        </p:nvSpPr>
        <p:spPr bwMode="auto">
          <a:xfrm>
            <a:off x="911225" y="2760663"/>
            <a:ext cx="7315200" cy="804862"/>
          </a:xfrm>
          <a:prstGeom prst="rect">
            <a:avLst/>
          </a:prstGeom>
          <a:noFill/>
          <a:ln w="9525">
            <a:noFill/>
            <a:miter lim="800000"/>
            <a:headEnd/>
            <a:tailEnd/>
          </a:ln>
        </p:spPr>
        <p:txBody>
          <a:bodyPr>
            <a:spAutoFit/>
          </a:bodyPr>
          <a:lstStyle/>
          <a:p>
            <a:pPr marL="1379538" indent="-696913" eaLnBrk="0" hangingPunct="0">
              <a:lnSpc>
                <a:spcPct val="170000"/>
              </a:lnSpc>
              <a:spcBef>
                <a:spcPct val="20000"/>
              </a:spcBef>
              <a:buFontTx/>
              <a:buAutoNum type="arabicPeriod"/>
              <a:defRPr/>
            </a:pPr>
            <a:r>
              <a:rPr kumimoji="1" lang="en-US" sz="3200" b="1" kern="0" baseline="0" dirty="0">
                <a:latin typeface="+mn-lt"/>
              </a:rPr>
              <a:t>relative dating</a:t>
            </a:r>
          </a:p>
        </p:txBody>
      </p:sp>
      <p:sp>
        <p:nvSpPr>
          <p:cNvPr id="206853" name="Rectangle 4"/>
          <p:cNvSpPr>
            <a:spLocks noChangeArrowheads="1"/>
          </p:cNvSpPr>
          <p:nvPr/>
        </p:nvSpPr>
        <p:spPr bwMode="auto">
          <a:xfrm>
            <a:off x="2289175" y="3733800"/>
            <a:ext cx="5867400" cy="1200150"/>
          </a:xfrm>
          <a:prstGeom prst="rect">
            <a:avLst/>
          </a:prstGeom>
          <a:noFill/>
          <a:ln w="9525">
            <a:noFill/>
            <a:miter lim="800000"/>
            <a:headEnd/>
            <a:tailEnd/>
          </a:ln>
        </p:spPr>
        <p:txBody>
          <a:bodyPr>
            <a:spAutoFit/>
          </a:bodyPr>
          <a:lstStyle/>
          <a:p>
            <a:r>
              <a:rPr lang="en-US" sz="2400" b="1" baseline="0"/>
              <a:t>places finds in a sequence but provides no actual estimates in numbers of years</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858000"/>
          </a:xfrm>
          <a:prstGeom prst="rect">
            <a:avLst/>
          </a:prstGeom>
          <a:gradFill>
            <a:gsLst>
              <a:gs pos="0">
                <a:schemeClr val="accent1">
                  <a:shade val="30000"/>
                  <a:satMod val="115000"/>
                  <a:alpha val="0"/>
                </a:schemeClr>
              </a:gs>
              <a:gs pos="50000">
                <a:schemeClr val="accent1">
                  <a:shade val="67500"/>
                  <a:satMod val="115000"/>
                  <a:alpha val="0"/>
                </a:schemeClr>
              </a:gs>
              <a:gs pos="100000">
                <a:srgbClr val="C00000">
                  <a:alpha val="49000"/>
                </a:srgbClr>
              </a:gs>
            </a:gsLst>
            <a:lin ang="5400000" scaled="0"/>
          </a:gradFill>
          <a:ln w="9525">
            <a:noFill/>
            <a:miter lim="800000"/>
            <a:headEnd/>
            <a:tailEnd/>
          </a:ln>
        </p:spPr>
        <p:txBody>
          <a:bodyPr anchor="ctr"/>
          <a:lstStyle/>
          <a:p>
            <a:pPr algn="ctr" eaLnBrk="0" hangingPunct="0">
              <a:lnSpc>
                <a:spcPct val="140000"/>
              </a:lnSpc>
              <a:defRPr/>
            </a:pPr>
            <a:endParaRPr kumimoji="1" lang="en-US" sz="3200" b="1" i="1" baseline="0" dirty="0">
              <a:solidFill>
                <a:srgbClr val="FFFFFF"/>
              </a:solidFill>
              <a:latin typeface="Arial" charset="0"/>
            </a:endParaRPr>
          </a:p>
          <a:p>
            <a:pPr algn="ctr" eaLnBrk="0" hangingPunct="0">
              <a:lnSpc>
                <a:spcPct val="140000"/>
              </a:lnSpc>
              <a:defRPr/>
            </a:pPr>
            <a:r>
              <a:rPr kumimoji="1" lang="en-US" sz="3200" b="1" i="1" baseline="0" dirty="0">
                <a:solidFill>
                  <a:srgbClr val="FFFFFF"/>
                </a:solidFill>
                <a:latin typeface="Arial" charset="0"/>
              </a:rPr>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3411" y="-1929"/>
            <a:ext cx="5253547" cy="6858000"/>
          </a:xfrm>
          <a:prstGeom prst="rect">
            <a:avLst/>
          </a:prstGeom>
        </p:spPr>
      </p:pic>
      <p:sp>
        <p:nvSpPr>
          <p:cNvPr id="7" name="Rectangle 2"/>
          <p:cNvSpPr txBox="1">
            <a:spLocks noChangeArrowheads="1"/>
          </p:cNvSpPr>
          <p:nvPr/>
        </p:nvSpPr>
        <p:spPr bwMode="auto">
          <a:xfrm>
            <a:off x="2365829" y="4725650"/>
            <a:ext cx="4415971" cy="1446550"/>
          </a:xfrm>
          <a:prstGeom prst="rect">
            <a:avLst/>
          </a:prstGeom>
          <a:noFill/>
          <a:ln w="9525">
            <a:noFill/>
            <a:miter lim="800000"/>
            <a:headEnd/>
            <a:tailEnd/>
          </a:ln>
        </p:spPr>
        <p:txBody>
          <a:bodyPr anchor="ctr">
            <a:spAutoFit/>
          </a:bodyPr>
          <a:lstStyle/>
          <a:p>
            <a:pPr algn="ctr" eaLnBrk="0" hangingPunct="0">
              <a:defRPr/>
            </a:pPr>
            <a:r>
              <a:rPr kumimoji="1" lang="en-US" sz="4400" b="1" baseline="0"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Archaeological Dating Methods</a:t>
            </a:r>
            <a:endParaRPr kumimoji="1" lang="en-US" sz="4400" b="1" baseline="0" dirty="0">
              <a:solidFill>
                <a:srgbClr val="00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417133243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4" name="Rectangle 3"/>
          <p:cNvSpPr txBox="1">
            <a:spLocks noChangeArrowheads="1"/>
          </p:cNvSpPr>
          <p:nvPr/>
        </p:nvSpPr>
        <p:spPr bwMode="auto">
          <a:xfrm>
            <a:off x="911225" y="2760663"/>
            <a:ext cx="7315200" cy="804862"/>
          </a:xfrm>
          <a:prstGeom prst="rect">
            <a:avLst/>
          </a:prstGeom>
          <a:noFill/>
          <a:ln w="9525">
            <a:noFill/>
            <a:miter lim="800000"/>
            <a:headEnd/>
            <a:tailEnd/>
          </a:ln>
        </p:spPr>
        <p:txBody>
          <a:bodyPr>
            <a:spAutoFit/>
          </a:bodyPr>
          <a:lstStyle/>
          <a:p>
            <a:pPr marL="1379538" indent="-696913" eaLnBrk="0" hangingPunct="0">
              <a:lnSpc>
                <a:spcPct val="170000"/>
              </a:lnSpc>
              <a:spcBef>
                <a:spcPct val="20000"/>
              </a:spcBef>
              <a:buFontTx/>
              <a:buAutoNum type="arabicPeriod"/>
              <a:defRPr/>
            </a:pPr>
            <a:r>
              <a:rPr kumimoji="1" lang="en-US" sz="3200" b="1" kern="0" baseline="0" dirty="0">
                <a:latin typeface="+mn-lt"/>
              </a:rPr>
              <a:t>relative dating</a:t>
            </a:r>
          </a:p>
        </p:txBody>
      </p:sp>
      <p:sp>
        <p:nvSpPr>
          <p:cNvPr id="208900" name="Rectangle 4"/>
          <p:cNvSpPr>
            <a:spLocks noChangeArrowheads="1"/>
          </p:cNvSpPr>
          <p:nvPr/>
        </p:nvSpPr>
        <p:spPr bwMode="auto">
          <a:xfrm>
            <a:off x="2289175" y="3733800"/>
            <a:ext cx="5867400" cy="2678113"/>
          </a:xfrm>
          <a:prstGeom prst="rect">
            <a:avLst/>
          </a:prstGeom>
          <a:noFill/>
          <a:ln w="9525">
            <a:noFill/>
            <a:miter lim="800000"/>
            <a:headEnd/>
            <a:tailEnd/>
          </a:ln>
        </p:spPr>
        <p:txBody>
          <a:bodyPr>
            <a:spAutoFit/>
          </a:bodyPr>
          <a:lstStyle/>
          <a:p>
            <a:r>
              <a:rPr lang="en-US" sz="2400" b="1" baseline="0"/>
              <a:t>estimating the age of geologic deposits (and the fossils in them) by determining their stratigraphic level in relation to that of other deposits whose relative or absolute age is known  </a:t>
            </a:r>
          </a:p>
        </p:txBody>
      </p:sp>
      <p:sp>
        <p:nvSpPr>
          <p:cNvPr id="6" name="Text Box 4"/>
          <p:cNvSpPr txBox="1">
            <a:spLocks noChangeArrowheads="1"/>
          </p:cNvSpPr>
          <p:nvPr/>
        </p:nvSpPr>
        <p:spPr bwMode="auto">
          <a:xfrm>
            <a:off x="900113" y="2149475"/>
            <a:ext cx="7315200" cy="479425"/>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defRPr/>
            </a:pPr>
            <a:r>
              <a:rPr lang="en-US" sz="2800" b="1" baseline="0" dirty="0">
                <a:solidFill>
                  <a:schemeClr val="bg1">
                    <a:lumMod val="90000"/>
                  </a:schemeClr>
                </a:solidFill>
              </a:rPr>
              <a:t>archaeological dating methods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210947" name="Text Box 4"/>
          <p:cNvSpPr txBox="1">
            <a:spLocks noChangeArrowheads="1"/>
          </p:cNvSpPr>
          <p:nvPr/>
        </p:nvSpPr>
        <p:spPr bwMode="auto">
          <a:xfrm>
            <a:off x="914400" y="2000250"/>
            <a:ext cx="7315200" cy="12001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R.1. or “First Order Relative Dating”</a:t>
            </a:r>
          </a:p>
        </p:txBody>
      </p:sp>
      <p:sp>
        <p:nvSpPr>
          <p:cNvPr id="4" name="Rectangle 3"/>
          <p:cNvSpPr txBox="1">
            <a:spLocks noChangeArrowheads="1"/>
          </p:cNvSpPr>
          <p:nvPr/>
        </p:nvSpPr>
        <p:spPr bwMode="auto">
          <a:xfrm>
            <a:off x="1385888" y="3824288"/>
            <a:ext cx="6400800" cy="1958975"/>
          </a:xfrm>
          <a:prstGeom prst="rect">
            <a:avLst/>
          </a:prstGeom>
          <a:noFill/>
          <a:ln w="9525">
            <a:noFill/>
            <a:miter lim="800000"/>
            <a:headEnd/>
            <a:tailEnd/>
          </a:ln>
        </p:spPr>
        <p:txBody>
          <a:bodyPr>
            <a:spAutoFit/>
          </a:bodyPr>
          <a:lstStyle/>
          <a:p>
            <a:pPr marL="609600" indent="-609600" eaLnBrk="0" hangingPunct="0">
              <a:spcBef>
                <a:spcPct val="20000"/>
              </a:spcBef>
              <a:buClr>
                <a:schemeClr val="hlink"/>
              </a:buClr>
              <a:defRPr/>
            </a:pPr>
            <a:r>
              <a:rPr kumimoji="1" lang="en-US" sz="3600" b="1" kern="0" baseline="0" dirty="0">
                <a:latin typeface="+mn-lt"/>
              </a:rPr>
              <a:t>c	= contemporaneous</a:t>
            </a:r>
          </a:p>
          <a:p>
            <a:pPr marL="609600" indent="-609600" eaLnBrk="0" hangingPunct="0">
              <a:spcBef>
                <a:spcPct val="20000"/>
              </a:spcBef>
              <a:buClr>
                <a:schemeClr val="hlink"/>
              </a:buClr>
              <a:defRPr/>
            </a:pPr>
            <a:r>
              <a:rPr kumimoji="1" lang="en-US" sz="3600" b="1" kern="0" baseline="0" dirty="0" err="1">
                <a:latin typeface="+mn-lt"/>
              </a:rPr>
              <a:t>i</a:t>
            </a:r>
            <a:r>
              <a:rPr kumimoji="1" lang="en-US" sz="3600" b="1" kern="0" baseline="0" dirty="0">
                <a:latin typeface="+mn-lt"/>
              </a:rPr>
              <a:t>	= intrusive</a:t>
            </a:r>
          </a:p>
          <a:p>
            <a:pPr marL="609600" indent="-609600" eaLnBrk="0" hangingPunct="0">
              <a:spcBef>
                <a:spcPct val="20000"/>
              </a:spcBef>
              <a:buClr>
                <a:schemeClr val="hlink"/>
              </a:buClr>
              <a:defRPr/>
            </a:pPr>
            <a:r>
              <a:rPr kumimoji="1" lang="en-US" sz="3600" b="1" kern="0" baseline="0" dirty="0">
                <a:latin typeface="+mn-lt"/>
              </a:rPr>
              <a:t>r	= </a:t>
            </a:r>
            <a:r>
              <a:rPr kumimoji="1" lang="en-US" sz="3600" b="1" kern="0" baseline="0" dirty="0" err="1">
                <a:latin typeface="+mn-lt"/>
              </a:rPr>
              <a:t>redeposited</a:t>
            </a:r>
            <a:r>
              <a:rPr kumimoji="1" lang="en-US" sz="3600" b="1" kern="0" baseline="0" dirty="0">
                <a:latin typeface="+mn-lt"/>
              </a:rPr>
              <a:t>	</a:t>
            </a:r>
            <a:endParaRPr kumimoji="1" lang="en-US" sz="3200" b="1" kern="0" baseline="0" dirty="0">
              <a:latin typeface="+mn-lt"/>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show="0">
  <p:cSld>
    <p:bg>
      <p:bgPr>
        <a:solidFill>
          <a:schemeClr val="tx2"/>
        </a:solidFill>
        <a:effectLst/>
      </p:bgPr>
    </p:bg>
    <p:spTree>
      <p:nvGrpSpPr>
        <p:cNvPr id="1" name=""/>
        <p:cNvGrpSpPr/>
        <p:nvPr/>
      </p:nvGrpSpPr>
      <p:grpSpPr>
        <a:xfrm>
          <a:off x="0" y="0"/>
          <a:ext cx="0" cy="0"/>
          <a:chOff x="0" y="0"/>
          <a:chExt cx="0" cy="0"/>
        </a:xfrm>
      </p:grpSpPr>
      <p:sp>
        <p:nvSpPr>
          <p:cNvPr id="212994" name="Rectangle 3"/>
          <p:cNvSpPr>
            <a:spLocks noChangeArrowheads="1"/>
          </p:cNvSpPr>
          <p:nvPr/>
        </p:nvSpPr>
        <p:spPr bwMode="auto">
          <a:xfrm>
            <a:off x="381000" y="269875"/>
            <a:ext cx="4114800" cy="1025525"/>
          </a:xfrm>
          <a:prstGeom prst="rect">
            <a:avLst/>
          </a:prstGeom>
          <a:noFill/>
          <a:ln w="9525">
            <a:noFill/>
            <a:miter lim="800000"/>
            <a:headEnd/>
            <a:tailEnd/>
          </a:ln>
        </p:spPr>
        <p:txBody>
          <a:bodyPr>
            <a:spAutoFit/>
          </a:bodyPr>
          <a:lstStyle/>
          <a:p>
            <a:pPr marL="285750" indent="-285750">
              <a:spcBef>
                <a:spcPct val="20000"/>
              </a:spcBef>
              <a:buClr>
                <a:schemeClr val="hlink"/>
              </a:buClr>
            </a:pPr>
            <a:r>
              <a:rPr kumimoji="1" lang="en-US" b="1" baseline="0"/>
              <a:t>R.1. c	= contemporaneous</a:t>
            </a:r>
          </a:p>
          <a:p>
            <a:pPr marL="285750" indent="-285750">
              <a:spcBef>
                <a:spcPct val="20000"/>
              </a:spcBef>
              <a:buClr>
                <a:schemeClr val="hlink"/>
              </a:buClr>
            </a:pPr>
            <a:r>
              <a:rPr kumimoji="1" lang="en-US" b="1" baseline="0"/>
              <a:t>R.1. i	= intrusive</a:t>
            </a:r>
          </a:p>
          <a:p>
            <a:pPr marL="285750" indent="-285750">
              <a:lnSpc>
                <a:spcPct val="40000"/>
              </a:lnSpc>
              <a:spcBef>
                <a:spcPct val="20000"/>
              </a:spcBef>
              <a:buClr>
                <a:schemeClr val="hlink"/>
              </a:buClr>
            </a:pPr>
            <a:r>
              <a:rPr kumimoji="1" lang="en-US" b="1" baseline="0"/>
              <a:t>R.1. r	= redeposited</a:t>
            </a:r>
            <a:r>
              <a:rPr kumimoji="1" lang="en-US" sz="3600" b="1" baseline="0"/>
              <a:t>	</a:t>
            </a:r>
            <a:endParaRPr kumimoji="1" lang="en-US" sz="3200" b="1" baseline="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215043" name="Text Box 4"/>
          <p:cNvSpPr txBox="1">
            <a:spLocks noChangeArrowheads="1"/>
          </p:cNvSpPr>
          <p:nvPr/>
        </p:nvSpPr>
        <p:spPr bwMode="auto">
          <a:xfrm>
            <a:off x="914400" y="2000250"/>
            <a:ext cx="7315200" cy="12001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R.2. or “Second Order Relative Dating”</a:t>
            </a:r>
          </a:p>
        </p:txBody>
      </p:sp>
      <p:sp>
        <p:nvSpPr>
          <p:cNvPr id="4" name="Rectangle 3"/>
          <p:cNvSpPr txBox="1">
            <a:spLocks noChangeArrowheads="1"/>
          </p:cNvSpPr>
          <p:nvPr/>
        </p:nvSpPr>
        <p:spPr bwMode="auto">
          <a:xfrm>
            <a:off x="1371600" y="3810000"/>
            <a:ext cx="6400800" cy="2530475"/>
          </a:xfrm>
          <a:prstGeom prst="rect">
            <a:avLst/>
          </a:prstGeom>
          <a:noFill/>
          <a:ln w="9525">
            <a:noFill/>
            <a:miter lim="800000"/>
            <a:headEnd/>
            <a:tailEnd/>
          </a:ln>
        </p:spPr>
        <p:txBody>
          <a:bodyPr>
            <a:spAutoFit/>
          </a:bodyPr>
          <a:lstStyle/>
          <a:p>
            <a:pPr algn="ctr" eaLnBrk="0" hangingPunct="0">
              <a:spcBef>
                <a:spcPct val="20000"/>
              </a:spcBef>
              <a:buClr>
                <a:schemeClr val="hlink"/>
              </a:buClr>
              <a:defRPr/>
            </a:pPr>
            <a:r>
              <a:rPr kumimoji="1" lang="en-US" sz="3600" b="1" kern="0" baseline="0" dirty="0">
                <a:latin typeface="+mn-lt"/>
              </a:rPr>
              <a:t>stage referable to </a:t>
            </a:r>
          </a:p>
          <a:p>
            <a:pPr algn="ctr" eaLnBrk="0" hangingPunct="0">
              <a:spcBef>
                <a:spcPct val="20000"/>
              </a:spcBef>
              <a:buClr>
                <a:schemeClr val="hlink"/>
              </a:buClr>
              <a:defRPr/>
            </a:pPr>
            <a:r>
              <a:rPr kumimoji="1" lang="en-US" sz="3600" b="1" i="1" kern="0" baseline="0" dirty="0">
                <a:latin typeface="+mn-lt"/>
              </a:rPr>
              <a:t>local sequence</a:t>
            </a:r>
            <a:br>
              <a:rPr kumimoji="1" lang="en-US" sz="3600" b="1" i="1" kern="0" baseline="0" dirty="0">
                <a:latin typeface="+mn-lt"/>
              </a:rPr>
            </a:br>
            <a:endParaRPr kumimoji="1" lang="en-US" sz="3600" b="1" kern="0" baseline="0" dirty="0">
              <a:latin typeface="+mn-lt"/>
            </a:endParaRPr>
          </a:p>
          <a:p>
            <a:pPr algn="ctr" eaLnBrk="0" hangingPunct="0">
              <a:spcBef>
                <a:spcPct val="20000"/>
              </a:spcBef>
              <a:buClr>
                <a:schemeClr val="hlink"/>
              </a:buClr>
              <a:defRPr/>
            </a:pPr>
            <a:r>
              <a:rPr kumimoji="1" lang="en-US" sz="3600" b="1" kern="0" baseline="0" dirty="0">
                <a:latin typeface="+mn-lt"/>
              </a:rPr>
              <a:t>e.g., Olduvai Bed I</a:t>
            </a:r>
            <a:endParaRPr kumimoji="1" lang="en-US" sz="3200" b="1" kern="0" baseline="0" dirty="0">
              <a:latin typeface="+mn-lt"/>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217091" name="Text Box 4"/>
          <p:cNvSpPr txBox="1">
            <a:spLocks noChangeArrowheads="1"/>
          </p:cNvSpPr>
          <p:nvPr/>
        </p:nvSpPr>
        <p:spPr bwMode="auto">
          <a:xfrm>
            <a:off x="914400" y="2000250"/>
            <a:ext cx="7315200" cy="12001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R.2. or “Second Order Relative Dating”</a:t>
            </a:r>
          </a:p>
        </p:txBody>
      </p:sp>
      <p:sp>
        <p:nvSpPr>
          <p:cNvPr id="4" name="Rectangle 3"/>
          <p:cNvSpPr txBox="1">
            <a:spLocks noChangeArrowheads="1"/>
          </p:cNvSpPr>
          <p:nvPr/>
        </p:nvSpPr>
        <p:spPr bwMode="auto">
          <a:xfrm>
            <a:off x="1371600" y="3810000"/>
            <a:ext cx="6400800" cy="2603500"/>
          </a:xfrm>
          <a:prstGeom prst="rect">
            <a:avLst/>
          </a:prstGeom>
          <a:noFill/>
          <a:ln w="9525">
            <a:noFill/>
            <a:miter lim="800000"/>
            <a:headEnd/>
            <a:tailEnd/>
          </a:ln>
        </p:spPr>
        <p:txBody>
          <a:bodyPr>
            <a:spAutoFit/>
          </a:bodyPr>
          <a:lstStyle/>
          <a:p>
            <a:pPr algn="ctr" eaLnBrk="0" hangingPunct="0">
              <a:spcBef>
                <a:spcPct val="20000"/>
              </a:spcBef>
              <a:buClr>
                <a:schemeClr val="hlink"/>
              </a:buClr>
              <a:defRPr/>
            </a:pPr>
            <a:r>
              <a:rPr kumimoji="1" lang="en-US" sz="3600" b="1" kern="0" baseline="0" dirty="0">
                <a:solidFill>
                  <a:schemeClr val="bg1">
                    <a:lumMod val="90000"/>
                  </a:schemeClr>
                </a:solidFill>
                <a:latin typeface="+mn-lt"/>
              </a:rPr>
              <a:t>stage referable to </a:t>
            </a:r>
          </a:p>
          <a:p>
            <a:pPr algn="ctr" eaLnBrk="0" hangingPunct="0">
              <a:spcBef>
                <a:spcPct val="20000"/>
              </a:spcBef>
              <a:buClr>
                <a:schemeClr val="hlink"/>
              </a:buClr>
              <a:defRPr/>
            </a:pPr>
            <a:r>
              <a:rPr kumimoji="1" lang="en-US" sz="4000" b="1" i="1" kern="0" baseline="0" dirty="0">
                <a:latin typeface="+mn-lt"/>
              </a:rPr>
              <a:t>local sequence</a:t>
            </a:r>
            <a:r>
              <a:rPr kumimoji="1" lang="en-US" sz="3600" b="1" i="1" kern="0" baseline="0" dirty="0">
                <a:latin typeface="+mn-lt"/>
              </a:rPr>
              <a:t/>
            </a:r>
            <a:br>
              <a:rPr kumimoji="1" lang="en-US" sz="3600" b="1" i="1" kern="0" baseline="0" dirty="0">
                <a:latin typeface="+mn-lt"/>
              </a:rPr>
            </a:br>
            <a:endParaRPr kumimoji="1" lang="en-US" sz="3600" b="1" kern="0" baseline="0" dirty="0">
              <a:latin typeface="+mn-lt"/>
            </a:endParaRPr>
          </a:p>
          <a:p>
            <a:pPr algn="ctr" eaLnBrk="0" hangingPunct="0">
              <a:spcBef>
                <a:spcPct val="20000"/>
              </a:spcBef>
              <a:buClr>
                <a:schemeClr val="hlink"/>
              </a:buClr>
              <a:defRPr/>
            </a:pPr>
            <a:r>
              <a:rPr kumimoji="1" lang="en-US" sz="3600" b="1" kern="0" baseline="0" dirty="0">
                <a:solidFill>
                  <a:schemeClr val="bg1">
                    <a:lumMod val="90000"/>
                  </a:schemeClr>
                </a:solidFill>
                <a:latin typeface="+mn-lt"/>
              </a:rPr>
              <a:t>e.g., Olduvai Bed I</a:t>
            </a:r>
            <a:endParaRPr kumimoji="1" lang="en-US" sz="3200" b="1" kern="0" baseline="0" dirty="0">
              <a:solidFill>
                <a:schemeClr val="bg1">
                  <a:lumMod val="90000"/>
                </a:schemeClr>
              </a:solidFill>
              <a:latin typeface="+mn-lt"/>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3538" name="Text Box 2"/>
          <p:cNvSpPr txBox="1">
            <a:spLocks noChangeArrowheads="1"/>
          </p:cNvSpPr>
          <p:nvPr/>
        </p:nvSpPr>
        <p:spPr bwMode="auto">
          <a:xfrm>
            <a:off x="2845634" y="6400800"/>
            <a:ext cx="3478966" cy="369332"/>
          </a:xfrm>
          <a:prstGeom prst="rect">
            <a:avLst/>
          </a:prstGeom>
          <a:noFill/>
          <a:ln w="9525">
            <a:noFill/>
            <a:miter lim="800000"/>
            <a:headEnd/>
            <a:tailEnd/>
          </a:ln>
        </p:spPr>
        <p:txBody>
          <a:bodyPr wrap="none">
            <a:spAutoFit/>
          </a:bodyPr>
          <a:lstStyle/>
          <a:p>
            <a:pPr algn="ctr">
              <a:lnSpc>
                <a:spcPct val="150000"/>
              </a:lnSpc>
            </a:pPr>
            <a:r>
              <a:rPr lang="en-US" sz="1200" i="1" baseline="0" dirty="0">
                <a:solidFill>
                  <a:srgbClr val="FFFFFF"/>
                </a:solidFill>
              </a:rPr>
              <a:t>Understanding Humans, </a:t>
            </a:r>
            <a:r>
              <a:rPr lang="en-US" sz="1200" i="1" baseline="0" dirty="0" smtClean="0">
                <a:solidFill>
                  <a:srgbClr val="FFFFFF"/>
                </a:solidFill>
              </a:rPr>
              <a:t>11</a:t>
            </a:r>
            <a:r>
              <a:rPr lang="en-US" sz="1200" i="1" dirty="0" smtClean="0">
                <a:solidFill>
                  <a:srgbClr val="FFFFFF"/>
                </a:solidFill>
              </a:rPr>
              <a:t>th</a:t>
            </a:r>
            <a:r>
              <a:rPr lang="en-US" sz="1200" i="1" baseline="0" dirty="0" smtClean="0">
                <a:solidFill>
                  <a:srgbClr val="FFFFFF"/>
                </a:solidFill>
              </a:rPr>
              <a:t> </a:t>
            </a:r>
            <a:r>
              <a:rPr lang="en-US" sz="1200" i="1" baseline="0" dirty="0">
                <a:solidFill>
                  <a:srgbClr val="FFFFFF"/>
                </a:solidFill>
              </a:rPr>
              <a:t>Ed.</a:t>
            </a:r>
            <a:r>
              <a:rPr lang="en-US" sz="1200" baseline="0" dirty="0">
                <a:solidFill>
                  <a:srgbClr val="FFFFFF"/>
                </a:solidFill>
              </a:rPr>
              <a:t>, p. </a:t>
            </a:r>
            <a:r>
              <a:rPr lang="en-US" sz="1200" baseline="0" dirty="0" smtClean="0">
                <a:solidFill>
                  <a:srgbClr val="FFFFFF"/>
                </a:solidFill>
              </a:rPr>
              <a:t>193.</a:t>
            </a:r>
            <a:endParaRPr lang="en-US" sz="1200" baseline="0" dirty="0">
              <a:solidFill>
                <a:srgbClr val="FFFFFF"/>
              </a:solidFill>
            </a:endParaRPr>
          </a:p>
        </p:txBody>
      </p:sp>
      <p:sp>
        <p:nvSpPr>
          <p:cNvPr id="193539" name="Text Box 4"/>
          <p:cNvSpPr txBox="1">
            <a:spLocks noChangeArrowheads="1"/>
          </p:cNvSpPr>
          <p:nvPr/>
        </p:nvSpPr>
        <p:spPr bwMode="auto">
          <a:xfrm>
            <a:off x="2233315" y="5895975"/>
            <a:ext cx="4624984" cy="634020"/>
          </a:xfrm>
          <a:prstGeom prst="rect">
            <a:avLst/>
          </a:prstGeom>
          <a:noFill/>
          <a:ln w="9525">
            <a:noFill/>
            <a:miter lim="800000"/>
            <a:headEnd/>
            <a:tailEnd/>
          </a:ln>
        </p:spPr>
        <p:txBody>
          <a:bodyPr wrap="none">
            <a:spAutoFit/>
          </a:bodyPr>
          <a:lstStyle/>
          <a:p>
            <a:pPr algn="ctr">
              <a:lnSpc>
                <a:spcPct val="110000"/>
              </a:lnSpc>
            </a:pPr>
            <a:r>
              <a:rPr lang="en-US" sz="1600" b="1" baseline="0" dirty="0">
                <a:solidFill>
                  <a:srgbClr val="FFFFFF"/>
                </a:solidFill>
              </a:rPr>
              <a:t>Geological sequence at Olduvai Gorge</a:t>
            </a:r>
            <a:r>
              <a:rPr lang="en-US" sz="1600" b="1" baseline="0" dirty="0" smtClean="0">
                <a:solidFill>
                  <a:srgbClr val="FFFFFF"/>
                </a:solidFill>
              </a:rPr>
              <a:t>.</a:t>
            </a:r>
          </a:p>
          <a:p>
            <a:pPr algn="ctr">
              <a:lnSpc>
                <a:spcPct val="110000"/>
              </a:lnSpc>
            </a:pPr>
            <a:r>
              <a:rPr lang="en-US" sz="1600" b="1" baseline="0" dirty="0" smtClean="0">
                <a:solidFill>
                  <a:srgbClr val="FFFFFF"/>
                </a:solidFill>
              </a:rPr>
              <a:t>Note Geological beds.</a:t>
            </a:r>
            <a:endParaRPr lang="en-US" sz="1600" b="1" baseline="0" dirty="0">
              <a:solidFill>
                <a:srgbClr val="FFFFFF"/>
              </a:solidFill>
            </a:endParaRPr>
          </a:p>
        </p:txBody>
      </p:sp>
      <p:pic>
        <p:nvPicPr>
          <p:cNvPr id="193540" name="Picture 6" descr="0820.jpg"/>
          <p:cNvPicPr>
            <a:picLocks noChangeAspect="1"/>
          </p:cNvPicPr>
          <p:nvPr/>
        </p:nvPicPr>
        <p:blipFill>
          <a:blip r:embed="rId3"/>
          <a:srcRect/>
          <a:stretch>
            <a:fillRect/>
          </a:stretch>
        </p:blipFill>
        <p:spPr bwMode="auto">
          <a:xfrm>
            <a:off x="685800" y="74613"/>
            <a:ext cx="7772400" cy="5791200"/>
          </a:xfrm>
          <a:prstGeom prst="rect">
            <a:avLst/>
          </a:prstGeom>
          <a:noFill/>
          <a:ln w="9525">
            <a:noFill/>
            <a:miter lim="800000"/>
            <a:headEnd/>
            <a:tailEnd/>
          </a:ln>
        </p:spPr>
      </p:pic>
    </p:spTree>
    <p:extLst>
      <p:ext uri="{BB962C8B-B14F-4D97-AF65-F5344CB8AC3E}">
        <p14:creationId xmlns:p14="http://schemas.microsoft.com/office/powerpoint/2010/main" val="115331127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21186" name="Text Box 2"/>
          <p:cNvSpPr txBox="1">
            <a:spLocks noChangeArrowheads="1"/>
          </p:cNvSpPr>
          <p:nvPr/>
        </p:nvSpPr>
        <p:spPr bwMode="auto">
          <a:xfrm>
            <a:off x="1579563" y="6276975"/>
            <a:ext cx="5978525" cy="369888"/>
          </a:xfrm>
          <a:prstGeom prst="rect">
            <a:avLst/>
          </a:prstGeom>
          <a:noFill/>
          <a:ln w="9525">
            <a:noFill/>
            <a:miter lim="800000"/>
            <a:headEnd/>
            <a:tailEnd/>
          </a:ln>
        </p:spPr>
        <p:txBody>
          <a:bodyPr wrap="none">
            <a:spAutoFit/>
          </a:bodyPr>
          <a:lstStyle/>
          <a:p>
            <a:pPr algn="ctr">
              <a:lnSpc>
                <a:spcPct val="150000"/>
              </a:lnSpc>
            </a:pPr>
            <a:r>
              <a:rPr lang="en-US" sz="1200" baseline="0">
                <a:solidFill>
                  <a:schemeClr val="tx2"/>
                </a:solidFill>
              </a:rPr>
              <a:t>Hoebel,</a:t>
            </a:r>
            <a:r>
              <a:rPr lang="en-US" sz="1200" i="1" baseline="0">
                <a:solidFill>
                  <a:schemeClr val="tx2"/>
                </a:solidFill>
              </a:rPr>
              <a:t> Anthropology: The Study of Man and Archaeology, 4</a:t>
            </a:r>
            <a:r>
              <a:rPr lang="en-US" sz="1200" i="1">
                <a:solidFill>
                  <a:schemeClr val="tx2"/>
                </a:solidFill>
              </a:rPr>
              <a:t>th</a:t>
            </a:r>
            <a:r>
              <a:rPr lang="en-US" sz="1200" i="1" baseline="0">
                <a:solidFill>
                  <a:schemeClr val="tx2"/>
                </a:solidFill>
              </a:rPr>
              <a:t> Ed.</a:t>
            </a:r>
            <a:r>
              <a:rPr lang="en-US" sz="1200" baseline="0">
                <a:solidFill>
                  <a:schemeClr val="tx2"/>
                </a:solidFill>
              </a:rPr>
              <a:t>, p. 153.</a:t>
            </a:r>
          </a:p>
        </p:txBody>
      </p:sp>
      <p:sp>
        <p:nvSpPr>
          <p:cNvPr id="221187" name="Text Box 3"/>
          <p:cNvSpPr txBox="1">
            <a:spLocks noChangeArrowheads="1"/>
          </p:cNvSpPr>
          <p:nvPr/>
        </p:nvSpPr>
        <p:spPr bwMode="auto">
          <a:xfrm>
            <a:off x="3024188" y="5915025"/>
            <a:ext cx="3071812" cy="450850"/>
          </a:xfrm>
          <a:prstGeom prst="rect">
            <a:avLst/>
          </a:prstGeom>
          <a:noFill/>
          <a:ln w="9525">
            <a:noFill/>
            <a:miter lim="800000"/>
            <a:headEnd/>
            <a:tailEnd/>
          </a:ln>
        </p:spPr>
        <p:txBody>
          <a:bodyPr wrap="none">
            <a:spAutoFit/>
          </a:bodyPr>
          <a:lstStyle/>
          <a:p>
            <a:pPr algn="ctr">
              <a:lnSpc>
                <a:spcPct val="150000"/>
              </a:lnSpc>
            </a:pPr>
            <a:r>
              <a:rPr lang="en-US" b="1" baseline="0">
                <a:solidFill>
                  <a:schemeClr val="tx2"/>
                </a:solidFill>
              </a:rPr>
              <a:t>Olduvai Gorge, Kenya.</a:t>
            </a:r>
          </a:p>
        </p:txBody>
      </p:sp>
      <p:pic>
        <p:nvPicPr>
          <p:cNvPr id="221188" name="Picture 6" descr="Olduvai_Hoebel_diagram1"/>
          <p:cNvPicPr>
            <a:picLocks noChangeAspect="1" noChangeArrowheads="1"/>
          </p:cNvPicPr>
          <p:nvPr/>
        </p:nvPicPr>
        <p:blipFill>
          <a:blip r:embed="rId3"/>
          <a:srcRect/>
          <a:stretch>
            <a:fillRect/>
          </a:stretch>
        </p:blipFill>
        <p:spPr bwMode="auto">
          <a:xfrm>
            <a:off x="1981200" y="0"/>
            <a:ext cx="5021263" cy="5943600"/>
          </a:xfrm>
          <a:prstGeom prst="rect">
            <a:avLst/>
          </a:prstGeom>
          <a:noFill/>
          <a:ln w="9525">
            <a:noFill/>
            <a:miter lim="800000"/>
            <a:headEnd/>
            <a:tailEnd/>
          </a:ln>
        </p:spPr>
      </p:pic>
      <p:sp>
        <p:nvSpPr>
          <p:cNvPr id="780297" name="Rectangle 9"/>
          <p:cNvSpPr>
            <a:spLocks noChangeArrowheads="1"/>
          </p:cNvSpPr>
          <p:nvPr/>
        </p:nvSpPr>
        <p:spPr bwMode="auto">
          <a:xfrm>
            <a:off x="2209800" y="4191000"/>
            <a:ext cx="4495800" cy="1524000"/>
          </a:xfrm>
          <a:prstGeom prst="rect">
            <a:avLst/>
          </a:prstGeom>
          <a:gradFill rotWithShape="1">
            <a:gsLst>
              <a:gs pos="0">
                <a:schemeClr val="accent1">
                  <a:alpha val="20000"/>
                </a:schemeClr>
              </a:gs>
              <a:gs pos="100000">
                <a:schemeClr val="accent1">
                  <a:gamma/>
                  <a:shade val="46275"/>
                  <a:invGamma/>
                  <a:alpha val="20000"/>
                </a:schemeClr>
              </a:gs>
            </a:gsLst>
            <a:lin ang="5400000" scaled="1"/>
          </a:gradFill>
          <a:ln w="9525">
            <a:noFill/>
            <a:miter lim="800000"/>
            <a:headEnd/>
            <a:tailEnd/>
          </a:ln>
          <a:effectLst/>
        </p:spPr>
        <p:txBody>
          <a:bodyPr wrap="none" anchor="ctr"/>
          <a:lstStyle/>
          <a:p>
            <a:pPr algn="ctr">
              <a:defRPr/>
            </a:pPr>
            <a:endParaRPr lang="en-US"/>
          </a:p>
        </p:txBody>
      </p:sp>
      <p:sp>
        <p:nvSpPr>
          <p:cNvPr id="221190" name="AutoShape 10"/>
          <p:cNvSpPr>
            <a:spLocks noChangeArrowheads="1"/>
          </p:cNvSpPr>
          <p:nvPr/>
        </p:nvSpPr>
        <p:spPr bwMode="auto">
          <a:xfrm>
            <a:off x="2452688" y="4495800"/>
            <a:ext cx="1585912" cy="838200"/>
          </a:xfrm>
          <a:prstGeom prst="rightArrow">
            <a:avLst>
              <a:gd name="adj1" fmla="val 50000"/>
              <a:gd name="adj2" fmla="val 47301"/>
            </a:avLst>
          </a:prstGeom>
          <a:solidFill>
            <a:srgbClr val="FF9900"/>
          </a:solidFill>
          <a:ln w="38100">
            <a:solidFill>
              <a:schemeClr val="tx1"/>
            </a:solidFill>
            <a:miter lim="800000"/>
            <a:headEnd/>
            <a:tailEnd/>
          </a:ln>
        </p:spPr>
        <p:txBody>
          <a:bodyPr wrap="none" anchor="ctr"/>
          <a:lstStyle/>
          <a:p>
            <a:pPr algn="ctr"/>
            <a:r>
              <a:rPr lang="en-US" sz="2000" b="1" baseline="0"/>
              <a:t>Bed I</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23234" name="Picture 3">
            <a:hlinkClick r:id="rId3"/>
          </p:cNvPr>
          <p:cNvPicPr>
            <a:picLocks noChangeAspect="1" noChangeArrowheads="1"/>
          </p:cNvPicPr>
          <p:nvPr/>
        </p:nvPicPr>
        <p:blipFill>
          <a:blip r:embed="rId4"/>
          <a:srcRect/>
          <a:stretch>
            <a:fillRect/>
          </a:stretch>
        </p:blipFill>
        <p:spPr bwMode="auto">
          <a:xfrm>
            <a:off x="685800" y="574675"/>
            <a:ext cx="7772400" cy="5597525"/>
          </a:xfrm>
          <a:prstGeom prst="rect">
            <a:avLst/>
          </a:prstGeom>
          <a:noFill/>
          <a:ln w="9525">
            <a:noFill/>
            <a:miter lim="800000"/>
            <a:headEnd/>
            <a:tailEnd/>
          </a:ln>
        </p:spPr>
      </p:pic>
      <p:sp>
        <p:nvSpPr>
          <p:cNvPr id="223235" name="AutoShape 5"/>
          <p:cNvSpPr>
            <a:spLocks noChangeArrowheads="1"/>
          </p:cNvSpPr>
          <p:nvPr/>
        </p:nvSpPr>
        <p:spPr bwMode="auto">
          <a:xfrm>
            <a:off x="1295400" y="3733800"/>
            <a:ext cx="976313" cy="409575"/>
          </a:xfrm>
          <a:prstGeom prst="rightArrow">
            <a:avLst>
              <a:gd name="adj1" fmla="val 50000"/>
              <a:gd name="adj2" fmla="val 50246"/>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225283" name="Text Box 4"/>
          <p:cNvSpPr txBox="1">
            <a:spLocks noChangeArrowheads="1"/>
          </p:cNvSpPr>
          <p:nvPr/>
        </p:nvSpPr>
        <p:spPr bwMode="auto">
          <a:xfrm>
            <a:off x="914400" y="2000250"/>
            <a:ext cx="7315200" cy="1200150"/>
          </a:xfrm>
          <a:prstGeom prst="rect">
            <a:avLst/>
          </a:prstGeom>
          <a:noFill/>
          <a:ln w="9525">
            <a:noFill/>
            <a:miter lim="800000"/>
            <a:headEnd/>
            <a:tailEnd/>
          </a:ln>
        </p:spPr>
        <p:txBody>
          <a:bodyPr>
            <a:spAutoFit/>
          </a:bodyPr>
          <a:lstStyle/>
          <a:p>
            <a:pPr algn="ctr" eaLnBrk="0" hangingPunct="0">
              <a:lnSpc>
                <a:spcPct val="90000"/>
              </a:lnSpc>
              <a:spcBef>
                <a:spcPct val="20000"/>
              </a:spcBef>
              <a:buClr>
                <a:srgbClr val="808000"/>
              </a:buClr>
            </a:pPr>
            <a:r>
              <a:rPr lang="en-US" sz="4000" b="1">
                <a:solidFill>
                  <a:srgbClr val="003300"/>
                </a:solidFill>
              </a:rPr>
              <a:t>R.2. or “Second Order Relative Dating”</a:t>
            </a:r>
          </a:p>
        </p:txBody>
      </p:sp>
      <p:sp>
        <p:nvSpPr>
          <p:cNvPr id="225284" name="Rectangle 3"/>
          <p:cNvSpPr txBox="1">
            <a:spLocks noChangeArrowheads="1"/>
          </p:cNvSpPr>
          <p:nvPr/>
        </p:nvSpPr>
        <p:spPr bwMode="auto">
          <a:xfrm>
            <a:off x="1371600" y="3810000"/>
            <a:ext cx="6400800" cy="2357438"/>
          </a:xfrm>
          <a:prstGeom prst="rect">
            <a:avLst/>
          </a:prstGeom>
          <a:noFill/>
          <a:ln w="9525">
            <a:noFill/>
            <a:miter lim="800000"/>
            <a:headEnd/>
            <a:tailEnd/>
          </a:ln>
        </p:spPr>
        <p:txBody>
          <a:bodyPr>
            <a:spAutoFit/>
          </a:bodyPr>
          <a:lstStyle/>
          <a:p>
            <a:pPr algn="ctr" eaLnBrk="0" hangingPunct="0">
              <a:spcBef>
                <a:spcPct val="20000"/>
              </a:spcBef>
              <a:buClr>
                <a:srgbClr val="808000"/>
              </a:buClr>
            </a:pPr>
            <a:r>
              <a:rPr kumimoji="1" lang="en-US" sz="3600" b="1" baseline="0">
                <a:solidFill>
                  <a:srgbClr val="DBEAC6"/>
                </a:solidFill>
              </a:rPr>
              <a:t>stage referable to </a:t>
            </a:r>
          </a:p>
          <a:p>
            <a:pPr algn="ctr" eaLnBrk="0" hangingPunct="0">
              <a:lnSpc>
                <a:spcPct val="150000"/>
              </a:lnSpc>
              <a:spcBef>
                <a:spcPct val="20000"/>
              </a:spcBef>
              <a:buClr>
                <a:srgbClr val="808000"/>
              </a:buClr>
            </a:pPr>
            <a:r>
              <a:rPr kumimoji="1" lang="en-US" sz="4000" b="1" i="1" baseline="0">
                <a:solidFill>
                  <a:srgbClr val="003300"/>
                </a:solidFill>
              </a:rPr>
              <a:t>local sequence</a:t>
            </a:r>
            <a:endParaRPr kumimoji="1" lang="en-US" sz="3600" b="1" i="1" baseline="0">
              <a:solidFill>
                <a:srgbClr val="003300"/>
              </a:solidFill>
            </a:endParaRPr>
          </a:p>
          <a:p>
            <a:pPr algn="ctr" eaLnBrk="0" hangingPunct="0">
              <a:spcBef>
                <a:spcPct val="20000"/>
              </a:spcBef>
              <a:buClr>
                <a:srgbClr val="808000"/>
              </a:buClr>
            </a:pPr>
            <a:r>
              <a:rPr kumimoji="1" lang="en-US" sz="3600" b="1" baseline="0">
                <a:solidFill>
                  <a:srgbClr val="000000"/>
                </a:solidFill>
              </a:rPr>
              <a:t>e.g., Olduvai Bed I</a:t>
            </a:r>
            <a:endParaRPr kumimoji="1" lang="en-US" sz="3200" b="1" baseline="0">
              <a:solidFill>
                <a:srgbClr val="000000"/>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227331" name="Text Box 4"/>
          <p:cNvSpPr txBox="1">
            <a:spLocks noChangeArrowheads="1"/>
          </p:cNvSpPr>
          <p:nvPr/>
        </p:nvSpPr>
        <p:spPr bwMode="auto">
          <a:xfrm>
            <a:off x="914400" y="2000250"/>
            <a:ext cx="7315200" cy="12001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R.3. or “Third Order Relative Dating”</a:t>
            </a:r>
          </a:p>
        </p:txBody>
      </p:sp>
      <p:sp>
        <p:nvSpPr>
          <p:cNvPr id="4" name="Rectangle 3"/>
          <p:cNvSpPr txBox="1">
            <a:spLocks noChangeArrowheads="1"/>
          </p:cNvSpPr>
          <p:nvPr/>
        </p:nvSpPr>
        <p:spPr bwMode="auto">
          <a:xfrm>
            <a:off x="1371600" y="3487738"/>
            <a:ext cx="6400800" cy="2074862"/>
          </a:xfrm>
          <a:prstGeom prst="rect">
            <a:avLst/>
          </a:prstGeom>
          <a:noFill/>
          <a:ln w="9525">
            <a:noFill/>
            <a:miter lim="800000"/>
            <a:headEnd/>
            <a:tailEnd/>
          </a:ln>
        </p:spPr>
        <p:txBody>
          <a:bodyPr>
            <a:spAutoFit/>
          </a:bodyPr>
          <a:lstStyle/>
          <a:p>
            <a:pPr algn="ctr" eaLnBrk="0" hangingPunct="0">
              <a:spcBef>
                <a:spcPct val="20000"/>
              </a:spcBef>
              <a:buClr>
                <a:schemeClr val="hlink"/>
              </a:buClr>
              <a:defRPr/>
            </a:pPr>
            <a:r>
              <a:rPr kumimoji="1" lang="en-US" sz="2800" b="1" kern="0" baseline="0" dirty="0">
                <a:latin typeface="+mn-lt"/>
              </a:rPr>
              <a:t>inferred position in terms of </a:t>
            </a:r>
            <a:r>
              <a:rPr kumimoji="1" lang="en-US" sz="2800" b="1" i="1" kern="0" baseline="0" dirty="0">
                <a:latin typeface="+mn-lt"/>
              </a:rPr>
              <a:t>wider-scale</a:t>
            </a:r>
            <a:r>
              <a:rPr kumimoji="1" lang="en-US" sz="2800" b="1" kern="0" baseline="0" dirty="0">
                <a:latin typeface="+mn-lt"/>
              </a:rPr>
              <a:t> </a:t>
            </a:r>
            <a:r>
              <a:rPr kumimoji="1" lang="en-US" sz="2800" b="1" kern="0" baseline="0" dirty="0" err="1">
                <a:latin typeface="+mn-lt"/>
              </a:rPr>
              <a:t>stratigraphy</a:t>
            </a:r>
            <a:r>
              <a:rPr kumimoji="1" lang="en-US" sz="2800" b="1" kern="0" baseline="0" dirty="0">
                <a:latin typeface="+mn-lt"/>
              </a:rPr>
              <a:t> </a:t>
            </a:r>
          </a:p>
          <a:p>
            <a:pPr algn="ctr" eaLnBrk="0" hangingPunct="0">
              <a:spcBef>
                <a:spcPct val="20000"/>
              </a:spcBef>
              <a:buClr>
                <a:schemeClr val="hlink"/>
              </a:buClr>
              <a:defRPr/>
            </a:pPr>
            <a:r>
              <a:rPr kumimoji="1" lang="en-US" sz="2800" b="1" kern="0" baseline="0" dirty="0">
                <a:latin typeface="+mn-lt"/>
              </a:rPr>
              <a:t>or cultural sequence</a:t>
            </a:r>
          </a:p>
          <a:p>
            <a:pPr algn="ctr" eaLnBrk="0" hangingPunct="0">
              <a:lnSpc>
                <a:spcPct val="60000"/>
              </a:lnSpc>
              <a:spcBef>
                <a:spcPct val="20000"/>
              </a:spcBef>
              <a:buClr>
                <a:schemeClr val="hlink"/>
              </a:buClr>
              <a:defRPr/>
            </a:pPr>
            <a:r>
              <a:rPr kumimoji="1" lang="en-US" sz="2800" b="1" kern="0" baseline="0" dirty="0">
                <a:latin typeface="+mn-lt"/>
              </a:rPr>
              <a:t/>
            </a:r>
            <a:br>
              <a:rPr kumimoji="1" lang="en-US" sz="2800" b="1" kern="0" baseline="0" dirty="0">
                <a:latin typeface="+mn-lt"/>
              </a:rPr>
            </a:br>
            <a:r>
              <a:rPr kumimoji="1" lang="en-US" sz="2800" b="1" kern="0" baseline="0" dirty="0">
                <a:latin typeface="+mn-lt"/>
              </a:rPr>
              <a:t>e.g., Lower </a:t>
            </a:r>
            <a:r>
              <a:rPr kumimoji="1" lang="en-US" sz="2800" b="1" kern="0" baseline="0" dirty="0" err="1">
                <a:latin typeface="+mn-lt"/>
              </a:rPr>
              <a:t>Villafrancian</a:t>
            </a:r>
            <a:endParaRPr kumimoji="1" lang="en-US" sz="2800" b="1" kern="0" baseline="0" dirty="0">
              <a:latin typeface="+mn-lt"/>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5" name="Rectangle 3"/>
          <p:cNvSpPr txBox="1">
            <a:spLocks noChangeArrowheads="1"/>
          </p:cNvSpPr>
          <p:nvPr/>
        </p:nvSpPr>
        <p:spPr bwMode="auto">
          <a:xfrm>
            <a:off x="914400" y="4541838"/>
            <a:ext cx="7315200" cy="1311275"/>
          </a:xfrm>
          <a:prstGeom prst="rect">
            <a:avLst/>
          </a:prstGeom>
          <a:noFill/>
          <a:ln w="9525">
            <a:noFill/>
            <a:miter lim="800000"/>
            <a:headEnd/>
            <a:tailEnd/>
          </a:ln>
        </p:spPr>
        <p:txBody>
          <a:bodyPr>
            <a:spAutoFit/>
          </a:bodyPr>
          <a:lstStyle/>
          <a:p>
            <a:pPr marL="685800" indent="-685800" algn="ctr" eaLnBrk="0" hangingPunct="0">
              <a:spcBef>
                <a:spcPct val="20000"/>
              </a:spcBef>
              <a:buClr>
                <a:schemeClr val="hlink"/>
              </a:buClr>
              <a:defRPr/>
            </a:pPr>
            <a:r>
              <a:rPr kumimoji="1" lang="en-US" sz="3600" b="1" kern="0" baseline="0" dirty="0">
                <a:latin typeface="+mn-lt"/>
              </a:rPr>
              <a:t>techniques =</a:t>
            </a:r>
          </a:p>
          <a:p>
            <a:pPr marL="685800" indent="-685800" algn="ctr" eaLnBrk="0" hangingPunct="0">
              <a:spcBef>
                <a:spcPct val="20000"/>
              </a:spcBef>
              <a:buClr>
                <a:schemeClr val="hlink"/>
              </a:buClr>
              <a:defRPr/>
            </a:pPr>
            <a:endParaRPr kumimoji="1" lang="en-US" sz="800" b="1" kern="0" baseline="0" dirty="0">
              <a:latin typeface="+mn-lt"/>
            </a:endParaRPr>
          </a:p>
          <a:p>
            <a:pPr marL="685800" indent="-685800" algn="ctr" eaLnBrk="0" hangingPunct="0">
              <a:spcBef>
                <a:spcPct val="20000"/>
              </a:spcBef>
              <a:buClr>
                <a:schemeClr val="hlink"/>
              </a:buClr>
              <a:defRPr/>
            </a:pPr>
            <a:r>
              <a:rPr kumimoji="1" lang="en-US" sz="2800" b="1" kern="0" baseline="0" dirty="0">
                <a:latin typeface="+mn-lt"/>
              </a:rPr>
              <a:t>specific tools / procedures used</a:t>
            </a:r>
          </a:p>
        </p:txBody>
      </p:sp>
      <p:sp>
        <p:nvSpPr>
          <p:cNvPr id="178180" name="Text Box 4"/>
          <p:cNvSpPr txBox="1">
            <a:spLocks noChangeArrowheads="1"/>
          </p:cNvSpPr>
          <p:nvPr/>
        </p:nvSpPr>
        <p:spPr bwMode="auto">
          <a:xfrm>
            <a:off x="914400" y="2333625"/>
            <a:ext cx="7315200" cy="158750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3600" b="1" baseline="0"/>
              <a:t>methods =</a:t>
            </a:r>
          </a:p>
          <a:p>
            <a:pPr algn="ctr" eaLnBrk="0" hangingPunct="0">
              <a:lnSpc>
                <a:spcPct val="90000"/>
              </a:lnSpc>
              <a:spcBef>
                <a:spcPct val="20000"/>
              </a:spcBef>
              <a:buClr>
                <a:schemeClr val="hlink"/>
              </a:buClr>
            </a:pPr>
            <a:endParaRPr lang="en-US" sz="800" b="1" baseline="0"/>
          </a:p>
          <a:p>
            <a:pPr algn="ctr" eaLnBrk="0" hangingPunct="0">
              <a:lnSpc>
                <a:spcPct val="90000"/>
              </a:lnSpc>
              <a:spcBef>
                <a:spcPct val="20000"/>
              </a:spcBef>
              <a:buClr>
                <a:schemeClr val="hlink"/>
              </a:buClr>
            </a:pPr>
            <a:r>
              <a:rPr lang="en-US" sz="2800" b="1" baseline="0"/>
              <a:t>basic overall approaches to a problem</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229379" name="Text Box 4"/>
          <p:cNvSpPr txBox="1">
            <a:spLocks noChangeArrowheads="1"/>
          </p:cNvSpPr>
          <p:nvPr/>
        </p:nvSpPr>
        <p:spPr bwMode="auto">
          <a:xfrm>
            <a:off x="914400" y="2000250"/>
            <a:ext cx="7315200" cy="12001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R.3. or “Third Order Relative Dating”</a:t>
            </a:r>
          </a:p>
        </p:txBody>
      </p:sp>
      <p:sp>
        <p:nvSpPr>
          <p:cNvPr id="4" name="Rectangle 3"/>
          <p:cNvSpPr txBox="1">
            <a:spLocks noChangeArrowheads="1"/>
          </p:cNvSpPr>
          <p:nvPr/>
        </p:nvSpPr>
        <p:spPr bwMode="auto">
          <a:xfrm>
            <a:off x="1371600" y="3487738"/>
            <a:ext cx="6400800" cy="2136775"/>
          </a:xfrm>
          <a:prstGeom prst="rect">
            <a:avLst/>
          </a:prstGeom>
          <a:noFill/>
          <a:ln w="9525">
            <a:noFill/>
            <a:miter lim="800000"/>
            <a:headEnd/>
            <a:tailEnd/>
          </a:ln>
        </p:spPr>
        <p:txBody>
          <a:bodyPr>
            <a:spAutoFit/>
          </a:bodyPr>
          <a:lstStyle/>
          <a:p>
            <a:pPr algn="ctr" eaLnBrk="0" hangingPunct="0">
              <a:spcBef>
                <a:spcPct val="20000"/>
              </a:spcBef>
              <a:buClr>
                <a:schemeClr val="hlink"/>
              </a:buClr>
              <a:defRPr/>
            </a:pPr>
            <a:r>
              <a:rPr kumimoji="1" lang="en-US" sz="2800" b="1" kern="0" baseline="0" dirty="0">
                <a:solidFill>
                  <a:schemeClr val="bg1">
                    <a:lumMod val="90000"/>
                  </a:schemeClr>
                </a:solidFill>
                <a:latin typeface="+mn-lt"/>
              </a:rPr>
              <a:t>inferred position in terms of </a:t>
            </a:r>
            <a:r>
              <a:rPr kumimoji="1" lang="en-US" sz="3200" b="1" i="1" kern="0" baseline="0" dirty="0">
                <a:latin typeface="+mn-lt"/>
              </a:rPr>
              <a:t>wider-scale</a:t>
            </a:r>
            <a:r>
              <a:rPr kumimoji="1" lang="en-US" sz="3200" b="1" kern="0" baseline="0" dirty="0">
                <a:latin typeface="+mn-lt"/>
              </a:rPr>
              <a:t> </a:t>
            </a:r>
            <a:r>
              <a:rPr kumimoji="1" lang="en-US" sz="3200" b="1" kern="0" baseline="0" dirty="0" err="1">
                <a:latin typeface="+mn-lt"/>
              </a:rPr>
              <a:t>stratigraphy</a:t>
            </a:r>
            <a:r>
              <a:rPr kumimoji="1" lang="en-US" sz="3200" b="1" kern="0" baseline="0" dirty="0">
                <a:latin typeface="+mn-lt"/>
              </a:rPr>
              <a:t> </a:t>
            </a:r>
          </a:p>
          <a:p>
            <a:pPr algn="ctr" eaLnBrk="0" hangingPunct="0">
              <a:spcBef>
                <a:spcPct val="20000"/>
              </a:spcBef>
              <a:buClr>
                <a:schemeClr val="hlink"/>
              </a:buClr>
              <a:defRPr/>
            </a:pPr>
            <a:r>
              <a:rPr kumimoji="1" lang="en-US" sz="2800" b="1" kern="0" baseline="0" dirty="0">
                <a:solidFill>
                  <a:schemeClr val="bg1">
                    <a:lumMod val="90000"/>
                  </a:schemeClr>
                </a:solidFill>
                <a:latin typeface="+mn-lt"/>
              </a:rPr>
              <a:t>or cultural sequence</a:t>
            </a:r>
          </a:p>
          <a:p>
            <a:pPr algn="ctr" eaLnBrk="0" hangingPunct="0">
              <a:lnSpc>
                <a:spcPct val="60000"/>
              </a:lnSpc>
              <a:spcBef>
                <a:spcPct val="20000"/>
              </a:spcBef>
              <a:buClr>
                <a:schemeClr val="hlink"/>
              </a:buClr>
              <a:defRPr/>
            </a:pPr>
            <a:r>
              <a:rPr kumimoji="1" lang="en-US" sz="2800" b="1" kern="0" baseline="0" dirty="0">
                <a:latin typeface="+mn-lt"/>
              </a:rPr>
              <a:t/>
            </a:r>
            <a:br>
              <a:rPr kumimoji="1" lang="en-US" sz="2800" b="1" kern="0" baseline="0" dirty="0">
                <a:latin typeface="+mn-lt"/>
              </a:rPr>
            </a:br>
            <a:r>
              <a:rPr kumimoji="1" lang="en-US" sz="2800" b="1" kern="0" baseline="0" dirty="0">
                <a:solidFill>
                  <a:schemeClr val="bg1">
                    <a:lumMod val="90000"/>
                  </a:schemeClr>
                </a:solidFill>
                <a:latin typeface="+mn-lt"/>
              </a:rPr>
              <a:t>e.g., Lower </a:t>
            </a:r>
            <a:r>
              <a:rPr kumimoji="1" lang="en-US" sz="2800" b="1" kern="0" baseline="0" dirty="0" err="1">
                <a:solidFill>
                  <a:schemeClr val="bg1">
                    <a:lumMod val="90000"/>
                  </a:schemeClr>
                </a:solidFill>
                <a:latin typeface="+mn-lt"/>
              </a:rPr>
              <a:t>Villafrancian</a:t>
            </a:r>
            <a:endParaRPr kumimoji="1" lang="en-US" sz="2800" b="1" kern="0" baseline="0" dirty="0">
              <a:solidFill>
                <a:schemeClr val="bg1">
                  <a:lumMod val="90000"/>
                </a:schemeClr>
              </a:solidFill>
              <a:latin typeface="+mn-lt"/>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graphicFrame>
        <p:nvGraphicFramePr>
          <p:cNvPr id="88066" name="Object 3"/>
          <p:cNvGraphicFramePr>
            <a:graphicFrameLocks noChangeAspect="1"/>
          </p:cNvGraphicFramePr>
          <p:nvPr/>
        </p:nvGraphicFramePr>
        <p:xfrm>
          <a:off x="685800" y="1504950"/>
          <a:ext cx="7753350" cy="5484813"/>
        </p:xfrm>
        <a:graphic>
          <a:graphicData uri="http://schemas.openxmlformats.org/presentationml/2006/ole">
            <mc:AlternateContent xmlns:mc="http://schemas.openxmlformats.org/markup-compatibility/2006">
              <mc:Choice xmlns:v="urn:schemas-microsoft-com:vml" Requires="v">
                <p:oleObj spid="_x0000_s88078" name="Document" r:id="rId4" imgW="7759080" imgH="5489640" progId="Word.Document.8">
                  <p:embed/>
                </p:oleObj>
              </mc:Choice>
              <mc:Fallback>
                <p:oleObj name="Document" r:id="rId4" imgW="7759080" imgH="548964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504950"/>
                        <a:ext cx="7753350" cy="5484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8069" name="AutoShape 5"/>
          <p:cNvSpPr>
            <a:spLocks noChangeArrowheads="1"/>
          </p:cNvSpPr>
          <p:nvPr/>
        </p:nvSpPr>
        <p:spPr bwMode="auto">
          <a:xfrm>
            <a:off x="714375" y="2652713"/>
            <a:ext cx="976313" cy="409575"/>
          </a:xfrm>
          <a:prstGeom prst="rightArrow">
            <a:avLst>
              <a:gd name="adj1" fmla="val 50000"/>
              <a:gd name="adj2" fmla="val 50246"/>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234499" name="Text Box 4"/>
          <p:cNvSpPr txBox="1">
            <a:spLocks noChangeArrowheads="1"/>
          </p:cNvSpPr>
          <p:nvPr/>
        </p:nvSpPr>
        <p:spPr bwMode="auto">
          <a:xfrm>
            <a:off x="914400" y="2000250"/>
            <a:ext cx="7315200" cy="12001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R.4. or “Morphological Dating”</a:t>
            </a:r>
          </a:p>
        </p:txBody>
      </p:sp>
      <p:sp>
        <p:nvSpPr>
          <p:cNvPr id="4" name="Rectangle 3"/>
          <p:cNvSpPr txBox="1">
            <a:spLocks noChangeArrowheads="1"/>
          </p:cNvSpPr>
          <p:nvPr/>
        </p:nvSpPr>
        <p:spPr bwMode="auto">
          <a:xfrm>
            <a:off x="1371600" y="3838575"/>
            <a:ext cx="6400800" cy="1190625"/>
          </a:xfrm>
          <a:prstGeom prst="rect">
            <a:avLst/>
          </a:prstGeom>
          <a:noFill/>
          <a:ln w="9525">
            <a:noFill/>
            <a:miter lim="800000"/>
            <a:headEnd/>
            <a:tailEnd/>
          </a:ln>
        </p:spPr>
        <p:txBody>
          <a:bodyPr>
            <a:spAutoFit/>
          </a:bodyPr>
          <a:lstStyle/>
          <a:p>
            <a:pPr algn="ctr" eaLnBrk="0" hangingPunct="0">
              <a:spcBef>
                <a:spcPct val="20000"/>
              </a:spcBef>
              <a:buClr>
                <a:schemeClr val="hlink"/>
              </a:buClr>
              <a:defRPr/>
            </a:pPr>
            <a:r>
              <a:rPr kumimoji="1" lang="en-US" sz="3600" b="1" i="1" kern="0" baseline="0" dirty="0">
                <a:latin typeface="+mn-lt"/>
              </a:rPr>
              <a:t>estimate</a:t>
            </a:r>
            <a:r>
              <a:rPr kumimoji="1" lang="en-US" sz="3600" b="1" kern="0" baseline="0" dirty="0">
                <a:latin typeface="+mn-lt"/>
              </a:rPr>
              <a:t> of age based on shape or style</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236547" name="Text Box 4"/>
          <p:cNvSpPr txBox="1">
            <a:spLocks noChangeArrowheads="1"/>
          </p:cNvSpPr>
          <p:nvPr/>
        </p:nvSpPr>
        <p:spPr bwMode="auto">
          <a:xfrm>
            <a:off x="914400" y="2000250"/>
            <a:ext cx="7315200" cy="12001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R.4. or “Morphological Dating”</a:t>
            </a:r>
          </a:p>
        </p:txBody>
      </p:sp>
      <p:sp>
        <p:nvSpPr>
          <p:cNvPr id="4" name="Rectangle 3"/>
          <p:cNvSpPr txBox="1">
            <a:spLocks noChangeArrowheads="1"/>
          </p:cNvSpPr>
          <p:nvPr/>
        </p:nvSpPr>
        <p:spPr bwMode="auto">
          <a:xfrm>
            <a:off x="1371600" y="3838575"/>
            <a:ext cx="6400800" cy="1320800"/>
          </a:xfrm>
          <a:prstGeom prst="rect">
            <a:avLst/>
          </a:prstGeom>
          <a:noFill/>
          <a:ln w="9525">
            <a:solidFill>
              <a:schemeClr val="tx1"/>
            </a:solidFill>
            <a:miter lim="800000"/>
            <a:headEnd/>
            <a:tailEnd/>
          </a:ln>
        </p:spPr>
        <p:txBody>
          <a:bodyPr>
            <a:spAutoFit/>
          </a:bodyPr>
          <a:lstStyle/>
          <a:p>
            <a:pPr algn="ctr" eaLnBrk="0" hangingPunct="0">
              <a:spcBef>
                <a:spcPct val="20000"/>
              </a:spcBef>
              <a:buClr>
                <a:schemeClr val="hlink"/>
              </a:buClr>
            </a:pPr>
            <a:r>
              <a:rPr kumimoji="1" lang="en-US" sz="4400" b="1" i="1" baseline="0"/>
              <a:t>estimate</a:t>
            </a:r>
            <a:r>
              <a:rPr kumimoji="1" lang="en-US" sz="4000" b="1" baseline="0"/>
              <a:t> </a:t>
            </a:r>
            <a:r>
              <a:rPr kumimoji="1" lang="en-US" sz="3600" b="1" baseline="0">
                <a:solidFill>
                  <a:srgbClr val="DBEAC6"/>
                </a:solidFill>
              </a:rPr>
              <a:t>of age based on </a:t>
            </a:r>
            <a:r>
              <a:rPr kumimoji="1" lang="en-US" sz="3600" b="1" baseline="0">
                <a:solidFill>
                  <a:srgbClr val="000000"/>
                </a:solidFill>
              </a:rPr>
              <a:t>shape</a:t>
            </a:r>
            <a:r>
              <a:rPr kumimoji="1" lang="en-US" sz="3600" b="1" baseline="0">
                <a:solidFill>
                  <a:srgbClr val="DBEAC6"/>
                </a:solidFill>
              </a:rPr>
              <a:t> or </a:t>
            </a:r>
            <a:r>
              <a:rPr kumimoji="1" lang="en-US" sz="3600" b="1" baseline="0">
                <a:solidFill>
                  <a:srgbClr val="000000"/>
                </a:solidFill>
              </a:rPr>
              <a:t>style</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38594" name="Picture 3" descr="11_38"/>
          <p:cNvPicPr>
            <a:picLocks noChangeAspect="1" noChangeArrowheads="1"/>
          </p:cNvPicPr>
          <p:nvPr/>
        </p:nvPicPr>
        <p:blipFill>
          <a:blip r:embed="rId3"/>
          <a:srcRect/>
          <a:stretch>
            <a:fillRect/>
          </a:stretch>
        </p:blipFill>
        <p:spPr bwMode="auto">
          <a:xfrm>
            <a:off x="2171700" y="290513"/>
            <a:ext cx="4776788" cy="5943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40642" name="Picture 2">
            <a:hlinkClick r:id="rId3"/>
          </p:cNvPr>
          <p:cNvPicPr>
            <a:picLocks noChangeAspect="1" noChangeArrowheads="1"/>
          </p:cNvPicPr>
          <p:nvPr/>
        </p:nvPicPr>
        <p:blipFill>
          <a:blip r:embed="rId4"/>
          <a:srcRect/>
          <a:stretch>
            <a:fillRect/>
          </a:stretch>
        </p:blipFill>
        <p:spPr bwMode="auto">
          <a:xfrm>
            <a:off x="685800" y="495300"/>
            <a:ext cx="7772400" cy="5829300"/>
          </a:xfrm>
          <a:prstGeom prst="rect">
            <a:avLst/>
          </a:prstGeom>
          <a:noFill/>
          <a:ln w="9525">
            <a:noFill/>
            <a:miter lim="800000"/>
            <a:headEnd/>
            <a:tailEnd/>
          </a:ln>
        </p:spPr>
      </p:pic>
      <p:sp>
        <p:nvSpPr>
          <p:cNvPr id="859139" name="Rectangle 3"/>
          <p:cNvSpPr>
            <a:spLocks noChangeArrowheads="1"/>
          </p:cNvSpPr>
          <p:nvPr/>
        </p:nvSpPr>
        <p:spPr bwMode="auto">
          <a:xfrm>
            <a:off x="1143000" y="4503738"/>
            <a:ext cx="6702425" cy="492125"/>
          </a:xfrm>
          <a:prstGeom prst="rect">
            <a:avLst/>
          </a:prstGeom>
          <a:gradFill rotWithShape="1">
            <a:gsLst>
              <a:gs pos="0">
                <a:schemeClr val="accent1">
                  <a:alpha val="20000"/>
                </a:schemeClr>
              </a:gs>
              <a:gs pos="100000">
                <a:schemeClr val="accent1">
                  <a:gamma/>
                  <a:shade val="46275"/>
                  <a:invGamma/>
                  <a:alpha val="20000"/>
                </a:schemeClr>
              </a:gs>
            </a:gsLst>
            <a:lin ang="5400000" scaled="1"/>
          </a:gradFill>
          <a:ln w="9525">
            <a:noFill/>
            <a:miter lim="800000"/>
            <a:headEnd/>
            <a:tailEnd/>
          </a:ln>
          <a:effectLst/>
        </p:spPr>
        <p:txBody>
          <a:bodyPr wrap="none" anchor="ctr"/>
          <a:lstStyle/>
          <a:p>
            <a:pPr algn="ctr">
              <a:defRPr/>
            </a:pPr>
            <a:endParaRPr lang="en-US"/>
          </a:p>
        </p:txBody>
      </p:sp>
      <p:sp>
        <p:nvSpPr>
          <p:cNvPr id="859140" name="Rectangle 4"/>
          <p:cNvSpPr>
            <a:spLocks noChangeArrowheads="1"/>
          </p:cNvSpPr>
          <p:nvPr/>
        </p:nvSpPr>
        <p:spPr bwMode="auto">
          <a:xfrm>
            <a:off x="1143000" y="3886200"/>
            <a:ext cx="6705600" cy="609600"/>
          </a:xfrm>
          <a:prstGeom prst="rect">
            <a:avLst/>
          </a:prstGeom>
          <a:gradFill rotWithShape="1">
            <a:gsLst>
              <a:gs pos="0">
                <a:schemeClr val="accent1">
                  <a:alpha val="20000"/>
                </a:schemeClr>
              </a:gs>
              <a:gs pos="100000">
                <a:schemeClr val="accent1">
                  <a:gamma/>
                  <a:shade val="46275"/>
                  <a:invGamma/>
                  <a:alpha val="20000"/>
                </a:schemeClr>
              </a:gs>
            </a:gsLst>
            <a:lin ang="5400000" scaled="1"/>
          </a:gradFill>
          <a:ln w="9525">
            <a:noFill/>
            <a:miter lim="800000"/>
            <a:headEnd/>
            <a:tailEnd/>
          </a:ln>
          <a:effectLst/>
        </p:spPr>
        <p:txBody>
          <a:bodyPr wrap="none"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9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40"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1490" name="Text Box 2"/>
          <p:cNvSpPr txBox="1">
            <a:spLocks noChangeArrowheads="1"/>
          </p:cNvSpPr>
          <p:nvPr/>
        </p:nvSpPr>
        <p:spPr bwMode="auto">
          <a:xfrm>
            <a:off x="2895174" y="6276975"/>
            <a:ext cx="3325077" cy="369332"/>
          </a:xfrm>
          <a:prstGeom prst="rect">
            <a:avLst/>
          </a:prstGeom>
          <a:noFill/>
          <a:ln w="9525">
            <a:noFill/>
            <a:miter lim="800000"/>
            <a:headEnd/>
            <a:tailEnd/>
          </a:ln>
        </p:spPr>
        <p:txBody>
          <a:bodyPr wrap="none">
            <a:spAutoFit/>
          </a:bodyPr>
          <a:lstStyle/>
          <a:p>
            <a:pPr algn="ctr">
              <a:lnSpc>
                <a:spcPct val="150000"/>
              </a:lnSpc>
            </a:pPr>
            <a:r>
              <a:rPr lang="en-US" sz="1200" i="1" baseline="0" dirty="0">
                <a:solidFill>
                  <a:srgbClr val="FFFFFF"/>
                </a:solidFill>
              </a:rPr>
              <a:t>Understanding Humans, </a:t>
            </a:r>
            <a:r>
              <a:rPr lang="en-US" sz="1200" i="1" baseline="0" dirty="0" smtClean="0">
                <a:solidFill>
                  <a:srgbClr val="FFFFFF"/>
                </a:solidFill>
              </a:rPr>
              <a:t>11</a:t>
            </a:r>
            <a:r>
              <a:rPr lang="en-US" sz="1200" i="1" dirty="0" smtClean="0">
                <a:solidFill>
                  <a:srgbClr val="FFFFFF"/>
                </a:solidFill>
              </a:rPr>
              <a:t>th</a:t>
            </a:r>
            <a:r>
              <a:rPr lang="en-US" sz="1200" i="1" baseline="0" dirty="0" smtClean="0">
                <a:solidFill>
                  <a:srgbClr val="FFFFFF"/>
                </a:solidFill>
              </a:rPr>
              <a:t> </a:t>
            </a:r>
            <a:r>
              <a:rPr lang="en-US" sz="1200" i="1" baseline="0" dirty="0">
                <a:solidFill>
                  <a:srgbClr val="FFFFFF"/>
                </a:solidFill>
              </a:rPr>
              <a:t>Ed.</a:t>
            </a:r>
            <a:r>
              <a:rPr lang="en-US" sz="1200" baseline="0" dirty="0">
                <a:solidFill>
                  <a:srgbClr val="FFFFFF"/>
                </a:solidFill>
              </a:rPr>
              <a:t>, p. </a:t>
            </a:r>
            <a:r>
              <a:rPr lang="en-US" sz="1200" baseline="0" dirty="0" smtClean="0">
                <a:solidFill>
                  <a:srgbClr val="FFFFFF"/>
                </a:solidFill>
              </a:rPr>
              <a:t>184</a:t>
            </a:r>
            <a:endParaRPr lang="en-US" sz="1200" baseline="0" dirty="0">
              <a:solidFill>
                <a:srgbClr val="FFFFFF"/>
              </a:solidFill>
            </a:endParaRPr>
          </a:p>
        </p:txBody>
      </p:sp>
      <p:sp>
        <p:nvSpPr>
          <p:cNvPr id="12" name="Text Box 4"/>
          <p:cNvSpPr txBox="1">
            <a:spLocks noChangeArrowheads="1"/>
          </p:cNvSpPr>
          <p:nvPr/>
        </p:nvSpPr>
        <p:spPr bwMode="auto">
          <a:xfrm>
            <a:off x="1775302" y="5895976"/>
            <a:ext cx="5614037" cy="363176"/>
          </a:xfrm>
          <a:prstGeom prst="rect">
            <a:avLst/>
          </a:prstGeom>
          <a:noFill/>
          <a:ln w="9525">
            <a:noFill/>
            <a:miter lim="800000"/>
            <a:headEnd/>
            <a:tailEnd/>
          </a:ln>
          <a:effectLst/>
        </p:spPr>
        <p:txBody>
          <a:bodyPr wrap="none">
            <a:spAutoFit/>
          </a:bodyPr>
          <a:lstStyle/>
          <a:p>
            <a:pPr algn="ctr" fontAlgn="auto">
              <a:lnSpc>
                <a:spcPct val="110000"/>
              </a:lnSpc>
              <a:spcBef>
                <a:spcPts val="0"/>
              </a:spcBef>
              <a:spcAft>
                <a:spcPts val="0"/>
              </a:spcAft>
              <a:defRPr/>
            </a:pPr>
            <a:r>
              <a:rPr lang="en-US" sz="1600" b="1" kern="0" baseline="0" dirty="0" err="1">
                <a:solidFill>
                  <a:srgbClr val="FFFFFF"/>
                </a:solidFill>
              </a:rPr>
              <a:t>Paleoanthropology</a:t>
            </a:r>
            <a:r>
              <a:rPr lang="en-US" sz="1600" b="1" kern="0" baseline="0" dirty="0">
                <a:solidFill>
                  <a:srgbClr val="FFFFFF"/>
                </a:solidFill>
              </a:rPr>
              <a:t> is Heavily Interdisciplinary.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57400"/>
            <a:ext cx="8229600" cy="3575658"/>
          </a:xfrm>
          <a:prstGeom prst="rect">
            <a:avLst/>
          </a:prstGeom>
        </p:spPr>
      </p:pic>
      <p:sp>
        <p:nvSpPr>
          <p:cNvPr id="3" name="Rectangle 2"/>
          <p:cNvSpPr/>
          <p:nvPr/>
        </p:nvSpPr>
        <p:spPr>
          <a:xfrm>
            <a:off x="434050" y="4690491"/>
            <a:ext cx="3900343" cy="414909"/>
          </a:xfrm>
          <a:prstGeom prst="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a:solidFill>
                <a:srgbClr val="FFFFFF"/>
              </a:solidFill>
            </a:endParaRPr>
          </a:p>
        </p:txBody>
      </p:sp>
      <p:sp>
        <p:nvSpPr>
          <p:cNvPr id="5" name="Rectangle 4"/>
          <p:cNvSpPr/>
          <p:nvPr/>
        </p:nvSpPr>
        <p:spPr>
          <a:xfrm>
            <a:off x="2286000" y="3810000"/>
            <a:ext cx="4572000" cy="646331"/>
          </a:xfrm>
          <a:prstGeom prst="rect">
            <a:avLst/>
          </a:prstGeom>
        </p:spPr>
        <p:txBody>
          <a:bodyPr>
            <a:spAutoFit/>
          </a:bodyPr>
          <a:lstStyle/>
          <a:p>
            <a:r>
              <a:rPr lang="en-US" baseline="0" dirty="0">
                <a:solidFill>
                  <a:srgbClr val="FFFFFF"/>
                </a:solidFill>
              </a:rPr>
              <a:t>relative dating methods</a:t>
            </a:r>
          </a:p>
          <a:p>
            <a:endParaRPr lang="en-US" baseline="0" dirty="0">
              <a:solidFill>
                <a:srgbClr val="FFFFFF"/>
              </a:solidFill>
            </a:endParaRPr>
          </a:p>
        </p:txBody>
      </p:sp>
      <p:sp>
        <p:nvSpPr>
          <p:cNvPr id="8" name="Text Box 10"/>
          <p:cNvSpPr txBox="1">
            <a:spLocks noChangeArrowheads="1"/>
          </p:cNvSpPr>
          <p:nvPr/>
        </p:nvSpPr>
        <p:spPr bwMode="auto">
          <a:xfrm>
            <a:off x="1447800" y="3124200"/>
            <a:ext cx="6248400" cy="1389964"/>
          </a:xfrm>
          <a:prstGeom prst="rect">
            <a:avLst/>
          </a:prstGeom>
          <a:solidFill>
            <a:srgbClr val="FFFFFF"/>
          </a:solidFill>
          <a:ln w="76200">
            <a:solidFill>
              <a:srgbClr val="FF9900"/>
            </a:solidFill>
            <a:miter lim="800000"/>
            <a:headEnd/>
            <a:tailEnd/>
          </a:ln>
        </p:spPr>
        <p:txBody>
          <a:bodyPr wrap="none"/>
          <a:lstStyle/>
          <a:p>
            <a:pPr algn="ctr" fontAlgn="auto">
              <a:lnSpc>
                <a:spcPct val="130000"/>
              </a:lnSpc>
              <a:spcBef>
                <a:spcPts val="0"/>
              </a:spcBef>
              <a:spcAft>
                <a:spcPts val="0"/>
              </a:spcAft>
            </a:pPr>
            <a:r>
              <a:rPr lang="en-US" sz="2000" b="1" kern="0" baseline="0" dirty="0" smtClean="0">
                <a:solidFill>
                  <a:srgbClr val="000000"/>
                </a:solidFill>
              </a:rPr>
              <a:t>REM</a:t>
            </a:r>
            <a:r>
              <a:rPr lang="en-US" sz="2000" b="1" kern="0" baseline="0" dirty="0">
                <a:solidFill>
                  <a:srgbClr val="000000"/>
                </a:solidFill>
              </a:rPr>
              <a:t>: </a:t>
            </a:r>
            <a:r>
              <a:rPr lang="en-US" sz="2000" b="1" kern="0" baseline="0" dirty="0" smtClean="0">
                <a:solidFill>
                  <a:srgbClr val="000000"/>
                </a:solidFill>
              </a:rPr>
              <a:t>relative methods</a:t>
            </a:r>
            <a:endParaRPr lang="en-US" sz="2000" b="1" kern="0" baseline="0" dirty="0">
              <a:solidFill>
                <a:srgbClr val="000000"/>
              </a:solidFill>
            </a:endParaRPr>
          </a:p>
          <a:p>
            <a:pPr algn="ctr" fontAlgn="auto">
              <a:lnSpc>
                <a:spcPct val="130000"/>
              </a:lnSpc>
              <a:spcBef>
                <a:spcPts val="0"/>
              </a:spcBef>
              <a:spcAft>
                <a:spcPts val="0"/>
              </a:spcAft>
            </a:pPr>
            <a:r>
              <a:rPr lang="en-US" sz="2000" b="1" kern="0" baseline="0" dirty="0">
                <a:solidFill>
                  <a:srgbClr val="000000"/>
                </a:solidFill>
              </a:rPr>
              <a:t>tell you whether something is</a:t>
            </a:r>
          </a:p>
          <a:p>
            <a:pPr algn="ctr" fontAlgn="auto">
              <a:lnSpc>
                <a:spcPct val="130000"/>
              </a:lnSpc>
              <a:spcBef>
                <a:spcPts val="0"/>
              </a:spcBef>
              <a:spcAft>
                <a:spcPts val="0"/>
              </a:spcAft>
            </a:pPr>
            <a:r>
              <a:rPr lang="en-US" sz="2000" b="1" kern="0" baseline="0" dirty="0">
                <a:solidFill>
                  <a:srgbClr val="000000"/>
                </a:solidFill>
              </a:rPr>
              <a:t>older / younger / the same age</a:t>
            </a:r>
          </a:p>
        </p:txBody>
      </p:sp>
    </p:spTree>
    <p:extLst>
      <p:ext uri="{BB962C8B-B14F-4D97-AF65-F5344CB8AC3E}">
        <p14:creationId xmlns:p14="http://schemas.microsoft.com/office/powerpoint/2010/main" val="58838911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1490" name="Text Box 2"/>
          <p:cNvSpPr txBox="1">
            <a:spLocks noChangeArrowheads="1"/>
          </p:cNvSpPr>
          <p:nvPr/>
        </p:nvSpPr>
        <p:spPr bwMode="auto">
          <a:xfrm>
            <a:off x="2895174" y="6276975"/>
            <a:ext cx="3325077" cy="369332"/>
          </a:xfrm>
          <a:prstGeom prst="rect">
            <a:avLst/>
          </a:prstGeom>
          <a:noFill/>
          <a:ln w="9525">
            <a:noFill/>
            <a:miter lim="800000"/>
            <a:headEnd/>
            <a:tailEnd/>
          </a:ln>
        </p:spPr>
        <p:txBody>
          <a:bodyPr wrap="none">
            <a:spAutoFit/>
          </a:bodyPr>
          <a:lstStyle/>
          <a:p>
            <a:pPr algn="ctr">
              <a:lnSpc>
                <a:spcPct val="150000"/>
              </a:lnSpc>
            </a:pPr>
            <a:r>
              <a:rPr lang="en-US" sz="1200" i="1" baseline="0" dirty="0">
                <a:solidFill>
                  <a:srgbClr val="FFFFFF"/>
                </a:solidFill>
              </a:rPr>
              <a:t>Understanding Humans, </a:t>
            </a:r>
            <a:r>
              <a:rPr lang="en-US" sz="1200" i="1" baseline="0" dirty="0" smtClean="0">
                <a:solidFill>
                  <a:srgbClr val="FFFFFF"/>
                </a:solidFill>
              </a:rPr>
              <a:t>11</a:t>
            </a:r>
            <a:r>
              <a:rPr lang="en-US" sz="1200" i="1" dirty="0" smtClean="0">
                <a:solidFill>
                  <a:srgbClr val="FFFFFF"/>
                </a:solidFill>
              </a:rPr>
              <a:t>th</a:t>
            </a:r>
            <a:r>
              <a:rPr lang="en-US" sz="1200" i="1" baseline="0" dirty="0" smtClean="0">
                <a:solidFill>
                  <a:srgbClr val="FFFFFF"/>
                </a:solidFill>
              </a:rPr>
              <a:t> </a:t>
            </a:r>
            <a:r>
              <a:rPr lang="en-US" sz="1200" i="1" baseline="0" dirty="0">
                <a:solidFill>
                  <a:srgbClr val="FFFFFF"/>
                </a:solidFill>
              </a:rPr>
              <a:t>Ed.</a:t>
            </a:r>
            <a:r>
              <a:rPr lang="en-US" sz="1200" baseline="0" dirty="0">
                <a:solidFill>
                  <a:srgbClr val="FFFFFF"/>
                </a:solidFill>
              </a:rPr>
              <a:t>, p. </a:t>
            </a:r>
            <a:r>
              <a:rPr lang="en-US" sz="1200" baseline="0" dirty="0" smtClean="0">
                <a:solidFill>
                  <a:srgbClr val="FFFFFF"/>
                </a:solidFill>
              </a:rPr>
              <a:t>184</a:t>
            </a:r>
            <a:endParaRPr lang="en-US" sz="1200" baseline="0" dirty="0">
              <a:solidFill>
                <a:srgbClr val="FFFFFF"/>
              </a:solidFill>
            </a:endParaRPr>
          </a:p>
        </p:txBody>
      </p:sp>
      <p:sp>
        <p:nvSpPr>
          <p:cNvPr id="12" name="Text Box 4"/>
          <p:cNvSpPr txBox="1">
            <a:spLocks noChangeArrowheads="1"/>
          </p:cNvSpPr>
          <p:nvPr/>
        </p:nvSpPr>
        <p:spPr bwMode="auto">
          <a:xfrm>
            <a:off x="1775302" y="5895976"/>
            <a:ext cx="5614037" cy="363176"/>
          </a:xfrm>
          <a:prstGeom prst="rect">
            <a:avLst/>
          </a:prstGeom>
          <a:noFill/>
          <a:ln w="9525">
            <a:noFill/>
            <a:miter lim="800000"/>
            <a:headEnd/>
            <a:tailEnd/>
          </a:ln>
          <a:effectLst/>
        </p:spPr>
        <p:txBody>
          <a:bodyPr wrap="none">
            <a:spAutoFit/>
          </a:bodyPr>
          <a:lstStyle/>
          <a:p>
            <a:pPr algn="ctr" fontAlgn="auto">
              <a:lnSpc>
                <a:spcPct val="110000"/>
              </a:lnSpc>
              <a:spcBef>
                <a:spcPts val="0"/>
              </a:spcBef>
              <a:spcAft>
                <a:spcPts val="0"/>
              </a:spcAft>
              <a:defRPr/>
            </a:pPr>
            <a:r>
              <a:rPr lang="en-US" sz="1600" b="1" kern="0" baseline="0" dirty="0" err="1">
                <a:solidFill>
                  <a:srgbClr val="FFFFFF"/>
                </a:solidFill>
              </a:rPr>
              <a:t>Paleoanthropology</a:t>
            </a:r>
            <a:r>
              <a:rPr lang="en-US" sz="1600" b="1" kern="0" baseline="0" dirty="0">
                <a:solidFill>
                  <a:srgbClr val="FFFFFF"/>
                </a:solidFill>
              </a:rPr>
              <a:t> is Heavily Interdisciplinary.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57400"/>
            <a:ext cx="8229600" cy="3575658"/>
          </a:xfrm>
          <a:prstGeom prst="rect">
            <a:avLst/>
          </a:prstGeom>
        </p:spPr>
      </p:pic>
      <p:sp>
        <p:nvSpPr>
          <p:cNvPr id="3" name="Rectangle 2"/>
          <p:cNvSpPr/>
          <p:nvPr/>
        </p:nvSpPr>
        <p:spPr>
          <a:xfrm>
            <a:off x="434050" y="4690491"/>
            <a:ext cx="3900343" cy="414909"/>
          </a:xfrm>
          <a:prstGeom prst="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a:solidFill>
                <a:srgbClr val="FFFFFF"/>
              </a:solidFill>
            </a:endParaRPr>
          </a:p>
        </p:txBody>
      </p:sp>
      <p:sp>
        <p:nvSpPr>
          <p:cNvPr id="5" name="Rectangle 4"/>
          <p:cNvSpPr/>
          <p:nvPr/>
        </p:nvSpPr>
        <p:spPr>
          <a:xfrm>
            <a:off x="2286000" y="3810000"/>
            <a:ext cx="4572000" cy="646331"/>
          </a:xfrm>
          <a:prstGeom prst="rect">
            <a:avLst/>
          </a:prstGeom>
        </p:spPr>
        <p:txBody>
          <a:bodyPr>
            <a:spAutoFit/>
          </a:bodyPr>
          <a:lstStyle/>
          <a:p>
            <a:r>
              <a:rPr lang="en-US" baseline="0" dirty="0">
                <a:solidFill>
                  <a:srgbClr val="FFFFFF"/>
                </a:solidFill>
              </a:rPr>
              <a:t>relative dating methods</a:t>
            </a:r>
          </a:p>
          <a:p>
            <a:endParaRPr lang="en-US" baseline="0" dirty="0">
              <a:solidFill>
                <a:srgbClr val="FFFFFF"/>
              </a:solidFill>
            </a:endParaRPr>
          </a:p>
        </p:txBody>
      </p:sp>
      <p:sp>
        <p:nvSpPr>
          <p:cNvPr id="10" name="Text Box 10"/>
          <p:cNvSpPr txBox="1">
            <a:spLocks noChangeArrowheads="1"/>
          </p:cNvSpPr>
          <p:nvPr/>
        </p:nvSpPr>
        <p:spPr bwMode="auto">
          <a:xfrm>
            <a:off x="1447800" y="1752600"/>
            <a:ext cx="6248400" cy="2743200"/>
          </a:xfrm>
          <a:prstGeom prst="rect">
            <a:avLst/>
          </a:prstGeom>
          <a:solidFill>
            <a:srgbClr val="FFFFFF"/>
          </a:solidFill>
          <a:ln w="76200">
            <a:solidFill>
              <a:srgbClr val="003300"/>
            </a:solidFill>
            <a:miter lim="800000"/>
            <a:headEnd/>
            <a:tailEnd/>
          </a:ln>
        </p:spPr>
        <p:txBody>
          <a:bodyPr wrap="none"/>
          <a:lstStyle/>
          <a:p>
            <a:pPr marL="0" marR="0" lvl="0" indent="0" algn="ctr" defTabSz="914400" eaLnBrk="1" fontAlgn="auto" latinLnBrk="0" hangingPunct="1">
              <a:lnSpc>
                <a:spcPct val="13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3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rPr>
              <a:t>Gradually being replaced in </a:t>
            </a:r>
          </a:p>
          <a:p>
            <a:pPr marL="0" marR="0" lvl="0" indent="0" algn="ctr" defTabSz="914400" eaLnBrk="1" fontAlgn="auto" latinLnBrk="0" hangingPunct="1">
              <a:lnSpc>
                <a:spcPct val="13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rPr>
              <a:t>archaeological research by a</a:t>
            </a:r>
          </a:p>
          <a:p>
            <a:pPr marL="0" marR="0" lvl="0" indent="0" algn="ctr" defTabSz="914400" eaLnBrk="1" fontAlgn="auto" latinLnBrk="0" hangingPunct="1">
              <a:lnSpc>
                <a:spcPct val="13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rPr>
              <a:t>quantitative method called</a:t>
            </a:r>
          </a:p>
          <a:p>
            <a:pPr marL="0" marR="0" lvl="0" indent="0" algn="ctr" defTabSz="914400" eaLnBrk="1" fontAlgn="auto" latinLnBrk="0" hangingPunct="1">
              <a:lnSpc>
                <a:spcPct val="13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rPr>
              <a:t>correspondence analysis,</a:t>
            </a:r>
          </a:p>
          <a:p>
            <a:pPr marL="0" marR="0" lvl="0" indent="0" algn="ctr" defTabSz="914400" eaLnBrk="1" fontAlgn="auto" latinLnBrk="0" hangingPunct="1">
              <a:lnSpc>
                <a:spcPct val="13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rPr>
              <a:t>which achieves the same end</a:t>
            </a:r>
          </a:p>
          <a:p>
            <a:pPr marL="0" marR="0" lvl="0" indent="0" algn="ctr" defTabSz="914400" eaLnBrk="1" fontAlgn="auto" latinLnBrk="0" hangingPunct="1">
              <a:lnSpc>
                <a:spcPct val="13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3134212961"/>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46786" name="Picture 2" descr="Deh_Luran1"/>
          <p:cNvPicPr>
            <a:picLocks noChangeAspect="1" noChangeArrowheads="1"/>
          </p:cNvPicPr>
          <p:nvPr/>
        </p:nvPicPr>
        <p:blipFill>
          <a:blip r:embed="rId3"/>
          <a:srcRect/>
          <a:stretch>
            <a:fillRect/>
          </a:stretch>
        </p:blipFill>
        <p:spPr bwMode="auto">
          <a:xfrm>
            <a:off x="685800" y="1049338"/>
            <a:ext cx="7772400" cy="4194175"/>
          </a:xfrm>
          <a:prstGeom prst="rect">
            <a:avLst/>
          </a:prstGeom>
          <a:noFill/>
          <a:ln w="9525">
            <a:noFill/>
            <a:miter lim="800000"/>
            <a:headEnd/>
            <a:tailEnd/>
          </a:ln>
        </p:spPr>
      </p:pic>
      <p:sp>
        <p:nvSpPr>
          <p:cNvPr id="246787" name="Text Box 4"/>
          <p:cNvSpPr txBox="1">
            <a:spLocks noChangeArrowheads="1"/>
          </p:cNvSpPr>
          <p:nvPr/>
        </p:nvSpPr>
        <p:spPr bwMode="auto">
          <a:xfrm>
            <a:off x="1585913" y="5311775"/>
            <a:ext cx="5908675" cy="1317625"/>
          </a:xfrm>
          <a:prstGeom prst="rect">
            <a:avLst/>
          </a:prstGeom>
          <a:noFill/>
          <a:ln w="9525">
            <a:noFill/>
            <a:miter lim="800000"/>
            <a:headEnd/>
            <a:tailEnd/>
          </a:ln>
        </p:spPr>
        <p:txBody>
          <a:bodyPr wrap="none">
            <a:spAutoFit/>
          </a:bodyPr>
          <a:lstStyle/>
          <a:p>
            <a:pPr algn="ctr">
              <a:lnSpc>
                <a:spcPct val="150000"/>
              </a:lnSpc>
            </a:pPr>
            <a:r>
              <a:rPr lang="en-US" sz="2400" b="1">
                <a:solidFill>
                  <a:schemeClr val="bg1"/>
                </a:solidFill>
              </a:rPr>
              <a:t>Pottery types from Deh Luran, Iran.</a:t>
            </a:r>
          </a:p>
          <a:p>
            <a:pPr algn="ctr">
              <a:lnSpc>
                <a:spcPct val="150000"/>
              </a:lnSpc>
            </a:pPr>
            <a:r>
              <a:rPr lang="en-US" sz="1200" b="1" baseline="0">
                <a:solidFill>
                  <a:schemeClr val="bg1"/>
                </a:solidFill>
              </a:rPr>
              <a:t>Source: Hole, Flannery and Neely, “</a:t>
            </a:r>
            <a:r>
              <a:rPr lang="en-US" sz="1200" b="1" i="1" baseline="0">
                <a:solidFill>
                  <a:schemeClr val="bg1"/>
                </a:solidFill>
              </a:rPr>
              <a:t>Prehistory and Human Ecology</a:t>
            </a:r>
          </a:p>
          <a:p>
            <a:pPr algn="ctr">
              <a:lnSpc>
                <a:spcPct val="150000"/>
              </a:lnSpc>
            </a:pPr>
            <a:r>
              <a:rPr lang="en-US" sz="1200" b="1" i="1" baseline="0">
                <a:solidFill>
                  <a:schemeClr val="bg1"/>
                </a:solidFill>
              </a:rPr>
              <a:t>Of the Deh Luran Plain: An Early Village Sequence from</a:t>
            </a:r>
          </a:p>
          <a:p>
            <a:pPr algn="ctr">
              <a:lnSpc>
                <a:spcPct val="150000"/>
              </a:lnSpc>
            </a:pPr>
            <a:r>
              <a:rPr lang="en-US" sz="1200" b="1" i="1" baseline="0">
                <a:solidFill>
                  <a:schemeClr val="bg1"/>
                </a:solidFill>
              </a:rPr>
              <a:t>Khuzistan, Iran</a:t>
            </a:r>
            <a:r>
              <a:rPr lang="en-US" sz="1200" b="1" baseline="0">
                <a:solidFill>
                  <a:schemeClr val="bg1"/>
                </a:solidFill>
              </a:rPr>
              <a:t>.”  Ann Arbor: 1969, fig. 69.</a:t>
            </a:r>
          </a:p>
        </p:txBody>
      </p:sp>
      <p:sp>
        <p:nvSpPr>
          <p:cNvPr id="4" name="Rectangle 3"/>
          <p:cNvSpPr txBox="1">
            <a:spLocks noChangeArrowheads="1"/>
          </p:cNvSpPr>
          <p:nvPr/>
        </p:nvSpPr>
        <p:spPr bwMode="auto">
          <a:xfrm>
            <a:off x="1371600" y="2735520"/>
            <a:ext cx="6400800" cy="2431435"/>
          </a:xfrm>
          <a:prstGeom prst="rect">
            <a:avLst/>
          </a:prstGeom>
          <a:gradFill>
            <a:gsLst>
              <a:gs pos="58000">
                <a:srgbClr val="000000">
                  <a:alpha val="23000"/>
                </a:srgbClr>
              </a:gs>
              <a:gs pos="0">
                <a:schemeClr val="accent1">
                  <a:tint val="44500"/>
                  <a:satMod val="160000"/>
                  <a:alpha val="75000"/>
                </a:schemeClr>
              </a:gs>
              <a:gs pos="100000">
                <a:schemeClr val="accent1">
                  <a:tint val="23500"/>
                  <a:satMod val="160000"/>
                </a:schemeClr>
              </a:gs>
            </a:gsLst>
            <a:lin ang="5400000" scaled="0"/>
          </a:gradFill>
          <a:ln w="9525">
            <a:noFill/>
            <a:miter lim="800000"/>
            <a:headEnd/>
            <a:tailEnd/>
          </a:ln>
        </p:spPr>
        <p:txBody>
          <a:bodyPr>
            <a:spAutoFit/>
          </a:bodyPr>
          <a:lstStyle/>
          <a:p>
            <a:pPr algn="ctr" eaLnBrk="0" hangingPunct="0">
              <a:spcBef>
                <a:spcPct val="20000"/>
              </a:spcBef>
              <a:buClr>
                <a:schemeClr val="hlink"/>
              </a:buClr>
            </a:pPr>
            <a:r>
              <a:rPr kumimoji="1" lang="en-US" sz="3200" b="1" baseline="0" dirty="0" err="1">
                <a:latin typeface="Arial Black" pitchFamily="34" charset="0"/>
              </a:rPr>
              <a:t>seriation</a:t>
            </a:r>
            <a:endParaRPr kumimoji="1" lang="en-US" sz="2800" b="1" baseline="0" dirty="0">
              <a:latin typeface="Arial Black" pitchFamily="34" charset="0"/>
            </a:endParaRPr>
          </a:p>
          <a:p>
            <a:pPr algn="ctr" eaLnBrk="0" hangingPunct="0">
              <a:spcBef>
                <a:spcPct val="20000"/>
              </a:spcBef>
              <a:buClr>
                <a:schemeClr val="hlink"/>
              </a:buClr>
            </a:pPr>
            <a:r>
              <a:rPr kumimoji="1" lang="en-US" sz="2400" b="1" baseline="0" dirty="0">
                <a:latin typeface="Arial Black" pitchFamily="34" charset="0"/>
              </a:rPr>
              <a:t>Relative dating method that orders </a:t>
            </a:r>
            <a:r>
              <a:rPr kumimoji="1" lang="en-US" sz="2400" b="1" baseline="0" dirty="0" err="1">
                <a:latin typeface="Arial Black" pitchFamily="34" charset="0"/>
              </a:rPr>
              <a:t>artiacts</a:t>
            </a:r>
            <a:r>
              <a:rPr kumimoji="1" lang="en-US" sz="2400" b="1" baseline="0" dirty="0">
                <a:latin typeface="Arial Black" pitchFamily="34" charset="0"/>
              </a:rPr>
              <a:t> into a temporal series based on their similar attributes or the frequency of these attributes</a:t>
            </a:r>
          </a:p>
          <a:p>
            <a:pPr algn="ctr" eaLnBrk="0" hangingPunct="0">
              <a:spcBef>
                <a:spcPct val="20000"/>
              </a:spcBef>
              <a:buClr>
                <a:schemeClr val="hlink"/>
              </a:buClr>
            </a:pPr>
            <a:r>
              <a:rPr kumimoji="1" lang="en-US" sz="1600" b="1" i="1" baseline="0" dirty="0" smtClean="0">
                <a:latin typeface="Arial Black" pitchFamily="34" charset="0"/>
              </a:rPr>
              <a:t>11</a:t>
            </a:r>
            <a:r>
              <a:rPr kumimoji="1" lang="en-US" sz="1600" b="1" i="1" dirty="0" smtClean="0">
                <a:latin typeface="Arial Black" pitchFamily="34" charset="0"/>
              </a:rPr>
              <a:t>th</a:t>
            </a:r>
            <a:r>
              <a:rPr kumimoji="1" lang="en-US" sz="1600" b="1" i="1" baseline="0" dirty="0" smtClean="0">
                <a:latin typeface="Arial Black" pitchFamily="34" charset="0"/>
              </a:rPr>
              <a:t> </a:t>
            </a:r>
            <a:r>
              <a:rPr kumimoji="1" lang="en-US" sz="1600" b="1" i="1" baseline="0" dirty="0">
                <a:latin typeface="Arial Black" pitchFamily="34" charset="0"/>
              </a:rPr>
              <a:t>Ed.</a:t>
            </a:r>
            <a:r>
              <a:rPr kumimoji="1" lang="en-US" sz="1600" b="1" baseline="0" dirty="0">
                <a:latin typeface="Arial Black" pitchFamily="34" charset="0"/>
              </a:rPr>
              <a:t> p. </a:t>
            </a:r>
            <a:r>
              <a:rPr kumimoji="1" lang="en-US" sz="1600" b="1" baseline="0" dirty="0" smtClean="0">
                <a:latin typeface="Arial Black" pitchFamily="34" charset="0"/>
              </a:rPr>
              <a:t>184, 186-187</a:t>
            </a:r>
            <a:endParaRPr kumimoji="1" lang="en-US" sz="1600" b="1" baseline="0" dirty="0">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48834" name="Picture 2" descr="Deh_Luran1"/>
          <p:cNvPicPr>
            <a:picLocks noChangeAspect="1" noChangeArrowheads="1"/>
          </p:cNvPicPr>
          <p:nvPr/>
        </p:nvPicPr>
        <p:blipFill>
          <a:blip r:embed="rId3"/>
          <a:srcRect/>
          <a:stretch>
            <a:fillRect/>
          </a:stretch>
        </p:blipFill>
        <p:spPr bwMode="auto">
          <a:xfrm>
            <a:off x="685800" y="1049338"/>
            <a:ext cx="7772400" cy="4194175"/>
          </a:xfrm>
          <a:prstGeom prst="rect">
            <a:avLst/>
          </a:prstGeom>
          <a:noFill/>
          <a:ln w="9525">
            <a:noFill/>
            <a:miter lim="800000"/>
            <a:headEnd/>
            <a:tailEnd/>
          </a:ln>
        </p:spPr>
      </p:pic>
      <p:sp>
        <p:nvSpPr>
          <p:cNvPr id="248835" name="Text Box 4"/>
          <p:cNvSpPr txBox="1">
            <a:spLocks noChangeArrowheads="1"/>
          </p:cNvSpPr>
          <p:nvPr/>
        </p:nvSpPr>
        <p:spPr bwMode="auto">
          <a:xfrm>
            <a:off x="1585913" y="5311775"/>
            <a:ext cx="5908675" cy="1317625"/>
          </a:xfrm>
          <a:prstGeom prst="rect">
            <a:avLst/>
          </a:prstGeom>
          <a:noFill/>
          <a:ln w="9525">
            <a:noFill/>
            <a:miter lim="800000"/>
            <a:headEnd/>
            <a:tailEnd/>
          </a:ln>
        </p:spPr>
        <p:txBody>
          <a:bodyPr wrap="none">
            <a:spAutoFit/>
          </a:bodyPr>
          <a:lstStyle/>
          <a:p>
            <a:pPr algn="ctr">
              <a:lnSpc>
                <a:spcPct val="150000"/>
              </a:lnSpc>
            </a:pPr>
            <a:r>
              <a:rPr lang="en-US" sz="2400" b="1">
                <a:solidFill>
                  <a:schemeClr val="bg1"/>
                </a:solidFill>
              </a:rPr>
              <a:t>Pottery types from Deh Luran, Iran.</a:t>
            </a:r>
          </a:p>
          <a:p>
            <a:pPr algn="ctr">
              <a:lnSpc>
                <a:spcPct val="150000"/>
              </a:lnSpc>
            </a:pPr>
            <a:r>
              <a:rPr lang="en-US" sz="1200" b="1" baseline="0">
                <a:solidFill>
                  <a:schemeClr val="bg1"/>
                </a:solidFill>
              </a:rPr>
              <a:t>Source: Hole, Flannery and Neely, “</a:t>
            </a:r>
            <a:r>
              <a:rPr lang="en-US" sz="1200" b="1" i="1" baseline="0">
                <a:solidFill>
                  <a:schemeClr val="bg1"/>
                </a:solidFill>
              </a:rPr>
              <a:t>Prehistory and Human Ecology</a:t>
            </a:r>
          </a:p>
          <a:p>
            <a:pPr algn="ctr">
              <a:lnSpc>
                <a:spcPct val="150000"/>
              </a:lnSpc>
            </a:pPr>
            <a:r>
              <a:rPr lang="en-US" sz="1200" b="1" i="1" baseline="0">
                <a:solidFill>
                  <a:schemeClr val="bg1"/>
                </a:solidFill>
              </a:rPr>
              <a:t>Of the Deh Luran Plain: An Early Village Sequence from</a:t>
            </a:r>
          </a:p>
          <a:p>
            <a:pPr algn="ctr">
              <a:lnSpc>
                <a:spcPct val="150000"/>
              </a:lnSpc>
            </a:pPr>
            <a:r>
              <a:rPr lang="en-US" sz="1200" b="1" i="1" baseline="0">
                <a:solidFill>
                  <a:schemeClr val="bg1"/>
                </a:solidFill>
              </a:rPr>
              <a:t>Khuzistan, Iran</a:t>
            </a:r>
            <a:r>
              <a:rPr lang="en-US" sz="1200" b="1" baseline="0">
                <a:solidFill>
                  <a:schemeClr val="bg1"/>
                </a:solidFill>
              </a:rPr>
              <a:t>.”  Ann Arbor: 1969, fig. 69.</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180227" name="Text Box 4"/>
          <p:cNvSpPr txBox="1">
            <a:spLocks noChangeArrowheads="1"/>
          </p:cNvSpPr>
          <p:nvPr/>
        </p:nvSpPr>
        <p:spPr bwMode="auto">
          <a:xfrm>
            <a:off x="914400" y="2135188"/>
            <a:ext cx="7315200" cy="1323975"/>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archaeological </a:t>
            </a:r>
          </a:p>
          <a:p>
            <a:pPr algn="ctr" eaLnBrk="0" hangingPunct="0">
              <a:lnSpc>
                <a:spcPct val="90000"/>
              </a:lnSpc>
              <a:spcBef>
                <a:spcPct val="20000"/>
              </a:spcBef>
              <a:buClr>
                <a:schemeClr val="hlink"/>
              </a:buClr>
            </a:pPr>
            <a:r>
              <a:rPr lang="en-US" sz="4000" b="1" baseline="0"/>
              <a:t>dating methods</a:t>
            </a:r>
          </a:p>
        </p:txBody>
      </p:sp>
      <p:sp>
        <p:nvSpPr>
          <p:cNvPr id="4" name="Rectangle 3"/>
          <p:cNvSpPr txBox="1">
            <a:spLocks noChangeArrowheads="1"/>
          </p:cNvSpPr>
          <p:nvPr/>
        </p:nvSpPr>
        <p:spPr bwMode="auto">
          <a:xfrm>
            <a:off x="911225" y="3654425"/>
            <a:ext cx="7315200" cy="1963738"/>
          </a:xfrm>
          <a:prstGeom prst="rect">
            <a:avLst/>
          </a:prstGeom>
          <a:noFill/>
          <a:ln w="9525">
            <a:noFill/>
            <a:miter lim="800000"/>
            <a:headEnd/>
            <a:tailEnd/>
          </a:ln>
        </p:spPr>
        <p:txBody>
          <a:bodyPr>
            <a:spAutoFit/>
          </a:bodyPr>
          <a:lstStyle/>
          <a:p>
            <a:pPr marL="1379538" indent="-696913" eaLnBrk="0" hangingPunct="0">
              <a:lnSpc>
                <a:spcPct val="170000"/>
              </a:lnSpc>
              <a:spcBef>
                <a:spcPct val="20000"/>
              </a:spcBef>
              <a:buFontTx/>
              <a:buAutoNum type="arabicPeriod"/>
              <a:defRPr/>
            </a:pPr>
            <a:r>
              <a:rPr kumimoji="1" lang="en-US" sz="3200" b="1" kern="0" baseline="0" dirty="0">
                <a:latin typeface="+mn-lt"/>
              </a:rPr>
              <a:t>relative dating</a:t>
            </a:r>
          </a:p>
          <a:p>
            <a:pPr marL="1379538" indent="-696913" eaLnBrk="0" hangingPunct="0">
              <a:spcBef>
                <a:spcPct val="20000"/>
              </a:spcBef>
              <a:buFontTx/>
              <a:buAutoNum type="arabicPeriod"/>
              <a:defRPr/>
            </a:pPr>
            <a:r>
              <a:rPr kumimoji="1" lang="en-US" sz="3200" b="1" kern="0" baseline="0" dirty="0">
                <a:latin typeface="+mn-lt"/>
              </a:rPr>
              <a:t>chronometric dating</a:t>
            </a:r>
            <a:endParaRPr kumimoji="1" lang="en-US" sz="4000" b="1" kern="0" baseline="0" dirty="0">
              <a:latin typeface="+mn-lt"/>
            </a:endParaRPr>
          </a:p>
          <a:p>
            <a:pPr marL="1379538" indent="-696913" eaLnBrk="0" hangingPunct="0">
              <a:spcBef>
                <a:spcPct val="20000"/>
              </a:spcBef>
              <a:defRPr/>
            </a:pPr>
            <a:r>
              <a:rPr kumimoji="1" lang="en-US" sz="2400" b="1" kern="0" baseline="0" dirty="0">
                <a:latin typeface="+mn-lt"/>
              </a:rPr>
              <a:t>	     </a:t>
            </a:r>
            <a:r>
              <a:rPr kumimoji="1" lang="en-US" sz="2400" kern="0" baseline="0" dirty="0">
                <a:latin typeface="+mn-lt"/>
              </a:rPr>
              <a:t>(aka “absolute” dating)</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50882" name="Picture 2054" descr="UMD-beer_can1"/>
          <p:cNvPicPr>
            <a:picLocks noChangeAspect="1" noChangeArrowheads="1"/>
          </p:cNvPicPr>
          <p:nvPr/>
        </p:nvPicPr>
        <p:blipFill>
          <a:blip r:embed="rId3"/>
          <a:srcRect/>
          <a:stretch>
            <a:fillRect/>
          </a:stretch>
        </p:blipFill>
        <p:spPr bwMode="auto">
          <a:xfrm>
            <a:off x="950913" y="228600"/>
            <a:ext cx="3011487" cy="6019800"/>
          </a:xfrm>
          <a:prstGeom prst="rect">
            <a:avLst/>
          </a:prstGeom>
          <a:noFill/>
          <a:ln w="9525">
            <a:noFill/>
            <a:miter lim="800000"/>
            <a:headEnd/>
            <a:tailEnd/>
          </a:ln>
        </p:spPr>
      </p:pic>
      <p:pic>
        <p:nvPicPr>
          <p:cNvPr id="250883" name="Picture 2055" descr="UMD-beer_can-lg"/>
          <p:cNvPicPr>
            <a:picLocks noChangeAspect="1" noChangeArrowheads="1"/>
          </p:cNvPicPr>
          <p:nvPr/>
        </p:nvPicPr>
        <p:blipFill>
          <a:blip r:embed="rId4"/>
          <a:srcRect/>
          <a:stretch>
            <a:fillRect/>
          </a:stretch>
        </p:blipFill>
        <p:spPr bwMode="auto">
          <a:xfrm>
            <a:off x="685800" y="4267200"/>
            <a:ext cx="7772400" cy="1817688"/>
          </a:xfrm>
          <a:prstGeom prst="rect">
            <a:avLst/>
          </a:prstGeom>
          <a:noFill/>
          <a:ln w="9525">
            <a:noFill/>
            <a:miter lim="800000"/>
            <a:headEnd/>
            <a:tailEnd/>
          </a:ln>
        </p:spPr>
      </p:pic>
      <p:pic>
        <p:nvPicPr>
          <p:cNvPr id="250884" name="Picture 2058" descr="pulltop_can"/>
          <p:cNvPicPr>
            <a:picLocks noChangeAspect="1" noChangeArrowheads="1"/>
          </p:cNvPicPr>
          <p:nvPr/>
        </p:nvPicPr>
        <p:blipFill>
          <a:blip r:embed="rId5"/>
          <a:srcRect/>
          <a:stretch>
            <a:fillRect/>
          </a:stretch>
        </p:blipFill>
        <p:spPr bwMode="auto">
          <a:xfrm>
            <a:off x="4267200" y="152400"/>
            <a:ext cx="3319463" cy="4038600"/>
          </a:xfrm>
          <a:prstGeom prst="rect">
            <a:avLst/>
          </a:prstGeom>
          <a:noFill/>
          <a:ln w="9525">
            <a:noFill/>
            <a:miter lim="800000"/>
            <a:headEnd/>
            <a:tailEnd/>
          </a:ln>
        </p:spPr>
      </p:pic>
      <p:sp>
        <p:nvSpPr>
          <p:cNvPr id="705548" name="Rectangle 2060"/>
          <p:cNvSpPr>
            <a:spLocks noChangeArrowheads="1"/>
          </p:cNvSpPr>
          <p:nvPr/>
        </p:nvSpPr>
        <p:spPr bwMode="auto">
          <a:xfrm>
            <a:off x="671513" y="4325938"/>
            <a:ext cx="7775575" cy="1752600"/>
          </a:xfrm>
          <a:prstGeom prst="rect">
            <a:avLst/>
          </a:prstGeom>
          <a:gradFill rotWithShape="1">
            <a:gsLst>
              <a:gs pos="0">
                <a:schemeClr val="accent1">
                  <a:alpha val="20000"/>
                </a:schemeClr>
              </a:gs>
              <a:gs pos="100000">
                <a:schemeClr val="accent1">
                  <a:gamma/>
                  <a:shade val="46275"/>
                  <a:invGamma/>
                  <a:alpha val="20000"/>
                </a:schemeClr>
              </a:gs>
            </a:gsLst>
            <a:lin ang="5400000" scaled="1"/>
          </a:gradFill>
          <a:ln w="9525">
            <a:solidFill>
              <a:schemeClr val="tx1"/>
            </a:solidFill>
            <a:miter lim="800000"/>
            <a:headEnd/>
            <a:tailEnd/>
          </a:ln>
          <a:effectLst/>
        </p:spPr>
        <p:txBody>
          <a:bodyPr wrap="none" anchor="ctr"/>
          <a:lstStyle/>
          <a:p>
            <a:pPr algn="ctr">
              <a:defRPr/>
            </a:pPr>
            <a:endParaRPr lang="en-US"/>
          </a:p>
        </p:txBody>
      </p:sp>
      <p:sp>
        <p:nvSpPr>
          <p:cNvPr id="250886" name="Text Box 2056"/>
          <p:cNvSpPr txBox="1">
            <a:spLocks noChangeArrowheads="1"/>
          </p:cNvSpPr>
          <p:nvPr/>
        </p:nvSpPr>
        <p:spPr bwMode="auto">
          <a:xfrm>
            <a:off x="685800" y="6110288"/>
            <a:ext cx="7772400" cy="366712"/>
          </a:xfrm>
          <a:prstGeom prst="rect">
            <a:avLst/>
          </a:prstGeom>
          <a:solidFill>
            <a:srgbClr val="000000"/>
          </a:solidFill>
          <a:ln w="9525">
            <a:noFill/>
            <a:miter lim="800000"/>
            <a:headEnd/>
            <a:tailEnd/>
          </a:ln>
        </p:spPr>
        <p:txBody>
          <a:bodyPr wrap="none">
            <a:spAutoFit/>
          </a:bodyPr>
          <a:lstStyle/>
          <a:p>
            <a:pPr algn="ctr"/>
            <a:r>
              <a:rPr lang="en-US" i="1" baseline="0">
                <a:solidFill>
                  <a:schemeClr val="tx2"/>
                </a:solidFill>
              </a:rPr>
              <a:t>UMD </a:t>
            </a:r>
            <a:r>
              <a:rPr lang="en-US" baseline="0">
                <a:solidFill>
                  <a:schemeClr val="tx2"/>
                </a:solidFill>
              </a:rPr>
              <a:t>Statesman, 15 November 2001.</a:t>
            </a:r>
          </a:p>
        </p:txBody>
      </p:sp>
      <p:sp>
        <p:nvSpPr>
          <p:cNvPr id="250887" name="Rounded Rectangle 8"/>
          <p:cNvSpPr>
            <a:spLocks noChangeArrowheads="1"/>
          </p:cNvSpPr>
          <p:nvPr/>
        </p:nvSpPr>
        <p:spPr bwMode="auto">
          <a:xfrm>
            <a:off x="4419600" y="5229225"/>
            <a:ext cx="3886200" cy="533400"/>
          </a:xfrm>
          <a:prstGeom prst="roundRect">
            <a:avLst>
              <a:gd name="adj" fmla="val 16667"/>
            </a:avLst>
          </a:prstGeom>
          <a:noFill/>
          <a:ln w="76200" algn="ctr">
            <a:solidFill>
              <a:srgbClr val="FF9900"/>
            </a:solidFill>
            <a:round/>
            <a:headEnd/>
            <a:tailEnd/>
          </a:ln>
        </p:spPr>
        <p:txBody>
          <a:bodyPr/>
          <a:lstStyle/>
          <a:p>
            <a:pPr algn="ctr"/>
            <a:endParaRPr lang="en-US"/>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252930" name="Picture 3" descr="budweiser"/>
          <p:cNvPicPr>
            <a:picLocks noChangeAspect="1" noChangeArrowheads="1"/>
          </p:cNvPicPr>
          <p:nvPr/>
        </p:nvPicPr>
        <p:blipFill>
          <a:blip r:embed="rId3"/>
          <a:srcRect/>
          <a:stretch>
            <a:fillRect/>
          </a:stretch>
        </p:blipFill>
        <p:spPr bwMode="auto">
          <a:xfrm>
            <a:off x="887413" y="609600"/>
            <a:ext cx="3151187" cy="5943600"/>
          </a:xfrm>
          <a:prstGeom prst="rect">
            <a:avLst/>
          </a:prstGeom>
          <a:noFill/>
          <a:ln w="9525">
            <a:noFill/>
            <a:miter lim="800000"/>
            <a:headEnd/>
            <a:tailEnd/>
          </a:ln>
        </p:spPr>
      </p:pic>
      <p:pic>
        <p:nvPicPr>
          <p:cNvPr id="252931" name="Picture 4" descr="flat_top_can"/>
          <p:cNvPicPr>
            <a:picLocks noChangeAspect="1" noChangeArrowheads="1"/>
          </p:cNvPicPr>
          <p:nvPr/>
        </p:nvPicPr>
        <p:blipFill>
          <a:blip r:embed="rId4"/>
          <a:srcRect/>
          <a:stretch>
            <a:fillRect/>
          </a:stretch>
        </p:blipFill>
        <p:spPr bwMode="auto">
          <a:xfrm>
            <a:off x="4138613" y="685800"/>
            <a:ext cx="4337050" cy="5749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54978" name="Picture 6" descr="heineken_can"/>
          <p:cNvPicPr>
            <a:picLocks noChangeAspect="1" noChangeArrowheads="1"/>
          </p:cNvPicPr>
          <p:nvPr/>
        </p:nvPicPr>
        <p:blipFill>
          <a:blip r:embed="rId3"/>
          <a:srcRect/>
          <a:stretch>
            <a:fillRect/>
          </a:stretch>
        </p:blipFill>
        <p:spPr bwMode="auto">
          <a:xfrm>
            <a:off x="3581400" y="609600"/>
            <a:ext cx="5022850" cy="5486400"/>
          </a:xfrm>
          <a:prstGeom prst="rect">
            <a:avLst/>
          </a:prstGeom>
          <a:noFill/>
          <a:ln w="9525">
            <a:noFill/>
            <a:miter lim="800000"/>
            <a:headEnd/>
            <a:tailEnd/>
          </a:ln>
        </p:spPr>
      </p:pic>
      <p:pic>
        <p:nvPicPr>
          <p:cNvPr id="254979" name="Picture 7" descr="cone_top_can"/>
          <p:cNvPicPr>
            <a:picLocks noChangeAspect="1" noChangeArrowheads="1"/>
          </p:cNvPicPr>
          <p:nvPr/>
        </p:nvPicPr>
        <p:blipFill>
          <a:blip r:embed="rId4"/>
          <a:srcRect/>
          <a:stretch>
            <a:fillRect/>
          </a:stretch>
        </p:blipFill>
        <p:spPr bwMode="auto">
          <a:xfrm>
            <a:off x="568325" y="609600"/>
            <a:ext cx="3165475"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57026" name="Picture 3" descr="11_39"/>
          <p:cNvPicPr>
            <a:picLocks noChangeAspect="1" noChangeArrowheads="1"/>
          </p:cNvPicPr>
          <p:nvPr/>
        </p:nvPicPr>
        <p:blipFill>
          <a:blip r:embed="rId3">
            <a:lum bright="10000" contrast="32000"/>
          </a:blip>
          <a:srcRect/>
          <a:stretch>
            <a:fillRect/>
          </a:stretch>
        </p:blipFill>
        <p:spPr bwMode="auto">
          <a:xfrm>
            <a:off x="685800" y="1531938"/>
            <a:ext cx="7772400" cy="41068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59074" name="Picture 4">
            <a:hlinkClick r:id="rId3"/>
          </p:cNvPr>
          <p:cNvPicPr>
            <a:picLocks noChangeAspect="1" noChangeArrowheads="1"/>
          </p:cNvPicPr>
          <p:nvPr/>
        </p:nvPicPr>
        <p:blipFill>
          <a:blip r:embed="rId4"/>
          <a:srcRect/>
          <a:stretch>
            <a:fillRect/>
          </a:stretch>
        </p:blipFill>
        <p:spPr bwMode="auto">
          <a:xfrm>
            <a:off x="685800" y="271463"/>
            <a:ext cx="7772400" cy="5595937"/>
          </a:xfrm>
          <a:prstGeom prst="rect">
            <a:avLst/>
          </a:prstGeom>
          <a:noFill/>
          <a:ln w="9525">
            <a:noFill/>
            <a:miter lim="800000"/>
            <a:headEnd/>
            <a:tailEnd/>
          </a:ln>
        </p:spPr>
      </p:pic>
      <p:sp>
        <p:nvSpPr>
          <p:cNvPr id="259075" name="Text Box 5"/>
          <p:cNvSpPr txBox="1">
            <a:spLocks noChangeArrowheads="1"/>
          </p:cNvSpPr>
          <p:nvPr/>
        </p:nvSpPr>
        <p:spPr bwMode="auto">
          <a:xfrm>
            <a:off x="754063" y="5940425"/>
            <a:ext cx="7613650" cy="366713"/>
          </a:xfrm>
          <a:prstGeom prst="rect">
            <a:avLst/>
          </a:prstGeom>
          <a:noFill/>
          <a:ln w="9525">
            <a:noFill/>
            <a:miter lim="800000"/>
            <a:headEnd/>
            <a:tailEnd/>
          </a:ln>
        </p:spPr>
        <p:txBody>
          <a:bodyPr wrap="none">
            <a:spAutoFit/>
          </a:bodyPr>
          <a:lstStyle/>
          <a:p>
            <a:pPr algn="ctr"/>
            <a:r>
              <a:rPr lang="en-US" b="1" baseline="0">
                <a:solidFill>
                  <a:schemeClr val="tx2"/>
                </a:solidFill>
              </a:rPr>
              <a:t>Lake Superior Old Copper Culture, 4,000 B.C. - 1,000 B.C. </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61122" name="Text Box 2"/>
          <p:cNvSpPr txBox="1">
            <a:spLocks noChangeArrowheads="1"/>
          </p:cNvSpPr>
          <p:nvPr/>
        </p:nvSpPr>
        <p:spPr bwMode="auto">
          <a:xfrm>
            <a:off x="1704975" y="6248400"/>
            <a:ext cx="5700713" cy="369888"/>
          </a:xfrm>
          <a:prstGeom prst="rect">
            <a:avLst/>
          </a:prstGeom>
          <a:noFill/>
          <a:ln w="9525">
            <a:noFill/>
            <a:miter lim="800000"/>
            <a:headEnd/>
            <a:tailEnd/>
          </a:ln>
        </p:spPr>
        <p:txBody>
          <a:bodyPr wrap="none">
            <a:spAutoFit/>
          </a:bodyPr>
          <a:lstStyle/>
          <a:p>
            <a:pPr algn="ctr">
              <a:lnSpc>
                <a:spcPct val="150000"/>
              </a:lnSpc>
            </a:pPr>
            <a:r>
              <a:rPr lang="en-US" sz="1200" i="1" baseline="0">
                <a:solidFill>
                  <a:schemeClr val="tx2"/>
                </a:solidFill>
              </a:rPr>
              <a:t>Understanding Physical Anthropology and Archaeology, 8</a:t>
            </a:r>
            <a:r>
              <a:rPr lang="en-US" sz="1200" i="1">
                <a:solidFill>
                  <a:schemeClr val="tx2"/>
                </a:solidFill>
              </a:rPr>
              <a:t>th</a:t>
            </a:r>
            <a:r>
              <a:rPr lang="en-US" sz="1200" i="1" baseline="0">
                <a:solidFill>
                  <a:schemeClr val="tx2"/>
                </a:solidFill>
              </a:rPr>
              <a:t> Ed.</a:t>
            </a:r>
            <a:r>
              <a:rPr lang="en-US" sz="1200" baseline="0">
                <a:solidFill>
                  <a:schemeClr val="tx2"/>
                </a:solidFill>
              </a:rPr>
              <a:t>, p. 354.</a:t>
            </a:r>
          </a:p>
        </p:txBody>
      </p:sp>
      <p:sp>
        <p:nvSpPr>
          <p:cNvPr id="261123" name="Text Box 3"/>
          <p:cNvSpPr txBox="1">
            <a:spLocks noChangeArrowheads="1"/>
          </p:cNvSpPr>
          <p:nvPr/>
        </p:nvSpPr>
        <p:spPr bwMode="auto">
          <a:xfrm>
            <a:off x="1047750" y="5757863"/>
            <a:ext cx="6967538" cy="549275"/>
          </a:xfrm>
          <a:prstGeom prst="rect">
            <a:avLst/>
          </a:prstGeom>
          <a:noFill/>
          <a:ln w="9525">
            <a:noFill/>
            <a:miter lim="800000"/>
            <a:headEnd/>
            <a:tailEnd/>
          </a:ln>
        </p:spPr>
        <p:txBody>
          <a:bodyPr wrap="none">
            <a:spAutoFit/>
          </a:bodyPr>
          <a:lstStyle/>
          <a:p>
            <a:pPr algn="ctr">
              <a:lnSpc>
                <a:spcPct val="150000"/>
              </a:lnSpc>
            </a:pPr>
            <a:r>
              <a:rPr lang="en-US" sz="2000" b="1" baseline="0">
                <a:solidFill>
                  <a:schemeClr val="tx2"/>
                </a:solidFill>
              </a:rPr>
              <a:t>Typological dating, Chaco Canyon, New Mexico.</a:t>
            </a:r>
          </a:p>
        </p:txBody>
      </p:sp>
      <p:pic>
        <p:nvPicPr>
          <p:cNvPr id="261124" name="Picture 5"/>
          <p:cNvPicPr>
            <a:picLocks noChangeAspect="1" noChangeArrowheads="1"/>
          </p:cNvPicPr>
          <p:nvPr/>
        </p:nvPicPr>
        <p:blipFill>
          <a:blip r:embed="rId3"/>
          <a:srcRect/>
          <a:stretch>
            <a:fillRect/>
          </a:stretch>
        </p:blipFill>
        <p:spPr bwMode="auto">
          <a:xfrm>
            <a:off x="1905000" y="76200"/>
            <a:ext cx="5275263"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63170" name="Picture 1026" descr="11_41"/>
          <p:cNvPicPr>
            <a:picLocks noChangeAspect="1" noChangeArrowheads="1"/>
          </p:cNvPicPr>
          <p:nvPr/>
        </p:nvPicPr>
        <p:blipFill>
          <a:blip r:embed="rId3"/>
          <a:srcRect/>
          <a:stretch>
            <a:fillRect/>
          </a:stretch>
        </p:blipFill>
        <p:spPr bwMode="auto">
          <a:xfrm>
            <a:off x="760413" y="228600"/>
            <a:ext cx="4040187" cy="5943600"/>
          </a:xfrm>
          <a:prstGeom prst="rect">
            <a:avLst/>
          </a:prstGeom>
          <a:noFill/>
          <a:ln w="9525">
            <a:noFill/>
            <a:miter lim="800000"/>
            <a:headEnd/>
            <a:tailEnd/>
          </a:ln>
        </p:spPr>
      </p:pic>
      <p:pic>
        <p:nvPicPr>
          <p:cNvPr id="263171" name="Picture 1027" descr="11_41C"/>
          <p:cNvPicPr>
            <a:picLocks noChangeAspect="1" noChangeArrowheads="1"/>
          </p:cNvPicPr>
          <p:nvPr/>
        </p:nvPicPr>
        <p:blipFill>
          <a:blip r:embed="rId4"/>
          <a:srcRect/>
          <a:stretch>
            <a:fillRect/>
          </a:stretch>
        </p:blipFill>
        <p:spPr bwMode="auto">
          <a:xfrm>
            <a:off x="4724400" y="1438275"/>
            <a:ext cx="3657600" cy="4429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1343025" y="6338888"/>
            <a:ext cx="6430963" cy="277812"/>
          </a:xfrm>
          <a:prstGeom prst="rect">
            <a:avLst/>
          </a:prstGeom>
          <a:noFill/>
          <a:ln w="9525">
            <a:noFill/>
            <a:miter lim="800000"/>
            <a:headEnd/>
            <a:tailEnd/>
          </a:ln>
        </p:spPr>
        <p:txBody>
          <a:bodyPr wrap="none">
            <a:spAutoFit/>
          </a:bodyPr>
          <a:lstStyle/>
          <a:p>
            <a:pPr algn="ctr"/>
            <a:r>
              <a:rPr lang="en-US" sz="1200" baseline="0">
                <a:hlinkClick r:id="rId2"/>
              </a:rPr>
              <a:t>http://www.duluthnewstribune.com/articles/index.cfm?id=50209&amp;section=news</a:t>
            </a:r>
            <a:endParaRPr lang="en-US" sz="1200" baseline="0"/>
          </a:p>
        </p:txBody>
      </p:sp>
      <p:pic>
        <p:nvPicPr>
          <p:cNvPr id="265219" name="Picture 5"/>
          <p:cNvPicPr>
            <a:picLocks noChangeAspect="1" noChangeArrowheads="1"/>
          </p:cNvPicPr>
          <p:nvPr/>
        </p:nvPicPr>
        <p:blipFill>
          <a:blip r:embed="rId3"/>
          <a:srcRect/>
          <a:stretch>
            <a:fillRect/>
          </a:stretch>
        </p:blipFill>
        <p:spPr bwMode="auto">
          <a:xfrm>
            <a:off x="685800" y="1162050"/>
            <a:ext cx="7772400" cy="4857750"/>
          </a:xfrm>
          <a:prstGeom prst="rect">
            <a:avLst/>
          </a:prstGeom>
          <a:noFill/>
          <a:ln w="2857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42" name="Picture 5"/>
          <p:cNvPicPr>
            <a:picLocks noChangeAspect="1" noChangeArrowheads="1"/>
          </p:cNvPicPr>
          <p:nvPr/>
        </p:nvPicPr>
        <p:blipFill>
          <a:blip r:embed="rId2"/>
          <a:srcRect/>
          <a:stretch>
            <a:fillRect/>
          </a:stretch>
        </p:blipFill>
        <p:spPr bwMode="auto">
          <a:xfrm>
            <a:off x="685800" y="1162050"/>
            <a:ext cx="7772400" cy="4857750"/>
          </a:xfrm>
          <a:prstGeom prst="rect">
            <a:avLst/>
          </a:prstGeom>
          <a:noFill/>
          <a:ln w="28575">
            <a:noFill/>
            <a:miter lim="800000"/>
            <a:headEnd/>
            <a:tailEnd/>
          </a:ln>
        </p:spPr>
      </p:pic>
      <p:sp>
        <p:nvSpPr>
          <p:cNvPr id="266243" name="Rectangle 2"/>
          <p:cNvSpPr>
            <a:spLocks noChangeArrowheads="1"/>
          </p:cNvSpPr>
          <p:nvPr/>
        </p:nvSpPr>
        <p:spPr bwMode="auto">
          <a:xfrm>
            <a:off x="1343025" y="6338888"/>
            <a:ext cx="6430963" cy="277812"/>
          </a:xfrm>
          <a:prstGeom prst="rect">
            <a:avLst/>
          </a:prstGeom>
          <a:noFill/>
          <a:ln w="9525">
            <a:noFill/>
            <a:miter lim="800000"/>
            <a:headEnd/>
            <a:tailEnd/>
          </a:ln>
        </p:spPr>
        <p:txBody>
          <a:bodyPr wrap="none">
            <a:spAutoFit/>
          </a:bodyPr>
          <a:lstStyle/>
          <a:p>
            <a:pPr algn="ctr"/>
            <a:r>
              <a:rPr lang="en-US" sz="1200" baseline="0">
                <a:hlinkClick r:id="rId3"/>
              </a:rPr>
              <a:t>http://www.duluthnewstribune.com/articles/index.cfm?id=50209&amp;section=news</a:t>
            </a:r>
            <a:endParaRPr lang="en-US" sz="1200" baseline="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267267" name="Text Box 4"/>
          <p:cNvSpPr txBox="1">
            <a:spLocks noChangeArrowheads="1"/>
          </p:cNvSpPr>
          <p:nvPr/>
        </p:nvSpPr>
        <p:spPr bwMode="auto">
          <a:xfrm>
            <a:off x="914400" y="2135188"/>
            <a:ext cx="7315200" cy="1323975"/>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archaeological </a:t>
            </a:r>
          </a:p>
          <a:p>
            <a:pPr algn="ctr" eaLnBrk="0" hangingPunct="0">
              <a:lnSpc>
                <a:spcPct val="90000"/>
              </a:lnSpc>
              <a:spcBef>
                <a:spcPct val="20000"/>
              </a:spcBef>
              <a:buClr>
                <a:schemeClr val="hlink"/>
              </a:buClr>
            </a:pPr>
            <a:r>
              <a:rPr lang="en-US" sz="4000" b="1" baseline="0"/>
              <a:t>dating methods</a:t>
            </a:r>
          </a:p>
        </p:txBody>
      </p:sp>
      <p:sp>
        <p:nvSpPr>
          <p:cNvPr id="4" name="Rectangle 3"/>
          <p:cNvSpPr txBox="1">
            <a:spLocks noChangeArrowheads="1"/>
          </p:cNvSpPr>
          <p:nvPr/>
        </p:nvSpPr>
        <p:spPr bwMode="auto">
          <a:xfrm>
            <a:off x="911225" y="3654425"/>
            <a:ext cx="7315200" cy="1963738"/>
          </a:xfrm>
          <a:prstGeom prst="rect">
            <a:avLst/>
          </a:prstGeom>
          <a:noFill/>
          <a:ln w="9525">
            <a:noFill/>
            <a:miter lim="800000"/>
            <a:headEnd/>
            <a:tailEnd/>
          </a:ln>
        </p:spPr>
        <p:txBody>
          <a:bodyPr>
            <a:spAutoFit/>
          </a:bodyPr>
          <a:lstStyle/>
          <a:p>
            <a:pPr marL="1379538" indent="-696913" eaLnBrk="0" hangingPunct="0">
              <a:lnSpc>
                <a:spcPct val="170000"/>
              </a:lnSpc>
              <a:spcBef>
                <a:spcPct val="20000"/>
              </a:spcBef>
              <a:buFontTx/>
              <a:buAutoNum type="arabicPeriod"/>
              <a:defRPr/>
            </a:pPr>
            <a:r>
              <a:rPr kumimoji="1" lang="en-US" sz="3200" b="1" kern="0" baseline="0" dirty="0">
                <a:solidFill>
                  <a:schemeClr val="bg1">
                    <a:lumMod val="90000"/>
                  </a:schemeClr>
                </a:solidFill>
                <a:latin typeface="+mn-lt"/>
              </a:rPr>
              <a:t>relative dating</a:t>
            </a:r>
          </a:p>
          <a:p>
            <a:pPr marL="1379538" indent="-696913" eaLnBrk="0" hangingPunct="0">
              <a:spcBef>
                <a:spcPct val="20000"/>
              </a:spcBef>
              <a:buFontTx/>
              <a:buAutoNum type="arabicPeriod"/>
              <a:defRPr/>
            </a:pPr>
            <a:r>
              <a:rPr kumimoji="1" lang="en-US" sz="3200" b="1" kern="0" baseline="0" dirty="0">
                <a:latin typeface="+mn-lt"/>
              </a:rPr>
              <a:t>chronometric dating</a:t>
            </a:r>
            <a:endParaRPr kumimoji="1" lang="en-US" sz="4000" b="1" kern="0" baseline="0" dirty="0">
              <a:latin typeface="+mn-lt"/>
            </a:endParaRPr>
          </a:p>
          <a:p>
            <a:pPr marL="1379538" indent="-696913" eaLnBrk="0" hangingPunct="0">
              <a:spcBef>
                <a:spcPct val="20000"/>
              </a:spcBef>
              <a:buClr>
                <a:schemeClr val="hlink"/>
              </a:buClr>
              <a:defRPr/>
            </a:pPr>
            <a:r>
              <a:rPr kumimoji="1" lang="en-US" sz="2400" b="1" kern="0" baseline="0" dirty="0">
                <a:latin typeface="+mn-lt"/>
              </a:rPr>
              <a:t>	     </a:t>
            </a:r>
            <a:r>
              <a:rPr kumimoji="1" lang="en-US" sz="2400" kern="0" baseline="0" dirty="0">
                <a:latin typeface="+mn-lt"/>
              </a:rPr>
              <a:t>(aka “absolute” dating)</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182276" name="Text Box 3"/>
          <p:cNvSpPr txBox="1">
            <a:spLocks noChangeArrowheads="1"/>
          </p:cNvSpPr>
          <p:nvPr/>
        </p:nvSpPr>
        <p:spPr bwMode="auto">
          <a:xfrm>
            <a:off x="2038310" y="5757863"/>
            <a:ext cx="5064207" cy="491738"/>
          </a:xfrm>
          <a:prstGeom prst="rect">
            <a:avLst/>
          </a:prstGeom>
          <a:noFill/>
          <a:ln w="9525">
            <a:noFill/>
            <a:miter lim="800000"/>
            <a:headEnd/>
            <a:tailEnd/>
          </a:ln>
        </p:spPr>
        <p:txBody>
          <a:bodyPr wrap="none">
            <a:spAutoFit/>
          </a:bodyPr>
          <a:lstStyle/>
          <a:p>
            <a:pPr algn="ctr">
              <a:lnSpc>
                <a:spcPct val="150000"/>
              </a:lnSpc>
            </a:pPr>
            <a:r>
              <a:rPr lang="en-US" sz="2000" b="1" baseline="0" dirty="0">
                <a:solidFill>
                  <a:srgbClr val="000000"/>
                </a:solidFill>
              </a:rPr>
              <a:t>Relative and Chronometric Dating</a:t>
            </a:r>
          </a:p>
        </p:txBody>
      </p:sp>
      <p:sp>
        <p:nvSpPr>
          <p:cNvPr id="182277" name="Text Box 2"/>
          <p:cNvSpPr txBox="1">
            <a:spLocks noChangeArrowheads="1"/>
          </p:cNvSpPr>
          <p:nvPr/>
        </p:nvSpPr>
        <p:spPr bwMode="auto">
          <a:xfrm>
            <a:off x="2891205" y="6245225"/>
            <a:ext cx="3325076" cy="332014"/>
          </a:xfrm>
          <a:prstGeom prst="rect">
            <a:avLst/>
          </a:prstGeom>
          <a:noFill/>
          <a:ln w="9525">
            <a:noFill/>
            <a:miter lim="800000"/>
            <a:headEnd/>
            <a:tailEnd/>
          </a:ln>
        </p:spPr>
        <p:txBody>
          <a:bodyPr wrap="none">
            <a:spAutoFit/>
          </a:bodyPr>
          <a:lstStyle/>
          <a:p>
            <a:pPr algn="ctr">
              <a:lnSpc>
                <a:spcPct val="150000"/>
              </a:lnSpc>
            </a:pPr>
            <a:r>
              <a:rPr lang="en-US" sz="1200" i="1" baseline="0" dirty="0">
                <a:solidFill>
                  <a:srgbClr val="000000"/>
                </a:solidFill>
              </a:rPr>
              <a:t>Understanding Humans</a:t>
            </a:r>
            <a:r>
              <a:rPr lang="en-US" sz="1200" i="1" baseline="0" dirty="0" smtClean="0">
                <a:solidFill>
                  <a:srgbClr val="000000"/>
                </a:solidFill>
              </a:rPr>
              <a:t>, 11</a:t>
            </a:r>
            <a:r>
              <a:rPr lang="en-US" sz="1200" i="1" dirty="0" smtClean="0">
                <a:solidFill>
                  <a:srgbClr val="000000"/>
                </a:solidFill>
              </a:rPr>
              <a:t>th</a:t>
            </a:r>
            <a:r>
              <a:rPr lang="en-US" sz="1200" i="1" baseline="0" dirty="0" smtClean="0">
                <a:solidFill>
                  <a:srgbClr val="000000"/>
                </a:solidFill>
              </a:rPr>
              <a:t> </a:t>
            </a:r>
            <a:r>
              <a:rPr lang="en-US" sz="1200" i="1" baseline="0" dirty="0">
                <a:solidFill>
                  <a:srgbClr val="000000"/>
                </a:solidFill>
              </a:rPr>
              <a:t>Ed.</a:t>
            </a:r>
            <a:r>
              <a:rPr lang="en-US" sz="1200" baseline="0" dirty="0">
                <a:solidFill>
                  <a:srgbClr val="000000"/>
                </a:solidFill>
              </a:rPr>
              <a:t>, p. </a:t>
            </a:r>
            <a:r>
              <a:rPr lang="en-US" sz="1200" baseline="0" dirty="0" smtClean="0">
                <a:solidFill>
                  <a:srgbClr val="000000"/>
                </a:solidFill>
              </a:rPr>
              <a:t>185</a:t>
            </a:r>
            <a:endParaRPr lang="en-US" sz="1200" baseline="0" dirty="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538716"/>
            <a:ext cx="5943600" cy="5252484"/>
          </a:xfrm>
          <a:prstGeom prst="rect">
            <a:avLst/>
          </a:prstGeo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3" name="Text Box 4"/>
          <p:cNvSpPr txBox="1">
            <a:spLocks noChangeArrowheads="1"/>
          </p:cNvSpPr>
          <p:nvPr/>
        </p:nvSpPr>
        <p:spPr bwMode="auto">
          <a:xfrm>
            <a:off x="900113" y="2149475"/>
            <a:ext cx="7315200" cy="479425"/>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defRPr/>
            </a:pPr>
            <a:r>
              <a:rPr lang="en-US" sz="2800" b="1" baseline="0" dirty="0">
                <a:solidFill>
                  <a:schemeClr val="bg1">
                    <a:lumMod val="90000"/>
                  </a:schemeClr>
                </a:solidFill>
              </a:rPr>
              <a:t>archaeological dating methods</a:t>
            </a:r>
          </a:p>
        </p:txBody>
      </p:sp>
      <p:sp>
        <p:nvSpPr>
          <p:cNvPr id="4" name="Rectangle 3"/>
          <p:cNvSpPr txBox="1">
            <a:spLocks noChangeArrowheads="1"/>
          </p:cNvSpPr>
          <p:nvPr/>
        </p:nvSpPr>
        <p:spPr bwMode="auto">
          <a:xfrm>
            <a:off x="911225" y="2946400"/>
            <a:ext cx="7315200" cy="1077913"/>
          </a:xfrm>
          <a:prstGeom prst="rect">
            <a:avLst/>
          </a:prstGeom>
          <a:noFill/>
          <a:ln w="9525">
            <a:noFill/>
            <a:miter lim="800000"/>
            <a:headEnd/>
            <a:tailEnd/>
          </a:ln>
        </p:spPr>
        <p:txBody>
          <a:bodyPr>
            <a:spAutoFit/>
          </a:bodyPr>
          <a:lstStyle/>
          <a:p>
            <a:pPr marL="1379538" indent="-696913" eaLnBrk="0" hangingPunct="0">
              <a:spcBef>
                <a:spcPct val="20000"/>
              </a:spcBef>
              <a:buFont typeface="+mj-lt"/>
              <a:buAutoNum type="arabicPeriod" startAt="2"/>
              <a:defRPr/>
            </a:pPr>
            <a:r>
              <a:rPr kumimoji="1" lang="en-US" sz="3200" b="1" kern="0" baseline="0" dirty="0">
                <a:latin typeface="+mn-lt"/>
              </a:rPr>
              <a:t>chronometric dating</a:t>
            </a:r>
            <a:br>
              <a:rPr kumimoji="1" lang="en-US" sz="3200" b="1" kern="0" baseline="0" dirty="0">
                <a:latin typeface="+mn-lt"/>
              </a:rPr>
            </a:br>
            <a:r>
              <a:rPr kumimoji="1" lang="en-US" sz="3200" kern="0" baseline="0" dirty="0">
                <a:latin typeface="+mn-lt"/>
              </a:rPr>
              <a:t>    </a:t>
            </a:r>
            <a:r>
              <a:rPr lang="en-US" sz="3200" dirty="0"/>
              <a:t>(aka “absolute” dating)</a:t>
            </a:r>
            <a:endParaRPr kumimoji="1" lang="en-US" sz="3200" b="1" kern="0" baseline="0" dirty="0">
              <a:latin typeface="+mn-lt"/>
            </a:endParaRPr>
          </a:p>
        </p:txBody>
      </p:sp>
      <p:sp>
        <p:nvSpPr>
          <p:cNvPr id="269317" name="Rectangle 4"/>
          <p:cNvSpPr>
            <a:spLocks noChangeArrowheads="1"/>
          </p:cNvSpPr>
          <p:nvPr/>
        </p:nvSpPr>
        <p:spPr bwMode="auto">
          <a:xfrm>
            <a:off x="1938338" y="4343400"/>
            <a:ext cx="5867400" cy="1397000"/>
          </a:xfrm>
          <a:prstGeom prst="rect">
            <a:avLst/>
          </a:prstGeom>
          <a:noFill/>
          <a:ln w="9525">
            <a:noFill/>
            <a:miter lim="800000"/>
            <a:headEnd/>
            <a:tailEnd/>
          </a:ln>
        </p:spPr>
        <p:txBody>
          <a:bodyPr>
            <a:spAutoFit/>
          </a:bodyPr>
          <a:lstStyle/>
          <a:p>
            <a:pPr marL="347663" lvl="1" indent="-4763" eaLnBrk="0" hangingPunct="0">
              <a:spcBef>
                <a:spcPct val="20000"/>
              </a:spcBef>
            </a:pPr>
            <a:r>
              <a:rPr kumimoji="1" lang="en-US" sz="2800" b="1" baseline="0"/>
              <a:t>provides estimates in actual numbers of years</a:t>
            </a:r>
          </a:p>
          <a:p>
            <a:pPr marL="347663" lvl="1" indent="-4763" eaLnBrk="0" hangingPunct="0">
              <a:spcBef>
                <a:spcPct val="20000"/>
              </a:spcBef>
            </a:pPr>
            <a:r>
              <a:rPr kumimoji="1" lang="en-US" sz="2400" baseline="0"/>
              <a:t>        (sometimes +/-)</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182276" name="Text Box 3"/>
          <p:cNvSpPr txBox="1">
            <a:spLocks noChangeArrowheads="1"/>
          </p:cNvSpPr>
          <p:nvPr/>
        </p:nvSpPr>
        <p:spPr bwMode="auto">
          <a:xfrm>
            <a:off x="2038310" y="5757863"/>
            <a:ext cx="5064207" cy="491738"/>
          </a:xfrm>
          <a:prstGeom prst="rect">
            <a:avLst/>
          </a:prstGeom>
          <a:noFill/>
          <a:ln w="9525">
            <a:noFill/>
            <a:miter lim="800000"/>
            <a:headEnd/>
            <a:tailEnd/>
          </a:ln>
        </p:spPr>
        <p:txBody>
          <a:bodyPr wrap="none">
            <a:spAutoFit/>
          </a:bodyPr>
          <a:lstStyle/>
          <a:p>
            <a:pPr algn="ctr">
              <a:lnSpc>
                <a:spcPct val="150000"/>
              </a:lnSpc>
            </a:pPr>
            <a:r>
              <a:rPr lang="en-US" sz="2000" b="1" baseline="0" dirty="0">
                <a:solidFill>
                  <a:srgbClr val="000000"/>
                </a:solidFill>
              </a:rPr>
              <a:t>Relative and Chronometric Dating</a:t>
            </a:r>
          </a:p>
        </p:txBody>
      </p:sp>
      <p:sp>
        <p:nvSpPr>
          <p:cNvPr id="182277" name="Text Box 2"/>
          <p:cNvSpPr txBox="1">
            <a:spLocks noChangeArrowheads="1"/>
          </p:cNvSpPr>
          <p:nvPr/>
        </p:nvSpPr>
        <p:spPr bwMode="auto">
          <a:xfrm>
            <a:off x="2891205" y="6245225"/>
            <a:ext cx="3325076" cy="332014"/>
          </a:xfrm>
          <a:prstGeom prst="rect">
            <a:avLst/>
          </a:prstGeom>
          <a:noFill/>
          <a:ln w="9525">
            <a:noFill/>
            <a:miter lim="800000"/>
            <a:headEnd/>
            <a:tailEnd/>
          </a:ln>
        </p:spPr>
        <p:txBody>
          <a:bodyPr wrap="none">
            <a:spAutoFit/>
          </a:bodyPr>
          <a:lstStyle/>
          <a:p>
            <a:pPr algn="ctr">
              <a:lnSpc>
                <a:spcPct val="150000"/>
              </a:lnSpc>
            </a:pPr>
            <a:r>
              <a:rPr lang="en-US" sz="1200" i="1" baseline="0" dirty="0">
                <a:solidFill>
                  <a:srgbClr val="000000"/>
                </a:solidFill>
              </a:rPr>
              <a:t>Understanding Humans</a:t>
            </a:r>
            <a:r>
              <a:rPr lang="en-US" sz="1200" i="1" baseline="0" dirty="0" smtClean="0">
                <a:solidFill>
                  <a:srgbClr val="000000"/>
                </a:solidFill>
              </a:rPr>
              <a:t>, 11</a:t>
            </a:r>
            <a:r>
              <a:rPr lang="en-US" sz="1200" i="1" dirty="0" smtClean="0">
                <a:solidFill>
                  <a:srgbClr val="000000"/>
                </a:solidFill>
              </a:rPr>
              <a:t>th</a:t>
            </a:r>
            <a:r>
              <a:rPr lang="en-US" sz="1200" i="1" baseline="0" dirty="0" smtClean="0">
                <a:solidFill>
                  <a:srgbClr val="000000"/>
                </a:solidFill>
              </a:rPr>
              <a:t> </a:t>
            </a:r>
            <a:r>
              <a:rPr lang="en-US" sz="1200" i="1" baseline="0" dirty="0">
                <a:solidFill>
                  <a:srgbClr val="000000"/>
                </a:solidFill>
              </a:rPr>
              <a:t>Ed.</a:t>
            </a:r>
            <a:r>
              <a:rPr lang="en-US" sz="1200" baseline="0" dirty="0">
                <a:solidFill>
                  <a:srgbClr val="000000"/>
                </a:solidFill>
              </a:rPr>
              <a:t>, p. </a:t>
            </a:r>
            <a:r>
              <a:rPr lang="en-US" sz="1200" baseline="0" dirty="0" smtClean="0">
                <a:solidFill>
                  <a:srgbClr val="000000"/>
                </a:solidFill>
              </a:rPr>
              <a:t>185</a:t>
            </a:r>
            <a:endParaRPr lang="en-US" sz="1200" baseline="0" dirty="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538716"/>
            <a:ext cx="5943600" cy="5252484"/>
          </a:xfrm>
          <a:prstGeom prst="rect">
            <a:avLst/>
          </a:prstGeom>
        </p:spPr>
      </p:pic>
      <p:sp>
        <p:nvSpPr>
          <p:cNvPr id="5" name="Rounded Rectangle 7"/>
          <p:cNvSpPr>
            <a:spLocks noChangeArrowheads="1"/>
          </p:cNvSpPr>
          <p:nvPr/>
        </p:nvSpPr>
        <p:spPr bwMode="auto">
          <a:xfrm>
            <a:off x="4495800" y="1524000"/>
            <a:ext cx="2743200" cy="4132263"/>
          </a:xfrm>
          <a:prstGeom prst="roundRect">
            <a:avLst>
              <a:gd name="adj" fmla="val 16667"/>
            </a:avLst>
          </a:prstGeom>
          <a:noFill/>
          <a:ln w="76200" algn="ctr">
            <a:solidFill>
              <a:srgbClr val="FF9900"/>
            </a:solidFill>
            <a:round/>
            <a:headEnd/>
            <a:tailEnd/>
          </a:ln>
        </p:spPr>
        <p:txBody>
          <a:bodyPr/>
          <a:lstStyle/>
          <a:p>
            <a:pPr algn="ctr"/>
            <a:endParaRPr lang="en-US"/>
          </a:p>
        </p:txBody>
      </p:sp>
    </p:spTree>
    <p:extLst>
      <p:ext uri="{BB962C8B-B14F-4D97-AF65-F5344CB8AC3E}">
        <p14:creationId xmlns:p14="http://schemas.microsoft.com/office/powerpoint/2010/main" val="70982891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4" name="Rectangle 3"/>
          <p:cNvSpPr txBox="1">
            <a:spLocks noChangeArrowheads="1"/>
          </p:cNvSpPr>
          <p:nvPr/>
        </p:nvSpPr>
        <p:spPr bwMode="auto">
          <a:xfrm>
            <a:off x="911225" y="2946400"/>
            <a:ext cx="7315200" cy="1077913"/>
          </a:xfrm>
          <a:prstGeom prst="rect">
            <a:avLst/>
          </a:prstGeom>
          <a:noFill/>
          <a:ln w="9525">
            <a:noFill/>
            <a:miter lim="800000"/>
            <a:headEnd/>
            <a:tailEnd/>
          </a:ln>
        </p:spPr>
        <p:txBody>
          <a:bodyPr>
            <a:spAutoFit/>
          </a:bodyPr>
          <a:lstStyle/>
          <a:p>
            <a:pPr marL="1379538" indent="-696913" eaLnBrk="0" hangingPunct="0">
              <a:spcBef>
                <a:spcPct val="20000"/>
              </a:spcBef>
              <a:buFont typeface="+mj-lt"/>
              <a:buAutoNum type="arabicPeriod" startAt="2"/>
              <a:defRPr/>
            </a:pPr>
            <a:r>
              <a:rPr kumimoji="1" lang="en-US" sz="3200" b="1" kern="0" baseline="0" dirty="0">
                <a:latin typeface="+mn-lt"/>
              </a:rPr>
              <a:t>chronometric dating</a:t>
            </a:r>
            <a:br>
              <a:rPr kumimoji="1" lang="en-US" sz="3200" b="1" kern="0" baseline="0" dirty="0">
                <a:latin typeface="+mn-lt"/>
              </a:rPr>
            </a:br>
            <a:r>
              <a:rPr kumimoji="1" lang="en-US" sz="3200" kern="0" baseline="0" dirty="0">
                <a:latin typeface="+mn-lt"/>
              </a:rPr>
              <a:t>    </a:t>
            </a:r>
            <a:r>
              <a:rPr lang="en-US" sz="3200" dirty="0"/>
              <a:t>(aka “absolute” dating)</a:t>
            </a:r>
            <a:endParaRPr kumimoji="1" lang="en-US" sz="3200" b="1" kern="0" baseline="0" dirty="0">
              <a:latin typeface="+mn-lt"/>
            </a:endParaRPr>
          </a:p>
        </p:txBody>
      </p:sp>
      <p:sp>
        <p:nvSpPr>
          <p:cNvPr id="6" name="Rectangle 3"/>
          <p:cNvSpPr txBox="1">
            <a:spLocks noChangeArrowheads="1"/>
          </p:cNvSpPr>
          <p:nvPr/>
        </p:nvSpPr>
        <p:spPr bwMode="auto">
          <a:xfrm>
            <a:off x="2300288" y="4013200"/>
            <a:ext cx="5929312" cy="2282825"/>
          </a:xfrm>
          <a:prstGeom prst="rect">
            <a:avLst/>
          </a:prstGeom>
          <a:noFill/>
          <a:ln w="9525">
            <a:noFill/>
            <a:miter lim="800000"/>
            <a:headEnd/>
            <a:tailEnd/>
          </a:ln>
        </p:spPr>
        <p:txBody>
          <a:bodyPr>
            <a:spAutoFit/>
          </a:bodyPr>
          <a:lstStyle/>
          <a:p>
            <a:pPr eaLnBrk="0" hangingPunct="0">
              <a:spcBef>
                <a:spcPct val="20000"/>
              </a:spcBef>
              <a:buClr>
                <a:schemeClr val="hlink"/>
              </a:buClr>
              <a:defRPr/>
            </a:pPr>
            <a:r>
              <a:rPr kumimoji="1" lang="en-US" sz="2000" b="1" kern="0" baseline="0" dirty="0">
                <a:latin typeface="+mn-lt"/>
              </a:rPr>
              <a:t>determining the actual age of geological deposits (and the fossils in them) by examining the chemical composition of rock fragments and organic remains containing radioactive substances such as uranium 238,  and carbon 14, which decay at a known rate</a:t>
            </a:r>
          </a:p>
        </p:txBody>
      </p:sp>
      <p:sp>
        <p:nvSpPr>
          <p:cNvPr id="7" name="Text Box 4"/>
          <p:cNvSpPr txBox="1">
            <a:spLocks noChangeArrowheads="1"/>
          </p:cNvSpPr>
          <p:nvPr/>
        </p:nvSpPr>
        <p:spPr bwMode="auto">
          <a:xfrm>
            <a:off x="900113" y="2149475"/>
            <a:ext cx="7315200" cy="479425"/>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defRPr/>
            </a:pPr>
            <a:r>
              <a:rPr lang="en-US" sz="2800" b="1" baseline="0" dirty="0">
                <a:solidFill>
                  <a:schemeClr val="bg1">
                    <a:lumMod val="90000"/>
                  </a:schemeClr>
                </a:solidFill>
              </a:rPr>
              <a:t>archaeological dating methods</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275459" name="Text Box 4"/>
          <p:cNvSpPr txBox="1">
            <a:spLocks noChangeArrowheads="1"/>
          </p:cNvSpPr>
          <p:nvPr/>
        </p:nvSpPr>
        <p:spPr bwMode="auto">
          <a:xfrm>
            <a:off x="914400" y="2000250"/>
            <a:ext cx="7315200" cy="12001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A.1. or “First Order Absolute Dating”</a:t>
            </a:r>
          </a:p>
        </p:txBody>
      </p:sp>
      <p:sp>
        <p:nvSpPr>
          <p:cNvPr id="4" name="Rectangle 3"/>
          <p:cNvSpPr txBox="1">
            <a:spLocks noChangeArrowheads="1"/>
          </p:cNvSpPr>
          <p:nvPr/>
        </p:nvSpPr>
        <p:spPr bwMode="auto">
          <a:xfrm>
            <a:off x="1371600" y="3475038"/>
            <a:ext cx="6400800" cy="2406650"/>
          </a:xfrm>
          <a:prstGeom prst="rect">
            <a:avLst/>
          </a:prstGeom>
          <a:noFill/>
          <a:ln w="9525">
            <a:noFill/>
            <a:miter lim="800000"/>
            <a:headEnd/>
            <a:tailEnd/>
          </a:ln>
        </p:spPr>
        <p:txBody>
          <a:bodyPr>
            <a:spAutoFit/>
          </a:bodyPr>
          <a:lstStyle/>
          <a:p>
            <a:pPr eaLnBrk="0" hangingPunct="0">
              <a:spcBef>
                <a:spcPct val="20000"/>
              </a:spcBef>
              <a:buClr>
                <a:schemeClr val="hlink"/>
              </a:buClr>
              <a:defRPr/>
            </a:pPr>
            <a:r>
              <a:rPr kumimoji="1" lang="en-US" sz="2800" b="1" kern="0" baseline="0" dirty="0">
                <a:latin typeface="+mn-lt"/>
              </a:rPr>
              <a:t>direct determination of age based on </a:t>
            </a:r>
            <a:r>
              <a:rPr kumimoji="1" lang="en-US" sz="2800" b="1" i="1" kern="0" baseline="0" dirty="0">
                <a:latin typeface="+mn-lt"/>
              </a:rPr>
              <a:t>internal evidence</a:t>
            </a:r>
            <a:endParaRPr kumimoji="1" lang="en-US" sz="2800" b="1" kern="0" baseline="0" dirty="0">
              <a:latin typeface="+mn-lt"/>
            </a:endParaRPr>
          </a:p>
          <a:p>
            <a:pPr eaLnBrk="0" hangingPunct="0">
              <a:lnSpc>
                <a:spcPct val="0"/>
              </a:lnSpc>
              <a:spcBef>
                <a:spcPct val="20000"/>
              </a:spcBef>
              <a:buClr>
                <a:schemeClr val="hlink"/>
              </a:buClr>
              <a:defRPr/>
            </a:pPr>
            <a:endParaRPr kumimoji="1" lang="en-US" sz="2400" b="1" kern="0" baseline="0" dirty="0">
              <a:latin typeface="+mn-lt"/>
            </a:endParaRPr>
          </a:p>
          <a:p>
            <a:pPr marL="1047750" lvl="1" indent="-533400" eaLnBrk="0" hangingPunct="0">
              <a:lnSpc>
                <a:spcPct val="120000"/>
              </a:lnSpc>
              <a:spcBef>
                <a:spcPct val="20000"/>
              </a:spcBef>
              <a:defRPr/>
            </a:pPr>
            <a:r>
              <a:rPr kumimoji="1" lang="en-US" sz="2400" b="1" kern="0" baseline="0" dirty="0">
                <a:latin typeface="+mn-lt"/>
              </a:rPr>
              <a:t>e.g., </a:t>
            </a:r>
            <a:r>
              <a:rPr kumimoji="1" lang="en-US" sz="2400" b="1" kern="0" dirty="0">
                <a:latin typeface="+mn-lt"/>
              </a:rPr>
              <a:t>14</a:t>
            </a:r>
            <a:r>
              <a:rPr kumimoji="1" lang="en-US" sz="2400" b="1" kern="0" baseline="0" dirty="0">
                <a:latin typeface="+mn-lt"/>
              </a:rPr>
              <a:t>C dating of bone sample</a:t>
            </a:r>
          </a:p>
          <a:p>
            <a:pPr marL="1047750" lvl="1" indent="-533400" eaLnBrk="0" hangingPunct="0">
              <a:spcBef>
                <a:spcPct val="20000"/>
              </a:spcBef>
              <a:defRPr/>
            </a:pPr>
            <a:r>
              <a:rPr kumimoji="1" lang="en-US" sz="2400" b="1" kern="0" baseline="0" dirty="0">
                <a:latin typeface="+mn-lt"/>
              </a:rPr>
              <a:t>e.g., </a:t>
            </a:r>
            <a:r>
              <a:rPr kumimoji="1" lang="en-US" sz="2400" b="1" kern="0" baseline="0" dirty="0" err="1">
                <a:latin typeface="+mn-lt"/>
              </a:rPr>
              <a:t>dendrochronology</a:t>
            </a:r>
            <a:endParaRPr kumimoji="1" lang="en-US" sz="2400" b="1" kern="0" baseline="0" dirty="0">
              <a:latin typeface="+mn-lt"/>
            </a:endParaRPr>
          </a:p>
          <a:p>
            <a:pPr marL="1047750" lvl="1" indent="-533400" eaLnBrk="0" hangingPunct="0">
              <a:spcBef>
                <a:spcPct val="20000"/>
              </a:spcBef>
              <a:defRPr/>
            </a:pPr>
            <a:r>
              <a:rPr kumimoji="1" lang="en-US" sz="2400" b="1" kern="0" baseline="0" dirty="0">
                <a:latin typeface="+mn-lt"/>
              </a:rPr>
              <a:t>e.g., molecular clocks  </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277507" name="Text Box 4"/>
          <p:cNvSpPr txBox="1">
            <a:spLocks noChangeArrowheads="1"/>
          </p:cNvSpPr>
          <p:nvPr/>
        </p:nvSpPr>
        <p:spPr bwMode="auto">
          <a:xfrm>
            <a:off x="914400" y="2000250"/>
            <a:ext cx="7315200" cy="12001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A.1. or “First Order Absolute Dating”</a:t>
            </a:r>
          </a:p>
        </p:txBody>
      </p:sp>
      <p:sp>
        <p:nvSpPr>
          <p:cNvPr id="4" name="Rectangle 3"/>
          <p:cNvSpPr txBox="1">
            <a:spLocks noChangeArrowheads="1"/>
          </p:cNvSpPr>
          <p:nvPr/>
        </p:nvSpPr>
        <p:spPr bwMode="auto">
          <a:xfrm>
            <a:off x="1371600" y="3475038"/>
            <a:ext cx="6400800" cy="2497137"/>
          </a:xfrm>
          <a:prstGeom prst="rect">
            <a:avLst/>
          </a:prstGeom>
          <a:noFill/>
          <a:ln w="9525">
            <a:noFill/>
            <a:miter lim="800000"/>
            <a:headEnd/>
            <a:tailEnd/>
          </a:ln>
        </p:spPr>
        <p:txBody>
          <a:bodyPr>
            <a:spAutoFit/>
          </a:bodyPr>
          <a:lstStyle/>
          <a:p>
            <a:pPr eaLnBrk="0" hangingPunct="0">
              <a:spcBef>
                <a:spcPct val="20000"/>
              </a:spcBef>
              <a:buClr>
                <a:schemeClr val="hlink"/>
              </a:buClr>
              <a:defRPr/>
            </a:pPr>
            <a:r>
              <a:rPr kumimoji="1" lang="en-US" sz="2800" b="1" kern="0" baseline="0" dirty="0">
                <a:solidFill>
                  <a:schemeClr val="bg1">
                    <a:lumMod val="90000"/>
                  </a:schemeClr>
                </a:solidFill>
                <a:latin typeface="+mn-lt"/>
              </a:rPr>
              <a:t>direct determination of age </a:t>
            </a:r>
            <a:r>
              <a:rPr kumimoji="1" lang="en-US" sz="3200" b="1" kern="0" baseline="0" dirty="0">
                <a:latin typeface="+mn-lt"/>
              </a:rPr>
              <a:t>based on </a:t>
            </a:r>
            <a:r>
              <a:rPr kumimoji="1" lang="en-US" sz="3200" b="1" i="1" kern="0" baseline="0" dirty="0">
                <a:latin typeface="+mn-lt"/>
              </a:rPr>
              <a:t>internal evidence</a:t>
            </a:r>
            <a:endParaRPr kumimoji="1" lang="en-US" sz="2800" b="1" kern="0" baseline="0" dirty="0">
              <a:latin typeface="+mn-lt"/>
            </a:endParaRPr>
          </a:p>
          <a:p>
            <a:pPr eaLnBrk="0" hangingPunct="0">
              <a:lnSpc>
                <a:spcPct val="0"/>
              </a:lnSpc>
              <a:spcBef>
                <a:spcPct val="20000"/>
              </a:spcBef>
              <a:buClr>
                <a:schemeClr val="hlink"/>
              </a:buClr>
              <a:defRPr/>
            </a:pPr>
            <a:endParaRPr kumimoji="1" lang="en-US" sz="2400" b="1" kern="0" baseline="0" dirty="0">
              <a:latin typeface="+mn-lt"/>
            </a:endParaRPr>
          </a:p>
          <a:p>
            <a:pPr marL="1047750" lvl="1" indent="-533400" eaLnBrk="0" hangingPunct="0">
              <a:lnSpc>
                <a:spcPct val="120000"/>
              </a:lnSpc>
              <a:spcBef>
                <a:spcPct val="20000"/>
              </a:spcBef>
              <a:defRPr/>
            </a:pPr>
            <a:r>
              <a:rPr kumimoji="1" lang="en-US" sz="2400" b="1" kern="0" baseline="0" dirty="0">
                <a:solidFill>
                  <a:schemeClr val="bg1">
                    <a:lumMod val="90000"/>
                  </a:schemeClr>
                </a:solidFill>
                <a:latin typeface="+mn-lt"/>
              </a:rPr>
              <a:t>e.g., </a:t>
            </a:r>
            <a:r>
              <a:rPr kumimoji="1" lang="en-US" sz="2400" b="1" kern="0" dirty="0">
                <a:solidFill>
                  <a:schemeClr val="bg1">
                    <a:lumMod val="90000"/>
                  </a:schemeClr>
                </a:solidFill>
                <a:latin typeface="+mn-lt"/>
              </a:rPr>
              <a:t>14</a:t>
            </a:r>
            <a:r>
              <a:rPr kumimoji="1" lang="en-US" sz="2400" b="1" kern="0" baseline="0" dirty="0">
                <a:solidFill>
                  <a:schemeClr val="bg1">
                    <a:lumMod val="90000"/>
                  </a:schemeClr>
                </a:solidFill>
                <a:latin typeface="+mn-lt"/>
              </a:rPr>
              <a:t>C dating of bone sample</a:t>
            </a:r>
          </a:p>
          <a:p>
            <a:pPr marL="1047750" lvl="1" indent="-533400" eaLnBrk="0" hangingPunct="0">
              <a:spcBef>
                <a:spcPct val="20000"/>
              </a:spcBef>
              <a:defRPr/>
            </a:pPr>
            <a:r>
              <a:rPr kumimoji="1" lang="en-US" sz="2400" b="1" kern="0" baseline="0" dirty="0">
                <a:solidFill>
                  <a:schemeClr val="bg1">
                    <a:lumMod val="90000"/>
                  </a:schemeClr>
                </a:solidFill>
                <a:latin typeface="+mn-lt"/>
              </a:rPr>
              <a:t>e.g., </a:t>
            </a:r>
            <a:r>
              <a:rPr kumimoji="1" lang="en-US" sz="2400" b="1" kern="0" baseline="0" dirty="0" err="1">
                <a:solidFill>
                  <a:schemeClr val="bg1">
                    <a:lumMod val="90000"/>
                  </a:schemeClr>
                </a:solidFill>
                <a:latin typeface="+mn-lt"/>
              </a:rPr>
              <a:t>dendrochronology</a:t>
            </a:r>
            <a:endParaRPr kumimoji="1" lang="en-US" sz="2400" b="1" kern="0" baseline="0" dirty="0">
              <a:solidFill>
                <a:schemeClr val="bg1">
                  <a:lumMod val="90000"/>
                </a:schemeClr>
              </a:solidFill>
              <a:latin typeface="+mn-lt"/>
            </a:endParaRPr>
          </a:p>
          <a:p>
            <a:pPr marL="1047750" lvl="1" indent="-533400" eaLnBrk="0" hangingPunct="0">
              <a:spcBef>
                <a:spcPct val="20000"/>
              </a:spcBef>
              <a:defRPr/>
            </a:pPr>
            <a:r>
              <a:rPr kumimoji="1" lang="en-US" sz="2400" b="1" kern="0" baseline="0" dirty="0">
                <a:solidFill>
                  <a:schemeClr val="bg1">
                    <a:lumMod val="90000"/>
                  </a:schemeClr>
                </a:solidFill>
                <a:latin typeface="+mn-lt"/>
              </a:rPr>
              <a:t>e.g., molecular clocks  </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279555" name="Text Box 4"/>
          <p:cNvSpPr txBox="1">
            <a:spLocks noChangeArrowheads="1"/>
          </p:cNvSpPr>
          <p:nvPr/>
        </p:nvSpPr>
        <p:spPr bwMode="auto">
          <a:xfrm>
            <a:off x="914400" y="2000250"/>
            <a:ext cx="7315200" cy="12001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A.1. or “First Order Absolute Dating”</a:t>
            </a:r>
          </a:p>
        </p:txBody>
      </p:sp>
      <p:sp>
        <p:nvSpPr>
          <p:cNvPr id="4" name="Rectangle 3"/>
          <p:cNvSpPr txBox="1">
            <a:spLocks noChangeArrowheads="1"/>
          </p:cNvSpPr>
          <p:nvPr/>
        </p:nvSpPr>
        <p:spPr bwMode="auto">
          <a:xfrm>
            <a:off x="1371600" y="3475038"/>
            <a:ext cx="6400800" cy="2435225"/>
          </a:xfrm>
          <a:prstGeom prst="rect">
            <a:avLst/>
          </a:prstGeom>
          <a:noFill/>
          <a:ln w="9525">
            <a:noFill/>
            <a:miter lim="800000"/>
            <a:headEnd/>
            <a:tailEnd/>
          </a:ln>
        </p:spPr>
        <p:txBody>
          <a:bodyPr>
            <a:spAutoFit/>
          </a:bodyPr>
          <a:lstStyle/>
          <a:p>
            <a:pPr eaLnBrk="0" hangingPunct="0">
              <a:spcBef>
                <a:spcPct val="20000"/>
              </a:spcBef>
              <a:buClr>
                <a:schemeClr val="hlink"/>
              </a:buClr>
              <a:defRPr/>
            </a:pPr>
            <a:r>
              <a:rPr kumimoji="1" lang="en-US" sz="2800" b="1" kern="0" baseline="0" dirty="0">
                <a:solidFill>
                  <a:schemeClr val="bg1">
                    <a:lumMod val="90000"/>
                  </a:schemeClr>
                </a:solidFill>
                <a:latin typeface="+mn-lt"/>
              </a:rPr>
              <a:t>direct determination of age based on </a:t>
            </a:r>
            <a:r>
              <a:rPr kumimoji="1" lang="en-US" sz="2800" b="1" i="1" kern="0" baseline="0" dirty="0">
                <a:solidFill>
                  <a:schemeClr val="bg1">
                    <a:lumMod val="90000"/>
                  </a:schemeClr>
                </a:solidFill>
                <a:latin typeface="+mn-lt"/>
              </a:rPr>
              <a:t>internal evidence</a:t>
            </a:r>
            <a:endParaRPr kumimoji="1" lang="en-US" sz="2800" b="1" kern="0" baseline="0" dirty="0">
              <a:solidFill>
                <a:schemeClr val="bg1">
                  <a:lumMod val="90000"/>
                </a:schemeClr>
              </a:solidFill>
              <a:latin typeface="+mn-lt"/>
            </a:endParaRPr>
          </a:p>
          <a:p>
            <a:pPr eaLnBrk="0" hangingPunct="0">
              <a:lnSpc>
                <a:spcPct val="0"/>
              </a:lnSpc>
              <a:spcBef>
                <a:spcPct val="20000"/>
              </a:spcBef>
              <a:buClr>
                <a:schemeClr val="hlink"/>
              </a:buClr>
              <a:defRPr/>
            </a:pPr>
            <a:endParaRPr kumimoji="1" lang="en-US" sz="2400" b="1" kern="0" baseline="0" dirty="0">
              <a:latin typeface="+mn-lt"/>
            </a:endParaRPr>
          </a:p>
          <a:p>
            <a:pPr marL="1047750" lvl="1" indent="-533400" eaLnBrk="0" hangingPunct="0">
              <a:lnSpc>
                <a:spcPct val="120000"/>
              </a:lnSpc>
              <a:spcBef>
                <a:spcPct val="20000"/>
              </a:spcBef>
              <a:defRPr/>
            </a:pPr>
            <a:r>
              <a:rPr kumimoji="1" lang="en-US" sz="2400" b="1" kern="0" baseline="0" dirty="0">
                <a:latin typeface="+mn-lt"/>
              </a:rPr>
              <a:t>e.g., </a:t>
            </a:r>
            <a:r>
              <a:rPr kumimoji="1" lang="en-US" sz="2400" b="1" kern="0" dirty="0">
                <a:latin typeface="+mn-lt"/>
              </a:rPr>
              <a:t>14</a:t>
            </a:r>
            <a:r>
              <a:rPr kumimoji="1" lang="en-US" sz="2400" b="1" kern="0" baseline="0" dirty="0">
                <a:latin typeface="+mn-lt"/>
              </a:rPr>
              <a:t>C dating of bone sample</a:t>
            </a:r>
          </a:p>
          <a:p>
            <a:pPr marL="1047750" lvl="1" indent="-533400" eaLnBrk="0" hangingPunct="0">
              <a:spcBef>
                <a:spcPct val="20000"/>
              </a:spcBef>
              <a:defRPr/>
            </a:pPr>
            <a:r>
              <a:rPr kumimoji="1" lang="en-US" sz="2400" b="1" kern="0" baseline="0" dirty="0">
                <a:solidFill>
                  <a:schemeClr val="bg1">
                    <a:lumMod val="90000"/>
                  </a:schemeClr>
                </a:solidFill>
                <a:latin typeface="+mn-lt"/>
              </a:rPr>
              <a:t>e.g., </a:t>
            </a:r>
            <a:r>
              <a:rPr kumimoji="1" lang="en-US" sz="2400" b="1" kern="0" baseline="0" dirty="0" err="1">
                <a:solidFill>
                  <a:schemeClr val="bg1">
                    <a:lumMod val="90000"/>
                  </a:schemeClr>
                </a:solidFill>
                <a:latin typeface="+mn-lt"/>
              </a:rPr>
              <a:t>dendrochronology</a:t>
            </a:r>
            <a:endParaRPr kumimoji="1" lang="en-US" sz="2400" b="1" kern="0" baseline="0" dirty="0">
              <a:solidFill>
                <a:schemeClr val="bg1">
                  <a:lumMod val="90000"/>
                </a:schemeClr>
              </a:solidFill>
              <a:latin typeface="+mn-lt"/>
            </a:endParaRPr>
          </a:p>
          <a:p>
            <a:pPr marL="1047750" lvl="1" indent="-533400" eaLnBrk="0" hangingPunct="0">
              <a:spcBef>
                <a:spcPct val="20000"/>
              </a:spcBef>
              <a:defRPr/>
            </a:pPr>
            <a:r>
              <a:rPr kumimoji="1" lang="en-US" sz="2400" b="1" kern="0" baseline="0" dirty="0">
                <a:solidFill>
                  <a:schemeClr val="bg1">
                    <a:lumMod val="90000"/>
                  </a:schemeClr>
                </a:solidFill>
                <a:latin typeface="+mn-lt"/>
              </a:rPr>
              <a:t>e.g., molecular clocks  </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182276" name="Text Box 3"/>
          <p:cNvSpPr txBox="1">
            <a:spLocks noChangeArrowheads="1"/>
          </p:cNvSpPr>
          <p:nvPr/>
        </p:nvSpPr>
        <p:spPr bwMode="auto">
          <a:xfrm>
            <a:off x="2038310" y="5757863"/>
            <a:ext cx="5064207" cy="491738"/>
          </a:xfrm>
          <a:prstGeom prst="rect">
            <a:avLst/>
          </a:prstGeom>
          <a:noFill/>
          <a:ln w="9525">
            <a:noFill/>
            <a:miter lim="800000"/>
            <a:headEnd/>
            <a:tailEnd/>
          </a:ln>
        </p:spPr>
        <p:txBody>
          <a:bodyPr wrap="none">
            <a:spAutoFit/>
          </a:bodyPr>
          <a:lstStyle/>
          <a:p>
            <a:pPr algn="ctr">
              <a:lnSpc>
                <a:spcPct val="150000"/>
              </a:lnSpc>
            </a:pPr>
            <a:r>
              <a:rPr lang="en-US" sz="2000" b="1" baseline="0" dirty="0">
                <a:solidFill>
                  <a:srgbClr val="000000"/>
                </a:solidFill>
              </a:rPr>
              <a:t>Relative and Chronometric Dating</a:t>
            </a:r>
          </a:p>
        </p:txBody>
      </p:sp>
      <p:sp>
        <p:nvSpPr>
          <p:cNvPr id="182277" name="Text Box 2"/>
          <p:cNvSpPr txBox="1">
            <a:spLocks noChangeArrowheads="1"/>
          </p:cNvSpPr>
          <p:nvPr/>
        </p:nvSpPr>
        <p:spPr bwMode="auto">
          <a:xfrm>
            <a:off x="2891205" y="6245225"/>
            <a:ext cx="3325076" cy="332014"/>
          </a:xfrm>
          <a:prstGeom prst="rect">
            <a:avLst/>
          </a:prstGeom>
          <a:noFill/>
          <a:ln w="9525">
            <a:noFill/>
            <a:miter lim="800000"/>
            <a:headEnd/>
            <a:tailEnd/>
          </a:ln>
        </p:spPr>
        <p:txBody>
          <a:bodyPr wrap="none">
            <a:spAutoFit/>
          </a:bodyPr>
          <a:lstStyle/>
          <a:p>
            <a:pPr algn="ctr">
              <a:lnSpc>
                <a:spcPct val="150000"/>
              </a:lnSpc>
            </a:pPr>
            <a:r>
              <a:rPr lang="en-US" sz="1200" i="1" baseline="0" dirty="0">
                <a:solidFill>
                  <a:srgbClr val="000000"/>
                </a:solidFill>
              </a:rPr>
              <a:t>Understanding Humans</a:t>
            </a:r>
            <a:r>
              <a:rPr lang="en-US" sz="1200" i="1" baseline="0" dirty="0" smtClean="0">
                <a:solidFill>
                  <a:srgbClr val="000000"/>
                </a:solidFill>
              </a:rPr>
              <a:t>, 11</a:t>
            </a:r>
            <a:r>
              <a:rPr lang="en-US" sz="1200" i="1" dirty="0" smtClean="0">
                <a:solidFill>
                  <a:srgbClr val="000000"/>
                </a:solidFill>
              </a:rPr>
              <a:t>th</a:t>
            </a:r>
            <a:r>
              <a:rPr lang="en-US" sz="1200" i="1" baseline="0" dirty="0" smtClean="0">
                <a:solidFill>
                  <a:srgbClr val="000000"/>
                </a:solidFill>
              </a:rPr>
              <a:t> </a:t>
            </a:r>
            <a:r>
              <a:rPr lang="en-US" sz="1200" i="1" baseline="0" dirty="0">
                <a:solidFill>
                  <a:srgbClr val="000000"/>
                </a:solidFill>
              </a:rPr>
              <a:t>Ed.</a:t>
            </a:r>
            <a:r>
              <a:rPr lang="en-US" sz="1200" baseline="0" dirty="0">
                <a:solidFill>
                  <a:srgbClr val="000000"/>
                </a:solidFill>
              </a:rPr>
              <a:t>, p. </a:t>
            </a:r>
            <a:r>
              <a:rPr lang="en-US" sz="1200" baseline="0" dirty="0" smtClean="0">
                <a:solidFill>
                  <a:srgbClr val="000000"/>
                </a:solidFill>
              </a:rPr>
              <a:t>185</a:t>
            </a:r>
            <a:endParaRPr lang="en-US" sz="1200" baseline="0" dirty="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538716"/>
            <a:ext cx="5943600" cy="5252484"/>
          </a:xfrm>
          <a:prstGeom prst="rect">
            <a:avLst/>
          </a:prstGeom>
        </p:spPr>
      </p:pic>
      <p:sp>
        <p:nvSpPr>
          <p:cNvPr id="5" name="Oval 9"/>
          <p:cNvSpPr>
            <a:spLocks noChangeArrowheads="1"/>
          </p:cNvSpPr>
          <p:nvPr/>
        </p:nvSpPr>
        <p:spPr bwMode="auto">
          <a:xfrm>
            <a:off x="4861560" y="2881326"/>
            <a:ext cx="2011680" cy="474663"/>
          </a:xfrm>
          <a:prstGeom prst="ellipse">
            <a:avLst/>
          </a:prstGeom>
          <a:noFill/>
          <a:ln w="76200">
            <a:solidFill>
              <a:srgbClr val="FF9900"/>
            </a:solidFill>
            <a:round/>
            <a:headEnd/>
            <a:tailEnd/>
          </a:ln>
        </p:spPr>
        <p:txBody>
          <a:bodyPr wrap="none" anchor="ctr"/>
          <a:lstStyle/>
          <a:p>
            <a:pPr algn="ctr"/>
            <a:endParaRPr lang="en-US"/>
          </a:p>
        </p:txBody>
      </p:sp>
    </p:spTree>
    <p:extLst>
      <p:ext uri="{BB962C8B-B14F-4D97-AF65-F5344CB8AC3E}">
        <p14:creationId xmlns:p14="http://schemas.microsoft.com/office/powerpoint/2010/main" val="70982891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83650" name="Picture 4"/>
          <p:cNvPicPr>
            <a:picLocks noChangeAspect="1" noChangeArrowheads="1"/>
          </p:cNvPicPr>
          <p:nvPr/>
        </p:nvPicPr>
        <p:blipFill>
          <a:blip r:embed="rId3"/>
          <a:srcRect/>
          <a:stretch>
            <a:fillRect/>
          </a:stretch>
        </p:blipFill>
        <p:spPr bwMode="auto">
          <a:xfrm>
            <a:off x="685800" y="838200"/>
            <a:ext cx="7772400" cy="5170488"/>
          </a:xfrm>
          <a:prstGeom prst="rect">
            <a:avLst/>
          </a:prstGeom>
          <a:noFill/>
          <a:ln w="9525">
            <a:noFill/>
            <a:miter lim="800000"/>
            <a:headEnd/>
            <a:tailEnd/>
          </a:ln>
        </p:spPr>
      </p:pic>
      <p:sp>
        <p:nvSpPr>
          <p:cNvPr id="283651" name="Text Box 5"/>
          <p:cNvSpPr txBox="1">
            <a:spLocks noChangeArrowheads="1"/>
          </p:cNvSpPr>
          <p:nvPr/>
        </p:nvSpPr>
        <p:spPr bwMode="auto">
          <a:xfrm>
            <a:off x="76200" y="5867400"/>
            <a:ext cx="8991600" cy="304800"/>
          </a:xfrm>
          <a:prstGeom prst="rect">
            <a:avLst/>
          </a:prstGeom>
          <a:solidFill>
            <a:srgbClr val="000000"/>
          </a:solidFill>
          <a:ln w="9525">
            <a:noFill/>
            <a:miter lim="800000"/>
            <a:headEnd/>
            <a:tailEnd/>
          </a:ln>
        </p:spPr>
        <p:txBody>
          <a:bodyPr wrap="none"/>
          <a:lstStyle/>
          <a:p>
            <a:pPr algn="ctr">
              <a:spcBef>
                <a:spcPct val="50000"/>
              </a:spcBef>
            </a:pPr>
            <a:endParaRPr lang="en-US" baseline="0"/>
          </a:p>
        </p:txBody>
      </p:sp>
      <p:sp>
        <p:nvSpPr>
          <p:cNvPr id="283652" name="Text Box 3"/>
          <p:cNvSpPr txBox="1">
            <a:spLocks noChangeArrowheads="1"/>
          </p:cNvSpPr>
          <p:nvPr/>
        </p:nvSpPr>
        <p:spPr bwMode="auto">
          <a:xfrm>
            <a:off x="1789113" y="5910263"/>
            <a:ext cx="5526087" cy="363537"/>
          </a:xfrm>
          <a:prstGeom prst="rect">
            <a:avLst/>
          </a:prstGeom>
          <a:noFill/>
          <a:ln w="9525">
            <a:noFill/>
            <a:miter lim="800000"/>
            <a:headEnd/>
            <a:tailEnd/>
          </a:ln>
        </p:spPr>
        <p:txBody>
          <a:bodyPr wrap="none">
            <a:spAutoFit/>
          </a:bodyPr>
          <a:lstStyle/>
          <a:p>
            <a:pPr algn="ctr">
              <a:lnSpc>
                <a:spcPct val="110000"/>
              </a:lnSpc>
            </a:pPr>
            <a:r>
              <a:rPr lang="en-US" sz="1600" b="1" baseline="0">
                <a:solidFill>
                  <a:schemeClr val="tx2"/>
                </a:solidFill>
              </a:rPr>
              <a:t>Technician in a radiocarbon dating laboratory.</a:t>
            </a:r>
          </a:p>
        </p:txBody>
      </p:sp>
      <p:sp>
        <p:nvSpPr>
          <p:cNvPr id="283653" name="Text Box 2"/>
          <p:cNvSpPr txBox="1">
            <a:spLocks noChangeArrowheads="1"/>
          </p:cNvSpPr>
          <p:nvPr/>
        </p:nvSpPr>
        <p:spPr bwMode="auto">
          <a:xfrm>
            <a:off x="2863850" y="6245225"/>
            <a:ext cx="3402013" cy="331788"/>
          </a:xfrm>
          <a:prstGeom prst="rect">
            <a:avLst/>
          </a:prstGeom>
          <a:noFill/>
          <a:ln w="9525">
            <a:noFill/>
            <a:miter lim="800000"/>
            <a:headEnd/>
            <a:tailEnd/>
          </a:ln>
        </p:spPr>
        <p:txBody>
          <a:bodyPr wrap="none">
            <a:spAutoFit/>
          </a:bodyPr>
          <a:lstStyle/>
          <a:p>
            <a:pPr algn="ctr">
              <a:lnSpc>
                <a:spcPct val="150000"/>
              </a:lnSpc>
            </a:pPr>
            <a:r>
              <a:rPr lang="en-US" sz="1200" i="1" baseline="0">
                <a:solidFill>
                  <a:srgbClr val="FFFFFF"/>
                </a:solidFill>
              </a:rPr>
              <a:t>Understanding Humans, 10t</a:t>
            </a:r>
            <a:r>
              <a:rPr lang="en-US" sz="1200" i="1">
                <a:solidFill>
                  <a:srgbClr val="FFFFFF"/>
                </a:solidFill>
              </a:rPr>
              <a:t>h</a:t>
            </a:r>
            <a:r>
              <a:rPr lang="en-US" sz="1200" i="1" baseline="0">
                <a:solidFill>
                  <a:srgbClr val="FFFFFF"/>
                </a:solidFill>
              </a:rPr>
              <a:t> Ed.</a:t>
            </a:r>
            <a:r>
              <a:rPr lang="en-US" sz="1200" baseline="0">
                <a:solidFill>
                  <a:srgbClr val="FFFFFF"/>
                </a:solidFill>
              </a:rPr>
              <a:t>, p. 194.</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85698" name="Picture 2">
            <a:hlinkClick r:id="rId3"/>
          </p:cNvPr>
          <p:cNvPicPr>
            <a:picLocks noChangeAspect="1" noChangeArrowheads="1"/>
          </p:cNvPicPr>
          <p:nvPr/>
        </p:nvPicPr>
        <p:blipFill>
          <a:blip r:embed="rId4"/>
          <a:srcRect/>
          <a:stretch>
            <a:fillRect/>
          </a:stretch>
        </p:blipFill>
        <p:spPr bwMode="auto">
          <a:xfrm>
            <a:off x="685800" y="574675"/>
            <a:ext cx="7772400" cy="5597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87746" name="Picture 2" descr="10_32"/>
          <p:cNvPicPr>
            <a:picLocks noChangeAspect="1" noChangeArrowheads="1"/>
          </p:cNvPicPr>
          <p:nvPr/>
        </p:nvPicPr>
        <p:blipFill>
          <a:blip r:embed="rId3"/>
          <a:srcRect/>
          <a:stretch>
            <a:fillRect/>
          </a:stretch>
        </p:blipFill>
        <p:spPr bwMode="auto">
          <a:xfrm>
            <a:off x="671513" y="2389188"/>
            <a:ext cx="7772400" cy="2987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1490" name="Text Box 2"/>
          <p:cNvSpPr txBox="1">
            <a:spLocks noChangeArrowheads="1"/>
          </p:cNvSpPr>
          <p:nvPr/>
        </p:nvSpPr>
        <p:spPr bwMode="auto">
          <a:xfrm>
            <a:off x="2895174" y="6276975"/>
            <a:ext cx="3325077" cy="369332"/>
          </a:xfrm>
          <a:prstGeom prst="rect">
            <a:avLst/>
          </a:prstGeom>
          <a:noFill/>
          <a:ln w="9525">
            <a:noFill/>
            <a:miter lim="800000"/>
            <a:headEnd/>
            <a:tailEnd/>
          </a:ln>
        </p:spPr>
        <p:txBody>
          <a:bodyPr wrap="none">
            <a:spAutoFit/>
          </a:bodyPr>
          <a:lstStyle/>
          <a:p>
            <a:pPr algn="ctr">
              <a:lnSpc>
                <a:spcPct val="150000"/>
              </a:lnSpc>
            </a:pPr>
            <a:r>
              <a:rPr lang="en-US" sz="1200" i="1" baseline="0" dirty="0">
                <a:solidFill>
                  <a:srgbClr val="FFFFFF"/>
                </a:solidFill>
              </a:rPr>
              <a:t>Understanding Humans, </a:t>
            </a:r>
            <a:r>
              <a:rPr lang="en-US" sz="1200" i="1" baseline="0" dirty="0" smtClean="0">
                <a:solidFill>
                  <a:srgbClr val="FFFFFF"/>
                </a:solidFill>
              </a:rPr>
              <a:t>11</a:t>
            </a:r>
            <a:r>
              <a:rPr lang="en-US" sz="1200" i="1" dirty="0" smtClean="0">
                <a:solidFill>
                  <a:srgbClr val="FFFFFF"/>
                </a:solidFill>
              </a:rPr>
              <a:t>th</a:t>
            </a:r>
            <a:r>
              <a:rPr lang="en-US" sz="1200" i="1" baseline="0" dirty="0" smtClean="0">
                <a:solidFill>
                  <a:srgbClr val="FFFFFF"/>
                </a:solidFill>
              </a:rPr>
              <a:t> </a:t>
            </a:r>
            <a:r>
              <a:rPr lang="en-US" sz="1200" i="1" baseline="0" dirty="0">
                <a:solidFill>
                  <a:srgbClr val="FFFFFF"/>
                </a:solidFill>
              </a:rPr>
              <a:t>Ed.</a:t>
            </a:r>
            <a:r>
              <a:rPr lang="en-US" sz="1200" baseline="0" dirty="0">
                <a:solidFill>
                  <a:srgbClr val="FFFFFF"/>
                </a:solidFill>
              </a:rPr>
              <a:t>, p. </a:t>
            </a:r>
            <a:r>
              <a:rPr lang="en-US" sz="1200" baseline="0" dirty="0" smtClean="0">
                <a:solidFill>
                  <a:srgbClr val="FFFFFF"/>
                </a:solidFill>
              </a:rPr>
              <a:t>184</a:t>
            </a:r>
            <a:endParaRPr lang="en-US" sz="1200" baseline="0" dirty="0">
              <a:solidFill>
                <a:srgbClr val="FFFFFF"/>
              </a:solidFill>
            </a:endParaRPr>
          </a:p>
        </p:txBody>
      </p:sp>
      <p:sp>
        <p:nvSpPr>
          <p:cNvPr id="12" name="Text Box 4"/>
          <p:cNvSpPr txBox="1">
            <a:spLocks noChangeArrowheads="1"/>
          </p:cNvSpPr>
          <p:nvPr/>
        </p:nvSpPr>
        <p:spPr bwMode="auto">
          <a:xfrm>
            <a:off x="1775302" y="5895976"/>
            <a:ext cx="5614037" cy="363176"/>
          </a:xfrm>
          <a:prstGeom prst="rect">
            <a:avLst/>
          </a:prstGeom>
          <a:noFill/>
          <a:ln w="9525">
            <a:noFill/>
            <a:miter lim="800000"/>
            <a:headEnd/>
            <a:tailEnd/>
          </a:ln>
          <a:effectLst/>
        </p:spPr>
        <p:txBody>
          <a:bodyPr wrap="none">
            <a:spAutoFit/>
          </a:bodyPr>
          <a:lstStyle/>
          <a:p>
            <a:pPr algn="ctr" fontAlgn="auto">
              <a:lnSpc>
                <a:spcPct val="110000"/>
              </a:lnSpc>
              <a:spcBef>
                <a:spcPts val="0"/>
              </a:spcBef>
              <a:spcAft>
                <a:spcPts val="0"/>
              </a:spcAft>
              <a:defRPr/>
            </a:pPr>
            <a:r>
              <a:rPr lang="en-US" sz="1600" b="1" kern="0" baseline="0" dirty="0" err="1">
                <a:solidFill>
                  <a:srgbClr val="FFFFFF"/>
                </a:solidFill>
              </a:rPr>
              <a:t>Paleoanthropology</a:t>
            </a:r>
            <a:r>
              <a:rPr lang="en-US" sz="1600" b="1" kern="0" baseline="0" dirty="0">
                <a:solidFill>
                  <a:srgbClr val="FFFFFF"/>
                </a:solidFill>
              </a:rPr>
              <a:t> is Heavily Interdisciplinary.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57400"/>
            <a:ext cx="8229600" cy="3575658"/>
          </a:xfrm>
          <a:prstGeom prst="rect">
            <a:avLst/>
          </a:prstGeom>
        </p:spPr>
      </p:pic>
      <p:sp>
        <p:nvSpPr>
          <p:cNvPr id="3" name="Rectangle 2"/>
          <p:cNvSpPr/>
          <p:nvPr/>
        </p:nvSpPr>
        <p:spPr>
          <a:xfrm>
            <a:off x="381145" y="2544836"/>
            <a:ext cx="3745230" cy="414909"/>
          </a:xfrm>
          <a:prstGeom prst="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a:solidFill>
                <a:srgbClr val="FFFFFF"/>
              </a:solidFill>
            </a:endParaRPr>
          </a:p>
        </p:txBody>
      </p:sp>
      <p:sp>
        <p:nvSpPr>
          <p:cNvPr id="5" name="Rectangle 4"/>
          <p:cNvSpPr/>
          <p:nvPr/>
        </p:nvSpPr>
        <p:spPr>
          <a:xfrm>
            <a:off x="2286000" y="3810000"/>
            <a:ext cx="4572000" cy="646331"/>
          </a:xfrm>
          <a:prstGeom prst="rect">
            <a:avLst/>
          </a:prstGeom>
        </p:spPr>
        <p:txBody>
          <a:bodyPr>
            <a:spAutoFit/>
          </a:bodyPr>
          <a:lstStyle/>
          <a:p>
            <a:r>
              <a:rPr lang="en-US" baseline="0" dirty="0">
                <a:solidFill>
                  <a:srgbClr val="FFFFFF"/>
                </a:solidFill>
              </a:rPr>
              <a:t>relative dating methods</a:t>
            </a:r>
          </a:p>
          <a:p>
            <a:endParaRPr lang="en-US" baseline="0" dirty="0">
              <a:solidFill>
                <a:srgbClr val="FFFFFF"/>
              </a:solidFill>
            </a:endParaRPr>
          </a:p>
        </p:txBody>
      </p:sp>
      <p:sp>
        <p:nvSpPr>
          <p:cNvPr id="13" name="Text Box 10"/>
          <p:cNvSpPr txBox="1">
            <a:spLocks noChangeArrowheads="1"/>
          </p:cNvSpPr>
          <p:nvPr/>
        </p:nvSpPr>
        <p:spPr bwMode="auto">
          <a:xfrm>
            <a:off x="1447800" y="3200400"/>
            <a:ext cx="6248400" cy="2209800"/>
          </a:xfrm>
          <a:prstGeom prst="rect">
            <a:avLst/>
          </a:prstGeom>
          <a:solidFill>
            <a:srgbClr val="FFFFFF"/>
          </a:solidFill>
          <a:ln w="76200">
            <a:solidFill>
              <a:srgbClr val="FF9900"/>
            </a:solidFill>
            <a:miter lim="800000"/>
            <a:headEnd/>
            <a:tailEnd/>
          </a:ln>
        </p:spPr>
        <p:txBody>
          <a:bodyPr wrap="none"/>
          <a:lstStyle/>
          <a:p>
            <a:pPr marL="0" marR="0" lvl="0" indent="0" algn="ctr" defTabSz="914400" eaLnBrk="1" fontAlgn="auto" latinLnBrk="0" hangingPunct="1">
              <a:lnSpc>
                <a:spcPct val="13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endParaRPr>
          </a:p>
          <a:p>
            <a:pPr marL="0" marR="0" lvl="0" indent="0" algn="ctr" defTabSz="914400" eaLnBrk="1" fontAlgn="auto" latinLnBrk="0" hangingPunct="1">
              <a:lnSpc>
                <a:spcPct val="13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rPr>
              <a:t>REM: relative</a:t>
            </a:r>
          </a:p>
          <a:p>
            <a:pPr marL="0" marR="0" lvl="0" indent="0" algn="ctr" defTabSz="914400" eaLnBrk="1" fontAlgn="auto" latinLnBrk="0" hangingPunct="1">
              <a:lnSpc>
                <a:spcPct val="13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rPr>
              <a:t>methods</a:t>
            </a:r>
          </a:p>
          <a:p>
            <a:pPr marL="0" marR="0" lvl="0" indent="0" algn="ctr" defTabSz="914400" eaLnBrk="1" fontAlgn="auto" latinLnBrk="0" hangingPunct="1">
              <a:lnSpc>
                <a:spcPct val="13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rPr>
              <a:t>tell you whether something is</a:t>
            </a:r>
          </a:p>
          <a:p>
            <a:pPr marL="0" marR="0" lvl="0" indent="0" algn="ctr" defTabSz="914400" eaLnBrk="1" fontAlgn="auto" latinLnBrk="0" hangingPunct="1">
              <a:lnSpc>
                <a:spcPct val="130000"/>
              </a:lnSpc>
              <a:spcBef>
                <a:spcPts val="0"/>
              </a:spcBef>
              <a:spcAft>
                <a:spcPts val="0"/>
              </a:spcAft>
              <a:buClrTx/>
              <a:buSzTx/>
              <a:buFontTx/>
              <a:buNone/>
              <a:tabLst/>
              <a:defRPr/>
            </a:pPr>
            <a:r>
              <a:rPr kumimoji="0" lang="en-US" sz="2000" b="1" i="0" u="none" strike="noStrike" kern="0" cap="none" spc="0" normalizeH="0" baseline="0" noProof="0">
                <a:ln>
                  <a:noFill/>
                </a:ln>
                <a:solidFill>
                  <a:srgbClr val="000000"/>
                </a:solidFill>
                <a:effectLst/>
                <a:uLnTx/>
                <a:uFillTx/>
              </a:rPr>
              <a:t>older / younger / the same age</a:t>
            </a:r>
          </a:p>
        </p:txBody>
      </p:sp>
      <p:sp>
        <p:nvSpPr>
          <p:cNvPr id="14" name="AutoShape 5"/>
          <p:cNvSpPr>
            <a:spLocks noChangeArrowheads="1"/>
          </p:cNvSpPr>
          <p:nvPr/>
        </p:nvSpPr>
        <p:spPr bwMode="auto">
          <a:xfrm rot="10800000">
            <a:off x="4357688" y="2539074"/>
            <a:ext cx="976312" cy="409575"/>
          </a:xfrm>
          <a:prstGeom prst="rightArrow">
            <a:avLst>
              <a:gd name="adj1" fmla="val 50000"/>
              <a:gd name="adj2" fmla="val 50246"/>
            </a:avLst>
          </a:prstGeom>
          <a:solidFill>
            <a:srgbClr val="FF9900"/>
          </a:solidFill>
          <a:ln w="38100">
            <a:solidFill>
              <a:schemeClr val="tx1"/>
            </a:solidFill>
            <a:miter lim="800000"/>
            <a:headEnd/>
            <a:tailEnd/>
          </a:ln>
        </p:spPr>
        <p:txBody>
          <a:bodyPr rot="10800000" wrap="none" anchor="ctr"/>
          <a:lstStyle/>
          <a:p>
            <a:endParaRPr lang="en-US">
              <a:solidFill>
                <a:srgbClr val="000000"/>
              </a:solidFill>
              <a:latin typeface="Arial" charset="0"/>
            </a:endParaRPr>
          </a:p>
        </p:txBody>
      </p:sp>
    </p:spTree>
    <p:extLst>
      <p:ext uri="{BB962C8B-B14F-4D97-AF65-F5344CB8AC3E}">
        <p14:creationId xmlns:p14="http://schemas.microsoft.com/office/powerpoint/2010/main" val="1608590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89794" name="Text Box 2"/>
          <p:cNvSpPr txBox="1">
            <a:spLocks noChangeArrowheads="1"/>
          </p:cNvSpPr>
          <p:nvPr/>
        </p:nvSpPr>
        <p:spPr bwMode="auto">
          <a:xfrm>
            <a:off x="576263" y="6278563"/>
            <a:ext cx="8001000" cy="333375"/>
          </a:xfrm>
          <a:prstGeom prst="rect">
            <a:avLst/>
          </a:prstGeom>
          <a:noFill/>
          <a:ln w="9525">
            <a:noFill/>
            <a:miter lim="800000"/>
            <a:headEnd/>
            <a:tailEnd/>
          </a:ln>
        </p:spPr>
        <p:txBody>
          <a:bodyPr>
            <a:spAutoFit/>
          </a:bodyPr>
          <a:lstStyle/>
          <a:p>
            <a:pPr algn="ctr">
              <a:lnSpc>
                <a:spcPct val="150000"/>
              </a:lnSpc>
            </a:pPr>
            <a:r>
              <a:rPr lang="en-US" sz="1200" i="1" baseline="0">
                <a:solidFill>
                  <a:schemeClr val="tx2"/>
                </a:solidFill>
              </a:rPr>
              <a:t>Time and Stratigraphy in the Evoluton of Man. </a:t>
            </a:r>
            <a:r>
              <a:rPr lang="en-US" sz="1200" baseline="0">
                <a:solidFill>
                  <a:schemeClr val="tx2"/>
                </a:solidFill>
              </a:rPr>
              <a:t>(National Research Council, 1967), p. 46.</a:t>
            </a:r>
          </a:p>
        </p:txBody>
      </p:sp>
      <p:sp>
        <p:nvSpPr>
          <p:cNvPr id="289795" name="Text Box 3"/>
          <p:cNvSpPr txBox="1">
            <a:spLocks noChangeArrowheads="1"/>
          </p:cNvSpPr>
          <p:nvPr/>
        </p:nvSpPr>
        <p:spPr bwMode="auto">
          <a:xfrm>
            <a:off x="1201738" y="5761038"/>
            <a:ext cx="6723062" cy="549275"/>
          </a:xfrm>
          <a:prstGeom prst="rect">
            <a:avLst/>
          </a:prstGeom>
          <a:noFill/>
          <a:ln w="9525">
            <a:noFill/>
            <a:miter lim="800000"/>
            <a:headEnd/>
            <a:tailEnd/>
          </a:ln>
        </p:spPr>
        <p:txBody>
          <a:bodyPr wrap="none">
            <a:spAutoFit/>
          </a:bodyPr>
          <a:lstStyle/>
          <a:p>
            <a:pPr algn="ctr">
              <a:lnSpc>
                <a:spcPct val="150000"/>
              </a:lnSpc>
            </a:pPr>
            <a:r>
              <a:rPr lang="en-US" sz="2000" b="1" baseline="0">
                <a:solidFill>
                  <a:schemeClr val="tx2"/>
                </a:solidFill>
              </a:rPr>
              <a:t>Summary of Pleistocene Age-Dating Methods.</a:t>
            </a:r>
          </a:p>
        </p:txBody>
      </p:sp>
      <p:pic>
        <p:nvPicPr>
          <p:cNvPr id="289796" name="Picture 4" descr="Pleistocene_dating1"/>
          <p:cNvPicPr>
            <a:picLocks noChangeAspect="1" noChangeArrowheads="1"/>
          </p:cNvPicPr>
          <p:nvPr/>
        </p:nvPicPr>
        <p:blipFill>
          <a:blip r:embed="rId3"/>
          <a:srcRect/>
          <a:stretch>
            <a:fillRect/>
          </a:stretch>
        </p:blipFill>
        <p:spPr bwMode="auto">
          <a:xfrm>
            <a:off x="685800" y="381000"/>
            <a:ext cx="7772400" cy="5397500"/>
          </a:xfrm>
          <a:prstGeom prst="rect">
            <a:avLst/>
          </a:prstGeom>
          <a:noFill/>
          <a:ln w="9525">
            <a:noFill/>
            <a:miter lim="800000"/>
            <a:headEnd/>
            <a:tailEnd/>
          </a:ln>
        </p:spPr>
      </p:pic>
      <p:sp>
        <p:nvSpPr>
          <p:cNvPr id="763909" name="Rectangle 5"/>
          <p:cNvSpPr>
            <a:spLocks noChangeArrowheads="1"/>
          </p:cNvSpPr>
          <p:nvPr/>
        </p:nvSpPr>
        <p:spPr bwMode="auto">
          <a:xfrm>
            <a:off x="685800" y="1543050"/>
            <a:ext cx="7772400" cy="514350"/>
          </a:xfrm>
          <a:prstGeom prst="rect">
            <a:avLst/>
          </a:prstGeom>
          <a:gradFill rotWithShape="1">
            <a:gsLst>
              <a:gs pos="0">
                <a:schemeClr val="accent1">
                  <a:alpha val="20000"/>
                </a:schemeClr>
              </a:gs>
              <a:gs pos="100000">
                <a:schemeClr val="accent1">
                  <a:gamma/>
                  <a:shade val="46275"/>
                  <a:invGamma/>
                  <a:alpha val="20000"/>
                </a:schemeClr>
              </a:gs>
            </a:gsLst>
            <a:lin ang="5400000" scaled="1"/>
          </a:gradFill>
          <a:ln w="9525">
            <a:noFill/>
            <a:miter lim="800000"/>
            <a:headEnd/>
            <a:tailEnd/>
          </a:ln>
          <a:effectLst/>
        </p:spPr>
        <p:txBody>
          <a:bodyPr wrap="none" anchor="ctr"/>
          <a:lstStyle/>
          <a:p>
            <a:pPr algn="ctr">
              <a:defRPr/>
            </a:pPr>
            <a:endParaRPr lang="en-US"/>
          </a:p>
        </p:txBody>
      </p:sp>
      <p:sp>
        <p:nvSpPr>
          <p:cNvPr id="763911" name="Text Box 7"/>
          <p:cNvSpPr txBox="1">
            <a:spLocks noChangeArrowheads="1"/>
          </p:cNvSpPr>
          <p:nvPr/>
        </p:nvSpPr>
        <p:spPr bwMode="auto">
          <a:xfrm>
            <a:off x="2147888" y="2209800"/>
            <a:ext cx="4938712" cy="1600200"/>
          </a:xfrm>
          <a:prstGeom prst="rect">
            <a:avLst/>
          </a:prstGeom>
          <a:solidFill>
            <a:schemeClr val="tx2"/>
          </a:solidFill>
          <a:ln w="76200">
            <a:solidFill>
              <a:schemeClr val="tx1"/>
            </a:solidFill>
            <a:miter lim="800000"/>
            <a:headEnd/>
            <a:tailEnd/>
          </a:ln>
        </p:spPr>
        <p:txBody>
          <a:bodyPr wrap="none"/>
          <a:lstStyle/>
          <a:p>
            <a:pPr algn="ctr"/>
            <a:endParaRPr lang="en-US" sz="2000" b="1" baseline="0"/>
          </a:p>
          <a:p>
            <a:pPr algn="ctr"/>
            <a:endParaRPr lang="en-US" sz="2000" b="1" baseline="0"/>
          </a:p>
          <a:p>
            <a:pPr algn="ctr"/>
            <a:r>
              <a:rPr lang="en-US" sz="2000" b="1" baseline="0"/>
              <a:t>    “half-life” of </a:t>
            </a:r>
            <a:r>
              <a:rPr lang="en-US" sz="2000" b="1"/>
              <a:t>14</a:t>
            </a:r>
            <a:r>
              <a:rPr lang="en-US" sz="2000" b="1" baseline="0"/>
              <a:t>C = 5,730 years    </a:t>
            </a:r>
          </a:p>
        </p:txBody>
      </p:sp>
      <p:sp>
        <p:nvSpPr>
          <p:cNvPr id="763912" name="Oval 8"/>
          <p:cNvSpPr>
            <a:spLocks noChangeArrowheads="1"/>
          </p:cNvSpPr>
          <p:nvPr/>
        </p:nvSpPr>
        <p:spPr bwMode="auto">
          <a:xfrm>
            <a:off x="5199063" y="1157288"/>
            <a:ext cx="3352800" cy="533400"/>
          </a:xfrm>
          <a:prstGeom prst="ellipse">
            <a:avLst/>
          </a:prstGeom>
          <a:noFill/>
          <a:ln w="76200">
            <a:solidFill>
              <a:srgbClr val="FF9900"/>
            </a:solidFill>
            <a:round/>
            <a:headEnd/>
            <a:tailEnd/>
          </a:ln>
        </p:spPr>
        <p:txBody>
          <a:bodyPr wrap="none" anchor="ctr"/>
          <a:lstStyle/>
          <a:p>
            <a:pPr algn="ctr"/>
            <a:endParaRPr lang="en-US"/>
          </a:p>
        </p:txBody>
      </p:sp>
      <p:sp>
        <p:nvSpPr>
          <p:cNvPr id="763913" name="Oval 9"/>
          <p:cNvSpPr>
            <a:spLocks noChangeArrowheads="1"/>
          </p:cNvSpPr>
          <p:nvPr/>
        </p:nvSpPr>
        <p:spPr bwMode="auto">
          <a:xfrm>
            <a:off x="533400" y="990600"/>
            <a:ext cx="1828800" cy="1066800"/>
          </a:xfrm>
          <a:prstGeom prst="ellipse">
            <a:avLst/>
          </a:prstGeom>
          <a:noFill/>
          <a:ln w="76200">
            <a:solidFill>
              <a:srgbClr val="FF9900"/>
            </a:solidFill>
            <a:round/>
            <a:headEnd/>
            <a:tailEnd/>
          </a:ln>
        </p:spPr>
        <p:txBody>
          <a:bodyPr wrap="none"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3912"/>
                                        </p:tgtEl>
                                        <p:attrNameLst>
                                          <p:attrName>style.visibility</p:attrName>
                                        </p:attrNameLst>
                                      </p:cBhvr>
                                      <p:to>
                                        <p:strVal val="visible"/>
                                      </p:to>
                                    </p:set>
                                  </p:childTnLst>
                                  <p:subTnLst>
                                    <p:set>
                                      <p:cBhvr override="childStyle">
                                        <p:cTn dur="1" fill="hold" display="0" masterRel="nextClick" afterEffect="1"/>
                                        <p:tgtEl>
                                          <p:spTgt spid="763912"/>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7639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3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11" grpId="0" animBg="1"/>
      <p:bldP spid="763912" grpId="0" animBg="1"/>
      <p:bldP spid="763913"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91842" name="Text Box 2"/>
          <p:cNvSpPr txBox="1">
            <a:spLocks noChangeArrowheads="1"/>
          </p:cNvSpPr>
          <p:nvPr/>
        </p:nvSpPr>
        <p:spPr bwMode="auto">
          <a:xfrm>
            <a:off x="3079750" y="6248400"/>
            <a:ext cx="2954338" cy="369888"/>
          </a:xfrm>
          <a:prstGeom prst="rect">
            <a:avLst/>
          </a:prstGeom>
          <a:noFill/>
          <a:ln w="9525">
            <a:noFill/>
            <a:miter lim="800000"/>
            <a:headEnd/>
            <a:tailEnd/>
          </a:ln>
        </p:spPr>
        <p:txBody>
          <a:bodyPr wrap="none">
            <a:spAutoFit/>
          </a:bodyPr>
          <a:lstStyle/>
          <a:p>
            <a:pPr algn="ctr">
              <a:lnSpc>
                <a:spcPct val="150000"/>
              </a:lnSpc>
            </a:pPr>
            <a:r>
              <a:rPr lang="en-US" sz="1200" i="1" baseline="0">
                <a:solidFill>
                  <a:srgbClr val="FFFFFF"/>
                </a:solidFill>
              </a:rPr>
              <a:t>People of the Earth, 10t</a:t>
            </a:r>
            <a:r>
              <a:rPr lang="en-US" sz="1200" i="1">
                <a:solidFill>
                  <a:srgbClr val="FFFFFF"/>
                </a:solidFill>
              </a:rPr>
              <a:t>h </a:t>
            </a:r>
            <a:r>
              <a:rPr lang="en-US" sz="1200" i="1" baseline="0">
                <a:solidFill>
                  <a:srgbClr val="FFFFFF"/>
                </a:solidFill>
              </a:rPr>
              <a:t>Ed.</a:t>
            </a:r>
            <a:r>
              <a:rPr lang="en-US" sz="1200" baseline="0">
                <a:solidFill>
                  <a:srgbClr val="FFFFFF"/>
                </a:solidFill>
              </a:rPr>
              <a:t>, p. 11.</a:t>
            </a:r>
          </a:p>
        </p:txBody>
      </p:sp>
      <p:pic>
        <p:nvPicPr>
          <p:cNvPr id="291843" name="Picture 3" descr="dating1b"/>
          <p:cNvPicPr>
            <a:picLocks noChangeAspect="1" noChangeArrowheads="1"/>
          </p:cNvPicPr>
          <p:nvPr/>
        </p:nvPicPr>
        <p:blipFill>
          <a:blip r:embed="rId3"/>
          <a:srcRect/>
          <a:stretch>
            <a:fillRect/>
          </a:stretch>
        </p:blipFill>
        <p:spPr bwMode="auto">
          <a:xfrm>
            <a:off x="1289050" y="214313"/>
            <a:ext cx="6545263" cy="5943600"/>
          </a:xfrm>
          <a:prstGeom prst="rect">
            <a:avLst/>
          </a:prstGeom>
          <a:noFill/>
          <a:ln w="9525">
            <a:noFill/>
            <a:miter lim="800000"/>
            <a:headEnd/>
            <a:tailEnd/>
          </a:ln>
        </p:spPr>
      </p:pic>
      <p:sp>
        <p:nvSpPr>
          <p:cNvPr id="291844" name="Text Box 4"/>
          <p:cNvSpPr txBox="1">
            <a:spLocks noChangeArrowheads="1"/>
          </p:cNvSpPr>
          <p:nvPr/>
        </p:nvSpPr>
        <p:spPr bwMode="auto">
          <a:xfrm>
            <a:off x="2819400" y="1038225"/>
            <a:ext cx="1311275" cy="409575"/>
          </a:xfrm>
          <a:prstGeom prst="rect">
            <a:avLst/>
          </a:prstGeom>
          <a:noFill/>
          <a:ln w="9525">
            <a:noFill/>
            <a:miter lim="800000"/>
            <a:headEnd/>
            <a:tailEnd/>
          </a:ln>
        </p:spPr>
        <p:txBody>
          <a:bodyPr wrap="none">
            <a:spAutoFit/>
          </a:bodyPr>
          <a:lstStyle/>
          <a:p>
            <a:pPr algn="ctr">
              <a:lnSpc>
                <a:spcPct val="130000"/>
              </a:lnSpc>
            </a:pPr>
            <a:r>
              <a:rPr lang="en-US" sz="2400" b="1">
                <a:solidFill>
                  <a:srgbClr val="366B1B"/>
                </a:solidFill>
              </a:rPr>
              <a:t>technique</a:t>
            </a:r>
          </a:p>
        </p:txBody>
      </p:sp>
      <p:sp>
        <p:nvSpPr>
          <p:cNvPr id="291845" name="Text Box 5"/>
          <p:cNvSpPr txBox="1">
            <a:spLocks noChangeArrowheads="1"/>
          </p:cNvSpPr>
          <p:nvPr/>
        </p:nvSpPr>
        <p:spPr bwMode="auto">
          <a:xfrm>
            <a:off x="2530475" y="381000"/>
            <a:ext cx="1431925" cy="409575"/>
          </a:xfrm>
          <a:prstGeom prst="rect">
            <a:avLst/>
          </a:prstGeom>
          <a:noFill/>
          <a:ln w="9525">
            <a:noFill/>
            <a:miter lim="800000"/>
            <a:headEnd/>
            <a:tailEnd/>
          </a:ln>
        </p:spPr>
        <p:txBody>
          <a:bodyPr wrap="none">
            <a:spAutoFit/>
          </a:bodyPr>
          <a:lstStyle/>
          <a:p>
            <a:pPr algn="ctr">
              <a:lnSpc>
                <a:spcPct val="130000"/>
              </a:lnSpc>
            </a:pPr>
            <a:r>
              <a:rPr lang="en-US" sz="2400" b="1">
                <a:solidFill>
                  <a:srgbClr val="366B1B"/>
                </a:solidFill>
              </a:rPr>
              <a:t>techniques</a:t>
            </a:r>
          </a:p>
        </p:txBody>
      </p:sp>
      <p:sp>
        <p:nvSpPr>
          <p:cNvPr id="920583" name="Rectangle 7"/>
          <p:cNvSpPr>
            <a:spLocks noChangeArrowheads="1"/>
          </p:cNvSpPr>
          <p:nvPr/>
        </p:nvSpPr>
        <p:spPr bwMode="auto">
          <a:xfrm>
            <a:off x="2743200" y="2333625"/>
            <a:ext cx="1752600" cy="533400"/>
          </a:xfrm>
          <a:prstGeom prst="rect">
            <a:avLst/>
          </a:prstGeom>
          <a:gradFill rotWithShape="1">
            <a:gsLst>
              <a:gs pos="0">
                <a:schemeClr val="accent1">
                  <a:alpha val="20000"/>
                </a:schemeClr>
              </a:gs>
              <a:gs pos="100000">
                <a:schemeClr val="accent1">
                  <a:gamma/>
                  <a:shade val="46275"/>
                  <a:invGamma/>
                  <a:alpha val="20000"/>
                </a:schemeClr>
              </a:gs>
            </a:gsLst>
            <a:lin ang="5400000" scaled="1"/>
          </a:gradFill>
          <a:ln w="9525">
            <a:noFill/>
            <a:miter lim="800000"/>
            <a:headEnd/>
            <a:tailEnd/>
          </a:ln>
          <a:effectLst/>
        </p:spPr>
        <p:txBody>
          <a:bodyPr wrap="none" anchor="ctr"/>
          <a:lstStyle/>
          <a:p>
            <a:pPr algn="ctr">
              <a:defRPr/>
            </a:pPr>
            <a:endParaRPr lang="en-US">
              <a:solidFill>
                <a:srgbClr val="003300"/>
              </a:solidFill>
            </a:endParaRPr>
          </a:p>
        </p:txBody>
      </p:sp>
      <p:sp>
        <p:nvSpPr>
          <p:cNvPr id="291847" name="AutoShape 5"/>
          <p:cNvSpPr>
            <a:spLocks noChangeArrowheads="1"/>
          </p:cNvSpPr>
          <p:nvPr/>
        </p:nvSpPr>
        <p:spPr bwMode="auto">
          <a:xfrm rot="10800000">
            <a:off x="3367088" y="2743200"/>
            <a:ext cx="976312" cy="409575"/>
          </a:xfrm>
          <a:prstGeom prst="rightArrow">
            <a:avLst>
              <a:gd name="adj1" fmla="val 50000"/>
              <a:gd name="adj2" fmla="val 50246"/>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93890" name="Picture 2" descr="11_44"/>
          <p:cNvPicPr>
            <a:picLocks noChangeAspect="1" noChangeArrowheads="1"/>
          </p:cNvPicPr>
          <p:nvPr/>
        </p:nvPicPr>
        <p:blipFill>
          <a:blip r:embed="rId3"/>
          <a:srcRect/>
          <a:stretch>
            <a:fillRect/>
          </a:stretch>
        </p:blipFill>
        <p:spPr bwMode="auto">
          <a:xfrm>
            <a:off x="685800" y="1143000"/>
            <a:ext cx="7772400" cy="3387725"/>
          </a:xfrm>
          <a:prstGeom prst="rect">
            <a:avLst/>
          </a:prstGeom>
          <a:noFill/>
          <a:ln w="9525">
            <a:noFill/>
            <a:miter lim="800000"/>
            <a:headEnd/>
            <a:tailEnd/>
          </a:ln>
        </p:spPr>
      </p:pic>
      <p:pic>
        <p:nvPicPr>
          <p:cNvPr id="293891" name="Picture 4" descr="11_44C"/>
          <p:cNvPicPr>
            <a:picLocks noChangeAspect="1" noChangeArrowheads="1"/>
          </p:cNvPicPr>
          <p:nvPr/>
        </p:nvPicPr>
        <p:blipFill>
          <a:blip r:embed="rId4"/>
          <a:srcRect/>
          <a:stretch>
            <a:fillRect/>
          </a:stretch>
        </p:blipFill>
        <p:spPr bwMode="auto">
          <a:xfrm>
            <a:off x="3276600" y="2422525"/>
            <a:ext cx="4648200" cy="4054475"/>
          </a:xfrm>
          <a:prstGeom prst="rect">
            <a:avLst/>
          </a:prstGeom>
          <a:noFill/>
          <a:ln w="9525">
            <a:noFill/>
            <a:miter lim="800000"/>
            <a:headEnd/>
            <a:tailEnd/>
          </a:ln>
        </p:spPr>
      </p:pic>
      <p:pic>
        <p:nvPicPr>
          <p:cNvPr id="293892" name="Picture 5">
            <a:hlinkClick r:id="rId5"/>
          </p:cNvPr>
          <p:cNvPicPr>
            <a:picLocks noChangeAspect="1" noChangeArrowheads="1"/>
          </p:cNvPicPr>
          <p:nvPr/>
        </p:nvPicPr>
        <p:blipFill>
          <a:blip r:embed="rId6"/>
          <a:srcRect/>
          <a:stretch>
            <a:fillRect/>
          </a:stretch>
        </p:blipFill>
        <p:spPr bwMode="auto">
          <a:xfrm>
            <a:off x="914400" y="4851400"/>
            <a:ext cx="2362200" cy="1701800"/>
          </a:xfrm>
          <a:prstGeom prst="rect">
            <a:avLst/>
          </a:prstGeom>
          <a:noFill/>
          <a:ln w="9525">
            <a:noFill/>
            <a:miter lim="800000"/>
            <a:headEnd/>
            <a:tailEnd/>
          </a:ln>
        </p:spPr>
      </p:pic>
      <p:sp>
        <p:nvSpPr>
          <p:cNvPr id="293893" name="Text Box 6"/>
          <p:cNvSpPr txBox="1">
            <a:spLocks noChangeArrowheads="1"/>
          </p:cNvSpPr>
          <p:nvPr/>
        </p:nvSpPr>
        <p:spPr bwMode="auto">
          <a:xfrm>
            <a:off x="671513" y="3411538"/>
            <a:ext cx="7772400" cy="946150"/>
          </a:xfrm>
          <a:prstGeom prst="rect">
            <a:avLst/>
          </a:prstGeom>
          <a:solidFill>
            <a:srgbClr val="FF0000"/>
          </a:solidFill>
          <a:ln w="9525">
            <a:noFill/>
            <a:miter lim="800000"/>
            <a:headEnd/>
            <a:tailEnd/>
          </a:ln>
        </p:spPr>
        <p:txBody>
          <a:bodyPr>
            <a:spAutoFit/>
          </a:bodyPr>
          <a:lstStyle/>
          <a:p>
            <a:pPr algn="ctr"/>
            <a:r>
              <a:rPr lang="en-US" sz="2800" b="1" baseline="0">
                <a:solidFill>
                  <a:schemeClr val="tx2"/>
                </a:solidFill>
              </a:rPr>
              <a:t>Problem#1: Part of the artifact must be destroyed in running the test(s)</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95938" name="Picture 4">
            <a:hlinkClick r:id="rId3"/>
          </p:cNvPr>
          <p:cNvPicPr>
            <a:picLocks noChangeAspect="1" noChangeArrowheads="1"/>
          </p:cNvPicPr>
          <p:nvPr/>
        </p:nvPicPr>
        <p:blipFill>
          <a:blip r:embed="rId4"/>
          <a:srcRect/>
          <a:stretch>
            <a:fillRect/>
          </a:stretch>
        </p:blipFill>
        <p:spPr bwMode="auto">
          <a:xfrm>
            <a:off x="685800" y="609600"/>
            <a:ext cx="7772400" cy="5595938"/>
          </a:xfrm>
          <a:prstGeom prst="rect">
            <a:avLst/>
          </a:prstGeom>
          <a:noFill/>
          <a:ln w="9525">
            <a:noFill/>
            <a:miter lim="800000"/>
            <a:headEnd/>
            <a:tailEnd/>
          </a:ln>
        </p:spPr>
      </p:pic>
      <p:pic>
        <p:nvPicPr>
          <p:cNvPr id="295939" name="Picture 5">
            <a:hlinkClick r:id="rId3"/>
          </p:cNvPr>
          <p:cNvPicPr>
            <a:picLocks noChangeAspect="1" noChangeArrowheads="1"/>
          </p:cNvPicPr>
          <p:nvPr/>
        </p:nvPicPr>
        <p:blipFill>
          <a:blip r:embed="rId5"/>
          <a:srcRect/>
          <a:stretch>
            <a:fillRect/>
          </a:stretch>
        </p:blipFill>
        <p:spPr bwMode="auto">
          <a:xfrm>
            <a:off x="4343400" y="3001963"/>
            <a:ext cx="4191000" cy="3017837"/>
          </a:xfrm>
          <a:prstGeom prst="rect">
            <a:avLst/>
          </a:prstGeom>
          <a:noFill/>
          <a:ln w="9525">
            <a:noFill/>
            <a:miter lim="800000"/>
            <a:headEnd/>
            <a:tailEnd/>
          </a:ln>
        </p:spPr>
      </p:pic>
      <p:sp>
        <p:nvSpPr>
          <p:cNvPr id="295940" name="Text Box 6"/>
          <p:cNvSpPr txBox="1">
            <a:spLocks noChangeArrowheads="1"/>
          </p:cNvSpPr>
          <p:nvPr/>
        </p:nvSpPr>
        <p:spPr bwMode="auto">
          <a:xfrm>
            <a:off x="685800" y="3962400"/>
            <a:ext cx="7772400" cy="519113"/>
          </a:xfrm>
          <a:prstGeom prst="rect">
            <a:avLst/>
          </a:prstGeom>
          <a:solidFill>
            <a:srgbClr val="FF0000"/>
          </a:solidFill>
          <a:ln w="9525">
            <a:noFill/>
            <a:miter lim="800000"/>
            <a:headEnd/>
            <a:tailEnd/>
          </a:ln>
        </p:spPr>
        <p:txBody>
          <a:bodyPr>
            <a:spAutoFit/>
          </a:bodyPr>
          <a:lstStyle/>
          <a:p>
            <a:pPr algn="ctr"/>
            <a:r>
              <a:rPr lang="en-US" sz="2800" b="1" baseline="0">
                <a:solidFill>
                  <a:schemeClr val="tx2"/>
                </a:solidFill>
              </a:rPr>
              <a:t>Problem #2: Tests are expensive</a:t>
            </a:r>
          </a:p>
        </p:txBody>
      </p:sp>
      <p:sp>
        <p:nvSpPr>
          <p:cNvPr id="295941" name="Oval 7"/>
          <p:cNvSpPr>
            <a:spLocks noChangeArrowheads="1"/>
          </p:cNvSpPr>
          <p:nvPr/>
        </p:nvSpPr>
        <p:spPr bwMode="auto">
          <a:xfrm>
            <a:off x="6248400" y="5195888"/>
            <a:ext cx="1219200" cy="457200"/>
          </a:xfrm>
          <a:prstGeom prst="ellipse">
            <a:avLst/>
          </a:prstGeom>
          <a:noFill/>
          <a:ln w="76200">
            <a:solidFill>
              <a:srgbClr val="FF0000"/>
            </a:solidFill>
            <a:round/>
            <a:headEnd/>
            <a:tailEnd/>
          </a:ln>
        </p:spPr>
        <p:txBody>
          <a:bodyPr wrap="none" anchor="ctr"/>
          <a:lstStyle/>
          <a:p>
            <a:pPr algn="ctr"/>
            <a:endParaRPr lang="en-US">
              <a:solidFill>
                <a:schemeClr val="tx2"/>
              </a:solidFill>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97986" name="Picture 4">
            <a:hlinkClick r:id="rId3"/>
          </p:cNvPr>
          <p:cNvPicPr>
            <a:picLocks noChangeAspect="1" noChangeArrowheads="1"/>
          </p:cNvPicPr>
          <p:nvPr/>
        </p:nvPicPr>
        <p:blipFill>
          <a:blip r:embed="rId4"/>
          <a:srcRect/>
          <a:stretch>
            <a:fillRect/>
          </a:stretch>
        </p:blipFill>
        <p:spPr bwMode="auto">
          <a:xfrm>
            <a:off x="685800" y="609600"/>
            <a:ext cx="7772400" cy="5595938"/>
          </a:xfrm>
          <a:prstGeom prst="rect">
            <a:avLst/>
          </a:prstGeom>
          <a:noFill/>
          <a:ln w="9525">
            <a:noFill/>
            <a:miter lim="800000"/>
            <a:headEnd/>
            <a:tailEnd/>
          </a:ln>
        </p:spPr>
      </p:pic>
      <p:pic>
        <p:nvPicPr>
          <p:cNvPr id="297987" name="Picture 5">
            <a:hlinkClick r:id="rId3"/>
          </p:cNvPr>
          <p:cNvPicPr>
            <a:picLocks noChangeAspect="1" noChangeArrowheads="1"/>
          </p:cNvPicPr>
          <p:nvPr/>
        </p:nvPicPr>
        <p:blipFill>
          <a:blip r:embed="rId5"/>
          <a:srcRect/>
          <a:stretch>
            <a:fillRect/>
          </a:stretch>
        </p:blipFill>
        <p:spPr bwMode="auto">
          <a:xfrm>
            <a:off x="4343400" y="3001963"/>
            <a:ext cx="4191000" cy="3017837"/>
          </a:xfrm>
          <a:prstGeom prst="rect">
            <a:avLst/>
          </a:prstGeom>
          <a:noFill/>
          <a:ln w="9525">
            <a:noFill/>
            <a:miter lim="800000"/>
            <a:headEnd/>
            <a:tailEnd/>
          </a:ln>
        </p:spPr>
      </p:pic>
      <p:sp>
        <p:nvSpPr>
          <p:cNvPr id="297988" name="Text Box 6"/>
          <p:cNvSpPr txBox="1">
            <a:spLocks noChangeArrowheads="1"/>
          </p:cNvSpPr>
          <p:nvPr/>
        </p:nvSpPr>
        <p:spPr bwMode="auto">
          <a:xfrm>
            <a:off x="685800" y="3962400"/>
            <a:ext cx="7772400" cy="519113"/>
          </a:xfrm>
          <a:prstGeom prst="rect">
            <a:avLst/>
          </a:prstGeom>
          <a:solidFill>
            <a:srgbClr val="FF0000"/>
          </a:solidFill>
          <a:ln w="9525">
            <a:noFill/>
            <a:miter lim="800000"/>
            <a:headEnd/>
            <a:tailEnd/>
          </a:ln>
        </p:spPr>
        <p:txBody>
          <a:bodyPr>
            <a:spAutoFit/>
          </a:bodyPr>
          <a:lstStyle/>
          <a:p>
            <a:pPr algn="ctr"/>
            <a:r>
              <a:rPr lang="en-US" sz="2800" b="1" baseline="0">
                <a:solidFill>
                  <a:schemeClr val="tx2"/>
                </a:solidFill>
              </a:rPr>
              <a:t>Problem #2: Tests are expensive</a:t>
            </a:r>
          </a:p>
        </p:txBody>
      </p:sp>
      <p:sp>
        <p:nvSpPr>
          <p:cNvPr id="297989" name="Oval 7"/>
          <p:cNvSpPr>
            <a:spLocks noChangeArrowheads="1"/>
          </p:cNvSpPr>
          <p:nvPr/>
        </p:nvSpPr>
        <p:spPr bwMode="auto">
          <a:xfrm>
            <a:off x="6248400" y="5195888"/>
            <a:ext cx="1219200" cy="457200"/>
          </a:xfrm>
          <a:prstGeom prst="ellipse">
            <a:avLst/>
          </a:prstGeom>
          <a:noFill/>
          <a:ln w="76200">
            <a:solidFill>
              <a:srgbClr val="FF0000"/>
            </a:solidFill>
            <a:round/>
            <a:headEnd/>
            <a:tailEnd/>
          </a:ln>
        </p:spPr>
        <p:txBody>
          <a:bodyPr wrap="none" anchor="ctr"/>
          <a:lstStyle/>
          <a:p>
            <a:pPr algn="ctr"/>
            <a:endParaRPr lang="en-US">
              <a:solidFill>
                <a:schemeClr val="tx2"/>
              </a:solidFill>
            </a:endParaRPr>
          </a:p>
        </p:txBody>
      </p:sp>
      <p:pic>
        <p:nvPicPr>
          <p:cNvPr id="297990" name="Picture 2"/>
          <p:cNvPicPr>
            <a:picLocks noChangeAspect="1" noChangeArrowheads="1"/>
          </p:cNvPicPr>
          <p:nvPr/>
        </p:nvPicPr>
        <p:blipFill>
          <a:blip r:embed="rId6"/>
          <a:srcRect/>
          <a:stretch>
            <a:fillRect/>
          </a:stretch>
        </p:blipFill>
        <p:spPr bwMode="auto">
          <a:xfrm>
            <a:off x="762000" y="3168650"/>
            <a:ext cx="7315200" cy="1936750"/>
          </a:xfrm>
          <a:prstGeom prst="rect">
            <a:avLst/>
          </a:prstGeom>
          <a:noFill/>
          <a:ln w="9525">
            <a:noFill/>
            <a:miter lim="800000"/>
            <a:headEnd/>
            <a:tailEnd/>
          </a:ln>
        </p:spPr>
      </p:pic>
      <p:sp>
        <p:nvSpPr>
          <p:cNvPr id="297991" name="Oval 7"/>
          <p:cNvSpPr>
            <a:spLocks noChangeArrowheads="1"/>
          </p:cNvSpPr>
          <p:nvPr/>
        </p:nvSpPr>
        <p:spPr bwMode="auto">
          <a:xfrm>
            <a:off x="6426200" y="3719513"/>
            <a:ext cx="1346200" cy="457200"/>
          </a:xfrm>
          <a:prstGeom prst="ellipse">
            <a:avLst/>
          </a:prstGeom>
          <a:noFill/>
          <a:ln w="76200">
            <a:solidFill>
              <a:srgbClr val="FF0000"/>
            </a:solidFill>
            <a:round/>
            <a:headEnd/>
            <a:tailEnd/>
          </a:ln>
        </p:spPr>
        <p:txBody>
          <a:bodyPr wrap="none" anchor="ctr"/>
          <a:lstStyle/>
          <a:p>
            <a:pPr algn="ctr"/>
            <a:endParaRPr lang="en-US">
              <a:solidFill>
                <a:schemeClr val="tx2"/>
              </a:solidFill>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300035" name="Text Box 4"/>
          <p:cNvSpPr txBox="1">
            <a:spLocks noChangeArrowheads="1"/>
          </p:cNvSpPr>
          <p:nvPr/>
        </p:nvSpPr>
        <p:spPr bwMode="auto">
          <a:xfrm>
            <a:off x="914400" y="2000250"/>
            <a:ext cx="7315200" cy="12001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A.1. or “First Order Absolute Dating”</a:t>
            </a:r>
          </a:p>
        </p:txBody>
      </p:sp>
      <p:sp>
        <p:nvSpPr>
          <p:cNvPr id="4" name="Rectangle 3"/>
          <p:cNvSpPr txBox="1">
            <a:spLocks noChangeArrowheads="1"/>
          </p:cNvSpPr>
          <p:nvPr/>
        </p:nvSpPr>
        <p:spPr bwMode="auto">
          <a:xfrm>
            <a:off x="1371600" y="3475038"/>
            <a:ext cx="6400800" cy="2435225"/>
          </a:xfrm>
          <a:prstGeom prst="rect">
            <a:avLst/>
          </a:prstGeom>
          <a:noFill/>
          <a:ln w="9525">
            <a:noFill/>
            <a:miter lim="800000"/>
            <a:headEnd/>
            <a:tailEnd/>
          </a:ln>
        </p:spPr>
        <p:txBody>
          <a:bodyPr>
            <a:spAutoFit/>
          </a:bodyPr>
          <a:lstStyle/>
          <a:p>
            <a:pPr eaLnBrk="0" hangingPunct="0">
              <a:spcBef>
                <a:spcPct val="20000"/>
              </a:spcBef>
              <a:buClr>
                <a:schemeClr val="hlink"/>
              </a:buClr>
              <a:defRPr/>
            </a:pPr>
            <a:r>
              <a:rPr kumimoji="1" lang="en-US" sz="2800" b="1" kern="0" baseline="0" dirty="0">
                <a:solidFill>
                  <a:schemeClr val="bg1">
                    <a:lumMod val="90000"/>
                  </a:schemeClr>
                </a:solidFill>
                <a:latin typeface="+mn-lt"/>
              </a:rPr>
              <a:t>direct determination of age based on </a:t>
            </a:r>
            <a:r>
              <a:rPr kumimoji="1" lang="en-US" sz="2800" b="1" i="1" kern="0" baseline="0" dirty="0">
                <a:solidFill>
                  <a:schemeClr val="bg1">
                    <a:lumMod val="90000"/>
                  </a:schemeClr>
                </a:solidFill>
                <a:latin typeface="+mn-lt"/>
              </a:rPr>
              <a:t>internal evidence</a:t>
            </a:r>
            <a:endParaRPr kumimoji="1" lang="en-US" sz="2800" b="1" kern="0" baseline="0" dirty="0">
              <a:solidFill>
                <a:schemeClr val="bg1">
                  <a:lumMod val="90000"/>
                </a:schemeClr>
              </a:solidFill>
              <a:latin typeface="+mn-lt"/>
            </a:endParaRPr>
          </a:p>
          <a:p>
            <a:pPr eaLnBrk="0" hangingPunct="0">
              <a:lnSpc>
                <a:spcPct val="0"/>
              </a:lnSpc>
              <a:spcBef>
                <a:spcPct val="20000"/>
              </a:spcBef>
              <a:buClr>
                <a:schemeClr val="hlink"/>
              </a:buClr>
              <a:defRPr/>
            </a:pPr>
            <a:endParaRPr kumimoji="1" lang="en-US" sz="2400" b="1" kern="0" baseline="0" dirty="0">
              <a:latin typeface="+mn-lt"/>
            </a:endParaRPr>
          </a:p>
          <a:p>
            <a:pPr marL="1047750" lvl="1" indent="-533400" eaLnBrk="0" hangingPunct="0">
              <a:lnSpc>
                <a:spcPct val="120000"/>
              </a:lnSpc>
              <a:spcBef>
                <a:spcPct val="20000"/>
              </a:spcBef>
              <a:defRPr/>
            </a:pPr>
            <a:r>
              <a:rPr kumimoji="1" lang="en-US" sz="2400" b="1" kern="0" baseline="0" dirty="0">
                <a:solidFill>
                  <a:schemeClr val="bg1">
                    <a:lumMod val="90000"/>
                  </a:schemeClr>
                </a:solidFill>
                <a:latin typeface="+mn-lt"/>
              </a:rPr>
              <a:t>e.g., </a:t>
            </a:r>
            <a:r>
              <a:rPr kumimoji="1" lang="en-US" sz="2400" b="1" kern="0" dirty="0">
                <a:solidFill>
                  <a:schemeClr val="bg1">
                    <a:lumMod val="90000"/>
                  </a:schemeClr>
                </a:solidFill>
                <a:latin typeface="+mn-lt"/>
              </a:rPr>
              <a:t>14</a:t>
            </a:r>
            <a:r>
              <a:rPr kumimoji="1" lang="en-US" sz="2400" b="1" kern="0" baseline="0" dirty="0">
                <a:solidFill>
                  <a:schemeClr val="bg1">
                    <a:lumMod val="90000"/>
                  </a:schemeClr>
                </a:solidFill>
                <a:latin typeface="+mn-lt"/>
              </a:rPr>
              <a:t>C dating of bone sample</a:t>
            </a:r>
          </a:p>
          <a:p>
            <a:pPr marL="1047750" lvl="1" indent="-533400" eaLnBrk="0" hangingPunct="0">
              <a:spcBef>
                <a:spcPct val="20000"/>
              </a:spcBef>
              <a:defRPr/>
            </a:pPr>
            <a:r>
              <a:rPr kumimoji="1" lang="en-US" sz="2400" b="1" kern="0" baseline="0" dirty="0">
                <a:solidFill>
                  <a:srgbClr val="000000"/>
                </a:solidFill>
                <a:latin typeface="+mn-lt"/>
              </a:rPr>
              <a:t>e.g., </a:t>
            </a:r>
            <a:r>
              <a:rPr kumimoji="1" lang="en-US" sz="2400" b="1" kern="0" baseline="0" dirty="0" err="1">
                <a:solidFill>
                  <a:srgbClr val="000000"/>
                </a:solidFill>
                <a:latin typeface="+mn-lt"/>
              </a:rPr>
              <a:t>dendrochronology</a:t>
            </a:r>
            <a:endParaRPr kumimoji="1" lang="en-US" sz="2400" b="1" kern="0" baseline="0" dirty="0">
              <a:solidFill>
                <a:srgbClr val="000000"/>
              </a:solidFill>
              <a:latin typeface="+mn-lt"/>
            </a:endParaRPr>
          </a:p>
          <a:p>
            <a:pPr marL="1047750" lvl="1" indent="-533400" eaLnBrk="0" hangingPunct="0">
              <a:spcBef>
                <a:spcPct val="20000"/>
              </a:spcBef>
              <a:defRPr/>
            </a:pPr>
            <a:r>
              <a:rPr kumimoji="1" lang="en-US" sz="2400" b="1" kern="0" baseline="0" dirty="0">
                <a:solidFill>
                  <a:schemeClr val="bg1">
                    <a:lumMod val="90000"/>
                  </a:schemeClr>
                </a:solidFill>
                <a:latin typeface="+mn-lt"/>
              </a:rPr>
              <a:t>e.g., molecular clocks  </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28600"/>
            <a:ext cx="8686800" cy="6357346"/>
          </a:xfrm>
          <a:prstGeom prst="rect">
            <a:avLst/>
          </a:prstGeom>
        </p:spPr>
      </p:pic>
      <p:sp>
        <p:nvSpPr>
          <p:cNvPr id="12" name="Text Box 3"/>
          <p:cNvSpPr txBox="1">
            <a:spLocks noChangeArrowheads="1"/>
          </p:cNvSpPr>
          <p:nvPr/>
        </p:nvSpPr>
        <p:spPr bwMode="auto">
          <a:xfrm>
            <a:off x="2670872" y="5986559"/>
            <a:ext cx="3762568" cy="338041"/>
          </a:xfrm>
          <a:prstGeom prst="rect">
            <a:avLst/>
          </a:prstGeom>
          <a:noFill/>
          <a:ln w="9525">
            <a:noFill/>
            <a:miter lim="800000"/>
            <a:headEnd/>
            <a:tailEnd/>
          </a:ln>
        </p:spPr>
        <p:txBody>
          <a:bodyPr wrap="none">
            <a:spAutoFit/>
          </a:bodyPr>
          <a:lstStyle/>
          <a:p>
            <a:pPr algn="ctr">
              <a:lnSpc>
                <a:spcPct val="110000"/>
              </a:lnSpc>
            </a:pPr>
            <a:r>
              <a:rPr lang="en-US" sz="1600" b="1" baseline="0" dirty="0">
                <a:solidFill>
                  <a:srgbClr val="000000"/>
                </a:solidFill>
              </a:rPr>
              <a:t>A Summary of Dating Methods.</a:t>
            </a:r>
          </a:p>
        </p:txBody>
      </p:sp>
      <p:sp>
        <p:nvSpPr>
          <p:cNvPr id="13" name="Text Box 2"/>
          <p:cNvSpPr txBox="1">
            <a:spLocks noChangeArrowheads="1"/>
          </p:cNvSpPr>
          <p:nvPr/>
        </p:nvSpPr>
        <p:spPr bwMode="auto">
          <a:xfrm>
            <a:off x="2895174" y="6221186"/>
            <a:ext cx="3325077" cy="332014"/>
          </a:xfrm>
          <a:prstGeom prst="rect">
            <a:avLst/>
          </a:prstGeom>
          <a:noFill/>
          <a:ln w="9525">
            <a:noFill/>
            <a:miter lim="800000"/>
            <a:headEnd/>
            <a:tailEnd/>
          </a:ln>
        </p:spPr>
        <p:txBody>
          <a:bodyPr wrap="none">
            <a:spAutoFit/>
          </a:bodyPr>
          <a:lstStyle/>
          <a:p>
            <a:pPr algn="ctr">
              <a:lnSpc>
                <a:spcPct val="150000"/>
              </a:lnSpc>
            </a:pPr>
            <a:r>
              <a:rPr lang="en-US" sz="1200" i="1" baseline="0" dirty="0">
                <a:solidFill>
                  <a:srgbClr val="000000"/>
                </a:solidFill>
              </a:rPr>
              <a:t>Understanding Humans, </a:t>
            </a:r>
            <a:r>
              <a:rPr lang="en-US" sz="1200" i="1" baseline="0" dirty="0" smtClean="0">
                <a:solidFill>
                  <a:srgbClr val="000000"/>
                </a:solidFill>
              </a:rPr>
              <a:t>11</a:t>
            </a:r>
            <a:r>
              <a:rPr lang="en-US" sz="1200" i="1" dirty="0" smtClean="0">
                <a:solidFill>
                  <a:srgbClr val="000000"/>
                </a:solidFill>
              </a:rPr>
              <a:t>th</a:t>
            </a:r>
            <a:r>
              <a:rPr lang="en-US" sz="1200" i="1" baseline="0" dirty="0" smtClean="0">
                <a:solidFill>
                  <a:srgbClr val="000000"/>
                </a:solidFill>
              </a:rPr>
              <a:t> </a:t>
            </a:r>
            <a:r>
              <a:rPr lang="en-US" sz="1200" i="1" baseline="0" dirty="0">
                <a:solidFill>
                  <a:srgbClr val="000000"/>
                </a:solidFill>
              </a:rPr>
              <a:t>Ed.</a:t>
            </a:r>
            <a:r>
              <a:rPr lang="en-US" sz="1200" baseline="0" dirty="0">
                <a:solidFill>
                  <a:srgbClr val="000000"/>
                </a:solidFill>
              </a:rPr>
              <a:t>, p. </a:t>
            </a:r>
            <a:r>
              <a:rPr lang="en-US" sz="1200" baseline="0" dirty="0" smtClean="0">
                <a:solidFill>
                  <a:srgbClr val="000000"/>
                </a:solidFill>
              </a:rPr>
              <a:t>184</a:t>
            </a:r>
            <a:endParaRPr lang="en-US" sz="1200" baseline="0" dirty="0">
              <a:solidFill>
                <a:srgbClr val="000000"/>
              </a:solidFill>
            </a:endParaRPr>
          </a:p>
        </p:txBody>
      </p:sp>
      <p:sp>
        <p:nvSpPr>
          <p:cNvPr id="8" name="Rounded Rectangle 12"/>
          <p:cNvSpPr>
            <a:spLocks noChangeArrowheads="1"/>
          </p:cNvSpPr>
          <p:nvPr/>
        </p:nvSpPr>
        <p:spPr bwMode="auto">
          <a:xfrm>
            <a:off x="217025" y="193875"/>
            <a:ext cx="5410200" cy="332312"/>
          </a:xfrm>
          <a:prstGeom prst="roundRect">
            <a:avLst>
              <a:gd name="adj" fmla="val 16667"/>
            </a:avLst>
          </a:prstGeom>
          <a:noFill/>
          <a:ln w="76200" algn="ctr">
            <a:solidFill>
              <a:srgbClr val="FFC000"/>
            </a:solidFill>
            <a:round/>
            <a:headEnd/>
            <a:tailEnd/>
          </a:ln>
        </p:spPr>
        <p:txBody>
          <a:bodyPr/>
          <a:lstStyle/>
          <a:p>
            <a:pPr algn="ctr"/>
            <a:endParaRPr lang="en-US" baseline="0">
              <a:solidFill>
                <a:srgbClr val="003300"/>
              </a:solidFill>
            </a:endParaRPr>
          </a:p>
        </p:txBody>
      </p:sp>
      <p:sp>
        <p:nvSpPr>
          <p:cNvPr id="9" name="Text Box 10"/>
          <p:cNvSpPr txBox="1">
            <a:spLocks noChangeArrowheads="1"/>
          </p:cNvSpPr>
          <p:nvPr/>
        </p:nvSpPr>
        <p:spPr bwMode="auto">
          <a:xfrm>
            <a:off x="1447800" y="2590800"/>
            <a:ext cx="6248400" cy="2133600"/>
          </a:xfrm>
          <a:prstGeom prst="rect">
            <a:avLst/>
          </a:prstGeom>
          <a:solidFill>
            <a:schemeClr val="tx2"/>
          </a:solidFill>
          <a:ln w="76200">
            <a:solidFill>
              <a:srgbClr val="FF9900"/>
            </a:solidFill>
            <a:miter lim="800000"/>
            <a:headEnd/>
            <a:tailEnd/>
          </a:ln>
        </p:spPr>
        <p:txBody>
          <a:bodyPr wrap="none"/>
          <a:lstStyle/>
          <a:p>
            <a:pPr algn="ctr">
              <a:lnSpc>
                <a:spcPct val="130000"/>
              </a:lnSpc>
            </a:pPr>
            <a:endParaRPr lang="en-US" b="1" baseline="0">
              <a:solidFill>
                <a:srgbClr val="000000"/>
              </a:solidFill>
            </a:endParaRPr>
          </a:p>
          <a:p>
            <a:pPr algn="ctr"/>
            <a:r>
              <a:rPr lang="en-US" sz="2000" b="1" baseline="0">
                <a:solidFill>
                  <a:srgbClr val="000000"/>
                </a:solidFill>
              </a:rPr>
              <a:t>REM: chronometric</a:t>
            </a:r>
          </a:p>
          <a:p>
            <a:pPr algn="ctr">
              <a:lnSpc>
                <a:spcPct val="130000"/>
              </a:lnSpc>
            </a:pPr>
            <a:r>
              <a:rPr lang="en-US" sz="2000" b="1" baseline="0">
                <a:solidFill>
                  <a:srgbClr val="000000"/>
                </a:solidFill>
              </a:rPr>
              <a:t>methods</a:t>
            </a:r>
          </a:p>
          <a:p>
            <a:pPr algn="ctr">
              <a:lnSpc>
                <a:spcPct val="130000"/>
              </a:lnSpc>
            </a:pPr>
            <a:r>
              <a:rPr lang="en-US" sz="2000" b="1" baseline="0">
                <a:solidFill>
                  <a:srgbClr val="000000"/>
                </a:solidFill>
              </a:rPr>
              <a:t>yield yield a </a:t>
            </a:r>
            <a:r>
              <a:rPr lang="en-US" sz="2000" b="1" i="1" baseline="0">
                <a:solidFill>
                  <a:srgbClr val="000000"/>
                </a:solidFill>
              </a:rPr>
              <a:t>date </a:t>
            </a:r>
          </a:p>
          <a:p>
            <a:pPr algn="ctr">
              <a:lnSpc>
                <a:spcPct val="130000"/>
              </a:lnSpc>
            </a:pPr>
            <a:r>
              <a:rPr lang="en-US" sz="2000" b="1" baseline="0">
                <a:solidFill>
                  <a:srgbClr val="000000"/>
                </a:solidFill>
              </a:rPr>
              <a:t>often scaled in calendar years</a:t>
            </a:r>
          </a:p>
        </p:txBody>
      </p:sp>
      <p:sp>
        <p:nvSpPr>
          <p:cNvPr id="7" name="AutoShape 5"/>
          <p:cNvSpPr>
            <a:spLocks noChangeArrowheads="1"/>
          </p:cNvSpPr>
          <p:nvPr/>
        </p:nvSpPr>
        <p:spPr bwMode="auto">
          <a:xfrm rot="10800000">
            <a:off x="3124201" y="5141449"/>
            <a:ext cx="976313" cy="409575"/>
          </a:xfrm>
          <a:prstGeom prst="rightArrow">
            <a:avLst>
              <a:gd name="adj1" fmla="val 50000"/>
              <a:gd name="adj2" fmla="val 50246"/>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Tree>
    <p:extLst>
      <p:ext uri="{BB962C8B-B14F-4D97-AF65-F5344CB8AC3E}">
        <p14:creationId xmlns:p14="http://schemas.microsoft.com/office/powerpoint/2010/main" val="1583570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04130" name="Picture 6"/>
          <p:cNvPicPr>
            <a:picLocks noChangeAspect="1" noChangeArrowheads="1"/>
          </p:cNvPicPr>
          <p:nvPr/>
        </p:nvPicPr>
        <p:blipFill>
          <a:blip r:embed="rId3"/>
          <a:srcRect/>
          <a:stretch>
            <a:fillRect/>
          </a:stretch>
        </p:blipFill>
        <p:spPr bwMode="auto">
          <a:xfrm>
            <a:off x="2570163" y="76200"/>
            <a:ext cx="3830637" cy="5943600"/>
          </a:xfrm>
          <a:prstGeom prst="rect">
            <a:avLst/>
          </a:prstGeom>
          <a:noFill/>
          <a:ln w="9525">
            <a:noFill/>
            <a:miter lim="800000"/>
            <a:headEnd/>
            <a:tailEnd/>
          </a:ln>
        </p:spPr>
      </p:pic>
      <p:sp>
        <p:nvSpPr>
          <p:cNvPr id="304131" name="Rectangle 7"/>
          <p:cNvSpPr>
            <a:spLocks noChangeArrowheads="1"/>
          </p:cNvSpPr>
          <p:nvPr/>
        </p:nvSpPr>
        <p:spPr bwMode="auto">
          <a:xfrm>
            <a:off x="3409950" y="1085850"/>
            <a:ext cx="2743200" cy="685800"/>
          </a:xfrm>
          <a:prstGeom prst="rect">
            <a:avLst/>
          </a:prstGeom>
          <a:noFill/>
          <a:ln w="76200">
            <a:solidFill>
              <a:srgbClr val="FF9900"/>
            </a:solidFill>
            <a:miter lim="800000"/>
            <a:headEnd/>
            <a:tailEnd/>
          </a:ln>
        </p:spPr>
        <p:txBody>
          <a:bodyPr wrap="none" anchor="ctr"/>
          <a:lstStyle/>
          <a:p>
            <a:pPr algn="ctr"/>
            <a:endParaRPr lang="en-US"/>
          </a:p>
        </p:txBody>
      </p:sp>
      <p:sp>
        <p:nvSpPr>
          <p:cNvPr id="304132" name="Text Box 8"/>
          <p:cNvSpPr txBox="1">
            <a:spLocks noChangeArrowheads="1"/>
          </p:cNvSpPr>
          <p:nvPr/>
        </p:nvSpPr>
        <p:spPr bwMode="auto">
          <a:xfrm>
            <a:off x="152400" y="5715000"/>
            <a:ext cx="8801100" cy="304800"/>
          </a:xfrm>
          <a:prstGeom prst="rect">
            <a:avLst/>
          </a:prstGeom>
          <a:solidFill>
            <a:srgbClr val="000000"/>
          </a:solidFill>
          <a:ln w="9525">
            <a:noFill/>
            <a:miter lim="800000"/>
            <a:headEnd/>
            <a:tailEnd/>
          </a:ln>
        </p:spPr>
        <p:txBody>
          <a:bodyPr wrap="none"/>
          <a:lstStyle/>
          <a:p>
            <a:pPr algn="ctr">
              <a:spcBef>
                <a:spcPct val="50000"/>
              </a:spcBef>
            </a:pPr>
            <a:endParaRPr lang="en-US" baseline="0"/>
          </a:p>
        </p:txBody>
      </p:sp>
      <p:sp>
        <p:nvSpPr>
          <p:cNvPr id="304133" name="Text Box 2"/>
          <p:cNvSpPr txBox="1">
            <a:spLocks noChangeArrowheads="1"/>
          </p:cNvSpPr>
          <p:nvPr/>
        </p:nvSpPr>
        <p:spPr bwMode="auto">
          <a:xfrm>
            <a:off x="2863850" y="6245225"/>
            <a:ext cx="3381375" cy="369888"/>
          </a:xfrm>
          <a:prstGeom prst="rect">
            <a:avLst/>
          </a:prstGeom>
          <a:noFill/>
          <a:ln w="9525">
            <a:noFill/>
            <a:miter lim="800000"/>
            <a:headEnd/>
            <a:tailEnd/>
          </a:ln>
        </p:spPr>
        <p:txBody>
          <a:bodyPr wrap="none">
            <a:spAutoFit/>
          </a:bodyPr>
          <a:lstStyle/>
          <a:p>
            <a:pPr algn="ctr">
              <a:lnSpc>
                <a:spcPct val="150000"/>
              </a:lnSpc>
            </a:pPr>
            <a:r>
              <a:rPr lang="en-US" sz="1200" i="1" baseline="0">
                <a:solidFill>
                  <a:srgbClr val="FFFFFF"/>
                </a:solidFill>
              </a:rPr>
              <a:t>Understanding Humans, 10</a:t>
            </a:r>
            <a:r>
              <a:rPr lang="en-US" sz="1200" i="1">
                <a:solidFill>
                  <a:srgbClr val="FFFFFF"/>
                </a:solidFill>
              </a:rPr>
              <a:t>th</a:t>
            </a:r>
            <a:r>
              <a:rPr lang="en-US" sz="1200" i="1" baseline="0">
                <a:solidFill>
                  <a:srgbClr val="FFFFFF"/>
                </a:solidFill>
              </a:rPr>
              <a:t> Ed.</a:t>
            </a:r>
            <a:r>
              <a:rPr lang="en-US" sz="1200" baseline="0">
                <a:solidFill>
                  <a:srgbClr val="FFFFFF"/>
                </a:solidFill>
              </a:rPr>
              <a:t>, p. 195.</a:t>
            </a:r>
          </a:p>
        </p:txBody>
      </p:sp>
      <p:sp>
        <p:nvSpPr>
          <p:cNvPr id="304134" name="Text Box 3"/>
          <p:cNvSpPr txBox="1">
            <a:spLocks noChangeArrowheads="1"/>
          </p:cNvSpPr>
          <p:nvPr/>
        </p:nvSpPr>
        <p:spPr bwMode="auto">
          <a:xfrm>
            <a:off x="1162050" y="5926138"/>
            <a:ext cx="6780213" cy="360362"/>
          </a:xfrm>
          <a:prstGeom prst="rect">
            <a:avLst/>
          </a:prstGeom>
          <a:noFill/>
          <a:ln w="9525">
            <a:noFill/>
            <a:miter lim="800000"/>
            <a:headEnd/>
            <a:tailEnd/>
          </a:ln>
        </p:spPr>
        <p:txBody>
          <a:bodyPr wrap="none">
            <a:spAutoFit/>
          </a:bodyPr>
          <a:lstStyle/>
          <a:p>
            <a:pPr algn="ctr">
              <a:lnSpc>
                <a:spcPct val="110000"/>
              </a:lnSpc>
            </a:pPr>
            <a:r>
              <a:rPr lang="en-US" sz="1600" b="1" baseline="0">
                <a:solidFill>
                  <a:schemeClr val="tx2"/>
                </a:solidFill>
              </a:rPr>
              <a:t>Doorway in White House Ruin, Canyon de Chelly, Arizona.</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06178" name="Picture 4" descr="dendrochronology1"/>
          <p:cNvPicPr>
            <a:picLocks noChangeAspect="1" noChangeArrowheads="1"/>
          </p:cNvPicPr>
          <p:nvPr/>
        </p:nvPicPr>
        <p:blipFill>
          <a:blip r:embed="rId3"/>
          <a:srcRect/>
          <a:stretch>
            <a:fillRect/>
          </a:stretch>
        </p:blipFill>
        <p:spPr bwMode="auto">
          <a:xfrm>
            <a:off x="2133600" y="2735263"/>
            <a:ext cx="4800600" cy="3138487"/>
          </a:xfrm>
          <a:prstGeom prst="rect">
            <a:avLst/>
          </a:prstGeom>
          <a:noFill/>
          <a:ln w="9525">
            <a:noFill/>
            <a:miter lim="800000"/>
            <a:headEnd/>
            <a:tailEnd/>
          </a:ln>
        </p:spPr>
      </p:pic>
      <p:sp>
        <p:nvSpPr>
          <p:cNvPr id="306179" name="Text Box 5"/>
          <p:cNvSpPr txBox="1">
            <a:spLocks noChangeArrowheads="1"/>
          </p:cNvSpPr>
          <p:nvPr/>
        </p:nvSpPr>
        <p:spPr bwMode="auto">
          <a:xfrm>
            <a:off x="2557463" y="1516063"/>
            <a:ext cx="4029075" cy="812800"/>
          </a:xfrm>
          <a:prstGeom prst="rect">
            <a:avLst/>
          </a:prstGeom>
          <a:noFill/>
          <a:ln w="9525">
            <a:noFill/>
            <a:miter lim="800000"/>
            <a:headEnd/>
            <a:tailEnd/>
          </a:ln>
        </p:spPr>
        <p:txBody>
          <a:bodyPr wrap="none">
            <a:spAutoFit/>
          </a:bodyPr>
          <a:lstStyle/>
          <a:p>
            <a:pPr algn="ctr">
              <a:lnSpc>
                <a:spcPct val="190000"/>
              </a:lnSpc>
            </a:pPr>
            <a:r>
              <a:rPr lang="en-US" sz="4400" b="1">
                <a:solidFill>
                  <a:schemeClr val="tx2"/>
                </a:solidFill>
              </a:rPr>
              <a:t>dendrochronology</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08226" name="Picture 2"/>
          <p:cNvPicPr>
            <a:picLocks noChangeAspect="1" noChangeArrowheads="1"/>
          </p:cNvPicPr>
          <p:nvPr/>
        </p:nvPicPr>
        <p:blipFill>
          <a:blip r:embed="rId3"/>
          <a:srcRect/>
          <a:stretch>
            <a:fillRect/>
          </a:stretch>
        </p:blipFill>
        <p:spPr bwMode="auto">
          <a:xfrm>
            <a:off x="2535238" y="228600"/>
            <a:ext cx="4017962" cy="5943600"/>
          </a:xfrm>
          <a:prstGeom prst="rect">
            <a:avLst/>
          </a:prstGeom>
          <a:noFill/>
          <a:ln w="9525">
            <a:noFill/>
            <a:miter lim="800000"/>
            <a:headEnd/>
            <a:tailEnd/>
          </a:ln>
        </p:spPr>
      </p:pic>
      <p:sp>
        <p:nvSpPr>
          <p:cNvPr id="308227" name="Text Box 2"/>
          <p:cNvSpPr txBox="1">
            <a:spLocks noChangeArrowheads="1"/>
          </p:cNvSpPr>
          <p:nvPr/>
        </p:nvSpPr>
        <p:spPr bwMode="auto">
          <a:xfrm>
            <a:off x="2300288" y="6283325"/>
            <a:ext cx="4522787" cy="331788"/>
          </a:xfrm>
          <a:prstGeom prst="rect">
            <a:avLst/>
          </a:prstGeom>
          <a:noFill/>
          <a:ln w="9525">
            <a:noFill/>
            <a:miter lim="800000"/>
            <a:headEnd/>
            <a:tailEnd/>
          </a:ln>
        </p:spPr>
        <p:txBody>
          <a:bodyPr wrap="none">
            <a:spAutoFit/>
          </a:bodyPr>
          <a:lstStyle/>
          <a:p>
            <a:pPr algn="ctr">
              <a:lnSpc>
                <a:spcPct val="150000"/>
              </a:lnSpc>
            </a:pPr>
            <a:r>
              <a:rPr lang="en-US" sz="1200" baseline="0">
                <a:solidFill>
                  <a:srgbClr val="FFFFFF"/>
                </a:solidFill>
                <a:hlinkClick r:id="rId4"/>
              </a:rPr>
              <a:t>http://commons.wikimedia.org/wiki/File:Douglasie2.jpg</a:t>
            </a:r>
            <a:endParaRPr lang="en-US" sz="1200" baseline="0">
              <a:solidFill>
                <a:srgbClr val="FFFFFF"/>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28600"/>
            <a:ext cx="8686800" cy="6357346"/>
          </a:xfrm>
          <a:prstGeom prst="rect">
            <a:avLst/>
          </a:prstGeom>
        </p:spPr>
      </p:pic>
      <p:sp>
        <p:nvSpPr>
          <p:cNvPr id="12" name="Text Box 3"/>
          <p:cNvSpPr txBox="1">
            <a:spLocks noChangeArrowheads="1"/>
          </p:cNvSpPr>
          <p:nvPr/>
        </p:nvSpPr>
        <p:spPr bwMode="auto">
          <a:xfrm>
            <a:off x="2670872" y="5986559"/>
            <a:ext cx="3762568" cy="338041"/>
          </a:xfrm>
          <a:prstGeom prst="rect">
            <a:avLst/>
          </a:prstGeom>
          <a:noFill/>
          <a:ln w="9525">
            <a:noFill/>
            <a:miter lim="800000"/>
            <a:headEnd/>
            <a:tailEnd/>
          </a:ln>
        </p:spPr>
        <p:txBody>
          <a:bodyPr wrap="none">
            <a:spAutoFit/>
          </a:bodyPr>
          <a:lstStyle/>
          <a:p>
            <a:pPr algn="ctr">
              <a:lnSpc>
                <a:spcPct val="110000"/>
              </a:lnSpc>
            </a:pPr>
            <a:r>
              <a:rPr lang="en-US" sz="1600" b="1" baseline="0" dirty="0">
                <a:solidFill>
                  <a:srgbClr val="000000"/>
                </a:solidFill>
              </a:rPr>
              <a:t>A Summary of Dating Methods.</a:t>
            </a:r>
          </a:p>
        </p:txBody>
      </p:sp>
      <p:sp>
        <p:nvSpPr>
          <p:cNvPr id="13" name="Text Box 2"/>
          <p:cNvSpPr txBox="1">
            <a:spLocks noChangeArrowheads="1"/>
          </p:cNvSpPr>
          <p:nvPr/>
        </p:nvSpPr>
        <p:spPr bwMode="auto">
          <a:xfrm>
            <a:off x="2895174" y="6221186"/>
            <a:ext cx="3325077" cy="332014"/>
          </a:xfrm>
          <a:prstGeom prst="rect">
            <a:avLst/>
          </a:prstGeom>
          <a:noFill/>
          <a:ln w="9525">
            <a:noFill/>
            <a:miter lim="800000"/>
            <a:headEnd/>
            <a:tailEnd/>
          </a:ln>
        </p:spPr>
        <p:txBody>
          <a:bodyPr wrap="none">
            <a:spAutoFit/>
          </a:bodyPr>
          <a:lstStyle/>
          <a:p>
            <a:pPr algn="ctr">
              <a:lnSpc>
                <a:spcPct val="150000"/>
              </a:lnSpc>
            </a:pPr>
            <a:r>
              <a:rPr lang="en-US" sz="1200" i="1" baseline="0" dirty="0">
                <a:solidFill>
                  <a:srgbClr val="000000"/>
                </a:solidFill>
              </a:rPr>
              <a:t>Understanding Humans, </a:t>
            </a:r>
            <a:r>
              <a:rPr lang="en-US" sz="1200" i="1" baseline="0" dirty="0" smtClean="0">
                <a:solidFill>
                  <a:srgbClr val="000000"/>
                </a:solidFill>
              </a:rPr>
              <a:t>11</a:t>
            </a:r>
            <a:r>
              <a:rPr lang="en-US" sz="1200" i="1" dirty="0" smtClean="0">
                <a:solidFill>
                  <a:srgbClr val="000000"/>
                </a:solidFill>
              </a:rPr>
              <a:t>th</a:t>
            </a:r>
            <a:r>
              <a:rPr lang="en-US" sz="1200" i="1" baseline="0" dirty="0" smtClean="0">
                <a:solidFill>
                  <a:srgbClr val="000000"/>
                </a:solidFill>
              </a:rPr>
              <a:t> </a:t>
            </a:r>
            <a:r>
              <a:rPr lang="en-US" sz="1200" i="1" baseline="0" dirty="0">
                <a:solidFill>
                  <a:srgbClr val="000000"/>
                </a:solidFill>
              </a:rPr>
              <a:t>Ed.</a:t>
            </a:r>
            <a:r>
              <a:rPr lang="en-US" sz="1200" baseline="0" dirty="0">
                <a:solidFill>
                  <a:srgbClr val="000000"/>
                </a:solidFill>
              </a:rPr>
              <a:t>, p. </a:t>
            </a:r>
            <a:r>
              <a:rPr lang="en-US" sz="1200" baseline="0" dirty="0" smtClean="0">
                <a:solidFill>
                  <a:srgbClr val="000000"/>
                </a:solidFill>
              </a:rPr>
              <a:t>184</a:t>
            </a:r>
            <a:endParaRPr lang="en-US" sz="1200" baseline="0" dirty="0">
              <a:solidFill>
                <a:srgbClr val="000000"/>
              </a:solidFill>
            </a:endParaRPr>
          </a:p>
        </p:txBody>
      </p:sp>
      <p:sp>
        <p:nvSpPr>
          <p:cNvPr id="8" name="Rounded Rectangle 12"/>
          <p:cNvSpPr>
            <a:spLocks noChangeArrowheads="1"/>
          </p:cNvSpPr>
          <p:nvPr/>
        </p:nvSpPr>
        <p:spPr bwMode="auto">
          <a:xfrm>
            <a:off x="217025" y="193875"/>
            <a:ext cx="5410200" cy="332312"/>
          </a:xfrm>
          <a:prstGeom prst="roundRect">
            <a:avLst>
              <a:gd name="adj" fmla="val 16667"/>
            </a:avLst>
          </a:prstGeom>
          <a:noFill/>
          <a:ln w="76200" algn="ctr">
            <a:solidFill>
              <a:srgbClr val="FFC000"/>
            </a:solidFill>
            <a:round/>
            <a:headEnd/>
            <a:tailEnd/>
          </a:ln>
        </p:spPr>
        <p:txBody>
          <a:bodyPr/>
          <a:lstStyle/>
          <a:p>
            <a:pPr algn="ctr"/>
            <a:endParaRPr lang="en-US" baseline="0">
              <a:solidFill>
                <a:srgbClr val="003300"/>
              </a:solidFill>
            </a:endParaRPr>
          </a:p>
        </p:txBody>
      </p:sp>
      <p:sp>
        <p:nvSpPr>
          <p:cNvPr id="9" name="Text Box 10"/>
          <p:cNvSpPr txBox="1">
            <a:spLocks noChangeArrowheads="1"/>
          </p:cNvSpPr>
          <p:nvPr/>
        </p:nvSpPr>
        <p:spPr bwMode="auto">
          <a:xfrm>
            <a:off x="1447800" y="2590800"/>
            <a:ext cx="6248400" cy="2133600"/>
          </a:xfrm>
          <a:prstGeom prst="rect">
            <a:avLst/>
          </a:prstGeom>
          <a:solidFill>
            <a:schemeClr val="tx2"/>
          </a:solidFill>
          <a:ln w="76200">
            <a:solidFill>
              <a:srgbClr val="FF9900"/>
            </a:solidFill>
            <a:miter lim="800000"/>
            <a:headEnd/>
            <a:tailEnd/>
          </a:ln>
        </p:spPr>
        <p:txBody>
          <a:bodyPr wrap="none"/>
          <a:lstStyle/>
          <a:p>
            <a:pPr algn="ctr">
              <a:lnSpc>
                <a:spcPct val="130000"/>
              </a:lnSpc>
            </a:pPr>
            <a:endParaRPr lang="en-US" b="1" baseline="0">
              <a:solidFill>
                <a:srgbClr val="000000"/>
              </a:solidFill>
            </a:endParaRPr>
          </a:p>
          <a:p>
            <a:pPr algn="ctr"/>
            <a:r>
              <a:rPr lang="en-US" sz="2000" b="1" baseline="0">
                <a:solidFill>
                  <a:srgbClr val="000000"/>
                </a:solidFill>
              </a:rPr>
              <a:t>REM: chronometric</a:t>
            </a:r>
          </a:p>
          <a:p>
            <a:pPr algn="ctr">
              <a:lnSpc>
                <a:spcPct val="130000"/>
              </a:lnSpc>
            </a:pPr>
            <a:r>
              <a:rPr lang="en-US" sz="2000" b="1" baseline="0">
                <a:solidFill>
                  <a:srgbClr val="000000"/>
                </a:solidFill>
              </a:rPr>
              <a:t>methods</a:t>
            </a:r>
          </a:p>
          <a:p>
            <a:pPr algn="ctr">
              <a:lnSpc>
                <a:spcPct val="130000"/>
              </a:lnSpc>
            </a:pPr>
            <a:r>
              <a:rPr lang="en-US" sz="2000" b="1" baseline="0">
                <a:solidFill>
                  <a:srgbClr val="000000"/>
                </a:solidFill>
              </a:rPr>
              <a:t>yield yield a </a:t>
            </a:r>
            <a:r>
              <a:rPr lang="en-US" sz="2000" b="1" i="1" baseline="0">
                <a:solidFill>
                  <a:srgbClr val="000000"/>
                </a:solidFill>
              </a:rPr>
              <a:t>date </a:t>
            </a:r>
          </a:p>
          <a:p>
            <a:pPr algn="ctr">
              <a:lnSpc>
                <a:spcPct val="130000"/>
              </a:lnSpc>
            </a:pPr>
            <a:r>
              <a:rPr lang="en-US" sz="2000" b="1" baseline="0">
                <a:solidFill>
                  <a:srgbClr val="000000"/>
                </a:solidFill>
              </a:rPr>
              <a:t>often scaled in calendar years</a:t>
            </a:r>
          </a:p>
        </p:txBody>
      </p:sp>
    </p:spTree>
    <p:extLst>
      <p:ext uri="{BB962C8B-B14F-4D97-AF65-F5344CB8AC3E}">
        <p14:creationId xmlns:p14="http://schemas.microsoft.com/office/powerpoint/2010/main" val="1858165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2314575" y="6283325"/>
            <a:ext cx="4478338" cy="331788"/>
          </a:xfrm>
          <a:prstGeom prst="rect">
            <a:avLst/>
          </a:prstGeom>
          <a:noFill/>
          <a:ln w="9525">
            <a:noFill/>
            <a:miter lim="800000"/>
            <a:headEnd/>
            <a:tailEnd/>
          </a:ln>
        </p:spPr>
        <p:txBody>
          <a:bodyPr wrap="none">
            <a:spAutoFit/>
          </a:bodyPr>
          <a:lstStyle/>
          <a:p>
            <a:pPr algn="ctr">
              <a:lnSpc>
                <a:spcPct val="150000"/>
              </a:lnSpc>
            </a:pPr>
            <a:r>
              <a:rPr lang="en-US" sz="1200" baseline="0">
                <a:solidFill>
                  <a:srgbClr val="FFFFFF"/>
                </a:solidFill>
                <a:hlinkClick r:id="rId3"/>
              </a:rPr>
              <a:t>http://commons.wikimedia.org/wiki/File:Tree_rings.jpg</a:t>
            </a:r>
            <a:endParaRPr lang="en-US" sz="1200" baseline="0">
              <a:solidFill>
                <a:srgbClr val="FFFFFF"/>
              </a:solidFill>
            </a:endParaRPr>
          </a:p>
        </p:txBody>
      </p:sp>
      <p:pic>
        <p:nvPicPr>
          <p:cNvPr id="310275" name="Picture 2"/>
          <p:cNvPicPr>
            <a:picLocks noChangeAspect="1" noChangeArrowheads="1"/>
          </p:cNvPicPr>
          <p:nvPr/>
        </p:nvPicPr>
        <p:blipFill>
          <a:blip r:embed="rId4"/>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400175" y="6283325"/>
            <a:ext cx="6329363" cy="331788"/>
          </a:xfrm>
          <a:prstGeom prst="rect">
            <a:avLst/>
          </a:prstGeom>
          <a:noFill/>
          <a:ln w="9525">
            <a:noFill/>
            <a:miter lim="800000"/>
            <a:headEnd/>
            <a:tailEnd/>
          </a:ln>
        </p:spPr>
        <p:txBody>
          <a:bodyPr wrap="none">
            <a:spAutoFit/>
          </a:bodyPr>
          <a:lstStyle/>
          <a:p>
            <a:pPr algn="ctr">
              <a:lnSpc>
                <a:spcPct val="150000"/>
              </a:lnSpc>
            </a:pPr>
            <a:r>
              <a:rPr lang="en-US" sz="1200" baseline="0">
                <a:solidFill>
                  <a:srgbClr val="FFFFFF"/>
                </a:solidFill>
                <a:hlinkClick r:id="rId3"/>
              </a:rPr>
              <a:t>http://commons.wikimedia.org/wiki/File:Salzbergwerk_Hallstat_680_v_Chr.jpg</a:t>
            </a:r>
            <a:endParaRPr lang="en-US" sz="1200" baseline="0">
              <a:solidFill>
                <a:srgbClr val="FFFFFF"/>
              </a:solidFill>
            </a:endParaRPr>
          </a:p>
        </p:txBody>
      </p:sp>
      <p:pic>
        <p:nvPicPr>
          <p:cNvPr id="312323" name="Picture 2"/>
          <p:cNvPicPr>
            <a:picLocks noChangeAspect="1" noChangeArrowheads="1"/>
          </p:cNvPicPr>
          <p:nvPr/>
        </p:nvPicPr>
        <p:blipFill>
          <a:blip r:embed="rId4"/>
          <a:srcRect/>
          <a:stretch>
            <a:fillRect/>
          </a:stretch>
        </p:blipFill>
        <p:spPr bwMode="auto">
          <a:xfrm>
            <a:off x="1724025" y="576263"/>
            <a:ext cx="5695950" cy="5705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14370" name="Text Box 2"/>
          <p:cNvSpPr txBox="1">
            <a:spLocks noChangeArrowheads="1"/>
          </p:cNvSpPr>
          <p:nvPr/>
        </p:nvSpPr>
        <p:spPr bwMode="auto">
          <a:xfrm>
            <a:off x="2008188" y="6276975"/>
            <a:ext cx="5126037" cy="331788"/>
          </a:xfrm>
          <a:prstGeom prst="rect">
            <a:avLst/>
          </a:prstGeom>
          <a:noFill/>
          <a:ln w="9525">
            <a:noFill/>
            <a:miter lim="800000"/>
            <a:headEnd/>
            <a:tailEnd/>
          </a:ln>
        </p:spPr>
        <p:txBody>
          <a:bodyPr wrap="none">
            <a:spAutoFit/>
          </a:bodyPr>
          <a:lstStyle/>
          <a:p>
            <a:pPr algn="ctr">
              <a:lnSpc>
                <a:spcPct val="150000"/>
              </a:lnSpc>
            </a:pPr>
            <a:r>
              <a:rPr lang="en-US" sz="1200" baseline="0">
                <a:solidFill>
                  <a:srgbClr val="FFFFFF"/>
                </a:solidFill>
                <a:hlinkClick r:id="rId3"/>
              </a:rPr>
              <a:t>http://commons.wikimedia.org/wiki/File:Dendrochronologie.jpg</a:t>
            </a:r>
            <a:endParaRPr lang="en-US" sz="1200" baseline="0">
              <a:solidFill>
                <a:srgbClr val="FFFFFF"/>
              </a:solidFill>
            </a:endParaRPr>
          </a:p>
        </p:txBody>
      </p:sp>
      <p:pic>
        <p:nvPicPr>
          <p:cNvPr id="314371" name="Picture 2"/>
          <p:cNvPicPr>
            <a:picLocks noChangeAspect="1" noChangeArrowheads="1"/>
          </p:cNvPicPr>
          <p:nvPr/>
        </p:nvPicPr>
        <p:blipFill>
          <a:blip r:embed="rId4">
            <a:lum bright="4000" contrast="34000"/>
          </a:blip>
          <a:srcRect/>
          <a:stretch>
            <a:fillRect/>
          </a:stretch>
        </p:blipFill>
        <p:spPr bwMode="auto">
          <a:xfrm>
            <a:off x="762000" y="381000"/>
            <a:ext cx="7620000"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16418" name="Text Box 2"/>
          <p:cNvSpPr txBox="1">
            <a:spLocks noChangeArrowheads="1"/>
          </p:cNvSpPr>
          <p:nvPr/>
        </p:nvSpPr>
        <p:spPr bwMode="auto">
          <a:xfrm>
            <a:off x="914400" y="6324600"/>
            <a:ext cx="7294563" cy="292100"/>
          </a:xfrm>
          <a:prstGeom prst="rect">
            <a:avLst/>
          </a:prstGeom>
          <a:noFill/>
          <a:ln w="9525">
            <a:noFill/>
            <a:miter lim="800000"/>
            <a:headEnd/>
            <a:tailEnd/>
          </a:ln>
        </p:spPr>
        <p:txBody>
          <a:bodyPr wrap="none">
            <a:spAutoFit/>
          </a:bodyPr>
          <a:lstStyle/>
          <a:p>
            <a:pPr algn="ctr">
              <a:lnSpc>
                <a:spcPct val="150000"/>
              </a:lnSpc>
            </a:pPr>
            <a:r>
              <a:rPr lang="en-US" sz="1000" baseline="0">
                <a:solidFill>
                  <a:srgbClr val="FFFFFF"/>
                </a:solidFill>
                <a:hlinkClick r:id="rId3"/>
              </a:rPr>
              <a:t>http://commons.wikimedia.org/wiki/File:WildFireAreaNHorken0709-PCAB-woodsample%28NHrkF01a%29.jpg</a:t>
            </a:r>
            <a:endParaRPr lang="en-US" sz="1000" baseline="0">
              <a:solidFill>
                <a:srgbClr val="FFFFFF"/>
              </a:solidFill>
            </a:endParaRPr>
          </a:p>
        </p:txBody>
      </p:sp>
      <p:pic>
        <p:nvPicPr>
          <p:cNvPr id="316419" name="Picture 3"/>
          <p:cNvPicPr>
            <a:picLocks noChangeAspect="1" noChangeArrowheads="1"/>
          </p:cNvPicPr>
          <p:nvPr/>
        </p:nvPicPr>
        <p:blipFill>
          <a:blip r:embed="rId4"/>
          <a:srcRect/>
          <a:stretch>
            <a:fillRect/>
          </a:stretch>
        </p:blipFill>
        <p:spPr bwMode="auto">
          <a:xfrm>
            <a:off x="685800" y="2971800"/>
            <a:ext cx="7772400" cy="457200"/>
          </a:xfrm>
          <a:prstGeom prst="rect">
            <a:avLst/>
          </a:prstGeom>
          <a:noFill/>
          <a:ln w="9525">
            <a:noFill/>
            <a:miter lim="800000"/>
            <a:headEnd/>
            <a:tailEnd/>
          </a:ln>
        </p:spPr>
      </p:pic>
      <p:sp>
        <p:nvSpPr>
          <p:cNvPr id="316420" name="Rectangle 5"/>
          <p:cNvSpPr>
            <a:spLocks noChangeArrowheads="1"/>
          </p:cNvSpPr>
          <p:nvPr/>
        </p:nvSpPr>
        <p:spPr bwMode="auto">
          <a:xfrm>
            <a:off x="1600200" y="3617913"/>
            <a:ext cx="5943600" cy="2554287"/>
          </a:xfrm>
          <a:prstGeom prst="rect">
            <a:avLst/>
          </a:prstGeom>
          <a:noFill/>
          <a:ln w="9525">
            <a:noFill/>
            <a:miter lim="800000"/>
            <a:headEnd/>
            <a:tailEnd/>
          </a:ln>
        </p:spPr>
        <p:txBody>
          <a:bodyPr>
            <a:spAutoFit/>
          </a:bodyPr>
          <a:lstStyle/>
          <a:p>
            <a:pPr algn="ctr"/>
            <a:r>
              <a:rPr lang="en-US" sz="2000" baseline="0">
                <a:solidFill>
                  <a:schemeClr val="tx2"/>
                </a:solidFill>
              </a:rPr>
              <a:t>Prepared wood sample from Wild fire area, N Hörken, Ljusnarsberg, Sweden. Growth rings from 1910-summer 2006. The outermost ring shows that this spruce was killed by the fire sometime around midsummer 2006. While the core was taken at breast height and the pitch was not hit, the tree was at least 100 years old when died.</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pic>
        <p:nvPicPr>
          <p:cNvPr id="318466" name="Picture 3" descr="11_47"/>
          <p:cNvPicPr>
            <a:picLocks noChangeAspect="1" noChangeArrowheads="1"/>
          </p:cNvPicPr>
          <p:nvPr/>
        </p:nvPicPr>
        <p:blipFill>
          <a:blip r:embed="rId3"/>
          <a:srcRect/>
          <a:stretch>
            <a:fillRect/>
          </a:stretch>
        </p:blipFill>
        <p:spPr bwMode="auto">
          <a:xfrm>
            <a:off x="381000" y="292100"/>
            <a:ext cx="8382000" cy="6261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20514" name="Picture 3" descr="11_48"/>
          <p:cNvPicPr>
            <a:picLocks noChangeAspect="1" noChangeArrowheads="1"/>
          </p:cNvPicPr>
          <p:nvPr/>
        </p:nvPicPr>
        <p:blipFill>
          <a:blip r:embed="rId3"/>
          <a:srcRect/>
          <a:stretch>
            <a:fillRect/>
          </a:stretch>
        </p:blipFill>
        <p:spPr bwMode="auto">
          <a:xfrm>
            <a:off x="685800" y="1130300"/>
            <a:ext cx="7772400" cy="4889500"/>
          </a:xfrm>
          <a:prstGeom prst="rect">
            <a:avLst/>
          </a:prstGeom>
          <a:noFill/>
          <a:ln w="9525">
            <a:noFill/>
            <a:miter lim="800000"/>
            <a:headEnd/>
            <a:tailEnd/>
          </a:ln>
        </p:spPr>
      </p:pic>
      <p:pic>
        <p:nvPicPr>
          <p:cNvPr id="320515" name="Picture 2"/>
          <p:cNvPicPr>
            <a:picLocks noChangeAspect="1" noChangeArrowheads="1"/>
          </p:cNvPicPr>
          <p:nvPr/>
        </p:nvPicPr>
        <p:blipFill>
          <a:blip r:embed="rId4"/>
          <a:srcRect/>
          <a:stretch>
            <a:fillRect/>
          </a:stretch>
        </p:blipFill>
        <p:spPr bwMode="auto">
          <a:xfrm>
            <a:off x="2847975" y="4595813"/>
            <a:ext cx="3429000" cy="1714500"/>
          </a:xfrm>
          <a:prstGeom prst="rect">
            <a:avLst/>
          </a:prstGeom>
          <a:noFill/>
          <a:ln w="9525">
            <a:noFill/>
            <a:miter lim="800000"/>
            <a:headEnd/>
            <a:tailEnd/>
          </a:ln>
        </p:spPr>
      </p:pic>
      <p:sp>
        <p:nvSpPr>
          <p:cNvPr id="320516" name="Rectangle 3"/>
          <p:cNvSpPr>
            <a:spLocks noChangeArrowheads="1"/>
          </p:cNvSpPr>
          <p:nvPr/>
        </p:nvSpPr>
        <p:spPr bwMode="auto">
          <a:xfrm>
            <a:off x="1665288" y="6337300"/>
            <a:ext cx="5791200" cy="277813"/>
          </a:xfrm>
          <a:prstGeom prst="rect">
            <a:avLst/>
          </a:prstGeom>
          <a:noFill/>
          <a:ln w="9525">
            <a:noFill/>
            <a:miter lim="800000"/>
            <a:headEnd/>
            <a:tailEnd/>
          </a:ln>
        </p:spPr>
        <p:txBody>
          <a:bodyPr>
            <a:spAutoFit/>
          </a:bodyPr>
          <a:lstStyle/>
          <a:p>
            <a:pPr algn="ctr"/>
            <a:r>
              <a:rPr lang="en-US" sz="1200" baseline="0">
                <a:solidFill>
                  <a:schemeClr val="tx2"/>
                </a:solidFill>
              </a:rPr>
              <a:t>http://commons.wikimedia.org/wiki/File:Treering_sequence.PNG</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22562" name="Text Box 2"/>
          <p:cNvSpPr txBox="1">
            <a:spLocks noChangeArrowheads="1"/>
          </p:cNvSpPr>
          <p:nvPr/>
        </p:nvSpPr>
        <p:spPr bwMode="auto">
          <a:xfrm>
            <a:off x="1387475" y="6273800"/>
            <a:ext cx="6342063" cy="333375"/>
          </a:xfrm>
          <a:prstGeom prst="rect">
            <a:avLst/>
          </a:prstGeom>
          <a:noFill/>
          <a:ln w="9525">
            <a:noFill/>
            <a:miter lim="800000"/>
            <a:headEnd/>
            <a:tailEnd/>
          </a:ln>
        </p:spPr>
        <p:txBody>
          <a:bodyPr wrap="none">
            <a:spAutoFit/>
          </a:bodyPr>
          <a:lstStyle/>
          <a:p>
            <a:pPr algn="ctr">
              <a:lnSpc>
                <a:spcPct val="150000"/>
              </a:lnSpc>
            </a:pPr>
            <a:r>
              <a:rPr lang="en-US" sz="1200" baseline="0">
                <a:solidFill>
                  <a:srgbClr val="FFFFFF"/>
                </a:solidFill>
                <a:hlinkClick r:id="rId3"/>
              </a:rPr>
              <a:t>http://en.wikipedia.org/wiki/Timeline_of_dendrochronology_timestamp_events</a:t>
            </a:r>
            <a:endParaRPr lang="en-US" sz="1200" baseline="0">
              <a:solidFill>
                <a:srgbClr val="FFFFFF"/>
              </a:solidFill>
            </a:endParaRPr>
          </a:p>
        </p:txBody>
      </p:sp>
      <p:pic>
        <p:nvPicPr>
          <p:cNvPr id="322563" name="Picture 2"/>
          <p:cNvPicPr>
            <a:picLocks noChangeAspect="1" noChangeArrowheads="1"/>
          </p:cNvPicPr>
          <p:nvPr/>
        </p:nvPicPr>
        <p:blipFill>
          <a:blip r:embed="rId4"/>
          <a:srcRect/>
          <a:stretch>
            <a:fillRect/>
          </a:stretch>
        </p:blipFill>
        <p:spPr bwMode="auto">
          <a:xfrm>
            <a:off x="685800" y="116205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24610" name="Text Box 2"/>
          <p:cNvSpPr txBox="1">
            <a:spLocks noChangeArrowheads="1"/>
          </p:cNvSpPr>
          <p:nvPr/>
        </p:nvSpPr>
        <p:spPr bwMode="auto">
          <a:xfrm>
            <a:off x="1387475" y="6273800"/>
            <a:ext cx="6342063" cy="333375"/>
          </a:xfrm>
          <a:prstGeom prst="rect">
            <a:avLst/>
          </a:prstGeom>
          <a:noFill/>
          <a:ln w="9525">
            <a:noFill/>
            <a:miter lim="800000"/>
            <a:headEnd/>
            <a:tailEnd/>
          </a:ln>
        </p:spPr>
        <p:txBody>
          <a:bodyPr wrap="none">
            <a:spAutoFit/>
          </a:bodyPr>
          <a:lstStyle/>
          <a:p>
            <a:pPr algn="ctr">
              <a:lnSpc>
                <a:spcPct val="150000"/>
              </a:lnSpc>
            </a:pPr>
            <a:r>
              <a:rPr lang="en-US" sz="1200" baseline="0">
                <a:solidFill>
                  <a:srgbClr val="FFFFFF"/>
                </a:solidFill>
                <a:hlinkClick r:id="rId3"/>
              </a:rPr>
              <a:t>http://en.wikipedia.org/wiki/Timeline_of_dendrochronology_timestamp_events</a:t>
            </a:r>
            <a:endParaRPr lang="en-US" sz="1200" baseline="0">
              <a:solidFill>
                <a:srgbClr val="FFFFFF"/>
              </a:solidFill>
            </a:endParaRPr>
          </a:p>
        </p:txBody>
      </p:sp>
      <p:pic>
        <p:nvPicPr>
          <p:cNvPr id="324611" name="Picture 2"/>
          <p:cNvPicPr>
            <a:picLocks noChangeAspect="1" noChangeArrowheads="1"/>
          </p:cNvPicPr>
          <p:nvPr/>
        </p:nvPicPr>
        <p:blipFill>
          <a:blip r:embed="rId4"/>
          <a:srcRect/>
          <a:stretch>
            <a:fillRect/>
          </a:stretch>
        </p:blipFill>
        <p:spPr bwMode="auto">
          <a:xfrm>
            <a:off x="685800" y="116205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26658" name="Picture 5">
            <a:hlinkClick r:id="rId3"/>
          </p:cNvPr>
          <p:cNvPicPr>
            <a:picLocks noChangeAspect="1" noChangeArrowheads="1"/>
          </p:cNvPicPr>
          <p:nvPr/>
        </p:nvPicPr>
        <p:blipFill>
          <a:blip r:embed="rId4"/>
          <a:srcRect/>
          <a:stretch>
            <a:fillRect/>
          </a:stretch>
        </p:blipFill>
        <p:spPr bwMode="auto">
          <a:xfrm>
            <a:off x="685800" y="547688"/>
            <a:ext cx="7772400" cy="5597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28706" name="Text Box 2"/>
          <p:cNvSpPr txBox="1">
            <a:spLocks noChangeArrowheads="1"/>
          </p:cNvSpPr>
          <p:nvPr/>
        </p:nvSpPr>
        <p:spPr bwMode="auto">
          <a:xfrm>
            <a:off x="3079750" y="6248400"/>
            <a:ext cx="2971800" cy="369888"/>
          </a:xfrm>
          <a:prstGeom prst="rect">
            <a:avLst/>
          </a:prstGeom>
          <a:noFill/>
          <a:ln w="9525">
            <a:noFill/>
            <a:miter lim="800000"/>
            <a:headEnd/>
            <a:tailEnd/>
          </a:ln>
        </p:spPr>
        <p:txBody>
          <a:bodyPr wrap="none">
            <a:spAutoFit/>
          </a:bodyPr>
          <a:lstStyle/>
          <a:p>
            <a:pPr algn="ctr">
              <a:lnSpc>
                <a:spcPct val="150000"/>
              </a:lnSpc>
            </a:pPr>
            <a:r>
              <a:rPr lang="en-US" sz="1200" i="1" baseline="0">
                <a:solidFill>
                  <a:srgbClr val="FFFFFF"/>
                </a:solidFill>
              </a:rPr>
              <a:t>People of the Earth, 10t</a:t>
            </a:r>
            <a:r>
              <a:rPr lang="en-US" sz="1200" i="1">
                <a:solidFill>
                  <a:srgbClr val="FFFFFF"/>
                </a:solidFill>
              </a:rPr>
              <a:t>h</a:t>
            </a:r>
            <a:r>
              <a:rPr lang="en-US" sz="1200" i="1" baseline="0">
                <a:solidFill>
                  <a:srgbClr val="FFFFFF"/>
                </a:solidFill>
              </a:rPr>
              <a:t> Ed.</a:t>
            </a:r>
            <a:r>
              <a:rPr lang="en-US" sz="1200" baseline="0">
                <a:solidFill>
                  <a:srgbClr val="FFFFFF"/>
                </a:solidFill>
              </a:rPr>
              <a:t>, p. 11.</a:t>
            </a:r>
          </a:p>
        </p:txBody>
      </p:sp>
      <p:pic>
        <p:nvPicPr>
          <p:cNvPr id="328707" name="Picture 3" descr="dating1b"/>
          <p:cNvPicPr>
            <a:picLocks noChangeAspect="1" noChangeArrowheads="1"/>
          </p:cNvPicPr>
          <p:nvPr/>
        </p:nvPicPr>
        <p:blipFill>
          <a:blip r:embed="rId3"/>
          <a:srcRect/>
          <a:stretch>
            <a:fillRect/>
          </a:stretch>
        </p:blipFill>
        <p:spPr bwMode="auto">
          <a:xfrm>
            <a:off x="1289050" y="214313"/>
            <a:ext cx="6545263" cy="5943600"/>
          </a:xfrm>
          <a:prstGeom prst="rect">
            <a:avLst/>
          </a:prstGeom>
          <a:noFill/>
          <a:ln w="9525">
            <a:noFill/>
            <a:miter lim="800000"/>
            <a:headEnd/>
            <a:tailEnd/>
          </a:ln>
        </p:spPr>
      </p:pic>
      <p:sp>
        <p:nvSpPr>
          <p:cNvPr id="328708" name="Text Box 4"/>
          <p:cNvSpPr txBox="1">
            <a:spLocks noChangeArrowheads="1"/>
          </p:cNvSpPr>
          <p:nvPr/>
        </p:nvSpPr>
        <p:spPr bwMode="auto">
          <a:xfrm>
            <a:off x="2819400" y="1038225"/>
            <a:ext cx="1311275" cy="409575"/>
          </a:xfrm>
          <a:prstGeom prst="rect">
            <a:avLst/>
          </a:prstGeom>
          <a:noFill/>
          <a:ln w="9525">
            <a:noFill/>
            <a:miter lim="800000"/>
            <a:headEnd/>
            <a:tailEnd/>
          </a:ln>
        </p:spPr>
        <p:txBody>
          <a:bodyPr wrap="none">
            <a:spAutoFit/>
          </a:bodyPr>
          <a:lstStyle/>
          <a:p>
            <a:pPr algn="ctr">
              <a:lnSpc>
                <a:spcPct val="130000"/>
              </a:lnSpc>
            </a:pPr>
            <a:r>
              <a:rPr lang="en-US" sz="2400" b="1">
                <a:solidFill>
                  <a:srgbClr val="366B1B"/>
                </a:solidFill>
              </a:rPr>
              <a:t>technique</a:t>
            </a:r>
          </a:p>
        </p:txBody>
      </p:sp>
      <p:sp>
        <p:nvSpPr>
          <p:cNvPr id="328709" name="Text Box 5"/>
          <p:cNvSpPr txBox="1">
            <a:spLocks noChangeArrowheads="1"/>
          </p:cNvSpPr>
          <p:nvPr/>
        </p:nvSpPr>
        <p:spPr bwMode="auto">
          <a:xfrm>
            <a:off x="2530475" y="381000"/>
            <a:ext cx="1431925" cy="409575"/>
          </a:xfrm>
          <a:prstGeom prst="rect">
            <a:avLst/>
          </a:prstGeom>
          <a:noFill/>
          <a:ln w="9525">
            <a:noFill/>
            <a:miter lim="800000"/>
            <a:headEnd/>
            <a:tailEnd/>
          </a:ln>
        </p:spPr>
        <p:txBody>
          <a:bodyPr wrap="none">
            <a:spAutoFit/>
          </a:bodyPr>
          <a:lstStyle/>
          <a:p>
            <a:pPr algn="ctr">
              <a:lnSpc>
                <a:spcPct val="130000"/>
              </a:lnSpc>
            </a:pPr>
            <a:r>
              <a:rPr lang="en-US" sz="2400" b="1">
                <a:solidFill>
                  <a:srgbClr val="366B1B"/>
                </a:solidFill>
              </a:rPr>
              <a:t>techniques</a:t>
            </a:r>
          </a:p>
        </p:txBody>
      </p:sp>
      <p:sp>
        <p:nvSpPr>
          <p:cNvPr id="920583" name="Rectangle 7"/>
          <p:cNvSpPr>
            <a:spLocks noChangeArrowheads="1"/>
          </p:cNvSpPr>
          <p:nvPr/>
        </p:nvSpPr>
        <p:spPr bwMode="auto">
          <a:xfrm>
            <a:off x="2743200" y="2105025"/>
            <a:ext cx="1752600" cy="304800"/>
          </a:xfrm>
          <a:prstGeom prst="rect">
            <a:avLst/>
          </a:prstGeom>
          <a:gradFill rotWithShape="1">
            <a:gsLst>
              <a:gs pos="0">
                <a:schemeClr val="accent1">
                  <a:alpha val="20000"/>
                </a:schemeClr>
              </a:gs>
              <a:gs pos="100000">
                <a:schemeClr val="accent1">
                  <a:gamma/>
                  <a:shade val="46275"/>
                  <a:invGamma/>
                  <a:alpha val="20000"/>
                </a:schemeClr>
              </a:gs>
            </a:gsLst>
            <a:lin ang="5400000" scaled="1"/>
          </a:gradFill>
          <a:ln w="9525">
            <a:noFill/>
            <a:miter lim="800000"/>
            <a:headEnd/>
            <a:tailEnd/>
          </a:ln>
          <a:effectLst/>
        </p:spPr>
        <p:txBody>
          <a:bodyPr wrap="none" anchor="ctr"/>
          <a:lstStyle/>
          <a:p>
            <a:pPr algn="ctr">
              <a:defRPr/>
            </a:pPr>
            <a:endParaRPr lang="en-US">
              <a:solidFill>
                <a:srgbClr val="003300"/>
              </a:solidFill>
            </a:endParaRPr>
          </a:p>
        </p:txBody>
      </p:sp>
      <p:sp>
        <p:nvSpPr>
          <p:cNvPr id="328711" name="AutoShape 5"/>
          <p:cNvSpPr>
            <a:spLocks noChangeArrowheads="1"/>
          </p:cNvSpPr>
          <p:nvPr/>
        </p:nvSpPr>
        <p:spPr bwMode="auto">
          <a:xfrm rot="10800000">
            <a:off x="3367088" y="2743200"/>
            <a:ext cx="976312" cy="409575"/>
          </a:xfrm>
          <a:prstGeom prst="rightArrow">
            <a:avLst>
              <a:gd name="adj1" fmla="val 50000"/>
              <a:gd name="adj2" fmla="val 50246"/>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88418" name="Text Box 1026"/>
          <p:cNvSpPr txBox="1">
            <a:spLocks noChangeArrowheads="1"/>
          </p:cNvSpPr>
          <p:nvPr/>
        </p:nvSpPr>
        <p:spPr bwMode="auto">
          <a:xfrm>
            <a:off x="2697163" y="6276975"/>
            <a:ext cx="3736975" cy="331788"/>
          </a:xfrm>
          <a:prstGeom prst="rect">
            <a:avLst/>
          </a:prstGeom>
          <a:noFill/>
          <a:ln w="9525">
            <a:noFill/>
            <a:miter lim="800000"/>
            <a:headEnd/>
            <a:tailEnd/>
          </a:ln>
        </p:spPr>
        <p:txBody>
          <a:bodyPr wrap="none">
            <a:spAutoFit/>
          </a:bodyPr>
          <a:lstStyle/>
          <a:p>
            <a:pPr algn="ctr">
              <a:lnSpc>
                <a:spcPct val="150000"/>
              </a:lnSpc>
            </a:pPr>
            <a:r>
              <a:rPr lang="en-US" sz="1200" i="1" baseline="0">
                <a:solidFill>
                  <a:schemeClr val="tx2"/>
                </a:solidFill>
              </a:rPr>
              <a:t>Michels, Dating Methods in Archaeology, </a:t>
            </a:r>
            <a:r>
              <a:rPr lang="en-US" sz="1200" baseline="0">
                <a:solidFill>
                  <a:schemeClr val="tx2"/>
                </a:solidFill>
              </a:rPr>
              <a:t>p. 4.</a:t>
            </a:r>
          </a:p>
        </p:txBody>
      </p:sp>
      <p:sp>
        <p:nvSpPr>
          <p:cNvPr id="188419" name="Text Box 1027"/>
          <p:cNvSpPr txBox="1">
            <a:spLocks noChangeArrowheads="1"/>
          </p:cNvSpPr>
          <p:nvPr/>
        </p:nvSpPr>
        <p:spPr bwMode="auto">
          <a:xfrm>
            <a:off x="1019175" y="5884863"/>
            <a:ext cx="7086600" cy="412750"/>
          </a:xfrm>
          <a:prstGeom prst="rect">
            <a:avLst/>
          </a:prstGeom>
          <a:noFill/>
          <a:ln w="9525">
            <a:noFill/>
            <a:miter lim="800000"/>
            <a:headEnd/>
            <a:tailEnd/>
          </a:ln>
        </p:spPr>
        <p:txBody>
          <a:bodyPr wrap="none">
            <a:spAutoFit/>
          </a:bodyPr>
          <a:lstStyle/>
          <a:p>
            <a:pPr algn="ctr">
              <a:lnSpc>
                <a:spcPct val="150000"/>
              </a:lnSpc>
            </a:pPr>
            <a:r>
              <a:rPr lang="en-US" sz="1600" b="1" baseline="0">
                <a:solidFill>
                  <a:schemeClr val="tx2"/>
                </a:solidFill>
              </a:rPr>
              <a:t>Relative and “Absolute” (Chronometric) Dating Techniques.</a:t>
            </a:r>
          </a:p>
        </p:txBody>
      </p:sp>
      <p:pic>
        <p:nvPicPr>
          <p:cNvPr id="188420" name="Picture 1031" descr="dating2"/>
          <p:cNvPicPr>
            <a:picLocks noChangeAspect="1" noChangeArrowheads="1"/>
          </p:cNvPicPr>
          <p:nvPr/>
        </p:nvPicPr>
        <p:blipFill>
          <a:blip r:embed="rId3"/>
          <a:srcRect/>
          <a:stretch>
            <a:fillRect/>
          </a:stretch>
        </p:blipFill>
        <p:spPr bwMode="auto">
          <a:xfrm>
            <a:off x="1233488" y="76200"/>
            <a:ext cx="6629400" cy="5819775"/>
          </a:xfrm>
          <a:prstGeom prst="rect">
            <a:avLst/>
          </a:prstGeom>
          <a:noFill/>
          <a:ln w="9525">
            <a:noFill/>
            <a:miter lim="800000"/>
            <a:headEnd/>
            <a:tailEnd/>
          </a:ln>
        </p:spPr>
      </p:pic>
      <p:sp>
        <p:nvSpPr>
          <p:cNvPr id="188421" name="Text Box 1032"/>
          <p:cNvSpPr txBox="1">
            <a:spLocks noChangeArrowheads="1"/>
          </p:cNvSpPr>
          <p:nvPr/>
        </p:nvSpPr>
        <p:spPr bwMode="auto">
          <a:xfrm>
            <a:off x="1309688" y="200025"/>
            <a:ext cx="1052512" cy="409575"/>
          </a:xfrm>
          <a:prstGeom prst="rect">
            <a:avLst/>
          </a:prstGeom>
          <a:noFill/>
          <a:ln w="9525">
            <a:noFill/>
            <a:miter lim="800000"/>
            <a:headEnd/>
            <a:tailEnd/>
          </a:ln>
        </p:spPr>
        <p:txBody>
          <a:bodyPr wrap="none">
            <a:spAutoFit/>
          </a:bodyPr>
          <a:lstStyle/>
          <a:p>
            <a:pPr algn="ctr">
              <a:lnSpc>
                <a:spcPct val="130000"/>
              </a:lnSpc>
            </a:pPr>
            <a:r>
              <a:rPr lang="en-US" sz="2400" b="1">
                <a:solidFill>
                  <a:schemeClr val="bg2"/>
                </a:solidFill>
              </a:rPr>
              <a:t>method</a:t>
            </a:r>
          </a:p>
        </p:txBody>
      </p:sp>
      <p:sp>
        <p:nvSpPr>
          <p:cNvPr id="188422" name="Text Box 1033"/>
          <p:cNvSpPr txBox="1">
            <a:spLocks noChangeArrowheads="1"/>
          </p:cNvSpPr>
          <p:nvPr/>
        </p:nvSpPr>
        <p:spPr bwMode="auto">
          <a:xfrm>
            <a:off x="2895600" y="200025"/>
            <a:ext cx="1311275" cy="409575"/>
          </a:xfrm>
          <a:prstGeom prst="rect">
            <a:avLst/>
          </a:prstGeom>
          <a:noFill/>
          <a:ln w="9525">
            <a:noFill/>
            <a:miter lim="800000"/>
            <a:headEnd/>
            <a:tailEnd/>
          </a:ln>
        </p:spPr>
        <p:txBody>
          <a:bodyPr wrap="none">
            <a:spAutoFit/>
          </a:bodyPr>
          <a:lstStyle/>
          <a:p>
            <a:pPr algn="ctr">
              <a:lnSpc>
                <a:spcPct val="130000"/>
              </a:lnSpc>
            </a:pPr>
            <a:r>
              <a:rPr lang="en-US" sz="2400" b="1">
                <a:solidFill>
                  <a:schemeClr val="bg2"/>
                </a:solidFill>
              </a:rPr>
              <a:t>technique</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330755" name="Text Box 4"/>
          <p:cNvSpPr txBox="1">
            <a:spLocks noChangeArrowheads="1"/>
          </p:cNvSpPr>
          <p:nvPr/>
        </p:nvSpPr>
        <p:spPr bwMode="auto">
          <a:xfrm>
            <a:off x="914400" y="2000250"/>
            <a:ext cx="7315200" cy="12001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A.1. or “First Order Absolute Dating”</a:t>
            </a:r>
          </a:p>
        </p:txBody>
      </p:sp>
      <p:sp>
        <p:nvSpPr>
          <p:cNvPr id="4" name="Rectangle 3"/>
          <p:cNvSpPr txBox="1">
            <a:spLocks noChangeArrowheads="1"/>
          </p:cNvSpPr>
          <p:nvPr/>
        </p:nvSpPr>
        <p:spPr bwMode="auto">
          <a:xfrm>
            <a:off x="1371600" y="3475038"/>
            <a:ext cx="6400800" cy="2435225"/>
          </a:xfrm>
          <a:prstGeom prst="rect">
            <a:avLst/>
          </a:prstGeom>
          <a:noFill/>
          <a:ln w="9525">
            <a:noFill/>
            <a:miter lim="800000"/>
            <a:headEnd/>
            <a:tailEnd/>
          </a:ln>
        </p:spPr>
        <p:txBody>
          <a:bodyPr>
            <a:spAutoFit/>
          </a:bodyPr>
          <a:lstStyle/>
          <a:p>
            <a:pPr eaLnBrk="0" hangingPunct="0">
              <a:spcBef>
                <a:spcPct val="20000"/>
              </a:spcBef>
              <a:buClr>
                <a:schemeClr val="hlink"/>
              </a:buClr>
              <a:defRPr/>
            </a:pPr>
            <a:r>
              <a:rPr kumimoji="1" lang="en-US" sz="2800" b="1" kern="0" baseline="0" dirty="0">
                <a:solidFill>
                  <a:schemeClr val="bg1">
                    <a:lumMod val="90000"/>
                  </a:schemeClr>
                </a:solidFill>
                <a:latin typeface="+mn-lt"/>
              </a:rPr>
              <a:t>direct determination of age based on </a:t>
            </a:r>
            <a:r>
              <a:rPr kumimoji="1" lang="en-US" sz="2800" b="1" i="1" kern="0" baseline="0" dirty="0">
                <a:solidFill>
                  <a:schemeClr val="bg1">
                    <a:lumMod val="90000"/>
                  </a:schemeClr>
                </a:solidFill>
                <a:latin typeface="+mn-lt"/>
              </a:rPr>
              <a:t>internal evidence</a:t>
            </a:r>
            <a:endParaRPr kumimoji="1" lang="en-US" sz="2800" b="1" kern="0" baseline="0" dirty="0">
              <a:solidFill>
                <a:schemeClr val="bg1">
                  <a:lumMod val="90000"/>
                </a:schemeClr>
              </a:solidFill>
              <a:latin typeface="+mn-lt"/>
            </a:endParaRPr>
          </a:p>
          <a:p>
            <a:pPr eaLnBrk="0" hangingPunct="0">
              <a:lnSpc>
                <a:spcPct val="0"/>
              </a:lnSpc>
              <a:spcBef>
                <a:spcPct val="20000"/>
              </a:spcBef>
              <a:buClr>
                <a:schemeClr val="hlink"/>
              </a:buClr>
              <a:defRPr/>
            </a:pPr>
            <a:endParaRPr kumimoji="1" lang="en-US" sz="2400" b="1" kern="0" baseline="0" dirty="0">
              <a:latin typeface="+mn-lt"/>
            </a:endParaRPr>
          </a:p>
          <a:p>
            <a:pPr marL="1047750" lvl="1" indent="-533400" eaLnBrk="0" hangingPunct="0">
              <a:lnSpc>
                <a:spcPct val="120000"/>
              </a:lnSpc>
              <a:spcBef>
                <a:spcPct val="20000"/>
              </a:spcBef>
              <a:defRPr/>
            </a:pPr>
            <a:r>
              <a:rPr kumimoji="1" lang="en-US" sz="2400" b="1" kern="0" baseline="0" dirty="0">
                <a:solidFill>
                  <a:schemeClr val="bg1">
                    <a:lumMod val="90000"/>
                  </a:schemeClr>
                </a:solidFill>
                <a:latin typeface="+mn-lt"/>
              </a:rPr>
              <a:t>e.g., </a:t>
            </a:r>
            <a:r>
              <a:rPr kumimoji="1" lang="en-US" sz="2400" b="1" kern="0" dirty="0">
                <a:solidFill>
                  <a:schemeClr val="bg1">
                    <a:lumMod val="90000"/>
                  </a:schemeClr>
                </a:solidFill>
                <a:latin typeface="+mn-lt"/>
              </a:rPr>
              <a:t>14</a:t>
            </a:r>
            <a:r>
              <a:rPr kumimoji="1" lang="en-US" sz="2400" b="1" kern="0" baseline="0" dirty="0">
                <a:solidFill>
                  <a:schemeClr val="bg1">
                    <a:lumMod val="90000"/>
                  </a:schemeClr>
                </a:solidFill>
                <a:latin typeface="+mn-lt"/>
              </a:rPr>
              <a:t>C dating of bone sample</a:t>
            </a:r>
          </a:p>
          <a:p>
            <a:pPr marL="1047750" lvl="1" indent="-533400" eaLnBrk="0" hangingPunct="0">
              <a:spcBef>
                <a:spcPct val="20000"/>
              </a:spcBef>
              <a:defRPr/>
            </a:pPr>
            <a:r>
              <a:rPr kumimoji="1" lang="en-US" sz="2400" b="1" kern="0" baseline="0" dirty="0">
                <a:solidFill>
                  <a:schemeClr val="bg1">
                    <a:lumMod val="90000"/>
                  </a:schemeClr>
                </a:solidFill>
                <a:latin typeface="+mn-lt"/>
              </a:rPr>
              <a:t>e.g., </a:t>
            </a:r>
            <a:r>
              <a:rPr kumimoji="1" lang="en-US" sz="2400" b="1" kern="0" baseline="0" dirty="0" err="1">
                <a:solidFill>
                  <a:schemeClr val="bg1">
                    <a:lumMod val="90000"/>
                  </a:schemeClr>
                </a:solidFill>
                <a:latin typeface="+mn-lt"/>
              </a:rPr>
              <a:t>dendrochronology</a:t>
            </a:r>
            <a:endParaRPr kumimoji="1" lang="en-US" sz="2400" b="1" kern="0" baseline="0" dirty="0">
              <a:solidFill>
                <a:schemeClr val="bg1">
                  <a:lumMod val="90000"/>
                </a:schemeClr>
              </a:solidFill>
              <a:latin typeface="+mn-lt"/>
            </a:endParaRPr>
          </a:p>
          <a:p>
            <a:pPr marL="1047750" lvl="1" indent="-533400" eaLnBrk="0" hangingPunct="0">
              <a:spcBef>
                <a:spcPct val="20000"/>
              </a:spcBef>
              <a:defRPr/>
            </a:pPr>
            <a:r>
              <a:rPr kumimoji="1" lang="en-US" sz="2400" b="1" kern="0" baseline="0" dirty="0">
                <a:solidFill>
                  <a:srgbClr val="000000"/>
                </a:solidFill>
                <a:latin typeface="+mn-lt"/>
              </a:rPr>
              <a:t>e.g., molecular clocks  </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32802" name="Picture 2"/>
          <p:cNvPicPr>
            <a:picLocks noChangeAspect="1" noChangeArrowheads="1"/>
          </p:cNvPicPr>
          <p:nvPr/>
        </p:nvPicPr>
        <p:blipFill>
          <a:blip r:embed="rId3"/>
          <a:srcRect/>
          <a:stretch>
            <a:fillRect/>
          </a:stretch>
        </p:blipFill>
        <p:spPr bwMode="auto">
          <a:xfrm>
            <a:off x="685800" y="1162050"/>
            <a:ext cx="7772400" cy="4857750"/>
          </a:xfrm>
          <a:prstGeom prst="rect">
            <a:avLst/>
          </a:prstGeom>
          <a:noFill/>
          <a:ln w="9525">
            <a:noFill/>
            <a:miter lim="800000"/>
            <a:headEnd/>
            <a:tailEnd/>
          </a:ln>
        </p:spPr>
      </p:pic>
      <p:sp>
        <p:nvSpPr>
          <p:cNvPr id="332803" name="Text Box 2"/>
          <p:cNvSpPr txBox="1">
            <a:spLocks noChangeArrowheads="1"/>
          </p:cNvSpPr>
          <p:nvPr/>
        </p:nvSpPr>
        <p:spPr bwMode="auto">
          <a:xfrm>
            <a:off x="2695575" y="6273800"/>
            <a:ext cx="3729038" cy="333375"/>
          </a:xfrm>
          <a:prstGeom prst="rect">
            <a:avLst/>
          </a:prstGeom>
          <a:noFill/>
          <a:ln w="9525">
            <a:noFill/>
            <a:miter lim="800000"/>
            <a:headEnd/>
            <a:tailEnd/>
          </a:ln>
        </p:spPr>
        <p:txBody>
          <a:bodyPr wrap="none">
            <a:spAutoFit/>
          </a:bodyPr>
          <a:lstStyle/>
          <a:p>
            <a:pPr algn="ctr">
              <a:lnSpc>
                <a:spcPct val="150000"/>
              </a:lnSpc>
            </a:pPr>
            <a:r>
              <a:rPr lang="en-US" sz="1200" baseline="0">
                <a:solidFill>
                  <a:srgbClr val="FFFFFF"/>
                </a:solidFill>
                <a:hlinkClick r:id="rId4"/>
              </a:rPr>
              <a:t>http://en.wikipedia.org/wiki/Molecular_clocks</a:t>
            </a:r>
            <a:endParaRPr lang="en-US" sz="1200" baseline="0">
              <a:solidFill>
                <a:srgbClr val="FFFFFF"/>
              </a:solidFill>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34850" name="Picture 2" descr="11_60"/>
          <p:cNvPicPr>
            <a:picLocks noChangeAspect="1" noChangeArrowheads="1"/>
          </p:cNvPicPr>
          <p:nvPr/>
        </p:nvPicPr>
        <p:blipFill>
          <a:blip r:embed="rId3"/>
          <a:srcRect/>
          <a:stretch>
            <a:fillRect/>
          </a:stretch>
        </p:blipFill>
        <p:spPr bwMode="auto">
          <a:xfrm>
            <a:off x="457200" y="684213"/>
            <a:ext cx="8229600" cy="5564187"/>
          </a:xfrm>
          <a:prstGeom prst="rect">
            <a:avLst/>
          </a:prstGeom>
          <a:noFill/>
          <a:ln w="9525">
            <a:noFill/>
            <a:miter lim="800000"/>
            <a:headEnd/>
            <a:tailEnd/>
          </a:ln>
        </p:spPr>
      </p:pic>
      <p:sp>
        <p:nvSpPr>
          <p:cNvPr id="334851" name="Text Box 3"/>
          <p:cNvSpPr txBox="1">
            <a:spLocks noChangeArrowheads="1"/>
          </p:cNvSpPr>
          <p:nvPr/>
        </p:nvSpPr>
        <p:spPr bwMode="auto">
          <a:xfrm>
            <a:off x="966788" y="228600"/>
            <a:ext cx="7035800" cy="457200"/>
          </a:xfrm>
          <a:prstGeom prst="rect">
            <a:avLst/>
          </a:prstGeom>
          <a:noFill/>
          <a:ln w="9525">
            <a:noFill/>
            <a:miter lim="800000"/>
            <a:headEnd/>
            <a:tailEnd/>
          </a:ln>
        </p:spPr>
        <p:txBody>
          <a:bodyPr wrap="none">
            <a:spAutoFit/>
          </a:bodyPr>
          <a:lstStyle/>
          <a:p>
            <a:pPr algn="ctr"/>
            <a:r>
              <a:rPr lang="en-US" sz="2400" b="1" baseline="0">
                <a:solidFill>
                  <a:schemeClr val="tx2"/>
                </a:solidFill>
              </a:rPr>
              <a:t>Chronometric Dating – Molecular Clocks</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36898" name="Picture 1027">
            <a:hlinkClick r:id="rId3"/>
          </p:cNvPr>
          <p:cNvPicPr>
            <a:picLocks noChangeAspect="1" noChangeArrowheads="1"/>
          </p:cNvPicPr>
          <p:nvPr/>
        </p:nvPicPr>
        <p:blipFill>
          <a:blip r:embed="rId4"/>
          <a:srcRect/>
          <a:stretch>
            <a:fillRect/>
          </a:stretch>
        </p:blipFill>
        <p:spPr bwMode="auto">
          <a:xfrm>
            <a:off x="685800" y="547688"/>
            <a:ext cx="7772400" cy="55959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338947" name="Text Box 4"/>
          <p:cNvSpPr txBox="1">
            <a:spLocks noChangeArrowheads="1"/>
          </p:cNvSpPr>
          <p:nvPr/>
        </p:nvSpPr>
        <p:spPr bwMode="auto">
          <a:xfrm>
            <a:off x="914400" y="2000250"/>
            <a:ext cx="7315200" cy="12001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A.2. or “Second Order Absolute Dating”</a:t>
            </a:r>
          </a:p>
        </p:txBody>
      </p:sp>
      <p:sp>
        <p:nvSpPr>
          <p:cNvPr id="4" name="Rectangle 3"/>
          <p:cNvSpPr txBox="1">
            <a:spLocks noChangeArrowheads="1"/>
          </p:cNvSpPr>
          <p:nvPr/>
        </p:nvSpPr>
        <p:spPr bwMode="auto">
          <a:xfrm>
            <a:off x="1371600" y="3475038"/>
            <a:ext cx="6400800" cy="2435225"/>
          </a:xfrm>
          <a:prstGeom prst="rect">
            <a:avLst/>
          </a:prstGeom>
          <a:noFill/>
          <a:ln w="9525">
            <a:noFill/>
            <a:miter lim="800000"/>
            <a:headEnd/>
            <a:tailEnd/>
          </a:ln>
        </p:spPr>
        <p:txBody>
          <a:bodyPr>
            <a:spAutoFit/>
          </a:bodyPr>
          <a:lstStyle/>
          <a:p>
            <a:pPr algn="ctr" eaLnBrk="0" hangingPunct="0">
              <a:spcBef>
                <a:spcPct val="20000"/>
              </a:spcBef>
              <a:buClr>
                <a:schemeClr val="hlink"/>
              </a:buClr>
              <a:defRPr/>
            </a:pPr>
            <a:r>
              <a:rPr kumimoji="1" lang="en-US" sz="2800" b="1" kern="0" baseline="0" dirty="0">
                <a:latin typeface="+mn-lt"/>
              </a:rPr>
              <a:t>direct determination of age of </a:t>
            </a:r>
            <a:r>
              <a:rPr kumimoji="1" lang="en-US" sz="2800" b="1" i="1" kern="0" baseline="0" dirty="0">
                <a:latin typeface="+mn-lt"/>
              </a:rPr>
              <a:t>the source of the deposit</a:t>
            </a:r>
          </a:p>
          <a:p>
            <a:pPr eaLnBrk="0" hangingPunct="0">
              <a:lnSpc>
                <a:spcPct val="0"/>
              </a:lnSpc>
              <a:spcBef>
                <a:spcPct val="20000"/>
              </a:spcBef>
              <a:buClr>
                <a:schemeClr val="hlink"/>
              </a:buClr>
              <a:defRPr/>
            </a:pPr>
            <a:endParaRPr kumimoji="1" lang="en-US" sz="2400" b="1" kern="0" baseline="0" dirty="0">
              <a:latin typeface="+mn-lt"/>
            </a:endParaRPr>
          </a:p>
          <a:p>
            <a:pPr marL="1047750" lvl="1" indent="-533400" eaLnBrk="0" hangingPunct="0">
              <a:lnSpc>
                <a:spcPct val="120000"/>
              </a:lnSpc>
              <a:spcBef>
                <a:spcPct val="20000"/>
              </a:spcBef>
              <a:defRPr/>
            </a:pPr>
            <a:r>
              <a:rPr kumimoji="1" lang="en-US" sz="2400" b="1" kern="0" baseline="0" dirty="0"/>
              <a:t>e.g., K / A dating of volcanic materials associated with Olduvai hominids</a:t>
            </a:r>
            <a:endParaRPr kumimoji="1" lang="en-US" sz="2400" b="1" kern="0" baseline="0" dirty="0">
              <a:latin typeface="+mn-lt"/>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340995" name="Text Box 4"/>
          <p:cNvSpPr txBox="1">
            <a:spLocks noChangeArrowheads="1"/>
          </p:cNvSpPr>
          <p:nvPr/>
        </p:nvSpPr>
        <p:spPr bwMode="auto">
          <a:xfrm>
            <a:off x="914400" y="2000250"/>
            <a:ext cx="7315200" cy="12001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A.2. or “Second Order Absolute Dating”</a:t>
            </a:r>
          </a:p>
        </p:txBody>
      </p:sp>
      <p:sp>
        <p:nvSpPr>
          <p:cNvPr id="4" name="Rectangle 3"/>
          <p:cNvSpPr txBox="1">
            <a:spLocks noChangeArrowheads="1"/>
          </p:cNvSpPr>
          <p:nvPr/>
        </p:nvSpPr>
        <p:spPr bwMode="auto">
          <a:xfrm>
            <a:off x="1371600" y="3475038"/>
            <a:ext cx="6400800" cy="2497137"/>
          </a:xfrm>
          <a:prstGeom prst="rect">
            <a:avLst/>
          </a:prstGeom>
          <a:noFill/>
          <a:ln w="9525">
            <a:noFill/>
            <a:miter lim="800000"/>
            <a:headEnd/>
            <a:tailEnd/>
          </a:ln>
        </p:spPr>
        <p:txBody>
          <a:bodyPr>
            <a:spAutoFit/>
          </a:bodyPr>
          <a:lstStyle/>
          <a:p>
            <a:pPr algn="ctr" eaLnBrk="0" hangingPunct="0">
              <a:spcBef>
                <a:spcPct val="20000"/>
              </a:spcBef>
              <a:buClr>
                <a:schemeClr val="hlink"/>
              </a:buClr>
              <a:defRPr/>
            </a:pPr>
            <a:r>
              <a:rPr kumimoji="1" lang="en-US" sz="2800" b="1" kern="0" baseline="0" dirty="0">
                <a:solidFill>
                  <a:schemeClr val="bg1">
                    <a:lumMod val="90000"/>
                  </a:schemeClr>
                </a:solidFill>
                <a:latin typeface="+mn-lt"/>
              </a:rPr>
              <a:t>direct determination of age of </a:t>
            </a:r>
            <a:r>
              <a:rPr kumimoji="1" lang="en-US" sz="3200" b="1" i="1" kern="0" baseline="0" dirty="0">
                <a:latin typeface="+mn-lt"/>
              </a:rPr>
              <a:t>the source of the deposit</a:t>
            </a:r>
            <a:endParaRPr kumimoji="1" lang="en-US" sz="2800" b="1" i="1" kern="0" baseline="0" dirty="0">
              <a:latin typeface="+mn-lt"/>
            </a:endParaRPr>
          </a:p>
          <a:p>
            <a:pPr eaLnBrk="0" hangingPunct="0">
              <a:lnSpc>
                <a:spcPct val="0"/>
              </a:lnSpc>
              <a:spcBef>
                <a:spcPct val="20000"/>
              </a:spcBef>
              <a:buClr>
                <a:schemeClr val="hlink"/>
              </a:buClr>
              <a:defRPr/>
            </a:pPr>
            <a:endParaRPr kumimoji="1" lang="en-US" sz="2400" b="1" kern="0" baseline="0" dirty="0">
              <a:latin typeface="+mn-lt"/>
            </a:endParaRPr>
          </a:p>
          <a:p>
            <a:pPr marL="1047750" lvl="1" indent="-533400" eaLnBrk="0" hangingPunct="0">
              <a:lnSpc>
                <a:spcPct val="120000"/>
              </a:lnSpc>
              <a:spcBef>
                <a:spcPct val="20000"/>
              </a:spcBef>
              <a:defRPr/>
            </a:pPr>
            <a:r>
              <a:rPr kumimoji="1" lang="en-US" sz="2400" b="1" kern="0" baseline="0" dirty="0">
                <a:solidFill>
                  <a:schemeClr val="bg1">
                    <a:lumMod val="90000"/>
                  </a:schemeClr>
                </a:solidFill>
              </a:rPr>
              <a:t>e.g., K / A dating of volcanic materials associated with Olduvai hominids</a:t>
            </a:r>
            <a:endParaRPr kumimoji="1" lang="en-US" sz="2400" b="1" kern="0" baseline="0" dirty="0">
              <a:solidFill>
                <a:schemeClr val="bg1">
                  <a:lumMod val="90000"/>
                </a:schemeClr>
              </a:solidFill>
              <a:latin typeface="+mn-lt"/>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28600"/>
            <a:ext cx="8686800" cy="6357346"/>
          </a:xfrm>
          <a:prstGeom prst="rect">
            <a:avLst/>
          </a:prstGeom>
        </p:spPr>
      </p:pic>
      <p:sp>
        <p:nvSpPr>
          <p:cNvPr id="12" name="Text Box 3"/>
          <p:cNvSpPr txBox="1">
            <a:spLocks noChangeArrowheads="1"/>
          </p:cNvSpPr>
          <p:nvPr/>
        </p:nvSpPr>
        <p:spPr bwMode="auto">
          <a:xfrm>
            <a:off x="2670872" y="5986559"/>
            <a:ext cx="3762568" cy="338041"/>
          </a:xfrm>
          <a:prstGeom prst="rect">
            <a:avLst/>
          </a:prstGeom>
          <a:noFill/>
          <a:ln w="9525">
            <a:noFill/>
            <a:miter lim="800000"/>
            <a:headEnd/>
            <a:tailEnd/>
          </a:ln>
        </p:spPr>
        <p:txBody>
          <a:bodyPr wrap="none">
            <a:spAutoFit/>
          </a:bodyPr>
          <a:lstStyle/>
          <a:p>
            <a:pPr algn="ctr">
              <a:lnSpc>
                <a:spcPct val="110000"/>
              </a:lnSpc>
            </a:pPr>
            <a:r>
              <a:rPr lang="en-US" sz="1600" b="1" baseline="0" dirty="0">
                <a:solidFill>
                  <a:srgbClr val="000000"/>
                </a:solidFill>
              </a:rPr>
              <a:t>A Summary of Dating Methods.</a:t>
            </a:r>
          </a:p>
        </p:txBody>
      </p:sp>
      <p:sp>
        <p:nvSpPr>
          <p:cNvPr id="13" name="Text Box 2"/>
          <p:cNvSpPr txBox="1">
            <a:spLocks noChangeArrowheads="1"/>
          </p:cNvSpPr>
          <p:nvPr/>
        </p:nvSpPr>
        <p:spPr bwMode="auto">
          <a:xfrm>
            <a:off x="2895174" y="6221186"/>
            <a:ext cx="3325077" cy="332014"/>
          </a:xfrm>
          <a:prstGeom prst="rect">
            <a:avLst/>
          </a:prstGeom>
          <a:noFill/>
          <a:ln w="9525">
            <a:noFill/>
            <a:miter lim="800000"/>
            <a:headEnd/>
            <a:tailEnd/>
          </a:ln>
        </p:spPr>
        <p:txBody>
          <a:bodyPr wrap="none">
            <a:spAutoFit/>
          </a:bodyPr>
          <a:lstStyle/>
          <a:p>
            <a:pPr algn="ctr">
              <a:lnSpc>
                <a:spcPct val="150000"/>
              </a:lnSpc>
            </a:pPr>
            <a:r>
              <a:rPr lang="en-US" sz="1200" i="1" baseline="0" dirty="0">
                <a:solidFill>
                  <a:srgbClr val="000000"/>
                </a:solidFill>
              </a:rPr>
              <a:t>Understanding Humans, </a:t>
            </a:r>
            <a:r>
              <a:rPr lang="en-US" sz="1200" i="1" baseline="0" dirty="0" smtClean="0">
                <a:solidFill>
                  <a:srgbClr val="000000"/>
                </a:solidFill>
              </a:rPr>
              <a:t>11</a:t>
            </a:r>
            <a:r>
              <a:rPr lang="en-US" sz="1200" i="1" dirty="0" smtClean="0">
                <a:solidFill>
                  <a:srgbClr val="000000"/>
                </a:solidFill>
              </a:rPr>
              <a:t>th</a:t>
            </a:r>
            <a:r>
              <a:rPr lang="en-US" sz="1200" i="1" baseline="0" dirty="0" smtClean="0">
                <a:solidFill>
                  <a:srgbClr val="000000"/>
                </a:solidFill>
              </a:rPr>
              <a:t> </a:t>
            </a:r>
            <a:r>
              <a:rPr lang="en-US" sz="1200" i="1" baseline="0" dirty="0">
                <a:solidFill>
                  <a:srgbClr val="000000"/>
                </a:solidFill>
              </a:rPr>
              <a:t>Ed.</a:t>
            </a:r>
            <a:r>
              <a:rPr lang="en-US" sz="1200" baseline="0" dirty="0">
                <a:solidFill>
                  <a:srgbClr val="000000"/>
                </a:solidFill>
              </a:rPr>
              <a:t>, p. </a:t>
            </a:r>
            <a:r>
              <a:rPr lang="en-US" sz="1200" baseline="0" dirty="0" smtClean="0">
                <a:solidFill>
                  <a:srgbClr val="000000"/>
                </a:solidFill>
              </a:rPr>
              <a:t>184</a:t>
            </a:r>
            <a:endParaRPr lang="en-US" sz="1200" baseline="0" dirty="0">
              <a:solidFill>
                <a:srgbClr val="000000"/>
              </a:solidFill>
            </a:endParaRPr>
          </a:p>
        </p:txBody>
      </p:sp>
      <p:sp>
        <p:nvSpPr>
          <p:cNvPr id="9" name="Text Box 10"/>
          <p:cNvSpPr txBox="1">
            <a:spLocks noChangeArrowheads="1"/>
          </p:cNvSpPr>
          <p:nvPr/>
        </p:nvSpPr>
        <p:spPr bwMode="auto">
          <a:xfrm>
            <a:off x="1447800" y="2590800"/>
            <a:ext cx="6248400" cy="2133600"/>
          </a:xfrm>
          <a:prstGeom prst="rect">
            <a:avLst/>
          </a:prstGeom>
          <a:solidFill>
            <a:schemeClr val="tx2"/>
          </a:solidFill>
          <a:ln w="76200">
            <a:solidFill>
              <a:srgbClr val="FF9900"/>
            </a:solidFill>
            <a:miter lim="800000"/>
            <a:headEnd/>
            <a:tailEnd/>
          </a:ln>
        </p:spPr>
        <p:txBody>
          <a:bodyPr wrap="none"/>
          <a:lstStyle/>
          <a:p>
            <a:pPr algn="ctr">
              <a:lnSpc>
                <a:spcPct val="130000"/>
              </a:lnSpc>
            </a:pPr>
            <a:endParaRPr lang="en-US" b="1" baseline="0">
              <a:solidFill>
                <a:srgbClr val="000000"/>
              </a:solidFill>
            </a:endParaRPr>
          </a:p>
          <a:p>
            <a:pPr algn="ctr"/>
            <a:r>
              <a:rPr lang="en-US" sz="2000" b="1" baseline="0">
                <a:solidFill>
                  <a:srgbClr val="000000"/>
                </a:solidFill>
              </a:rPr>
              <a:t>REM: chronometric</a:t>
            </a:r>
          </a:p>
          <a:p>
            <a:pPr algn="ctr">
              <a:lnSpc>
                <a:spcPct val="130000"/>
              </a:lnSpc>
            </a:pPr>
            <a:r>
              <a:rPr lang="en-US" sz="2000" b="1" baseline="0">
                <a:solidFill>
                  <a:srgbClr val="000000"/>
                </a:solidFill>
              </a:rPr>
              <a:t>methods</a:t>
            </a:r>
          </a:p>
          <a:p>
            <a:pPr algn="ctr">
              <a:lnSpc>
                <a:spcPct val="130000"/>
              </a:lnSpc>
            </a:pPr>
            <a:r>
              <a:rPr lang="en-US" sz="2000" b="1" baseline="0">
                <a:solidFill>
                  <a:srgbClr val="000000"/>
                </a:solidFill>
              </a:rPr>
              <a:t>yield yield a </a:t>
            </a:r>
            <a:r>
              <a:rPr lang="en-US" sz="2000" b="1" i="1" baseline="0">
                <a:solidFill>
                  <a:srgbClr val="000000"/>
                </a:solidFill>
              </a:rPr>
              <a:t>date </a:t>
            </a:r>
          </a:p>
          <a:p>
            <a:pPr algn="ctr">
              <a:lnSpc>
                <a:spcPct val="130000"/>
              </a:lnSpc>
            </a:pPr>
            <a:r>
              <a:rPr lang="en-US" sz="2000" b="1" baseline="0">
                <a:solidFill>
                  <a:srgbClr val="000000"/>
                </a:solidFill>
              </a:rPr>
              <a:t>often scaled in calendar years</a:t>
            </a:r>
          </a:p>
        </p:txBody>
      </p:sp>
      <p:sp>
        <p:nvSpPr>
          <p:cNvPr id="7" name="AutoShape 5"/>
          <p:cNvSpPr>
            <a:spLocks noChangeArrowheads="1"/>
          </p:cNvSpPr>
          <p:nvPr/>
        </p:nvSpPr>
        <p:spPr bwMode="auto">
          <a:xfrm rot="10800000">
            <a:off x="1611775" y="392576"/>
            <a:ext cx="976313" cy="409575"/>
          </a:xfrm>
          <a:prstGeom prst="rightArrow">
            <a:avLst>
              <a:gd name="adj1" fmla="val 50000"/>
              <a:gd name="adj2" fmla="val 50246"/>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Tree>
    <p:extLst>
      <p:ext uri="{BB962C8B-B14F-4D97-AF65-F5344CB8AC3E}">
        <p14:creationId xmlns:p14="http://schemas.microsoft.com/office/powerpoint/2010/main" val="1583570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1935163" y="6315075"/>
            <a:ext cx="5270500" cy="296863"/>
          </a:xfrm>
          <a:prstGeom prst="rect">
            <a:avLst/>
          </a:prstGeom>
          <a:noFill/>
          <a:ln w="9525">
            <a:noFill/>
            <a:miter lim="800000"/>
            <a:headEnd/>
            <a:tailEnd/>
          </a:ln>
        </p:spPr>
        <p:txBody>
          <a:bodyPr>
            <a:spAutoFit/>
          </a:bodyPr>
          <a:lstStyle/>
          <a:p>
            <a:pPr algn="ctr">
              <a:lnSpc>
                <a:spcPct val="110000"/>
              </a:lnSpc>
            </a:pPr>
            <a:r>
              <a:rPr lang="en-US" sz="1200" i="1" baseline="0">
                <a:solidFill>
                  <a:schemeClr val="tx2"/>
                </a:solidFill>
              </a:rPr>
              <a:t>Humankind Emerging (7</a:t>
            </a:r>
            <a:r>
              <a:rPr lang="en-US" sz="1200" i="1">
                <a:solidFill>
                  <a:schemeClr val="tx2"/>
                </a:solidFill>
              </a:rPr>
              <a:t>th</a:t>
            </a:r>
            <a:r>
              <a:rPr lang="en-US" sz="1200" i="1" baseline="0">
                <a:solidFill>
                  <a:schemeClr val="tx2"/>
                </a:solidFill>
              </a:rPr>
              <a:t> Ed)</a:t>
            </a:r>
            <a:r>
              <a:rPr lang="en-US" sz="1200" baseline="0">
                <a:solidFill>
                  <a:schemeClr val="tx2"/>
                </a:solidFill>
              </a:rPr>
              <a:t>. p. 28. </a:t>
            </a:r>
          </a:p>
        </p:txBody>
      </p:sp>
      <p:pic>
        <p:nvPicPr>
          <p:cNvPr id="345091" name="Picture 6" descr="Olduvai_sequence3"/>
          <p:cNvPicPr>
            <a:picLocks noChangeAspect="1" noChangeArrowheads="1"/>
          </p:cNvPicPr>
          <p:nvPr/>
        </p:nvPicPr>
        <p:blipFill>
          <a:blip r:embed="rId3"/>
          <a:srcRect/>
          <a:stretch>
            <a:fillRect/>
          </a:stretch>
        </p:blipFill>
        <p:spPr bwMode="auto">
          <a:xfrm>
            <a:off x="1600200" y="152400"/>
            <a:ext cx="5867400" cy="5867400"/>
          </a:xfrm>
          <a:prstGeom prst="rect">
            <a:avLst/>
          </a:prstGeom>
          <a:noFill/>
          <a:ln w="9525">
            <a:noFill/>
            <a:miter lim="800000"/>
            <a:headEnd/>
            <a:tailEnd/>
          </a:ln>
        </p:spPr>
      </p:pic>
      <p:sp>
        <p:nvSpPr>
          <p:cNvPr id="345092" name="Oval 7"/>
          <p:cNvSpPr>
            <a:spLocks noChangeArrowheads="1"/>
          </p:cNvSpPr>
          <p:nvPr/>
        </p:nvSpPr>
        <p:spPr bwMode="auto">
          <a:xfrm rot="-557899">
            <a:off x="4114800" y="1771650"/>
            <a:ext cx="2133600" cy="685800"/>
          </a:xfrm>
          <a:prstGeom prst="ellipse">
            <a:avLst/>
          </a:prstGeom>
          <a:noFill/>
          <a:ln w="76200">
            <a:solidFill>
              <a:schemeClr val="tx1"/>
            </a:solidFill>
            <a:round/>
            <a:headEnd/>
            <a:tailEnd/>
          </a:ln>
        </p:spPr>
        <p:txBody>
          <a:bodyPr wrap="none" anchor="ctr"/>
          <a:lstStyle/>
          <a:p>
            <a:pPr algn="ctr"/>
            <a:endParaRPr lang="en-US"/>
          </a:p>
        </p:txBody>
      </p:sp>
      <p:sp>
        <p:nvSpPr>
          <p:cNvPr id="345093" name="Text Box 3"/>
          <p:cNvSpPr txBox="1">
            <a:spLocks noChangeArrowheads="1"/>
          </p:cNvSpPr>
          <p:nvPr/>
        </p:nvSpPr>
        <p:spPr bwMode="auto">
          <a:xfrm>
            <a:off x="1744663" y="5334000"/>
            <a:ext cx="5570537" cy="492125"/>
          </a:xfrm>
          <a:prstGeom prst="rect">
            <a:avLst/>
          </a:prstGeom>
          <a:noFill/>
          <a:ln w="9525">
            <a:noFill/>
            <a:miter lim="800000"/>
            <a:headEnd/>
            <a:tailEnd/>
          </a:ln>
        </p:spPr>
        <p:txBody>
          <a:bodyPr wrap="none">
            <a:spAutoFit/>
          </a:bodyPr>
          <a:lstStyle/>
          <a:p>
            <a:pPr algn="ctr">
              <a:lnSpc>
                <a:spcPct val="150000"/>
              </a:lnSpc>
            </a:pPr>
            <a:r>
              <a:rPr lang="en-US" sz="2000" b="1" baseline="0">
                <a:solidFill>
                  <a:srgbClr val="000000"/>
                </a:solidFill>
              </a:rPr>
              <a:t>Reversals in world magnetic polarity.</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347139" name="Text Box 4"/>
          <p:cNvSpPr txBox="1">
            <a:spLocks noChangeArrowheads="1"/>
          </p:cNvSpPr>
          <p:nvPr/>
        </p:nvSpPr>
        <p:spPr bwMode="auto">
          <a:xfrm>
            <a:off x="914400" y="2000250"/>
            <a:ext cx="7315200" cy="12001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R.1. or “First Order Relative Dating”</a:t>
            </a:r>
          </a:p>
        </p:txBody>
      </p:sp>
      <p:sp>
        <p:nvSpPr>
          <p:cNvPr id="5" name="Rectangle 3"/>
          <p:cNvSpPr txBox="1">
            <a:spLocks noChangeArrowheads="1"/>
          </p:cNvSpPr>
          <p:nvPr/>
        </p:nvSpPr>
        <p:spPr bwMode="auto">
          <a:xfrm>
            <a:off x="1371600" y="3824288"/>
            <a:ext cx="6400800" cy="1958975"/>
          </a:xfrm>
          <a:prstGeom prst="rect">
            <a:avLst/>
          </a:prstGeom>
          <a:noFill/>
          <a:ln w="9525">
            <a:noFill/>
            <a:miter lim="800000"/>
            <a:headEnd/>
            <a:tailEnd/>
          </a:ln>
        </p:spPr>
        <p:txBody>
          <a:bodyPr>
            <a:spAutoFit/>
          </a:bodyPr>
          <a:lstStyle/>
          <a:p>
            <a:pPr marL="609600" indent="-609600">
              <a:spcBef>
                <a:spcPct val="20000"/>
              </a:spcBef>
              <a:buClr>
                <a:schemeClr val="hlink"/>
              </a:buClr>
              <a:defRPr/>
            </a:pPr>
            <a:r>
              <a:rPr kumimoji="1" lang="en-US" sz="3600" b="1" kern="0" baseline="0" dirty="0">
                <a:latin typeface="+mn-lt"/>
              </a:rPr>
              <a:t>c	= contemporaneous</a:t>
            </a:r>
          </a:p>
          <a:p>
            <a:pPr marL="609600" indent="-609600">
              <a:spcBef>
                <a:spcPct val="20000"/>
              </a:spcBef>
              <a:buClr>
                <a:schemeClr val="hlink"/>
              </a:buClr>
              <a:defRPr/>
            </a:pPr>
            <a:r>
              <a:rPr kumimoji="1" lang="en-US" sz="3600" b="1" kern="0" baseline="0" dirty="0" err="1">
                <a:solidFill>
                  <a:schemeClr val="bg1">
                    <a:lumMod val="90000"/>
                  </a:schemeClr>
                </a:solidFill>
                <a:latin typeface="+mn-lt"/>
              </a:rPr>
              <a:t>i</a:t>
            </a:r>
            <a:r>
              <a:rPr kumimoji="1" lang="en-US" sz="3600" b="1" kern="0" baseline="0" dirty="0">
                <a:solidFill>
                  <a:schemeClr val="bg1">
                    <a:lumMod val="90000"/>
                  </a:schemeClr>
                </a:solidFill>
                <a:latin typeface="+mn-lt"/>
              </a:rPr>
              <a:t>	= intrusive</a:t>
            </a:r>
          </a:p>
          <a:p>
            <a:pPr marL="609600" indent="-609600">
              <a:spcBef>
                <a:spcPct val="20000"/>
              </a:spcBef>
              <a:buClr>
                <a:schemeClr val="hlink"/>
              </a:buClr>
              <a:defRPr/>
            </a:pPr>
            <a:r>
              <a:rPr kumimoji="1" lang="en-US" sz="3600" b="1" kern="0" baseline="0" dirty="0">
                <a:solidFill>
                  <a:schemeClr val="bg1">
                    <a:lumMod val="90000"/>
                  </a:schemeClr>
                </a:solidFill>
                <a:latin typeface="+mn-lt"/>
              </a:rPr>
              <a:t>r	= </a:t>
            </a:r>
            <a:r>
              <a:rPr kumimoji="1" lang="en-US" sz="3600" b="1" kern="0" baseline="0" dirty="0" err="1">
                <a:solidFill>
                  <a:schemeClr val="bg1">
                    <a:lumMod val="90000"/>
                  </a:schemeClr>
                </a:solidFill>
                <a:latin typeface="+mn-lt"/>
              </a:rPr>
              <a:t>redeposited</a:t>
            </a:r>
            <a:r>
              <a:rPr kumimoji="1" lang="en-US" sz="3600" b="1" kern="0" baseline="0" dirty="0">
                <a:latin typeface="+mn-lt"/>
              </a:rPr>
              <a:t>	</a:t>
            </a:r>
            <a:endParaRPr kumimoji="1" lang="en-US" sz="3200" b="1" kern="0" baseline="0" dirty="0">
              <a:latin typeface="+mn-lt"/>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349187" name="Text Box 4"/>
          <p:cNvSpPr txBox="1">
            <a:spLocks noChangeArrowheads="1"/>
          </p:cNvSpPr>
          <p:nvPr/>
        </p:nvSpPr>
        <p:spPr bwMode="auto">
          <a:xfrm>
            <a:off x="914400" y="2000250"/>
            <a:ext cx="7315200" cy="12001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A.3. or “Third Order Absolute Dating”</a:t>
            </a:r>
          </a:p>
        </p:txBody>
      </p:sp>
      <p:sp>
        <p:nvSpPr>
          <p:cNvPr id="4" name="Rectangle 3"/>
          <p:cNvSpPr txBox="1">
            <a:spLocks noChangeArrowheads="1"/>
          </p:cNvSpPr>
          <p:nvPr/>
        </p:nvSpPr>
        <p:spPr bwMode="auto">
          <a:xfrm>
            <a:off x="1371600" y="3386138"/>
            <a:ext cx="6400800" cy="2938462"/>
          </a:xfrm>
          <a:prstGeom prst="rect">
            <a:avLst/>
          </a:prstGeom>
          <a:noFill/>
          <a:ln w="9525">
            <a:noFill/>
            <a:miter lim="800000"/>
            <a:headEnd/>
            <a:tailEnd/>
          </a:ln>
        </p:spPr>
        <p:txBody>
          <a:bodyPr>
            <a:spAutoFit/>
          </a:bodyPr>
          <a:lstStyle/>
          <a:p>
            <a:pPr algn="ctr" eaLnBrk="0" hangingPunct="0">
              <a:spcBef>
                <a:spcPct val="20000"/>
              </a:spcBef>
              <a:buClr>
                <a:schemeClr val="hlink"/>
              </a:buClr>
              <a:defRPr/>
            </a:pPr>
            <a:r>
              <a:rPr kumimoji="1" lang="en-US" sz="2800" b="1" kern="0" baseline="0" dirty="0">
                <a:latin typeface="+mn-lt"/>
              </a:rPr>
              <a:t>age inferred by </a:t>
            </a:r>
          </a:p>
          <a:p>
            <a:pPr algn="ctr" eaLnBrk="0" hangingPunct="0">
              <a:spcBef>
                <a:spcPct val="20000"/>
              </a:spcBef>
              <a:buClr>
                <a:schemeClr val="hlink"/>
              </a:buClr>
              <a:defRPr/>
            </a:pPr>
            <a:r>
              <a:rPr kumimoji="1" lang="en-US" sz="2800" b="1" kern="0" baseline="0" dirty="0">
                <a:latin typeface="+mn-lt"/>
              </a:rPr>
              <a:t>correlating source bed </a:t>
            </a:r>
          </a:p>
          <a:p>
            <a:pPr algn="ctr" eaLnBrk="0" hangingPunct="0">
              <a:spcBef>
                <a:spcPct val="20000"/>
              </a:spcBef>
              <a:buClr>
                <a:schemeClr val="hlink"/>
              </a:buClr>
              <a:defRPr/>
            </a:pPr>
            <a:r>
              <a:rPr kumimoji="1" lang="en-US" sz="2800" b="1" kern="0" baseline="0" dirty="0">
                <a:latin typeface="+mn-lt"/>
              </a:rPr>
              <a:t>with a deposit whose actual age is known</a:t>
            </a:r>
          </a:p>
          <a:p>
            <a:pPr eaLnBrk="0" hangingPunct="0">
              <a:lnSpc>
                <a:spcPct val="0"/>
              </a:lnSpc>
              <a:spcBef>
                <a:spcPct val="20000"/>
              </a:spcBef>
              <a:buClr>
                <a:schemeClr val="hlink"/>
              </a:buClr>
              <a:defRPr/>
            </a:pPr>
            <a:endParaRPr kumimoji="1" lang="en-US" sz="4400" b="1" kern="0" baseline="0" dirty="0">
              <a:latin typeface="+mn-lt"/>
            </a:endParaRPr>
          </a:p>
          <a:p>
            <a:pPr marL="1047750" lvl="1" indent="-533400" eaLnBrk="0" hangingPunct="0">
              <a:lnSpc>
                <a:spcPct val="120000"/>
              </a:lnSpc>
              <a:spcBef>
                <a:spcPct val="20000"/>
              </a:spcBef>
              <a:defRPr/>
            </a:pPr>
            <a:endParaRPr kumimoji="1" lang="en-US" sz="100" b="1" kern="0" dirty="0">
              <a:latin typeface="+mn-lt"/>
            </a:endParaRPr>
          </a:p>
          <a:p>
            <a:pPr marL="465138" lvl="1" eaLnBrk="0" hangingPunct="0">
              <a:lnSpc>
                <a:spcPct val="120000"/>
              </a:lnSpc>
              <a:spcBef>
                <a:spcPct val="20000"/>
              </a:spcBef>
              <a:defRPr/>
            </a:pPr>
            <a:r>
              <a:rPr kumimoji="1" lang="en-US" sz="2000" b="1" kern="0" baseline="0" dirty="0">
                <a:latin typeface="+mn-lt"/>
              </a:rPr>
              <a:t>e.g., </a:t>
            </a:r>
            <a:r>
              <a:rPr kumimoji="1" lang="en-US" sz="2000" b="1" kern="0" baseline="0" dirty="0" err="1">
                <a:latin typeface="+mn-lt"/>
              </a:rPr>
              <a:t>Trinil</a:t>
            </a:r>
            <a:r>
              <a:rPr kumimoji="1" lang="en-US" sz="2000" b="1" kern="0" baseline="0" dirty="0">
                <a:latin typeface="+mn-lt"/>
              </a:rPr>
              <a:t> gravel with </a:t>
            </a:r>
            <a:r>
              <a:rPr kumimoji="1" lang="en-US" sz="2000" b="1" kern="0" baseline="0" dirty="0" err="1">
                <a:latin typeface="+mn-lt"/>
              </a:rPr>
              <a:t>Trinil</a:t>
            </a:r>
            <a:r>
              <a:rPr kumimoji="1" lang="en-US" sz="2000" b="1" kern="0" baseline="0" dirty="0">
                <a:latin typeface="+mn-lt"/>
              </a:rPr>
              <a:t> gravel whose actual age has been determined</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90466" name="Text Box 2"/>
          <p:cNvSpPr txBox="1">
            <a:spLocks noChangeArrowheads="1"/>
          </p:cNvSpPr>
          <p:nvPr/>
        </p:nvSpPr>
        <p:spPr bwMode="auto">
          <a:xfrm>
            <a:off x="3079750" y="6248400"/>
            <a:ext cx="2954338" cy="369888"/>
          </a:xfrm>
          <a:prstGeom prst="rect">
            <a:avLst/>
          </a:prstGeom>
          <a:noFill/>
          <a:ln w="9525">
            <a:noFill/>
            <a:miter lim="800000"/>
            <a:headEnd/>
            <a:tailEnd/>
          </a:ln>
        </p:spPr>
        <p:txBody>
          <a:bodyPr wrap="none">
            <a:spAutoFit/>
          </a:bodyPr>
          <a:lstStyle/>
          <a:p>
            <a:pPr algn="ctr">
              <a:lnSpc>
                <a:spcPct val="150000"/>
              </a:lnSpc>
            </a:pPr>
            <a:r>
              <a:rPr lang="en-US" sz="1200" i="1" baseline="0">
                <a:solidFill>
                  <a:schemeClr val="tx2"/>
                </a:solidFill>
              </a:rPr>
              <a:t>People of the Earth, 10t</a:t>
            </a:r>
            <a:r>
              <a:rPr lang="en-US" sz="1200" i="1">
                <a:solidFill>
                  <a:schemeClr val="tx2"/>
                </a:solidFill>
              </a:rPr>
              <a:t>h </a:t>
            </a:r>
            <a:r>
              <a:rPr lang="en-US" sz="1200" i="1" baseline="0">
                <a:solidFill>
                  <a:schemeClr val="tx2"/>
                </a:solidFill>
              </a:rPr>
              <a:t>Ed.</a:t>
            </a:r>
            <a:r>
              <a:rPr lang="en-US" sz="1200" baseline="0">
                <a:solidFill>
                  <a:schemeClr val="tx2"/>
                </a:solidFill>
              </a:rPr>
              <a:t>, p. 11.</a:t>
            </a:r>
          </a:p>
        </p:txBody>
      </p:sp>
      <p:pic>
        <p:nvPicPr>
          <p:cNvPr id="190467" name="Picture 3" descr="dating1b"/>
          <p:cNvPicPr>
            <a:picLocks noChangeAspect="1" noChangeArrowheads="1"/>
          </p:cNvPicPr>
          <p:nvPr/>
        </p:nvPicPr>
        <p:blipFill>
          <a:blip r:embed="rId3"/>
          <a:srcRect/>
          <a:stretch>
            <a:fillRect/>
          </a:stretch>
        </p:blipFill>
        <p:spPr bwMode="auto">
          <a:xfrm>
            <a:off x="1289050" y="214313"/>
            <a:ext cx="6545263" cy="5943600"/>
          </a:xfrm>
          <a:prstGeom prst="rect">
            <a:avLst/>
          </a:prstGeom>
          <a:noFill/>
          <a:ln w="9525">
            <a:noFill/>
            <a:miter lim="800000"/>
            <a:headEnd/>
            <a:tailEnd/>
          </a:ln>
        </p:spPr>
      </p:pic>
      <p:sp>
        <p:nvSpPr>
          <p:cNvPr id="190468" name="Text Box 4"/>
          <p:cNvSpPr txBox="1">
            <a:spLocks noChangeArrowheads="1"/>
          </p:cNvSpPr>
          <p:nvPr/>
        </p:nvSpPr>
        <p:spPr bwMode="auto">
          <a:xfrm>
            <a:off x="2819400" y="1038225"/>
            <a:ext cx="1311275" cy="409575"/>
          </a:xfrm>
          <a:prstGeom prst="rect">
            <a:avLst/>
          </a:prstGeom>
          <a:noFill/>
          <a:ln w="9525">
            <a:noFill/>
            <a:miter lim="800000"/>
            <a:headEnd/>
            <a:tailEnd/>
          </a:ln>
        </p:spPr>
        <p:txBody>
          <a:bodyPr wrap="none">
            <a:spAutoFit/>
          </a:bodyPr>
          <a:lstStyle/>
          <a:p>
            <a:pPr algn="ctr">
              <a:lnSpc>
                <a:spcPct val="130000"/>
              </a:lnSpc>
            </a:pPr>
            <a:r>
              <a:rPr lang="en-US" sz="2400" b="1">
                <a:solidFill>
                  <a:schemeClr val="bg2"/>
                </a:solidFill>
              </a:rPr>
              <a:t>technique</a:t>
            </a:r>
          </a:p>
        </p:txBody>
      </p:sp>
      <p:sp>
        <p:nvSpPr>
          <p:cNvPr id="190469" name="Text Box 5"/>
          <p:cNvSpPr txBox="1">
            <a:spLocks noChangeArrowheads="1"/>
          </p:cNvSpPr>
          <p:nvPr/>
        </p:nvSpPr>
        <p:spPr bwMode="auto">
          <a:xfrm>
            <a:off x="2530475" y="381000"/>
            <a:ext cx="1431925" cy="409575"/>
          </a:xfrm>
          <a:prstGeom prst="rect">
            <a:avLst/>
          </a:prstGeom>
          <a:noFill/>
          <a:ln w="9525">
            <a:noFill/>
            <a:miter lim="800000"/>
            <a:headEnd/>
            <a:tailEnd/>
          </a:ln>
        </p:spPr>
        <p:txBody>
          <a:bodyPr wrap="none">
            <a:spAutoFit/>
          </a:bodyPr>
          <a:lstStyle/>
          <a:p>
            <a:pPr algn="ctr">
              <a:lnSpc>
                <a:spcPct val="130000"/>
              </a:lnSpc>
            </a:pPr>
            <a:r>
              <a:rPr lang="en-US" sz="2400" b="1">
                <a:solidFill>
                  <a:schemeClr val="bg2"/>
                </a:solidFill>
              </a:rPr>
              <a:t>techniques</a:t>
            </a:r>
          </a:p>
        </p:txBody>
      </p:sp>
      <p:sp>
        <p:nvSpPr>
          <p:cNvPr id="920583" name="Rectangle 7"/>
          <p:cNvSpPr>
            <a:spLocks noChangeArrowheads="1"/>
          </p:cNvSpPr>
          <p:nvPr/>
        </p:nvSpPr>
        <p:spPr bwMode="auto">
          <a:xfrm>
            <a:off x="2743200" y="2181225"/>
            <a:ext cx="1752600" cy="533400"/>
          </a:xfrm>
          <a:prstGeom prst="rect">
            <a:avLst/>
          </a:prstGeom>
          <a:gradFill rotWithShape="1">
            <a:gsLst>
              <a:gs pos="0">
                <a:schemeClr val="accent1">
                  <a:alpha val="20000"/>
                </a:schemeClr>
              </a:gs>
              <a:gs pos="100000">
                <a:schemeClr val="accent1">
                  <a:gamma/>
                  <a:shade val="46275"/>
                  <a:invGamma/>
                  <a:alpha val="20000"/>
                </a:schemeClr>
              </a:gs>
            </a:gsLst>
            <a:lin ang="5400000" scaled="1"/>
          </a:gradFill>
          <a:ln w="9525">
            <a:noFill/>
            <a:miter lim="800000"/>
            <a:headEnd/>
            <a:tailEnd/>
          </a:ln>
          <a:effectLst/>
        </p:spPr>
        <p:txBody>
          <a:bodyPr wrap="none" anchor="ctr"/>
          <a:lstStyle/>
          <a:p>
            <a:pPr algn="ctr">
              <a:defRPr/>
            </a:pPr>
            <a:endParaRPr lang="en-US"/>
          </a:p>
        </p:txBody>
      </p:sp>
      <p:sp>
        <p:nvSpPr>
          <p:cNvPr id="190471" name="AutoShape 5"/>
          <p:cNvSpPr>
            <a:spLocks noChangeArrowheads="1"/>
          </p:cNvSpPr>
          <p:nvPr/>
        </p:nvSpPr>
        <p:spPr bwMode="auto">
          <a:xfrm rot="10800000">
            <a:off x="3367088" y="2743200"/>
            <a:ext cx="976312" cy="409575"/>
          </a:xfrm>
          <a:prstGeom prst="rightArrow">
            <a:avLst>
              <a:gd name="adj1" fmla="val 50000"/>
              <a:gd name="adj2" fmla="val 50246"/>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351235" name="Text Box 4"/>
          <p:cNvSpPr txBox="1">
            <a:spLocks noChangeArrowheads="1"/>
          </p:cNvSpPr>
          <p:nvPr/>
        </p:nvSpPr>
        <p:spPr bwMode="auto">
          <a:xfrm>
            <a:off x="914400" y="2000250"/>
            <a:ext cx="7315200" cy="12001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000" b="1" baseline="0"/>
              <a:t>A.3. or “Third Order Absolute Dating”</a:t>
            </a:r>
          </a:p>
        </p:txBody>
      </p:sp>
      <p:sp>
        <p:nvSpPr>
          <p:cNvPr id="4" name="Rectangle 3"/>
          <p:cNvSpPr txBox="1">
            <a:spLocks noChangeArrowheads="1"/>
          </p:cNvSpPr>
          <p:nvPr/>
        </p:nvSpPr>
        <p:spPr bwMode="auto">
          <a:xfrm>
            <a:off x="1371600" y="3386138"/>
            <a:ext cx="6400800" cy="3094037"/>
          </a:xfrm>
          <a:prstGeom prst="rect">
            <a:avLst/>
          </a:prstGeom>
          <a:noFill/>
          <a:ln w="9525">
            <a:noFill/>
            <a:miter lim="800000"/>
            <a:headEnd/>
            <a:tailEnd/>
          </a:ln>
        </p:spPr>
        <p:txBody>
          <a:bodyPr>
            <a:spAutoFit/>
          </a:bodyPr>
          <a:lstStyle/>
          <a:p>
            <a:pPr algn="ctr" eaLnBrk="0" hangingPunct="0">
              <a:spcBef>
                <a:spcPct val="20000"/>
              </a:spcBef>
              <a:buClr>
                <a:schemeClr val="hlink"/>
              </a:buClr>
              <a:defRPr/>
            </a:pPr>
            <a:r>
              <a:rPr kumimoji="1" lang="en-US" sz="2800" b="1" kern="0" baseline="0" dirty="0">
                <a:solidFill>
                  <a:schemeClr val="bg1">
                    <a:lumMod val="90000"/>
                  </a:schemeClr>
                </a:solidFill>
                <a:latin typeface="+mn-lt"/>
              </a:rPr>
              <a:t>age inferred by </a:t>
            </a:r>
          </a:p>
          <a:p>
            <a:pPr algn="ctr" eaLnBrk="0" hangingPunct="0">
              <a:spcBef>
                <a:spcPct val="20000"/>
              </a:spcBef>
              <a:buClr>
                <a:schemeClr val="hlink"/>
              </a:buClr>
              <a:defRPr/>
            </a:pPr>
            <a:r>
              <a:rPr kumimoji="1" lang="en-US" sz="3600" b="1" kern="0" baseline="0" dirty="0">
                <a:latin typeface="+mn-lt"/>
              </a:rPr>
              <a:t>correlating source bed </a:t>
            </a:r>
          </a:p>
          <a:p>
            <a:pPr algn="ctr" eaLnBrk="0" hangingPunct="0">
              <a:spcBef>
                <a:spcPct val="20000"/>
              </a:spcBef>
              <a:buClr>
                <a:schemeClr val="hlink"/>
              </a:buClr>
              <a:defRPr/>
            </a:pPr>
            <a:r>
              <a:rPr kumimoji="1" lang="en-US" sz="2800" b="1" kern="0" baseline="0" dirty="0">
                <a:solidFill>
                  <a:schemeClr val="bg1">
                    <a:lumMod val="90000"/>
                  </a:schemeClr>
                </a:solidFill>
                <a:latin typeface="+mn-lt"/>
              </a:rPr>
              <a:t>with a deposit whose actual age is known</a:t>
            </a:r>
          </a:p>
          <a:p>
            <a:pPr eaLnBrk="0" hangingPunct="0">
              <a:lnSpc>
                <a:spcPct val="0"/>
              </a:lnSpc>
              <a:spcBef>
                <a:spcPct val="20000"/>
              </a:spcBef>
              <a:buClr>
                <a:schemeClr val="hlink"/>
              </a:buClr>
              <a:defRPr/>
            </a:pPr>
            <a:endParaRPr kumimoji="1" lang="en-US" sz="4400" b="1" kern="0" baseline="0" dirty="0">
              <a:solidFill>
                <a:schemeClr val="bg1">
                  <a:lumMod val="90000"/>
                </a:schemeClr>
              </a:solidFill>
              <a:latin typeface="+mn-lt"/>
            </a:endParaRPr>
          </a:p>
          <a:p>
            <a:pPr marL="1047750" lvl="1" indent="-533400" eaLnBrk="0" hangingPunct="0">
              <a:lnSpc>
                <a:spcPct val="120000"/>
              </a:lnSpc>
              <a:spcBef>
                <a:spcPct val="20000"/>
              </a:spcBef>
              <a:defRPr/>
            </a:pPr>
            <a:endParaRPr kumimoji="1" lang="en-US" sz="100" b="1" kern="0" dirty="0">
              <a:solidFill>
                <a:schemeClr val="bg1">
                  <a:lumMod val="90000"/>
                </a:schemeClr>
              </a:solidFill>
              <a:latin typeface="+mn-lt"/>
            </a:endParaRPr>
          </a:p>
          <a:p>
            <a:pPr marL="465138" lvl="1" eaLnBrk="0" hangingPunct="0">
              <a:lnSpc>
                <a:spcPct val="120000"/>
              </a:lnSpc>
              <a:spcBef>
                <a:spcPct val="20000"/>
              </a:spcBef>
              <a:defRPr/>
            </a:pPr>
            <a:r>
              <a:rPr kumimoji="1" lang="en-US" sz="2000" b="1" kern="0" baseline="0" dirty="0">
                <a:solidFill>
                  <a:schemeClr val="bg1">
                    <a:lumMod val="90000"/>
                  </a:schemeClr>
                </a:solidFill>
                <a:latin typeface="+mn-lt"/>
              </a:rPr>
              <a:t>e.g., </a:t>
            </a:r>
            <a:r>
              <a:rPr kumimoji="1" lang="en-US" sz="2000" b="1" kern="0" baseline="0" dirty="0" err="1">
                <a:solidFill>
                  <a:schemeClr val="bg1">
                    <a:lumMod val="90000"/>
                  </a:schemeClr>
                </a:solidFill>
                <a:latin typeface="+mn-lt"/>
              </a:rPr>
              <a:t>Trinil</a:t>
            </a:r>
            <a:r>
              <a:rPr kumimoji="1" lang="en-US" sz="2000" b="1" kern="0" baseline="0" dirty="0">
                <a:solidFill>
                  <a:schemeClr val="bg1">
                    <a:lumMod val="90000"/>
                  </a:schemeClr>
                </a:solidFill>
                <a:latin typeface="+mn-lt"/>
              </a:rPr>
              <a:t> gravel with </a:t>
            </a:r>
            <a:r>
              <a:rPr kumimoji="1" lang="en-US" sz="2000" b="1" kern="0" baseline="0" dirty="0" err="1">
                <a:solidFill>
                  <a:schemeClr val="bg1">
                    <a:lumMod val="90000"/>
                  </a:schemeClr>
                </a:solidFill>
                <a:latin typeface="+mn-lt"/>
              </a:rPr>
              <a:t>Trinil</a:t>
            </a:r>
            <a:r>
              <a:rPr kumimoji="1" lang="en-US" sz="2000" b="1" kern="0" baseline="0" dirty="0">
                <a:solidFill>
                  <a:schemeClr val="bg1">
                    <a:lumMod val="90000"/>
                  </a:schemeClr>
                </a:solidFill>
                <a:latin typeface="+mn-lt"/>
              </a:rPr>
              <a:t> gravel whose actual age has been determined</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53282" name="Text Box 2"/>
          <p:cNvSpPr txBox="1">
            <a:spLocks noChangeArrowheads="1"/>
          </p:cNvSpPr>
          <p:nvPr/>
        </p:nvSpPr>
        <p:spPr bwMode="auto">
          <a:xfrm>
            <a:off x="2863850" y="6245225"/>
            <a:ext cx="3435350" cy="369888"/>
          </a:xfrm>
          <a:prstGeom prst="rect">
            <a:avLst/>
          </a:prstGeom>
          <a:noFill/>
          <a:ln w="9525">
            <a:noFill/>
            <a:miter lim="800000"/>
            <a:headEnd/>
            <a:tailEnd/>
          </a:ln>
        </p:spPr>
        <p:txBody>
          <a:bodyPr wrap="none">
            <a:spAutoFit/>
          </a:bodyPr>
          <a:lstStyle/>
          <a:p>
            <a:pPr algn="ctr">
              <a:lnSpc>
                <a:spcPct val="150000"/>
              </a:lnSpc>
            </a:pPr>
            <a:r>
              <a:rPr lang="en-US" sz="1200" i="1" baseline="0">
                <a:solidFill>
                  <a:srgbClr val="FFFFFF"/>
                </a:solidFill>
              </a:rPr>
              <a:t>Understanding Humans, 10th Ed.</a:t>
            </a:r>
            <a:r>
              <a:rPr lang="en-US" sz="1200" baseline="0">
                <a:solidFill>
                  <a:srgbClr val="FFFFFF"/>
                </a:solidFill>
              </a:rPr>
              <a:t>, p. 245.</a:t>
            </a:r>
          </a:p>
        </p:txBody>
      </p:sp>
      <p:pic>
        <p:nvPicPr>
          <p:cNvPr id="353283" name="Picture 13" descr="text 10th ed p 245ca2.jpg"/>
          <p:cNvPicPr>
            <a:picLocks noChangeAspect="1"/>
          </p:cNvPicPr>
          <p:nvPr/>
        </p:nvPicPr>
        <p:blipFill>
          <a:blip r:embed="rId3"/>
          <a:srcRect/>
          <a:stretch>
            <a:fillRect/>
          </a:stretch>
        </p:blipFill>
        <p:spPr bwMode="auto">
          <a:xfrm>
            <a:off x="685800" y="1828800"/>
            <a:ext cx="7772400" cy="3132138"/>
          </a:xfrm>
          <a:prstGeom prst="rect">
            <a:avLst/>
          </a:prstGeom>
          <a:noFill/>
          <a:ln w="9525">
            <a:noFill/>
            <a:miter lim="800000"/>
            <a:headEnd/>
            <a:tailEnd/>
          </a:ln>
        </p:spPr>
      </p:pic>
      <p:sp>
        <p:nvSpPr>
          <p:cNvPr id="353284" name="AutoShape 5"/>
          <p:cNvSpPr>
            <a:spLocks noChangeArrowheads="1"/>
          </p:cNvSpPr>
          <p:nvPr/>
        </p:nvSpPr>
        <p:spPr bwMode="auto">
          <a:xfrm rot="10800000">
            <a:off x="3792538" y="3262313"/>
            <a:ext cx="976312" cy="409575"/>
          </a:xfrm>
          <a:prstGeom prst="rightArrow">
            <a:avLst>
              <a:gd name="adj1" fmla="val 50000"/>
              <a:gd name="adj2" fmla="val 50246"/>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
        <p:nvSpPr>
          <p:cNvPr id="353285" name="Rounded Rectangle 15"/>
          <p:cNvSpPr>
            <a:spLocks noChangeArrowheads="1"/>
          </p:cNvSpPr>
          <p:nvPr/>
        </p:nvSpPr>
        <p:spPr bwMode="auto">
          <a:xfrm>
            <a:off x="1004888" y="3276600"/>
            <a:ext cx="1219200" cy="533400"/>
          </a:xfrm>
          <a:prstGeom prst="roundRect">
            <a:avLst>
              <a:gd name="adj" fmla="val 16667"/>
            </a:avLst>
          </a:prstGeom>
          <a:noFill/>
          <a:ln w="76200" algn="ctr">
            <a:solidFill>
              <a:srgbClr val="FF9900"/>
            </a:solidFill>
            <a:round/>
            <a:headEnd/>
            <a:tailEnd/>
          </a:ln>
        </p:spPr>
        <p:txBody>
          <a:bodyPr/>
          <a:lstStyle/>
          <a:p>
            <a:pPr algn="ctr"/>
            <a:endParaRPr lang="en-US"/>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55330" name="Picture 7" descr="Java_map"/>
          <p:cNvPicPr>
            <a:picLocks noChangeAspect="1" noChangeArrowheads="1"/>
          </p:cNvPicPr>
          <p:nvPr/>
        </p:nvPicPr>
        <p:blipFill>
          <a:blip r:embed="rId3"/>
          <a:srcRect/>
          <a:stretch>
            <a:fillRect/>
          </a:stretch>
        </p:blipFill>
        <p:spPr bwMode="auto">
          <a:xfrm>
            <a:off x="914400" y="585788"/>
            <a:ext cx="2476500" cy="1776412"/>
          </a:xfrm>
          <a:prstGeom prst="rect">
            <a:avLst/>
          </a:prstGeom>
          <a:noFill/>
          <a:ln w="9525">
            <a:noFill/>
            <a:miter lim="800000"/>
            <a:headEnd/>
            <a:tailEnd/>
          </a:ln>
        </p:spPr>
      </p:pic>
      <p:sp>
        <p:nvSpPr>
          <p:cNvPr id="355331" name="Text Box 8"/>
          <p:cNvSpPr txBox="1">
            <a:spLocks noChangeArrowheads="1"/>
          </p:cNvSpPr>
          <p:nvPr/>
        </p:nvSpPr>
        <p:spPr bwMode="auto">
          <a:xfrm>
            <a:off x="631825" y="2490788"/>
            <a:ext cx="7888288" cy="695325"/>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400" b="1" baseline="0"/>
              <a:t>Java stratigraphy</a:t>
            </a:r>
          </a:p>
        </p:txBody>
      </p:sp>
      <p:sp>
        <p:nvSpPr>
          <p:cNvPr id="71684" name="Rectangle 9"/>
          <p:cNvSpPr>
            <a:spLocks noChangeArrowheads="1"/>
          </p:cNvSpPr>
          <p:nvPr/>
        </p:nvSpPr>
        <p:spPr bwMode="auto">
          <a:xfrm>
            <a:off x="914400" y="3182938"/>
            <a:ext cx="7315200" cy="3108325"/>
          </a:xfrm>
          <a:prstGeom prst="rect">
            <a:avLst/>
          </a:prstGeom>
          <a:noFill/>
          <a:ln w="9525">
            <a:noFill/>
            <a:miter lim="800000"/>
            <a:headEnd/>
            <a:tailEnd/>
          </a:ln>
        </p:spPr>
        <p:txBody>
          <a:bodyPr>
            <a:spAutoFit/>
          </a:bodyPr>
          <a:lstStyle/>
          <a:p>
            <a:pPr marL="342900" indent="-342900">
              <a:spcBef>
                <a:spcPct val="20000"/>
              </a:spcBef>
              <a:buClr>
                <a:schemeClr val="hlink"/>
              </a:buClr>
              <a:buFontTx/>
              <a:buChar char="•"/>
              <a:defRPr/>
            </a:pPr>
            <a:r>
              <a:rPr kumimoji="1" lang="en-US" sz="2800" b="1" baseline="0" dirty="0">
                <a:solidFill>
                  <a:schemeClr val="bg1">
                    <a:lumMod val="90000"/>
                  </a:schemeClr>
                </a:solidFill>
              </a:rPr>
              <a:t>Modern deposits and bones</a:t>
            </a:r>
          </a:p>
          <a:p>
            <a:pPr marL="342900" indent="-342900">
              <a:spcBef>
                <a:spcPct val="20000"/>
              </a:spcBef>
              <a:buClr>
                <a:schemeClr val="hlink"/>
              </a:buClr>
              <a:buFontTx/>
              <a:buChar char="•"/>
              <a:defRPr/>
            </a:pPr>
            <a:r>
              <a:rPr kumimoji="1" lang="en-US" sz="2800" b="1" baseline="0" dirty="0" err="1">
                <a:solidFill>
                  <a:schemeClr val="bg1">
                    <a:lumMod val="90000"/>
                  </a:schemeClr>
                </a:solidFill>
              </a:rPr>
              <a:t>Sampoeng</a:t>
            </a:r>
            <a:r>
              <a:rPr kumimoji="1" lang="en-US" sz="2800" b="1" baseline="0" dirty="0">
                <a:solidFill>
                  <a:schemeClr val="bg1">
                    <a:lumMod val="90000"/>
                  </a:schemeClr>
                </a:solidFill>
              </a:rPr>
              <a:t> stratum </a:t>
            </a:r>
            <a:r>
              <a:rPr kumimoji="1" lang="en-US" b="1" baseline="0" dirty="0">
                <a:solidFill>
                  <a:schemeClr val="bg1">
                    <a:lumMod val="90000"/>
                  </a:schemeClr>
                </a:solidFill>
              </a:rPr>
              <a:t>(Neolithic)</a:t>
            </a:r>
            <a:endParaRPr kumimoji="1" lang="en-US" sz="2800" b="1" baseline="0" dirty="0">
              <a:solidFill>
                <a:schemeClr val="bg1">
                  <a:lumMod val="90000"/>
                </a:schemeClr>
              </a:solidFill>
            </a:endParaRPr>
          </a:p>
          <a:p>
            <a:pPr marL="342900" indent="-342900">
              <a:spcBef>
                <a:spcPct val="20000"/>
              </a:spcBef>
              <a:buClr>
                <a:schemeClr val="hlink"/>
              </a:buClr>
              <a:buFontTx/>
              <a:buChar char="•"/>
              <a:defRPr/>
            </a:pPr>
            <a:r>
              <a:rPr kumimoji="1" lang="en-US" sz="2800" b="1" baseline="0" dirty="0" err="1"/>
              <a:t>Ngandong</a:t>
            </a:r>
            <a:r>
              <a:rPr kumimoji="1" lang="en-US" sz="2800" b="1" baseline="0" dirty="0"/>
              <a:t> stratum </a:t>
            </a:r>
            <a:r>
              <a:rPr kumimoji="1" lang="en-US" b="1" baseline="0" dirty="0"/>
              <a:t>(Upper Pleistocene)</a:t>
            </a:r>
          </a:p>
          <a:p>
            <a:pPr marL="342900" indent="-342900">
              <a:spcBef>
                <a:spcPct val="20000"/>
              </a:spcBef>
              <a:buClr>
                <a:schemeClr val="hlink"/>
              </a:buClr>
              <a:buFontTx/>
              <a:buChar char="•"/>
              <a:defRPr/>
            </a:pPr>
            <a:r>
              <a:rPr kumimoji="1" lang="en-US" sz="2800" b="1" baseline="0" dirty="0" err="1">
                <a:solidFill>
                  <a:schemeClr val="bg1">
                    <a:lumMod val="90000"/>
                  </a:schemeClr>
                </a:solidFill>
              </a:rPr>
              <a:t>Trinil</a:t>
            </a:r>
            <a:r>
              <a:rPr kumimoji="1" lang="en-US" sz="2800" b="1" baseline="0" dirty="0">
                <a:solidFill>
                  <a:schemeClr val="bg1">
                    <a:lumMod val="90000"/>
                  </a:schemeClr>
                </a:solidFill>
              </a:rPr>
              <a:t> stratum </a:t>
            </a:r>
            <a:r>
              <a:rPr kumimoji="1" lang="en-US" b="1" baseline="0" dirty="0">
                <a:solidFill>
                  <a:schemeClr val="bg1">
                    <a:lumMod val="90000"/>
                  </a:schemeClr>
                </a:solidFill>
              </a:rPr>
              <a:t>(</a:t>
            </a:r>
            <a:r>
              <a:rPr kumimoji="1" lang="en-US" b="1" i="1" baseline="0" dirty="0">
                <a:solidFill>
                  <a:schemeClr val="bg1">
                    <a:lumMod val="90000"/>
                  </a:schemeClr>
                </a:solidFill>
              </a:rPr>
              <a:t>ca</a:t>
            </a:r>
            <a:r>
              <a:rPr kumimoji="1" lang="en-US" b="1" baseline="0" dirty="0">
                <a:solidFill>
                  <a:schemeClr val="bg1">
                    <a:lumMod val="90000"/>
                  </a:schemeClr>
                </a:solidFill>
              </a:rPr>
              <a:t>. 700,000 </a:t>
            </a:r>
            <a:r>
              <a:rPr kumimoji="1" lang="en-US" b="1" baseline="0" dirty="0" err="1">
                <a:solidFill>
                  <a:schemeClr val="bg1">
                    <a:lumMod val="90000"/>
                  </a:schemeClr>
                </a:solidFill>
              </a:rPr>
              <a:t>ybp</a:t>
            </a:r>
            <a:r>
              <a:rPr kumimoji="1" lang="en-US" b="1" baseline="0" dirty="0">
                <a:solidFill>
                  <a:schemeClr val="bg1">
                    <a:lumMod val="90000"/>
                  </a:schemeClr>
                </a:solidFill>
              </a:rPr>
              <a:t>)</a:t>
            </a:r>
            <a:endParaRPr kumimoji="1" lang="en-US" sz="2800" b="1" baseline="0" dirty="0">
              <a:solidFill>
                <a:schemeClr val="bg1">
                  <a:lumMod val="90000"/>
                </a:schemeClr>
              </a:solidFill>
            </a:endParaRPr>
          </a:p>
          <a:p>
            <a:pPr marL="342900" indent="-342900">
              <a:spcBef>
                <a:spcPct val="20000"/>
              </a:spcBef>
              <a:buClr>
                <a:schemeClr val="hlink"/>
              </a:buClr>
              <a:buFontTx/>
              <a:buChar char="•"/>
              <a:defRPr/>
            </a:pPr>
            <a:r>
              <a:rPr kumimoji="1" lang="en-US" sz="2800" b="1" baseline="0" dirty="0" err="1">
                <a:solidFill>
                  <a:schemeClr val="bg1">
                    <a:lumMod val="90000"/>
                  </a:schemeClr>
                </a:solidFill>
              </a:rPr>
              <a:t>Djetis</a:t>
            </a:r>
            <a:r>
              <a:rPr kumimoji="1" lang="en-US" sz="2800" b="1" baseline="0" dirty="0">
                <a:solidFill>
                  <a:schemeClr val="bg1">
                    <a:lumMod val="90000"/>
                  </a:schemeClr>
                </a:solidFill>
              </a:rPr>
              <a:t> stratum </a:t>
            </a:r>
            <a:r>
              <a:rPr kumimoji="1" lang="en-US" b="1" baseline="0" dirty="0">
                <a:solidFill>
                  <a:schemeClr val="bg1">
                    <a:lumMod val="90000"/>
                  </a:schemeClr>
                </a:solidFill>
              </a:rPr>
              <a:t>(Lower Pleistocene)</a:t>
            </a:r>
            <a:endParaRPr kumimoji="1" lang="en-US" sz="2800" b="1" baseline="0" dirty="0">
              <a:solidFill>
                <a:schemeClr val="bg1">
                  <a:lumMod val="90000"/>
                </a:schemeClr>
              </a:solidFill>
            </a:endParaRPr>
          </a:p>
          <a:p>
            <a:pPr marL="342900" indent="-342900">
              <a:spcBef>
                <a:spcPct val="20000"/>
              </a:spcBef>
              <a:buClr>
                <a:schemeClr val="hlink"/>
              </a:buClr>
              <a:buFontTx/>
              <a:buChar char="•"/>
              <a:defRPr/>
            </a:pPr>
            <a:r>
              <a:rPr kumimoji="1" lang="en-US" sz="2800" b="1" baseline="0" dirty="0">
                <a:solidFill>
                  <a:schemeClr val="bg1">
                    <a:lumMod val="90000"/>
                  </a:schemeClr>
                </a:solidFill>
              </a:rPr>
              <a:t>Three or more strata </a:t>
            </a:r>
            <a:r>
              <a:rPr kumimoji="1" lang="en-US" b="1" baseline="0" dirty="0">
                <a:solidFill>
                  <a:schemeClr val="bg1">
                    <a:lumMod val="90000"/>
                  </a:schemeClr>
                </a:solidFill>
              </a:rPr>
              <a:t>(Pliocene)</a:t>
            </a:r>
          </a:p>
        </p:txBody>
      </p:sp>
      <p:sp>
        <p:nvSpPr>
          <p:cNvPr id="355333" name="AutoShape 5"/>
          <p:cNvSpPr>
            <a:spLocks noChangeArrowheads="1"/>
          </p:cNvSpPr>
          <p:nvPr/>
        </p:nvSpPr>
        <p:spPr bwMode="auto">
          <a:xfrm rot="10800000">
            <a:off x="7877175" y="4343400"/>
            <a:ext cx="976313" cy="409575"/>
          </a:xfrm>
          <a:prstGeom prst="rightArrow">
            <a:avLst>
              <a:gd name="adj1" fmla="val 50000"/>
              <a:gd name="adj2" fmla="val 50246"/>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57378" name="Picture 7" descr="Java_map"/>
          <p:cNvPicPr>
            <a:picLocks noChangeAspect="1" noChangeArrowheads="1"/>
          </p:cNvPicPr>
          <p:nvPr/>
        </p:nvPicPr>
        <p:blipFill>
          <a:blip r:embed="rId3"/>
          <a:srcRect/>
          <a:stretch>
            <a:fillRect/>
          </a:stretch>
        </p:blipFill>
        <p:spPr bwMode="auto">
          <a:xfrm>
            <a:off x="914400" y="585788"/>
            <a:ext cx="2476500" cy="1776412"/>
          </a:xfrm>
          <a:prstGeom prst="rect">
            <a:avLst/>
          </a:prstGeom>
          <a:noFill/>
          <a:ln w="9525">
            <a:noFill/>
            <a:miter lim="800000"/>
            <a:headEnd/>
            <a:tailEnd/>
          </a:ln>
        </p:spPr>
      </p:pic>
      <p:sp>
        <p:nvSpPr>
          <p:cNvPr id="357379" name="Text Box 8"/>
          <p:cNvSpPr txBox="1">
            <a:spLocks noChangeArrowheads="1"/>
          </p:cNvSpPr>
          <p:nvPr/>
        </p:nvSpPr>
        <p:spPr bwMode="auto">
          <a:xfrm>
            <a:off x="631825" y="2490788"/>
            <a:ext cx="7888288" cy="695325"/>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400" b="1" baseline="0"/>
              <a:t>Java stratigraphy</a:t>
            </a:r>
          </a:p>
        </p:txBody>
      </p:sp>
      <p:sp>
        <p:nvSpPr>
          <p:cNvPr id="71684" name="Rectangle 9"/>
          <p:cNvSpPr>
            <a:spLocks noChangeArrowheads="1"/>
          </p:cNvSpPr>
          <p:nvPr/>
        </p:nvSpPr>
        <p:spPr bwMode="auto">
          <a:xfrm>
            <a:off x="914400" y="3182938"/>
            <a:ext cx="7315200" cy="3108325"/>
          </a:xfrm>
          <a:prstGeom prst="rect">
            <a:avLst/>
          </a:prstGeom>
          <a:noFill/>
          <a:ln w="9525">
            <a:noFill/>
            <a:miter lim="800000"/>
            <a:headEnd/>
            <a:tailEnd/>
          </a:ln>
        </p:spPr>
        <p:txBody>
          <a:bodyPr>
            <a:spAutoFit/>
          </a:bodyPr>
          <a:lstStyle/>
          <a:p>
            <a:pPr marL="342900" indent="-342900">
              <a:spcBef>
                <a:spcPct val="20000"/>
              </a:spcBef>
              <a:buClr>
                <a:schemeClr val="hlink"/>
              </a:buClr>
              <a:buFontTx/>
              <a:buChar char="•"/>
              <a:defRPr/>
            </a:pPr>
            <a:r>
              <a:rPr kumimoji="1" lang="en-US" sz="2800" b="1" baseline="0" dirty="0">
                <a:solidFill>
                  <a:schemeClr val="bg1">
                    <a:lumMod val="90000"/>
                  </a:schemeClr>
                </a:solidFill>
              </a:rPr>
              <a:t>Modern deposits and bones</a:t>
            </a:r>
          </a:p>
          <a:p>
            <a:pPr marL="342900" indent="-342900">
              <a:spcBef>
                <a:spcPct val="20000"/>
              </a:spcBef>
              <a:buClr>
                <a:schemeClr val="hlink"/>
              </a:buClr>
              <a:buFontTx/>
              <a:buChar char="•"/>
              <a:defRPr/>
            </a:pPr>
            <a:r>
              <a:rPr kumimoji="1" lang="en-US" sz="2800" b="1" baseline="0" dirty="0" err="1">
                <a:solidFill>
                  <a:schemeClr val="bg1">
                    <a:lumMod val="90000"/>
                  </a:schemeClr>
                </a:solidFill>
              </a:rPr>
              <a:t>Sampoeng</a:t>
            </a:r>
            <a:r>
              <a:rPr kumimoji="1" lang="en-US" sz="2800" b="1" baseline="0" dirty="0">
                <a:solidFill>
                  <a:schemeClr val="bg1">
                    <a:lumMod val="90000"/>
                  </a:schemeClr>
                </a:solidFill>
              </a:rPr>
              <a:t> stratum </a:t>
            </a:r>
            <a:r>
              <a:rPr kumimoji="1" lang="en-US" b="1" baseline="0" dirty="0">
                <a:solidFill>
                  <a:schemeClr val="bg1">
                    <a:lumMod val="90000"/>
                  </a:schemeClr>
                </a:solidFill>
              </a:rPr>
              <a:t>(Neolithic)</a:t>
            </a:r>
            <a:endParaRPr kumimoji="1" lang="en-US" sz="2800" b="1" baseline="0" dirty="0">
              <a:solidFill>
                <a:schemeClr val="bg1">
                  <a:lumMod val="90000"/>
                </a:schemeClr>
              </a:solidFill>
            </a:endParaRPr>
          </a:p>
          <a:p>
            <a:pPr marL="342900" indent="-342900">
              <a:spcBef>
                <a:spcPct val="20000"/>
              </a:spcBef>
              <a:buClr>
                <a:schemeClr val="hlink"/>
              </a:buClr>
              <a:buFontTx/>
              <a:buChar char="•"/>
              <a:defRPr/>
            </a:pPr>
            <a:r>
              <a:rPr kumimoji="1" lang="en-US" sz="2800" b="1" baseline="0" dirty="0" err="1"/>
              <a:t>Ngandong</a:t>
            </a:r>
            <a:r>
              <a:rPr kumimoji="1" lang="en-US" sz="2800" b="1" baseline="0" dirty="0"/>
              <a:t> stratum </a:t>
            </a:r>
            <a:r>
              <a:rPr kumimoji="1" lang="en-US" b="1" baseline="0" dirty="0"/>
              <a:t>(Upper Pleistocene)</a:t>
            </a:r>
          </a:p>
          <a:p>
            <a:pPr marL="342900" indent="-342900">
              <a:spcBef>
                <a:spcPct val="20000"/>
              </a:spcBef>
              <a:buClr>
                <a:schemeClr val="hlink"/>
              </a:buClr>
              <a:buFontTx/>
              <a:buChar char="•"/>
              <a:defRPr/>
            </a:pPr>
            <a:r>
              <a:rPr kumimoji="1" lang="en-US" sz="2800" b="1" baseline="0" dirty="0" err="1">
                <a:solidFill>
                  <a:srgbClr val="000000"/>
                </a:solidFill>
              </a:rPr>
              <a:t>Trinil</a:t>
            </a:r>
            <a:r>
              <a:rPr kumimoji="1" lang="en-US" sz="2800" b="1" baseline="0" dirty="0">
                <a:solidFill>
                  <a:srgbClr val="000000"/>
                </a:solidFill>
              </a:rPr>
              <a:t> stratum </a:t>
            </a:r>
            <a:r>
              <a:rPr kumimoji="1" lang="en-US" b="1" baseline="0" dirty="0">
                <a:solidFill>
                  <a:srgbClr val="000000"/>
                </a:solidFill>
              </a:rPr>
              <a:t>(</a:t>
            </a:r>
            <a:r>
              <a:rPr kumimoji="1" lang="en-US" b="1" i="1" baseline="0" dirty="0">
                <a:solidFill>
                  <a:srgbClr val="000000"/>
                </a:solidFill>
              </a:rPr>
              <a:t>ca</a:t>
            </a:r>
            <a:r>
              <a:rPr kumimoji="1" lang="en-US" b="1" baseline="0" dirty="0">
                <a:solidFill>
                  <a:srgbClr val="000000"/>
                </a:solidFill>
              </a:rPr>
              <a:t>. 700,000 </a:t>
            </a:r>
            <a:r>
              <a:rPr kumimoji="1" lang="en-US" b="1" baseline="0" dirty="0" err="1">
                <a:solidFill>
                  <a:srgbClr val="000000"/>
                </a:solidFill>
              </a:rPr>
              <a:t>ybp</a:t>
            </a:r>
            <a:r>
              <a:rPr kumimoji="1" lang="en-US" b="1" baseline="0" dirty="0">
                <a:solidFill>
                  <a:srgbClr val="000000"/>
                </a:solidFill>
              </a:rPr>
              <a:t>)</a:t>
            </a:r>
            <a:endParaRPr kumimoji="1" lang="en-US" sz="2800" b="1" baseline="0" dirty="0">
              <a:solidFill>
                <a:srgbClr val="000000"/>
              </a:solidFill>
            </a:endParaRPr>
          </a:p>
          <a:p>
            <a:pPr marL="342900" indent="-342900">
              <a:spcBef>
                <a:spcPct val="20000"/>
              </a:spcBef>
              <a:buClr>
                <a:schemeClr val="hlink"/>
              </a:buClr>
              <a:buFontTx/>
              <a:buChar char="•"/>
              <a:defRPr/>
            </a:pPr>
            <a:r>
              <a:rPr kumimoji="1" lang="en-US" sz="2800" b="1" baseline="0" dirty="0" err="1">
                <a:solidFill>
                  <a:schemeClr val="bg1">
                    <a:lumMod val="90000"/>
                  </a:schemeClr>
                </a:solidFill>
              </a:rPr>
              <a:t>Djetis</a:t>
            </a:r>
            <a:r>
              <a:rPr kumimoji="1" lang="en-US" sz="2800" b="1" baseline="0" dirty="0">
                <a:solidFill>
                  <a:schemeClr val="bg1">
                    <a:lumMod val="90000"/>
                  </a:schemeClr>
                </a:solidFill>
              </a:rPr>
              <a:t> stratum </a:t>
            </a:r>
            <a:r>
              <a:rPr kumimoji="1" lang="en-US" b="1" baseline="0" dirty="0">
                <a:solidFill>
                  <a:schemeClr val="bg1">
                    <a:lumMod val="90000"/>
                  </a:schemeClr>
                </a:solidFill>
              </a:rPr>
              <a:t>(Lower Pleistocene)</a:t>
            </a:r>
            <a:endParaRPr kumimoji="1" lang="en-US" sz="2800" b="1" baseline="0" dirty="0">
              <a:solidFill>
                <a:schemeClr val="bg1">
                  <a:lumMod val="90000"/>
                </a:schemeClr>
              </a:solidFill>
            </a:endParaRPr>
          </a:p>
          <a:p>
            <a:pPr marL="342900" indent="-342900">
              <a:spcBef>
                <a:spcPct val="20000"/>
              </a:spcBef>
              <a:buClr>
                <a:schemeClr val="hlink"/>
              </a:buClr>
              <a:buFontTx/>
              <a:buChar char="•"/>
              <a:defRPr/>
            </a:pPr>
            <a:r>
              <a:rPr kumimoji="1" lang="en-US" sz="2800" b="1" baseline="0" dirty="0">
                <a:solidFill>
                  <a:schemeClr val="bg1">
                    <a:lumMod val="90000"/>
                  </a:schemeClr>
                </a:solidFill>
              </a:rPr>
              <a:t>Three or more strata </a:t>
            </a:r>
            <a:r>
              <a:rPr kumimoji="1" lang="en-US" b="1" baseline="0" dirty="0">
                <a:solidFill>
                  <a:schemeClr val="bg1">
                    <a:lumMod val="90000"/>
                  </a:schemeClr>
                </a:solidFill>
              </a:rPr>
              <a:t>(Pliocene)</a:t>
            </a:r>
          </a:p>
        </p:txBody>
      </p:sp>
      <p:sp>
        <p:nvSpPr>
          <p:cNvPr id="357381" name="AutoShape 5"/>
          <p:cNvSpPr>
            <a:spLocks noChangeArrowheads="1"/>
          </p:cNvSpPr>
          <p:nvPr/>
        </p:nvSpPr>
        <p:spPr bwMode="auto">
          <a:xfrm rot="10800000">
            <a:off x="7877175" y="4862513"/>
            <a:ext cx="976313" cy="409575"/>
          </a:xfrm>
          <a:prstGeom prst="rightArrow">
            <a:avLst>
              <a:gd name="adj1" fmla="val 50000"/>
              <a:gd name="adj2" fmla="val 50246"/>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59426" name="Picture 7" descr="Java_map"/>
          <p:cNvPicPr>
            <a:picLocks noChangeAspect="1" noChangeArrowheads="1"/>
          </p:cNvPicPr>
          <p:nvPr/>
        </p:nvPicPr>
        <p:blipFill>
          <a:blip r:embed="rId3"/>
          <a:srcRect/>
          <a:stretch>
            <a:fillRect/>
          </a:stretch>
        </p:blipFill>
        <p:spPr bwMode="auto">
          <a:xfrm>
            <a:off x="914400" y="585788"/>
            <a:ext cx="2476500" cy="1776412"/>
          </a:xfrm>
          <a:prstGeom prst="rect">
            <a:avLst/>
          </a:prstGeom>
          <a:noFill/>
          <a:ln w="9525">
            <a:noFill/>
            <a:miter lim="800000"/>
            <a:headEnd/>
            <a:tailEnd/>
          </a:ln>
        </p:spPr>
      </p:pic>
      <p:sp>
        <p:nvSpPr>
          <p:cNvPr id="359427" name="Text Box 8"/>
          <p:cNvSpPr txBox="1">
            <a:spLocks noChangeArrowheads="1"/>
          </p:cNvSpPr>
          <p:nvPr/>
        </p:nvSpPr>
        <p:spPr bwMode="auto">
          <a:xfrm>
            <a:off x="631825" y="2490788"/>
            <a:ext cx="7888288" cy="695325"/>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400" b="1" baseline="0"/>
              <a:t>Java stratigraphy</a:t>
            </a:r>
          </a:p>
        </p:txBody>
      </p:sp>
      <p:sp>
        <p:nvSpPr>
          <p:cNvPr id="71684" name="Rectangle 9"/>
          <p:cNvSpPr>
            <a:spLocks noChangeArrowheads="1"/>
          </p:cNvSpPr>
          <p:nvPr/>
        </p:nvSpPr>
        <p:spPr bwMode="auto">
          <a:xfrm>
            <a:off x="914400" y="3182938"/>
            <a:ext cx="7315200" cy="3108325"/>
          </a:xfrm>
          <a:prstGeom prst="rect">
            <a:avLst/>
          </a:prstGeom>
          <a:noFill/>
          <a:ln w="9525">
            <a:noFill/>
            <a:miter lim="800000"/>
            <a:headEnd/>
            <a:tailEnd/>
          </a:ln>
        </p:spPr>
        <p:txBody>
          <a:bodyPr>
            <a:spAutoFit/>
          </a:bodyPr>
          <a:lstStyle/>
          <a:p>
            <a:pPr marL="342900" indent="-342900">
              <a:spcBef>
                <a:spcPct val="20000"/>
              </a:spcBef>
              <a:buClr>
                <a:schemeClr val="hlink"/>
              </a:buClr>
              <a:buFontTx/>
              <a:buChar char="•"/>
              <a:defRPr/>
            </a:pPr>
            <a:r>
              <a:rPr kumimoji="1" lang="en-US" sz="2800" b="1" baseline="0" dirty="0">
                <a:solidFill>
                  <a:schemeClr val="bg1">
                    <a:lumMod val="90000"/>
                  </a:schemeClr>
                </a:solidFill>
              </a:rPr>
              <a:t>Modern deposits and bones</a:t>
            </a:r>
          </a:p>
          <a:p>
            <a:pPr marL="342900" indent="-342900">
              <a:spcBef>
                <a:spcPct val="20000"/>
              </a:spcBef>
              <a:buClr>
                <a:schemeClr val="hlink"/>
              </a:buClr>
              <a:buFontTx/>
              <a:buChar char="•"/>
              <a:defRPr/>
            </a:pPr>
            <a:r>
              <a:rPr kumimoji="1" lang="en-US" sz="2800" b="1" baseline="0" dirty="0" err="1">
                <a:solidFill>
                  <a:schemeClr val="bg1">
                    <a:lumMod val="90000"/>
                  </a:schemeClr>
                </a:solidFill>
              </a:rPr>
              <a:t>Sampoeng</a:t>
            </a:r>
            <a:r>
              <a:rPr kumimoji="1" lang="en-US" sz="2800" b="1" baseline="0" dirty="0">
                <a:solidFill>
                  <a:schemeClr val="bg1">
                    <a:lumMod val="90000"/>
                  </a:schemeClr>
                </a:solidFill>
              </a:rPr>
              <a:t> stratum </a:t>
            </a:r>
            <a:r>
              <a:rPr kumimoji="1" lang="en-US" b="1" baseline="0" dirty="0">
                <a:solidFill>
                  <a:schemeClr val="bg1">
                    <a:lumMod val="90000"/>
                  </a:schemeClr>
                </a:solidFill>
              </a:rPr>
              <a:t>(Neolithic)</a:t>
            </a:r>
            <a:endParaRPr kumimoji="1" lang="en-US" sz="2800" b="1" baseline="0" dirty="0">
              <a:solidFill>
                <a:schemeClr val="bg1">
                  <a:lumMod val="90000"/>
                </a:schemeClr>
              </a:solidFill>
            </a:endParaRPr>
          </a:p>
          <a:p>
            <a:pPr marL="342900" indent="-342900">
              <a:spcBef>
                <a:spcPct val="20000"/>
              </a:spcBef>
              <a:buClr>
                <a:schemeClr val="hlink"/>
              </a:buClr>
              <a:buFontTx/>
              <a:buChar char="•"/>
              <a:defRPr/>
            </a:pPr>
            <a:r>
              <a:rPr kumimoji="1" lang="en-US" sz="2800" b="1" baseline="0" dirty="0" err="1">
                <a:solidFill>
                  <a:schemeClr val="bg1">
                    <a:lumMod val="90000"/>
                  </a:schemeClr>
                </a:solidFill>
              </a:rPr>
              <a:t>Ngandong</a:t>
            </a:r>
            <a:r>
              <a:rPr kumimoji="1" lang="en-US" sz="2800" b="1" baseline="0" dirty="0">
                <a:solidFill>
                  <a:schemeClr val="bg1">
                    <a:lumMod val="90000"/>
                  </a:schemeClr>
                </a:solidFill>
              </a:rPr>
              <a:t> stratum </a:t>
            </a:r>
            <a:r>
              <a:rPr kumimoji="1" lang="en-US" b="1" baseline="0" dirty="0">
                <a:solidFill>
                  <a:schemeClr val="bg1">
                    <a:lumMod val="90000"/>
                  </a:schemeClr>
                </a:solidFill>
              </a:rPr>
              <a:t>(Upper Pleistocene)</a:t>
            </a:r>
          </a:p>
          <a:p>
            <a:pPr marL="342900" indent="-342900">
              <a:spcBef>
                <a:spcPct val="20000"/>
              </a:spcBef>
              <a:buClr>
                <a:schemeClr val="hlink"/>
              </a:buClr>
              <a:buFontTx/>
              <a:buChar char="•"/>
              <a:defRPr/>
            </a:pPr>
            <a:r>
              <a:rPr kumimoji="1" lang="en-US" sz="2800" b="1" baseline="0" dirty="0" err="1"/>
              <a:t>Trinil</a:t>
            </a:r>
            <a:r>
              <a:rPr kumimoji="1" lang="en-US" sz="2800" b="1" baseline="0" dirty="0"/>
              <a:t> stratum </a:t>
            </a:r>
            <a:r>
              <a:rPr kumimoji="1" lang="en-US" b="1" baseline="0" dirty="0"/>
              <a:t>(</a:t>
            </a:r>
            <a:r>
              <a:rPr kumimoji="1" lang="en-US" b="1" i="1" baseline="0" dirty="0"/>
              <a:t>ca</a:t>
            </a:r>
            <a:r>
              <a:rPr kumimoji="1" lang="en-US" b="1" baseline="0" dirty="0"/>
              <a:t>. 700,000 </a:t>
            </a:r>
            <a:r>
              <a:rPr kumimoji="1" lang="en-US" b="1" baseline="0" dirty="0" err="1"/>
              <a:t>ybp</a:t>
            </a:r>
            <a:r>
              <a:rPr kumimoji="1" lang="en-US" b="1" baseline="0" dirty="0"/>
              <a:t>)</a:t>
            </a:r>
            <a:endParaRPr kumimoji="1" lang="en-US" sz="2800" b="1" baseline="0" dirty="0"/>
          </a:p>
          <a:p>
            <a:pPr marL="342900" indent="-342900">
              <a:spcBef>
                <a:spcPct val="20000"/>
              </a:spcBef>
              <a:buClr>
                <a:schemeClr val="hlink"/>
              </a:buClr>
              <a:buFontTx/>
              <a:buChar char="•"/>
              <a:defRPr/>
            </a:pPr>
            <a:r>
              <a:rPr kumimoji="1" lang="en-US" sz="2800" b="1" baseline="0" dirty="0" err="1">
                <a:solidFill>
                  <a:schemeClr val="bg1">
                    <a:lumMod val="90000"/>
                  </a:schemeClr>
                </a:solidFill>
              </a:rPr>
              <a:t>Djetis</a:t>
            </a:r>
            <a:r>
              <a:rPr kumimoji="1" lang="en-US" sz="2800" b="1" baseline="0" dirty="0">
                <a:solidFill>
                  <a:schemeClr val="bg1">
                    <a:lumMod val="90000"/>
                  </a:schemeClr>
                </a:solidFill>
              </a:rPr>
              <a:t> stratum </a:t>
            </a:r>
            <a:r>
              <a:rPr kumimoji="1" lang="en-US" b="1" baseline="0" dirty="0">
                <a:solidFill>
                  <a:schemeClr val="bg1">
                    <a:lumMod val="90000"/>
                  </a:schemeClr>
                </a:solidFill>
              </a:rPr>
              <a:t>(Lower Pleistocene)</a:t>
            </a:r>
            <a:endParaRPr kumimoji="1" lang="en-US" sz="2800" b="1" baseline="0" dirty="0">
              <a:solidFill>
                <a:schemeClr val="bg1">
                  <a:lumMod val="90000"/>
                </a:schemeClr>
              </a:solidFill>
            </a:endParaRPr>
          </a:p>
          <a:p>
            <a:pPr marL="342900" indent="-342900">
              <a:spcBef>
                <a:spcPct val="20000"/>
              </a:spcBef>
              <a:buClr>
                <a:schemeClr val="hlink"/>
              </a:buClr>
              <a:buFontTx/>
              <a:buChar char="•"/>
              <a:defRPr/>
            </a:pPr>
            <a:r>
              <a:rPr kumimoji="1" lang="en-US" sz="2800" b="1" baseline="0" dirty="0">
                <a:solidFill>
                  <a:schemeClr val="bg1">
                    <a:lumMod val="90000"/>
                  </a:schemeClr>
                </a:solidFill>
              </a:rPr>
              <a:t>Three or more strata </a:t>
            </a:r>
            <a:r>
              <a:rPr kumimoji="1" lang="en-US" b="1" baseline="0" dirty="0">
                <a:solidFill>
                  <a:schemeClr val="bg1">
                    <a:lumMod val="90000"/>
                  </a:schemeClr>
                </a:solidFill>
              </a:rPr>
              <a:t>(Pliocene)</a:t>
            </a:r>
          </a:p>
        </p:txBody>
      </p:sp>
      <p:sp>
        <p:nvSpPr>
          <p:cNvPr id="911370" name="Rectangle 10"/>
          <p:cNvSpPr>
            <a:spLocks noChangeArrowheads="1"/>
          </p:cNvSpPr>
          <p:nvPr/>
        </p:nvSpPr>
        <p:spPr bwMode="auto">
          <a:xfrm>
            <a:off x="914400" y="4724400"/>
            <a:ext cx="7315200" cy="590550"/>
          </a:xfrm>
          <a:prstGeom prst="rect">
            <a:avLst/>
          </a:prstGeom>
          <a:gradFill rotWithShape="1">
            <a:gsLst>
              <a:gs pos="0">
                <a:schemeClr val="accent1">
                  <a:alpha val="11000"/>
                </a:schemeClr>
              </a:gs>
              <a:gs pos="100000">
                <a:schemeClr val="accent1">
                  <a:gamma/>
                  <a:shade val="78824"/>
                  <a:invGamma/>
                  <a:alpha val="12000"/>
                </a:schemeClr>
              </a:gs>
            </a:gsLst>
            <a:lin ang="5400000" scaled="1"/>
          </a:gradFill>
          <a:ln w="9525">
            <a:solidFill>
              <a:schemeClr val="tx1"/>
            </a:solidFill>
            <a:miter lim="800000"/>
            <a:headEnd/>
            <a:tailEnd/>
          </a:ln>
          <a:effectLst/>
        </p:spPr>
        <p:txBody>
          <a:bodyPr wrap="none" anchor="ctr"/>
          <a:lstStyle/>
          <a:p>
            <a:pPr algn="ctr">
              <a:defRPr/>
            </a:pPr>
            <a:endParaRPr lang="en-US"/>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61474" name="Picture 2" descr="Java_map"/>
          <p:cNvPicPr>
            <a:picLocks noChangeAspect="1" noChangeArrowheads="1"/>
          </p:cNvPicPr>
          <p:nvPr/>
        </p:nvPicPr>
        <p:blipFill>
          <a:blip r:embed="rId3"/>
          <a:srcRect/>
          <a:stretch>
            <a:fillRect/>
          </a:stretch>
        </p:blipFill>
        <p:spPr bwMode="auto">
          <a:xfrm>
            <a:off x="114300" y="47625"/>
            <a:ext cx="8991600" cy="6448425"/>
          </a:xfrm>
          <a:prstGeom prst="rect">
            <a:avLst/>
          </a:prstGeom>
          <a:noFill/>
          <a:ln w="9525">
            <a:noFill/>
            <a:miter lim="800000"/>
            <a:headEnd/>
            <a:tailEnd/>
          </a:ln>
        </p:spPr>
      </p:pic>
      <p:sp>
        <p:nvSpPr>
          <p:cNvPr id="361475" name="Text Box 3"/>
          <p:cNvSpPr txBox="1">
            <a:spLocks noChangeArrowheads="1"/>
          </p:cNvSpPr>
          <p:nvPr/>
        </p:nvSpPr>
        <p:spPr bwMode="auto">
          <a:xfrm>
            <a:off x="4114800" y="3684588"/>
            <a:ext cx="1074738" cy="457200"/>
          </a:xfrm>
          <a:prstGeom prst="rect">
            <a:avLst/>
          </a:prstGeom>
          <a:solidFill>
            <a:schemeClr val="tx2"/>
          </a:solidFill>
          <a:ln w="9525">
            <a:noFill/>
            <a:miter lim="800000"/>
            <a:headEnd/>
            <a:tailEnd/>
          </a:ln>
        </p:spPr>
        <p:txBody>
          <a:bodyPr wrap="none">
            <a:spAutoFit/>
          </a:bodyPr>
          <a:lstStyle/>
          <a:p>
            <a:pPr algn="ctr"/>
            <a:r>
              <a:rPr lang="en-US" sz="2400" b="1" baseline="0">
                <a:solidFill>
                  <a:srgbClr val="FF0000"/>
                </a:solidFill>
              </a:rPr>
              <a:t>Trinil</a:t>
            </a:r>
          </a:p>
        </p:txBody>
      </p:sp>
      <p:sp>
        <p:nvSpPr>
          <p:cNvPr id="72708" name="Rectangle 4"/>
          <p:cNvSpPr>
            <a:spLocks noChangeArrowheads="1"/>
          </p:cNvSpPr>
          <p:nvPr/>
        </p:nvSpPr>
        <p:spPr bwMode="auto">
          <a:xfrm>
            <a:off x="4191000" y="4191000"/>
            <a:ext cx="4572000" cy="2017713"/>
          </a:xfrm>
          <a:prstGeom prst="rect">
            <a:avLst/>
          </a:prstGeom>
          <a:solidFill>
            <a:schemeClr val="tx2"/>
          </a:solidFill>
          <a:ln w="9525">
            <a:noFill/>
            <a:miter lim="800000"/>
            <a:headEnd/>
            <a:tailEnd/>
          </a:ln>
        </p:spPr>
        <p:txBody>
          <a:bodyPr>
            <a:spAutoFit/>
          </a:bodyPr>
          <a:lstStyle/>
          <a:p>
            <a:pPr>
              <a:spcBef>
                <a:spcPct val="20000"/>
              </a:spcBef>
              <a:buClr>
                <a:schemeClr val="hlink"/>
              </a:buClr>
              <a:buFontTx/>
              <a:buChar char="•"/>
              <a:defRPr/>
            </a:pPr>
            <a:r>
              <a:rPr kumimoji="1" lang="en-US" b="1" baseline="0" dirty="0">
                <a:solidFill>
                  <a:schemeClr val="bg1">
                    <a:lumMod val="90000"/>
                  </a:schemeClr>
                </a:solidFill>
              </a:rPr>
              <a:t>Modern deposits and bones</a:t>
            </a:r>
          </a:p>
          <a:p>
            <a:pPr>
              <a:spcBef>
                <a:spcPct val="20000"/>
              </a:spcBef>
              <a:buClr>
                <a:schemeClr val="hlink"/>
              </a:buClr>
              <a:buFontTx/>
              <a:buChar char="•"/>
              <a:defRPr/>
            </a:pPr>
            <a:r>
              <a:rPr kumimoji="1" lang="en-US" b="1" baseline="0" dirty="0" err="1">
                <a:solidFill>
                  <a:schemeClr val="bg1">
                    <a:lumMod val="90000"/>
                  </a:schemeClr>
                </a:solidFill>
              </a:rPr>
              <a:t>Sampoeng</a:t>
            </a:r>
            <a:r>
              <a:rPr kumimoji="1" lang="en-US" b="1" baseline="0" dirty="0">
                <a:solidFill>
                  <a:schemeClr val="bg1">
                    <a:lumMod val="90000"/>
                  </a:schemeClr>
                </a:solidFill>
              </a:rPr>
              <a:t> stratum </a:t>
            </a:r>
            <a:r>
              <a:rPr kumimoji="1" lang="en-US" sz="1200" b="1" baseline="0" dirty="0">
                <a:solidFill>
                  <a:schemeClr val="bg1">
                    <a:lumMod val="90000"/>
                  </a:schemeClr>
                </a:solidFill>
              </a:rPr>
              <a:t>(Neolithic)</a:t>
            </a:r>
            <a:endParaRPr kumimoji="1" lang="en-US" b="1" baseline="0" dirty="0">
              <a:solidFill>
                <a:schemeClr val="bg1">
                  <a:lumMod val="90000"/>
                </a:schemeClr>
              </a:solidFill>
            </a:endParaRPr>
          </a:p>
          <a:p>
            <a:pPr>
              <a:spcBef>
                <a:spcPct val="20000"/>
              </a:spcBef>
              <a:buClr>
                <a:schemeClr val="hlink"/>
              </a:buClr>
              <a:buFontTx/>
              <a:buChar char="•"/>
              <a:defRPr/>
            </a:pPr>
            <a:r>
              <a:rPr kumimoji="1" lang="en-US" b="1" baseline="0" dirty="0" err="1">
                <a:solidFill>
                  <a:schemeClr val="bg1">
                    <a:lumMod val="90000"/>
                  </a:schemeClr>
                </a:solidFill>
              </a:rPr>
              <a:t>Ngandong</a:t>
            </a:r>
            <a:r>
              <a:rPr kumimoji="1" lang="en-US" b="1" baseline="0" dirty="0">
                <a:solidFill>
                  <a:schemeClr val="bg1">
                    <a:lumMod val="90000"/>
                  </a:schemeClr>
                </a:solidFill>
              </a:rPr>
              <a:t> stratum </a:t>
            </a:r>
            <a:r>
              <a:rPr kumimoji="1" lang="en-US" sz="1200" b="1" baseline="0" dirty="0">
                <a:solidFill>
                  <a:schemeClr val="bg1">
                    <a:lumMod val="90000"/>
                  </a:schemeClr>
                </a:solidFill>
              </a:rPr>
              <a:t>(Upper Pleistocene)</a:t>
            </a:r>
          </a:p>
          <a:p>
            <a:pPr>
              <a:spcBef>
                <a:spcPct val="20000"/>
              </a:spcBef>
              <a:buClr>
                <a:schemeClr val="hlink"/>
              </a:buClr>
              <a:buFontTx/>
              <a:buChar char="•"/>
              <a:defRPr/>
            </a:pPr>
            <a:r>
              <a:rPr kumimoji="1" lang="en-US" b="1" baseline="0" dirty="0" err="1"/>
              <a:t>Trinil</a:t>
            </a:r>
            <a:r>
              <a:rPr kumimoji="1" lang="en-US" b="1" baseline="0" dirty="0"/>
              <a:t> stratum </a:t>
            </a:r>
            <a:r>
              <a:rPr kumimoji="1" lang="en-US" sz="1200" b="1" baseline="0" dirty="0"/>
              <a:t>(Middle Pleistocene)</a:t>
            </a:r>
            <a:endParaRPr kumimoji="1" lang="en-US" b="1" baseline="0" dirty="0"/>
          </a:p>
          <a:p>
            <a:pPr>
              <a:spcBef>
                <a:spcPct val="20000"/>
              </a:spcBef>
              <a:buClr>
                <a:schemeClr val="hlink"/>
              </a:buClr>
              <a:buFontTx/>
              <a:buChar char="•"/>
              <a:defRPr/>
            </a:pPr>
            <a:r>
              <a:rPr kumimoji="1" lang="en-US" b="1" baseline="0" dirty="0" err="1">
                <a:solidFill>
                  <a:schemeClr val="bg1">
                    <a:lumMod val="90000"/>
                  </a:schemeClr>
                </a:solidFill>
              </a:rPr>
              <a:t>Djetis</a:t>
            </a:r>
            <a:r>
              <a:rPr kumimoji="1" lang="en-US" b="1" baseline="0" dirty="0">
                <a:solidFill>
                  <a:schemeClr val="bg1">
                    <a:lumMod val="90000"/>
                  </a:schemeClr>
                </a:solidFill>
              </a:rPr>
              <a:t> stratum </a:t>
            </a:r>
            <a:r>
              <a:rPr kumimoji="1" lang="en-US" sz="1200" b="1" baseline="0" dirty="0">
                <a:solidFill>
                  <a:schemeClr val="bg1">
                    <a:lumMod val="90000"/>
                  </a:schemeClr>
                </a:solidFill>
              </a:rPr>
              <a:t>(Lower Pleistocene)</a:t>
            </a:r>
            <a:endParaRPr kumimoji="1" lang="en-US" b="1" baseline="0" dirty="0">
              <a:solidFill>
                <a:schemeClr val="bg1">
                  <a:lumMod val="90000"/>
                </a:schemeClr>
              </a:solidFill>
            </a:endParaRPr>
          </a:p>
          <a:p>
            <a:pPr>
              <a:spcBef>
                <a:spcPct val="20000"/>
              </a:spcBef>
              <a:buClr>
                <a:schemeClr val="hlink"/>
              </a:buClr>
              <a:buFontTx/>
              <a:buChar char="•"/>
              <a:defRPr/>
            </a:pPr>
            <a:r>
              <a:rPr kumimoji="1" lang="en-US" b="1" baseline="0" dirty="0">
                <a:solidFill>
                  <a:schemeClr val="bg1">
                    <a:lumMod val="90000"/>
                  </a:schemeClr>
                </a:solidFill>
              </a:rPr>
              <a:t>Three or more strata </a:t>
            </a:r>
            <a:r>
              <a:rPr kumimoji="1" lang="en-US" sz="1200" b="1" baseline="0" dirty="0">
                <a:solidFill>
                  <a:schemeClr val="bg1">
                    <a:lumMod val="90000"/>
                  </a:schemeClr>
                </a:solidFill>
              </a:rPr>
              <a:t>(Pliocene)</a:t>
            </a:r>
          </a:p>
        </p:txBody>
      </p:sp>
      <p:sp>
        <p:nvSpPr>
          <p:cNvPr id="72709" name="Text Box 6"/>
          <p:cNvSpPr txBox="1">
            <a:spLocks noChangeArrowheads="1"/>
          </p:cNvSpPr>
          <p:nvPr/>
        </p:nvSpPr>
        <p:spPr bwMode="auto">
          <a:xfrm>
            <a:off x="1327150" y="2971800"/>
            <a:ext cx="1457325" cy="457200"/>
          </a:xfrm>
          <a:prstGeom prst="rect">
            <a:avLst/>
          </a:prstGeom>
          <a:solidFill>
            <a:schemeClr val="tx2"/>
          </a:solidFill>
          <a:ln w="9525">
            <a:noFill/>
            <a:miter lim="800000"/>
            <a:headEnd/>
            <a:tailEnd/>
          </a:ln>
        </p:spPr>
        <p:txBody>
          <a:bodyPr wrap="none">
            <a:spAutoFit/>
          </a:bodyPr>
          <a:lstStyle/>
          <a:p>
            <a:pPr algn="ctr"/>
            <a:r>
              <a:rPr lang="en-US" sz="2400" b="1" baseline="0">
                <a:solidFill>
                  <a:srgbClr val="FF0000"/>
                </a:solidFill>
              </a:rPr>
              <a:t>Jakarta</a:t>
            </a:r>
          </a:p>
        </p:txBody>
      </p:sp>
      <p:sp>
        <p:nvSpPr>
          <p:cNvPr id="72710" name="Rectangle 7"/>
          <p:cNvSpPr>
            <a:spLocks noChangeArrowheads="1"/>
          </p:cNvSpPr>
          <p:nvPr/>
        </p:nvSpPr>
        <p:spPr bwMode="auto">
          <a:xfrm>
            <a:off x="2895600" y="2543175"/>
            <a:ext cx="5029200" cy="369888"/>
          </a:xfrm>
          <a:prstGeom prst="rect">
            <a:avLst/>
          </a:prstGeom>
          <a:solidFill>
            <a:schemeClr val="tx2"/>
          </a:solidFill>
          <a:ln w="57150">
            <a:noFill/>
            <a:miter lim="800000"/>
            <a:headEnd/>
            <a:tailEnd/>
          </a:ln>
        </p:spPr>
        <p:txBody>
          <a:bodyPr>
            <a:spAutoFit/>
          </a:bodyPr>
          <a:lstStyle/>
          <a:p>
            <a:pPr>
              <a:spcBef>
                <a:spcPct val="20000"/>
              </a:spcBef>
              <a:buClr>
                <a:schemeClr val="hlink"/>
              </a:buClr>
            </a:pPr>
            <a:r>
              <a:rPr kumimoji="1" lang="en-US" b="1" baseline="0"/>
              <a:t> = Trinil stratum (</a:t>
            </a:r>
            <a:r>
              <a:rPr kumimoji="1" lang="en-US" b="1" i="1" baseline="0"/>
              <a:t>ca.</a:t>
            </a:r>
            <a:r>
              <a:rPr kumimoji="1" lang="en-US" b="1" baseline="0"/>
              <a:t>, 700,000 ybp)</a:t>
            </a:r>
          </a:p>
        </p:txBody>
      </p:sp>
      <p:sp>
        <p:nvSpPr>
          <p:cNvPr id="72712" name="Text Box 10"/>
          <p:cNvSpPr txBox="1">
            <a:spLocks noChangeArrowheads="1"/>
          </p:cNvSpPr>
          <p:nvPr/>
        </p:nvSpPr>
        <p:spPr bwMode="auto">
          <a:xfrm>
            <a:off x="1654175" y="2543175"/>
            <a:ext cx="1179513" cy="366713"/>
          </a:xfrm>
          <a:prstGeom prst="rect">
            <a:avLst/>
          </a:prstGeom>
          <a:solidFill>
            <a:schemeClr val="tx2"/>
          </a:solidFill>
          <a:ln w="9525">
            <a:noFill/>
            <a:miter lim="800000"/>
            <a:headEnd/>
            <a:tailEnd/>
          </a:ln>
        </p:spPr>
        <p:txBody>
          <a:bodyPr wrap="none">
            <a:spAutoFit/>
          </a:bodyPr>
          <a:lstStyle/>
          <a:p>
            <a:pPr algn="ctr"/>
            <a:r>
              <a:rPr lang="en-US" b="1" baseline="0"/>
              <a:t>R.1. = c</a:t>
            </a:r>
          </a:p>
        </p:txBody>
      </p:sp>
      <p:sp>
        <p:nvSpPr>
          <p:cNvPr id="361480" name="Rectangle 14"/>
          <p:cNvSpPr>
            <a:spLocks noChangeArrowheads="1"/>
          </p:cNvSpPr>
          <p:nvPr/>
        </p:nvSpPr>
        <p:spPr bwMode="auto">
          <a:xfrm>
            <a:off x="4191000" y="5181600"/>
            <a:ext cx="4572000" cy="366713"/>
          </a:xfrm>
          <a:prstGeom prst="rect">
            <a:avLst/>
          </a:prstGeom>
          <a:solidFill>
            <a:schemeClr val="tx2"/>
          </a:solidFill>
          <a:ln w="9525">
            <a:noFill/>
            <a:miter lim="800000"/>
            <a:headEnd/>
            <a:tailEnd/>
          </a:ln>
        </p:spPr>
        <p:txBody>
          <a:bodyPr>
            <a:spAutoFit/>
          </a:bodyPr>
          <a:lstStyle/>
          <a:p>
            <a:pPr>
              <a:spcBef>
                <a:spcPct val="20000"/>
              </a:spcBef>
              <a:buClr>
                <a:schemeClr val="hlink"/>
              </a:buClr>
              <a:buFontTx/>
              <a:buChar char="•"/>
            </a:pPr>
            <a:r>
              <a:rPr kumimoji="1" lang="en-US" b="1" baseline="0"/>
              <a:t>Trinil stratum </a:t>
            </a:r>
            <a:r>
              <a:rPr kumimoji="1" lang="en-US" sz="1200" b="1" baseline="0"/>
              <a:t>(</a:t>
            </a:r>
            <a:r>
              <a:rPr kumimoji="1" lang="en-US" b="1" i="1" baseline="0"/>
              <a:t>ca.</a:t>
            </a:r>
            <a:r>
              <a:rPr kumimoji="1" lang="en-US" b="1" baseline="0"/>
              <a:t>, 700,000 ybp</a:t>
            </a:r>
            <a:r>
              <a:rPr kumimoji="1" lang="en-US" sz="1200" b="1" baseline="0"/>
              <a:t>)</a:t>
            </a:r>
          </a:p>
        </p:txBody>
      </p:sp>
      <p:sp>
        <p:nvSpPr>
          <p:cNvPr id="361481" name="Text Box 8"/>
          <p:cNvSpPr txBox="1">
            <a:spLocks noChangeArrowheads="1"/>
          </p:cNvSpPr>
          <p:nvPr/>
        </p:nvSpPr>
        <p:spPr bwMode="auto">
          <a:xfrm>
            <a:off x="2935288" y="5181600"/>
            <a:ext cx="1179512" cy="366713"/>
          </a:xfrm>
          <a:prstGeom prst="rect">
            <a:avLst/>
          </a:prstGeom>
          <a:solidFill>
            <a:schemeClr val="tx2"/>
          </a:solidFill>
          <a:ln w="9525">
            <a:noFill/>
            <a:miter lim="800000"/>
            <a:headEnd/>
            <a:tailEnd/>
          </a:ln>
        </p:spPr>
        <p:txBody>
          <a:bodyPr wrap="none">
            <a:spAutoFit/>
          </a:bodyPr>
          <a:lstStyle/>
          <a:p>
            <a:pPr algn="ctr"/>
            <a:r>
              <a:rPr lang="en-US" b="1" baseline="0"/>
              <a:t>R.1. = c</a:t>
            </a:r>
          </a:p>
        </p:txBody>
      </p:sp>
      <p:sp>
        <p:nvSpPr>
          <p:cNvPr id="361482" name="AutoShape 5"/>
          <p:cNvSpPr>
            <a:spLocks noChangeArrowheads="1"/>
          </p:cNvSpPr>
          <p:nvPr/>
        </p:nvSpPr>
        <p:spPr bwMode="auto">
          <a:xfrm>
            <a:off x="1084263" y="5167313"/>
            <a:ext cx="1658937" cy="409575"/>
          </a:xfrm>
          <a:prstGeom prst="rightArrow">
            <a:avLst>
              <a:gd name="adj1" fmla="val 50000"/>
              <a:gd name="adj2" fmla="val 50255"/>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
        <p:nvSpPr>
          <p:cNvPr id="14" name="AutoShape 5"/>
          <p:cNvSpPr>
            <a:spLocks noChangeArrowheads="1"/>
          </p:cNvSpPr>
          <p:nvPr/>
        </p:nvSpPr>
        <p:spPr bwMode="auto">
          <a:xfrm>
            <a:off x="-120650" y="2514600"/>
            <a:ext cx="1658938" cy="409575"/>
          </a:xfrm>
          <a:prstGeom prst="rightArrow">
            <a:avLst>
              <a:gd name="adj1" fmla="val 50000"/>
              <a:gd name="adj2" fmla="val 50255"/>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
        <p:nvSpPr>
          <p:cNvPr id="15" name="Rectangle 16"/>
          <p:cNvSpPr>
            <a:spLocks noChangeArrowheads="1"/>
          </p:cNvSpPr>
          <p:nvPr/>
        </p:nvSpPr>
        <p:spPr bwMode="auto">
          <a:xfrm>
            <a:off x="2895600" y="5162550"/>
            <a:ext cx="5867400" cy="400050"/>
          </a:xfrm>
          <a:prstGeom prst="rect">
            <a:avLst/>
          </a:prstGeom>
          <a:gradFill rotWithShape="1">
            <a:gsLst>
              <a:gs pos="0">
                <a:schemeClr val="accent1">
                  <a:alpha val="11000"/>
                </a:schemeClr>
              </a:gs>
              <a:gs pos="100000">
                <a:schemeClr val="accent1">
                  <a:gamma/>
                  <a:shade val="78824"/>
                  <a:invGamma/>
                  <a:alpha val="12000"/>
                </a:schemeClr>
              </a:gs>
            </a:gsLst>
            <a:lin ang="5400000" scaled="1"/>
          </a:gradFill>
          <a:ln w="9525">
            <a:solidFill>
              <a:schemeClr val="tx1"/>
            </a:solidFill>
            <a:miter lim="800000"/>
            <a:headEnd/>
            <a:tailEnd/>
          </a:ln>
          <a:effectLst/>
        </p:spPr>
        <p:txBody>
          <a:bodyPr wrap="none" anchor="ctr"/>
          <a:lstStyle/>
          <a:p>
            <a:pPr algn="ctr">
              <a:defRPr/>
            </a:pPr>
            <a:endParaRPr lang="en-US"/>
          </a:p>
        </p:txBody>
      </p:sp>
      <p:sp>
        <p:nvSpPr>
          <p:cNvPr id="16" name="Rectangle 16"/>
          <p:cNvSpPr>
            <a:spLocks noChangeArrowheads="1"/>
          </p:cNvSpPr>
          <p:nvPr/>
        </p:nvSpPr>
        <p:spPr bwMode="auto">
          <a:xfrm>
            <a:off x="990600" y="2971800"/>
            <a:ext cx="2514600" cy="442913"/>
          </a:xfrm>
          <a:prstGeom prst="rect">
            <a:avLst/>
          </a:prstGeom>
          <a:gradFill rotWithShape="1">
            <a:gsLst>
              <a:gs pos="0">
                <a:schemeClr val="accent1">
                  <a:alpha val="11000"/>
                </a:schemeClr>
              </a:gs>
              <a:gs pos="100000">
                <a:schemeClr val="accent1">
                  <a:gamma/>
                  <a:shade val="78824"/>
                  <a:invGamma/>
                  <a:alpha val="12000"/>
                </a:schemeClr>
              </a:gs>
            </a:gsLst>
            <a:lin ang="5400000" scaled="1"/>
          </a:gradFill>
          <a:ln w="9525">
            <a:solidFill>
              <a:schemeClr val="tx1"/>
            </a:solidFill>
            <a:miter lim="800000"/>
            <a:headEnd/>
            <a:tailEnd/>
          </a:ln>
          <a:effectLst/>
        </p:spPr>
        <p:txBody>
          <a:bodyPr wrap="none"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7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animBg="1"/>
      <p:bldP spid="72710" grpId="0" animBg="1"/>
      <p:bldP spid="72712" grpId="0" animBg="1"/>
      <p:bldP spid="14" grpId="0" animBg="1"/>
      <p:bldP spid="16"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pic>
        <p:nvPicPr>
          <p:cNvPr id="363522" name="Picture 2" descr="Java_map"/>
          <p:cNvPicPr>
            <a:picLocks noChangeAspect="1" noChangeArrowheads="1"/>
          </p:cNvPicPr>
          <p:nvPr/>
        </p:nvPicPr>
        <p:blipFill>
          <a:blip r:embed="rId3"/>
          <a:srcRect/>
          <a:stretch>
            <a:fillRect/>
          </a:stretch>
        </p:blipFill>
        <p:spPr bwMode="auto">
          <a:xfrm>
            <a:off x="114300" y="47625"/>
            <a:ext cx="8991600" cy="6448425"/>
          </a:xfrm>
          <a:prstGeom prst="rect">
            <a:avLst/>
          </a:prstGeom>
          <a:noFill/>
          <a:ln w="9525">
            <a:noFill/>
            <a:miter lim="800000"/>
            <a:headEnd/>
            <a:tailEnd/>
          </a:ln>
        </p:spPr>
      </p:pic>
      <p:sp>
        <p:nvSpPr>
          <p:cNvPr id="363523" name="Text Box 3"/>
          <p:cNvSpPr txBox="1">
            <a:spLocks noChangeArrowheads="1"/>
          </p:cNvSpPr>
          <p:nvPr/>
        </p:nvSpPr>
        <p:spPr bwMode="auto">
          <a:xfrm>
            <a:off x="4114800" y="3684588"/>
            <a:ext cx="1074738" cy="457200"/>
          </a:xfrm>
          <a:prstGeom prst="rect">
            <a:avLst/>
          </a:prstGeom>
          <a:solidFill>
            <a:schemeClr val="tx2"/>
          </a:solidFill>
          <a:ln w="9525">
            <a:noFill/>
            <a:miter lim="800000"/>
            <a:headEnd/>
            <a:tailEnd/>
          </a:ln>
        </p:spPr>
        <p:txBody>
          <a:bodyPr wrap="none">
            <a:spAutoFit/>
          </a:bodyPr>
          <a:lstStyle/>
          <a:p>
            <a:pPr algn="ctr"/>
            <a:r>
              <a:rPr lang="en-US" sz="2400" b="1" baseline="0">
                <a:solidFill>
                  <a:srgbClr val="FF0000"/>
                </a:solidFill>
              </a:rPr>
              <a:t>Trinil</a:t>
            </a:r>
          </a:p>
        </p:txBody>
      </p:sp>
      <p:sp>
        <p:nvSpPr>
          <p:cNvPr id="363524" name="Rectangle 4"/>
          <p:cNvSpPr>
            <a:spLocks noChangeArrowheads="1"/>
          </p:cNvSpPr>
          <p:nvPr/>
        </p:nvSpPr>
        <p:spPr bwMode="auto">
          <a:xfrm>
            <a:off x="4495800" y="4257675"/>
            <a:ext cx="4572000" cy="2017713"/>
          </a:xfrm>
          <a:prstGeom prst="rect">
            <a:avLst/>
          </a:prstGeom>
          <a:solidFill>
            <a:schemeClr val="tx2"/>
          </a:solidFill>
          <a:ln w="9525">
            <a:noFill/>
            <a:miter lim="800000"/>
            <a:headEnd/>
            <a:tailEnd/>
          </a:ln>
        </p:spPr>
        <p:txBody>
          <a:bodyPr>
            <a:spAutoFit/>
          </a:bodyPr>
          <a:lstStyle/>
          <a:p>
            <a:pPr>
              <a:spcBef>
                <a:spcPct val="20000"/>
              </a:spcBef>
              <a:buClr>
                <a:schemeClr val="hlink"/>
              </a:buClr>
              <a:buFontTx/>
              <a:buChar char="•"/>
            </a:pPr>
            <a:r>
              <a:rPr kumimoji="1" lang="en-US" b="1" baseline="0"/>
              <a:t>Modern deposits and bones</a:t>
            </a:r>
          </a:p>
          <a:p>
            <a:pPr>
              <a:spcBef>
                <a:spcPct val="20000"/>
              </a:spcBef>
              <a:buClr>
                <a:schemeClr val="hlink"/>
              </a:buClr>
              <a:buFontTx/>
              <a:buChar char="•"/>
            </a:pPr>
            <a:r>
              <a:rPr kumimoji="1" lang="en-US" b="1" baseline="0"/>
              <a:t>Sampoeng stratum </a:t>
            </a:r>
            <a:r>
              <a:rPr kumimoji="1" lang="en-US" sz="1200" b="1" baseline="0"/>
              <a:t>(Neolithic)</a:t>
            </a:r>
            <a:endParaRPr kumimoji="1" lang="en-US" b="1" baseline="0"/>
          </a:p>
          <a:p>
            <a:pPr>
              <a:spcBef>
                <a:spcPct val="20000"/>
              </a:spcBef>
              <a:buClr>
                <a:schemeClr val="hlink"/>
              </a:buClr>
              <a:buFontTx/>
              <a:buChar char="•"/>
            </a:pPr>
            <a:r>
              <a:rPr kumimoji="1" lang="en-US" b="1" baseline="0"/>
              <a:t>Ngandong stratum </a:t>
            </a:r>
            <a:r>
              <a:rPr kumimoji="1" lang="en-US" sz="1200" b="1" baseline="0"/>
              <a:t>(Upper Pleistocene)</a:t>
            </a:r>
          </a:p>
          <a:p>
            <a:pPr>
              <a:spcBef>
                <a:spcPct val="20000"/>
              </a:spcBef>
              <a:buClr>
                <a:schemeClr val="hlink"/>
              </a:buClr>
              <a:buFontTx/>
              <a:buChar char="•"/>
            </a:pPr>
            <a:r>
              <a:rPr kumimoji="1" lang="en-US" b="1" baseline="0"/>
              <a:t>Trinil stratum </a:t>
            </a:r>
            <a:r>
              <a:rPr kumimoji="1" lang="en-US" sz="1200" b="1" baseline="0"/>
              <a:t>(Middle Pleistocene)</a:t>
            </a:r>
            <a:endParaRPr kumimoji="1" lang="en-US" b="1" baseline="0"/>
          </a:p>
          <a:p>
            <a:pPr>
              <a:spcBef>
                <a:spcPct val="20000"/>
              </a:spcBef>
              <a:buClr>
                <a:schemeClr val="hlink"/>
              </a:buClr>
              <a:buFontTx/>
              <a:buChar char="•"/>
            </a:pPr>
            <a:r>
              <a:rPr kumimoji="1" lang="en-US" b="1" baseline="0"/>
              <a:t>Djetis stratum </a:t>
            </a:r>
            <a:r>
              <a:rPr kumimoji="1" lang="en-US" sz="1200" b="1" baseline="0"/>
              <a:t>(Lower Pleistocene)</a:t>
            </a:r>
            <a:endParaRPr kumimoji="1" lang="en-US" b="1" baseline="0"/>
          </a:p>
          <a:p>
            <a:pPr>
              <a:spcBef>
                <a:spcPct val="20000"/>
              </a:spcBef>
              <a:buClr>
                <a:schemeClr val="hlink"/>
              </a:buClr>
              <a:buFontTx/>
              <a:buChar char="•"/>
            </a:pPr>
            <a:r>
              <a:rPr kumimoji="1" lang="en-US" b="1" baseline="0"/>
              <a:t>Three or more strata </a:t>
            </a:r>
            <a:r>
              <a:rPr kumimoji="1" lang="en-US" sz="1200" b="1" baseline="0"/>
              <a:t>(Pliocene)</a:t>
            </a:r>
          </a:p>
        </p:txBody>
      </p:sp>
      <p:sp>
        <p:nvSpPr>
          <p:cNvPr id="363525" name="Text Box 6"/>
          <p:cNvSpPr txBox="1">
            <a:spLocks noChangeArrowheads="1"/>
          </p:cNvSpPr>
          <p:nvPr/>
        </p:nvSpPr>
        <p:spPr bwMode="auto">
          <a:xfrm>
            <a:off x="1327150" y="2971800"/>
            <a:ext cx="1457325" cy="457200"/>
          </a:xfrm>
          <a:prstGeom prst="rect">
            <a:avLst/>
          </a:prstGeom>
          <a:solidFill>
            <a:schemeClr val="tx2"/>
          </a:solidFill>
          <a:ln w="9525">
            <a:noFill/>
            <a:miter lim="800000"/>
            <a:headEnd/>
            <a:tailEnd/>
          </a:ln>
        </p:spPr>
        <p:txBody>
          <a:bodyPr wrap="none">
            <a:spAutoFit/>
          </a:bodyPr>
          <a:lstStyle/>
          <a:p>
            <a:pPr algn="ctr"/>
            <a:r>
              <a:rPr lang="en-US" sz="2400" b="1" baseline="0">
                <a:solidFill>
                  <a:srgbClr val="FF0000"/>
                </a:solidFill>
              </a:rPr>
              <a:t>Jakarta</a:t>
            </a:r>
          </a:p>
        </p:txBody>
      </p:sp>
      <p:sp>
        <p:nvSpPr>
          <p:cNvPr id="363526" name="Rectangle 7"/>
          <p:cNvSpPr>
            <a:spLocks noChangeArrowheads="1"/>
          </p:cNvSpPr>
          <p:nvPr/>
        </p:nvSpPr>
        <p:spPr bwMode="auto">
          <a:xfrm>
            <a:off x="990600" y="2528888"/>
            <a:ext cx="4572000" cy="366712"/>
          </a:xfrm>
          <a:prstGeom prst="rect">
            <a:avLst/>
          </a:prstGeom>
          <a:solidFill>
            <a:schemeClr val="tx2"/>
          </a:solidFill>
          <a:ln w="9525">
            <a:noFill/>
            <a:miter lim="800000"/>
            <a:headEnd/>
            <a:tailEnd/>
          </a:ln>
        </p:spPr>
        <p:txBody>
          <a:bodyPr>
            <a:spAutoFit/>
          </a:bodyPr>
          <a:lstStyle/>
          <a:p>
            <a:pPr>
              <a:spcBef>
                <a:spcPct val="20000"/>
              </a:spcBef>
              <a:buClr>
                <a:schemeClr val="hlink"/>
              </a:buClr>
              <a:buFontTx/>
              <a:buChar char="•"/>
            </a:pPr>
            <a:r>
              <a:rPr kumimoji="1" lang="en-US" b="1" baseline="0"/>
              <a:t>   Trinil stratum </a:t>
            </a:r>
            <a:r>
              <a:rPr kumimoji="1" lang="en-US" sz="1400" b="1" baseline="0"/>
              <a:t>(</a:t>
            </a:r>
            <a:r>
              <a:rPr kumimoji="1" lang="en-US" sz="1400" b="1" i="1" baseline="0"/>
              <a:t>ca.</a:t>
            </a:r>
            <a:r>
              <a:rPr kumimoji="1" lang="en-US" sz="1400" b="1" baseline="0"/>
              <a:t>, 700,000 ybp)</a:t>
            </a:r>
          </a:p>
        </p:txBody>
      </p:sp>
      <p:sp>
        <p:nvSpPr>
          <p:cNvPr id="363527" name="Text Box 8"/>
          <p:cNvSpPr txBox="1">
            <a:spLocks noChangeArrowheads="1"/>
          </p:cNvSpPr>
          <p:nvPr/>
        </p:nvSpPr>
        <p:spPr bwMode="auto">
          <a:xfrm>
            <a:off x="3392488" y="5253038"/>
            <a:ext cx="1179512" cy="366712"/>
          </a:xfrm>
          <a:prstGeom prst="rect">
            <a:avLst/>
          </a:prstGeom>
          <a:solidFill>
            <a:schemeClr val="tx2"/>
          </a:solidFill>
          <a:ln w="9525">
            <a:noFill/>
            <a:miter lim="800000"/>
            <a:headEnd/>
            <a:tailEnd/>
          </a:ln>
        </p:spPr>
        <p:txBody>
          <a:bodyPr wrap="none">
            <a:spAutoFit/>
          </a:bodyPr>
          <a:lstStyle/>
          <a:p>
            <a:pPr algn="ctr"/>
            <a:r>
              <a:rPr lang="en-US" b="1" baseline="0"/>
              <a:t>R.1. = c</a:t>
            </a:r>
          </a:p>
        </p:txBody>
      </p:sp>
      <p:sp>
        <p:nvSpPr>
          <p:cNvPr id="363528" name="Text Box 10"/>
          <p:cNvSpPr txBox="1">
            <a:spLocks noChangeArrowheads="1"/>
          </p:cNvSpPr>
          <p:nvPr/>
        </p:nvSpPr>
        <p:spPr bwMode="auto">
          <a:xfrm>
            <a:off x="268288" y="2528888"/>
            <a:ext cx="1179512" cy="366712"/>
          </a:xfrm>
          <a:prstGeom prst="rect">
            <a:avLst/>
          </a:prstGeom>
          <a:solidFill>
            <a:schemeClr val="tx2"/>
          </a:solidFill>
          <a:ln w="9525">
            <a:noFill/>
            <a:miter lim="800000"/>
            <a:headEnd/>
            <a:tailEnd/>
          </a:ln>
        </p:spPr>
        <p:txBody>
          <a:bodyPr wrap="none">
            <a:spAutoFit/>
          </a:bodyPr>
          <a:lstStyle/>
          <a:p>
            <a:pPr algn="ctr"/>
            <a:r>
              <a:rPr lang="en-US" b="1" baseline="0"/>
              <a:t>R.1. = c</a:t>
            </a:r>
          </a:p>
        </p:txBody>
      </p:sp>
      <p:sp>
        <p:nvSpPr>
          <p:cNvPr id="908301" name="Rectangle 13"/>
          <p:cNvSpPr>
            <a:spLocks noChangeArrowheads="1"/>
          </p:cNvSpPr>
          <p:nvPr/>
        </p:nvSpPr>
        <p:spPr bwMode="auto">
          <a:xfrm>
            <a:off x="266700" y="2514600"/>
            <a:ext cx="5295900" cy="381000"/>
          </a:xfrm>
          <a:prstGeom prst="rect">
            <a:avLst/>
          </a:prstGeom>
          <a:gradFill rotWithShape="1">
            <a:gsLst>
              <a:gs pos="0">
                <a:schemeClr val="accent1">
                  <a:alpha val="11000"/>
                </a:schemeClr>
              </a:gs>
              <a:gs pos="100000">
                <a:schemeClr val="accent1">
                  <a:gamma/>
                  <a:shade val="78824"/>
                  <a:invGamma/>
                  <a:alpha val="12000"/>
                </a:schemeClr>
              </a:gs>
            </a:gsLst>
            <a:lin ang="5400000" scaled="1"/>
          </a:gradFill>
          <a:ln w="9525">
            <a:solidFill>
              <a:schemeClr val="tx1"/>
            </a:solidFill>
            <a:miter lim="800000"/>
            <a:headEnd/>
            <a:tailEnd/>
          </a:ln>
          <a:effectLst/>
        </p:spPr>
        <p:txBody>
          <a:bodyPr wrap="none" anchor="ctr"/>
          <a:lstStyle/>
          <a:p>
            <a:pPr algn="ctr">
              <a:defRPr/>
            </a:pPr>
            <a:endParaRPr lang="en-US"/>
          </a:p>
        </p:txBody>
      </p:sp>
      <p:sp>
        <p:nvSpPr>
          <p:cNvPr id="363530" name="Rectangle 14"/>
          <p:cNvSpPr>
            <a:spLocks noChangeArrowheads="1"/>
          </p:cNvSpPr>
          <p:nvPr/>
        </p:nvSpPr>
        <p:spPr bwMode="auto">
          <a:xfrm>
            <a:off x="4495800" y="5238750"/>
            <a:ext cx="4572000" cy="366713"/>
          </a:xfrm>
          <a:prstGeom prst="rect">
            <a:avLst/>
          </a:prstGeom>
          <a:solidFill>
            <a:schemeClr val="tx2"/>
          </a:solidFill>
          <a:ln w="9525">
            <a:noFill/>
            <a:miter lim="800000"/>
            <a:headEnd/>
            <a:tailEnd/>
          </a:ln>
        </p:spPr>
        <p:txBody>
          <a:bodyPr>
            <a:spAutoFit/>
          </a:bodyPr>
          <a:lstStyle/>
          <a:p>
            <a:pPr>
              <a:spcBef>
                <a:spcPct val="20000"/>
              </a:spcBef>
              <a:buClr>
                <a:schemeClr val="hlink"/>
              </a:buClr>
              <a:buFontTx/>
              <a:buChar char="•"/>
            </a:pPr>
            <a:r>
              <a:rPr kumimoji="1" lang="en-US" b="1" baseline="0"/>
              <a:t>Trinil stratum </a:t>
            </a:r>
            <a:r>
              <a:rPr kumimoji="1" lang="en-US" sz="1200" b="1" baseline="0"/>
              <a:t>(</a:t>
            </a:r>
            <a:r>
              <a:rPr kumimoji="1" lang="en-US" b="1" i="1" baseline="0"/>
              <a:t>ca.</a:t>
            </a:r>
            <a:r>
              <a:rPr kumimoji="1" lang="en-US" b="1" baseline="0"/>
              <a:t>, 700,000 ybp</a:t>
            </a:r>
            <a:r>
              <a:rPr kumimoji="1" lang="en-US" sz="1200" b="1" baseline="0"/>
              <a:t>)</a:t>
            </a:r>
          </a:p>
        </p:txBody>
      </p:sp>
      <p:sp>
        <p:nvSpPr>
          <p:cNvPr id="908304" name="Rectangle 16"/>
          <p:cNvSpPr>
            <a:spLocks noChangeArrowheads="1"/>
          </p:cNvSpPr>
          <p:nvPr/>
        </p:nvSpPr>
        <p:spPr bwMode="auto">
          <a:xfrm>
            <a:off x="3352800" y="5238750"/>
            <a:ext cx="5638800" cy="400050"/>
          </a:xfrm>
          <a:prstGeom prst="rect">
            <a:avLst/>
          </a:prstGeom>
          <a:gradFill rotWithShape="1">
            <a:gsLst>
              <a:gs pos="0">
                <a:schemeClr val="accent1">
                  <a:alpha val="11000"/>
                </a:schemeClr>
              </a:gs>
              <a:gs pos="100000">
                <a:schemeClr val="accent1">
                  <a:gamma/>
                  <a:shade val="78824"/>
                  <a:invGamma/>
                  <a:alpha val="12000"/>
                </a:schemeClr>
              </a:gs>
            </a:gsLst>
            <a:lin ang="5400000" scaled="1"/>
          </a:gradFill>
          <a:ln w="9525">
            <a:solidFill>
              <a:schemeClr val="tx1"/>
            </a:solidFill>
            <a:miter lim="800000"/>
            <a:headEnd/>
            <a:tailEnd/>
          </a:ln>
          <a:effectLst/>
        </p:spPr>
        <p:txBody>
          <a:bodyPr wrap="none" anchor="ctr"/>
          <a:lstStyle/>
          <a:p>
            <a:pPr algn="ctr">
              <a:defRPr/>
            </a:pPr>
            <a:endParaRPr lang="en-US"/>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673100"/>
            <a:ext cx="8229600" cy="304800"/>
          </a:xfrm>
          <a:prstGeom prst="rect">
            <a:avLst/>
          </a:prstGeom>
          <a:noFill/>
          <a:ln w="9525">
            <a:noFill/>
            <a:miter lim="800000"/>
            <a:headEnd/>
            <a:tailEnd/>
          </a:ln>
        </p:spPr>
        <p:txBody>
          <a:bodyPr anchor="ctr"/>
          <a:lstStyle/>
          <a:p>
            <a:pPr algn="ctr" eaLnBrk="0" hangingPunct="0">
              <a:defRPr/>
            </a:pPr>
            <a:r>
              <a:rPr kumimoji="1" lang="en-US" sz="2000" i="1" dirty="0">
                <a:solidFill>
                  <a:srgbClr val="003300"/>
                </a:solidFill>
                <a:effectLst>
                  <a:outerShdw blurRad="38100" dist="38100" dir="2700000" algn="tl">
                    <a:srgbClr val="000000"/>
                  </a:outerShdw>
                </a:effectLst>
                <a:latin typeface="Arial" pitchFamily="34" charset="0"/>
                <a:cs typeface="Arial" pitchFamily="34" charset="0"/>
              </a:rPr>
              <a:t>In the Field and Lab</a:t>
            </a:r>
          </a:p>
        </p:txBody>
      </p:sp>
      <p:sp>
        <p:nvSpPr>
          <p:cNvPr id="365571" name="Text Box 4"/>
          <p:cNvSpPr txBox="1">
            <a:spLocks noChangeArrowheads="1"/>
          </p:cNvSpPr>
          <p:nvPr/>
        </p:nvSpPr>
        <p:spPr bwMode="auto">
          <a:xfrm>
            <a:off x="914400" y="2381250"/>
            <a:ext cx="7315200" cy="5905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3600" b="1" baseline="0"/>
              <a:t>paleomagnetism </a:t>
            </a:r>
          </a:p>
        </p:txBody>
      </p:sp>
      <p:sp>
        <p:nvSpPr>
          <p:cNvPr id="5" name="Rectangle 2051"/>
          <p:cNvSpPr txBox="1">
            <a:spLocks noChangeArrowheads="1"/>
          </p:cNvSpPr>
          <p:nvPr/>
        </p:nvSpPr>
        <p:spPr bwMode="auto">
          <a:xfrm>
            <a:off x="914400" y="3244850"/>
            <a:ext cx="7315200" cy="2246313"/>
          </a:xfrm>
          <a:prstGeom prst="rect">
            <a:avLst/>
          </a:prstGeom>
          <a:noFill/>
          <a:ln w="9525">
            <a:noFill/>
            <a:miter lim="800000"/>
            <a:headEnd/>
            <a:tailEnd/>
          </a:ln>
        </p:spPr>
        <p:txBody>
          <a:bodyPr>
            <a:spAutoFit/>
          </a:bodyPr>
          <a:lstStyle/>
          <a:p>
            <a:pPr algn="ctr" eaLnBrk="0" hangingPunct="0">
              <a:spcBef>
                <a:spcPct val="20000"/>
              </a:spcBef>
              <a:buClr>
                <a:schemeClr val="hlink"/>
              </a:buClr>
              <a:defRPr/>
            </a:pPr>
            <a:r>
              <a:rPr kumimoji="1" lang="en-US" sz="2800" b="1" kern="0" baseline="0" dirty="0">
                <a:latin typeface="+mn-lt"/>
              </a:rPr>
              <a:t>a form of relative dating that can be used for absolute dating because the historic pattern of the earth’s magnetic fluctuations and reversals is known and dated</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67618" name="Text Box 2"/>
          <p:cNvSpPr txBox="1">
            <a:spLocks noChangeArrowheads="1"/>
          </p:cNvSpPr>
          <p:nvPr/>
        </p:nvSpPr>
        <p:spPr bwMode="auto">
          <a:xfrm>
            <a:off x="1241425" y="6338888"/>
            <a:ext cx="6627813" cy="274637"/>
          </a:xfrm>
          <a:prstGeom prst="rect">
            <a:avLst/>
          </a:prstGeom>
          <a:noFill/>
          <a:ln w="9525">
            <a:noFill/>
            <a:miter lim="800000"/>
            <a:headEnd/>
            <a:tailEnd/>
          </a:ln>
        </p:spPr>
        <p:txBody>
          <a:bodyPr wrap="none">
            <a:spAutoFit/>
          </a:bodyPr>
          <a:lstStyle/>
          <a:p>
            <a:pPr algn="ctr"/>
            <a:r>
              <a:rPr lang="en-US" sz="1200" baseline="0">
                <a:solidFill>
                  <a:schemeClr val="tx2"/>
                </a:solidFill>
                <a:hlinkClick r:id="rId3"/>
              </a:rPr>
              <a:t>http://news.nationalgeographic.com/news/2005/12/1215_051215_north_pole.html</a:t>
            </a:r>
            <a:endParaRPr lang="en-US" sz="1200" baseline="0">
              <a:solidFill>
                <a:schemeClr val="tx2"/>
              </a:solidFill>
            </a:endParaRPr>
          </a:p>
        </p:txBody>
      </p:sp>
      <p:pic>
        <p:nvPicPr>
          <p:cNvPr id="367619" name="Picture 3"/>
          <p:cNvPicPr>
            <a:picLocks noChangeAspect="1" noChangeArrowheads="1"/>
          </p:cNvPicPr>
          <p:nvPr/>
        </p:nvPicPr>
        <p:blipFill>
          <a:blip r:embed="rId4"/>
          <a:srcRect/>
          <a:stretch>
            <a:fillRect/>
          </a:stretch>
        </p:blipFill>
        <p:spPr bwMode="auto">
          <a:xfrm>
            <a:off x="685800" y="342900"/>
            <a:ext cx="7772400" cy="5829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28600"/>
            <a:ext cx="8686800" cy="6357346"/>
          </a:xfrm>
          <a:prstGeom prst="rect">
            <a:avLst/>
          </a:prstGeom>
        </p:spPr>
      </p:pic>
      <p:sp>
        <p:nvSpPr>
          <p:cNvPr id="12" name="Text Box 3"/>
          <p:cNvSpPr txBox="1">
            <a:spLocks noChangeArrowheads="1"/>
          </p:cNvSpPr>
          <p:nvPr/>
        </p:nvSpPr>
        <p:spPr bwMode="auto">
          <a:xfrm>
            <a:off x="2670872" y="5986559"/>
            <a:ext cx="3762568" cy="338041"/>
          </a:xfrm>
          <a:prstGeom prst="rect">
            <a:avLst/>
          </a:prstGeom>
          <a:noFill/>
          <a:ln w="9525">
            <a:noFill/>
            <a:miter lim="800000"/>
            <a:headEnd/>
            <a:tailEnd/>
          </a:ln>
        </p:spPr>
        <p:txBody>
          <a:bodyPr wrap="none">
            <a:spAutoFit/>
          </a:bodyPr>
          <a:lstStyle/>
          <a:p>
            <a:pPr algn="ctr">
              <a:lnSpc>
                <a:spcPct val="110000"/>
              </a:lnSpc>
            </a:pPr>
            <a:r>
              <a:rPr lang="en-US" sz="1600" b="1" baseline="0" dirty="0">
                <a:solidFill>
                  <a:srgbClr val="000000"/>
                </a:solidFill>
              </a:rPr>
              <a:t>A Summary of Dating Methods.</a:t>
            </a:r>
          </a:p>
        </p:txBody>
      </p:sp>
      <p:sp>
        <p:nvSpPr>
          <p:cNvPr id="13" name="Text Box 2"/>
          <p:cNvSpPr txBox="1">
            <a:spLocks noChangeArrowheads="1"/>
          </p:cNvSpPr>
          <p:nvPr/>
        </p:nvSpPr>
        <p:spPr bwMode="auto">
          <a:xfrm>
            <a:off x="2895174" y="6221186"/>
            <a:ext cx="3325077" cy="332014"/>
          </a:xfrm>
          <a:prstGeom prst="rect">
            <a:avLst/>
          </a:prstGeom>
          <a:noFill/>
          <a:ln w="9525">
            <a:noFill/>
            <a:miter lim="800000"/>
            <a:headEnd/>
            <a:tailEnd/>
          </a:ln>
        </p:spPr>
        <p:txBody>
          <a:bodyPr wrap="none">
            <a:spAutoFit/>
          </a:bodyPr>
          <a:lstStyle/>
          <a:p>
            <a:pPr algn="ctr">
              <a:lnSpc>
                <a:spcPct val="150000"/>
              </a:lnSpc>
            </a:pPr>
            <a:r>
              <a:rPr lang="en-US" sz="1200" i="1" baseline="0" dirty="0">
                <a:solidFill>
                  <a:srgbClr val="000000"/>
                </a:solidFill>
              </a:rPr>
              <a:t>Understanding Humans, </a:t>
            </a:r>
            <a:r>
              <a:rPr lang="en-US" sz="1200" i="1" baseline="0" dirty="0" smtClean="0">
                <a:solidFill>
                  <a:srgbClr val="000000"/>
                </a:solidFill>
              </a:rPr>
              <a:t>11</a:t>
            </a:r>
            <a:r>
              <a:rPr lang="en-US" sz="1200" i="1" dirty="0" smtClean="0">
                <a:solidFill>
                  <a:srgbClr val="000000"/>
                </a:solidFill>
              </a:rPr>
              <a:t>th</a:t>
            </a:r>
            <a:r>
              <a:rPr lang="en-US" sz="1200" i="1" baseline="0" dirty="0" smtClean="0">
                <a:solidFill>
                  <a:srgbClr val="000000"/>
                </a:solidFill>
              </a:rPr>
              <a:t> </a:t>
            </a:r>
            <a:r>
              <a:rPr lang="en-US" sz="1200" i="1" baseline="0" dirty="0">
                <a:solidFill>
                  <a:srgbClr val="000000"/>
                </a:solidFill>
              </a:rPr>
              <a:t>Ed.</a:t>
            </a:r>
            <a:r>
              <a:rPr lang="en-US" sz="1200" baseline="0" dirty="0">
                <a:solidFill>
                  <a:srgbClr val="000000"/>
                </a:solidFill>
              </a:rPr>
              <a:t>, p. </a:t>
            </a:r>
            <a:r>
              <a:rPr lang="en-US" sz="1200" baseline="0" dirty="0" smtClean="0">
                <a:solidFill>
                  <a:srgbClr val="000000"/>
                </a:solidFill>
              </a:rPr>
              <a:t>184</a:t>
            </a:r>
            <a:endParaRPr lang="en-US" sz="1200" baseline="0" dirty="0">
              <a:solidFill>
                <a:srgbClr val="000000"/>
              </a:solidFill>
            </a:endParaRPr>
          </a:p>
        </p:txBody>
      </p:sp>
      <p:sp>
        <p:nvSpPr>
          <p:cNvPr id="8" name="Rounded Rectangle 12"/>
          <p:cNvSpPr>
            <a:spLocks noChangeArrowheads="1"/>
          </p:cNvSpPr>
          <p:nvPr/>
        </p:nvSpPr>
        <p:spPr bwMode="auto">
          <a:xfrm>
            <a:off x="217025" y="193875"/>
            <a:ext cx="5410200" cy="332312"/>
          </a:xfrm>
          <a:prstGeom prst="roundRect">
            <a:avLst>
              <a:gd name="adj" fmla="val 16667"/>
            </a:avLst>
          </a:prstGeom>
          <a:noFill/>
          <a:ln w="76200" algn="ctr">
            <a:solidFill>
              <a:srgbClr val="FFC000"/>
            </a:solidFill>
            <a:round/>
            <a:headEnd/>
            <a:tailEnd/>
          </a:ln>
        </p:spPr>
        <p:txBody>
          <a:bodyPr/>
          <a:lstStyle/>
          <a:p>
            <a:pPr algn="ctr"/>
            <a:endParaRPr lang="en-US" baseline="0">
              <a:solidFill>
                <a:srgbClr val="003300"/>
              </a:solidFill>
            </a:endParaRPr>
          </a:p>
        </p:txBody>
      </p:sp>
      <p:sp>
        <p:nvSpPr>
          <p:cNvPr id="9" name="Text Box 10"/>
          <p:cNvSpPr txBox="1">
            <a:spLocks noChangeArrowheads="1"/>
          </p:cNvSpPr>
          <p:nvPr/>
        </p:nvSpPr>
        <p:spPr bwMode="auto">
          <a:xfrm>
            <a:off x="1447800" y="2895600"/>
            <a:ext cx="6248400" cy="2133600"/>
          </a:xfrm>
          <a:prstGeom prst="rect">
            <a:avLst/>
          </a:prstGeom>
          <a:solidFill>
            <a:schemeClr val="tx2"/>
          </a:solidFill>
          <a:ln w="76200">
            <a:solidFill>
              <a:srgbClr val="FF9900"/>
            </a:solidFill>
            <a:miter lim="800000"/>
            <a:headEnd/>
            <a:tailEnd/>
          </a:ln>
        </p:spPr>
        <p:txBody>
          <a:bodyPr wrap="none"/>
          <a:lstStyle/>
          <a:p>
            <a:pPr algn="ctr">
              <a:lnSpc>
                <a:spcPct val="130000"/>
              </a:lnSpc>
            </a:pPr>
            <a:endParaRPr lang="en-US" b="1" baseline="0">
              <a:solidFill>
                <a:srgbClr val="000000"/>
              </a:solidFill>
            </a:endParaRPr>
          </a:p>
          <a:p>
            <a:pPr algn="ctr"/>
            <a:r>
              <a:rPr lang="en-US" sz="2000" b="1" baseline="0">
                <a:solidFill>
                  <a:srgbClr val="000000"/>
                </a:solidFill>
              </a:rPr>
              <a:t>REM: chronometric</a:t>
            </a:r>
          </a:p>
          <a:p>
            <a:pPr algn="ctr">
              <a:lnSpc>
                <a:spcPct val="130000"/>
              </a:lnSpc>
            </a:pPr>
            <a:r>
              <a:rPr lang="en-US" sz="2000" b="1" baseline="0">
                <a:solidFill>
                  <a:srgbClr val="000000"/>
                </a:solidFill>
              </a:rPr>
              <a:t>methods</a:t>
            </a:r>
          </a:p>
          <a:p>
            <a:pPr algn="ctr">
              <a:lnSpc>
                <a:spcPct val="130000"/>
              </a:lnSpc>
            </a:pPr>
            <a:r>
              <a:rPr lang="en-US" sz="2000" b="1" baseline="0">
                <a:solidFill>
                  <a:srgbClr val="000000"/>
                </a:solidFill>
              </a:rPr>
              <a:t>yield yield a </a:t>
            </a:r>
            <a:r>
              <a:rPr lang="en-US" sz="2000" b="1" i="1" baseline="0">
                <a:solidFill>
                  <a:srgbClr val="000000"/>
                </a:solidFill>
              </a:rPr>
              <a:t>date </a:t>
            </a:r>
          </a:p>
          <a:p>
            <a:pPr algn="ctr">
              <a:lnSpc>
                <a:spcPct val="130000"/>
              </a:lnSpc>
            </a:pPr>
            <a:r>
              <a:rPr lang="en-US" sz="2000" b="1" baseline="0">
                <a:solidFill>
                  <a:srgbClr val="000000"/>
                </a:solidFill>
              </a:rPr>
              <a:t>often scaled in calendar years</a:t>
            </a:r>
          </a:p>
        </p:txBody>
      </p:sp>
      <p:sp>
        <p:nvSpPr>
          <p:cNvPr id="7" name="AutoShape 5"/>
          <p:cNvSpPr>
            <a:spLocks noChangeArrowheads="1"/>
          </p:cNvSpPr>
          <p:nvPr/>
        </p:nvSpPr>
        <p:spPr bwMode="auto">
          <a:xfrm rot="10800000">
            <a:off x="1295400" y="1946475"/>
            <a:ext cx="976313" cy="409575"/>
          </a:xfrm>
          <a:prstGeom prst="rightArrow">
            <a:avLst>
              <a:gd name="adj1" fmla="val 50000"/>
              <a:gd name="adj2" fmla="val 50246"/>
            </a:avLst>
          </a:prstGeom>
          <a:solidFill>
            <a:srgbClr val="FF9900"/>
          </a:solidFill>
          <a:ln w="38100">
            <a:solidFill>
              <a:schemeClr val="tx1"/>
            </a:solidFill>
            <a:miter lim="800000"/>
            <a:headEnd/>
            <a:tailEnd/>
          </a:ln>
        </p:spPr>
        <p:txBody>
          <a:bodyPr wrap="none" anchor="ctr"/>
          <a:lstStyle/>
          <a:p>
            <a:endParaRPr lang="en-US">
              <a:solidFill>
                <a:srgbClr val="000000"/>
              </a:solidFill>
              <a:latin typeface="Arial" charset="0"/>
            </a:endParaRPr>
          </a:p>
        </p:txBody>
      </p:sp>
    </p:spTree>
    <p:extLst>
      <p:ext uri="{BB962C8B-B14F-4D97-AF65-F5344CB8AC3E}">
        <p14:creationId xmlns:p14="http://schemas.microsoft.com/office/powerpoint/2010/main" val="1583570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Custom 1">
      <a:majorFont>
        <a:latin typeface="Arial"/>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Custom 1">
      <a:majorFont>
        <a:latin typeface="Arial"/>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Custom 1">
      <a:majorFont>
        <a:latin typeface="Arial"/>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bg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2"/>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bg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2"/>
            </a:solidFill>
            <a:effectLst/>
            <a:latin typeface="Verdana" pitchFamily="34"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Designs\MEADOW.POT</Template>
  <TotalTime>5159</TotalTime>
  <Words>2460</Words>
  <Application>Microsoft Office PowerPoint</Application>
  <PresentationFormat>On-screen Show (4:3)</PresentationFormat>
  <Paragraphs>551</Paragraphs>
  <Slides>123</Slides>
  <Notes>120</Notes>
  <HiddenSlides>4</HiddenSlides>
  <MMClips>0</MMClips>
  <ScaleCrop>false</ScaleCrop>
  <HeadingPairs>
    <vt:vector size="6" baseType="variant">
      <vt:variant>
        <vt:lpstr>Theme</vt:lpstr>
      </vt:variant>
      <vt:variant>
        <vt:i4>15</vt:i4>
      </vt:variant>
      <vt:variant>
        <vt:lpstr>Embedded OLE Servers</vt:lpstr>
      </vt:variant>
      <vt:variant>
        <vt:i4>1</vt:i4>
      </vt:variant>
      <vt:variant>
        <vt:lpstr>Slide Titles</vt:lpstr>
      </vt:variant>
      <vt:variant>
        <vt:i4>123</vt:i4>
      </vt:variant>
    </vt:vector>
  </HeadingPairs>
  <TitlesOfParts>
    <vt:vector size="139" baseType="lpstr">
      <vt:lpstr>Meadow</vt:lpstr>
      <vt:lpstr>1_Meadow</vt:lpstr>
      <vt:lpstr>Default Design</vt:lpstr>
      <vt:lpstr>1_Default Design</vt:lpstr>
      <vt:lpstr>2_Meadow</vt:lpstr>
      <vt:lpstr>4_Meadow</vt:lpstr>
      <vt:lpstr>5_Meadow</vt:lpstr>
      <vt:lpstr>9_Meadow</vt:lpstr>
      <vt:lpstr>8_Default Design</vt:lpstr>
      <vt:lpstr>5_Default Design</vt:lpstr>
      <vt:lpstr>6_Meadow</vt:lpstr>
      <vt:lpstr>2_Default Design</vt:lpstr>
      <vt:lpstr>white3</vt:lpstr>
      <vt:lpstr>11_Meadow</vt:lpstr>
      <vt:lpstr>12_Meadow</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G. Roufs</dc:creator>
  <cp:lastModifiedBy>Tim Roufs</cp:lastModifiedBy>
  <cp:revision>350</cp:revision>
  <dcterms:created xsi:type="dcterms:W3CDTF">2000-06-25T20:57:16Z</dcterms:created>
  <dcterms:modified xsi:type="dcterms:W3CDTF">2012-10-18T19:23:58Z</dcterms:modified>
</cp:coreProperties>
</file>