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5" r:id="rId2"/>
    <p:sldMasterId id="2147483717" r:id="rId3"/>
    <p:sldMasterId id="2147483729" r:id="rId4"/>
    <p:sldMasterId id="2147483741" r:id="rId5"/>
  </p:sldMasterIdLst>
  <p:notesMasterIdLst>
    <p:notesMasterId r:id="rId28"/>
  </p:notesMasterIdLst>
  <p:sldIdLst>
    <p:sldId id="700" r:id="rId6"/>
    <p:sldId id="701" r:id="rId7"/>
    <p:sldId id="685" r:id="rId8"/>
    <p:sldId id="693" r:id="rId9"/>
    <p:sldId id="692" r:id="rId10"/>
    <p:sldId id="699" r:id="rId11"/>
    <p:sldId id="697" r:id="rId12"/>
    <p:sldId id="696" r:id="rId13"/>
    <p:sldId id="689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702" r:id="rId25"/>
    <p:sldId id="703" r:id="rId26"/>
    <p:sldId id="68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64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95BADE5C-9F50-4700-A1AC-6F6C16DC5F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250DE5-54FE-4EB6-96DF-1202F378B955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658A9-629F-4483-8104-0B8BECD82CB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6C9D8-3258-4498-9C68-6BFC823D624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2BF8C-586B-4C00-8FA9-708FFB169ED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24BF3-68F2-4DCA-80E9-9AFB91AD03F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3D601-DBCD-421E-A61C-C1F4C108126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1B3E7-7B40-468C-9DF8-A2EFDF5D3D4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32DE13-A605-43FD-8C07-22A3E30E0A7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B6EE7-C594-4883-B964-8EB95166DD6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B03D0-2298-4129-8B0D-E5533CD4084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F230B-F8CA-484F-9041-9E36F297C86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49F230B-F8CA-484F-9041-9E36F297C86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4ECCB-9DDC-4E5B-A109-A8457B526C8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46743-BD42-45AF-9590-06CAF3BE71D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51DCC-50DD-4456-A72D-BD0A8E981DE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B770C-FAB8-4BB9-B1D4-4A33D74A4AA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F2A1E-22F2-40DE-8AC7-266BD34E2D9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E2684-838D-4521-92E6-C5C6B88BB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AFB5-0092-410F-852C-FC317FF43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F91B2-474F-47C1-8E3F-21ABAC2D1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82E2684-838D-4521-92E6-C5C6B88BBBA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4225F9-4580-463D-8025-66FB5B6506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1F549F0-A4FF-439D-9D4C-268E7A06071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F3E2F61-DD29-48D4-8C1F-EDEA9A571F0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3EAD355-91C8-4165-8ABA-9E2774BAA30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DE6F93-F204-4179-BF82-7B92F7ABDEE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1118DB3-78B2-448D-BF28-4ECE77A37E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641D72-4F3D-4234-9808-E367F75D53E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225F9-4580-463D-8025-66FB5B650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0C047B3-8348-41AA-ACE2-91BEC0334F4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F13AFB5-0092-410F-852C-FC317FF435A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8F91B2-474F-47C1-8E3F-21ABAC2D11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0AE671-F031-4B3D-B1B0-D2BA66FB90D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5663C-CC53-4E04-A057-462D46F4400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C37C2-F804-409D-9B2D-F23FE04A3A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578001-A2A0-4AB1-BD7A-FA6E3EFC43B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33D907-9FB4-4326-8CAD-82FA27D4100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408504-8285-4E4A-870C-7CEF4173131B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FF4893-A4DD-435F-903B-BC82D12A455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549F0-A4FF-439D-9D4C-268E7A060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D42D3-93D2-4CA1-9A9D-5D05AE24E9F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E00DA1-3521-4F52-AA53-731608E3C57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C0CAE-57B1-4B00-9350-43DEDF321E7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9BD9FC-2D9E-4C40-906E-CF4FBF3B07C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0B3C96-1A9C-4114-9763-DB0B49522FBD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5BE233-E974-4410-8DE7-C6CCF9EAFC56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6C1B75-F360-4825-9B69-7639B0F9416F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ACC073-1EAE-41E5-8BB7-8A3468FB0414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FC358-F77A-49A4-BDB0-9A682D645F8B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19C243-97F8-40B2-8136-1ABAC2CD183B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E2F61-DD29-48D4-8C1F-EDEA9A571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A1C11E-E034-40A9-BB7D-7C8F4EFCE932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4B0F0A-FD82-4105-BA09-09804E1D6657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13E32-4916-41C1-8630-3AF9A1C9DC79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2A196F-9B22-45DB-9745-778100DE4AEF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50239-47E4-4DD4-AA10-23F831A6699B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82E2684-838D-4521-92E6-C5C6B88BBBA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4225F9-4580-463D-8025-66FB5B6506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1F549F0-A4FF-439D-9D4C-268E7A06071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F3E2F61-DD29-48D4-8C1F-EDEA9A571F0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3EAD355-91C8-4165-8ABA-9E2774BAA30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AD355-91C8-4165-8ABA-9E2774BAA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DE6F93-F204-4179-BF82-7B92F7ABDEE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1118DB3-78B2-448D-BF28-4ECE77A37E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641D72-4F3D-4234-9808-E367F75D53E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0C047B3-8348-41AA-ACE2-91BEC0334F4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F13AFB5-0092-410F-852C-FC317FF435A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8F91B2-474F-47C1-8E3F-21ABAC2D11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E6F93-F204-4179-BF82-7B92F7ABD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18DB3-78B2-448D-BF28-4ECE77A37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1D72-4F3D-4234-9808-E367F75D5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047B3-8348-41AA-ACE2-91BEC0334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9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9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73871D-EDC5-44AB-9CE5-65EB3F588D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973871D-EDC5-44AB-9CE5-65EB3F588DB1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B29583-758E-46B1-9DD2-F05485B96062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i="1" kern="1200">
              <a:latin typeface="Arial"/>
              <a:ea typeface="+mn-ea"/>
              <a:cs typeface="+mn-cs"/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i="1" kern="1200">
              <a:latin typeface="Arial"/>
              <a:ea typeface="+mn-ea"/>
              <a:cs typeface="+mn-cs"/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AA2E2C-93CD-4233-A4C0-9FCC09A0FB3D}" type="slidenum">
              <a:rPr kumimoji="1" lang="en-US" i="1" kern="1200">
                <a:latin typeface="Arial"/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i="1" kern="1200"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973871D-EDC5-44AB-9CE5-65EB3F588DB1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.umn.edu/cla/faculty/troufs/anth1602/PowerPoint/pcpp-11/pc-11B-Important_Concepts.ppt" TargetMode="Externa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 descr="Lewis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254000"/>
            <a:ext cx="4927600" cy="635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4191002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 . . </a:t>
            </a: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or how to make sense</a:t>
            </a:r>
            <a:b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out of</a:t>
            </a:r>
            <a:b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Ch. </a:t>
            </a:r>
            <a:r>
              <a:rPr lang="en-US" sz="20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8 of </a:t>
            </a: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the text . </a:t>
            </a: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 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6052458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Prehistoric Cultures</a:t>
            </a:r>
            <a:br>
              <a:rPr lang="en-US" sz="1200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</a:br>
            <a:r>
              <a:rPr lang="en-US" sz="1200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Tim Roufs’ section ©2009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2000" y="2647450"/>
            <a:ext cx="7467600" cy="1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 Slides Set</a:t>
            </a:r>
            <a:r>
              <a:rPr kumimoji="1"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11A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Skills Used to Study Early Humans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9" name="Picture 2051" descr="11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"/>
            <a:ext cx="38862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7" name="Picture 3" descr="11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95350"/>
            <a:ext cx="8229600" cy="5353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5" name="Picture 3" descr="11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188" y="76200"/>
            <a:ext cx="5713412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 descr="11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31912"/>
            <a:ext cx="8229600" cy="4764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1" name="Picture 3" descr="11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71525"/>
            <a:ext cx="8229600" cy="540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9" name="Picture 3" descr="11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52400"/>
            <a:ext cx="6086475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7" name="Picture 3" descr="11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229600" cy="5732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5" name="Picture 3" descr="11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"/>
            <a:ext cx="4459288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3" name="Picture 3" descr="11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37494"/>
            <a:ext cx="8229600" cy="5668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1" name="Picture 3" descr="11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6350" y="228600"/>
            <a:ext cx="40513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200" b="1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 descr="text 10th ed p 17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86" y="457200"/>
            <a:ext cx="4452176" cy="594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Glossary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3729038"/>
            <a:ext cx="7239000" cy="1373187"/>
          </a:xfrm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r>
              <a:rPr lang="en-US" sz="2800" b="1" dirty="0"/>
              <a:t>the </a:t>
            </a:r>
            <a:r>
              <a:rPr lang="en-US" sz="2800" b="1" i="1" dirty="0"/>
              <a:t>method</a:t>
            </a:r>
            <a:r>
              <a:rPr lang="en-US" sz="2800" b="1" dirty="0"/>
              <a:t> of analysis which uses contemporary cultures as models to help understand the archaeological past</a:t>
            </a:r>
          </a:p>
        </p:txBody>
      </p:sp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722313" y="2822575"/>
            <a:ext cx="78882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r>
              <a:rPr lang="en-US" sz="36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Ethnographic analogy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3000828" y="6339114"/>
            <a:ext cx="3137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</a:pPr>
            <a:r>
              <a:rPr kumimoji="1" lang="en-US" sz="1200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Humankind Emerging, 7</a:t>
            </a:r>
            <a:r>
              <a:rPr kumimoji="1" lang="en-US" sz="1200" i="1" kern="1200" baseline="300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1" lang="en-US" sz="1200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Ed., </a:t>
            </a:r>
            <a:r>
              <a:rPr kumimoji="1"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p. 345.</a:t>
            </a:r>
          </a:p>
        </p:txBody>
      </p:sp>
      <p:pic>
        <p:nvPicPr>
          <p:cNvPr id="737283" name="Picture 3" descr="H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1647" y="29028"/>
            <a:ext cx="6029325" cy="6265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2"/>
          <p:cNvSpPr txBox="1">
            <a:spLocks noChangeArrowheads="1"/>
          </p:cNvSpPr>
          <p:nvPr/>
        </p:nvSpPr>
        <p:spPr bwMode="auto">
          <a:xfrm>
            <a:off x="533400" y="746125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en-US" sz="4000" b="1">
                <a:solidFill>
                  <a:schemeClr val="tx2"/>
                </a:solidFill>
                <a:latin typeface="Verdana" pitchFamily="34" charset="0"/>
              </a:rPr>
              <a:t>Some Important Concepts</a:t>
            </a:r>
            <a:endParaRPr lang="en-US" sz="4000" b="1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72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2682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1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4100" y="1676400"/>
            <a:ext cx="2984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1929" name="Text Box 9"/>
          <p:cNvSpPr txBox="1">
            <a:spLocks noChangeArrowheads="1"/>
          </p:cNvSpPr>
          <p:nvPr/>
        </p:nvSpPr>
        <p:spPr bwMode="auto">
          <a:xfrm>
            <a:off x="2325688" y="1058863"/>
            <a:ext cx="44561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Verdana" pitchFamily="34" charset="0"/>
              </a:rPr>
              <a:t>Continue on to </a:t>
            </a:r>
            <a:r>
              <a:rPr lang="en-US" sz="3200" b="1" baseline="30000" dirty="0">
                <a:solidFill>
                  <a:schemeClr val="bg1"/>
                </a:solidFill>
                <a:latin typeface="Verdana" pitchFamily="34" charset="0"/>
                <a:hlinkClick r:id="rId5"/>
              </a:rPr>
              <a:t>Slide Set 11B</a:t>
            </a:r>
            <a:endParaRPr lang="en-US" sz="3200" b="1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9" name="Picture 5" descr="11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456" y="1447800"/>
            <a:ext cx="3345033" cy="4800600"/>
          </a:xfrm>
          <a:prstGeom prst="rect">
            <a:avLst/>
          </a:prstGeom>
          <a:noFill/>
        </p:spPr>
      </p:pic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29028" y="6157686"/>
            <a:ext cx="9067800" cy="707886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Verdana" pitchFamily="34" charset="0"/>
              </a:rPr>
              <a:t>Ethnoarchaeology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and Ethnographic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</a:rPr>
              <a:t>analogy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762000" y="76200"/>
            <a:ext cx="74676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400" dirty="0">
                <a:solidFill>
                  <a:schemeClr val="bg1"/>
                </a:solidFill>
                <a:latin typeface="Verdana" pitchFamily="34" charset="0"/>
              </a:rPr>
              <a:t>Class Slides Set</a:t>
            </a:r>
            <a:r>
              <a:rPr kumimoji="1" lang="en-US" sz="1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kumimoji="1" lang="en-US" sz="1400" dirty="0">
                <a:solidFill>
                  <a:schemeClr val="bg1"/>
                </a:solidFill>
                <a:latin typeface="Verdana" pitchFamily="34" charset="0"/>
              </a:rPr>
              <a:t>11A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b="1" dirty="0">
                <a:solidFill>
                  <a:schemeClr val="bg1"/>
                </a:solidFill>
                <a:latin typeface="Verdana" pitchFamily="34" charset="0"/>
              </a:rPr>
              <a:t>Special Skills Used to Study Early Humans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2867218" y="6277428"/>
            <a:ext cx="3381182" cy="3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bg1"/>
                </a:solidFill>
                <a:latin typeface="Verdana" pitchFamily="34" charset="0"/>
              </a:rPr>
              <a:t>Understanding </a:t>
            </a:r>
            <a:r>
              <a:rPr lang="en-US" sz="1200" i="1" dirty="0" smtClean="0">
                <a:solidFill>
                  <a:schemeClr val="bg1"/>
                </a:solidFill>
                <a:latin typeface="Verdana" pitchFamily="34" charset="0"/>
              </a:rPr>
              <a:t>Humans, 10</a:t>
            </a:r>
            <a:r>
              <a:rPr lang="en-US" sz="1200" i="1" baseline="30000" dirty="0" smtClean="0">
                <a:solidFill>
                  <a:schemeClr val="bg1"/>
                </a:solidFill>
                <a:latin typeface="Verdana" pitchFamily="34" charset="0"/>
              </a:rPr>
              <a:t>th</a:t>
            </a:r>
            <a:r>
              <a:rPr lang="en-US" sz="1200" i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Verdana" pitchFamily="34" charset="0"/>
              </a:rPr>
              <a:t>Ed.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, p. </a:t>
            </a:r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178.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3111957" y="5899738"/>
            <a:ext cx="2896948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Multidisciplinary </a:t>
            </a:r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Study.</a:t>
            </a:r>
          </a:p>
        </p:txBody>
      </p:sp>
      <p:pic>
        <p:nvPicPr>
          <p:cNvPr id="6" name="Picture 5" descr="08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05000"/>
            <a:ext cx="7772400" cy="3528669"/>
          </a:xfrm>
          <a:prstGeom prst="rect">
            <a:avLst/>
          </a:prstGeom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48288" y="3048000"/>
            <a:ext cx="976312" cy="4095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334000" y="3705225"/>
            <a:ext cx="976312" cy="4095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Glossary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3762375"/>
            <a:ext cx="7315200" cy="1951496"/>
          </a:xfrm>
        </p:spPr>
        <p:txBody>
          <a:bodyPr>
            <a:spAutoFit/>
          </a:bodyPr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2800" b="1" dirty="0"/>
              <a:t>the study of contemporary cultures to help understand the archaeological record</a:t>
            </a: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722313" y="2822575"/>
            <a:ext cx="78882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3600" b="1">
                <a:latin typeface="Verdana" pitchFamily="34" charset="0"/>
              </a:rPr>
              <a:t>Ethnoarchaeology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2867218" y="6277428"/>
            <a:ext cx="3381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Understanding </a:t>
            </a:r>
            <a:r>
              <a:rPr lang="en-US" sz="1200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Humans, 10</a:t>
            </a:r>
            <a:r>
              <a:rPr lang="en-US" sz="1200" i="1" kern="1200" baseline="300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Ed.</a:t>
            </a:r>
            <a:r>
              <a:rPr lang="en-US" sz="1200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, p. </a:t>
            </a:r>
            <a:r>
              <a:rPr lang="en-US" sz="12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186.</a:t>
            </a:r>
            <a:endParaRPr lang="en-US" sz="12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Picture 7" descr="0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628" y="76200"/>
            <a:ext cx="6313349" cy="57150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38200" y="5841970"/>
            <a:ext cx="7467599" cy="5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Colon Betts apprenticed himself to Afro-Caribbean potters . . . </a:t>
            </a:r>
          </a:p>
          <a:p>
            <a:pPr algn="ctr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to learn about  </a:t>
            </a:r>
            <a:r>
              <a:rPr lang="en-US" sz="1400" dirty="0" smtClean="0">
                <a:solidFill>
                  <a:srgbClr val="FFFFFF"/>
                </a:solidFill>
                <a:latin typeface="Verdana" pitchFamily="34" charset="0"/>
              </a:rPr>
              <a:t>regional </a:t>
            </a:r>
            <a:r>
              <a:rPr lang="en-US" sz="1400" kern="1200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pottery-making</a:t>
            </a:r>
            <a:endParaRPr lang="en-US" sz="1400" kern="1200" dirty="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Hunting / Gathering</a:t>
            </a:r>
          </a:p>
        </p:txBody>
      </p:sp>
      <p:pic>
        <p:nvPicPr>
          <p:cNvPr id="740355" name="Picture 3" descr="Foragers_!Kung_Nambia_Not_Star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1574573"/>
            <a:ext cx="3097213" cy="4583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Hunting / Gathering</a:t>
            </a:r>
          </a:p>
        </p:txBody>
      </p:sp>
      <p:pic>
        <p:nvPicPr>
          <p:cNvPr id="739331" name="Picture 3" descr="!Kung_Kalahari_HuntGather_Dist_K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70678"/>
            <a:ext cx="7772400" cy="5187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Text Box 2"/>
          <p:cNvSpPr txBox="1">
            <a:spLocks noChangeArrowheads="1"/>
          </p:cNvSpPr>
          <p:nvPr/>
        </p:nvSpPr>
        <p:spPr bwMode="auto">
          <a:xfrm>
            <a:off x="1705428" y="6282872"/>
            <a:ext cx="5700727" cy="3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bg1"/>
                </a:solidFill>
                <a:latin typeface="Verdana" pitchFamily="34" charset="0"/>
              </a:rPr>
              <a:t>Understanding Physical Anthropology and Archaeology, 8</a:t>
            </a:r>
            <a:r>
              <a:rPr lang="en-US" sz="1200" i="1" baseline="30000" dirty="0">
                <a:solidFill>
                  <a:schemeClr val="bg1"/>
                </a:solidFill>
                <a:latin typeface="Verdana" pitchFamily="34" charset="0"/>
              </a:rPr>
              <a:t>th</a:t>
            </a:r>
            <a:r>
              <a:rPr lang="en-US" sz="1200" i="1" dirty="0">
                <a:solidFill>
                  <a:schemeClr val="bg1"/>
                </a:solidFill>
                <a:latin typeface="Verdana" pitchFamily="34" charset="0"/>
              </a:rPr>
              <a:t> Ed.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</a:rPr>
              <a:t>, p. 347.</a:t>
            </a: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1219200" y="5760811"/>
            <a:ext cx="6704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Verdana" pitchFamily="34" charset="0"/>
              </a:rPr>
              <a:t>Ethnoarcheological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 Studies of !Kung </a:t>
            </a:r>
            <a:r>
              <a:rPr lang="en-US" sz="2000" b="1" dirty="0" err="1">
                <a:solidFill>
                  <a:schemeClr val="bg1"/>
                </a:solidFill>
                <a:latin typeface="Verdana" pitchFamily="34" charset="0"/>
              </a:rPr>
              <a:t>Lifeways</a:t>
            </a:r>
            <a:endParaRPr lang="en-US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2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6213"/>
            <a:ext cx="883920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4039</TotalTime>
  <Words>169</Words>
  <Application>Microsoft Office PowerPoint</Application>
  <PresentationFormat>On-screen Show (4:3)</PresentationFormat>
  <Paragraphs>46</Paragraphs>
  <Slides>22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Default Design</vt:lpstr>
      <vt:lpstr>1_Default Design</vt:lpstr>
      <vt:lpstr>2_Default Design</vt:lpstr>
      <vt:lpstr>4_Default Design</vt:lpstr>
      <vt:lpstr>3_Default Design</vt:lpstr>
      <vt:lpstr>Slide 1</vt:lpstr>
      <vt:lpstr>Slide 2</vt:lpstr>
      <vt:lpstr>Slide 3</vt:lpstr>
      <vt:lpstr>Slide 4</vt:lpstr>
      <vt:lpstr>Glossary</vt:lpstr>
      <vt:lpstr>Slide 6</vt:lpstr>
      <vt:lpstr>Hunting / Gathering</vt:lpstr>
      <vt:lpstr>Hunting / Gathering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Glossary</vt:lpstr>
      <vt:lpstr>Slide 21</vt:lpstr>
      <vt:lpstr>Slide 22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229</cp:revision>
  <dcterms:created xsi:type="dcterms:W3CDTF">2000-06-25T20:57:16Z</dcterms:created>
  <dcterms:modified xsi:type="dcterms:W3CDTF">2009-10-22T05:41:11Z</dcterms:modified>
</cp:coreProperties>
</file>