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1" r:id="rId2"/>
    <p:sldMasterId id="2147483675" r:id="rId3"/>
    <p:sldMasterId id="2147483676" r:id="rId4"/>
    <p:sldMasterId id="2147483678" r:id="rId5"/>
    <p:sldMasterId id="2147483679" r:id="rId6"/>
    <p:sldMasterId id="2147483758" r:id="rId7"/>
    <p:sldMasterId id="2147483782" r:id="rId8"/>
    <p:sldMasterId id="2147483794" r:id="rId9"/>
    <p:sldMasterId id="2147483806" r:id="rId10"/>
    <p:sldMasterId id="2147483818" r:id="rId11"/>
    <p:sldMasterId id="2147483830" r:id="rId12"/>
    <p:sldMasterId id="2147483842" r:id="rId13"/>
    <p:sldMasterId id="2147483854" r:id="rId14"/>
    <p:sldMasterId id="2147483866" r:id="rId15"/>
  </p:sldMasterIdLst>
  <p:notesMasterIdLst>
    <p:notesMasterId r:id="rId73"/>
  </p:notesMasterIdLst>
  <p:sldIdLst>
    <p:sldId id="761" r:id="rId16"/>
    <p:sldId id="735" r:id="rId17"/>
    <p:sldId id="688" r:id="rId18"/>
    <p:sldId id="736" r:id="rId19"/>
    <p:sldId id="737" r:id="rId20"/>
    <p:sldId id="741" r:id="rId21"/>
    <p:sldId id="610" r:id="rId22"/>
    <p:sldId id="689" r:id="rId23"/>
    <p:sldId id="762" r:id="rId24"/>
    <p:sldId id="715" r:id="rId25"/>
    <p:sldId id="746" r:id="rId26"/>
    <p:sldId id="732" r:id="rId27"/>
    <p:sldId id="609" r:id="rId28"/>
    <p:sldId id="763" r:id="rId29"/>
    <p:sldId id="717" r:id="rId30"/>
    <p:sldId id="751" r:id="rId31"/>
    <p:sldId id="707" r:id="rId32"/>
    <p:sldId id="758" r:id="rId33"/>
    <p:sldId id="749" r:id="rId34"/>
    <p:sldId id="611" r:id="rId35"/>
    <p:sldId id="757" r:id="rId36"/>
    <p:sldId id="750" r:id="rId37"/>
    <p:sldId id="710" r:id="rId38"/>
    <p:sldId id="714" r:id="rId39"/>
    <p:sldId id="733" r:id="rId40"/>
    <p:sldId id="742" r:id="rId41"/>
    <p:sldId id="613" r:id="rId42"/>
    <p:sldId id="718" r:id="rId43"/>
    <p:sldId id="716" r:id="rId44"/>
    <p:sldId id="614" r:id="rId45"/>
    <p:sldId id="617" r:id="rId46"/>
    <p:sldId id="616" r:id="rId47"/>
    <p:sldId id="615" r:id="rId48"/>
    <p:sldId id="743" r:id="rId49"/>
    <p:sldId id="752" r:id="rId50"/>
    <p:sldId id="680" r:id="rId51"/>
    <p:sldId id="744" r:id="rId52"/>
    <p:sldId id="693" r:id="rId53"/>
    <p:sldId id="712" r:id="rId54"/>
    <p:sldId id="720" r:id="rId55"/>
    <p:sldId id="722" r:id="rId56"/>
    <p:sldId id="723" r:id="rId57"/>
    <p:sldId id="724" r:id="rId58"/>
    <p:sldId id="725" r:id="rId59"/>
    <p:sldId id="726" r:id="rId60"/>
    <p:sldId id="727" r:id="rId61"/>
    <p:sldId id="728" r:id="rId62"/>
    <p:sldId id="729" r:id="rId63"/>
    <p:sldId id="730" r:id="rId64"/>
    <p:sldId id="731" r:id="rId65"/>
    <p:sldId id="745" r:id="rId66"/>
    <p:sldId id="753" r:id="rId67"/>
    <p:sldId id="759" r:id="rId68"/>
    <p:sldId id="756" r:id="rId69"/>
    <p:sldId id="754" r:id="rId70"/>
    <p:sldId id="760" r:id="rId71"/>
    <p:sldId id="748" r:id="rId72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i="1" kern="1200">
        <a:solidFill>
          <a:schemeClr val="tx2"/>
        </a:solidFill>
        <a:latin typeface="Verdana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i="1" kern="1200">
        <a:solidFill>
          <a:schemeClr val="tx2"/>
        </a:solidFill>
        <a:latin typeface="Verdana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i="1" kern="1200">
        <a:solidFill>
          <a:schemeClr val="tx2"/>
        </a:solidFill>
        <a:latin typeface="Verdana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i="1" kern="1200">
        <a:solidFill>
          <a:schemeClr val="tx2"/>
        </a:solidFill>
        <a:latin typeface="Verdana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i="1" kern="1200">
        <a:solidFill>
          <a:schemeClr val="tx2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i="1" kern="1200">
        <a:solidFill>
          <a:schemeClr val="tx2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i="1" kern="1200">
        <a:solidFill>
          <a:schemeClr val="tx2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i="1" kern="1200">
        <a:solidFill>
          <a:schemeClr val="tx2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i="1" kern="1200">
        <a:solidFill>
          <a:schemeClr val="tx2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000000"/>
    <a:srgbClr val="FACEC2"/>
    <a:srgbClr val="FDBFB9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9466" autoAdjust="0"/>
    <p:restoredTop sz="94660"/>
  </p:normalViewPr>
  <p:slideViewPr>
    <p:cSldViewPr>
      <p:cViewPr varScale="1">
        <p:scale>
          <a:sx n="68" d="100"/>
          <a:sy n="68" d="100"/>
        </p:scale>
        <p:origin x="-77" y="-346"/>
      </p:cViewPr>
      <p:guideLst>
        <p:guide orient="horz" pos="2112"/>
        <p:guide pos="278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63" Type="http://schemas.openxmlformats.org/officeDocument/2006/relationships/slide" Target="slides/slide48.xml"/><Relationship Id="rId68" Type="http://schemas.openxmlformats.org/officeDocument/2006/relationships/slide" Target="slides/slide53.xml"/><Relationship Id="rId76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66" Type="http://schemas.openxmlformats.org/officeDocument/2006/relationships/slide" Target="slides/slide51.xml"/><Relationship Id="rId7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61" Type="http://schemas.openxmlformats.org/officeDocument/2006/relationships/slide" Target="slides/slide4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slide" Target="slides/slide50.xml"/><Relationship Id="rId73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slide" Target="slides/slide41.xml"/><Relationship Id="rId64" Type="http://schemas.openxmlformats.org/officeDocument/2006/relationships/slide" Target="slides/slide49.xml"/><Relationship Id="rId69" Type="http://schemas.openxmlformats.org/officeDocument/2006/relationships/slide" Target="slides/slide54.xml"/><Relationship Id="rId77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72" Type="http://schemas.openxmlformats.org/officeDocument/2006/relationships/slide" Target="slides/slide57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slide" Target="slides/slide44.xml"/><Relationship Id="rId67" Type="http://schemas.openxmlformats.org/officeDocument/2006/relationships/slide" Target="slides/slide52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slide" Target="slides/slide47.xml"/><Relationship Id="rId70" Type="http://schemas.openxmlformats.org/officeDocument/2006/relationships/slide" Target="slides/slide55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i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02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802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i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02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1B2F933-ECF0-4E85-9504-D38E86F636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7495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70066D-1198-4EAE-AECA-710EB5DFB86B}" type="slidenum">
              <a:rPr lang="en-US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A932B4-608D-45FD-8351-6AF9037B5F53}" type="slidenum">
              <a:rPr lang="en-US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1482295-3810-4155-9242-504EA2D53D2E}" type="slidenum">
              <a:rPr lang="en-US" sz="1200" i="0">
                <a:solidFill>
                  <a:schemeClr val="tx1"/>
                </a:solidFill>
              </a:rPr>
              <a:pPr algn="r"/>
              <a:t>12</a:t>
            </a:fld>
            <a:endParaRPr lang="en-US" sz="1200" i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3E6674-21A5-41A1-A75C-833C3CA76502}" type="slidenum">
              <a:rPr lang="en-US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62163F-33F4-4689-9B66-19EA2D473F1E}" type="slidenum">
              <a:rPr lang="en-US" smtClean="0">
                <a:solidFill>
                  <a:srgbClr val="1F497D"/>
                </a:solidFill>
              </a:rPr>
              <a:pPr/>
              <a:t>14</a:t>
            </a:fld>
            <a:endParaRPr lang="en-US" smtClean="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195DEC8-529E-46E2-B261-6053BC5270EE}" type="slidenum">
              <a:rPr lang="en-US" sz="1200" i="0">
                <a:solidFill>
                  <a:srgbClr val="1F497D"/>
                </a:solidFill>
              </a:rPr>
              <a:pPr algn="r"/>
              <a:t>15</a:t>
            </a:fld>
            <a:endParaRPr lang="en-US" sz="1200" i="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195DEC8-529E-46E2-B261-6053BC5270EE}" type="slidenum">
              <a:rPr lang="en-US" sz="1200" i="0">
                <a:solidFill>
                  <a:srgbClr val="1F497D"/>
                </a:solidFill>
              </a:rPr>
              <a:pPr algn="r"/>
              <a:t>16</a:t>
            </a:fld>
            <a:endParaRPr lang="en-US" sz="1200" i="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634F20-92E6-4D48-91B7-313312C1FA1A}" type="slidenum">
              <a:rPr lang="en-US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634F20-92E6-4D48-91B7-313312C1FA1A}" type="slidenum">
              <a:rPr lang="en-US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3E6674-21A5-41A1-A75C-833C3CA76502}" type="slidenum">
              <a:rPr lang="en-US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ADC7E4-D3D9-45B3-9A90-412295EBCF2D}" type="slidenum">
              <a:rPr lang="en-US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167AFB-4F18-42A4-90FA-F9C1AA4D24BA}" type="slidenum">
              <a:rPr lang="en-US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AAF9AF3-7443-4168-8B42-5840BFD34D44}" type="slidenum">
              <a:rPr lang="en-US" sz="1200" kern="120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sz="1200" kern="12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3E6674-21A5-41A1-A75C-833C3CA76502}" type="slidenum">
              <a:rPr lang="en-US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ACB889-8C6D-4022-982E-21100061189F}" type="slidenum">
              <a:rPr lang="en-US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112F91-1FCF-4E64-9E84-073FFAFD6D1A}" type="slidenum">
              <a:rPr lang="en-US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1167AFB-4F18-42A4-90FA-F9C1AA4D24BA}" type="slidenum">
              <a:rPr lang="en-US" sz="1200" i="1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sz="1200" i="1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03FE06-F3F3-4FD9-8653-ABEDA63BE2F1}" type="slidenum">
              <a:rPr lang="en-US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A1FE210-2DAB-48BF-8685-5913D97CE1DC}" type="slidenum">
              <a:rPr lang="en-US" sz="1200" i="0">
                <a:solidFill>
                  <a:schemeClr val="tx1"/>
                </a:solidFill>
              </a:rPr>
              <a:pPr algn="r"/>
              <a:t>28</a:t>
            </a:fld>
            <a:endParaRPr lang="en-US" sz="1200" i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F6ADC9-54D0-40DC-83A6-C81E70B7C199}" type="slidenum">
              <a:rPr lang="en-US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94CE53-0EAF-49B7-8B3F-353D0E5A1A56}" type="slidenum">
              <a:rPr lang="en-US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167AFB-4F18-42A4-90FA-F9C1AA4D24BA}" type="slidenum">
              <a:rPr lang="en-US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4A0BDE-C6F3-4534-88DF-54CC1E947B40}" type="slidenum">
              <a:rPr lang="en-US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A04FE6-B3FD-44A5-8710-FD449B24EC04}" type="slidenum">
              <a:rPr lang="en-US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A3AE96-B57D-4C05-A646-B6A9013A7486}" type="slidenum">
              <a:rPr lang="en-US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1167AFB-4F18-42A4-90FA-F9C1AA4D24BA}" type="slidenum">
              <a:rPr lang="en-US" sz="1200" i="1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sz="1200" i="1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1167AFB-4F18-42A4-90FA-F9C1AA4D24BA}" type="slidenum">
              <a:rPr lang="en-US" sz="1200" i="1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sz="1200" i="1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989030-7F8E-494F-BFD6-79E6B59ADCEF}" type="slidenum">
              <a:rPr lang="en-US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1167AFB-4F18-42A4-90FA-F9C1AA4D24BA}" type="slidenum">
              <a:rPr lang="en-US" sz="1200" i="1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sz="1200" i="1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A1AB24-DB0F-49AB-9245-81DF07AA59EC}" type="slidenum">
              <a:rPr lang="en-US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23B8A4-937B-47C8-A532-71012FB47FE4}" type="slidenum">
              <a:rPr lang="en-US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B6F070C-B29D-4CA4-90C1-060E3E72D725}" type="slidenum">
              <a:rPr lang="en-US" sz="1200" i="0">
                <a:solidFill>
                  <a:schemeClr val="tx1"/>
                </a:solidFill>
              </a:rPr>
              <a:pPr algn="r"/>
              <a:t>40</a:t>
            </a:fld>
            <a:endParaRPr lang="en-US" sz="1200" i="0">
              <a:solidFill>
                <a:schemeClr val="tx1"/>
              </a:solidFill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167AFB-4F18-42A4-90FA-F9C1AA4D24BA}" type="slidenum">
              <a:rPr lang="en-US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3C93E51-AF9E-4BB1-A66A-A63EAEADBA61}" type="slidenum">
              <a:rPr lang="en-US" sz="1200" i="0">
                <a:solidFill>
                  <a:schemeClr val="tx1"/>
                </a:solidFill>
              </a:rPr>
              <a:pPr algn="r"/>
              <a:t>43</a:t>
            </a:fld>
            <a:endParaRPr lang="en-US" sz="1200" i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11A2E64-EBAD-4333-9F82-2048918EFE4C}" type="slidenum">
              <a:rPr lang="en-US" sz="1200" i="0">
                <a:solidFill>
                  <a:schemeClr val="tx1"/>
                </a:solidFill>
              </a:rPr>
              <a:pPr algn="r"/>
              <a:t>44</a:t>
            </a:fld>
            <a:endParaRPr lang="en-US" sz="1200" i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1BCF337-92F9-41B0-88A5-8E23C0359205}" type="slidenum">
              <a:rPr lang="en-US" sz="1200" i="0">
                <a:solidFill>
                  <a:schemeClr val="tx1"/>
                </a:solidFill>
              </a:rPr>
              <a:pPr algn="r"/>
              <a:t>46</a:t>
            </a:fld>
            <a:endParaRPr lang="en-US" sz="1200" i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2585C3C-654F-4EAF-98C6-2CC89FEB02DA}" type="slidenum">
              <a:rPr lang="en-US" sz="1200" i="0">
                <a:solidFill>
                  <a:schemeClr val="tx1"/>
                </a:solidFill>
              </a:rPr>
              <a:pPr algn="r"/>
              <a:t>48</a:t>
            </a:fld>
            <a:endParaRPr lang="en-US" sz="1200" i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8969D77-DCF7-498B-980B-9254A8B7A8D1}" type="slidenum">
              <a:rPr lang="en-US" sz="1200" i="0">
                <a:solidFill>
                  <a:schemeClr val="tx1"/>
                </a:solidFill>
              </a:rPr>
              <a:pPr algn="r"/>
              <a:t>49</a:t>
            </a:fld>
            <a:endParaRPr lang="en-US" sz="1200" i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A7BD3B6-56B5-4AC2-ABFC-B03045057056}" type="slidenum">
              <a:rPr lang="en-US" sz="1200" i="0">
                <a:solidFill>
                  <a:schemeClr val="tx1"/>
                </a:solidFill>
              </a:rPr>
              <a:pPr algn="r"/>
              <a:t>50</a:t>
            </a:fld>
            <a:endParaRPr lang="en-US" sz="1200" i="0">
              <a:solidFill>
                <a:schemeClr val="tx1"/>
              </a:solidFill>
            </a:endParaRPr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1167AFB-4F18-42A4-90FA-F9C1AA4D24BA}" type="slidenum">
              <a:rPr lang="en-US" sz="1200" i="1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US" sz="1200" i="1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1167AFB-4F18-42A4-90FA-F9C1AA4D24BA}" type="slidenum">
              <a:rPr lang="en-US" sz="1200" i="1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US" sz="1200" i="1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1167AFB-4F18-42A4-90FA-F9C1AA4D24BA}" type="slidenum">
              <a:rPr lang="en-US" sz="1200" i="1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n-US" sz="1200" i="1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1167AFB-4F18-42A4-90FA-F9C1AA4D24BA}" type="slidenum">
              <a:rPr lang="en-US" sz="1200" i="1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en-US" sz="1200" i="1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167AFB-4F18-42A4-90FA-F9C1AA4D24BA}" type="slidenum">
              <a:rPr lang="en-US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1167AFB-4F18-42A4-90FA-F9C1AA4D24BA}" type="slidenum">
              <a:rPr lang="en-US" sz="1200" i="1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US" sz="1200" i="1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1167AFB-4F18-42A4-90FA-F9C1AA4D24BA}" type="slidenum">
              <a:rPr lang="en-US" sz="1200" i="1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n-US" sz="1200" i="1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1167AFB-4F18-42A4-90FA-F9C1AA4D24BA}" type="slidenum">
              <a:rPr lang="en-US" sz="1200" i="1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en-US" sz="1200" i="1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FADE2B-1798-4E3E-9E28-7168EB69FE56}" type="slidenum">
              <a:rPr lang="en-US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1670AF-3EEF-47C2-A0F2-AD3A966602C5}" type="slidenum">
              <a:rPr lang="en-US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1670AF-3EEF-47C2-A0F2-AD3A966602C5}" type="slidenum">
              <a:rPr lang="en-US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A932B4-608D-45FD-8351-6AF9037B5F53}" type="slidenum">
              <a:rPr lang="en-US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332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5D64515A-F6A0-414F-8DFD-3F445C6F59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A8E7B0-23BF-451A-884F-97B0FBE509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i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i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i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i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i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i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1332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D64515A-F6A0-414F-8DFD-3F445C6F5926}" type="slidenum">
              <a:rPr lang="en-US" sz="1400" kern="1200"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E5465066-3282-41B8-87C2-F3BEC4A2E91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C601FB11-4691-480B-AEDD-C4F7420C910F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13F34E8A-2ABD-4CA4-9953-2D90C0ED7F43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A7AF1629-61DA-4B2C-8695-43D9AAD33FC2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E16A8E33-844D-46D2-961C-A04CDDB7EC5D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38F122C9-0331-4D50-86FF-66225C8D965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BF2D1C1-A6B9-42F3-B3A8-D266043DA174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F7879E8-FECC-4A46-943C-48D7683B727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9A8E7B0-23BF-451A-884F-97B0FBE5092F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AC0B90-ADE9-4508-9BEA-728F2665FB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4CAC0B90-ADE9-4508-9BEA-728F2665FB24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i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i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i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i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i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i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1332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D64515A-F6A0-414F-8DFD-3F445C6F5926}" type="slidenum">
              <a:rPr lang="en-US" sz="1400" kern="1200"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E5465066-3282-41B8-87C2-F3BEC4A2E91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C601FB11-4691-480B-AEDD-C4F7420C910F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13F34E8A-2ABD-4CA4-9953-2D90C0ED7F43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A7AF1629-61DA-4B2C-8695-43D9AAD33FC2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E16A8E33-844D-46D2-961C-A04CDDB7EC5D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38F122C9-0331-4D50-86FF-66225C8D965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BF2D1C1-A6B9-42F3-B3A8-D266043DA174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F7879E8-FECC-4A46-943C-48D7683B727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757769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57770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61F01EC4-F9A0-4BE5-83BE-17CFAB78E4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9A8E7B0-23BF-451A-884F-97B0FBE5092F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4CAC0B90-ADE9-4508-9BEA-728F2665FB24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i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i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i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i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i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i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1332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D64515A-F6A0-414F-8DFD-3F445C6F5926}" type="slidenum">
              <a:rPr lang="en-US" sz="1400" kern="1200"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E5465066-3282-41B8-87C2-F3BEC4A2E91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C601FB11-4691-480B-AEDD-C4F7420C910F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13F34E8A-2ABD-4CA4-9953-2D90C0ED7F43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A7AF1629-61DA-4B2C-8695-43D9AAD33FC2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E16A8E33-844D-46D2-961C-A04CDDB7EC5D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38F122C9-0331-4D50-86FF-66225C8D965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BF2D1C1-A6B9-42F3-B3A8-D266043DA174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4092C3-D440-4115-BB9C-57C3BFE34E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F7879E8-FECC-4A46-943C-48D7683B727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9A8E7B0-23BF-451A-884F-97B0FBE5092F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4CAC0B90-ADE9-4508-9BEA-728F2665FB24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5CCBDB2-A243-48B6-A2A7-D40BDCA1784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945D7A1-8998-4939-99F4-C8C26CA7EFDC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85112EA-F17F-469C-9D31-93FCA5A2DE11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47514FE-BD12-466A-A516-573CAA5B681B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CD38633-0E58-4597-A982-6557200EB13A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43881D8-1BE7-4634-BB49-34E057DBF502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F0DE58E-03E3-474D-AC60-8300B1F693FD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126055-FA77-4A60-BA69-C5562619F2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AB9FCC1-0F79-4003-8637-60036D5BE36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095D5A8-AB63-4157-97DC-23324FDD5E85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10490DA-9F6F-4317-A20A-0E2A552088DC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02AE510-006D-45F2-A284-61ABE75D6E9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kumimoji="1" lang="en-US" sz="6600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kumimoji="1" lang="en-US" sz="6600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kumimoji="1" lang="en-US" sz="6600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kumimoji="1" lang="en-US" sz="6600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kumimoji="1" lang="en-US" sz="6600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kumimoji="1" lang="en-US" sz="6600">
                <a:solidFill>
                  <a:srgbClr val="FF0000"/>
                </a:solidFill>
                <a:latin typeface="Arial" charset="0"/>
              </a:endParaRPr>
            </a:p>
          </p:txBody>
        </p:sp>
      </p:grpSp>
      <p:sp>
        <p:nvSpPr>
          <p:cNvPr id="271369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1370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BB4A9A53-012A-43C0-9644-DF5E471F6E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217341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DDAC76-3096-4B30-898C-9C1109FE12E1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445465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7C490E-CC57-4812-A245-109262573D1B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170696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4" y="1849438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C8192-720D-49B1-840D-9639F701CD7B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115138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C2A31B-EB53-4CF5-B3A7-451F2AC7709F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583964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FCBF06-E2E0-4420-9565-B690D02A4635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862695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E85DE9-0526-4DA6-A285-C4B2BADA24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35694-4152-45AB-91C7-C66ED084BF0F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160854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51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459F83-B487-4654-AD3F-753D040156CC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303788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3A9670-889F-4C9F-B353-1DBF934733AA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838231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2FB44-39B1-4F3C-A38F-7D3210F3635F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28941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93834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F50775-52B5-490A-B132-5CAC56481E68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528381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23884E-01DD-46C9-A8B7-D3352CB2CA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8095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0592CB-11E4-432B-BF46-A4EFA9FEC4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5316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BF5255-3615-45E3-9317-45C21986BD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08279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DBDBFC-60F0-4054-AA13-E2E594EC84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26995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52968-1B8D-44CC-858F-FF571B5785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250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D95293-F4AD-4F6D-9669-DF6D143B70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34EDFC-AC84-49B8-8170-49E6E04985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12640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1D02F4-73BB-4F65-AD17-1E20706F67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29053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A2B46E-325B-42FD-A5F7-804417F041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24610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2377E9-8A85-495A-811E-B52F43D8C1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06148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AC05C6-3CF8-4A55-91BE-94F996B22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6150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A47BF-019B-4692-8CCF-BA596F4A00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750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1CEB69-B107-4679-A761-0B413BBC96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9B9D28-BFBB-4964-B33D-B46919B87B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435166-CBDA-4AC5-BA5B-DA8618ADCB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65066-3282-41B8-87C2-F3BEC4A2E9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7D77F-8872-4D81-8114-954FEC1504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0C37EB-1770-4B38-AFD3-61E80C2911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E32100-9578-4557-9C20-D9C33780AF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CA9BC0B-7425-49EF-B2F4-85F0A919CC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27500B8-090B-4BDF-BEE3-81D4A892AF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AA078A4-5C0A-49DD-86F4-44DD7EFEB1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6F0BF45-8FF2-40ED-ADDF-1FAA5C4FC6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4AE6CF7-5B00-4527-BC53-14BD800C23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0B2D530-083C-49C1-AAAD-ABA0656242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FDA8467-A31A-4FFB-932E-C97E3CA73D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01FB11-4691-480B-AEDD-C4F7420C91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EFE59B4-AD6E-42DF-977F-4735B2A9A4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72A92AB-B010-4E5D-8FAA-C70949B3D1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B783FA8-9D3D-4211-B7C0-C8C9091A10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2D6264D-B7A4-4005-BAD3-E00D232A86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E83A85-B53C-4B30-8AA8-B7EC4FF8BC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ADC39-317C-4907-B387-E913AF69B1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2E161-9A00-4B81-B1A3-E1F81C1EE1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A9FF35-A755-400B-9BE0-82F67BABC6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45A9D6-4258-4161-B836-78CF8AD8ED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8FBD7B-9C82-4DE2-9AB8-0F4E4FB5C0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F34E8A-2ABD-4CA4-9953-2D90C0ED7F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8D2ECB-8EB6-4393-879E-E2C9F427CD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A238F-3AF3-4F51-A35A-4DF2532B52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74FD09-5FFF-4C96-ACA4-496DF4ED84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7022CF-D5FA-41C1-8701-1BC0AADB64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5446E6-69F3-46BB-93DE-B00287F3DF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12910D-9473-4D89-8A70-9B03F34C40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09B208-6EBB-42A6-8D18-BD0322033C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A4DA9-5A5F-46B7-A7A0-4417596093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274AC-05B5-413E-8C5E-81F3D1002B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362A6-DA2F-4294-8D7D-C78D2B2BDA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AF1629-61DA-4B2C-8695-43D9AAD33F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EEF6D1-5C0E-48F6-AD32-38995EB521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2C42C-A7F4-4499-9C82-ADA350C476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4049B9-327B-4E3E-82FC-02AC452EA2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46FBB3-55BD-473D-B059-0275D9F65D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985A21-2A3C-453A-A881-C288E8AA1E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02EC4C-C90E-492F-BB27-C59DDAB2CF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55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5155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55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55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55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55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56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156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156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1563" name="Rectangle 11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fld id="{AF8E2786-A2C0-401B-BF2F-AE2BFFF429A7}" type="datetimeFigureOut">
              <a:rPr lang="en-US"/>
              <a:pPr/>
              <a:t>10/4/2012</a:t>
            </a:fld>
            <a:endParaRPr lang="en-US"/>
          </a:p>
        </p:txBody>
      </p:sp>
      <p:sp>
        <p:nvSpPr>
          <p:cNvPr id="151564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endParaRPr lang="en-US"/>
          </a:p>
        </p:txBody>
      </p:sp>
      <p:sp>
        <p:nvSpPr>
          <p:cNvPr id="151565" name="Rectangle 1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fld id="{C0D6F966-DF21-4357-BFC1-7F36BEBD103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FA1460D-229B-4BBC-AB6C-A22F552DB10C}" type="datetimeFigureOut">
              <a:rPr lang="en-US"/>
              <a:pPr/>
              <a:t>10/4/2012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5C084B-E3AB-4A9D-9C69-B3BA7C5F46C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C687F41-106B-40ED-BA2A-337FF585AE7A}" type="datetimeFigureOut">
              <a:rPr lang="en-US"/>
              <a:pPr/>
              <a:t>10/4/2012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B65056-9337-41FF-87C5-756FB745CD9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99672D5-EE29-4A19-B95B-42D85241535C}" type="datetimeFigureOut">
              <a:rPr lang="en-US"/>
              <a:pPr/>
              <a:t>10/4/2012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4E4285-7F6C-48C1-9F1B-D424458B188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6A8E33-844D-46D2-961C-A04CDDB7EC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98F9C6D-65C3-4472-8FE3-A2D9F8CD86C0}" type="datetimeFigureOut">
              <a:rPr lang="en-US"/>
              <a:pPr/>
              <a:t>10/4/2012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973F7E-9342-42C6-8C56-69B61962F29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EF21BFF-77DB-4C38-8851-85943D4BD927}" type="datetimeFigureOut">
              <a:rPr lang="en-US"/>
              <a:pPr/>
              <a:t>10/4/2012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3486A9-BF57-4EC3-9711-CB32379FA42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9628C04-60CF-430B-BE86-E85B61C641D6}" type="datetimeFigureOut">
              <a:rPr lang="en-US"/>
              <a:pPr/>
              <a:t>10/4/2012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33FAD9-E1A1-4C43-B47B-C064CD70E16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4F74BB-25FA-46D9-A0B8-49E7BD45C224}" type="datetimeFigureOut">
              <a:rPr lang="en-US"/>
              <a:pPr/>
              <a:t>10/4/2012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906FDB-4E9B-43BF-A10A-EEAE1C00869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53538B-5869-485C-A038-51CA6C47BC04}" type="datetimeFigureOut">
              <a:rPr lang="en-US"/>
              <a:pPr/>
              <a:t>10/4/2012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ED5F83-308E-43DB-B2BA-C061B580345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8D8F4B4-FF53-424C-BB9C-38E25A93572A}" type="datetimeFigureOut">
              <a:rPr lang="en-US"/>
              <a:pPr/>
              <a:t>10/4/2012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E2FDD4-C911-48AC-978B-133566D126C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6A1D8CD-4300-4FDD-99B5-5560642A40E6}" type="datetimeFigureOut">
              <a:rPr lang="en-US"/>
              <a:pPr/>
              <a:t>10/4/2012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E184CA-CD17-4994-BDA0-FC2D71F8F35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C0B3C96-1A9C-4114-9763-DB0B49522FBD}" type="slidenum">
              <a:rPr kumimoji="1" lang="en-US" sz="1400" i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35BE233-E974-4410-8DE7-C6CCF9EAFC56}" type="slidenum">
              <a:rPr kumimoji="1" lang="en-US" sz="1400" i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A6C1B75-F360-4825-9B69-7639B0F9416F}" type="slidenum">
              <a:rPr kumimoji="1" lang="en-US" sz="1400" i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F122C9-0331-4D50-86FF-66225C8D96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4ACC073-1EAE-41E5-8BB7-8A3468FB0414}" type="slidenum">
              <a:rPr kumimoji="1" lang="en-US" sz="1400" i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DFFC358-F77A-49A4-BDB0-9A682D645F8B}" type="slidenum">
              <a:rPr kumimoji="1" lang="en-US" sz="1400" i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219C243-97F8-40B2-8136-1ABAC2CD183B}" type="slidenum">
              <a:rPr kumimoji="1" lang="en-US" sz="1400" i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4A1C11E-E034-40A9-BB7D-7C8F4EFCE932}" type="slidenum">
              <a:rPr kumimoji="1" lang="en-US" sz="1400" i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94B0F0A-FD82-4105-BA09-09804E1D6657}" type="slidenum">
              <a:rPr kumimoji="1" lang="en-US" sz="1400" i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6413E32-4916-41C1-8630-3AF9A1C9DC79}" type="slidenum">
              <a:rPr kumimoji="1" lang="en-US" sz="1400" i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22A196F-9B22-45DB-9745-778100DE4AEF}" type="slidenum">
              <a:rPr kumimoji="1" lang="en-US" sz="1400" i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F450239-47E4-4DD4-AA10-23F831A6699B}" type="slidenum">
              <a:rPr kumimoji="1" lang="en-US" sz="1400" i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400" i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i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i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i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i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i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i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1332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D64515A-F6A0-414F-8DFD-3F445C6F5926}" type="slidenum">
              <a:rPr lang="en-US" sz="1400" kern="1200"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E5465066-3282-41B8-87C2-F3BEC4A2E91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F2D1C1-A6B9-42F3-B3A8-D266043DA1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C601FB11-4691-480B-AEDD-C4F7420C910F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13F34E8A-2ABD-4CA4-9953-2D90C0ED7F43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A7AF1629-61DA-4B2C-8695-43D9AAD33FC2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E16A8E33-844D-46D2-961C-A04CDDB7EC5D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38F122C9-0331-4D50-86FF-66225C8D965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BF2D1C1-A6B9-42F3-B3A8-D266043DA174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F7879E8-FECC-4A46-943C-48D7683B727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9A8E7B0-23BF-451A-884F-97B0FBE5092F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4CAC0B90-ADE9-4508-9BEA-728F2665FB24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i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i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i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i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i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i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1332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D64515A-F6A0-414F-8DFD-3F445C6F5926}" type="slidenum">
              <a:rPr lang="en-US" sz="1400" kern="1200"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7879E8-FECC-4A46-943C-48D7683B72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E5465066-3282-41B8-87C2-F3BEC4A2E91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C601FB11-4691-480B-AEDD-C4F7420C910F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13F34E8A-2ABD-4CA4-9953-2D90C0ED7F43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A7AF1629-61DA-4B2C-8695-43D9AAD33FC2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E16A8E33-844D-46D2-961C-A04CDDB7EC5D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38F122C9-0331-4D50-86FF-66225C8D965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BF2D1C1-A6B9-42F3-B3A8-D266043DA174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F7879E8-FECC-4A46-943C-48D7683B727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9A8E7B0-23BF-451A-884F-97B0FBE5092F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4CAC0B90-ADE9-4508-9BEA-728F2665FB24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29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29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i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i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i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0773E1D-5CDD-476C-88F0-79CDCD653D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i="0" smtClean="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i="0" smtClean="0">
                <a:solidFill>
                  <a:schemeClr val="tx1"/>
                </a:solidFill>
              </a:defRPr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i="0" smtClean="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20773E1D-5CDD-476C-88F0-79CDCD653D66}" type="slidenum">
              <a:rPr lang="en-US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i="0" smtClean="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i="0" smtClean="0">
                <a:solidFill>
                  <a:schemeClr val="tx1"/>
                </a:solidFill>
              </a:defRPr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i="0" smtClean="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20773E1D-5CDD-476C-88F0-79CDCD653D66}" type="slidenum">
              <a:rPr lang="en-US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i="0" smtClean="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i="0" smtClean="0">
                <a:solidFill>
                  <a:schemeClr val="tx1"/>
                </a:solidFill>
              </a:defRPr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i="0" smtClean="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20773E1D-5CDD-476C-88F0-79CDCD653D66}" type="slidenum">
              <a:rPr lang="en-US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1524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1524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152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7F797835-B92C-4814-874C-F77BE91244FE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kumimoji="1" lang="en-US" sz="66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0339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kumimoji="1" lang="en-US" sz="66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0340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kumimoji="1" lang="en-US" sz="66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0341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kumimoji="1" lang="en-US" sz="66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0342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kumimoji="1" lang="en-US" sz="66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0343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kumimoji="1" lang="en-US" sz="66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0344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2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0346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50000"/>
              </a:spcBef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270347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50000"/>
              </a:spcBef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270348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CABE365C-F905-406C-A039-D4E091C93096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032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1524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 i="0"/>
          </a:p>
        </p:txBody>
      </p:sp>
      <p:sp>
        <p:nvSpPr>
          <p:cNvPr id="21524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 i="0"/>
          </a:p>
        </p:txBody>
      </p:sp>
      <p:sp>
        <p:nvSpPr>
          <p:cNvPr id="2152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37DEAE51-422F-4D44-8973-E27BC60FA292}" type="slidenum">
              <a:rPr lang="en-US" i="0"/>
              <a:pPr>
                <a:defRPr/>
              </a:pPr>
              <a:t>‹#›</a:t>
            </a:fld>
            <a:endParaRPr lang="en-US" i="0"/>
          </a:p>
        </p:txBody>
      </p:sp>
    </p:spTree>
    <p:extLst>
      <p:ext uri="{BB962C8B-B14F-4D97-AF65-F5344CB8AC3E}">
        <p14:creationId xmlns:p14="http://schemas.microsoft.com/office/powerpoint/2010/main" val="4181624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738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56739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56740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56741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56742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56743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56744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56746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i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6747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i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6748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i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9C1D729-DD2B-4314-BAA8-F0879A4B5C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1524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24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2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971C40B8-C387-4E22-9EA7-95CC2F4C8C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29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29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524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i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i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i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1903EDC-74CE-4D02-A45C-99C132B784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2000" b="1" i="0"/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000" b="1" i="0"/>
          </a:p>
        </p:txBody>
      </p:sp>
      <p:sp>
        <p:nvSpPr>
          <p:cNvPr id="1229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2000" b="1" i="0"/>
          </a:p>
        </p:txBody>
      </p:sp>
      <p:sp>
        <p:nvSpPr>
          <p:cNvPr id="1229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2000" b="1" i="0"/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2000" b="1" i="0"/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2000" b="1" i="0"/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391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b="0" i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b="0" i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="0" i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D28E9EB-CDA3-4C7B-94DF-38E1203EAA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053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53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053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053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053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053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053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053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i="0">
                <a:solidFill>
                  <a:schemeClr val="tx1"/>
                </a:solidFill>
              </a:defRPr>
            </a:lvl1pPr>
          </a:lstStyle>
          <a:p>
            <a:fld id="{AFF8FBFC-6F9C-4CD1-B6A3-86C1DF692147}" type="datetimeFigureOut">
              <a:rPr lang="en-US"/>
              <a:pPr/>
              <a:t>10/4/2012</a:t>
            </a:fld>
            <a:endParaRPr lang="en-US"/>
          </a:p>
        </p:txBody>
      </p:sp>
      <p:sp>
        <p:nvSpPr>
          <p:cNvPr id="15053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i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5054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i="0">
                <a:solidFill>
                  <a:schemeClr val="tx1"/>
                </a:solidFill>
              </a:defRPr>
            </a:lvl1pPr>
          </a:lstStyle>
          <a:p>
            <a:fld id="{68AD49A5-3DBC-4363-843C-2A2E2A01B0F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239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i="1" kern="1200">
              <a:latin typeface="Arial"/>
              <a:ea typeface="+mn-ea"/>
              <a:cs typeface="+mn-cs"/>
            </a:endParaRPr>
          </a:p>
        </p:txBody>
      </p:sp>
      <p:sp>
        <p:nvSpPr>
          <p:cNvPr id="4239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i="1" kern="1200">
              <a:latin typeface="Arial"/>
              <a:ea typeface="+mn-ea"/>
              <a:cs typeface="+mn-cs"/>
            </a:endParaRPr>
          </a:p>
        </p:txBody>
      </p:sp>
      <p:sp>
        <p:nvSpPr>
          <p:cNvPr id="4239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9AA2E2C-93CD-4233-A4C0-9FCC09A0FB3D}" type="slidenum">
              <a:rPr kumimoji="1" lang="en-US" i="1" kern="1200">
                <a:latin typeface="Arial"/>
                <a:ea typeface="+mn-ea"/>
                <a:cs typeface="+mn-cs"/>
              </a:rPr>
              <a:pPr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i="1" kern="1200"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i="0" smtClean="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i="0" smtClean="0">
                <a:solidFill>
                  <a:schemeClr val="tx1"/>
                </a:solidFill>
              </a:defRPr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i="0" smtClean="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20773E1D-5CDD-476C-88F0-79CDCD653D66}" type="slidenum">
              <a:rPr lang="en-US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i="0" smtClean="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i="0" smtClean="0">
                <a:solidFill>
                  <a:schemeClr val="tx1"/>
                </a:solidFill>
              </a:defRPr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i="0" smtClean="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20773E1D-5CDD-476C-88F0-79CDCD653D66}" type="slidenum">
              <a:rPr lang="en-US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1602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0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imesonline.co.uk/tol/news/world/asia/article6876941.ece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am.com/article.cfm?chanID=sa003&amp;articleID=000C1A68-BA52-11F6-BA5283414B7F0000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Yao_Ming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.uk/news/world-asia-india-16212541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legraph.co.uk/news/newstopics/howaboutthat/2969038/Worlds-smallest-man-meets-woman-with-worlds-longest-legs.html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9.jpeg"/><Relationship Id="rId4" Type="http://schemas.openxmlformats.org/officeDocument/2006/relationships/hyperlink" Target="http://www.telegraph.co.uk/news/newstopics/howaboutthat/2969038/Worlds-smallest-man-meets-woman-with-worlds-longest-legs.html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istorywiz.com/pygmies.htm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en.wikipedia.org/wiki/Robert_Wadlow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asia-pacific/6178659.stm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9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Trijntje_Keever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uinnessworldrecords.com/content_pages/record.asp?recordid=48405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guinnessworldrecords.com/content_pages/record.asp?recordid=53034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umanevolution.f2s.com/laetolifoot.html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anthro.palomar.edu/homo/glossary.htm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42.png"/><Relationship Id="rId4" Type="http://schemas.openxmlformats.org/officeDocument/2006/relationships/hyperlink" Target="http://www.sfu.ca/archaeology/museum/ask/a6.htm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42.png"/><Relationship Id="rId4" Type="http://schemas.openxmlformats.org/officeDocument/2006/relationships/hyperlink" Target="http://www.arts.uwaterloo.ca/ANTHRO/rwpark/ArcticArchStuff/TLArts.html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1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785120" y="6493650"/>
            <a:ext cx="35409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n-US" sz="1200" i="0" dirty="0">
                <a:solidFill>
                  <a:srgbClr val="FFFFFF"/>
                </a:solidFill>
                <a:latin typeface="Arial" charset="0"/>
                <a:hlinkClick r:id="rId3"/>
              </a:rPr>
              <a:t>http://www.d.umn.edu/cla/faculty/troufs/anth1602/</a:t>
            </a:r>
            <a:endParaRPr kumimoji="1" lang="en-US" sz="1200" i="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05" y="1318986"/>
            <a:ext cx="3312063" cy="4777014"/>
          </a:xfrm>
          <a:prstGeom prst="rect">
            <a:avLst/>
          </a:prstGeom>
          <a:ln w="3175">
            <a:solidFill>
              <a:srgbClr val="FFCF37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1316512" y="2409075"/>
            <a:ext cx="6502400" cy="1871282"/>
          </a:xfrm>
          <a:prstGeom prst="rect">
            <a:avLst/>
          </a:prstGeom>
        </p:spPr>
        <p:txBody>
          <a:bodyPr lIns="91440" tIns="45720" rIns="91440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000" dirty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Class Slides Set</a:t>
            </a:r>
            <a:r>
              <a:rPr kumimoji="1" lang="en-US" sz="1000" b="1" dirty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kumimoji="1" lang="en-US" sz="1000" dirty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11A</a:t>
            </a:r>
          </a:p>
          <a:p>
            <a:pPr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4800" b="1" dirty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Special Skills Used to Study Early Humans</a:t>
            </a:r>
            <a:endParaRPr kumimoji="1" lang="en-US" sz="4800" b="1" dirty="0">
              <a:solidFill>
                <a:srgbClr val="FFFFFF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47800" y="4482405"/>
            <a:ext cx="6172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kern="1200" dirty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+mn-ea"/>
                <a:cs typeface="+mn-cs"/>
              </a:rPr>
              <a:t>. . . or how to make sense</a:t>
            </a:r>
            <a:br>
              <a:rPr lang="en-US" sz="2000" kern="1200" dirty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+mn-ea"/>
                <a:cs typeface="+mn-cs"/>
              </a:rPr>
            </a:br>
            <a:r>
              <a:rPr lang="en-US" sz="2000" kern="1200" dirty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+mn-ea"/>
                <a:cs typeface="+mn-cs"/>
              </a:rPr>
              <a:t>out of</a:t>
            </a:r>
            <a:br>
              <a:rPr lang="en-US" sz="2000" kern="1200" dirty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+mn-ea"/>
                <a:cs typeface="+mn-cs"/>
              </a:rPr>
            </a:br>
            <a:r>
              <a:rPr lang="en-US" sz="2000" kern="1200" dirty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+mn-ea"/>
                <a:cs typeface="+mn-cs"/>
              </a:rPr>
              <a:t>Ch. 8 of the text . . .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127343" y="5747039"/>
            <a:ext cx="263565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05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University of Minnesota Duluth</a:t>
            </a:r>
            <a:endParaRPr lang="en-US" sz="1600" b="1" i="0" dirty="0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6661150" y="5996453"/>
            <a:ext cx="164465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100" b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Tim Roufs</a:t>
            </a:r>
          </a:p>
          <a:p>
            <a:pPr algn="ctr" eaLnBrk="0" hangingPunct="0"/>
            <a:r>
              <a:rPr kumimoji="0" lang="en-US" sz="900" i="0" dirty="0" smtClean="0">
                <a:solidFill>
                  <a:srgbClr val="FFFFFF"/>
                </a:solidFill>
              </a:rPr>
              <a:t>© 2010-2013</a:t>
            </a:r>
            <a:endParaRPr lang="en-US" sz="900" i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7935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2174643" y="6413520"/>
            <a:ext cx="47976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i="0" dirty="0" smtClean="0">
                <a:latin typeface="Arial" pitchFamily="34" charset="0"/>
                <a:cs typeface="Arial" pitchFamily="34" charset="0"/>
                <a:hlinkClick r:id="rId3"/>
              </a:rPr>
              <a:t>http://www.timesonline.co.uk/tol/news/world/asia/article6876941.ece</a:t>
            </a:r>
            <a:endParaRPr lang="en-US" sz="1200" i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116205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914400" y="4495800"/>
            <a:ext cx="2057400" cy="12954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>
            <a:noAutofit/>
          </a:bodyPr>
          <a:lstStyle/>
          <a:p>
            <a:pPr>
              <a:lnSpc>
                <a:spcPct val="110000"/>
              </a:lnSpc>
            </a:pPr>
            <a:endParaRPr lang="en-US" sz="1600" b="1" i="0" dirty="0" smtClean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1600" b="1" i="0" dirty="0" smtClean="0">
                <a:solidFill>
                  <a:srgbClr val="000000"/>
                </a:solidFill>
              </a:rPr>
              <a:t>10 lb., </a:t>
            </a:r>
          </a:p>
          <a:p>
            <a:pPr>
              <a:lnSpc>
                <a:spcPct val="110000"/>
              </a:lnSpc>
            </a:pPr>
            <a:r>
              <a:rPr lang="en-US" sz="1600" b="1" i="0" dirty="0" smtClean="0">
                <a:solidFill>
                  <a:srgbClr val="000000"/>
                </a:solidFill>
              </a:rPr>
              <a:t>28.7 in. tall</a:t>
            </a:r>
          </a:p>
          <a:p>
            <a:pPr>
              <a:lnSpc>
                <a:spcPct val="110000"/>
              </a:lnSpc>
            </a:pPr>
            <a:r>
              <a:rPr lang="en-US" sz="1600" b="1" i="0" dirty="0" smtClean="0">
                <a:solidFill>
                  <a:srgbClr val="000000"/>
                </a:solidFill>
              </a:rPr>
              <a:t>18 years old</a:t>
            </a:r>
            <a:endParaRPr lang="en-US" sz="1600" b="1" i="0" dirty="0">
              <a:solidFill>
                <a:srgbClr val="00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81500" y="17526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212714" y="3048000"/>
            <a:ext cx="2514600" cy="9144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>
            <a:noAutofit/>
          </a:bodyPr>
          <a:lstStyle/>
          <a:p>
            <a:pPr>
              <a:lnSpc>
                <a:spcPct val="110000"/>
              </a:lnSpc>
            </a:pPr>
            <a:r>
              <a:rPr lang="en-US" sz="1600" b="1" i="0" dirty="0" smtClean="0">
                <a:solidFill>
                  <a:srgbClr val="000000"/>
                </a:solidFill>
              </a:rPr>
              <a:t>Eli Campbell Roufs</a:t>
            </a:r>
          </a:p>
          <a:p>
            <a:pPr>
              <a:lnSpc>
                <a:spcPct val="110000"/>
              </a:lnSpc>
            </a:pPr>
            <a:r>
              <a:rPr lang="en-US" sz="1600" b="1" i="0" dirty="0" smtClean="0">
                <a:solidFill>
                  <a:srgbClr val="000000"/>
                </a:solidFill>
              </a:rPr>
              <a:t>10 lb., 6 oz.</a:t>
            </a:r>
          </a:p>
          <a:p>
            <a:pPr>
              <a:lnSpc>
                <a:spcPct val="110000"/>
              </a:lnSpc>
            </a:pPr>
            <a:r>
              <a:rPr lang="en-US" sz="1600" b="1" i="0" dirty="0" smtClean="0">
                <a:solidFill>
                  <a:srgbClr val="000000"/>
                </a:solidFill>
              </a:rPr>
              <a:t>1 min. old</a:t>
            </a:r>
            <a:endParaRPr lang="en-US" sz="1600" b="1" i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1127645" y="6403995"/>
            <a:ext cx="68733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i="0" dirty="0">
                <a:latin typeface="Arial" pitchFamily="34" charset="0"/>
                <a:cs typeface="Arial" pitchFamily="34" charset="0"/>
                <a:hlinkClick r:id="rId3"/>
              </a:rPr>
              <a:t>www.sciam.com/article.cfm?chanID=sa003&amp;articleID=000C1A68-BA52-11F6-BA5283414B7F0000</a:t>
            </a:r>
            <a:endParaRPr lang="en-US" sz="1200" i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330200"/>
            <a:ext cx="7772400" cy="5828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828800" y="3276600"/>
            <a:ext cx="2514600" cy="12192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>
            <a:noAutofit/>
          </a:bodyPr>
          <a:lstStyle/>
          <a:p>
            <a:pPr>
              <a:lnSpc>
                <a:spcPct val="110000"/>
              </a:lnSpc>
            </a:pPr>
            <a:endParaRPr lang="en-US" sz="1600" b="1" i="0" dirty="0" smtClean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1600" b="1" i="0" dirty="0" smtClean="0">
                <a:solidFill>
                  <a:srgbClr val="000000"/>
                </a:solidFill>
              </a:rPr>
              <a:t>2.54 meters tall</a:t>
            </a:r>
          </a:p>
          <a:p>
            <a:pPr>
              <a:lnSpc>
                <a:spcPct val="110000"/>
              </a:lnSpc>
            </a:pPr>
            <a:r>
              <a:rPr lang="en-US" sz="1600" i="0" dirty="0" smtClean="0">
                <a:solidFill>
                  <a:srgbClr val="000000"/>
                </a:solidFill>
              </a:rPr>
              <a:t>(100 “ = 8’ 3-1/2”)</a:t>
            </a:r>
          </a:p>
          <a:p>
            <a:pPr>
              <a:lnSpc>
                <a:spcPct val="110000"/>
              </a:lnSpc>
            </a:pPr>
            <a:r>
              <a:rPr lang="en-US" sz="1600" b="1" i="0" dirty="0" smtClean="0">
                <a:solidFill>
                  <a:srgbClr val="000000"/>
                </a:solidFill>
              </a:rPr>
              <a:t>20 years old</a:t>
            </a:r>
            <a:endParaRPr lang="en-US" sz="1600" b="1" i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2"/>
          <p:cNvSpPr txBox="1">
            <a:spLocks noChangeArrowheads="1"/>
          </p:cNvSpPr>
          <p:nvPr/>
        </p:nvSpPr>
        <p:spPr bwMode="auto">
          <a:xfrm>
            <a:off x="3008323" y="6578620"/>
            <a:ext cx="316375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200" i="0" dirty="0">
                <a:solidFill>
                  <a:schemeClr val="accent3"/>
                </a:solidFill>
                <a:hlinkClick r:id="rId3"/>
              </a:rPr>
              <a:t>http://en.wikipedia.org/wiki/Yao_Ming</a:t>
            </a:r>
            <a:endParaRPr lang="en-US" sz="1200" i="0" dirty="0">
              <a:solidFill>
                <a:schemeClr val="accent3"/>
              </a:solidFill>
            </a:endParaRPr>
          </a:p>
        </p:txBody>
      </p:sp>
      <p:pic>
        <p:nvPicPr>
          <p:cNvPr id="14745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1276353"/>
            <a:ext cx="7772400" cy="485754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147460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10" y="2286000"/>
            <a:ext cx="2284413" cy="3429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 descr="11_6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62210" y="76200"/>
            <a:ext cx="4435475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Text Box 2"/>
          <p:cNvSpPr txBox="1">
            <a:spLocks noChangeArrowheads="1"/>
          </p:cNvSpPr>
          <p:nvPr/>
        </p:nvSpPr>
        <p:spPr bwMode="auto">
          <a:xfrm>
            <a:off x="3022662" y="6400800"/>
            <a:ext cx="307327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i="0" dirty="0">
                <a:solidFill>
                  <a:srgbClr val="000000"/>
                </a:solidFill>
                <a:hlinkClick r:id="rId3"/>
              </a:rPr>
              <a:t>http://www.bbc.co.uk/news/world-asia-india-16212541</a:t>
            </a:r>
            <a:endParaRPr lang="en-US" sz="800" i="0" dirty="0">
              <a:solidFill>
                <a:srgbClr val="0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533400"/>
            <a:ext cx="49530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04800"/>
            <a:ext cx="8001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2144973" y="5923062"/>
            <a:ext cx="3666672" cy="403933"/>
          </a:xfrm>
          <a:prstGeom prst="rect">
            <a:avLst/>
          </a:prstGeom>
          <a:noFill/>
          <a:ln w="762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400" i="0" smtClean="0">
              <a:solidFill>
                <a:srgbClr val="000000"/>
              </a:solidFill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867400" y="3962400"/>
            <a:ext cx="2057400" cy="1295400"/>
          </a:xfrm>
          <a:prstGeom prst="rect">
            <a:avLst/>
          </a:prstGeom>
          <a:solidFill>
            <a:srgbClr val="FFFFFF"/>
          </a:solidFill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24.7 in. tall</a:t>
            </a: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18 years old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6096000" y="5562600"/>
            <a:ext cx="2057400" cy="838200"/>
          </a:xfrm>
          <a:prstGeom prst="rect">
            <a:avLst/>
          </a:prstGeom>
          <a:solidFill>
            <a:srgbClr val="FFFFFF"/>
          </a:solidFill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b="1" i="0" kern="0" dirty="0">
              <a:solidFill>
                <a:srgbClr val="000000"/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24.02 in. tall</a:t>
            </a:r>
          </a:p>
        </p:txBody>
      </p:sp>
    </p:spTree>
    <p:extLst>
      <p:ext uri="{BB962C8B-B14F-4D97-AF65-F5344CB8AC3E}">
        <p14:creationId xmlns:p14="http://schemas.microsoft.com/office/powerpoint/2010/main" val="14222265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2"/>
          <p:cNvSpPr txBox="1">
            <a:spLocks noChangeArrowheads="1"/>
          </p:cNvSpPr>
          <p:nvPr/>
        </p:nvSpPr>
        <p:spPr bwMode="auto">
          <a:xfrm>
            <a:off x="901852" y="6464300"/>
            <a:ext cx="732444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i="0" dirty="0">
                <a:solidFill>
                  <a:srgbClr val="000000"/>
                </a:solidFill>
                <a:hlinkClick r:id="rId3"/>
              </a:rPr>
              <a:t>http://www.telegraph.co.uk/news/newstopics/howaboutthat/2969038/Worlds-smallest-man-meets-woman-with-worlds-longest-legs.html</a:t>
            </a:r>
            <a:endParaRPr lang="en-US" sz="800" i="0" dirty="0">
              <a:solidFill>
                <a:srgbClr val="000000"/>
              </a:solidFill>
            </a:endParaRPr>
          </a:p>
        </p:txBody>
      </p:sp>
      <p:pic>
        <p:nvPicPr>
          <p:cNvPr id="9113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5" y="228600"/>
            <a:ext cx="7450519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18554" y="2116801"/>
            <a:ext cx="1196446" cy="2328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886200" y="4419600"/>
            <a:ext cx="2514600" cy="304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16 October 2009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5" y="228600"/>
            <a:ext cx="7450519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901852" y="6464300"/>
            <a:ext cx="732444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i="0" dirty="0">
                <a:solidFill>
                  <a:srgbClr val="000000"/>
                </a:solidFill>
                <a:hlinkClick r:id="rId4"/>
              </a:rPr>
              <a:t>http://www.telegraph.co.uk/news/newstopics/howaboutthat/2969038/Worlds-smallest-man-meets-woman-with-worlds-longest-legs.html</a:t>
            </a:r>
            <a:endParaRPr lang="en-US" sz="800" i="0" dirty="0">
              <a:solidFill>
                <a:srgbClr val="00000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131803">
            <a:off x="1685749" y="1903370"/>
            <a:ext cx="1417181" cy="2858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131803">
            <a:off x="3857449" y="1725570"/>
            <a:ext cx="1417181" cy="2858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8" name="Text Box 9"/>
          <p:cNvSpPr txBox="1">
            <a:spLocks noChangeArrowheads="1"/>
          </p:cNvSpPr>
          <p:nvPr/>
        </p:nvSpPr>
        <p:spPr bwMode="auto">
          <a:xfrm>
            <a:off x="1143003" y="5486420"/>
            <a:ext cx="2132315" cy="5847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i="0" dirty="0" smtClean="0">
                <a:solidFill>
                  <a:schemeClr val="tx1"/>
                </a:solidFill>
              </a:rPr>
              <a:t>Pygmies</a:t>
            </a:r>
            <a:endParaRPr lang="en-US" sz="2400" b="1" i="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3"/>
          <p:cNvSpPr txBox="1">
            <a:spLocks noChangeArrowheads="1"/>
          </p:cNvSpPr>
          <p:nvPr/>
        </p:nvSpPr>
        <p:spPr bwMode="auto">
          <a:xfrm>
            <a:off x="5324685" y="1754207"/>
            <a:ext cx="2060179" cy="145886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800" b="1" i="0" dirty="0" err="1">
                <a:solidFill>
                  <a:schemeClr val="tx1"/>
                </a:solidFill>
              </a:rPr>
              <a:t>Efe</a:t>
            </a:r>
            <a:endParaRPr lang="en-US" sz="4800" b="1" i="0" dirty="0">
              <a:solidFill>
                <a:schemeClr val="tx1"/>
              </a:solidFill>
            </a:endParaRPr>
          </a:p>
          <a:p>
            <a:pPr>
              <a:lnSpc>
                <a:spcPct val="10000"/>
              </a:lnSpc>
            </a:pPr>
            <a:endParaRPr lang="en-US" sz="4800" b="1" i="0" dirty="0">
              <a:solidFill>
                <a:schemeClr val="tx1"/>
              </a:solidFill>
            </a:endParaRPr>
          </a:p>
          <a:p>
            <a:r>
              <a:rPr lang="en-US" sz="2000" i="0" dirty="0">
                <a:solidFill>
                  <a:schemeClr val="tx1"/>
                </a:solidFill>
              </a:rPr>
              <a:t>Eastern Congo</a:t>
            </a:r>
          </a:p>
          <a:p>
            <a:r>
              <a:rPr lang="en-US" sz="1600" i="0" dirty="0">
                <a:solidFill>
                  <a:schemeClr val="tx1"/>
                </a:solidFill>
              </a:rPr>
              <a:t>(formerly Zaire)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3315" name="Text Box 6"/>
          <p:cNvSpPr txBox="1">
            <a:spLocks noChangeArrowheads="1"/>
          </p:cNvSpPr>
          <p:nvPr/>
        </p:nvSpPr>
        <p:spPr bwMode="auto">
          <a:xfrm>
            <a:off x="4343406" y="3535363"/>
            <a:ext cx="4067139" cy="212365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3600" i="0" dirty="0"/>
              <a:t>  </a:t>
            </a:r>
            <a:r>
              <a:rPr lang="en-US" sz="3200" b="1" i="0" dirty="0">
                <a:solidFill>
                  <a:schemeClr val="tx1"/>
                </a:solidFill>
              </a:rPr>
              <a:t>Average Height</a:t>
            </a:r>
          </a:p>
          <a:p>
            <a:pPr algn="l">
              <a:lnSpc>
                <a:spcPct val="60000"/>
              </a:lnSpc>
            </a:pPr>
            <a:endParaRPr lang="en-US" sz="3200" b="1" i="0" dirty="0">
              <a:solidFill>
                <a:schemeClr val="tx1"/>
              </a:solidFill>
            </a:endParaRPr>
          </a:p>
          <a:p>
            <a:pPr algn="l"/>
            <a:r>
              <a:rPr lang="en-US" sz="3200" b="1" i="0" dirty="0">
                <a:solidFill>
                  <a:schemeClr val="tx1"/>
                </a:solidFill>
              </a:rPr>
              <a:t>	male	4’ 8”</a:t>
            </a:r>
          </a:p>
          <a:p>
            <a:pPr algn="l">
              <a:lnSpc>
                <a:spcPct val="40000"/>
              </a:lnSpc>
            </a:pPr>
            <a:endParaRPr lang="en-US" sz="3200" b="1" i="0" dirty="0">
              <a:solidFill>
                <a:schemeClr val="tx1"/>
              </a:solidFill>
            </a:endParaRPr>
          </a:p>
          <a:p>
            <a:pPr algn="l"/>
            <a:r>
              <a:rPr lang="en-US" sz="3200" b="1" i="0" dirty="0">
                <a:solidFill>
                  <a:schemeClr val="tx1"/>
                </a:solidFill>
              </a:rPr>
              <a:t>	female	4’ 5”</a:t>
            </a:r>
          </a:p>
        </p:txBody>
      </p:sp>
      <p:sp>
        <p:nvSpPr>
          <p:cNvPr id="13316" name="Text Box 7"/>
          <p:cNvSpPr txBox="1">
            <a:spLocks noChangeArrowheads="1"/>
          </p:cNvSpPr>
          <p:nvPr/>
        </p:nvSpPr>
        <p:spPr bwMode="auto">
          <a:xfrm>
            <a:off x="457205" y="6223000"/>
            <a:ext cx="8131175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i="0" dirty="0">
                <a:solidFill>
                  <a:schemeClr val="tx1"/>
                </a:solidFill>
              </a:rPr>
              <a:t>Source: Boaz and </a:t>
            </a:r>
            <a:r>
              <a:rPr lang="en-US" sz="1200" i="0" dirty="0" err="1">
                <a:solidFill>
                  <a:schemeClr val="tx1"/>
                </a:solidFill>
              </a:rPr>
              <a:t>Almquist</a:t>
            </a:r>
            <a:r>
              <a:rPr lang="en-US" sz="1200" dirty="0">
                <a:solidFill>
                  <a:schemeClr val="tx1"/>
                </a:solidFill>
              </a:rPr>
              <a:t> Biological Anthropology, 2</a:t>
            </a:r>
            <a:r>
              <a:rPr lang="en-US" sz="1200" baseline="30000" dirty="0">
                <a:solidFill>
                  <a:schemeClr val="tx1"/>
                </a:solidFill>
              </a:rPr>
              <a:t>nd</a:t>
            </a:r>
            <a:r>
              <a:rPr lang="en-US" sz="1200" dirty="0">
                <a:solidFill>
                  <a:schemeClr val="tx1"/>
                </a:solidFill>
              </a:rPr>
              <a:t> ed.</a:t>
            </a:r>
          </a:p>
          <a:p>
            <a:r>
              <a:rPr lang="en-US" sz="1200" dirty="0">
                <a:solidFill>
                  <a:schemeClr val="tx1"/>
                </a:solidFill>
              </a:rPr>
              <a:t>(Prentice Hall, 2002), p. 426</a:t>
            </a:r>
          </a:p>
        </p:txBody>
      </p:sp>
      <p:pic>
        <p:nvPicPr>
          <p:cNvPr id="13317" name="Picture 8" descr="pygmies1904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10" y="152400"/>
            <a:ext cx="3571875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8" name="Text Box 9"/>
          <p:cNvSpPr txBox="1">
            <a:spLocks noChangeArrowheads="1"/>
          </p:cNvSpPr>
          <p:nvPr/>
        </p:nvSpPr>
        <p:spPr bwMode="auto">
          <a:xfrm>
            <a:off x="1654615" y="5892800"/>
            <a:ext cx="2012089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0" dirty="0">
                <a:solidFill>
                  <a:schemeClr val="tx1"/>
                </a:solidFill>
              </a:rPr>
              <a:t>Pygmies 1904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116205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005863" y="6403995"/>
            <a:ext cx="31028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i="0" dirty="0" smtClean="0">
                <a:latin typeface="Arial" pitchFamily="34" charset="0"/>
                <a:cs typeface="Arial" pitchFamily="34" charset="0"/>
                <a:hlinkClick r:id="rId4"/>
              </a:rPr>
              <a:t>http://en.wikipedia.org/wiki/Robert_Wadlow</a:t>
            </a:r>
            <a:endParaRPr lang="en-US" sz="1200" i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600200" y="3886200"/>
            <a:ext cx="4495800" cy="1676400"/>
          </a:xfrm>
          <a:prstGeom prst="rect">
            <a:avLst/>
          </a:prstGeom>
          <a:solidFill>
            <a:schemeClr val="tx2"/>
          </a:solidFill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noAutofit/>
          </a:bodyPr>
          <a:lstStyle/>
          <a:p>
            <a:pPr>
              <a:lnSpc>
                <a:spcPct val="110000"/>
              </a:lnSpc>
            </a:pPr>
            <a:endParaRPr lang="en-US" sz="1600" b="1" i="0" dirty="0" smtClean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</a:pPr>
            <a:r>
              <a:rPr lang="en-US" b="1" i="0" dirty="0" smtClean="0">
                <a:solidFill>
                  <a:srgbClr val="000000"/>
                </a:solidFill>
              </a:rPr>
              <a:t>Tallest man in recorded history</a:t>
            </a:r>
          </a:p>
          <a:p>
            <a:pPr>
              <a:lnSpc>
                <a:spcPct val="110000"/>
              </a:lnSpc>
            </a:pPr>
            <a:endParaRPr lang="en-US" sz="1600" b="1" i="0" dirty="0" smtClean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1600" b="1" i="0" dirty="0" smtClean="0">
                <a:solidFill>
                  <a:srgbClr val="000000"/>
                </a:solidFill>
              </a:rPr>
              <a:t>8 ft. 11.1 in</a:t>
            </a:r>
          </a:p>
          <a:p>
            <a:pPr>
              <a:lnSpc>
                <a:spcPct val="110000"/>
              </a:lnSpc>
            </a:pPr>
            <a:r>
              <a:rPr lang="en-US" sz="1600" b="1" i="0" dirty="0" smtClean="0">
                <a:solidFill>
                  <a:srgbClr val="000000"/>
                </a:solidFill>
              </a:rPr>
              <a:t>(2.72 m)</a:t>
            </a:r>
            <a:endParaRPr lang="en-US" sz="1600" b="1" i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  <a:alpha val="0"/>
                </a:schemeClr>
              </a:gs>
              <a:gs pos="50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C00000">
                  <a:alpha val="49000"/>
                </a:srgb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rtl="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kumimoji="1" lang="en-US" sz="3200" b="1" i="1" kern="12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  <a:p>
            <a:pPr algn="ctr" rtl="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3200" b="1" i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226" y="0"/>
            <a:ext cx="5253547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657205" y="6096001"/>
            <a:ext cx="7688323" cy="781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400" b="1" i="0" baseline="30000"/>
              <a:t>The world's tallest woman is Sandy Allen.  She is 7 ft. 7 in.</a:t>
            </a:r>
          </a:p>
          <a:p>
            <a:pPr>
              <a:lnSpc>
                <a:spcPct val="140000"/>
              </a:lnSpc>
            </a:pPr>
            <a:r>
              <a:rPr lang="en-US" sz="2400" b="1" i="0" baseline="30000"/>
              <a:t>Robert Pershing Wadlow (1918-1940), Alton, IL, was 8 ft. 11. in.</a:t>
            </a:r>
          </a:p>
        </p:txBody>
      </p:sp>
      <p:pic>
        <p:nvPicPr>
          <p:cNvPr id="1433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5988" y="533420"/>
            <a:ext cx="7313612" cy="54848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14340" name="AutoShape 8"/>
          <p:cNvSpPr>
            <a:spLocks noChangeArrowheads="1"/>
          </p:cNvSpPr>
          <p:nvPr/>
        </p:nvSpPr>
        <p:spPr bwMode="auto">
          <a:xfrm>
            <a:off x="5057776" y="3886200"/>
            <a:ext cx="1905000" cy="485775"/>
          </a:xfrm>
          <a:prstGeom prst="leftArrow">
            <a:avLst>
              <a:gd name="adj1" fmla="val 50000"/>
              <a:gd name="adj2" fmla="val 98039"/>
            </a:avLst>
          </a:prstGeom>
          <a:solidFill>
            <a:srgbClr val="FF99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409704" y="4622800"/>
            <a:ext cx="4495800" cy="1104900"/>
          </a:xfrm>
          <a:prstGeom prst="rect">
            <a:avLst/>
          </a:prstGeom>
          <a:solidFill>
            <a:schemeClr val="tx2"/>
          </a:solidFill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noAutofit/>
          </a:bodyPr>
          <a:lstStyle/>
          <a:p>
            <a:pPr>
              <a:lnSpc>
                <a:spcPct val="110000"/>
              </a:lnSpc>
            </a:pPr>
            <a:endParaRPr lang="en-US" sz="1600" b="1" i="0" dirty="0" smtClean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</a:pPr>
            <a:r>
              <a:rPr lang="en-US" b="1" i="0" dirty="0" smtClean="0">
                <a:solidFill>
                  <a:srgbClr val="000000"/>
                </a:solidFill>
              </a:rPr>
              <a:t>Tallest living man</a:t>
            </a:r>
            <a:endParaRPr lang="en-US" sz="1600" b="1" i="0" dirty="0" smtClean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1600" b="1" i="0" dirty="0" smtClean="0">
                <a:solidFill>
                  <a:srgbClr val="000000"/>
                </a:solidFill>
              </a:rPr>
              <a:t>8 ft. 2 in.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2"/>
          <p:cNvSpPr txBox="1">
            <a:spLocks noChangeArrowheads="1"/>
          </p:cNvSpPr>
          <p:nvPr/>
        </p:nvSpPr>
        <p:spPr bwMode="auto">
          <a:xfrm>
            <a:off x="2743200" y="6489720"/>
            <a:ext cx="365837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i="0" kern="120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hlinkClick r:id="rId3"/>
              </a:rPr>
              <a:t>http://news.bbc.co.uk/2/hi/asia-pacific/6178659.stm</a:t>
            </a:r>
            <a:endParaRPr lang="en-US" sz="1200" i="0" kern="12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2393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173" y="1200150"/>
            <a:ext cx="7589837" cy="47434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657600" y="5181600"/>
            <a:ext cx="4495800" cy="1104900"/>
          </a:xfrm>
          <a:prstGeom prst="rect">
            <a:avLst/>
          </a:prstGeom>
          <a:solidFill>
            <a:srgbClr val="FFFFFF"/>
          </a:solidFill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This tallest living man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7 ft. 8.95 in.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043963" y="6403995"/>
            <a:ext cx="304352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i="0" dirty="0" smtClean="0">
                <a:latin typeface="Arial" pitchFamily="34" charset="0"/>
                <a:cs typeface="Arial" pitchFamily="34" charset="0"/>
                <a:hlinkClick r:id="rId3"/>
              </a:rPr>
              <a:t>http://en.wikipedia.org/wiki/Trijntje_Keever</a:t>
            </a:r>
            <a:endParaRPr lang="en-US" sz="1200" i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116205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24600" y="1927091"/>
            <a:ext cx="2095500" cy="3711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371600" y="3886200"/>
            <a:ext cx="4953000" cy="1676400"/>
          </a:xfrm>
          <a:prstGeom prst="rect">
            <a:avLst/>
          </a:prstGeom>
          <a:solidFill>
            <a:schemeClr val="tx2"/>
          </a:solidFill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noAutofit/>
          </a:bodyPr>
          <a:lstStyle/>
          <a:p>
            <a:pPr>
              <a:lnSpc>
                <a:spcPct val="110000"/>
              </a:lnSpc>
            </a:pPr>
            <a:endParaRPr lang="en-US" sz="1600" b="1" i="0" dirty="0" smtClean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</a:pPr>
            <a:r>
              <a:rPr lang="en-US" b="1" i="0" dirty="0" smtClean="0">
                <a:solidFill>
                  <a:srgbClr val="000000"/>
                </a:solidFill>
              </a:rPr>
              <a:t>Tallest woman in recorded history</a:t>
            </a:r>
          </a:p>
          <a:p>
            <a:pPr>
              <a:lnSpc>
                <a:spcPct val="110000"/>
              </a:lnSpc>
            </a:pPr>
            <a:endParaRPr lang="en-US" sz="1600" b="1" i="0" dirty="0" smtClean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1600" b="1" i="0" dirty="0" smtClean="0">
                <a:solidFill>
                  <a:srgbClr val="000000"/>
                </a:solidFill>
              </a:rPr>
              <a:t>8 ft. 4 in</a:t>
            </a:r>
          </a:p>
          <a:p>
            <a:pPr>
              <a:lnSpc>
                <a:spcPct val="110000"/>
              </a:lnSpc>
            </a:pPr>
            <a:r>
              <a:rPr lang="en-US" sz="1600" b="1" i="0" dirty="0" smtClean="0">
                <a:solidFill>
                  <a:srgbClr val="000000"/>
                </a:solidFill>
              </a:rPr>
              <a:t>(2.54 m)</a:t>
            </a:r>
            <a:endParaRPr lang="en-US" sz="1600" b="1" i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3"/>
          <p:cNvSpPr txBox="1">
            <a:spLocks noChangeArrowheads="1"/>
          </p:cNvSpPr>
          <p:nvPr/>
        </p:nvSpPr>
        <p:spPr bwMode="auto">
          <a:xfrm>
            <a:off x="1047547" y="6321426"/>
            <a:ext cx="6740949" cy="652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400" b="1" i="0"/>
              <a:t>Robert Pershing Wadlow (1918-1940), Alton, IL, was 8 ft. 11. in.</a:t>
            </a:r>
          </a:p>
          <a:p>
            <a:pPr>
              <a:lnSpc>
                <a:spcPct val="140000"/>
              </a:lnSpc>
            </a:pPr>
            <a:endParaRPr lang="en-US" b="1" i="0" baseline="30000">
              <a:solidFill>
                <a:srgbClr val="FF0000"/>
              </a:solidFill>
            </a:endParaRPr>
          </a:p>
        </p:txBody>
      </p:sp>
      <p:sp>
        <p:nvSpPr>
          <p:cNvPr id="15363" name="AutoShape 4"/>
          <p:cNvSpPr>
            <a:spLocks noChangeArrowheads="1"/>
          </p:cNvSpPr>
          <p:nvPr/>
        </p:nvSpPr>
        <p:spPr bwMode="auto">
          <a:xfrm>
            <a:off x="6324604" y="4619645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5364" name="Picture 7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10" y="762000"/>
            <a:ext cx="7313613" cy="52657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409704" y="4838700"/>
            <a:ext cx="4495800" cy="1104900"/>
          </a:xfrm>
          <a:prstGeom prst="rect">
            <a:avLst/>
          </a:prstGeom>
          <a:solidFill>
            <a:schemeClr val="tx2"/>
          </a:solidFill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noAutofit/>
          </a:bodyPr>
          <a:lstStyle/>
          <a:p>
            <a:pPr>
              <a:lnSpc>
                <a:spcPct val="110000"/>
              </a:lnSpc>
            </a:pPr>
            <a:endParaRPr lang="en-US" sz="1600" b="1" i="0" dirty="0" smtClean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</a:pPr>
            <a:r>
              <a:rPr lang="en-US" b="1" i="0" dirty="0" smtClean="0">
                <a:solidFill>
                  <a:srgbClr val="000000"/>
                </a:solidFill>
              </a:rPr>
              <a:t>Tallest living woman</a:t>
            </a:r>
            <a:endParaRPr lang="en-US" sz="1600" b="1" i="0" dirty="0" smtClean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1600" b="1" i="0" dirty="0" smtClean="0">
                <a:solidFill>
                  <a:srgbClr val="000000"/>
                </a:solidFill>
              </a:rPr>
              <a:t>7 ft. 7 in.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5988" y="687388"/>
            <a:ext cx="7313612" cy="548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23954" y="6403995"/>
            <a:ext cx="60960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i="0" dirty="0">
                <a:hlinkClick r:id="rId4"/>
              </a:rPr>
              <a:t>www.guinnessworldrecords.com/content_pages/record.asp?recordid=53034</a:t>
            </a:r>
            <a:endParaRPr lang="en-US" sz="1200" i="0" dirty="0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752600" y="4991100"/>
            <a:ext cx="4495800" cy="1104900"/>
          </a:xfrm>
          <a:prstGeom prst="rect">
            <a:avLst/>
          </a:prstGeom>
          <a:solidFill>
            <a:schemeClr val="tx2"/>
          </a:solidFill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noAutofit/>
          </a:bodyPr>
          <a:lstStyle/>
          <a:p>
            <a:pPr>
              <a:lnSpc>
                <a:spcPct val="110000"/>
              </a:lnSpc>
            </a:pPr>
            <a:endParaRPr lang="en-US" sz="1600" b="1" i="0" dirty="0" smtClean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</a:pPr>
            <a:r>
              <a:rPr lang="en-US" b="1" i="0" dirty="0" smtClean="0">
                <a:solidFill>
                  <a:srgbClr val="000000"/>
                </a:solidFill>
              </a:rPr>
              <a:t>Shortest Married Couple</a:t>
            </a:r>
            <a:endParaRPr lang="en-US" sz="1600" b="1" i="0" dirty="0" smtClean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1600" b="1" i="0" dirty="0" smtClean="0">
                <a:solidFill>
                  <a:srgbClr val="000000"/>
                </a:solidFill>
              </a:rPr>
              <a:t>35 in. and 36 in.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Text Box 2"/>
          <p:cNvSpPr txBox="1">
            <a:spLocks noChangeArrowheads="1"/>
          </p:cNvSpPr>
          <p:nvPr/>
        </p:nvSpPr>
        <p:spPr bwMode="auto">
          <a:xfrm>
            <a:off x="839788" y="304801"/>
            <a:ext cx="7313612" cy="347662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100000"/>
              </a:spcBef>
            </a:pPr>
            <a:endParaRPr lang="en-US" sz="2000" b="1">
              <a:solidFill>
                <a:schemeClr val="tx1"/>
              </a:solidFill>
            </a:endParaRPr>
          </a:p>
          <a:p>
            <a:pPr>
              <a:spcBef>
                <a:spcPct val="100000"/>
              </a:spcBef>
            </a:pPr>
            <a:r>
              <a:rPr lang="en-US" sz="2000" b="1">
                <a:solidFill>
                  <a:schemeClr val="tx1"/>
                </a:solidFill>
              </a:rPr>
              <a:t>The Guiness Book of Records</a:t>
            </a:r>
            <a:endParaRPr lang="en-US" sz="2000" b="1" i="0">
              <a:solidFill>
                <a:schemeClr val="tx1"/>
              </a:solidFill>
            </a:endParaRPr>
          </a:p>
          <a:p>
            <a:endParaRPr lang="en-US" sz="3600" b="1" i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3600" b="1" i="0">
                <a:solidFill>
                  <a:schemeClr val="tx1"/>
                </a:solidFill>
              </a:rPr>
              <a:t>”The Most Dissimilar</a:t>
            </a:r>
          </a:p>
          <a:p>
            <a:pPr>
              <a:lnSpc>
                <a:spcPct val="90000"/>
              </a:lnSpc>
            </a:pPr>
            <a:r>
              <a:rPr lang="en-US" sz="3600" b="1" i="0">
                <a:solidFill>
                  <a:schemeClr val="tx1"/>
                </a:solidFill>
              </a:rPr>
              <a:t>Couple in the World”</a:t>
            </a:r>
          </a:p>
          <a:p>
            <a:pPr>
              <a:lnSpc>
                <a:spcPct val="170000"/>
              </a:lnSpc>
            </a:pPr>
            <a:endParaRPr lang="en-US" sz="3600" b="1" i="0">
              <a:solidFill>
                <a:schemeClr val="tx1"/>
              </a:solidFill>
            </a:endParaRPr>
          </a:p>
        </p:txBody>
      </p:sp>
      <p:sp>
        <p:nvSpPr>
          <p:cNvPr id="152579" name="Text Box 3"/>
          <p:cNvSpPr txBox="1">
            <a:spLocks noChangeArrowheads="1"/>
          </p:cNvSpPr>
          <p:nvPr/>
        </p:nvSpPr>
        <p:spPr bwMode="auto">
          <a:xfrm>
            <a:off x="839788" y="2971820"/>
            <a:ext cx="7313612" cy="289242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>
              <a:lnSpc>
                <a:spcPct val="170000"/>
              </a:lnSpc>
            </a:pPr>
            <a:r>
              <a:rPr lang="en-US" sz="3600" b="1" i="0">
                <a:solidFill>
                  <a:schemeClr val="tx1"/>
                </a:solidFill>
              </a:rPr>
              <a:t>	Wife:  		  2’  11½”</a:t>
            </a:r>
          </a:p>
          <a:p>
            <a:pPr algn="l">
              <a:lnSpc>
                <a:spcPct val="170000"/>
              </a:lnSpc>
            </a:pPr>
            <a:r>
              <a:rPr lang="en-US" sz="3600" b="1" i="0">
                <a:solidFill>
                  <a:schemeClr val="tx1"/>
                </a:solidFill>
              </a:rPr>
              <a:t>	Husband:    6’  2”</a:t>
            </a:r>
          </a:p>
          <a:p>
            <a:pPr algn="l">
              <a:lnSpc>
                <a:spcPct val="170000"/>
              </a:lnSpc>
            </a:pPr>
            <a:endParaRPr lang="en-US" sz="3600" b="1" i="0">
              <a:solidFill>
                <a:schemeClr val="tx1"/>
              </a:solidFill>
            </a:endParaRPr>
          </a:p>
        </p:txBody>
      </p:sp>
      <p:sp>
        <p:nvSpPr>
          <p:cNvPr id="152580" name="Text Box 4"/>
          <p:cNvSpPr txBox="1">
            <a:spLocks noChangeArrowheads="1"/>
          </p:cNvSpPr>
          <p:nvPr/>
        </p:nvSpPr>
        <p:spPr bwMode="auto">
          <a:xfrm>
            <a:off x="839788" y="5257820"/>
            <a:ext cx="7313612" cy="119062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b="1" i="0">
                <a:solidFill>
                  <a:schemeClr val="tx1"/>
                </a:solidFill>
              </a:rPr>
              <a:t>They met on the internet</a:t>
            </a:r>
          </a:p>
          <a:p>
            <a:pPr>
              <a:lnSpc>
                <a:spcPct val="90000"/>
              </a:lnSpc>
            </a:pPr>
            <a:endParaRPr lang="en-US" sz="2000" b="1" i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000" b="1" i="0">
                <a:solidFill>
                  <a:schemeClr val="tx1"/>
                </a:solidFill>
              </a:rPr>
              <a:t>-- </a:t>
            </a:r>
            <a:r>
              <a:rPr lang="en-US" sz="2000" b="1">
                <a:solidFill>
                  <a:schemeClr val="tx1"/>
                </a:solidFill>
              </a:rPr>
              <a:t>The Maury Show</a:t>
            </a:r>
            <a:r>
              <a:rPr lang="en-US" sz="2000" b="1" i="0">
                <a:solidFill>
                  <a:schemeClr val="tx1"/>
                </a:solidFill>
              </a:rPr>
              <a:t>, 27 April 1999  </a:t>
            </a:r>
          </a:p>
          <a:p>
            <a:pPr>
              <a:lnSpc>
                <a:spcPct val="90000"/>
              </a:lnSpc>
            </a:pPr>
            <a:endParaRPr lang="en-US" sz="2000" b="1" i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57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1143000" y="1998665"/>
            <a:ext cx="6781800" cy="388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Tx/>
              <a:buChar char="•"/>
            </a:pPr>
            <a:r>
              <a:rPr kumimoji="1" lang="en-US" sz="3600" b="1" dirty="0">
                <a:solidFill>
                  <a:schemeClr val="bg1">
                    <a:lumMod val="9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range of variation</a:t>
            </a:r>
          </a:p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Tx/>
              <a:buChar char="•"/>
            </a:pPr>
            <a:r>
              <a:rPr kumimoji="1" lang="en-US" sz="3600" b="1" dirty="0">
                <a:solidFill>
                  <a:srgbClr val="003300"/>
                </a:solidFill>
                <a:latin typeface="Arial" pitchFamily="34" charset="0"/>
                <a:ea typeface="+mn-ea"/>
                <a:cs typeface="Arial" pitchFamily="34" charset="0"/>
              </a:rPr>
              <a:t>statistical averages</a:t>
            </a:r>
          </a:p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Tx/>
              <a:buChar char="•"/>
            </a:pPr>
            <a:r>
              <a:rPr kumimoji="1" lang="en-US" sz="3600" b="1" dirty="0">
                <a:solidFill>
                  <a:schemeClr val="bg1">
                    <a:lumMod val="9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“fossil”</a:t>
            </a:r>
          </a:p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Tx/>
              <a:buChar char="•"/>
            </a:pPr>
            <a:r>
              <a:rPr lang="en-US" sz="3600" b="1" dirty="0">
                <a:solidFill>
                  <a:schemeClr val="bg1">
                    <a:lumMod val="9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“</a:t>
            </a:r>
            <a:r>
              <a:rPr lang="en-US" sz="3600" b="1" dirty="0" err="1">
                <a:solidFill>
                  <a:schemeClr val="bg1">
                    <a:lumMod val="9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osteodontokeratic</a:t>
            </a:r>
            <a:r>
              <a:rPr lang="en-US" sz="3600" b="1" dirty="0">
                <a:solidFill>
                  <a:schemeClr val="bg1">
                    <a:lumMod val="9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”</a:t>
            </a:r>
          </a:p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Tx/>
              <a:buChar char="•"/>
            </a:pPr>
            <a:r>
              <a:rPr lang="en-US" sz="3600" b="1" dirty="0">
                <a:solidFill>
                  <a:schemeClr val="bg1">
                    <a:lumMod val="9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the “Three Great Ages of Prehistoric Times”</a:t>
            </a:r>
            <a:endParaRPr kumimoji="1" lang="en-US" sz="3600" b="1" dirty="0">
              <a:solidFill>
                <a:schemeClr val="bg1">
                  <a:lumMod val="90000"/>
                </a:schemeClr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457200" y="673100"/>
            <a:ext cx="822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2000" i="1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Important Concepts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027" descr="11_7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8500" y="481310"/>
            <a:ext cx="7772400" cy="5716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Oval 1028"/>
          <p:cNvSpPr>
            <a:spLocks noChangeArrowheads="1"/>
          </p:cNvSpPr>
          <p:nvPr/>
        </p:nvSpPr>
        <p:spPr bwMode="auto">
          <a:xfrm>
            <a:off x="6572250" y="938213"/>
            <a:ext cx="1905000" cy="4762500"/>
          </a:xfrm>
          <a:prstGeom prst="ellipse">
            <a:avLst/>
          </a:prstGeom>
          <a:noFill/>
          <a:ln w="7620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56" name="Text Box 8"/>
          <p:cNvSpPr txBox="1">
            <a:spLocks noChangeArrowheads="1"/>
          </p:cNvSpPr>
          <p:nvPr/>
        </p:nvSpPr>
        <p:spPr bwMode="auto">
          <a:xfrm>
            <a:off x="3659188" y="5929313"/>
            <a:ext cx="1828800" cy="3365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 i="0">
                <a:solidFill>
                  <a:srgbClr val="000000"/>
                </a:solidFill>
              </a:rPr>
              <a:t>--- 68.2 % ---</a:t>
            </a:r>
          </a:p>
        </p:txBody>
      </p:sp>
      <p:sp>
        <p:nvSpPr>
          <p:cNvPr id="96259" name="Text Box 12"/>
          <p:cNvSpPr txBox="1">
            <a:spLocks noChangeArrowheads="1"/>
          </p:cNvSpPr>
          <p:nvPr/>
        </p:nvSpPr>
        <p:spPr bwMode="auto">
          <a:xfrm>
            <a:off x="1776933" y="2041544"/>
            <a:ext cx="4948791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i="0">
                <a:solidFill>
                  <a:srgbClr val="000000"/>
                </a:solidFill>
              </a:rPr>
              <a:t>“normal distribution curve”</a:t>
            </a:r>
          </a:p>
        </p:txBody>
      </p:sp>
      <p:sp>
        <p:nvSpPr>
          <p:cNvPr id="565261" name="Text Box 13"/>
          <p:cNvSpPr txBox="1">
            <a:spLocks noChangeArrowheads="1"/>
          </p:cNvSpPr>
          <p:nvPr/>
        </p:nvSpPr>
        <p:spPr bwMode="auto">
          <a:xfrm>
            <a:off x="1357313" y="6415088"/>
            <a:ext cx="6477000" cy="36671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i="0">
                <a:solidFill>
                  <a:srgbClr val="000000"/>
                </a:solidFill>
              </a:rPr>
              <a:t>-------------------------</a:t>
            </a:r>
            <a:r>
              <a:rPr lang="en-US" sz="1600" b="1" i="0">
                <a:solidFill>
                  <a:srgbClr val="000000"/>
                </a:solidFill>
              </a:rPr>
              <a:t> </a:t>
            </a:r>
            <a:r>
              <a:rPr lang="en-US" b="1" i="0">
                <a:solidFill>
                  <a:srgbClr val="000000"/>
                </a:solidFill>
              </a:rPr>
              <a:t>99.8 % </a:t>
            </a:r>
            <a:r>
              <a:rPr lang="en-US" sz="1600" b="1" i="0">
                <a:solidFill>
                  <a:srgbClr val="000000"/>
                </a:solidFill>
              </a:rPr>
              <a:t>-------------------------</a:t>
            </a:r>
          </a:p>
        </p:txBody>
      </p:sp>
      <p:pic>
        <p:nvPicPr>
          <p:cNvPr id="96261" name="Picture 10" descr="SD-diagram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6338" y="2990850"/>
            <a:ext cx="7313612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 bwMode="auto">
          <a:xfrm>
            <a:off x="1433523" y="2819400"/>
            <a:ext cx="1538287" cy="3505200"/>
          </a:xfrm>
          <a:prstGeom prst="rect">
            <a:avLst/>
          </a:prstGeom>
          <a:noFill/>
          <a:ln w="76200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6019800" y="5926138"/>
            <a:ext cx="1828800" cy="3365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 i="0">
                <a:solidFill>
                  <a:srgbClr val="000000"/>
                </a:solidFill>
              </a:rPr>
              <a:t>--- 2.2 % ---</a:t>
            </a:r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1295400" y="5943600"/>
            <a:ext cx="1828800" cy="3365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 i="0">
                <a:solidFill>
                  <a:srgbClr val="000000"/>
                </a:solidFill>
              </a:rPr>
              <a:t>--- 2.2 % ---</a:t>
            </a:r>
          </a:p>
        </p:txBody>
      </p:sp>
      <p:sp>
        <p:nvSpPr>
          <p:cNvPr id="4" name="Rectangle 15"/>
          <p:cNvSpPr/>
          <p:nvPr/>
        </p:nvSpPr>
        <p:spPr bwMode="auto">
          <a:xfrm>
            <a:off x="6157923" y="2819400"/>
            <a:ext cx="1538287" cy="3505200"/>
          </a:xfrm>
          <a:prstGeom prst="rect">
            <a:avLst/>
          </a:prstGeom>
          <a:noFill/>
          <a:ln w="76200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6272" name="Oval 16"/>
          <p:cNvSpPr>
            <a:spLocks noChangeArrowheads="1"/>
          </p:cNvSpPr>
          <p:nvPr/>
        </p:nvSpPr>
        <p:spPr bwMode="auto">
          <a:xfrm>
            <a:off x="3429000" y="5257800"/>
            <a:ext cx="838200" cy="533400"/>
          </a:xfrm>
          <a:prstGeom prst="ellipse">
            <a:avLst/>
          </a:prstGeom>
          <a:noFill/>
          <a:ln w="76200">
            <a:solidFill>
              <a:srgbClr val="FF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6273" name="Oval 17"/>
          <p:cNvSpPr>
            <a:spLocks noChangeArrowheads="1"/>
          </p:cNvSpPr>
          <p:nvPr/>
        </p:nvSpPr>
        <p:spPr bwMode="auto">
          <a:xfrm>
            <a:off x="4953000" y="5257800"/>
            <a:ext cx="838200" cy="533400"/>
          </a:xfrm>
          <a:prstGeom prst="ellipse">
            <a:avLst/>
          </a:prstGeom>
          <a:noFill/>
          <a:ln w="76200">
            <a:solidFill>
              <a:srgbClr val="FF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Rectangle 15"/>
          <p:cNvSpPr/>
          <p:nvPr/>
        </p:nvSpPr>
        <p:spPr bwMode="auto">
          <a:xfrm>
            <a:off x="3795723" y="2819400"/>
            <a:ext cx="1538287" cy="3505200"/>
          </a:xfrm>
          <a:prstGeom prst="rect">
            <a:avLst/>
          </a:prstGeom>
          <a:noFill/>
          <a:ln w="76200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5256" grpId="0"/>
      <p:bldP spid="565261" grpId="0"/>
      <p:bldP spid="16" grpId="0" animBg="1"/>
      <p:bldP spid="2" grpId="0"/>
      <p:bldP spid="3" grpId="0"/>
      <p:bldP spid="4" grpId="0" animBg="1"/>
      <p:bldP spid="96272" grpId="0" animBg="1"/>
      <p:bldP spid="96273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56" name="Text Box 8"/>
          <p:cNvSpPr txBox="1">
            <a:spLocks noChangeArrowheads="1"/>
          </p:cNvSpPr>
          <p:nvPr/>
        </p:nvSpPr>
        <p:spPr bwMode="auto">
          <a:xfrm>
            <a:off x="3289241" y="5894389"/>
            <a:ext cx="1951175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0">
                <a:solidFill>
                  <a:srgbClr val="000000"/>
                </a:solidFill>
              </a:rPr>
              <a:t>--- 68.2 % ---</a:t>
            </a:r>
          </a:p>
        </p:txBody>
      </p:sp>
      <p:sp>
        <p:nvSpPr>
          <p:cNvPr id="20483" name="Text Box 12"/>
          <p:cNvSpPr txBox="1">
            <a:spLocks noChangeArrowheads="1"/>
          </p:cNvSpPr>
          <p:nvPr/>
        </p:nvSpPr>
        <p:spPr bwMode="auto">
          <a:xfrm>
            <a:off x="1776933" y="2041544"/>
            <a:ext cx="4948791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i="0">
                <a:solidFill>
                  <a:srgbClr val="000000"/>
                </a:solidFill>
              </a:rPr>
              <a:t>“normal distribution curve”</a:t>
            </a:r>
          </a:p>
        </p:txBody>
      </p:sp>
      <p:sp>
        <p:nvSpPr>
          <p:cNvPr id="565261" name="Text Box 13"/>
          <p:cNvSpPr txBox="1">
            <a:spLocks noChangeArrowheads="1"/>
          </p:cNvSpPr>
          <p:nvPr/>
        </p:nvSpPr>
        <p:spPr bwMode="auto">
          <a:xfrm>
            <a:off x="582678" y="6411914"/>
            <a:ext cx="7342075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i="0">
                <a:solidFill>
                  <a:srgbClr val="000000"/>
                </a:solidFill>
              </a:rPr>
              <a:t>------------------------------- </a:t>
            </a:r>
            <a:r>
              <a:rPr lang="en-US" b="1" i="0">
                <a:solidFill>
                  <a:srgbClr val="000000"/>
                </a:solidFill>
              </a:rPr>
              <a:t>99.8 % </a:t>
            </a:r>
            <a:r>
              <a:rPr lang="en-US" sz="1600" b="1" i="0">
                <a:solidFill>
                  <a:srgbClr val="000000"/>
                </a:solidFill>
              </a:rPr>
              <a:t>-------------------------------</a:t>
            </a:r>
          </a:p>
        </p:txBody>
      </p:sp>
      <p:pic>
        <p:nvPicPr>
          <p:cNvPr id="20485" name="Picture 10" descr="SD-diagram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9910" y="2590800"/>
            <a:ext cx="8208963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609266" y="5891214"/>
            <a:ext cx="2008883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0">
                <a:solidFill>
                  <a:srgbClr val="000000"/>
                </a:solidFill>
              </a:rPr>
              <a:t>---- 2.2 % ----</a:t>
            </a: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5916277" y="5903913"/>
            <a:ext cx="2008883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0">
                <a:solidFill>
                  <a:srgbClr val="000000"/>
                </a:solidFill>
              </a:rPr>
              <a:t>---- 2.2 % ----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3365502" y="2819400"/>
            <a:ext cx="1787525" cy="3505200"/>
          </a:xfrm>
          <a:prstGeom prst="rect">
            <a:avLst/>
          </a:prstGeom>
          <a:noFill/>
          <a:ln w="76200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5995992" y="2819400"/>
            <a:ext cx="1789112" cy="3505200"/>
          </a:xfrm>
          <a:prstGeom prst="rect">
            <a:avLst/>
          </a:prstGeom>
          <a:noFill/>
          <a:ln w="76200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709616" y="2819400"/>
            <a:ext cx="1789112" cy="3505200"/>
          </a:xfrm>
          <a:prstGeom prst="rect">
            <a:avLst/>
          </a:prstGeom>
          <a:noFill/>
          <a:ln w="76200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2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2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205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10" y="749300"/>
            <a:ext cx="3013075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205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84738" y="838200"/>
            <a:ext cx="3357562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2050"/>
          <p:cNvSpPr txBox="1">
            <a:spLocks noChangeArrowheads="1"/>
          </p:cNvSpPr>
          <p:nvPr/>
        </p:nvSpPr>
        <p:spPr bwMode="auto">
          <a:xfrm>
            <a:off x="1066800" y="3200400"/>
            <a:ext cx="7162800" cy="990600"/>
          </a:xfrm>
          <a:prstGeom prst="rect">
            <a:avLst/>
          </a:prstGeom>
          <a:solidFill>
            <a:schemeClr val="tx2">
              <a:lumMod val="65000"/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eaLnBrk="0" hangingPunct="0">
              <a:spcBef>
                <a:spcPct val="20000"/>
              </a:spcBef>
              <a:buClr>
                <a:schemeClr val="hlink"/>
              </a:buClr>
            </a:pPr>
            <a:r>
              <a:rPr kumimoji="1" lang="en-US" sz="1400" i="0" dirty="0"/>
              <a:t>Class Slides Set</a:t>
            </a:r>
            <a:r>
              <a:rPr kumimoji="1" lang="en-US" sz="1400" b="1" i="0" dirty="0"/>
              <a:t> </a:t>
            </a:r>
            <a:r>
              <a:rPr kumimoji="1" lang="en-US" sz="1400" i="0" dirty="0" smtClean="0"/>
              <a:t>11B</a:t>
            </a:r>
          </a:p>
          <a:p>
            <a:pPr eaLnBrk="0" hangingPunct="0">
              <a:spcBef>
                <a:spcPct val="20000"/>
              </a:spcBef>
              <a:buClr>
                <a:schemeClr val="hlink"/>
              </a:buClr>
            </a:pPr>
            <a:r>
              <a:rPr kumimoji="1" lang="en-US" sz="3200" b="1" i="0" dirty="0" smtClean="0"/>
              <a:t>Some </a:t>
            </a:r>
            <a:r>
              <a:rPr kumimoji="1" lang="en-US" sz="3200" b="1" i="0" dirty="0"/>
              <a:t>Important </a:t>
            </a:r>
            <a:r>
              <a:rPr kumimoji="1" lang="en-US" sz="3200" b="1" i="0" dirty="0" smtClean="0"/>
              <a:t>Concepts</a:t>
            </a:r>
          </a:p>
        </p:txBody>
      </p:sp>
      <p:sp>
        <p:nvSpPr>
          <p:cNvPr id="7" name="Text Box 2056"/>
          <p:cNvSpPr txBox="1">
            <a:spLocks noChangeArrowheads="1"/>
          </p:cNvSpPr>
          <p:nvPr/>
        </p:nvSpPr>
        <p:spPr bwMode="auto">
          <a:xfrm>
            <a:off x="0" y="6172200"/>
            <a:ext cx="9144000" cy="4572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i="0" dirty="0"/>
              <a:t>Misc.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11_7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422400"/>
            <a:ext cx="8229600" cy="398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5252" name="Oval 4"/>
          <p:cNvSpPr>
            <a:spLocks noChangeArrowheads="1"/>
          </p:cNvSpPr>
          <p:nvPr/>
        </p:nvSpPr>
        <p:spPr bwMode="auto">
          <a:xfrm>
            <a:off x="1219200" y="3505200"/>
            <a:ext cx="1066800" cy="83820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5255" name="Oval 7"/>
          <p:cNvSpPr>
            <a:spLocks noChangeArrowheads="1"/>
          </p:cNvSpPr>
          <p:nvPr/>
        </p:nvSpPr>
        <p:spPr bwMode="auto">
          <a:xfrm>
            <a:off x="3409950" y="1676400"/>
            <a:ext cx="2286000" cy="266700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5256" name="Text Box 8"/>
          <p:cNvSpPr txBox="1">
            <a:spLocks noChangeArrowheads="1"/>
          </p:cNvSpPr>
          <p:nvPr/>
        </p:nvSpPr>
        <p:spPr bwMode="auto">
          <a:xfrm>
            <a:off x="3341985" y="5543551"/>
            <a:ext cx="2367956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0"/>
              <a:t>------ 68 % ------</a:t>
            </a:r>
          </a:p>
        </p:txBody>
      </p:sp>
      <p:sp>
        <p:nvSpPr>
          <p:cNvPr id="565257" name="Text Box 9"/>
          <p:cNvSpPr txBox="1">
            <a:spLocks noChangeArrowheads="1"/>
          </p:cNvSpPr>
          <p:nvPr/>
        </p:nvSpPr>
        <p:spPr bwMode="auto">
          <a:xfrm>
            <a:off x="1118095" y="5638819"/>
            <a:ext cx="1342035" cy="30777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0"/>
              <a:t>-- 2 ½ % --</a:t>
            </a:r>
          </a:p>
        </p:txBody>
      </p:sp>
      <p:sp>
        <p:nvSpPr>
          <p:cNvPr id="565258" name="Oval 10"/>
          <p:cNvSpPr>
            <a:spLocks noChangeArrowheads="1"/>
          </p:cNvSpPr>
          <p:nvPr/>
        </p:nvSpPr>
        <p:spPr bwMode="auto">
          <a:xfrm>
            <a:off x="6781800" y="3543300"/>
            <a:ext cx="1066800" cy="83820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5259" name="Text Box 11"/>
          <p:cNvSpPr txBox="1">
            <a:spLocks noChangeArrowheads="1"/>
          </p:cNvSpPr>
          <p:nvPr/>
        </p:nvSpPr>
        <p:spPr bwMode="auto">
          <a:xfrm>
            <a:off x="6699745" y="5562619"/>
            <a:ext cx="1342035" cy="30777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0"/>
              <a:t>-- 2 ½ % --</a:t>
            </a:r>
          </a:p>
        </p:txBody>
      </p:sp>
      <p:sp>
        <p:nvSpPr>
          <p:cNvPr id="21513" name="Text Box 12"/>
          <p:cNvSpPr txBox="1">
            <a:spLocks noChangeArrowheads="1"/>
          </p:cNvSpPr>
          <p:nvPr/>
        </p:nvSpPr>
        <p:spPr bwMode="auto">
          <a:xfrm>
            <a:off x="2042045" y="685804"/>
            <a:ext cx="4948791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i="0"/>
              <a:t>“normal distribution curve”</a:t>
            </a:r>
          </a:p>
        </p:txBody>
      </p:sp>
      <p:sp>
        <p:nvSpPr>
          <p:cNvPr id="565261" name="Text Box 13"/>
          <p:cNvSpPr txBox="1">
            <a:spLocks noChangeArrowheads="1"/>
          </p:cNvSpPr>
          <p:nvPr/>
        </p:nvSpPr>
        <p:spPr bwMode="auto">
          <a:xfrm>
            <a:off x="1081636" y="6445250"/>
            <a:ext cx="6914073" cy="33855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i="0"/>
              <a:t>------------------------------ 99 % -------------------------------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65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2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65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2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2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2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5252" grpId="0" animBg="1"/>
      <p:bldP spid="565255" grpId="0" animBg="1"/>
      <p:bldP spid="565257" grpId="0" build="allAtOnce"/>
      <p:bldP spid="565258" grpId="0" animBg="1"/>
      <p:bldP spid="565259" grpId="0" build="allAtOnce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027" descr="11_7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1915" y="228620"/>
            <a:ext cx="6326187" cy="6399213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22531" name="AutoShape 1028"/>
          <p:cNvSpPr>
            <a:spLocks noChangeArrowheads="1"/>
          </p:cNvSpPr>
          <p:nvPr/>
        </p:nvSpPr>
        <p:spPr bwMode="auto">
          <a:xfrm>
            <a:off x="5653088" y="6143645"/>
            <a:ext cx="976312" cy="485775"/>
          </a:xfrm>
          <a:prstGeom prst="leftArrow">
            <a:avLst>
              <a:gd name="adj1" fmla="val 50000"/>
              <a:gd name="adj2" fmla="val 50245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2" name="AutoShape 1034"/>
          <p:cNvSpPr>
            <a:spLocks noChangeArrowheads="1"/>
          </p:cNvSpPr>
          <p:nvPr/>
        </p:nvSpPr>
        <p:spPr bwMode="auto">
          <a:xfrm>
            <a:off x="5181610" y="3657600"/>
            <a:ext cx="485775" cy="1981200"/>
          </a:xfrm>
          <a:prstGeom prst="upDownArrow">
            <a:avLst>
              <a:gd name="adj1" fmla="val 50000"/>
              <a:gd name="adj2" fmla="val 81569"/>
            </a:avLst>
          </a:prstGeom>
          <a:solidFill>
            <a:srgbClr val="FF9900"/>
          </a:solidFill>
          <a:ln w="254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11_7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5988" y="1600201"/>
            <a:ext cx="7313612" cy="401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 descr="11_7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5988" y="1066800"/>
            <a:ext cx="7313612" cy="506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1143000" y="1998665"/>
            <a:ext cx="6781800" cy="388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Tx/>
              <a:buChar char="•"/>
            </a:pPr>
            <a:r>
              <a:rPr kumimoji="1" lang="en-US" sz="3600" b="1" dirty="0">
                <a:solidFill>
                  <a:schemeClr val="bg1">
                    <a:lumMod val="9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range of variation</a:t>
            </a:r>
          </a:p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Tx/>
              <a:buChar char="•"/>
            </a:pPr>
            <a:r>
              <a:rPr kumimoji="1" lang="en-US" sz="3600" b="1" dirty="0">
                <a:solidFill>
                  <a:schemeClr val="bg1">
                    <a:lumMod val="9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statistical averages</a:t>
            </a:r>
          </a:p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Tx/>
              <a:buChar char="•"/>
            </a:pPr>
            <a:r>
              <a:rPr kumimoji="1" lang="en-US" sz="3600" b="1" dirty="0">
                <a:solidFill>
                  <a:srgbClr val="003300"/>
                </a:solidFill>
                <a:latin typeface="Arial" pitchFamily="34" charset="0"/>
                <a:ea typeface="+mn-ea"/>
                <a:cs typeface="Arial" pitchFamily="34" charset="0"/>
              </a:rPr>
              <a:t>“fossil”</a:t>
            </a:r>
          </a:p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Tx/>
              <a:buChar char="•"/>
            </a:pPr>
            <a:r>
              <a:rPr lang="en-US" sz="3600" b="1" dirty="0">
                <a:solidFill>
                  <a:schemeClr val="bg1">
                    <a:lumMod val="9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“</a:t>
            </a:r>
            <a:r>
              <a:rPr lang="en-US" sz="3600" b="1" dirty="0" err="1">
                <a:solidFill>
                  <a:schemeClr val="bg1">
                    <a:lumMod val="9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osteodontokeratic</a:t>
            </a:r>
            <a:r>
              <a:rPr lang="en-US" sz="3600" b="1" dirty="0">
                <a:solidFill>
                  <a:schemeClr val="bg1">
                    <a:lumMod val="9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”</a:t>
            </a:r>
          </a:p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Tx/>
              <a:buChar char="•"/>
            </a:pPr>
            <a:r>
              <a:rPr lang="en-US" sz="3600" b="1" dirty="0">
                <a:solidFill>
                  <a:schemeClr val="bg1">
                    <a:lumMod val="9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the “Three Great Ages of Prehistoric Times</a:t>
            </a:r>
            <a:r>
              <a:rPr lang="en-US" sz="3600" b="1" dirty="0">
                <a:solidFill>
                  <a:srgbClr val="003300"/>
                </a:solidFill>
                <a:latin typeface="Arial" pitchFamily="34" charset="0"/>
                <a:ea typeface="+mn-ea"/>
                <a:cs typeface="Arial" pitchFamily="34" charset="0"/>
              </a:rPr>
              <a:t>”</a:t>
            </a:r>
            <a:endParaRPr kumimoji="1" lang="en-US" sz="3600" b="1" dirty="0">
              <a:solidFill>
                <a:srgbClr val="0033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457200" y="673100"/>
            <a:ext cx="822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2000" i="1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Important Concepts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57200" y="673100"/>
            <a:ext cx="822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2000" i="1" kern="1200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Important Concepts</a:t>
            </a: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476250" y="1684338"/>
            <a:ext cx="7888288" cy="840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sz="5400" b="1" i="0" dirty="0">
                <a:solidFill>
                  <a:schemeClr val="tx1"/>
                </a:solidFill>
              </a:rPr>
              <a:t>fossil</a:t>
            </a:r>
            <a:endParaRPr lang="en-US" sz="4400" b="1" i="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2514601"/>
            <a:ext cx="7239000" cy="3490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1" lang="en-US" sz="32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any impression, or trace, of an animal or plant of past geological ages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1" lang="en-US" sz="32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1" lang="en-US" sz="24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-- including /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1" lang="en-US" sz="24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footprints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1" lang="en-US" sz="24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or tracks</a:t>
            </a:r>
            <a:endParaRPr kumimoji="1" lang="en-US" sz="24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5" descr="Turn810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3600" y="3721100"/>
            <a:ext cx="3429000" cy="214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038095" y="5905501"/>
            <a:ext cx="4341253" cy="33855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0" dirty="0">
                <a:solidFill>
                  <a:schemeClr val="tx1"/>
                </a:solidFill>
              </a:rPr>
              <a:t>Hominid footprint from </a:t>
            </a:r>
            <a:r>
              <a:rPr lang="en-US" sz="1600" i="0" dirty="0" err="1">
                <a:solidFill>
                  <a:schemeClr val="tx1"/>
                </a:solidFill>
              </a:rPr>
              <a:t>Laetoli</a:t>
            </a:r>
            <a:r>
              <a:rPr lang="en-US" sz="1600" i="0" dirty="0">
                <a:solidFill>
                  <a:schemeClr val="tx1"/>
                </a:solidFill>
              </a:rPr>
              <a:t>, Tanzania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533400"/>
            <a:ext cx="7772400" cy="5597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Text Box 4"/>
          <p:cNvSpPr txBox="1">
            <a:spLocks noChangeArrowheads="1"/>
          </p:cNvSpPr>
          <p:nvPr/>
        </p:nvSpPr>
        <p:spPr bwMode="auto">
          <a:xfrm>
            <a:off x="1058691" y="3886200"/>
            <a:ext cx="1808508" cy="107721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i="0" dirty="0">
                <a:solidFill>
                  <a:schemeClr val="tx1"/>
                </a:solidFill>
              </a:rPr>
              <a:t>Mary</a:t>
            </a:r>
          </a:p>
          <a:p>
            <a:r>
              <a:rPr lang="en-US" sz="3200" b="1" i="0" dirty="0">
                <a:solidFill>
                  <a:schemeClr val="tx1"/>
                </a:solidFill>
              </a:rPr>
              <a:t>Leakey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1143000" y="1998665"/>
            <a:ext cx="6781800" cy="388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Tx/>
              <a:buChar char="•"/>
            </a:pPr>
            <a:r>
              <a:rPr kumimoji="1" lang="en-US" sz="3600" b="1" dirty="0">
                <a:solidFill>
                  <a:schemeClr val="bg1">
                    <a:lumMod val="9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range of variation</a:t>
            </a:r>
          </a:p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Tx/>
              <a:buChar char="•"/>
            </a:pPr>
            <a:r>
              <a:rPr kumimoji="1" lang="en-US" sz="3600" b="1" dirty="0">
                <a:solidFill>
                  <a:schemeClr val="bg1">
                    <a:lumMod val="9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statistical averages</a:t>
            </a:r>
          </a:p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Tx/>
              <a:buChar char="•"/>
            </a:pPr>
            <a:r>
              <a:rPr kumimoji="1" lang="en-US" sz="3600" b="1" dirty="0">
                <a:solidFill>
                  <a:schemeClr val="bg1">
                    <a:lumMod val="9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“fossil”</a:t>
            </a:r>
          </a:p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Tx/>
              <a:buChar char="•"/>
            </a:pPr>
            <a:r>
              <a:rPr lang="en-US" sz="3600" b="1" dirty="0">
                <a:solidFill>
                  <a:srgbClr val="003300"/>
                </a:solidFill>
                <a:latin typeface="Arial" pitchFamily="34" charset="0"/>
                <a:ea typeface="+mn-ea"/>
                <a:cs typeface="Arial" pitchFamily="34" charset="0"/>
              </a:rPr>
              <a:t>“</a:t>
            </a:r>
            <a:r>
              <a:rPr lang="en-US" sz="3600" b="1" dirty="0" err="1">
                <a:solidFill>
                  <a:srgbClr val="003300"/>
                </a:solidFill>
                <a:latin typeface="Arial" pitchFamily="34" charset="0"/>
                <a:ea typeface="+mn-ea"/>
                <a:cs typeface="Arial" pitchFamily="34" charset="0"/>
              </a:rPr>
              <a:t>osteodontokeratic</a:t>
            </a:r>
            <a:r>
              <a:rPr lang="en-US" sz="3600" b="1" dirty="0">
                <a:solidFill>
                  <a:srgbClr val="003300"/>
                </a:solidFill>
                <a:latin typeface="Arial" pitchFamily="34" charset="0"/>
                <a:ea typeface="+mn-ea"/>
                <a:cs typeface="Arial" pitchFamily="34" charset="0"/>
              </a:rPr>
              <a:t>”</a:t>
            </a:r>
          </a:p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Tx/>
              <a:buChar char="•"/>
            </a:pPr>
            <a:r>
              <a:rPr lang="en-US" sz="3600" b="1" dirty="0">
                <a:solidFill>
                  <a:schemeClr val="bg1">
                    <a:lumMod val="9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the “Three Great Ages of Prehistoric Times”</a:t>
            </a:r>
            <a:endParaRPr kumimoji="1" lang="en-US" sz="3600" b="1" dirty="0">
              <a:solidFill>
                <a:schemeClr val="bg1">
                  <a:lumMod val="90000"/>
                </a:schemeClr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457200" y="673100"/>
            <a:ext cx="822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2000" i="1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Important Concepts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027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609600"/>
            <a:ext cx="7772400" cy="559606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726022" name="Oval 1030"/>
          <p:cNvSpPr>
            <a:spLocks noChangeArrowheads="1"/>
          </p:cNvSpPr>
          <p:nvPr/>
        </p:nvSpPr>
        <p:spPr bwMode="auto">
          <a:xfrm>
            <a:off x="1295400" y="4737100"/>
            <a:ext cx="4038600" cy="914400"/>
          </a:xfrm>
          <a:prstGeom prst="ellipse">
            <a:avLst/>
          </a:prstGeom>
          <a:noFill/>
          <a:ln w="7620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folHlink"/>
              </a:solidFill>
            </a:endParaRPr>
          </a:p>
        </p:txBody>
      </p:sp>
      <p:sp>
        <p:nvSpPr>
          <p:cNvPr id="726023" name="Rectangle 1031"/>
          <p:cNvSpPr>
            <a:spLocks noChangeArrowheads="1"/>
          </p:cNvSpPr>
          <p:nvPr/>
        </p:nvSpPr>
        <p:spPr bwMode="auto">
          <a:xfrm>
            <a:off x="5257800" y="4587875"/>
            <a:ext cx="2209800" cy="457200"/>
          </a:xfrm>
          <a:prstGeom prst="rect">
            <a:avLst/>
          </a:prstGeom>
          <a:gradFill rotWithShape="1">
            <a:gsLst>
              <a:gs pos="0">
                <a:schemeClr val="accent1">
                  <a:alpha val="14999"/>
                </a:schemeClr>
              </a:gs>
              <a:gs pos="100000">
                <a:schemeClr val="accent1">
                  <a:gamma/>
                  <a:shade val="46275"/>
                  <a:invGamma/>
                  <a:alpha val="14999"/>
                </a:schemeClr>
              </a:gs>
            </a:gsLst>
            <a:lin ang="5400000" scaled="1"/>
          </a:gra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26024" name="Rectangle 1032"/>
          <p:cNvSpPr>
            <a:spLocks noChangeArrowheads="1"/>
          </p:cNvSpPr>
          <p:nvPr/>
        </p:nvSpPr>
        <p:spPr bwMode="auto">
          <a:xfrm>
            <a:off x="1676400" y="4876800"/>
            <a:ext cx="3352800" cy="457200"/>
          </a:xfrm>
          <a:prstGeom prst="rect">
            <a:avLst/>
          </a:prstGeom>
          <a:gradFill rotWithShape="1">
            <a:gsLst>
              <a:gs pos="0">
                <a:schemeClr val="accent1">
                  <a:alpha val="14999"/>
                </a:schemeClr>
              </a:gs>
              <a:gs pos="100000">
                <a:schemeClr val="accent1">
                  <a:gamma/>
                  <a:shade val="46275"/>
                  <a:invGamma/>
                  <a:alpha val="14999"/>
                </a:schemeClr>
              </a:gs>
            </a:gsLst>
            <a:lin ang="5400000" scaled="1"/>
          </a:gra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26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26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6022" grpId="0" animBg="1"/>
      <p:bldP spid="726023" grpId="0" animBg="1"/>
      <p:bldP spid="72602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21_0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2401" y="228600"/>
            <a:ext cx="429895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Rectangle 4"/>
          <p:cNvSpPr>
            <a:spLocks noChangeArrowheads="1"/>
          </p:cNvSpPr>
          <p:nvPr/>
        </p:nvSpPr>
        <p:spPr bwMode="auto">
          <a:xfrm>
            <a:off x="1495425" y="3810019"/>
            <a:ext cx="2514600" cy="176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</a:pPr>
            <a:endParaRPr kumimoji="1" lang="en-US" sz="3200" b="1" i="0"/>
          </a:p>
          <a:p>
            <a:pPr algn="l">
              <a:spcBef>
                <a:spcPct val="20000"/>
              </a:spcBef>
              <a:buClr>
                <a:schemeClr val="hlink"/>
              </a:buClr>
            </a:pPr>
            <a:r>
              <a:rPr kumimoji="1" lang="en-US" sz="3200" b="1"/>
              <a:t>keratic</a:t>
            </a:r>
            <a:r>
              <a:rPr kumimoji="1" lang="en-US" sz="3200" b="1" i="0"/>
              <a:t> =</a:t>
            </a:r>
          </a:p>
          <a:p>
            <a:pPr algn="l">
              <a:spcBef>
                <a:spcPct val="20000"/>
              </a:spcBef>
              <a:buClr>
                <a:schemeClr val="hlink"/>
              </a:buClr>
            </a:pPr>
            <a:r>
              <a:rPr kumimoji="1" lang="en-US" sz="3200" b="1" i="0"/>
              <a:t>"horn"</a:t>
            </a:r>
            <a:r>
              <a:rPr kumimoji="1" lang="en-US" sz="3200" b="1" i="0">
                <a:solidFill>
                  <a:schemeClr val="tx1"/>
                </a:solidFill>
              </a:rPr>
              <a:t> </a:t>
            </a:r>
            <a:endParaRPr kumimoji="1" lang="en-US" sz="4000" b="1" i="0">
              <a:solidFill>
                <a:schemeClr val="tx1"/>
              </a:solidFill>
            </a:endParaRPr>
          </a:p>
        </p:txBody>
      </p:sp>
      <p:sp>
        <p:nvSpPr>
          <p:cNvPr id="30724" name="Rectangle 5"/>
          <p:cNvSpPr>
            <a:spLocks noChangeArrowheads="1"/>
          </p:cNvSpPr>
          <p:nvPr/>
        </p:nvSpPr>
        <p:spPr bwMode="auto">
          <a:xfrm>
            <a:off x="1812925" y="741364"/>
            <a:ext cx="2590800" cy="1175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20000"/>
              </a:spcBef>
              <a:buClr>
                <a:schemeClr val="hlink"/>
              </a:buClr>
            </a:pPr>
            <a:r>
              <a:rPr kumimoji="1" lang="en-US" sz="3200" b="1"/>
              <a:t>osteo</a:t>
            </a:r>
            <a:r>
              <a:rPr kumimoji="1" lang="en-US" sz="3200" b="1" i="0"/>
              <a:t> = </a:t>
            </a:r>
          </a:p>
          <a:p>
            <a:pPr algn="l">
              <a:spcBef>
                <a:spcPct val="20000"/>
              </a:spcBef>
              <a:buClr>
                <a:schemeClr val="hlink"/>
              </a:buClr>
            </a:pPr>
            <a:r>
              <a:rPr kumimoji="1" lang="en-US" sz="3200" b="1" i="0"/>
              <a:t>"bone"</a:t>
            </a:r>
          </a:p>
        </p:txBody>
      </p:sp>
      <p:sp>
        <p:nvSpPr>
          <p:cNvPr id="30725" name="Rectangle 6"/>
          <p:cNvSpPr>
            <a:spLocks noChangeArrowheads="1"/>
          </p:cNvSpPr>
          <p:nvPr/>
        </p:nvSpPr>
        <p:spPr bwMode="auto">
          <a:xfrm>
            <a:off x="1752600" y="2570164"/>
            <a:ext cx="2133600" cy="1175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20000"/>
              </a:spcBef>
              <a:buClr>
                <a:schemeClr val="hlink"/>
              </a:buClr>
            </a:pPr>
            <a:r>
              <a:rPr kumimoji="1" lang="en-US" sz="3200" b="1"/>
              <a:t>donto</a:t>
            </a:r>
            <a:r>
              <a:rPr kumimoji="1" lang="en-US" sz="3200" b="1" i="0"/>
              <a:t> = </a:t>
            </a:r>
          </a:p>
          <a:p>
            <a:pPr algn="l">
              <a:spcBef>
                <a:spcPct val="20000"/>
              </a:spcBef>
              <a:buClr>
                <a:schemeClr val="hlink"/>
              </a:buClr>
            </a:pPr>
            <a:r>
              <a:rPr kumimoji="1" lang="en-US" sz="3200" b="1" i="0"/>
              <a:t>"tooth"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027"/>
          <p:cNvSpPr txBox="1">
            <a:spLocks noChangeArrowheads="1"/>
          </p:cNvSpPr>
          <p:nvPr/>
        </p:nvSpPr>
        <p:spPr bwMode="auto">
          <a:xfrm>
            <a:off x="914400" y="2965450"/>
            <a:ext cx="7315200" cy="168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sz="3600" b="1" i="0">
                <a:solidFill>
                  <a:schemeClr val="tx1"/>
                </a:solidFill>
              </a:rPr>
              <a:t>Some important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sz="3600" b="1" i="0">
                <a:solidFill>
                  <a:schemeClr val="tx1"/>
                </a:solidFill>
              </a:rPr>
              <a:t>things you ought to know about . . . 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57200" y="673100"/>
            <a:ext cx="822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Important Concepts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7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587375"/>
            <a:ext cx="7772400" cy="579438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>
                <a:solidFill>
                  <a:srgbClr val="08080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Tools and Technologies</a:t>
            </a:r>
            <a:endParaRPr lang="en-US" sz="6600">
              <a:solidFill>
                <a:srgbClr val="080808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24931" name="Rectangle 3"/>
          <p:cNvSpPr>
            <a:spLocks noChangeArrowheads="1"/>
          </p:cNvSpPr>
          <p:nvPr/>
        </p:nvSpPr>
        <p:spPr bwMode="auto">
          <a:xfrm>
            <a:off x="914410" y="3886220"/>
            <a:ext cx="731361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eaLnBrk="0" hangingPunct="0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Clr>
                <a:schemeClr val="hlink"/>
              </a:buClr>
              <a:buFontTx/>
              <a:buChar char="•"/>
            </a:pPr>
            <a:r>
              <a:rPr kumimoji="1" lang="en-US" sz="4000" b="1" i="0" dirty="0">
                <a:solidFill>
                  <a:schemeClr val="bg1">
                    <a:lumMod val="90000"/>
                  </a:schemeClr>
                </a:solidFill>
              </a:rPr>
              <a:t>lithic (stone)</a:t>
            </a:r>
          </a:p>
        </p:txBody>
      </p:sp>
      <p:sp>
        <p:nvSpPr>
          <p:cNvPr id="124932" name="Rectangle 4"/>
          <p:cNvSpPr>
            <a:spLocks noChangeArrowheads="1"/>
          </p:cNvSpPr>
          <p:nvPr/>
        </p:nvSpPr>
        <p:spPr bwMode="auto">
          <a:xfrm>
            <a:off x="915988" y="2286020"/>
            <a:ext cx="731361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eaLnBrk="0" hangingPunct="0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Clr>
                <a:schemeClr val="hlink"/>
              </a:buClr>
              <a:buFontTx/>
              <a:buChar char="•"/>
            </a:pPr>
            <a:r>
              <a:rPr kumimoji="1" lang="en-US" sz="3600" b="1" i="0">
                <a:solidFill>
                  <a:srgbClr val="080808"/>
                </a:solidFill>
              </a:rPr>
              <a:t>bone, tooth, horn / antler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81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algn="ctr">
              <a:defRPr/>
            </a:pPr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Glossary</a:t>
            </a:r>
            <a:endParaRPr lang="en-US" sz="6000" b="1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762000" y="3103583"/>
            <a:ext cx="4267200" cy="2948499"/>
          </a:xfrm>
        </p:spPr>
        <p:txBody>
          <a:bodyPr>
            <a:spAutoFit/>
          </a:bodyPr>
          <a:lstStyle/>
          <a:p>
            <a:pPr marL="0" indent="0" algn="ctr">
              <a:buFontTx/>
              <a:buNone/>
            </a:pPr>
            <a:r>
              <a:rPr lang="en-US" b="1" i="1"/>
              <a:t>osteo</a:t>
            </a:r>
            <a:r>
              <a:rPr lang="en-US" b="1"/>
              <a:t> = "bone"</a:t>
            </a:r>
          </a:p>
          <a:p>
            <a:pPr marL="0" indent="0" algn="ctr">
              <a:buFontTx/>
              <a:buNone/>
            </a:pPr>
            <a:endParaRPr lang="en-US" b="1"/>
          </a:p>
          <a:p>
            <a:pPr marL="0" indent="0" algn="ctr">
              <a:buFontTx/>
              <a:buNone/>
            </a:pPr>
            <a:r>
              <a:rPr lang="en-US" b="1" i="1"/>
              <a:t>donto</a:t>
            </a:r>
            <a:r>
              <a:rPr lang="en-US" b="1"/>
              <a:t> = "tooth"</a:t>
            </a:r>
          </a:p>
          <a:p>
            <a:pPr marL="0" indent="0" algn="ctr">
              <a:buFontTx/>
              <a:buNone/>
            </a:pPr>
            <a:endParaRPr lang="en-US" b="1"/>
          </a:p>
          <a:p>
            <a:pPr marL="0" indent="0" algn="ctr">
              <a:buFontTx/>
              <a:buNone/>
            </a:pPr>
            <a:r>
              <a:rPr lang="en-US" b="1" i="1"/>
              <a:t>keratic</a:t>
            </a:r>
            <a:r>
              <a:rPr lang="en-US" b="1"/>
              <a:t> = "horn" </a:t>
            </a:r>
            <a:endParaRPr lang="en-US" sz="4000" b="1"/>
          </a:p>
        </p:txBody>
      </p:sp>
      <p:sp>
        <p:nvSpPr>
          <p:cNvPr id="129028" name="Text Box 4"/>
          <p:cNvSpPr txBox="1">
            <a:spLocks noChangeArrowheads="1"/>
          </p:cNvSpPr>
          <p:nvPr/>
        </p:nvSpPr>
        <p:spPr bwMode="auto">
          <a:xfrm>
            <a:off x="476250" y="1836758"/>
            <a:ext cx="7888288" cy="75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sz="4800" b="1" i="0">
                <a:solidFill>
                  <a:schemeClr val="tx1"/>
                </a:solidFill>
              </a:rPr>
              <a:t>osteodontokeratic</a:t>
            </a:r>
            <a:endParaRPr lang="en-US" sz="4000" b="1" i="0">
              <a:solidFill>
                <a:schemeClr val="tx1"/>
              </a:solidFill>
            </a:endParaRPr>
          </a:p>
        </p:txBody>
      </p:sp>
      <p:pic>
        <p:nvPicPr>
          <p:cNvPr id="129029" name="Picture 5" descr="21_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81605" y="2819400"/>
            <a:ext cx="2506663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35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algn="ctr">
              <a:defRPr/>
            </a:pPr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Glossary</a:t>
            </a:r>
            <a:endParaRPr lang="en-US" sz="6000" b="1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457200" y="2971800"/>
            <a:ext cx="8077200" cy="579438"/>
          </a:xfrm>
        </p:spPr>
        <p:txBody>
          <a:bodyPr>
            <a:spAutoFit/>
          </a:bodyPr>
          <a:lstStyle/>
          <a:p>
            <a:pPr marL="0" indent="0" algn="ctr">
              <a:buFontTx/>
              <a:buNone/>
            </a:pPr>
            <a:r>
              <a:rPr lang="en-US" b="1" i="1"/>
              <a:t>osteo</a:t>
            </a:r>
            <a:r>
              <a:rPr lang="en-US" b="1"/>
              <a:t> = "bone"</a:t>
            </a:r>
          </a:p>
        </p:txBody>
      </p:sp>
      <p:sp>
        <p:nvSpPr>
          <p:cNvPr id="130052" name="Text Box 4"/>
          <p:cNvSpPr txBox="1">
            <a:spLocks noChangeArrowheads="1"/>
          </p:cNvSpPr>
          <p:nvPr/>
        </p:nvSpPr>
        <p:spPr bwMode="auto">
          <a:xfrm>
            <a:off x="476250" y="1836758"/>
            <a:ext cx="7888288" cy="75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sz="4800" b="1" i="0" dirty="0" err="1">
                <a:solidFill>
                  <a:schemeClr val="bg1">
                    <a:lumMod val="90000"/>
                  </a:schemeClr>
                </a:solidFill>
              </a:rPr>
              <a:t>osteodontokeratic</a:t>
            </a:r>
            <a:endParaRPr lang="en-US" sz="4000" b="1" i="0" dirty="0">
              <a:solidFill>
                <a:schemeClr val="bg1">
                  <a:lumMod val="9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808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10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10" y="457220"/>
            <a:ext cx="7313613" cy="52673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131075" name="Text Box 1027"/>
          <p:cNvSpPr txBox="1">
            <a:spLocks noChangeArrowheads="1"/>
          </p:cNvSpPr>
          <p:nvPr/>
        </p:nvSpPr>
        <p:spPr bwMode="auto">
          <a:xfrm>
            <a:off x="2579158" y="5791219"/>
            <a:ext cx="5165197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i="0" dirty="0"/>
              <a:t>Harappa</a:t>
            </a:r>
            <a:r>
              <a:rPr lang="en-US" sz="2400" b="1" dirty="0"/>
              <a:t> </a:t>
            </a:r>
            <a:r>
              <a:rPr lang="en-US" sz="2400" b="1" i="0" dirty="0"/>
              <a:t>(</a:t>
            </a:r>
            <a:r>
              <a:rPr lang="en-US" sz="2400" b="1" dirty="0"/>
              <a:t>c</a:t>
            </a:r>
            <a:r>
              <a:rPr lang="en-US" sz="2400" b="1" i="0" dirty="0"/>
              <a:t>. 3300-2800 B.C.)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631686"/>
            <a:ext cx="2290577" cy="2692914"/>
          </a:xfrm>
          <a:prstGeom prst="rect">
            <a:avLst/>
          </a:prstGeom>
        </p:spPr>
      </p:pic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765243" y="5844797"/>
            <a:ext cx="143340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i="0" dirty="0" smtClean="0">
                <a:solidFill>
                  <a:srgbClr val="000000"/>
                </a:solidFill>
              </a:rPr>
              <a:t>11</a:t>
            </a:r>
            <a:r>
              <a:rPr lang="en-US" sz="1600" b="1" i="0" baseline="30000" dirty="0" smtClean="0">
                <a:solidFill>
                  <a:srgbClr val="000000"/>
                </a:solidFill>
              </a:rPr>
              <a:t>th</a:t>
            </a:r>
            <a:r>
              <a:rPr lang="en-US" sz="1600" b="1" i="0" dirty="0" smtClean="0">
                <a:solidFill>
                  <a:srgbClr val="000000"/>
                </a:solidFill>
              </a:rPr>
              <a:t> </a:t>
            </a:r>
            <a:r>
              <a:rPr lang="en-US" sz="1600" b="1" i="0" dirty="0">
                <a:solidFill>
                  <a:srgbClr val="000000"/>
                </a:solidFill>
              </a:rPr>
              <a:t>p. </a:t>
            </a:r>
            <a:r>
              <a:rPr lang="en-US" sz="1600" b="1" i="0" dirty="0" smtClean="0">
                <a:solidFill>
                  <a:srgbClr val="000000"/>
                </a:solidFill>
              </a:rPr>
              <a:t>388</a:t>
            </a:r>
            <a:endParaRPr lang="en-US" sz="1600" b="1" i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ext Box 3"/>
          <p:cNvSpPr txBox="1">
            <a:spLocks noChangeArrowheads="1"/>
          </p:cNvSpPr>
          <p:nvPr/>
        </p:nvSpPr>
        <p:spPr bwMode="auto">
          <a:xfrm>
            <a:off x="2412437" y="5653010"/>
            <a:ext cx="4293163" cy="551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</a:pPr>
            <a:r>
              <a:rPr lang="en-US" sz="3200" b="1" i="0" baseline="30000" dirty="0">
                <a:solidFill>
                  <a:schemeClr val="tx1"/>
                </a:solidFill>
              </a:rPr>
              <a:t>Magdalenian bone artifact</a:t>
            </a:r>
            <a:r>
              <a:rPr lang="en-US" sz="3200" b="1" i="0" baseline="30000" dirty="0" smtClean="0">
                <a:solidFill>
                  <a:schemeClr val="tx1"/>
                </a:solidFill>
              </a:rPr>
              <a:t>.</a:t>
            </a:r>
            <a:endParaRPr lang="en-US" sz="3200" b="1" i="0" baseline="30000" dirty="0">
              <a:solidFill>
                <a:schemeClr val="tx1"/>
              </a:solidFill>
            </a:endParaRPr>
          </a:p>
        </p:txBody>
      </p:sp>
      <p:pic>
        <p:nvPicPr>
          <p:cNvPr id="133123" name="Picture 5" descr="Turn813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5988" y="2517775"/>
            <a:ext cx="7313612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155709" y="6372443"/>
            <a:ext cx="681936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Understanding </a:t>
            </a:r>
            <a:r>
              <a:rPr lang="en-US" sz="1400" dirty="0">
                <a:solidFill>
                  <a:schemeClr val="tx1"/>
                </a:solidFill>
              </a:rPr>
              <a:t>Physical Anthropology and Archaeology (9th </a:t>
            </a:r>
            <a:r>
              <a:rPr lang="en-US" sz="1400" dirty="0" err="1">
                <a:solidFill>
                  <a:schemeClr val="tx1"/>
                </a:solidFill>
              </a:rPr>
              <a:t>ed</a:t>
            </a:r>
            <a:r>
              <a:rPr lang="en-US" sz="1400" dirty="0">
                <a:solidFill>
                  <a:schemeClr val="tx1"/>
                </a:solidFill>
              </a:rPr>
              <a:t>), </a:t>
            </a:r>
            <a:r>
              <a:rPr lang="en-US" sz="1400" i="0" dirty="0">
                <a:solidFill>
                  <a:schemeClr val="tx1"/>
                </a:solidFill>
              </a:rPr>
              <a:t> p. 292.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42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algn="ctr">
              <a:defRPr/>
            </a:pPr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Glossary</a:t>
            </a:r>
            <a:endParaRPr lang="en-US" sz="6000" b="1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457200" y="2971800"/>
            <a:ext cx="8077200" cy="1766637"/>
          </a:xfrm>
        </p:spPr>
        <p:txBody>
          <a:bodyPr>
            <a:spAutoFit/>
          </a:bodyPr>
          <a:lstStyle/>
          <a:p>
            <a:pPr marL="0" indent="0" algn="ctr">
              <a:buFontTx/>
              <a:buNone/>
            </a:pPr>
            <a:r>
              <a:rPr lang="en-US" b="1" i="1" dirty="0" err="1">
                <a:solidFill>
                  <a:schemeClr val="bg1">
                    <a:lumMod val="90000"/>
                  </a:schemeClr>
                </a:solidFill>
              </a:rPr>
              <a:t>osteo</a:t>
            </a:r>
            <a:r>
              <a:rPr lang="en-US" b="1" dirty="0">
                <a:solidFill>
                  <a:schemeClr val="bg1">
                    <a:lumMod val="90000"/>
                  </a:schemeClr>
                </a:solidFill>
              </a:rPr>
              <a:t> = "bone"</a:t>
            </a:r>
          </a:p>
          <a:p>
            <a:pPr marL="0" indent="0" algn="ctr">
              <a:buFontTx/>
              <a:buNone/>
            </a:pPr>
            <a:endParaRPr lang="en-US" b="1" dirty="0">
              <a:solidFill>
                <a:schemeClr val="accent1"/>
              </a:solidFill>
            </a:endParaRPr>
          </a:p>
          <a:p>
            <a:pPr marL="0" indent="0" algn="ctr">
              <a:buFontTx/>
              <a:buNone/>
            </a:pPr>
            <a:r>
              <a:rPr lang="en-US" b="1" i="1" dirty="0" err="1"/>
              <a:t>donto</a:t>
            </a:r>
            <a:r>
              <a:rPr lang="en-US" b="1" dirty="0"/>
              <a:t> = "tooth"</a:t>
            </a:r>
          </a:p>
        </p:txBody>
      </p:sp>
      <p:sp>
        <p:nvSpPr>
          <p:cNvPr id="135172" name="Text Box 4"/>
          <p:cNvSpPr txBox="1">
            <a:spLocks noChangeArrowheads="1"/>
          </p:cNvSpPr>
          <p:nvPr/>
        </p:nvSpPr>
        <p:spPr bwMode="auto">
          <a:xfrm>
            <a:off x="476250" y="1836758"/>
            <a:ext cx="7888288" cy="75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sz="4800" b="1" i="0" dirty="0" err="1">
                <a:solidFill>
                  <a:schemeClr val="bg1">
                    <a:lumMod val="90000"/>
                  </a:schemeClr>
                </a:solidFill>
              </a:rPr>
              <a:t>osteodontokeratic</a:t>
            </a:r>
            <a:endParaRPr lang="en-US" sz="4000" b="1" i="0" dirty="0">
              <a:solidFill>
                <a:schemeClr val="bg1">
                  <a:lumMod val="9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808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5988" y="762020"/>
            <a:ext cx="7313612" cy="52673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136197" name="Text Box 5"/>
          <p:cNvSpPr txBox="1">
            <a:spLocks noChangeArrowheads="1"/>
          </p:cNvSpPr>
          <p:nvPr/>
        </p:nvSpPr>
        <p:spPr bwMode="auto">
          <a:xfrm>
            <a:off x="2413010" y="6479421"/>
            <a:ext cx="430714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i="0" dirty="0">
                <a:solidFill>
                  <a:schemeClr val="tx1"/>
                </a:solidFill>
                <a:hlinkClick r:id="rId4"/>
              </a:rPr>
              <a:t>http://www.sfu.ca/archaeology/museum/ask/a6.htm</a:t>
            </a:r>
            <a:endParaRPr lang="en-US" sz="1200" i="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12" y="4349742"/>
            <a:ext cx="1981098" cy="2129680"/>
          </a:xfrm>
          <a:prstGeom prst="rect">
            <a:avLst/>
          </a:prstGeom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85800" y="5791200"/>
            <a:ext cx="143340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i="0" dirty="0" smtClean="0">
                <a:solidFill>
                  <a:srgbClr val="000000"/>
                </a:solidFill>
              </a:rPr>
              <a:t>11</a:t>
            </a:r>
            <a:r>
              <a:rPr lang="en-US" sz="1600" b="1" i="0" baseline="30000" dirty="0" smtClean="0">
                <a:solidFill>
                  <a:srgbClr val="000000"/>
                </a:solidFill>
              </a:rPr>
              <a:t>th</a:t>
            </a:r>
            <a:r>
              <a:rPr lang="en-US" sz="1600" b="1" i="0" dirty="0" smtClean="0">
                <a:solidFill>
                  <a:srgbClr val="000000"/>
                </a:solidFill>
              </a:rPr>
              <a:t> </a:t>
            </a:r>
            <a:r>
              <a:rPr lang="en-US" sz="1600" b="1" i="0" dirty="0">
                <a:solidFill>
                  <a:srgbClr val="000000"/>
                </a:solidFill>
              </a:rPr>
              <a:t>p. </a:t>
            </a:r>
            <a:r>
              <a:rPr lang="en-US" sz="1600" b="1" i="0" dirty="0" smtClean="0">
                <a:solidFill>
                  <a:srgbClr val="000000"/>
                </a:solidFill>
              </a:rPr>
              <a:t>315</a:t>
            </a:r>
            <a:endParaRPr lang="en-US" sz="1600" b="1" i="0" dirty="0">
              <a:solidFill>
                <a:srgbClr val="000000"/>
              </a:solidFill>
            </a:endParaRPr>
          </a:p>
        </p:txBody>
      </p:sp>
      <p:sp>
        <p:nvSpPr>
          <p:cNvPr id="13" name="AutoShape 5"/>
          <p:cNvSpPr>
            <a:spLocks noChangeArrowheads="1"/>
          </p:cNvSpPr>
          <p:nvPr/>
        </p:nvSpPr>
        <p:spPr bwMode="auto">
          <a:xfrm>
            <a:off x="115776" y="4800600"/>
            <a:ext cx="646224" cy="4095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FF99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498" name="Rectangle 1026"/>
          <p:cNvSpPr>
            <a:spLocks noGrp="1" noChangeArrowheads="1"/>
          </p:cNvSpPr>
          <p:nvPr>
            <p:ph type="ctrTitle" idx="4294967295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algn="ctr">
              <a:defRPr/>
            </a:pPr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Glossary</a:t>
            </a:r>
            <a:endParaRPr lang="en-US" sz="6000" b="1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38243" name="Rectangle 1027"/>
          <p:cNvSpPr>
            <a:spLocks noGrp="1" noChangeArrowheads="1"/>
          </p:cNvSpPr>
          <p:nvPr>
            <p:ph type="subTitle" idx="4294967295"/>
          </p:nvPr>
        </p:nvSpPr>
        <p:spPr>
          <a:xfrm>
            <a:off x="457200" y="2971820"/>
            <a:ext cx="8077200" cy="2948499"/>
          </a:xfrm>
        </p:spPr>
        <p:txBody>
          <a:bodyPr>
            <a:spAutoFit/>
          </a:bodyPr>
          <a:lstStyle/>
          <a:p>
            <a:pPr marL="0" indent="0" algn="ctr">
              <a:buFontTx/>
              <a:buNone/>
            </a:pPr>
            <a:r>
              <a:rPr lang="en-US" b="1" i="1" dirty="0" err="1">
                <a:solidFill>
                  <a:schemeClr val="bg1">
                    <a:lumMod val="90000"/>
                  </a:schemeClr>
                </a:solidFill>
              </a:rPr>
              <a:t>osteo</a:t>
            </a:r>
            <a:r>
              <a:rPr lang="en-US" b="1" dirty="0">
                <a:solidFill>
                  <a:schemeClr val="bg1">
                    <a:lumMod val="90000"/>
                  </a:schemeClr>
                </a:solidFill>
              </a:rPr>
              <a:t> = "bone"</a:t>
            </a:r>
          </a:p>
          <a:p>
            <a:pPr marL="0" indent="0" algn="ctr">
              <a:buFontTx/>
              <a:buNone/>
            </a:pPr>
            <a:endParaRPr lang="en-US" b="1" dirty="0">
              <a:solidFill>
                <a:schemeClr val="bg1">
                  <a:lumMod val="90000"/>
                </a:schemeClr>
              </a:solidFill>
            </a:endParaRPr>
          </a:p>
          <a:p>
            <a:pPr marL="0" indent="0" algn="ctr">
              <a:buFontTx/>
              <a:buNone/>
            </a:pPr>
            <a:r>
              <a:rPr lang="en-US" b="1" i="1" dirty="0" err="1">
                <a:solidFill>
                  <a:schemeClr val="bg1">
                    <a:lumMod val="90000"/>
                  </a:schemeClr>
                </a:solidFill>
              </a:rPr>
              <a:t>donto</a:t>
            </a:r>
            <a:r>
              <a:rPr lang="en-US" b="1" dirty="0">
                <a:solidFill>
                  <a:schemeClr val="bg1">
                    <a:lumMod val="90000"/>
                  </a:schemeClr>
                </a:solidFill>
              </a:rPr>
              <a:t> = "tooth"</a:t>
            </a:r>
          </a:p>
          <a:p>
            <a:pPr marL="0" indent="0" algn="ctr">
              <a:buFontTx/>
              <a:buNone/>
            </a:pPr>
            <a:endParaRPr lang="en-US" b="1" dirty="0">
              <a:solidFill>
                <a:schemeClr val="accent1"/>
              </a:solidFill>
            </a:endParaRPr>
          </a:p>
          <a:p>
            <a:pPr marL="0" indent="0" algn="ctr">
              <a:buFontTx/>
              <a:buNone/>
            </a:pPr>
            <a:r>
              <a:rPr lang="en-US" b="1" i="1" dirty="0" err="1"/>
              <a:t>keratic</a:t>
            </a:r>
            <a:r>
              <a:rPr lang="en-US" b="1" dirty="0"/>
              <a:t> = "horn" </a:t>
            </a:r>
            <a:endParaRPr lang="en-US" sz="4000" b="1" dirty="0"/>
          </a:p>
        </p:txBody>
      </p:sp>
      <p:sp>
        <p:nvSpPr>
          <p:cNvPr id="138244" name="Text Box 1028"/>
          <p:cNvSpPr txBox="1">
            <a:spLocks noChangeArrowheads="1"/>
          </p:cNvSpPr>
          <p:nvPr/>
        </p:nvSpPr>
        <p:spPr bwMode="auto">
          <a:xfrm>
            <a:off x="476250" y="1836758"/>
            <a:ext cx="7888288" cy="75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sz="4800" b="1" i="0" dirty="0" err="1">
                <a:solidFill>
                  <a:schemeClr val="bg1">
                    <a:lumMod val="90000"/>
                  </a:schemeClr>
                </a:solidFill>
              </a:rPr>
              <a:t>osteodontokeratic</a:t>
            </a:r>
            <a:endParaRPr lang="en-US" sz="4000" b="1" i="0" dirty="0">
              <a:solidFill>
                <a:schemeClr val="bg1">
                  <a:lumMod val="9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7" name="Picture 3" descr="Turn815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0" y="76200"/>
            <a:ext cx="1836738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155709" y="5756870"/>
            <a:ext cx="681936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i="0" baseline="30000" dirty="0">
                <a:solidFill>
                  <a:schemeClr val="tx1"/>
                </a:solidFill>
              </a:rPr>
              <a:t>Reconstruction of a </a:t>
            </a:r>
            <a:r>
              <a:rPr lang="en-US" sz="2400" b="1" i="0" baseline="30000" dirty="0" err="1">
                <a:solidFill>
                  <a:schemeClr val="tx1"/>
                </a:solidFill>
              </a:rPr>
              <a:t>Natufian</a:t>
            </a:r>
            <a:r>
              <a:rPr lang="en-US" sz="2400" b="1" i="0" baseline="30000" dirty="0">
                <a:solidFill>
                  <a:schemeClr val="tx1"/>
                </a:solidFill>
              </a:rPr>
              <a:t> gazelle horn reaping knife,</a:t>
            </a:r>
            <a:endParaRPr lang="en-US" sz="2400" b="1" i="0" dirty="0">
              <a:solidFill>
                <a:schemeClr val="tx1"/>
              </a:solidFill>
            </a:endParaRPr>
          </a:p>
          <a:p>
            <a:r>
              <a:rPr lang="en-US" sz="2400" b="1" i="0" baseline="30000" dirty="0">
                <a:solidFill>
                  <a:schemeClr val="tx1"/>
                </a:solidFill>
              </a:rPr>
              <a:t>with inset flint blades.</a:t>
            </a:r>
          </a:p>
          <a:p>
            <a:r>
              <a:rPr lang="en-US" sz="1400" dirty="0">
                <a:solidFill>
                  <a:schemeClr val="tx1"/>
                </a:solidFill>
              </a:rPr>
              <a:t>Understanding Physical Anthropology and Archaeology (9th </a:t>
            </a:r>
            <a:r>
              <a:rPr lang="en-US" sz="1400" dirty="0" err="1">
                <a:solidFill>
                  <a:schemeClr val="tx1"/>
                </a:solidFill>
              </a:rPr>
              <a:t>ed</a:t>
            </a:r>
            <a:r>
              <a:rPr lang="en-US" sz="1400" dirty="0">
                <a:solidFill>
                  <a:schemeClr val="tx1"/>
                </a:solidFill>
              </a:rPr>
              <a:t>), </a:t>
            </a:r>
            <a:r>
              <a:rPr lang="en-US" sz="1400" i="0" dirty="0">
                <a:solidFill>
                  <a:schemeClr val="tx1"/>
                </a:solidFill>
              </a:rPr>
              <a:t> p. 328.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808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5988" y="752495"/>
            <a:ext cx="7313612" cy="52673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141315" name="Text Box 3"/>
          <p:cNvSpPr txBox="1">
            <a:spLocks noChangeArrowheads="1"/>
          </p:cNvSpPr>
          <p:nvPr/>
        </p:nvSpPr>
        <p:spPr bwMode="auto">
          <a:xfrm>
            <a:off x="2003177" y="6019801"/>
            <a:ext cx="5107488" cy="40011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i="0" dirty="0"/>
              <a:t>Devon Island, High Arctic Canada.</a:t>
            </a:r>
          </a:p>
        </p:txBody>
      </p:sp>
      <p:sp>
        <p:nvSpPr>
          <p:cNvPr id="141318" name="Text Box 6"/>
          <p:cNvSpPr txBox="1">
            <a:spLocks noChangeArrowheads="1"/>
          </p:cNvSpPr>
          <p:nvPr/>
        </p:nvSpPr>
        <p:spPr bwMode="auto">
          <a:xfrm>
            <a:off x="2159000" y="6479421"/>
            <a:ext cx="480452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i="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hlinkClick r:id="rId4"/>
              </a:rPr>
              <a:t>www.arts.uwaterloo.ca/ANTHRO/rwpark/ArcticArchStuff/TLArts.html</a:t>
            </a:r>
            <a:endParaRPr lang="en-US" sz="1200" i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12" y="4349742"/>
            <a:ext cx="1981098" cy="2129680"/>
          </a:xfrm>
          <a:prstGeom prst="rect">
            <a:avLst/>
          </a:prstGeom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93932" y="5757446"/>
            <a:ext cx="143340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i="0" dirty="0" smtClean="0">
                <a:solidFill>
                  <a:srgbClr val="000000"/>
                </a:solidFill>
              </a:rPr>
              <a:t>11</a:t>
            </a:r>
            <a:r>
              <a:rPr lang="en-US" sz="1600" b="1" i="0" baseline="30000" dirty="0" smtClean="0">
                <a:solidFill>
                  <a:srgbClr val="000000"/>
                </a:solidFill>
              </a:rPr>
              <a:t>th</a:t>
            </a:r>
            <a:r>
              <a:rPr lang="en-US" sz="1600" b="1" i="0" dirty="0" smtClean="0">
                <a:solidFill>
                  <a:srgbClr val="000000"/>
                </a:solidFill>
              </a:rPr>
              <a:t> </a:t>
            </a:r>
            <a:r>
              <a:rPr lang="en-US" sz="1600" b="1" i="0" dirty="0">
                <a:solidFill>
                  <a:srgbClr val="000000"/>
                </a:solidFill>
              </a:rPr>
              <a:t>p. </a:t>
            </a:r>
            <a:r>
              <a:rPr lang="en-US" sz="1600" b="1" i="0" dirty="0" smtClean="0">
                <a:solidFill>
                  <a:srgbClr val="000000"/>
                </a:solidFill>
              </a:rPr>
              <a:t>315</a:t>
            </a:r>
            <a:endParaRPr lang="en-US" sz="1600" b="1" i="0" dirty="0">
              <a:solidFill>
                <a:srgbClr val="000000"/>
              </a:solidFill>
            </a:endParaRPr>
          </a:p>
        </p:txBody>
      </p:sp>
      <p:sp>
        <p:nvSpPr>
          <p:cNvPr id="15" name="AutoShape 5"/>
          <p:cNvSpPr>
            <a:spLocks noChangeArrowheads="1"/>
          </p:cNvSpPr>
          <p:nvPr/>
        </p:nvSpPr>
        <p:spPr bwMode="auto">
          <a:xfrm rot="5400000">
            <a:off x="1301038" y="4058088"/>
            <a:ext cx="887556" cy="372341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FF99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1143000" y="1998665"/>
            <a:ext cx="6781800" cy="388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Char char="•"/>
              <a:tabLst/>
              <a:defRPr/>
            </a:pPr>
            <a:r>
              <a:rPr kumimoji="1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range of variation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Char char="•"/>
              <a:tabLst/>
              <a:defRPr/>
            </a:pPr>
            <a:r>
              <a:rPr kumimoji="1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statistical averages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Char char="•"/>
              <a:tabLst/>
              <a:defRPr/>
            </a:pPr>
            <a:r>
              <a:rPr kumimoji="1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“fossil”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Char char="•"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“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osteodontokeratic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”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Char char="•"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the “Three Great Ages of Prehistoric Times”</a:t>
            </a:r>
            <a:endParaRPr kumimoji="1" lang="en-US" sz="3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457200" y="673100"/>
            <a:ext cx="822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Important Concepts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2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587375"/>
            <a:ext cx="7772400" cy="579438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>
                <a:solidFill>
                  <a:srgbClr val="08080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Tools and Technologies</a:t>
            </a:r>
            <a:endParaRPr lang="en-US" sz="6600">
              <a:solidFill>
                <a:srgbClr val="080808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43363" name="Rectangle 7"/>
          <p:cNvSpPr>
            <a:spLocks noChangeArrowheads="1"/>
          </p:cNvSpPr>
          <p:nvPr/>
        </p:nvSpPr>
        <p:spPr bwMode="auto">
          <a:xfrm>
            <a:off x="915988" y="4113233"/>
            <a:ext cx="7313612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eaLnBrk="0" hangingPunct="0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Clr>
                <a:schemeClr val="hlink"/>
              </a:buClr>
              <a:buFontTx/>
              <a:buChar char="•"/>
            </a:pPr>
            <a:r>
              <a:rPr kumimoji="1" lang="en-US" sz="3600" b="1" i="0">
                <a:solidFill>
                  <a:schemeClr val="tx1"/>
                </a:solidFill>
              </a:rPr>
              <a:t>lithic (stone)</a:t>
            </a:r>
          </a:p>
        </p:txBody>
      </p:sp>
      <p:sp>
        <p:nvSpPr>
          <p:cNvPr id="143364" name="Rectangle 8"/>
          <p:cNvSpPr>
            <a:spLocks noChangeArrowheads="1"/>
          </p:cNvSpPr>
          <p:nvPr/>
        </p:nvSpPr>
        <p:spPr bwMode="auto">
          <a:xfrm>
            <a:off x="915988" y="2727345"/>
            <a:ext cx="731361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eaLnBrk="0" hangingPunct="0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Clr>
                <a:schemeClr val="hlink"/>
              </a:buClr>
              <a:buFontTx/>
              <a:buChar char="•"/>
            </a:pPr>
            <a:r>
              <a:rPr kumimoji="1" lang="en-US" sz="3600" b="1" i="0" dirty="0">
                <a:solidFill>
                  <a:schemeClr val="bg1">
                    <a:lumMod val="90000"/>
                  </a:schemeClr>
                </a:solidFill>
              </a:rPr>
              <a:t>bone, tooth, horn / antler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1143000" y="1998665"/>
            <a:ext cx="6781800" cy="388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Tx/>
              <a:buChar char="•"/>
            </a:pPr>
            <a:r>
              <a:rPr kumimoji="1" lang="en-US" sz="3600" b="1" dirty="0">
                <a:solidFill>
                  <a:schemeClr val="bg1">
                    <a:lumMod val="9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range of variation</a:t>
            </a:r>
          </a:p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Tx/>
              <a:buChar char="•"/>
            </a:pPr>
            <a:r>
              <a:rPr kumimoji="1" lang="en-US" sz="3600" b="1" dirty="0">
                <a:solidFill>
                  <a:schemeClr val="bg1">
                    <a:lumMod val="9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statistical averages</a:t>
            </a:r>
          </a:p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Tx/>
              <a:buChar char="•"/>
            </a:pPr>
            <a:r>
              <a:rPr kumimoji="1" lang="en-US" sz="3600" b="1" dirty="0">
                <a:solidFill>
                  <a:schemeClr val="bg1">
                    <a:lumMod val="9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“fossil”</a:t>
            </a:r>
          </a:p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Tx/>
              <a:buChar char="•"/>
            </a:pPr>
            <a:r>
              <a:rPr lang="en-US" sz="3600" b="1" dirty="0">
                <a:solidFill>
                  <a:schemeClr val="bg1">
                    <a:lumMod val="9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“</a:t>
            </a:r>
            <a:r>
              <a:rPr lang="en-US" sz="3600" b="1" dirty="0" err="1">
                <a:solidFill>
                  <a:schemeClr val="bg1">
                    <a:lumMod val="9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osteodontokeratic</a:t>
            </a:r>
            <a:r>
              <a:rPr lang="en-US" sz="3600" b="1" dirty="0">
                <a:solidFill>
                  <a:schemeClr val="bg1">
                    <a:lumMod val="9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”</a:t>
            </a:r>
          </a:p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Tx/>
              <a:buChar char="•"/>
            </a:pPr>
            <a:r>
              <a:rPr lang="en-US" sz="3600" b="1" dirty="0">
                <a:solidFill>
                  <a:srgbClr val="003300"/>
                </a:solidFill>
                <a:latin typeface="Arial" pitchFamily="34" charset="0"/>
                <a:ea typeface="+mn-ea"/>
                <a:cs typeface="Arial" pitchFamily="34" charset="0"/>
              </a:rPr>
              <a:t>the “Three Great Ages of Prehistoric Times”</a:t>
            </a:r>
            <a:endParaRPr kumimoji="1" lang="en-US" sz="3600" b="1" dirty="0">
              <a:solidFill>
                <a:srgbClr val="0033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457200" y="673100"/>
            <a:ext cx="822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2000" i="1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Important Concepts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57200" y="673100"/>
            <a:ext cx="822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2000" i="1" kern="12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Time Periods</a:t>
            </a:r>
            <a:endParaRPr kumimoji="1" lang="en-US" sz="2000" i="1" kern="1200" dirty="0">
              <a:solidFill>
                <a:srgbClr val="00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533400" y="1752620"/>
            <a:ext cx="7888288" cy="129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sz="4400" b="1" i="0" dirty="0">
                <a:solidFill>
                  <a:schemeClr val="tx1"/>
                </a:solidFill>
              </a:rPr>
              <a:t>Three Great Ages of Prehistoric Time</a:t>
            </a:r>
            <a:endParaRPr lang="en-US" sz="3600" b="1" i="0" dirty="0">
              <a:solidFill>
                <a:schemeClr val="tx1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044700" y="5867420"/>
            <a:ext cx="5067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09600" marR="0" lvl="0" indent="-6096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1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kumimoji="1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Jurgensen</a:t>
            </a:r>
            <a:r>
              <a:rPr kumimoji="1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Thomsen, 1807)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57200" y="673100"/>
            <a:ext cx="822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2000" i="1" kern="12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Time Periods</a:t>
            </a:r>
            <a:endParaRPr kumimoji="1" lang="en-US" sz="2000" i="1" kern="1200" dirty="0">
              <a:solidFill>
                <a:srgbClr val="00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533400" y="1752620"/>
            <a:ext cx="7888288" cy="129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sz="4400" b="1" i="0" dirty="0">
                <a:solidFill>
                  <a:schemeClr val="tx1"/>
                </a:solidFill>
              </a:rPr>
              <a:t>Three Great Ages of Prehistoric Time</a:t>
            </a:r>
            <a:endParaRPr lang="en-US" sz="3600" b="1" i="0" dirty="0">
              <a:solidFill>
                <a:schemeClr val="tx1"/>
              </a:solidFill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345540" y="3352801"/>
            <a:ext cx="357662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857250" indent="-857250">
              <a:buFontTx/>
              <a:buAutoNum type="arabicPeriod" startAt="3"/>
            </a:pPr>
            <a:r>
              <a:rPr kumimoji="1" lang="en-US" sz="4000" b="1" i="0" dirty="0">
                <a:solidFill>
                  <a:schemeClr val="tx1"/>
                </a:solidFill>
              </a:rPr>
              <a:t>Iron Age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342154" y="4191001"/>
            <a:ext cx="427713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800100" indent="-800100">
              <a:buFontTx/>
              <a:buAutoNum type="arabicPeriod" startAt="2"/>
            </a:pPr>
            <a:r>
              <a:rPr kumimoji="1" lang="en-US" sz="4000" b="1" i="0" dirty="0">
                <a:solidFill>
                  <a:schemeClr val="tx1"/>
                </a:solidFill>
              </a:rPr>
              <a:t>Bronze Age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2343875" y="5029201"/>
            <a:ext cx="392287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800100" indent="-800100">
              <a:buFontTx/>
              <a:buAutoNum type="arabicPeriod"/>
            </a:pPr>
            <a:r>
              <a:rPr kumimoji="1" lang="en-US" sz="4000" b="1" i="0" dirty="0">
                <a:solidFill>
                  <a:schemeClr val="tx1"/>
                </a:solidFill>
              </a:rPr>
              <a:t>Stone Age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044700" y="5867420"/>
            <a:ext cx="5067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09600" marR="0" lvl="0" indent="-6096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1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kumimoji="1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Jurgensen</a:t>
            </a:r>
            <a:r>
              <a:rPr kumimoji="1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Thomsen, 1807)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57200" y="673100"/>
            <a:ext cx="822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2000" i="1" kern="12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Time Periods</a:t>
            </a:r>
            <a:endParaRPr kumimoji="1" lang="en-US" sz="2000" i="1" kern="1200" dirty="0">
              <a:solidFill>
                <a:srgbClr val="00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533400" y="1752620"/>
            <a:ext cx="7888288" cy="129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sz="4400" b="1" i="0" dirty="0">
                <a:solidFill>
                  <a:schemeClr val="bg1">
                    <a:lumMod val="90000"/>
                  </a:schemeClr>
                </a:solidFill>
              </a:rPr>
              <a:t>Three Great Ages of Prehistoric Time</a:t>
            </a:r>
            <a:endParaRPr lang="en-US" sz="3600" b="1" i="0" dirty="0">
              <a:solidFill>
                <a:schemeClr val="bg1">
                  <a:lumMod val="90000"/>
                </a:schemeClr>
              </a:solidFill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345540" y="3352801"/>
            <a:ext cx="357662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857250" indent="-857250">
              <a:buFontTx/>
              <a:buAutoNum type="arabicPeriod" startAt="3"/>
            </a:pPr>
            <a:r>
              <a:rPr kumimoji="1" lang="en-US" sz="4000" b="1" i="0" dirty="0">
                <a:solidFill>
                  <a:schemeClr val="bg1">
                    <a:lumMod val="90000"/>
                  </a:schemeClr>
                </a:solidFill>
              </a:rPr>
              <a:t>Iron Age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342154" y="4191001"/>
            <a:ext cx="427713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800100" indent="-800100">
              <a:buFontTx/>
              <a:buAutoNum type="arabicPeriod" startAt="2"/>
            </a:pPr>
            <a:r>
              <a:rPr kumimoji="1" lang="en-US" sz="4000" b="1" i="0" dirty="0">
                <a:solidFill>
                  <a:schemeClr val="bg1">
                    <a:lumMod val="90000"/>
                  </a:schemeClr>
                </a:solidFill>
              </a:rPr>
              <a:t>Bronze Age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2343875" y="5029201"/>
            <a:ext cx="392287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800100" indent="-800100">
              <a:buFontTx/>
              <a:buAutoNum type="arabicPeriod"/>
            </a:pPr>
            <a:r>
              <a:rPr kumimoji="1" lang="en-US" sz="4000" b="1" i="0" dirty="0">
                <a:solidFill>
                  <a:schemeClr val="tx1"/>
                </a:solidFill>
              </a:rPr>
              <a:t>Stone Age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044700" y="5867420"/>
            <a:ext cx="5067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09600" marR="0" lvl="0" indent="-6096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1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kumimoji="1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Jurgensen</a:t>
            </a:r>
            <a:r>
              <a:rPr kumimoji="1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Thomsen, 1807)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457200" y="673100"/>
            <a:ext cx="822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2000" i="1" kern="12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Time Periods</a:t>
            </a:r>
            <a:endParaRPr kumimoji="1" lang="en-US" sz="2000" i="1" kern="1200" dirty="0">
              <a:solidFill>
                <a:srgbClr val="00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76250" y="1836738"/>
            <a:ext cx="7888288" cy="840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sz="5400" b="1" i="0" dirty="0">
                <a:solidFill>
                  <a:schemeClr val="tx1"/>
                </a:solidFill>
              </a:rPr>
              <a:t>“The Stone Age”</a:t>
            </a:r>
            <a:endParaRPr lang="en-US" sz="4400" b="1" i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457200" y="673100"/>
            <a:ext cx="822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2000" i="1" kern="12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Time Periods</a:t>
            </a:r>
            <a:endParaRPr kumimoji="1" lang="en-US" sz="2000" i="1" kern="1200" dirty="0">
              <a:solidFill>
                <a:srgbClr val="00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76250" y="1836738"/>
            <a:ext cx="7888288" cy="840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sz="5400" b="1" i="0" dirty="0">
                <a:solidFill>
                  <a:schemeClr val="tx1"/>
                </a:solidFill>
              </a:rPr>
              <a:t>“The Stone Age”</a:t>
            </a:r>
            <a:endParaRPr lang="en-US" sz="4400" b="1" i="0" dirty="0">
              <a:solidFill>
                <a:schemeClr val="tx1"/>
              </a:solidFill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057400" y="2970213"/>
            <a:ext cx="548640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00100" indent="-800100" algn="l" eaLnBrk="0" hangingPunct="0">
              <a:spcBef>
                <a:spcPct val="50000"/>
              </a:spcBef>
              <a:buClr>
                <a:schemeClr val="hlink"/>
              </a:buClr>
              <a:buFontTx/>
              <a:buAutoNum type="arabicPeriod" startAt="3"/>
            </a:pPr>
            <a:r>
              <a:rPr kumimoji="1" lang="en-US" sz="3600" b="1" i="0" dirty="0">
                <a:solidFill>
                  <a:schemeClr val="tx1"/>
                </a:solidFill>
              </a:rPr>
              <a:t>Neolithic</a:t>
            </a:r>
            <a:endParaRPr kumimoji="1" lang="en-US" sz="4000" b="1" i="0" dirty="0">
              <a:solidFill>
                <a:schemeClr val="tx1"/>
              </a:solidFill>
            </a:endParaRPr>
          </a:p>
          <a:p>
            <a:pPr marL="800100" indent="-800100" algn="l" eaLnBrk="0" hangingPunct="0">
              <a:spcBef>
                <a:spcPct val="50000"/>
              </a:spcBef>
              <a:buClr>
                <a:schemeClr val="hlink"/>
              </a:buClr>
            </a:pPr>
            <a:r>
              <a:rPr kumimoji="1" lang="en-US" b="1" i="0" dirty="0">
                <a:solidFill>
                  <a:schemeClr val="tx1"/>
                </a:solidFill>
              </a:rPr>
              <a:t>	“The New Stone Age”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057400" y="4191000"/>
            <a:ext cx="617220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42950" indent="-742950" algn="l" eaLnBrk="0" hangingPunct="0">
              <a:spcBef>
                <a:spcPct val="50000"/>
              </a:spcBef>
              <a:buClr>
                <a:schemeClr val="hlink"/>
              </a:buClr>
              <a:buFontTx/>
              <a:buAutoNum type="arabicPeriod" startAt="2"/>
              <a:tabLst>
                <a:tab pos="800100" algn="l"/>
              </a:tabLst>
            </a:pPr>
            <a:r>
              <a:rPr kumimoji="1" lang="en-US" sz="3600" b="1" i="0" dirty="0">
                <a:solidFill>
                  <a:schemeClr val="tx1"/>
                </a:solidFill>
              </a:rPr>
              <a:t>Mesolithic</a:t>
            </a:r>
            <a:endParaRPr kumimoji="1" lang="en-US" sz="4000" b="1" i="0" dirty="0">
              <a:solidFill>
                <a:schemeClr val="tx1"/>
              </a:solidFill>
            </a:endParaRPr>
          </a:p>
          <a:p>
            <a:pPr marL="742950" indent="-742950" algn="l" eaLnBrk="0" hangingPunct="0">
              <a:spcBef>
                <a:spcPct val="50000"/>
              </a:spcBef>
              <a:buClr>
                <a:schemeClr val="hlink"/>
              </a:buClr>
              <a:tabLst>
                <a:tab pos="800100" algn="l"/>
              </a:tabLst>
            </a:pPr>
            <a:r>
              <a:rPr kumimoji="1" lang="en-US" b="1" i="0" dirty="0">
                <a:solidFill>
                  <a:schemeClr val="tx1"/>
                </a:solidFill>
              </a:rPr>
              <a:t>	“The Middle Stone Age”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057400" y="5410220"/>
            <a:ext cx="51054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800100" marR="0" lvl="0" indent="-8001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AutoNum type="arabicPeriod"/>
              <a:tabLst/>
              <a:defRPr/>
            </a:pPr>
            <a:r>
              <a:rPr kumimoji="1" lang="en-US" sz="36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Paleolithic</a:t>
            </a:r>
            <a:endParaRPr kumimoji="1" lang="en-US" sz="4000" b="1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00100" marR="0" lvl="0" indent="-8001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1" lang="en-US" sz="20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“The Old Stone Age”</a:t>
            </a:r>
            <a:endParaRPr kumimoji="1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57200" y="673100"/>
            <a:ext cx="822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2000" i="1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Important Concepts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1143000" y="1998665"/>
            <a:ext cx="6781800" cy="388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Char char="•"/>
              <a:tabLst/>
              <a:defRPr/>
            </a:pPr>
            <a:r>
              <a:rPr kumimoji="1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range of variation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Char char="•"/>
              <a:tabLst/>
              <a:defRPr/>
            </a:pPr>
            <a:r>
              <a:rPr kumimoji="1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90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statistical averages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Char char="•"/>
              <a:tabLst/>
              <a:defRPr/>
            </a:pPr>
            <a:r>
              <a:rPr kumimoji="1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90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“fossil”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Char char="•"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90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“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>
                    <a:lumMod val="90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osteodontokeratic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90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”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Char char="•"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90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the “Three Great Ages of Prehistoric Times”</a:t>
            </a:r>
            <a:endParaRPr kumimoji="1" lang="en-US" sz="3600" b="1" i="0" u="none" strike="noStrike" kern="0" cap="none" spc="0" normalizeH="0" baseline="0" noProof="0" dirty="0" smtClean="0">
              <a:ln>
                <a:noFill/>
              </a:ln>
              <a:solidFill>
                <a:schemeClr val="bg1">
                  <a:lumMod val="90000"/>
                </a:scheme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457200" y="673100"/>
            <a:ext cx="822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Important Concepts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 descr="11_6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8138" y="381000"/>
            <a:ext cx="3548062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Text Box 4"/>
          <p:cNvSpPr txBox="1">
            <a:spLocks noChangeArrowheads="1"/>
          </p:cNvSpPr>
          <p:nvPr/>
        </p:nvSpPr>
        <p:spPr bwMode="auto">
          <a:xfrm>
            <a:off x="5817186" y="5511800"/>
            <a:ext cx="2419766" cy="86177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i="0"/>
              <a:t>George Washington Morrison</a:t>
            </a:r>
          </a:p>
          <a:p>
            <a:r>
              <a:rPr lang="en-US" sz="1200" i="0"/>
              <a:t>("Commodore") Nutt</a:t>
            </a:r>
            <a:r>
              <a:rPr lang="en-US" sz="1400" i="0"/>
              <a:t> </a:t>
            </a:r>
          </a:p>
          <a:p>
            <a:r>
              <a:rPr lang="en-US" sz="1200" i="0"/>
              <a:t>29” tall </a:t>
            </a:r>
          </a:p>
          <a:p>
            <a:r>
              <a:rPr lang="en-US" sz="1200" i="0"/>
              <a:t>1844 - 1881</a:t>
            </a:r>
            <a:r>
              <a:rPr lang="en-US" sz="1200"/>
              <a:t> </a:t>
            </a:r>
          </a:p>
        </p:txBody>
      </p:sp>
      <p:sp>
        <p:nvSpPr>
          <p:cNvPr id="12292" name="Text Box 5"/>
          <p:cNvSpPr txBox="1">
            <a:spLocks noChangeArrowheads="1"/>
          </p:cNvSpPr>
          <p:nvPr/>
        </p:nvSpPr>
        <p:spPr bwMode="auto">
          <a:xfrm>
            <a:off x="4270766" y="5499101"/>
            <a:ext cx="1626407" cy="67710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i="0"/>
              <a:t>Phineas T. Barnum</a:t>
            </a:r>
          </a:p>
          <a:p>
            <a:endParaRPr lang="en-US" sz="1400" i="0"/>
          </a:p>
          <a:p>
            <a:r>
              <a:rPr lang="en-US" sz="1200" i="0"/>
              <a:t>1810 - 1891 </a:t>
            </a:r>
          </a:p>
        </p:txBody>
      </p:sp>
      <p:pic>
        <p:nvPicPr>
          <p:cNvPr id="12293" name="Picture 6" descr="barnum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1" y="685800"/>
            <a:ext cx="1998662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0335" y="152400"/>
            <a:ext cx="3013075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38735" y="1600200"/>
            <a:ext cx="265747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Text Box 6"/>
          <p:cNvSpPr txBox="1">
            <a:spLocks noChangeArrowheads="1"/>
          </p:cNvSpPr>
          <p:nvPr/>
        </p:nvSpPr>
        <p:spPr bwMode="auto">
          <a:xfrm>
            <a:off x="3380716" y="5943601"/>
            <a:ext cx="2334293" cy="36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b="1" i="0" dirty="0"/>
              <a:t>Range of </a:t>
            </a:r>
            <a:r>
              <a:rPr lang="en-US" sz="1600" b="1" i="0" dirty="0" smtClean="0"/>
              <a:t>Variation</a:t>
            </a:r>
            <a:endParaRPr lang="en-US" sz="1600" b="1" i="0" dirty="0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867221" y="6277428"/>
            <a:ext cx="32833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 dirty="0">
                <a:solidFill>
                  <a:schemeClr val="bg1"/>
                </a:solidFill>
                <a:latin typeface="Verdana" pitchFamily="34" charset="0"/>
              </a:rPr>
              <a:t>Understanding </a:t>
            </a:r>
            <a:r>
              <a:rPr lang="en-US" sz="1200" i="1" dirty="0" smtClean="0">
                <a:solidFill>
                  <a:schemeClr val="bg1"/>
                </a:solidFill>
                <a:latin typeface="Verdana" pitchFamily="34" charset="0"/>
              </a:rPr>
              <a:t>Humans, 10</a:t>
            </a:r>
            <a:r>
              <a:rPr lang="en-US" sz="1200" i="1" baseline="30000" dirty="0" smtClean="0">
                <a:solidFill>
                  <a:schemeClr val="bg1"/>
                </a:solidFill>
                <a:latin typeface="Verdana" pitchFamily="34" charset="0"/>
              </a:rPr>
              <a:t>th</a:t>
            </a:r>
            <a:r>
              <a:rPr lang="en-US" sz="1200" i="1" dirty="0" smtClean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n-US" sz="1200" i="1" dirty="0">
                <a:solidFill>
                  <a:schemeClr val="bg1"/>
                </a:solidFill>
                <a:latin typeface="Verdana" pitchFamily="34" charset="0"/>
              </a:rPr>
              <a:t>Ed.</a:t>
            </a:r>
            <a:r>
              <a:rPr lang="en-US" sz="1200" i="0" dirty="0">
                <a:solidFill>
                  <a:schemeClr val="bg1"/>
                </a:solidFill>
                <a:latin typeface="Verdana" pitchFamily="34" charset="0"/>
              </a:rPr>
              <a:t>, p. </a:t>
            </a:r>
            <a:r>
              <a:rPr lang="en-US" sz="1200" i="0" dirty="0" smtClean="0">
                <a:solidFill>
                  <a:schemeClr val="bg1"/>
                </a:solidFill>
                <a:latin typeface="Verdana" pitchFamily="34" charset="0"/>
              </a:rPr>
              <a:t>89.</a:t>
            </a:r>
            <a:endParaRPr lang="en-US" sz="1200" i="0" dirty="0">
              <a:solidFill>
                <a:schemeClr val="bg1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895273" y="6277428"/>
            <a:ext cx="3227294" cy="332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i="1" dirty="0">
                <a:solidFill>
                  <a:schemeClr val="bg1"/>
                </a:solidFill>
                <a:latin typeface="Verdana" pitchFamily="34" charset="0"/>
              </a:rPr>
              <a:t>Understanding </a:t>
            </a:r>
            <a:r>
              <a:rPr lang="en-US" sz="1200" i="1" dirty="0" smtClean="0">
                <a:solidFill>
                  <a:schemeClr val="bg1"/>
                </a:solidFill>
                <a:latin typeface="Verdana" pitchFamily="34" charset="0"/>
              </a:rPr>
              <a:t>Humans, </a:t>
            </a:r>
            <a:r>
              <a:rPr lang="en-US" sz="1200" i="1" dirty="0" smtClean="0">
                <a:solidFill>
                  <a:schemeClr val="bg1"/>
                </a:solidFill>
                <a:latin typeface="Verdana" pitchFamily="34" charset="0"/>
              </a:rPr>
              <a:t>11</a:t>
            </a:r>
            <a:r>
              <a:rPr lang="en-US" sz="1200" i="1" baseline="30000" dirty="0" smtClean="0">
                <a:solidFill>
                  <a:schemeClr val="bg1"/>
                </a:solidFill>
                <a:latin typeface="Verdana" pitchFamily="34" charset="0"/>
              </a:rPr>
              <a:t>th</a:t>
            </a:r>
            <a:r>
              <a:rPr lang="en-US" sz="1200" i="1" dirty="0" smtClean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n-US" sz="1200" i="1" dirty="0">
                <a:solidFill>
                  <a:schemeClr val="bg1"/>
                </a:solidFill>
                <a:latin typeface="Verdana" pitchFamily="34" charset="0"/>
              </a:rPr>
              <a:t>Ed.</a:t>
            </a:r>
            <a:r>
              <a:rPr lang="en-US" sz="1200" i="0" dirty="0">
                <a:solidFill>
                  <a:schemeClr val="bg1"/>
                </a:solidFill>
                <a:latin typeface="Verdana" pitchFamily="34" charset="0"/>
              </a:rPr>
              <a:t>, p. </a:t>
            </a:r>
            <a:r>
              <a:rPr lang="en-US" sz="1200" i="0" dirty="0" smtClean="0">
                <a:solidFill>
                  <a:schemeClr val="bg1"/>
                </a:solidFill>
                <a:latin typeface="Verdana" pitchFamily="34" charset="0"/>
              </a:rPr>
              <a:t>86</a:t>
            </a:r>
            <a:endParaRPr lang="en-US" sz="1200" i="0" dirty="0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52" y="667506"/>
            <a:ext cx="7269495" cy="5522987"/>
          </a:xfrm>
          <a:prstGeom prst="rect">
            <a:avLst/>
          </a:prstGeom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380716" y="5791200"/>
            <a:ext cx="2334292" cy="338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b="1" i="0" dirty="0">
                <a:solidFill>
                  <a:srgbClr val="000000"/>
                </a:solidFill>
              </a:rPr>
              <a:t>Range of </a:t>
            </a:r>
            <a:r>
              <a:rPr lang="en-US" sz="1600" b="1" i="0" dirty="0" smtClean="0">
                <a:solidFill>
                  <a:srgbClr val="000000"/>
                </a:solidFill>
              </a:rPr>
              <a:t>Variation</a:t>
            </a:r>
            <a:endParaRPr lang="en-US" sz="1600" b="1" i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4489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8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9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0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Meadow">
  <a:themeElements>
    <a:clrScheme name="4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4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Meadow">
  <a:themeElements>
    <a:clrScheme name="6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6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Meadow">
  <a:themeElements>
    <a:clrScheme name="5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5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7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Designs\MEADOW.POT</Template>
  <TotalTime>6406</TotalTime>
  <Words>880</Words>
  <Application>Microsoft Office PowerPoint</Application>
  <PresentationFormat>On-screen Show (4:3)</PresentationFormat>
  <Paragraphs>286</Paragraphs>
  <Slides>57</Slides>
  <Notes>52</Notes>
  <HiddenSlides>3</HiddenSlides>
  <MMClips>0</MMClips>
  <ScaleCrop>false</ScaleCrop>
  <HeadingPairs>
    <vt:vector size="4" baseType="variant">
      <vt:variant>
        <vt:lpstr>Theme</vt:lpstr>
      </vt:variant>
      <vt:variant>
        <vt:i4>15</vt:i4>
      </vt:variant>
      <vt:variant>
        <vt:lpstr>Slide Titles</vt:lpstr>
      </vt:variant>
      <vt:variant>
        <vt:i4>57</vt:i4>
      </vt:variant>
    </vt:vector>
  </HeadingPairs>
  <TitlesOfParts>
    <vt:vector size="72" baseType="lpstr">
      <vt:lpstr>Meadow</vt:lpstr>
      <vt:lpstr>1_Meadow</vt:lpstr>
      <vt:lpstr>Default Design</vt:lpstr>
      <vt:lpstr>4_Meadow</vt:lpstr>
      <vt:lpstr>6_Meadow</vt:lpstr>
      <vt:lpstr>5_Meadow</vt:lpstr>
      <vt:lpstr>4_Default Design</vt:lpstr>
      <vt:lpstr>3_Meadow</vt:lpstr>
      <vt:lpstr>7_Meadow</vt:lpstr>
      <vt:lpstr>8_Meadow</vt:lpstr>
      <vt:lpstr>9_Meadow</vt:lpstr>
      <vt:lpstr>2_Meadow</vt:lpstr>
      <vt:lpstr>1_Default Design</vt:lpstr>
      <vt:lpstr>10_Meadow</vt:lpstr>
      <vt:lpstr>8_Default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Tools and Technologies</vt:lpstr>
      <vt:lpstr>Glossary</vt:lpstr>
      <vt:lpstr>Glossary</vt:lpstr>
      <vt:lpstr>PowerPoint Presentation</vt:lpstr>
      <vt:lpstr>PowerPoint Presentation</vt:lpstr>
      <vt:lpstr>Glossary</vt:lpstr>
      <vt:lpstr>PowerPoint Presentation</vt:lpstr>
      <vt:lpstr>Glossary</vt:lpstr>
      <vt:lpstr>PowerPoint Presentation</vt:lpstr>
      <vt:lpstr>PowerPoint Presentation</vt:lpstr>
      <vt:lpstr>Tools and Technologies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Timothy G. Roufs</dc:creator>
  <cp:lastModifiedBy>Tim Roufs</cp:lastModifiedBy>
  <cp:revision>283</cp:revision>
  <dcterms:created xsi:type="dcterms:W3CDTF">2000-06-25T20:57:16Z</dcterms:created>
  <dcterms:modified xsi:type="dcterms:W3CDTF">2012-10-04T22:18:04Z</dcterms:modified>
</cp:coreProperties>
</file>