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22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3.xml" ContentType="application/vnd.openxmlformats-officedocument.theme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24.xml" ContentType="application/vnd.openxmlformats-officedocument.theme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theme/theme25.xml" ContentType="application/vnd.openxmlformats-officedocument.theme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theme/theme26.xml" ContentType="application/vnd.openxmlformats-officedocument.theme+xml"/>
  <Override PartName="/ppt/theme/theme27.xml" ContentType="application/vnd.openxmlformats-officedocument.theme+xml"/>
  <Override PartName="/ppt/theme/theme2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51" r:id="rId2"/>
    <p:sldMasterId id="2147483653" r:id="rId3"/>
    <p:sldMasterId id="2147483804" r:id="rId4"/>
    <p:sldMasterId id="2147483816" r:id="rId5"/>
    <p:sldMasterId id="2147483828" r:id="rId6"/>
    <p:sldMasterId id="2147483852" r:id="rId7"/>
    <p:sldMasterId id="2147483864" r:id="rId8"/>
    <p:sldMasterId id="2147483876" r:id="rId9"/>
    <p:sldMasterId id="2147483888" r:id="rId10"/>
    <p:sldMasterId id="2147483900" r:id="rId11"/>
    <p:sldMasterId id="2147483912" r:id="rId12"/>
    <p:sldMasterId id="2147483924" r:id="rId13"/>
    <p:sldMasterId id="2147483948" r:id="rId14"/>
    <p:sldMasterId id="2147483960" r:id="rId15"/>
    <p:sldMasterId id="2147483972" r:id="rId16"/>
    <p:sldMasterId id="2147483984" r:id="rId17"/>
    <p:sldMasterId id="2147483996" r:id="rId18"/>
    <p:sldMasterId id="2147484008" r:id="rId19"/>
    <p:sldMasterId id="2147484020" r:id="rId20"/>
    <p:sldMasterId id="2147484044" r:id="rId21"/>
    <p:sldMasterId id="2147484056" r:id="rId22"/>
    <p:sldMasterId id="2147484068" r:id="rId23"/>
    <p:sldMasterId id="2147484080" r:id="rId24"/>
    <p:sldMasterId id="2147484092" r:id="rId25"/>
    <p:sldMasterId id="2147484104" r:id="rId26"/>
  </p:sldMasterIdLst>
  <p:notesMasterIdLst>
    <p:notesMasterId r:id="rId147"/>
  </p:notesMasterIdLst>
  <p:handoutMasterIdLst>
    <p:handoutMasterId r:id="rId148"/>
  </p:handoutMasterIdLst>
  <p:sldIdLst>
    <p:sldId id="1005" r:id="rId27"/>
    <p:sldId id="944" r:id="rId28"/>
    <p:sldId id="751" r:id="rId29"/>
    <p:sldId id="951" r:id="rId30"/>
    <p:sldId id="962" r:id="rId31"/>
    <p:sldId id="948" r:id="rId32"/>
    <p:sldId id="949" r:id="rId33"/>
    <p:sldId id="952" r:id="rId34"/>
    <p:sldId id="953" r:id="rId35"/>
    <p:sldId id="954" r:id="rId36"/>
    <p:sldId id="955" r:id="rId37"/>
    <p:sldId id="956" r:id="rId38"/>
    <p:sldId id="957" r:id="rId39"/>
    <p:sldId id="958" r:id="rId40"/>
    <p:sldId id="959" r:id="rId41"/>
    <p:sldId id="960" r:id="rId42"/>
    <p:sldId id="961" r:id="rId43"/>
    <p:sldId id="821" r:id="rId44"/>
    <p:sldId id="810" r:id="rId45"/>
    <p:sldId id="935" r:id="rId46"/>
    <p:sldId id="630" r:id="rId47"/>
    <p:sldId id="964" r:id="rId48"/>
    <p:sldId id="999" r:id="rId49"/>
    <p:sldId id="965" r:id="rId50"/>
    <p:sldId id="919" r:id="rId51"/>
    <p:sldId id="998" r:id="rId52"/>
    <p:sldId id="968" r:id="rId53"/>
    <p:sldId id="824" r:id="rId54"/>
    <p:sldId id="825" r:id="rId55"/>
    <p:sldId id="1001" r:id="rId56"/>
    <p:sldId id="943" r:id="rId57"/>
    <p:sldId id="969" r:id="rId58"/>
    <p:sldId id="790" r:id="rId59"/>
    <p:sldId id="777" r:id="rId60"/>
    <p:sldId id="1010" r:id="rId61"/>
    <p:sldId id="988" r:id="rId62"/>
    <p:sldId id="936" r:id="rId63"/>
    <p:sldId id="636" r:id="rId64"/>
    <p:sldId id="1002" r:id="rId65"/>
    <p:sldId id="819" r:id="rId66"/>
    <p:sldId id="938" r:id="rId67"/>
    <p:sldId id="1009" r:id="rId68"/>
    <p:sldId id="1006" r:id="rId69"/>
    <p:sldId id="854" r:id="rId70"/>
    <p:sldId id="855" r:id="rId71"/>
    <p:sldId id="856" r:id="rId72"/>
    <p:sldId id="997" r:id="rId73"/>
    <p:sldId id="989" r:id="rId74"/>
    <p:sldId id="1008" r:id="rId75"/>
    <p:sldId id="977" r:id="rId76"/>
    <p:sldId id="1003" r:id="rId77"/>
    <p:sldId id="860" r:id="rId78"/>
    <p:sldId id="861" r:id="rId79"/>
    <p:sldId id="934" r:id="rId80"/>
    <p:sldId id="639" r:id="rId81"/>
    <p:sldId id="745" r:id="rId82"/>
    <p:sldId id="641" r:id="rId83"/>
    <p:sldId id="979" r:id="rId84"/>
    <p:sldId id="815" r:id="rId85"/>
    <p:sldId id="893" r:id="rId86"/>
    <p:sldId id="885" r:id="rId87"/>
    <p:sldId id="939" r:id="rId88"/>
    <p:sldId id="863" r:id="rId89"/>
    <p:sldId id="841" r:id="rId90"/>
    <p:sldId id="806" r:id="rId91"/>
    <p:sldId id="654" r:id="rId92"/>
    <p:sldId id="940" r:id="rId93"/>
    <p:sldId id="864" r:id="rId94"/>
    <p:sldId id="990" r:id="rId95"/>
    <p:sldId id="816" r:id="rId96"/>
    <p:sldId id="657" r:id="rId97"/>
    <p:sldId id="980" r:id="rId98"/>
    <p:sldId id="735" r:id="rId99"/>
    <p:sldId id="941" r:id="rId100"/>
    <p:sldId id="794" r:id="rId101"/>
    <p:sldId id="842" r:id="rId102"/>
    <p:sldId id="843" r:id="rId103"/>
    <p:sldId id="890" r:id="rId104"/>
    <p:sldId id="658" r:id="rId105"/>
    <p:sldId id="996" r:id="rId106"/>
    <p:sldId id="991" r:id="rId107"/>
    <p:sldId id="853" r:id="rId108"/>
    <p:sldId id="667" r:id="rId109"/>
    <p:sldId id="666" r:id="rId110"/>
    <p:sldId id="669" r:id="rId111"/>
    <p:sldId id="881" r:id="rId112"/>
    <p:sldId id="891" r:id="rId113"/>
    <p:sldId id="672" r:id="rId114"/>
    <p:sldId id="942" r:id="rId115"/>
    <p:sldId id="674" r:id="rId116"/>
    <p:sldId id="799" r:id="rId117"/>
    <p:sldId id="678" r:id="rId118"/>
    <p:sldId id="696" r:id="rId119"/>
    <p:sldId id="679" r:id="rId120"/>
    <p:sldId id="983" r:id="rId121"/>
    <p:sldId id="784" r:id="rId122"/>
    <p:sldId id="992" r:id="rId123"/>
    <p:sldId id="878" r:id="rId124"/>
    <p:sldId id="681" r:id="rId125"/>
    <p:sldId id="985" r:id="rId126"/>
    <p:sldId id="899" r:id="rId127"/>
    <p:sldId id="803" r:id="rId128"/>
    <p:sldId id="804" r:id="rId129"/>
    <p:sldId id="683" r:id="rId130"/>
    <p:sldId id="684" r:id="rId131"/>
    <p:sldId id="805" r:id="rId132"/>
    <p:sldId id="686" r:id="rId133"/>
    <p:sldId id="1011" r:id="rId134"/>
    <p:sldId id="688" r:id="rId135"/>
    <p:sldId id="902" r:id="rId136"/>
    <p:sldId id="995" r:id="rId137"/>
    <p:sldId id="901" r:id="rId138"/>
    <p:sldId id="748" r:id="rId139"/>
    <p:sldId id="690" r:id="rId140"/>
    <p:sldId id="691" r:id="rId141"/>
    <p:sldId id="880" r:id="rId142"/>
    <p:sldId id="693" r:id="rId143"/>
    <p:sldId id="812" r:id="rId144"/>
    <p:sldId id="879" r:id="rId145"/>
    <p:sldId id="752" r:id="rId146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000" b="1" kern="1200">
        <a:solidFill>
          <a:schemeClr val="tx2"/>
        </a:solidFill>
        <a:latin typeface="Verdana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000" b="1" kern="1200">
        <a:solidFill>
          <a:schemeClr val="tx2"/>
        </a:solidFill>
        <a:latin typeface="Verdana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000" b="1" kern="1200">
        <a:solidFill>
          <a:schemeClr val="tx2"/>
        </a:solidFill>
        <a:latin typeface="Verdana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000" b="1" kern="1200">
        <a:solidFill>
          <a:schemeClr val="tx2"/>
        </a:solidFill>
        <a:latin typeface="Verdana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000" b="1" kern="1200">
        <a:solidFill>
          <a:schemeClr val="tx2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2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2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2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2"/>
        </a:solidFill>
        <a:latin typeface="Verdan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80808"/>
    <a:srgbClr val="FFFFFF"/>
    <a:srgbClr val="F6EB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5673" autoAdjust="0"/>
    <p:restoredTop sz="94660"/>
  </p:normalViewPr>
  <p:slideViewPr>
    <p:cSldViewPr>
      <p:cViewPr>
        <p:scale>
          <a:sx n="50" d="100"/>
          <a:sy n="50" d="100"/>
        </p:scale>
        <p:origin x="-442" y="-739"/>
      </p:cViewPr>
      <p:guideLst>
        <p:guide orient="horz" pos="2112"/>
        <p:guide pos="2976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8048"/>
    </p:cViewPr>
  </p:sorterViewPr>
  <p:notesViewPr>
    <p:cSldViewPr>
      <p:cViewPr varScale="1">
        <p:scale>
          <a:sx n="37" d="100"/>
          <a:sy n="37" d="100"/>
        </p:scale>
        <p:origin x="-1470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117" Type="http://schemas.openxmlformats.org/officeDocument/2006/relationships/slide" Target="slides/slide91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6.xml"/><Relationship Id="rId47" Type="http://schemas.openxmlformats.org/officeDocument/2006/relationships/slide" Target="slides/slide21.xml"/><Relationship Id="rId63" Type="http://schemas.openxmlformats.org/officeDocument/2006/relationships/slide" Target="slides/slide37.xml"/><Relationship Id="rId68" Type="http://schemas.openxmlformats.org/officeDocument/2006/relationships/slide" Target="slides/slide42.xml"/><Relationship Id="rId84" Type="http://schemas.openxmlformats.org/officeDocument/2006/relationships/slide" Target="slides/slide58.xml"/><Relationship Id="rId89" Type="http://schemas.openxmlformats.org/officeDocument/2006/relationships/slide" Target="slides/slide63.xml"/><Relationship Id="rId112" Type="http://schemas.openxmlformats.org/officeDocument/2006/relationships/slide" Target="slides/slide86.xml"/><Relationship Id="rId133" Type="http://schemas.openxmlformats.org/officeDocument/2006/relationships/slide" Target="slides/slide107.xml"/><Relationship Id="rId138" Type="http://schemas.openxmlformats.org/officeDocument/2006/relationships/slide" Target="slides/slide112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81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6.xml"/><Relationship Id="rId37" Type="http://schemas.openxmlformats.org/officeDocument/2006/relationships/slide" Target="slides/slide11.xml"/><Relationship Id="rId53" Type="http://schemas.openxmlformats.org/officeDocument/2006/relationships/slide" Target="slides/slide27.xml"/><Relationship Id="rId58" Type="http://schemas.openxmlformats.org/officeDocument/2006/relationships/slide" Target="slides/slide32.xml"/><Relationship Id="rId74" Type="http://schemas.openxmlformats.org/officeDocument/2006/relationships/slide" Target="slides/slide48.xml"/><Relationship Id="rId79" Type="http://schemas.openxmlformats.org/officeDocument/2006/relationships/slide" Target="slides/slide53.xml"/><Relationship Id="rId102" Type="http://schemas.openxmlformats.org/officeDocument/2006/relationships/slide" Target="slides/slide76.xml"/><Relationship Id="rId123" Type="http://schemas.openxmlformats.org/officeDocument/2006/relationships/slide" Target="slides/slide97.xml"/><Relationship Id="rId128" Type="http://schemas.openxmlformats.org/officeDocument/2006/relationships/slide" Target="slides/slide102.xml"/><Relationship Id="rId144" Type="http://schemas.openxmlformats.org/officeDocument/2006/relationships/slide" Target="slides/slide118.xml"/><Relationship Id="rId149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64.xml"/><Relationship Id="rId95" Type="http://schemas.openxmlformats.org/officeDocument/2006/relationships/slide" Target="slides/slide69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1.xml"/><Relationship Id="rId43" Type="http://schemas.openxmlformats.org/officeDocument/2006/relationships/slide" Target="slides/slide17.xml"/><Relationship Id="rId48" Type="http://schemas.openxmlformats.org/officeDocument/2006/relationships/slide" Target="slides/slide22.xml"/><Relationship Id="rId64" Type="http://schemas.openxmlformats.org/officeDocument/2006/relationships/slide" Target="slides/slide38.xml"/><Relationship Id="rId69" Type="http://schemas.openxmlformats.org/officeDocument/2006/relationships/slide" Target="slides/slide43.xml"/><Relationship Id="rId113" Type="http://schemas.openxmlformats.org/officeDocument/2006/relationships/slide" Target="slides/slide87.xml"/><Relationship Id="rId118" Type="http://schemas.openxmlformats.org/officeDocument/2006/relationships/slide" Target="slides/slide92.xml"/><Relationship Id="rId134" Type="http://schemas.openxmlformats.org/officeDocument/2006/relationships/slide" Target="slides/slide108.xml"/><Relationship Id="rId139" Type="http://schemas.openxmlformats.org/officeDocument/2006/relationships/slide" Target="slides/slide113.xml"/><Relationship Id="rId80" Type="http://schemas.openxmlformats.org/officeDocument/2006/relationships/slide" Target="slides/slide54.xml"/><Relationship Id="rId85" Type="http://schemas.openxmlformats.org/officeDocument/2006/relationships/slide" Target="slides/slide59.xml"/><Relationship Id="rId150" Type="http://schemas.openxmlformats.org/officeDocument/2006/relationships/viewProps" Target="viewProps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7.xml"/><Relationship Id="rId38" Type="http://schemas.openxmlformats.org/officeDocument/2006/relationships/slide" Target="slides/slide12.xml"/><Relationship Id="rId46" Type="http://schemas.openxmlformats.org/officeDocument/2006/relationships/slide" Target="slides/slide20.xml"/><Relationship Id="rId59" Type="http://schemas.openxmlformats.org/officeDocument/2006/relationships/slide" Target="slides/slide33.xml"/><Relationship Id="rId67" Type="http://schemas.openxmlformats.org/officeDocument/2006/relationships/slide" Target="slides/slide41.xml"/><Relationship Id="rId103" Type="http://schemas.openxmlformats.org/officeDocument/2006/relationships/slide" Target="slides/slide77.xml"/><Relationship Id="rId108" Type="http://schemas.openxmlformats.org/officeDocument/2006/relationships/slide" Target="slides/slide82.xml"/><Relationship Id="rId116" Type="http://schemas.openxmlformats.org/officeDocument/2006/relationships/slide" Target="slides/slide90.xml"/><Relationship Id="rId124" Type="http://schemas.openxmlformats.org/officeDocument/2006/relationships/slide" Target="slides/slide98.xml"/><Relationship Id="rId129" Type="http://schemas.openxmlformats.org/officeDocument/2006/relationships/slide" Target="slides/slide103.xml"/><Relationship Id="rId137" Type="http://schemas.openxmlformats.org/officeDocument/2006/relationships/slide" Target="slides/slide111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5.xml"/><Relationship Id="rId54" Type="http://schemas.openxmlformats.org/officeDocument/2006/relationships/slide" Target="slides/slide28.xml"/><Relationship Id="rId62" Type="http://schemas.openxmlformats.org/officeDocument/2006/relationships/slide" Target="slides/slide36.xml"/><Relationship Id="rId70" Type="http://schemas.openxmlformats.org/officeDocument/2006/relationships/slide" Target="slides/slide44.xml"/><Relationship Id="rId75" Type="http://schemas.openxmlformats.org/officeDocument/2006/relationships/slide" Target="slides/slide49.xml"/><Relationship Id="rId83" Type="http://schemas.openxmlformats.org/officeDocument/2006/relationships/slide" Target="slides/slide57.xml"/><Relationship Id="rId88" Type="http://schemas.openxmlformats.org/officeDocument/2006/relationships/slide" Target="slides/slide62.xml"/><Relationship Id="rId91" Type="http://schemas.openxmlformats.org/officeDocument/2006/relationships/slide" Target="slides/slide65.xml"/><Relationship Id="rId96" Type="http://schemas.openxmlformats.org/officeDocument/2006/relationships/slide" Target="slides/slide70.xml"/><Relationship Id="rId111" Type="http://schemas.openxmlformats.org/officeDocument/2006/relationships/slide" Target="slides/slide85.xml"/><Relationship Id="rId132" Type="http://schemas.openxmlformats.org/officeDocument/2006/relationships/slide" Target="slides/slide106.xml"/><Relationship Id="rId140" Type="http://schemas.openxmlformats.org/officeDocument/2006/relationships/slide" Target="slides/slide114.xml"/><Relationship Id="rId145" Type="http://schemas.openxmlformats.org/officeDocument/2006/relationships/slide" Target="slides/slide1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2.xml"/><Relationship Id="rId36" Type="http://schemas.openxmlformats.org/officeDocument/2006/relationships/slide" Target="slides/slide10.xml"/><Relationship Id="rId49" Type="http://schemas.openxmlformats.org/officeDocument/2006/relationships/slide" Target="slides/slide23.xml"/><Relationship Id="rId57" Type="http://schemas.openxmlformats.org/officeDocument/2006/relationships/slide" Target="slides/slide31.xml"/><Relationship Id="rId106" Type="http://schemas.openxmlformats.org/officeDocument/2006/relationships/slide" Target="slides/slide80.xml"/><Relationship Id="rId114" Type="http://schemas.openxmlformats.org/officeDocument/2006/relationships/slide" Target="slides/slide88.xml"/><Relationship Id="rId119" Type="http://schemas.openxmlformats.org/officeDocument/2006/relationships/slide" Target="slides/slide93.xml"/><Relationship Id="rId127" Type="http://schemas.openxmlformats.org/officeDocument/2006/relationships/slide" Target="slides/slide10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5.xml"/><Relationship Id="rId44" Type="http://schemas.openxmlformats.org/officeDocument/2006/relationships/slide" Target="slides/slide18.xml"/><Relationship Id="rId52" Type="http://schemas.openxmlformats.org/officeDocument/2006/relationships/slide" Target="slides/slide26.xml"/><Relationship Id="rId60" Type="http://schemas.openxmlformats.org/officeDocument/2006/relationships/slide" Target="slides/slide34.xml"/><Relationship Id="rId65" Type="http://schemas.openxmlformats.org/officeDocument/2006/relationships/slide" Target="slides/slide39.xml"/><Relationship Id="rId73" Type="http://schemas.openxmlformats.org/officeDocument/2006/relationships/slide" Target="slides/slide47.xml"/><Relationship Id="rId78" Type="http://schemas.openxmlformats.org/officeDocument/2006/relationships/slide" Target="slides/slide52.xml"/><Relationship Id="rId81" Type="http://schemas.openxmlformats.org/officeDocument/2006/relationships/slide" Target="slides/slide55.xml"/><Relationship Id="rId86" Type="http://schemas.openxmlformats.org/officeDocument/2006/relationships/slide" Target="slides/slide60.xml"/><Relationship Id="rId94" Type="http://schemas.openxmlformats.org/officeDocument/2006/relationships/slide" Target="slides/slide68.xml"/><Relationship Id="rId99" Type="http://schemas.openxmlformats.org/officeDocument/2006/relationships/slide" Target="slides/slide73.xml"/><Relationship Id="rId101" Type="http://schemas.openxmlformats.org/officeDocument/2006/relationships/slide" Target="slides/slide75.xml"/><Relationship Id="rId122" Type="http://schemas.openxmlformats.org/officeDocument/2006/relationships/slide" Target="slides/slide96.xml"/><Relationship Id="rId130" Type="http://schemas.openxmlformats.org/officeDocument/2006/relationships/slide" Target="slides/slide104.xml"/><Relationship Id="rId135" Type="http://schemas.openxmlformats.org/officeDocument/2006/relationships/slide" Target="slides/slide109.xml"/><Relationship Id="rId143" Type="http://schemas.openxmlformats.org/officeDocument/2006/relationships/slide" Target="slides/slide117.xml"/><Relationship Id="rId148" Type="http://schemas.openxmlformats.org/officeDocument/2006/relationships/handoutMaster" Target="handoutMasters/handoutMaster1.xml"/><Relationship Id="rId15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3.xml"/><Relationship Id="rId109" Type="http://schemas.openxmlformats.org/officeDocument/2006/relationships/slide" Target="slides/slide83.xml"/><Relationship Id="rId34" Type="http://schemas.openxmlformats.org/officeDocument/2006/relationships/slide" Target="slides/slide8.xml"/><Relationship Id="rId50" Type="http://schemas.openxmlformats.org/officeDocument/2006/relationships/slide" Target="slides/slide24.xml"/><Relationship Id="rId55" Type="http://schemas.openxmlformats.org/officeDocument/2006/relationships/slide" Target="slides/slide29.xml"/><Relationship Id="rId76" Type="http://schemas.openxmlformats.org/officeDocument/2006/relationships/slide" Target="slides/slide50.xml"/><Relationship Id="rId97" Type="http://schemas.openxmlformats.org/officeDocument/2006/relationships/slide" Target="slides/slide71.xml"/><Relationship Id="rId104" Type="http://schemas.openxmlformats.org/officeDocument/2006/relationships/slide" Target="slides/slide78.xml"/><Relationship Id="rId120" Type="http://schemas.openxmlformats.org/officeDocument/2006/relationships/slide" Target="slides/slide94.xml"/><Relationship Id="rId125" Type="http://schemas.openxmlformats.org/officeDocument/2006/relationships/slide" Target="slides/slide99.xml"/><Relationship Id="rId141" Type="http://schemas.openxmlformats.org/officeDocument/2006/relationships/slide" Target="slides/slide115.xml"/><Relationship Id="rId146" Type="http://schemas.openxmlformats.org/officeDocument/2006/relationships/slide" Target="slides/slide120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5.xml"/><Relationship Id="rId92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3.xml"/><Relationship Id="rId24" Type="http://schemas.openxmlformats.org/officeDocument/2006/relationships/slideMaster" Target="slideMasters/slideMaster24.xml"/><Relationship Id="rId40" Type="http://schemas.openxmlformats.org/officeDocument/2006/relationships/slide" Target="slides/slide14.xml"/><Relationship Id="rId45" Type="http://schemas.openxmlformats.org/officeDocument/2006/relationships/slide" Target="slides/slide19.xml"/><Relationship Id="rId66" Type="http://schemas.openxmlformats.org/officeDocument/2006/relationships/slide" Target="slides/slide40.xml"/><Relationship Id="rId87" Type="http://schemas.openxmlformats.org/officeDocument/2006/relationships/slide" Target="slides/slide61.xml"/><Relationship Id="rId110" Type="http://schemas.openxmlformats.org/officeDocument/2006/relationships/slide" Target="slides/slide84.xml"/><Relationship Id="rId115" Type="http://schemas.openxmlformats.org/officeDocument/2006/relationships/slide" Target="slides/slide89.xml"/><Relationship Id="rId131" Type="http://schemas.openxmlformats.org/officeDocument/2006/relationships/slide" Target="slides/slide105.xml"/><Relationship Id="rId136" Type="http://schemas.openxmlformats.org/officeDocument/2006/relationships/slide" Target="slides/slide110.xml"/><Relationship Id="rId61" Type="http://schemas.openxmlformats.org/officeDocument/2006/relationships/slide" Target="slides/slide35.xml"/><Relationship Id="rId82" Type="http://schemas.openxmlformats.org/officeDocument/2006/relationships/slide" Target="slides/slide56.xml"/><Relationship Id="rId152" Type="http://schemas.openxmlformats.org/officeDocument/2006/relationships/tableStyles" Target="tableStyles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4.xml"/><Relationship Id="rId35" Type="http://schemas.openxmlformats.org/officeDocument/2006/relationships/slide" Target="slides/slide9.xml"/><Relationship Id="rId56" Type="http://schemas.openxmlformats.org/officeDocument/2006/relationships/slide" Target="slides/slide30.xml"/><Relationship Id="rId77" Type="http://schemas.openxmlformats.org/officeDocument/2006/relationships/slide" Target="slides/slide51.xml"/><Relationship Id="rId100" Type="http://schemas.openxmlformats.org/officeDocument/2006/relationships/slide" Target="slides/slide74.xml"/><Relationship Id="rId105" Type="http://schemas.openxmlformats.org/officeDocument/2006/relationships/slide" Target="slides/slide79.xml"/><Relationship Id="rId126" Type="http://schemas.openxmlformats.org/officeDocument/2006/relationships/slide" Target="slides/slide100.xml"/><Relationship Id="rId147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5.xml"/><Relationship Id="rId72" Type="http://schemas.openxmlformats.org/officeDocument/2006/relationships/slide" Target="slides/slide46.xml"/><Relationship Id="rId93" Type="http://schemas.openxmlformats.org/officeDocument/2006/relationships/slide" Target="slides/slide67.xml"/><Relationship Id="rId98" Type="http://schemas.openxmlformats.org/officeDocument/2006/relationships/slide" Target="slides/slide72.xml"/><Relationship Id="rId121" Type="http://schemas.openxmlformats.org/officeDocument/2006/relationships/slide" Target="slides/slide95.xml"/><Relationship Id="rId142" Type="http://schemas.openxmlformats.org/officeDocument/2006/relationships/slide" Target="slides/slide116.xml"/><Relationship Id="rId3" Type="http://schemas.openxmlformats.org/officeDocument/2006/relationships/slideMaster" Target="slideMasters/slideMaster3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37.xml"/><Relationship Id="rId2" Type="http://schemas.openxmlformats.org/officeDocument/2006/relationships/slide" Target="slides/slide20.xml"/><Relationship Id="rId1" Type="http://schemas.openxmlformats.org/officeDocument/2006/relationships/slide" Target="slides/slide19.xml"/><Relationship Id="rId5" Type="http://schemas.openxmlformats.org/officeDocument/2006/relationships/slide" Target="slides/slide45.xml"/><Relationship Id="rId4" Type="http://schemas.openxmlformats.org/officeDocument/2006/relationships/slide" Target="slides/slide4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5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 baseline="300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615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baseline="300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615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 baseline="300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615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baseline="300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D2A31F9B-1F46-4B03-80E9-CB025A6198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9107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02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90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02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802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02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8CB9E9F-E12D-4A09-AE49-94F27149BC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0642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70066D-1198-4EAE-AECA-710EB5DFB86B}" type="slidenum">
              <a:rPr lang="en-US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2585C3C-654F-4EAF-98C6-2CC89FEB02DA}" type="slidenum">
              <a:rPr lang="en-US" sz="1200" kern="1200">
                <a:solidFill>
                  <a:prstClr val="black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sz="1200" kern="1200">
              <a:solidFill>
                <a:prstClr val="black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8969D77-DCF7-498B-980B-9254A8B7A8D1}" type="slidenum">
              <a:rPr lang="en-US" sz="1200" kern="1200">
                <a:solidFill>
                  <a:prstClr val="black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sz="1200" kern="1200">
              <a:solidFill>
                <a:prstClr val="black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A7BD3B6-56B5-4AC2-ABFC-B03045057056}" type="slidenum">
              <a:rPr lang="en-US" sz="1200" kern="1200">
                <a:solidFill>
                  <a:prstClr val="black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sz="1200" kern="1200">
              <a:solidFill>
                <a:prstClr val="black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0879DD-1DDA-49FD-959A-E20EEC070432}" type="slidenum">
              <a:rPr lang="en-US"/>
              <a:pPr/>
              <a:t>18</a:t>
            </a:fld>
            <a:endParaRPr lang="en-US"/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2E7271-5329-445F-B291-28DF00B7547E}" type="slidenum">
              <a:rPr lang="en-US"/>
              <a:pPr/>
              <a:t>19</a:t>
            </a:fld>
            <a:endParaRPr lang="en-US"/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C2E7271-5329-445F-B291-28DF00B7547E}" type="slidenum">
              <a:rPr lang="en-US" sz="1200" b="1" kern="1200">
                <a:solidFill>
                  <a:srgbClr val="1F497D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sz="1200" b="1" kern="1200">
              <a:solidFill>
                <a:srgbClr val="1F497D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DD0788-9BFF-4B69-B4B9-E040D451103A}" type="slidenum">
              <a:rPr lang="en-US"/>
              <a:pPr/>
              <a:t>21</a:t>
            </a:fld>
            <a:endParaRPr lang="en-US"/>
          </a:p>
        </p:txBody>
      </p:sp>
      <p:sp>
        <p:nvSpPr>
          <p:cNvPr id="14336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4336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E2C6D2E-7EAD-436E-8947-5D5E6A2ED8FE}" type="slidenum">
              <a:rPr lang="en-US" sz="1200" kern="1200">
                <a:solidFill>
                  <a:prstClr val="black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sz="1200" kern="1200">
              <a:solidFill>
                <a:prstClr val="black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E2C6D2E-7EAD-436E-8947-5D5E6A2ED8FE}" type="slidenum">
              <a:rPr lang="en-US" sz="1200" kern="1200">
                <a:solidFill>
                  <a:prstClr val="black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sz="1200" kern="1200">
              <a:solidFill>
                <a:prstClr val="black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E2C6D2E-7EAD-436E-8947-5D5E6A2ED8FE}" type="slidenum">
              <a:rPr lang="en-US" sz="1200" kern="1200">
                <a:solidFill>
                  <a:prstClr val="black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sz="1200" kern="1200">
              <a:solidFill>
                <a:prstClr val="black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22CE5F-B054-41F0-A077-7F47693343DE}" type="slidenum">
              <a:rPr lang="en-US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9A660BF-1A96-49CD-B558-E92549E93F06}" type="slidenum">
              <a:rPr lang="en-US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E2C6D2E-7EAD-436E-8947-5D5E6A2ED8FE}" type="slidenum">
              <a:rPr lang="en-US" sz="1200" kern="1200">
                <a:solidFill>
                  <a:prstClr val="black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sz="1200" kern="1200">
              <a:solidFill>
                <a:prstClr val="black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23A284-22B7-4690-981A-676BCE09C185}" type="slidenum">
              <a:rPr lang="en-US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A345357-BC41-419C-9247-BBBB303B82D5}" type="slidenum">
              <a:rPr lang="en-US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374EDD7-37FD-4593-962E-D8FF8DC912B6}" type="slidenum">
              <a:rPr lang="en-US" sz="1200" b="1" kern="1200">
                <a:solidFill>
                  <a:srgbClr val="1F497D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 sz="1200" b="1" kern="1200">
              <a:solidFill>
                <a:srgbClr val="1F497D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7E0CBDF-58E5-408C-BFC2-A7A1B101DD07}" type="slidenum">
              <a:rPr lang="en-US" sz="1200" kern="1200">
                <a:solidFill>
                  <a:prstClr val="black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sz="1200" kern="1200">
              <a:solidFill>
                <a:prstClr val="black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E2C6D2E-7EAD-436E-8947-5D5E6A2ED8FE}" type="slidenum">
              <a:rPr lang="en-US" sz="1200" b="1" kern="1200">
                <a:solidFill>
                  <a:prstClr val="black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 sz="1200" b="1" kern="1200">
              <a:solidFill>
                <a:prstClr val="black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82AF63-4832-4CB1-844E-6D56B5AC8E8A}" type="slidenum">
              <a:rPr lang="en-US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C72441-59CE-4ADD-9D44-FF8992F5D5D4}" type="slidenum">
              <a:rPr lang="en-US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A345357-BC41-419C-9247-BBBB303B82D5}" type="slidenum">
              <a:rPr lang="en-US">
                <a:solidFill>
                  <a:srgbClr val="1F497D"/>
                </a:solidFill>
              </a:rPr>
              <a:pPr/>
              <a:t>35</a:t>
            </a:fld>
            <a:endParaRPr lang="en-US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B6F070C-B29D-4CA4-90C1-060E3E72D725}" type="slidenum">
              <a:rPr lang="en-US" sz="1200" kern="1200">
                <a:solidFill>
                  <a:prstClr val="black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sz="1200" kern="1200">
              <a:solidFill>
                <a:prstClr val="black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A345357-BC41-419C-9247-BBBB303B82D5}" type="slidenum">
              <a:rPr lang="en-US" sz="1200" b="1" kern="1200">
                <a:solidFill>
                  <a:srgbClr val="1F497D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 sz="1200" b="1" kern="1200">
              <a:solidFill>
                <a:srgbClr val="1F497D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C2E7271-5329-445F-B291-28DF00B7547E}" type="slidenum">
              <a:rPr lang="en-US" sz="1200" b="1" kern="1200">
                <a:solidFill>
                  <a:srgbClr val="1F497D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 sz="1200" b="1" kern="1200">
              <a:solidFill>
                <a:srgbClr val="1F497D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1DE156-4057-4EC3-B96C-DEEEAA75086E}" type="slidenum">
              <a:rPr lang="en-US"/>
              <a:pPr/>
              <a:t>38</a:t>
            </a:fld>
            <a:endParaRPr lang="en-US"/>
          </a:p>
        </p:txBody>
      </p:sp>
      <p:sp>
        <p:nvSpPr>
          <p:cNvPr id="15565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5565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AF20E9-8C79-49EC-9E85-1938F68D7AC3}" type="slidenum">
              <a:rPr lang="en-US"/>
              <a:pPr/>
              <a:t>40</a:t>
            </a:fld>
            <a:endParaRPr lang="en-US"/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ED24F7D-629D-4C7A-91AD-206BD919CF1D}" type="slidenum">
              <a:rPr lang="en-US" sz="1200" b="1" kern="1200">
                <a:solidFill>
                  <a:srgbClr val="1F497D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en-US" sz="1200" b="1" kern="1200">
              <a:solidFill>
                <a:srgbClr val="1F497D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A345357-BC41-419C-9247-BBBB303B82D5}" type="slidenum">
              <a:rPr lang="en-US">
                <a:solidFill>
                  <a:srgbClr val="1F497D"/>
                </a:solidFill>
              </a:rPr>
              <a:pPr/>
              <a:t>42</a:t>
            </a:fld>
            <a:endParaRPr lang="en-US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AD2CF2-26BE-4106-BA51-4FE52339BD38}" type="slidenum">
              <a:rPr lang="en-US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22A52E9-521D-43DD-BEFD-45D596F2547A}" type="slidenum">
              <a:rPr lang="en-US" sz="1200" b="1" kern="1200">
                <a:solidFill>
                  <a:srgbClr val="1F497D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n-US" sz="1200" b="1" kern="1200">
              <a:solidFill>
                <a:srgbClr val="1F497D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A345357-BC41-419C-9247-BBBB303B82D5}" type="slidenum">
              <a:rPr lang="en-US" sz="1200" b="1" kern="1200">
                <a:solidFill>
                  <a:srgbClr val="1F497D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en-US" sz="1200" b="1" kern="1200">
              <a:solidFill>
                <a:srgbClr val="1F497D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A345357-BC41-419C-9247-BBBB303B82D5}" type="slidenum">
              <a:rPr lang="en-US" sz="1200" b="1" kern="1200">
                <a:solidFill>
                  <a:srgbClr val="1F497D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en-US" sz="1200" b="1" kern="1200">
              <a:solidFill>
                <a:srgbClr val="1F497D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B6F070C-B29D-4CA4-90C1-060E3E72D725}" type="slidenum">
              <a:rPr lang="en-US" sz="1200" kern="1200">
                <a:solidFill>
                  <a:prstClr val="black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sz="1200" kern="1200">
              <a:solidFill>
                <a:prstClr val="black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A345357-BC41-419C-9247-BBBB303B82D5}" type="slidenum">
              <a:rPr lang="en-US" sz="1200" b="1" kern="1200">
                <a:solidFill>
                  <a:srgbClr val="1F497D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en-US" sz="1200" b="1" kern="1200">
              <a:solidFill>
                <a:srgbClr val="1F497D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74EDD7-37FD-4593-962E-D8FF8DC912B6}" type="slidenum">
              <a:rPr lang="en-US">
                <a:solidFill>
                  <a:srgbClr val="1F497D"/>
                </a:solidFill>
              </a:rPr>
              <a:pPr/>
              <a:t>51</a:t>
            </a:fld>
            <a:endParaRPr lang="en-US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4FB5F1-3719-47CB-9694-220CD21224B3}" type="slidenum">
              <a:rPr lang="en-US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E0879DD-1DDA-49FD-959A-E20EEC070432}" type="slidenum">
              <a:rPr lang="en-US" sz="1200" b="1" kern="1200">
                <a:solidFill>
                  <a:srgbClr val="1F497D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54</a:t>
            </a:fld>
            <a:endParaRPr lang="en-US" sz="1200" b="1" kern="1200">
              <a:solidFill>
                <a:srgbClr val="1F497D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A56EFC-4F06-4F6B-8360-F1081DE7E625}" type="slidenum">
              <a:rPr lang="en-US"/>
              <a:pPr/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0C9BB5-8B53-44D6-A427-D69E8E7CAA0F}" type="slidenum">
              <a:rPr lang="en-US"/>
              <a:pPr/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A345357-BC41-419C-9247-BBBB303B82D5}" type="slidenum">
              <a:rPr lang="en-US" sz="1200" b="1" kern="1200">
                <a:solidFill>
                  <a:srgbClr val="1F497D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58</a:t>
            </a:fld>
            <a:endParaRPr lang="en-US" sz="1200" b="1" kern="1200">
              <a:solidFill>
                <a:srgbClr val="1F497D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D8F28CF-20BE-4B70-8AEA-4DB01BD53482}" type="slidenum">
              <a:rPr lang="en-US"/>
              <a:pPr/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9E65BD-1FB6-42F9-A477-67841B5CC4C5}" type="slidenum">
              <a:rPr lang="en-US"/>
              <a:pPr/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D0D351-9CA3-46C6-82DE-93602FA6650A}" type="slidenum">
              <a:rPr lang="en-US"/>
              <a:pPr/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1167AFB-4F18-42A4-90FA-F9C1AA4D24BA}" type="slidenum">
              <a:rPr lang="en-US" sz="1200" i="1" kern="1200">
                <a:solidFill>
                  <a:srgbClr val="1F497D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sz="1200" i="1" kern="1200">
              <a:solidFill>
                <a:srgbClr val="1F497D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78E52D-E524-413A-BCB1-FA836518D890}" type="slidenum">
              <a:rPr lang="en-US"/>
              <a:pPr/>
              <a:t>64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4507BB-F7D4-4E56-8815-54C28ED61497}" type="slidenum">
              <a:rPr lang="en-US"/>
              <a:pPr/>
              <a:t>65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5A0ADB-A961-4D4E-966D-3430C70354F2}" type="slidenum">
              <a:rPr lang="en-US"/>
              <a:pPr/>
              <a:t>66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66F186C-1CB2-4C4D-9EC4-2EA3FCBDF2D6}" type="slidenum">
              <a:rPr lang="en-US"/>
              <a:pPr/>
              <a:t>68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A345357-BC41-419C-9247-BBBB303B82D5}" type="slidenum">
              <a:rPr lang="en-US" sz="1200" b="1" kern="1200">
                <a:solidFill>
                  <a:srgbClr val="1F497D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69</a:t>
            </a:fld>
            <a:endParaRPr lang="en-US" sz="1200" b="1" kern="1200">
              <a:solidFill>
                <a:srgbClr val="1F497D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914207-CBCD-40E8-AD82-0585D2594E6A}" type="slidenum">
              <a:rPr lang="en-US"/>
              <a:pPr/>
              <a:t>70</a:t>
            </a:fld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673B67-566B-47D2-8206-365107855CEC}" type="slidenum">
              <a:rPr lang="en-US"/>
              <a:pPr/>
              <a:t>71</a:t>
            </a:fld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A345357-BC41-419C-9247-BBBB303B82D5}" type="slidenum">
              <a:rPr lang="en-US" sz="1200" b="1" kern="1200">
                <a:solidFill>
                  <a:srgbClr val="1F497D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72</a:t>
            </a:fld>
            <a:endParaRPr lang="en-US" sz="1200" b="1" kern="1200">
              <a:solidFill>
                <a:srgbClr val="1F497D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4AC005-2BAB-4A00-9DE4-7846BD633804}" type="slidenum">
              <a:rPr lang="en-US"/>
              <a:pPr/>
              <a:t>73</a:t>
            </a:fld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8C50FF-6E1D-4628-B852-DF092C1289CE}" type="slidenum">
              <a:rPr lang="en-US"/>
              <a:pPr/>
              <a:t>75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9A1AB24-DB0F-49AB-9245-81DF07AA59EC}" type="slidenum">
              <a:rPr lang="en-US" sz="1200" i="1" kern="1200">
                <a:solidFill>
                  <a:srgbClr val="1F497D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sz="1200" i="1" kern="1200">
              <a:solidFill>
                <a:srgbClr val="1F497D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39BED4-16A1-4720-B471-7456A91574FF}" type="slidenum">
              <a:rPr lang="en-US"/>
              <a:pPr/>
              <a:t>76</a:t>
            </a:fld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50EA6D-C6A4-4723-9E6B-F6F5017F0F60}" type="slidenum">
              <a:rPr lang="en-US"/>
              <a:pPr/>
              <a:t>77</a:t>
            </a:fld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3CEF1B-1C73-4CFF-A32A-EAFDC85D173D}" type="slidenum">
              <a:rPr lang="en-US"/>
              <a:pPr/>
              <a:t>78</a:t>
            </a:fld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2BDF989-5C45-43C6-920B-F6D6FC7EA506}" type="slidenum">
              <a:rPr lang="en-US" sz="1200" b="1" kern="1200">
                <a:solidFill>
                  <a:srgbClr val="1F497D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80</a:t>
            </a:fld>
            <a:endParaRPr lang="en-US" sz="1200" b="1" kern="1200">
              <a:solidFill>
                <a:srgbClr val="1F497D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A345357-BC41-419C-9247-BBBB303B82D5}" type="slidenum">
              <a:rPr lang="en-US" sz="1200" b="1" kern="1200">
                <a:solidFill>
                  <a:srgbClr val="1F497D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81</a:t>
            </a:fld>
            <a:endParaRPr lang="en-US" sz="1200" b="1" kern="1200">
              <a:solidFill>
                <a:srgbClr val="1F497D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74EDD7-37FD-4593-962E-D8FF8DC912B6}" type="slidenum">
              <a:rPr lang="en-US"/>
              <a:pPr/>
              <a:t>82</a:t>
            </a:fld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9CFC0A-C150-4F62-8F4E-A80E3C1862C1}" type="slidenum">
              <a:rPr lang="en-US"/>
              <a:pPr/>
              <a:t>84</a:t>
            </a:fld>
            <a:endParaRPr 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056AFA-FA51-42C4-B269-DF6129901152}" type="slidenum">
              <a:rPr lang="en-US"/>
              <a:pPr/>
              <a:t>86</a:t>
            </a:fld>
            <a:endParaRPr 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F7C5DC-5EDB-453A-A3EF-BF10FB50B89E}" type="slidenum">
              <a:rPr lang="en-US"/>
              <a:pPr/>
              <a:t>87</a:t>
            </a:fld>
            <a:endParaRPr 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B48A7F-ADDC-42D0-A8CD-1BE462516C69}" type="slidenum">
              <a:rPr lang="en-US"/>
              <a:pPr/>
              <a:t>90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3C93E51-AF9E-4BB1-A66A-A63EAEADBA61}" type="slidenum">
              <a:rPr lang="en-US" sz="1200" kern="1200">
                <a:solidFill>
                  <a:prstClr val="black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sz="1200" kern="1200">
              <a:solidFill>
                <a:prstClr val="black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8BB67B-462C-482C-A288-67EB103DF716}" type="slidenum">
              <a:rPr lang="en-US"/>
              <a:pPr/>
              <a:t>91</a:t>
            </a:fld>
            <a:endParaRPr 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E61E75-6B12-48A0-9BE1-73967FEB4F97}" type="slidenum">
              <a:rPr lang="en-US"/>
              <a:pPr/>
              <a:t>93</a:t>
            </a:fld>
            <a:endParaRPr 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39B014-1F93-4506-8362-4638FAD8C394}" type="slidenum">
              <a:rPr lang="en-US"/>
              <a:pPr/>
              <a:t>94</a:t>
            </a:fld>
            <a:endParaRPr 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A345357-BC41-419C-9247-BBBB303B82D5}" type="slidenum">
              <a:rPr lang="en-US" sz="1200" b="1" kern="1200">
                <a:solidFill>
                  <a:srgbClr val="1F497D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95</a:t>
            </a:fld>
            <a:endParaRPr lang="en-US" sz="1200" b="1" kern="1200">
              <a:solidFill>
                <a:srgbClr val="1F497D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1D4B14-A1EC-45A0-AF09-752058DEF0D3}" type="slidenum">
              <a:rPr lang="en-US"/>
              <a:pPr/>
              <a:t>96</a:t>
            </a:fld>
            <a:endParaRPr lang="en-US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A345357-BC41-419C-9247-BBBB303B82D5}" type="slidenum">
              <a:rPr lang="en-US" sz="1200" b="1" kern="1200">
                <a:solidFill>
                  <a:srgbClr val="1F497D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97</a:t>
            </a:fld>
            <a:endParaRPr lang="en-US" sz="1200" b="1" kern="1200">
              <a:solidFill>
                <a:srgbClr val="1F497D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D9EFA5-DF4E-4007-8FDE-90152972377A}" type="slidenum">
              <a:rPr lang="en-US"/>
              <a:pPr/>
              <a:t>98</a:t>
            </a:fld>
            <a:endParaRPr lang="en-US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A345357-BC41-419C-9247-BBBB303B82D5}" type="slidenum">
              <a:rPr lang="en-US" sz="1200" b="1" kern="1200">
                <a:solidFill>
                  <a:srgbClr val="1F497D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100</a:t>
            </a:fld>
            <a:endParaRPr lang="en-US" sz="1200" b="1" kern="1200">
              <a:solidFill>
                <a:srgbClr val="1F497D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CE51BC-7108-4D02-89E0-AE0B779DB7E4}" type="slidenum">
              <a:rPr lang="en-US"/>
              <a:pPr/>
              <a:t>101</a:t>
            </a:fld>
            <a:endParaRPr lang="en-US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0EDDF0-D2B2-4572-A925-0155CC39932B}" type="slidenum">
              <a:rPr lang="en-US"/>
              <a:pPr/>
              <a:t>102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11A2E64-EBAD-4333-9F82-2048918EFE4C}" type="slidenum">
              <a:rPr lang="en-US" sz="1200" kern="1200">
                <a:solidFill>
                  <a:prstClr val="black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sz="1200" kern="1200">
              <a:solidFill>
                <a:prstClr val="black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2C389D-A589-464F-9AD5-AC0FC43D5950}" type="slidenum">
              <a:rPr lang="en-US"/>
              <a:pPr/>
              <a:t>103</a:t>
            </a:fld>
            <a:endParaRPr lang="en-US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E0F958-4353-4FD0-A753-65AEF950B2F2}" type="slidenum">
              <a:rPr lang="en-US"/>
              <a:pPr/>
              <a:t>104</a:t>
            </a:fld>
            <a:endParaRPr lang="en-US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6227BE-36BB-4C84-A102-F8E66CD46FDB}" type="slidenum">
              <a:rPr lang="en-US"/>
              <a:pPr/>
              <a:t>105</a:t>
            </a:fld>
            <a:endParaRPr lang="en-US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4B81CC-3C79-451F-B39C-CB84C2D71933}" type="slidenum">
              <a:rPr lang="en-US"/>
              <a:pPr/>
              <a:t>106</a:t>
            </a:fld>
            <a:endParaRPr lang="en-US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A345357-BC41-419C-9247-BBBB303B82D5}" type="slidenum">
              <a:rPr lang="en-US">
                <a:solidFill>
                  <a:srgbClr val="1F497D"/>
                </a:solidFill>
              </a:rPr>
              <a:pPr/>
              <a:t>108</a:t>
            </a:fld>
            <a:endParaRPr lang="en-US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549FE5-8458-45ED-8B3D-C9399F4BBD91}" type="slidenum">
              <a:rPr lang="en-US"/>
              <a:pPr/>
              <a:t>109</a:t>
            </a:fld>
            <a:endParaRPr lang="en-US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DB0037-8645-4920-AC76-6149EA12A459}" type="slidenum">
              <a:rPr lang="en-US"/>
              <a:pPr/>
              <a:t>110</a:t>
            </a:fld>
            <a:endParaRPr lang="en-US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11A2E64-EBAD-4333-9F82-2048918EFE4C}" type="slidenum">
              <a:rPr lang="en-US" sz="1200" b="1" kern="1200">
                <a:solidFill>
                  <a:prstClr val="black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111</a:t>
            </a:fld>
            <a:endParaRPr lang="en-US" sz="1200" b="1" kern="1200">
              <a:solidFill>
                <a:prstClr val="black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376AEC-8876-4380-9FBB-59901D8E6EDC}" type="slidenum">
              <a:rPr lang="en-US"/>
              <a:pPr/>
              <a:t>112</a:t>
            </a:fld>
            <a:endParaRPr lang="en-US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253252-CB5E-4829-B9CA-7A8ED4B5A87D}" type="slidenum">
              <a:rPr lang="en-US"/>
              <a:pPr/>
              <a:t>113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1BCF337-92F9-41B0-88A5-8E23C0359205}" type="slidenum">
              <a:rPr lang="en-US" sz="1200" kern="1200">
                <a:solidFill>
                  <a:prstClr val="black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sz="1200" kern="1200">
              <a:solidFill>
                <a:prstClr val="black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3D1852-F34D-4E91-B037-2051B5E8FA24}" type="slidenum">
              <a:rPr lang="en-US"/>
              <a:pPr/>
              <a:t>115</a:t>
            </a:fld>
            <a:endParaRPr lang="en-US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FDF60E-6461-4F6F-98AD-31E99B37572C}" type="slidenum">
              <a:rPr lang="en-US"/>
              <a:pPr/>
              <a:t>116</a:t>
            </a:fld>
            <a:endParaRPr lang="en-US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EEFEEE-A01F-4DBE-BD23-F91A1017D360}" type="slidenum">
              <a:rPr lang="en-US"/>
              <a:pPr/>
              <a:t>117</a:t>
            </a:fld>
            <a:endParaRPr lang="en-US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E57ECF-0D2F-4EAF-AC9B-ECD8D78E2362}" type="slidenum">
              <a:rPr lang="en-US"/>
              <a:pPr/>
              <a:t>118</a:t>
            </a:fld>
            <a:endParaRPr lang="en-US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FFC4AB-864E-4833-ACB9-14FD5E89B37F}" type="slidenum">
              <a:rPr lang="en-US"/>
              <a:pPr/>
              <a:t>119</a:t>
            </a:fld>
            <a:endParaRPr lang="en-US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62941A-3D3D-4B54-AC87-67F6EE5B2A41}" type="slidenum">
              <a:rPr lang="en-US"/>
              <a:pPr/>
              <a:t>120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332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322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9E1DB6F2-0E22-48B8-9962-43B32C50BB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8080ED-FBA9-4ADF-BEC0-E51C838639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1197065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97066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DC21CB2A-41C7-4E89-94F4-7C0CA2B0DDC6}" type="slidenum">
              <a:rPr lang="en-US" sz="1400" kern="1200"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7ACF962D-F7A9-42F3-A092-04CE3D8DE95D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EDEE9E29-19CF-45C8-B1EF-DAA09028B616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D028DF19-7D3B-49B6-BCE3-FE639008B7B0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E4A62FF1-CA54-4AA7-800C-B11B2A202E31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E402704-9AA8-4CCA-9399-3EBA93820BFF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E02EBE68-737F-4FCB-8937-FFBEB1071FBE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AAA3399D-FC73-4736-9BE4-08687A0BC9EF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3292D06-336D-4744-822A-696DEAE5D9BF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F10EF42B-326F-415B-AC33-EB5F9AC6C7F1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14FA07-CBE9-4DB5-A28A-8335B9F26E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4DC5FCFE-B1A1-489E-B0AF-843B41289B58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80AE671-F031-4B3D-B1B0-D2BA66FB90D5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3B5663C-CC53-4E04-A057-462D46F4400C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7CC37C2-F804-409D-9B2D-F23FE04A3AB9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C578001-A2A0-4AB1-BD7A-FA6E3EFC43B4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733D907-9FB4-4326-8CAD-82FA27D41008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0408504-8285-4E4A-870C-7CEF4173131B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3FF4893-A4DD-435F-903B-BC82D12A4559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CAD42D3-93D2-4CA1-9A9D-5D05AE24E9F1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5E00DA1-3521-4F52-AA53-731608E3C579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260553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60554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3FF01EAD-CC91-4370-86C6-66F3398C1F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F4C0CAE-57B1-4B00-9350-43DEDF321E7F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19BD9FC-2D9E-4C40-906E-CF4FBF3B07CF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i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i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i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i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i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i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1332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322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5D64515A-F6A0-414F-8DFD-3F445C6F5926}" type="slidenum">
              <a:rPr lang="en-US" sz="1400" kern="1200"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E5465066-3282-41B8-87C2-F3BEC4A2E915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C601FB11-4691-480B-AEDD-C4F7420C910F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13F34E8A-2ABD-4CA4-9953-2D90C0ED7F43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A7AF1629-61DA-4B2C-8695-43D9AAD33FC2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E16A8E33-844D-46D2-961C-A04CDDB7EC5D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38F122C9-0331-4D50-86FF-66225C8D9655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BF2D1C1-A6B9-42F3-B3A8-D266043DA174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F97F3E-4F31-4E3B-A0B8-7ADF69562D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F7879E8-FECC-4A46-943C-48D7683B7275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59A8E7B0-23BF-451A-884F-97B0FBE5092F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4CAC0B90-ADE9-4508-9BEA-728F2665FB24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i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i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i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i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i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i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1332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322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5D64515A-F6A0-414F-8DFD-3F445C6F5926}" type="slidenum">
              <a:rPr lang="en-US" sz="1400" kern="1200"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E5465066-3282-41B8-87C2-F3BEC4A2E915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C601FB11-4691-480B-AEDD-C4F7420C910F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13F34E8A-2ABD-4CA4-9953-2D90C0ED7F43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A7AF1629-61DA-4B2C-8695-43D9AAD33FC2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E16A8E33-844D-46D2-961C-A04CDDB7EC5D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38F122C9-0331-4D50-86FF-66225C8D9655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33D13E-2BBE-411D-ADDD-BB0B6C5D2B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BF2D1C1-A6B9-42F3-B3A8-D266043DA174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F7879E8-FECC-4A46-943C-48D7683B7275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59A8E7B0-23BF-451A-884F-97B0FBE5092F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4CAC0B90-ADE9-4508-9BEA-728F2665FB24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3612910D-9473-4D89-8A70-9B03F34C40CB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6109B208-6EBB-42A6-8D18-BD0322033CBA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D0A4DA9-5A5F-46B7-A7A0-4417596093F4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5C6274AC-05B5-413E-8C5E-81F3D1002BF5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2C362A6-DA2F-4294-8D7D-C78D2B2BDA79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4FEEF6D1-5C0E-48F6-AD32-38995EB52180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381F47-3D91-4E98-B3D7-4540D35BC5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4232C42C-A7F4-4499-9C82-ADA350C47685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E64049B9-327B-4E3E-82FC-02AC452EA2E0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A346FBB3-55BD-473D-B059-0275D9F65DC4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6C985A21-2A3C-453A-A881-C288E8AA1E65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1602EC4C-C90E-492F-BB27-C59DDAB2CFAF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2098185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98186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F63268BE-3D6C-4111-847F-DF9ECCEF2D79}" type="slidenum">
              <a:rPr lang="en-US" sz="1400" kern="1200"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0309785-2B3E-4E3C-A602-084399FB83F2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DA1FBB2C-5BA9-4F47-8CB2-231E66445708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A9CC1C3-2E64-4B08-943E-296C310DBFDC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525381C-BCDD-4924-AF49-EC98E94CEA2B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088DEA-06FE-4DB0-9E1E-EF2A28DCE7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F35E46B6-067B-4D29-AB90-51BE76A9CF16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C27BB84F-AB58-46B2-8FCC-92D92E58E243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729198CB-8CE1-49A1-862B-3F2D1B9838C4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E3789598-9D50-4BAE-9D4B-597A77C34550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E999E545-5F10-4072-9971-094604D52C1B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7DC6956-A68F-4DA2-A04B-F1D43BBB8EB0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1332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322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E1DB6F2-0E22-48B8-9962-43B32C50BBEE}" type="slidenum">
              <a:rPr lang="en-US" sz="1400" kern="1200"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C73F617-BDCF-49ED-ACB0-A619DEC59B3A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A594493-D267-4D63-A6FA-315572423F9B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FC4A6B31-32F8-4A7D-ADAE-69A196791E4A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44402D-29BC-4ECB-97F2-A6F4AE8622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5186B3A7-DD90-4089-A1DB-2E27F54E6128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7AA5D19C-1BAF-4E57-A2FD-8A4442B17D3F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D44A6B2-DF99-4616-9A2A-3AD4EB656F56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0EE79FF-882C-4F3B-8FF8-6EA09FBC8875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24BC810-EA98-4863-AF86-6C3AE2487138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08080ED-FBA9-4ADF-BEC0-E51C838639FA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A114FA07-CBE9-4DB5-A28A-8335B9F26E69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1332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322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E1DB6F2-0E22-48B8-9962-43B32C50BBEE}" type="slidenum">
              <a:rPr lang="en-US" sz="1400" kern="1200"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C73F617-BDCF-49ED-ACB0-A619DEC59B3A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A594493-D267-4D63-A6FA-315572423F9B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027E96-4B11-4CA1-902A-2F5F26C969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FC4A6B31-32F8-4A7D-ADAE-69A196791E4A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5186B3A7-DD90-4089-A1DB-2E27F54E6128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7AA5D19C-1BAF-4E57-A2FD-8A4442B17D3F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D44A6B2-DF99-4616-9A2A-3AD4EB656F56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0EE79FF-882C-4F3B-8FF8-6EA09FBC8875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24BC810-EA98-4863-AF86-6C3AE2487138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08080ED-FBA9-4ADF-BEC0-E51C838639FA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A114FA07-CBE9-4DB5-A28A-8335B9F26E69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1332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322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E1DB6F2-0E22-48B8-9962-43B32C50BBEE}" type="slidenum">
              <a:rPr lang="en-US" sz="1400" kern="1200"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C73F617-BDCF-49ED-ACB0-A619DEC59B3A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EB1786-524D-4391-AD1B-38AD68839E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A594493-D267-4D63-A6FA-315572423F9B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FC4A6B31-32F8-4A7D-ADAE-69A196791E4A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5186B3A7-DD90-4089-A1DB-2E27F54E6128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7AA5D19C-1BAF-4E57-A2FD-8A4442B17D3F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D44A6B2-DF99-4616-9A2A-3AD4EB656F56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0EE79FF-882C-4F3B-8FF8-6EA09FBC8875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24BC810-EA98-4863-AF86-6C3AE2487138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08080ED-FBA9-4ADF-BEC0-E51C838639FA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A114FA07-CBE9-4DB5-A28A-8335B9F26E69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1332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322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E1DB6F2-0E22-48B8-9962-43B32C50BBEE}" type="slidenum">
              <a:rPr lang="en-US" sz="1400" kern="1200"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73F617-BDCF-49ED-ACB0-A619DEC59B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77A859-A931-48C9-B865-95335B87E8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C73F617-BDCF-49ED-ACB0-A619DEC59B3A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A594493-D267-4D63-A6FA-315572423F9B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FC4A6B31-32F8-4A7D-ADAE-69A196791E4A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5186B3A7-DD90-4089-A1DB-2E27F54E6128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7AA5D19C-1BAF-4E57-A2FD-8A4442B17D3F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D44A6B2-DF99-4616-9A2A-3AD4EB656F56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0EE79FF-882C-4F3B-8FF8-6EA09FBC8875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24BC810-EA98-4863-AF86-6C3AE2487138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08080ED-FBA9-4ADF-BEC0-E51C838639FA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A114FA07-CBE9-4DB5-A28A-8335B9F26E69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48FCA4-4F49-496D-BA0A-8E3E60587E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1332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322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E1DB6F2-0E22-48B8-9962-43B32C50BBEE}" type="slidenum">
              <a:rPr lang="en-US" sz="1400" kern="1200"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C73F617-BDCF-49ED-ACB0-A619DEC59B3A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A594493-D267-4D63-A6FA-315572423F9B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FC4A6B31-32F8-4A7D-ADAE-69A196791E4A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5186B3A7-DD90-4089-A1DB-2E27F54E6128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7AA5D19C-1BAF-4E57-A2FD-8A4442B17D3F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D44A6B2-DF99-4616-9A2A-3AD4EB656F56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0EE79FF-882C-4F3B-8FF8-6EA09FBC8875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24BC810-EA98-4863-AF86-6C3AE2487138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08080ED-FBA9-4ADF-BEC0-E51C838639FA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8A9C28-E6F6-4573-AC25-8CFB082A3E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A114FA07-CBE9-4DB5-A28A-8335B9F26E69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1332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322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E1DB6F2-0E22-48B8-9962-43B32C50BBEE}" type="slidenum">
              <a:rPr lang="en-US" sz="1400" kern="1200"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C73F617-BDCF-49ED-ACB0-A619DEC59B3A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A594493-D267-4D63-A6FA-315572423F9B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FC4A6B31-32F8-4A7D-ADAE-69A196791E4A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5186B3A7-DD90-4089-A1DB-2E27F54E6128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7AA5D19C-1BAF-4E57-A2FD-8A4442B17D3F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D44A6B2-DF99-4616-9A2A-3AD4EB656F56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0EE79FF-882C-4F3B-8FF8-6EA09FBC8875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24BC810-EA98-4863-AF86-6C3AE2487138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274889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74890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D64DFD15-8989-4141-A0AB-666708F292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08080ED-FBA9-4ADF-BEC0-E51C838639FA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A114FA07-CBE9-4DB5-A28A-8335B9F26E69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828804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96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396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628AB9A6-B92C-48F4-8D20-2F9CC3295E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2530E0-8BBB-433F-B1DB-4A8B38989F9E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736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7DF475-673F-47C6-B79B-840405B6E708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310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398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964A0E-B24D-41E3-AE6E-CD66A99C93E4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BD2B4B-3084-4123-A5C9-38425908A8A7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4ED38B-896B-4782-88F8-BA578F21747A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9A0A6D-AAF8-44B9-8F81-F56EA5FB2996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519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21079F-F130-4024-9B9F-3470D26C2D81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9DEA91-A369-463F-AF48-9029FEE60D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6CF6C8-0CC8-4CE4-9E0A-BB5E8F8A206D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4F4421-D982-46D7-B8F9-35BBD7FA99FC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25" y="228600"/>
            <a:ext cx="6036733" cy="582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F9929E-B1C5-4187-A5F2-F92C1730FFE9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kumimoji="1" lang="en-US" sz="6600" b="0" i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kumimoji="1" lang="en-US" sz="6600" b="0" i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kumimoji="1" lang="en-US" sz="6600" b="0" i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kumimoji="1" lang="en-US" sz="6600" b="0" i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kumimoji="1" lang="en-US" sz="6600" b="0" i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kumimoji="1" lang="en-US" sz="6600" b="0" i="1">
                <a:solidFill>
                  <a:srgbClr val="FF0000"/>
                </a:solidFill>
                <a:latin typeface="Arial" charset="0"/>
              </a:endParaRPr>
            </a:p>
          </p:txBody>
        </p:sp>
      </p:grpSp>
      <p:sp>
        <p:nvSpPr>
          <p:cNvPr id="271369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71370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BB4A9A53-012A-43C0-9644-DF5E471F6E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207553"/>
      </p:ext>
    </p:extLst>
  </p:cSld>
  <p:clrMapOvr>
    <a:masterClrMapping/>
  </p:clrMapOvr>
  <p:transition/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DDAC76-3096-4B30-898C-9C1109FE12E1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301518"/>
      </p:ext>
    </p:extLst>
  </p:cSld>
  <p:clrMapOvr>
    <a:masterClrMapping/>
  </p:clrMapOvr>
  <p:transition/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7C490E-CC57-4812-A245-109262573D1B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284115"/>
      </p:ext>
    </p:extLst>
  </p:cSld>
  <p:clrMapOvr>
    <a:masterClrMapping/>
  </p:clrMapOvr>
  <p:transition/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84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4" y="1849438"/>
            <a:ext cx="38184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C8192-720D-49B1-840D-9639F701CD7B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99596"/>
      </p:ext>
    </p:extLst>
  </p:cSld>
  <p:clrMapOvr>
    <a:masterClrMapping/>
  </p:clrMapOvr>
  <p:transition/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C2A31B-EB53-4CF5-B3A7-451F2AC7709F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199563"/>
      </p:ext>
    </p:extLst>
  </p:cSld>
  <p:clrMapOvr>
    <a:masterClrMapping/>
  </p:clrMapOvr>
  <p:transition/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FCBF06-E2E0-4420-9565-B690D02A4635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674859"/>
      </p:ext>
    </p:extLst>
  </p:cSld>
  <p:clrMapOvr>
    <a:masterClrMapping/>
  </p:clrMapOvr>
  <p:transition/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F35694-4152-45AB-91C7-C66ED084BF0F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078443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1CF398-7CC3-4DB8-B325-5CA1C69720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51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459F83-B487-4654-AD3F-753D040156CC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88964"/>
      </p:ext>
    </p:extLst>
  </p:cSld>
  <p:clrMapOvr>
    <a:masterClrMapping/>
  </p:clrMapOvr>
  <p:transition/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3A9670-889F-4C9F-B353-1DBF934733AA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070644"/>
      </p:ext>
    </p:extLst>
  </p:cSld>
  <p:clrMapOvr>
    <a:masterClrMapping/>
  </p:clrMapOvr>
  <p:transition/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D2FB44-39B1-4F3C-A38F-7D3210F3635F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145196"/>
      </p:ext>
    </p:extLst>
  </p:cSld>
  <p:clrMapOvr>
    <a:masterClrMapping/>
  </p:clrMapOvr>
  <p:transition/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1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93834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F50775-52B5-490A-B132-5CAC56481E68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981301"/>
      </p:ext>
    </p:extLst>
  </p:cSld>
  <p:clrMapOvr>
    <a:masterClrMapping/>
  </p:clrMapOvr>
  <p:transition/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332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322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9E1DB6F2-0E22-48B8-9962-43B32C50BB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991594"/>
      </p:ext>
    </p:extLst>
  </p:cSld>
  <p:clrMapOvr>
    <a:masterClrMapping/>
  </p:clrMapOvr>
  <p:transition/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73F617-BDCF-49ED-ACB0-A619DEC59B3A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189040"/>
      </p:ext>
    </p:extLst>
  </p:cSld>
  <p:clrMapOvr>
    <a:masterClrMapping/>
  </p:clrMapOvr>
  <p:transition/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594493-D267-4D63-A6FA-315572423F9B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82232"/>
      </p:ext>
    </p:extLst>
  </p:cSld>
  <p:clrMapOvr>
    <a:masterClrMapping/>
  </p:clrMapOvr>
  <p:transition/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4A6B31-32F8-4A7D-ADAE-69A196791E4A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888852"/>
      </p:ext>
    </p:extLst>
  </p:cSld>
  <p:clrMapOvr>
    <a:masterClrMapping/>
  </p:clrMapOvr>
  <p:transition/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86B3A7-DD90-4089-A1DB-2E27F54E6128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497165"/>
      </p:ext>
    </p:extLst>
  </p:cSld>
  <p:clrMapOvr>
    <a:masterClrMapping/>
  </p:clrMapOvr>
  <p:transition/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A5D19C-1BAF-4E57-A2FD-8A4442B17D3F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093411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229847-2B37-4FE8-9A76-E6BC1AFEC0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44A6B2-DF99-4616-9A2A-3AD4EB656F56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217420"/>
      </p:ext>
    </p:extLst>
  </p:cSld>
  <p:clrMapOvr>
    <a:masterClrMapping/>
  </p:clrMapOvr>
  <p:transition/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EE79FF-882C-4F3B-8FF8-6EA09FBC8875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495554"/>
      </p:ext>
    </p:extLst>
  </p:cSld>
  <p:clrMapOvr>
    <a:masterClrMapping/>
  </p:clrMapOvr>
  <p:transition/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4BC810-EA98-4863-AF86-6C3AE2487138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209895"/>
      </p:ext>
    </p:extLst>
  </p:cSld>
  <p:clrMapOvr>
    <a:masterClrMapping/>
  </p:clrMapOvr>
  <p:transition/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8080ED-FBA9-4ADF-BEC0-E51C838639FA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592885"/>
      </p:ext>
    </p:extLst>
  </p:cSld>
  <p:clrMapOvr>
    <a:masterClrMapping/>
  </p:clrMapOvr>
  <p:transition/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14FA07-CBE9-4DB5-A28A-8335B9F26E69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399931"/>
      </p:ext>
    </p:extLst>
  </p:cSld>
  <p:clrMapOvr>
    <a:masterClrMapping/>
  </p:clrMapOvr>
  <p:transition/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332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322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9E1DB6F2-0E22-48B8-9962-43B32C50BB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729124"/>
      </p:ext>
    </p:extLst>
  </p:cSld>
  <p:clrMapOvr>
    <a:masterClrMapping/>
  </p:clrMapOvr>
  <p:transition/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73F617-BDCF-49ED-ACB0-A619DEC59B3A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371518"/>
      </p:ext>
    </p:extLst>
  </p:cSld>
  <p:clrMapOvr>
    <a:masterClrMapping/>
  </p:clrMapOvr>
  <p:transition/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594493-D267-4D63-A6FA-315572423F9B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523838"/>
      </p:ext>
    </p:extLst>
  </p:cSld>
  <p:clrMapOvr>
    <a:masterClrMapping/>
  </p:clrMapOvr>
  <p:transition/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4A6B31-32F8-4A7D-ADAE-69A196791E4A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419581"/>
      </p:ext>
    </p:extLst>
  </p:cSld>
  <p:clrMapOvr>
    <a:masterClrMapping/>
  </p:clrMapOvr>
  <p:transition/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86B3A7-DD90-4089-A1DB-2E27F54E6128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065888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3BB5B9-795A-4367-A86A-A46474DA64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A5D19C-1BAF-4E57-A2FD-8A4442B17D3F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910393"/>
      </p:ext>
    </p:extLst>
  </p:cSld>
  <p:clrMapOvr>
    <a:masterClrMapping/>
  </p:clrMapOvr>
  <p:transition/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44A6B2-DF99-4616-9A2A-3AD4EB656F56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984002"/>
      </p:ext>
    </p:extLst>
  </p:cSld>
  <p:clrMapOvr>
    <a:masterClrMapping/>
  </p:clrMapOvr>
  <p:transition/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EE79FF-882C-4F3B-8FF8-6EA09FBC8875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790694"/>
      </p:ext>
    </p:extLst>
  </p:cSld>
  <p:clrMapOvr>
    <a:masterClrMapping/>
  </p:clrMapOvr>
  <p:transition/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4BC810-EA98-4863-AF86-6C3AE2487138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564496"/>
      </p:ext>
    </p:extLst>
  </p:cSld>
  <p:clrMapOvr>
    <a:masterClrMapping/>
  </p:clrMapOvr>
  <p:transition/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8080ED-FBA9-4ADF-BEC0-E51C838639FA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159643"/>
      </p:ext>
    </p:extLst>
  </p:cSld>
  <p:clrMapOvr>
    <a:masterClrMapping/>
  </p:clrMapOvr>
  <p:transition/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14FA07-CBE9-4DB5-A28A-8335B9F26E69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931499"/>
      </p:ext>
    </p:extLst>
  </p:cSld>
  <p:clrMapOvr>
    <a:masterClrMapping/>
  </p:clrMapOvr>
  <p:transition/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332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322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9E1DB6F2-0E22-48B8-9962-43B32C50BB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729124"/>
      </p:ext>
    </p:extLst>
  </p:cSld>
  <p:clrMapOvr>
    <a:masterClrMapping/>
  </p:clrMapOvr>
  <p:transition/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73F617-BDCF-49ED-ACB0-A619DEC59B3A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371518"/>
      </p:ext>
    </p:extLst>
  </p:cSld>
  <p:clrMapOvr>
    <a:masterClrMapping/>
  </p:clrMapOvr>
  <p:transition/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594493-D267-4D63-A6FA-315572423F9B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523838"/>
      </p:ext>
    </p:extLst>
  </p:cSld>
  <p:clrMapOvr>
    <a:masterClrMapping/>
  </p:clrMapOvr>
  <p:transition/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4A6B31-32F8-4A7D-ADAE-69A196791E4A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419581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E86AC1-FE4B-4ABF-B693-6C38DBE1D3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86B3A7-DD90-4089-A1DB-2E27F54E6128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065888"/>
      </p:ext>
    </p:extLst>
  </p:cSld>
  <p:clrMapOvr>
    <a:masterClrMapping/>
  </p:clrMapOvr>
  <p:transition/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A5D19C-1BAF-4E57-A2FD-8A4442B17D3F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910393"/>
      </p:ext>
    </p:extLst>
  </p:cSld>
  <p:clrMapOvr>
    <a:masterClrMapping/>
  </p:clrMapOvr>
  <p:transition/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44A6B2-DF99-4616-9A2A-3AD4EB656F56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984002"/>
      </p:ext>
    </p:extLst>
  </p:cSld>
  <p:clrMapOvr>
    <a:masterClrMapping/>
  </p:clrMapOvr>
  <p:transition/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EE79FF-882C-4F3B-8FF8-6EA09FBC8875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790694"/>
      </p:ext>
    </p:extLst>
  </p:cSld>
  <p:clrMapOvr>
    <a:masterClrMapping/>
  </p:clrMapOvr>
  <p:transition/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4BC810-EA98-4863-AF86-6C3AE2487138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564496"/>
      </p:ext>
    </p:extLst>
  </p:cSld>
  <p:clrMapOvr>
    <a:masterClrMapping/>
  </p:clrMapOvr>
  <p:transition/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8080ED-FBA9-4ADF-BEC0-E51C838639FA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159643"/>
      </p:ext>
    </p:extLst>
  </p:cSld>
  <p:clrMapOvr>
    <a:masterClrMapping/>
  </p:clrMapOvr>
  <p:transition/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14FA07-CBE9-4DB5-A28A-8335B9F26E69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931499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F8D4E7-4052-4B92-BFD4-8F458815DD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594493-D267-4D63-A6FA-315572423F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AB8308-B735-41E3-BAFE-0DAA613B78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EE5CD1-ED50-4F59-ABE3-CA32AA522B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6BE303-E7A9-4002-9219-A5E6D8792B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09D8EA-8C67-4301-A2E0-5558621114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1332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322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E1DB6F2-0E22-48B8-9962-43B32C50BBEE}" type="slidenum">
              <a:rPr lang="en-US" sz="1400" kern="1200"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C73F617-BDCF-49ED-ACB0-A619DEC59B3A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A594493-D267-4D63-A6FA-315572423F9B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FC4A6B31-32F8-4A7D-ADAE-69A196791E4A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5186B3A7-DD90-4089-A1DB-2E27F54E6128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7AA5D19C-1BAF-4E57-A2FD-8A4442B17D3F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4A6B31-32F8-4A7D-ADAE-69A196791E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D44A6B2-DF99-4616-9A2A-3AD4EB656F56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0EE79FF-882C-4F3B-8FF8-6EA09FBC8875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24BC810-EA98-4863-AF86-6C3AE2487138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08080ED-FBA9-4ADF-BEC0-E51C838639FA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A114FA07-CBE9-4DB5-A28A-8335B9F26E69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1332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322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E1DB6F2-0E22-48B8-9962-43B32C50BBEE}" type="slidenum">
              <a:rPr lang="en-US" sz="1400" kern="1200"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C73F617-BDCF-49ED-ACB0-A619DEC59B3A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A594493-D267-4D63-A6FA-315572423F9B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FC4A6B31-32F8-4A7D-ADAE-69A196791E4A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5186B3A7-DD90-4089-A1DB-2E27F54E6128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86B3A7-DD90-4089-A1DB-2E27F54E61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7AA5D19C-1BAF-4E57-A2FD-8A4442B17D3F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D44A6B2-DF99-4616-9A2A-3AD4EB656F56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0EE79FF-882C-4F3B-8FF8-6EA09FBC8875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24BC810-EA98-4863-AF86-6C3AE2487138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08080ED-FBA9-4ADF-BEC0-E51C838639FA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A114FA07-CBE9-4DB5-A28A-8335B9F26E69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1332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322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E1DB6F2-0E22-48B8-9962-43B32C50BBEE}" type="slidenum">
              <a:rPr lang="en-US" sz="1400" kern="1200"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C73F617-BDCF-49ED-ACB0-A619DEC59B3A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A594493-D267-4D63-A6FA-315572423F9B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FC4A6B31-32F8-4A7D-ADAE-69A196791E4A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A5D19C-1BAF-4E57-A2FD-8A4442B17D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5186B3A7-DD90-4089-A1DB-2E27F54E6128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7AA5D19C-1BAF-4E57-A2FD-8A4442B17D3F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D44A6B2-DF99-4616-9A2A-3AD4EB656F56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0EE79FF-882C-4F3B-8FF8-6EA09FBC8875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24BC810-EA98-4863-AF86-6C3AE2487138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08080ED-FBA9-4ADF-BEC0-E51C838639FA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A114FA07-CBE9-4DB5-A28A-8335B9F26E69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1332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322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E1DB6F2-0E22-48B8-9962-43B32C50BBEE}" type="slidenum">
              <a:rPr lang="en-US" sz="1400" kern="1200"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C73F617-BDCF-49ED-ACB0-A619DEC59B3A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A594493-D267-4D63-A6FA-315572423F9B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44A6B2-DF99-4616-9A2A-3AD4EB656F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FC4A6B31-32F8-4A7D-ADAE-69A196791E4A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5186B3A7-DD90-4089-A1DB-2E27F54E6128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7AA5D19C-1BAF-4E57-A2FD-8A4442B17D3F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D44A6B2-DF99-4616-9A2A-3AD4EB656F56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0EE79FF-882C-4F3B-8FF8-6EA09FBC8875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24BC810-EA98-4863-AF86-6C3AE2487138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08080ED-FBA9-4ADF-BEC0-E51C838639FA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A114FA07-CBE9-4DB5-A28A-8335B9F26E69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1274889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74890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D64DFD15-8989-4141-A0AB-666708F2929D}" type="slidenum">
              <a:rPr lang="en-US" sz="1400" kern="1200"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E9DEA91-A369-463F-AF48-9029FEE60DE3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EE79FF-882C-4F3B-8FF8-6EA09FBC88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DC1CF398-7CC3-4DB8-B325-5CA1C697208F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AC229847-2B37-4FE8-9A76-E6BC1AFEC089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83BB5B9-795A-4367-A86A-A46474DA644B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50E86AC1-FE4B-4ABF-B693-6C38DBE1D33F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C4F8D4E7-4052-4B92-BFD4-8F458815DDDE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D4AB8308-B735-41E3-BAFE-0DAA613B7878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AEE5CD1-ED50-4F59-ABE3-CA32AA522B2F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A96BE303-E7A9-4002-9219-A5E6D8792B33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1409D8EA-8C67-4301-A2E0-555862111431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1332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322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E1DB6F2-0E22-48B8-9962-43B32C50BBEE}" type="slidenum">
              <a:rPr lang="en-US" sz="1400" kern="1200"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4BC810-EA98-4863-AF86-6C3AE24871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C73F617-BDCF-49ED-ACB0-A619DEC59B3A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A594493-D267-4D63-A6FA-315572423F9B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FC4A6B31-32F8-4A7D-ADAE-69A196791E4A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5186B3A7-DD90-4089-A1DB-2E27F54E6128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7AA5D19C-1BAF-4E57-A2FD-8A4442B17D3F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D44A6B2-DF99-4616-9A2A-3AD4EB656F56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0EE79FF-882C-4F3B-8FF8-6EA09FBC8875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24BC810-EA98-4863-AF86-6C3AE2487138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08080ED-FBA9-4ADF-BEC0-E51C838639FA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A114FA07-CBE9-4DB5-A28A-8335B9F26E69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6.xml"/><Relationship Id="rId7" Type="http://schemas.openxmlformats.org/officeDocument/2006/relationships/slideLayout" Target="../slideLayouts/slideLayout260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5.xml"/><Relationship Id="rId1" Type="http://schemas.openxmlformats.org/officeDocument/2006/relationships/slideLayout" Target="../slideLayouts/slideLayout254.xml"/><Relationship Id="rId6" Type="http://schemas.openxmlformats.org/officeDocument/2006/relationships/slideLayout" Target="../slideLayouts/slideLayout259.xml"/><Relationship Id="rId11" Type="http://schemas.openxmlformats.org/officeDocument/2006/relationships/slideLayout" Target="../slideLayouts/slideLayout264.xml"/><Relationship Id="rId5" Type="http://schemas.openxmlformats.org/officeDocument/2006/relationships/slideLayout" Target="../slideLayouts/slideLayout258.xml"/><Relationship Id="rId10" Type="http://schemas.openxmlformats.org/officeDocument/2006/relationships/slideLayout" Target="../slideLayouts/slideLayout263.xml"/><Relationship Id="rId4" Type="http://schemas.openxmlformats.org/officeDocument/2006/relationships/slideLayout" Target="../slideLayouts/slideLayout257.xml"/><Relationship Id="rId9" Type="http://schemas.openxmlformats.org/officeDocument/2006/relationships/slideLayout" Target="../slideLayouts/slideLayout262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7.xml"/><Relationship Id="rId7" Type="http://schemas.openxmlformats.org/officeDocument/2006/relationships/slideLayout" Target="../slideLayouts/slideLayout271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66.xml"/><Relationship Id="rId1" Type="http://schemas.openxmlformats.org/officeDocument/2006/relationships/slideLayout" Target="../slideLayouts/slideLayout265.xml"/><Relationship Id="rId6" Type="http://schemas.openxmlformats.org/officeDocument/2006/relationships/slideLayout" Target="../slideLayouts/slideLayout270.xml"/><Relationship Id="rId11" Type="http://schemas.openxmlformats.org/officeDocument/2006/relationships/slideLayout" Target="../slideLayouts/slideLayout275.xml"/><Relationship Id="rId5" Type="http://schemas.openxmlformats.org/officeDocument/2006/relationships/slideLayout" Target="../slideLayouts/slideLayout269.xml"/><Relationship Id="rId10" Type="http://schemas.openxmlformats.org/officeDocument/2006/relationships/slideLayout" Target="../slideLayouts/slideLayout274.xml"/><Relationship Id="rId4" Type="http://schemas.openxmlformats.org/officeDocument/2006/relationships/slideLayout" Target="../slideLayouts/slideLayout268.xml"/><Relationship Id="rId9" Type="http://schemas.openxmlformats.org/officeDocument/2006/relationships/slideLayout" Target="../slideLayouts/slideLayout273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78.xml"/><Relationship Id="rId7" Type="http://schemas.openxmlformats.org/officeDocument/2006/relationships/slideLayout" Target="../slideLayouts/slideLayout282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77.xml"/><Relationship Id="rId1" Type="http://schemas.openxmlformats.org/officeDocument/2006/relationships/slideLayout" Target="../slideLayouts/slideLayout276.xml"/><Relationship Id="rId6" Type="http://schemas.openxmlformats.org/officeDocument/2006/relationships/slideLayout" Target="../slideLayouts/slideLayout281.xml"/><Relationship Id="rId11" Type="http://schemas.openxmlformats.org/officeDocument/2006/relationships/slideLayout" Target="../slideLayouts/slideLayout286.xml"/><Relationship Id="rId5" Type="http://schemas.openxmlformats.org/officeDocument/2006/relationships/slideLayout" Target="../slideLayouts/slideLayout280.xml"/><Relationship Id="rId10" Type="http://schemas.openxmlformats.org/officeDocument/2006/relationships/slideLayout" Target="../slideLayouts/slideLayout285.xml"/><Relationship Id="rId4" Type="http://schemas.openxmlformats.org/officeDocument/2006/relationships/slideLayout" Target="../slideLayouts/slideLayout279.xml"/><Relationship Id="rId9" Type="http://schemas.openxmlformats.org/officeDocument/2006/relationships/slideLayout" Target="../slideLayouts/slideLayout28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29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29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29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29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29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9DC9ADD-2B7F-480A-9505-3325AA3C09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034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96035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96036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96037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96038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96039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96040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96042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 smtClean="0"/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96043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smtClean="0"/>
            </a:lvl1pPr>
          </a:lstStyle>
          <a:p>
            <a:pPr algn="ctr"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96044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smtClean="0"/>
            </a:lvl1pPr>
          </a:lstStyle>
          <a:p>
            <a:pPr rtl="0" fontAlgn="base">
              <a:spcAft>
                <a:spcPct val="0"/>
              </a:spcAft>
              <a:defRPr/>
            </a:pPr>
            <a:fld id="{9B772D93-EA22-4E0B-A40C-C2CA9A95F611}" type="slidenum">
              <a:rPr lang="en-US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239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239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239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98B29583-758E-46B1-9DD2-F05485B96062}" type="slidenum">
              <a: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i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i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i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i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i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i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29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 i="0" smtClean="0">
                <a:solidFill>
                  <a:schemeClr val="tx1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i="0" smtClean="0">
                <a:solidFill>
                  <a:schemeClr val="tx1"/>
                </a:solidFill>
              </a:defRPr>
            </a:lvl1pPr>
          </a:lstStyle>
          <a:p>
            <a:pPr algn="ctr"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i="0" smtClean="0">
                <a:solidFill>
                  <a:schemeClr val="tx1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20773E1D-5CDD-476C-88F0-79CDCD653D66}" type="slidenum">
              <a:rPr lang="en-US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i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i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i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i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i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i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29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 i="0" smtClean="0">
                <a:solidFill>
                  <a:schemeClr val="tx1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i="0" smtClean="0">
                <a:solidFill>
                  <a:schemeClr val="tx1"/>
                </a:solidFill>
              </a:defRPr>
            </a:lvl1pPr>
          </a:lstStyle>
          <a:p>
            <a:pPr algn="ctr"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i="0" smtClean="0">
                <a:solidFill>
                  <a:schemeClr val="tx1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20773E1D-5CDD-476C-88F0-79CDCD653D66}" type="slidenum">
              <a:rPr lang="en-US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391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29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 b="0" i="0" smtClean="0">
                <a:solidFill>
                  <a:schemeClr val="tx1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b="0" i="0" smtClean="0">
                <a:solidFill>
                  <a:schemeClr val="tx1"/>
                </a:solidFill>
              </a:defRPr>
            </a:lvl1pPr>
          </a:lstStyle>
          <a:p>
            <a:pPr algn="ctr"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b="0" i="0" smtClean="0">
                <a:solidFill>
                  <a:schemeClr val="tx1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FD28E9EB-CDA3-4C7B-94DF-38E1203EAA8F}" type="slidenum">
              <a:rPr lang="en-US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7154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097155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097156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097157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097158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097159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097160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105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97162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 smtClean="0"/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097163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smtClean="0"/>
            </a:lvl1pPr>
          </a:lstStyle>
          <a:p>
            <a:pPr algn="ctr"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097164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smtClean="0"/>
            </a:lvl1pPr>
          </a:lstStyle>
          <a:p>
            <a:pPr rtl="0" fontAlgn="base">
              <a:spcAft>
                <a:spcPct val="0"/>
              </a:spcAft>
              <a:defRPr/>
            </a:pPr>
            <a:fld id="{B5D4A835-BBA1-4914-9A01-B0ABCA39FBFA}" type="slidenum">
              <a:rPr lang="en-US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29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 b="0" smtClean="0">
                <a:solidFill>
                  <a:schemeClr val="tx1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b="0" smtClean="0">
                <a:solidFill>
                  <a:schemeClr val="tx1"/>
                </a:solidFill>
              </a:defRPr>
            </a:lvl1pPr>
          </a:lstStyle>
          <a:p>
            <a:pPr algn="ctr"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b="0" smtClean="0">
                <a:solidFill>
                  <a:schemeClr val="tx1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E9DC9ADD-2B7F-480A-9505-3325AA3C097E}" type="slidenum">
              <a:rPr lang="en-US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29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 b="0" smtClean="0">
                <a:solidFill>
                  <a:schemeClr val="tx1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b="0" smtClean="0">
                <a:solidFill>
                  <a:schemeClr val="tx1"/>
                </a:solidFill>
              </a:defRPr>
            </a:lvl1pPr>
          </a:lstStyle>
          <a:p>
            <a:pPr algn="ctr"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b="0" smtClean="0">
                <a:solidFill>
                  <a:schemeClr val="tx1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E9DC9ADD-2B7F-480A-9505-3325AA3C097E}" type="slidenum">
              <a:rPr lang="en-US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29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 b="0" smtClean="0">
                <a:solidFill>
                  <a:schemeClr val="tx1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b="0" smtClean="0">
                <a:solidFill>
                  <a:schemeClr val="tx1"/>
                </a:solidFill>
              </a:defRPr>
            </a:lvl1pPr>
          </a:lstStyle>
          <a:p>
            <a:pPr algn="ctr"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b="0" smtClean="0">
                <a:solidFill>
                  <a:schemeClr val="tx1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E9DC9ADD-2B7F-480A-9505-3325AA3C097E}" type="slidenum">
              <a:rPr lang="en-US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29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 b="0" smtClean="0">
                <a:solidFill>
                  <a:schemeClr val="tx1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b="0" smtClean="0">
                <a:solidFill>
                  <a:schemeClr val="tx1"/>
                </a:solidFill>
              </a:defRPr>
            </a:lvl1pPr>
          </a:lstStyle>
          <a:p>
            <a:pPr algn="ctr"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b="0" smtClean="0">
                <a:solidFill>
                  <a:schemeClr val="tx1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E9DC9ADD-2B7F-480A-9505-3325AA3C097E}" type="slidenum">
              <a:rPr lang="en-US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59523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59524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59525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59526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59527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59528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59530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59531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59532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4E51CF2F-D22D-4683-9BA9-3BC18CFC26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29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 b="0" smtClean="0">
                <a:solidFill>
                  <a:schemeClr val="tx1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b="0" smtClean="0">
                <a:solidFill>
                  <a:schemeClr val="tx1"/>
                </a:solidFill>
              </a:defRPr>
            </a:lvl1pPr>
          </a:lstStyle>
          <a:p>
            <a:pPr algn="ctr"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b="0" smtClean="0">
                <a:solidFill>
                  <a:schemeClr val="tx1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E9DC9ADD-2B7F-480A-9505-3325AA3C097E}" type="slidenum">
              <a:rPr lang="en-US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29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 b="0" smtClean="0">
                <a:solidFill>
                  <a:schemeClr val="tx1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b="0" smtClean="0">
                <a:solidFill>
                  <a:schemeClr val="tx1"/>
                </a:solidFill>
              </a:defRPr>
            </a:lvl1pPr>
          </a:lstStyle>
          <a:p>
            <a:pPr algn="ctr"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b="0" smtClean="0">
                <a:solidFill>
                  <a:schemeClr val="tx1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E9DC9ADD-2B7F-480A-9505-3325AA3C097E}" type="slidenum">
              <a:rPr lang="en-US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  <p:sldLayoutId id="2147484050" r:id="rId6"/>
    <p:sldLayoutId id="2147484051" r:id="rId7"/>
    <p:sldLayoutId id="2147484052" r:id="rId8"/>
    <p:sldLayoutId id="2147484053" r:id="rId9"/>
    <p:sldLayoutId id="2147484054" r:id="rId10"/>
    <p:sldLayoutId id="2147484055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386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fontAlgn="auto">
              <a:spcBef>
                <a:spcPct val="50000"/>
              </a:spcBef>
              <a:spcAft>
                <a:spcPts val="0"/>
              </a:spcAft>
              <a:defRPr kumimoji="0"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 b="0">
              <a:solidFill>
                <a:srgbClr val="5E574E"/>
              </a:solidFill>
            </a:endParaRPr>
          </a:p>
        </p:txBody>
      </p:sp>
      <p:sp>
        <p:nvSpPr>
          <p:cNvPr id="5386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ct val="50000"/>
              </a:spcBef>
              <a:spcAft>
                <a:spcPts val="0"/>
              </a:spcAft>
              <a:defRPr kumimoji="0"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 algn="l">
              <a:defRPr/>
            </a:pPr>
            <a:endParaRPr lang="en-US" b="0">
              <a:solidFill>
                <a:srgbClr val="5E574E"/>
              </a:solidFill>
            </a:endParaRPr>
          </a:p>
        </p:txBody>
      </p:sp>
      <p:sp>
        <p:nvSpPr>
          <p:cNvPr id="5386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ct val="50000"/>
              </a:spcBef>
              <a:spcAft>
                <a:spcPts val="0"/>
              </a:spcAft>
              <a:defRPr kumimoji="0"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>
              <a:defRPr/>
            </a:pPr>
            <a:fld id="{ACEABD68-59AC-42F0-A76D-46EEF54D65B0}" type="slidenum">
              <a:rPr lang="en-US" b="0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 b="0">
              <a:solidFill>
                <a:srgbClr val="5E574E"/>
              </a:solidFill>
            </a:endParaRPr>
          </a:p>
        </p:txBody>
      </p:sp>
      <p:pic>
        <p:nvPicPr>
          <p:cNvPr id="5127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314710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57" r:id="rId1"/>
    <p:sldLayoutId id="2147484058" r:id="rId2"/>
    <p:sldLayoutId id="2147484059" r:id="rId3"/>
    <p:sldLayoutId id="2147484060" r:id="rId4"/>
    <p:sldLayoutId id="2147484061" r:id="rId5"/>
    <p:sldLayoutId id="2147484062" r:id="rId6"/>
    <p:sldLayoutId id="2147484063" r:id="rId7"/>
    <p:sldLayoutId id="2147484064" r:id="rId8"/>
    <p:sldLayoutId id="2147484065" r:id="rId9"/>
    <p:sldLayoutId id="2147484066" r:id="rId10"/>
    <p:sldLayoutId id="2147484067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kumimoji="1" lang="en-US" sz="6600" b="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70339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kumimoji="1" lang="en-US" sz="6600" b="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70340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kumimoji="1" lang="en-US" sz="6600" b="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70341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kumimoji="1" lang="en-US" sz="6600" b="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70342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kumimoji="1" lang="en-US" sz="6600" b="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70343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kumimoji="1" lang="en-US" sz="6600" b="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70344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21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0346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50000"/>
              </a:spcBef>
              <a:defRPr kumimoji="0" sz="1400" i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 b="0">
              <a:solidFill>
                <a:srgbClr val="003300"/>
              </a:solidFill>
            </a:endParaRPr>
          </a:p>
        </p:txBody>
      </p:sp>
      <p:sp>
        <p:nvSpPr>
          <p:cNvPr id="270347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50000"/>
              </a:spcBef>
              <a:defRPr kumimoji="0" sz="1400" i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 b="0">
              <a:solidFill>
                <a:srgbClr val="003300"/>
              </a:solidFill>
            </a:endParaRPr>
          </a:p>
        </p:txBody>
      </p:sp>
      <p:sp>
        <p:nvSpPr>
          <p:cNvPr id="270348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kumimoji="0" sz="1400" i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CABE365C-F905-406C-A039-D4E091C93096}" type="slidenum">
              <a:rPr lang="en-US" b="0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 b="0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029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29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29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29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29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29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1229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9DC9ADD-2B7F-480A-9505-3325AA3C097E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26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29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29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29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29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29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1229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9DC9ADD-2B7F-480A-9505-3325AA3C097E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599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3" r:id="rId1"/>
    <p:sldLayoutId id="2147484094" r:id="rId2"/>
    <p:sldLayoutId id="2147484095" r:id="rId3"/>
    <p:sldLayoutId id="2147484096" r:id="rId4"/>
    <p:sldLayoutId id="2147484097" r:id="rId5"/>
    <p:sldLayoutId id="2147484098" r:id="rId6"/>
    <p:sldLayoutId id="2147484099" r:id="rId7"/>
    <p:sldLayoutId id="2147484100" r:id="rId8"/>
    <p:sldLayoutId id="2147484101" r:id="rId9"/>
    <p:sldLayoutId id="2147484102" r:id="rId10"/>
    <p:sldLayoutId id="2147484103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29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29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29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29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29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1229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9DC9ADD-2B7F-480A-9505-3325AA3C097E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599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5" r:id="rId1"/>
    <p:sldLayoutId id="2147484106" r:id="rId2"/>
    <p:sldLayoutId id="2147484107" r:id="rId3"/>
    <p:sldLayoutId id="2147484108" r:id="rId4"/>
    <p:sldLayoutId id="2147484109" r:id="rId5"/>
    <p:sldLayoutId id="2147484110" r:id="rId6"/>
    <p:sldLayoutId id="2147484111" r:id="rId7"/>
    <p:sldLayoutId id="2147484112" r:id="rId8"/>
    <p:sldLayoutId id="2147484113" r:id="rId9"/>
    <p:sldLayoutId id="2147484114" r:id="rId10"/>
    <p:sldLayoutId id="2147484115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3858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73859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73860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73861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73862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73863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73864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73866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73867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73868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C95595FA-EE4E-42E4-B54D-F8C98A7F3D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29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 b="0" smtClean="0">
                <a:solidFill>
                  <a:schemeClr val="tx1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b="0" smtClean="0">
                <a:solidFill>
                  <a:schemeClr val="tx1"/>
                </a:solidFill>
              </a:defRPr>
            </a:lvl1pPr>
          </a:lstStyle>
          <a:p>
            <a:pPr algn="ctr"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b="0" smtClean="0">
                <a:solidFill>
                  <a:schemeClr val="tx1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E9DC9ADD-2B7F-480A-9505-3325AA3C097E}" type="slidenum">
              <a:rPr lang="en-US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29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 b="0" smtClean="0">
                <a:solidFill>
                  <a:schemeClr val="tx1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b="0" smtClean="0">
                <a:solidFill>
                  <a:schemeClr val="tx1"/>
                </a:solidFill>
              </a:defRPr>
            </a:lvl1pPr>
          </a:lstStyle>
          <a:p>
            <a:pPr algn="ctr"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b="0" smtClean="0">
                <a:solidFill>
                  <a:schemeClr val="tx1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E9DC9ADD-2B7F-480A-9505-3325AA3C097E}" type="slidenum">
              <a:rPr lang="en-US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29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 b="0" smtClean="0">
                <a:solidFill>
                  <a:schemeClr val="tx1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b="0" smtClean="0">
                <a:solidFill>
                  <a:schemeClr val="tx1"/>
                </a:solidFill>
              </a:defRPr>
            </a:lvl1pPr>
          </a:lstStyle>
          <a:p>
            <a:pPr algn="ctr"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b="0" smtClean="0">
                <a:solidFill>
                  <a:schemeClr val="tx1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E9DC9ADD-2B7F-480A-9505-3325AA3C097E}" type="slidenum">
              <a:rPr lang="en-US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29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 b="0" smtClean="0">
                <a:solidFill>
                  <a:schemeClr val="tx1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b="0" smtClean="0">
                <a:solidFill>
                  <a:schemeClr val="tx1"/>
                </a:solidFill>
              </a:defRPr>
            </a:lvl1pPr>
          </a:lstStyle>
          <a:p>
            <a:pPr algn="ctr"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b="0" smtClean="0">
                <a:solidFill>
                  <a:schemeClr val="tx1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E9DC9ADD-2B7F-480A-9505-3325AA3C097E}" type="slidenum">
              <a:rPr lang="en-US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3858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73859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73860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73861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73862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73863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73864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73866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 b="0" smtClean="0">
                <a:solidFill>
                  <a:schemeClr val="tx1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73867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b="0" smtClean="0">
                <a:solidFill>
                  <a:schemeClr val="tx1"/>
                </a:solidFill>
              </a:defRPr>
            </a:lvl1pPr>
          </a:lstStyle>
          <a:p>
            <a:pPr algn="ctr"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73868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b="0" smtClean="0">
                <a:solidFill>
                  <a:schemeClr val="tx1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C95595FA-EE4E-42E4-B54D-F8C98A7F3D92}" type="slidenum">
              <a:rPr lang="en-US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29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 b="0" smtClean="0">
                <a:solidFill>
                  <a:schemeClr val="tx1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b="0" smtClean="0">
                <a:solidFill>
                  <a:schemeClr val="tx1"/>
                </a:solidFill>
              </a:defRPr>
            </a:lvl1pPr>
          </a:lstStyle>
          <a:p>
            <a:pPr algn="ctr"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b="0" smtClean="0">
                <a:solidFill>
                  <a:schemeClr val="tx1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E9DC9ADD-2B7F-480A-9505-3325AA3C097E}" type="slidenum">
              <a:rPr lang="en-US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1602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9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0.xml"/><Relationship Id="rId4" Type="http://schemas.openxmlformats.org/officeDocument/2006/relationships/image" Target="../media/image11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1/hi/sci/tech/1766683.stm" TargetMode="External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8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8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0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orldatlatl.org/" TargetMode="External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5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50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8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8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0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d.umn.edu/cla/faculty/troufs/anth1602/PowerPoint/pcpp-22/pc-22.ppt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0.xml"/><Relationship Id="rId5" Type="http://schemas.openxmlformats.org/officeDocument/2006/relationships/image" Target="../media/image14.png"/><Relationship Id="rId4" Type="http://schemas.openxmlformats.org/officeDocument/2006/relationships/hyperlink" Target="http://www.sfu.ca/archaeology/museum/ask/a6.htm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0.xml"/><Relationship Id="rId5" Type="http://schemas.openxmlformats.org/officeDocument/2006/relationships/image" Target="../media/image14.png"/><Relationship Id="rId4" Type="http://schemas.openxmlformats.org/officeDocument/2006/relationships/hyperlink" Target="http://www.arts.uwaterloo.ca/ANTHRO/rwpark/ArcticArchStuff/TLArts.html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://www.d.umn.edu/cla/faculty/troufs/anth1602/pctimes.html" TargetMode="External"/><Relationship Id="rId1" Type="http://schemas.openxmlformats.org/officeDocument/2006/relationships/slideLayout" Target="../slideLayouts/slideLayout1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27.xml"/><Relationship Id="rId4" Type="http://schemas.openxmlformats.org/officeDocument/2006/relationships/hyperlink" Target="http://lithiccastinglab.com/gallery-pages/cloviswheredidcomefrompage2.htm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6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arts.uwaterloo.ca/ANTHRO/rwpark/ArcticArchStuff/TLArts.html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7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7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6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8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0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lithiccastinglab.com/gallery-pages/cloviswheredidcomefrompage2.htm" TargetMode="Externa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lithiccastinglab.com/gallery-pages/oldowanstonetools.htm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9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personal.psu.edu/users/w/x/wxk116/axe/" TargetMode="Externa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9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anthro.palomar.edu/homo/glossary.htm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9.xml"/><Relationship Id="rId4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c.maricopa.edu/~reffland/anthropology/learning/index.html" TargetMode="Externa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hyperlink" Target="http://www.mc.maricopa.edu/~reffland/anthropology/origins/Koobi/koobi8.html" TargetMode="Externa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personal.psu.edu/users/w/x/wxk116/axe/" TargetMode="Externa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dartfordarchive.org.uk/early_history/magnified/clactonian_flake_tools.html" TargetMode="Externa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9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50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1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05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lithiccastinglab.com/gallery-pages/cloviswheredidcomefrompage2.htm" TargetMode="Externa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9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0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2785120" y="6339117"/>
            <a:ext cx="35409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en-US" sz="1200" b="0" dirty="0">
                <a:solidFill>
                  <a:srgbClr val="FFFFFF"/>
                </a:solidFill>
                <a:latin typeface="Arial" charset="0"/>
                <a:hlinkClick r:id="rId3"/>
              </a:rPr>
              <a:t>http://www.d.umn.edu/cla/faculty/troufs/anth1602/</a:t>
            </a:r>
            <a:endParaRPr kumimoji="1" lang="en-US" sz="1200" b="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05" y="1318986"/>
            <a:ext cx="3312063" cy="4777014"/>
          </a:xfrm>
          <a:prstGeom prst="rect">
            <a:avLst/>
          </a:prstGeom>
          <a:ln w="3175">
            <a:solidFill>
              <a:srgbClr val="FFCF37"/>
            </a:solidFill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57057" y="2195286"/>
            <a:ext cx="1669345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5409784" y="5681604"/>
            <a:ext cx="320792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kumimoji="1" lang="en-US" sz="1600" i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University of Minnesota Duluth</a:t>
            </a:r>
            <a:endParaRPr kumimoji="1" lang="en-US" sz="28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6265333" y="5923002"/>
            <a:ext cx="146191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kumimoji="1" lang="en-US" sz="1800" i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Tim Roufs</a:t>
            </a:r>
          </a:p>
          <a:p>
            <a:pPr eaLnBrk="0" hangingPunct="0"/>
            <a:r>
              <a:rPr lang="en-US" sz="1200" b="0" dirty="0" smtClean="0">
                <a:solidFill>
                  <a:srgbClr val="FFFFFF"/>
                </a:solidFill>
                <a:latin typeface="Arial" charset="0"/>
              </a:rPr>
              <a:t>© 2010-2013</a:t>
            </a:r>
            <a:endParaRPr kumimoji="1" lang="en-US" sz="1200" b="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381000" y="3292292"/>
            <a:ext cx="7467600" cy="898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400" b="0" dirty="0"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cs typeface="Arial" charset="0"/>
              </a:rPr>
              <a:t>Class Slides Set</a:t>
            </a:r>
            <a:r>
              <a:rPr kumimoji="1" lang="en-US" sz="1400" dirty="0"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kumimoji="1" lang="en-US" sz="1400" b="0" dirty="0" smtClean="0"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cs typeface="Arial" charset="0"/>
              </a:rPr>
              <a:t>21</a:t>
            </a:r>
            <a:endParaRPr kumimoji="1" lang="en-US" sz="1400" b="0" dirty="0">
              <a:solidFill>
                <a:srgbClr val="FFFFFF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Arial" charset="0"/>
              <a:cs typeface="Arial" charset="0"/>
            </a:endParaRPr>
          </a:p>
          <a:p>
            <a:pPr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3200" dirty="0" smtClean="0"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cs typeface="Arial" charset="0"/>
              </a:rPr>
              <a:t>Tools and Technologies I</a:t>
            </a:r>
            <a:endParaRPr kumimoji="1" lang="en-US" sz="3200" dirty="0">
              <a:solidFill>
                <a:srgbClr val="FFFFFF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9949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10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2" y="457204"/>
            <a:ext cx="7313613" cy="52673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131075" name="Text Box 1027"/>
          <p:cNvSpPr txBox="1">
            <a:spLocks noChangeArrowheads="1"/>
          </p:cNvSpPr>
          <p:nvPr/>
        </p:nvSpPr>
        <p:spPr bwMode="auto">
          <a:xfrm>
            <a:off x="2618015" y="5863770"/>
            <a:ext cx="4341253" cy="40011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Harappa</a:t>
            </a:r>
            <a:r>
              <a:rPr lang="en-US" b="1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 </a:t>
            </a:r>
            <a:r>
              <a:rPr lang="en-US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(</a:t>
            </a:r>
            <a:r>
              <a:rPr lang="en-US" b="1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c</a:t>
            </a:r>
            <a:r>
              <a:rPr lang="en-US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. 3300-2800 B.C.)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75" y="4574413"/>
            <a:ext cx="1380031" cy="1597787"/>
          </a:xfrm>
          <a:prstGeom prst="rect">
            <a:avLst/>
          </a:prstGeom>
        </p:spPr>
      </p:pic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865296" y="5770146"/>
            <a:ext cx="143340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kern="1200" dirty="0" smtClean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11</a:t>
            </a:r>
            <a:r>
              <a:rPr lang="en-US" sz="1600" b="1" kern="1200" baseline="30000" dirty="0" smtClean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th</a:t>
            </a:r>
            <a:r>
              <a:rPr lang="en-US" sz="1600" b="1" kern="1200" dirty="0" smtClean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 </a:t>
            </a:r>
            <a:r>
              <a:rPr lang="en-US" sz="16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p. </a:t>
            </a:r>
            <a:r>
              <a:rPr lang="en-US" sz="1600" b="1" kern="1200" dirty="0" smtClean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388</a:t>
            </a:r>
            <a:endParaRPr lang="en-US" sz="1600" b="1" kern="1200" dirty="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671286" y="5874655"/>
            <a:ext cx="781015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/>
              <a:t>Clovis fluted points in simulated mountings.</a:t>
            </a:r>
            <a:endParaRPr lang="en-US" b="1" kern="1200" dirty="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85966" y="6248177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0" i="1" kern="1200" dirty="0">
                <a:latin typeface="Arial" pitchFamily="34" charset="0"/>
                <a:ea typeface="+mn-ea"/>
                <a:cs typeface="+mn-cs"/>
              </a:rPr>
              <a:t>Understanding Humans, 10</a:t>
            </a:r>
            <a:r>
              <a:rPr lang="en-US" sz="1200" b="0" i="1" kern="1200" baseline="30000" dirty="0">
                <a:latin typeface="Arial" pitchFamily="34" charset="0"/>
                <a:ea typeface="+mn-ea"/>
                <a:cs typeface="+mn-cs"/>
              </a:rPr>
              <a:t>th</a:t>
            </a:r>
            <a:r>
              <a:rPr lang="en-US" sz="1200" b="0" i="1" kern="1200" dirty="0">
                <a:latin typeface="Arial" pitchFamily="34" charset="0"/>
                <a:ea typeface="+mn-ea"/>
                <a:cs typeface="+mn-cs"/>
              </a:rPr>
              <a:t> </a:t>
            </a:r>
            <a:r>
              <a:rPr lang="en-US" sz="1200" b="0" i="1" kern="1200" dirty="0" smtClean="0">
                <a:latin typeface="Arial" pitchFamily="34" charset="0"/>
                <a:ea typeface="+mn-ea"/>
                <a:cs typeface="+mn-cs"/>
              </a:rPr>
              <a:t>Ed</a:t>
            </a:r>
            <a:r>
              <a:rPr lang="en-US" sz="1200" b="0" kern="1200" dirty="0">
                <a:latin typeface="Arial" pitchFamily="34" charset="0"/>
                <a:ea typeface="+mn-ea"/>
                <a:cs typeface="+mn-cs"/>
              </a:rPr>
              <a:t>., p. </a:t>
            </a:r>
            <a:r>
              <a:rPr lang="en-US" sz="1200" b="0" kern="1200" dirty="0" smtClean="0">
                <a:latin typeface="Arial" pitchFamily="34" charset="0"/>
                <a:ea typeface="+mn-ea"/>
                <a:cs typeface="+mn-cs"/>
              </a:rPr>
              <a:t>327</a:t>
            </a:r>
            <a:endParaRPr lang="en-US" sz="1200" b="0" kern="1200" dirty="0"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5" name="Picture 4" descr="13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39572" y="119742"/>
            <a:ext cx="3651463" cy="5715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ext Box 2"/>
          <p:cNvSpPr txBox="1">
            <a:spLocks noChangeArrowheads="1"/>
          </p:cNvSpPr>
          <p:nvPr/>
        </p:nvSpPr>
        <p:spPr bwMode="auto">
          <a:xfrm>
            <a:off x="2537915" y="6339118"/>
            <a:ext cx="406245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dirty="0">
                <a:hlinkClick r:id="rId3"/>
              </a:rPr>
              <a:t>http://</a:t>
            </a:r>
            <a:r>
              <a:rPr lang="en-US" sz="1200" b="0" dirty="0" smtClean="0">
                <a:hlinkClick r:id="rId3"/>
              </a:rPr>
              <a:t>news.bbc.co.uk/1/hi/sci/tech/1766683.stm</a:t>
            </a:r>
            <a:endParaRPr lang="en-US" sz="1200" b="0" dirty="0"/>
          </a:p>
        </p:txBody>
      </p:sp>
      <p:pic>
        <p:nvPicPr>
          <p:cNvPr id="9625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685800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ext Box 2"/>
          <p:cNvSpPr txBox="1">
            <a:spLocks noChangeArrowheads="1"/>
          </p:cNvSpPr>
          <p:nvPr/>
        </p:nvSpPr>
        <p:spPr bwMode="auto">
          <a:xfrm>
            <a:off x="2554564" y="6339118"/>
            <a:ext cx="40131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dirty="0"/>
              <a:t>Brian Fagan, </a:t>
            </a:r>
            <a:r>
              <a:rPr lang="en-US" sz="1200" b="0" i="1" dirty="0"/>
              <a:t>People of the Earth, 10</a:t>
            </a:r>
            <a:r>
              <a:rPr lang="en-US" sz="1200" b="0" i="1" baseline="30000" dirty="0"/>
              <a:t>th</a:t>
            </a:r>
            <a:r>
              <a:rPr lang="en-US" sz="1200" b="0" i="1" dirty="0"/>
              <a:t> </a:t>
            </a:r>
            <a:r>
              <a:rPr lang="en-US" sz="1200" b="0" i="1" dirty="0" smtClean="0"/>
              <a:t>Ed</a:t>
            </a:r>
            <a:r>
              <a:rPr lang="en-US" sz="1200" b="0" dirty="0"/>
              <a:t>., p. </a:t>
            </a:r>
            <a:r>
              <a:rPr lang="en-US" sz="1200" b="0" dirty="0" smtClean="0"/>
              <a:t>106</a:t>
            </a:r>
            <a:endParaRPr lang="en-US" sz="1200" b="0" dirty="0"/>
          </a:p>
        </p:txBody>
      </p:sp>
      <p:pic>
        <p:nvPicPr>
          <p:cNvPr id="97283" name="Picture 5" descr="POE10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/>
          <a:stretch>
            <a:fillRect/>
          </a:stretch>
        </p:blipFill>
        <p:spPr bwMode="auto">
          <a:xfrm>
            <a:off x="914400" y="1576388"/>
            <a:ext cx="7315200" cy="3757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ext Box 3"/>
          <p:cNvSpPr txBox="1">
            <a:spLocks noChangeArrowheads="1"/>
          </p:cNvSpPr>
          <p:nvPr/>
        </p:nvSpPr>
        <p:spPr bwMode="auto">
          <a:xfrm>
            <a:off x="3014027" y="6339118"/>
            <a:ext cx="309649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dirty="0"/>
              <a:t>Life Nature Library, </a:t>
            </a:r>
            <a:r>
              <a:rPr lang="en-US" sz="1200" b="0" i="1" dirty="0"/>
              <a:t>Early Man</a:t>
            </a:r>
            <a:r>
              <a:rPr lang="en-US" sz="1200" b="0" dirty="0"/>
              <a:t>, p. </a:t>
            </a:r>
            <a:r>
              <a:rPr lang="en-US" sz="1200" b="0" dirty="0" smtClean="0"/>
              <a:t>114</a:t>
            </a:r>
            <a:endParaRPr lang="en-US" sz="1200" b="0" dirty="0"/>
          </a:p>
        </p:txBody>
      </p:sp>
      <p:pic>
        <p:nvPicPr>
          <p:cNvPr id="98307" name="Picture 4" descr="Time_Lif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712788"/>
            <a:ext cx="6096000" cy="545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3" descr="21_5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4288"/>
            <a:ext cx="8686800" cy="675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3" descr="21_5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0277" y="228600"/>
            <a:ext cx="4810125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 Box 2"/>
          <p:cNvSpPr txBox="1">
            <a:spLocks noChangeArrowheads="1"/>
          </p:cNvSpPr>
          <p:nvPr/>
        </p:nvSpPr>
        <p:spPr bwMode="auto">
          <a:xfrm>
            <a:off x="3014027" y="6339118"/>
            <a:ext cx="309649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dirty="0"/>
              <a:t>Life Nature Library, </a:t>
            </a:r>
            <a:r>
              <a:rPr lang="en-US" sz="1200" b="0" i="1" dirty="0"/>
              <a:t>Early Man</a:t>
            </a:r>
            <a:r>
              <a:rPr lang="en-US" sz="1200" b="0" dirty="0"/>
              <a:t>, p. </a:t>
            </a:r>
            <a:r>
              <a:rPr lang="en-US" sz="1200" b="0" dirty="0" smtClean="0"/>
              <a:t>114</a:t>
            </a:r>
            <a:endParaRPr lang="en-US" sz="1200" b="0" dirty="0"/>
          </a:p>
        </p:txBody>
      </p:sp>
      <p:pic>
        <p:nvPicPr>
          <p:cNvPr id="101379" name="Picture 4" descr="Time_Lif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508000"/>
            <a:ext cx="5943600" cy="543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400" y="4056828"/>
            <a:ext cx="7315200" cy="1581972"/>
          </a:xfrm>
        </p:spPr>
        <p:txBody>
          <a:bodyPr>
            <a:spAutoFit/>
          </a:bodyPr>
          <a:lstStyle/>
          <a:p>
            <a:pPr marL="0" indent="0" algn="ctr">
              <a:buFontTx/>
              <a:buNone/>
            </a:pPr>
            <a:r>
              <a:rPr lang="en-US" sz="4400" b="1" dirty="0" smtClean="0"/>
              <a:t>“spear thrower”</a:t>
            </a:r>
          </a:p>
          <a:p>
            <a:pPr marL="0" indent="0" algn="ctr">
              <a:buFontTx/>
              <a:buNone/>
            </a:pPr>
            <a:r>
              <a:rPr lang="en-US" sz="4400" b="1" dirty="0" smtClean="0"/>
              <a:t> </a:t>
            </a:r>
            <a:r>
              <a:rPr lang="en-US" sz="2000" b="1" dirty="0" smtClean="0"/>
              <a:t>(</a:t>
            </a:r>
            <a:r>
              <a:rPr lang="en-US" sz="2000" b="1" dirty="0" err="1" smtClean="0"/>
              <a:t>Nahuatl</a:t>
            </a:r>
            <a:r>
              <a:rPr lang="en-US" sz="2000" b="1" dirty="0" smtClean="0"/>
              <a:t>, Aztec) </a:t>
            </a:r>
          </a:p>
        </p:txBody>
      </p:sp>
      <p:sp>
        <p:nvSpPr>
          <p:cNvPr id="102404" name="Text Box 4"/>
          <p:cNvSpPr txBox="1">
            <a:spLocks noChangeArrowheads="1"/>
          </p:cNvSpPr>
          <p:nvPr/>
        </p:nvSpPr>
        <p:spPr bwMode="auto">
          <a:xfrm>
            <a:off x="476250" y="2749550"/>
            <a:ext cx="8210550" cy="840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</a:pPr>
            <a:r>
              <a:rPr lang="en-US" sz="5400" dirty="0">
                <a:solidFill>
                  <a:schemeClr val="tx1"/>
                </a:solidFill>
              </a:rPr>
              <a:t>atlatl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914400" y="671286"/>
            <a:ext cx="7315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Glossary</a:t>
            </a:r>
            <a:endParaRPr kumimoji="1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85966" y="6248177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>
              <a:lnSpc>
                <a:spcPct val="150000"/>
              </a:lnSpc>
            </a:pPr>
            <a:r>
              <a:rPr lang="en-US" sz="1200" b="0" i="1" dirty="0">
                <a:solidFill>
                  <a:srgbClr val="000000"/>
                </a:solidFill>
                <a:latin typeface="Arial" pitchFamily="34" charset="0"/>
              </a:rPr>
              <a:t>Understanding Humans, </a:t>
            </a:r>
            <a:r>
              <a:rPr lang="en-US" sz="1200" b="0" i="1" dirty="0" smtClean="0">
                <a:solidFill>
                  <a:srgbClr val="000000"/>
                </a:solidFill>
                <a:latin typeface="Arial" pitchFamily="34" charset="0"/>
              </a:rPr>
              <a:t>11</a:t>
            </a:r>
            <a:r>
              <a:rPr lang="en-US" sz="1200" b="0" i="1" baseline="30000" dirty="0" smtClean="0">
                <a:solidFill>
                  <a:srgbClr val="000000"/>
                </a:solidFill>
                <a:latin typeface="Arial" pitchFamily="34" charset="0"/>
              </a:rPr>
              <a:t>th</a:t>
            </a:r>
            <a:r>
              <a:rPr lang="en-US" sz="1200" b="0" i="1" dirty="0" smtClean="0">
                <a:solidFill>
                  <a:srgbClr val="000000"/>
                </a:solidFill>
                <a:latin typeface="Arial" pitchFamily="34" charset="0"/>
              </a:rPr>
              <a:t> Ed</a:t>
            </a:r>
            <a:r>
              <a:rPr lang="en-US" sz="1200" b="0" dirty="0">
                <a:solidFill>
                  <a:srgbClr val="000000"/>
                </a:solidFill>
                <a:latin typeface="Arial" pitchFamily="34" charset="0"/>
              </a:rPr>
              <a:t>., p. </a:t>
            </a:r>
            <a:r>
              <a:rPr lang="en-US" sz="1200" b="0" dirty="0" smtClean="0">
                <a:solidFill>
                  <a:srgbClr val="000000"/>
                </a:solidFill>
                <a:latin typeface="Arial" pitchFamily="34" charset="0"/>
              </a:rPr>
              <a:t>298</a:t>
            </a:r>
            <a:endParaRPr lang="en-US" sz="1200" b="0" dirty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5" name="Picture 4" descr="1218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0" y="2238911"/>
            <a:ext cx="7772400" cy="2790291"/>
          </a:xfrm>
          <a:prstGeom prst="rect">
            <a:avLst/>
          </a:prstGeom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533400" y="5892799"/>
            <a:ext cx="8077200" cy="39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0000"/>
              </a:lnSpc>
            </a:pPr>
            <a:r>
              <a:rPr lang="en-US" sz="1800" dirty="0">
                <a:solidFill>
                  <a:srgbClr val="003300"/>
                </a:solidFill>
              </a:rPr>
              <a:t>Magdalenian Spear-thrower (atlatl).  Note the carving.</a:t>
            </a:r>
            <a:r>
              <a:rPr lang="en-US" sz="1800" dirty="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339395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3" descr="21_6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2757315"/>
            <a:ext cx="7315200" cy="1662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Text Box 3"/>
          <p:cNvSpPr txBox="1">
            <a:spLocks noChangeArrowheads="1"/>
          </p:cNvSpPr>
          <p:nvPr/>
        </p:nvSpPr>
        <p:spPr bwMode="auto">
          <a:xfrm>
            <a:off x="2412439" y="5653010"/>
            <a:ext cx="4293163" cy="551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kern="1200" baseline="300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Magdalenian bone artifact.</a:t>
            </a:r>
          </a:p>
        </p:txBody>
      </p:sp>
      <p:pic>
        <p:nvPicPr>
          <p:cNvPr id="133123" name="Picture 5" descr="Turn813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5988" y="2517775"/>
            <a:ext cx="7313612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614715" y="6350002"/>
            <a:ext cx="583858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0" i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Understanding Physical Anthropology and Archaeology (9</a:t>
            </a:r>
            <a:r>
              <a:rPr lang="en-US" sz="1200" b="0" i="1" kern="1200" baseline="300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th</a:t>
            </a:r>
            <a:r>
              <a:rPr lang="en-US" sz="1200" b="0" i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 </a:t>
            </a:r>
            <a:r>
              <a:rPr lang="en-US" sz="1200" b="0" i="1" dirty="0" smtClean="0">
                <a:solidFill>
                  <a:srgbClr val="003300"/>
                </a:solidFill>
              </a:rPr>
              <a:t>E</a:t>
            </a:r>
            <a:r>
              <a:rPr lang="en-US" sz="1200" b="0" i="1" kern="1200" dirty="0" smtClean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d.), </a:t>
            </a:r>
            <a:r>
              <a:rPr lang="en-US" sz="1200" b="0" kern="1200" dirty="0" smtClean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 </a:t>
            </a:r>
            <a:r>
              <a:rPr lang="en-US" sz="1200" b="0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p. </a:t>
            </a:r>
            <a:r>
              <a:rPr lang="en-US" sz="1200" b="0" kern="1200" dirty="0" smtClean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292 </a:t>
            </a:r>
            <a:endParaRPr lang="en-US" sz="1200" b="0" kern="1200" dirty="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ext Box 2"/>
          <p:cNvSpPr txBox="1">
            <a:spLocks noChangeArrowheads="1"/>
          </p:cNvSpPr>
          <p:nvPr/>
        </p:nvSpPr>
        <p:spPr bwMode="auto">
          <a:xfrm>
            <a:off x="3660623" y="6339118"/>
            <a:ext cx="181126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dirty="0" smtClean="0">
                <a:hlinkClick r:id="rId3"/>
              </a:rPr>
              <a:t>www.worldatlatl.org</a:t>
            </a:r>
            <a:r>
              <a:rPr lang="en-US" sz="1200" b="0" dirty="0">
                <a:hlinkClick r:id="rId3"/>
              </a:rPr>
              <a:t>/</a:t>
            </a:r>
            <a:endParaRPr lang="en-US" sz="1200" b="0" dirty="0"/>
          </a:p>
        </p:txBody>
      </p:sp>
      <p:pic>
        <p:nvPicPr>
          <p:cNvPr id="1054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685800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Text Box 3"/>
          <p:cNvSpPr txBox="1">
            <a:spLocks noChangeArrowheads="1"/>
          </p:cNvSpPr>
          <p:nvPr/>
        </p:nvSpPr>
        <p:spPr bwMode="auto">
          <a:xfrm>
            <a:off x="2412439" y="5653010"/>
            <a:ext cx="4293163" cy="551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kern="1200" baseline="300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Magdalenian bone artifact.</a:t>
            </a:r>
          </a:p>
        </p:txBody>
      </p:sp>
      <p:pic>
        <p:nvPicPr>
          <p:cNvPr id="133123" name="Picture 5" descr="Turn813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5988" y="2517775"/>
            <a:ext cx="7313612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614715" y="6350002"/>
            <a:ext cx="583858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0" i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Understanding Physical Anthropology and Archaeology (9</a:t>
            </a:r>
            <a:r>
              <a:rPr lang="en-US" sz="1200" b="0" i="1" kern="1200" baseline="300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th</a:t>
            </a:r>
            <a:r>
              <a:rPr lang="en-US" sz="1200" b="0" i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 </a:t>
            </a:r>
            <a:r>
              <a:rPr lang="en-US" sz="1200" b="0" i="1" dirty="0" smtClean="0">
                <a:solidFill>
                  <a:srgbClr val="003300"/>
                </a:solidFill>
              </a:rPr>
              <a:t>E</a:t>
            </a:r>
            <a:r>
              <a:rPr lang="en-US" sz="1200" b="0" i="1" kern="1200" dirty="0" smtClean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d.), </a:t>
            </a:r>
            <a:r>
              <a:rPr lang="en-US" sz="1200" b="0" kern="1200" dirty="0" smtClean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 </a:t>
            </a:r>
            <a:r>
              <a:rPr lang="en-US" sz="1200" b="0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p. </a:t>
            </a:r>
            <a:r>
              <a:rPr lang="en-US" sz="1200" b="0" kern="1200" dirty="0" smtClean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292 </a:t>
            </a:r>
            <a:endParaRPr lang="en-US" sz="1200" b="0" kern="1200" dirty="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ext Box 2"/>
          <p:cNvSpPr txBox="1">
            <a:spLocks noChangeArrowheads="1"/>
          </p:cNvSpPr>
          <p:nvPr/>
        </p:nvSpPr>
        <p:spPr bwMode="auto">
          <a:xfrm>
            <a:off x="1198729" y="6335488"/>
            <a:ext cx="661546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</a:rPr>
              <a:t>Braidwood, </a:t>
            </a:r>
            <a:r>
              <a:rPr lang="en-US" sz="1200" b="0" i="1" dirty="0">
                <a:solidFill>
                  <a:schemeClr val="tx1"/>
                </a:solidFill>
              </a:rPr>
              <a:t>Prehistoric Men 2</a:t>
            </a:r>
            <a:r>
              <a:rPr lang="en-US" sz="1200" b="0" i="1" baseline="30000" dirty="0">
                <a:solidFill>
                  <a:schemeClr val="tx1"/>
                </a:solidFill>
              </a:rPr>
              <a:t>nd</a:t>
            </a:r>
            <a:r>
              <a:rPr lang="en-US" sz="1200" b="0" i="1" dirty="0">
                <a:solidFill>
                  <a:schemeClr val="tx1"/>
                </a:solidFill>
              </a:rPr>
              <a:t> Ed.</a:t>
            </a:r>
            <a:r>
              <a:rPr lang="en-US" sz="1200" b="0" dirty="0">
                <a:solidFill>
                  <a:schemeClr val="tx1"/>
                </a:solidFill>
              </a:rPr>
              <a:t> (Chicago Natural History Museum, 1951), p. </a:t>
            </a:r>
            <a:r>
              <a:rPr lang="en-US" sz="1200" b="0" dirty="0" smtClean="0">
                <a:solidFill>
                  <a:schemeClr val="tx1"/>
                </a:solidFill>
              </a:rPr>
              <a:t>74</a:t>
            </a:r>
            <a:endParaRPr lang="en-US" sz="1200" b="0" dirty="0">
              <a:solidFill>
                <a:schemeClr val="tx1"/>
              </a:solidFill>
            </a:endParaRPr>
          </a:p>
        </p:txBody>
      </p:sp>
      <p:pic>
        <p:nvPicPr>
          <p:cNvPr id="107523" name="Picture 3" descr="uses_thong_stropp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392211"/>
            <a:ext cx="7772400" cy="4094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21_14"/>
          <p:cNvPicPr>
            <a:picLocks noChangeAspect="1" noChangeArrowheads="1"/>
          </p:cNvPicPr>
          <p:nvPr/>
        </p:nvPicPr>
        <p:blipFill>
          <a:blip r:embed="rId3" cstate="print">
            <a:lum bright="10000" contrast="4000"/>
          </a:blip>
          <a:srcRect/>
          <a:stretch>
            <a:fillRect/>
          </a:stretch>
        </p:blipFill>
        <p:spPr bwMode="auto">
          <a:xfrm>
            <a:off x="2190750" y="228600"/>
            <a:ext cx="481965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47" name="Rectangle 3"/>
          <p:cNvSpPr>
            <a:spLocks noChangeArrowheads="1"/>
          </p:cNvSpPr>
          <p:nvPr/>
        </p:nvSpPr>
        <p:spPr bwMode="auto">
          <a:xfrm>
            <a:off x="5791200" y="533400"/>
            <a:ext cx="1143000" cy="5638800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8548" name="Text Box 4"/>
          <p:cNvSpPr txBox="1">
            <a:spLocks noChangeArrowheads="1"/>
          </p:cNvSpPr>
          <p:nvPr/>
        </p:nvSpPr>
        <p:spPr bwMode="auto">
          <a:xfrm>
            <a:off x="3429001" y="1641476"/>
            <a:ext cx="2281395" cy="3724096"/>
          </a:xfrm>
          <a:prstGeom prst="rect">
            <a:avLst/>
          </a:prstGeom>
          <a:solidFill>
            <a:srgbClr val="080808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dirty="0"/>
              <a:t>#5  </a:t>
            </a:r>
          </a:p>
          <a:p>
            <a:r>
              <a:rPr lang="en-US" sz="3600" dirty="0"/>
              <a:t>chopper</a:t>
            </a:r>
          </a:p>
          <a:p>
            <a:r>
              <a:rPr lang="en-US" sz="3600" dirty="0"/>
              <a:t>copping</a:t>
            </a:r>
          </a:p>
          <a:p>
            <a:r>
              <a:rPr lang="en-US" sz="3600" dirty="0"/>
              <a:t>and</a:t>
            </a:r>
          </a:p>
          <a:p>
            <a:r>
              <a:rPr lang="en-US" sz="3600" dirty="0"/>
              <a:t>flake</a:t>
            </a:r>
          </a:p>
          <a:p>
            <a:r>
              <a:rPr lang="en-US" sz="3600" dirty="0"/>
              <a:t>tools</a:t>
            </a:r>
            <a:endParaRPr lang="en-US" sz="2400" b="0" dirty="0"/>
          </a:p>
          <a:p>
            <a:endParaRPr lang="en-US" b="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1" name="Text Box 4"/>
          <p:cNvSpPr txBox="1">
            <a:spLocks noChangeArrowheads="1"/>
          </p:cNvSpPr>
          <p:nvPr/>
        </p:nvSpPr>
        <p:spPr bwMode="auto">
          <a:xfrm>
            <a:off x="914400" y="2621340"/>
            <a:ext cx="7315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</a:pPr>
            <a:r>
              <a:rPr lang="en-US" sz="4800" dirty="0">
                <a:solidFill>
                  <a:schemeClr val="tx1"/>
                </a:solidFill>
              </a:rPr>
              <a:t>“chopper-chopping </a:t>
            </a:r>
            <a:endParaRPr lang="en-US" sz="4800" dirty="0" smtClean="0">
              <a:solidFill>
                <a:schemeClr val="tx1"/>
              </a:solidFill>
            </a:endParaRPr>
          </a:p>
          <a:p>
            <a:pPr eaLnBrk="0" hangingPunct="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</a:pPr>
            <a:r>
              <a:rPr lang="en-US" sz="4800" dirty="0" smtClean="0">
                <a:solidFill>
                  <a:schemeClr val="tx1"/>
                </a:solidFill>
              </a:rPr>
              <a:t>[</a:t>
            </a:r>
            <a:r>
              <a:rPr lang="en-US" sz="4800" dirty="0">
                <a:solidFill>
                  <a:schemeClr val="tx1"/>
                </a:solidFill>
              </a:rPr>
              <a:t>flake] tools” . . .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914400" y="671286"/>
            <a:ext cx="7315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Glossary</a:t>
            </a:r>
            <a:endParaRPr kumimoji="1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3" descr="21_66"/>
          <p:cNvPicPr>
            <a:picLocks noChangeAspect="1" noChangeArrowheads="1"/>
          </p:cNvPicPr>
          <p:nvPr/>
        </p:nvPicPr>
        <p:blipFill>
          <a:blip r:embed="rId3" cstate="print">
            <a:lum bright="-14000" contrast="-7000"/>
          </a:blip>
          <a:srcRect/>
          <a:stretch>
            <a:fillRect/>
          </a:stretch>
        </p:blipFill>
        <p:spPr bwMode="auto">
          <a:xfrm>
            <a:off x="914400" y="685800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26_30"/>
          <p:cNvPicPr>
            <a:picLocks noChangeAspect="1" noChangeArrowheads="1"/>
          </p:cNvPicPr>
          <p:nvPr/>
        </p:nvPicPr>
        <p:blipFill>
          <a:blip r:embed="rId3" cstate="print">
            <a:lum bright="-1000" contrast="20000"/>
          </a:blip>
          <a:srcRect/>
          <a:stretch>
            <a:fillRect/>
          </a:stretch>
        </p:blipFill>
        <p:spPr bwMode="auto">
          <a:xfrm>
            <a:off x="914400" y="1182515"/>
            <a:ext cx="7315200" cy="4456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3" descr="21_68"/>
          <p:cNvPicPr>
            <a:picLocks noChangeAspect="1" noChangeArrowheads="1"/>
          </p:cNvPicPr>
          <p:nvPr/>
        </p:nvPicPr>
        <p:blipFill>
          <a:blip r:embed="rId3" cstate="print">
            <a:lum bright="16000" contrast="-4000"/>
          </a:blip>
          <a:srcRect/>
          <a:stretch>
            <a:fillRect/>
          </a:stretch>
        </p:blipFill>
        <p:spPr bwMode="auto">
          <a:xfrm>
            <a:off x="914400" y="1066804"/>
            <a:ext cx="7315200" cy="4643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21_14"/>
          <p:cNvPicPr>
            <a:picLocks noChangeAspect="1" noChangeArrowheads="1"/>
          </p:cNvPicPr>
          <p:nvPr/>
        </p:nvPicPr>
        <p:blipFill>
          <a:blip r:embed="rId3" cstate="print">
            <a:lum bright="10000" contrast="4000"/>
          </a:blip>
          <a:srcRect/>
          <a:stretch>
            <a:fillRect/>
          </a:stretch>
        </p:blipFill>
        <p:spPr bwMode="auto">
          <a:xfrm>
            <a:off x="2162175" y="228600"/>
            <a:ext cx="481965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67" name="Rectangle 3"/>
          <p:cNvSpPr>
            <a:spLocks noChangeArrowheads="1"/>
          </p:cNvSpPr>
          <p:nvPr/>
        </p:nvSpPr>
        <p:spPr bwMode="auto">
          <a:xfrm>
            <a:off x="5867400" y="609600"/>
            <a:ext cx="76200" cy="5943600"/>
          </a:xfrm>
          <a:prstGeom prst="rect">
            <a:avLst/>
          </a:prstGeom>
          <a:solidFill>
            <a:schemeClr val="folHlink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b="0" baseline="30000">
                <a:solidFill>
                  <a:schemeClr val="tx1"/>
                </a:solidFill>
              </a:rPr>
              <a:t>    </a:t>
            </a:r>
          </a:p>
        </p:txBody>
      </p:sp>
      <p:sp>
        <p:nvSpPr>
          <p:cNvPr id="113668" name="Text Box 4"/>
          <p:cNvSpPr txBox="1">
            <a:spLocks noChangeArrowheads="1"/>
          </p:cNvSpPr>
          <p:nvPr/>
        </p:nvSpPr>
        <p:spPr bwMode="auto">
          <a:xfrm>
            <a:off x="3200400" y="3214688"/>
            <a:ext cx="2569934" cy="523220"/>
          </a:xfrm>
          <a:prstGeom prst="rect">
            <a:avLst/>
          </a:prstGeom>
          <a:solidFill>
            <a:srgbClr val="080808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 err="1"/>
              <a:t>Movius</a:t>
            </a:r>
            <a:r>
              <a:rPr lang="en-US" sz="2800" dirty="0"/>
              <a:t> Line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ChangeArrowheads="1"/>
          </p:cNvSpPr>
          <p:nvPr/>
        </p:nvSpPr>
        <p:spPr bwMode="auto">
          <a:xfrm>
            <a:off x="2247163" y="6339118"/>
            <a:ext cx="45583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</a:rPr>
              <a:t>Campbell and Loy, </a:t>
            </a:r>
            <a:r>
              <a:rPr lang="en-US" sz="1200" b="0" i="1" dirty="0">
                <a:solidFill>
                  <a:schemeClr val="tx1"/>
                </a:solidFill>
              </a:rPr>
              <a:t>Humankind Emerging, 7</a:t>
            </a:r>
            <a:r>
              <a:rPr lang="en-US" sz="1200" b="0" i="1" baseline="30000" dirty="0">
                <a:solidFill>
                  <a:schemeClr val="tx1"/>
                </a:solidFill>
              </a:rPr>
              <a:t>th</a:t>
            </a:r>
            <a:r>
              <a:rPr lang="en-US" sz="1200" b="0" i="1" dirty="0">
                <a:solidFill>
                  <a:schemeClr val="tx1"/>
                </a:solidFill>
              </a:rPr>
              <a:t> </a:t>
            </a:r>
            <a:r>
              <a:rPr lang="en-US" sz="1200" b="0" i="1" dirty="0" smtClean="0">
                <a:solidFill>
                  <a:schemeClr val="tx1"/>
                </a:solidFill>
              </a:rPr>
              <a:t>Ed.</a:t>
            </a:r>
            <a:r>
              <a:rPr lang="en-US" sz="1200" b="0" dirty="0" smtClean="0">
                <a:solidFill>
                  <a:schemeClr val="tx1"/>
                </a:solidFill>
              </a:rPr>
              <a:t>, </a:t>
            </a:r>
            <a:r>
              <a:rPr lang="en-US" sz="1200" b="0" dirty="0">
                <a:solidFill>
                  <a:schemeClr val="tx1"/>
                </a:solidFill>
              </a:rPr>
              <a:t>p. </a:t>
            </a:r>
            <a:r>
              <a:rPr lang="en-US" sz="1200" b="0" dirty="0" smtClean="0">
                <a:solidFill>
                  <a:schemeClr val="tx1"/>
                </a:solidFill>
              </a:rPr>
              <a:t>334</a:t>
            </a:r>
            <a:endParaRPr lang="en-US" sz="1200" b="0" dirty="0">
              <a:solidFill>
                <a:schemeClr val="tx1"/>
              </a:solidFill>
            </a:endParaRPr>
          </a:p>
        </p:txBody>
      </p:sp>
      <p:pic>
        <p:nvPicPr>
          <p:cNvPr id="114691" name="Picture 3" descr="Movius_line7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49213"/>
            <a:ext cx="7162800" cy="6323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692" name="AutoShape 4"/>
          <p:cNvSpPr>
            <a:spLocks noChangeArrowheads="1"/>
          </p:cNvSpPr>
          <p:nvPr/>
        </p:nvSpPr>
        <p:spPr bwMode="auto">
          <a:xfrm>
            <a:off x="4419600" y="304800"/>
            <a:ext cx="457200" cy="1981200"/>
          </a:xfrm>
          <a:prstGeom prst="downArrow">
            <a:avLst>
              <a:gd name="adj1" fmla="val 50000"/>
              <a:gd name="adj2" fmla="val 108333"/>
            </a:avLst>
          </a:prstGeom>
          <a:solidFill>
            <a:srgbClr val="FFC0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4693" name="Text Box 5"/>
          <p:cNvSpPr txBox="1">
            <a:spLocks noChangeArrowheads="1"/>
          </p:cNvSpPr>
          <p:nvPr/>
        </p:nvSpPr>
        <p:spPr bwMode="auto">
          <a:xfrm>
            <a:off x="4876800" y="1081088"/>
            <a:ext cx="256993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chemeClr val="tx1"/>
                </a:solidFill>
              </a:rPr>
              <a:t>Movius</a:t>
            </a:r>
            <a:r>
              <a:rPr lang="en-US" sz="2800" dirty="0">
                <a:solidFill>
                  <a:schemeClr val="tx1"/>
                </a:solidFill>
              </a:rPr>
              <a:t> Line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42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algn="ctr">
              <a:defRPr/>
            </a:pPr>
            <a:r>
              <a:rPr lang="en-US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Glossary</a:t>
            </a:r>
            <a:endParaRPr lang="en-US" sz="6000" b="1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457200" y="2971800"/>
            <a:ext cx="8077200" cy="1766637"/>
          </a:xfrm>
        </p:spPr>
        <p:txBody>
          <a:bodyPr>
            <a:spAutoFit/>
          </a:bodyPr>
          <a:lstStyle/>
          <a:p>
            <a:pPr marL="0" indent="0" algn="ctr">
              <a:buFontTx/>
              <a:buNone/>
            </a:pPr>
            <a:r>
              <a:rPr lang="en-US" b="1" i="1" dirty="0" err="1">
                <a:solidFill>
                  <a:schemeClr val="bg1">
                    <a:lumMod val="90000"/>
                  </a:schemeClr>
                </a:solidFill>
              </a:rPr>
              <a:t>osteo</a:t>
            </a:r>
            <a:r>
              <a:rPr lang="en-US" b="1" dirty="0">
                <a:solidFill>
                  <a:schemeClr val="bg1">
                    <a:lumMod val="90000"/>
                  </a:schemeClr>
                </a:solidFill>
              </a:rPr>
              <a:t> = "bone"</a:t>
            </a:r>
          </a:p>
          <a:p>
            <a:pPr marL="0" indent="0" algn="ctr">
              <a:buFontTx/>
              <a:buNone/>
            </a:pPr>
            <a:endParaRPr lang="en-US" b="1" dirty="0">
              <a:solidFill>
                <a:schemeClr val="accent1"/>
              </a:solidFill>
            </a:endParaRPr>
          </a:p>
          <a:p>
            <a:pPr marL="0" indent="0" algn="ctr">
              <a:buFontTx/>
              <a:buNone/>
            </a:pPr>
            <a:r>
              <a:rPr lang="en-US" b="1" i="1" dirty="0" err="1"/>
              <a:t>donto</a:t>
            </a:r>
            <a:r>
              <a:rPr lang="en-US" b="1" dirty="0"/>
              <a:t> = "tooth"</a:t>
            </a:r>
          </a:p>
        </p:txBody>
      </p:sp>
      <p:sp>
        <p:nvSpPr>
          <p:cNvPr id="135172" name="Text Box 4"/>
          <p:cNvSpPr txBox="1">
            <a:spLocks noChangeArrowheads="1"/>
          </p:cNvSpPr>
          <p:nvPr/>
        </p:nvSpPr>
        <p:spPr bwMode="auto">
          <a:xfrm>
            <a:off x="476250" y="1836742"/>
            <a:ext cx="7888288" cy="75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lang="en-US" sz="4800" b="1" kern="1200" dirty="0" err="1">
                <a:solidFill>
                  <a:srgbClr val="F1F7E9">
                    <a:lumMod val="90000"/>
                  </a:srgbClr>
                </a:solidFill>
                <a:latin typeface="Verdana" pitchFamily="34" charset="0"/>
                <a:ea typeface="+mn-ea"/>
                <a:cs typeface="+mn-cs"/>
              </a:rPr>
              <a:t>osteodontokeratic</a:t>
            </a:r>
            <a:endParaRPr lang="en-US" sz="4000" b="1" kern="1200" dirty="0">
              <a:solidFill>
                <a:srgbClr val="F1F7E9">
                  <a:lumMod val="90000"/>
                </a:srgbClr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10_5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1650" y="914400"/>
            <a:ext cx="343535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715" name="Text Box 3"/>
          <p:cNvSpPr txBox="1">
            <a:spLocks noChangeArrowheads="1"/>
          </p:cNvSpPr>
          <p:nvPr/>
        </p:nvSpPr>
        <p:spPr bwMode="auto">
          <a:xfrm>
            <a:off x="762000" y="76200"/>
            <a:ext cx="80010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  <a:buClr>
                <a:schemeClr val="hlink"/>
              </a:buClr>
            </a:pPr>
            <a:r>
              <a:rPr kumimoji="1" lang="en-US" sz="1400" b="0">
                <a:hlinkClick r:id="rId4"/>
              </a:rPr>
              <a:t>To Class Slides Set</a:t>
            </a:r>
            <a:r>
              <a:rPr kumimoji="1" lang="en-US" sz="1400">
                <a:hlinkClick r:id="rId4"/>
              </a:rPr>
              <a:t> </a:t>
            </a:r>
            <a:r>
              <a:rPr kumimoji="1" lang="en-US" sz="1400" b="0">
                <a:hlinkClick r:id="rId4"/>
              </a:rPr>
              <a:t>22</a:t>
            </a:r>
            <a:endParaRPr kumimoji="1" lang="en-US" sz="1400" b="0"/>
          </a:p>
          <a:p>
            <a:pPr eaLnBrk="0" hangingPunct="0">
              <a:spcBef>
                <a:spcPct val="20000"/>
              </a:spcBef>
              <a:buClr>
                <a:schemeClr val="hlink"/>
              </a:buClr>
            </a:pPr>
            <a:r>
              <a:rPr kumimoji="1" lang="en-US" sz="1800"/>
              <a:t>Next: Tools and Technologies II</a:t>
            </a:r>
          </a:p>
        </p:txBody>
      </p:sp>
      <p:sp>
        <p:nvSpPr>
          <p:cNvPr id="115716" name="Text Box 4"/>
          <p:cNvSpPr txBox="1">
            <a:spLocks noChangeArrowheads="1"/>
          </p:cNvSpPr>
          <p:nvPr/>
        </p:nvSpPr>
        <p:spPr bwMode="auto">
          <a:xfrm>
            <a:off x="0" y="6172204"/>
            <a:ext cx="9144000" cy="58477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1" lang="en-US" sz="3200" dirty="0"/>
              <a:t>Making and Using </a:t>
            </a:r>
            <a:r>
              <a:rPr kumimoji="1" lang="en-US" sz="3200" dirty="0" err="1"/>
              <a:t>Lithic</a:t>
            </a:r>
            <a:r>
              <a:rPr kumimoji="1" lang="en-US" sz="3200" dirty="0"/>
              <a:t> Tools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808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5988" y="762004"/>
            <a:ext cx="7313612" cy="52673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136197" name="Text Box 5"/>
          <p:cNvSpPr txBox="1">
            <a:spLocks noChangeArrowheads="1"/>
          </p:cNvSpPr>
          <p:nvPr/>
        </p:nvSpPr>
        <p:spPr bwMode="auto">
          <a:xfrm>
            <a:off x="2413001" y="6339118"/>
            <a:ext cx="430714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0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  <a:hlinkClick r:id="rId4"/>
              </a:rPr>
              <a:t>http://www.sfu.ca/archaeology/museum/ask/a6.htm</a:t>
            </a:r>
            <a:endParaRPr lang="en-US" sz="1200" b="0" kern="1200" dirty="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152151"/>
            <a:ext cx="1701210" cy="1828800"/>
          </a:xfrm>
          <a:prstGeom prst="rect">
            <a:avLst/>
          </a:prstGeom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903394" y="5588000"/>
            <a:ext cx="143340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kern="1200" dirty="0" smtClean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11</a:t>
            </a:r>
            <a:r>
              <a:rPr lang="en-US" sz="1600" b="1" kern="1200" baseline="30000" dirty="0" smtClean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th</a:t>
            </a:r>
            <a:r>
              <a:rPr lang="en-US" sz="1600" b="1" kern="1200" dirty="0" smtClean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 </a:t>
            </a:r>
            <a:r>
              <a:rPr lang="en-US" sz="16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p. </a:t>
            </a:r>
            <a:r>
              <a:rPr lang="en-US" sz="1600" b="1" kern="1200" dirty="0" smtClean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315</a:t>
            </a:r>
            <a:endParaRPr lang="en-US" sz="1600" b="1" kern="1200" dirty="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AutoShape 5"/>
          <p:cNvSpPr>
            <a:spLocks noChangeArrowheads="1"/>
          </p:cNvSpPr>
          <p:nvPr/>
        </p:nvSpPr>
        <p:spPr bwMode="auto">
          <a:xfrm>
            <a:off x="179390" y="4508504"/>
            <a:ext cx="976312" cy="409575"/>
          </a:xfrm>
          <a:prstGeom prst="rightArrow">
            <a:avLst>
              <a:gd name="adj1" fmla="val 50000"/>
              <a:gd name="adj2" fmla="val 50245"/>
            </a:avLst>
          </a:prstGeom>
          <a:solidFill>
            <a:srgbClr val="FF99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i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498" name="Rectangle 1026"/>
          <p:cNvSpPr>
            <a:spLocks noGrp="1" noChangeArrowheads="1"/>
          </p:cNvSpPr>
          <p:nvPr>
            <p:ph type="ctrTitle" idx="4294967295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algn="ctr">
              <a:defRPr/>
            </a:pPr>
            <a:r>
              <a:rPr lang="en-US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Glossary</a:t>
            </a:r>
            <a:endParaRPr lang="en-US" sz="6000" b="1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38243" name="Rectangle 1027"/>
          <p:cNvSpPr>
            <a:spLocks noGrp="1" noChangeArrowheads="1"/>
          </p:cNvSpPr>
          <p:nvPr>
            <p:ph type="subTitle" idx="4294967295"/>
          </p:nvPr>
        </p:nvSpPr>
        <p:spPr>
          <a:xfrm>
            <a:off x="457200" y="2971804"/>
            <a:ext cx="8077200" cy="2948499"/>
          </a:xfrm>
        </p:spPr>
        <p:txBody>
          <a:bodyPr>
            <a:spAutoFit/>
          </a:bodyPr>
          <a:lstStyle/>
          <a:p>
            <a:pPr marL="0" indent="0" algn="ctr">
              <a:buFontTx/>
              <a:buNone/>
            </a:pPr>
            <a:r>
              <a:rPr lang="en-US" b="1" i="1" dirty="0" err="1">
                <a:solidFill>
                  <a:schemeClr val="bg1">
                    <a:lumMod val="90000"/>
                  </a:schemeClr>
                </a:solidFill>
              </a:rPr>
              <a:t>osteo</a:t>
            </a:r>
            <a:r>
              <a:rPr lang="en-US" b="1" dirty="0">
                <a:solidFill>
                  <a:schemeClr val="bg1">
                    <a:lumMod val="90000"/>
                  </a:schemeClr>
                </a:solidFill>
              </a:rPr>
              <a:t> = "bone"</a:t>
            </a:r>
          </a:p>
          <a:p>
            <a:pPr marL="0" indent="0" algn="ctr">
              <a:buFontTx/>
              <a:buNone/>
            </a:pPr>
            <a:endParaRPr lang="en-US" b="1" dirty="0">
              <a:solidFill>
                <a:schemeClr val="bg1">
                  <a:lumMod val="90000"/>
                </a:schemeClr>
              </a:solidFill>
            </a:endParaRPr>
          </a:p>
          <a:p>
            <a:pPr marL="0" indent="0" algn="ctr">
              <a:buFontTx/>
              <a:buNone/>
            </a:pPr>
            <a:r>
              <a:rPr lang="en-US" b="1" i="1" dirty="0" err="1">
                <a:solidFill>
                  <a:schemeClr val="bg1">
                    <a:lumMod val="90000"/>
                  </a:schemeClr>
                </a:solidFill>
              </a:rPr>
              <a:t>donto</a:t>
            </a:r>
            <a:r>
              <a:rPr lang="en-US" b="1" dirty="0">
                <a:solidFill>
                  <a:schemeClr val="bg1">
                    <a:lumMod val="90000"/>
                  </a:schemeClr>
                </a:solidFill>
              </a:rPr>
              <a:t> = "tooth"</a:t>
            </a:r>
          </a:p>
          <a:p>
            <a:pPr marL="0" indent="0" algn="ctr">
              <a:buFontTx/>
              <a:buNone/>
            </a:pPr>
            <a:endParaRPr lang="en-US" b="1" dirty="0">
              <a:solidFill>
                <a:schemeClr val="accent1"/>
              </a:solidFill>
            </a:endParaRPr>
          </a:p>
          <a:p>
            <a:pPr marL="0" indent="0" algn="ctr">
              <a:buFontTx/>
              <a:buNone/>
            </a:pPr>
            <a:r>
              <a:rPr lang="en-US" b="1" i="1" dirty="0" err="1"/>
              <a:t>keratic</a:t>
            </a:r>
            <a:r>
              <a:rPr lang="en-US" b="1" dirty="0"/>
              <a:t> = "horn" </a:t>
            </a:r>
            <a:endParaRPr lang="en-US" sz="4000" b="1" dirty="0"/>
          </a:p>
        </p:txBody>
      </p:sp>
      <p:sp>
        <p:nvSpPr>
          <p:cNvPr id="138244" name="Text Box 1028"/>
          <p:cNvSpPr txBox="1">
            <a:spLocks noChangeArrowheads="1"/>
          </p:cNvSpPr>
          <p:nvPr/>
        </p:nvSpPr>
        <p:spPr bwMode="auto">
          <a:xfrm>
            <a:off x="476250" y="1836742"/>
            <a:ext cx="7888288" cy="75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lang="en-US" sz="4800" b="1" kern="1200" dirty="0" err="1">
                <a:solidFill>
                  <a:srgbClr val="F1F7E9">
                    <a:lumMod val="90000"/>
                  </a:srgbClr>
                </a:solidFill>
                <a:latin typeface="Verdana" pitchFamily="34" charset="0"/>
                <a:ea typeface="+mn-ea"/>
                <a:cs typeface="+mn-cs"/>
              </a:rPr>
              <a:t>osteodontokeratic</a:t>
            </a:r>
            <a:endParaRPr lang="en-US" sz="4000" b="1" kern="1200" dirty="0">
              <a:solidFill>
                <a:srgbClr val="F1F7E9">
                  <a:lumMod val="90000"/>
                </a:srgbClr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7" name="Picture 3" descr="Turn815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76200"/>
            <a:ext cx="1836738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155700" y="5715000"/>
            <a:ext cx="6657593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baseline="300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Reconstruction of a </a:t>
            </a:r>
            <a:r>
              <a:rPr lang="en-US" sz="2400" b="1" kern="1200" baseline="30000" dirty="0" err="1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Natufian</a:t>
            </a:r>
            <a:r>
              <a:rPr lang="en-US" sz="2400" b="1" kern="1200" baseline="300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 gazelle horn reaping knife,</a:t>
            </a:r>
            <a:endParaRPr lang="en-US" sz="2400" b="1" kern="1200" dirty="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baseline="300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with inset flint blades.</a:t>
            </a:r>
          </a:p>
          <a:p>
            <a:r>
              <a:rPr lang="en-US" sz="1200" b="0" i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Understanding Physical Anthropology and Archaeology (9</a:t>
            </a:r>
            <a:r>
              <a:rPr lang="en-US" sz="1200" b="0" i="1" kern="1200" baseline="300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th</a:t>
            </a:r>
            <a:r>
              <a:rPr lang="en-US" sz="1200" b="0" i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 </a:t>
            </a:r>
            <a:r>
              <a:rPr lang="en-US" sz="1200" b="0" i="1" dirty="0" smtClean="0">
                <a:solidFill>
                  <a:srgbClr val="003300"/>
                </a:solidFill>
              </a:rPr>
              <a:t>Ed.</a:t>
            </a:r>
            <a:r>
              <a:rPr lang="en-US" sz="1200" b="0" i="1" kern="1200" dirty="0" smtClean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), </a:t>
            </a:r>
            <a:r>
              <a:rPr lang="en-US" sz="1200" b="0" kern="1200" dirty="0" smtClean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 </a:t>
            </a:r>
            <a:r>
              <a:rPr lang="en-US" sz="1200" b="0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p. </a:t>
            </a:r>
            <a:r>
              <a:rPr lang="en-US" sz="1200" b="0" kern="1200" dirty="0" smtClean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328 </a:t>
            </a:r>
            <a:endParaRPr lang="en-US" sz="1200" b="0" kern="1200" dirty="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808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5988" y="547918"/>
            <a:ext cx="7313612" cy="52673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141315" name="Text Box 3"/>
          <p:cNvSpPr txBox="1">
            <a:spLocks noChangeArrowheads="1"/>
          </p:cNvSpPr>
          <p:nvPr/>
        </p:nvSpPr>
        <p:spPr bwMode="auto">
          <a:xfrm>
            <a:off x="2027239" y="5866040"/>
            <a:ext cx="5107488" cy="40011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Devon Island, High Arctic Canada.</a:t>
            </a:r>
          </a:p>
        </p:txBody>
      </p:sp>
      <p:sp>
        <p:nvSpPr>
          <p:cNvPr id="141318" name="Text Box 6"/>
          <p:cNvSpPr txBox="1">
            <a:spLocks noChangeArrowheads="1"/>
          </p:cNvSpPr>
          <p:nvPr/>
        </p:nvSpPr>
        <p:spPr bwMode="auto">
          <a:xfrm>
            <a:off x="2159000" y="6339118"/>
            <a:ext cx="480452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0" kern="1200" dirty="0">
                <a:solidFill>
                  <a:srgbClr val="003300"/>
                </a:solidFill>
                <a:latin typeface="Arial" pitchFamily="34" charset="0"/>
                <a:ea typeface="+mn-ea"/>
                <a:cs typeface="Arial" pitchFamily="34" charset="0"/>
                <a:hlinkClick r:id="rId4"/>
              </a:rPr>
              <a:t>www.arts.uwaterloo.ca/ANTHRO/rwpark/ArcticArchStuff/TLArts.html</a:t>
            </a:r>
            <a:endParaRPr lang="en-US" sz="1200" b="0" kern="1200" dirty="0">
              <a:solidFill>
                <a:srgbClr val="0033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886200"/>
            <a:ext cx="1701210" cy="1828800"/>
          </a:xfrm>
          <a:prstGeom prst="rect">
            <a:avLst/>
          </a:prstGeom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903394" y="5334000"/>
            <a:ext cx="143340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10</a:t>
            </a:r>
            <a:r>
              <a:rPr lang="en-US" sz="1600" b="1" kern="1200" baseline="300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th</a:t>
            </a:r>
            <a:r>
              <a:rPr lang="en-US" sz="16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 p. 321</a:t>
            </a:r>
          </a:p>
        </p:txBody>
      </p:sp>
      <p:sp>
        <p:nvSpPr>
          <p:cNvPr id="13" name="AutoShape 5"/>
          <p:cNvSpPr>
            <a:spLocks noChangeArrowheads="1"/>
          </p:cNvSpPr>
          <p:nvPr/>
        </p:nvSpPr>
        <p:spPr bwMode="auto">
          <a:xfrm rot="5400000">
            <a:off x="1469232" y="3483770"/>
            <a:ext cx="976312" cy="409575"/>
          </a:xfrm>
          <a:prstGeom prst="rightArrow">
            <a:avLst>
              <a:gd name="adj1" fmla="val 50000"/>
              <a:gd name="adj2" fmla="val 50245"/>
            </a:avLst>
          </a:prstGeom>
          <a:solidFill>
            <a:srgbClr val="FF99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i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2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587375"/>
            <a:ext cx="7772400" cy="579438"/>
          </a:xfrm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>
                <a:solidFill>
                  <a:srgbClr val="08080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Tools and Technologies</a:t>
            </a:r>
            <a:endParaRPr lang="en-US" sz="6600">
              <a:solidFill>
                <a:srgbClr val="080808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43363" name="Rectangle 7"/>
          <p:cNvSpPr>
            <a:spLocks noChangeArrowheads="1"/>
          </p:cNvSpPr>
          <p:nvPr/>
        </p:nvSpPr>
        <p:spPr bwMode="auto">
          <a:xfrm>
            <a:off x="915988" y="4113217"/>
            <a:ext cx="7313612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  <a:buClr>
                <a:srgbClr val="808000"/>
              </a:buClr>
              <a:buFontTx/>
              <a:buChar char="•"/>
            </a:pPr>
            <a:r>
              <a:rPr kumimoji="1" lang="en-US" sz="36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lithic (stone)</a:t>
            </a:r>
          </a:p>
        </p:txBody>
      </p:sp>
      <p:sp>
        <p:nvSpPr>
          <p:cNvPr id="143364" name="Rectangle 8"/>
          <p:cNvSpPr>
            <a:spLocks noChangeArrowheads="1"/>
          </p:cNvSpPr>
          <p:nvPr/>
        </p:nvSpPr>
        <p:spPr bwMode="auto">
          <a:xfrm>
            <a:off x="915988" y="2727329"/>
            <a:ext cx="7313612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  <a:buClr>
                <a:srgbClr val="808000"/>
              </a:buClr>
              <a:buFontTx/>
              <a:buChar char="•"/>
            </a:pPr>
            <a:r>
              <a:rPr kumimoji="1" lang="en-US" sz="3600" b="1" kern="1200" dirty="0">
                <a:solidFill>
                  <a:srgbClr val="F1F7E9">
                    <a:lumMod val="90000"/>
                  </a:srgbClr>
                </a:solidFill>
                <a:latin typeface="Verdana" pitchFamily="34" charset="0"/>
                <a:ea typeface="+mn-ea"/>
                <a:cs typeface="+mn-cs"/>
              </a:rPr>
              <a:t>bone, tooth, horn / antler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3106738"/>
            <a:ext cx="7315200" cy="3141662"/>
          </a:xfrm>
        </p:spPr>
        <p:txBody>
          <a:bodyPr wrap="none"/>
          <a:lstStyle/>
          <a:p>
            <a:pPr marL="609600" indent="-609600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800" b="1" dirty="0" smtClean="0"/>
              <a:t>basic </a:t>
            </a:r>
            <a:r>
              <a:rPr lang="en-US" sz="2800" b="1" i="1" dirty="0" smtClean="0"/>
              <a:t>types</a:t>
            </a:r>
            <a:endParaRPr lang="en-US" sz="2800" b="1" dirty="0" smtClean="0"/>
          </a:p>
          <a:p>
            <a:pPr marL="609600" indent="-609600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800" b="1" dirty="0" smtClean="0"/>
              <a:t>basic </a:t>
            </a:r>
            <a:r>
              <a:rPr lang="en-US" sz="2800" b="1" i="1" dirty="0" smtClean="0"/>
              <a:t>techniques of manufacture</a:t>
            </a:r>
          </a:p>
          <a:p>
            <a:pPr marL="609600" indent="-609600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800" b="1" dirty="0" smtClean="0"/>
              <a:t>basic </a:t>
            </a:r>
            <a:r>
              <a:rPr lang="en-US" sz="2800" b="1" i="1" dirty="0" smtClean="0"/>
              <a:t>tool uses</a:t>
            </a:r>
          </a:p>
          <a:p>
            <a:pPr marL="609600" indent="-609600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800" b="1" dirty="0" smtClean="0"/>
              <a:t>Upper Paleolithic </a:t>
            </a:r>
            <a:r>
              <a:rPr lang="en-US" sz="2800" b="1" i="1" dirty="0" smtClean="0"/>
              <a:t>traditions</a:t>
            </a:r>
            <a:endParaRPr lang="en-US" sz="2800" b="1" dirty="0" smtClean="0"/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2438400" y="1677988"/>
            <a:ext cx="4225925" cy="912812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  <a:buClr>
                <a:schemeClr val="hlink"/>
              </a:buClr>
            </a:pPr>
            <a:r>
              <a:rPr kumimoji="1" lang="en-US" sz="4400" dirty="0" err="1">
                <a:solidFill>
                  <a:schemeClr val="tx1"/>
                </a:solidFill>
              </a:rPr>
              <a:t>lithic</a:t>
            </a:r>
            <a:r>
              <a:rPr kumimoji="1" lang="en-US" sz="4400" dirty="0">
                <a:solidFill>
                  <a:schemeClr val="tx1"/>
                </a:solidFill>
              </a:rPr>
              <a:t> tools</a:t>
            </a:r>
          </a:p>
          <a:p>
            <a:endParaRPr lang="en-US" sz="4400" b="0" baseline="30000" dirty="0">
              <a:solidFill>
                <a:schemeClr val="tx1"/>
              </a:solidFill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762000"/>
            <a:ext cx="7315200" cy="400110"/>
          </a:xfr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000" i="0" dirty="0" smtClean="0">
                <a:solidFill>
                  <a:srgbClr val="080808"/>
                </a:solidFill>
              </a:rPr>
              <a:t>Stone Tools and Technologies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33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33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33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5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914400" y="3218835"/>
            <a:ext cx="7315200" cy="2191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</a:pPr>
            <a:r>
              <a:rPr lang="en-US" sz="4400" dirty="0">
                <a:solidFill>
                  <a:schemeClr val="tx1"/>
                </a:solidFill>
              </a:rPr>
              <a:t>tradition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</a:pPr>
            <a:endParaRPr lang="en-US" sz="4400" dirty="0">
              <a:solidFill>
                <a:schemeClr val="tx1"/>
              </a:solidFill>
            </a:endParaRPr>
          </a:p>
          <a:p>
            <a:pPr eaLnBrk="0" hangingPunct="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</a:pPr>
            <a:r>
              <a:rPr lang="en-US" sz="4400" dirty="0">
                <a:solidFill>
                  <a:schemeClr val="tx1"/>
                </a:solidFill>
              </a:rPr>
              <a:t>horizon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914400" y="671286"/>
            <a:ext cx="7315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Glossary</a:t>
            </a:r>
            <a:endParaRPr kumimoji="1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1">
                  <a:shade val="30000"/>
                  <a:satMod val="115000"/>
                  <a:alpha val="0"/>
                </a:schemeClr>
              </a:gs>
              <a:gs pos="50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C00000">
                  <a:alpha val="49000"/>
                </a:srgb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1" kern="1200" dirty="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  <a:p>
            <a:pPr algn="ctr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317" y="0"/>
            <a:ext cx="5191365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24000" y="1725609"/>
            <a:ext cx="6172200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+mn-ea"/>
                <a:cs typeface="+mn-cs"/>
              </a:rPr>
              <a:t>. . . or how to make sense</a:t>
            </a:r>
            <a:br>
              <a:rPr lang="en-US" sz="3200" b="1" kern="1200" dirty="0"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+mn-ea"/>
                <a:cs typeface="+mn-cs"/>
              </a:rPr>
            </a:br>
            <a:r>
              <a:rPr lang="en-US" sz="3200" b="1" kern="1200" dirty="0"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+mn-ea"/>
                <a:cs typeface="+mn-cs"/>
              </a:rPr>
              <a:t>out of</a:t>
            </a:r>
            <a:br>
              <a:rPr lang="en-US" sz="3200" b="1" kern="1200" dirty="0"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+mn-ea"/>
                <a:cs typeface="+mn-cs"/>
              </a:rPr>
            </a:br>
            <a:r>
              <a:rPr lang="en-US" sz="3200" b="1" kern="1200" dirty="0"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+mn-ea"/>
                <a:cs typeface="+mn-cs"/>
              </a:rPr>
              <a:t>Ch. </a:t>
            </a:r>
            <a:r>
              <a:rPr lang="en-US" sz="3200" b="1" kern="1200" dirty="0" smtClean="0"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+mn-ea"/>
                <a:cs typeface="+mn-cs"/>
              </a:rPr>
              <a:t>12 </a:t>
            </a:r>
            <a:r>
              <a:rPr lang="en-US" sz="3200" b="1" kern="1200" dirty="0"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+mn-ea"/>
                <a:cs typeface="+mn-cs"/>
              </a:rPr>
              <a:t>of the text . . .</a:t>
            </a:r>
          </a:p>
        </p:txBody>
      </p:sp>
      <p:sp>
        <p:nvSpPr>
          <p:cNvPr id="10" name="Rectangle 9"/>
          <p:cNvSpPr/>
          <p:nvPr/>
        </p:nvSpPr>
        <p:spPr>
          <a:xfrm>
            <a:off x="2849300" y="5446486"/>
            <a:ext cx="3810000" cy="420914"/>
          </a:xfrm>
          <a:prstGeom prst="rect">
            <a:avLst/>
          </a:prstGeom>
          <a:noFill/>
          <a:ln w="7620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914400" y="3218835"/>
            <a:ext cx="7315200" cy="2191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lang="en-US" sz="4400" b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tradition</a:t>
            </a:r>
          </a:p>
          <a:p>
            <a:pPr algn="ctr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endParaRPr lang="en-US" sz="4400" b="1" kern="1200" dirty="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  <a:p>
            <a:pPr algn="ctr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lang="en-US" sz="4400" b="1" kern="1200" dirty="0">
                <a:solidFill>
                  <a:schemeClr val="accent1">
                    <a:lumMod val="20000"/>
                    <a:lumOff val="80000"/>
                  </a:schemeClr>
                </a:solidFill>
                <a:latin typeface="Verdana" pitchFamily="34" charset="0"/>
                <a:ea typeface="+mn-ea"/>
                <a:cs typeface="+mn-cs"/>
              </a:rPr>
              <a:t>horizon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914400" y="671286"/>
            <a:ext cx="7315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Glossary</a:t>
            </a:r>
            <a:endParaRPr kumimoji="1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400" y="3429000"/>
            <a:ext cx="7315200" cy="2836862"/>
          </a:xfrm>
        </p:spPr>
        <p:txBody>
          <a:bodyPr>
            <a:spAutoFit/>
          </a:bodyPr>
          <a:lstStyle/>
          <a:p>
            <a:pPr marL="0" indent="0" algn="ctr">
              <a:buFontTx/>
              <a:buNone/>
            </a:pPr>
            <a:r>
              <a:rPr lang="en-US" sz="3600" b="1" dirty="0" smtClean="0"/>
              <a:t>similarity of elements over considerable time in a delimited area</a:t>
            </a:r>
          </a:p>
          <a:p>
            <a:pPr marL="0" indent="0">
              <a:buFontTx/>
              <a:buNone/>
            </a:pPr>
            <a:endParaRPr lang="en-US" b="1" dirty="0" smtClean="0"/>
          </a:p>
          <a:p>
            <a:pPr marL="1028700" lvl="1" indent="-342900"/>
            <a:r>
              <a:rPr lang="en-US" b="1" dirty="0" smtClean="0"/>
              <a:t>site, locality or region</a:t>
            </a:r>
            <a:endParaRPr lang="en-US" sz="2400" b="1" dirty="0" smtClean="0"/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914400" y="2286000"/>
            <a:ext cx="7315200" cy="840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</a:pPr>
            <a:r>
              <a:rPr lang="en-US" sz="5400" dirty="0">
                <a:solidFill>
                  <a:schemeClr val="tx1"/>
                </a:solidFill>
              </a:rPr>
              <a:t>tradition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914400" y="671286"/>
            <a:ext cx="7315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Glossary</a:t>
            </a:r>
            <a:endParaRPr kumimoji="1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85966" y="6248177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>
              <a:lnSpc>
                <a:spcPct val="150000"/>
              </a:lnSpc>
            </a:pPr>
            <a:r>
              <a:rPr lang="en-US" sz="1200" b="0" i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Understanding Humans, 10</a:t>
            </a:r>
            <a:r>
              <a:rPr lang="en-US" sz="1200" b="0" i="1" kern="1200" baseline="300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th</a:t>
            </a:r>
            <a:r>
              <a:rPr lang="en-US" sz="1200" b="0" i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 </a:t>
            </a:r>
            <a:r>
              <a:rPr lang="en-US" sz="1200" b="0" i="1" dirty="0" smtClean="0">
                <a:solidFill>
                  <a:srgbClr val="003300"/>
                </a:solidFill>
              </a:rPr>
              <a:t>Ed.</a:t>
            </a:r>
            <a:r>
              <a:rPr lang="en-US" sz="1200" b="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, </a:t>
            </a:r>
            <a:r>
              <a:rPr lang="en-US" sz="1200" b="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p. 257</a:t>
            </a:r>
          </a:p>
        </p:txBody>
      </p:sp>
      <p:pic>
        <p:nvPicPr>
          <p:cNvPr id="10" name="Picture 9" descr="12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0" y="562428"/>
            <a:ext cx="7772400" cy="5300776"/>
          </a:xfrm>
          <a:prstGeom prst="rect">
            <a:avLst/>
          </a:prstGeom>
        </p:spPr>
      </p:pic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593050" y="5838373"/>
            <a:ext cx="799129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Cultural periods of the European Upper Paleolithic.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5167086" y="4953000"/>
            <a:ext cx="3505200" cy="4572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is the “culture”</a:t>
            </a: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2910114" y="5363028"/>
            <a:ext cx="5257800" cy="4572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the technique is called “</a:t>
            </a:r>
            <a:r>
              <a:rPr lang="en-US" sz="2000" b="1" kern="1200" dirty="0" err="1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Levallois</a:t>
            </a:r>
            <a:r>
              <a:rPr lang="en-US" sz="2000" b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”</a:t>
            </a: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5867400" y="4542975"/>
            <a:ext cx="1868714" cy="591457"/>
          </a:xfrm>
          <a:prstGeom prst="ellipse">
            <a:avLst/>
          </a:prstGeom>
          <a:noFill/>
          <a:ln w="76200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Oval 8"/>
          <p:cNvSpPr>
            <a:spLocks noChangeArrowheads="1"/>
          </p:cNvSpPr>
          <p:nvPr/>
        </p:nvSpPr>
        <p:spPr bwMode="auto">
          <a:xfrm>
            <a:off x="5555340" y="4539342"/>
            <a:ext cx="2576286" cy="990600"/>
          </a:xfrm>
          <a:prstGeom prst="ellipse">
            <a:avLst/>
          </a:prstGeom>
          <a:noFill/>
          <a:ln w="76200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2808512" y="5214258"/>
            <a:ext cx="5457825" cy="762000"/>
          </a:xfrm>
          <a:prstGeom prst="ellipse">
            <a:avLst/>
          </a:prstGeom>
          <a:noFill/>
          <a:ln w="76200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85966" y="6248177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>
              <a:lnSpc>
                <a:spcPct val="150000"/>
              </a:lnSpc>
            </a:pPr>
            <a:r>
              <a:rPr lang="en-US" sz="1200" b="0" i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Understanding Humans, 10</a:t>
            </a:r>
            <a:r>
              <a:rPr lang="en-US" sz="1200" b="0" i="1" kern="1200" baseline="300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th</a:t>
            </a:r>
            <a:r>
              <a:rPr lang="en-US" sz="1200" b="0" i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 </a:t>
            </a:r>
            <a:r>
              <a:rPr lang="en-US" sz="1200" b="0" i="1" dirty="0" smtClean="0">
                <a:solidFill>
                  <a:srgbClr val="003300"/>
                </a:solidFill>
              </a:rPr>
              <a:t>Ed.</a:t>
            </a:r>
            <a:r>
              <a:rPr lang="en-US" sz="1200" b="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, </a:t>
            </a:r>
            <a:r>
              <a:rPr lang="en-US" sz="1200" b="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p. 257</a:t>
            </a:r>
          </a:p>
        </p:txBody>
      </p:sp>
      <p:pic>
        <p:nvPicPr>
          <p:cNvPr id="10" name="Picture 9" descr="12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0" y="562428"/>
            <a:ext cx="7772400" cy="5300776"/>
          </a:xfrm>
          <a:prstGeom prst="rect">
            <a:avLst/>
          </a:prstGeom>
        </p:spPr>
      </p:pic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593050" y="5838373"/>
            <a:ext cx="799129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Cultural periods of the European Upper Paleolithic.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5167086" y="4953000"/>
            <a:ext cx="3505200" cy="4572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is the “culture”</a:t>
            </a: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2910114" y="5363028"/>
            <a:ext cx="5257800" cy="4572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the technique is called “</a:t>
            </a:r>
            <a:r>
              <a:rPr lang="en-US" sz="2000" b="1" kern="1200" dirty="0" err="1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Levallois</a:t>
            </a:r>
            <a:r>
              <a:rPr lang="en-US" sz="2000" b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”</a:t>
            </a: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2928938" y="2238148"/>
            <a:ext cx="2405062" cy="209073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000" b="1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Upper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Paleolithic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traditions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000" b="1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(SW France)</a:t>
            </a:r>
            <a:endParaRPr lang="en-US" sz="1600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85966" y="6248177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>
              <a:lnSpc>
                <a:spcPct val="150000"/>
              </a:lnSpc>
            </a:pPr>
            <a:r>
              <a:rPr lang="en-US" sz="1200" b="0" i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Understanding Humans, 10</a:t>
            </a:r>
            <a:r>
              <a:rPr lang="en-US" sz="1200" b="0" i="1" kern="1200" baseline="300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th</a:t>
            </a:r>
            <a:r>
              <a:rPr lang="en-US" sz="1200" b="0" i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 </a:t>
            </a:r>
            <a:r>
              <a:rPr lang="en-US" sz="1200" b="0" i="1" dirty="0" smtClean="0">
                <a:solidFill>
                  <a:srgbClr val="003300"/>
                </a:solidFill>
              </a:rPr>
              <a:t>Ed.</a:t>
            </a:r>
            <a:r>
              <a:rPr lang="en-US" sz="1200" b="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, </a:t>
            </a:r>
            <a:r>
              <a:rPr lang="en-US" sz="1200" b="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p. 257</a:t>
            </a:r>
          </a:p>
        </p:txBody>
      </p:sp>
      <p:pic>
        <p:nvPicPr>
          <p:cNvPr id="10" name="Picture 9" descr="12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0" y="562428"/>
            <a:ext cx="7772400" cy="5300776"/>
          </a:xfrm>
          <a:prstGeom prst="rect">
            <a:avLst/>
          </a:prstGeom>
        </p:spPr>
      </p:pic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593050" y="5838373"/>
            <a:ext cx="799129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Cultural periods of the European Upper Paleolithic.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5167086" y="4953000"/>
            <a:ext cx="3505200" cy="4572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is the “culture”</a:t>
            </a: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2910114" y="5363028"/>
            <a:ext cx="5257800" cy="4572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the technique is called “</a:t>
            </a:r>
            <a:r>
              <a:rPr lang="en-US" sz="2000" b="1" kern="1200" dirty="0" err="1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Levallois</a:t>
            </a:r>
            <a:r>
              <a:rPr lang="en-US" sz="2000" b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”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1676402" y="2223639"/>
            <a:ext cx="2405063" cy="209073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Upper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Paleolithic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traditions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(SW France)</a:t>
            </a:r>
            <a:endParaRPr lang="en-US" sz="1600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21_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62175" y="228600"/>
            <a:ext cx="481965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9" descr="12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78002" y="852488"/>
            <a:ext cx="2551113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Text Box 10"/>
          <p:cNvSpPr txBox="1">
            <a:spLocks noChangeArrowheads="1"/>
          </p:cNvSpPr>
          <p:nvPr/>
        </p:nvSpPr>
        <p:spPr bwMode="auto">
          <a:xfrm>
            <a:off x="1908632" y="2286004"/>
            <a:ext cx="117679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0" i="1" dirty="0" smtClean="0">
                <a:solidFill>
                  <a:schemeClr val="tx1"/>
                </a:solidFill>
              </a:rPr>
              <a:t>10</a:t>
            </a:r>
            <a:r>
              <a:rPr lang="en-US" sz="1400" b="0" i="1" baseline="30000" dirty="0" smtClean="0">
                <a:solidFill>
                  <a:schemeClr val="tx1"/>
                </a:solidFill>
              </a:rPr>
              <a:t>th</a:t>
            </a:r>
            <a:r>
              <a:rPr lang="en-US" sz="1400" b="0" dirty="0" smtClean="0">
                <a:solidFill>
                  <a:schemeClr val="tx1"/>
                </a:solidFill>
              </a:rPr>
              <a:t> </a:t>
            </a:r>
            <a:r>
              <a:rPr lang="en-US" sz="1400" b="0" dirty="0">
                <a:solidFill>
                  <a:schemeClr val="tx1"/>
                </a:solidFill>
              </a:rPr>
              <a:t>p. </a:t>
            </a:r>
            <a:r>
              <a:rPr lang="en-US" sz="1400" b="0" dirty="0" smtClean="0">
                <a:solidFill>
                  <a:schemeClr val="tx1"/>
                </a:solidFill>
              </a:rPr>
              <a:t>257</a:t>
            </a:r>
            <a:endParaRPr lang="en-US" sz="1400" b="0" dirty="0">
              <a:solidFill>
                <a:schemeClr val="tx1"/>
              </a:solidFill>
            </a:endParaRPr>
          </a:p>
        </p:txBody>
      </p:sp>
      <p:sp>
        <p:nvSpPr>
          <p:cNvPr id="27654" name="Rectangle 15"/>
          <p:cNvSpPr>
            <a:spLocks noChangeArrowheads="1"/>
          </p:cNvSpPr>
          <p:nvPr/>
        </p:nvSpPr>
        <p:spPr bwMode="auto">
          <a:xfrm>
            <a:off x="3381375" y="152400"/>
            <a:ext cx="914400" cy="2286000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55" name="Text Box 17"/>
          <p:cNvSpPr txBox="1">
            <a:spLocks noChangeArrowheads="1"/>
          </p:cNvSpPr>
          <p:nvPr/>
        </p:nvSpPr>
        <p:spPr bwMode="auto">
          <a:xfrm>
            <a:off x="3048000" y="4"/>
            <a:ext cx="685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7656" name="Text Box 18"/>
          <p:cNvSpPr txBox="1">
            <a:spLocks noChangeArrowheads="1"/>
          </p:cNvSpPr>
          <p:nvPr/>
        </p:nvSpPr>
        <p:spPr bwMode="auto">
          <a:xfrm>
            <a:off x="3200402" y="14288"/>
            <a:ext cx="1190625" cy="20002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1143001" y="345521"/>
            <a:ext cx="1693092" cy="2092881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Upper</a:t>
            </a:r>
            <a:endParaRPr lang="en-US" dirty="0"/>
          </a:p>
          <a:p>
            <a:r>
              <a:rPr lang="en-US" dirty="0"/>
              <a:t>Paleolithic</a:t>
            </a:r>
          </a:p>
          <a:p>
            <a:r>
              <a:rPr lang="en-US" dirty="0"/>
              <a:t>traditions</a:t>
            </a:r>
          </a:p>
          <a:p>
            <a:endParaRPr lang="en-US" dirty="0"/>
          </a:p>
          <a:p>
            <a:r>
              <a:rPr lang="en-US" sz="1400" b="0" dirty="0"/>
              <a:t>(SW France)</a:t>
            </a:r>
          </a:p>
          <a:p>
            <a:endParaRPr lang="en-US" sz="1600" b="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1">
                  <a:shade val="30000"/>
                  <a:satMod val="115000"/>
                  <a:alpha val="0"/>
                </a:schemeClr>
              </a:gs>
              <a:gs pos="50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C00000">
                  <a:alpha val="49000"/>
                </a:srgb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endParaRPr kumimoji="1" lang="en-US" sz="3200" b="1" kern="1200" dirty="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  <a:p>
            <a:pPr algn="ctr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32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 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659596" y="6248403"/>
            <a:ext cx="778933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1200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  <a:hlinkClick r:id="rId2"/>
              </a:rPr>
              <a:t>http://www.d.umn.edu/cla/faculty/troufs/anth1602/pctimes.html</a:t>
            </a:r>
            <a:endParaRPr kumimoji="1" lang="en-US" sz="1200" kern="1200" dirty="0">
              <a:solidFill>
                <a:srgbClr val="FFFFFF"/>
              </a:solidFill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16205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ed Rectangle 4"/>
          <p:cNvSpPr/>
          <p:nvPr/>
        </p:nvSpPr>
        <p:spPr>
          <a:xfrm>
            <a:off x="1447800" y="4114800"/>
            <a:ext cx="6172200" cy="914400"/>
          </a:xfrm>
          <a:prstGeom prst="round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85966" y="6248177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>
              <a:lnSpc>
                <a:spcPct val="150000"/>
              </a:lnSpc>
            </a:pPr>
            <a:r>
              <a:rPr lang="en-US" sz="1200" b="0" i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Understanding Humans, 10</a:t>
            </a:r>
            <a:r>
              <a:rPr lang="en-US" sz="1200" b="0" i="1" kern="1200" baseline="300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th</a:t>
            </a:r>
            <a:r>
              <a:rPr lang="en-US" sz="1200" b="0" i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 </a:t>
            </a:r>
            <a:r>
              <a:rPr lang="en-US" sz="1200" b="0" i="1" dirty="0" smtClean="0">
                <a:solidFill>
                  <a:srgbClr val="003300"/>
                </a:solidFill>
              </a:rPr>
              <a:t>Ed.</a:t>
            </a:r>
            <a:r>
              <a:rPr lang="en-US" sz="1200" b="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, </a:t>
            </a:r>
            <a:r>
              <a:rPr lang="en-US" sz="1200" b="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p. 257</a:t>
            </a:r>
          </a:p>
        </p:txBody>
      </p:sp>
      <p:pic>
        <p:nvPicPr>
          <p:cNvPr id="10" name="Picture 9" descr="12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0" y="562428"/>
            <a:ext cx="7772400" cy="5300776"/>
          </a:xfrm>
          <a:prstGeom prst="rect">
            <a:avLst/>
          </a:prstGeom>
        </p:spPr>
      </p:pic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593050" y="5838373"/>
            <a:ext cx="799129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Cultural periods of the European Upper Paleolithic.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5167086" y="4953000"/>
            <a:ext cx="3505200" cy="4572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is the “culture”</a:t>
            </a: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2910114" y="5363028"/>
            <a:ext cx="5257800" cy="4572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the technique is called “</a:t>
            </a:r>
            <a:r>
              <a:rPr lang="en-US" sz="2000" b="1" kern="1200" dirty="0" err="1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Levallois</a:t>
            </a:r>
            <a:r>
              <a:rPr lang="en-US" sz="2000" b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”</a:t>
            </a:r>
          </a:p>
        </p:txBody>
      </p:sp>
      <p:sp>
        <p:nvSpPr>
          <p:cNvPr id="11" name="Oval 6"/>
          <p:cNvSpPr>
            <a:spLocks noChangeArrowheads="1"/>
          </p:cNvSpPr>
          <p:nvPr/>
        </p:nvSpPr>
        <p:spPr bwMode="auto">
          <a:xfrm>
            <a:off x="5596164" y="2670630"/>
            <a:ext cx="1885950" cy="53340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2590800" y="2133600"/>
            <a:ext cx="5867400" cy="2362200"/>
          </a:xfrm>
          <a:prstGeom prst="round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 descr="POE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2" y="0"/>
            <a:ext cx="4037012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Oval 4"/>
          <p:cNvSpPr>
            <a:spLocks noChangeArrowheads="1"/>
          </p:cNvSpPr>
          <p:nvPr/>
        </p:nvSpPr>
        <p:spPr bwMode="auto">
          <a:xfrm>
            <a:off x="3124200" y="2590800"/>
            <a:ext cx="3276600" cy="228600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5622926" y="3810000"/>
            <a:ext cx="1861408" cy="75713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80000"/>
              </a:lnSpc>
            </a:pPr>
            <a:r>
              <a:rPr lang="en-US" sz="3600" baseline="30000" dirty="0" err="1"/>
              <a:t>Solutrean</a:t>
            </a:r>
            <a:endParaRPr lang="en-US" sz="3600" baseline="30000" dirty="0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195286" y="6310089"/>
            <a:ext cx="464973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0" dirty="0"/>
              <a:t>Brian Fagan, </a:t>
            </a:r>
            <a:r>
              <a:rPr lang="en-US" sz="1400" b="0" i="1" dirty="0"/>
              <a:t>People of the Earth, 10</a:t>
            </a:r>
            <a:r>
              <a:rPr lang="en-US" sz="1400" b="0" i="1" baseline="30000" dirty="0"/>
              <a:t>th</a:t>
            </a:r>
            <a:r>
              <a:rPr lang="en-US" sz="1400" b="0" i="1" dirty="0"/>
              <a:t> </a:t>
            </a:r>
            <a:r>
              <a:rPr lang="en-US" sz="1400" b="0" i="1" dirty="0" smtClean="0"/>
              <a:t>Ed</a:t>
            </a:r>
            <a:r>
              <a:rPr lang="en-US" sz="1400" b="0" i="1" dirty="0"/>
              <a:t>.</a:t>
            </a:r>
            <a:r>
              <a:rPr lang="en-US" sz="1400" b="0" dirty="0"/>
              <a:t>, p. </a:t>
            </a:r>
            <a:r>
              <a:rPr lang="en-US" sz="1400" b="0" dirty="0" smtClean="0"/>
              <a:t>132</a:t>
            </a:r>
            <a:endParaRPr lang="en-US" sz="1400" b="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3106824" y="5790369"/>
            <a:ext cx="291297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err="1"/>
              <a:t>Solutrean</a:t>
            </a:r>
            <a:r>
              <a:rPr lang="en-US" sz="2400" dirty="0"/>
              <a:t> </a:t>
            </a:r>
            <a:r>
              <a:rPr lang="en-US" sz="2400" dirty="0" smtClean="0"/>
              <a:t>blade</a:t>
            </a:r>
            <a:endParaRPr lang="en-US" sz="2400" dirty="0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85966" y="6248177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0" i="1" kern="1200" dirty="0">
                <a:latin typeface="Arial" pitchFamily="34" charset="0"/>
                <a:ea typeface="+mn-ea"/>
                <a:cs typeface="+mn-cs"/>
              </a:rPr>
              <a:t>Understanding Humans, </a:t>
            </a:r>
            <a:r>
              <a:rPr lang="en-US" sz="1200" b="0" i="1" kern="1200" dirty="0" smtClean="0">
                <a:latin typeface="Arial" pitchFamily="34" charset="0"/>
                <a:ea typeface="+mn-ea"/>
                <a:cs typeface="+mn-cs"/>
              </a:rPr>
              <a:t>10</a:t>
            </a:r>
            <a:r>
              <a:rPr lang="en-US" sz="1200" b="0" i="1" kern="1200" baseline="30000" dirty="0" smtClean="0">
                <a:latin typeface="Arial" pitchFamily="34" charset="0"/>
                <a:ea typeface="+mn-ea"/>
                <a:cs typeface="+mn-cs"/>
              </a:rPr>
              <a:t>th</a:t>
            </a:r>
            <a:r>
              <a:rPr lang="en-US" sz="1200" b="0" i="1" kern="1200" dirty="0" smtClean="0">
                <a:latin typeface="Arial" pitchFamily="34" charset="0"/>
                <a:ea typeface="+mn-ea"/>
                <a:cs typeface="+mn-cs"/>
              </a:rPr>
              <a:t> Ed</a:t>
            </a:r>
            <a:r>
              <a:rPr lang="en-US" sz="1200" b="0" kern="1200" dirty="0" smtClean="0">
                <a:latin typeface="Arial" pitchFamily="34" charset="0"/>
                <a:ea typeface="+mn-ea"/>
                <a:cs typeface="+mn-cs"/>
              </a:rPr>
              <a:t>., </a:t>
            </a:r>
            <a:r>
              <a:rPr lang="en-US" sz="1200" b="0" kern="1200" dirty="0">
                <a:latin typeface="Arial" pitchFamily="34" charset="0"/>
                <a:ea typeface="+mn-ea"/>
                <a:cs typeface="+mn-cs"/>
              </a:rPr>
              <a:t>p. </a:t>
            </a:r>
            <a:r>
              <a:rPr lang="en-US" sz="1200" b="0" kern="1200" dirty="0" smtClean="0">
                <a:latin typeface="Arial" pitchFamily="34" charset="0"/>
                <a:ea typeface="+mn-ea"/>
                <a:cs typeface="+mn-cs"/>
              </a:rPr>
              <a:t>304</a:t>
            </a:r>
            <a:endParaRPr lang="en-US" sz="1200" b="0" kern="1200" dirty="0"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5" name="Picture 4" descr="12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1286" y="255499"/>
            <a:ext cx="7772400" cy="550285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026" descr="10_5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9402" y="228600"/>
            <a:ext cx="3484563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Text Box 1028"/>
          <p:cNvSpPr txBox="1">
            <a:spLocks noChangeArrowheads="1"/>
          </p:cNvSpPr>
          <p:nvPr/>
        </p:nvSpPr>
        <p:spPr bwMode="auto">
          <a:xfrm>
            <a:off x="275774" y="5257804"/>
            <a:ext cx="8610600" cy="83099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/>
              <a:t>Introduction:  </a:t>
            </a:r>
            <a:endParaRPr lang="en-US" sz="2400" dirty="0" smtClean="0"/>
          </a:p>
          <a:p>
            <a:r>
              <a:rPr lang="en-US" sz="2400" dirty="0" smtClean="0"/>
              <a:t>Basic </a:t>
            </a:r>
            <a:r>
              <a:rPr lang="en-US" sz="2400" dirty="0"/>
              <a:t>Terms / Basic Types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929084" y="6096000"/>
            <a:ext cx="245291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kumimoji="1" lang="en-US" sz="1200" i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University of Minnesota Duluth</a:t>
            </a:r>
            <a:endParaRPr kumimoji="1" lang="en-US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6462889" y="6324600"/>
            <a:ext cx="1461911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kumimoji="1" lang="en-US" sz="1400" i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Tim Roufs</a:t>
            </a:r>
          </a:p>
          <a:p>
            <a:pPr eaLnBrk="0" hangingPunct="0"/>
            <a:r>
              <a:rPr lang="en-US" sz="1050" b="0" dirty="0" smtClean="0">
                <a:solidFill>
                  <a:srgbClr val="FFFFFF"/>
                </a:solidFill>
                <a:latin typeface="Arial" charset="0"/>
              </a:rPr>
              <a:t>© 2010-2013</a:t>
            </a:r>
            <a:endParaRPr kumimoji="1" lang="en-US" sz="1050" b="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838200" y="2133600"/>
            <a:ext cx="7467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400" dirty="0" smtClean="0"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cs typeface="Arial" charset="0"/>
              </a:rPr>
              <a:t>Tools and Technologies I</a:t>
            </a:r>
            <a:endParaRPr kumimoji="1" lang="en-US" sz="2400" dirty="0">
              <a:solidFill>
                <a:srgbClr val="FFFFFF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102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685800"/>
            <a:ext cx="7315200" cy="54864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sp>
        <p:nvSpPr>
          <p:cNvPr id="79875" name="Text Box 1029"/>
          <p:cNvSpPr txBox="1">
            <a:spLocks noChangeArrowheads="1"/>
          </p:cNvSpPr>
          <p:nvPr/>
        </p:nvSpPr>
        <p:spPr bwMode="auto">
          <a:xfrm>
            <a:off x="1048384" y="6339118"/>
            <a:ext cx="704071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  <a:hlinkClick r:id="rId4"/>
              </a:rPr>
              <a:t>http://lithiccastinglab.com/gallery-pages/cloviswheredidcomefrompage2.htm</a:t>
            </a:r>
            <a:endParaRPr lang="en-US" sz="1200" kern="1200" dirty="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96038" name="Oval 1030"/>
          <p:cNvSpPr>
            <a:spLocks noChangeArrowheads="1"/>
          </p:cNvSpPr>
          <p:nvPr/>
        </p:nvSpPr>
        <p:spPr bwMode="auto">
          <a:xfrm>
            <a:off x="4252688" y="762000"/>
            <a:ext cx="533400" cy="3657600"/>
          </a:xfrm>
          <a:prstGeom prst="ellipse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6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603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laurel_leaf1"/>
          <p:cNvPicPr>
            <a:picLocks noChangeAspect="1" noChangeArrowheads="1"/>
          </p:cNvPicPr>
          <p:nvPr/>
        </p:nvPicPr>
        <p:blipFill>
          <a:blip r:embed="rId3" cstate="print">
            <a:lum bright="-18000" contrast="27000"/>
          </a:blip>
          <a:srcRect/>
          <a:stretch>
            <a:fillRect/>
          </a:stretch>
        </p:blipFill>
        <p:spPr bwMode="auto">
          <a:xfrm>
            <a:off x="1804989" y="-90714"/>
            <a:ext cx="5510213" cy="62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6477000" y="4419604"/>
            <a:ext cx="1066800" cy="2010229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000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6172202" y="4876804"/>
            <a:ext cx="2021708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kern="1200" dirty="0" err="1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Solutrean</a:t>
            </a:r>
            <a:endParaRPr lang="en-US" sz="1400" b="1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b="1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“laurel leaf” blade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b="1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   </a:t>
            </a:r>
            <a:r>
              <a:rPr lang="en-US" sz="14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France 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964933" y="6335488"/>
            <a:ext cx="317824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Life Nature Library, </a:t>
            </a:r>
            <a:r>
              <a:rPr lang="en-US" sz="1200" b="0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Cro-Magnon</a:t>
            </a:r>
            <a:r>
              <a:rPr lang="en-US" sz="1200" b="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, p. </a:t>
            </a:r>
            <a:r>
              <a:rPr lang="en-US" sz="1200" b="0" kern="1200" dirty="0" smtClean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60</a:t>
            </a:r>
            <a:endParaRPr lang="en-US" sz="1200" b="0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85966" y="6248177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0" i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Understanding Humans, 10</a:t>
            </a:r>
            <a:r>
              <a:rPr lang="en-US" sz="1200" b="0" i="1" kern="1200" baseline="300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th</a:t>
            </a:r>
            <a:r>
              <a:rPr lang="en-US" sz="1200" b="0" i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 </a:t>
            </a:r>
            <a:r>
              <a:rPr lang="en-US" sz="1200" b="0" i="1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Ed</a:t>
            </a:r>
            <a:r>
              <a:rPr lang="en-US" sz="1200" b="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., p. 257</a:t>
            </a:r>
          </a:p>
        </p:txBody>
      </p:sp>
      <p:pic>
        <p:nvPicPr>
          <p:cNvPr id="10" name="Picture 9" descr="12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0" y="562428"/>
            <a:ext cx="7772400" cy="5300776"/>
          </a:xfrm>
          <a:prstGeom prst="rect">
            <a:avLst/>
          </a:prstGeom>
        </p:spPr>
      </p:pic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593050" y="5838373"/>
            <a:ext cx="799129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Cultural periods of the European Upper Paleolithic.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5167086" y="4953000"/>
            <a:ext cx="3505200" cy="4572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is the “culture”</a:t>
            </a: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2910114" y="5363028"/>
            <a:ext cx="5257800" cy="4572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the technique is called “</a:t>
            </a:r>
            <a:r>
              <a:rPr lang="en-US" sz="2000" b="1" kern="1200" dirty="0" err="1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Levallois</a:t>
            </a:r>
            <a:r>
              <a:rPr lang="en-US" sz="2000" b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”</a:t>
            </a:r>
          </a:p>
        </p:txBody>
      </p:sp>
      <p:sp>
        <p:nvSpPr>
          <p:cNvPr id="11" name="Oval 6"/>
          <p:cNvSpPr>
            <a:spLocks noChangeArrowheads="1"/>
          </p:cNvSpPr>
          <p:nvPr/>
        </p:nvSpPr>
        <p:spPr bwMode="auto">
          <a:xfrm>
            <a:off x="5573484" y="2177142"/>
            <a:ext cx="2409372" cy="656772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808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4" descr="POE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2" y="381000"/>
            <a:ext cx="3840084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Oval 6"/>
          <p:cNvSpPr>
            <a:spLocks noChangeArrowheads="1"/>
          </p:cNvSpPr>
          <p:nvPr/>
        </p:nvSpPr>
        <p:spPr bwMode="auto">
          <a:xfrm>
            <a:off x="2634344" y="290286"/>
            <a:ext cx="1295400" cy="175260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797" name="Text Box 7"/>
          <p:cNvSpPr txBox="1">
            <a:spLocks noChangeArrowheads="1"/>
          </p:cNvSpPr>
          <p:nvPr/>
        </p:nvSpPr>
        <p:spPr bwMode="auto">
          <a:xfrm>
            <a:off x="2743200" y="2057401"/>
            <a:ext cx="2377574" cy="75713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80000"/>
              </a:lnSpc>
            </a:pPr>
            <a:r>
              <a:rPr lang="en-US" sz="3600" baseline="30000" dirty="0">
                <a:solidFill>
                  <a:srgbClr val="000000"/>
                </a:solidFill>
              </a:rPr>
              <a:t>Magdalenian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548449" y="6339118"/>
            <a:ext cx="402289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Brian Fagan, </a:t>
            </a:r>
            <a:r>
              <a:rPr lang="en-US" sz="1200" b="0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People of the Earth, 10</a:t>
            </a:r>
            <a:r>
              <a:rPr lang="en-US" sz="1200" b="0" i="1" kern="1200" baseline="300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th</a:t>
            </a:r>
            <a:r>
              <a:rPr lang="en-US" sz="1200" b="0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 </a:t>
            </a:r>
            <a:r>
              <a:rPr lang="en-US" sz="1200" b="0" i="1" kern="1200" dirty="0" smtClean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Ed</a:t>
            </a:r>
            <a:r>
              <a:rPr lang="en-US" sz="1200" b="0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.</a:t>
            </a:r>
            <a:r>
              <a:rPr lang="en-US" sz="1200" b="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, p. </a:t>
            </a:r>
            <a:r>
              <a:rPr lang="en-US" sz="1200" b="0" kern="1200" dirty="0" smtClean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132</a:t>
            </a:r>
            <a:endParaRPr lang="en-US" sz="1200" b="0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808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547914"/>
            <a:ext cx="7772400" cy="5596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Text Box 4"/>
          <p:cNvSpPr txBox="1">
            <a:spLocks noChangeArrowheads="1"/>
          </p:cNvSpPr>
          <p:nvPr/>
        </p:nvSpPr>
        <p:spPr bwMode="auto">
          <a:xfrm>
            <a:off x="1818375" y="6339118"/>
            <a:ext cx="549682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dirty="0" smtClean="0">
                <a:solidFill>
                  <a:schemeClr val="tx1"/>
                </a:solidFill>
                <a:hlinkClick r:id="rId4"/>
              </a:rPr>
              <a:t>www.arts.uwaterloo.ca/ANTHRO/rwpark/ArcticArchStuff/TLArts.html</a:t>
            </a:r>
            <a:endParaRPr lang="en-US" sz="1200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85966" y="6248177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>
              <a:lnSpc>
                <a:spcPct val="150000"/>
              </a:lnSpc>
            </a:pPr>
            <a:r>
              <a:rPr lang="en-US" sz="1200" b="0" i="1" dirty="0">
                <a:solidFill>
                  <a:srgbClr val="000000"/>
                </a:solidFill>
                <a:latin typeface="Arial" pitchFamily="34" charset="0"/>
              </a:rPr>
              <a:t>Understanding Humans, </a:t>
            </a:r>
            <a:r>
              <a:rPr lang="en-US" sz="1200" b="0" i="1" dirty="0" smtClean="0">
                <a:solidFill>
                  <a:srgbClr val="000000"/>
                </a:solidFill>
                <a:latin typeface="Arial" pitchFamily="34" charset="0"/>
              </a:rPr>
              <a:t>11</a:t>
            </a:r>
            <a:r>
              <a:rPr lang="en-US" sz="1200" b="0" i="1" baseline="30000" dirty="0" smtClean="0">
                <a:solidFill>
                  <a:srgbClr val="000000"/>
                </a:solidFill>
                <a:latin typeface="Arial" pitchFamily="34" charset="0"/>
              </a:rPr>
              <a:t>th</a:t>
            </a:r>
            <a:r>
              <a:rPr lang="en-US" sz="1200" b="0" i="1" dirty="0" smtClean="0">
                <a:solidFill>
                  <a:srgbClr val="000000"/>
                </a:solidFill>
                <a:latin typeface="Arial" pitchFamily="34" charset="0"/>
              </a:rPr>
              <a:t> Ed</a:t>
            </a:r>
            <a:r>
              <a:rPr lang="en-US" sz="1200" b="0" dirty="0">
                <a:solidFill>
                  <a:srgbClr val="000000"/>
                </a:solidFill>
                <a:latin typeface="Arial" pitchFamily="34" charset="0"/>
              </a:rPr>
              <a:t>., p. </a:t>
            </a:r>
            <a:r>
              <a:rPr lang="en-US" sz="1200" b="0" dirty="0" smtClean="0">
                <a:solidFill>
                  <a:srgbClr val="000000"/>
                </a:solidFill>
                <a:latin typeface="Arial" pitchFamily="34" charset="0"/>
              </a:rPr>
              <a:t>298</a:t>
            </a:r>
            <a:endParaRPr lang="en-US" sz="1200" b="0" dirty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5" name="Picture 4" descr="1218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0" y="2238911"/>
            <a:ext cx="7772400" cy="2790291"/>
          </a:xfrm>
          <a:prstGeom prst="rect">
            <a:avLst/>
          </a:prstGeom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533400" y="5892799"/>
            <a:ext cx="8077200" cy="39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0000"/>
              </a:lnSpc>
            </a:pPr>
            <a:r>
              <a:rPr lang="en-US" sz="1800" dirty="0">
                <a:solidFill>
                  <a:srgbClr val="003300"/>
                </a:solidFill>
              </a:rPr>
              <a:t>Magdalenian Spear-thrower (atlatl).  Note the carving.</a:t>
            </a:r>
            <a:r>
              <a:rPr lang="en-US" sz="1800" dirty="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339395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85966" y="6248177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0" i="1" kern="1200" dirty="0">
                <a:latin typeface="Arial" pitchFamily="34" charset="0"/>
                <a:ea typeface="+mn-ea"/>
                <a:cs typeface="+mn-cs"/>
              </a:rPr>
              <a:t>Understanding Humans, 10</a:t>
            </a:r>
            <a:r>
              <a:rPr lang="en-US" sz="1200" b="0" i="1" kern="1200" baseline="30000" dirty="0">
                <a:latin typeface="Arial" pitchFamily="34" charset="0"/>
                <a:ea typeface="+mn-ea"/>
                <a:cs typeface="+mn-cs"/>
              </a:rPr>
              <a:t>th</a:t>
            </a:r>
            <a:r>
              <a:rPr lang="en-US" sz="1200" b="0" i="1" kern="1200" dirty="0">
                <a:latin typeface="Arial" pitchFamily="34" charset="0"/>
                <a:ea typeface="+mn-ea"/>
                <a:cs typeface="+mn-cs"/>
              </a:rPr>
              <a:t> </a:t>
            </a:r>
            <a:r>
              <a:rPr lang="en-US" sz="1200" b="0" i="1" kern="1200" dirty="0" smtClean="0">
                <a:latin typeface="Arial" pitchFamily="34" charset="0"/>
                <a:ea typeface="+mn-ea"/>
                <a:cs typeface="+mn-cs"/>
              </a:rPr>
              <a:t>Ed</a:t>
            </a:r>
            <a:r>
              <a:rPr lang="en-US" sz="1200" b="0" kern="1200" dirty="0">
                <a:latin typeface="Arial" pitchFamily="34" charset="0"/>
                <a:ea typeface="+mn-ea"/>
                <a:cs typeface="+mn-cs"/>
              </a:rPr>
              <a:t>., p. </a:t>
            </a:r>
            <a:r>
              <a:rPr lang="en-US" sz="1200" b="0" kern="1200" dirty="0" smtClean="0">
                <a:latin typeface="Arial" pitchFamily="34" charset="0"/>
                <a:ea typeface="+mn-ea"/>
                <a:cs typeface="+mn-cs"/>
              </a:rPr>
              <a:t>302</a:t>
            </a:r>
            <a:endParaRPr lang="en-US" sz="1200" b="0" kern="1200" dirty="0"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7" name="Picture 6" descr="1218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0" y="165852"/>
            <a:ext cx="7772400" cy="5658307"/>
          </a:xfrm>
          <a:prstGeom prst="rect">
            <a:avLst/>
          </a:prstGeom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533400" y="5892799"/>
            <a:ext cx="8077200" cy="39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0000"/>
              </a:lnSpc>
            </a:pPr>
            <a:r>
              <a:rPr lang="en-US" sz="1800" dirty="0" smtClean="0"/>
              <a:t>A modern example of an ancient idea..</a:t>
            </a:r>
            <a:endParaRPr lang="en-US" sz="1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914400" y="3218835"/>
            <a:ext cx="7315200" cy="2191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lang="en-US" sz="4400" b="1" kern="1200" dirty="0">
                <a:solidFill>
                  <a:schemeClr val="accent1">
                    <a:lumMod val="20000"/>
                    <a:lumOff val="80000"/>
                  </a:schemeClr>
                </a:solidFill>
                <a:latin typeface="Verdana" pitchFamily="34" charset="0"/>
                <a:ea typeface="+mn-ea"/>
                <a:cs typeface="+mn-cs"/>
              </a:rPr>
              <a:t>tradition</a:t>
            </a:r>
          </a:p>
          <a:p>
            <a:pPr algn="ctr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endParaRPr lang="en-US" sz="4400" b="1" kern="1200" dirty="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  <a:p>
            <a:pPr algn="ctr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lang="en-US" sz="4400" b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horizon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914400" y="671286"/>
            <a:ext cx="7315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Glossary</a:t>
            </a:r>
            <a:endParaRPr kumimoji="1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400" y="3688140"/>
            <a:ext cx="7315200" cy="1569660"/>
          </a:xfrm>
        </p:spPr>
        <p:txBody>
          <a:bodyPr wrap="square">
            <a:spAutoFit/>
          </a:bodyPr>
          <a:lstStyle/>
          <a:p>
            <a:pPr marL="0" indent="0" algn="ctr">
              <a:buFontTx/>
              <a:buNone/>
            </a:pPr>
            <a:r>
              <a:rPr lang="en-US" b="1" dirty="0" smtClean="0"/>
              <a:t>similarity of elements over a large area during a “short” time span</a:t>
            </a:r>
          </a:p>
        </p:txBody>
      </p:sp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914400" y="2597150"/>
            <a:ext cx="7315200" cy="840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</a:pPr>
            <a:r>
              <a:rPr lang="en-US" sz="5400" dirty="0">
                <a:solidFill>
                  <a:schemeClr val="tx1"/>
                </a:solidFill>
              </a:rPr>
              <a:t>horizon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914400" y="671286"/>
            <a:ext cx="7315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Glossary</a:t>
            </a:r>
            <a:endParaRPr kumimoji="1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15919"/>
            <a:ext cx="8686800" cy="5832481"/>
          </a:xfrm>
          <a:prstGeom prst="rect">
            <a:avLst/>
          </a:prstGeom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103888" y="6248400"/>
            <a:ext cx="50091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1200" b="0" dirty="0">
                <a:solidFill>
                  <a:srgbClr val="FFFFFF"/>
                </a:solidFill>
                <a:latin typeface="Tahoma" pitchFamily="34" charset="0"/>
              </a:rPr>
              <a:t>Understanding Physical Anthropology and Archaeology, </a:t>
            </a:r>
            <a:r>
              <a:rPr lang="en-US" sz="1200" b="0" dirty="0" smtClean="0">
                <a:solidFill>
                  <a:srgbClr val="FFFFFF"/>
                </a:solidFill>
                <a:latin typeface="Tahoma" pitchFamily="34" charset="0"/>
              </a:rPr>
              <a:t>11</a:t>
            </a:r>
            <a:r>
              <a:rPr lang="en-US" sz="1200" b="0" baseline="30000" dirty="0" smtClean="0">
                <a:solidFill>
                  <a:srgbClr val="FFFFFF"/>
                </a:solidFill>
                <a:latin typeface="Tahoma" pitchFamily="34" charset="0"/>
              </a:rPr>
              <a:t>th</a:t>
            </a:r>
            <a:r>
              <a:rPr lang="en-US" sz="1200" b="0" dirty="0" smtClean="0">
                <a:solidFill>
                  <a:srgbClr val="FFFFFF"/>
                </a:solidFill>
                <a:latin typeface="Tahoma" pitchFamily="34" charset="0"/>
              </a:rPr>
              <a:t> Ed</a:t>
            </a:r>
            <a:r>
              <a:rPr lang="en-US" sz="1200" b="0" dirty="0">
                <a:solidFill>
                  <a:srgbClr val="FFFFFF"/>
                </a:solidFill>
                <a:latin typeface="Tahoma" pitchFamily="34" charset="0"/>
              </a:rPr>
              <a:t>., p. </a:t>
            </a:r>
            <a:r>
              <a:rPr lang="en-US" sz="1200" b="0" dirty="0" smtClean="0">
                <a:solidFill>
                  <a:srgbClr val="FFFFFF"/>
                </a:solidFill>
                <a:latin typeface="Tahoma" pitchFamily="34" charset="0"/>
              </a:rPr>
              <a:t>393</a:t>
            </a:r>
            <a:endParaRPr lang="en-US" sz="1200" b="0" dirty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6" name="Oval 3"/>
          <p:cNvSpPr>
            <a:spLocks noChangeArrowheads="1"/>
          </p:cNvSpPr>
          <p:nvPr/>
        </p:nvSpPr>
        <p:spPr bwMode="auto">
          <a:xfrm>
            <a:off x="6643332" y="3611300"/>
            <a:ext cx="885954" cy="685800"/>
          </a:xfrm>
          <a:prstGeom prst="ellips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kumimoji="1" lang="en-US" sz="2400" b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77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71286" y="724746"/>
            <a:ext cx="7772400" cy="400110"/>
          </a:xfr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08080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Tools and Technologies</a:t>
            </a:r>
            <a:endParaRPr lang="en-US" sz="4800" dirty="0">
              <a:solidFill>
                <a:srgbClr val="080808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24931" name="Rectangle 3"/>
          <p:cNvSpPr>
            <a:spLocks noChangeArrowheads="1"/>
          </p:cNvSpPr>
          <p:nvPr/>
        </p:nvSpPr>
        <p:spPr bwMode="auto">
          <a:xfrm>
            <a:off x="914402" y="3886204"/>
            <a:ext cx="7313613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  <a:buClr>
                <a:srgbClr val="808000"/>
              </a:buClr>
              <a:buFontTx/>
              <a:buChar char="•"/>
            </a:pPr>
            <a:r>
              <a:rPr kumimoji="1" lang="en-US" sz="4000" b="1" kern="1200" dirty="0">
                <a:solidFill>
                  <a:srgbClr val="080808"/>
                </a:solidFill>
                <a:latin typeface="Verdana" pitchFamily="34" charset="0"/>
                <a:ea typeface="+mn-ea"/>
                <a:cs typeface="+mn-cs"/>
              </a:rPr>
              <a:t>lithic (stone)</a:t>
            </a:r>
          </a:p>
        </p:txBody>
      </p:sp>
      <p:sp>
        <p:nvSpPr>
          <p:cNvPr id="124932" name="Rectangle 4"/>
          <p:cNvSpPr>
            <a:spLocks noChangeArrowheads="1"/>
          </p:cNvSpPr>
          <p:nvPr/>
        </p:nvSpPr>
        <p:spPr bwMode="auto">
          <a:xfrm>
            <a:off x="915988" y="2286004"/>
            <a:ext cx="7313612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  <a:buClr>
                <a:srgbClr val="808000"/>
              </a:buClr>
              <a:buFontTx/>
              <a:buChar char="•"/>
            </a:pPr>
            <a:r>
              <a:rPr kumimoji="1" lang="en-US" sz="3600" b="1" kern="1200">
                <a:solidFill>
                  <a:srgbClr val="080808"/>
                </a:solidFill>
                <a:latin typeface="Verdana" pitchFamily="34" charset="0"/>
                <a:ea typeface="+mn-ea"/>
                <a:cs typeface="+mn-cs"/>
              </a:rPr>
              <a:t>bone, tooth, horn / antler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400" y="3581400"/>
            <a:ext cx="7315200" cy="1569660"/>
          </a:xfrm>
        </p:spPr>
        <p:txBody>
          <a:bodyPr>
            <a:spAutoFit/>
          </a:bodyPr>
          <a:lstStyle/>
          <a:p>
            <a:pPr marL="0" indent="0" algn="ctr">
              <a:lnSpc>
                <a:spcPct val="150000"/>
              </a:lnSpc>
              <a:buFontTx/>
              <a:buNone/>
            </a:pPr>
            <a:r>
              <a:rPr lang="en-US" b="1" dirty="0" smtClean="0"/>
              <a:t>characteristic item that marks an identifiable horizon</a:t>
            </a:r>
            <a:endParaRPr lang="en-US" sz="4000" b="1" dirty="0" smtClean="0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914400" y="2512570"/>
            <a:ext cx="7315200" cy="840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</a:pPr>
            <a:r>
              <a:rPr lang="en-US" sz="5400" dirty="0" smtClean="0">
                <a:solidFill>
                  <a:schemeClr val="tx1"/>
                </a:solidFill>
              </a:rPr>
              <a:t>horizon marker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914400" y="671286"/>
            <a:ext cx="7315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Glossary</a:t>
            </a:r>
            <a:endParaRPr kumimoji="1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808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3"/>
          <p:cNvSpPr txBox="1">
            <a:spLocks noChangeArrowheads="1"/>
          </p:cNvSpPr>
          <p:nvPr/>
        </p:nvSpPr>
        <p:spPr bwMode="auto">
          <a:xfrm>
            <a:off x="1182465" y="5758546"/>
            <a:ext cx="6665607" cy="880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kern="1200" baseline="300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Toltec-style serpentine columns and </a:t>
            </a:r>
            <a:r>
              <a:rPr lang="en-US" sz="2800" b="1" i="1" kern="1200" baseline="30000" dirty="0" err="1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Chacmool</a:t>
            </a:r>
            <a:r>
              <a:rPr lang="en-US" sz="2800" b="1" i="1" kern="1200" baseline="300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.</a:t>
            </a:r>
            <a:r>
              <a:rPr lang="en-US" sz="28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 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0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Understanding Physical Anthropology and Archaeology (8</a:t>
            </a:r>
            <a:r>
              <a:rPr lang="en-US" sz="1200" b="0" i="1" kern="1200" baseline="300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th</a:t>
            </a:r>
            <a:r>
              <a:rPr lang="en-US" sz="1200" b="0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 </a:t>
            </a:r>
            <a:r>
              <a:rPr lang="en-US" sz="1200" b="0" i="1" dirty="0" smtClean="0">
                <a:solidFill>
                  <a:srgbClr val="FFFFFF"/>
                </a:solidFill>
              </a:rPr>
              <a:t>E</a:t>
            </a:r>
            <a:r>
              <a:rPr lang="en-US" sz="1200" b="0" i="1" kern="1200" dirty="0" smtClean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d.), </a:t>
            </a:r>
            <a:r>
              <a:rPr lang="en-US" sz="1200" b="0" kern="1200" dirty="0" smtClean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 </a:t>
            </a:r>
            <a:r>
              <a:rPr lang="en-US" sz="1200" b="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p. </a:t>
            </a:r>
            <a:r>
              <a:rPr lang="en-US" sz="1200" b="0" kern="1200" dirty="0" smtClean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491</a:t>
            </a:r>
            <a:endParaRPr lang="en-US" sz="1200" b="0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40963" name="Picture 6" descr="Turn81815"/>
          <p:cNvPicPr>
            <a:picLocks noChangeAspect="1" noChangeArrowheads="1"/>
          </p:cNvPicPr>
          <p:nvPr/>
        </p:nvPicPr>
        <p:blipFill>
          <a:blip r:embed="rId3" cstate="print">
            <a:lum bright="-5000" contrast="-3000"/>
          </a:blip>
          <a:srcRect/>
          <a:stretch>
            <a:fillRect/>
          </a:stretch>
        </p:blipFill>
        <p:spPr bwMode="auto">
          <a:xfrm>
            <a:off x="2819402" y="228600"/>
            <a:ext cx="3736975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3335" name="Oval 7"/>
          <p:cNvSpPr>
            <a:spLocks noChangeArrowheads="1"/>
          </p:cNvSpPr>
          <p:nvPr/>
        </p:nvSpPr>
        <p:spPr bwMode="auto">
          <a:xfrm>
            <a:off x="2209800" y="76200"/>
            <a:ext cx="1981200" cy="411480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23336" name="Oval 8"/>
          <p:cNvSpPr>
            <a:spLocks noChangeArrowheads="1"/>
          </p:cNvSpPr>
          <p:nvPr/>
        </p:nvSpPr>
        <p:spPr bwMode="auto">
          <a:xfrm>
            <a:off x="2590800" y="2971800"/>
            <a:ext cx="3352800" cy="281940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23337" name="Text Box 9"/>
          <p:cNvSpPr txBox="1">
            <a:spLocks noChangeArrowheads="1"/>
          </p:cNvSpPr>
          <p:nvPr/>
        </p:nvSpPr>
        <p:spPr bwMode="auto">
          <a:xfrm>
            <a:off x="4343401" y="1066804"/>
            <a:ext cx="1725152" cy="1015663"/>
          </a:xfrm>
          <a:prstGeom prst="rect">
            <a:avLst/>
          </a:prstGeom>
          <a:solidFill>
            <a:srgbClr val="080808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Toltec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serpentine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columns</a:t>
            </a:r>
          </a:p>
        </p:txBody>
      </p:sp>
      <p:sp>
        <p:nvSpPr>
          <p:cNvPr id="1123338" name="Text Box 10"/>
          <p:cNvSpPr txBox="1">
            <a:spLocks noChangeArrowheads="1"/>
          </p:cNvSpPr>
          <p:nvPr/>
        </p:nvSpPr>
        <p:spPr bwMode="auto">
          <a:xfrm>
            <a:off x="914400" y="4175126"/>
            <a:ext cx="155202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Toltec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 err="1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chacmool</a:t>
            </a:r>
            <a:endParaRPr lang="en-US" sz="2000" b="1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3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23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3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23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3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3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3335" grpId="0" animBg="1"/>
      <p:bldP spid="1123336" grpId="0" animBg="1"/>
      <p:bldP spid="1123337" grpId="0" animBg="1"/>
      <p:bldP spid="112333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0" y="365448"/>
            <a:ext cx="7086600" cy="6125839"/>
          </a:xfrm>
          <a:prstGeom prst="rect">
            <a:avLst/>
          </a:prstGeom>
        </p:spPr>
      </p:pic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185966" y="6491287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>
              <a:lnSpc>
                <a:spcPct val="150000"/>
              </a:lnSpc>
            </a:pPr>
            <a:r>
              <a:rPr lang="en-US" sz="1200" b="0" i="1" dirty="0">
                <a:solidFill>
                  <a:srgbClr val="000000"/>
                </a:solidFill>
                <a:latin typeface="Arial" pitchFamily="34" charset="0"/>
              </a:rPr>
              <a:t>Understanding Humans, </a:t>
            </a:r>
            <a:r>
              <a:rPr lang="en-US" sz="1200" b="0" i="1" dirty="0" smtClean="0">
                <a:solidFill>
                  <a:srgbClr val="000000"/>
                </a:solidFill>
                <a:latin typeface="Arial" pitchFamily="34" charset="0"/>
              </a:rPr>
              <a:t>11</a:t>
            </a:r>
            <a:r>
              <a:rPr lang="en-US" sz="1200" b="0" i="1" baseline="30000" dirty="0" smtClean="0">
                <a:solidFill>
                  <a:srgbClr val="000000"/>
                </a:solidFill>
                <a:latin typeface="Arial" pitchFamily="34" charset="0"/>
              </a:rPr>
              <a:t>th</a:t>
            </a:r>
            <a:r>
              <a:rPr lang="en-US" sz="1200" b="0" i="1" dirty="0" smtClean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1200" b="0" i="1" dirty="0" smtClean="0">
                <a:solidFill>
                  <a:srgbClr val="003300"/>
                </a:solidFill>
              </a:rPr>
              <a:t>Ed.</a:t>
            </a:r>
            <a:r>
              <a:rPr lang="en-US" sz="1200" b="0" dirty="0" smtClean="0">
                <a:solidFill>
                  <a:srgbClr val="000000"/>
                </a:solidFill>
                <a:latin typeface="Arial" pitchFamily="34" charset="0"/>
              </a:rPr>
              <a:t>, </a:t>
            </a:r>
            <a:r>
              <a:rPr lang="en-US" sz="1200" b="0" dirty="0">
                <a:solidFill>
                  <a:srgbClr val="000000"/>
                </a:solidFill>
                <a:latin typeface="Arial" pitchFamily="34" charset="0"/>
              </a:rPr>
              <a:t>p. </a:t>
            </a:r>
            <a:r>
              <a:rPr lang="en-US" sz="1200" b="0" dirty="0" smtClean="0">
                <a:solidFill>
                  <a:srgbClr val="000000"/>
                </a:solidFill>
                <a:latin typeface="Arial" pitchFamily="34" charset="0"/>
              </a:rPr>
              <a:t>394</a:t>
            </a:r>
            <a:endParaRPr lang="en-US" sz="1200" b="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233659" y="6062246"/>
            <a:ext cx="684354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kern="1200" dirty="0" smtClean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Mesoamerican archaeological sites mentioned in the </a:t>
            </a:r>
            <a:r>
              <a:rPr lang="en-US" sz="1600" b="1" kern="1200" dirty="0" smtClean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text</a:t>
            </a:r>
            <a:endParaRPr lang="en-US" sz="1600" b="1" kern="1200" dirty="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2895600" y="2438400"/>
            <a:ext cx="9749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Toltec</a:t>
            </a:r>
          </a:p>
        </p:txBody>
      </p:sp>
      <p:sp>
        <p:nvSpPr>
          <p:cNvPr id="7" name="Down Arrow 6"/>
          <p:cNvSpPr/>
          <p:nvPr/>
        </p:nvSpPr>
        <p:spPr bwMode="auto">
          <a:xfrm>
            <a:off x="3200400" y="1052286"/>
            <a:ext cx="362856" cy="1386114"/>
          </a:xfrm>
          <a:prstGeom prst="downArrow">
            <a:avLst/>
          </a:prstGeom>
          <a:solidFill>
            <a:srgbClr val="FFC000"/>
          </a:solidFill>
          <a:ln w="571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Verdana" pitchFamily="34" charset="0"/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5085331" y="2602468"/>
            <a:ext cx="25346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“</a:t>
            </a:r>
            <a:r>
              <a:rPr lang="en-US" sz="1800" dirty="0" err="1">
                <a:solidFill>
                  <a:schemeClr val="tx1"/>
                </a:solidFill>
              </a:rPr>
              <a:t>Toltecized</a:t>
            </a:r>
            <a:r>
              <a:rPr lang="en-US" sz="1800" dirty="0">
                <a:solidFill>
                  <a:schemeClr val="tx1"/>
                </a:solidFill>
              </a:rPr>
              <a:t>” Maya</a:t>
            </a:r>
          </a:p>
        </p:txBody>
      </p:sp>
      <p:sp>
        <p:nvSpPr>
          <p:cNvPr id="11" name="Down Arrow 10"/>
          <p:cNvSpPr/>
          <p:nvPr/>
        </p:nvSpPr>
        <p:spPr bwMode="auto">
          <a:xfrm rot="7781824">
            <a:off x="6944716" y="3220471"/>
            <a:ext cx="362856" cy="1386114"/>
          </a:xfrm>
          <a:prstGeom prst="downArrow">
            <a:avLst/>
          </a:prstGeom>
          <a:solidFill>
            <a:srgbClr val="FFC000"/>
          </a:solidFill>
          <a:ln w="571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0016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15919"/>
            <a:ext cx="8686800" cy="5832481"/>
          </a:xfrm>
          <a:prstGeom prst="rect">
            <a:avLst/>
          </a:prstGeom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103888" y="6248400"/>
            <a:ext cx="50091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1200" b="0" dirty="0">
                <a:solidFill>
                  <a:srgbClr val="FFFFFF"/>
                </a:solidFill>
                <a:latin typeface="Tahoma" pitchFamily="34" charset="0"/>
              </a:rPr>
              <a:t>Understanding Physical Anthropology and Archaeology, </a:t>
            </a:r>
            <a:r>
              <a:rPr lang="en-US" sz="1200" b="0" dirty="0" smtClean="0">
                <a:solidFill>
                  <a:srgbClr val="FFFFFF"/>
                </a:solidFill>
                <a:latin typeface="Tahoma" pitchFamily="34" charset="0"/>
              </a:rPr>
              <a:t>11</a:t>
            </a:r>
            <a:r>
              <a:rPr lang="en-US" sz="1200" b="0" baseline="30000" dirty="0" smtClean="0">
                <a:solidFill>
                  <a:srgbClr val="FFFFFF"/>
                </a:solidFill>
                <a:latin typeface="Tahoma" pitchFamily="34" charset="0"/>
              </a:rPr>
              <a:t>th</a:t>
            </a:r>
            <a:r>
              <a:rPr lang="en-US" sz="1200" b="0" dirty="0" smtClean="0">
                <a:solidFill>
                  <a:srgbClr val="FFFFFF"/>
                </a:solidFill>
                <a:latin typeface="Tahoma" pitchFamily="34" charset="0"/>
              </a:rPr>
              <a:t> Ed</a:t>
            </a:r>
            <a:r>
              <a:rPr lang="en-US" sz="1200" b="0" dirty="0">
                <a:solidFill>
                  <a:srgbClr val="FFFFFF"/>
                </a:solidFill>
                <a:latin typeface="Tahoma" pitchFamily="34" charset="0"/>
              </a:rPr>
              <a:t>., p. </a:t>
            </a:r>
            <a:r>
              <a:rPr lang="en-US" sz="1200" b="0" dirty="0" smtClean="0">
                <a:solidFill>
                  <a:srgbClr val="FFFFFF"/>
                </a:solidFill>
                <a:latin typeface="Tahoma" pitchFamily="34" charset="0"/>
              </a:rPr>
              <a:t>393</a:t>
            </a:r>
            <a:endParaRPr lang="en-US" sz="1200" b="0" dirty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6" name="Oval 3"/>
          <p:cNvSpPr>
            <a:spLocks noChangeArrowheads="1"/>
          </p:cNvSpPr>
          <p:nvPr/>
        </p:nvSpPr>
        <p:spPr bwMode="auto">
          <a:xfrm>
            <a:off x="6643332" y="3611300"/>
            <a:ext cx="885954" cy="685800"/>
          </a:xfrm>
          <a:prstGeom prst="ellips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kumimoji="1" lang="en-US" sz="2400" b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8723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Text Box 1027"/>
          <p:cNvSpPr txBox="1">
            <a:spLocks noChangeArrowheads="1"/>
          </p:cNvSpPr>
          <p:nvPr/>
        </p:nvSpPr>
        <p:spPr bwMode="auto">
          <a:xfrm>
            <a:off x="914400" y="2362203"/>
            <a:ext cx="7315200" cy="2668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</a:pPr>
            <a:r>
              <a:rPr lang="en-US" sz="5400" dirty="0">
                <a:solidFill>
                  <a:schemeClr val="tx1"/>
                </a:solidFill>
              </a:rPr>
              <a:t>flake tools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</a:pPr>
            <a:endParaRPr lang="en-US" sz="5400" dirty="0">
              <a:solidFill>
                <a:schemeClr val="tx1"/>
              </a:solidFill>
            </a:endParaRPr>
          </a:p>
          <a:p>
            <a:pPr eaLnBrk="0" hangingPunct="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</a:pPr>
            <a:r>
              <a:rPr lang="en-US" sz="5400" dirty="0">
                <a:solidFill>
                  <a:schemeClr val="tx1"/>
                </a:solidFill>
              </a:rPr>
              <a:t>core tools 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914400" y="671286"/>
            <a:ext cx="7315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Glossary</a:t>
            </a:r>
            <a:endParaRPr kumimoji="1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914400" y="2362200"/>
            <a:ext cx="7315200" cy="2951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</a:pPr>
            <a:r>
              <a:rPr lang="en-US" sz="5400" dirty="0">
                <a:solidFill>
                  <a:schemeClr val="tx1"/>
                </a:solidFill>
              </a:rPr>
              <a:t>flake tools</a:t>
            </a:r>
          </a:p>
          <a:p>
            <a:pPr eaLnBrk="0" hangingPunct="0">
              <a:lnSpc>
                <a:spcPct val="30000"/>
              </a:lnSpc>
              <a:spcBef>
                <a:spcPct val="20000"/>
              </a:spcBef>
              <a:buClr>
                <a:schemeClr val="hlink"/>
              </a:buClr>
            </a:pPr>
            <a:endParaRPr lang="en-US" sz="4400" dirty="0">
              <a:solidFill>
                <a:schemeClr val="tx1"/>
              </a:solidFill>
            </a:endParaRPr>
          </a:p>
          <a:p>
            <a:pPr eaLnBrk="0" hangingPunct="0">
              <a:lnSpc>
                <a:spcPct val="150000"/>
              </a:lnSpc>
              <a:spcBef>
                <a:spcPct val="20000"/>
              </a:spcBef>
              <a:buClr>
                <a:schemeClr val="hlink"/>
              </a:buClr>
            </a:pPr>
            <a:r>
              <a:rPr lang="en-US" sz="3600" dirty="0">
                <a:solidFill>
                  <a:schemeClr val="tx1"/>
                </a:solidFill>
              </a:rPr>
              <a:t>the smaller pieces struck off of a stone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914400" y="671286"/>
            <a:ext cx="7315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Glossary</a:t>
            </a:r>
            <a:endParaRPr kumimoji="1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Flake_And_Cor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200029"/>
            <a:ext cx="6400800" cy="581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1615187" y="5817192"/>
            <a:ext cx="5885073" cy="794064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en-US" sz="3600" baseline="30000" dirty="0">
                <a:solidFill>
                  <a:schemeClr val="tx1"/>
                </a:solidFill>
              </a:rPr>
              <a:t>Core and flake.</a:t>
            </a:r>
          </a:p>
          <a:p>
            <a:r>
              <a:rPr lang="en-US" sz="1200" b="0" i="1" dirty="0">
                <a:solidFill>
                  <a:schemeClr val="tx1"/>
                </a:solidFill>
              </a:rPr>
              <a:t>Understanding Physical Anthropology and Archaeology (8</a:t>
            </a:r>
            <a:r>
              <a:rPr lang="en-US" sz="1200" b="0" i="1" baseline="30000" dirty="0">
                <a:solidFill>
                  <a:schemeClr val="tx1"/>
                </a:solidFill>
              </a:rPr>
              <a:t>th</a:t>
            </a:r>
            <a:r>
              <a:rPr lang="en-US" sz="1200" b="0" i="1" dirty="0">
                <a:solidFill>
                  <a:schemeClr val="tx1"/>
                </a:solidFill>
              </a:rPr>
              <a:t> </a:t>
            </a:r>
            <a:r>
              <a:rPr lang="en-US" sz="1200" b="0" i="1" dirty="0" smtClean="0">
                <a:solidFill>
                  <a:schemeClr val="tx1"/>
                </a:solidFill>
              </a:rPr>
              <a:t>Ed.), </a:t>
            </a:r>
            <a:r>
              <a:rPr lang="en-US" sz="1200" b="0" dirty="0" smtClean="0">
                <a:solidFill>
                  <a:schemeClr val="tx1"/>
                </a:solidFill>
              </a:rPr>
              <a:t> </a:t>
            </a:r>
            <a:r>
              <a:rPr lang="en-US" sz="1200" b="0" dirty="0">
                <a:solidFill>
                  <a:schemeClr val="tx1"/>
                </a:solidFill>
              </a:rPr>
              <a:t>p. </a:t>
            </a:r>
            <a:r>
              <a:rPr lang="en-US" sz="1200" b="0" dirty="0" smtClean="0">
                <a:solidFill>
                  <a:schemeClr val="tx1"/>
                </a:solidFill>
              </a:rPr>
              <a:t>351 </a:t>
            </a:r>
            <a:endParaRPr lang="en-US" sz="1200" b="0" dirty="0">
              <a:solidFill>
                <a:schemeClr val="tx1"/>
              </a:solidFill>
            </a:endParaRPr>
          </a:p>
        </p:txBody>
      </p:sp>
      <p:sp>
        <p:nvSpPr>
          <p:cNvPr id="45060" name="Oval 4"/>
          <p:cNvSpPr>
            <a:spLocks noChangeArrowheads="1"/>
          </p:cNvSpPr>
          <p:nvPr/>
        </p:nvSpPr>
        <p:spPr bwMode="auto">
          <a:xfrm>
            <a:off x="5257800" y="533400"/>
            <a:ext cx="2362200" cy="533400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1309914" y="5990774"/>
            <a:ext cx="6517105" cy="621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0" kern="1200" baseline="30000" dirty="0">
                <a:solidFill>
                  <a:srgbClr val="080808"/>
                </a:solidFill>
                <a:latin typeface="Verdana" pitchFamily="34" charset="0"/>
                <a:ea typeface="+mn-ea"/>
                <a:cs typeface="+mn-cs"/>
              </a:rPr>
              <a:t>Major types of North American Paleo-Indian projectile points.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0" i="1" kern="1200" dirty="0">
                <a:solidFill>
                  <a:srgbClr val="080808"/>
                </a:solidFill>
                <a:latin typeface="Verdana" pitchFamily="34" charset="0"/>
                <a:ea typeface="+mn-ea"/>
                <a:cs typeface="+mn-cs"/>
              </a:rPr>
              <a:t>Understanding Physical Anthropology and Archaeology (9</a:t>
            </a:r>
            <a:r>
              <a:rPr lang="en-US" sz="1200" b="0" i="1" kern="1200" baseline="30000" dirty="0">
                <a:solidFill>
                  <a:srgbClr val="080808"/>
                </a:solidFill>
                <a:latin typeface="Verdana" pitchFamily="34" charset="0"/>
                <a:ea typeface="+mn-ea"/>
                <a:cs typeface="+mn-cs"/>
              </a:rPr>
              <a:t>th</a:t>
            </a:r>
            <a:r>
              <a:rPr lang="en-US" sz="1200" b="0" i="1" kern="1200" dirty="0">
                <a:solidFill>
                  <a:srgbClr val="080808"/>
                </a:solidFill>
                <a:latin typeface="Verdana" pitchFamily="34" charset="0"/>
                <a:ea typeface="+mn-ea"/>
                <a:cs typeface="+mn-cs"/>
              </a:rPr>
              <a:t> </a:t>
            </a:r>
            <a:r>
              <a:rPr lang="en-US" sz="1200" b="0" i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Ed.</a:t>
            </a:r>
            <a:r>
              <a:rPr lang="en-US" sz="1200" b="0" i="1" kern="1200" dirty="0">
                <a:solidFill>
                  <a:srgbClr val="080808"/>
                </a:solidFill>
                <a:latin typeface="Verdana" pitchFamily="34" charset="0"/>
                <a:ea typeface="+mn-ea"/>
                <a:cs typeface="+mn-cs"/>
              </a:rPr>
              <a:t>), </a:t>
            </a:r>
            <a:r>
              <a:rPr lang="en-US" sz="1200" b="0" kern="1200" dirty="0">
                <a:solidFill>
                  <a:srgbClr val="080808"/>
                </a:solidFill>
                <a:latin typeface="Verdana" pitchFamily="34" charset="0"/>
                <a:ea typeface="+mn-ea"/>
                <a:cs typeface="+mn-cs"/>
              </a:rPr>
              <a:t> p. 315</a:t>
            </a:r>
          </a:p>
        </p:txBody>
      </p:sp>
      <p:pic>
        <p:nvPicPr>
          <p:cNvPr id="46083" name="Picture 3" descr="Turn81510"/>
          <p:cNvPicPr>
            <a:picLocks noChangeAspect="1" noChangeArrowheads="1"/>
          </p:cNvPicPr>
          <p:nvPr/>
        </p:nvPicPr>
        <p:blipFill>
          <a:blip r:embed="rId3" cstate="print">
            <a:lum bright="-15000" contrast="33000"/>
          </a:blip>
          <a:srcRect/>
          <a:stretch>
            <a:fillRect/>
          </a:stretch>
        </p:blipFill>
        <p:spPr bwMode="auto">
          <a:xfrm>
            <a:off x="914400" y="1738148"/>
            <a:ext cx="7315200" cy="3443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1447801" y="5257804"/>
            <a:ext cx="870751" cy="560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kern="1200" baseline="30000" dirty="0">
                <a:solidFill>
                  <a:srgbClr val="080808"/>
                </a:solidFill>
                <a:latin typeface="Verdana" pitchFamily="34" charset="0"/>
                <a:ea typeface="+mn-ea"/>
                <a:cs typeface="+mn-cs"/>
              </a:rPr>
              <a:t>Clovis</a:t>
            </a:r>
          </a:p>
        </p:txBody>
      </p:sp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3886202" y="5257804"/>
            <a:ext cx="1008609" cy="560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kern="1200" baseline="30000" dirty="0">
                <a:solidFill>
                  <a:srgbClr val="080808"/>
                </a:solidFill>
                <a:latin typeface="Verdana" pitchFamily="34" charset="0"/>
                <a:ea typeface="+mn-ea"/>
                <a:cs typeface="+mn-cs"/>
              </a:rPr>
              <a:t>Folsom</a:t>
            </a:r>
          </a:p>
        </p:txBody>
      </p:sp>
      <p:sp>
        <p:nvSpPr>
          <p:cNvPr id="46086" name="Text Box 6"/>
          <p:cNvSpPr txBox="1">
            <a:spLocks noChangeArrowheads="1"/>
          </p:cNvSpPr>
          <p:nvPr/>
        </p:nvSpPr>
        <p:spPr bwMode="auto">
          <a:xfrm>
            <a:off x="5735638" y="5257804"/>
            <a:ext cx="901209" cy="560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kern="1200" baseline="30000" dirty="0">
                <a:solidFill>
                  <a:srgbClr val="080808"/>
                </a:solidFill>
                <a:latin typeface="Verdana" pitchFamily="34" charset="0"/>
                <a:ea typeface="+mn-ea"/>
                <a:cs typeface="+mn-cs"/>
              </a:rPr>
              <a:t>Plano </a:t>
            </a:r>
          </a:p>
        </p:txBody>
      </p:sp>
      <p:sp>
        <p:nvSpPr>
          <p:cNvPr id="46087" name="Text Box 7"/>
          <p:cNvSpPr txBox="1">
            <a:spLocks noChangeArrowheads="1"/>
          </p:cNvSpPr>
          <p:nvPr/>
        </p:nvSpPr>
        <p:spPr bwMode="auto">
          <a:xfrm>
            <a:off x="7239001" y="5257804"/>
            <a:ext cx="942887" cy="560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kern="1200" baseline="30000" dirty="0">
                <a:solidFill>
                  <a:srgbClr val="080808"/>
                </a:solidFill>
                <a:latin typeface="Verdana" pitchFamily="34" charset="0"/>
                <a:ea typeface="+mn-ea"/>
                <a:cs typeface="+mn-cs"/>
              </a:rPr>
              <a:t>Dalton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671286" y="5874655"/>
            <a:ext cx="781015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Clovis fluted points in simulated mountings.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85966" y="6248177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Understanding Humans, 10</a:t>
            </a:r>
            <a:r>
              <a:rPr lang="en-US" sz="1200" b="0" i="1" kern="1200" baseline="300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th</a:t>
            </a:r>
            <a:r>
              <a:rPr lang="en-US" sz="1200" b="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 </a:t>
            </a:r>
            <a:r>
              <a:rPr lang="en-US" sz="1200" b="0" i="1" kern="1200" dirty="0" smtClean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Ed</a:t>
            </a:r>
            <a:r>
              <a:rPr lang="en-US" sz="1200" b="0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., p. 327</a:t>
            </a:r>
          </a:p>
        </p:txBody>
      </p:sp>
      <p:pic>
        <p:nvPicPr>
          <p:cNvPr id="5" name="Picture 4" descr="13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39572" y="119742"/>
            <a:ext cx="3651463" cy="5715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85966" y="6400800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>
              <a:lnSpc>
                <a:spcPct val="150000"/>
              </a:lnSpc>
            </a:pPr>
            <a:r>
              <a:rPr lang="en-US" sz="1200" b="0" i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Understanding Humans, </a:t>
            </a:r>
            <a:r>
              <a:rPr lang="en-US" sz="1200" b="0" i="1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11</a:t>
            </a:r>
            <a:r>
              <a:rPr lang="en-US" sz="1200" b="0" i="1" kern="1200" baseline="300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th</a:t>
            </a:r>
            <a:r>
              <a:rPr lang="en-US" sz="1200" b="0" i="1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 </a:t>
            </a:r>
            <a:r>
              <a:rPr lang="en-US" sz="1200" b="0" i="1" dirty="0" smtClean="0">
                <a:solidFill>
                  <a:srgbClr val="003300"/>
                </a:solidFill>
              </a:rPr>
              <a:t>Ed.</a:t>
            </a:r>
            <a:r>
              <a:rPr lang="en-US" sz="1200" b="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, </a:t>
            </a:r>
            <a:r>
              <a:rPr lang="en-US" sz="1200" b="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p. </a:t>
            </a:r>
            <a:r>
              <a:rPr lang="en-US" sz="1200" b="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315</a:t>
            </a:r>
            <a:endParaRPr lang="en-US" sz="1200" b="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411363" y="6019800"/>
            <a:ext cx="63610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</a:rPr>
              <a:t>North American Paleo-Indian and Archaic sites.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821" y="256597"/>
            <a:ext cx="5354579" cy="5763203"/>
          </a:xfrm>
          <a:prstGeom prst="rect">
            <a:avLst/>
          </a:prstGeom>
        </p:spPr>
      </p:pic>
      <p:sp>
        <p:nvSpPr>
          <p:cNvPr id="9" name="Oval 7"/>
          <p:cNvSpPr>
            <a:spLocks noChangeArrowheads="1"/>
          </p:cNvSpPr>
          <p:nvPr/>
        </p:nvSpPr>
        <p:spPr bwMode="auto">
          <a:xfrm>
            <a:off x="4267200" y="2286000"/>
            <a:ext cx="752475" cy="51435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 baseline="30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5294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1" name="Rectangle 3"/>
          <p:cNvSpPr>
            <a:spLocks noChangeArrowheads="1"/>
          </p:cNvSpPr>
          <p:nvPr/>
        </p:nvSpPr>
        <p:spPr bwMode="auto">
          <a:xfrm>
            <a:off x="914402" y="3886204"/>
            <a:ext cx="7313613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  <a:buClr>
                <a:srgbClr val="808000"/>
              </a:buClr>
              <a:buFontTx/>
              <a:buChar char="•"/>
            </a:pPr>
            <a:r>
              <a:rPr kumimoji="1" lang="en-US" sz="4000" b="1" kern="1200" dirty="0">
                <a:solidFill>
                  <a:srgbClr val="F1F7E9">
                    <a:lumMod val="90000"/>
                  </a:srgbClr>
                </a:solidFill>
                <a:latin typeface="Verdana" pitchFamily="34" charset="0"/>
                <a:ea typeface="+mn-ea"/>
                <a:cs typeface="+mn-cs"/>
              </a:rPr>
              <a:t>lithic (stone)</a:t>
            </a:r>
          </a:p>
        </p:txBody>
      </p:sp>
      <p:sp>
        <p:nvSpPr>
          <p:cNvPr id="124932" name="Rectangle 4"/>
          <p:cNvSpPr>
            <a:spLocks noChangeArrowheads="1"/>
          </p:cNvSpPr>
          <p:nvPr/>
        </p:nvSpPr>
        <p:spPr bwMode="auto">
          <a:xfrm>
            <a:off x="915988" y="2286004"/>
            <a:ext cx="7313612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  <a:buClr>
                <a:srgbClr val="808000"/>
              </a:buClr>
              <a:buFontTx/>
              <a:buChar char="•"/>
            </a:pPr>
            <a:r>
              <a:rPr kumimoji="1" lang="en-US" sz="3600" b="1" kern="1200">
                <a:solidFill>
                  <a:srgbClr val="080808"/>
                </a:solidFill>
                <a:latin typeface="Verdana" pitchFamily="34" charset="0"/>
                <a:ea typeface="+mn-ea"/>
                <a:cs typeface="+mn-cs"/>
              </a:rPr>
              <a:t>bone, tooth, horn / antler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671286" y="724746"/>
            <a:ext cx="777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b="1" i="1" u="none" strike="noStrike" kern="0" cap="none" spc="0" normalizeH="0" baseline="0" noProof="0" smtClean="0">
                <a:ln>
                  <a:noFill/>
                </a:ln>
                <a:solidFill>
                  <a:srgbClr val="08080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Tools and Technologies</a:t>
            </a:r>
            <a:endParaRPr kumimoji="1" lang="en-US" sz="4800" b="0" i="1" u="none" strike="noStrike" kern="0" cap="none" spc="0" normalizeH="0" baseline="0" noProof="0" dirty="0">
              <a:ln>
                <a:noFill/>
              </a:ln>
              <a:solidFill>
                <a:srgbClr val="080808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4035792" y="5867400"/>
            <a:ext cx="105509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Burin.</a:t>
            </a:r>
            <a:endParaRPr lang="en-US" b="1" kern="1200" dirty="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85966" y="6248177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>
              <a:lnSpc>
                <a:spcPct val="150000"/>
              </a:lnSpc>
            </a:pPr>
            <a:r>
              <a:rPr lang="en-US" sz="1200" b="0" i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Understanding Humans, 10</a:t>
            </a:r>
            <a:r>
              <a:rPr lang="en-US" sz="1200" b="0" i="1" kern="1200" baseline="300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th</a:t>
            </a:r>
            <a:r>
              <a:rPr lang="en-US" sz="1200" b="0" i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 </a:t>
            </a:r>
            <a:r>
              <a:rPr lang="en-US" sz="1200" b="0" i="1" dirty="0" smtClean="0">
                <a:solidFill>
                  <a:srgbClr val="003300"/>
                </a:solidFill>
              </a:rPr>
              <a:t>Ed.</a:t>
            </a:r>
            <a:r>
              <a:rPr lang="en-US" sz="1200" b="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, </a:t>
            </a:r>
            <a:r>
              <a:rPr lang="en-US" sz="1200" b="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p. </a:t>
            </a:r>
            <a:r>
              <a:rPr lang="en-US" sz="1200" b="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303</a:t>
            </a:r>
            <a:endParaRPr lang="en-US" sz="1200" b="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7" name="Picture 6" descr="12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97040" y="366486"/>
            <a:ext cx="2665876" cy="548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102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685800"/>
            <a:ext cx="7315200" cy="54864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sp>
        <p:nvSpPr>
          <p:cNvPr id="79875" name="Text Box 1029"/>
          <p:cNvSpPr txBox="1">
            <a:spLocks noChangeArrowheads="1"/>
          </p:cNvSpPr>
          <p:nvPr/>
        </p:nvSpPr>
        <p:spPr bwMode="auto">
          <a:xfrm>
            <a:off x="1048384" y="6339118"/>
            <a:ext cx="704071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3300"/>
                </a:solidFill>
                <a:hlinkClick r:id="rId4"/>
              </a:rPr>
              <a:t>http://lithiccastinglab.com/gallery-pages/cloviswheredidcomefrompage2.htm</a:t>
            </a:r>
            <a:endParaRPr lang="en-US" sz="1200" dirty="0">
              <a:solidFill>
                <a:srgbClr val="003300"/>
              </a:solidFill>
            </a:endParaRPr>
          </a:p>
        </p:txBody>
      </p:sp>
      <p:sp>
        <p:nvSpPr>
          <p:cNvPr id="1196038" name="Oval 1030"/>
          <p:cNvSpPr>
            <a:spLocks noChangeArrowheads="1"/>
          </p:cNvSpPr>
          <p:nvPr/>
        </p:nvSpPr>
        <p:spPr bwMode="auto">
          <a:xfrm>
            <a:off x="4252688" y="762000"/>
            <a:ext cx="533400" cy="3657600"/>
          </a:xfrm>
          <a:prstGeom prst="ellipse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6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6038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Text Box 1027"/>
          <p:cNvSpPr txBox="1">
            <a:spLocks noChangeArrowheads="1"/>
          </p:cNvSpPr>
          <p:nvPr/>
        </p:nvSpPr>
        <p:spPr bwMode="auto">
          <a:xfrm>
            <a:off x="914400" y="3622695"/>
            <a:ext cx="731520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50000"/>
              </a:lnSpc>
              <a:spcBef>
                <a:spcPct val="20000"/>
              </a:spcBef>
              <a:buClr>
                <a:schemeClr val="hlink"/>
              </a:buClr>
            </a:pPr>
            <a:r>
              <a:rPr lang="en-US" sz="3600" dirty="0">
                <a:solidFill>
                  <a:schemeClr val="tx1"/>
                </a:solidFill>
              </a:rPr>
              <a:t>what is left over after a flake has been struck off of a stone</a:t>
            </a:r>
          </a:p>
        </p:txBody>
      </p:sp>
      <p:sp>
        <p:nvSpPr>
          <p:cNvPr id="49156" name="Rectangle 1028"/>
          <p:cNvSpPr>
            <a:spLocks noChangeArrowheads="1"/>
          </p:cNvSpPr>
          <p:nvPr/>
        </p:nvSpPr>
        <p:spPr bwMode="auto">
          <a:xfrm>
            <a:off x="3657602" y="2253342"/>
            <a:ext cx="1872629" cy="840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</a:pPr>
            <a:r>
              <a:rPr lang="en-US" sz="5400" dirty="0">
                <a:solidFill>
                  <a:schemeClr val="tx1"/>
                </a:solidFill>
              </a:rPr>
              <a:t>core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914400" y="671286"/>
            <a:ext cx="7315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Glossary</a:t>
            </a:r>
            <a:endParaRPr kumimoji="1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Flake_And_Cor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5858" y="533400"/>
            <a:ext cx="6034142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1629015" y="5820228"/>
            <a:ext cx="5838586" cy="79406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40000"/>
              </a:lnSpc>
            </a:pPr>
            <a:r>
              <a:rPr lang="en-US" sz="3600" baseline="30000" dirty="0">
                <a:solidFill>
                  <a:schemeClr val="tx1"/>
                </a:solidFill>
              </a:rPr>
              <a:t>Core and flake.</a:t>
            </a:r>
          </a:p>
          <a:p>
            <a:r>
              <a:rPr lang="en-US" sz="1200" b="0" i="1" dirty="0">
                <a:solidFill>
                  <a:schemeClr val="tx1"/>
                </a:solidFill>
              </a:rPr>
              <a:t>Understanding Physical Anthropology and Archaeology (8</a:t>
            </a:r>
            <a:r>
              <a:rPr lang="en-US" sz="1200" b="0" i="1" baseline="30000" dirty="0">
                <a:solidFill>
                  <a:schemeClr val="tx1"/>
                </a:solidFill>
              </a:rPr>
              <a:t>th</a:t>
            </a:r>
            <a:r>
              <a:rPr lang="en-US" sz="1200" b="0" i="1" dirty="0">
                <a:solidFill>
                  <a:schemeClr val="tx1"/>
                </a:solidFill>
              </a:rPr>
              <a:t> </a:t>
            </a:r>
            <a:r>
              <a:rPr lang="en-US" sz="1200" b="0" i="1" dirty="0" smtClean="0">
                <a:solidFill>
                  <a:srgbClr val="003300"/>
                </a:solidFill>
              </a:rPr>
              <a:t>Ed.</a:t>
            </a:r>
            <a:r>
              <a:rPr lang="en-US" sz="1200" b="0" i="1" dirty="0" smtClean="0">
                <a:solidFill>
                  <a:schemeClr val="tx1"/>
                </a:solidFill>
              </a:rPr>
              <a:t>), </a:t>
            </a:r>
            <a:r>
              <a:rPr lang="en-US" sz="1200" b="0" dirty="0" smtClean="0">
                <a:solidFill>
                  <a:schemeClr val="tx1"/>
                </a:solidFill>
              </a:rPr>
              <a:t> </a:t>
            </a:r>
            <a:r>
              <a:rPr lang="en-US" sz="1200" b="0" dirty="0">
                <a:solidFill>
                  <a:schemeClr val="tx1"/>
                </a:solidFill>
              </a:rPr>
              <a:t>p. </a:t>
            </a:r>
            <a:r>
              <a:rPr lang="en-US" sz="1200" b="0" dirty="0" smtClean="0">
                <a:solidFill>
                  <a:schemeClr val="tx1"/>
                </a:solidFill>
              </a:rPr>
              <a:t>351 </a:t>
            </a:r>
            <a:endParaRPr lang="en-US" sz="1200" b="0" dirty="0">
              <a:solidFill>
                <a:schemeClr val="tx1"/>
              </a:solidFill>
            </a:endParaRPr>
          </a:p>
        </p:txBody>
      </p:sp>
      <p:sp>
        <p:nvSpPr>
          <p:cNvPr id="50180" name="Oval 4"/>
          <p:cNvSpPr>
            <a:spLocks noChangeArrowheads="1"/>
          </p:cNvSpPr>
          <p:nvPr/>
        </p:nvSpPr>
        <p:spPr bwMode="auto">
          <a:xfrm>
            <a:off x="1814286" y="609600"/>
            <a:ext cx="4419600" cy="487680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3106738"/>
            <a:ext cx="7315200" cy="3141662"/>
          </a:xfrm>
        </p:spPr>
        <p:txBody>
          <a:bodyPr wrap="none"/>
          <a:lstStyle/>
          <a:p>
            <a:pPr marL="609600" indent="-609600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800" b="1" dirty="0" smtClean="0"/>
              <a:t>basic </a:t>
            </a:r>
            <a:r>
              <a:rPr lang="en-US" sz="2800" b="1" i="1" dirty="0" smtClean="0"/>
              <a:t>types</a:t>
            </a:r>
            <a:endParaRPr lang="en-US" sz="2800" b="1" dirty="0" smtClean="0"/>
          </a:p>
          <a:p>
            <a:pPr marL="609600" indent="-609600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8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basic </a:t>
            </a:r>
            <a:r>
              <a:rPr lang="en-US" sz="2800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techniques of manufacture</a:t>
            </a:r>
          </a:p>
          <a:p>
            <a:pPr marL="609600" indent="-609600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8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basic </a:t>
            </a:r>
            <a:r>
              <a:rPr lang="en-US" sz="2800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tool uses</a:t>
            </a:r>
          </a:p>
          <a:p>
            <a:pPr marL="609600" indent="-609600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8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Upper Paleolithic </a:t>
            </a:r>
            <a:r>
              <a:rPr lang="en-US" sz="2800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traditions</a:t>
            </a:r>
            <a:endParaRPr lang="en-US" sz="2800" b="1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2438400" y="1677988"/>
            <a:ext cx="4225925" cy="912812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/>
          <a:lstStyle/>
          <a:p>
            <a:pPr algn="ctr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  <a:buClr>
                <a:srgbClr val="808000"/>
              </a:buClr>
            </a:pPr>
            <a:r>
              <a:rPr kumimoji="1" lang="en-US" sz="4400" b="1" kern="1200" dirty="0" err="1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lithic</a:t>
            </a:r>
            <a:r>
              <a:rPr kumimoji="1" lang="en-US" sz="4400" b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 tools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4400" kern="1200" baseline="30000" dirty="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762000"/>
            <a:ext cx="7315200" cy="400110"/>
          </a:xfr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000" i="0" dirty="0" smtClean="0">
                <a:solidFill>
                  <a:srgbClr val="080808"/>
                </a:solidFill>
              </a:rPr>
              <a:t>Stone Tools and Technologies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808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051" descr="21_14"/>
          <p:cNvPicPr>
            <a:picLocks noChangeAspect="1" noChangeArrowheads="1"/>
          </p:cNvPicPr>
          <p:nvPr/>
        </p:nvPicPr>
        <p:blipFill>
          <a:blip r:embed="rId3" cstate="print">
            <a:lum bright="10000" contrast="4000"/>
          </a:blip>
          <a:srcRect/>
          <a:stretch>
            <a:fillRect/>
          </a:stretch>
        </p:blipFill>
        <p:spPr bwMode="auto">
          <a:xfrm>
            <a:off x="2162175" y="228600"/>
            <a:ext cx="481965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8069" name="Oval 2053"/>
          <p:cNvSpPr>
            <a:spLocks noChangeArrowheads="1"/>
          </p:cNvSpPr>
          <p:nvPr/>
        </p:nvSpPr>
        <p:spPr bwMode="auto">
          <a:xfrm>
            <a:off x="4495800" y="4876800"/>
            <a:ext cx="1676400" cy="182880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28070" name="Oval 2054"/>
          <p:cNvSpPr>
            <a:spLocks noChangeArrowheads="1"/>
          </p:cNvSpPr>
          <p:nvPr/>
        </p:nvSpPr>
        <p:spPr bwMode="auto">
          <a:xfrm>
            <a:off x="4038600" y="2895600"/>
            <a:ext cx="1600200" cy="152400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28071" name="Oval 2055"/>
          <p:cNvSpPr>
            <a:spLocks noChangeArrowheads="1"/>
          </p:cNvSpPr>
          <p:nvPr/>
        </p:nvSpPr>
        <p:spPr bwMode="auto">
          <a:xfrm>
            <a:off x="3276600" y="685800"/>
            <a:ext cx="1447800" cy="91440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28072" name="Oval 2056"/>
          <p:cNvSpPr>
            <a:spLocks noChangeArrowheads="1"/>
          </p:cNvSpPr>
          <p:nvPr/>
        </p:nvSpPr>
        <p:spPr bwMode="auto">
          <a:xfrm>
            <a:off x="4648200" y="609600"/>
            <a:ext cx="1219200" cy="76200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28073" name="Oval 2057"/>
          <p:cNvSpPr>
            <a:spLocks noChangeArrowheads="1"/>
          </p:cNvSpPr>
          <p:nvPr/>
        </p:nvSpPr>
        <p:spPr bwMode="auto">
          <a:xfrm>
            <a:off x="5715000" y="685800"/>
            <a:ext cx="1219200" cy="114300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8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28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8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28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8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28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8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28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8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8069" grpId="0" animBg="1"/>
      <p:bldP spid="728070" grpId="0" animBg="1"/>
      <p:bldP spid="728071" grpId="0" animBg="1"/>
      <p:bldP spid="728072" grpId="0" animBg="1"/>
      <p:bldP spid="728073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808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21_14"/>
          <p:cNvPicPr>
            <a:picLocks noChangeAspect="1" noChangeArrowheads="1"/>
          </p:cNvPicPr>
          <p:nvPr/>
        </p:nvPicPr>
        <p:blipFill>
          <a:blip r:embed="rId3" cstate="print">
            <a:lum bright="10000" contrast="4000"/>
          </a:blip>
          <a:srcRect/>
          <a:stretch>
            <a:fillRect/>
          </a:stretch>
        </p:blipFill>
        <p:spPr bwMode="auto">
          <a:xfrm>
            <a:off x="2162175" y="228600"/>
            <a:ext cx="481965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Oval 3"/>
          <p:cNvSpPr>
            <a:spLocks noChangeArrowheads="1"/>
          </p:cNvSpPr>
          <p:nvPr/>
        </p:nvSpPr>
        <p:spPr bwMode="auto">
          <a:xfrm>
            <a:off x="4495800" y="4876800"/>
            <a:ext cx="1676400" cy="182880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2135188" y="3581404"/>
            <a:ext cx="1920719" cy="3083921"/>
          </a:xfrm>
          <a:prstGeom prst="rect">
            <a:avLst/>
          </a:prstGeom>
          <a:solidFill>
            <a:srgbClr val="080808"/>
          </a:solidFill>
          <a:ln w="762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80000"/>
              </a:lnSpc>
            </a:pPr>
            <a:r>
              <a:rPr lang="en-US" sz="5400" baseline="30000" dirty="0"/>
              <a:t>#1</a:t>
            </a:r>
          </a:p>
          <a:p>
            <a:pPr>
              <a:lnSpc>
                <a:spcPct val="180000"/>
              </a:lnSpc>
            </a:pPr>
            <a:r>
              <a:rPr lang="en-US" sz="5400" baseline="30000" dirty="0"/>
              <a:t>pebble</a:t>
            </a:r>
          </a:p>
          <a:p>
            <a:pPr>
              <a:lnSpc>
                <a:spcPct val="180000"/>
              </a:lnSpc>
            </a:pPr>
            <a:r>
              <a:rPr lang="en-US" sz="5400" baseline="30000" dirty="0"/>
              <a:t>tools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1027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400" y="4114804"/>
            <a:ext cx="7315200" cy="1971675"/>
          </a:xfrm>
        </p:spPr>
        <p:txBody>
          <a:bodyPr>
            <a:spAutoFit/>
          </a:bodyPr>
          <a:lstStyle/>
          <a:p>
            <a:pPr marL="0" indent="0" algn="ctr">
              <a:buFontTx/>
              <a:buNone/>
            </a:pPr>
            <a:r>
              <a:rPr lang="en-US" sz="2800" b="1" dirty="0" smtClean="0"/>
              <a:t>rounded stone (pebble) struck with a similar stone (</a:t>
            </a:r>
            <a:r>
              <a:rPr lang="en-US" sz="2800" b="1" dirty="0" err="1" smtClean="0"/>
              <a:t>hammerstone</a:t>
            </a:r>
            <a:r>
              <a:rPr lang="en-US" sz="2800" b="1" dirty="0" smtClean="0"/>
              <a:t>),</a:t>
            </a:r>
          </a:p>
          <a:p>
            <a:pPr marL="0" indent="0" algn="ctr">
              <a:buFontTx/>
              <a:buNone/>
            </a:pPr>
            <a:r>
              <a:rPr lang="en-US" sz="2800" b="1" dirty="0" smtClean="0"/>
              <a:t>which creates a jagged edge,</a:t>
            </a:r>
          </a:p>
          <a:p>
            <a:pPr marL="0" indent="0" algn="ctr">
              <a:buFontTx/>
              <a:buNone/>
            </a:pPr>
            <a:r>
              <a:rPr lang="en-US" sz="2800" b="1" dirty="0" smtClean="0"/>
              <a:t>that serves as a chopping edge</a:t>
            </a:r>
          </a:p>
        </p:txBody>
      </p:sp>
      <p:sp>
        <p:nvSpPr>
          <p:cNvPr id="54276" name="Text Box 1028"/>
          <p:cNvSpPr txBox="1">
            <a:spLocks noChangeArrowheads="1"/>
          </p:cNvSpPr>
          <p:nvPr/>
        </p:nvSpPr>
        <p:spPr bwMode="auto">
          <a:xfrm>
            <a:off x="914400" y="2209800"/>
            <a:ext cx="7315200" cy="1449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</a:pPr>
            <a:r>
              <a:rPr lang="en-US" sz="5400" dirty="0">
                <a:solidFill>
                  <a:schemeClr val="tx1"/>
                </a:solidFill>
              </a:rPr>
              <a:t>pebble tools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</a:pPr>
            <a:r>
              <a:rPr lang="en-US" sz="3600" dirty="0">
                <a:solidFill>
                  <a:schemeClr val="tx1"/>
                </a:solidFill>
              </a:rPr>
              <a:t>aka “choppers”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914400" y="671286"/>
            <a:ext cx="7315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Glossary</a:t>
            </a:r>
            <a:endParaRPr kumimoji="1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1124856" y="5950854"/>
            <a:ext cx="6888424" cy="28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 smtClean="0">
                <a:solidFill>
                  <a:schemeClr val="tx1"/>
                </a:solidFill>
              </a:rPr>
              <a:t>Pleistocene Subdivisions, Archaeological Industries and Hominins.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85966" y="6248177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>
              <a:lnSpc>
                <a:spcPct val="150000"/>
              </a:lnSpc>
            </a:pPr>
            <a:r>
              <a:rPr lang="en-US" sz="1200" b="0" i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Understanding Humans, 10</a:t>
            </a:r>
            <a:r>
              <a:rPr lang="en-US" sz="1200" b="0" i="1" kern="1200" baseline="300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th</a:t>
            </a:r>
            <a:r>
              <a:rPr lang="en-US" sz="1200" b="0" i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 </a:t>
            </a:r>
            <a:r>
              <a:rPr lang="en-US" sz="1200" b="0" i="1" dirty="0" smtClean="0">
                <a:solidFill>
                  <a:srgbClr val="003300"/>
                </a:solidFill>
              </a:rPr>
              <a:t>Ed.</a:t>
            </a:r>
            <a:r>
              <a:rPr lang="en-US" sz="1200" b="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, </a:t>
            </a:r>
            <a:r>
              <a:rPr lang="en-US" sz="1200" b="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p. </a:t>
            </a:r>
            <a:r>
              <a:rPr lang="en-US" sz="1200" b="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267</a:t>
            </a:r>
            <a:endParaRPr lang="en-US" sz="1200" b="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5" name="Picture 4" descr="11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34470" y="224970"/>
            <a:ext cx="3766530" cy="5715000"/>
          </a:xfrm>
          <a:prstGeom prst="rect">
            <a:avLst/>
          </a:prstGeom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567543" y="2703516"/>
            <a:ext cx="2302233" cy="2677656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sometimes</a:t>
            </a:r>
          </a:p>
          <a:p>
            <a:r>
              <a:rPr lang="en-US" sz="2400" dirty="0">
                <a:solidFill>
                  <a:schemeClr val="tx1"/>
                </a:solidFill>
              </a:rPr>
              <a:t>pebble tools</a:t>
            </a:r>
          </a:p>
          <a:p>
            <a:r>
              <a:rPr lang="en-US" sz="2400" dirty="0">
                <a:solidFill>
                  <a:schemeClr val="tx1"/>
                </a:solidFill>
              </a:rPr>
              <a:t>are also </a:t>
            </a:r>
          </a:p>
          <a:p>
            <a:r>
              <a:rPr lang="en-US" sz="2400" dirty="0">
                <a:solidFill>
                  <a:schemeClr val="tx1"/>
                </a:solidFill>
              </a:rPr>
              <a:t>known</a:t>
            </a:r>
          </a:p>
          <a:p>
            <a:r>
              <a:rPr lang="en-US" sz="2400" dirty="0">
                <a:solidFill>
                  <a:schemeClr val="tx1"/>
                </a:solidFill>
              </a:rPr>
              <a:t>as </a:t>
            </a:r>
          </a:p>
          <a:p>
            <a:r>
              <a:rPr lang="en-US" sz="2400" dirty="0">
                <a:solidFill>
                  <a:schemeClr val="tx1"/>
                </a:solidFill>
              </a:rPr>
              <a:t>“</a:t>
            </a:r>
            <a:r>
              <a:rPr lang="en-US" sz="2400" dirty="0" err="1">
                <a:solidFill>
                  <a:schemeClr val="tx1"/>
                </a:solidFill>
              </a:rPr>
              <a:t>Oldowan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</a:p>
          <a:p>
            <a:r>
              <a:rPr lang="en-US" sz="2400" dirty="0">
                <a:solidFill>
                  <a:schemeClr val="tx1"/>
                </a:solidFill>
              </a:rPr>
              <a:t>choppers”</a:t>
            </a: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6236610" y="5424718"/>
            <a:ext cx="704850" cy="352425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808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2384" y="228600"/>
            <a:ext cx="7976700" cy="59436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sp>
        <p:nvSpPr>
          <p:cNvPr id="56323" name="Rectangle 4"/>
          <p:cNvSpPr>
            <a:spLocks noChangeArrowheads="1"/>
          </p:cNvSpPr>
          <p:nvPr/>
        </p:nvSpPr>
        <p:spPr bwMode="auto">
          <a:xfrm>
            <a:off x="1947464" y="6339118"/>
            <a:ext cx="521533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  <a:hlinkClick r:id="rId4"/>
              </a:rPr>
              <a:t>http://lithiccastinglab.com/gallery-pages/oldowanstonetools.htm</a:t>
            </a:r>
            <a:endParaRPr lang="en-US" sz="1200" b="0" dirty="0">
              <a:solidFill>
                <a:schemeClr val="tx1"/>
              </a:solidFill>
            </a:endParaRPr>
          </a:p>
        </p:txBody>
      </p:sp>
      <p:sp>
        <p:nvSpPr>
          <p:cNvPr id="1117191" name="Oval 7"/>
          <p:cNvSpPr>
            <a:spLocks noChangeArrowheads="1"/>
          </p:cNvSpPr>
          <p:nvPr/>
        </p:nvSpPr>
        <p:spPr bwMode="auto">
          <a:xfrm rot="1253258">
            <a:off x="2977027" y="1741739"/>
            <a:ext cx="990600" cy="1066800"/>
          </a:xfrm>
          <a:prstGeom prst="ellipse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0">
              <a:solidFill>
                <a:schemeClr val="folHlink"/>
              </a:solidFill>
            </a:endParaRPr>
          </a:p>
        </p:txBody>
      </p:sp>
      <p:sp>
        <p:nvSpPr>
          <p:cNvPr id="1117192" name="Oval 8"/>
          <p:cNvSpPr>
            <a:spLocks noChangeArrowheads="1"/>
          </p:cNvSpPr>
          <p:nvPr/>
        </p:nvSpPr>
        <p:spPr bwMode="auto">
          <a:xfrm rot="-1298139">
            <a:off x="3906310" y="1511351"/>
            <a:ext cx="685800" cy="1066800"/>
          </a:xfrm>
          <a:prstGeom prst="ellipse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0">
              <a:solidFill>
                <a:schemeClr val="folHlink"/>
              </a:solidFill>
            </a:endParaRPr>
          </a:p>
        </p:txBody>
      </p:sp>
      <p:sp>
        <p:nvSpPr>
          <p:cNvPr id="1117193" name="Oval 9"/>
          <p:cNvSpPr>
            <a:spLocks noChangeArrowheads="1"/>
          </p:cNvSpPr>
          <p:nvPr/>
        </p:nvSpPr>
        <p:spPr bwMode="auto">
          <a:xfrm rot="-748002">
            <a:off x="3438453" y="2101150"/>
            <a:ext cx="1106487" cy="914400"/>
          </a:xfrm>
          <a:prstGeom prst="ellipse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0">
              <a:solidFill>
                <a:schemeClr val="folHlink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1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1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7191" grpId="0" animBg="1"/>
      <p:bldP spid="1117192" grpId="0" animBg="1"/>
      <p:bldP spid="111719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 bwMode="auto">
          <a:xfrm>
            <a:off x="1143000" y="1998665"/>
            <a:ext cx="6781800" cy="388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FontTx/>
              <a:buChar char="•"/>
            </a:pPr>
            <a:r>
              <a:rPr kumimoji="1" lang="en-US" sz="3600" b="1" i="1" kern="1200" dirty="0">
                <a:solidFill>
                  <a:srgbClr val="F1F7E9">
                    <a:lumMod val="90000"/>
                  </a:srgbClr>
                </a:solidFill>
                <a:latin typeface="Arial" pitchFamily="34" charset="0"/>
                <a:ea typeface="+mn-ea"/>
                <a:cs typeface="Arial" pitchFamily="34" charset="0"/>
              </a:rPr>
              <a:t>range of variation</a:t>
            </a:r>
          </a:p>
          <a:p>
            <a: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FontTx/>
              <a:buChar char="•"/>
            </a:pPr>
            <a:r>
              <a:rPr kumimoji="1" lang="en-US" sz="3600" b="1" i="1" kern="1200" dirty="0">
                <a:solidFill>
                  <a:srgbClr val="F1F7E9">
                    <a:lumMod val="90000"/>
                  </a:srgbClr>
                </a:solidFill>
                <a:latin typeface="Arial" pitchFamily="34" charset="0"/>
                <a:ea typeface="+mn-ea"/>
                <a:cs typeface="Arial" pitchFamily="34" charset="0"/>
              </a:rPr>
              <a:t>statistical averages</a:t>
            </a:r>
          </a:p>
          <a:p>
            <a: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FontTx/>
              <a:buChar char="•"/>
            </a:pPr>
            <a:r>
              <a:rPr kumimoji="1" lang="en-US" sz="3600" b="1" i="1" kern="1200" dirty="0">
                <a:solidFill>
                  <a:srgbClr val="F1F7E9">
                    <a:lumMod val="90000"/>
                  </a:srgbClr>
                </a:solidFill>
                <a:latin typeface="Arial" pitchFamily="34" charset="0"/>
                <a:ea typeface="+mn-ea"/>
                <a:cs typeface="Arial" pitchFamily="34" charset="0"/>
              </a:rPr>
              <a:t>“fossil”</a:t>
            </a:r>
          </a:p>
          <a:p>
            <a: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FontTx/>
              <a:buChar char="•"/>
            </a:pPr>
            <a:r>
              <a:rPr lang="en-US" sz="3600" b="1" i="1" kern="1200" dirty="0">
                <a:solidFill>
                  <a:srgbClr val="003300"/>
                </a:solidFill>
                <a:latin typeface="Arial" pitchFamily="34" charset="0"/>
                <a:ea typeface="+mn-ea"/>
                <a:cs typeface="Arial" pitchFamily="34" charset="0"/>
              </a:rPr>
              <a:t>“</a:t>
            </a:r>
            <a:r>
              <a:rPr lang="en-US" sz="3600" b="1" i="1" kern="1200" dirty="0" err="1">
                <a:solidFill>
                  <a:srgbClr val="003300"/>
                </a:solidFill>
                <a:latin typeface="Arial" pitchFamily="34" charset="0"/>
                <a:ea typeface="+mn-ea"/>
                <a:cs typeface="Arial" pitchFamily="34" charset="0"/>
              </a:rPr>
              <a:t>osteodontokeratic</a:t>
            </a:r>
            <a:r>
              <a:rPr lang="en-US" sz="3600" b="1" i="1" kern="1200" dirty="0">
                <a:solidFill>
                  <a:srgbClr val="003300"/>
                </a:solidFill>
                <a:latin typeface="Arial" pitchFamily="34" charset="0"/>
                <a:ea typeface="+mn-ea"/>
                <a:cs typeface="Arial" pitchFamily="34" charset="0"/>
              </a:rPr>
              <a:t>”</a:t>
            </a:r>
          </a:p>
          <a:p>
            <a: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FontTx/>
              <a:buChar char="•"/>
            </a:pPr>
            <a:r>
              <a:rPr lang="en-US" sz="3600" b="1" i="1" kern="1200" dirty="0">
                <a:solidFill>
                  <a:srgbClr val="F1F7E9">
                    <a:lumMod val="90000"/>
                  </a:srgbClr>
                </a:solidFill>
                <a:latin typeface="Arial" pitchFamily="34" charset="0"/>
                <a:ea typeface="+mn-ea"/>
                <a:cs typeface="Arial" pitchFamily="34" charset="0"/>
              </a:rPr>
              <a:t>the “Three Great Ages of Prehistoric Times”</a:t>
            </a:r>
            <a:endParaRPr kumimoji="1" lang="en-US" sz="3600" b="1" i="1" kern="1200" dirty="0">
              <a:solidFill>
                <a:srgbClr val="F1F7E9">
                  <a:lumMod val="90000"/>
                </a:srgbClr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457200" y="673100"/>
            <a:ext cx="8229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2000" i="1" kern="1200" dirty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Important Concepts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808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152400" y="905221"/>
            <a:ext cx="3657600" cy="5663089"/>
          </a:xfrm>
          <a:prstGeom prst="rect">
            <a:avLst/>
          </a:prstGeom>
          <a:solidFill>
            <a:srgbClr val="000000"/>
          </a:solidFill>
          <a:ln w="762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baseline="30000" dirty="0"/>
              <a:t>#2 </a:t>
            </a:r>
          </a:p>
          <a:p>
            <a:pPr>
              <a:lnSpc>
                <a:spcPct val="150000"/>
              </a:lnSpc>
            </a:pPr>
            <a:r>
              <a:rPr lang="en-US" sz="4400" baseline="30000" dirty="0" smtClean="0"/>
              <a:t>Core</a:t>
            </a:r>
            <a:endParaRPr lang="en-US" sz="4400" dirty="0" smtClean="0"/>
          </a:p>
          <a:p>
            <a:pPr>
              <a:lnSpc>
                <a:spcPct val="150000"/>
              </a:lnSpc>
            </a:pPr>
            <a:r>
              <a:rPr lang="en-US" sz="4400" baseline="30000" dirty="0" smtClean="0"/>
              <a:t>and</a:t>
            </a:r>
            <a:r>
              <a:rPr lang="en-US" sz="4400" dirty="0" smtClean="0"/>
              <a:t> </a:t>
            </a:r>
            <a:r>
              <a:rPr lang="en-US" sz="4400" baseline="30000" dirty="0"/>
              <a:t>flake</a:t>
            </a:r>
          </a:p>
          <a:p>
            <a:pPr>
              <a:lnSpc>
                <a:spcPct val="150000"/>
              </a:lnSpc>
            </a:pPr>
            <a:r>
              <a:rPr lang="en-US" sz="4400" baseline="30000" dirty="0"/>
              <a:t>tools </a:t>
            </a:r>
          </a:p>
          <a:p>
            <a:pPr>
              <a:lnSpc>
                <a:spcPct val="150000"/>
              </a:lnSpc>
            </a:pPr>
            <a:r>
              <a:rPr lang="en-US" sz="4400" baseline="30000" dirty="0"/>
              <a:t>are</a:t>
            </a:r>
          </a:p>
          <a:p>
            <a:pPr>
              <a:lnSpc>
                <a:spcPct val="150000"/>
              </a:lnSpc>
            </a:pPr>
            <a:r>
              <a:rPr lang="en-US" sz="4400" baseline="30000" dirty="0"/>
              <a:t>“bifacial </a:t>
            </a:r>
          </a:p>
          <a:p>
            <a:pPr>
              <a:lnSpc>
                <a:spcPct val="150000"/>
              </a:lnSpc>
            </a:pPr>
            <a:r>
              <a:rPr lang="en-US" sz="4400" baseline="30000" dirty="0"/>
              <a:t>   </a:t>
            </a:r>
            <a:r>
              <a:rPr lang="en-US" sz="4400" baseline="30000" dirty="0" err="1"/>
              <a:t>handaxes</a:t>
            </a:r>
            <a:r>
              <a:rPr lang="en-US" sz="4400" baseline="30000" dirty="0"/>
              <a:t>”</a:t>
            </a:r>
          </a:p>
        </p:txBody>
      </p:sp>
      <p:pic>
        <p:nvPicPr>
          <p:cNvPr id="5" name="Picture 2" descr="21_14"/>
          <p:cNvPicPr>
            <a:picLocks noChangeAspect="1" noChangeArrowheads="1"/>
          </p:cNvPicPr>
          <p:nvPr/>
        </p:nvPicPr>
        <p:blipFill>
          <a:blip r:embed="rId3" cstate="print">
            <a:lum bright="10000" contrast="4000"/>
          </a:blip>
          <a:srcRect/>
          <a:stretch>
            <a:fillRect/>
          </a:stretch>
        </p:blipFill>
        <p:spPr bwMode="auto">
          <a:xfrm>
            <a:off x="3409950" y="228600"/>
            <a:ext cx="4819650" cy="64008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</p:pic>
      <p:sp>
        <p:nvSpPr>
          <p:cNvPr id="6" name="Oval 4"/>
          <p:cNvSpPr>
            <a:spLocks noChangeArrowheads="1"/>
          </p:cNvSpPr>
          <p:nvPr/>
        </p:nvSpPr>
        <p:spPr bwMode="auto">
          <a:xfrm>
            <a:off x="5257800" y="2895600"/>
            <a:ext cx="1524000" cy="144780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3315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400" y="4114804"/>
            <a:ext cx="7315200" cy="1958975"/>
          </a:xfrm>
        </p:spPr>
        <p:txBody>
          <a:bodyPr>
            <a:spAutoFit/>
          </a:bodyPr>
          <a:lstStyle/>
          <a:p>
            <a:pPr marL="1790700" lvl="2" indent="-457200" eaLnBrk="1" hangingPunct="1"/>
            <a:r>
              <a:rPr lang="en-US" sz="3600" b="1" dirty="0" err="1" smtClean="0"/>
              <a:t>Clactonian</a:t>
            </a:r>
            <a:r>
              <a:rPr lang="en-US" sz="3600" b="1" dirty="0" smtClean="0"/>
              <a:t> </a:t>
            </a:r>
            <a:r>
              <a:rPr lang="en-US" sz="1800" b="1" dirty="0" smtClean="0"/>
              <a:t>(flake)</a:t>
            </a:r>
          </a:p>
          <a:p>
            <a:pPr marL="1790700" lvl="2" indent="-457200" eaLnBrk="1" hangingPunct="1"/>
            <a:r>
              <a:rPr lang="en-US" sz="3600" b="1" dirty="0" err="1" smtClean="0"/>
              <a:t>Acheulean</a:t>
            </a:r>
            <a:r>
              <a:rPr lang="en-US" sz="3600" b="1" dirty="0" smtClean="0"/>
              <a:t> </a:t>
            </a:r>
            <a:r>
              <a:rPr lang="en-US" sz="1800" b="1" dirty="0" smtClean="0"/>
              <a:t>(core)</a:t>
            </a:r>
          </a:p>
          <a:p>
            <a:pPr marL="1790700" lvl="2" indent="-457200" eaLnBrk="1" hangingPunct="1"/>
            <a:r>
              <a:rPr lang="en-US" sz="3600" b="1" dirty="0" err="1" smtClean="0"/>
              <a:t>Abbevillian</a:t>
            </a:r>
            <a:r>
              <a:rPr lang="en-US" sz="3600" b="1" dirty="0" smtClean="0"/>
              <a:t> </a:t>
            </a:r>
            <a:r>
              <a:rPr lang="en-US" sz="1800" b="1" dirty="0" smtClean="0"/>
              <a:t>(core)</a:t>
            </a:r>
          </a:p>
        </p:txBody>
      </p:sp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914400" y="1965674"/>
            <a:ext cx="7315200" cy="1920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</a:pPr>
            <a:r>
              <a:rPr lang="en-US" sz="4400" dirty="0">
                <a:solidFill>
                  <a:schemeClr val="tx1"/>
                </a:solidFill>
              </a:rPr>
              <a:t>Lower Paleolithic European and African bifacial hand axes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914400" y="671286"/>
            <a:ext cx="7315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Glossary</a:t>
            </a:r>
            <a:endParaRPr kumimoji="1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3315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400" y="4114804"/>
            <a:ext cx="7315200" cy="1958975"/>
          </a:xfrm>
        </p:spPr>
        <p:txBody>
          <a:bodyPr>
            <a:spAutoFit/>
          </a:bodyPr>
          <a:lstStyle/>
          <a:p>
            <a:pPr marL="1790700" lvl="2" indent="-457200" eaLnBrk="1" hangingPunct="1"/>
            <a:r>
              <a:rPr lang="en-US" sz="36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Clactonian</a:t>
            </a:r>
            <a:r>
              <a:rPr lang="en-US" sz="36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(flake)</a:t>
            </a:r>
          </a:p>
          <a:p>
            <a:pPr marL="1790700" lvl="2" indent="-457200" eaLnBrk="1" hangingPunct="1"/>
            <a:r>
              <a:rPr lang="en-US" sz="36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Acheulean</a:t>
            </a:r>
            <a:r>
              <a:rPr lang="en-US" sz="36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(core)</a:t>
            </a:r>
          </a:p>
          <a:p>
            <a:pPr marL="1790700" lvl="2" indent="-457200" eaLnBrk="1" hangingPunct="1"/>
            <a:r>
              <a:rPr lang="en-US" sz="3600" b="1" dirty="0" err="1" smtClean="0"/>
              <a:t>Abbevillian</a:t>
            </a:r>
            <a:r>
              <a:rPr lang="en-US" sz="3600" b="1" dirty="0" smtClean="0"/>
              <a:t> </a:t>
            </a:r>
            <a:r>
              <a:rPr lang="en-US" sz="1800" b="1" dirty="0" smtClean="0"/>
              <a:t>(core)</a:t>
            </a:r>
          </a:p>
        </p:txBody>
      </p:sp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914400" y="1965674"/>
            <a:ext cx="7315200" cy="1920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lang="en-US" sz="4400" b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Lower Paleolithic European and African bifacial hand axes</a:t>
            </a:r>
            <a:endParaRPr lang="en-US" sz="3600" b="1" kern="1200" dirty="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914400" y="671286"/>
            <a:ext cx="7315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2000" b="1"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/>
                <a:ea typeface="+mn-ea"/>
                <a:cs typeface="+mn-cs"/>
              </a:rPr>
              <a:t>Glossary</a:t>
            </a:r>
            <a:endParaRPr kumimoji="1" lang="en-US" sz="2000" b="1" dirty="0">
              <a:solidFill>
                <a:srgbClr val="00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808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21_14"/>
          <p:cNvPicPr>
            <a:picLocks noChangeAspect="1" noChangeArrowheads="1"/>
          </p:cNvPicPr>
          <p:nvPr/>
        </p:nvPicPr>
        <p:blipFill>
          <a:blip r:embed="rId3" cstate="print">
            <a:lum bright="10000" contrast="4000"/>
          </a:blip>
          <a:srcRect/>
          <a:stretch>
            <a:fillRect/>
          </a:stretch>
        </p:blipFill>
        <p:spPr bwMode="auto">
          <a:xfrm>
            <a:off x="3409950" y="228600"/>
            <a:ext cx="4819650" cy="64008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</p:pic>
      <p:sp>
        <p:nvSpPr>
          <p:cNvPr id="60420" name="Oval 7"/>
          <p:cNvSpPr>
            <a:spLocks noChangeArrowheads="1"/>
          </p:cNvSpPr>
          <p:nvPr/>
        </p:nvSpPr>
        <p:spPr bwMode="auto">
          <a:xfrm>
            <a:off x="4996542" y="3780972"/>
            <a:ext cx="609600" cy="167640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421" name="Oval 8"/>
          <p:cNvSpPr>
            <a:spLocks noChangeArrowheads="1"/>
          </p:cNvSpPr>
          <p:nvPr/>
        </p:nvSpPr>
        <p:spPr bwMode="auto">
          <a:xfrm>
            <a:off x="6596742" y="4423230"/>
            <a:ext cx="457200" cy="121920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422" name="Text Box 9"/>
          <p:cNvSpPr txBox="1">
            <a:spLocks noChangeArrowheads="1"/>
          </p:cNvSpPr>
          <p:nvPr/>
        </p:nvSpPr>
        <p:spPr bwMode="auto">
          <a:xfrm>
            <a:off x="1066801" y="4356318"/>
            <a:ext cx="2106667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err="1"/>
              <a:t>Abbevillian</a:t>
            </a:r>
            <a:endParaRPr lang="en-US" sz="2800" dirty="0"/>
          </a:p>
          <a:p>
            <a:endParaRPr lang="en-US" sz="2800" dirty="0"/>
          </a:p>
          <a:p>
            <a:r>
              <a:rPr lang="en-US" dirty="0"/>
              <a:t>aka </a:t>
            </a:r>
            <a:endParaRPr lang="en-US" dirty="0" smtClean="0"/>
          </a:p>
          <a:p>
            <a:r>
              <a:rPr lang="en-US" dirty="0" smtClean="0"/>
              <a:t>“</a:t>
            </a:r>
            <a:r>
              <a:rPr lang="en-US" dirty="0"/>
              <a:t>primitive”</a:t>
            </a:r>
          </a:p>
          <a:p>
            <a:r>
              <a:rPr lang="en-US" dirty="0"/>
              <a:t>hand axes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882995" y="1981201"/>
            <a:ext cx="2393604" cy="1865126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80000"/>
              </a:lnSpc>
            </a:pPr>
            <a:r>
              <a:rPr lang="en-US" sz="3200" dirty="0"/>
              <a:t>bifacial</a:t>
            </a:r>
          </a:p>
          <a:p>
            <a:pPr>
              <a:lnSpc>
                <a:spcPct val="180000"/>
              </a:lnSpc>
            </a:pPr>
            <a:r>
              <a:rPr lang="en-US" sz="3200" dirty="0" err="1"/>
              <a:t>handaxes</a:t>
            </a:r>
            <a:endParaRPr lang="en-US" sz="3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808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10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170" y="615616"/>
            <a:ext cx="7772400" cy="5556584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sp>
        <p:nvSpPr>
          <p:cNvPr id="61443" name="Text Box 1028"/>
          <p:cNvSpPr txBox="1">
            <a:spLocks noChangeArrowheads="1"/>
          </p:cNvSpPr>
          <p:nvPr/>
        </p:nvSpPr>
        <p:spPr bwMode="auto">
          <a:xfrm>
            <a:off x="2601684" y="6339118"/>
            <a:ext cx="387894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dirty="0" smtClean="0">
                <a:solidFill>
                  <a:schemeClr val="tx1"/>
                </a:solidFill>
                <a:hlinkClick r:id="rId4"/>
              </a:rPr>
              <a:t>www.personal.psu.edu/users/w/x/wxk116/axe</a:t>
            </a:r>
            <a:r>
              <a:rPr lang="en-US" sz="1200" b="0" dirty="0">
                <a:solidFill>
                  <a:schemeClr val="tx1"/>
                </a:solidFill>
                <a:hlinkClick r:id="rId4"/>
              </a:rPr>
              <a:t>/</a:t>
            </a:r>
            <a:endParaRPr lang="en-US" sz="1200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808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2"/>
          <p:cNvSpPr txBox="1">
            <a:spLocks noChangeArrowheads="1"/>
          </p:cNvSpPr>
          <p:nvPr/>
        </p:nvSpPr>
        <p:spPr bwMode="auto">
          <a:xfrm>
            <a:off x="3014027" y="6335488"/>
            <a:ext cx="309649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dirty="0"/>
              <a:t>Life Nature Library, </a:t>
            </a:r>
            <a:r>
              <a:rPr lang="en-US" sz="1200" b="0" i="1" dirty="0"/>
              <a:t>Early Man</a:t>
            </a:r>
            <a:r>
              <a:rPr lang="en-US" sz="1200" b="0" dirty="0"/>
              <a:t>, p. </a:t>
            </a:r>
            <a:r>
              <a:rPr lang="en-US" sz="1200" b="0" dirty="0" smtClean="0"/>
              <a:t>115</a:t>
            </a:r>
            <a:endParaRPr lang="en-US" sz="1200" b="0" dirty="0"/>
          </a:p>
        </p:txBody>
      </p:sp>
      <p:pic>
        <p:nvPicPr>
          <p:cNvPr id="62467" name="Picture 4" descr="Time_Lif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223838"/>
            <a:ext cx="6172200" cy="579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3" descr="21_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09825" y="241304"/>
            <a:ext cx="4324350" cy="637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3315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400" y="4114804"/>
            <a:ext cx="7315200" cy="1958975"/>
          </a:xfrm>
        </p:spPr>
        <p:txBody>
          <a:bodyPr>
            <a:spAutoFit/>
          </a:bodyPr>
          <a:lstStyle/>
          <a:p>
            <a:pPr marL="1790700" lvl="2" indent="-457200" eaLnBrk="1" hangingPunct="1"/>
            <a:r>
              <a:rPr lang="en-US" sz="36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Clactonian</a:t>
            </a:r>
            <a:r>
              <a:rPr lang="en-US" sz="36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(flake)</a:t>
            </a:r>
          </a:p>
          <a:p>
            <a:pPr marL="1790700" lvl="2" indent="-457200" eaLnBrk="1" hangingPunct="1"/>
            <a:r>
              <a:rPr lang="en-US" sz="3600" b="1" dirty="0" err="1" smtClean="0"/>
              <a:t>Acheulean</a:t>
            </a:r>
            <a:r>
              <a:rPr lang="en-US" sz="3600" b="1" dirty="0" smtClean="0"/>
              <a:t> </a:t>
            </a:r>
            <a:r>
              <a:rPr lang="en-US" sz="1800" b="1" dirty="0" smtClean="0"/>
              <a:t>(core)</a:t>
            </a:r>
          </a:p>
          <a:p>
            <a:pPr marL="1790700" lvl="2" indent="-457200" eaLnBrk="1" hangingPunct="1"/>
            <a:r>
              <a:rPr lang="en-US" sz="36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Abbevillian</a:t>
            </a:r>
            <a:r>
              <a:rPr lang="en-US" sz="36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(core)</a:t>
            </a:r>
          </a:p>
        </p:txBody>
      </p:sp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914400" y="1965674"/>
            <a:ext cx="7315200" cy="1920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lang="en-US" sz="4400" b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Lower Paleolithic European and African bifacial hand axes</a:t>
            </a:r>
            <a:endParaRPr lang="en-US" sz="3600" b="1" kern="1200" dirty="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914400" y="671286"/>
            <a:ext cx="7315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2000" b="1" kern="1200"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/>
                <a:ea typeface="+mn-ea"/>
                <a:cs typeface="+mn-cs"/>
              </a:rPr>
              <a:t>Glossary</a:t>
            </a:r>
            <a:endParaRPr kumimoji="1" lang="en-US" sz="2000" b="1" kern="1200" dirty="0">
              <a:solidFill>
                <a:srgbClr val="00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21_14"/>
          <p:cNvPicPr>
            <a:picLocks noChangeAspect="1" noChangeArrowheads="1"/>
          </p:cNvPicPr>
          <p:nvPr/>
        </p:nvPicPr>
        <p:blipFill>
          <a:blip r:embed="rId3" cstate="print">
            <a:lum bright="10000" contrast="4000"/>
          </a:blip>
          <a:srcRect/>
          <a:stretch>
            <a:fillRect/>
          </a:stretch>
        </p:blipFill>
        <p:spPr bwMode="auto">
          <a:xfrm>
            <a:off x="3352800" y="228600"/>
            <a:ext cx="4819650" cy="64008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</p:pic>
      <p:sp>
        <p:nvSpPr>
          <p:cNvPr id="65539" name="Oval 5"/>
          <p:cNvSpPr>
            <a:spLocks noChangeArrowheads="1"/>
          </p:cNvSpPr>
          <p:nvPr/>
        </p:nvSpPr>
        <p:spPr bwMode="auto">
          <a:xfrm>
            <a:off x="4953000" y="1981200"/>
            <a:ext cx="609600" cy="190500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40" name="Oval 6"/>
          <p:cNvSpPr>
            <a:spLocks noChangeArrowheads="1"/>
          </p:cNvSpPr>
          <p:nvPr/>
        </p:nvSpPr>
        <p:spPr bwMode="auto">
          <a:xfrm>
            <a:off x="6553200" y="3200400"/>
            <a:ext cx="457200" cy="121920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41" name="Text Box 7"/>
          <p:cNvSpPr txBox="1">
            <a:spLocks noChangeArrowheads="1"/>
          </p:cNvSpPr>
          <p:nvPr/>
        </p:nvSpPr>
        <p:spPr bwMode="auto">
          <a:xfrm>
            <a:off x="914199" y="4356926"/>
            <a:ext cx="2286203" cy="86793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80000"/>
              </a:lnSpc>
            </a:pPr>
            <a:r>
              <a:rPr kumimoji="1" lang="en-US" sz="2800" dirty="0" err="1"/>
              <a:t>Acheulean</a:t>
            </a:r>
            <a:endParaRPr kumimoji="1" lang="en-US" sz="3200" dirty="0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882995" y="1981201"/>
            <a:ext cx="2393604" cy="1865126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80000"/>
              </a:lnSpc>
            </a:pPr>
            <a:r>
              <a:rPr lang="en-US" sz="3200" dirty="0"/>
              <a:t>bifacial</a:t>
            </a:r>
          </a:p>
          <a:p>
            <a:pPr>
              <a:lnSpc>
                <a:spcPct val="180000"/>
              </a:lnSpc>
            </a:pPr>
            <a:r>
              <a:rPr lang="en-US" sz="3200" dirty="0" err="1"/>
              <a:t>handaxes</a:t>
            </a:r>
            <a:endParaRPr lang="en-US" sz="3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1124856" y="5950854"/>
            <a:ext cx="6888424" cy="28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Pleistocene Subdivisions, Archaeological Industries and Hominins.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85966" y="6248177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>
              <a:lnSpc>
                <a:spcPct val="150000"/>
              </a:lnSpc>
            </a:pPr>
            <a:r>
              <a:rPr lang="en-US" sz="1200" b="0" i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Understanding Humans, 10</a:t>
            </a:r>
            <a:r>
              <a:rPr lang="en-US" sz="1200" b="0" i="1" kern="1200" baseline="300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th</a:t>
            </a:r>
            <a:r>
              <a:rPr lang="en-US" sz="1200" b="0" i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 </a:t>
            </a:r>
            <a:r>
              <a:rPr lang="en-US" sz="1200" b="0" i="1" dirty="0" smtClean="0">
                <a:solidFill>
                  <a:srgbClr val="003300"/>
                </a:solidFill>
              </a:rPr>
              <a:t>Ed.</a:t>
            </a:r>
            <a:r>
              <a:rPr lang="en-US" sz="1200" b="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, </a:t>
            </a:r>
            <a:r>
              <a:rPr lang="en-US" sz="1200" b="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p. 267</a:t>
            </a:r>
          </a:p>
        </p:txBody>
      </p:sp>
      <p:pic>
        <p:nvPicPr>
          <p:cNvPr id="5" name="Picture 4" descr="11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81514" y="224970"/>
            <a:ext cx="3766530" cy="5715000"/>
          </a:xfrm>
          <a:prstGeom prst="rect">
            <a:avLst/>
          </a:prstGeom>
        </p:spPr>
      </p:pic>
      <p:sp>
        <p:nvSpPr>
          <p:cNvPr id="9" name="Oval 5"/>
          <p:cNvSpPr>
            <a:spLocks noChangeArrowheads="1"/>
          </p:cNvSpPr>
          <p:nvPr/>
        </p:nvSpPr>
        <p:spPr bwMode="auto">
          <a:xfrm>
            <a:off x="4695825" y="3189516"/>
            <a:ext cx="762000" cy="53340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027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609600"/>
            <a:ext cx="7772400" cy="559606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726022" name="Oval 1030"/>
          <p:cNvSpPr>
            <a:spLocks noChangeArrowheads="1"/>
          </p:cNvSpPr>
          <p:nvPr/>
        </p:nvSpPr>
        <p:spPr bwMode="auto">
          <a:xfrm>
            <a:off x="1295400" y="4737100"/>
            <a:ext cx="4038600" cy="914400"/>
          </a:xfrm>
          <a:prstGeom prst="ellipse">
            <a:avLst/>
          </a:prstGeom>
          <a:noFill/>
          <a:ln w="76200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i="1" kern="1200">
              <a:solidFill>
                <a:srgbClr val="8DBA76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26023" name="Rectangle 1031"/>
          <p:cNvSpPr>
            <a:spLocks noChangeArrowheads="1"/>
          </p:cNvSpPr>
          <p:nvPr/>
        </p:nvSpPr>
        <p:spPr bwMode="auto">
          <a:xfrm>
            <a:off x="5257800" y="4587875"/>
            <a:ext cx="2209800" cy="457200"/>
          </a:xfrm>
          <a:prstGeom prst="rect">
            <a:avLst/>
          </a:prstGeom>
          <a:gradFill rotWithShape="1">
            <a:gsLst>
              <a:gs pos="0">
                <a:schemeClr val="accent1">
                  <a:alpha val="14999"/>
                </a:schemeClr>
              </a:gs>
              <a:gs pos="100000">
                <a:schemeClr val="accent1">
                  <a:gamma/>
                  <a:shade val="46275"/>
                  <a:invGamma/>
                  <a:alpha val="14999"/>
                </a:schemeClr>
              </a:gs>
            </a:gsLst>
            <a:lin ang="5400000" scaled="1"/>
          </a:gra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i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26024" name="Rectangle 1032"/>
          <p:cNvSpPr>
            <a:spLocks noChangeArrowheads="1"/>
          </p:cNvSpPr>
          <p:nvPr/>
        </p:nvSpPr>
        <p:spPr bwMode="auto">
          <a:xfrm>
            <a:off x="1676400" y="4876800"/>
            <a:ext cx="3352800" cy="457200"/>
          </a:xfrm>
          <a:prstGeom prst="rect">
            <a:avLst/>
          </a:prstGeom>
          <a:gradFill rotWithShape="1">
            <a:gsLst>
              <a:gs pos="0">
                <a:schemeClr val="accent1">
                  <a:alpha val="14999"/>
                </a:schemeClr>
              </a:gs>
              <a:gs pos="100000">
                <a:schemeClr val="accent1">
                  <a:gamma/>
                  <a:shade val="46275"/>
                  <a:invGamma/>
                  <a:alpha val="14999"/>
                </a:schemeClr>
              </a:gs>
            </a:gsLst>
            <a:lin ang="5400000" scaled="1"/>
          </a:gra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i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26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26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6022" grpId="0" animBg="1"/>
      <p:bldP spid="726023" grpId="0" animBg="1"/>
      <p:bldP spid="726024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2"/>
          <p:cNvSpPr txBox="1">
            <a:spLocks noChangeArrowheads="1"/>
          </p:cNvSpPr>
          <p:nvPr/>
        </p:nvSpPr>
        <p:spPr bwMode="auto">
          <a:xfrm>
            <a:off x="2162628" y="5867400"/>
            <a:ext cx="4926350" cy="767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40000"/>
              </a:lnSpc>
            </a:pPr>
            <a:r>
              <a:rPr lang="en-US" sz="3200" baseline="30000" dirty="0" err="1"/>
              <a:t>Acheulian</a:t>
            </a:r>
            <a:r>
              <a:rPr lang="en-US" sz="3200" baseline="30000" dirty="0"/>
              <a:t> </a:t>
            </a:r>
            <a:r>
              <a:rPr lang="en-US" sz="3200" baseline="30000" dirty="0" err="1"/>
              <a:t>biface</a:t>
            </a:r>
            <a:r>
              <a:rPr lang="en-US" sz="3200" baseline="30000" dirty="0"/>
              <a:t> (“hand axe”).</a:t>
            </a:r>
          </a:p>
          <a:p>
            <a:r>
              <a:rPr lang="en-US" sz="1400" b="0" dirty="0"/>
              <a:t>Richard </a:t>
            </a:r>
            <a:r>
              <a:rPr lang="en-US" sz="1400" b="0" dirty="0" err="1"/>
              <a:t>Effland</a:t>
            </a:r>
            <a:r>
              <a:rPr lang="en-US" sz="1400" b="0" dirty="0"/>
              <a:t>, </a:t>
            </a:r>
            <a:r>
              <a:rPr lang="en-US" sz="1400" b="0" dirty="0">
                <a:hlinkClick r:id="rId3"/>
              </a:rPr>
              <a:t>Maricopa College</a:t>
            </a:r>
            <a:endParaRPr lang="en-US" sz="1400" b="0" dirty="0"/>
          </a:p>
        </p:txBody>
      </p:sp>
      <p:pic>
        <p:nvPicPr>
          <p:cNvPr id="67587" name="Picture 4" descr="handaxe1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87700" y="444500"/>
            <a:ext cx="2832100" cy="542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4" descr="21_32"/>
          <p:cNvPicPr>
            <a:picLocks noChangeAspect="1" noChangeArrowheads="1"/>
          </p:cNvPicPr>
          <p:nvPr/>
        </p:nvPicPr>
        <p:blipFill>
          <a:blip r:embed="rId3" cstate="print">
            <a:lum bright="-19000"/>
          </a:blip>
          <a:srcRect/>
          <a:stretch>
            <a:fillRect/>
          </a:stretch>
        </p:blipFill>
        <p:spPr bwMode="auto">
          <a:xfrm>
            <a:off x="1295400" y="242891"/>
            <a:ext cx="7467600" cy="637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1" name="Rectangle 5"/>
          <p:cNvSpPr>
            <a:spLocks noChangeArrowheads="1"/>
          </p:cNvSpPr>
          <p:nvPr/>
        </p:nvSpPr>
        <p:spPr bwMode="auto">
          <a:xfrm>
            <a:off x="1219200" y="5715000"/>
            <a:ext cx="228600" cy="1066800"/>
          </a:xfrm>
          <a:prstGeom prst="rect">
            <a:avLst/>
          </a:prstGeom>
          <a:solidFill>
            <a:srgbClr val="000000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612" name="Rectangle 6"/>
          <p:cNvSpPr>
            <a:spLocks noChangeArrowheads="1"/>
          </p:cNvSpPr>
          <p:nvPr/>
        </p:nvSpPr>
        <p:spPr bwMode="auto">
          <a:xfrm>
            <a:off x="7543800" y="0"/>
            <a:ext cx="1600200" cy="68580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613" name="Rectangle 7"/>
          <p:cNvSpPr>
            <a:spLocks noChangeArrowheads="1"/>
          </p:cNvSpPr>
          <p:nvPr/>
        </p:nvSpPr>
        <p:spPr bwMode="auto">
          <a:xfrm>
            <a:off x="7162800" y="5029200"/>
            <a:ext cx="457200" cy="12192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85966" y="6248177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0" i="1" kern="1200" dirty="0">
                <a:latin typeface="Arial" pitchFamily="34" charset="0"/>
                <a:ea typeface="+mn-ea"/>
                <a:cs typeface="+mn-cs"/>
              </a:rPr>
              <a:t>Understanding Humans, 10</a:t>
            </a:r>
            <a:r>
              <a:rPr lang="en-US" sz="1200" b="0" i="1" kern="1200" baseline="30000" dirty="0">
                <a:latin typeface="Arial" pitchFamily="34" charset="0"/>
                <a:ea typeface="+mn-ea"/>
                <a:cs typeface="+mn-cs"/>
              </a:rPr>
              <a:t>th</a:t>
            </a:r>
            <a:r>
              <a:rPr lang="en-US" sz="1200" b="0" i="1" kern="1200" dirty="0">
                <a:latin typeface="Arial" pitchFamily="34" charset="0"/>
                <a:ea typeface="+mn-ea"/>
                <a:cs typeface="+mn-cs"/>
              </a:rPr>
              <a:t> </a:t>
            </a:r>
            <a:r>
              <a:rPr lang="en-US" sz="1200" b="0" i="1" kern="1200" dirty="0" smtClean="0">
                <a:latin typeface="Arial" pitchFamily="34" charset="0"/>
                <a:ea typeface="+mn-ea"/>
                <a:cs typeface="+mn-cs"/>
              </a:rPr>
              <a:t>Ed</a:t>
            </a:r>
            <a:r>
              <a:rPr lang="en-US" sz="1200" b="0" kern="1200" dirty="0">
                <a:latin typeface="Arial" pitchFamily="34" charset="0"/>
                <a:ea typeface="+mn-ea"/>
                <a:cs typeface="+mn-cs"/>
              </a:rPr>
              <a:t>., p. </a:t>
            </a:r>
            <a:r>
              <a:rPr lang="en-US" sz="1200" b="0" kern="1200" dirty="0" smtClean="0">
                <a:latin typeface="Arial" pitchFamily="34" charset="0"/>
                <a:ea typeface="+mn-ea"/>
                <a:cs typeface="+mn-cs"/>
              </a:rPr>
              <a:t>251</a:t>
            </a:r>
            <a:endParaRPr lang="en-US" sz="1200" b="0" kern="1200" dirty="0"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5" name="Picture 4" descr="10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92908" y="152400"/>
            <a:ext cx="6127092" cy="5486400"/>
          </a:xfrm>
          <a:prstGeom prst="rect">
            <a:avLst/>
          </a:prstGeom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171957" y="5715004"/>
            <a:ext cx="479490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 kern="1200" dirty="0" smtClean="0">
                <a:latin typeface="Verdana" pitchFamily="34" charset="0"/>
                <a:ea typeface="+mn-ea"/>
                <a:cs typeface="+mn-cs"/>
              </a:rPr>
              <a:t>Hand axe (left) and cleaver (right),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800" dirty="0" smtClean="0"/>
              <a:t>both basic </a:t>
            </a:r>
            <a:r>
              <a:rPr lang="en-US" sz="1800" dirty="0" err="1" smtClean="0"/>
              <a:t>Acheulian</a:t>
            </a:r>
            <a:r>
              <a:rPr lang="en-US" sz="1800" dirty="0" smtClean="0"/>
              <a:t> tradition tools</a:t>
            </a:r>
            <a:endParaRPr lang="en-US" sz="1800" b="1" kern="1200" dirty="0" smtClean="0"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Acheulian_Tools_b"/>
          <p:cNvPicPr>
            <a:picLocks noChangeAspect="1" noChangeArrowheads="1"/>
          </p:cNvPicPr>
          <p:nvPr/>
        </p:nvPicPr>
        <p:blipFill>
          <a:blip r:embed="rId3" cstate="print">
            <a:lum bright="-34000" contrast="49000"/>
          </a:blip>
          <a:srcRect/>
          <a:stretch>
            <a:fillRect/>
          </a:stretch>
        </p:blipFill>
        <p:spPr bwMode="auto">
          <a:xfrm>
            <a:off x="1524000" y="274638"/>
            <a:ext cx="6400800" cy="582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0" name="Text Box 4"/>
          <p:cNvSpPr txBox="1">
            <a:spLocks noChangeArrowheads="1"/>
          </p:cNvSpPr>
          <p:nvPr/>
        </p:nvSpPr>
        <p:spPr bwMode="auto">
          <a:xfrm>
            <a:off x="1219200" y="5715004"/>
            <a:ext cx="7010400" cy="39687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600200" y="6337891"/>
            <a:ext cx="583858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i="1" dirty="0" smtClean="0"/>
              <a:t>Understanding </a:t>
            </a:r>
            <a:r>
              <a:rPr lang="en-US" sz="1200" b="0" i="1" dirty="0"/>
              <a:t>Physical Anthropology and Archaeology (9</a:t>
            </a:r>
            <a:r>
              <a:rPr lang="en-US" sz="1200" b="0" i="1" baseline="30000" dirty="0"/>
              <a:t>th</a:t>
            </a:r>
            <a:r>
              <a:rPr lang="en-US" sz="1200" b="0" i="1" dirty="0"/>
              <a:t> </a:t>
            </a:r>
            <a:r>
              <a:rPr lang="en-US" sz="1200" b="0" i="1" dirty="0" smtClean="0"/>
              <a:t>Ed.), </a:t>
            </a:r>
            <a:r>
              <a:rPr lang="en-US" sz="1200" b="0" dirty="0" smtClean="0"/>
              <a:t> </a:t>
            </a:r>
            <a:r>
              <a:rPr lang="en-US" sz="1200" b="0" dirty="0"/>
              <a:t>p. </a:t>
            </a:r>
            <a:r>
              <a:rPr lang="en-US" sz="1200" b="0" dirty="0" smtClean="0"/>
              <a:t>240 </a:t>
            </a:r>
            <a:endParaRPr lang="en-US" sz="1200" b="0" dirty="0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990601" y="5809698"/>
            <a:ext cx="7189789" cy="60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400" baseline="30000" dirty="0" err="1"/>
              <a:t>Acheulian</a:t>
            </a:r>
            <a:r>
              <a:rPr lang="en-US" sz="2400" baseline="30000" dirty="0"/>
              <a:t> tools, mainly hand axes, from </a:t>
            </a:r>
            <a:r>
              <a:rPr lang="en-US" sz="2400" baseline="30000" dirty="0" err="1"/>
              <a:t>Olorgesailie</a:t>
            </a:r>
            <a:r>
              <a:rPr lang="en-US" sz="2400" baseline="30000" dirty="0"/>
              <a:t>, Kenya</a:t>
            </a:r>
            <a:r>
              <a:rPr lang="en-US" sz="2400" baseline="30000" dirty="0" smtClean="0"/>
              <a:t>.</a:t>
            </a:r>
            <a:endParaRPr lang="en-US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3315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400" y="4114804"/>
            <a:ext cx="7315200" cy="1958975"/>
          </a:xfrm>
        </p:spPr>
        <p:txBody>
          <a:bodyPr>
            <a:spAutoFit/>
          </a:bodyPr>
          <a:lstStyle/>
          <a:p>
            <a:pPr marL="1790700" lvl="2" indent="-457200" eaLnBrk="1" hangingPunct="1"/>
            <a:r>
              <a:rPr lang="en-US" sz="3600" b="1" dirty="0" err="1" smtClean="0"/>
              <a:t>Clactonian</a:t>
            </a:r>
            <a:r>
              <a:rPr lang="en-US" sz="3600" b="1" dirty="0" smtClean="0"/>
              <a:t> </a:t>
            </a:r>
            <a:r>
              <a:rPr lang="en-US" sz="1800" b="1" dirty="0" smtClean="0"/>
              <a:t>(flake)</a:t>
            </a:r>
          </a:p>
          <a:p>
            <a:pPr marL="1790700" lvl="2" indent="-457200" eaLnBrk="1" hangingPunct="1"/>
            <a:r>
              <a:rPr lang="en-US" sz="36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Acheulean</a:t>
            </a:r>
            <a:r>
              <a:rPr lang="en-US" sz="36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(core)</a:t>
            </a:r>
          </a:p>
          <a:p>
            <a:pPr marL="1790700" lvl="2" indent="-457200" eaLnBrk="1" hangingPunct="1"/>
            <a:r>
              <a:rPr lang="en-US" sz="36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Abbevillian</a:t>
            </a:r>
            <a:r>
              <a:rPr lang="en-US" sz="36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(core)</a:t>
            </a:r>
          </a:p>
        </p:txBody>
      </p:sp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914400" y="1965674"/>
            <a:ext cx="7315200" cy="1920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lang="en-US" sz="4400" b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Lower Paleolithic European and African bifacial hand axes</a:t>
            </a:r>
            <a:endParaRPr lang="en-US" sz="3600" b="1" kern="1200" dirty="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914400" y="671286"/>
            <a:ext cx="7315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2000" b="1" kern="1200"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/>
                <a:ea typeface="+mn-ea"/>
                <a:cs typeface="+mn-cs"/>
              </a:rPr>
              <a:t>Glossary</a:t>
            </a:r>
            <a:endParaRPr kumimoji="1" lang="en-US" sz="2000" b="1" kern="1200" dirty="0">
              <a:solidFill>
                <a:srgbClr val="00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21_14"/>
          <p:cNvPicPr>
            <a:picLocks noChangeAspect="1" noChangeArrowheads="1"/>
          </p:cNvPicPr>
          <p:nvPr/>
        </p:nvPicPr>
        <p:blipFill>
          <a:blip r:embed="rId3" cstate="print">
            <a:lum bright="10000" contrast="4000"/>
          </a:blip>
          <a:srcRect/>
          <a:stretch>
            <a:fillRect/>
          </a:stretch>
        </p:blipFill>
        <p:spPr bwMode="auto">
          <a:xfrm>
            <a:off x="2162175" y="228600"/>
            <a:ext cx="481965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7" name="Oval 4"/>
          <p:cNvSpPr>
            <a:spLocks noChangeArrowheads="1"/>
          </p:cNvSpPr>
          <p:nvPr/>
        </p:nvSpPr>
        <p:spPr bwMode="auto">
          <a:xfrm>
            <a:off x="3429000" y="3505200"/>
            <a:ext cx="457200" cy="167640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10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789590"/>
            <a:ext cx="7315200" cy="523021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sp>
        <p:nvSpPr>
          <p:cNvPr id="73731" name="Text Box 1028"/>
          <p:cNvSpPr txBox="1">
            <a:spLocks noChangeArrowheads="1"/>
          </p:cNvSpPr>
          <p:nvPr/>
        </p:nvSpPr>
        <p:spPr bwMode="auto">
          <a:xfrm>
            <a:off x="2627083" y="6339118"/>
            <a:ext cx="387894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dirty="0" smtClean="0">
                <a:solidFill>
                  <a:schemeClr val="tx1"/>
                </a:solidFill>
                <a:hlinkClick r:id="rId4"/>
              </a:rPr>
              <a:t>www.personal.psu.edu/users/w/x/wxk116/axe</a:t>
            </a:r>
            <a:r>
              <a:rPr lang="en-US" sz="1200" b="0" dirty="0">
                <a:solidFill>
                  <a:schemeClr val="tx1"/>
                </a:solidFill>
                <a:hlinkClick r:id="rId4"/>
              </a:rPr>
              <a:t>/</a:t>
            </a:r>
            <a:endParaRPr lang="en-US" sz="1200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102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685800"/>
            <a:ext cx="7315200" cy="54864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sp>
        <p:nvSpPr>
          <p:cNvPr id="74755" name="Text Box 1029"/>
          <p:cNvSpPr txBox="1">
            <a:spLocks noChangeArrowheads="1"/>
          </p:cNvSpPr>
          <p:nvPr/>
        </p:nvSpPr>
        <p:spPr bwMode="auto">
          <a:xfrm>
            <a:off x="1341070" y="6339118"/>
            <a:ext cx="646035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dirty="0" smtClean="0">
                <a:hlinkClick r:id="rId4"/>
              </a:rPr>
              <a:t>www.dartfordarchive.org.uk/early_history/magnified/clactonian_flake_tools.html</a:t>
            </a:r>
            <a:endParaRPr lang="en-US" sz="1200" b="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21_14"/>
          <p:cNvPicPr>
            <a:picLocks noChangeAspect="1" noChangeArrowheads="1"/>
          </p:cNvPicPr>
          <p:nvPr/>
        </p:nvPicPr>
        <p:blipFill>
          <a:blip r:embed="rId3" cstate="print">
            <a:lum bright="10000" contrast="4000"/>
          </a:blip>
          <a:srcRect/>
          <a:stretch>
            <a:fillRect/>
          </a:stretch>
        </p:blipFill>
        <p:spPr bwMode="auto">
          <a:xfrm>
            <a:off x="2162175" y="228600"/>
            <a:ext cx="481965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79" name="Text Box 8"/>
          <p:cNvSpPr txBox="1">
            <a:spLocks noChangeArrowheads="1"/>
          </p:cNvSpPr>
          <p:nvPr/>
        </p:nvSpPr>
        <p:spPr bwMode="auto">
          <a:xfrm>
            <a:off x="3733800" y="2651126"/>
            <a:ext cx="1762021" cy="1938992"/>
          </a:xfrm>
          <a:prstGeom prst="rect">
            <a:avLst/>
          </a:prstGeom>
          <a:solidFill>
            <a:srgbClr val="080808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dirty="0"/>
              <a:t>#3  </a:t>
            </a:r>
          </a:p>
          <a:p>
            <a:r>
              <a:rPr lang="en-US" sz="4000" dirty="0"/>
              <a:t>blade</a:t>
            </a:r>
          </a:p>
          <a:p>
            <a:r>
              <a:rPr lang="en-US" sz="4000" dirty="0"/>
              <a:t>tools</a:t>
            </a:r>
          </a:p>
        </p:txBody>
      </p:sp>
      <p:sp>
        <p:nvSpPr>
          <p:cNvPr id="75780" name="Oval 9"/>
          <p:cNvSpPr>
            <a:spLocks noChangeArrowheads="1"/>
          </p:cNvSpPr>
          <p:nvPr/>
        </p:nvSpPr>
        <p:spPr bwMode="auto">
          <a:xfrm>
            <a:off x="3276600" y="341088"/>
            <a:ext cx="2819400" cy="1981200"/>
          </a:xfrm>
          <a:prstGeom prst="ellipse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400" y="3153454"/>
            <a:ext cx="7315200" cy="2332946"/>
          </a:xfrm>
        </p:spPr>
        <p:txBody>
          <a:bodyPr>
            <a:spAutoFit/>
          </a:bodyPr>
          <a:lstStyle/>
          <a:p>
            <a:pPr marL="0" indent="457200" defTabSz="457200"/>
            <a:r>
              <a:rPr lang="en-US" b="1" dirty="0" smtClean="0"/>
              <a:t>a flake tool that is at 	least	twice as long as it is 	wide</a:t>
            </a:r>
          </a:p>
          <a:p>
            <a:pPr marL="0" indent="457200" defTabSz="457200">
              <a:lnSpc>
                <a:spcPct val="50000"/>
              </a:lnSpc>
              <a:buFontTx/>
              <a:buNone/>
            </a:pPr>
            <a:endParaRPr lang="en-US" sz="1600" b="1" dirty="0" smtClean="0"/>
          </a:p>
          <a:p>
            <a:pPr marL="0" indent="457200" defTabSz="457200"/>
            <a:r>
              <a:rPr lang="en-US" b="1" dirty="0" smtClean="0"/>
              <a:t>a thin-edged fragment 	removed from a core</a:t>
            </a:r>
          </a:p>
        </p:txBody>
      </p:sp>
      <p:sp>
        <p:nvSpPr>
          <p:cNvPr id="76804" name="Text Box 4"/>
          <p:cNvSpPr txBox="1">
            <a:spLocks noChangeArrowheads="1"/>
          </p:cNvSpPr>
          <p:nvPr/>
        </p:nvSpPr>
        <p:spPr bwMode="auto">
          <a:xfrm>
            <a:off x="476250" y="1911350"/>
            <a:ext cx="8210550" cy="840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</a:pPr>
            <a:r>
              <a:rPr lang="en-US" sz="5400">
                <a:solidFill>
                  <a:schemeClr val="tx1"/>
                </a:solidFill>
              </a:rPr>
              <a:t>blade tool</a:t>
            </a:r>
            <a:endParaRPr lang="en-US" sz="4400">
              <a:solidFill>
                <a:schemeClr val="tx1"/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914400" y="671286"/>
            <a:ext cx="7315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Glossary</a:t>
            </a:r>
            <a:endParaRPr kumimoji="1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81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algn="ctr">
              <a:defRPr/>
            </a:pPr>
            <a:r>
              <a:rPr lang="en-US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Glossary</a:t>
            </a:r>
            <a:endParaRPr lang="en-US" sz="6000" b="1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762000" y="3103567"/>
            <a:ext cx="4267200" cy="2948499"/>
          </a:xfrm>
        </p:spPr>
        <p:txBody>
          <a:bodyPr>
            <a:spAutoFit/>
          </a:bodyPr>
          <a:lstStyle/>
          <a:p>
            <a:pPr marL="0" indent="0" algn="ctr">
              <a:buFontTx/>
              <a:buNone/>
            </a:pPr>
            <a:r>
              <a:rPr lang="en-US" b="1" i="1"/>
              <a:t>osteo</a:t>
            </a:r>
            <a:r>
              <a:rPr lang="en-US" b="1"/>
              <a:t> = "bone"</a:t>
            </a:r>
          </a:p>
          <a:p>
            <a:pPr marL="0" indent="0" algn="ctr">
              <a:buFontTx/>
              <a:buNone/>
            </a:pPr>
            <a:endParaRPr lang="en-US" b="1"/>
          </a:p>
          <a:p>
            <a:pPr marL="0" indent="0" algn="ctr">
              <a:buFontTx/>
              <a:buNone/>
            </a:pPr>
            <a:r>
              <a:rPr lang="en-US" b="1" i="1"/>
              <a:t>donto</a:t>
            </a:r>
            <a:r>
              <a:rPr lang="en-US" b="1"/>
              <a:t> = "tooth"</a:t>
            </a:r>
          </a:p>
          <a:p>
            <a:pPr marL="0" indent="0" algn="ctr">
              <a:buFontTx/>
              <a:buNone/>
            </a:pPr>
            <a:endParaRPr lang="en-US" b="1"/>
          </a:p>
          <a:p>
            <a:pPr marL="0" indent="0" algn="ctr">
              <a:buFontTx/>
              <a:buNone/>
            </a:pPr>
            <a:r>
              <a:rPr lang="en-US" b="1" i="1"/>
              <a:t>keratic</a:t>
            </a:r>
            <a:r>
              <a:rPr lang="en-US" b="1"/>
              <a:t> = "horn" </a:t>
            </a:r>
            <a:endParaRPr lang="en-US" sz="4000" b="1"/>
          </a:p>
        </p:txBody>
      </p:sp>
      <p:sp>
        <p:nvSpPr>
          <p:cNvPr id="129028" name="Text Box 4"/>
          <p:cNvSpPr txBox="1">
            <a:spLocks noChangeArrowheads="1"/>
          </p:cNvSpPr>
          <p:nvPr/>
        </p:nvSpPr>
        <p:spPr bwMode="auto">
          <a:xfrm>
            <a:off x="476250" y="1836742"/>
            <a:ext cx="7888288" cy="75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lang="en-US" sz="48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osteodontokeratic</a:t>
            </a:r>
            <a:endParaRPr lang="en-US" sz="40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29029" name="Picture 5" descr="21_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2" y="2819400"/>
            <a:ext cx="2506663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1026" descr="Paleolithic_Tool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6915" y="533400"/>
            <a:ext cx="6033087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1" name="Text Box 1027"/>
          <p:cNvSpPr txBox="1">
            <a:spLocks noChangeArrowheads="1"/>
          </p:cNvSpPr>
          <p:nvPr/>
        </p:nvSpPr>
        <p:spPr bwMode="auto">
          <a:xfrm>
            <a:off x="1669003" y="5849850"/>
            <a:ext cx="5784084" cy="79406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kern="1200" baseline="300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 </a:t>
            </a:r>
            <a:r>
              <a:rPr lang="en-US" sz="24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     </a:t>
            </a:r>
            <a:r>
              <a:rPr lang="en-US" sz="3600" b="1" kern="1200" baseline="300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Burin.          </a:t>
            </a:r>
            <a:r>
              <a:rPr lang="en-US" sz="3600" b="1" kern="1200" baseline="30000" dirty="0" err="1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Solutrean</a:t>
            </a:r>
            <a:r>
              <a:rPr lang="en-US" sz="3600" b="1" kern="1200" baseline="300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 blade.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0" i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Understanding Physical Anthropology and Archaeology (9</a:t>
            </a:r>
            <a:r>
              <a:rPr lang="en-US" sz="1200" b="0" i="1" kern="1200" baseline="300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th</a:t>
            </a:r>
            <a:r>
              <a:rPr lang="en-US" sz="1200" b="0" i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 Ed.), </a:t>
            </a:r>
            <a:r>
              <a:rPr lang="en-US" sz="1200" b="0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 p. 289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3106824" y="5819397"/>
            <a:ext cx="291297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 err="1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Solutrean</a:t>
            </a:r>
            <a:r>
              <a:rPr lang="en-US" sz="24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 blade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85966" y="6248177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Understanding Humans, 10</a:t>
            </a:r>
            <a:r>
              <a:rPr lang="en-US" sz="1200" b="0" i="1" kern="1200" baseline="300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th</a:t>
            </a:r>
            <a:r>
              <a:rPr lang="en-US" sz="1200" b="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 </a:t>
            </a:r>
            <a:r>
              <a:rPr lang="en-US" sz="1200" b="0" i="1" kern="1200" dirty="0" smtClean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Ed</a:t>
            </a:r>
            <a:r>
              <a:rPr lang="en-US" sz="1200" b="0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., p. 304</a:t>
            </a:r>
          </a:p>
        </p:txBody>
      </p:sp>
      <p:pic>
        <p:nvPicPr>
          <p:cNvPr id="5" name="Picture 4" descr="1222.jpg"/>
          <p:cNvPicPr>
            <a:picLocks noChangeAspect="1"/>
          </p:cNvPicPr>
          <p:nvPr/>
        </p:nvPicPr>
        <p:blipFill>
          <a:blip r:embed="rId3" cstate="print">
            <a:lum bright="-19000"/>
          </a:blip>
          <a:stretch>
            <a:fillRect/>
          </a:stretch>
        </p:blipFill>
        <p:spPr>
          <a:xfrm>
            <a:off x="671286" y="255499"/>
            <a:ext cx="7772400" cy="550285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102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685800"/>
            <a:ext cx="7315200" cy="54864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sp>
        <p:nvSpPr>
          <p:cNvPr id="79875" name="Text Box 1029"/>
          <p:cNvSpPr txBox="1">
            <a:spLocks noChangeArrowheads="1"/>
          </p:cNvSpPr>
          <p:nvPr/>
        </p:nvSpPr>
        <p:spPr bwMode="auto">
          <a:xfrm>
            <a:off x="1484817" y="6339118"/>
            <a:ext cx="616784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  <a:hlinkClick r:id="rId4"/>
              </a:rPr>
              <a:t>http://lithiccastinglab.com/gallery-pages/cloviswheredidcomefrompage2.htm</a:t>
            </a:r>
            <a:endParaRPr lang="en-US" sz="1200" b="0" dirty="0">
              <a:solidFill>
                <a:schemeClr val="tx1"/>
              </a:solidFill>
            </a:endParaRPr>
          </a:p>
        </p:txBody>
      </p:sp>
      <p:sp>
        <p:nvSpPr>
          <p:cNvPr id="1196038" name="Oval 1030"/>
          <p:cNvSpPr>
            <a:spLocks noChangeArrowheads="1"/>
          </p:cNvSpPr>
          <p:nvPr/>
        </p:nvSpPr>
        <p:spPr bwMode="auto">
          <a:xfrm>
            <a:off x="4252688" y="762000"/>
            <a:ext cx="533400" cy="3657600"/>
          </a:xfrm>
          <a:prstGeom prst="ellipse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400" y="3762379"/>
            <a:ext cx="7315200" cy="1190625"/>
          </a:xfrm>
        </p:spPr>
        <p:txBody>
          <a:bodyPr>
            <a:spAutoFit/>
          </a:bodyPr>
          <a:lstStyle/>
          <a:p>
            <a:pPr marL="0" indent="0" algn="ctr">
              <a:buFontTx/>
              <a:buNone/>
            </a:pPr>
            <a:r>
              <a:rPr lang="en-US" sz="3600" b="1" dirty="0" smtClean="0"/>
              <a:t>having a notched edge or saw-like teeth</a:t>
            </a:r>
          </a:p>
        </p:txBody>
      </p:sp>
      <p:sp>
        <p:nvSpPr>
          <p:cNvPr id="80900" name="Text Box 4"/>
          <p:cNvSpPr txBox="1">
            <a:spLocks noChangeArrowheads="1"/>
          </p:cNvSpPr>
          <p:nvPr/>
        </p:nvSpPr>
        <p:spPr bwMode="auto">
          <a:xfrm>
            <a:off x="914400" y="2597150"/>
            <a:ext cx="7315200" cy="840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</a:pPr>
            <a:r>
              <a:rPr lang="en-US" sz="5400" dirty="0">
                <a:solidFill>
                  <a:schemeClr val="tx1"/>
                </a:solidFill>
              </a:rPr>
              <a:t>serrated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914400" y="671286"/>
            <a:ext cx="7315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Glossary</a:t>
            </a:r>
            <a:endParaRPr kumimoji="1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3" descr="21_41"/>
          <p:cNvPicPr>
            <a:picLocks noChangeAspect="1" noChangeArrowheads="1"/>
          </p:cNvPicPr>
          <p:nvPr/>
        </p:nvPicPr>
        <p:blipFill>
          <a:blip r:embed="rId3" cstate="print">
            <a:lum bright="-27000" contrast="10000"/>
          </a:blip>
          <a:srcRect/>
          <a:stretch>
            <a:fillRect/>
          </a:stretch>
        </p:blipFill>
        <p:spPr bwMode="auto">
          <a:xfrm>
            <a:off x="3465515" y="228600"/>
            <a:ext cx="2212975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5653314" y="119747"/>
            <a:ext cx="976086" cy="666205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7" name="Rectangle 1027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400" y="3962404"/>
            <a:ext cx="7315200" cy="646331"/>
          </a:xfrm>
        </p:spPr>
        <p:txBody>
          <a:bodyPr>
            <a:spAutoFit/>
          </a:bodyPr>
          <a:lstStyle/>
          <a:p>
            <a:pPr marL="0" indent="0" algn="ctr">
              <a:buFontTx/>
              <a:buNone/>
            </a:pPr>
            <a:r>
              <a:rPr lang="en-US" sz="3600" b="1" dirty="0" smtClean="0"/>
              <a:t>with a furrow or groove</a:t>
            </a:r>
            <a:endParaRPr lang="en-US" b="1" dirty="0" smtClean="0"/>
          </a:p>
        </p:txBody>
      </p:sp>
      <p:sp>
        <p:nvSpPr>
          <p:cNvPr id="82948" name="Text Box 1028"/>
          <p:cNvSpPr txBox="1">
            <a:spLocks noChangeArrowheads="1"/>
          </p:cNvSpPr>
          <p:nvPr/>
        </p:nvSpPr>
        <p:spPr bwMode="auto">
          <a:xfrm>
            <a:off x="914400" y="2590800"/>
            <a:ext cx="7315200" cy="840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</a:pPr>
            <a:r>
              <a:rPr lang="en-US" sz="5400" dirty="0">
                <a:solidFill>
                  <a:schemeClr val="tx1"/>
                </a:solidFill>
              </a:rPr>
              <a:t>fluted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914400" y="671286"/>
            <a:ext cx="7315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Glossary</a:t>
            </a:r>
            <a:endParaRPr kumimoji="1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808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ext Box 2"/>
          <p:cNvSpPr txBox="1">
            <a:spLocks noChangeArrowheads="1"/>
          </p:cNvSpPr>
          <p:nvPr/>
        </p:nvSpPr>
        <p:spPr bwMode="auto">
          <a:xfrm>
            <a:off x="2976065" y="6339118"/>
            <a:ext cx="309649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dirty="0"/>
              <a:t>Life Nature Library, </a:t>
            </a:r>
            <a:r>
              <a:rPr lang="en-US" sz="1200" b="0" i="1" dirty="0"/>
              <a:t>Early Man</a:t>
            </a:r>
            <a:r>
              <a:rPr lang="en-US" sz="1200" b="0" dirty="0"/>
              <a:t>, p. </a:t>
            </a:r>
            <a:r>
              <a:rPr lang="en-US" sz="1200" b="0" dirty="0" smtClean="0"/>
              <a:t>112</a:t>
            </a:r>
            <a:endParaRPr lang="en-US" sz="1200" b="0" dirty="0"/>
          </a:p>
        </p:txBody>
      </p:sp>
      <p:pic>
        <p:nvPicPr>
          <p:cNvPr id="83971" name="Picture 5" descr="fluting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896938"/>
            <a:ext cx="6553200" cy="5046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2" name="Text Box 6"/>
          <p:cNvSpPr txBox="1">
            <a:spLocks noChangeArrowheads="1"/>
          </p:cNvSpPr>
          <p:nvPr/>
        </p:nvSpPr>
        <p:spPr bwMode="auto">
          <a:xfrm>
            <a:off x="4445001" y="1157288"/>
            <a:ext cx="151195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solidFill>
                  <a:schemeClr val="tx1"/>
                </a:solidFill>
              </a:rPr>
              <a:t>fluting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808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21_14"/>
          <p:cNvPicPr>
            <a:picLocks noChangeAspect="1" noChangeArrowheads="1"/>
          </p:cNvPicPr>
          <p:nvPr/>
        </p:nvPicPr>
        <p:blipFill>
          <a:blip r:embed="rId3" cstate="print">
            <a:lum bright="10000" contrast="4000"/>
          </a:blip>
          <a:srcRect/>
          <a:stretch>
            <a:fillRect/>
          </a:stretch>
        </p:blipFill>
        <p:spPr bwMode="auto">
          <a:xfrm>
            <a:off x="2190750" y="228600"/>
            <a:ext cx="481965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5" name="Oval 3"/>
          <p:cNvSpPr>
            <a:spLocks noChangeArrowheads="1"/>
          </p:cNvSpPr>
          <p:nvPr/>
        </p:nvSpPr>
        <p:spPr bwMode="auto">
          <a:xfrm>
            <a:off x="4343400" y="381000"/>
            <a:ext cx="1752600" cy="114300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4996" name="Text Box 4"/>
          <p:cNvSpPr txBox="1">
            <a:spLocks noChangeArrowheads="1"/>
          </p:cNvSpPr>
          <p:nvPr/>
        </p:nvSpPr>
        <p:spPr bwMode="auto">
          <a:xfrm>
            <a:off x="3276601" y="1704979"/>
            <a:ext cx="2775120" cy="1508105"/>
          </a:xfrm>
          <a:prstGeom prst="rect">
            <a:avLst/>
          </a:prstGeom>
          <a:solidFill>
            <a:srgbClr val="080808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dirty="0"/>
              <a:t>#4  </a:t>
            </a:r>
          </a:p>
          <a:p>
            <a:r>
              <a:rPr lang="en-US" sz="3600" dirty="0" err="1"/>
              <a:t>microliths</a:t>
            </a:r>
            <a:endParaRPr lang="en-US" sz="2400" b="0" dirty="0"/>
          </a:p>
          <a:p>
            <a:endParaRPr lang="en-US" b="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9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400" y="2819400"/>
            <a:ext cx="7315200" cy="3009900"/>
          </a:xfrm>
        </p:spPr>
        <p:txBody>
          <a:bodyPr>
            <a:spAutoFit/>
          </a:bodyPr>
          <a:lstStyle/>
          <a:p>
            <a:pPr marL="0" indent="0" algn="ctr">
              <a:buFontTx/>
              <a:buNone/>
            </a:pPr>
            <a:r>
              <a:rPr lang="en-US" sz="3600" b="1" dirty="0" smtClean="0"/>
              <a:t>small stone tools usually produced from narrow blades punched from a core</a:t>
            </a:r>
          </a:p>
          <a:p>
            <a:pPr marL="0" indent="0">
              <a:lnSpc>
                <a:spcPct val="20000"/>
              </a:lnSpc>
              <a:buFontTx/>
              <a:buNone/>
            </a:pPr>
            <a:endParaRPr lang="en-US" sz="4000" b="1" dirty="0" smtClean="0"/>
          </a:p>
          <a:p>
            <a:pPr marL="1219200" lvl="1" indent="-533400">
              <a:buFontTx/>
              <a:buNone/>
            </a:pPr>
            <a:r>
              <a:rPr lang="en-US" b="1" dirty="0" smtClean="0"/>
              <a:t>		“micro” = “small” </a:t>
            </a:r>
          </a:p>
          <a:p>
            <a:pPr marL="1219200" lvl="1" indent="-533400">
              <a:buFontTx/>
              <a:buNone/>
            </a:pPr>
            <a:r>
              <a:rPr lang="en-US" b="1" dirty="0" smtClean="0"/>
              <a:t>		“</a:t>
            </a:r>
            <a:r>
              <a:rPr lang="en-US" b="1" dirty="0" err="1" smtClean="0"/>
              <a:t>lith</a:t>
            </a:r>
            <a:r>
              <a:rPr lang="en-US" b="1" dirty="0" smtClean="0"/>
              <a:t>” = “stone”</a:t>
            </a:r>
          </a:p>
        </p:txBody>
      </p:sp>
      <p:sp>
        <p:nvSpPr>
          <p:cNvPr id="86020" name="Text Box 4"/>
          <p:cNvSpPr txBox="1">
            <a:spLocks noChangeArrowheads="1"/>
          </p:cNvSpPr>
          <p:nvPr/>
        </p:nvSpPr>
        <p:spPr bwMode="auto">
          <a:xfrm>
            <a:off x="914400" y="1828800"/>
            <a:ext cx="7315200" cy="840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</a:pPr>
            <a:r>
              <a:rPr lang="en-US" sz="5400" dirty="0" err="1">
                <a:solidFill>
                  <a:schemeClr val="tx1"/>
                </a:solidFill>
              </a:rPr>
              <a:t>microliths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914400" y="671286"/>
            <a:ext cx="7315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Glossary</a:t>
            </a:r>
            <a:endParaRPr kumimoji="1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9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400" y="2819400"/>
            <a:ext cx="7315200" cy="3009900"/>
          </a:xfrm>
        </p:spPr>
        <p:txBody>
          <a:bodyPr>
            <a:spAutoFit/>
          </a:bodyPr>
          <a:lstStyle/>
          <a:p>
            <a:pPr marL="0" indent="0" algn="ctr">
              <a:buFontTx/>
              <a:buNone/>
            </a:pPr>
            <a:r>
              <a:rPr lang="en-US" sz="36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small stone tools usually produced from narrow blades punched from a core</a:t>
            </a:r>
          </a:p>
          <a:p>
            <a:pPr marL="0" indent="0">
              <a:lnSpc>
                <a:spcPct val="20000"/>
              </a:lnSpc>
              <a:buFontTx/>
              <a:buNone/>
            </a:pPr>
            <a:endParaRPr lang="en-US" sz="4000" b="1" dirty="0" smtClean="0"/>
          </a:p>
          <a:p>
            <a:pPr marL="1219200" lvl="1" indent="-533400">
              <a:buFontTx/>
              <a:buNone/>
            </a:pPr>
            <a:r>
              <a:rPr lang="en-US" b="1" dirty="0" smtClean="0"/>
              <a:t>		“micro” = “small” </a:t>
            </a:r>
          </a:p>
          <a:p>
            <a:pPr marL="1219200" lvl="1" indent="-533400">
              <a:buFontTx/>
              <a:buNone/>
            </a:pPr>
            <a:r>
              <a:rPr lang="en-US" b="1" dirty="0" smtClean="0"/>
              <a:t>		“</a:t>
            </a:r>
            <a:r>
              <a:rPr lang="en-US" b="1" dirty="0" err="1" smtClean="0"/>
              <a:t>lith</a:t>
            </a:r>
            <a:r>
              <a:rPr lang="en-US" b="1" dirty="0" smtClean="0"/>
              <a:t>” = “stone”</a:t>
            </a:r>
          </a:p>
        </p:txBody>
      </p:sp>
      <p:sp>
        <p:nvSpPr>
          <p:cNvPr id="86020" name="Text Box 4"/>
          <p:cNvSpPr txBox="1">
            <a:spLocks noChangeArrowheads="1"/>
          </p:cNvSpPr>
          <p:nvPr/>
        </p:nvSpPr>
        <p:spPr bwMode="auto">
          <a:xfrm>
            <a:off x="914400" y="1828800"/>
            <a:ext cx="7315200" cy="840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lang="en-US" sz="5400" b="1" kern="12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Verdana" pitchFamily="34" charset="0"/>
                <a:ea typeface="+mn-ea"/>
                <a:cs typeface="+mn-cs"/>
              </a:rPr>
              <a:t>microliths</a:t>
            </a:r>
            <a:endParaRPr lang="en-US" sz="4400" b="1" kern="1200" dirty="0">
              <a:solidFill>
                <a:schemeClr val="accent1">
                  <a:lumMod val="20000"/>
                  <a:lumOff val="80000"/>
                </a:schemeClr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914400" y="671286"/>
            <a:ext cx="7315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2000" b="1" dirty="0"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/>
                <a:ea typeface="+mn-ea"/>
                <a:cs typeface="+mn-cs"/>
              </a:rPr>
              <a:t>Glossary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35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algn="ctr">
              <a:defRPr/>
            </a:pPr>
            <a:r>
              <a:rPr lang="en-US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Glossary</a:t>
            </a:r>
            <a:endParaRPr lang="en-US" sz="6000" b="1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457200" y="2971800"/>
            <a:ext cx="8077200" cy="579438"/>
          </a:xfrm>
        </p:spPr>
        <p:txBody>
          <a:bodyPr>
            <a:spAutoFit/>
          </a:bodyPr>
          <a:lstStyle/>
          <a:p>
            <a:pPr marL="0" indent="0" algn="ctr">
              <a:buFontTx/>
              <a:buNone/>
            </a:pPr>
            <a:r>
              <a:rPr lang="en-US" b="1" i="1"/>
              <a:t>osteo</a:t>
            </a:r>
            <a:r>
              <a:rPr lang="en-US" b="1"/>
              <a:t> = "bone"</a:t>
            </a:r>
          </a:p>
        </p:txBody>
      </p:sp>
      <p:sp>
        <p:nvSpPr>
          <p:cNvPr id="130052" name="Text Box 4"/>
          <p:cNvSpPr txBox="1">
            <a:spLocks noChangeArrowheads="1"/>
          </p:cNvSpPr>
          <p:nvPr/>
        </p:nvSpPr>
        <p:spPr bwMode="auto">
          <a:xfrm>
            <a:off x="476250" y="1836742"/>
            <a:ext cx="7888288" cy="75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lang="en-US" sz="4800" b="1" kern="1200" dirty="0" err="1">
                <a:solidFill>
                  <a:srgbClr val="F1F7E9">
                    <a:lumMod val="90000"/>
                  </a:srgbClr>
                </a:solidFill>
                <a:latin typeface="Verdana" pitchFamily="34" charset="0"/>
                <a:ea typeface="+mn-ea"/>
                <a:cs typeface="+mn-cs"/>
              </a:rPr>
              <a:t>osteodontokeratic</a:t>
            </a:r>
            <a:endParaRPr lang="en-US" sz="4000" b="1" kern="1200" dirty="0">
              <a:solidFill>
                <a:srgbClr val="F1F7E9">
                  <a:lumMod val="90000"/>
                </a:srgbClr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808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3" descr="21_4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207915"/>
            <a:ext cx="7315200" cy="4430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ext Box 2"/>
          <p:cNvSpPr txBox="1">
            <a:spLocks noChangeArrowheads="1"/>
          </p:cNvSpPr>
          <p:nvPr/>
        </p:nvSpPr>
        <p:spPr bwMode="auto">
          <a:xfrm>
            <a:off x="2532254" y="6428605"/>
            <a:ext cx="402289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dirty="0"/>
              <a:t>Brian Fagan, </a:t>
            </a:r>
            <a:r>
              <a:rPr lang="en-US" sz="1200" b="0" i="1" dirty="0"/>
              <a:t>People of the Earth, 10</a:t>
            </a:r>
            <a:r>
              <a:rPr lang="en-US" sz="1200" b="0" i="1" baseline="30000" dirty="0"/>
              <a:t>th</a:t>
            </a:r>
            <a:r>
              <a:rPr lang="en-US" sz="1200" b="0" i="1" dirty="0"/>
              <a:t> </a:t>
            </a:r>
            <a:r>
              <a:rPr lang="en-US" sz="1200" b="0" i="1" dirty="0" smtClean="0"/>
              <a:t>Ed</a:t>
            </a:r>
            <a:r>
              <a:rPr lang="en-US" sz="1200" b="0" i="1" dirty="0"/>
              <a:t>.</a:t>
            </a:r>
            <a:r>
              <a:rPr lang="en-US" sz="1200" b="0" dirty="0"/>
              <a:t>, p. </a:t>
            </a:r>
            <a:r>
              <a:rPr lang="en-US" sz="1200" b="0" dirty="0" smtClean="0"/>
              <a:t>213</a:t>
            </a:r>
            <a:endParaRPr lang="en-US" sz="1200" b="0" dirty="0"/>
          </a:p>
        </p:txBody>
      </p:sp>
      <p:pic>
        <p:nvPicPr>
          <p:cNvPr id="88067" name="Picture 3" descr="POE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500" y="381000"/>
            <a:ext cx="56769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400" y="3962400"/>
            <a:ext cx="7315200" cy="1581972"/>
          </a:xfrm>
        </p:spPr>
        <p:txBody>
          <a:bodyPr>
            <a:spAutoFit/>
          </a:bodyPr>
          <a:lstStyle/>
          <a:p>
            <a:pPr marL="0" indent="0" algn="ctr">
              <a:buFontTx/>
              <a:buNone/>
            </a:pPr>
            <a:r>
              <a:rPr lang="en-US" sz="4400" b="1" dirty="0" smtClean="0"/>
              <a:t>made of several parts</a:t>
            </a:r>
          </a:p>
          <a:p>
            <a:pPr marL="0" indent="0" algn="ctr">
              <a:buFontTx/>
              <a:buNone/>
            </a:pPr>
            <a:r>
              <a:rPr lang="en-US" sz="4400" b="1" dirty="0" smtClean="0"/>
              <a:t>	</a:t>
            </a:r>
            <a:r>
              <a:rPr lang="en-US" sz="2400" b="1" dirty="0" smtClean="0"/>
              <a:t>e.g., harpoon, sickle, hammer . . .</a:t>
            </a:r>
          </a:p>
        </p:txBody>
      </p:sp>
      <p:sp>
        <p:nvSpPr>
          <p:cNvPr id="89092" name="Text Box 4"/>
          <p:cNvSpPr txBox="1">
            <a:spLocks noChangeArrowheads="1"/>
          </p:cNvSpPr>
          <p:nvPr/>
        </p:nvSpPr>
        <p:spPr bwMode="auto">
          <a:xfrm>
            <a:off x="914400" y="2332038"/>
            <a:ext cx="7315200" cy="1338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</a:pPr>
            <a:r>
              <a:rPr lang="en-US" sz="5400" dirty="0">
                <a:solidFill>
                  <a:schemeClr val="tx1"/>
                </a:solidFill>
              </a:rPr>
              <a:t>compound</a:t>
            </a:r>
            <a:br>
              <a:rPr lang="en-US" sz="5400" dirty="0">
                <a:solidFill>
                  <a:schemeClr val="tx1"/>
                </a:solidFill>
              </a:rPr>
            </a:br>
            <a:r>
              <a:rPr lang="en-US" sz="3600" dirty="0">
                <a:solidFill>
                  <a:schemeClr val="tx1"/>
                </a:solidFill>
              </a:rPr>
              <a:t>(composite)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914400" y="671286"/>
            <a:ext cx="7315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Glossary</a:t>
            </a:r>
            <a:endParaRPr kumimoji="1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1027" descr="21_5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9025" y="228600"/>
            <a:ext cx="442595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2516" name="Oval 1028"/>
          <p:cNvSpPr>
            <a:spLocks noChangeArrowheads="1"/>
          </p:cNvSpPr>
          <p:nvPr/>
        </p:nvSpPr>
        <p:spPr bwMode="auto">
          <a:xfrm>
            <a:off x="4724400" y="5029200"/>
            <a:ext cx="1447800" cy="762000"/>
          </a:xfrm>
          <a:prstGeom prst="ellipse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2133600" y="6400800"/>
            <a:ext cx="4876800" cy="4572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2516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3" descr="21_5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84490" y="241304"/>
            <a:ext cx="3373437" cy="637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0772" name="Picture 4" descr="21_54-closeu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2587978"/>
            <a:ext cx="7315200" cy="3812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0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1400629" y="5893582"/>
            <a:ext cx="63321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 kern="1200" dirty="0" smtClean="0">
                <a:latin typeface="Verdana" pitchFamily="34" charset="0"/>
                <a:ea typeface="+mn-ea"/>
                <a:cs typeface="+mn-cs"/>
              </a:rPr>
              <a:t>Sickle with embedded row of small flint blades.</a:t>
            </a:r>
            <a:endParaRPr lang="en-US" sz="1800" b="1" kern="1200" dirty="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85966" y="6248177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0" i="1" kern="1200" dirty="0">
                <a:latin typeface="Arial" pitchFamily="34" charset="0"/>
                <a:ea typeface="+mn-ea"/>
                <a:cs typeface="+mn-cs"/>
              </a:rPr>
              <a:t>Understanding Humans, </a:t>
            </a:r>
            <a:r>
              <a:rPr lang="en-US" sz="1200" b="0" i="1" kern="1200" dirty="0" smtClean="0">
                <a:latin typeface="Arial" pitchFamily="34" charset="0"/>
                <a:ea typeface="+mn-ea"/>
                <a:cs typeface="+mn-cs"/>
              </a:rPr>
              <a:t>11</a:t>
            </a:r>
            <a:r>
              <a:rPr lang="en-US" sz="1200" b="0" i="1" kern="1200" baseline="30000" dirty="0" smtClean="0">
                <a:latin typeface="Arial" pitchFamily="34" charset="0"/>
                <a:ea typeface="+mn-ea"/>
                <a:cs typeface="+mn-cs"/>
              </a:rPr>
              <a:t>th</a:t>
            </a:r>
            <a:r>
              <a:rPr lang="en-US" sz="1200" b="0" i="1" kern="1200" dirty="0" smtClean="0">
                <a:latin typeface="Arial" pitchFamily="34" charset="0"/>
                <a:ea typeface="+mn-ea"/>
                <a:cs typeface="+mn-cs"/>
              </a:rPr>
              <a:t> </a:t>
            </a:r>
            <a:r>
              <a:rPr lang="en-US" sz="1200" b="0" i="1" kern="1200" dirty="0" smtClean="0">
                <a:latin typeface="Arial" pitchFamily="34" charset="0"/>
                <a:ea typeface="+mn-ea"/>
                <a:cs typeface="+mn-cs"/>
              </a:rPr>
              <a:t>Ed</a:t>
            </a:r>
            <a:r>
              <a:rPr lang="en-US" sz="1200" b="0" kern="1200" dirty="0">
                <a:latin typeface="Arial" pitchFamily="34" charset="0"/>
                <a:ea typeface="+mn-ea"/>
                <a:cs typeface="+mn-cs"/>
              </a:rPr>
              <a:t>., p. </a:t>
            </a:r>
            <a:r>
              <a:rPr lang="en-US" sz="1200" b="0" kern="1200" dirty="0" smtClean="0">
                <a:latin typeface="Arial" pitchFamily="34" charset="0"/>
                <a:ea typeface="+mn-ea"/>
                <a:cs typeface="+mn-cs"/>
              </a:rPr>
              <a:t>337</a:t>
            </a:r>
            <a:endParaRPr lang="en-US" sz="1200" b="0" kern="1200" dirty="0"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5" name="Picture 4" descr="13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76761" y="89647"/>
            <a:ext cx="1557241" cy="5715000"/>
          </a:xfrm>
          <a:prstGeom prst="rect">
            <a:avLst/>
          </a:prstGeom>
        </p:spPr>
      </p:pic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2438400" y="1066802"/>
            <a:ext cx="1814512" cy="409575"/>
          </a:xfrm>
          <a:prstGeom prst="rightArrow">
            <a:avLst>
              <a:gd name="adj1" fmla="val 50000"/>
              <a:gd name="adj2" fmla="val 50245"/>
            </a:avLst>
          </a:prstGeom>
          <a:solidFill>
            <a:srgbClr val="FF99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i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3" name="Picture 4" descr="Turn81515"/>
          <p:cNvPicPr>
            <a:picLocks noChangeAspect="1" noChangeArrowheads="1"/>
          </p:cNvPicPr>
          <p:nvPr/>
        </p:nvPicPr>
        <p:blipFill>
          <a:blip r:embed="rId3" cstate="print">
            <a:lum bright="-19000" contrast="19000"/>
          </a:blip>
          <a:srcRect/>
          <a:stretch>
            <a:fillRect/>
          </a:stretch>
        </p:blipFill>
        <p:spPr bwMode="auto">
          <a:xfrm>
            <a:off x="2362200" y="228600"/>
            <a:ext cx="4424362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4" name="Rectangle 5"/>
          <p:cNvSpPr>
            <a:spLocks noChangeArrowheads="1"/>
          </p:cNvSpPr>
          <p:nvPr/>
        </p:nvSpPr>
        <p:spPr bwMode="auto">
          <a:xfrm>
            <a:off x="2362200" y="5562600"/>
            <a:ext cx="4648200" cy="304800"/>
          </a:xfrm>
          <a:prstGeom prst="rect">
            <a:avLst/>
          </a:prstGeom>
          <a:solidFill>
            <a:srgbClr val="08080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58801" y="5486404"/>
            <a:ext cx="7919156" cy="125367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800" baseline="30000" dirty="0"/>
              <a:t>European Mesolithic stone axe in its antler sleeve,</a:t>
            </a:r>
            <a:endParaRPr lang="en-US" sz="2800" dirty="0"/>
          </a:p>
          <a:p>
            <a:pPr>
              <a:lnSpc>
                <a:spcPct val="130000"/>
              </a:lnSpc>
            </a:pPr>
            <a:r>
              <a:rPr lang="en-US" sz="2800" baseline="30000" dirty="0"/>
              <a:t>Shaped to fit into the socket of a missing wooden handle.</a:t>
            </a:r>
          </a:p>
          <a:p>
            <a:r>
              <a:rPr lang="en-US" sz="1200" b="0" i="1" dirty="0"/>
              <a:t>Understanding Physical Anthropology and Archaeology (9</a:t>
            </a:r>
            <a:r>
              <a:rPr lang="en-US" sz="1200" b="0" i="1" baseline="30000" dirty="0"/>
              <a:t>th</a:t>
            </a:r>
            <a:r>
              <a:rPr lang="en-US" sz="1200" b="0" i="1" dirty="0"/>
              <a:t> </a:t>
            </a:r>
            <a:r>
              <a:rPr lang="en-US" sz="1200" b="0" i="1" dirty="0" smtClean="0"/>
              <a:t>Ed.), </a:t>
            </a:r>
            <a:r>
              <a:rPr lang="en-US" sz="1200" b="0" dirty="0" smtClean="0"/>
              <a:t> </a:t>
            </a:r>
            <a:r>
              <a:rPr lang="en-US" sz="1200" b="0" dirty="0"/>
              <a:t>p. </a:t>
            </a:r>
            <a:r>
              <a:rPr lang="en-US" sz="1200" b="0" dirty="0" smtClean="0"/>
              <a:t>319 </a:t>
            </a:r>
            <a:endParaRPr lang="en-US" sz="1200" b="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3043563" y="5881914"/>
            <a:ext cx="30524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 kern="1200" dirty="0" smtClean="0">
                <a:latin typeface="Verdana" pitchFamily="34" charset="0"/>
                <a:ea typeface="+mn-ea"/>
                <a:cs typeface="+mn-cs"/>
              </a:rPr>
              <a:t>Mesolithic stone axes.</a:t>
            </a:r>
            <a:endParaRPr lang="en-US" sz="1800" b="1" kern="1200" dirty="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85966" y="6248177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0" i="1" kern="1200" dirty="0">
                <a:latin typeface="Arial" pitchFamily="34" charset="0"/>
                <a:ea typeface="+mn-ea"/>
                <a:cs typeface="+mn-cs"/>
              </a:rPr>
              <a:t>Understanding Humans, 10</a:t>
            </a:r>
            <a:r>
              <a:rPr lang="en-US" sz="1200" b="0" i="1" kern="1200" baseline="30000" dirty="0">
                <a:latin typeface="Arial" pitchFamily="34" charset="0"/>
                <a:ea typeface="+mn-ea"/>
                <a:cs typeface="+mn-cs"/>
              </a:rPr>
              <a:t>th</a:t>
            </a:r>
            <a:r>
              <a:rPr lang="en-US" sz="1200" b="0" i="1" kern="1200" dirty="0">
                <a:latin typeface="Arial" pitchFamily="34" charset="0"/>
                <a:ea typeface="+mn-ea"/>
                <a:cs typeface="+mn-cs"/>
              </a:rPr>
              <a:t> </a:t>
            </a:r>
            <a:r>
              <a:rPr lang="en-US" sz="1200" b="0" i="1" kern="1200" dirty="0" smtClean="0">
                <a:latin typeface="Arial" pitchFamily="34" charset="0"/>
                <a:ea typeface="+mn-ea"/>
                <a:cs typeface="+mn-cs"/>
              </a:rPr>
              <a:t>Ed</a:t>
            </a:r>
            <a:r>
              <a:rPr lang="en-US" sz="1200" b="0" kern="1200" dirty="0">
                <a:latin typeface="Arial" pitchFamily="34" charset="0"/>
                <a:ea typeface="+mn-ea"/>
                <a:cs typeface="+mn-cs"/>
              </a:rPr>
              <a:t>., p. </a:t>
            </a:r>
            <a:r>
              <a:rPr lang="en-US" sz="1200" b="0" kern="1200" dirty="0" smtClean="0">
                <a:latin typeface="Arial" pitchFamily="34" charset="0"/>
                <a:ea typeface="+mn-ea"/>
                <a:cs typeface="+mn-cs"/>
              </a:rPr>
              <a:t>333</a:t>
            </a:r>
            <a:endParaRPr lang="en-US" sz="1200" b="0" kern="1200" dirty="0"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6" name="Picture 5" descr="13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24316" y="123372"/>
            <a:ext cx="4702409" cy="5715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3" descr="Turn815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48088" y="228600"/>
            <a:ext cx="1738312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7" name="Text Box 4"/>
          <p:cNvSpPr txBox="1">
            <a:spLocks noChangeArrowheads="1"/>
          </p:cNvSpPr>
          <p:nvPr/>
        </p:nvSpPr>
        <p:spPr bwMode="auto">
          <a:xfrm>
            <a:off x="1585915" y="6391276"/>
            <a:ext cx="705193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i="1" baseline="30000"/>
              <a:t>Understanding Physical Anthropology and Archaeology, 8th ed</a:t>
            </a:r>
            <a:r>
              <a:rPr lang="en-US" baseline="30000"/>
              <a:t>., p. 393.</a:t>
            </a:r>
          </a:p>
        </p:txBody>
      </p:sp>
      <p:sp>
        <p:nvSpPr>
          <p:cNvPr id="93188" name="Text Box 7"/>
          <p:cNvSpPr txBox="1">
            <a:spLocks noChangeArrowheads="1"/>
          </p:cNvSpPr>
          <p:nvPr/>
        </p:nvSpPr>
        <p:spPr bwMode="auto">
          <a:xfrm>
            <a:off x="1143002" y="5484475"/>
            <a:ext cx="6657593" cy="1114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400" baseline="30000" dirty="0">
                <a:solidFill>
                  <a:schemeClr val="tx1"/>
                </a:solidFill>
              </a:rPr>
              <a:t>Reconstruction of a </a:t>
            </a:r>
            <a:r>
              <a:rPr lang="en-US" sz="2400" baseline="30000" dirty="0" err="1">
                <a:solidFill>
                  <a:schemeClr val="tx1"/>
                </a:solidFill>
              </a:rPr>
              <a:t>Natufian</a:t>
            </a:r>
            <a:r>
              <a:rPr lang="en-US" sz="2400" baseline="30000" dirty="0">
                <a:solidFill>
                  <a:schemeClr val="tx1"/>
                </a:solidFill>
              </a:rPr>
              <a:t> gazelle horn reaping knife,</a:t>
            </a:r>
            <a:endParaRPr lang="en-US" sz="2400" dirty="0">
              <a:solidFill>
                <a:schemeClr val="tx1"/>
              </a:solidFill>
            </a:endParaRPr>
          </a:p>
          <a:p>
            <a:pPr>
              <a:lnSpc>
                <a:spcPct val="130000"/>
              </a:lnSpc>
            </a:pPr>
            <a:r>
              <a:rPr lang="en-US" sz="2400" baseline="30000" dirty="0">
                <a:solidFill>
                  <a:schemeClr val="tx1"/>
                </a:solidFill>
              </a:rPr>
              <a:t>with inset flint blades.</a:t>
            </a:r>
          </a:p>
          <a:p>
            <a:r>
              <a:rPr lang="en-US" sz="1200" b="0" i="1" dirty="0">
                <a:solidFill>
                  <a:schemeClr val="tx1"/>
                </a:solidFill>
              </a:rPr>
              <a:t>Understanding Physical Anthropology and Archaeology (9</a:t>
            </a:r>
            <a:r>
              <a:rPr lang="en-US" sz="1200" b="0" i="1" baseline="30000" dirty="0">
                <a:solidFill>
                  <a:schemeClr val="tx1"/>
                </a:solidFill>
              </a:rPr>
              <a:t>th</a:t>
            </a:r>
            <a:r>
              <a:rPr lang="en-US" sz="1200" b="0" i="1" dirty="0">
                <a:solidFill>
                  <a:schemeClr val="tx1"/>
                </a:solidFill>
              </a:rPr>
              <a:t> </a:t>
            </a:r>
            <a:r>
              <a:rPr lang="en-US" sz="1200" b="0" i="1" dirty="0" smtClean="0">
                <a:solidFill>
                  <a:schemeClr val="tx1"/>
                </a:solidFill>
              </a:rPr>
              <a:t>Ed.), </a:t>
            </a:r>
            <a:r>
              <a:rPr lang="en-US" sz="1200" b="0" dirty="0" smtClean="0">
                <a:solidFill>
                  <a:schemeClr val="tx1"/>
                </a:solidFill>
              </a:rPr>
              <a:t> </a:t>
            </a:r>
            <a:r>
              <a:rPr lang="en-US" sz="1200" b="0" dirty="0">
                <a:solidFill>
                  <a:schemeClr val="tx1"/>
                </a:solidFill>
              </a:rPr>
              <a:t>p. </a:t>
            </a:r>
            <a:r>
              <a:rPr lang="en-US" sz="1200" b="0" dirty="0" smtClean="0">
                <a:solidFill>
                  <a:schemeClr val="tx1"/>
                </a:solidFill>
              </a:rPr>
              <a:t>328 </a:t>
            </a:r>
            <a:endParaRPr lang="en-US" sz="1200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400" y="3962400"/>
            <a:ext cx="7315200" cy="762000"/>
          </a:xfrm>
        </p:spPr>
        <p:txBody>
          <a:bodyPr>
            <a:spAutoFit/>
          </a:bodyPr>
          <a:lstStyle/>
          <a:p>
            <a:pPr marL="0" indent="0" algn="ctr">
              <a:buFontTx/>
              <a:buNone/>
            </a:pPr>
            <a:r>
              <a:rPr lang="en-US" sz="4400" b="1" dirty="0" smtClean="0"/>
              <a:t>with a “handle”</a:t>
            </a:r>
            <a:endParaRPr lang="en-US" sz="4000" b="1" dirty="0" smtClean="0"/>
          </a:p>
        </p:txBody>
      </p:sp>
      <p:sp>
        <p:nvSpPr>
          <p:cNvPr id="94212" name="Text Box 4"/>
          <p:cNvSpPr txBox="1">
            <a:spLocks noChangeArrowheads="1"/>
          </p:cNvSpPr>
          <p:nvPr/>
        </p:nvSpPr>
        <p:spPr bwMode="auto">
          <a:xfrm>
            <a:off x="914400" y="2749550"/>
            <a:ext cx="7315200" cy="840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</a:pPr>
            <a:r>
              <a:rPr lang="en-US" sz="5400" dirty="0">
                <a:solidFill>
                  <a:schemeClr val="tx1"/>
                </a:solidFill>
              </a:rPr>
              <a:t>hafted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914400" y="671286"/>
            <a:ext cx="7315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Glossary</a:t>
            </a:r>
            <a:endParaRPr kumimoji="1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eadow">
  <a:themeElements>
    <a:clrScheme name="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5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9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6_Meadow">
  <a:themeElements>
    <a:clrScheme name="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7_Meadow">
  <a:themeElements>
    <a:clrScheme name="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9_Meadow">
  <a:themeElements>
    <a:clrScheme name="6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6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3_Meadow">
  <a:themeElements>
    <a:clrScheme name="3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3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3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4_Meadow">
  <a:themeElements>
    <a:clrScheme name="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5_Meadow">
  <a:themeElements>
    <a:clrScheme name="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6_Meadow">
  <a:themeElements>
    <a:clrScheme name="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7_Meadow">
  <a:themeElements>
    <a:clrScheme name="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1_Meadow">
  <a:themeElements>
    <a:clrScheme name="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21_Meadow">
  <a:themeElements>
    <a:clrScheme name="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3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22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20_Meadow">
  <a:themeElements>
    <a:clrScheme name="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18_Meadow">
  <a:themeElements>
    <a:clrScheme name="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23_Meadow">
  <a:themeElements>
    <a:clrScheme name="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Meadow">
  <a:themeElements>
    <a:clrScheme name="2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2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2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8_Meadow">
  <a:themeElements>
    <a:clrScheme name="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9_Meadow">
  <a:themeElements>
    <a:clrScheme name="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0_Meadow">
  <a:themeElements>
    <a:clrScheme name="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2_Meadow">
  <a:themeElements>
    <a:clrScheme name="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3_Meadow">
  <a:themeElements>
    <a:clrScheme name="2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2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2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4_Meadow">
  <a:themeElements>
    <a:clrScheme name="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Designs\Blends.pot</Template>
  <TotalTime>8288</TotalTime>
  <Words>1564</Words>
  <Application>Microsoft Office PowerPoint</Application>
  <PresentationFormat>On-screen Show (4:3)</PresentationFormat>
  <Paragraphs>450</Paragraphs>
  <Slides>120</Slides>
  <Notes>95</Notes>
  <HiddenSlides>0</HiddenSlides>
  <MMClips>0</MMClips>
  <ScaleCrop>false</ScaleCrop>
  <HeadingPairs>
    <vt:vector size="4" baseType="variant">
      <vt:variant>
        <vt:lpstr>Theme</vt:lpstr>
      </vt:variant>
      <vt:variant>
        <vt:i4>26</vt:i4>
      </vt:variant>
      <vt:variant>
        <vt:lpstr>Slide Titles</vt:lpstr>
      </vt:variant>
      <vt:variant>
        <vt:i4>120</vt:i4>
      </vt:variant>
    </vt:vector>
  </HeadingPairs>
  <TitlesOfParts>
    <vt:vector size="146" baseType="lpstr">
      <vt:lpstr>Meadow</vt:lpstr>
      <vt:lpstr>1_Meadow</vt:lpstr>
      <vt:lpstr>2_Meadow</vt:lpstr>
      <vt:lpstr>8_Meadow</vt:lpstr>
      <vt:lpstr>9_Meadow</vt:lpstr>
      <vt:lpstr>10_Meadow</vt:lpstr>
      <vt:lpstr>12_Meadow</vt:lpstr>
      <vt:lpstr>13_Meadow</vt:lpstr>
      <vt:lpstr>14_Meadow</vt:lpstr>
      <vt:lpstr>15_Meadow</vt:lpstr>
      <vt:lpstr>9_Default Design</vt:lpstr>
      <vt:lpstr>16_Meadow</vt:lpstr>
      <vt:lpstr>17_Meadow</vt:lpstr>
      <vt:lpstr>19_Meadow</vt:lpstr>
      <vt:lpstr>3_Meadow</vt:lpstr>
      <vt:lpstr>4_Meadow</vt:lpstr>
      <vt:lpstr>5_Meadow</vt:lpstr>
      <vt:lpstr>6_Meadow</vt:lpstr>
      <vt:lpstr>7_Meadow</vt:lpstr>
      <vt:lpstr>11_Meadow</vt:lpstr>
      <vt:lpstr>21_Meadow</vt:lpstr>
      <vt:lpstr>3_Contemporary Portrait</vt:lpstr>
      <vt:lpstr>22_Meadow</vt:lpstr>
      <vt:lpstr>20_Meadow</vt:lpstr>
      <vt:lpstr>18_Meadow</vt:lpstr>
      <vt:lpstr>23_Meadow</vt:lpstr>
      <vt:lpstr>PowerPoint Presentation</vt:lpstr>
      <vt:lpstr>PowerPoint Presentation</vt:lpstr>
      <vt:lpstr>PowerPoint Presentation</vt:lpstr>
      <vt:lpstr>Tools and Technologies</vt:lpstr>
      <vt:lpstr>PowerPoint Presentation</vt:lpstr>
      <vt:lpstr>PowerPoint Presentation</vt:lpstr>
      <vt:lpstr>PowerPoint Presentation</vt:lpstr>
      <vt:lpstr>Glossary</vt:lpstr>
      <vt:lpstr>Glossary</vt:lpstr>
      <vt:lpstr>PowerPoint Presentation</vt:lpstr>
      <vt:lpstr>PowerPoint Presentation</vt:lpstr>
      <vt:lpstr>Glossary</vt:lpstr>
      <vt:lpstr>PowerPoint Presentation</vt:lpstr>
      <vt:lpstr>Glossary</vt:lpstr>
      <vt:lpstr>PowerPoint Presentation</vt:lpstr>
      <vt:lpstr>PowerPoint Presentation</vt:lpstr>
      <vt:lpstr>Tools and Technologies</vt:lpstr>
      <vt:lpstr>Stone Tools and Technologies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Stone Tools and Technologies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Timothy G. Roufs</dc:creator>
  <cp:lastModifiedBy>Tim Roufs</cp:lastModifiedBy>
  <cp:revision>464</cp:revision>
  <dcterms:created xsi:type="dcterms:W3CDTF">2000-06-25T20:57:16Z</dcterms:created>
  <dcterms:modified xsi:type="dcterms:W3CDTF">2012-11-21T19:31:07Z</dcterms:modified>
</cp:coreProperties>
</file>