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0" r:id="rId2"/>
    <p:sldMasterId id="2147483672" r:id="rId3"/>
    <p:sldMasterId id="2147483705" r:id="rId4"/>
    <p:sldMasterId id="2147483717" r:id="rId5"/>
    <p:sldMasterId id="2147483729" r:id="rId6"/>
    <p:sldMasterId id="2147483887" r:id="rId7"/>
    <p:sldMasterId id="2147483888" r:id="rId8"/>
    <p:sldMasterId id="2147483978" r:id="rId9"/>
    <p:sldMasterId id="2147484002" r:id="rId10"/>
    <p:sldMasterId id="2147484130" r:id="rId11"/>
    <p:sldMasterId id="2147484142" r:id="rId12"/>
    <p:sldMasterId id="2147484154" r:id="rId13"/>
    <p:sldMasterId id="2147484166" r:id="rId14"/>
    <p:sldMasterId id="2147484178" r:id="rId15"/>
    <p:sldMasterId id="2147484190" r:id="rId16"/>
    <p:sldMasterId id="2147484216" r:id="rId17"/>
    <p:sldMasterId id="2147484227" r:id="rId18"/>
    <p:sldMasterId id="2147484452" r:id="rId19"/>
    <p:sldMasterId id="2147484465" r:id="rId20"/>
    <p:sldMasterId id="2147484477" r:id="rId21"/>
    <p:sldMasterId id="2147484489" r:id="rId22"/>
    <p:sldMasterId id="2147484501" r:id="rId23"/>
    <p:sldMasterId id="2147484513" r:id="rId24"/>
    <p:sldMasterId id="2147484526" r:id="rId25"/>
    <p:sldMasterId id="2147484539" r:id="rId26"/>
    <p:sldMasterId id="2147484563" r:id="rId27"/>
    <p:sldMasterId id="2147484575" r:id="rId28"/>
    <p:sldMasterId id="2147484587" r:id="rId29"/>
  </p:sldMasterIdLst>
  <p:notesMasterIdLst>
    <p:notesMasterId r:id="rId220"/>
  </p:notesMasterIdLst>
  <p:sldIdLst>
    <p:sldId id="1117" r:id="rId30"/>
    <p:sldId id="1146" r:id="rId31"/>
    <p:sldId id="1141" r:id="rId32"/>
    <p:sldId id="1142" r:id="rId33"/>
    <p:sldId id="1143" r:id="rId34"/>
    <p:sldId id="1134" r:id="rId35"/>
    <p:sldId id="1139" r:id="rId36"/>
    <p:sldId id="1135" r:id="rId37"/>
    <p:sldId id="1136" r:id="rId38"/>
    <p:sldId id="1138" r:id="rId39"/>
    <p:sldId id="1118" r:id="rId40"/>
    <p:sldId id="1137" r:id="rId41"/>
    <p:sldId id="1048" r:id="rId42"/>
    <p:sldId id="1066" r:id="rId43"/>
    <p:sldId id="1120" r:id="rId44"/>
    <p:sldId id="1039" r:id="rId45"/>
    <p:sldId id="997" r:id="rId46"/>
    <p:sldId id="1047" r:id="rId47"/>
    <p:sldId id="1003" r:id="rId48"/>
    <p:sldId id="1034" r:id="rId49"/>
    <p:sldId id="1067" r:id="rId50"/>
    <p:sldId id="987" r:id="rId51"/>
    <p:sldId id="1121" r:id="rId52"/>
    <p:sldId id="988" r:id="rId53"/>
    <p:sldId id="852" r:id="rId54"/>
    <p:sldId id="1001" r:id="rId55"/>
    <p:sldId id="1019" r:id="rId56"/>
    <p:sldId id="990" r:id="rId57"/>
    <p:sldId id="991" r:id="rId58"/>
    <p:sldId id="1042" r:id="rId59"/>
    <p:sldId id="900" r:id="rId60"/>
    <p:sldId id="1093" r:id="rId61"/>
    <p:sldId id="1122" r:id="rId62"/>
    <p:sldId id="853" r:id="rId63"/>
    <p:sldId id="1094" r:id="rId64"/>
    <p:sldId id="901" r:id="rId65"/>
    <p:sldId id="1098" r:id="rId66"/>
    <p:sldId id="902" r:id="rId67"/>
    <p:sldId id="1013" r:id="rId68"/>
    <p:sldId id="903" r:id="rId69"/>
    <p:sldId id="904" r:id="rId70"/>
    <p:sldId id="905" r:id="rId71"/>
    <p:sldId id="906" r:id="rId72"/>
    <p:sldId id="1025" r:id="rId73"/>
    <p:sldId id="1026" r:id="rId74"/>
    <p:sldId id="1028" r:id="rId75"/>
    <p:sldId id="907" r:id="rId76"/>
    <p:sldId id="1086" r:id="rId77"/>
    <p:sldId id="1092" r:id="rId78"/>
    <p:sldId id="1087" r:id="rId79"/>
    <p:sldId id="1089" r:id="rId80"/>
    <p:sldId id="1084" r:id="rId81"/>
    <p:sldId id="1099" r:id="rId82"/>
    <p:sldId id="1123" r:id="rId83"/>
    <p:sldId id="1100" r:id="rId84"/>
    <p:sldId id="1081" r:id="rId85"/>
    <p:sldId id="1080" r:id="rId86"/>
    <p:sldId id="1082" r:id="rId87"/>
    <p:sldId id="1124" r:id="rId88"/>
    <p:sldId id="908" r:id="rId89"/>
    <p:sldId id="1085" r:id="rId90"/>
    <p:sldId id="1097" r:id="rId91"/>
    <p:sldId id="1144" r:id="rId92"/>
    <p:sldId id="1101" r:id="rId93"/>
    <p:sldId id="1148" r:id="rId94"/>
    <p:sldId id="1149" r:id="rId95"/>
    <p:sldId id="909" r:id="rId96"/>
    <p:sldId id="1150" r:id="rId97"/>
    <p:sldId id="910" r:id="rId98"/>
    <p:sldId id="1102" r:id="rId99"/>
    <p:sldId id="1145" r:id="rId100"/>
    <p:sldId id="1015" r:id="rId101"/>
    <p:sldId id="1014" r:id="rId102"/>
    <p:sldId id="1018" r:id="rId103"/>
    <p:sldId id="911" r:id="rId104"/>
    <p:sldId id="1125" r:id="rId105"/>
    <p:sldId id="1126" r:id="rId106"/>
    <p:sldId id="859" r:id="rId107"/>
    <p:sldId id="912" r:id="rId108"/>
    <p:sldId id="913" r:id="rId109"/>
    <p:sldId id="1104" r:id="rId110"/>
    <p:sldId id="1045" r:id="rId111"/>
    <p:sldId id="1043" r:id="rId112"/>
    <p:sldId id="1044" r:id="rId113"/>
    <p:sldId id="914" r:id="rId114"/>
    <p:sldId id="1070" r:id="rId115"/>
    <p:sldId id="1046" r:id="rId116"/>
    <p:sldId id="1055" r:id="rId117"/>
    <p:sldId id="1105" r:id="rId118"/>
    <p:sldId id="1103" r:id="rId119"/>
    <p:sldId id="1069" r:id="rId120"/>
    <p:sldId id="1106" r:id="rId121"/>
    <p:sldId id="915" r:id="rId122"/>
    <p:sldId id="916" r:id="rId123"/>
    <p:sldId id="1107" r:id="rId124"/>
    <p:sldId id="1109" r:id="rId125"/>
    <p:sldId id="1108" r:id="rId126"/>
    <p:sldId id="917" r:id="rId127"/>
    <p:sldId id="994" r:id="rId128"/>
    <p:sldId id="993" r:id="rId129"/>
    <p:sldId id="992" r:id="rId130"/>
    <p:sldId id="918" r:id="rId131"/>
    <p:sldId id="919" r:id="rId132"/>
    <p:sldId id="920" r:id="rId133"/>
    <p:sldId id="922" r:id="rId134"/>
    <p:sldId id="923" r:id="rId135"/>
    <p:sldId id="982" r:id="rId136"/>
    <p:sldId id="983" r:id="rId137"/>
    <p:sldId id="924" r:id="rId138"/>
    <p:sldId id="925" r:id="rId139"/>
    <p:sldId id="926" r:id="rId140"/>
    <p:sldId id="927" r:id="rId141"/>
    <p:sldId id="1110" r:id="rId142"/>
    <p:sldId id="928" r:id="rId143"/>
    <p:sldId id="929" r:id="rId144"/>
    <p:sldId id="930" r:id="rId145"/>
    <p:sldId id="931" r:id="rId146"/>
    <p:sldId id="932" r:id="rId147"/>
    <p:sldId id="933" r:id="rId148"/>
    <p:sldId id="934" r:id="rId149"/>
    <p:sldId id="935" r:id="rId150"/>
    <p:sldId id="936" r:id="rId151"/>
    <p:sldId id="1116" r:id="rId152"/>
    <p:sldId id="937" r:id="rId153"/>
    <p:sldId id="1060" r:id="rId154"/>
    <p:sldId id="1061" r:id="rId155"/>
    <p:sldId id="938" r:id="rId156"/>
    <p:sldId id="939" r:id="rId157"/>
    <p:sldId id="940" r:id="rId158"/>
    <p:sldId id="941" r:id="rId159"/>
    <p:sldId id="942" r:id="rId160"/>
    <p:sldId id="943" r:id="rId161"/>
    <p:sldId id="944" r:id="rId162"/>
    <p:sldId id="1071" r:id="rId163"/>
    <p:sldId id="1072" r:id="rId164"/>
    <p:sldId id="1059" r:id="rId165"/>
    <p:sldId id="946" r:id="rId166"/>
    <p:sldId id="1111" r:id="rId167"/>
    <p:sldId id="1007" r:id="rId168"/>
    <p:sldId id="947" r:id="rId169"/>
    <p:sldId id="1056" r:id="rId170"/>
    <p:sldId id="948" r:id="rId171"/>
    <p:sldId id="1065" r:id="rId172"/>
    <p:sldId id="1058" r:id="rId173"/>
    <p:sldId id="949" r:id="rId174"/>
    <p:sldId id="951" r:id="rId175"/>
    <p:sldId id="952" r:id="rId176"/>
    <p:sldId id="953" r:id="rId177"/>
    <p:sldId id="954" r:id="rId178"/>
    <p:sldId id="955" r:id="rId179"/>
    <p:sldId id="956" r:id="rId180"/>
    <p:sldId id="957" r:id="rId181"/>
    <p:sldId id="1112" r:id="rId182"/>
    <p:sldId id="1037" r:id="rId183"/>
    <p:sldId id="958" r:id="rId184"/>
    <p:sldId id="959" r:id="rId185"/>
    <p:sldId id="960" r:id="rId186"/>
    <p:sldId id="1128" r:id="rId187"/>
    <p:sldId id="1129" r:id="rId188"/>
    <p:sldId id="1000" r:id="rId189"/>
    <p:sldId id="985" r:id="rId190"/>
    <p:sldId id="1130" r:id="rId191"/>
    <p:sldId id="1077" r:id="rId192"/>
    <p:sldId id="967" r:id="rId193"/>
    <p:sldId id="996" r:id="rId194"/>
    <p:sldId id="1002" r:id="rId195"/>
    <p:sldId id="968" r:id="rId196"/>
    <p:sldId id="969" r:id="rId197"/>
    <p:sldId id="984" r:id="rId198"/>
    <p:sldId id="971" r:id="rId199"/>
    <p:sldId id="972" r:id="rId200"/>
    <p:sldId id="973" r:id="rId201"/>
    <p:sldId id="974" r:id="rId202"/>
    <p:sldId id="1131" r:id="rId203"/>
    <p:sldId id="1132" r:id="rId204"/>
    <p:sldId id="1133" r:id="rId205"/>
    <p:sldId id="1075" r:id="rId206"/>
    <p:sldId id="1114" r:id="rId207"/>
    <p:sldId id="1076" r:id="rId208"/>
    <p:sldId id="1023" r:id="rId209"/>
    <p:sldId id="976" r:id="rId210"/>
    <p:sldId id="977" r:id="rId211"/>
    <p:sldId id="978" r:id="rId212"/>
    <p:sldId id="979" r:id="rId213"/>
    <p:sldId id="980" r:id="rId214"/>
    <p:sldId id="981" r:id="rId215"/>
    <p:sldId id="860" r:id="rId216"/>
    <p:sldId id="1040" r:id="rId217"/>
    <p:sldId id="1115" r:id="rId218"/>
    <p:sldId id="1010" r:id="rId2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0000"/>
    <a:srgbClr val="FFCC99"/>
    <a:srgbClr val="FFF9BD"/>
    <a:srgbClr val="FFFFAD"/>
    <a:srgbClr val="FFFFB9"/>
    <a:srgbClr val="FFF9E1"/>
    <a:srgbClr val="FFF6DD"/>
    <a:srgbClr val="FEF9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159" autoAdjust="0"/>
    <p:restoredTop sz="94575" autoAdjust="0"/>
  </p:normalViewPr>
  <p:slideViewPr>
    <p:cSldViewPr>
      <p:cViewPr>
        <p:scale>
          <a:sx n="50" d="100"/>
          <a:sy n="50" d="100"/>
        </p:scale>
        <p:origin x="-288" y="-739"/>
      </p:cViewPr>
      <p:guideLst>
        <p:guide orient="horz" pos="1920"/>
        <p:guide pos="283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slide" Target="slides/slide130.xml"/><Relationship Id="rId170" Type="http://schemas.openxmlformats.org/officeDocument/2006/relationships/slide" Target="slides/slide141.xml"/><Relationship Id="rId191" Type="http://schemas.openxmlformats.org/officeDocument/2006/relationships/slide" Target="slides/slide162.xml"/><Relationship Id="rId205" Type="http://schemas.openxmlformats.org/officeDocument/2006/relationships/slide" Target="slides/slide17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5.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slide" Target="slides/slide152.xml"/><Relationship Id="rId216" Type="http://schemas.openxmlformats.org/officeDocument/2006/relationships/slide" Target="slides/slide187.xml"/><Relationship Id="rId211" Type="http://schemas.openxmlformats.org/officeDocument/2006/relationships/slide" Target="slides/slide18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slide" Target="slides/slide110.xml"/><Relationship Id="rId80" Type="http://schemas.openxmlformats.org/officeDocument/2006/relationships/slide" Target="slides/slide51.xml"/><Relationship Id="rId85" Type="http://schemas.openxmlformats.org/officeDocument/2006/relationships/slide" Target="slides/slide56.xml"/><Relationship Id="rId150" Type="http://schemas.openxmlformats.org/officeDocument/2006/relationships/slide" Target="slides/slide121.xml"/><Relationship Id="rId155" Type="http://schemas.openxmlformats.org/officeDocument/2006/relationships/slide" Target="slides/slide126.xml"/><Relationship Id="rId171" Type="http://schemas.openxmlformats.org/officeDocument/2006/relationships/slide" Target="slides/slide142.xml"/><Relationship Id="rId176" Type="http://schemas.openxmlformats.org/officeDocument/2006/relationships/slide" Target="slides/slide147.xml"/><Relationship Id="rId192" Type="http://schemas.openxmlformats.org/officeDocument/2006/relationships/slide" Target="slides/slide163.xml"/><Relationship Id="rId197" Type="http://schemas.openxmlformats.org/officeDocument/2006/relationships/slide" Target="slides/slide168.xml"/><Relationship Id="rId206" Type="http://schemas.openxmlformats.org/officeDocument/2006/relationships/slide" Target="slides/slide177.xml"/><Relationship Id="rId201" Type="http://schemas.openxmlformats.org/officeDocument/2006/relationships/slide" Target="slides/slide172.xml"/><Relationship Id="rId222"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slide" Target="slides/slide111.xml"/><Relationship Id="rId145" Type="http://schemas.openxmlformats.org/officeDocument/2006/relationships/slide" Target="slides/slide116.xml"/><Relationship Id="rId161" Type="http://schemas.openxmlformats.org/officeDocument/2006/relationships/slide" Target="slides/slide132.xml"/><Relationship Id="rId166" Type="http://schemas.openxmlformats.org/officeDocument/2006/relationships/slide" Target="slides/slide137.xml"/><Relationship Id="rId182" Type="http://schemas.openxmlformats.org/officeDocument/2006/relationships/slide" Target="slides/slide153.xml"/><Relationship Id="rId187" Type="http://schemas.openxmlformats.org/officeDocument/2006/relationships/slide" Target="slides/slide158.xml"/><Relationship Id="rId217" Type="http://schemas.openxmlformats.org/officeDocument/2006/relationships/slide" Target="slides/slide1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3.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slide" Target="slides/slide106.xml"/><Relationship Id="rId151" Type="http://schemas.openxmlformats.org/officeDocument/2006/relationships/slide" Target="slides/slide122.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172" Type="http://schemas.openxmlformats.org/officeDocument/2006/relationships/slide" Target="slides/slide143.xml"/><Relationship Id="rId193" Type="http://schemas.openxmlformats.org/officeDocument/2006/relationships/slide" Target="slides/slide164.xml"/><Relationship Id="rId202" Type="http://schemas.openxmlformats.org/officeDocument/2006/relationships/slide" Target="slides/slide173.xml"/><Relationship Id="rId207" Type="http://schemas.openxmlformats.org/officeDocument/2006/relationships/slide" Target="slides/slide178.xml"/><Relationship Id="rId223"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162" Type="http://schemas.openxmlformats.org/officeDocument/2006/relationships/slide" Target="slides/slide133.xml"/><Relationship Id="rId183" Type="http://schemas.openxmlformats.org/officeDocument/2006/relationships/slide" Target="slides/slide154.xml"/><Relationship Id="rId213" Type="http://schemas.openxmlformats.org/officeDocument/2006/relationships/slide" Target="slides/slide184.xml"/><Relationship Id="rId218" Type="http://schemas.openxmlformats.org/officeDocument/2006/relationships/slide" Target="slides/slide18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199" Type="http://schemas.openxmlformats.org/officeDocument/2006/relationships/slide" Target="slides/slide170.xml"/><Relationship Id="rId203" Type="http://schemas.openxmlformats.org/officeDocument/2006/relationships/slide" Target="slides/slide174.xml"/><Relationship Id="rId208" Type="http://schemas.openxmlformats.org/officeDocument/2006/relationships/slide" Target="slides/slide179.xml"/><Relationship Id="rId19" Type="http://schemas.openxmlformats.org/officeDocument/2006/relationships/slideMaster" Target="slideMasters/slideMaster19.xml"/><Relationship Id="rId224" Type="http://schemas.openxmlformats.org/officeDocument/2006/relationships/tableStyles" Target="tableStyles.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189" Type="http://schemas.openxmlformats.org/officeDocument/2006/relationships/slide" Target="slides/slide160.xml"/><Relationship Id="rId219" Type="http://schemas.openxmlformats.org/officeDocument/2006/relationships/slide" Target="slides/slide190.xml"/><Relationship Id="rId3" Type="http://schemas.openxmlformats.org/officeDocument/2006/relationships/slideMaster" Target="slideMasters/slideMaster3.xml"/><Relationship Id="rId214"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slide" Target="slides/slide150.xml"/><Relationship Id="rId195" Type="http://schemas.openxmlformats.org/officeDocument/2006/relationships/slide" Target="slides/slide166.xml"/><Relationship Id="rId209" Type="http://schemas.openxmlformats.org/officeDocument/2006/relationships/slide" Target="slides/slide180.xml"/><Relationship Id="rId190" Type="http://schemas.openxmlformats.org/officeDocument/2006/relationships/slide" Target="slides/slide161.xml"/><Relationship Id="rId204" Type="http://schemas.openxmlformats.org/officeDocument/2006/relationships/slide" Target="slides/slide175.xml"/><Relationship Id="rId220"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 Id="rId185" Type="http://schemas.openxmlformats.org/officeDocument/2006/relationships/slide" Target="slides/slide1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1.xml"/><Relationship Id="rId210" Type="http://schemas.openxmlformats.org/officeDocument/2006/relationships/slide" Target="slides/slide181.xml"/><Relationship Id="rId215" Type="http://schemas.openxmlformats.org/officeDocument/2006/relationships/slide" Target="slides/slide186.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6.xml"/><Relationship Id="rId221" Type="http://schemas.openxmlformats.org/officeDocument/2006/relationships/presProps" Target="presProps.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s>
</file>

<file path=ppt/_rels/viewProps.xml.rels><?xml version="1.0" encoding="UTF-8" standalone="yes"?>
<Relationships xmlns="http://schemas.openxmlformats.org/package/2006/relationships"><Relationship Id="rId1"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Verdana" pitchFamily="34" charset="0"/>
              </a:defRPr>
            </a:lvl1pPr>
          </a:lstStyle>
          <a:p>
            <a:pPr>
              <a:defRPr/>
            </a:pPr>
            <a:endParaRPr lang="en-US"/>
          </a:p>
        </p:txBody>
      </p:sp>
      <p:sp>
        <p:nvSpPr>
          <p:cNvPr id="1802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Verdana" pitchFamily="34" charset="0"/>
              </a:defRPr>
            </a:lvl1pPr>
          </a:lstStyle>
          <a:p>
            <a:pPr>
              <a:defRPr/>
            </a:pPr>
            <a:endParaRPr lang="en-US"/>
          </a:p>
        </p:txBody>
      </p:sp>
      <p:sp>
        <p:nvSpPr>
          <p:cNvPr id="2385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02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02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Verdana" pitchFamily="34" charset="0"/>
              </a:defRPr>
            </a:lvl1pPr>
          </a:lstStyle>
          <a:p>
            <a:pPr>
              <a:defRPr/>
            </a:pPr>
            <a:endParaRPr lang="en-US"/>
          </a:p>
        </p:txBody>
      </p:sp>
      <p:sp>
        <p:nvSpPr>
          <p:cNvPr id="1802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Verdana" pitchFamily="34" charset="0"/>
              </a:defRPr>
            </a:lvl1pPr>
          </a:lstStyle>
          <a:p>
            <a:pPr>
              <a:defRPr/>
            </a:pPr>
            <a:fld id="{62937A16-FE60-41B7-A3ED-C62A08E10353}" type="slidenum">
              <a:rPr lang="en-US"/>
              <a:pPr>
                <a:defRPr/>
              </a:pPr>
              <a:t>‹#›</a:t>
            </a:fld>
            <a:endParaRPr lang="en-US"/>
          </a:p>
        </p:txBody>
      </p:sp>
    </p:spTree>
    <p:extLst>
      <p:ext uri="{BB962C8B-B14F-4D97-AF65-F5344CB8AC3E}">
        <p14:creationId xmlns:p14="http://schemas.microsoft.com/office/powerpoint/2010/main" val="16062800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p:spPr>
        <p:txBody>
          <a:bodyPr/>
          <a:lstStyle/>
          <a:p>
            <a:fld id="{BB97DED1-74AD-4187-A127-6486BB2D1845}" type="slidenum">
              <a:rPr lang="en-US" smtClean="0">
                <a:solidFill>
                  <a:prstClr val="black"/>
                </a:solidFill>
              </a:rPr>
              <a:pPr/>
              <a:t>1</a:t>
            </a:fld>
            <a:endParaRPr 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p:spPr>
        <p:txBody>
          <a:bodyPr/>
          <a:lstStyle/>
          <a:p>
            <a:fld id="{37D43257-98AF-46C7-BA77-8A11DEEE3D60}" type="slidenum">
              <a:rPr lang="en-US" smtClean="0"/>
              <a:pPr/>
              <a:t>13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095039F-6DE4-4CD5-B827-7922985DB042}" type="slidenum">
              <a:rPr lang="en-US" sz="1200">
                <a:latin typeface="Verdana" pitchFamily="34" charset="0"/>
              </a:rPr>
              <a:pPr algn="r"/>
              <a:t>14</a:t>
            </a:fld>
            <a:endParaRPr lang="en-US" sz="1200">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095039F-6DE4-4CD5-B827-7922985DB042}" type="slidenum">
              <a:rPr lang="en-US" sz="1200">
                <a:latin typeface="Verdana" pitchFamily="34" charset="0"/>
              </a:rPr>
              <a:pPr algn="r"/>
              <a:t>15</a:t>
            </a:fld>
            <a:endParaRPr lang="en-US" sz="1200">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p>
            <a:fld id="{63A03A42-34A4-4B84-8899-584060038738}" type="slidenum">
              <a:rPr lang="en-US" smtClean="0"/>
              <a:pPr/>
              <a:t>16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p:spPr>
        <p:txBody>
          <a:bodyPr/>
          <a:lstStyle/>
          <a:p>
            <a:fld id="{52E4641E-EF89-4B55-A321-02D93254A717}" type="slidenum">
              <a:rPr lang="en-US" smtClean="0"/>
              <a:pPr/>
              <a:t>18</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86A7B2C-EB70-4480-8C8C-78F6039CEB79}" type="slidenum">
              <a:rPr lang="en-US" sz="1200">
                <a:latin typeface="Verdana" pitchFamily="34" charset="0"/>
              </a:rPr>
              <a:pPr algn="r"/>
              <a:t>21</a:t>
            </a:fld>
            <a:endParaRPr lang="en-US" sz="1200">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49F230B-F8CA-484F-9041-9E36F297C865}" type="slidenum">
              <a:rPr lang="en-US">
                <a:solidFill>
                  <a:prstClr val="black"/>
                </a:solidFill>
                <a:latin typeface="Arial" charset="0"/>
              </a:rPr>
              <a:pPr/>
              <a:t>23</a:t>
            </a:fld>
            <a:endParaRPr lang="en-US">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p:spPr>
        <p:txBody>
          <a:bodyPr/>
          <a:lstStyle/>
          <a:p>
            <a:fld id="{BD488C0B-645F-44A7-A278-519C25FEA68E}" type="slidenum">
              <a:rPr lang="en-US" smtClean="0"/>
              <a:pPr/>
              <a:t>25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p:spPr>
        <p:txBody>
          <a:bodyPr/>
          <a:lstStyle/>
          <a:p>
            <a:fld id="{971ABD22-9524-495F-90D7-35BEFFDF9CC7}" type="slidenum">
              <a:rPr lang="en-US" smtClean="0"/>
              <a:pPr/>
              <a:t>27</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p:spPr>
        <p:txBody>
          <a:bodyPr/>
          <a:lstStyle/>
          <a:p>
            <a:fld id="{D0F131C3-3A3E-4843-B776-74EB26B43ACC}" type="slidenum">
              <a:rPr lang="en-US" smtClean="0"/>
              <a:pPr/>
              <a:t>30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49F230B-F8CA-484F-9041-9E36F297C865}" type="slidenum">
              <a:rPr lang="en-US">
                <a:solidFill>
                  <a:prstClr val="black"/>
                </a:solidFill>
              </a:rPr>
              <a:pPr/>
              <a:t>4</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E9DC2DE4-0408-4E02-8221-6FDA8D1527B4}" type="slidenum">
              <a:rPr lang="en-US" smtClean="0"/>
              <a:pPr/>
              <a:t>34</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55A34CF6-AC65-4F85-8122-FFFF1C39A207}" type="slidenum">
              <a:rPr lang="en-US" smtClean="0"/>
              <a:pPr/>
              <a:t>35</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p:spPr>
        <p:txBody>
          <a:bodyPr/>
          <a:lstStyle/>
          <a:p>
            <a:fld id="{FAC17656-FA83-4D3A-9591-E2EE91195843}" type="slidenum">
              <a:rPr lang="en-US" smtClean="0">
                <a:solidFill>
                  <a:srgbClr val="000000"/>
                </a:solidFill>
                <a:latin typeface="Arial" charset="0"/>
              </a:rPr>
              <a:pPr/>
              <a:t>37</a:t>
            </a:fld>
            <a:endParaRPr lang="en-US" smtClean="0">
              <a:solidFill>
                <a:srgbClr val="000000"/>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233F879-FA8A-4780-A9E4-EA67373F0BD9}" type="slidenum">
              <a:rPr lang="en-US" smtClean="0"/>
              <a:pPr/>
              <a:t>39</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A96CA20F-3596-41A0-AE15-91BFAA00A4B2}" type="slidenum">
              <a:rPr lang="en-US" smtClean="0"/>
              <a:pPr/>
              <a:t>44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p:spPr>
        <p:txBody>
          <a:bodyPr/>
          <a:lstStyle/>
          <a:p>
            <a:fld id="{83D17F68-BC9C-4989-875A-565FF1162BF8}" type="slidenum">
              <a:rPr lang="en-US" smtClean="0"/>
              <a:pPr/>
              <a:t>45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p:spPr>
        <p:txBody>
          <a:bodyPr/>
          <a:lstStyle/>
          <a:p>
            <a:fld id="{3520B93D-73DF-4BC6-BAD8-BA1259CABFE1}" type="slidenum">
              <a:rPr lang="en-US" smtClean="0"/>
              <a:pPr/>
              <a:t>46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A8DB65A-7044-4FDE-8E99-417F466B805C}" type="slidenum">
              <a:rPr lang="en-US" sz="1200">
                <a:solidFill>
                  <a:srgbClr val="000000"/>
                </a:solidFill>
                <a:latin typeface="Verdana" pitchFamily="34" charset="0"/>
              </a:rPr>
              <a:pPr algn="r" eaLnBrk="0" hangingPunct="0"/>
              <a:t>49</a:t>
            </a:fld>
            <a:endParaRPr lang="en-US" sz="1200">
              <a:solidFill>
                <a:srgbClr val="000000"/>
              </a:solidFill>
              <a:latin typeface="Verdan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16F09983-E7A6-40EC-8723-18944D83A5C3}" type="slidenum">
              <a:rPr lang="en-US" sz="1200">
                <a:solidFill>
                  <a:srgbClr val="000000"/>
                </a:solidFill>
                <a:latin typeface="Verdana" pitchFamily="34" charset="0"/>
              </a:rPr>
              <a:pPr algn="r" eaLnBrk="0" hangingPunct="0"/>
              <a:t>51</a:t>
            </a:fld>
            <a:endParaRPr lang="en-US" sz="1200">
              <a:solidFill>
                <a:srgbClr val="000000"/>
              </a:solidFill>
              <a:latin typeface="Verdana"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22FA442-918E-4FA7-8DC8-C1A2504DA2A5}" type="slidenum">
              <a:rPr lang="en-US" sz="1200">
                <a:solidFill>
                  <a:srgbClr val="000000"/>
                </a:solidFill>
                <a:latin typeface="Verdana" pitchFamily="34" charset="0"/>
              </a:rPr>
              <a:pPr algn="r" eaLnBrk="0" hangingPunct="0"/>
              <a:t>53</a:t>
            </a:fld>
            <a:endParaRPr lang="en-US" sz="1200">
              <a:solidFill>
                <a:srgbClr val="000000"/>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62163F-33F4-4689-9B66-19EA2D473F1E}" type="slidenum">
              <a:rPr lang="en-US" smtClean="0">
                <a:solidFill>
                  <a:srgbClr val="1F497D"/>
                </a:solidFill>
              </a:rPr>
              <a:pPr/>
              <a:t>6</a:t>
            </a:fld>
            <a:endParaRPr lang="en-US" smtClean="0">
              <a:solidFill>
                <a:srgbClr val="1F497D"/>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322FA442-918E-4FA7-8DC8-C1A2504DA2A5}" type="slidenum">
              <a:rPr lang="en-US" sz="1200">
                <a:solidFill>
                  <a:srgbClr val="000000"/>
                </a:solidFill>
                <a:latin typeface="Verdana" pitchFamily="34" charset="0"/>
              </a:rPr>
              <a:pPr algn="r" eaLnBrk="0" hangingPunct="0"/>
              <a:t>54</a:t>
            </a:fld>
            <a:endParaRPr lang="en-US" sz="1200">
              <a:solidFill>
                <a:srgbClr val="000000"/>
              </a:solidFill>
              <a:latin typeface="Verdana"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F967712-AFD1-4F9D-8C67-C5EE1EFE363B}" type="slidenum">
              <a:rPr lang="en-US" sz="1200">
                <a:solidFill>
                  <a:srgbClr val="000000"/>
                </a:solidFill>
              </a:rPr>
              <a:pPr algn="r" eaLnBrk="0" hangingPunct="0"/>
              <a:t>55</a:t>
            </a:fld>
            <a:endParaRPr 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C044CCED-507D-472F-A17C-8835415286D2}" type="slidenum">
              <a:rPr lang="en-US" sz="1200">
                <a:solidFill>
                  <a:srgbClr val="000000"/>
                </a:solidFill>
                <a:latin typeface="Verdana" pitchFamily="34" charset="0"/>
              </a:rPr>
              <a:pPr algn="r" eaLnBrk="0" hangingPunct="0"/>
              <a:t>56</a:t>
            </a:fld>
            <a:endParaRPr lang="en-US" sz="1200">
              <a:solidFill>
                <a:srgbClr val="000000"/>
              </a:solidFill>
              <a:latin typeface="Verdan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BC64446-27F0-4170-8913-100CB9E051A3}" type="slidenum">
              <a:rPr lang="en-US" sz="1200">
                <a:solidFill>
                  <a:srgbClr val="000000"/>
                </a:solidFill>
                <a:latin typeface="Verdana" pitchFamily="34" charset="0"/>
              </a:rPr>
              <a:pPr algn="r" eaLnBrk="0" hangingPunct="0"/>
              <a:t>57</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8C198403-4102-4F01-B583-D8ED65A22638}" type="slidenum">
              <a:rPr lang="en-US" sz="1200">
                <a:solidFill>
                  <a:srgbClr val="000000"/>
                </a:solidFill>
                <a:latin typeface="Verdana" pitchFamily="34" charset="0"/>
              </a:rPr>
              <a:pPr algn="r" eaLnBrk="0" hangingPunct="0"/>
              <a:t>58</a:t>
            </a:fld>
            <a:endParaRPr lang="en-US" sz="1200">
              <a:solidFill>
                <a:srgbClr val="000000"/>
              </a:solidFill>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p:spPr>
        <p:txBody>
          <a:bodyPr/>
          <a:lstStyle/>
          <a:p>
            <a:fld id="{37D43257-98AF-46C7-BA77-8A11DEEE3D60}" type="slidenum">
              <a:rPr lang="en-US" smtClean="0">
                <a:solidFill>
                  <a:prstClr val="black"/>
                </a:solidFill>
              </a:rPr>
              <a:pPr/>
              <a:t>59</a:t>
            </a:fld>
            <a:endParaRPr lang="en-US"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56CBA63-1927-41B5-B38D-6F1F94615772}" type="slidenum">
              <a:rPr lang="en-US" sz="1200">
                <a:solidFill>
                  <a:srgbClr val="000000"/>
                </a:solidFill>
              </a:rPr>
              <a:pPr algn="r" eaLnBrk="0" hangingPunct="0"/>
              <a:t>62</a:t>
            </a:fld>
            <a:endParaRPr 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055"/>
          <p:cNvSpPr>
            <a:spLocks noGrp="1" noChangeArrowheads="1"/>
          </p:cNvSpPr>
          <p:nvPr>
            <p:ph type="sldNum" sz="quarter" idx="5"/>
          </p:nvPr>
        </p:nvSpPr>
        <p:spPr>
          <a:noFill/>
        </p:spPr>
        <p:txBody>
          <a:bodyPr/>
          <a:lstStyle/>
          <a:p>
            <a:fld id="{83B678AF-FB1C-475A-8573-150DA70BFEB5}" type="slidenum">
              <a:rPr kumimoji="1" lang="en-US" smtClean="0">
                <a:solidFill>
                  <a:srgbClr val="000000"/>
                </a:solidFill>
                <a:latin typeface="Arial" charset="0"/>
              </a:rPr>
              <a:pPr/>
              <a:t>64</a:t>
            </a:fld>
            <a:endParaRPr kumimoji="1" lang="en-US" smtClean="0">
              <a:solidFill>
                <a:srgbClr val="000000"/>
              </a:solidFill>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055"/>
          <p:cNvSpPr>
            <a:spLocks noGrp="1" noChangeArrowheads="1"/>
          </p:cNvSpPr>
          <p:nvPr>
            <p:ph type="sldNum" sz="quarter" idx="5"/>
          </p:nvPr>
        </p:nvSpPr>
        <p:spPr>
          <a:noFill/>
        </p:spPr>
        <p:txBody>
          <a:bodyPr/>
          <a:lstStyle/>
          <a:p>
            <a:fld id="{83B678AF-FB1C-475A-8573-150DA70BFEB5}" type="slidenum">
              <a:rPr kumimoji="1" lang="en-US" smtClean="0">
                <a:solidFill>
                  <a:srgbClr val="000000"/>
                </a:solidFill>
                <a:latin typeface="Arial" charset="0"/>
              </a:rPr>
              <a:pPr/>
              <a:t>65</a:t>
            </a:fld>
            <a:endParaRPr kumimoji="1" lang="en-US" smtClean="0">
              <a:solidFill>
                <a:srgbClr val="000000"/>
              </a:solidFill>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055"/>
          <p:cNvSpPr>
            <a:spLocks noGrp="1" noChangeArrowheads="1"/>
          </p:cNvSpPr>
          <p:nvPr>
            <p:ph type="sldNum" sz="quarter" idx="5"/>
          </p:nvPr>
        </p:nvSpPr>
        <p:spPr>
          <a:noFill/>
        </p:spPr>
        <p:txBody>
          <a:bodyPr/>
          <a:lstStyle/>
          <a:p>
            <a:fld id="{83B678AF-FB1C-475A-8573-150DA70BFEB5}" type="slidenum">
              <a:rPr kumimoji="1" lang="en-US" smtClean="0">
                <a:solidFill>
                  <a:srgbClr val="000000"/>
                </a:solidFill>
                <a:latin typeface="Arial" charset="0"/>
              </a:rPr>
              <a:pPr/>
              <a:t>66</a:t>
            </a:fld>
            <a:endParaRPr kumimoji="1" lang="en-US" smtClean="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62163F-33F4-4689-9B66-19EA2D473F1E}" type="slidenum">
              <a:rPr lang="en-US" smtClean="0">
                <a:solidFill>
                  <a:srgbClr val="1F497D"/>
                </a:solidFill>
              </a:rPr>
              <a:pPr/>
              <a:t>7</a:t>
            </a:fld>
            <a:endParaRPr lang="en-US" smtClean="0">
              <a:solidFill>
                <a:srgbClr val="1F497D"/>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055"/>
          <p:cNvSpPr>
            <a:spLocks noGrp="1" noChangeArrowheads="1"/>
          </p:cNvSpPr>
          <p:nvPr>
            <p:ph type="sldNum" sz="quarter" idx="5"/>
          </p:nvPr>
        </p:nvSpPr>
        <p:spPr>
          <a:noFill/>
        </p:spPr>
        <p:txBody>
          <a:bodyPr/>
          <a:lstStyle/>
          <a:p>
            <a:fld id="{83B678AF-FB1C-475A-8573-150DA70BFEB5}" type="slidenum">
              <a:rPr kumimoji="1" lang="en-US" smtClean="0">
                <a:solidFill>
                  <a:srgbClr val="000000"/>
                </a:solidFill>
                <a:latin typeface="Arial" charset="0"/>
              </a:rPr>
              <a:pPr/>
              <a:t>71</a:t>
            </a:fld>
            <a:endParaRPr kumimoji="1" lang="en-US" smtClean="0">
              <a:solidFill>
                <a:srgbClr val="000000"/>
              </a:solidFill>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p:spPr>
        <p:txBody>
          <a:bodyPr/>
          <a:lstStyle/>
          <a:p>
            <a:fld id="{E1C1F479-20CF-461F-A033-D01731043FBC}" type="slidenum">
              <a:rPr lang="en-US" smtClean="0"/>
              <a:pPr/>
              <a:t>72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p:spPr>
        <p:txBody>
          <a:bodyPr/>
          <a:lstStyle/>
          <a:p>
            <a:fld id="{4AA310F9-7BD5-434F-896C-CC6165832639}" type="slidenum">
              <a:rPr lang="en-US" smtClean="0"/>
              <a:pPr/>
              <a:t>73</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p:spPr>
        <p:txBody>
          <a:bodyPr/>
          <a:lstStyle/>
          <a:p>
            <a:fld id="{24E184F6-0FEE-4891-915E-3157938CF141}" type="slidenum">
              <a:rPr lang="en-US" smtClean="0"/>
              <a:pPr/>
              <a:t>74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p:spPr>
        <p:txBody>
          <a:bodyPr/>
          <a:lstStyle/>
          <a:p>
            <a:fld id="{686296A6-FBAA-4979-966A-F9B535618CF1}" type="slidenum">
              <a:rPr lang="en-US" smtClean="0"/>
              <a:pPr/>
              <a:t>78</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p:spPr>
        <p:txBody>
          <a:bodyPr/>
          <a:lstStyle/>
          <a:p>
            <a:fld id="{E2DF1AC0-8893-4A3C-B359-41A75708DE1F}" type="slidenum">
              <a:rPr lang="en-US" smtClean="0"/>
              <a:pPr/>
              <a:t>82</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p:spPr>
        <p:txBody>
          <a:bodyPr/>
          <a:lstStyle/>
          <a:p>
            <a:fld id="{2A0204AF-94EC-437F-B5F8-5FDAA4D42CC9}" type="slidenum">
              <a:rPr lang="en-US" smtClean="0"/>
              <a:pPr/>
              <a:t>83</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p:spPr>
        <p:txBody>
          <a:bodyPr/>
          <a:lstStyle/>
          <a:p>
            <a:fld id="{7B99F0D4-4C95-47D0-B478-97C57832FA51}" type="slidenum">
              <a:rPr lang="en-US" smtClean="0"/>
              <a:pPr/>
              <a:t>84</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p:spPr>
        <p:txBody>
          <a:bodyPr/>
          <a:lstStyle/>
          <a:p>
            <a:fld id="{6630E704-0294-4700-B94B-583206767B0B}" type="slidenum">
              <a:rPr lang="en-US" smtClean="0"/>
              <a:pPr/>
              <a:t>87</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p:spPr>
        <p:txBody>
          <a:bodyPr/>
          <a:lstStyle/>
          <a:p>
            <a:fld id="{99AAADA1-B498-4CD0-94E4-26164FCD48ED}" type="slidenum">
              <a:rPr lang="en-US" smtClean="0"/>
              <a:pPr/>
              <a:t>88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62163F-33F4-4689-9B66-19EA2D473F1E}" type="slidenum">
              <a:rPr lang="en-US" smtClean="0">
                <a:solidFill>
                  <a:srgbClr val="1F497D"/>
                </a:solidFill>
              </a:rPr>
              <a:pPr/>
              <a:t>8</a:t>
            </a:fld>
            <a:endParaRPr lang="en-US" smtClean="0">
              <a:solidFill>
                <a:srgbClr val="1F497D"/>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p:spPr>
        <p:txBody>
          <a:bodyPr/>
          <a:lstStyle/>
          <a:p>
            <a:fld id="{A830AD34-A40D-422F-AF1C-D32FD4AAF7CD}" type="slidenum">
              <a:rPr lang="en-US" smtClean="0">
                <a:solidFill>
                  <a:srgbClr val="000000"/>
                </a:solidFill>
                <a:latin typeface="Arial" charset="0"/>
              </a:rPr>
              <a:pPr/>
              <a:t>92</a:t>
            </a:fld>
            <a:endParaRPr lang="en-US" smtClean="0">
              <a:solidFill>
                <a:srgbClr val="000000"/>
              </a:solidFill>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C261FC6-0089-41B4-863E-F6A8C1A58619}" type="slidenum">
              <a:rPr lang="en-US" sz="1200">
                <a:solidFill>
                  <a:srgbClr val="000000"/>
                </a:solidFill>
              </a:rPr>
              <a:pPr algn="r"/>
              <a:t>123</a:t>
            </a:fld>
            <a:endParaRPr lang="en-US" sz="120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p:spPr>
        <p:txBody>
          <a:bodyPr/>
          <a:lstStyle/>
          <a:p>
            <a:fld id="{ED0F3A14-6E89-4EF4-A9A6-BFE3B18D8AC6}" type="slidenum">
              <a:rPr lang="en-US" smtClean="0"/>
              <a:pPr/>
              <a:t>125</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p:spPr>
        <p:txBody>
          <a:bodyPr/>
          <a:lstStyle/>
          <a:p>
            <a:fld id="{46F70A28-1F46-484B-AB53-13DF4AAB5CEA}" type="slidenum">
              <a:rPr lang="en-US" smtClean="0"/>
              <a:pPr/>
              <a:t>126</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p:spPr>
        <p:txBody>
          <a:bodyPr/>
          <a:lstStyle/>
          <a:p>
            <a:fld id="{606FD676-0AB4-4280-BE50-B08BEF41B487}" type="slidenum">
              <a:rPr lang="en-US" smtClean="0"/>
              <a:pPr/>
              <a:t>136</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p:spPr>
        <p:txBody>
          <a:bodyPr/>
          <a:lstStyle/>
          <a:p>
            <a:fld id="{CA654CBE-091E-4EA7-A06A-CB6D9139D2A3}" type="slidenum">
              <a:rPr lang="en-US" smtClean="0"/>
              <a:pPr/>
              <a:t>141</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B3B37D53-EAA4-493A-9B1E-499A68B487E6}" type="slidenum">
              <a:rPr lang="en-US" sz="1200"/>
              <a:pPr algn="r" eaLnBrk="0" hangingPunct="0"/>
              <a:t>143</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46048845-7ABC-4716-B246-E9D61C653FE4}" type="slidenum">
              <a:rPr lang="en-US" sz="1200"/>
              <a:pPr algn="r" eaLnBrk="0" hangingPunct="0"/>
              <a:t>144</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p:spPr>
        <p:txBody>
          <a:bodyPr/>
          <a:lstStyle/>
          <a:p>
            <a:fld id="{F7E74D67-7228-4100-9C77-04502D7F6945}" type="slidenum">
              <a:rPr lang="en-US" smtClean="0">
                <a:solidFill>
                  <a:srgbClr val="000000"/>
                </a:solidFill>
                <a:latin typeface="Arial" charset="0"/>
              </a:rPr>
              <a:pPr/>
              <a:t>153</a:t>
            </a:fld>
            <a:endParaRPr lang="en-US" smtClean="0">
              <a:solidFill>
                <a:srgbClr val="000000"/>
              </a:solidFill>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p:spPr>
        <p:txBody>
          <a:bodyPr/>
          <a:lstStyle/>
          <a:p>
            <a:fld id="{A31E68FC-6031-4669-8B75-FF7CC4B8C7E6}" type="slidenum">
              <a:rPr lang="en-US" smtClean="0"/>
              <a:pPr/>
              <a:t>154</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62163F-33F4-4689-9B66-19EA2D473F1E}" type="slidenum">
              <a:rPr lang="en-US" smtClean="0">
                <a:solidFill>
                  <a:srgbClr val="1F497D"/>
                </a:solidFill>
              </a:rPr>
              <a:pPr/>
              <a:t>9</a:t>
            </a:fld>
            <a:endParaRPr lang="en-US" smtClean="0">
              <a:solidFill>
                <a:srgbClr val="1F497D"/>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p:spPr>
        <p:txBody>
          <a:bodyPr/>
          <a:lstStyle/>
          <a:p>
            <a:fld id="{24E184F6-0FEE-4891-915E-3157938CF141}" type="slidenum">
              <a:rPr lang="en-US" smtClean="0">
                <a:solidFill>
                  <a:prstClr val="black"/>
                </a:solidFill>
              </a:rPr>
              <a:pPr/>
              <a:t>158</a:t>
            </a:fld>
            <a:endParaRPr lang="en-US" smtClean="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p:spPr>
        <p:txBody>
          <a:bodyPr/>
          <a:lstStyle/>
          <a:p>
            <a:fld id="{24E184F6-0FEE-4891-915E-3157938CF141}" type="slidenum">
              <a:rPr lang="en-US" smtClean="0">
                <a:solidFill>
                  <a:prstClr val="black"/>
                </a:solidFill>
              </a:rPr>
              <a:pPr/>
              <a:t>159</a:t>
            </a:fld>
            <a:endParaRPr lang="en-US" smtClean="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p:spPr>
        <p:txBody>
          <a:bodyPr/>
          <a:lstStyle/>
          <a:p>
            <a:fld id="{4C7001BB-3157-4038-9DB6-39433DC36949}" type="slidenum">
              <a:rPr lang="en-US" smtClean="0"/>
              <a:pPr/>
              <a:t>160</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233F879-FA8A-4780-A9E4-EA67373F0BD9}" type="slidenum">
              <a:rPr lang="en-US" smtClean="0">
                <a:solidFill>
                  <a:prstClr val="black"/>
                </a:solidFill>
              </a:rPr>
              <a:pPr/>
              <a:t>162</a:t>
            </a:fld>
            <a:endParaRPr lang="en-US" smtClean="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455AE49-7466-43B2-99C3-69B4E92A3332}" type="slidenum">
              <a:rPr lang="en-US" sz="1200">
                <a:latin typeface="Verdana" pitchFamily="34" charset="0"/>
              </a:rPr>
              <a:pPr algn="r"/>
              <a:t>163</a:t>
            </a:fld>
            <a:endParaRPr lang="en-US" sz="1200">
              <a:latin typeface="Verdana"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CBEB33A-3FBF-43AE-BB8D-DDE17755FA18}" type="slidenum">
              <a:rPr lang="en-US" sz="1200">
                <a:latin typeface="Verdana" pitchFamily="34" charset="0"/>
              </a:rPr>
              <a:pPr algn="r"/>
              <a:t>177</a:t>
            </a:fld>
            <a:endParaRPr lang="en-US" sz="1200">
              <a:latin typeface="Verdana"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03D2BC4-6903-4442-9032-D2CE98607EE2}" type="slidenum">
              <a:rPr lang="en-US" sz="1200">
                <a:latin typeface="Verdana" pitchFamily="34" charset="0"/>
              </a:rPr>
              <a:pPr algn="r"/>
              <a:t>178</a:t>
            </a:fld>
            <a:endParaRPr lang="en-US" sz="1200">
              <a:latin typeface="Verdana"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1C023D7-8224-4BE5-908C-022F859F2E2A}" type="slidenum">
              <a:rPr lang="en-US" sz="1200">
                <a:latin typeface="Verdana" pitchFamily="34" charset="0"/>
              </a:rPr>
              <a:pPr algn="r"/>
              <a:t>179</a:t>
            </a:fld>
            <a:endParaRPr lang="en-US" sz="1200">
              <a:latin typeface="Verdana"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p:spPr>
        <p:txBody>
          <a:bodyPr/>
          <a:lstStyle/>
          <a:p>
            <a:fld id="{9A865681-FCD2-4772-8D4E-D28C547C0F0E}" type="slidenum">
              <a:rPr lang="en-US" smtClean="0"/>
              <a:pPr/>
              <a:t>180</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p:spPr>
        <p:txBody>
          <a:bodyPr/>
          <a:lstStyle/>
          <a:p>
            <a:fld id="{237C56E9-29FB-4ADB-860B-79561E8869A8}" type="slidenum">
              <a:rPr lang="en-US" smtClean="0"/>
              <a:pPr/>
              <a:t>187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62163F-33F4-4689-9B66-19EA2D473F1E}" type="slidenum">
              <a:rPr lang="en-US" smtClean="0">
                <a:solidFill>
                  <a:srgbClr val="1F497D"/>
                </a:solidFill>
              </a:rPr>
              <a:pPr/>
              <a:t>10</a:t>
            </a:fld>
            <a:endParaRPr lang="en-US" smtClean="0">
              <a:solidFill>
                <a:srgbClr val="1F497D"/>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p:spPr>
        <p:txBody>
          <a:bodyPr/>
          <a:lstStyle/>
          <a:p>
            <a:fld id="{919F667B-3C75-4223-A6DE-43DF0B8AC412}" type="slidenum">
              <a:rPr lang="en-US" smtClean="0">
                <a:solidFill>
                  <a:srgbClr val="000000"/>
                </a:solidFill>
                <a:latin typeface="Arial" charset="0"/>
              </a:rPr>
              <a:pPr/>
              <a:t>189</a:t>
            </a:fld>
            <a:endParaRPr lang="en-US" smtClean="0">
              <a:solidFill>
                <a:srgbClr val="000000"/>
              </a:solidFill>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p:spPr>
        <p:txBody>
          <a:bodyPr/>
          <a:lstStyle/>
          <a:p>
            <a:fld id="{7D111481-6DF8-4E40-8D29-3B9E96DBB9B1}" type="slidenum">
              <a:rPr lang="en-US" smtClean="0"/>
              <a:pPr/>
              <a:t>190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5DA97A3-0FCB-496D-99B2-BC0156BAD3AC}" type="slidenum">
              <a:rPr lang="en-US" sz="1200">
                <a:solidFill>
                  <a:prstClr val="black"/>
                </a:solidFill>
              </a:rPr>
              <a:pPr algn="r" eaLnBrk="0" hangingPunct="0"/>
              <a:t>11</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62163F-33F4-4689-9B66-19EA2D473F1E}" type="slidenum">
              <a:rPr lang="en-US" smtClean="0">
                <a:solidFill>
                  <a:srgbClr val="1F497D"/>
                </a:solidFill>
              </a:rPr>
              <a:pPr/>
              <a:t>12</a:t>
            </a:fld>
            <a:endParaRPr lang="en-US" smtClean="0">
              <a:solidFill>
                <a:srgbClr val="1F497D"/>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p>
          </p:txBody>
        </p:sp>
      </p:grpSp>
      <p:sp>
        <p:nvSpPr>
          <p:cNvPr id="1565705"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65706"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E48F07E-28B2-426A-8EE7-A88DD4E57AF2}"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AC8183E-5574-4B8A-9830-86D8DCCDAA01}"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8F8B2F-022F-426E-B687-FF5DD2E52CA5}"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6302F6-E634-41C2-85F8-C77C69313293}"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66B0C2-7751-4836-850B-1504F07DF2B2}"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9B08FE-F3DD-421B-B219-E1085312EBF1}"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70B54B-D838-4E1D-8FB8-44DA8C301AA4}"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C83126-754C-4687-87DB-2175FA46EC58}"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8F5472-FDCA-4FA9-AA50-8F69FD7ED4BB}"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143BE3-C615-4984-9AFB-C40BB8772277}"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7626D6-7E38-4E6E-817C-24430B63461C}"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3F5199-EA9B-41EF-80A4-9B17B686216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8F49B7F-0FC5-4C50-861F-9A3F502BA1BB}"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A8A009-7193-4396-97DD-D9D21A9673FB}"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FC0712-EBCD-41BD-97B1-F11F3FB8573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1CDC63-F4DE-4891-BF23-14B86A2A86FD}"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0AA614-0D3E-4D0A-8F1E-F061AFB709CE}"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19CD09-1E65-4E21-A1AE-1DA662FA4AD1}"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94ECB2-7790-4E16-A5C6-5A05D15FCBF3}"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D2B07E-137A-47BD-9B80-7F9CDF5C089E}"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397AA7-5B05-4BD0-A81E-1B446047EBCF}"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3A6341-1961-481F-BDC2-072934492AE6}"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E6E975-9546-4000-A369-AB570EFA6C6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CD6F3C1-754C-4189-8EAC-F9FBEAF2D114}"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6140B3-2C64-4780-B952-EBFDEC99C66B}"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FAC085-07C8-4AEC-B38A-6EAF8ED14C58}"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CCDA6B-DFB4-42B5-8516-FBD627ACDC69}"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4C06B9-7258-48EA-A4CD-8BAF574A9D63}"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C8374F-5BF1-4B5E-97D1-A807ABA89FB6}"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50C131-7BAC-43CB-898B-7883FE1B0A3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4F847B-BCB2-4DB6-A56A-34B6CC614E9E}"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ED051C-7DDB-447C-8C4E-6E496048FC83}"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65C2B7-6D0F-4E35-B595-334C9E5C6D81}"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0EC965-CE4E-4A0A-893F-D216F9470D7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p>
          </p:txBody>
        </p:sp>
      </p:grpSp>
      <p:sp>
        <p:nvSpPr>
          <p:cNvPr id="1592329"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92330"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EB31ECA7-ECD1-4BCF-9835-D1B7151535C6}"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D816F7-94FD-47C6-BC3A-5CEB97CC410E}"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844D8-2554-4915-9696-3874992C46D7}"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0FA302-ED4A-40DE-8749-DF92E93CF7F0}"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6160D9-9DDA-4582-A661-55E77DEC2132}"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11BC8-ABC2-4526-964D-01E679E73CA5}"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0967DA-EE9B-4758-B41E-E2F3316E9BE2}"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6CB1BB-A709-4D5E-97B5-15EAF4666AE6}"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EFC75-8FE4-44B2-A147-791E663166D5}"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0507E69-3537-4572-AAC8-83CF5855AE5D}"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459EE5-FA0F-42B2-9101-966D69A54DE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710FDF-CBCD-4E15-973A-203169A39D96}"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1541E7-C027-4BD1-9E7B-EEFC36698F2A}"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853514-D692-437A-9B64-E8372049BC7F}"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8205BA-A7B6-4C91-B59A-F9F031EDC447}"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D60042-6E60-4B40-AE80-08F8348BB329}"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DB7A7-8D31-4F60-AC51-5C9AFEFBBD40}"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a:solidFill>
                  <a:srgbClr val="003300"/>
                </a:solidFill>
              </a:endParaRPr>
            </a:p>
          </p:txBody>
        </p:sp>
      </p:grpSp>
      <p:sp>
        <p:nvSpPr>
          <p:cNvPr id="31232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1233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48B20172-F2AB-4903-8420-737C2D3E5DA8}"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E1BE9A4-5F2D-42F7-8EFB-BD8E76D8AA23}"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FDEBFD-90EE-41BE-B64A-EA0FC67DCDC2}"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E0202A7-A7D3-4044-BD1A-191A3DB88271}"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FFB8DF1-EEB3-4A53-B820-40B007A0EE82}"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E588C9-8764-4FC7-8B53-1C0C76CD50B6}"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80B0DC54-F63C-4758-B08D-6E39BD097CD7}"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5B70178-2233-4E27-9256-06F1C5F2BAC5}"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43446FE-80AD-4915-A849-26450EE73E35}"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F4C8620-EDBA-4B22-A41B-A1B97B58E631}"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6BB56B1-FB7F-4D04-A6CF-567C3D1A813A}"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6A775FD-3074-4923-A050-9D5332E46B2A}"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solidFill>
                  <a:srgbClr val="003300"/>
                </a:solidFill>
              </a:endParaRPr>
            </a:p>
          </p:txBody>
        </p:sp>
      </p:grpSp>
      <p:sp>
        <p:nvSpPr>
          <p:cNvPr id="1592329"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92330"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F7C3E7B-E3A4-4A76-9938-46C8A5BC9CFB}"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A9EA53-C3D7-4D5F-A53D-03BE97DE9B6B}" type="slidenum">
              <a:rPr lang="en-US"/>
              <a:pPr>
                <a:defRPr/>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F0190-FC16-4FF6-8D2C-1911E4ED0E77}" type="slidenum">
              <a:rPr lang="en-US"/>
              <a:pPr>
                <a:defRPr/>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59CEFF-A732-40FF-B806-5A0A6BF80095}"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1EA223-2B0C-45B5-9088-B34D2AC09BBA}"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FFC5B82-7D5C-4ED2-A3F3-861DCC8A436B}"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B797DC-7687-440C-9ABC-AB1CFFE28C20}"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782784-5F97-4C7E-AC14-D801EB07275F}"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02F36B-6158-41E0-A294-E308398E4D0B}"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C1E922-CB86-4D46-BF44-57E2F389FB43}"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E75970-BDC3-4530-8B8E-B933E3EB2B09}"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9A126-5C2C-4075-9DF9-F4B917AD6039}"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solidFill>
                  <a:srgbClr val="003300"/>
                </a:solidFill>
              </a:endParaRPr>
            </a:p>
          </p:txBody>
        </p:sp>
      </p:grpSp>
      <p:sp>
        <p:nvSpPr>
          <p:cNvPr id="1565705"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65706"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6E2061-01A9-429F-A030-684F8A0653D3}"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076555E-E277-4983-AB5A-BDADF41C5C11}" type="slidenum">
              <a:rPr lang="en-US"/>
              <a:pPr>
                <a:defRPr/>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9C4329A-3FC2-4009-80A0-B72AC8D7EB32}"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E7726B-9D52-411E-9704-E4A43A7A04D3}"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086088B-A853-45A4-A66C-D09B6C2099E1}" type="slidenum">
              <a:rPr lang="en-US"/>
              <a:pPr>
                <a:defRPr/>
              </a:pPr>
              <a:t>‹#›</a:t>
            </a:fld>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05EE1A8D-9F35-409A-962E-D2F99459A202}" type="slidenum">
              <a:rPr lang="en-US"/>
              <a:pPr>
                <a:defRPr/>
              </a:pPr>
              <a:t>‹#›</a:t>
            </a:fld>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F5B59691-1421-4717-854E-AB26B8F70DD1}" type="slidenum">
              <a:rPr lang="en-US"/>
              <a:pPr>
                <a:defRPr/>
              </a:pPr>
              <a:t>‹#›</a:t>
            </a:fld>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1923F628-08C6-4A7D-A826-7C0F306DBF24}" type="slidenum">
              <a:rPr lang="en-US"/>
              <a:pPr>
                <a:defRPr/>
              </a:pPr>
              <a:t>‹#›</a:t>
            </a:fld>
            <a:endParaRPr 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981773A-EB8C-419A-9B0B-E3F26700D932}" type="slidenum">
              <a:rPr lang="en-US"/>
              <a:pPr>
                <a:defRPr/>
              </a:pPr>
              <a:t>‹#›</a:t>
            </a:fld>
            <a:endParaRPr 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832DABA-534F-492F-BAC0-9A7B03AD75A9}" type="slidenum">
              <a:rPr lang="en-US"/>
              <a:pPr>
                <a:defRPr/>
              </a:pPr>
              <a:t>‹#›</a:t>
            </a:fld>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660A35-9D86-4AFE-B8FC-CBE28DA7FE8B}" type="slidenum">
              <a:rPr lang="en-US"/>
              <a:pPr>
                <a:defRPr/>
              </a:pPr>
              <a:t>‹#›</a:t>
            </a:fld>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FD74A39-68C0-40D2-9AE2-8733F7464832}" type="slidenum">
              <a:rPr lang="en-US"/>
              <a:pPr>
                <a:defRPr/>
              </a:pPr>
              <a:t>‹#›</a:t>
            </a:fld>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648241E-6BE7-49ED-9533-CEDE8B007BE5}" type="slidenum">
              <a:rPr lang="en-US"/>
              <a:pPr>
                <a:defRPr/>
              </a:pPr>
              <a:t>‹#›</a:t>
            </a:fld>
            <a:endParaRPr 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solidFill>
                  <a:srgbClr val="003300"/>
                </a:solidFill>
              </a:endParaRPr>
            </a:p>
          </p:txBody>
        </p:sp>
      </p:grpSp>
      <p:sp>
        <p:nvSpPr>
          <p:cNvPr id="1565705"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65706"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77540BD-9C48-4222-9394-AD8F1425B1FF}"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5088F0-30DE-42BC-83A5-6ABE93E09511}"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4448DE8-049C-4C11-9C5E-B220EF5C0014}" type="slidenum">
              <a:rPr lang="en-US"/>
              <a:pPr>
                <a:defRPr/>
              </a:pPr>
              <a:t>‹#›</a:t>
            </a:fld>
            <a:endParaRPr lang="en-US"/>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CE4B09-2561-4E74-9120-42C229281DBC}" type="slidenum">
              <a:rPr lang="en-US"/>
              <a:pPr>
                <a:defRPr/>
              </a:pPr>
              <a:t>‹#›</a:t>
            </a:fld>
            <a:endParaRPr lang="en-US"/>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520EB0D-215D-4286-B92B-4236BA67CB45}" type="slidenum">
              <a:rPr lang="en-US"/>
              <a:pPr>
                <a:defRPr/>
              </a:pPr>
              <a:t>‹#›</a:t>
            </a:fld>
            <a:endParaRPr lang="en-US"/>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2071A9F-999E-4900-9EFE-8FEDAE28215C}" type="slidenum">
              <a:rPr lang="en-US"/>
              <a:pPr>
                <a:defRPr/>
              </a:pPr>
              <a:t>‹#›</a:t>
            </a:fld>
            <a:endParaRPr 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DCFD4D20-3AC7-4211-A97F-2E694CA26D3B}" type="slidenum">
              <a:rPr lang="en-US"/>
              <a:pPr>
                <a:defRPr/>
              </a:pPr>
              <a:t>‹#›</a:t>
            </a:fld>
            <a:endParaRPr lang="en-US"/>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C9F2690-B44E-464F-9572-5B0D4FE73630}" type="slidenum">
              <a:rPr lang="en-US"/>
              <a:pPr>
                <a:defRPr/>
              </a:pPr>
              <a:t>‹#›</a:t>
            </a:fld>
            <a:endParaRPr lang="en-US"/>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702E88B-26BA-44D2-B01F-27360036B109}" type="slidenum">
              <a:rPr lang="en-US"/>
              <a:pPr>
                <a:defRPr/>
              </a:pPr>
              <a:t>‹#›</a:t>
            </a:fld>
            <a:endParaRPr lang="en-US"/>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FA4E12E-ABB0-471D-926E-21BDF81709B8}" type="slidenum">
              <a:rPr lang="en-US"/>
              <a:pPr>
                <a:defRPr/>
              </a:pPr>
              <a:t>‹#›</a:t>
            </a:fld>
            <a:endParaRPr lang="en-US"/>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2597F88-33D5-4225-BEB4-C9B4ADF748D1}" type="slidenum">
              <a:rPr lang="en-US"/>
              <a:pPr>
                <a:defRPr/>
              </a:pPr>
              <a:t>‹#›</a:t>
            </a:fld>
            <a:endParaRPr lang="en-US"/>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96BFE48-EA80-476B-8C35-C5C9CDC6D7D3}"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B46E1E-F750-4B50-9F91-075B567A8EFD}"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57638C8-73AC-43E4-BE2F-1C382FC5737A}" type="slidenum">
              <a:rPr lang="en-US"/>
              <a:pPr>
                <a:defRPr/>
              </a:pPr>
              <a:t>‹#›</a:t>
            </a:fld>
            <a:endParaRPr lang="en-US"/>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5BF25D-214C-4CF6-8AC9-00C7C1D8F6A2}"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994FEB-F4EB-4BA5-BDD3-CA2ECA105F77}"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45ED01-15C9-4B3F-B2D5-0F70BB838FF8}"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9AC87BD-E621-426F-8F44-CDEA5E150B1C}"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3A8AD9C0-605B-4723-8BCE-2BBE062FC30D}"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E04588E-6F9A-4138-BDF3-4290D8134A31}"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1ADDC37-55A7-4B23-A26D-7E7BD2816F03}"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14F90A9-5C1D-4B56-B8BD-2493DF718067}"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6DC616C-EBE6-463B-AEB5-0CFB411F737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BDCF0F3-D33D-4EEC-8EAB-CC8FC093D6B0}"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3FE2DA-283D-4AC2-AA3E-62CF51217816}"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0D92A9-1B0A-470E-9039-2F564A833FDD}"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2B1FB6-3F83-42E1-97FD-66D8718AB1C3}"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solidFill>
                  <a:srgbClr val="003300"/>
                </a:solidFill>
              </a:endParaRPr>
            </a:p>
          </p:txBody>
        </p:sp>
      </p:grpSp>
      <p:sp>
        <p:nvSpPr>
          <p:cNvPr id="1565705"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65706"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E48F07E-28B2-426A-8EE7-A88DD4E57AF2}" type="slidenum">
              <a:rPr lang="en-US"/>
              <a:pPr>
                <a:defRPr/>
              </a:pPr>
              <a:t>‹#›</a:t>
            </a:fld>
            <a:endParaRPr lang="en-US"/>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BDCF0F3-D33D-4EEC-8EAB-CC8FC093D6B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7EDEFB9-4D4A-4C19-8DCA-39AF3B2BC1A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2633677-2077-445E-9436-21D24330F23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C6BE88D8-02AE-48B9-AD30-1580AD9BF5E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A2EEA0E-5C4A-49B1-8C10-8DC821CF0BF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D47A2F48-2E26-4146-A96A-30317007725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F645ECE-F21E-49EF-BF8F-27888CEB9F4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6D0A64-F8E1-422C-808E-C58B14569A90}"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220BA9A-BF4E-4E8B-B913-87001CB5425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AC8183E-5574-4B8A-9830-86D8DCCDAA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8F49B7F-0FC5-4C50-861F-9A3F502BA1BB}"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CD6F3C1-754C-4189-8EAC-F9FBEAF2D114}"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3B64C4-EE36-42A6-838A-72BFC31D7C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D81607-5CFE-4372-81DC-7467FA2DC2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2702B1-DA6C-41CE-BADE-8B45E7844EF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0AB9BA-92BD-4F71-A98F-8B4F9BFCF90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2EBB81-9DDE-4BDE-8FDD-63729C351A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FFDD66-35DF-4AE5-A7B4-2971565F75D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3D8E7-A4BF-4480-BB54-F26BE3772BF9}"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C976E5A-9177-4A3D-A801-F5AEC9FCAD9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879886-279A-4B2E-9DF3-5286EADF699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63BA90-93CF-4BC7-BC93-0D08FE3CA69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0FC323-2876-46A5-B669-3C7B1E660A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FD5EA0-F0D7-4672-9B4A-9E022D020B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E82E2684-838D-4521-92E6-C5C6B88BBBAA}"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384225F9-4580-463D-8025-66FB5B6506E9}"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21F549F0-A4FF-439D-9D4C-268E7A06071B}"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lvl1pPr>
              <a:defRPr/>
            </a:lvl1pPr>
          </a:lstStyle>
          <a:p>
            <a:fld id="{CF3E2F61-DD29-48D4-8C1F-EDEA9A571F07}"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9" name="Slide Number Placeholder 8"/>
          <p:cNvSpPr>
            <a:spLocks noGrp="1"/>
          </p:cNvSpPr>
          <p:nvPr>
            <p:ph type="sldNum" sz="quarter" idx="12"/>
          </p:nvPr>
        </p:nvSpPr>
        <p:spPr/>
        <p:txBody>
          <a:bodyPr/>
          <a:lstStyle>
            <a:lvl1pPr>
              <a:defRPr/>
            </a:lvl1pPr>
          </a:lstStyle>
          <a:p>
            <a:fld id="{43EAD355-91C8-4165-8ABA-9E2774BAA309}"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596A3-9AEB-4506-BE47-490B399D8DDA}"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5" name="Slide Number Placeholder 4"/>
          <p:cNvSpPr>
            <a:spLocks noGrp="1"/>
          </p:cNvSpPr>
          <p:nvPr>
            <p:ph type="sldNum" sz="quarter" idx="12"/>
          </p:nvPr>
        </p:nvSpPr>
        <p:spPr/>
        <p:txBody>
          <a:bodyPr/>
          <a:lstStyle>
            <a:lvl1pPr>
              <a:defRPr/>
            </a:lvl1pPr>
          </a:lstStyle>
          <a:p>
            <a:fld id="{81DE6F93-F204-4179-BF82-7B92F7ABDEE6}"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4" name="Slide Number Placeholder 3"/>
          <p:cNvSpPr>
            <a:spLocks noGrp="1"/>
          </p:cNvSpPr>
          <p:nvPr>
            <p:ph type="sldNum" sz="quarter" idx="12"/>
          </p:nvPr>
        </p:nvSpPr>
        <p:spPr/>
        <p:txBody>
          <a:bodyPr/>
          <a:lstStyle>
            <a:lvl1pPr>
              <a:defRPr/>
            </a:lvl1pPr>
          </a:lstStyle>
          <a:p>
            <a:fld id="{21118DB3-78B2-448D-BF28-4ECE77A37E23}"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lvl1pPr>
              <a:defRPr/>
            </a:lvl1pPr>
          </a:lstStyle>
          <a:p>
            <a:fld id="{A0641D72-4F3D-4234-9808-E367F75D53EE}"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7" name="Slide Number Placeholder 6"/>
          <p:cNvSpPr>
            <a:spLocks noGrp="1"/>
          </p:cNvSpPr>
          <p:nvPr>
            <p:ph type="sldNum" sz="quarter" idx="12"/>
          </p:nvPr>
        </p:nvSpPr>
        <p:spPr/>
        <p:txBody>
          <a:bodyPr/>
          <a:lstStyle>
            <a:lvl1pPr>
              <a:defRPr/>
            </a:lvl1pPr>
          </a:lstStyle>
          <a:p>
            <a:fld id="{10C047B3-8348-41AA-ACE2-91BEC0334F43}"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6F13AFB5-0092-410F-852C-FC317FF435A4}"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908F91B2-474F-47C1-8E3F-21ABAC2D119D}" type="slidenum">
              <a:rPr lang="en-US">
                <a:solidFill>
                  <a:srgbClr val="000000"/>
                </a:solidFill>
                <a:latin typeface="Arial" charset="0"/>
              </a:rPr>
              <a:pPr/>
              <a:t>‹#›</a:t>
            </a:fld>
            <a:endParaRPr lang="en-US">
              <a:solidFill>
                <a:srgbClr val="000000"/>
              </a:solidFill>
              <a:latin typeface="Arial" charset="0"/>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solidFill>
                  <a:srgbClr val="003300"/>
                </a:solidFill>
              </a:endParaRPr>
            </a:p>
          </p:txBody>
        </p:sp>
      </p:grpSp>
      <p:sp>
        <p:nvSpPr>
          <p:cNvPr id="1592329"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92330"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EB31ECA7-ECD1-4BCF-9835-D1B7151535C6}" type="slidenum">
              <a:rPr lang="en-US"/>
              <a:pPr>
                <a:defRPr/>
              </a:pPr>
              <a:t>‹#›</a:t>
            </a:fld>
            <a:endParaRPr lang="en-US"/>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710FDF-CBCD-4E15-973A-203169A39D9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E588C9-8764-4FC7-8B53-1C0C76CD50B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1EA223-2B0C-45B5-9088-B34D2AC09BB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p>
          </p:txBody>
        </p:sp>
      </p:grpSp>
      <p:sp>
        <p:nvSpPr>
          <p:cNvPr id="161076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1076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ACE2B89F-08DF-4227-824C-2EFAE2AB5F77}"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E7726B-9D52-411E-9704-E4A43A7A04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5088F0-30DE-42BC-83A5-6ABE93E0951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B46E1E-F750-4B50-9F91-075B567A8EF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3FE2DA-283D-4AC2-AA3E-62CF5121781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6D0A64-F8E1-422C-808E-C58B14569A9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3D8E7-A4BF-4480-BB54-F26BE3772BF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8596A3-9AEB-4506-BE47-490B399D8DD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solidFill>
                  <a:srgbClr val="003300"/>
                </a:solidFill>
              </a:endParaRPr>
            </a:p>
          </p:txBody>
        </p:sp>
      </p:grpSp>
      <p:sp>
        <p:nvSpPr>
          <p:cNvPr id="1592329"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92330"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EB31ECA7-ECD1-4BCF-9835-D1B7151535C6}" type="slidenum">
              <a:rPr lang="en-US"/>
              <a:pPr>
                <a:defRPr/>
              </a:pPr>
              <a:t>‹#›</a:t>
            </a:fld>
            <a:endParaRPr lang="en-US"/>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710FDF-CBCD-4E15-973A-203169A39D9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E588C9-8764-4FC7-8B53-1C0C76CD50B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1C33974-460C-402D-BD62-DB351D766213}" type="slidenum">
              <a:rPr lang="en-US"/>
              <a:pPr>
                <a:defRPr/>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1EA223-2B0C-45B5-9088-B34D2AC09BB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E7726B-9D52-411E-9704-E4A43A7A04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5088F0-30DE-42BC-83A5-6ABE93E0951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B46E1E-F750-4B50-9F91-075B567A8EFD}"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3FE2DA-283D-4AC2-AA3E-62CF5121781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6D0A64-F8E1-422C-808E-C58B14569A9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3D8E7-A4BF-4480-BB54-F26BE3772BF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8596A3-9AEB-4506-BE47-490B399D8DD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solidFill>
                  <a:srgbClr val="003300"/>
                </a:solidFill>
              </a:endParaRPr>
            </a:p>
          </p:txBody>
        </p:sp>
      </p:grpSp>
      <p:sp>
        <p:nvSpPr>
          <p:cNvPr id="1565705"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65706"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E48F07E-28B2-426A-8EE7-A88DD4E57AF2}" type="slidenum">
              <a:rPr lang="en-US"/>
              <a:pPr>
                <a:defRPr/>
              </a:pPr>
              <a:t>‹#›</a:t>
            </a:fld>
            <a:endParaRPr lang="en-US"/>
          </a:p>
        </p:txBody>
      </p:sp>
    </p:spTree>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BDCF0F3-D33D-4EEC-8EAB-CC8FC093D6B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21E8BF3-E9B7-482A-8BAA-62280623FE29}" type="slidenum">
              <a:rPr lang="en-US"/>
              <a:pPr>
                <a:defRPr/>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7EDEFB9-4D4A-4C19-8DCA-39AF3B2BC1A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2633677-2077-445E-9436-21D24330F23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C6BE88D8-02AE-48B9-AD30-1580AD9BF5E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A2EEA0E-5C4A-49B1-8C10-8DC821CF0BF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D47A2F48-2E26-4146-A96A-30317007725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F645ECE-F21E-49EF-BF8F-27888CEB9F4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220BA9A-BF4E-4E8B-B913-87001CB5425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AC8183E-5574-4B8A-9830-86D8DCCDAA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8F49B7F-0FC5-4C50-861F-9A3F502BA1BB}"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CD6F3C1-754C-4189-8EAC-F9FBEAF2D114}"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464B13A-AAFB-46E8-AC52-4C555ABD8E2A}" type="slidenum">
              <a:rPr lang="en-US"/>
              <a:pPr>
                <a:defRPr/>
              </a:pPr>
              <a:t>‹#›</a:t>
            </a:fld>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0" hangingPunct="0">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eaLnBrk="0" hangingPunct="0">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solidFill>
                  <a:srgbClr val="003300"/>
                </a:solidFill>
              </a:endParaRPr>
            </a:p>
          </p:txBody>
        </p:sp>
      </p:grpSp>
      <p:sp>
        <p:nvSpPr>
          <p:cNvPr id="1565705" name="Rectangle 9"/>
          <p:cNvSpPr>
            <a:spLocks noGrp="1" noChangeArrowheads="1"/>
          </p:cNvSpPr>
          <p:nvPr>
            <p:ph type="ctrTitle"/>
          </p:nvPr>
        </p:nvSpPr>
        <p:spPr>
          <a:xfrm>
            <a:off x="685800" y="2286000"/>
            <a:ext cx="7772400" cy="1143000"/>
          </a:xfrm>
        </p:spPr>
        <p:txBody>
          <a:bodyPr/>
          <a:lstStyle>
            <a:lvl1pPr>
              <a:defRPr>
                <a:effectLst>
                  <a:outerShdw blurRad="38100" dist="38100" dir="2700000" algn="tl">
                    <a:srgbClr val="000000"/>
                  </a:outerShdw>
                </a:effectLst>
              </a:defRPr>
            </a:lvl1pPr>
          </a:lstStyle>
          <a:p>
            <a:r>
              <a:rPr lang="en-US"/>
              <a:t>Click to edit Master title style</a:t>
            </a:r>
          </a:p>
        </p:txBody>
      </p:sp>
      <p:sp>
        <p:nvSpPr>
          <p:cNvPr id="1565706" name="Rectangle 10"/>
          <p:cNvSpPr>
            <a:spLocks noGrp="1" noChangeArrowheads="1"/>
          </p:cNvSpPr>
          <p:nvPr>
            <p:ph type="subTitle" idx="1"/>
          </p:nvPr>
        </p:nvSpPr>
        <p:spPr>
          <a:xfrm>
            <a:off x="1371600" y="4191000"/>
            <a:ext cx="6400800" cy="1752600"/>
          </a:xfrm>
        </p:spPr>
        <p:txBody>
          <a:bodyPr/>
          <a:lstStyle>
            <a:lvl1pPr marL="0" indent="342900" algn="ctr">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E48F07E-28B2-426A-8EE7-A88DD4E57AF2}" type="slidenum">
              <a:rPr lang="en-US"/>
              <a:pPr>
                <a:defRPr/>
              </a:pPr>
              <a:t>‹#›</a:t>
            </a:fld>
            <a:endParaRPr lang="en-US"/>
          </a:p>
        </p:txBody>
      </p:sp>
    </p:spTree>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BDCF0F3-D33D-4EEC-8EAB-CC8FC093D6B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7EDEFB9-4D4A-4C19-8DCA-39AF3B2BC1A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2633677-2077-445E-9436-21D24330F23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C6BE88D8-02AE-48B9-AD30-1580AD9BF5E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A2EEA0E-5C4A-49B1-8C10-8DC821CF0BF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D47A2F48-2E26-4146-A96A-30317007725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F645ECE-F21E-49EF-BF8F-27888CEB9F4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220BA9A-BF4E-4E8B-B913-87001CB5425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AC8183E-5574-4B8A-9830-86D8DCCDAA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1D24D7F-F355-4E14-9F24-75918CBAEFBC}" type="slidenum">
              <a:rPr lang="en-US"/>
              <a:pPr>
                <a:defRPr/>
              </a:pPr>
              <a:t>‹#›</a:t>
            </a:fld>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8F49B7F-0FC5-4C50-861F-9A3F502BA1BB}"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CD6F3C1-754C-4189-8EAC-F9FBEAF2D114}"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23884E-01DD-46C9-A8B7-D3352CB2CA86}" type="slidenum">
              <a:rPr lang="en-US"/>
              <a:pPr>
                <a:defRPr/>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0592CB-11E4-432B-BF46-A4EFA9FEC403}" type="slidenum">
              <a:rPr lang="en-US"/>
              <a:pPr>
                <a:defRPr/>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F5255-3615-45E3-9317-45C21986BDD3}" type="slidenum">
              <a:rPr lang="en-US"/>
              <a:pPr>
                <a:defRPr/>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DBDBFC-60F0-4054-AA13-E2E594EC8445}" type="slidenum">
              <a:rPr lang="en-US"/>
              <a:pPr>
                <a:defRPr/>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F52968-1B8D-44CC-858F-FF571B5785EB}" type="slidenum">
              <a:rPr lang="en-US"/>
              <a:pPr>
                <a:defRPr/>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34EDFC-AC84-49B8-8170-49E6E04985A2}" type="slidenum">
              <a:rPr lang="en-US"/>
              <a:pPr>
                <a:defRPr/>
              </a:pPr>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1D02F4-73BB-4F65-AD17-1E20706F67E0}" type="slidenum">
              <a:rPr lang="en-US"/>
              <a:pPr>
                <a:defRPr/>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A2B46E-325B-42FD-A5F7-804417F041D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14EF7FF7-2297-4911-8FAD-ED38B8962D1A}" type="slidenum">
              <a:rPr lang="en-US"/>
              <a:pPr>
                <a:defRPr/>
              </a:pPr>
              <a:t>‹#›</a:t>
            </a:fld>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2377E9-8A85-495A-811E-B52F43D8C112}" type="slidenum">
              <a:rPr lang="en-US"/>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AC05C6-3CF8-4A55-91BE-94F996B22F53}" type="slidenum">
              <a:rPr lang="en-US"/>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8A47BF-019B-4692-8CCF-BA596F4A0093}" type="slidenum">
              <a:rPr lang="en-US"/>
              <a:pPr>
                <a:defRPr/>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980AE671-F031-4B3D-B1B0-D2BA66FB90D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03B5663C-CC53-4E04-A057-462D46F440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7CC37C2-F804-409D-9B2D-F23FE04A3A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5C578001-A2A0-4AB1-BD7A-FA6E3EFC43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B733D907-9FB4-4326-8CAD-82FA27D410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C0408504-8285-4E4A-870C-7CEF4173131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93FF4893-A4DD-435F-903B-BC82D12A455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7EDEFB9-4D4A-4C19-8DCA-39AF3B2BC1AA}"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148570C-C3A4-45D0-A207-142525C42CDB}" type="slidenum">
              <a:rPr lang="en-US"/>
              <a:pPr>
                <a:defRPr/>
              </a:pPr>
              <a:t>‹#›</a:t>
            </a:fld>
            <a:endParaRPr lang="en-US"/>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1CAD42D3-93D2-4CA1-9A9D-5D05AE24E9F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55E00DA1-3521-4F52-AA53-731608E3C57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F4C0CAE-57B1-4B00-9350-43DEDF321E7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19BD9FC-2D9E-4C40-906E-CF4FBF3B07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E2684-838D-4521-92E6-C5C6B88BBBA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4225F9-4580-463D-8025-66FB5B6506E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549F0-A4FF-439D-9D4C-268E7A0607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3E2F61-DD29-48D4-8C1F-EDEA9A571F0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EAD355-91C8-4165-8ABA-9E2774BAA30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DE6F93-F204-4179-BF82-7B92F7ABDE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650B8E1-5C75-4D24-99F0-FDD09DB96CA3}" type="slidenum">
              <a:rPr lang="en-US"/>
              <a:pPr>
                <a:defRPr/>
              </a:pPr>
              <a:t>‹#›</a:t>
            </a:fld>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1118DB3-78B2-448D-BF28-4ECE77A37E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641D72-4F3D-4234-9808-E367F75D53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0C047B3-8348-41AA-ACE2-91BEC0334F4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13AFB5-0092-410F-852C-FC317FF435A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8F91B2-474F-47C1-8E3F-21ABAC2D119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E2684-838D-4521-92E6-C5C6B88BBBA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4225F9-4580-463D-8025-66FB5B6506E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549F0-A4FF-439D-9D4C-268E7A0607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3E2F61-DD29-48D4-8C1F-EDEA9A571F0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EAD355-91C8-4165-8ABA-9E2774BAA30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F79B8C2-071D-478B-A58A-2E0BE730AC59}" type="slidenum">
              <a:rPr lang="en-US"/>
              <a:pPr>
                <a:defRPr/>
              </a:pPr>
              <a:t>‹#›</a:t>
            </a:fld>
            <a:endParaRPr lang="en-US"/>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DE6F93-F204-4179-BF82-7B92F7ABDEE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1118DB3-78B2-448D-BF28-4ECE77A37E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641D72-4F3D-4234-9808-E367F75D53E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0C047B3-8348-41AA-ACE2-91BEC0334F4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13AFB5-0092-410F-852C-FC317FF435A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8F91B2-474F-47C1-8E3F-21ABAC2D119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D4D0938-DF27-4977-BF8D-1E576D483E11}" type="slidenum">
              <a:rPr lang="en-US"/>
              <a:pPr>
                <a:defRPr/>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4E2E698-FC75-411A-AA7A-30B3CD99BA87}" type="slidenum">
              <a:rPr lang="en-US"/>
              <a:pPr>
                <a:defRPr/>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B64C4-EE36-42A6-838A-72BFC31D7CB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81607-5CFE-4372-81DC-7467FA2DC2B3}"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2702B1-DA6C-41CE-BADE-8B45E7844EF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0AB9BA-92BD-4F71-A98F-8B4F9BFCF903}"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2EBB81-9DDE-4BDE-8FDD-63729C351AF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2633677-2077-445E-9436-21D24330F23A}"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FFDD66-35DF-4AE5-A7B4-2971565F75DF}"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976E5A-9177-4A3D-A801-F5AEC9FCAD9A}"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879886-279A-4B2E-9DF3-5286EADF6999}"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63BA90-93CF-4BC7-BC93-0D08FE3CA69E}"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0FC323-2876-46A5-B669-3C7B1E660AA7}"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FD5EA0-F0D7-4672-9B4A-9E022D020B42}"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FAD4A-0A3D-4969-A6C5-CD24EC0F64A2}"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9D5642-417A-482E-BEB3-DA8A5EB82515}"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4E724A-828E-45DB-B530-18560FFDC50C}"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2C3262-9F5B-44C9-B569-F3293C54D74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C6BE88D8-02AE-48B9-AD30-1580AD9BF5E9}"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0BCB0B-5C82-45DC-8454-A07E46C3523A}"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3F9FA1-05DE-4BAA-87B1-1ACEC300BF07}"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46F795-5B54-4492-83A8-E6E30FABE60B}"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BDB7E4-3DCB-4DA5-BFC8-3518CEE41BD5}"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43909C-5244-4514-90A3-D50D8E9A742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83C359-9637-4292-9E43-2DF943F06BA3}"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D0AF6E-0C7F-4C9E-8635-BBC83505B777}"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eaLnBrk="0" hangingPunct="0">
                <a:defRPr/>
              </a:pPr>
              <a:endParaRPr lang="en-US"/>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eaLnBrk="0" hangingPunct="0">
                <a:defRPr/>
              </a:pPr>
              <a:endParaRPr lang="en-US"/>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eaLnBrk="0" hangingPunct="0">
                <a:defRPr/>
              </a:pPr>
              <a:endParaRPr lang="en-US"/>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eaLnBrk="0" hangingPunct="0">
                <a:defRPr/>
              </a:pPr>
              <a:endParaRPr lang="en-US"/>
            </a:p>
          </p:txBody>
        </p:sp>
      </p:grpSp>
      <p:grpSp>
        <p:nvGrpSpPr>
          <p:cNvPr id="10"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eaLnBrk="0" hangingPunct="0">
                <a:defRPr/>
              </a:pPr>
              <a:endParaRPr lang="en-US"/>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eaLnBrk="0" hangingPunct="0">
                <a:defRPr/>
              </a:pPr>
              <a:endParaRPr lang="en-US"/>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eaLnBrk="0" hangingPunct="0">
                <a:defRPr/>
              </a:pPr>
              <a:endParaRPr lang="en-US"/>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eaLnBrk="0" hangingPunct="0">
                <a:defRPr/>
              </a:pPr>
              <a:endParaRPr lang="en-US"/>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eaLnBrk="0" hangingPunct="0">
                <a:defRPr/>
              </a:pPr>
              <a:endParaRPr lang="en-US"/>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eaLnBrk="0" hangingPunct="0">
                <a:defRPr/>
              </a:pPr>
              <a:endParaRPr lang="en-US"/>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eaLnBrk="0" hangingPunct="0">
                <a:defRPr/>
              </a:pPr>
              <a:endParaRPr lang="en-US"/>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eaLnBrk="0" hangingPunct="0">
                <a:defRPr/>
              </a:pPr>
              <a:endParaRPr lang="en-US"/>
            </a:p>
          </p:txBody>
        </p:sp>
      </p:grpSp>
      <p:sp>
        <p:nvSpPr>
          <p:cNvPr id="1759240"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759241"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BCAEDFE-1F6C-4C84-B2F1-8EE6C25F9ECD}"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2728AC5-85A4-40BB-A90E-6FEE41699B80}"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FCB39F0-7C61-4748-92F4-BAD56C16D24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8A2EEA0E-5C4A-49B1-8C10-8DC821CF0BFA}"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DDBDD1B-3356-4F45-8A9D-5C1D88691FD3}"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8425E991-A045-4161-9B1B-6490CB186DD3}"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F8ECA43-612F-4408-A9C4-2CA51FAB134C}"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62AAE78-0E9E-433C-97C3-2CD727C16A07}"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4E0E42D-5436-40E0-A4BA-ADB71928D87B}"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6986E0F-832B-4580-AAF0-A5E66E285EA5}"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C24CD89-D77C-415E-897C-D8402EFBBD2B}"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03F39FE-F631-42EC-8DE4-515E2F83D8C2}"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A71109-C4CA-407A-ACAA-B940EA430F92}"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41A143-5B56-4A35-9238-BC36BC59A5D7}"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D47A2F48-2E26-4146-A96A-30317007725C}"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5B93D4-657C-4625-BF5F-33BA46F8443C}"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EE56F4-D693-49EC-9331-8AAC5A626B0E}"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8B2353-B7AE-4940-BC2E-488E5EF8A42D}"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0FF4CD-1153-4727-BF1E-BAC3A8EDDBB5}"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CF5AE-D377-4617-AA6E-73892E201408}"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3FF3A0-E5CC-4CC6-B87E-E4BEACE75252}"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42838E-F4B0-4FBB-9755-F6480660F43E}" type="slidenum">
              <a:rPr lang="en-US"/>
              <a:pPr>
                <a:defRPr/>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28A03-9EA6-48AC-87EF-1844D3D48DEE}" type="slidenum">
              <a:rPr lang="en-US"/>
              <a:pPr>
                <a:defRPr/>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3F8F4C-6B81-4E34-8581-574882268DA0}"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8461B4F-FD2B-400E-83C3-BA13BFB14E58}"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F645ECE-F21E-49EF-BF8F-27888CEB9F4F}"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FD78AB7-6CEE-4596-85F2-A0076B60EBAF}"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450B5D3-FB9F-4BA1-A4EC-4175A19A1E26}"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FA9FA36-313B-4E08-9971-A121EC07FF80}"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2F5CF0E-7713-4015-8CF4-92A50FDD9175}"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A48450C-AACB-435B-8C8C-24D6EF9A9C3B}"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B2462CE-DC84-4C21-92F6-CA33E75E8FFD}"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DBDDA04-927B-441E-9AC6-16C8E552DA83}"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F018721-91BB-4592-BC37-686DF6DE8CCE}"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B8BC35E-6893-4C25-A335-B92EFB55D94E}"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1B4F7CD-E456-40E8-9891-AA101A18F6AA}"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220BA9A-BF4E-4E8B-B913-87001CB54259}"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54672-A40A-45D6-8535-A2B2BCB0B84A}"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2349F1-F7EE-40A8-8681-9E8C23F00F48}"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88DFA-F26C-4EAC-A16C-A34A188B8CB8}"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C2A12E-8C8D-4889-94A9-BB096DA45042}"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CFC44F-4460-4EF2-B91F-B1A71AE2148B}"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1C459-7BC2-4EDB-955B-72CE9F6BB6DB}"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C6C299-17C2-4D1E-A5FF-A4513066FF78}"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2FBF70-74EF-4964-A0C6-812603D33A65}"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608107-E487-4D5B-B5D6-5EDC46CD4215}"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A1533-1442-4B81-BD04-F65C4253790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2.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6.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7.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4.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25.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8.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6468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9"/>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6468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156468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156468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A46C223A-4641-4F1F-B740-25C4535566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2"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eaLnBrk="0" fontAlgn="base" hangingPunct="0">
        <a:spcBef>
          <a:spcPct val="20000"/>
        </a:spcBef>
        <a:spcAft>
          <a:spcPct val="0"/>
        </a:spcAft>
        <a:defRPr kumimoji="1" sz="2000">
          <a:solidFill>
            <a:schemeClr val="tx2"/>
          </a:solidFill>
          <a:latin typeface="+mn-lt"/>
        </a:defRPr>
      </a:lvl6pPr>
      <a:lvl7pPr marL="2971800" indent="-228600" algn="l" rtl="0" eaLnBrk="0" fontAlgn="base" hangingPunct="0">
        <a:spcBef>
          <a:spcPct val="20000"/>
        </a:spcBef>
        <a:spcAft>
          <a:spcPct val="0"/>
        </a:spcAft>
        <a:defRPr kumimoji="1" sz="2000">
          <a:solidFill>
            <a:schemeClr val="tx2"/>
          </a:solidFill>
          <a:latin typeface="+mn-lt"/>
        </a:defRPr>
      </a:lvl7pPr>
      <a:lvl8pPr marL="3429000" indent="-228600" algn="l" rtl="0" eaLnBrk="0" fontAlgn="base" hangingPunct="0">
        <a:spcBef>
          <a:spcPct val="20000"/>
        </a:spcBef>
        <a:spcAft>
          <a:spcPct val="0"/>
        </a:spcAft>
        <a:defRPr kumimoji="1" sz="2000">
          <a:solidFill>
            <a:schemeClr val="tx2"/>
          </a:solidFill>
          <a:latin typeface="+mn-lt"/>
        </a:defRPr>
      </a:lvl8pPr>
      <a:lvl9pPr marL="3886200" indent="-228600" algn="l" rtl="0" eaLnBrk="0" fontAlgn="base" hangingPunct="0">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49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5CBD50AB-755B-49DD-9D20-9AE453C49E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7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7E9D5A79-400F-4A99-A6EA-FC4426A8AF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9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03CACE30-905E-4694-9690-70122CF4D6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1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DD1F513F-1462-476F-8D8D-9E6A624717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1129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a:solidFill>
                <a:srgbClr val="003300"/>
              </a:solidFill>
            </a:endParaRPr>
          </a:p>
        </p:txBody>
      </p:sp>
      <p:sp>
        <p:nvSpPr>
          <p:cNvPr id="31129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a:solidFill>
                <a:srgbClr val="003300"/>
              </a:solidFill>
            </a:endParaRPr>
          </a:p>
        </p:txBody>
      </p:sp>
      <p:sp>
        <p:nvSpPr>
          <p:cNvPr id="31130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a:solidFill>
                <a:srgbClr val="003300"/>
              </a:solidFill>
            </a:endParaRPr>
          </a:p>
        </p:txBody>
      </p:sp>
      <p:sp>
        <p:nvSpPr>
          <p:cNvPr id="31130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a:solidFill>
                <a:srgbClr val="003300"/>
              </a:solidFill>
            </a:endParaRPr>
          </a:p>
        </p:txBody>
      </p:sp>
      <p:sp>
        <p:nvSpPr>
          <p:cNvPr id="31130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a:solidFill>
                <a:srgbClr val="003300"/>
              </a:solidFill>
            </a:endParaRPr>
          </a:p>
        </p:txBody>
      </p:sp>
      <p:sp>
        <p:nvSpPr>
          <p:cNvPr id="31130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a:solidFill>
                <a:srgbClr val="003300"/>
              </a:solidFill>
            </a:endParaRPr>
          </a:p>
        </p:txBody>
      </p:sp>
      <p:sp>
        <p:nvSpPr>
          <p:cNvPr id="31130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089"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130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a:solidFill>
                  <a:srgbClr val="003300"/>
                </a:solidFill>
                <a:latin typeface="+mn-lt"/>
              </a:defRPr>
            </a:lvl1pPr>
          </a:lstStyle>
          <a:p>
            <a:pPr>
              <a:defRPr/>
            </a:pPr>
            <a:endParaRPr lang="en-US"/>
          </a:p>
        </p:txBody>
      </p:sp>
      <p:sp>
        <p:nvSpPr>
          <p:cNvPr id="31130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a:solidFill>
                  <a:srgbClr val="003300"/>
                </a:solidFill>
                <a:latin typeface="+mn-lt"/>
              </a:defRPr>
            </a:lvl1pPr>
          </a:lstStyle>
          <a:p>
            <a:pPr>
              <a:defRPr/>
            </a:pPr>
            <a:endParaRPr lang="en-US"/>
          </a:p>
        </p:txBody>
      </p:sp>
      <p:sp>
        <p:nvSpPr>
          <p:cNvPr id="31130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a:solidFill>
                  <a:srgbClr val="003300"/>
                </a:solidFill>
                <a:latin typeface="+mn-lt"/>
              </a:defRPr>
            </a:lvl1pPr>
          </a:lstStyle>
          <a:p>
            <a:pPr>
              <a:defRPr/>
            </a:pPr>
            <a:fld id="{05A53EA9-6114-415E-B3E9-F1DDF6EB2F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91298"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6371" name="Rectangle 3"/>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91300" name="Rectangle 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3300"/>
                </a:solidFill>
                <a:latin typeface="+mn-lt"/>
              </a:defRPr>
            </a:lvl1pPr>
          </a:lstStyle>
          <a:p>
            <a:pPr>
              <a:defRPr/>
            </a:pPr>
            <a:endParaRPr lang="en-US"/>
          </a:p>
        </p:txBody>
      </p:sp>
      <p:sp>
        <p:nvSpPr>
          <p:cNvPr id="1591301" name="Rectangle 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3300"/>
                </a:solidFill>
                <a:latin typeface="+mn-lt"/>
              </a:defRPr>
            </a:lvl1pPr>
          </a:lstStyle>
          <a:p>
            <a:pPr>
              <a:defRPr/>
            </a:pPr>
            <a:endParaRPr lang="en-US"/>
          </a:p>
        </p:txBody>
      </p:sp>
      <p:sp>
        <p:nvSpPr>
          <p:cNvPr id="1591302" name="Rectangle 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3300"/>
                </a:solidFill>
                <a:latin typeface="+mn-lt"/>
              </a:defRPr>
            </a:lvl1pPr>
          </a:lstStyle>
          <a:p>
            <a:pPr>
              <a:defRPr/>
            </a:pPr>
            <a:fld id="{724CACBA-FCF1-4CB1-93FD-84BC1217AD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8"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fontAlgn="base">
        <a:spcBef>
          <a:spcPct val="20000"/>
        </a:spcBef>
        <a:spcAft>
          <a:spcPct val="0"/>
        </a:spcAft>
        <a:defRPr kumimoji="1" sz="2000">
          <a:solidFill>
            <a:schemeClr val="tx2"/>
          </a:solidFill>
          <a:latin typeface="+mn-lt"/>
        </a:defRPr>
      </a:lvl6pPr>
      <a:lvl7pPr marL="2971800" indent="-228600" algn="l" rtl="0" fontAlgn="base">
        <a:spcBef>
          <a:spcPct val="20000"/>
        </a:spcBef>
        <a:spcAft>
          <a:spcPct val="0"/>
        </a:spcAft>
        <a:defRPr kumimoji="1" sz="2000">
          <a:solidFill>
            <a:schemeClr val="tx2"/>
          </a:solidFill>
          <a:latin typeface="+mn-lt"/>
        </a:defRPr>
      </a:lvl7pPr>
      <a:lvl8pPr marL="3429000" indent="-228600" algn="l" rtl="0" fontAlgn="base">
        <a:spcBef>
          <a:spcPct val="20000"/>
        </a:spcBef>
        <a:spcAft>
          <a:spcPct val="0"/>
        </a:spcAft>
        <a:defRPr kumimoji="1" sz="2000">
          <a:solidFill>
            <a:schemeClr val="tx2"/>
          </a:solidFill>
          <a:latin typeface="+mn-lt"/>
        </a:defRPr>
      </a:lvl8pPr>
      <a:lvl9pPr marL="3886200" indent="-228600" algn="l" rtl="0" fontAlgn="base">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6468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8659" name="Rectangle 9"/>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6468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3300"/>
                </a:solidFill>
                <a:latin typeface="+mn-lt"/>
              </a:defRPr>
            </a:lvl1pPr>
          </a:lstStyle>
          <a:p>
            <a:pPr>
              <a:defRPr/>
            </a:pPr>
            <a:endParaRPr lang="en-US"/>
          </a:p>
        </p:txBody>
      </p:sp>
      <p:sp>
        <p:nvSpPr>
          <p:cNvPr id="156468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3300"/>
                </a:solidFill>
                <a:latin typeface="+mn-lt"/>
              </a:defRPr>
            </a:lvl1pPr>
          </a:lstStyle>
          <a:p>
            <a:pPr>
              <a:defRPr/>
            </a:pPr>
            <a:endParaRPr lang="en-US"/>
          </a:p>
        </p:txBody>
      </p:sp>
      <p:sp>
        <p:nvSpPr>
          <p:cNvPr id="156468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3300"/>
                </a:solidFill>
                <a:latin typeface="+mn-lt"/>
              </a:defRPr>
            </a:lvl1pPr>
          </a:lstStyle>
          <a:p>
            <a:pPr>
              <a:defRPr/>
            </a:pPr>
            <a:fld id="{1BBDCEA7-A454-4F88-B5C9-9982D0A7BA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9"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eaLnBrk="0" fontAlgn="base" hangingPunct="0">
        <a:spcBef>
          <a:spcPct val="20000"/>
        </a:spcBef>
        <a:spcAft>
          <a:spcPct val="0"/>
        </a:spcAft>
        <a:defRPr kumimoji="1" sz="2000">
          <a:solidFill>
            <a:schemeClr val="tx2"/>
          </a:solidFill>
          <a:latin typeface="+mn-lt"/>
        </a:defRPr>
      </a:lvl6pPr>
      <a:lvl7pPr marL="2971800" indent="-228600" algn="l" rtl="0" eaLnBrk="0" fontAlgn="base" hangingPunct="0">
        <a:spcBef>
          <a:spcPct val="20000"/>
        </a:spcBef>
        <a:spcAft>
          <a:spcPct val="0"/>
        </a:spcAft>
        <a:defRPr kumimoji="1" sz="2000">
          <a:solidFill>
            <a:schemeClr val="tx2"/>
          </a:solidFill>
          <a:latin typeface="+mn-lt"/>
        </a:defRPr>
      </a:lvl7pPr>
      <a:lvl8pPr marL="3429000" indent="-228600" algn="l" rtl="0" eaLnBrk="0" fontAlgn="base" hangingPunct="0">
        <a:spcBef>
          <a:spcPct val="20000"/>
        </a:spcBef>
        <a:spcAft>
          <a:spcPct val="0"/>
        </a:spcAft>
        <a:defRPr kumimoji="1" sz="2000">
          <a:solidFill>
            <a:schemeClr val="tx2"/>
          </a:solidFill>
          <a:latin typeface="+mn-lt"/>
        </a:defRPr>
      </a:lvl8pPr>
      <a:lvl9pPr marL="3886200" indent="-228600" algn="l" rtl="0" eaLnBrk="0" fontAlgn="base" hangingPunct="0">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6468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283" name="Rectangle 9"/>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6468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3300"/>
                </a:solidFill>
                <a:latin typeface="+mn-lt"/>
              </a:defRPr>
            </a:lvl1pPr>
          </a:lstStyle>
          <a:p>
            <a:pPr>
              <a:defRPr/>
            </a:pPr>
            <a:endParaRPr lang="en-US"/>
          </a:p>
        </p:txBody>
      </p:sp>
      <p:sp>
        <p:nvSpPr>
          <p:cNvPr id="156468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3300"/>
                </a:solidFill>
                <a:latin typeface="+mn-lt"/>
              </a:defRPr>
            </a:lvl1pPr>
          </a:lstStyle>
          <a:p>
            <a:pPr>
              <a:defRPr/>
            </a:pPr>
            <a:endParaRPr lang="en-US"/>
          </a:p>
        </p:txBody>
      </p:sp>
      <p:sp>
        <p:nvSpPr>
          <p:cNvPr id="156468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3300"/>
                </a:solidFill>
                <a:latin typeface="+mn-lt"/>
              </a:defRPr>
            </a:lvl1pPr>
          </a:lstStyle>
          <a:p>
            <a:pPr>
              <a:defRPr/>
            </a:pPr>
            <a:fld id="{92ED6E99-49CB-492B-9942-3D52EEDDC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1"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eaLnBrk="0" fontAlgn="base" hangingPunct="0">
        <a:spcBef>
          <a:spcPct val="20000"/>
        </a:spcBef>
        <a:spcAft>
          <a:spcPct val="0"/>
        </a:spcAft>
        <a:defRPr kumimoji="1" sz="2000">
          <a:solidFill>
            <a:schemeClr val="tx2"/>
          </a:solidFill>
          <a:latin typeface="+mn-lt"/>
        </a:defRPr>
      </a:lvl6pPr>
      <a:lvl7pPr marL="2971800" indent="-228600" algn="l" rtl="0" eaLnBrk="0" fontAlgn="base" hangingPunct="0">
        <a:spcBef>
          <a:spcPct val="20000"/>
        </a:spcBef>
        <a:spcAft>
          <a:spcPct val="0"/>
        </a:spcAft>
        <a:defRPr kumimoji="1" sz="2000">
          <a:solidFill>
            <a:schemeClr val="tx2"/>
          </a:solidFill>
          <a:latin typeface="+mn-lt"/>
        </a:defRPr>
      </a:lvl7pPr>
      <a:lvl8pPr marL="3429000" indent="-228600" algn="l" rtl="0" eaLnBrk="0" fontAlgn="base" hangingPunct="0">
        <a:spcBef>
          <a:spcPct val="20000"/>
        </a:spcBef>
        <a:spcAft>
          <a:spcPct val="0"/>
        </a:spcAft>
        <a:defRPr kumimoji="1" sz="2000">
          <a:solidFill>
            <a:schemeClr val="tx2"/>
          </a:solidFill>
          <a:latin typeface="+mn-lt"/>
        </a:defRPr>
      </a:lvl8pPr>
      <a:lvl9pPr marL="3886200" indent="-228600" algn="l" rtl="0" eaLnBrk="0" fontAlgn="base" hangingPunct="0">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91298"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5379" name="Rectangle 3"/>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91300" name="Rectangle 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3300"/>
                </a:solidFill>
                <a:latin typeface="+mn-lt"/>
              </a:defRPr>
            </a:lvl1pPr>
          </a:lstStyle>
          <a:p>
            <a:pPr>
              <a:defRPr/>
            </a:pPr>
            <a:endParaRPr lang="en-US"/>
          </a:p>
        </p:txBody>
      </p:sp>
      <p:sp>
        <p:nvSpPr>
          <p:cNvPr id="1591301" name="Rectangle 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3300"/>
                </a:solidFill>
                <a:latin typeface="+mn-lt"/>
              </a:defRPr>
            </a:lvl1pPr>
          </a:lstStyle>
          <a:p>
            <a:pPr>
              <a:defRPr/>
            </a:pPr>
            <a:endParaRPr lang="en-US"/>
          </a:p>
        </p:txBody>
      </p:sp>
      <p:sp>
        <p:nvSpPr>
          <p:cNvPr id="1591302" name="Rectangle 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3300"/>
                </a:solidFill>
                <a:latin typeface="+mn-lt"/>
              </a:defRPr>
            </a:lvl1pPr>
          </a:lstStyle>
          <a:p>
            <a:pPr>
              <a:defRPr/>
            </a:pPr>
            <a:fld id="{5688863D-5726-4BF8-B7B8-31EC5592AF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ransition/>
  <p:timing>
    <p:tnLst>
      <p:par>
        <p:cTn id="1" dur="indefinite" restart="never" nodeType="tmRoot"/>
      </p:par>
    </p:tnLst>
  </p:timing>
  <p:txStyles>
    <p:titleStyle>
      <a:lvl1pPr algn="l" rtl="0" fontAlgn="base">
        <a:spcBef>
          <a:spcPct val="0"/>
        </a:spcBef>
        <a:spcAft>
          <a:spcPct val="0"/>
        </a:spcAft>
        <a:defRPr kumimoji="1" sz="2800" i="1">
          <a:solidFill>
            <a:schemeClr val="tx2"/>
          </a:solidFill>
          <a:latin typeface="+mj-lt"/>
          <a:ea typeface="+mj-ea"/>
          <a:cs typeface="+mj-cs"/>
        </a:defRPr>
      </a:lvl1pPr>
      <a:lvl2pPr algn="l" rtl="0" fontAlgn="base">
        <a:spcBef>
          <a:spcPct val="0"/>
        </a:spcBef>
        <a:spcAft>
          <a:spcPct val="0"/>
        </a:spcAft>
        <a:defRPr kumimoji="1" sz="2800" i="1">
          <a:solidFill>
            <a:schemeClr val="tx2"/>
          </a:solidFill>
          <a:latin typeface="Verdana" pitchFamily="34" charset="0"/>
        </a:defRPr>
      </a:lvl2pPr>
      <a:lvl3pPr algn="l" rtl="0" fontAlgn="base">
        <a:spcBef>
          <a:spcPct val="0"/>
        </a:spcBef>
        <a:spcAft>
          <a:spcPct val="0"/>
        </a:spcAft>
        <a:defRPr kumimoji="1" sz="2800" i="1">
          <a:solidFill>
            <a:schemeClr val="tx2"/>
          </a:solidFill>
          <a:latin typeface="Verdana" pitchFamily="34" charset="0"/>
        </a:defRPr>
      </a:lvl3pPr>
      <a:lvl4pPr algn="l" rtl="0" fontAlgn="base">
        <a:spcBef>
          <a:spcPct val="0"/>
        </a:spcBef>
        <a:spcAft>
          <a:spcPct val="0"/>
        </a:spcAft>
        <a:defRPr kumimoji="1" sz="2800" i="1">
          <a:solidFill>
            <a:schemeClr val="tx2"/>
          </a:solidFill>
          <a:latin typeface="Verdana" pitchFamily="34" charset="0"/>
        </a:defRPr>
      </a:lvl4pPr>
      <a:lvl5pPr algn="l" rtl="0" fontAlgn="base">
        <a:spcBef>
          <a:spcPct val="0"/>
        </a:spcBef>
        <a:spcAft>
          <a:spcPct val="0"/>
        </a:spcAft>
        <a:defRPr kumimoji="1" sz="2800" i="1">
          <a:solidFill>
            <a:schemeClr val="tx2"/>
          </a:solidFill>
          <a:latin typeface="Verdana" pitchFamily="34" charset="0"/>
        </a:defRPr>
      </a:lvl5pPr>
      <a:lvl6pPr marL="457200" algn="l" rtl="0" fontAlgn="base">
        <a:spcBef>
          <a:spcPct val="0"/>
        </a:spcBef>
        <a:spcAft>
          <a:spcPct val="0"/>
        </a:spcAft>
        <a:defRPr kumimoji="1" sz="2800" i="1">
          <a:solidFill>
            <a:schemeClr val="tx2"/>
          </a:solidFill>
          <a:latin typeface="Verdana" pitchFamily="34" charset="0"/>
        </a:defRPr>
      </a:lvl6pPr>
      <a:lvl7pPr marL="914400" algn="l" rtl="0" fontAlgn="base">
        <a:spcBef>
          <a:spcPct val="0"/>
        </a:spcBef>
        <a:spcAft>
          <a:spcPct val="0"/>
        </a:spcAft>
        <a:defRPr kumimoji="1" sz="2800" i="1">
          <a:solidFill>
            <a:schemeClr val="tx2"/>
          </a:solidFill>
          <a:latin typeface="Verdana" pitchFamily="34" charset="0"/>
        </a:defRPr>
      </a:lvl7pPr>
      <a:lvl8pPr marL="1371600" algn="l" rtl="0" fontAlgn="base">
        <a:spcBef>
          <a:spcPct val="0"/>
        </a:spcBef>
        <a:spcAft>
          <a:spcPct val="0"/>
        </a:spcAft>
        <a:defRPr kumimoji="1" sz="2800" i="1">
          <a:solidFill>
            <a:schemeClr val="tx2"/>
          </a:solidFill>
          <a:latin typeface="Verdana" pitchFamily="34" charset="0"/>
        </a:defRPr>
      </a:lvl8pPr>
      <a:lvl9pPr marL="1828800" algn="l" rtl="0" fontAlgn="base">
        <a:spcBef>
          <a:spcPct val="0"/>
        </a:spcBef>
        <a:spcAft>
          <a:spcPct val="0"/>
        </a:spcAft>
        <a:defRPr kumimoji="1" sz="2800" i="1">
          <a:solidFill>
            <a:schemeClr val="tx2"/>
          </a:solidFill>
          <a:latin typeface="Verdana" pitchFamily="34" charset="0"/>
        </a:defRPr>
      </a:lvl9pPr>
    </p:titleStyle>
    <p:bodyStyle>
      <a:lvl1pPr marL="342900" indent="-342900" algn="l" rtl="0" fontAlgn="base">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fontAlgn="base">
        <a:spcBef>
          <a:spcPct val="20000"/>
        </a:spcBef>
        <a:spcAft>
          <a:spcPct val="0"/>
        </a:spcAft>
        <a:buChar char="–"/>
        <a:defRPr kumimoji="1" sz="2800">
          <a:solidFill>
            <a:schemeClr val="tx1"/>
          </a:solidFill>
          <a:latin typeface="+mn-lt"/>
        </a:defRPr>
      </a:lvl2pPr>
      <a:lvl3pPr marL="1314450" indent="-228600" algn="l" rtl="0" fontAlgn="base">
        <a:spcBef>
          <a:spcPct val="20000"/>
        </a:spcBef>
        <a:spcAft>
          <a:spcPct val="0"/>
        </a:spcAft>
        <a:buChar char="•"/>
        <a:defRPr kumimoji="1" sz="2400">
          <a:solidFill>
            <a:schemeClr val="tx1"/>
          </a:solidFill>
          <a:latin typeface="+mn-lt"/>
        </a:defRPr>
      </a:lvl3pPr>
      <a:lvl4pPr marL="1657350" indent="-228600" algn="l" rtl="0" fontAlgn="base">
        <a:spcBef>
          <a:spcPct val="20000"/>
        </a:spcBef>
        <a:spcAft>
          <a:spcPct val="0"/>
        </a:spcAft>
        <a:buChar char="–"/>
        <a:defRPr kumimoji="1" sz="2000">
          <a:solidFill>
            <a:schemeClr val="tx1"/>
          </a:solidFill>
          <a:latin typeface="+mn-lt"/>
        </a:defRPr>
      </a:lvl4pPr>
      <a:lvl5pPr marL="2057400" indent="-228600" algn="l" rtl="0" fontAlgn="base">
        <a:spcBef>
          <a:spcPct val="20000"/>
        </a:spcBef>
        <a:spcAft>
          <a:spcPct val="0"/>
        </a:spcAft>
        <a:buChar char="»"/>
        <a:defRPr kumimoji="1" sz="2000">
          <a:solidFill>
            <a:schemeClr val="tx2"/>
          </a:solidFill>
          <a:latin typeface="+mn-lt"/>
        </a:defRPr>
      </a:lvl5pPr>
      <a:lvl6pPr marL="2514600" indent="-228600" algn="l" rtl="0" fontAlgn="base">
        <a:spcBef>
          <a:spcPct val="20000"/>
        </a:spcBef>
        <a:spcAft>
          <a:spcPct val="0"/>
        </a:spcAft>
        <a:buChar char="»"/>
        <a:defRPr kumimoji="1" sz="2000">
          <a:solidFill>
            <a:schemeClr val="tx2"/>
          </a:solidFill>
          <a:latin typeface="+mn-lt"/>
        </a:defRPr>
      </a:lvl6pPr>
      <a:lvl7pPr marL="2971800" indent="-228600" algn="l" rtl="0" fontAlgn="base">
        <a:spcBef>
          <a:spcPct val="20000"/>
        </a:spcBef>
        <a:spcAft>
          <a:spcPct val="0"/>
        </a:spcAft>
        <a:buChar char="»"/>
        <a:defRPr kumimoji="1" sz="2000">
          <a:solidFill>
            <a:schemeClr val="tx2"/>
          </a:solidFill>
          <a:latin typeface="+mn-lt"/>
        </a:defRPr>
      </a:lvl7pPr>
      <a:lvl8pPr marL="3429000" indent="-228600" algn="l" rtl="0" fontAlgn="base">
        <a:spcBef>
          <a:spcPct val="20000"/>
        </a:spcBef>
        <a:spcAft>
          <a:spcPct val="0"/>
        </a:spcAft>
        <a:buChar char="»"/>
        <a:defRPr kumimoji="1" sz="2000">
          <a:solidFill>
            <a:schemeClr val="tx2"/>
          </a:solidFill>
          <a:latin typeface="+mn-lt"/>
        </a:defRPr>
      </a:lvl8pPr>
      <a:lvl9pPr marL="3886200" indent="-228600" algn="l" rtl="0" fontAlgn="base">
        <a:spcBef>
          <a:spcPct val="20000"/>
        </a:spcBef>
        <a:spcAft>
          <a:spcPct val="0"/>
        </a:spcAft>
        <a:buChar char="»"/>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6468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9"/>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6468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solidFill>
                <a:srgbClr val="003300"/>
              </a:solidFill>
            </a:endParaRPr>
          </a:p>
        </p:txBody>
      </p:sp>
      <p:sp>
        <p:nvSpPr>
          <p:cNvPr id="156468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solidFill>
                <a:srgbClr val="003300"/>
              </a:solidFill>
            </a:endParaRPr>
          </a:p>
        </p:txBody>
      </p:sp>
      <p:sp>
        <p:nvSpPr>
          <p:cNvPr id="156468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A46C223A-4641-4F1F-B740-25C453556610}"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eaLnBrk="0" fontAlgn="base" hangingPunct="0">
        <a:spcBef>
          <a:spcPct val="20000"/>
        </a:spcBef>
        <a:spcAft>
          <a:spcPct val="0"/>
        </a:spcAft>
        <a:defRPr kumimoji="1" sz="2000">
          <a:solidFill>
            <a:schemeClr val="tx2"/>
          </a:solidFill>
          <a:latin typeface="+mn-lt"/>
        </a:defRPr>
      </a:lvl6pPr>
      <a:lvl7pPr marL="2971800" indent="-228600" algn="l" rtl="0" eaLnBrk="0" fontAlgn="base" hangingPunct="0">
        <a:spcBef>
          <a:spcPct val="20000"/>
        </a:spcBef>
        <a:spcAft>
          <a:spcPct val="0"/>
        </a:spcAft>
        <a:defRPr kumimoji="1" sz="2000">
          <a:solidFill>
            <a:schemeClr val="tx2"/>
          </a:solidFill>
          <a:latin typeface="+mn-lt"/>
        </a:defRPr>
      </a:lvl7pPr>
      <a:lvl8pPr marL="3429000" indent="-228600" algn="l" rtl="0" eaLnBrk="0" fontAlgn="base" hangingPunct="0">
        <a:spcBef>
          <a:spcPct val="20000"/>
        </a:spcBef>
        <a:spcAft>
          <a:spcPct val="0"/>
        </a:spcAft>
        <a:defRPr kumimoji="1" sz="2000">
          <a:solidFill>
            <a:schemeClr val="tx2"/>
          </a:solidFill>
          <a:latin typeface="+mn-lt"/>
        </a:defRPr>
      </a:lvl8pPr>
      <a:lvl9pPr marL="3886200" indent="-228600" algn="l" rtl="0" eaLnBrk="0" fontAlgn="base" hangingPunct="0">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91298"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91300" name="Rectangle 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1591301" name="Rectangle 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1591302" name="Rectangle 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E217873C-7D96-4FD1-9E41-844DB05B20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3"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fontAlgn="base">
        <a:spcBef>
          <a:spcPct val="20000"/>
        </a:spcBef>
        <a:spcAft>
          <a:spcPct val="0"/>
        </a:spcAft>
        <a:defRPr kumimoji="1" sz="2000">
          <a:solidFill>
            <a:schemeClr val="tx2"/>
          </a:solidFill>
          <a:latin typeface="+mn-lt"/>
        </a:defRPr>
      </a:lvl6pPr>
      <a:lvl7pPr marL="2971800" indent="-228600" algn="l" rtl="0" fontAlgn="base">
        <a:spcBef>
          <a:spcPct val="20000"/>
        </a:spcBef>
        <a:spcAft>
          <a:spcPct val="0"/>
        </a:spcAft>
        <a:defRPr kumimoji="1" sz="2000">
          <a:solidFill>
            <a:schemeClr val="tx2"/>
          </a:solidFill>
          <a:latin typeface="+mn-lt"/>
        </a:defRPr>
      </a:lvl7pPr>
      <a:lvl8pPr marL="3429000" indent="-228600" algn="l" rtl="0" fontAlgn="base">
        <a:spcBef>
          <a:spcPct val="20000"/>
        </a:spcBef>
        <a:spcAft>
          <a:spcPct val="0"/>
        </a:spcAft>
        <a:defRPr kumimoji="1" sz="2000">
          <a:solidFill>
            <a:schemeClr val="tx2"/>
          </a:solidFill>
          <a:latin typeface="+mn-lt"/>
        </a:defRPr>
      </a:lvl8pPr>
      <a:lvl9pPr marL="3886200" indent="-228600" algn="l" rtl="0" fontAlgn="base">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mn-lt"/>
              </a:defRPr>
            </a:lvl1pPr>
          </a:lstStyle>
          <a:p>
            <a:pPr>
              <a:defRPr/>
            </a:pPr>
            <a:fld id="{D1603D88-9D22-420C-AE23-A32B01ACBFB2}"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97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9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799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799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973871D-EDC5-44AB-9CE5-65EB3F588DB1}"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91298"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91300" name="Rectangle 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solidFill>
                <a:srgbClr val="003300"/>
              </a:solidFill>
            </a:endParaRPr>
          </a:p>
        </p:txBody>
      </p:sp>
      <p:sp>
        <p:nvSpPr>
          <p:cNvPr id="1591301" name="Rectangle 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solidFill>
                <a:srgbClr val="003300"/>
              </a:solidFill>
            </a:endParaRPr>
          </a:p>
        </p:txBody>
      </p:sp>
      <p:sp>
        <p:nvSpPr>
          <p:cNvPr id="1591302" name="Rectangle 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E217873C-7D96-4FD1-9E41-844DB05B20A7}"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fontAlgn="base">
        <a:spcBef>
          <a:spcPct val="20000"/>
        </a:spcBef>
        <a:spcAft>
          <a:spcPct val="0"/>
        </a:spcAft>
        <a:defRPr kumimoji="1" sz="2000">
          <a:solidFill>
            <a:schemeClr val="tx2"/>
          </a:solidFill>
          <a:latin typeface="+mn-lt"/>
        </a:defRPr>
      </a:lvl6pPr>
      <a:lvl7pPr marL="2971800" indent="-228600" algn="l" rtl="0" fontAlgn="base">
        <a:spcBef>
          <a:spcPct val="20000"/>
        </a:spcBef>
        <a:spcAft>
          <a:spcPct val="0"/>
        </a:spcAft>
        <a:defRPr kumimoji="1" sz="2000">
          <a:solidFill>
            <a:schemeClr val="tx2"/>
          </a:solidFill>
          <a:latin typeface="+mn-lt"/>
        </a:defRPr>
      </a:lvl7pPr>
      <a:lvl8pPr marL="3429000" indent="-228600" algn="l" rtl="0" fontAlgn="base">
        <a:spcBef>
          <a:spcPct val="20000"/>
        </a:spcBef>
        <a:spcAft>
          <a:spcPct val="0"/>
        </a:spcAft>
        <a:defRPr kumimoji="1" sz="2000">
          <a:solidFill>
            <a:schemeClr val="tx2"/>
          </a:solidFill>
          <a:latin typeface="+mn-lt"/>
        </a:defRPr>
      </a:lvl8pPr>
      <a:lvl9pPr marL="3886200" indent="-228600" algn="l" rtl="0" fontAlgn="base">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91298"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91300" name="Rectangle 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solidFill>
                <a:srgbClr val="003300"/>
              </a:solidFill>
            </a:endParaRPr>
          </a:p>
        </p:txBody>
      </p:sp>
      <p:sp>
        <p:nvSpPr>
          <p:cNvPr id="1591301" name="Rectangle 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solidFill>
                <a:srgbClr val="003300"/>
              </a:solidFill>
            </a:endParaRPr>
          </a:p>
        </p:txBody>
      </p:sp>
      <p:sp>
        <p:nvSpPr>
          <p:cNvPr id="1591302" name="Rectangle 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E217873C-7D96-4FD1-9E41-844DB05B20A7}"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fontAlgn="base">
        <a:spcBef>
          <a:spcPct val="20000"/>
        </a:spcBef>
        <a:spcAft>
          <a:spcPct val="0"/>
        </a:spcAft>
        <a:defRPr kumimoji="1" sz="2000">
          <a:solidFill>
            <a:schemeClr val="tx2"/>
          </a:solidFill>
          <a:latin typeface="+mn-lt"/>
        </a:defRPr>
      </a:lvl6pPr>
      <a:lvl7pPr marL="2971800" indent="-228600" algn="l" rtl="0" fontAlgn="base">
        <a:spcBef>
          <a:spcPct val="20000"/>
        </a:spcBef>
        <a:spcAft>
          <a:spcPct val="0"/>
        </a:spcAft>
        <a:defRPr kumimoji="1" sz="2000">
          <a:solidFill>
            <a:schemeClr val="tx2"/>
          </a:solidFill>
          <a:latin typeface="+mn-lt"/>
        </a:defRPr>
      </a:lvl7pPr>
      <a:lvl8pPr marL="3429000" indent="-228600" algn="l" rtl="0" fontAlgn="base">
        <a:spcBef>
          <a:spcPct val="20000"/>
        </a:spcBef>
        <a:spcAft>
          <a:spcPct val="0"/>
        </a:spcAft>
        <a:defRPr kumimoji="1" sz="2000">
          <a:solidFill>
            <a:schemeClr val="tx2"/>
          </a:solidFill>
          <a:latin typeface="+mn-lt"/>
        </a:defRPr>
      </a:lvl8pPr>
      <a:lvl9pPr marL="3886200" indent="-228600" algn="l" rtl="0" fontAlgn="base">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6468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9"/>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6468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solidFill>
                <a:srgbClr val="003300"/>
              </a:solidFill>
            </a:endParaRPr>
          </a:p>
        </p:txBody>
      </p:sp>
      <p:sp>
        <p:nvSpPr>
          <p:cNvPr id="156468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solidFill>
                <a:srgbClr val="003300"/>
              </a:solidFill>
            </a:endParaRPr>
          </a:p>
        </p:txBody>
      </p:sp>
      <p:sp>
        <p:nvSpPr>
          <p:cNvPr id="156468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A46C223A-4641-4F1F-B740-25C453556610}"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eaLnBrk="0" fontAlgn="base" hangingPunct="0">
        <a:spcBef>
          <a:spcPct val="20000"/>
        </a:spcBef>
        <a:spcAft>
          <a:spcPct val="0"/>
        </a:spcAft>
        <a:defRPr kumimoji="1" sz="2000">
          <a:solidFill>
            <a:schemeClr val="tx2"/>
          </a:solidFill>
          <a:latin typeface="+mn-lt"/>
        </a:defRPr>
      </a:lvl6pPr>
      <a:lvl7pPr marL="2971800" indent="-228600" algn="l" rtl="0" eaLnBrk="0" fontAlgn="base" hangingPunct="0">
        <a:spcBef>
          <a:spcPct val="20000"/>
        </a:spcBef>
        <a:spcAft>
          <a:spcPct val="0"/>
        </a:spcAft>
        <a:defRPr kumimoji="1" sz="2000">
          <a:solidFill>
            <a:schemeClr val="tx2"/>
          </a:solidFill>
          <a:latin typeface="+mn-lt"/>
        </a:defRPr>
      </a:lvl7pPr>
      <a:lvl8pPr marL="3429000" indent="-228600" algn="l" rtl="0" eaLnBrk="0" fontAlgn="base" hangingPunct="0">
        <a:spcBef>
          <a:spcPct val="20000"/>
        </a:spcBef>
        <a:spcAft>
          <a:spcPct val="0"/>
        </a:spcAft>
        <a:defRPr kumimoji="1" sz="2000">
          <a:solidFill>
            <a:schemeClr val="tx2"/>
          </a:solidFill>
          <a:latin typeface="+mn-lt"/>
        </a:defRPr>
      </a:lvl8pPr>
      <a:lvl9pPr marL="3886200" indent="-228600" algn="l" rtl="0" eaLnBrk="0" fontAlgn="base" hangingPunct="0">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56468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9"/>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6468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solidFill>
                <a:srgbClr val="003300"/>
              </a:solidFill>
            </a:endParaRPr>
          </a:p>
        </p:txBody>
      </p:sp>
      <p:sp>
        <p:nvSpPr>
          <p:cNvPr id="156468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solidFill>
                <a:srgbClr val="003300"/>
              </a:solidFill>
            </a:endParaRPr>
          </a:p>
        </p:txBody>
      </p:sp>
      <p:sp>
        <p:nvSpPr>
          <p:cNvPr id="156468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A46C223A-4641-4F1F-B740-25C453556610}"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 id="2147484538" r:id="rId12"/>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5pPr>
      <a:lvl6pPr marL="4572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6pPr>
      <a:lvl7pPr marL="9144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7pPr>
      <a:lvl8pPr marL="13716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8pPr>
      <a:lvl9pPr marL="1828800" algn="l" rtl="0" eaLnBrk="0" fontAlgn="base" hangingPunct="0">
        <a:spcBef>
          <a:spcPct val="0"/>
        </a:spcBef>
        <a:spcAft>
          <a:spcPct val="0"/>
        </a:spcAft>
        <a:defRPr kumimoji="1" sz="2800" i="1">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eaLnBrk="0" fontAlgn="base" hangingPunct="0">
        <a:spcBef>
          <a:spcPct val="20000"/>
        </a:spcBef>
        <a:spcAft>
          <a:spcPct val="0"/>
        </a:spcAft>
        <a:defRPr kumimoji="1" sz="2000">
          <a:solidFill>
            <a:schemeClr val="tx2"/>
          </a:solidFill>
          <a:latin typeface="+mn-lt"/>
        </a:defRPr>
      </a:lvl6pPr>
      <a:lvl7pPr marL="2971800" indent="-228600" algn="l" rtl="0" eaLnBrk="0" fontAlgn="base" hangingPunct="0">
        <a:spcBef>
          <a:spcPct val="20000"/>
        </a:spcBef>
        <a:spcAft>
          <a:spcPct val="0"/>
        </a:spcAft>
        <a:defRPr kumimoji="1" sz="2000">
          <a:solidFill>
            <a:schemeClr val="tx2"/>
          </a:solidFill>
          <a:latin typeface="+mn-lt"/>
        </a:defRPr>
      </a:lvl7pPr>
      <a:lvl8pPr marL="3429000" indent="-228600" algn="l" rtl="0" eaLnBrk="0" fontAlgn="base" hangingPunct="0">
        <a:spcBef>
          <a:spcPct val="20000"/>
        </a:spcBef>
        <a:spcAft>
          <a:spcPct val="0"/>
        </a:spcAft>
        <a:defRPr kumimoji="1" sz="2000">
          <a:solidFill>
            <a:schemeClr val="tx2"/>
          </a:solidFill>
          <a:latin typeface="+mn-lt"/>
        </a:defRPr>
      </a:lvl8pPr>
      <a:lvl9pPr marL="3886200" indent="-228600" algn="l" rtl="0" eaLnBrk="0" fontAlgn="base" hangingPunct="0">
        <a:spcBef>
          <a:spcPct val="20000"/>
        </a:spcBef>
        <a:spcAft>
          <a:spcPct val="0"/>
        </a:spcAft>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37DEAE51-422F-4D44-8973-E27BC60FA2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9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98B29583-758E-46B1-9DD2-F05485B96062}"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97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9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799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799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973871D-EDC5-44AB-9CE5-65EB3F588DB1}"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97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9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799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799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973871D-EDC5-44AB-9CE5-65EB3F588DB1}"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60973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eaLnBrk="0" hangingPunct="0">
              <a:defRPr/>
            </a:pPr>
            <a:endParaRPr lang="en-US"/>
          </a:p>
        </p:txBody>
      </p:sp>
      <p:sp>
        <p:nvSpPr>
          <p:cNvPr id="160973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eaLnBrk="0" hangingPunct="0">
              <a:defRPr/>
            </a:pPr>
            <a:endParaRPr lang="en-US"/>
          </a:p>
        </p:txBody>
      </p:sp>
      <p:sp>
        <p:nvSpPr>
          <p:cNvPr id="160973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eaLnBrk="0" hangingPunct="0">
              <a:defRPr/>
            </a:pPr>
            <a:endParaRPr lang="en-US"/>
          </a:p>
        </p:txBody>
      </p:sp>
      <p:sp>
        <p:nvSpPr>
          <p:cNvPr id="160973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eaLnBrk="0" hangingPunct="0">
              <a:defRPr/>
            </a:pPr>
            <a:endParaRPr lang="en-US"/>
          </a:p>
        </p:txBody>
      </p:sp>
      <p:sp>
        <p:nvSpPr>
          <p:cNvPr id="160973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eaLnBrk="0" hangingPunct="0">
              <a:defRPr/>
            </a:pPr>
            <a:endParaRPr lang="en-US"/>
          </a:p>
        </p:txBody>
      </p:sp>
      <p:sp>
        <p:nvSpPr>
          <p:cNvPr id="160973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eaLnBrk="0" hangingPunct="0">
              <a:defRPr/>
            </a:pPr>
            <a:endParaRPr lang="en-US"/>
          </a:p>
        </p:txBody>
      </p:sp>
      <p:sp>
        <p:nvSpPr>
          <p:cNvPr id="160973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973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160973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160974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15ACE8A-1B02-4AD7-B11D-45D0AADD7F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4"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mn-lt"/>
              </a:defRPr>
            </a:lvl1pPr>
          </a:lstStyle>
          <a:p>
            <a:pPr>
              <a:defRPr/>
            </a:pPr>
            <a:fld id="{D1603D88-9D22-420C-AE23-A32B01ACBF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mn-lt"/>
              </a:defRPr>
            </a:lvl1pPr>
          </a:lstStyle>
          <a:p>
            <a:pPr>
              <a:defRPr/>
            </a:pPr>
            <a:fld id="{DDB91DD0-8217-47B4-A946-947B5B04F3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38100" y="-12700"/>
            <a:ext cx="9239250" cy="6940550"/>
            <a:chOff x="-12" y="-10"/>
            <a:chExt cx="5820" cy="4372"/>
          </a:xfrm>
        </p:grpSpPr>
        <p:sp>
          <p:nvSpPr>
            <p:cNvPr id="1758211"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eaLnBrk="0" hangingPunct="0">
                <a:defRPr/>
              </a:pPr>
              <a:endParaRPr lang="en-US"/>
            </a:p>
          </p:txBody>
        </p:sp>
        <p:sp>
          <p:nvSpPr>
            <p:cNvPr id="1758212"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eaLnBrk="0" hangingPunct="0">
                <a:defRPr/>
              </a:pPr>
              <a:endParaRPr lang="en-US"/>
            </a:p>
          </p:txBody>
        </p:sp>
        <p:sp>
          <p:nvSpPr>
            <p:cNvPr id="1758213"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eaLnBrk="0" hangingPunct="0">
                <a:defRPr/>
              </a:pPr>
              <a:endParaRPr lang="en-US"/>
            </a:p>
          </p:txBody>
        </p:sp>
        <p:sp>
          <p:nvSpPr>
            <p:cNvPr id="1758214"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eaLnBrk="0" hangingPunct="0">
                <a:defRPr/>
              </a:pPr>
              <a:endParaRPr lang="en-US"/>
            </a:p>
          </p:txBody>
        </p:sp>
        <p:sp>
          <p:nvSpPr>
            <p:cNvPr id="1758215"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eaLnBrk="0" hangingPunct="0">
                <a:defRPr/>
              </a:pPr>
              <a:endParaRPr lang="en-US"/>
            </a:p>
          </p:txBody>
        </p:sp>
      </p:grpSp>
      <p:sp>
        <p:nvSpPr>
          <p:cNvPr id="6349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349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58218"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chemeClr val="tx1"/>
                </a:solidFill>
                <a:latin typeface="+mn-lt"/>
              </a:defRPr>
            </a:lvl1pPr>
          </a:lstStyle>
          <a:p>
            <a:pPr>
              <a:defRPr/>
            </a:pPr>
            <a:endParaRPr lang="en-US"/>
          </a:p>
        </p:txBody>
      </p:sp>
      <p:sp>
        <p:nvSpPr>
          <p:cNvPr id="1758219"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mn-lt"/>
              </a:defRPr>
            </a:lvl1pPr>
          </a:lstStyle>
          <a:p>
            <a:pPr>
              <a:defRPr/>
            </a:pPr>
            <a:endParaRPr lang="en-US"/>
          </a:p>
        </p:txBody>
      </p:sp>
      <p:sp>
        <p:nvSpPr>
          <p:cNvPr id="1758220"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mn-lt"/>
              </a:defRPr>
            </a:lvl1pPr>
          </a:lstStyle>
          <a:p>
            <a:pPr>
              <a:defRPr/>
            </a:pPr>
            <a:fld id="{3A2C8796-120B-48CD-B442-0EE25DF55FE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45"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762000" y="1828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endParaRPr lang="en-US" smtClean="0"/>
          </a:p>
        </p:txBody>
      </p:sp>
      <p:sp>
        <p:nvSpPr>
          <p:cNvPr id="1591300" name="Rectangle 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1591301" name="Rectangle 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1591302" name="Rectangle 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89449093-790A-4ECF-AD6B-3F5C340B78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i="1">
          <a:solidFill>
            <a:schemeClr val="tx2"/>
          </a:solidFill>
          <a:latin typeface="+mj-lt"/>
          <a:ea typeface="+mj-ea"/>
          <a:cs typeface="+mj-cs"/>
        </a:defRPr>
      </a:lvl1pPr>
      <a:lvl2pPr algn="l" rtl="0" eaLnBrk="0" fontAlgn="base" hangingPunct="0">
        <a:spcBef>
          <a:spcPct val="0"/>
        </a:spcBef>
        <a:spcAft>
          <a:spcPct val="0"/>
        </a:spcAft>
        <a:defRPr kumimoji="1" sz="2800" i="1">
          <a:solidFill>
            <a:schemeClr val="tx2"/>
          </a:solidFill>
          <a:latin typeface="Verdana" pitchFamily="34" charset="0"/>
        </a:defRPr>
      </a:lvl2pPr>
      <a:lvl3pPr algn="l" rtl="0" eaLnBrk="0" fontAlgn="base" hangingPunct="0">
        <a:spcBef>
          <a:spcPct val="0"/>
        </a:spcBef>
        <a:spcAft>
          <a:spcPct val="0"/>
        </a:spcAft>
        <a:defRPr kumimoji="1" sz="2800" i="1">
          <a:solidFill>
            <a:schemeClr val="tx2"/>
          </a:solidFill>
          <a:latin typeface="Verdana" pitchFamily="34" charset="0"/>
        </a:defRPr>
      </a:lvl3pPr>
      <a:lvl4pPr algn="l" rtl="0" eaLnBrk="0" fontAlgn="base" hangingPunct="0">
        <a:spcBef>
          <a:spcPct val="0"/>
        </a:spcBef>
        <a:spcAft>
          <a:spcPct val="0"/>
        </a:spcAft>
        <a:defRPr kumimoji="1" sz="2800" i="1">
          <a:solidFill>
            <a:schemeClr val="tx2"/>
          </a:solidFill>
          <a:latin typeface="Verdana" pitchFamily="34" charset="0"/>
        </a:defRPr>
      </a:lvl4pPr>
      <a:lvl5pPr algn="l" rtl="0" eaLnBrk="0" fontAlgn="base" hangingPunct="0">
        <a:spcBef>
          <a:spcPct val="0"/>
        </a:spcBef>
        <a:spcAft>
          <a:spcPct val="0"/>
        </a:spcAft>
        <a:defRPr kumimoji="1" sz="2800" i="1">
          <a:solidFill>
            <a:schemeClr val="tx2"/>
          </a:solidFill>
          <a:latin typeface="Verdana" pitchFamily="34" charset="0"/>
        </a:defRPr>
      </a:lvl5pPr>
      <a:lvl6pPr marL="457200" algn="l" rtl="0" fontAlgn="base">
        <a:spcBef>
          <a:spcPct val="0"/>
        </a:spcBef>
        <a:spcAft>
          <a:spcPct val="0"/>
        </a:spcAft>
        <a:defRPr kumimoji="1" sz="2800" i="1">
          <a:solidFill>
            <a:schemeClr val="tx2"/>
          </a:solidFill>
          <a:latin typeface="Verdana" pitchFamily="34" charset="0"/>
        </a:defRPr>
      </a:lvl6pPr>
      <a:lvl7pPr marL="914400" algn="l" rtl="0" fontAlgn="base">
        <a:spcBef>
          <a:spcPct val="0"/>
        </a:spcBef>
        <a:spcAft>
          <a:spcPct val="0"/>
        </a:spcAft>
        <a:defRPr kumimoji="1" sz="2800" i="1">
          <a:solidFill>
            <a:schemeClr val="tx2"/>
          </a:solidFill>
          <a:latin typeface="Verdana" pitchFamily="34" charset="0"/>
        </a:defRPr>
      </a:lvl7pPr>
      <a:lvl8pPr marL="1371600" algn="l" rtl="0" fontAlgn="base">
        <a:spcBef>
          <a:spcPct val="0"/>
        </a:spcBef>
        <a:spcAft>
          <a:spcPct val="0"/>
        </a:spcAft>
        <a:defRPr kumimoji="1" sz="2800" i="1">
          <a:solidFill>
            <a:schemeClr val="tx2"/>
          </a:solidFill>
          <a:latin typeface="Verdana" pitchFamily="34" charset="0"/>
        </a:defRPr>
      </a:lvl8pPr>
      <a:lvl9pPr marL="1828800" algn="l" rtl="0" fontAlgn="base">
        <a:spcBef>
          <a:spcPct val="0"/>
        </a:spcBef>
        <a:spcAft>
          <a:spcPct val="0"/>
        </a:spcAft>
        <a:defRPr kumimoji="1" sz="2800" i="1">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800100" indent="-285750" algn="l" rtl="0" eaLnBrk="0" fontAlgn="base" hangingPunct="0">
        <a:spcBef>
          <a:spcPct val="20000"/>
        </a:spcBef>
        <a:spcAft>
          <a:spcPct val="0"/>
        </a:spcAft>
        <a:buChar char="–"/>
        <a:defRPr kumimoji="1" sz="2800">
          <a:solidFill>
            <a:schemeClr val="tx1"/>
          </a:solidFill>
          <a:latin typeface="+mn-lt"/>
        </a:defRPr>
      </a:lvl2pPr>
      <a:lvl3pPr marL="1314450" indent="-228600" algn="l" rtl="0" eaLnBrk="0" fontAlgn="base" hangingPunct="0">
        <a:spcBef>
          <a:spcPct val="20000"/>
        </a:spcBef>
        <a:spcAft>
          <a:spcPct val="0"/>
        </a:spcAft>
        <a:buChar char="•"/>
        <a:defRPr kumimoji="1" sz="2400">
          <a:solidFill>
            <a:schemeClr val="tx1"/>
          </a:solidFill>
          <a:latin typeface="+mn-lt"/>
        </a:defRPr>
      </a:lvl3pPr>
      <a:lvl4pPr marL="165735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2"/>
          </a:solidFill>
          <a:latin typeface="+mn-lt"/>
        </a:defRPr>
      </a:lvl5pPr>
      <a:lvl6pPr marL="2514600" indent="-228600" algn="l" rtl="0" fontAlgn="base">
        <a:spcBef>
          <a:spcPct val="20000"/>
        </a:spcBef>
        <a:spcAft>
          <a:spcPct val="0"/>
        </a:spcAft>
        <a:buChar char="»"/>
        <a:defRPr kumimoji="1" sz="2000">
          <a:solidFill>
            <a:schemeClr val="tx2"/>
          </a:solidFill>
          <a:latin typeface="+mn-lt"/>
        </a:defRPr>
      </a:lvl6pPr>
      <a:lvl7pPr marL="2971800" indent="-228600" algn="l" rtl="0" fontAlgn="base">
        <a:spcBef>
          <a:spcPct val="20000"/>
        </a:spcBef>
        <a:spcAft>
          <a:spcPct val="0"/>
        </a:spcAft>
        <a:buChar char="»"/>
        <a:defRPr kumimoji="1" sz="2000">
          <a:solidFill>
            <a:schemeClr val="tx2"/>
          </a:solidFill>
          <a:latin typeface="+mn-lt"/>
        </a:defRPr>
      </a:lvl7pPr>
      <a:lvl8pPr marL="3429000" indent="-228600" algn="l" rtl="0" fontAlgn="base">
        <a:spcBef>
          <a:spcPct val="20000"/>
        </a:spcBef>
        <a:spcAft>
          <a:spcPct val="0"/>
        </a:spcAft>
        <a:buChar char="»"/>
        <a:defRPr kumimoji="1" sz="2000">
          <a:solidFill>
            <a:schemeClr val="tx2"/>
          </a:solidFill>
          <a:latin typeface="+mn-lt"/>
        </a:defRPr>
      </a:lvl8pPr>
      <a:lvl9pPr marL="3886200" indent="-228600" algn="l" rtl="0" fontAlgn="base">
        <a:spcBef>
          <a:spcPct val="20000"/>
        </a:spcBef>
        <a:spcAft>
          <a:spcPct val="0"/>
        </a:spcAft>
        <a:buChar char="»"/>
        <a:defRPr kumimoji="1"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11394"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a:latin typeface="Verdana" pitchFamily="34" charset="0"/>
            </a:endParaRPr>
          </a:p>
        </p:txBody>
      </p:sp>
      <p:sp>
        <p:nvSpPr>
          <p:cNvPr id="121139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a:latin typeface="Verdana" pitchFamily="34" charset="0"/>
            </a:endParaRPr>
          </a:p>
        </p:txBody>
      </p:sp>
      <p:sp>
        <p:nvSpPr>
          <p:cNvPr id="121139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a:latin typeface="Verdana" pitchFamily="34" charset="0"/>
            </a:endParaRPr>
          </a:p>
        </p:txBody>
      </p:sp>
      <p:sp>
        <p:nvSpPr>
          <p:cNvPr id="121139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a:latin typeface="Verdana" pitchFamily="34" charset="0"/>
            </a:endParaRPr>
          </a:p>
        </p:txBody>
      </p:sp>
      <p:sp>
        <p:nvSpPr>
          <p:cNvPr id="1211398"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a:latin typeface="Verdana" pitchFamily="34" charset="0"/>
            </a:endParaRPr>
          </a:p>
        </p:txBody>
      </p:sp>
      <p:sp>
        <p:nvSpPr>
          <p:cNvPr id="1211399"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a:latin typeface="Verdana" pitchFamily="34" charset="0"/>
            </a:endParaRPr>
          </a:p>
        </p:txBody>
      </p:sp>
      <p:sp>
        <p:nvSpPr>
          <p:cNvPr id="8807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807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114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a:latin typeface="+mn-lt"/>
              </a:defRPr>
            </a:lvl1pPr>
          </a:lstStyle>
          <a:p>
            <a:pPr>
              <a:defRPr/>
            </a:pPr>
            <a:endParaRPr lang="en-US"/>
          </a:p>
        </p:txBody>
      </p:sp>
      <p:sp>
        <p:nvSpPr>
          <p:cNvPr id="12114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12114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C0639CF5-1267-482C-810A-8DBADDFF28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ransition/>
  <p:txStyles>
    <p:titleStyle>
      <a:lvl1pPr algn="l" rtl="0" eaLnBrk="0" fontAlgn="base" hangingPunct="0">
        <a:spcBef>
          <a:spcPct val="0"/>
        </a:spcBef>
        <a:spcAft>
          <a:spcPct val="0"/>
        </a:spcAft>
        <a:defRPr kumimoji="1" sz="4400" i="1">
          <a:solidFill>
            <a:schemeClr val="tx2"/>
          </a:solidFill>
          <a:latin typeface="+mj-lt"/>
          <a:ea typeface="+mj-ea"/>
          <a:cs typeface="+mj-cs"/>
        </a:defRPr>
      </a:lvl1pPr>
      <a:lvl2pPr algn="l" rtl="0" eaLnBrk="0" fontAlgn="base" hangingPunct="0">
        <a:spcBef>
          <a:spcPct val="0"/>
        </a:spcBef>
        <a:spcAft>
          <a:spcPct val="0"/>
        </a:spcAft>
        <a:defRPr kumimoji="1" sz="4400" i="1">
          <a:solidFill>
            <a:schemeClr val="tx2"/>
          </a:solidFill>
          <a:latin typeface="Verdana" pitchFamily="34" charset="0"/>
        </a:defRPr>
      </a:lvl2pPr>
      <a:lvl3pPr algn="l" rtl="0" eaLnBrk="0" fontAlgn="base" hangingPunct="0">
        <a:spcBef>
          <a:spcPct val="0"/>
        </a:spcBef>
        <a:spcAft>
          <a:spcPct val="0"/>
        </a:spcAft>
        <a:defRPr kumimoji="1" sz="4400" i="1">
          <a:solidFill>
            <a:schemeClr val="tx2"/>
          </a:solidFill>
          <a:latin typeface="Verdana" pitchFamily="34" charset="0"/>
        </a:defRPr>
      </a:lvl3pPr>
      <a:lvl4pPr algn="l" rtl="0" eaLnBrk="0" fontAlgn="base" hangingPunct="0">
        <a:spcBef>
          <a:spcPct val="0"/>
        </a:spcBef>
        <a:spcAft>
          <a:spcPct val="0"/>
        </a:spcAft>
        <a:defRPr kumimoji="1" sz="4400" i="1">
          <a:solidFill>
            <a:schemeClr val="tx2"/>
          </a:solidFill>
          <a:latin typeface="Verdana" pitchFamily="34" charset="0"/>
        </a:defRPr>
      </a:lvl4pPr>
      <a:lvl5pPr algn="l" rtl="0" eaLnBrk="0" fontAlgn="base" hangingPunct="0">
        <a:spcBef>
          <a:spcPct val="0"/>
        </a:spcBef>
        <a:spcAft>
          <a:spcPct val="0"/>
        </a:spcAft>
        <a:defRPr kumimoji="1" sz="4400" i="1">
          <a:solidFill>
            <a:schemeClr val="tx2"/>
          </a:solidFill>
          <a:latin typeface="Verdana" pitchFamily="34" charset="0"/>
        </a:defRPr>
      </a:lvl5pPr>
      <a:lvl6pPr marL="457200" algn="l" rtl="0" fontAlgn="base">
        <a:spcBef>
          <a:spcPct val="0"/>
        </a:spcBef>
        <a:spcAft>
          <a:spcPct val="0"/>
        </a:spcAft>
        <a:defRPr kumimoji="1" sz="4400" i="1">
          <a:solidFill>
            <a:schemeClr val="tx2"/>
          </a:solidFill>
          <a:latin typeface="Verdana" pitchFamily="34" charset="0"/>
        </a:defRPr>
      </a:lvl6pPr>
      <a:lvl7pPr marL="914400" algn="l" rtl="0" fontAlgn="base">
        <a:spcBef>
          <a:spcPct val="0"/>
        </a:spcBef>
        <a:spcAft>
          <a:spcPct val="0"/>
        </a:spcAft>
        <a:defRPr kumimoji="1" sz="4400" i="1">
          <a:solidFill>
            <a:schemeClr val="tx2"/>
          </a:solidFill>
          <a:latin typeface="Verdana" pitchFamily="34" charset="0"/>
        </a:defRPr>
      </a:lvl7pPr>
      <a:lvl8pPr marL="1371600" algn="l" rtl="0" fontAlgn="base">
        <a:spcBef>
          <a:spcPct val="0"/>
        </a:spcBef>
        <a:spcAft>
          <a:spcPct val="0"/>
        </a:spcAft>
        <a:defRPr kumimoji="1" sz="4400" i="1">
          <a:solidFill>
            <a:schemeClr val="tx2"/>
          </a:solidFill>
          <a:latin typeface="Verdana" pitchFamily="34" charset="0"/>
        </a:defRPr>
      </a:lvl8pPr>
      <a:lvl9pPr marL="1828800" algn="l" rtl="0" fontAlgn="base">
        <a:spcBef>
          <a:spcPct val="0"/>
        </a:spcBef>
        <a:spcAft>
          <a:spcPct val="0"/>
        </a:spcAft>
        <a:defRPr kumimoji="1" sz="4400" i="1">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8AA1BB03-369F-4CDE-9DD6-56B18EAD27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08.xml"/></Relationships>
</file>

<file path=ppt/slides/_rels/slide10.xml.rels><?xml version="1.0" encoding="UTF-8" standalone="yes"?>
<Relationships xmlns="http://schemas.openxmlformats.org/package/2006/relationships"><Relationship Id="rId3" Type="http://schemas.openxmlformats.org/officeDocument/2006/relationships/hyperlink" Target="http://ngm.nationalgeographic.com/2009/12/hadza/finkel-text" TargetMode="External"/><Relationship Id="rId2" Type="http://schemas.openxmlformats.org/officeDocument/2006/relationships/notesSlide" Target="../notesSlides/notesSlide7.xml"/><Relationship Id="rId1" Type="http://schemas.openxmlformats.org/officeDocument/2006/relationships/slideLayout" Target="../slideLayouts/slideLayout288.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clas.ufl.edu/users/abeltd/san.htm"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eurekalert.org/pub_releases/2007-11/uosc-ham111107.php" TargetMode="External"/><Relationship Id="rId2" Type="http://schemas.openxmlformats.org/officeDocument/2006/relationships/notesSlide" Target="../notesSlides/notesSlide8.xml"/><Relationship Id="rId1" Type="http://schemas.openxmlformats.org/officeDocument/2006/relationships/slideLayout" Target="../slideLayouts/slideLayout220.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hyperlink" Target="http://www.d.umn.edu/cla/faculty/troufs/anth4616/video/N!ai.html"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ngm.nationalgeographic.com/2009/12/hadza/finkel-text" TargetMode="External"/><Relationship Id="rId2" Type="http://schemas.openxmlformats.org/officeDocument/2006/relationships/notesSlide" Target="../notesSlides/notesSlide9.xml"/><Relationship Id="rId1" Type="http://schemas.openxmlformats.org/officeDocument/2006/relationships/slideLayout" Target="../slideLayouts/slideLayout288.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d.umn.edu/cla/faculty/troufs/anth1602/pchunt.html" TargetMode="External"/><Relationship Id="rId2" Type="http://schemas.openxmlformats.org/officeDocument/2006/relationships/notesSlide" Target="../notesSlides/notesSlide51.xml"/><Relationship Id="rId1" Type="http://schemas.openxmlformats.org/officeDocument/2006/relationships/slideLayout" Target="../slideLayouts/slideLayout197.xml"/><Relationship Id="rId4" Type="http://schemas.openxmlformats.org/officeDocument/2006/relationships/image" Target="../media/image7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www.duluthsuperior.com/mld/duluthtribune/11274391.htm" TargetMode="External"/><Relationship Id="rId2" Type="http://schemas.openxmlformats.org/officeDocument/2006/relationships/notesSlide" Target="../notesSlides/notesSlide52.xml"/><Relationship Id="rId1" Type="http://schemas.openxmlformats.org/officeDocument/2006/relationships/slideLayout" Target="../slideLayouts/slideLayout52.xml"/><Relationship Id="rId4" Type="http://schemas.openxmlformats.org/officeDocument/2006/relationships/image" Target="../media/image71.png"/></Relationships>
</file>

<file path=ppt/slides/_rels/slide126.xml.rels><?xml version="1.0" encoding="UTF-8" standalone="yes"?>
<Relationships xmlns="http://schemas.openxmlformats.org/package/2006/relationships"><Relationship Id="rId3" Type="http://schemas.openxmlformats.org/officeDocument/2006/relationships/hyperlink" Target="http://www.duluthsuperior.com/mld/duluthsuperior/news/editorial/12743924.htm" TargetMode="External"/><Relationship Id="rId2" Type="http://schemas.openxmlformats.org/officeDocument/2006/relationships/notesSlide" Target="../notesSlides/notesSlide53.xml"/><Relationship Id="rId1" Type="http://schemas.openxmlformats.org/officeDocument/2006/relationships/slideLayout" Target="../slideLayouts/slideLayout63.xml"/><Relationship Id="rId4" Type="http://schemas.openxmlformats.org/officeDocument/2006/relationships/image" Target="../media/image72.png"/></Relationships>
</file>

<file path=ppt/slides/_rels/slide127.xml.rels><?xml version="1.0" encoding="UTF-8" standalone="yes"?>
<Relationships xmlns="http://schemas.openxmlformats.org/package/2006/relationships"><Relationship Id="rId2" Type="http://schemas.openxmlformats.org/officeDocument/2006/relationships/hyperlink" Target="http://www.d.umn.edu/cla/faculty/troufs/anth1602/video/Distant_Mirror.html"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d.umn.edu/cla/faculty/troufs/anth1602/pcweek12.html"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3" Type="http://schemas.openxmlformats.org/officeDocument/2006/relationships/hyperlink" Target="http://www.nytimes.com/2006/12/05/science/05nean.html?_r=2&amp;\1ref=science&amp;\1oref=slogin&amp;oref=slogin" TargetMode="External"/><Relationship Id="rId2" Type="http://schemas.openxmlformats.org/officeDocument/2006/relationships/notesSlide" Target="../notesSlides/notesSlide54.xml"/><Relationship Id="rId1" Type="http://schemas.openxmlformats.org/officeDocument/2006/relationships/slideLayout" Target="../slideLayouts/slideLayout52.xml"/><Relationship Id="rId4" Type="http://schemas.openxmlformats.org/officeDocument/2006/relationships/image" Target="../media/image7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d.umn.edu/cla/faculty/troufs/anth1602/video/Distant_Mirror.html" TargetMode="External"/><Relationship Id="rId2" Type="http://schemas.openxmlformats.org/officeDocument/2006/relationships/notesSlide" Target="../notesSlides/notesSlide11.xml"/><Relationship Id="rId1" Type="http://schemas.openxmlformats.org/officeDocument/2006/relationships/slideLayout" Target="../slideLayouts/slideLayout74.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www.d.umn.edu/cla/faculty/troufs/anth1602/pchunt.html" TargetMode="External"/><Relationship Id="rId2" Type="http://schemas.openxmlformats.org/officeDocument/2006/relationships/notesSlide" Target="../notesSlides/notesSlide55.xml"/><Relationship Id="rId1" Type="http://schemas.openxmlformats.org/officeDocument/2006/relationships/slideLayout" Target="../slideLayouts/slideLayout19.xml"/><Relationship Id="rId5" Type="http://schemas.openxmlformats.org/officeDocument/2006/relationships/image" Target="../media/image75.png"/><Relationship Id="rId4" Type="http://schemas.openxmlformats.org/officeDocument/2006/relationships/image" Target="../media/image7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www.eurekalert.org/pub_releases/2007-11/uosc-ham111107.php" TargetMode="External"/><Relationship Id="rId2" Type="http://schemas.openxmlformats.org/officeDocument/2006/relationships/notesSlide" Target="../notesSlides/notesSlide56.xml"/><Relationship Id="rId1" Type="http://schemas.openxmlformats.org/officeDocument/2006/relationships/slideLayout" Target="../slideLayouts/slideLayout41.xml"/><Relationship Id="rId4" Type="http://schemas.openxmlformats.org/officeDocument/2006/relationships/image" Target="../media/image12.png"/></Relationships>
</file>

<file path=ppt/slides/_rels/slide144.xml.rels><?xml version="1.0" encoding="UTF-8" standalone="yes"?>
<Relationships xmlns="http://schemas.openxmlformats.org/package/2006/relationships"><Relationship Id="rId3" Type="http://schemas.openxmlformats.org/officeDocument/2006/relationships/hyperlink" Target="http://www.sciencedaily.com/releases/2007/11/071112172155.htm" TargetMode="External"/><Relationship Id="rId2" Type="http://schemas.openxmlformats.org/officeDocument/2006/relationships/notesSlide" Target="../notesSlides/notesSlide57.xml"/><Relationship Id="rId1" Type="http://schemas.openxmlformats.org/officeDocument/2006/relationships/slideLayout" Target="../slideLayouts/slideLayout41.xml"/><Relationship Id="rId4" Type="http://schemas.openxmlformats.org/officeDocument/2006/relationships/image" Target="../media/image43.png"/></Relationships>
</file>

<file path=ppt/slides/_rels/slide1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d.umn.edu/cla/faculty/troufs/anth1602/video/Distant_Mirror.html" TargetMode="External"/><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173.xml"/><Relationship Id="rId4" Type="http://schemas.openxmlformats.org/officeDocument/2006/relationships/hyperlink" Target="http://en.wikipedia.org/wiki/Shanidar"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64.xml"/></Relationships>
</file>

<file path=ppt/slides/_rels/slide1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64.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hyperlink" Target="http://www.d.umn.edu/cla/faculty/troufs/anth1602/pchunt.html"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276.xml"/></Relationships>
</file>

<file path=ppt/slides/_rels/slide1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7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d.umn.edu/cla/faculty/troufs/anth1602/pctimes.html"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17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17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1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74.xml"/><Relationship Id="rId4" Type="http://schemas.openxmlformats.org/officeDocument/2006/relationships/hyperlink" Target="http://www.newscientist.com/news/news.jsp?id=ns99993085"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www.newscientist.com/news/news.jsp?id=ns99993085" TargetMode="External"/><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1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3" Type="http://schemas.openxmlformats.org/officeDocument/2006/relationships/hyperlink" Target="http://news.nationalgeographic.com/news/2005/11/1110_051110_europe.html"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185.xml"/></Relationships>
</file>

<file path=ppt/slides/_rels/slide19.xml.rels><?xml version="1.0" encoding="UTF-8" standalone="yes"?>
<Relationships xmlns="http://schemas.openxmlformats.org/package/2006/relationships"><Relationship Id="rId2" Type="http://schemas.openxmlformats.org/officeDocument/2006/relationships/hyperlink" Target="http://www.anth.ucsb.edu/glossary/index2.html" TargetMode="Externa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9.xml"/></Relationships>
</file>

<file path=ppt/slides/_rels/slide30.xml.rels><?xml version="1.0" encoding="UTF-8" standalone="yes"?>
<Relationships xmlns="http://schemas.openxmlformats.org/package/2006/relationships"><Relationship Id="rId3" Type="http://schemas.openxmlformats.org/officeDocument/2006/relationships/hyperlink" Target="http://www.d.umn.edu/cla/faculty/troufs/anth4616/video/N!ai.html"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hyperlink" Target="http://en.wikipedia.org/wiki/Entomophagy"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d.umn.edu/cla/faculty/troufs/anth1602/pchunt.html"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10.xml"/></Relationships>
</file>

<file path=ppt/slides/_rels/slide40.xml.rels><?xml version="1.0" encoding="UTF-8" standalone="yes"?>
<Relationships xmlns="http://schemas.openxmlformats.org/package/2006/relationships"><Relationship Id="rId2" Type="http://schemas.openxmlformats.org/officeDocument/2006/relationships/hyperlink" Target="http://www.primitivism.com/original-affluent.ht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d.umn.edu/cla/faculty/troufs/anth1602/video/Making.html" TargetMode="External"/><Relationship Id="rId2" Type="http://schemas.openxmlformats.org/officeDocument/2006/relationships/notesSlide" Target="../notesSlides/notesSlide27.xml"/><Relationship Id="rId1" Type="http://schemas.openxmlformats.org/officeDocument/2006/relationships/slideLayout" Target="../slideLayouts/slideLayout96.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bolenhq.com/scubaandsnorkeling.htm" TargetMode="External"/><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abcnews.go.com/Technology/wireStory?id=5035837" TargetMode="External"/><Relationship Id="rId2" Type="http://schemas.openxmlformats.org/officeDocument/2006/relationships/notesSlide" Target="../notesSlides/notesSlide29.xml"/><Relationship Id="rId1" Type="http://schemas.openxmlformats.org/officeDocument/2006/relationships/slideLayout" Target="../slideLayouts/slideLayout129.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hyperlink" Target="http://abcnews.go.com/Technology/wireStory?id=5035837" TargetMode="External"/><Relationship Id="rId2" Type="http://schemas.openxmlformats.org/officeDocument/2006/relationships/notesSlide" Target="../notesSlides/notesSlide30.xml"/><Relationship Id="rId1" Type="http://schemas.openxmlformats.org/officeDocument/2006/relationships/slideLayout" Target="../slideLayouts/slideLayout129.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hyperlink" Target="http://www.sciencedaily.com/releases/2007/11/071112172155.htm" TargetMode="External"/><Relationship Id="rId2" Type="http://schemas.openxmlformats.org/officeDocument/2006/relationships/notesSlide" Target="../notesSlides/notesSlide31.xml"/><Relationship Id="rId1" Type="http://schemas.openxmlformats.org/officeDocument/2006/relationships/slideLayout" Target="../slideLayouts/slideLayout140.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hyperlink" Target="http://www.bolenhq.com/scubaandsnorkeling.htm" TargetMode="External"/><Relationship Id="rId2" Type="http://schemas.openxmlformats.org/officeDocument/2006/relationships/notesSlide" Target="../notesSlides/notesSlide32.xml"/><Relationship Id="rId1" Type="http://schemas.openxmlformats.org/officeDocument/2006/relationships/slideLayout" Target="../slideLayouts/slideLayout96.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hyperlink" Target="http://tirugondar.wordpress.com/2008/08/03/yehliu-and-the-yehliu-geopark/" TargetMode="External"/><Relationship Id="rId2" Type="http://schemas.openxmlformats.org/officeDocument/2006/relationships/notesSlide" Target="../notesSlides/notesSlide33.xml"/><Relationship Id="rId1" Type="http://schemas.openxmlformats.org/officeDocument/2006/relationships/slideLayout" Target="../slideLayouts/slideLayout96.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hyperlink" Target="http://www.mexfish.com/fish/pfblen/pfblen.htm" TargetMode="External"/><Relationship Id="rId2" Type="http://schemas.openxmlformats.org/officeDocument/2006/relationships/notesSlide" Target="../notesSlides/notesSlide34.xml"/><Relationship Id="rId1" Type="http://schemas.openxmlformats.org/officeDocument/2006/relationships/slideLayout" Target="../slideLayouts/slideLayout96.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hyperlink" Target="http://www.d.umn.edu/cla/faculty/troufs/anth1602/pcweek12.html" TargetMode="External"/><Relationship Id="rId2" Type="http://schemas.openxmlformats.org/officeDocument/2006/relationships/notesSlide" Target="../notesSlides/notesSlide35.xml"/><Relationship Id="rId1" Type="http://schemas.openxmlformats.org/officeDocument/2006/relationships/slideLayout" Target="../slideLayouts/slideLayout24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hyperlink" Target="http://ngm.nationalgeographic.com/2009/12/hadza/finkel-text" TargetMode="External"/><Relationship Id="rId2" Type="http://schemas.openxmlformats.org/officeDocument/2006/relationships/notesSlide" Target="../notesSlides/notesSlide3.xml"/><Relationship Id="rId1" Type="http://schemas.openxmlformats.org/officeDocument/2006/relationships/slideLayout" Target="../slideLayouts/slideLayout288.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d.umn.edu/cla/faculty/troufs/anth1602/pctimes.html" TargetMode="External"/><Relationship Id="rId2" Type="http://schemas.openxmlformats.org/officeDocument/2006/relationships/notesSlide" Target="../notesSlides/notesSlide36.xml"/><Relationship Id="rId1" Type="http://schemas.openxmlformats.org/officeDocument/2006/relationships/slideLayout" Target="../slideLayouts/slideLayout118.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51.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51.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51.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ngm.nationalgeographic.com/2009/12/hadza/finkel-text" TargetMode="External"/><Relationship Id="rId2" Type="http://schemas.openxmlformats.org/officeDocument/2006/relationships/notesSlide" Target="../notesSlides/notesSlide4.xml"/><Relationship Id="rId1" Type="http://schemas.openxmlformats.org/officeDocument/2006/relationships/slideLayout" Target="../slideLayouts/slideLayout288.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51.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anth.ucsb.edu/glossary/index2.html"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88.xml"/><Relationship Id="rId4" Type="http://schemas.openxmlformats.org/officeDocument/2006/relationships/hyperlink" Target="http://ngm.nationalgeographic.com/2009/12/hadza/finkel-text"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members.ozemail.com.au/~slacey/deserts.htm" TargetMode="External"/><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hyperlink" Target="http://news.bbc.co.uk/cbbcnews/" TargetMode="External"/><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hyperlink" Target="http://news.nationalgeographic.com/news/2005/11/1110_051110_europe.html" TargetMode="External"/><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5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3" Type="http://schemas.openxmlformats.org/officeDocument/2006/relationships/hyperlink" Target="http://www.confluence.org/photo.php?visitid=3398&amp;pic=ALL" TargetMode="External"/><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88.xml.rels><?xml version="1.0" encoding="UTF-8" standalone="yes"?>
<Relationships xmlns="http://schemas.openxmlformats.org/package/2006/relationships"><Relationship Id="rId3" Type="http://schemas.openxmlformats.org/officeDocument/2006/relationships/hyperlink" Target="http://www.d.umn.edu/cla/faculty/troufs/anth1602/pchunt.html" TargetMode="External"/><Relationship Id="rId2" Type="http://schemas.openxmlformats.org/officeDocument/2006/relationships/notesSlide" Target="../notesSlides/notesSlide49.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ngm.nationalgeographic.com/2009/12/hadza/finkel-text" TargetMode="External"/><Relationship Id="rId2" Type="http://schemas.openxmlformats.org/officeDocument/2006/relationships/notesSlide" Target="../notesSlides/notesSlide6.xml"/><Relationship Id="rId1" Type="http://schemas.openxmlformats.org/officeDocument/2006/relationships/slideLayout" Target="../slideLayouts/slideLayout288.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jpeg"/><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jpeg"/><Relationship Id="rId1" Type="http://schemas.openxmlformats.org/officeDocument/2006/relationships/slideLayout" Target="../slideLayouts/slideLayout74.xml"/><Relationship Id="rId4" Type="http://schemas.openxmlformats.org/officeDocument/2006/relationships/image" Target="../media/image62.png"/></Relationships>
</file>

<file path=ppt/slides/_rels/slide92.xml.rels><?xml version="1.0" encoding="UTF-8" standalone="yes"?>
<Relationships xmlns="http://schemas.openxmlformats.org/package/2006/relationships"><Relationship Id="rId3" Type="http://schemas.openxmlformats.org/officeDocument/2006/relationships/hyperlink" Target="http://www.d.umn.edu/cla/faculty/troufs/anth1602/pchunt.html" TargetMode="External"/><Relationship Id="rId2" Type="http://schemas.openxmlformats.org/officeDocument/2006/relationships/notesSlide" Target="../notesSlides/notesSlide50.xml"/><Relationship Id="rId1" Type="http://schemas.openxmlformats.org/officeDocument/2006/relationships/slideLayout" Target="../slideLayouts/slideLayout162.xml"/><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nma.gov.au/cook/artefact.php?id=354"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samuseum.sa.gov.au/orig/tindale/K4/k4.htm"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www.nma.gov.au/cook/artefact.php?id=354"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39618" name="Picture 1026" descr="24_11"/>
          <p:cNvPicPr>
            <a:picLocks noChangeAspect="1" noChangeArrowheads="1"/>
          </p:cNvPicPr>
          <p:nvPr/>
        </p:nvPicPr>
        <p:blipFill>
          <a:blip r:embed="rId3" cstate="print">
            <a:lum/>
          </a:blip>
          <a:srcRect/>
          <a:stretch>
            <a:fillRect/>
          </a:stretch>
        </p:blipFill>
        <p:spPr bwMode="auto">
          <a:xfrm>
            <a:off x="-152400" y="381000"/>
            <a:ext cx="9458325" cy="6378575"/>
          </a:xfrm>
          <a:prstGeom prst="rect">
            <a:avLst/>
          </a:prstGeom>
          <a:noFill/>
          <a:ln w="9525">
            <a:noFill/>
            <a:miter lim="800000"/>
            <a:headEnd/>
            <a:tailEnd/>
          </a:ln>
        </p:spPr>
      </p:pic>
      <p:sp>
        <p:nvSpPr>
          <p:cNvPr id="239619" name="Text Box 1029"/>
          <p:cNvSpPr txBox="1">
            <a:spLocks noChangeArrowheads="1"/>
          </p:cNvSpPr>
          <p:nvPr/>
        </p:nvSpPr>
        <p:spPr bwMode="auto">
          <a:xfrm>
            <a:off x="1104900" y="2320925"/>
            <a:ext cx="2705100" cy="1914525"/>
          </a:xfrm>
          <a:prstGeom prst="rect">
            <a:avLst/>
          </a:prstGeom>
          <a:noFill/>
          <a:ln w="9525">
            <a:noFill/>
            <a:miter lim="800000"/>
            <a:headEnd/>
            <a:tailEnd/>
          </a:ln>
        </p:spPr>
        <p:txBody>
          <a:bodyPr>
            <a:spAutoFit/>
          </a:bodyPr>
          <a:lstStyle/>
          <a:p>
            <a:pPr algn="ctr" eaLnBrk="0" hangingPunct="0">
              <a:spcBef>
                <a:spcPct val="20000"/>
              </a:spcBef>
              <a:buClr>
                <a:srgbClr val="808000"/>
              </a:buClr>
            </a:pPr>
            <a:r>
              <a:rPr kumimoji="1" lang="en-US" sz="2800" b="1" dirty="0">
                <a:ln cmpd="sng">
                  <a:solidFill>
                    <a:schemeClr val="tx1"/>
                  </a:solidFill>
                </a:ln>
                <a:solidFill>
                  <a:srgbClr val="FFFFFF"/>
                </a:solidFill>
                <a:effectLst>
                  <a:outerShdw blurRad="50800" dist="38100" algn="l" rotWithShape="0">
                    <a:prstClr val="black">
                      <a:alpha val="40000"/>
                    </a:prstClr>
                  </a:outerShdw>
                </a:effectLst>
                <a:latin typeface="Verdana" pitchFamily="34" charset="0"/>
              </a:rPr>
              <a:t>Hunting / Gathering /</a:t>
            </a:r>
          </a:p>
          <a:p>
            <a:pPr algn="ctr" eaLnBrk="0" hangingPunct="0">
              <a:spcBef>
                <a:spcPct val="20000"/>
              </a:spcBef>
              <a:buClr>
                <a:srgbClr val="808000"/>
              </a:buClr>
            </a:pPr>
            <a:r>
              <a:rPr kumimoji="1" lang="en-US" sz="2800" b="1" dirty="0">
                <a:ln cmpd="sng">
                  <a:solidFill>
                    <a:schemeClr val="tx1"/>
                  </a:solidFill>
                </a:ln>
                <a:solidFill>
                  <a:srgbClr val="FFFFFF"/>
                </a:solidFill>
                <a:effectLst>
                  <a:outerShdw blurRad="50800" dist="38100" algn="l" rotWithShape="0">
                    <a:prstClr val="black">
                      <a:alpha val="40000"/>
                    </a:prstClr>
                  </a:outerShdw>
                </a:effectLst>
                <a:latin typeface="Verdana" pitchFamily="34" charset="0"/>
              </a:rPr>
              <a:t>Collecting</a:t>
            </a:r>
          </a:p>
          <a:p>
            <a:pPr algn="ctr" eaLnBrk="0" hangingPunct="0">
              <a:spcBef>
                <a:spcPct val="20000"/>
              </a:spcBef>
              <a:buClr>
                <a:srgbClr val="808000"/>
              </a:buClr>
            </a:pPr>
            <a:r>
              <a:rPr kumimoji="1" lang="en-US" sz="2400" b="1" dirty="0">
                <a:ln cmpd="sng">
                  <a:solidFill>
                    <a:schemeClr val="tx1"/>
                  </a:solidFill>
                </a:ln>
                <a:solidFill>
                  <a:srgbClr val="FFFFFF"/>
                </a:solidFill>
                <a:effectLst>
                  <a:outerShdw blurRad="50800" dist="38100" algn="l" rotWithShape="0">
                    <a:prstClr val="black">
                      <a:alpha val="40000"/>
                    </a:prstClr>
                  </a:outerShdw>
                </a:effectLst>
                <a:latin typeface="Verdana" pitchFamily="34" charset="0"/>
              </a:rPr>
              <a:t>(foraging)</a:t>
            </a:r>
          </a:p>
        </p:txBody>
      </p:sp>
      <p:sp>
        <p:nvSpPr>
          <p:cNvPr id="4" name="Rectangle 2"/>
          <p:cNvSpPr txBox="1">
            <a:spLocks noChangeArrowheads="1"/>
          </p:cNvSpPr>
          <p:nvPr/>
        </p:nvSpPr>
        <p:spPr bwMode="auto">
          <a:xfrm>
            <a:off x="1143000" y="5867400"/>
            <a:ext cx="3176814" cy="457200"/>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algn="ctr">
              <a:defRPr/>
            </a:pPr>
            <a:r>
              <a:rPr lang="en-US" sz="1200" dirty="0" smtClean="0">
                <a:solidFill>
                  <a:srgbClr val="000000"/>
                </a:solidFill>
                <a:latin typeface="Arial"/>
              </a:rPr>
              <a:t>Prehistoric Cultures</a:t>
            </a:r>
            <a:r>
              <a:rPr lang="en-US" sz="1200" dirty="0">
                <a:solidFill>
                  <a:srgbClr val="000000"/>
                </a:solidFill>
                <a:latin typeface="Arial"/>
              </a:rPr>
              <a:t/>
            </a:r>
            <a:br>
              <a:rPr lang="en-US" sz="1200" dirty="0">
                <a:solidFill>
                  <a:srgbClr val="000000"/>
                </a:solidFill>
                <a:latin typeface="Arial"/>
              </a:rPr>
            </a:br>
            <a:r>
              <a:rPr lang="en-US" sz="1200" dirty="0">
                <a:solidFill>
                  <a:srgbClr val="000000"/>
                </a:solidFill>
                <a:latin typeface="Arial"/>
              </a:rPr>
              <a:t>Tim </a:t>
            </a:r>
            <a:r>
              <a:rPr lang="en-US" sz="1200" dirty="0" smtClean="0">
                <a:solidFill>
                  <a:srgbClr val="000000"/>
                </a:solidFill>
                <a:latin typeface="Arial"/>
              </a:rPr>
              <a:t>Roufs  ©</a:t>
            </a:r>
            <a:r>
              <a:rPr lang="en-US" sz="1200" dirty="0" smtClean="0">
                <a:solidFill>
                  <a:srgbClr val="000000"/>
                </a:solidFill>
                <a:latin typeface="Arial"/>
              </a:rPr>
              <a:t>2009-2013</a:t>
            </a:r>
            <a:endParaRPr lang="en-US" sz="1200" dirty="0">
              <a:solidFill>
                <a:srgbClr val="000000"/>
              </a:solidFill>
              <a:latin typeface="Aria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2034978" y="6335484"/>
            <a:ext cx="5077672" cy="276999"/>
          </a:xfrm>
          <a:prstGeom prst="rect">
            <a:avLst/>
          </a:prstGeom>
          <a:noFill/>
          <a:ln w="9525">
            <a:noFill/>
            <a:miter lim="800000"/>
            <a:headEnd/>
            <a:tailEnd/>
          </a:ln>
        </p:spPr>
        <p:txBody>
          <a:bodyPr wrap="none">
            <a:spAutoFit/>
          </a:bodyPr>
          <a:lstStyle/>
          <a:p>
            <a:pPr algn="ctr"/>
            <a:r>
              <a:rPr lang="en-US" sz="1200" dirty="0" smtClean="0">
                <a:solidFill>
                  <a:srgbClr val="000000"/>
                </a:solidFill>
                <a:latin typeface="Verdana" pitchFamily="34" charset="0"/>
                <a:hlinkClick r:id="rId3"/>
              </a:rPr>
              <a:t>http://ngm.nationalgeographic.com/2009/12/hadza/finkel-text</a:t>
            </a:r>
            <a:endParaRPr lang="en-US" sz="1200" dirty="0">
              <a:solidFill>
                <a:srgbClr val="000000"/>
              </a:solidFill>
              <a:latin typeface="Verdana" pitchFamily="34" charset="0"/>
            </a:endParaRPr>
          </a:p>
        </p:txBody>
      </p:sp>
      <p:pic>
        <p:nvPicPr>
          <p:cNvPr id="5122" name="Picture 2"/>
          <p:cNvPicPr>
            <a:picLocks noChangeAspect="1" noChangeArrowheads="1"/>
          </p:cNvPicPr>
          <p:nvPr/>
        </p:nvPicPr>
        <p:blipFill>
          <a:blip r:embed="rId4" cstate="print"/>
          <a:srcRect/>
          <a:stretch>
            <a:fillRect/>
          </a:stretch>
        </p:blipFill>
        <p:spPr bwMode="auto">
          <a:xfrm>
            <a:off x="671286" y="638587"/>
            <a:ext cx="7772400" cy="5196155"/>
          </a:xfrm>
          <a:prstGeom prst="rect">
            <a:avLst/>
          </a:prstGeom>
          <a:noFill/>
          <a:ln w="9525">
            <a:noFill/>
            <a:miter lim="800000"/>
            <a:headEnd/>
            <a:tailEnd/>
          </a:ln>
        </p:spPr>
      </p:pic>
      <p:sp>
        <p:nvSpPr>
          <p:cNvPr id="4" name="Rectangle 3"/>
          <p:cNvSpPr/>
          <p:nvPr/>
        </p:nvSpPr>
        <p:spPr>
          <a:xfrm>
            <a:off x="914400" y="5940623"/>
            <a:ext cx="7315200" cy="307777"/>
          </a:xfrm>
          <a:prstGeom prst="rect">
            <a:avLst/>
          </a:prstGeom>
        </p:spPr>
        <p:txBody>
          <a:bodyPr>
            <a:spAutoFit/>
          </a:bodyPr>
          <a:lstStyle/>
          <a:p>
            <a:r>
              <a:rPr lang="en-US" sz="1400" dirty="0" smtClean="0">
                <a:solidFill>
                  <a:srgbClr val="FFFFFF"/>
                </a:solidFill>
                <a:latin typeface="Verdana" pitchFamily="34" charset="0"/>
              </a:rPr>
              <a:t>Men butcher small antelope called </a:t>
            </a:r>
            <a:r>
              <a:rPr lang="en-US" sz="1400" dirty="0" err="1" smtClean="0">
                <a:solidFill>
                  <a:srgbClr val="FFFFFF"/>
                </a:solidFill>
                <a:latin typeface="Verdana" pitchFamily="34" charset="0"/>
              </a:rPr>
              <a:t>dik-diks</a:t>
            </a:r>
            <a:r>
              <a:rPr lang="en-US" sz="1400" dirty="0" smtClean="0">
                <a:solidFill>
                  <a:srgbClr val="FFFFFF"/>
                </a:solidFill>
                <a:latin typeface="Verdana" pitchFamily="34" charset="0"/>
              </a:rPr>
              <a:t> near a hut in a traditional camp.</a:t>
            </a:r>
            <a:endParaRPr lang="en-US" sz="14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3" descr="Patrilineal_Descent"/>
          <p:cNvPicPr>
            <a:picLocks noChangeAspect="1" noChangeArrowheads="1"/>
          </p:cNvPicPr>
          <p:nvPr/>
        </p:nvPicPr>
        <p:blipFill>
          <a:blip r:embed="rId2" cstate="print"/>
          <a:srcRect/>
          <a:stretch>
            <a:fillRect/>
          </a:stretch>
        </p:blipFill>
        <p:spPr bwMode="auto">
          <a:xfrm>
            <a:off x="685800" y="1752600"/>
            <a:ext cx="7772400" cy="3789193"/>
          </a:xfrm>
          <a:prstGeom prst="rect">
            <a:avLst/>
          </a:prstGeom>
          <a:noFill/>
          <a:ln w="9525">
            <a:noFill/>
            <a:miter lim="800000"/>
            <a:headEnd/>
            <a:tailEnd/>
          </a:ln>
        </p:spPr>
      </p:pic>
      <p:sp>
        <p:nvSpPr>
          <p:cNvPr id="366594" name="Text Box 1029"/>
          <p:cNvSpPr txBox="1">
            <a:spLocks noChangeArrowheads="1"/>
          </p:cNvSpPr>
          <p:nvPr/>
        </p:nvSpPr>
        <p:spPr bwMode="auto">
          <a:xfrm>
            <a:off x="2895600" y="5791200"/>
            <a:ext cx="3279775" cy="457200"/>
          </a:xfrm>
          <a:prstGeom prst="rect">
            <a:avLst/>
          </a:prstGeom>
          <a:noFill/>
          <a:ln w="9525">
            <a:noFill/>
            <a:miter lim="800000"/>
            <a:headEnd/>
            <a:tailEnd/>
          </a:ln>
        </p:spPr>
        <p:txBody>
          <a:bodyPr wrap="none">
            <a:spAutoFit/>
          </a:bodyPr>
          <a:lstStyle/>
          <a:p>
            <a:pPr eaLnBrk="0" hangingPunct="0">
              <a:spcBef>
                <a:spcPct val="20000"/>
              </a:spcBef>
              <a:buClr>
                <a:schemeClr val="hlink"/>
              </a:buClr>
            </a:pPr>
            <a:r>
              <a:rPr kumimoji="1" lang="en-US" sz="2400" b="1">
                <a:latin typeface="Verdana" pitchFamily="34" charset="0"/>
              </a:rPr>
              <a:t>patrilineal kinship</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1027" descr="Extend_Household-Forms-a"/>
          <p:cNvPicPr>
            <a:picLocks noChangeAspect="1" noChangeArrowheads="1"/>
          </p:cNvPicPr>
          <p:nvPr/>
        </p:nvPicPr>
        <p:blipFill>
          <a:blip r:embed="rId2" cstate="print"/>
          <a:srcRect/>
          <a:stretch>
            <a:fillRect/>
          </a:stretch>
        </p:blipFill>
        <p:spPr bwMode="auto">
          <a:xfrm>
            <a:off x="2209800" y="1676400"/>
            <a:ext cx="4572000" cy="4157663"/>
          </a:xfrm>
          <a:prstGeom prst="rect">
            <a:avLst/>
          </a:prstGeom>
          <a:noFill/>
          <a:ln w="9525">
            <a:noFill/>
            <a:miter lim="800000"/>
            <a:headEnd/>
            <a:tailEnd/>
          </a:ln>
        </p:spPr>
      </p:pic>
      <p:sp>
        <p:nvSpPr>
          <p:cNvPr id="367618" name="Text Box 1028"/>
          <p:cNvSpPr txBox="1">
            <a:spLocks noChangeArrowheads="1"/>
          </p:cNvSpPr>
          <p:nvPr/>
        </p:nvSpPr>
        <p:spPr bwMode="auto">
          <a:xfrm>
            <a:off x="2743200" y="5791200"/>
            <a:ext cx="3556000" cy="457200"/>
          </a:xfrm>
          <a:prstGeom prst="rect">
            <a:avLst/>
          </a:prstGeom>
          <a:noFill/>
          <a:ln w="9525">
            <a:noFill/>
            <a:miter lim="800000"/>
            <a:headEnd/>
            <a:tailEnd/>
          </a:ln>
        </p:spPr>
        <p:txBody>
          <a:bodyPr wrap="none">
            <a:spAutoFit/>
          </a:bodyPr>
          <a:lstStyle/>
          <a:p>
            <a:pPr eaLnBrk="0" hangingPunct="0">
              <a:spcBef>
                <a:spcPct val="20000"/>
              </a:spcBef>
              <a:buClr>
                <a:schemeClr val="hlink"/>
              </a:buClr>
            </a:pPr>
            <a:r>
              <a:rPr kumimoji="1" lang="en-US" sz="2400" b="1">
                <a:latin typeface="Verdana" pitchFamily="34" charset="0"/>
              </a:rPr>
              <a:t>patrilocal residence</a:t>
            </a:r>
          </a:p>
        </p:txBody>
      </p:sp>
      <p:sp>
        <p:nvSpPr>
          <p:cNvPr id="367619" name="Text Box 1029"/>
          <p:cNvSpPr txBox="1">
            <a:spLocks noChangeArrowheads="1"/>
          </p:cNvSpPr>
          <p:nvPr/>
        </p:nvSpPr>
        <p:spPr bwMode="auto">
          <a:xfrm>
            <a:off x="1219200" y="1782763"/>
            <a:ext cx="6586538" cy="579437"/>
          </a:xfrm>
          <a:prstGeom prst="rect">
            <a:avLst/>
          </a:prstGeom>
          <a:noFill/>
          <a:ln w="9525">
            <a:noFill/>
            <a:miter lim="800000"/>
            <a:headEnd/>
            <a:tailEnd/>
          </a:ln>
        </p:spPr>
        <p:txBody>
          <a:bodyPr wrap="none">
            <a:spAutoFit/>
          </a:bodyPr>
          <a:lstStyle/>
          <a:p>
            <a:pPr eaLnBrk="0" hangingPunct="0"/>
            <a:r>
              <a:rPr lang="en-US" sz="3200" b="1" dirty="0"/>
              <a:t>patrilineal societies are </a:t>
            </a:r>
            <a:r>
              <a:rPr lang="en-US" sz="3200" b="1" dirty="0" err="1"/>
              <a:t>patrilocal</a:t>
            </a:r>
            <a:endParaRPr lang="en-US" sz="3200" b="1" dirty="0"/>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6" name="Text Box 1029"/>
          <p:cNvSpPr txBox="1">
            <a:spLocks noChangeArrowheads="1"/>
          </p:cNvSpPr>
          <p:nvPr/>
        </p:nvSpPr>
        <p:spPr bwMode="auto">
          <a:xfrm>
            <a:off x="1371600" y="5257800"/>
            <a:ext cx="6586538" cy="579437"/>
          </a:xfrm>
          <a:prstGeom prst="rect">
            <a:avLst/>
          </a:prstGeom>
          <a:solidFill>
            <a:schemeClr val="tx2"/>
          </a:solidFill>
          <a:ln w="9525">
            <a:noFill/>
            <a:miter lim="800000"/>
            <a:headEnd/>
            <a:tailEnd/>
          </a:ln>
        </p:spPr>
        <p:txBody>
          <a:bodyPr wrap="none">
            <a:spAutoFit/>
          </a:bodyPr>
          <a:lstStyle/>
          <a:p>
            <a:pPr eaLnBrk="0" hangingPunct="0"/>
            <a:r>
              <a:rPr lang="en-US" sz="3200" b="1" dirty="0">
                <a:solidFill>
                  <a:schemeClr val="tx2"/>
                </a:solidFill>
              </a:rPr>
              <a:t>patrilineal societies are </a:t>
            </a:r>
            <a:r>
              <a:rPr lang="en-US" sz="3200" b="1" dirty="0" err="1">
                <a:solidFill>
                  <a:schemeClr val="tx2"/>
                </a:solidFill>
              </a:rPr>
              <a:t>patrilocal</a:t>
            </a:r>
            <a:endParaRPr lang="en-US" sz="3200" b="1" dirty="0">
              <a:solidFill>
                <a:schemeClr val="tx2"/>
              </a:solidFill>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47" name="Rectangle 7"/>
          <p:cNvSpPr>
            <a:spLocks noGrp="1" noChangeArrowheads="1"/>
          </p:cNvSpPr>
          <p:nvPr>
            <p:ph type="body" idx="1"/>
          </p:nvPr>
        </p:nvSpPr>
        <p:spPr>
          <a:xfrm>
            <a:off x="992188" y="1905000"/>
            <a:ext cx="7313612" cy="4114800"/>
          </a:xfrm>
        </p:spPr>
        <p:txBody>
          <a:bodyPr/>
          <a:lstStyle/>
          <a:p>
            <a:pPr marL="285750" indent="-285750">
              <a:lnSpc>
                <a:spcPct val="150000"/>
              </a:lnSpc>
            </a:pPr>
            <a:r>
              <a:rPr lang="en-US" b="1" smtClean="0"/>
              <a:t>bands have the simplest level of social organization</a:t>
            </a:r>
          </a:p>
          <a:p>
            <a:pPr marL="285750" indent="-285750"/>
            <a:endParaRPr lang="en-US" sz="1400" b="1" smtClean="0"/>
          </a:p>
          <a:p>
            <a:pPr marL="285750" indent="-285750">
              <a:lnSpc>
                <a:spcPct val="150000"/>
              </a:lnSpc>
            </a:pPr>
            <a:r>
              <a:rPr lang="en-US" b="1" smtClean="0"/>
              <a:t>with patrilineal families living in small groups</a:t>
            </a:r>
          </a:p>
          <a:p>
            <a:pPr marL="1371600" lvl="2" indent="-285750">
              <a:lnSpc>
                <a:spcPct val="140000"/>
              </a:lnSpc>
              <a:buFontTx/>
              <a:buNone/>
            </a:pPr>
            <a:r>
              <a:rPr lang="en-US" b="1" i="1" smtClean="0"/>
              <a:t>ca</a:t>
            </a:r>
            <a:r>
              <a:rPr lang="en-US" b="1" smtClean="0"/>
              <a:t>. 25 – 50 / group</a:t>
            </a:r>
          </a:p>
          <a:p>
            <a:pPr marL="285750" indent="-285750"/>
            <a:endParaRPr lang="en-US" smtClean="0"/>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14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3"/>
          <p:cNvSpPr>
            <a:spLocks noGrp="1" noChangeArrowheads="1"/>
          </p:cNvSpPr>
          <p:nvPr>
            <p:ph type="body" idx="1"/>
          </p:nvPr>
        </p:nvSpPr>
        <p:spPr>
          <a:xfrm>
            <a:off x="2329542" y="5805714"/>
            <a:ext cx="4495800" cy="457200"/>
          </a:xfrm>
        </p:spPr>
        <p:txBody>
          <a:bodyPr>
            <a:spAutoFit/>
          </a:bodyPr>
          <a:lstStyle/>
          <a:p>
            <a:pPr indent="0">
              <a:buFontTx/>
              <a:buNone/>
            </a:pPr>
            <a:r>
              <a:rPr lang="en-US" sz="2400" b="1" dirty="0" smtClean="0"/>
              <a:t>!Kung San in Camps</a:t>
            </a:r>
          </a:p>
        </p:txBody>
      </p:sp>
      <p:pic>
        <p:nvPicPr>
          <p:cNvPr id="369666" name="Picture 5" descr="sancamp">
            <a:hlinkClick r:id="rId2"/>
          </p:cNvPr>
          <p:cNvPicPr>
            <a:picLocks noChangeAspect="1" noChangeArrowheads="1"/>
          </p:cNvPicPr>
          <p:nvPr/>
        </p:nvPicPr>
        <p:blipFill>
          <a:blip r:embed="rId3" cstate="print"/>
          <a:srcRect/>
          <a:stretch>
            <a:fillRect/>
          </a:stretch>
        </p:blipFill>
        <p:spPr bwMode="auto">
          <a:xfrm>
            <a:off x="1828800" y="1439410"/>
            <a:ext cx="5486400" cy="4246562"/>
          </a:xfrm>
          <a:prstGeom prst="rect">
            <a:avLst/>
          </a:prstGeom>
          <a:noFill/>
          <a:ln w="9525">
            <a:noFill/>
            <a:miter lim="800000"/>
            <a:headEnd/>
            <a:tailEnd/>
          </a:ln>
        </p:spPr>
      </p:pic>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3"/>
          <p:cNvSpPr>
            <a:spLocks noGrp="1" noChangeArrowheads="1"/>
          </p:cNvSpPr>
          <p:nvPr>
            <p:ph type="body" idx="1"/>
          </p:nvPr>
        </p:nvSpPr>
        <p:spPr>
          <a:xfrm>
            <a:off x="914400" y="2895600"/>
            <a:ext cx="7313613" cy="2879725"/>
          </a:xfrm>
        </p:spPr>
        <p:txBody>
          <a:bodyPr/>
          <a:lstStyle/>
          <a:p>
            <a:pPr marL="0" indent="0" algn="ctr">
              <a:buFontTx/>
              <a:buNone/>
            </a:pPr>
            <a:r>
              <a:rPr lang="en-US" sz="2800" b="1" smtClean="0"/>
              <a:t>50 – 500 persons are integrated by a shared language and a sense of common identity</a:t>
            </a:r>
            <a:br>
              <a:rPr lang="en-US" sz="2800" b="1" smtClean="0"/>
            </a:br>
            <a:endParaRPr lang="en-US" sz="2800" b="1" smtClean="0"/>
          </a:p>
          <a:p>
            <a:pPr marL="514350" lvl="1" indent="0" algn="ctr">
              <a:buFontTx/>
              <a:buNone/>
            </a:pPr>
            <a:r>
              <a:rPr lang="en-US" sz="2100" smtClean="0"/>
              <a:t>exact numbers depend on the carrying capacity of their geographic area</a:t>
            </a:r>
            <a:endParaRPr lang="en-US" sz="2400" b="1" smtClean="0"/>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5539" name="Rectangle 3"/>
          <p:cNvSpPr>
            <a:spLocks noGrp="1" noChangeArrowheads="1"/>
          </p:cNvSpPr>
          <p:nvPr>
            <p:ph type="body" idx="1"/>
          </p:nvPr>
        </p:nvSpPr>
        <p:spPr>
          <a:xfrm>
            <a:off x="915988" y="2971800"/>
            <a:ext cx="7313612" cy="3352800"/>
          </a:xfrm>
        </p:spPr>
        <p:txBody>
          <a:bodyPr/>
          <a:lstStyle/>
          <a:p>
            <a:pPr marL="285750" indent="-285750">
              <a:spcAft>
                <a:spcPct val="75000"/>
              </a:spcAft>
            </a:pPr>
            <a:r>
              <a:rPr lang="en-US" sz="2400" b="1" smtClean="0"/>
              <a:t>leadership is based solely on personal traits</a:t>
            </a:r>
          </a:p>
          <a:p>
            <a:pPr marL="285750" indent="-285750">
              <a:lnSpc>
                <a:spcPct val="50000"/>
              </a:lnSpc>
              <a:spcAft>
                <a:spcPct val="75000"/>
              </a:spcAft>
            </a:pPr>
            <a:r>
              <a:rPr lang="en-US" sz="2400" b="1" smtClean="0"/>
              <a:t>no official leaders</a:t>
            </a:r>
          </a:p>
          <a:p>
            <a:pPr marL="285750" indent="-285750">
              <a:lnSpc>
                <a:spcPct val="80000"/>
              </a:lnSpc>
              <a:spcAft>
                <a:spcPct val="75000"/>
              </a:spcAft>
            </a:pPr>
            <a:r>
              <a:rPr lang="en-US" sz="2400" b="1" smtClean="0"/>
              <a:t>leader has no power and only limited authority</a:t>
            </a:r>
          </a:p>
          <a:p>
            <a:pPr marL="285750" indent="-285750">
              <a:lnSpc>
                <a:spcPct val="90000"/>
              </a:lnSpc>
              <a:spcAft>
                <a:spcPct val="75000"/>
              </a:spcAft>
            </a:pPr>
            <a:r>
              <a:rPr lang="en-US" sz="2400" b="1" smtClean="0"/>
              <a:t>position carries no rewards of power or riches</a:t>
            </a:r>
          </a:p>
        </p:txBody>
      </p:sp>
      <p:sp>
        <p:nvSpPr>
          <p:cNvPr id="371714" name="Rectangle 4"/>
          <p:cNvSpPr>
            <a:spLocks noChangeArrowheads="1"/>
          </p:cNvSpPr>
          <p:nvPr/>
        </p:nvSpPr>
        <p:spPr bwMode="auto">
          <a:xfrm>
            <a:off x="1314450" y="2025650"/>
            <a:ext cx="6534150" cy="641350"/>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600" b="1">
                <a:latin typeface="Verdana" pitchFamily="34" charset="0"/>
              </a:rPr>
              <a:t>“charismatic leadership”</a:t>
            </a:r>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55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45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4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5539" grpId="0" build="p" bldLvl="2"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6563" name="Rectangle 3"/>
          <p:cNvSpPr>
            <a:spLocks noGrp="1" noChangeArrowheads="1"/>
          </p:cNvSpPr>
          <p:nvPr>
            <p:ph type="body" idx="1"/>
          </p:nvPr>
        </p:nvSpPr>
        <p:spPr>
          <a:xfrm>
            <a:off x="839788" y="4114800"/>
            <a:ext cx="7313612" cy="1828800"/>
          </a:xfrm>
        </p:spPr>
        <p:txBody>
          <a:bodyPr/>
          <a:lstStyle/>
          <a:p>
            <a:pPr marL="285750" indent="-285750"/>
            <a:r>
              <a:rPr lang="en-US" sz="2400" b="1" dirty="0" smtClean="0"/>
              <a:t>strongly male dominated</a:t>
            </a:r>
          </a:p>
          <a:p>
            <a:pPr marL="285750" indent="-285750">
              <a:lnSpc>
                <a:spcPct val="30000"/>
              </a:lnSpc>
            </a:pPr>
            <a:endParaRPr lang="en-US" sz="2400" b="1" dirty="0" smtClean="0"/>
          </a:p>
          <a:p>
            <a:pPr marL="285750" indent="-285750">
              <a:lnSpc>
                <a:spcPct val="150000"/>
              </a:lnSpc>
            </a:pPr>
            <a:r>
              <a:rPr lang="en-US" sz="2400" b="1" dirty="0" smtClean="0"/>
              <a:t>but the old people -- male and female </a:t>
            </a:r>
          </a:p>
          <a:p>
            <a:pPr marL="285750" indent="-285750">
              <a:lnSpc>
                <a:spcPct val="150000"/>
              </a:lnSpc>
              <a:buNone/>
            </a:pPr>
            <a:r>
              <a:rPr lang="en-US" sz="2400" b="1" dirty="0" smtClean="0"/>
              <a:t>	-- are respected and are influential</a:t>
            </a:r>
          </a:p>
        </p:txBody>
      </p:sp>
      <p:sp>
        <p:nvSpPr>
          <p:cNvPr id="372738" name="Rectangle 4"/>
          <p:cNvSpPr>
            <a:spLocks noChangeArrowheads="1"/>
          </p:cNvSpPr>
          <p:nvPr/>
        </p:nvSpPr>
        <p:spPr bwMode="auto">
          <a:xfrm>
            <a:off x="1784350" y="2065338"/>
            <a:ext cx="5683250" cy="1701800"/>
          </a:xfrm>
          <a:prstGeom prst="rect">
            <a:avLst/>
          </a:prstGeom>
          <a:noFill/>
          <a:ln w="9525">
            <a:noFill/>
            <a:miter lim="800000"/>
            <a:headEnd/>
            <a:tailEnd/>
          </a:ln>
        </p:spPr>
        <p:txBody>
          <a:bodyPr wrap="none">
            <a:spAutoFit/>
          </a:bodyPr>
          <a:lstStyle/>
          <a:p>
            <a:pPr algn="ctr" eaLnBrk="0" hangingPunct="0">
              <a:lnSpc>
                <a:spcPct val="110000"/>
              </a:lnSpc>
              <a:spcBef>
                <a:spcPct val="20000"/>
              </a:spcBef>
              <a:buClr>
                <a:schemeClr val="hlink"/>
              </a:buClr>
            </a:pPr>
            <a:r>
              <a:rPr kumimoji="1" lang="en-US" sz="3200" b="1">
                <a:latin typeface="Verdana" pitchFamily="34" charset="0"/>
              </a:rPr>
              <a:t>age and sex </a:t>
            </a:r>
            <a:br>
              <a:rPr kumimoji="1" lang="en-US" sz="3200" b="1">
                <a:latin typeface="Verdana" pitchFamily="34" charset="0"/>
              </a:rPr>
            </a:br>
            <a:r>
              <a:rPr kumimoji="1" lang="en-US" sz="3200" b="1">
                <a:latin typeface="Verdana" pitchFamily="34" charset="0"/>
              </a:rPr>
              <a:t>generally determine </a:t>
            </a:r>
            <a:br>
              <a:rPr kumimoji="1" lang="en-US" sz="3200" b="1">
                <a:latin typeface="Verdana" pitchFamily="34" charset="0"/>
              </a:rPr>
            </a:br>
            <a:r>
              <a:rPr kumimoji="1" lang="en-US" sz="3200" b="1">
                <a:latin typeface="Verdana" pitchFamily="34" charset="0"/>
              </a:rPr>
              <a:t>who will exert influence</a:t>
            </a:r>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65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65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051"/>
          <p:cNvSpPr>
            <a:spLocks noGrp="1" noChangeArrowheads="1"/>
          </p:cNvSpPr>
          <p:nvPr>
            <p:ph type="body" idx="1"/>
          </p:nvPr>
        </p:nvSpPr>
        <p:spPr>
          <a:xfrm>
            <a:off x="889000" y="3276600"/>
            <a:ext cx="7340600" cy="1260475"/>
          </a:xfrm>
        </p:spPr>
        <p:txBody>
          <a:bodyPr>
            <a:spAutoFit/>
          </a:bodyPr>
          <a:lstStyle/>
          <a:p>
            <a:pPr marL="285750" indent="-285750" algn="ctr">
              <a:lnSpc>
                <a:spcPct val="120000"/>
              </a:lnSpc>
              <a:buFontTx/>
              <a:buNone/>
            </a:pPr>
            <a:r>
              <a:rPr lang="en-US" b="1" smtClean="0"/>
              <a:t>influence may dissolve or be created in an instant</a:t>
            </a:r>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3"/>
          <p:cNvSpPr>
            <a:spLocks noGrp="1" noChangeArrowheads="1"/>
          </p:cNvSpPr>
          <p:nvPr>
            <p:ph type="body" idx="1"/>
          </p:nvPr>
        </p:nvSpPr>
        <p:spPr>
          <a:xfrm>
            <a:off x="914400" y="3124200"/>
            <a:ext cx="7313613" cy="1600200"/>
          </a:xfrm>
        </p:spPr>
        <p:txBody>
          <a:bodyPr/>
          <a:lstStyle/>
          <a:p>
            <a:pPr marL="285750" indent="-285750" algn="ctr">
              <a:lnSpc>
                <a:spcPct val="150000"/>
              </a:lnSpc>
              <a:buFontTx/>
              <a:buNone/>
            </a:pPr>
            <a:r>
              <a:rPr lang="en-US" b="1" smtClean="0"/>
              <a:t>status positions are fluid from generation to generation</a:t>
            </a:r>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3"/>
          <p:cNvSpPr>
            <a:spLocks noGrp="1" noChangeArrowheads="1"/>
          </p:cNvSpPr>
          <p:nvPr>
            <p:ph type="body" idx="1"/>
          </p:nvPr>
        </p:nvSpPr>
        <p:spPr>
          <a:xfrm>
            <a:off x="889000" y="2743200"/>
            <a:ext cx="7340600" cy="2287588"/>
          </a:xfrm>
        </p:spPr>
        <p:txBody>
          <a:bodyPr>
            <a:spAutoFit/>
          </a:bodyPr>
          <a:lstStyle/>
          <a:p>
            <a:pPr marL="285750" indent="-285750" algn="ctr">
              <a:lnSpc>
                <a:spcPct val="150000"/>
              </a:lnSpc>
              <a:buFontTx/>
              <a:buNone/>
            </a:pPr>
            <a:r>
              <a:rPr lang="en-US" b="1" smtClean="0"/>
              <a:t>band composition is fluid as people shift residence frequently</a:t>
            </a:r>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301473" y="6339114"/>
            <a:ext cx="4542013" cy="276999"/>
          </a:xfrm>
          <a:prstGeom prst="rect">
            <a:avLst/>
          </a:prstGeom>
          <a:noFill/>
          <a:ln w="9525">
            <a:noFill/>
            <a:miter lim="800000"/>
            <a:headEnd/>
            <a:tailEnd/>
          </a:ln>
        </p:spPr>
        <p:txBody>
          <a:bodyPr wrap="none">
            <a:spAutoFit/>
          </a:bodyPr>
          <a:lstStyle/>
          <a:p>
            <a:pPr eaLnBrk="0" hangingPunct="0">
              <a:defRPr/>
            </a:pPr>
            <a:r>
              <a:rPr lang="en-US" sz="1200" dirty="0">
                <a:solidFill>
                  <a:srgbClr val="FFFFFF"/>
                </a:solidFill>
                <a:hlinkClick r:id="rId3"/>
              </a:rPr>
              <a:t>www.eurekalert.org/pub_releases/2007-11/uosc-ham111107.php</a:t>
            </a:r>
            <a:endParaRPr lang="en-US" sz="1200" dirty="0">
              <a:solidFill>
                <a:srgbClr val="FFFFFF"/>
              </a:solidFill>
            </a:endParaRPr>
          </a:p>
        </p:txBody>
      </p:sp>
      <p:pic>
        <p:nvPicPr>
          <p:cNvPr id="241667" name="Picture 3"/>
          <p:cNvPicPr>
            <a:picLocks noChangeAspect="1" noChangeArrowheads="1"/>
          </p:cNvPicPr>
          <p:nvPr/>
        </p:nvPicPr>
        <p:blipFill>
          <a:blip r:embed="rId4" cstate="print"/>
          <a:srcRect/>
          <a:stretch>
            <a:fillRect/>
          </a:stretch>
        </p:blipFill>
        <p:spPr bwMode="auto">
          <a:xfrm>
            <a:off x="762000" y="1315084"/>
            <a:ext cx="7772400" cy="4857116"/>
          </a:xfrm>
          <a:prstGeom prst="rect">
            <a:avLst/>
          </a:prstGeom>
          <a:noFill/>
          <a:ln w="28575">
            <a:noFill/>
            <a:miter lim="800000"/>
            <a:headEnd/>
            <a:tailEnd/>
          </a:ln>
        </p:spPr>
      </p:pic>
      <p:sp>
        <p:nvSpPr>
          <p:cNvPr id="241668" name="Rectangle 3"/>
          <p:cNvSpPr>
            <a:spLocks noChangeArrowheads="1"/>
          </p:cNvSpPr>
          <p:nvPr/>
        </p:nvSpPr>
        <p:spPr bwMode="auto">
          <a:xfrm>
            <a:off x="7294563" y="925513"/>
            <a:ext cx="1392237" cy="339725"/>
          </a:xfrm>
          <a:prstGeom prst="rect">
            <a:avLst/>
          </a:prstGeom>
          <a:noFill/>
          <a:ln w="9525">
            <a:noFill/>
            <a:miter lim="800000"/>
            <a:headEnd/>
            <a:tailEnd/>
          </a:ln>
        </p:spPr>
        <p:txBody>
          <a:bodyPr wrap="none">
            <a:spAutoFit/>
          </a:bodyPr>
          <a:lstStyle/>
          <a:p>
            <a:pPr eaLnBrk="0" hangingPunct="0"/>
            <a:r>
              <a:rPr lang="en-US" sz="1600" b="1">
                <a:solidFill>
                  <a:srgbClr val="000000"/>
                </a:solidFill>
              </a:rPr>
              <a:t>12-Nov-2007</a:t>
            </a:r>
            <a:endParaRPr lang="en-US" sz="1600">
              <a:solidFill>
                <a:srgbClr val="000000"/>
              </a:solidFill>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3"/>
          <p:cNvSpPr>
            <a:spLocks noGrp="1" noChangeArrowheads="1"/>
          </p:cNvSpPr>
          <p:nvPr>
            <p:ph type="body" idx="1"/>
          </p:nvPr>
        </p:nvSpPr>
        <p:spPr>
          <a:xfrm>
            <a:off x="915988" y="2819400"/>
            <a:ext cx="7313612" cy="2667000"/>
          </a:xfrm>
        </p:spPr>
        <p:txBody>
          <a:bodyPr/>
          <a:lstStyle/>
          <a:p>
            <a:pPr marL="285750" indent="-285750" algn="ctr">
              <a:lnSpc>
                <a:spcPct val="150000"/>
              </a:lnSpc>
              <a:buFontTx/>
              <a:buNone/>
            </a:pPr>
            <a:r>
              <a:rPr lang="en-US" sz="2800" b="1" smtClean="0"/>
              <a:t>marriages are through alliances with members of other bands</a:t>
            </a:r>
          </a:p>
          <a:p>
            <a:pPr marL="285750" indent="-285750">
              <a:lnSpc>
                <a:spcPct val="90000"/>
              </a:lnSpc>
              <a:buFontTx/>
              <a:buNone/>
            </a:pPr>
            <a:endParaRPr lang="en-US" sz="2400" b="1" smtClean="0"/>
          </a:p>
          <a:p>
            <a:pPr marL="285750" indent="-285750">
              <a:lnSpc>
                <a:spcPct val="90000"/>
              </a:lnSpc>
            </a:pPr>
            <a:endParaRPr lang="en-US" sz="2400" b="1" smtClean="0"/>
          </a:p>
          <a:p>
            <a:pPr marL="285750" indent="-285750" algn="ctr">
              <a:lnSpc>
                <a:spcPct val="90000"/>
              </a:lnSpc>
              <a:buFontTx/>
              <a:buNone/>
            </a:pPr>
            <a:r>
              <a:rPr lang="en-US" sz="1800" i="1" smtClean="0"/>
              <a:t>Video: </a:t>
            </a:r>
            <a:r>
              <a:rPr lang="en-US" sz="1800" i="1" smtClean="0">
                <a:hlinkClick r:id="rId2"/>
              </a:rPr>
              <a:t>N!ai, The Story Of A !Kung Woman</a:t>
            </a:r>
            <a:endParaRPr lang="en-US" sz="2000" b="1" i="1" smtClean="0"/>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3"/>
          <p:cNvSpPr>
            <a:spLocks noGrp="1" noChangeArrowheads="1"/>
          </p:cNvSpPr>
          <p:nvPr>
            <p:ph type="body" idx="1"/>
          </p:nvPr>
        </p:nvSpPr>
        <p:spPr>
          <a:xfrm>
            <a:off x="914400" y="3092450"/>
            <a:ext cx="7340600" cy="1555750"/>
          </a:xfrm>
        </p:spPr>
        <p:txBody>
          <a:bodyPr>
            <a:spAutoFit/>
          </a:bodyPr>
          <a:lstStyle/>
          <a:p>
            <a:pPr marL="285750" indent="-285750" algn="ctr">
              <a:lnSpc>
                <a:spcPct val="150000"/>
              </a:lnSpc>
              <a:buFontTx/>
              <a:buNone/>
            </a:pPr>
            <a:r>
              <a:rPr lang="en-US" b="1" dirty="0" smtClean="0"/>
              <a:t>group decisions are made by consensus</a:t>
            </a:r>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0659" name="Rectangle 3"/>
          <p:cNvSpPr>
            <a:spLocks noGrp="1" noChangeArrowheads="1"/>
          </p:cNvSpPr>
          <p:nvPr>
            <p:ph type="body" sz="half" idx="1"/>
          </p:nvPr>
        </p:nvSpPr>
        <p:spPr>
          <a:xfrm>
            <a:off x="990600" y="1828800"/>
            <a:ext cx="3810000" cy="4114800"/>
          </a:xfrm>
        </p:spPr>
        <p:txBody>
          <a:bodyPr/>
          <a:lstStyle/>
          <a:p>
            <a:pPr marL="285750" indent="-285750"/>
            <a:r>
              <a:rPr lang="en-US" sz="2400" b="1" i="1" smtClean="0"/>
              <a:t>The Desert People</a:t>
            </a:r>
          </a:p>
          <a:p>
            <a:pPr marL="285750" indent="-285750"/>
            <a:endParaRPr lang="en-US" i="1" smtClean="0"/>
          </a:p>
          <a:p>
            <a:pPr marL="285750" indent="-285750">
              <a:buFontTx/>
              <a:buNone/>
            </a:pPr>
            <a:r>
              <a:rPr lang="en-US" i="1" smtClean="0"/>
              <a:t>	are </a:t>
            </a:r>
            <a:r>
              <a:rPr lang="en-US" b="1" i="1" smtClean="0"/>
              <a:t>not</a:t>
            </a:r>
            <a:r>
              <a:rPr lang="en-US" b="1" smtClean="0"/>
              <a:t> hunters</a:t>
            </a:r>
            <a:endParaRPr lang="en-US" b="1" i="1" smtClean="0"/>
          </a:p>
        </p:txBody>
      </p:sp>
      <p:sp>
        <p:nvSpPr>
          <p:cNvPr id="1350660" name="Rectangle 4"/>
          <p:cNvSpPr>
            <a:spLocks noGrp="1" noChangeArrowheads="1"/>
          </p:cNvSpPr>
          <p:nvPr>
            <p:ph type="body" sz="half" idx="2"/>
          </p:nvPr>
        </p:nvSpPr>
        <p:spPr>
          <a:xfrm>
            <a:off x="4895850" y="1828800"/>
            <a:ext cx="3810000" cy="4114800"/>
          </a:xfrm>
        </p:spPr>
        <p:txBody>
          <a:bodyPr/>
          <a:lstStyle/>
          <a:p>
            <a:pPr marL="285750" indent="-285750"/>
            <a:r>
              <a:rPr lang="en-US" sz="2400" b="1" i="1" smtClean="0"/>
              <a:t>The Hunters</a:t>
            </a:r>
          </a:p>
          <a:p>
            <a:pPr marL="285750" indent="-285750"/>
            <a:endParaRPr lang="en-US" i="1" smtClean="0"/>
          </a:p>
          <a:p>
            <a:pPr marL="285750" indent="-285750">
              <a:buFontTx/>
              <a:buNone/>
            </a:pPr>
            <a:r>
              <a:rPr lang="en-US" b="1" i="1" smtClean="0"/>
              <a:t>	are</a:t>
            </a:r>
            <a:r>
              <a:rPr lang="en-US" b="1" smtClean="0"/>
              <a:t> hunters</a:t>
            </a:r>
            <a:endParaRPr lang="en-US" b="1" i="1" smtClean="0"/>
          </a:p>
        </p:txBody>
      </p:sp>
      <p:sp>
        <p:nvSpPr>
          <p:cNvPr id="378883" name="Rectangle 9"/>
          <p:cNvSpPr>
            <a:spLocks noChangeArrowheads="1"/>
          </p:cNvSpPr>
          <p:nvPr/>
        </p:nvSpPr>
        <p:spPr bwMode="auto">
          <a:xfrm>
            <a:off x="915988" y="5181600"/>
            <a:ext cx="7313612" cy="579438"/>
          </a:xfrm>
          <a:prstGeom prst="rect">
            <a:avLst/>
          </a:prstGeom>
          <a:noFill/>
          <a:ln w="9525">
            <a:noFill/>
            <a:miter lim="800000"/>
            <a:headEnd/>
            <a:tailEnd/>
          </a:ln>
        </p:spPr>
        <p:txBody>
          <a:bodyPr/>
          <a:lstStyle/>
          <a:p>
            <a:pPr algn="ctr" eaLnBrk="0" hangingPunct="0">
              <a:spcBef>
                <a:spcPct val="50000"/>
              </a:spcBef>
            </a:pPr>
            <a:r>
              <a:rPr lang="en-US" sz="3200" b="1"/>
              <a:t>hunting is the independent variable  </a:t>
            </a:r>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06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065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35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59" grpId="0" build="p"/>
      <p:bldP spid="1350660"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9905" name="Rectangle 3"/>
          <p:cNvSpPr>
            <a:spLocks noGrp="1" noChangeArrowheads="1"/>
          </p:cNvSpPr>
          <p:nvPr>
            <p:ph type="body" sz="half" idx="1"/>
          </p:nvPr>
        </p:nvSpPr>
        <p:spPr>
          <a:xfrm>
            <a:off x="990600" y="1828800"/>
            <a:ext cx="3810000" cy="4114800"/>
          </a:xfrm>
        </p:spPr>
        <p:txBody>
          <a:bodyPr/>
          <a:lstStyle/>
          <a:p>
            <a:pPr marL="285750" indent="-285750"/>
            <a:r>
              <a:rPr lang="en-US" sz="2400" b="1" i="1" smtClean="0">
                <a:solidFill>
                  <a:srgbClr val="FFC000"/>
                </a:solidFill>
              </a:rPr>
              <a:t>The Desert People</a:t>
            </a:r>
          </a:p>
          <a:p>
            <a:pPr marL="285750" indent="-285750"/>
            <a:endParaRPr lang="en-US" i="1" smtClean="0">
              <a:solidFill>
                <a:srgbClr val="FFC000"/>
              </a:solidFill>
            </a:endParaRPr>
          </a:p>
          <a:p>
            <a:pPr marL="285750" indent="-285750">
              <a:buFontTx/>
              <a:buNone/>
            </a:pPr>
            <a:r>
              <a:rPr lang="en-US" i="1" smtClean="0">
                <a:solidFill>
                  <a:srgbClr val="FFC000"/>
                </a:solidFill>
              </a:rPr>
              <a:t>	are </a:t>
            </a:r>
            <a:r>
              <a:rPr lang="en-US" b="1" i="1" smtClean="0">
                <a:solidFill>
                  <a:srgbClr val="FFC000"/>
                </a:solidFill>
              </a:rPr>
              <a:t>not</a:t>
            </a:r>
            <a:r>
              <a:rPr lang="en-US" b="1" smtClean="0">
                <a:solidFill>
                  <a:srgbClr val="FFC000"/>
                </a:solidFill>
              </a:rPr>
              <a:t> hunters</a:t>
            </a:r>
            <a:endParaRPr lang="en-US" b="1" i="1" smtClean="0">
              <a:solidFill>
                <a:srgbClr val="FFC000"/>
              </a:solidFill>
            </a:endParaRPr>
          </a:p>
        </p:txBody>
      </p:sp>
      <p:sp>
        <p:nvSpPr>
          <p:cNvPr id="379906" name="Rectangle 4"/>
          <p:cNvSpPr>
            <a:spLocks noGrp="1" noChangeArrowheads="1"/>
          </p:cNvSpPr>
          <p:nvPr>
            <p:ph type="body" sz="half" idx="2"/>
          </p:nvPr>
        </p:nvSpPr>
        <p:spPr>
          <a:xfrm>
            <a:off x="4895850" y="1828800"/>
            <a:ext cx="3810000" cy="4114800"/>
          </a:xfrm>
        </p:spPr>
        <p:txBody>
          <a:bodyPr/>
          <a:lstStyle/>
          <a:p>
            <a:pPr marL="285750" indent="-285750"/>
            <a:r>
              <a:rPr lang="en-US" sz="2400" b="1" i="1" dirty="0" smtClean="0">
                <a:solidFill>
                  <a:srgbClr val="000000"/>
                </a:solidFill>
              </a:rPr>
              <a:t>The Hunters</a:t>
            </a:r>
          </a:p>
          <a:p>
            <a:pPr marL="285750" indent="-285750"/>
            <a:endParaRPr lang="en-US" i="1" dirty="0" smtClean="0"/>
          </a:p>
          <a:p>
            <a:pPr marL="285750" indent="-285750">
              <a:buFontTx/>
              <a:buNone/>
            </a:pPr>
            <a:r>
              <a:rPr lang="en-US" b="1" i="1" dirty="0" smtClean="0"/>
              <a:t>	are</a:t>
            </a:r>
            <a:r>
              <a:rPr lang="en-US" b="1" dirty="0" smtClean="0"/>
              <a:t> hunters</a:t>
            </a:r>
            <a:endParaRPr lang="en-US" b="1" i="1" dirty="0" smtClean="0"/>
          </a:p>
        </p:txBody>
      </p:sp>
      <p:sp>
        <p:nvSpPr>
          <p:cNvPr id="379907" name="Rectangle 9"/>
          <p:cNvSpPr>
            <a:spLocks noChangeArrowheads="1"/>
          </p:cNvSpPr>
          <p:nvPr/>
        </p:nvSpPr>
        <p:spPr bwMode="auto">
          <a:xfrm>
            <a:off x="914400" y="4800600"/>
            <a:ext cx="7313612" cy="579438"/>
          </a:xfrm>
          <a:prstGeom prst="rect">
            <a:avLst/>
          </a:prstGeom>
          <a:noFill/>
          <a:ln w="9525">
            <a:noFill/>
            <a:miter lim="800000"/>
            <a:headEnd/>
            <a:tailEnd/>
          </a:ln>
        </p:spPr>
        <p:txBody>
          <a:bodyPr/>
          <a:lstStyle/>
          <a:p>
            <a:pPr algn="ctr" eaLnBrk="0" hangingPunct="0">
              <a:spcBef>
                <a:spcPct val="50000"/>
              </a:spcBef>
            </a:pPr>
            <a:r>
              <a:rPr lang="en-US" sz="3200" b="1" dirty="0"/>
              <a:t>hunting is the independent variable  </a:t>
            </a:r>
          </a:p>
        </p:txBody>
      </p:sp>
      <p:sp>
        <p:nvSpPr>
          <p:cNvPr id="1436674" name="Rectangle 2"/>
          <p:cNvSpPr>
            <a:spLocks noChangeArrowheads="1"/>
          </p:cNvSpPr>
          <p:nvPr/>
        </p:nvSpPr>
        <p:spPr bwMode="auto">
          <a:xfrm>
            <a:off x="9144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“band” societies</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3"/>
          <p:cNvSpPr>
            <a:spLocks noGrp="1" noChangeArrowheads="1"/>
          </p:cNvSpPr>
          <p:nvPr>
            <p:ph type="body" idx="1"/>
          </p:nvPr>
        </p:nvSpPr>
        <p:spPr>
          <a:xfrm>
            <a:off x="2286000" y="4002088"/>
            <a:ext cx="3200400" cy="457200"/>
          </a:xfrm>
        </p:spPr>
        <p:txBody>
          <a:bodyPr>
            <a:spAutoFit/>
          </a:bodyPr>
          <a:lstStyle/>
          <a:p>
            <a:pPr marL="285750" indent="-228600"/>
            <a:r>
              <a:rPr lang="en-US" sz="2400" b="1" smtClean="0"/>
              <a:t>nomadic</a:t>
            </a:r>
          </a:p>
        </p:txBody>
      </p:sp>
      <p:sp>
        <p:nvSpPr>
          <p:cNvPr id="380930" name="Rectangle 4"/>
          <p:cNvSpPr>
            <a:spLocks noChangeArrowheads="1"/>
          </p:cNvSpPr>
          <p:nvPr/>
        </p:nvSpPr>
        <p:spPr bwMode="auto">
          <a:xfrm>
            <a:off x="1676400" y="2965450"/>
            <a:ext cx="5868988" cy="5794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hunting-gathering bands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3"/>
          <p:cNvSpPr>
            <a:spLocks noGrp="1" noChangeArrowheads="1"/>
          </p:cNvSpPr>
          <p:nvPr>
            <p:ph type="body" idx="1"/>
          </p:nvPr>
        </p:nvSpPr>
        <p:spPr>
          <a:xfrm>
            <a:off x="1828800" y="3875088"/>
            <a:ext cx="5791200" cy="1125537"/>
          </a:xfrm>
        </p:spPr>
        <p:txBody>
          <a:bodyPr>
            <a:spAutoFit/>
          </a:bodyPr>
          <a:lstStyle/>
          <a:p>
            <a:pPr marL="285750" indent="-285750">
              <a:lnSpc>
                <a:spcPct val="150000"/>
              </a:lnSpc>
              <a:buFontTx/>
              <a:buNone/>
            </a:pPr>
            <a:r>
              <a:rPr lang="en-US" sz="2400" b="1" smtClean="0"/>
              <a:t>-- expanded range and experiences</a:t>
            </a:r>
          </a:p>
        </p:txBody>
      </p:sp>
      <p:sp>
        <p:nvSpPr>
          <p:cNvPr id="381954" name="Rectangle 4"/>
          <p:cNvSpPr>
            <a:spLocks noChangeArrowheads="1"/>
          </p:cNvSpPr>
          <p:nvPr/>
        </p:nvSpPr>
        <p:spPr bwMode="auto">
          <a:xfrm>
            <a:off x="2590800" y="2962275"/>
            <a:ext cx="4186238" cy="5794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full-scale hunting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3731" name="Rectangle 3"/>
          <p:cNvSpPr>
            <a:spLocks noGrp="1" noChangeArrowheads="1"/>
          </p:cNvSpPr>
          <p:nvPr>
            <p:ph type="body" idx="1"/>
          </p:nvPr>
        </p:nvSpPr>
        <p:spPr>
          <a:xfrm>
            <a:off x="915988" y="4062413"/>
            <a:ext cx="7313612" cy="1881187"/>
          </a:xfrm>
        </p:spPr>
        <p:txBody>
          <a:bodyPr/>
          <a:lstStyle/>
          <a:p>
            <a:pPr lvl="1">
              <a:buFontTx/>
              <a:buChar char="•"/>
            </a:pPr>
            <a:r>
              <a:rPr lang="en-US" sz="2400" b="1" smtClean="0"/>
              <a:t>area</a:t>
            </a:r>
          </a:p>
          <a:p>
            <a:pPr lvl="1">
              <a:lnSpc>
                <a:spcPct val="50000"/>
              </a:lnSpc>
              <a:buFontTx/>
              <a:buChar char="•"/>
            </a:pPr>
            <a:endParaRPr lang="en-US" sz="2400" b="1" smtClean="0"/>
          </a:p>
          <a:p>
            <a:pPr lvl="1">
              <a:buFontTx/>
              <a:buChar char="•"/>
            </a:pPr>
            <a:r>
              <a:rPr lang="en-US" sz="2400" b="1" smtClean="0"/>
              <a:t>animals / animal habits</a:t>
            </a:r>
          </a:p>
          <a:p>
            <a:pPr lvl="1">
              <a:lnSpc>
                <a:spcPct val="60000"/>
              </a:lnSpc>
              <a:buFontTx/>
              <a:buChar char="•"/>
            </a:pPr>
            <a:endParaRPr lang="en-US" sz="2400" b="1" smtClean="0"/>
          </a:p>
          <a:p>
            <a:pPr lvl="1">
              <a:buFontTx/>
              <a:buChar char="•"/>
            </a:pPr>
            <a:r>
              <a:rPr lang="en-US" sz="2400" b="1" smtClean="0"/>
              <a:t>tools / technologies</a:t>
            </a:r>
          </a:p>
        </p:txBody>
      </p:sp>
      <p:sp>
        <p:nvSpPr>
          <p:cNvPr id="382978" name="Rectangle 4"/>
          <p:cNvSpPr>
            <a:spLocks noChangeArrowheads="1"/>
          </p:cNvSpPr>
          <p:nvPr/>
        </p:nvSpPr>
        <p:spPr bwMode="auto">
          <a:xfrm>
            <a:off x="1138238" y="2438400"/>
            <a:ext cx="7018337" cy="1165225"/>
          </a:xfrm>
          <a:prstGeom prst="rect">
            <a:avLst/>
          </a:prstGeom>
          <a:noFill/>
          <a:ln w="9525">
            <a:noFill/>
            <a:miter lim="800000"/>
            <a:headEnd/>
            <a:tailEnd/>
          </a:ln>
        </p:spPr>
        <p:txBody>
          <a:bodyPr wrap="none">
            <a:spAutoFit/>
          </a:bodyPr>
          <a:lstStyle/>
          <a:p>
            <a:pPr algn="ctr" eaLnBrk="0" hangingPunct="0">
              <a:lnSpc>
                <a:spcPct val="110000"/>
              </a:lnSpc>
              <a:spcBef>
                <a:spcPct val="20000"/>
              </a:spcBef>
              <a:buClr>
                <a:schemeClr val="hlink"/>
              </a:buClr>
            </a:pPr>
            <a:r>
              <a:rPr kumimoji="1" lang="en-US" sz="3200" b="1">
                <a:latin typeface="Verdana" pitchFamily="34" charset="0"/>
              </a:rPr>
              <a:t>hunting places adaptive value</a:t>
            </a:r>
            <a:br>
              <a:rPr kumimoji="1" lang="en-US" sz="3200" b="1">
                <a:latin typeface="Verdana" pitchFamily="34" charset="0"/>
              </a:rPr>
            </a:br>
            <a:r>
              <a:rPr kumimoji="1" lang="en-US" sz="3200" b="1">
                <a:latin typeface="Verdana" pitchFamily="34" charset="0"/>
              </a:rPr>
              <a:t>on  knowledge of</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37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37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4001" name="Rectangle 1027"/>
          <p:cNvSpPr>
            <a:spLocks noGrp="1" noChangeArrowheads="1"/>
          </p:cNvSpPr>
          <p:nvPr>
            <p:ph type="body" idx="1"/>
          </p:nvPr>
        </p:nvSpPr>
        <p:spPr>
          <a:xfrm>
            <a:off x="1676400" y="3932238"/>
            <a:ext cx="6172200" cy="2163762"/>
          </a:xfrm>
        </p:spPr>
        <p:txBody>
          <a:bodyPr>
            <a:spAutoFit/>
          </a:bodyPr>
          <a:lstStyle/>
          <a:p>
            <a:pPr marL="285750" indent="-285750">
              <a:lnSpc>
                <a:spcPct val="130000"/>
              </a:lnSpc>
            </a:pPr>
            <a:r>
              <a:rPr lang="en-US" sz="2400" b="1" smtClean="0"/>
              <a:t>patience</a:t>
            </a:r>
          </a:p>
          <a:p>
            <a:pPr marL="285750" indent="-285750">
              <a:lnSpc>
                <a:spcPct val="130000"/>
              </a:lnSpc>
            </a:pPr>
            <a:r>
              <a:rPr lang="en-US" sz="2400" b="1" smtClean="0"/>
              <a:t>waiting (restraint)</a:t>
            </a:r>
          </a:p>
          <a:p>
            <a:pPr marL="285750" indent="-285750">
              <a:lnSpc>
                <a:spcPct val="130000"/>
              </a:lnSpc>
            </a:pPr>
            <a:r>
              <a:rPr lang="en-US" sz="2400" b="1" smtClean="0"/>
              <a:t>persistence</a:t>
            </a:r>
          </a:p>
          <a:p>
            <a:pPr marL="1200150" lvl="2">
              <a:lnSpc>
                <a:spcPct val="130000"/>
              </a:lnSpc>
              <a:buFontTx/>
              <a:buNone/>
            </a:pPr>
            <a:r>
              <a:rPr lang="en-US" sz="2200" b="1" smtClean="0"/>
              <a:t>“persistence hunting”</a:t>
            </a:r>
          </a:p>
        </p:txBody>
      </p:sp>
      <p:sp>
        <p:nvSpPr>
          <p:cNvPr id="384002" name="Rectangle 1028"/>
          <p:cNvSpPr>
            <a:spLocks noChangeArrowheads="1"/>
          </p:cNvSpPr>
          <p:nvPr/>
        </p:nvSpPr>
        <p:spPr bwMode="auto">
          <a:xfrm>
            <a:off x="1374775" y="2965450"/>
            <a:ext cx="6550025" cy="5794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hunting places emphasis on</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3"/>
          <p:cNvSpPr>
            <a:spLocks noGrp="1" noChangeArrowheads="1"/>
          </p:cNvSpPr>
          <p:nvPr>
            <p:ph type="body" idx="1"/>
          </p:nvPr>
        </p:nvSpPr>
        <p:spPr>
          <a:xfrm>
            <a:off x="889000" y="2817813"/>
            <a:ext cx="7340600" cy="2287587"/>
          </a:xfrm>
        </p:spPr>
        <p:txBody>
          <a:bodyPr>
            <a:spAutoFit/>
          </a:bodyPr>
          <a:lstStyle/>
          <a:p>
            <a:pPr marL="0" indent="342900" algn="ctr">
              <a:lnSpc>
                <a:spcPct val="150000"/>
              </a:lnSpc>
              <a:buFontTx/>
              <a:buNone/>
            </a:pPr>
            <a:r>
              <a:rPr lang="en-US" b="1" smtClean="0"/>
              <a:t>hunting emphasizes planning, and a heightened sense of the future</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6803" name="Rectangle 3"/>
          <p:cNvSpPr>
            <a:spLocks noGrp="1" noChangeArrowheads="1"/>
          </p:cNvSpPr>
          <p:nvPr>
            <p:ph type="body" idx="1"/>
          </p:nvPr>
        </p:nvSpPr>
        <p:spPr>
          <a:xfrm>
            <a:off x="1447800" y="3657600"/>
            <a:ext cx="6254750" cy="2501900"/>
          </a:xfrm>
        </p:spPr>
        <p:txBody>
          <a:bodyPr>
            <a:spAutoFit/>
          </a:bodyPr>
          <a:lstStyle/>
          <a:p>
            <a:pPr marL="571500" indent="-285750">
              <a:lnSpc>
                <a:spcPct val="120000"/>
              </a:lnSpc>
            </a:pPr>
            <a:r>
              <a:rPr lang="en-US" sz="2400" b="1" dirty="0" smtClean="0"/>
              <a:t>are more successful</a:t>
            </a:r>
          </a:p>
          <a:p>
            <a:pPr marL="571500" indent="-285750">
              <a:lnSpc>
                <a:spcPct val="120000"/>
              </a:lnSpc>
            </a:pPr>
            <a:r>
              <a:rPr lang="en-US" sz="2400" b="1" dirty="0" smtClean="0"/>
              <a:t>can prey on large animals</a:t>
            </a:r>
          </a:p>
          <a:p>
            <a:pPr marL="571500" indent="-285750">
              <a:lnSpc>
                <a:spcPct val="120000"/>
              </a:lnSpc>
            </a:pPr>
            <a:r>
              <a:rPr lang="en-US" sz="2400" b="1" dirty="0" smtClean="0"/>
              <a:t>can eat most of the meat at one time (waste less)</a:t>
            </a:r>
          </a:p>
          <a:p>
            <a:pPr marL="571500" indent="-285750">
              <a:lnSpc>
                <a:spcPct val="120000"/>
              </a:lnSpc>
            </a:pPr>
            <a:r>
              <a:rPr lang="en-US" sz="2400" b="1" dirty="0" smtClean="0"/>
              <a:t>have more fun</a:t>
            </a:r>
          </a:p>
        </p:txBody>
      </p:sp>
      <p:sp>
        <p:nvSpPr>
          <p:cNvPr id="386050" name="Rectangle 4"/>
          <p:cNvSpPr>
            <a:spLocks noChangeArrowheads="1"/>
          </p:cNvSpPr>
          <p:nvPr/>
        </p:nvSpPr>
        <p:spPr bwMode="auto">
          <a:xfrm>
            <a:off x="1854200" y="2743200"/>
            <a:ext cx="5384800" cy="641350"/>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600" b="1">
                <a:latin typeface="Verdana" pitchFamily="34" charset="0"/>
              </a:rPr>
              <a:t>cooperating hunters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68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68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68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2034978" y="6335484"/>
            <a:ext cx="5077672" cy="276999"/>
          </a:xfrm>
          <a:prstGeom prst="rect">
            <a:avLst/>
          </a:prstGeom>
          <a:noFill/>
          <a:ln w="9525">
            <a:noFill/>
            <a:miter lim="800000"/>
            <a:headEnd/>
            <a:tailEnd/>
          </a:ln>
        </p:spPr>
        <p:txBody>
          <a:bodyPr wrap="none">
            <a:spAutoFit/>
          </a:bodyPr>
          <a:lstStyle/>
          <a:p>
            <a:pPr algn="ctr"/>
            <a:r>
              <a:rPr lang="en-US" sz="1200" dirty="0" smtClean="0">
                <a:solidFill>
                  <a:srgbClr val="000000"/>
                </a:solidFill>
                <a:latin typeface="Verdana" pitchFamily="34" charset="0"/>
                <a:hlinkClick r:id="rId3"/>
              </a:rPr>
              <a:t>http://ngm.nationalgeographic.com/2009/12/hadza/finkel-text</a:t>
            </a:r>
            <a:endParaRPr lang="en-US" sz="1200" dirty="0">
              <a:solidFill>
                <a:srgbClr val="000000"/>
              </a:solidFill>
              <a:latin typeface="Verdana" pitchFamily="34" charset="0"/>
            </a:endParaRPr>
          </a:p>
        </p:txBody>
      </p:sp>
      <p:pic>
        <p:nvPicPr>
          <p:cNvPr id="4099" name="Picture 3"/>
          <p:cNvPicPr>
            <a:picLocks noChangeAspect="1" noChangeArrowheads="1"/>
          </p:cNvPicPr>
          <p:nvPr/>
        </p:nvPicPr>
        <p:blipFill>
          <a:blip r:embed="rId4" cstate="print"/>
          <a:srcRect/>
          <a:stretch>
            <a:fillRect/>
          </a:stretch>
        </p:blipFill>
        <p:spPr bwMode="auto">
          <a:xfrm>
            <a:off x="685800" y="322574"/>
            <a:ext cx="7772400" cy="5225512"/>
          </a:xfrm>
          <a:prstGeom prst="rect">
            <a:avLst/>
          </a:prstGeom>
          <a:noFill/>
          <a:ln w="9525">
            <a:noFill/>
            <a:miter lim="800000"/>
            <a:headEnd/>
            <a:tailEnd/>
          </a:ln>
        </p:spPr>
      </p:pic>
      <p:sp>
        <p:nvSpPr>
          <p:cNvPr id="5" name="Rectangle 4"/>
          <p:cNvSpPr/>
          <p:nvPr/>
        </p:nvSpPr>
        <p:spPr>
          <a:xfrm>
            <a:off x="823686" y="5696856"/>
            <a:ext cx="7543800" cy="523220"/>
          </a:xfrm>
          <a:prstGeom prst="rect">
            <a:avLst/>
          </a:prstGeom>
        </p:spPr>
        <p:txBody>
          <a:bodyPr wrap="square">
            <a:spAutoFit/>
          </a:bodyPr>
          <a:lstStyle/>
          <a:p>
            <a:pPr algn="ctr"/>
            <a:r>
              <a:rPr lang="en-US" sz="1400" dirty="0" smtClean="0">
                <a:solidFill>
                  <a:srgbClr val="FFFFFF"/>
                </a:solidFill>
                <a:latin typeface="Verdana" pitchFamily="34" charset="0"/>
              </a:rPr>
              <a:t>While men hunt, women crack baobab shells for the tart flesh within. Women's contributions of fruits and tubers are more vital than game in the </a:t>
            </a:r>
            <a:r>
              <a:rPr lang="en-US" sz="1400" dirty="0" err="1" smtClean="0">
                <a:solidFill>
                  <a:srgbClr val="FFFFFF"/>
                </a:solidFill>
                <a:latin typeface="Verdana" pitchFamily="34" charset="0"/>
              </a:rPr>
              <a:t>Hadza</a:t>
            </a:r>
            <a:r>
              <a:rPr lang="en-US" sz="1400" dirty="0" smtClean="0">
                <a:solidFill>
                  <a:srgbClr val="FFFFFF"/>
                </a:solidFill>
                <a:latin typeface="Verdana" pitchFamily="34" charset="0"/>
              </a:rPr>
              <a:t> diet . . .</a:t>
            </a:r>
            <a:endParaRPr lang="en-US" sz="14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7073" name="Rectangle 3"/>
          <p:cNvSpPr>
            <a:spLocks noGrp="1" noChangeArrowheads="1"/>
          </p:cNvSpPr>
          <p:nvPr>
            <p:ph type="body" idx="1"/>
          </p:nvPr>
        </p:nvSpPr>
        <p:spPr>
          <a:xfrm>
            <a:off x="914400" y="3879850"/>
            <a:ext cx="7340600" cy="1225550"/>
          </a:xfrm>
        </p:spPr>
        <p:txBody>
          <a:bodyPr/>
          <a:lstStyle/>
          <a:p>
            <a:pPr marL="285750" indent="-285750" algn="ctr">
              <a:lnSpc>
                <a:spcPct val="150000"/>
              </a:lnSpc>
              <a:buFontTx/>
              <a:buNone/>
            </a:pPr>
            <a:r>
              <a:rPr lang="en-US" sz="2400" b="1" smtClean="0"/>
              <a:t>probably followed the hunting of lions</a:t>
            </a:r>
          </a:p>
          <a:p>
            <a:pPr marL="285750" indent="-285750" algn="ctr">
              <a:lnSpc>
                <a:spcPct val="150000"/>
              </a:lnSpc>
              <a:buFontTx/>
              <a:buNone/>
            </a:pPr>
            <a:r>
              <a:rPr lang="en-US" sz="2400" b="1" smtClean="0"/>
              <a:t>or wild dogs in the African savannah</a:t>
            </a:r>
          </a:p>
        </p:txBody>
      </p:sp>
      <p:sp>
        <p:nvSpPr>
          <p:cNvPr id="387074" name="Rectangle 4"/>
          <p:cNvSpPr>
            <a:spLocks noChangeArrowheads="1"/>
          </p:cNvSpPr>
          <p:nvPr/>
        </p:nvSpPr>
        <p:spPr bwMode="auto">
          <a:xfrm>
            <a:off x="2433383" y="2908300"/>
            <a:ext cx="4451860" cy="646331"/>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600" b="1" dirty="0" smtClean="0">
                <a:latin typeface="Verdana" pitchFamily="34" charset="0"/>
              </a:rPr>
              <a:t>hominin </a:t>
            </a:r>
            <a:r>
              <a:rPr kumimoji="1" lang="en-US" sz="3600" b="1" dirty="0">
                <a:latin typeface="Verdana" pitchFamily="34" charset="0"/>
              </a:rPr>
              <a:t>hunting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8851" name="Rectangle 3"/>
          <p:cNvSpPr>
            <a:spLocks noGrp="1" noChangeArrowheads="1"/>
          </p:cNvSpPr>
          <p:nvPr>
            <p:ph type="body" idx="1"/>
          </p:nvPr>
        </p:nvSpPr>
        <p:spPr>
          <a:xfrm>
            <a:off x="2133600" y="3895725"/>
            <a:ext cx="5105400" cy="1771650"/>
          </a:xfrm>
        </p:spPr>
        <p:txBody>
          <a:bodyPr>
            <a:spAutoFit/>
          </a:bodyPr>
          <a:lstStyle/>
          <a:p>
            <a:pPr marL="628650" indent="-285750">
              <a:lnSpc>
                <a:spcPct val="140000"/>
              </a:lnSpc>
            </a:pPr>
            <a:r>
              <a:rPr lang="en-US" sz="2400" b="1" smtClean="0"/>
              <a:t>hunt in groups</a:t>
            </a:r>
          </a:p>
          <a:p>
            <a:pPr marL="628650" indent="-285750">
              <a:lnSpc>
                <a:spcPct val="140000"/>
              </a:lnSpc>
            </a:pPr>
            <a:r>
              <a:rPr lang="en-US" sz="2400" b="1" smtClean="0"/>
              <a:t>share their food</a:t>
            </a:r>
          </a:p>
          <a:p>
            <a:pPr marL="628650" indent="-285750">
              <a:lnSpc>
                <a:spcPct val="140000"/>
              </a:lnSpc>
            </a:pPr>
            <a:r>
              <a:rPr lang="en-US" sz="2400" b="1" smtClean="0"/>
              <a:t>hunt cooperatively</a:t>
            </a:r>
          </a:p>
        </p:txBody>
      </p:sp>
      <p:sp>
        <p:nvSpPr>
          <p:cNvPr id="388098" name="Rectangle 4"/>
          <p:cNvSpPr>
            <a:spLocks noChangeArrowheads="1"/>
          </p:cNvSpPr>
          <p:nvPr/>
        </p:nvSpPr>
        <p:spPr bwMode="auto">
          <a:xfrm>
            <a:off x="1066800" y="3001963"/>
            <a:ext cx="6918325" cy="579437"/>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lions, heyenas, and wild dogs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88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8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3"/>
          <p:cNvSpPr>
            <a:spLocks noGrp="1" noChangeArrowheads="1"/>
          </p:cNvSpPr>
          <p:nvPr>
            <p:ph type="body" idx="1"/>
          </p:nvPr>
        </p:nvSpPr>
        <p:spPr>
          <a:xfrm>
            <a:off x="889000" y="3048000"/>
            <a:ext cx="7340600" cy="1739900"/>
          </a:xfrm>
        </p:spPr>
        <p:txBody>
          <a:bodyPr>
            <a:spAutoFit/>
          </a:bodyPr>
          <a:lstStyle/>
          <a:p>
            <a:pPr marL="400050" algn="ctr">
              <a:lnSpc>
                <a:spcPct val="150000"/>
              </a:lnSpc>
              <a:buFontTx/>
              <a:buNone/>
            </a:pPr>
            <a:r>
              <a:rPr lang="en-US" sz="3600" b="1" smtClean="0"/>
              <a:t>hunting affects social relationships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86402" name="Text Box 2"/>
          <p:cNvSpPr txBox="1">
            <a:spLocks noChangeArrowheads="1"/>
          </p:cNvSpPr>
          <p:nvPr/>
        </p:nvSpPr>
        <p:spPr bwMode="auto">
          <a:xfrm>
            <a:off x="2013632" y="6339114"/>
            <a:ext cx="5091112" cy="276225"/>
          </a:xfrm>
          <a:prstGeom prst="rect">
            <a:avLst/>
          </a:prstGeom>
          <a:noFill/>
          <a:ln w="9525">
            <a:noFill/>
            <a:miter lim="800000"/>
            <a:headEnd/>
            <a:tailEnd/>
          </a:ln>
        </p:spPr>
        <p:txBody>
          <a:bodyPr wrap="none">
            <a:spAutoFit/>
          </a:bodyPr>
          <a:lstStyle/>
          <a:p>
            <a:pPr marL="342900" indent="-342900" eaLnBrk="0" hangingPunct="0">
              <a:spcBef>
                <a:spcPct val="20000"/>
              </a:spcBef>
              <a:buClr>
                <a:srgbClr val="808000"/>
              </a:buClr>
            </a:pPr>
            <a:r>
              <a:rPr kumimoji="1" lang="en-US" sz="1200" dirty="0">
                <a:solidFill>
                  <a:srgbClr val="FFFFFF"/>
                </a:solidFill>
                <a:latin typeface="Verdana" pitchFamily="34" charset="0"/>
                <a:hlinkClick r:id="rId3"/>
              </a:rPr>
              <a:t>www.d.umn.edu/cla/faculty/troufs/anth1602/pchunt.html#title</a:t>
            </a:r>
            <a:endParaRPr kumimoji="1" lang="en-US" sz="1200" dirty="0">
              <a:solidFill>
                <a:srgbClr val="FFFFFF"/>
              </a:solidFill>
              <a:latin typeface="Verdana" pitchFamily="34" charset="0"/>
            </a:endParaRPr>
          </a:p>
        </p:txBody>
      </p:sp>
      <p:pic>
        <p:nvPicPr>
          <p:cNvPr id="486403" name="Picture 3"/>
          <p:cNvPicPr>
            <a:picLocks noChangeAspect="1" noChangeArrowheads="1"/>
          </p:cNvPicPr>
          <p:nvPr/>
        </p:nvPicPr>
        <p:blipFill>
          <a:blip r:embed="rId4" cstate="print"/>
          <a:srcRect/>
          <a:stretch>
            <a:fillRect/>
          </a:stretch>
        </p:blipFill>
        <p:spPr bwMode="auto">
          <a:xfrm>
            <a:off x="2500086" y="653142"/>
            <a:ext cx="4142871" cy="5486400"/>
          </a:xfrm>
          <a:prstGeom prst="rect">
            <a:avLst/>
          </a:prstGeom>
          <a:noFill/>
          <a:ln w="9525">
            <a:noFill/>
            <a:miter lim="800000"/>
            <a:headEnd/>
            <a:tailEnd/>
          </a:ln>
          <a:effectLst/>
        </p:spPr>
      </p:pic>
      <p:sp>
        <p:nvSpPr>
          <p:cNvPr id="486404" name="Text Box 6"/>
          <p:cNvSpPr txBox="1">
            <a:spLocks noChangeArrowheads="1"/>
          </p:cNvSpPr>
          <p:nvPr/>
        </p:nvSpPr>
        <p:spPr bwMode="auto">
          <a:xfrm>
            <a:off x="914400" y="1814286"/>
            <a:ext cx="7313613" cy="3124200"/>
          </a:xfrm>
          <a:prstGeom prst="rect">
            <a:avLst/>
          </a:prstGeom>
          <a:gradFill rotWithShape="1">
            <a:gsLst>
              <a:gs pos="0">
                <a:srgbClr val="FFCC99">
                  <a:gamma/>
                  <a:tint val="73725"/>
                  <a:invGamma/>
                </a:srgbClr>
              </a:gs>
              <a:gs pos="100000">
                <a:srgbClr val="FFCC99"/>
              </a:gs>
            </a:gsLst>
            <a:lin ang="5400000" scaled="1"/>
          </a:gradFill>
          <a:ln w="9525">
            <a:noFill/>
            <a:miter lim="800000"/>
            <a:headEnd/>
            <a:tailEnd/>
          </a:ln>
        </p:spPr>
        <p:txBody>
          <a:bodyPr/>
          <a:lstStyle/>
          <a:p>
            <a:pPr algn="ctr" eaLnBrk="0" hangingPunct="0"/>
            <a:endParaRPr lang="en-US" b="1" dirty="0">
              <a:solidFill>
                <a:schemeClr val="tx2"/>
              </a:solidFill>
            </a:endParaRPr>
          </a:p>
          <a:p>
            <a:pPr algn="ctr" eaLnBrk="0" hangingPunct="0"/>
            <a:r>
              <a:rPr lang="en-US" sz="2400" b="1" dirty="0"/>
              <a:t>North Alaskan Eskimos [</a:t>
            </a:r>
            <a:r>
              <a:rPr lang="en-US" sz="2400" b="1" i="1" dirty="0"/>
              <a:t>sic</a:t>
            </a:r>
            <a:r>
              <a:rPr lang="en-US" sz="2400" b="1" dirty="0"/>
              <a:t>.],</a:t>
            </a:r>
          </a:p>
          <a:p>
            <a:pPr algn="ctr" eaLnBrk="0" hangingPunct="0"/>
            <a:r>
              <a:rPr lang="en-US" sz="2400" b="1" dirty="0"/>
              <a:t>for e.g.,</a:t>
            </a:r>
          </a:p>
          <a:p>
            <a:pPr algn="ctr" eaLnBrk="0" hangingPunct="0"/>
            <a:r>
              <a:rPr lang="en-US" sz="2400" b="1" dirty="0"/>
              <a:t> hunt lifelong with cohorts</a:t>
            </a:r>
          </a:p>
          <a:p>
            <a:pPr algn="ctr" eaLnBrk="0" hangingPunct="0"/>
            <a:r>
              <a:rPr lang="en-US" sz="2400" b="1" dirty="0"/>
              <a:t>and refer to their hunting partners</a:t>
            </a:r>
          </a:p>
          <a:p>
            <a:pPr algn="ctr" eaLnBrk="0" hangingPunct="0"/>
            <a:r>
              <a:rPr lang="en-US" sz="2400" b="1" dirty="0"/>
              <a:t>by the term for the part of the animal they traditionally receive whenever the hunters are </a:t>
            </a:r>
            <a:r>
              <a:rPr lang="en-US" sz="2400" b="1" dirty="0" smtClean="0"/>
              <a:t>successful</a:t>
            </a:r>
            <a:endParaRPr lang="en-US" sz="2400" b="1"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6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4"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0899" name="Rectangle 3"/>
          <p:cNvSpPr>
            <a:spLocks noGrp="1" noChangeArrowheads="1"/>
          </p:cNvSpPr>
          <p:nvPr>
            <p:ph type="body" idx="1"/>
          </p:nvPr>
        </p:nvSpPr>
        <p:spPr>
          <a:xfrm>
            <a:off x="1257300" y="3733800"/>
            <a:ext cx="6591300" cy="2063750"/>
          </a:xfrm>
        </p:spPr>
        <p:txBody>
          <a:bodyPr>
            <a:spAutoFit/>
          </a:bodyPr>
          <a:lstStyle/>
          <a:p>
            <a:pPr marL="628650" indent="-285750">
              <a:lnSpc>
                <a:spcPct val="120000"/>
              </a:lnSpc>
            </a:pPr>
            <a:r>
              <a:rPr lang="en-US" sz="2400" b="1" smtClean="0"/>
              <a:t>ritual / taboos / religion</a:t>
            </a:r>
          </a:p>
          <a:p>
            <a:pPr marL="628650" indent="-285750">
              <a:lnSpc>
                <a:spcPct val="120000"/>
              </a:lnSpc>
            </a:pPr>
            <a:r>
              <a:rPr lang="en-US" sz="2400" b="1" smtClean="0"/>
              <a:t>status</a:t>
            </a:r>
          </a:p>
          <a:p>
            <a:pPr marL="628650" indent="-285750">
              <a:lnSpc>
                <a:spcPct val="120000"/>
              </a:lnSpc>
            </a:pPr>
            <a:r>
              <a:rPr lang="en-US" sz="2400" b="1" smtClean="0"/>
              <a:t>fun / comaraderie</a:t>
            </a:r>
          </a:p>
          <a:p>
            <a:pPr marL="628650" indent="-285750">
              <a:lnSpc>
                <a:spcPct val="120000"/>
              </a:lnSpc>
            </a:pPr>
            <a:r>
              <a:rPr lang="en-US" sz="2400" b="1" smtClean="0"/>
              <a:t>?</a:t>
            </a:r>
          </a:p>
        </p:txBody>
      </p:sp>
      <p:sp>
        <p:nvSpPr>
          <p:cNvPr id="390146" name="Rectangle 4"/>
          <p:cNvSpPr>
            <a:spLocks noChangeArrowheads="1"/>
          </p:cNvSpPr>
          <p:nvPr/>
        </p:nvSpPr>
        <p:spPr bwMode="auto">
          <a:xfrm>
            <a:off x="1066800" y="2916238"/>
            <a:ext cx="7054850" cy="579437"/>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hunting is for more than meat</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08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08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0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91170" name="Text Box 2"/>
          <p:cNvSpPr txBox="1">
            <a:spLocks noChangeArrowheads="1"/>
          </p:cNvSpPr>
          <p:nvPr/>
        </p:nvSpPr>
        <p:spPr bwMode="auto">
          <a:xfrm>
            <a:off x="2524704" y="6339114"/>
            <a:ext cx="4075668" cy="276999"/>
          </a:xfrm>
          <a:prstGeom prst="rect">
            <a:avLst/>
          </a:prstGeom>
          <a:noFill/>
          <a:ln w="9525">
            <a:noFill/>
            <a:miter lim="800000"/>
            <a:headEnd/>
            <a:tailEnd/>
          </a:ln>
        </p:spPr>
        <p:txBody>
          <a:bodyPr wrap="none">
            <a:spAutoFit/>
          </a:bodyPr>
          <a:lstStyle/>
          <a:p>
            <a:pPr eaLnBrk="0" hangingPunct="0"/>
            <a:r>
              <a:rPr lang="en-US" sz="1200" dirty="0">
                <a:hlinkClick r:id="rId3"/>
              </a:rPr>
              <a:t>www.duluthsuperior.com/mld/duluthtribune/11274391.htm</a:t>
            </a:r>
            <a:endParaRPr lang="en-US" sz="1200" dirty="0"/>
          </a:p>
        </p:txBody>
      </p:sp>
      <p:pic>
        <p:nvPicPr>
          <p:cNvPr id="391171" name="Picture 3"/>
          <p:cNvPicPr>
            <a:picLocks noChangeAspect="1" noChangeArrowheads="1"/>
          </p:cNvPicPr>
          <p:nvPr/>
        </p:nvPicPr>
        <p:blipFill>
          <a:blip r:embed="rId4" cstate="print"/>
          <a:srcRect/>
          <a:stretch>
            <a:fillRect/>
          </a:stretch>
        </p:blipFill>
        <p:spPr bwMode="auto">
          <a:xfrm>
            <a:off x="685800" y="343322"/>
            <a:ext cx="7772400" cy="58288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1995941" y="6340249"/>
            <a:ext cx="5119687" cy="274637"/>
          </a:xfrm>
          <a:prstGeom prst="rect">
            <a:avLst/>
          </a:prstGeom>
          <a:noFill/>
          <a:ln w="9525">
            <a:noFill/>
            <a:miter lim="800000"/>
            <a:headEnd/>
            <a:tailEnd/>
          </a:ln>
        </p:spPr>
        <p:txBody>
          <a:bodyPr wrap="none">
            <a:spAutoFit/>
          </a:bodyPr>
          <a:lstStyle/>
          <a:p>
            <a:pPr eaLnBrk="0" hangingPunct="0"/>
            <a:r>
              <a:rPr lang="en-US" sz="1200" dirty="0">
                <a:hlinkClick r:id="rId3"/>
              </a:rPr>
              <a:t>www.duluthsuperior.com/mld/duluthsuperior/news/editorial/12743924.htm</a:t>
            </a:r>
            <a:endParaRPr lang="en-US" sz="1200" dirty="0"/>
          </a:p>
        </p:txBody>
      </p:sp>
      <p:pic>
        <p:nvPicPr>
          <p:cNvPr id="393219" name="Picture 3"/>
          <p:cNvPicPr>
            <a:picLocks noChangeAspect="1" noChangeArrowheads="1"/>
          </p:cNvPicPr>
          <p:nvPr/>
        </p:nvPicPr>
        <p:blipFill>
          <a:blip r:embed="rId4" cstate="print"/>
          <a:srcRect/>
          <a:stretch>
            <a:fillRect/>
          </a:stretch>
        </p:blipFill>
        <p:spPr bwMode="auto">
          <a:xfrm>
            <a:off x="671286" y="319314"/>
            <a:ext cx="7772400" cy="58288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3"/>
          <p:cNvSpPr>
            <a:spLocks noGrp="1" noChangeArrowheads="1"/>
          </p:cNvSpPr>
          <p:nvPr>
            <p:ph type="body" idx="1"/>
          </p:nvPr>
        </p:nvSpPr>
        <p:spPr>
          <a:xfrm>
            <a:off x="914400" y="2516188"/>
            <a:ext cx="7313613" cy="3579812"/>
          </a:xfrm>
        </p:spPr>
        <p:txBody>
          <a:bodyPr wrap="none"/>
          <a:lstStyle/>
          <a:p>
            <a:pPr marL="285750" indent="-285750" algn="ctr">
              <a:lnSpc>
                <a:spcPct val="120000"/>
              </a:lnSpc>
              <a:buFontTx/>
              <a:buNone/>
            </a:pPr>
            <a:r>
              <a:rPr lang="en-US" sz="3600" b="1" dirty="0" smtClean="0"/>
              <a:t>a good hunter often</a:t>
            </a:r>
          </a:p>
          <a:p>
            <a:pPr marL="285750" indent="-285750" algn="ctr">
              <a:lnSpc>
                <a:spcPct val="120000"/>
              </a:lnSpc>
              <a:buFontTx/>
              <a:buNone/>
            </a:pPr>
            <a:r>
              <a:rPr lang="en-US" sz="3600" b="1" dirty="0" smtClean="0"/>
              <a:t>is also a group’s shaman</a:t>
            </a:r>
          </a:p>
          <a:p>
            <a:pPr marL="285750" indent="-285750" algn="ctr">
              <a:lnSpc>
                <a:spcPct val="120000"/>
              </a:lnSpc>
              <a:buFontTx/>
              <a:buNone/>
            </a:pPr>
            <a:endParaRPr lang="en-US" dirty="0" smtClean="0"/>
          </a:p>
          <a:p>
            <a:pPr marL="285750" indent="-285750" algn="ctr">
              <a:lnSpc>
                <a:spcPct val="120000"/>
              </a:lnSpc>
              <a:buFontTx/>
              <a:buNone/>
            </a:pPr>
            <a:r>
              <a:rPr lang="en-US" sz="2000" i="1" dirty="0" smtClean="0"/>
              <a:t>Cf</a:t>
            </a:r>
            <a:r>
              <a:rPr lang="en-US" sz="2000" dirty="0" smtClean="0"/>
              <a:t>. video:</a:t>
            </a:r>
            <a:r>
              <a:rPr lang="en-US" sz="2400" b="1" dirty="0" smtClean="0"/>
              <a:t/>
            </a:r>
            <a:br>
              <a:rPr lang="en-US" sz="2400" b="1" dirty="0" smtClean="0"/>
            </a:br>
            <a:r>
              <a:rPr lang="en-US" sz="2000" b="1" i="1" dirty="0" smtClean="0">
                <a:hlinkClick r:id="rId2"/>
              </a:rPr>
              <a:t>Homo Sapiens: A Look into a Distant Mirror</a:t>
            </a:r>
            <a:endParaRPr lang="en-US" sz="2000" b="1" i="1" dirty="0" smtClean="0"/>
          </a:p>
          <a:p>
            <a:pPr marL="285750" indent="-285750" algn="ctr">
              <a:lnSpc>
                <a:spcPct val="120000"/>
              </a:lnSpc>
              <a:buFontTx/>
              <a:buNone/>
            </a:pPr>
            <a:r>
              <a:rPr lang="en-US" sz="1600" dirty="0" smtClean="0"/>
              <a:t>(53 min, 1999, VC 4324)</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6289" name="Rectangle 3"/>
          <p:cNvSpPr>
            <a:spLocks noGrp="1" noChangeArrowheads="1"/>
          </p:cNvSpPr>
          <p:nvPr>
            <p:ph type="body" idx="1"/>
          </p:nvPr>
        </p:nvSpPr>
        <p:spPr>
          <a:xfrm>
            <a:off x="1676400" y="4876800"/>
            <a:ext cx="7239000" cy="457200"/>
          </a:xfrm>
        </p:spPr>
        <p:txBody>
          <a:bodyPr>
            <a:spAutoFit/>
          </a:bodyPr>
          <a:lstStyle/>
          <a:p>
            <a:pPr marL="285750" indent="-285750"/>
            <a:r>
              <a:rPr lang="en-US" sz="2400" b="1" smtClean="0"/>
              <a:t>associations / fraternities ?</a:t>
            </a:r>
          </a:p>
        </p:txBody>
      </p:sp>
      <p:sp>
        <p:nvSpPr>
          <p:cNvPr id="396290" name="Rectangle 4"/>
          <p:cNvSpPr>
            <a:spLocks noChangeArrowheads="1"/>
          </p:cNvSpPr>
          <p:nvPr/>
        </p:nvSpPr>
        <p:spPr bwMode="auto">
          <a:xfrm>
            <a:off x="1533525" y="2819400"/>
            <a:ext cx="6086475" cy="1555750"/>
          </a:xfrm>
          <a:prstGeom prst="rect">
            <a:avLst/>
          </a:prstGeom>
          <a:noFill/>
          <a:ln w="9525">
            <a:noFill/>
            <a:miter lim="800000"/>
            <a:headEnd/>
            <a:tailEnd/>
          </a:ln>
        </p:spPr>
        <p:txBody>
          <a:bodyPr wrap="none">
            <a:spAutoFit/>
          </a:bodyPr>
          <a:lstStyle/>
          <a:p>
            <a:pPr algn="ctr" eaLnBrk="0" hangingPunct="0">
              <a:lnSpc>
                <a:spcPct val="150000"/>
              </a:lnSpc>
              <a:spcBef>
                <a:spcPct val="20000"/>
              </a:spcBef>
              <a:buClr>
                <a:schemeClr val="hlink"/>
              </a:buClr>
            </a:pPr>
            <a:r>
              <a:rPr kumimoji="1" lang="en-US" sz="3200" b="1">
                <a:latin typeface="Verdana" pitchFamily="34" charset="0"/>
              </a:rPr>
              <a:t>male – male relationships</a:t>
            </a:r>
            <a:br>
              <a:rPr kumimoji="1" lang="en-US" sz="3200" b="1">
                <a:latin typeface="Verdana" pitchFamily="34" charset="0"/>
              </a:rPr>
            </a:br>
            <a:r>
              <a:rPr kumimoji="1" lang="en-US" sz="3200" b="1">
                <a:latin typeface="Verdana" pitchFamily="34" charset="0"/>
              </a:rPr>
              <a:t>dominate</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3"/>
          <p:cNvSpPr>
            <a:spLocks noGrp="1" noChangeArrowheads="1"/>
          </p:cNvSpPr>
          <p:nvPr>
            <p:ph type="body" idx="1"/>
          </p:nvPr>
        </p:nvSpPr>
        <p:spPr>
          <a:xfrm>
            <a:off x="889000" y="2438400"/>
            <a:ext cx="7340600" cy="3016250"/>
          </a:xfrm>
        </p:spPr>
        <p:txBody>
          <a:bodyPr>
            <a:spAutoFit/>
          </a:bodyPr>
          <a:lstStyle/>
          <a:p>
            <a:pPr marL="0" indent="0" algn="ctr">
              <a:lnSpc>
                <a:spcPct val="140000"/>
              </a:lnSpc>
              <a:buFontTx/>
              <a:buNone/>
            </a:pPr>
            <a:r>
              <a:rPr lang="en-US" b="1" smtClean="0"/>
              <a:t>difference between</a:t>
            </a:r>
          </a:p>
          <a:p>
            <a:pPr marL="0" indent="0" algn="ctr">
              <a:lnSpc>
                <a:spcPct val="140000"/>
              </a:lnSpc>
              <a:buFontTx/>
              <a:buNone/>
            </a:pPr>
            <a:r>
              <a:rPr lang="en-US" b="1" smtClean="0"/>
              <a:t>young males and old males</a:t>
            </a:r>
          </a:p>
          <a:p>
            <a:pPr marL="0" indent="0" algn="ctr">
              <a:lnSpc>
                <a:spcPct val="140000"/>
              </a:lnSpc>
              <a:buFontTx/>
              <a:buNone/>
            </a:pPr>
            <a:r>
              <a:rPr lang="en-US" b="1" smtClean="0"/>
              <a:t>is intensified in hunting societies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1682297" y="6339114"/>
            <a:ext cx="5756275" cy="276225"/>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dirty="0">
                <a:solidFill>
                  <a:schemeClr val="tx2"/>
                </a:solidFill>
                <a:latin typeface="Verdana" pitchFamily="34" charset="0"/>
                <a:hlinkClick r:id="rId3"/>
              </a:rPr>
              <a:t>www.d.umn.edu/cla/faculty/troufs/anth1602/pcweek12.html#CEE12</a:t>
            </a:r>
            <a:endParaRPr kumimoji="1" lang="en-US" sz="1200" dirty="0">
              <a:solidFill>
                <a:schemeClr val="tx2"/>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71286" y="1139370"/>
            <a:ext cx="7772400" cy="4857750"/>
          </a:xfrm>
          <a:prstGeom prst="rect">
            <a:avLst/>
          </a:prstGeom>
          <a:noFill/>
          <a:ln w="9525">
            <a:noFill/>
            <a:miter lim="800000"/>
            <a:headEnd/>
            <a:tailEnd/>
          </a:ln>
        </p:spPr>
      </p:pic>
      <p:sp>
        <p:nvSpPr>
          <p:cNvPr id="6" name="Oval 5"/>
          <p:cNvSpPr>
            <a:spLocks noChangeArrowheads="1"/>
          </p:cNvSpPr>
          <p:nvPr/>
        </p:nvSpPr>
        <p:spPr bwMode="auto">
          <a:xfrm>
            <a:off x="3414486" y="2090058"/>
            <a:ext cx="2514600" cy="519351"/>
          </a:xfrm>
          <a:prstGeom prst="ellipse">
            <a:avLst/>
          </a:prstGeom>
          <a:noFill/>
          <a:ln w="76200" algn="ctr">
            <a:solidFill>
              <a:srgbClr val="FF0000"/>
            </a:solidFill>
            <a:round/>
            <a:headEnd/>
            <a:tailEnd/>
          </a:ln>
        </p:spPr>
        <p:txBody>
          <a:bodyPr wrap="square">
            <a:spAutoFit/>
          </a:bodyPr>
          <a:lstStyle/>
          <a:p>
            <a:pPr eaLnBrk="0" hangingPunct="0"/>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3"/>
          <p:cNvSpPr>
            <a:spLocks noGrp="1" noChangeArrowheads="1"/>
          </p:cNvSpPr>
          <p:nvPr>
            <p:ph type="body" idx="1"/>
          </p:nvPr>
        </p:nvSpPr>
        <p:spPr>
          <a:xfrm>
            <a:off x="889000" y="3092450"/>
            <a:ext cx="7340600" cy="1555750"/>
          </a:xfrm>
        </p:spPr>
        <p:txBody>
          <a:bodyPr>
            <a:spAutoFit/>
          </a:bodyPr>
          <a:lstStyle/>
          <a:p>
            <a:pPr marL="285750" indent="-285750" algn="ctr">
              <a:lnSpc>
                <a:spcPct val="150000"/>
              </a:lnSpc>
              <a:buFontTx/>
              <a:buNone/>
            </a:pPr>
            <a:r>
              <a:rPr lang="en-US" b="1" smtClean="0"/>
              <a:t>hunting allows young males to vent their frustrations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3"/>
          <p:cNvSpPr>
            <a:spLocks noGrp="1" noChangeArrowheads="1"/>
          </p:cNvSpPr>
          <p:nvPr>
            <p:ph type="body" idx="1"/>
          </p:nvPr>
        </p:nvSpPr>
        <p:spPr>
          <a:xfrm>
            <a:off x="915988" y="2817813"/>
            <a:ext cx="7313612" cy="2287587"/>
          </a:xfrm>
        </p:spPr>
        <p:txBody>
          <a:bodyPr/>
          <a:lstStyle/>
          <a:p>
            <a:pPr marL="285750" indent="-285750" algn="ctr">
              <a:lnSpc>
                <a:spcPct val="150000"/>
              </a:lnSpc>
              <a:buFontTx/>
              <a:buNone/>
            </a:pPr>
            <a:r>
              <a:rPr lang="en-US" b="1" smtClean="0"/>
              <a:t>ability to hunt signifies change of status and may be required for adulthood</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3"/>
          <p:cNvSpPr>
            <a:spLocks noGrp="1" noChangeArrowheads="1"/>
          </p:cNvSpPr>
          <p:nvPr>
            <p:ph type="body" idx="1"/>
          </p:nvPr>
        </p:nvSpPr>
        <p:spPr>
          <a:xfrm>
            <a:off x="915988" y="2895600"/>
            <a:ext cx="7313612" cy="2039938"/>
          </a:xfrm>
        </p:spPr>
        <p:txBody>
          <a:bodyPr/>
          <a:lstStyle/>
          <a:p>
            <a:pPr marL="285750" indent="-285750" algn="ctr">
              <a:lnSpc>
                <a:spcPct val="190000"/>
              </a:lnSpc>
              <a:buFontTx/>
              <a:buNone/>
            </a:pPr>
            <a:r>
              <a:rPr lang="en-US" b="1" smtClean="0"/>
              <a:t>dietary changes </a:t>
            </a:r>
            <a:r>
              <a:rPr lang="en-US" b="1" smtClean="0">
                <a:sym typeface="Wingdings" pitchFamily="2" charset="2"/>
              </a:rPr>
              <a:t></a:t>
            </a:r>
          </a:p>
          <a:p>
            <a:pPr marL="285750" indent="-285750" algn="ctr">
              <a:lnSpc>
                <a:spcPct val="190000"/>
              </a:lnSpc>
              <a:buFontTx/>
              <a:buNone/>
            </a:pPr>
            <a:r>
              <a:rPr lang="en-US" b="1" smtClean="0">
                <a:sym typeface="Wingdings" pitchFamily="2" charset="2"/>
              </a:rPr>
              <a:t>social adaptations</a:t>
            </a:r>
            <a:endParaRPr lang="en-US" b="1" smtClean="0"/>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3"/>
          <p:cNvSpPr>
            <a:spLocks noGrp="1" noChangeArrowheads="1"/>
          </p:cNvSpPr>
          <p:nvPr>
            <p:ph type="body" idx="1"/>
          </p:nvPr>
        </p:nvSpPr>
        <p:spPr>
          <a:xfrm>
            <a:off x="914400" y="3092450"/>
            <a:ext cx="7313613" cy="1555750"/>
          </a:xfrm>
        </p:spPr>
        <p:txBody>
          <a:bodyPr/>
          <a:lstStyle/>
          <a:p>
            <a:pPr marL="285750" indent="-285750" algn="ctr">
              <a:lnSpc>
                <a:spcPct val="150000"/>
              </a:lnSpc>
              <a:buFontTx/>
              <a:buNone/>
            </a:pPr>
            <a:r>
              <a:rPr lang="en-US" b="1" smtClean="0"/>
              <a:t>hunting intensifies differences between sexes . . .</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3"/>
          <p:cNvSpPr>
            <a:spLocks noGrp="1" noChangeArrowheads="1"/>
          </p:cNvSpPr>
          <p:nvPr>
            <p:ph type="body" idx="4294967295"/>
          </p:nvPr>
        </p:nvSpPr>
        <p:spPr>
          <a:xfrm>
            <a:off x="914400" y="2273300"/>
            <a:ext cx="7313613" cy="3213100"/>
          </a:xfrm>
        </p:spPr>
        <p:txBody>
          <a:bodyPr/>
          <a:lstStyle/>
          <a:p>
            <a:pPr marL="285750" indent="-285750" algn="ctr" eaLnBrk="1" hangingPunct="1">
              <a:lnSpc>
                <a:spcPct val="150000"/>
              </a:lnSpc>
              <a:buFontTx/>
              <a:buNone/>
            </a:pPr>
            <a:r>
              <a:rPr lang="en-US" sz="2800" b="1" smtClean="0"/>
              <a:t>hunting creates a “male world”</a:t>
            </a:r>
          </a:p>
          <a:p>
            <a:pPr marL="285750" indent="-285750" algn="ctr" eaLnBrk="1" hangingPunct="1">
              <a:lnSpc>
                <a:spcPct val="150000"/>
              </a:lnSpc>
              <a:buFontTx/>
              <a:buNone/>
            </a:pPr>
            <a:r>
              <a:rPr lang="en-US" sz="2800" b="1" smtClean="0"/>
              <a:t> and </a:t>
            </a:r>
          </a:p>
          <a:p>
            <a:pPr marL="285750" indent="-285750" algn="ctr" eaLnBrk="1" hangingPunct="1">
              <a:lnSpc>
                <a:spcPct val="150000"/>
              </a:lnSpc>
              <a:buFontTx/>
              <a:buNone/>
            </a:pPr>
            <a:r>
              <a:rPr lang="en-US" sz="2800" b="1" smtClean="0"/>
              <a:t>a “world of the women and children”</a:t>
            </a:r>
          </a:p>
        </p:txBody>
      </p:sp>
      <p:sp>
        <p:nvSpPr>
          <p:cNvPr id="284676" name="Rectangle 4"/>
          <p:cNvSpPr>
            <a:spLocks noChangeArrowheads="1"/>
          </p:cNvSpPr>
          <p:nvPr/>
        </p:nvSpPr>
        <p:spPr bwMode="auto">
          <a:xfrm>
            <a:off x="1981200" y="5272088"/>
            <a:ext cx="5012911" cy="830997"/>
          </a:xfrm>
          <a:prstGeom prst="rect">
            <a:avLst/>
          </a:prstGeom>
          <a:noFill/>
          <a:ln w="9525">
            <a:noFill/>
            <a:miter lim="800000"/>
            <a:headEnd/>
            <a:tailEnd/>
          </a:ln>
        </p:spPr>
        <p:txBody>
          <a:bodyPr wrap="none">
            <a:spAutoFit/>
          </a:bodyPr>
          <a:lstStyle/>
          <a:p>
            <a:pPr eaLnBrk="0" hangingPunct="0">
              <a:lnSpc>
                <a:spcPct val="150000"/>
              </a:lnSpc>
              <a:spcBef>
                <a:spcPct val="20000"/>
              </a:spcBef>
              <a:buClr>
                <a:schemeClr val="hlink"/>
              </a:buClr>
            </a:pPr>
            <a:r>
              <a:rPr kumimoji="1" lang="en-US" sz="3200" b="1" dirty="0"/>
              <a:t> </a:t>
            </a:r>
            <a:r>
              <a:rPr kumimoji="1" lang="en-US" sz="3200" b="1" dirty="0" smtClean="0"/>
              <a:t>. . . </a:t>
            </a:r>
            <a:r>
              <a:rPr kumimoji="1" lang="en-US" sz="3200" b="1" dirty="0"/>
              <a:t>BUT</a:t>
            </a:r>
            <a:r>
              <a:rPr kumimoji="1" lang="en-US" sz="3200" dirty="0">
                <a:solidFill>
                  <a:schemeClr val="tx2"/>
                </a:solidFill>
              </a:rPr>
              <a:t>,</a:t>
            </a:r>
            <a:r>
              <a:rPr kumimoji="1" lang="en-US" sz="3200" b="1" dirty="0">
                <a:solidFill>
                  <a:schemeClr val="tx2"/>
                </a:solidFill>
              </a:rPr>
              <a:t> it seems like …</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4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3"/>
          <p:cNvSpPr>
            <a:spLocks noGrp="1" noChangeArrowheads="1"/>
          </p:cNvSpPr>
          <p:nvPr>
            <p:ph type="body" idx="4294967295"/>
          </p:nvPr>
        </p:nvSpPr>
        <p:spPr>
          <a:xfrm>
            <a:off x="914400" y="2273300"/>
            <a:ext cx="7313613" cy="3213100"/>
          </a:xfrm>
        </p:spPr>
        <p:txBody>
          <a:bodyPr/>
          <a:lstStyle/>
          <a:p>
            <a:pPr marL="285750" indent="-285750" algn="ctr" eaLnBrk="1" hangingPunct="1">
              <a:lnSpc>
                <a:spcPct val="150000"/>
              </a:lnSpc>
              <a:buFontTx/>
              <a:buNone/>
            </a:pPr>
            <a:r>
              <a:rPr lang="en-US" sz="2800" b="1" smtClean="0"/>
              <a:t>hunting creates a “male world”</a:t>
            </a:r>
          </a:p>
          <a:p>
            <a:pPr marL="285750" indent="-285750" algn="ctr" eaLnBrk="1" hangingPunct="1">
              <a:lnSpc>
                <a:spcPct val="150000"/>
              </a:lnSpc>
              <a:buFontTx/>
              <a:buNone/>
            </a:pPr>
            <a:r>
              <a:rPr lang="en-US" sz="2800" b="1" smtClean="0"/>
              <a:t> and </a:t>
            </a:r>
          </a:p>
          <a:p>
            <a:pPr marL="285750" indent="-285750" algn="ctr" eaLnBrk="1" hangingPunct="1">
              <a:lnSpc>
                <a:spcPct val="150000"/>
              </a:lnSpc>
              <a:buFontTx/>
              <a:buNone/>
            </a:pPr>
            <a:r>
              <a:rPr lang="en-US" sz="2800" b="1" smtClean="0"/>
              <a:t>a “world of the women and children”</a:t>
            </a:r>
          </a:p>
        </p:txBody>
      </p:sp>
      <p:sp>
        <p:nvSpPr>
          <p:cNvPr id="403458" name="Rectangle 4"/>
          <p:cNvSpPr>
            <a:spLocks noChangeArrowheads="1"/>
          </p:cNvSpPr>
          <p:nvPr/>
        </p:nvSpPr>
        <p:spPr bwMode="auto">
          <a:xfrm>
            <a:off x="1981200" y="5272088"/>
            <a:ext cx="5171609" cy="830997"/>
          </a:xfrm>
          <a:prstGeom prst="rect">
            <a:avLst/>
          </a:prstGeom>
          <a:noFill/>
          <a:ln w="9525">
            <a:noFill/>
            <a:miter lim="800000"/>
            <a:headEnd/>
            <a:tailEnd/>
          </a:ln>
        </p:spPr>
        <p:txBody>
          <a:bodyPr wrap="none">
            <a:spAutoFit/>
          </a:bodyPr>
          <a:lstStyle/>
          <a:p>
            <a:pPr eaLnBrk="0" hangingPunct="0">
              <a:lnSpc>
                <a:spcPct val="150000"/>
              </a:lnSpc>
              <a:spcBef>
                <a:spcPct val="20000"/>
              </a:spcBef>
              <a:buClr>
                <a:schemeClr val="hlink"/>
              </a:buClr>
            </a:pPr>
            <a:r>
              <a:rPr kumimoji="1" lang="en-US" sz="3200" b="1" dirty="0" smtClean="0"/>
              <a:t> . . . BUT</a:t>
            </a:r>
            <a:r>
              <a:rPr kumimoji="1" lang="en-US" sz="3200" dirty="0">
                <a:solidFill>
                  <a:srgbClr val="000000"/>
                </a:solidFill>
              </a:rPr>
              <a:t>,</a:t>
            </a:r>
            <a:r>
              <a:rPr kumimoji="1" lang="en-US" sz="3200" b="1" dirty="0">
                <a:solidFill>
                  <a:srgbClr val="000000"/>
                </a:solidFill>
              </a:rPr>
              <a:t> it seems like </a:t>
            </a:r>
            <a:r>
              <a:rPr kumimoji="1" lang="en-US" sz="3200" b="1" dirty="0" smtClean="0">
                <a:solidFill>
                  <a:srgbClr val="000000"/>
                </a:solidFill>
              </a:rPr>
              <a:t>. . .</a:t>
            </a:r>
            <a:endParaRPr kumimoji="1" lang="en-US" sz="3200" b="1" dirty="0">
              <a:solidFill>
                <a:srgbClr val="000000"/>
              </a:solidFill>
            </a:endParaRP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04482" name="Text Box 2"/>
          <p:cNvSpPr txBox="1">
            <a:spLocks noChangeArrowheads="1"/>
          </p:cNvSpPr>
          <p:nvPr/>
        </p:nvSpPr>
        <p:spPr bwMode="auto">
          <a:xfrm>
            <a:off x="1101952" y="6340249"/>
            <a:ext cx="6913562" cy="274637"/>
          </a:xfrm>
          <a:prstGeom prst="rect">
            <a:avLst/>
          </a:prstGeom>
          <a:noFill/>
          <a:ln w="9525">
            <a:noFill/>
            <a:miter lim="800000"/>
            <a:headEnd/>
            <a:tailEnd/>
          </a:ln>
        </p:spPr>
        <p:txBody>
          <a:bodyPr wrap="none">
            <a:spAutoFit/>
          </a:bodyPr>
          <a:lstStyle/>
          <a:p>
            <a:pPr eaLnBrk="0" hangingPunct="0"/>
            <a:r>
              <a:rPr lang="en-US" sz="1200" dirty="0">
                <a:solidFill>
                  <a:schemeClr val="bg1"/>
                </a:solidFill>
                <a:hlinkClick r:id="rId3"/>
              </a:rPr>
              <a:t>/www.nytimes.com/2006/12/05/science/05nean.html?_r=2&amp;\1ref=science&amp;\1oref=slogin&amp;oref=slogin</a:t>
            </a:r>
            <a:endParaRPr lang="en-US" sz="1200" dirty="0">
              <a:solidFill>
                <a:schemeClr val="bg1"/>
              </a:solidFill>
            </a:endParaRPr>
          </a:p>
        </p:txBody>
      </p:sp>
      <p:pic>
        <p:nvPicPr>
          <p:cNvPr id="404483" name="Picture 4"/>
          <p:cNvPicPr>
            <a:picLocks noChangeAspect="1" noChangeArrowheads="1"/>
          </p:cNvPicPr>
          <p:nvPr/>
        </p:nvPicPr>
        <p:blipFill>
          <a:blip r:embed="rId4" cstate="print"/>
          <a:srcRect/>
          <a:stretch>
            <a:fillRect/>
          </a:stretch>
        </p:blipFill>
        <p:spPr bwMode="auto">
          <a:xfrm>
            <a:off x="685800" y="319314"/>
            <a:ext cx="7772400" cy="5828878"/>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p:cNvSpPr>
            <a:spLocks noGrp="1" noChangeArrowheads="1"/>
          </p:cNvSpPr>
          <p:nvPr>
            <p:ph type="body" idx="1"/>
          </p:nvPr>
        </p:nvSpPr>
        <p:spPr>
          <a:xfrm>
            <a:off x="839788" y="2055813"/>
            <a:ext cx="7340600" cy="2058987"/>
          </a:xfrm>
        </p:spPr>
        <p:txBody>
          <a:bodyPr>
            <a:spAutoFit/>
          </a:bodyPr>
          <a:lstStyle/>
          <a:p>
            <a:pPr marL="285750" indent="-285750" algn="ctr">
              <a:lnSpc>
                <a:spcPct val="140000"/>
              </a:lnSpc>
              <a:buFontTx/>
              <a:buNone/>
            </a:pPr>
            <a:r>
              <a:rPr lang="en-US" sz="2800" b="1" smtClean="0"/>
              <a:t>hunting increases </a:t>
            </a:r>
          </a:p>
          <a:p>
            <a:pPr marL="285750" indent="-285750" algn="ctr">
              <a:lnSpc>
                <a:spcPct val="140000"/>
              </a:lnSpc>
              <a:buFontTx/>
              <a:buNone/>
            </a:pPr>
            <a:r>
              <a:rPr lang="en-US" sz="2800" b="1" smtClean="0"/>
              <a:t>the division of labor </a:t>
            </a:r>
          </a:p>
          <a:p>
            <a:pPr marL="285750" indent="-285750" algn="ctr">
              <a:lnSpc>
                <a:spcPct val="140000"/>
              </a:lnSpc>
              <a:buFontTx/>
              <a:buNone/>
            </a:pPr>
            <a:r>
              <a:rPr lang="en-US" sz="2800" b="1" smtClean="0"/>
              <a:t>between sexes</a:t>
            </a:r>
          </a:p>
        </p:txBody>
      </p:sp>
      <p:sp>
        <p:nvSpPr>
          <p:cNvPr id="1370116" name="Rectangle 4"/>
          <p:cNvSpPr>
            <a:spLocks noChangeArrowheads="1"/>
          </p:cNvSpPr>
          <p:nvPr/>
        </p:nvSpPr>
        <p:spPr bwMode="auto">
          <a:xfrm>
            <a:off x="915988" y="4032250"/>
            <a:ext cx="7313612" cy="2139950"/>
          </a:xfrm>
          <a:prstGeom prst="rect">
            <a:avLst/>
          </a:prstGeom>
          <a:noFill/>
          <a:ln w="9525">
            <a:noFill/>
            <a:miter lim="800000"/>
            <a:headEnd/>
            <a:tailEnd/>
          </a:ln>
        </p:spPr>
        <p:txBody>
          <a:bodyPr/>
          <a:lstStyle/>
          <a:p>
            <a:pPr algn="ctr" eaLnBrk="0" hangingPunct="0">
              <a:lnSpc>
                <a:spcPct val="140000"/>
              </a:lnSpc>
              <a:spcBef>
                <a:spcPct val="20000"/>
              </a:spcBef>
              <a:buClr>
                <a:schemeClr val="hlink"/>
              </a:buClr>
            </a:pPr>
            <a:r>
              <a:rPr kumimoji="1" lang="en-US" sz="2800" b="1">
                <a:latin typeface="Verdana" pitchFamily="34" charset="0"/>
              </a:rPr>
              <a:t>but hunting thus also creates more need for </a:t>
            </a:r>
            <a:r>
              <a:rPr kumimoji="1" lang="en-US" sz="2800" b="1" i="1">
                <a:latin typeface="Verdana" pitchFamily="34" charset="0"/>
              </a:rPr>
              <a:t>cooperation</a:t>
            </a:r>
            <a:r>
              <a:rPr kumimoji="1" lang="en-US" sz="2800" b="1">
                <a:latin typeface="Verdana" pitchFamily="34" charset="0"/>
              </a:rPr>
              <a:t> between sexes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0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11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3"/>
          <p:cNvSpPr>
            <a:spLocks noGrp="1" noChangeArrowheads="1"/>
          </p:cNvSpPr>
          <p:nvPr>
            <p:ph type="body" idx="1"/>
          </p:nvPr>
        </p:nvSpPr>
        <p:spPr>
          <a:xfrm>
            <a:off x="839788" y="2055813"/>
            <a:ext cx="7340600" cy="2058987"/>
          </a:xfrm>
        </p:spPr>
        <p:txBody>
          <a:bodyPr>
            <a:spAutoFit/>
          </a:bodyPr>
          <a:lstStyle/>
          <a:p>
            <a:pPr marL="285750" indent="-285750" algn="ctr">
              <a:lnSpc>
                <a:spcPct val="140000"/>
              </a:lnSpc>
              <a:buFontTx/>
              <a:buNone/>
            </a:pPr>
            <a:r>
              <a:rPr lang="en-US" sz="2800" b="1" smtClean="0">
                <a:solidFill>
                  <a:srgbClr val="FFC000"/>
                </a:solidFill>
              </a:rPr>
              <a:t>hunting increases </a:t>
            </a:r>
          </a:p>
          <a:p>
            <a:pPr marL="285750" indent="-285750" algn="ctr">
              <a:lnSpc>
                <a:spcPct val="140000"/>
              </a:lnSpc>
              <a:buFontTx/>
              <a:buNone/>
            </a:pPr>
            <a:r>
              <a:rPr lang="en-US" sz="2800" b="1" smtClean="0">
                <a:solidFill>
                  <a:srgbClr val="FFC000"/>
                </a:solidFill>
              </a:rPr>
              <a:t>the division of labor </a:t>
            </a:r>
          </a:p>
          <a:p>
            <a:pPr marL="285750" indent="-285750" algn="ctr">
              <a:lnSpc>
                <a:spcPct val="140000"/>
              </a:lnSpc>
              <a:buFontTx/>
              <a:buNone/>
            </a:pPr>
            <a:r>
              <a:rPr lang="en-US" sz="2800" b="1" smtClean="0">
                <a:solidFill>
                  <a:srgbClr val="FFC000"/>
                </a:solidFill>
              </a:rPr>
              <a:t>between sexes</a:t>
            </a:r>
          </a:p>
        </p:txBody>
      </p:sp>
      <p:sp>
        <p:nvSpPr>
          <p:cNvPr id="407554" name="Rectangle 4"/>
          <p:cNvSpPr>
            <a:spLocks noChangeArrowheads="1"/>
          </p:cNvSpPr>
          <p:nvPr/>
        </p:nvSpPr>
        <p:spPr bwMode="auto">
          <a:xfrm>
            <a:off x="915988" y="4032250"/>
            <a:ext cx="7313612" cy="2139950"/>
          </a:xfrm>
          <a:prstGeom prst="rect">
            <a:avLst/>
          </a:prstGeom>
          <a:noFill/>
          <a:ln w="9525">
            <a:noFill/>
            <a:miter lim="800000"/>
            <a:headEnd/>
            <a:tailEnd/>
          </a:ln>
        </p:spPr>
        <p:txBody>
          <a:bodyPr/>
          <a:lstStyle/>
          <a:p>
            <a:pPr algn="ctr" eaLnBrk="0" hangingPunct="0">
              <a:lnSpc>
                <a:spcPct val="140000"/>
              </a:lnSpc>
              <a:spcBef>
                <a:spcPct val="20000"/>
              </a:spcBef>
              <a:buClr>
                <a:schemeClr val="hlink"/>
              </a:buClr>
            </a:pPr>
            <a:r>
              <a:rPr kumimoji="1" lang="en-US" sz="2800" b="1">
                <a:solidFill>
                  <a:srgbClr val="FFC000"/>
                </a:solidFill>
                <a:latin typeface="Verdana" pitchFamily="34" charset="0"/>
              </a:rPr>
              <a:t>but hunting thus also </a:t>
            </a:r>
            <a:r>
              <a:rPr kumimoji="1" lang="en-US" sz="2800" b="1">
                <a:latin typeface="Verdana" pitchFamily="34" charset="0"/>
              </a:rPr>
              <a:t>creates more need for </a:t>
            </a:r>
            <a:r>
              <a:rPr kumimoji="1" lang="en-US" sz="2800" b="1" i="1">
                <a:latin typeface="Verdana" pitchFamily="34" charset="0"/>
              </a:rPr>
              <a:t>cooperation</a:t>
            </a:r>
            <a:r>
              <a:rPr kumimoji="1" lang="en-US" sz="2800" b="1">
                <a:latin typeface="Verdana" pitchFamily="34" charset="0"/>
              </a:rPr>
              <a:t> between sexes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3"/>
          <p:cNvSpPr>
            <a:spLocks noGrp="1" noChangeArrowheads="1"/>
          </p:cNvSpPr>
          <p:nvPr>
            <p:ph type="body" idx="1"/>
          </p:nvPr>
        </p:nvSpPr>
        <p:spPr>
          <a:xfrm>
            <a:off x="914400" y="3168650"/>
            <a:ext cx="7340600" cy="1652588"/>
          </a:xfrm>
        </p:spPr>
        <p:txBody>
          <a:bodyPr>
            <a:spAutoFit/>
          </a:bodyPr>
          <a:lstStyle/>
          <a:p>
            <a:pPr marL="285750" indent="-285750" algn="ctr">
              <a:lnSpc>
                <a:spcPct val="150000"/>
              </a:lnSpc>
              <a:buFontTx/>
              <a:buNone/>
            </a:pPr>
            <a:r>
              <a:rPr lang="en-US" b="1" smtClean="0"/>
              <a:t>sharing becomes important </a:t>
            </a:r>
          </a:p>
          <a:p>
            <a:pPr marL="285750" indent="-285750" algn="ctr">
              <a:lnSpc>
                <a:spcPct val="150000"/>
              </a:lnSpc>
              <a:buFontTx/>
              <a:buNone/>
            </a:pPr>
            <a:r>
              <a:rPr lang="en-US" b="1" smtClean="0"/>
              <a:t>for survival</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7810" name="Text Box 3"/>
          <p:cNvSpPr txBox="1">
            <a:spLocks noChangeArrowheads="1"/>
          </p:cNvSpPr>
          <p:nvPr/>
        </p:nvSpPr>
        <p:spPr bwMode="auto">
          <a:xfrm>
            <a:off x="263752" y="6339114"/>
            <a:ext cx="8610600" cy="276999"/>
          </a:xfrm>
          <a:prstGeom prst="rect">
            <a:avLst/>
          </a:prstGeom>
          <a:noFill/>
          <a:ln w="9525">
            <a:noFill/>
            <a:miter lim="800000"/>
            <a:headEnd/>
            <a:tailEnd/>
          </a:ln>
        </p:spPr>
        <p:txBody>
          <a:bodyPr>
            <a:spAutoFit/>
          </a:bodyPr>
          <a:lstStyle/>
          <a:p>
            <a:pPr algn="ctr" eaLnBrk="0" hangingPunct="0">
              <a:spcBef>
                <a:spcPct val="20000"/>
              </a:spcBef>
              <a:buClr>
                <a:schemeClr val="hlink"/>
              </a:buClr>
            </a:pPr>
            <a:r>
              <a:rPr kumimoji="1" lang="en-US" sz="1200" dirty="0">
                <a:solidFill>
                  <a:schemeClr val="tx2"/>
                </a:solidFill>
                <a:latin typeface="Verdana" pitchFamily="34" charset="0"/>
                <a:hlinkClick r:id="rId3"/>
              </a:rPr>
              <a:t>http://www.d.umn.edu/cla/faculty/troufs/anth1602/video/Distant_Mirror.html</a:t>
            </a:r>
            <a:endParaRPr kumimoji="1" lang="en-US" sz="1200" dirty="0">
              <a:solidFill>
                <a:schemeClr val="tx2"/>
              </a:solidFill>
              <a:latin typeface="Verdana"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3"/>
          <p:cNvSpPr>
            <a:spLocks noGrp="1" noChangeArrowheads="1"/>
          </p:cNvSpPr>
          <p:nvPr>
            <p:ph type="body" idx="1"/>
          </p:nvPr>
        </p:nvSpPr>
        <p:spPr>
          <a:xfrm>
            <a:off x="914400" y="3519488"/>
            <a:ext cx="7340600" cy="823912"/>
          </a:xfrm>
        </p:spPr>
        <p:txBody>
          <a:bodyPr>
            <a:spAutoFit/>
          </a:bodyPr>
          <a:lstStyle/>
          <a:p>
            <a:pPr marL="285750" indent="-285750" algn="ctr">
              <a:lnSpc>
                <a:spcPct val="150000"/>
              </a:lnSpc>
              <a:buFontTx/>
              <a:buNone/>
            </a:pPr>
            <a:r>
              <a:rPr lang="en-US" b="1" smtClean="0"/>
              <a:t>females specialize in collecting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2241777" y="6340249"/>
            <a:ext cx="4630737" cy="274637"/>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dirty="0">
                <a:solidFill>
                  <a:schemeClr val="tx2"/>
                </a:solidFill>
                <a:latin typeface="Verdana" pitchFamily="34" charset="0"/>
                <a:hlinkClick r:id="rId3"/>
              </a:rPr>
              <a:t>www.d.umn.edu/cla/faculty/troufs/anth1602/pchunt.html</a:t>
            </a:r>
            <a:endParaRPr kumimoji="1" lang="en-US" sz="1200" dirty="0">
              <a:solidFill>
                <a:schemeClr val="tx2"/>
              </a:solidFill>
              <a:latin typeface="Verdana" pitchFamily="34" charset="0"/>
            </a:endParaRPr>
          </a:p>
        </p:txBody>
      </p:sp>
      <p:pic>
        <p:nvPicPr>
          <p:cNvPr id="410627" name="Picture 2"/>
          <p:cNvPicPr>
            <a:picLocks noChangeAspect="1" noChangeArrowheads="1"/>
          </p:cNvPicPr>
          <p:nvPr/>
        </p:nvPicPr>
        <p:blipFill>
          <a:blip r:embed="rId4" cstate="print"/>
          <a:srcRect/>
          <a:stretch>
            <a:fillRect/>
          </a:stretch>
        </p:blipFill>
        <p:spPr bwMode="auto">
          <a:xfrm>
            <a:off x="685800" y="1295400"/>
            <a:ext cx="7772400" cy="4857117"/>
          </a:xfrm>
          <a:prstGeom prst="rect">
            <a:avLst/>
          </a:prstGeom>
          <a:noFill/>
          <a:ln w="9525">
            <a:noFill/>
            <a:miter lim="800000"/>
            <a:headEnd/>
            <a:tailEnd/>
          </a:ln>
        </p:spPr>
      </p:pic>
      <p:pic>
        <p:nvPicPr>
          <p:cNvPr id="410628" name="Picture 2"/>
          <p:cNvPicPr>
            <a:picLocks noChangeAspect="1" noChangeArrowheads="1"/>
          </p:cNvPicPr>
          <p:nvPr/>
        </p:nvPicPr>
        <p:blipFill>
          <a:blip r:embed="rId5" cstate="print"/>
          <a:srcRect/>
          <a:stretch>
            <a:fillRect/>
          </a:stretch>
        </p:blipFill>
        <p:spPr bwMode="auto">
          <a:xfrm>
            <a:off x="1676400" y="1543050"/>
            <a:ext cx="5715000" cy="2800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3"/>
          <p:cNvSpPr>
            <a:spLocks noGrp="1" noChangeArrowheads="1"/>
          </p:cNvSpPr>
          <p:nvPr>
            <p:ph type="body" idx="1"/>
          </p:nvPr>
        </p:nvSpPr>
        <p:spPr>
          <a:xfrm>
            <a:off x="839788" y="2711450"/>
            <a:ext cx="7313612" cy="3232150"/>
          </a:xfrm>
        </p:spPr>
        <p:txBody>
          <a:bodyPr/>
          <a:lstStyle/>
          <a:p>
            <a:pPr marL="0" indent="0" algn="ctr">
              <a:lnSpc>
                <a:spcPct val="150000"/>
              </a:lnSpc>
              <a:buFontTx/>
              <a:buNone/>
            </a:pPr>
            <a:r>
              <a:rPr lang="en-US" b="1" smtClean="0"/>
              <a:t>75 % of “hunters” rely more heavily on collecting than on hunting</a:t>
            </a:r>
          </a:p>
          <a:p>
            <a:pPr marL="0" indent="0"/>
            <a:endParaRPr lang="en-US" b="1" smtClean="0"/>
          </a:p>
          <a:p>
            <a:pPr marL="0" indent="0" algn="ctr">
              <a:buFontTx/>
              <a:buNone/>
            </a:pPr>
            <a:r>
              <a:rPr lang="en-US" sz="1800" smtClean="0"/>
              <a:t>(Martin and Voorhies, 1975)</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919514" y="6339114"/>
            <a:ext cx="5300662" cy="276225"/>
          </a:xfrm>
          <a:prstGeom prst="rect">
            <a:avLst/>
          </a:prstGeom>
          <a:noFill/>
          <a:ln w="9525">
            <a:noFill/>
            <a:miter lim="800000"/>
            <a:headEnd/>
            <a:tailEnd/>
          </a:ln>
        </p:spPr>
        <p:txBody>
          <a:bodyPr wrap="none">
            <a:spAutoFit/>
          </a:bodyPr>
          <a:lstStyle/>
          <a:p>
            <a:pPr eaLnBrk="0" hangingPunct="0">
              <a:defRPr/>
            </a:pPr>
            <a:r>
              <a:rPr lang="en-US" sz="1200" dirty="0">
                <a:solidFill>
                  <a:schemeClr val="accent3"/>
                </a:solidFill>
                <a:hlinkClick r:id="rId3"/>
              </a:rPr>
              <a:t>www.eurekalert.org/pub_releases/2007-11/uosc-ham111107.php</a:t>
            </a:r>
            <a:endParaRPr lang="en-US" sz="1200" dirty="0">
              <a:solidFill>
                <a:schemeClr val="accent3"/>
              </a:solidFill>
            </a:endParaRPr>
          </a:p>
        </p:txBody>
      </p:sp>
      <p:pic>
        <p:nvPicPr>
          <p:cNvPr id="413699" name="Picture 3"/>
          <p:cNvPicPr>
            <a:picLocks noChangeAspect="1" noChangeArrowheads="1"/>
          </p:cNvPicPr>
          <p:nvPr/>
        </p:nvPicPr>
        <p:blipFill>
          <a:blip r:embed="rId4" cstate="print"/>
          <a:srcRect/>
          <a:stretch>
            <a:fillRect/>
          </a:stretch>
        </p:blipFill>
        <p:spPr bwMode="auto">
          <a:xfrm>
            <a:off x="671286" y="1286055"/>
            <a:ext cx="7772400" cy="4857117"/>
          </a:xfrm>
          <a:prstGeom prst="rect">
            <a:avLst/>
          </a:prstGeom>
          <a:noFill/>
          <a:ln w="28575">
            <a:noFill/>
            <a:miter lim="800000"/>
            <a:headEnd/>
            <a:tailEnd/>
          </a:ln>
        </p:spPr>
      </p:pic>
      <p:sp>
        <p:nvSpPr>
          <p:cNvPr id="413700" name="Rectangle 3"/>
          <p:cNvSpPr>
            <a:spLocks noChangeArrowheads="1"/>
          </p:cNvSpPr>
          <p:nvPr/>
        </p:nvSpPr>
        <p:spPr bwMode="auto">
          <a:xfrm>
            <a:off x="7294563" y="925513"/>
            <a:ext cx="1392237" cy="339725"/>
          </a:xfrm>
          <a:prstGeom prst="rect">
            <a:avLst/>
          </a:prstGeom>
          <a:noFill/>
          <a:ln w="9525">
            <a:noFill/>
            <a:miter lim="800000"/>
            <a:headEnd/>
            <a:tailEnd/>
          </a:ln>
        </p:spPr>
        <p:txBody>
          <a:bodyPr wrap="none">
            <a:spAutoFit/>
          </a:bodyPr>
          <a:lstStyle/>
          <a:p>
            <a:pPr eaLnBrk="0" hangingPunct="0"/>
            <a:r>
              <a:rPr lang="en-US" sz="1600" b="1"/>
              <a:t>12-Nov-2007</a:t>
            </a:r>
            <a:endParaRPr lang="en-US" sz="160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042886" y="6339114"/>
            <a:ext cx="5043487" cy="276225"/>
          </a:xfrm>
          <a:prstGeom prst="rect">
            <a:avLst/>
          </a:prstGeom>
          <a:noFill/>
          <a:ln w="9525">
            <a:noFill/>
            <a:miter lim="800000"/>
            <a:headEnd/>
            <a:tailEnd/>
          </a:ln>
        </p:spPr>
        <p:txBody>
          <a:bodyPr wrap="none">
            <a:spAutoFit/>
          </a:bodyPr>
          <a:lstStyle/>
          <a:p>
            <a:pPr eaLnBrk="0" hangingPunct="0">
              <a:defRPr/>
            </a:pPr>
            <a:r>
              <a:rPr lang="en-US" sz="1200" dirty="0">
                <a:solidFill>
                  <a:schemeClr val="accent3"/>
                </a:solidFill>
                <a:hlinkClick r:id="rId3"/>
              </a:rPr>
              <a:t>www.sciencedaily.com/releases/2007/11/071112172155.htm</a:t>
            </a:r>
            <a:endParaRPr lang="en-US" sz="1200" dirty="0">
              <a:solidFill>
                <a:schemeClr val="accent3"/>
              </a:solidFill>
            </a:endParaRPr>
          </a:p>
        </p:txBody>
      </p:sp>
      <p:pic>
        <p:nvPicPr>
          <p:cNvPr id="415747" name="Picture 2"/>
          <p:cNvPicPr>
            <a:picLocks noChangeAspect="1" noChangeArrowheads="1"/>
          </p:cNvPicPr>
          <p:nvPr/>
        </p:nvPicPr>
        <p:blipFill>
          <a:blip r:embed="rId4" cstate="print"/>
          <a:srcRect/>
          <a:stretch>
            <a:fillRect/>
          </a:stretch>
        </p:blipFill>
        <p:spPr bwMode="auto">
          <a:xfrm>
            <a:off x="685800" y="1286054"/>
            <a:ext cx="7772400" cy="4857118"/>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3"/>
          <p:cNvSpPr>
            <a:spLocks noGrp="1" noChangeArrowheads="1"/>
          </p:cNvSpPr>
          <p:nvPr>
            <p:ph type="body" idx="1"/>
          </p:nvPr>
        </p:nvSpPr>
        <p:spPr>
          <a:xfrm>
            <a:off x="889000" y="984250"/>
            <a:ext cx="7340600" cy="2086725"/>
          </a:xfrm>
        </p:spPr>
        <p:txBody>
          <a:bodyPr>
            <a:spAutoFit/>
          </a:bodyPr>
          <a:lstStyle/>
          <a:p>
            <a:pPr marL="0" indent="0" algn="ctr">
              <a:lnSpc>
                <a:spcPct val="120000"/>
              </a:lnSpc>
              <a:buFontTx/>
              <a:buNone/>
            </a:pPr>
            <a:r>
              <a:rPr lang="en-US" sz="2400" b="1" dirty="0" smtClean="0"/>
              <a:t>in the Gibson Desert, for </a:t>
            </a:r>
            <a:r>
              <a:rPr lang="en-US" sz="2400" b="1" i="1" dirty="0" smtClean="0"/>
              <a:t>e.g.</a:t>
            </a:r>
            <a:r>
              <a:rPr lang="en-US" sz="2400" b="1" dirty="0" smtClean="0"/>
              <a:t>, </a:t>
            </a:r>
          </a:p>
          <a:p>
            <a:pPr marL="0" indent="0" algn="ctr">
              <a:lnSpc>
                <a:spcPct val="120000"/>
              </a:lnSpc>
              <a:buFontTx/>
              <a:buNone/>
            </a:pPr>
            <a:r>
              <a:rPr lang="en-US" sz="2400" b="1" dirty="0" smtClean="0"/>
              <a:t>90 % of the time</a:t>
            </a:r>
          </a:p>
          <a:p>
            <a:pPr marL="0" indent="0" algn="ctr">
              <a:lnSpc>
                <a:spcPct val="120000"/>
              </a:lnSpc>
              <a:buFontTx/>
              <a:buNone/>
            </a:pPr>
            <a:r>
              <a:rPr lang="en-US" sz="2400" b="1" dirty="0" smtClean="0"/>
              <a:t>women furnish at least </a:t>
            </a:r>
          </a:p>
          <a:p>
            <a:pPr marL="0" indent="0" algn="ctr">
              <a:lnSpc>
                <a:spcPct val="120000"/>
              </a:lnSpc>
              <a:buFontTx/>
              <a:buNone/>
            </a:pPr>
            <a:r>
              <a:rPr lang="en-US" sz="2400" b="1" dirty="0" smtClean="0"/>
              <a:t>80 % of the food</a:t>
            </a:r>
          </a:p>
        </p:txBody>
      </p:sp>
      <p:pic>
        <p:nvPicPr>
          <p:cNvPr id="417794" name="Picture 4" descr="map-australia1"/>
          <p:cNvPicPr>
            <a:picLocks noChangeAspect="1" noChangeArrowheads="1"/>
          </p:cNvPicPr>
          <p:nvPr/>
        </p:nvPicPr>
        <p:blipFill>
          <a:blip r:embed="rId2" cstate="print"/>
          <a:srcRect/>
          <a:stretch>
            <a:fillRect/>
          </a:stretch>
        </p:blipFill>
        <p:spPr bwMode="auto">
          <a:xfrm>
            <a:off x="2253342" y="3116940"/>
            <a:ext cx="4648200" cy="3333750"/>
          </a:xfrm>
          <a:prstGeom prst="rect">
            <a:avLst/>
          </a:prstGeom>
          <a:noFill/>
          <a:ln w="9525">
            <a:noFill/>
            <a:miter lim="800000"/>
            <a:headEnd/>
            <a:tailEnd/>
          </a:ln>
        </p:spPr>
      </p:pic>
      <p:sp>
        <p:nvSpPr>
          <p:cNvPr id="417795" name="Rectangle 6"/>
          <p:cNvSpPr>
            <a:spLocks noChangeArrowheads="1"/>
          </p:cNvSpPr>
          <p:nvPr/>
        </p:nvSpPr>
        <p:spPr bwMode="auto">
          <a:xfrm rot="-479160">
            <a:off x="3886200" y="3821816"/>
            <a:ext cx="228600" cy="838200"/>
          </a:xfrm>
          <a:prstGeom prst="rect">
            <a:avLst/>
          </a:prstGeom>
          <a:noFill/>
          <a:ln w="76200">
            <a:solidFill>
              <a:srgbClr val="000000"/>
            </a:solidFill>
            <a:miter lim="800000"/>
            <a:headEnd/>
            <a:tailEnd/>
          </a:ln>
        </p:spPr>
        <p:txBody>
          <a:bodyPr wrap="none" anchor="ctr"/>
          <a:lstStyle/>
          <a:p>
            <a:pPr eaLnBrk="0" hangingPunct="0"/>
            <a:endParaRPr lang="en-US"/>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3"/>
          <p:cNvSpPr>
            <a:spLocks noGrp="1" noChangeArrowheads="1"/>
          </p:cNvSpPr>
          <p:nvPr>
            <p:ph type="body" idx="1"/>
          </p:nvPr>
        </p:nvSpPr>
        <p:spPr>
          <a:xfrm>
            <a:off x="914400" y="3190875"/>
            <a:ext cx="7313613" cy="1457325"/>
          </a:xfrm>
        </p:spPr>
        <p:txBody>
          <a:bodyPr/>
          <a:lstStyle/>
          <a:p>
            <a:pPr marL="0" indent="0" algn="ctr">
              <a:lnSpc>
                <a:spcPct val="140000"/>
              </a:lnSpc>
              <a:buFontTx/>
              <a:buNone/>
            </a:pPr>
            <a:r>
              <a:rPr lang="en-US" b="1" smtClean="0"/>
              <a:t>in hunting societies females stay in the home base more</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3"/>
          <p:cNvSpPr>
            <a:spLocks noGrp="1" noChangeArrowheads="1"/>
          </p:cNvSpPr>
          <p:nvPr>
            <p:ph type="body" idx="1"/>
          </p:nvPr>
        </p:nvSpPr>
        <p:spPr>
          <a:xfrm>
            <a:off x="914400" y="2819400"/>
            <a:ext cx="7340600" cy="2185988"/>
          </a:xfrm>
        </p:spPr>
        <p:txBody>
          <a:bodyPr>
            <a:spAutoFit/>
          </a:bodyPr>
          <a:lstStyle/>
          <a:p>
            <a:pPr marL="0" indent="342900" algn="ctr">
              <a:lnSpc>
                <a:spcPct val="130000"/>
              </a:lnSpc>
              <a:buFontTx/>
              <a:buNone/>
            </a:pPr>
            <a:r>
              <a:rPr lang="en-US" b="1" smtClean="0"/>
              <a:t>there is </a:t>
            </a:r>
          </a:p>
          <a:p>
            <a:pPr marL="0" indent="342900" algn="ctr">
              <a:lnSpc>
                <a:spcPct val="130000"/>
              </a:lnSpc>
              <a:buFontTx/>
              <a:buNone/>
            </a:pPr>
            <a:r>
              <a:rPr lang="en-US" b="1" i="1" smtClean="0"/>
              <a:t>female</a:t>
            </a:r>
            <a:r>
              <a:rPr lang="en-US" b="1" smtClean="0"/>
              <a:t> division of labor</a:t>
            </a:r>
          </a:p>
          <a:p>
            <a:pPr marL="0" indent="342900" algn="ctr">
              <a:lnSpc>
                <a:spcPct val="130000"/>
              </a:lnSpc>
              <a:buFontTx/>
              <a:buNone/>
            </a:pPr>
            <a:r>
              <a:rPr lang="en-US" b="1" smtClean="0"/>
              <a:t>by age</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3"/>
          <p:cNvSpPr>
            <a:spLocks noGrp="1" noChangeArrowheads="1"/>
          </p:cNvSpPr>
          <p:nvPr>
            <p:ph type="body" idx="1"/>
          </p:nvPr>
        </p:nvSpPr>
        <p:spPr>
          <a:xfrm>
            <a:off x="914400" y="2935288"/>
            <a:ext cx="7340600" cy="1941512"/>
          </a:xfrm>
        </p:spPr>
        <p:txBody>
          <a:bodyPr>
            <a:spAutoFit/>
          </a:bodyPr>
          <a:lstStyle/>
          <a:p>
            <a:pPr marL="0" indent="342900" algn="ctr">
              <a:lnSpc>
                <a:spcPct val="120000"/>
              </a:lnSpc>
              <a:buFontTx/>
              <a:buNone/>
            </a:pPr>
            <a:r>
              <a:rPr lang="en-US" b="1" smtClean="0"/>
              <a:t>home base</a:t>
            </a:r>
          </a:p>
          <a:p>
            <a:pPr marL="0" indent="342900" algn="ctr">
              <a:lnSpc>
                <a:spcPct val="120000"/>
              </a:lnSpc>
              <a:buFontTx/>
              <a:buNone/>
            </a:pPr>
            <a:r>
              <a:rPr lang="en-US" b="1" smtClean="0"/>
              <a:t>changes socialization patterns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3"/>
          <p:cNvSpPr>
            <a:spLocks noGrp="1" noChangeArrowheads="1"/>
          </p:cNvSpPr>
          <p:nvPr>
            <p:ph type="body" idx="1"/>
          </p:nvPr>
        </p:nvSpPr>
        <p:spPr>
          <a:xfrm>
            <a:off x="915988" y="3087688"/>
            <a:ext cx="7313612" cy="2398712"/>
          </a:xfrm>
        </p:spPr>
        <p:txBody>
          <a:bodyPr/>
          <a:lstStyle/>
          <a:p>
            <a:pPr marL="0" indent="342900" algn="ctr">
              <a:lnSpc>
                <a:spcPct val="120000"/>
              </a:lnSpc>
              <a:buFontTx/>
              <a:buNone/>
            </a:pPr>
            <a:r>
              <a:rPr lang="en-US" b="1" smtClean="0"/>
              <a:t>delayed maturity is related to home base</a:t>
            </a:r>
          </a:p>
          <a:p>
            <a:pPr marL="0" indent="342900">
              <a:lnSpc>
                <a:spcPct val="120000"/>
              </a:lnSpc>
            </a:pPr>
            <a:endParaRPr lang="en-US" b="1" smtClean="0"/>
          </a:p>
          <a:p>
            <a:pPr lvl="1" algn="ctr">
              <a:buFontTx/>
              <a:buNone/>
            </a:pPr>
            <a:r>
              <a:rPr lang="en-US" sz="2500" b="1" smtClean="0"/>
              <a:t>emphasis is placed on learning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7810" name="Text Box 3"/>
          <p:cNvSpPr txBox="1">
            <a:spLocks noChangeArrowheads="1"/>
          </p:cNvSpPr>
          <p:nvPr/>
        </p:nvSpPr>
        <p:spPr bwMode="auto">
          <a:xfrm>
            <a:off x="263752" y="6339114"/>
            <a:ext cx="8610600" cy="276999"/>
          </a:xfrm>
          <a:prstGeom prst="rect">
            <a:avLst/>
          </a:prstGeom>
          <a:noFill/>
          <a:ln w="9525">
            <a:noFill/>
            <a:miter lim="800000"/>
            <a:headEnd/>
            <a:tailEnd/>
          </a:ln>
        </p:spPr>
        <p:txBody>
          <a:bodyPr>
            <a:spAutoFit/>
          </a:bodyPr>
          <a:lstStyle/>
          <a:p>
            <a:pPr algn="ctr" eaLnBrk="0" hangingPunct="0">
              <a:spcBef>
                <a:spcPct val="20000"/>
              </a:spcBef>
              <a:buClr>
                <a:schemeClr val="hlink"/>
              </a:buClr>
            </a:pPr>
            <a:r>
              <a:rPr kumimoji="1" lang="en-US" sz="1200" dirty="0">
                <a:solidFill>
                  <a:schemeClr val="tx2"/>
                </a:solidFill>
                <a:latin typeface="Verdana" pitchFamily="34" charset="0"/>
                <a:hlinkClick r:id="rId3"/>
              </a:rPr>
              <a:t>http://www.d.umn.edu/cla/faculty/troufs/anth1602/video/Distant_Mirror.html</a:t>
            </a:r>
            <a:endParaRPr kumimoji="1" lang="en-US" sz="1200" dirty="0">
              <a:solidFill>
                <a:schemeClr val="tx2"/>
              </a:solidFill>
              <a:latin typeface="Verdana" pitchFamily="34" charset="0"/>
            </a:endParaRPr>
          </a:p>
        </p:txBody>
      </p:sp>
      <p:pic>
        <p:nvPicPr>
          <p:cNvPr id="247811" name="Picture 4"/>
          <p:cNvPicPr>
            <a:picLocks noChangeAspect="1" noChangeArrowheads="1"/>
          </p:cNvPicPr>
          <p:nvPr/>
        </p:nvPicPr>
        <p:blipFill>
          <a:blip r:embed="rId4" cstate="print"/>
          <a:srcRect/>
          <a:stretch>
            <a:fillRect/>
          </a:stretch>
        </p:blipFill>
        <p:spPr bwMode="auto">
          <a:xfrm>
            <a:off x="915988" y="687388"/>
            <a:ext cx="7313612" cy="5484812"/>
          </a:xfrm>
          <a:prstGeom prst="rect">
            <a:avLst/>
          </a:prstGeom>
          <a:noFill/>
          <a:ln w="9525">
            <a:noFill/>
            <a:miter lim="800000"/>
            <a:headEnd/>
            <a:tailEnd/>
          </a:ln>
        </p:spPr>
      </p:pic>
      <p:pic>
        <p:nvPicPr>
          <p:cNvPr id="4" name="Picture 13" descr="BBC_neander_203_p"/>
          <p:cNvPicPr>
            <a:picLocks noChangeAspect="1" noChangeArrowheads="1"/>
          </p:cNvPicPr>
          <p:nvPr/>
        </p:nvPicPr>
        <p:blipFill>
          <a:blip r:embed="rId5" cstate="print"/>
          <a:srcRect/>
          <a:stretch>
            <a:fillRect/>
          </a:stretch>
        </p:blipFill>
        <p:spPr bwMode="auto">
          <a:xfrm>
            <a:off x="576263" y="173038"/>
            <a:ext cx="2147887" cy="3898900"/>
          </a:xfrm>
          <a:prstGeom prst="rect">
            <a:avLst/>
          </a:prstGeom>
          <a:noFill/>
          <a:ln w="9525">
            <a:noFill/>
            <a:miter lim="800000"/>
            <a:headEnd/>
            <a:tailEnd/>
          </a:ln>
        </p:spPr>
      </p:pic>
      <p:pic>
        <p:nvPicPr>
          <p:cNvPr id="5" name="Picture 5" descr="hunting1"/>
          <p:cNvPicPr>
            <a:picLocks noChangeAspect="1" noChangeArrowheads="1"/>
          </p:cNvPicPr>
          <p:nvPr/>
        </p:nvPicPr>
        <p:blipFill>
          <a:blip r:embed="rId6" cstate="print"/>
          <a:srcRect/>
          <a:stretch>
            <a:fillRect/>
          </a:stretch>
        </p:blipFill>
        <p:spPr bwMode="auto">
          <a:xfrm>
            <a:off x="606425" y="4000500"/>
            <a:ext cx="2136775" cy="2781300"/>
          </a:xfrm>
          <a:prstGeom prst="rect">
            <a:avLst/>
          </a:prstGeom>
          <a:noFill/>
          <a:ln w="9525">
            <a:noFill/>
            <a:miter lim="800000"/>
            <a:headEnd/>
            <a:tailEnd/>
          </a:ln>
        </p:spPr>
      </p:pic>
      <p:pic>
        <p:nvPicPr>
          <p:cNvPr id="6" name="Picture 14" descr="hunting2"/>
          <p:cNvPicPr>
            <a:picLocks noChangeAspect="1" noChangeArrowheads="1"/>
          </p:cNvPicPr>
          <p:nvPr/>
        </p:nvPicPr>
        <p:blipFill>
          <a:blip r:embed="rId7" cstate="print"/>
          <a:srcRect/>
          <a:stretch>
            <a:fillRect/>
          </a:stretch>
        </p:blipFill>
        <p:spPr bwMode="auto">
          <a:xfrm>
            <a:off x="2724150" y="3395663"/>
            <a:ext cx="3810000" cy="3386137"/>
          </a:xfrm>
          <a:prstGeom prst="rect">
            <a:avLst/>
          </a:prstGeom>
          <a:noFill/>
          <a:ln w="9525">
            <a:noFill/>
            <a:miter lim="800000"/>
            <a:headEnd/>
            <a:tailEnd/>
          </a:ln>
        </p:spPr>
      </p:pic>
      <p:pic>
        <p:nvPicPr>
          <p:cNvPr id="7" name="Picture 11" descr="giraffe1_228"/>
          <p:cNvPicPr>
            <a:picLocks noChangeAspect="1" noChangeArrowheads="1"/>
          </p:cNvPicPr>
          <p:nvPr/>
        </p:nvPicPr>
        <p:blipFill>
          <a:blip r:embed="rId8" cstate="print"/>
          <a:srcRect/>
          <a:stretch>
            <a:fillRect/>
          </a:stretch>
        </p:blipFill>
        <p:spPr bwMode="auto">
          <a:xfrm>
            <a:off x="6076950" y="1219200"/>
            <a:ext cx="2286000" cy="3429000"/>
          </a:xfrm>
          <a:prstGeom prst="rect">
            <a:avLst/>
          </a:prstGeom>
          <a:noFill/>
          <a:ln w="9525">
            <a:noFill/>
            <a:miter lim="800000"/>
            <a:headEnd/>
            <a:tailEnd/>
          </a:ln>
        </p:spPr>
      </p:pic>
      <p:pic>
        <p:nvPicPr>
          <p:cNvPr id="8" name="Picture 12" descr="cromagnon_200"/>
          <p:cNvPicPr>
            <a:picLocks noChangeAspect="1" noChangeArrowheads="1"/>
          </p:cNvPicPr>
          <p:nvPr/>
        </p:nvPicPr>
        <p:blipFill>
          <a:blip r:embed="rId9" cstate="print"/>
          <a:srcRect/>
          <a:stretch>
            <a:fillRect/>
          </a:stretch>
        </p:blipFill>
        <p:spPr bwMode="auto">
          <a:xfrm>
            <a:off x="6019800" y="4610100"/>
            <a:ext cx="2743200" cy="21669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3" name="Rectangle 3"/>
          <p:cNvSpPr>
            <a:spLocks noGrp="1" noChangeArrowheads="1"/>
          </p:cNvSpPr>
          <p:nvPr>
            <p:ph type="body" idx="1"/>
          </p:nvPr>
        </p:nvSpPr>
        <p:spPr>
          <a:xfrm>
            <a:off x="915988" y="2454275"/>
            <a:ext cx="7313612" cy="2955925"/>
          </a:xfrm>
        </p:spPr>
        <p:txBody>
          <a:bodyPr/>
          <a:lstStyle/>
          <a:p>
            <a:pPr marL="285750" indent="-285750" algn="ctr">
              <a:buFontTx/>
              <a:buNone/>
            </a:pPr>
            <a:r>
              <a:rPr lang="en-US" b="1" smtClean="0"/>
              <a:t>trend</a:t>
            </a:r>
            <a:br>
              <a:rPr lang="en-US" b="1" smtClean="0"/>
            </a:br>
            <a:endParaRPr lang="en-US" b="1" smtClean="0"/>
          </a:p>
          <a:p>
            <a:pPr marL="285750" indent="-285750" algn="ctr">
              <a:buClr>
                <a:schemeClr val="tx1"/>
              </a:buClr>
              <a:buFontTx/>
              <a:buNone/>
            </a:pPr>
            <a:r>
              <a:rPr lang="en-US" sz="2800" b="1" smtClean="0"/>
              <a:t>multiple births </a:t>
            </a:r>
            <a:r>
              <a:rPr lang="en-US" sz="2800" b="1" smtClean="0">
                <a:sym typeface="Wingdings" pitchFamily="2" charset="2"/>
              </a:rPr>
              <a:t> single births</a:t>
            </a:r>
          </a:p>
          <a:p>
            <a:pPr marL="285750" indent="-285750" algn="ctr">
              <a:buClr>
                <a:schemeClr val="tx1"/>
              </a:buClr>
            </a:pPr>
            <a:endParaRPr lang="en-US" sz="2800" b="1" smtClean="0">
              <a:sym typeface="Wingdings" pitchFamily="2" charset="2"/>
            </a:endParaRPr>
          </a:p>
          <a:p>
            <a:pPr marL="914400" lvl="1" algn="ctr">
              <a:lnSpc>
                <a:spcPct val="120000"/>
              </a:lnSpc>
              <a:buClr>
                <a:schemeClr val="tx1"/>
              </a:buClr>
              <a:buFontTx/>
              <a:buNone/>
            </a:pPr>
            <a:r>
              <a:rPr lang="en-US" sz="2000" b="1" smtClean="0">
                <a:sym typeface="Wingdings" pitchFamily="2" charset="2"/>
              </a:rPr>
              <a:t>with emphasis on infant as individual</a:t>
            </a:r>
          </a:p>
          <a:p>
            <a:pPr marL="285750" indent="-285750" algn="ctr"/>
            <a:endParaRPr lang="en-US" sz="2400" b="1" smtClean="0">
              <a:sym typeface="Wingdings" pitchFamily="2" charset="2"/>
            </a:endParaRP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027"/>
          <p:cNvSpPr>
            <a:spLocks noGrp="1" noChangeArrowheads="1"/>
          </p:cNvSpPr>
          <p:nvPr>
            <p:ph type="body" idx="1"/>
          </p:nvPr>
        </p:nvSpPr>
        <p:spPr>
          <a:xfrm>
            <a:off x="914400" y="2743200"/>
            <a:ext cx="7313613" cy="2185988"/>
          </a:xfrm>
        </p:spPr>
        <p:txBody>
          <a:bodyPr/>
          <a:lstStyle/>
          <a:p>
            <a:pPr marL="0" indent="342900" algn="ctr">
              <a:lnSpc>
                <a:spcPct val="130000"/>
              </a:lnSpc>
              <a:buFontTx/>
              <a:buNone/>
            </a:pPr>
            <a:r>
              <a:rPr lang="en-US" b="1" smtClean="0"/>
              <a:t>from the child’s point of view</a:t>
            </a:r>
          </a:p>
          <a:p>
            <a:pPr marL="0" indent="342900" algn="ctr">
              <a:lnSpc>
                <a:spcPct val="130000"/>
              </a:lnSpc>
              <a:buFontTx/>
              <a:buNone/>
            </a:pPr>
            <a:r>
              <a:rPr lang="en-US" b="1" smtClean="0"/>
              <a:t>the home base</a:t>
            </a:r>
          </a:p>
          <a:p>
            <a:pPr marL="0" indent="342900" algn="ctr">
              <a:lnSpc>
                <a:spcPct val="130000"/>
              </a:lnSpc>
              <a:buFontTx/>
              <a:buNone/>
            </a:pPr>
            <a:r>
              <a:rPr lang="en-US" b="1" smtClean="0"/>
              <a:t>= a self-contained world</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027"/>
          <p:cNvSpPr>
            <a:spLocks noGrp="1" noChangeArrowheads="1"/>
          </p:cNvSpPr>
          <p:nvPr>
            <p:ph type="body" idx="1"/>
          </p:nvPr>
        </p:nvSpPr>
        <p:spPr>
          <a:xfrm>
            <a:off x="889000" y="2452688"/>
            <a:ext cx="7340600" cy="1357312"/>
          </a:xfrm>
        </p:spPr>
        <p:txBody>
          <a:bodyPr>
            <a:spAutoFit/>
          </a:bodyPr>
          <a:lstStyle/>
          <a:p>
            <a:pPr marL="0" indent="342900" algn="ctr">
              <a:lnSpc>
                <a:spcPct val="120000"/>
              </a:lnSpc>
              <a:buFontTx/>
              <a:buNone/>
            </a:pPr>
            <a:r>
              <a:rPr lang="en-US" b="1" smtClean="0"/>
              <a:t>home base</a:t>
            </a:r>
          </a:p>
          <a:p>
            <a:pPr marL="0" indent="342900" algn="ctr">
              <a:lnSpc>
                <a:spcPct val="120000"/>
              </a:lnSpc>
              <a:buFontTx/>
              <a:buNone/>
            </a:pPr>
            <a:r>
              <a:rPr lang="en-US" b="1" smtClean="0"/>
              <a:t>allows sick to survive</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4" name="Rectangle 1027"/>
          <p:cNvSpPr txBox="1">
            <a:spLocks noChangeArrowheads="1"/>
          </p:cNvSpPr>
          <p:nvPr/>
        </p:nvSpPr>
        <p:spPr bwMode="auto">
          <a:xfrm>
            <a:off x="914400" y="4899025"/>
            <a:ext cx="7340600" cy="892175"/>
          </a:xfrm>
          <a:prstGeom prst="rect">
            <a:avLst/>
          </a:prstGeom>
          <a:noFill/>
          <a:ln w="9525">
            <a:noFill/>
            <a:miter lim="800000"/>
            <a:headEnd/>
            <a:tailEnd/>
          </a:ln>
        </p:spPr>
        <p:txBody>
          <a:bodyPr>
            <a:spAutoFit/>
          </a:bodyPr>
          <a:lstStyle/>
          <a:p>
            <a:pPr marL="804863" lvl="1" indent="-347663" eaLnBrk="0" hangingPunct="0">
              <a:lnSpc>
                <a:spcPct val="120000"/>
              </a:lnSpc>
              <a:spcBef>
                <a:spcPct val="20000"/>
              </a:spcBef>
              <a:buClr>
                <a:schemeClr val="hlink"/>
              </a:buClr>
              <a:buFont typeface="Arial" pitchFamily="34" charset="0"/>
              <a:buChar char="•"/>
              <a:defRPr/>
            </a:pPr>
            <a:r>
              <a:rPr kumimoji="1" lang="en-US" sz="2000" b="1" kern="0" dirty="0">
                <a:latin typeface="+mn-lt"/>
              </a:rPr>
              <a:t>e.g.,  </a:t>
            </a:r>
            <a:r>
              <a:rPr kumimoji="1" lang="en-US" sz="2000" b="1" kern="0" dirty="0" err="1">
                <a:latin typeface="+mn-lt"/>
              </a:rPr>
              <a:t>Shanidar</a:t>
            </a:r>
            <a:r>
              <a:rPr kumimoji="1" lang="en-US" sz="2000" b="1" kern="0" dirty="0">
                <a:latin typeface="+mn-lt"/>
              </a:rPr>
              <a:t> I, or “</a:t>
            </a:r>
            <a:r>
              <a:rPr kumimoji="1" lang="en-US" sz="2000" b="1" kern="0" dirty="0" err="1">
                <a:latin typeface="+mn-lt"/>
              </a:rPr>
              <a:t>Nandy</a:t>
            </a:r>
            <a:r>
              <a:rPr kumimoji="1" lang="en-US" sz="2000" b="1" kern="0" dirty="0">
                <a:latin typeface="+mn-lt"/>
              </a:rPr>
              <a:t>”</a:t>
            </a:r>
          </a:p>
          <a:p>
            <a:pPr marL="804863" lvl="1" indent="-347663" eaLnBrk="0" hangingPunct="0">
              <a:lnSpc>
                <a:spcPct val="120000"/>
              </a:lnSpc>
              <a:spcBef>
                <a:spcPct val="20000"/>
              </a:spcBef>
              <a:buClr>
                <a:schemeClr val="hlink"/>
              </a:buClr>
              <a:defRPr/>
            </a:pPr>
            <a:r>
              <a:rPr kumimoji="1" lang="en-US" sz="2000" b="1" kern="0" dirty="0">
                <a:latin typeface="+mn-lt"/>
              </a:rPr>
              <a:t>	aka “</a:t>
            </a:r>
            <a:r>
              <a:rPr kumimoji="1" lang="en-US" sz="2000" b="1" kern="0" dirty="0" err="1">
                <a:latin typeface="+mn-lt"/>
              </a:rPr>
              <a:t>Creeb</a:t>
            </a:r>
            <a:r>
              <a:rPr kumimoji="1" lang="en-US" sz="2000" b="1" kern="0" dirty="0">
                <a:latin typeface="+mn-lt"/>
              </a:rPr>
              <a:t>” from </a:t>
            </a:r>
            <a:r>
              <a:rPr kumimoji="1" lang="en-US" sz="2000" b="1" i="1" kern="0" dirty="0">
                <a:latin typeface="+mn-lt"/>
              </a:rPr>
              <a:t>Clan of the Cave Bear</a:t>
            </a:r>
            <a:r>
              <a:rPr kumimoji="1" lang="en-US" sz="2000" b="1" kern="0" dirty="0">
                <a:latin typeface="+mn-lt"/>
              </a:rPr>
              <a:t> </a:t>
            </a:r>
          </a:p>
        </p:txBody>
      </p:sp>
      <p:pic>
        <p:nvPicPr>
          <p:cNvPr id="312324" name="Picture 4"/>
          <p:cNvPicPr>
            <a:picLocks noChangeAspect="1" noChangeArrowheads="1"/>
          </p:cNvPicPr>
          <p:nvPr/>
        </p:nvPicPr>
        <p:blipFill>
          <a:blip r:embed="rId2" cstate="print"/>
          <a:srcRect/>
          <a:stretch>
            <a:fillRect/>
          </a:stretch>
        </p:blipFill>
        <p:spPr bwMode="auto">
          <a:xfrm>
            <a:off x="6781800" y="3810000"/>
            <a:ext cx="942975" cy="1428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25987" name="Picture 2"/>
          <p:cNvPicPr>
            <a:picLocks noChangeAspect="1" noChangeArrowheads="1"/>
          </p:cNvPicPr>
          <p:nvPr/>
        </p:nvPicPr>
        <p:blipFill>
          <a:blip r:embed="rId3" cstate="print"/>
          <a:srcRect/>
          <a:stretch>
            <a:fillRect/>
          </a:stretch>
        </p:blipFill>
        <p:spPr bwMode="auto">
          <a:xfrm>
            <a:off x="914400" y="533400"/>
            <a:ext cx="7315200" cy="5430837"/>
          </a:xfrm>
          <a:prstGeom prst="rect">
            <a:avLst/>
          </a:prstGeom>
          <a:noFill/>
          <a:ln w="9525">
            <a:noFill/>
            <a:miter lim="800000"/>
            <a:headEnd/>
            <a:tailEnd/>
          </a:ln>
        </p:spPr>
      </p:pic>
      <p:sp>
        <p:nvSpPr>
          <p:cNvPr id="425988" name="Rectangle 4"/>
          <p:cNvSpPr>
            <a:spLocks noChangeArrowheads="1"/>
          </p:cNvSpPr>
          <p:nvPr/>
        </p:nvSpPr>
        <p:spPr bwMode="auto">
          <a:xfrm>
            <a:off x="2286000" y="6382656"/>
            <a:ext cx="4572000" cy="277813"/>
          </a:xfrm>
          <a:prstGeom prst="rect">
            <a:avLst/>
          </a:prstGeom>
          <a:noFill/>
          <a:ln w="9525">
            <a:noFill/>
            <a:miter lim="800000"/>
            <a:headEnd/>
            <a:tailEnd/>
          </a:ln>
        </p:spPr>
        <p:txBody>
          <a:bodyPr>
            <a:spAutoFit/>
          </a:bodyPr>
          <a:lstStyle/>
          <a:p>
            <a:pPr algn="ctr"/>
            <a:r>
              <a:rPr lang="en-US" sz="1200" dirty="0">
                <a:solidFill>
                  <a:schemeClr val="tx2"/>
                </a:solidFill>
                <a:hlinkClick r:id="rId4"/>
              </a:rPr>
              <a:t>http://en.wikipedia.org/wiki/Shanidar#Shanidar_1</a:t>
            </a:r>
            <a:endParaRPr lang="en-US" sz="1200" dirty="0">
              <a:solidFill>
                <a:schemeClr val="tx2"/>
              </a:solidFill>
            </a:endParaRPr>
          </a:p>
        </p:txBody>
      </p:sp>
      <p:sp>
        <p:nvSpPr>
          <p:cNvPr id="5" name="Text Box 4"/>
          <p:cNvSpPr txBox="1">
            <a:spLocks noChangeArrowheads="1"/>
          </p:cNvSpPr>
          <p:nvPr/>
        </p:nvSpPr>
        <p:spPr bwMode="auto">
          <a:xfrm>
            <a:off x="1828800" y="6000750"/>
            <a:ext cx="5527675" cy="400050"/>
          </a:xfrm>
          <a:prstGeom prst="rect">
            <a:avLst/>
          </a:prstGeom>
          <a:noFill/>
          <a:ln w="9525">
            <a:noFill/>
            <a:miter lim="800000"/>
            <a:headEnd/>
            <a:tailEnd/>
          </a:ln>
        </p:spPr>
        <p:txBody>
          <a:bodyPr wrap="none">
            <a:spAutoFit/>
          </a:bodyPr>
          <a:lstStyle/>
          <a:p>
            <a:pPr algn="ctr" eaLnBrk="0" hangingPunct="0">
              <a:spcBef>
                <a:spcPct val="20000"/>
              </a:spcBef>
              <a:buClr>
                <a:srgbClr val="808000"/>
              </a:buClr>
            </a:pPr>
            <a:r>
              <a:rPr kumimoji="1" lang="en-US" sz="2000" b="1" dirty="0" err="1">
                <a:solidFill>
                  <a:srgbClr val="FFFFFF"/>
                </a:solidFill>
                <a:latin typeface="Verdana" pitchFamily="34" charset="0"/>
              </a:rPr>
              <a:t>Shanidar</a:t>
            </a:r>
            <a:r>
              <a:rPr kumimoji="1" lang="en-US" sz="2000" b="1" dirty="0">
                <a:solidFill>
                  <a:srgbClr val="FFFFFF"/>
                </a:solidFill>
                <a:latin typeface="Verdana" pitchFamily="34" charset="0"/>
              </a:rPr>
              <a:t> I, aka “</a:t>
            </a:r>
            <a:r>
              <a:rPr kumimoji="1" lang="en-US" sz="2000" b="1" dirty="0" err="1">
                <a:solidFill>
                  <a:srgbClr val="FFFFFF"/>
                </a:solidFill>
                <a:latin typeface="Verdana" pitchFamily="34" charset="0"/>
              </a:rPr>
              <a:t>Nandy</a:t>
            </a:r>
            <a:r>
              <a:rPr kumimoji="1" lang="en-US" sz="2000" b="1" dirty="0">
                <a:solidFill>
                  <a:srgbClr val="FFFFFF"/>
                </a:solidFill>
                <a:latin typeface="Verdana" pitchFamily="34" charset="0"/>
              </a:rPr>
              <a:t>” aka “</a:t>
            </a:r>
            <a:r>
              <a:rPr kumimoji="1" lang="en-US" sz="2000" b="1" dirty="0" err="1">
                <a:solidFill>
                  <a:srgbClr val="FFFFFF"/>
                </a:solidFill>
                <a:latin typeface="Verdana" pitchFamily="34" charset="0"/>
              </a:rPr>
              <a:t>Creeb</a:t>
            </a:r>
            <a:r>
              <a:rPr kumimoji="1" lang="en-US" sz="2000" b="1" dirty="0">
                <a:solidFill>
                  <a:srgbClr val="FFFFFF"/>
                </a:solidFill>
                <a:latin typeface="Verdana" pitchFamily="34" charset="0"/>
              </a:rPr>
              <a:t>”</a:t>
            </a:r>
            <a:endParaRPr kumimoji="1" lang="en-US" sz="16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8034" name="Text Box 2"/>
          <p:cNvSpPr txBox="1">
            <a:spLocks noChangeArrowheads="1"/>
          </p:cNvSpPr>
          <p:nvPr/>
        </p:nvSpPr>
        <p:spPr bwMode="auto">
          <a:xfrm>
            <a:off x="1748101" y="6277428"/>
            <a:ext cx="5644622" cy="332014"/>
          </a:xfrm>
          <a:prstGeom prst="rect">
            <a:avLst/>
          </a:prstGeom>
          <a:noFill/>
          <a:ln w="9525">
            <a:noFill/>
            <a:miter lim="800000"/>
            <a:headEnd/>
            <a:tailEnd/>
          </a:ln>
        </p:spPr>
        <p:txBody>
          <a:bodyPr wrap="none">
            <a:spAutoFit/>
          </a:bodyPr>
          <a:lstStyle/>
          <a:p>
            <a:pPr algn="ctr">
              <a:lnSpc>
                <a:spcPct val="150000"/>
              </a:lnSpc>
            </a:pPr>
            <a:r>
              <a:rPr lang="en-US" sz="1200" i="1" dirty="0">
                <a:solidFill>
                  <a:schemeClr val="tx2"/>
                </a:solidFill>
                <a:latin typeface="Verdana" pitchFamily="34" charset="0"/>
              </a:rPr>
              <a:t>Understanding Physical Anthropology and Archaeology, 8</a:t>
            </a:r>
            <a:r>
              <a:rPr lang="en-US" sz="1200" i="1" baseline="30000" dirty="0">
                <a:solidFill>
                  <a:schemeClr val="tx2"/>
                </a:solidFill>
                <a:latin typeface="Verdana" pitchFamily="34" charset="0"/>
              </a:rPr>
              <a:t>th</a:t>
            </a:r>
            <a:r>
              <a:rPr lang="en-US" sz="1200" i="1" dirty="0">
                <a:solidFill>
                  <a:schemeClr val="tx2"/>
                </a:solidFill>
                <a:latin typeface="Verdana" pitchFamily="34" charset="0"/>
              </a:rPr>
              <a:t> Ed.</a:t>
            </a:r>
            <a:r>
              <a:rPr lang="en-US" sz="1200" dirty="0">
                <a:solidFill>
                  <a:schemeClr val="tx2"/>
                </a:solidFill>
                <a:latin typeface="Verdana" pitchFamily="34" charset="0"/>
              </a:rPr>
              <a:t>, p. </a:t>
            </a:r>
            <a:r>
              <a:rPr lang="en-US" sz="1200" dirty="0" smtClean="0">
                <a:solidFill>
                  <a:schemeClr val="tx2"/>
                </a:solidFill>
                <a:latin typeface="Verdana" pitchFamily="34" charset="0"/>
              </a:rPr>
              <a:t>117</a:t>
            </a:r>
            <a:endParaRPr lang="en-US" sz="1200" dirty="0">
              <a:solidFill>
                <a:schemeClr val="tx2"/>
              </a:solidFill>
              <a:latin typeface="Verdana" pitchFamily="34" charset="0"/>
            </a:endParaRPr>
          </a:p>
        </p:txBody>
      </p:sp>
      <p:pic>
        <p:nvPicPr>
          <p:cNvPr id="428036" name="Picture 4"/>
          <p:cNvPicPr>
            <a:picLocks noChangeAspect="1" noChangeArrowheads="1"/>
          </p:cNvPicPr>
          <p:nvPr/>
        </p:nvPicPr>
        <p:blipFill>
          <a:blip r:embed="rId3" cstate="print"/>
          <a:srcRect/>
          <a:stretch>
            <a:fillRect/>
          </a:stretch>
        </p:blipFill>
        <p:spPr bwMode="auto">
          <a:xfrm>
            <a:off x="685800" y="381000"/>
            <a:ext cx="7772400" cy="5874430"/>
          </a:xfrm>
          <a:prstGeom prst="rect">
            <a:avLst/>
          </a:prstGeom>
          <a:noFill/>
          <a:ln w="9525">
            <a:noFill/>
            <a:miter lim="800000"/>
            <a:headEnd/>
            <a:tailEnd/>
          </a:ln>
        </p:spPr>
      </p:pic>
      <p:sp>
        <p:nvSpPr>
          <p:cNvPr id="5" name="Text Box 3"/>
          <p:cNvSpPr txBox="1">
            <a:spLocks noChangeArrowheads="1"/>
          </p:cNvSpPr>
          <p:nvPr/>
        </p:nvSpPr>
        <p:spPr bwMode="auto">
          <a:xfrm>
            <a:off x="500742" y="5833155"/>
            <a:ext cx="8153400" cy="458787"/>
          </a:xfrm>
          <a:prstGeom prst="rect">
            <a:avLst/>
          </a:prstGeom>
          <a:solidFill>
            <a:srgbClr val="000000"/>
          </a:solidFill>
          <a:ln w="9525">
            <a:noFill/>
            <a:miter lim="800000"/>
            <a:headEnd/>
            <a:tailEnd/>
          </a:ln>
        </p:spPr>
        <p:txBody>
          <a:bodyPr wrap="square">
            <a:spAutoFit/>
          </a:bodyPr>
          <a:lstStyle/>
          <a:p>
            <a:pPr algn="ctr">
              <a:lnSpc>
                <a:spcPct val="150000"/>
              </a:lnSpc>
            </a:pPr>
            <a:r>
              <a:rPr lang="en-US" sz="1600" b="1" dirty="0" err="1">
                <a:solidFill>
                  <a:schemeClr val="tx2"/>
                </a:solidFill>
                <a:latin typeface="Verdana" pitchFamily="34" charset="0"/>
              </a:rPr>
              <a:t>Paleopathologists</a:t>
            </a:r>
            <a:r>
              <a:rPr lang="en-US" sz="1600" b="1" dirty="0">
                <a:solidFill>
                  <a:schemeClr val="tx2"/>
                </a:solidFill>
                <a:latin typeface="Verdana" pitchFamily="34" charset="0"/>
              </a:rPr>
              <a:t> </a:t>
            </a:r>
            <a:r>
              <a:rPr lang="en-US" sz="1600" b="1" dirty="0" err="1">
                <a:solidFill>
                  <a:schemeClr val="tx2"/>
                </a:solidFill>
                <a:latin typeface="Verdana" pitchFamily="34" charset="0"/>
              </a:rPr>
              <a:t>Wil</a:t>
            </a:r>
            <a:r>
              <a:rPr lang="en-US" sz="1600" b="1" dirty="0">
                <a:solidFill>
                  <a:schemeClr val="tx2"/>
                </a:solidFill>
                <a:latin typeface="Verdana" pitchFamily="34" charset="0"/>
              </a:rPr>
              <a:t> </a:t>
            </a:r>
            <a:r>
              <a:rPr lang="en-US" sz="1600" b="1" dirty="0" err="1">
                <a:solidFill>
                  <a:schemeClr val="tx2"/>
                </a:solidFill>
                <a:latin typeface="Verdana" pitchFamily="34" charset="0"/>
              </a:rPr>
              <a:t>Salo</a:t>
            </a:r>
            <a:r>
              <a:rPr lang="en-US" sz="1600" b="1" dirty="0">
                <a:solidFill>
                  <a:schemeClr val="tx2"/>
                </a:solidFill>
                <a:latin typeface="Verdana" pitchFamily="34" charset="0"/>
              </a:rPr>
              <a:t> (left) and Art </a:t>
            </a:r>
            <a:r>
              <a:rPr lang="en-US" sz="1600" b="1" dirty="0" err="1">
                <a:solidFill>
                  <a:schemeClr val="tx2"/>
                </a:solidFill>
                <a:latin typeface="Verdana" pitchFamily="34" charset="0"/>
              </a:rPr>
              <a:t>Aufderheide</a:t>
            </a:r>
            <a:r>
              <a:rPr lang="en-US" sz="1600" b="1" dirty="0">
                <a:solidFill>
                  <a:schemeClr val="tx2"/>
                </a:solidFill>
                <a:latin typeface="Verdana" pitchFamily="34" charset="0"/>
              </a:rPr>
              <a:t> (right).</a:t>
            </a: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3427" name="Rectangle 3"/>
          <p:cNvSpPr>
            <a:spLocks noGrp="1" noChangeArrowheads="1"/>
          </p:cNvSpPr>
          <p:nvPr>
            <p:ph type="body" idx="1"/>
          </p:nvPr>
        </p:nvSpPr>
        <p:spPr>
          <a:xfrm>
            <a:off x="914400" y="3603625"/>
            <a:ext cx="7313613" cy="2416175"/>
          </a:xfrm>
        </p:spPr>
        <p:txBody>
          <a:bodyPr/>
          <a:lstStyle/>
          <a:p>
            <a:pPr marL="285750" indent="-285750"/>
            <a:r>
              <a:rPr lang="en-US" sz="2500" b="1" smtClean="0"/>
              <a:t>to avoid scaring game</a:t>
            </a:r>
          </a:p>
          <a:p>
            <a:pPr marL="285750" indent="-285750">
              <a:lnSpc>
                <a:spcPct val="150000"/>
              </a:lnSpc>
            </a:pPr>
            <a:r>
              <a:rPr lang="en-US" sz="2500" b="1" smtClean="0"/>
              <a:t>to avoid conflict with other hunters</a:t>
            </a:r>
          </a:p>
          <a:p>
            <a:pPr marL="285750" indent="-285750">
              <a:lnSpc>
                <a:spcPct val="150000"/>
              </a:lnSpc>
            </a:pPr>
            <a:r>
              <a:rPr lang="en-US" sz="2500" b="1" smtClean="0"/>
              <a:t>for safety from carnivores</a:t>
            </a:r>
          </a:p>
          <a:p>
            <a:pPr marL="285750" indent="-285750">
              <a:lnSpc>
                <a:spcPct val="150000"/>
              </a:lnSpc>
            </a:pPr>
            <a:r>
              <a:rPr lang="en-US" sz="2500" b="1" smtClean="0"/>
              <a:t>to avoid mother-in-law</a:t>
            </a:r>
          </a:p>
        </p:txBody>
      </p:sp>
      <p:sp>
        <p:nvSpPr>
          <p:cNvPr id="430082" name="Rectangle 4"/>
          <p:cNvSpPr>
            <a:spLocks noChangeArrowheads="1"/>
          </p:cNvSpPr>
          <p:nvPr/>
        </p:nvSpPr>
        <p:spPr bwMode="auto">
          <a:xfrm>
            <a:off x="1641475" y="2057400"/>
            <a:ext cx="5959475" cy="11636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home base</a:t>
            </a:r>
          </a:p>
          <a:p>
            <a:pPr algn="ctr" eaLnBrk="0" hangingPunct="0">
              <a:spcBef>
                <a:spcPct val="20000"/>
              </a:spcBef>
              <a:buClr>
                <a:schemeClr val="hlink"/>
              </a:buClr>
            </a:pPr>
            <a:r>
              <a:rPr kumimoji="1" lang="en-US" sz="3200" b="1">
                <a:latin typeface="Verdana" pitchFamily="34" charset="0"/>
              </a:rPr>
              <a:t>is away from water holes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34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34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34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1105" name="Rectangle 3"/>
          <p:cNvSpPr>
            <a:spLocks noGrp="1" noChangeArrowheads="1"/>
          </p:cNvSpPr>
          <p:nvPr>
            <p:ph type="body" idx="1"/>
          </p:nvPr>
        </p:nvSpPr>
        <p:spPr>
          <a:xfrm>
            <a:off x="1651000" y="3325813"/>
            <a:ext cx="4826000" cy="2436812"/>
          </a:xfrm>
        </p:spPr>
        <p:txBody>
          <a:bodyPr>
            <a:spAutoFit/>
          </a:bodyPr>
          <a:lstStyle/>
          <a:p>
            <a:pPr>
              <a:buFontTx/>
              <a:buNone/>
            </a:pPr>
            <a:endParaRPr lang="en-US" b="1" smtClean="0"/>
          </a:p>
          <a:p>
            <a:pPr>
              <a:lnSpc>
                <a:spcPct val="120000"/>
              </a:lnSpc>
            </a:pPr>
            <a:r>
              <a:rPr lang="en-US" sz="2900" b="1" smtClean="0"/>
              <a:t>temporary use ?</a:t>
            </a:r>
          </a:p>
          <a:p>
            <a:pPr>
              <a:lnSpc>
                <a:spcPct val="120000"/>
              </a:lnSpc>
            </a:pPr>
            <a:r>
              <a:rPr lang="en-US" sz="2900" b="1" smtClean="0"/>
              <a:t>seasonal use ?</a:t>
            </a:r>
          </a:p>
          <a:p>
            <a:pPr>
              <a:lnSpc>
                <a:spcPct val="120000"/>
              </a:lnSpc>
            </a:pPr>
            <a:r>
              <a:rPr lang="en-US" sz="2900" b="1" smtClean="0"/>
              <a:t>other ?</a:t>
            </a:r>
          </a:p>
        </p:txBody>
      </p:sp>
      <p:sp>
        <p:nvSpPr>
          <p:cNvPr id="431106" name="Rectangle 4"/>
          <p:cNvSpPr>
            <a:spLocks noChangeArrowheads="1"/>
          </p:cNvSpPr>
          <p:nvPr/>
        </p:nvSpPr>
        <p:spPr bwMode="auto">
          <a:xfrm>
            <a:off x="914400" y="3062288"/>
            <a:ext cx="7313613" cy="519112"/>
          </a:xfrm>
          <a:prstGeom prst="rect">
            <a:avLst/>
          </a:prstGeom>
          <a:noFill/>
          <a:ln w="9525">
            <a:noFill/>
            <a:miter lim="800000"/>
            <a:headEnd/>
            <a:tailEnd/>
          </a:ln>
        </p:spPr>
        <p:txBody>
          <a:bodyPr wrap="none"/>
          <a:lstStyle/>
          <a:p>
            <a:pPr algn="ctr" eaLnBrk="0" hangingPunct="0">
              <a:spcBef>
                <a:spcPct val="20000"/>
              </a:spcBef>
              <a:buClr>
                <a:schemeClr val="hlink"/>
              </a:buClr>
            </a:pPr>
            <a:r>
              <a:rPr kumimoji="1" lang="en-US" sz="2800" b="1">
                <a:latin typeface="Verdana" pitchFamily="34" charset="0"/>
              </a:rPr>
              <a:t>home sites problem for archaeology</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3"/>
          <p:cNvSpPr>
            <a:spLocks noGrp="1" noChangeArrowheads="1"/>
          </p:cNvSpPr>
          <p:nvPr>
            <p:ph type="body" idx="1"/>
          </p:nvPr>
        </p:nvSpPr>
        <p:spPr>
          <a:xfrm>
            <a:off x="889000" y="3892550"/>
            <a:ext cx="7340600" cy="579438"/>
          </a:xfrm>
        </p:spPr>
        <p:txBody>
          <a:bodyPr>
            <a:spAutoFit/>
          </a:bodyPr>
          <a:lstStyle/>
          <a:p>
            <a:pPr marL="0" indent="342900" algn="ctr">
              <a:buFontTx/>
              <a:buNone/>
            </a:pPr>
            <a:r>
              <a:rPr lang="en-US" b="1" smtClean="0"/>
              <a:t>“living floor analysis”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31779" name="Picture 3" descr="Time_Life"/>
          <p:cNvPicPr>
            <a:picLocks noChangeAspect="1" noChangeArrowheads="1"/>
          </p:cNvPicPr>
          <p:nvPr/>
        </p:nvPicPr>
        <p:blipFill>
          <a:blip r:embed="rId3" cstate="print">
            <a:lum bright="-1000" contrast="13000"/>
          </a:blip>
          <a:srcRect/>
          <a:stretch>
            <a:fillRect/>
          </a:stretch>
        </p:blipFill>
        <p:spPr bwMode="auto">
          <a:xfrm>
            <a:off x="1371600" y="76200"/>
            <a:ext cx="6400800" cy="6690283"/>
          </a:xfrm>
          <a:prstGeom prst="rect">
            <a:avLst/>
          </a:prstGeom>
          <a:noFill/>
          <a:ln w="9525">
            <a:noFill/>
            <a:miter lim="800000"/>
            <a:headEnd/>
            <a:tailEnd/>
          </a:ln>
        </p:spPr>
      </p:pic>
      <p:sp>
        <p:nvSpPr>
          <p:cNvPr id="4" name="Text Box 2"/>
          <p:cNvSpPr txBox="1">
            <a:spLocks noChangeArrowheads="1"/>
          </p:cNvSpPr>
          <p:nvPr/>
        </p:nvSpPr>
        <p:spPr bwMode="auto">
          <a:xfrm>
            <a:off x="1675582" y="5793736"/>
            <a:ext cx="5881738" cy="683264"/>
          </a:xfrm>
          <a:prstGeom prst="rect">
            <a:avLst/>
          </a:prstGeom>
          <a:noFill/>
          <a:ln w="9525">
            <a:noFill/>
            <a:miter lim="800000"/>
            <a:headEnd/>
            <a:tailEnd/>
          </a:ln>
        </p:spPr>
        <p:txBody>
          <a:bodyPr wrap="none">
            <a:spAutoFit/>
          </a:bodyPr>
          <a:lstStyle/>
          <a:p>
            <a:pPr algn="ctr" eaLnBrk="0" hangingPunct="0">
              <a:spcBef>
                <a:spcPct val="20000"/>
              </a:spcBef>
              <a:buClr>
                <a:srgbClr val="808000"/>
              </a:buClr>
            </a:pPr>
            <a:r>
              <a:rPr kumimoji="1" lang="en-US" sz="2400" b="1" i="1" dirty="0">
                <a:solidFill>
                  <a:srgbClr val="FFFFFF"/>
                </a:solidFill>
                <a:latin typeface="Verdana" pitchFamily="34" charset="0"/>
              </a:rPr>
              <a:t>Homo erectus</a:t>
            </a:r>
            <a:r>
              <a:rPr kumimoji="1" lang="en-US" sz="2000" b="1" i="1" dirty="0">
                <a:solidFill>
                  <a:srgbClr val="FFFFFF"/>
                </a:solidFill>
                <a:latin typeface="Verdana" pitchFamily="34" charset="0"/>
              </a:rPr>
              <a:t> </a:t>
            </a:r>
            <a:r>
              <a:rPr kumimoji="1" lang="en-US" sz="1600" b="1" dirty="0">
                <a:solidFill>
                  <a:srgbClr val="FFFFFF"/>
                </a:solidFill>
                <a:latin typeface="Verdana" pitchFamily="34" charset="0"/>
              </a:rPr>
              <a:t>at </a:t>
            </a:r>
            <a:r>
              <a:rPr kumimoji="1" lang="en-US" sz="1600" b="1" dirty="0" err="1">
                <a:solidFill>
                  <a:srgbClr val="FFFFFF"/>
                </a:solidFill>
                <a:latin typeface="Verdana" pitchFamily="34" charset="0"/>
              </a:rPr>
              <a:t>Torralba-Ambrona</a:t>
            </a:r>
            <a:r>
              <a:rPr kumimoji="1" lang="en-US" sz="1600" b="1" dirty="0">
                <a:solidFill>
                  <a:srgbClr val="FFFFFF"/>
                </a:solidFill>
                <a:latin typeface="Verdana" pitchFamily="34" charset="0"/>
              </a:rPr>
              <a:t>, Spain</a:t>
            </a:r>
            <a:endParaRPr kumimoji="1" lang="en-US" sz="1600" b="1" i="1" dirty="0">
              <a:solidFill>
                <a:srgbClr val="FFFFFF"/>
              </a:solidFill>
              <a:latin typeface="Verdana" pitchFamily="34" charset="0"/>
            </a:endParaRPr>
          </a:p>
          <a:p>
            <a:pPr algn="ctr" eaLnBrk="0" hangingPunct="0">
              <a:spcBef>
                <a:spcPct val="20000"/>
              </a:spcBef>
              <a:buClr>
                <a:srgbClr val="808000"/>
              </a:buClr>
            </a:pPr>
            <a:r>
              <a:rPr kumimoji="1" lang="en-US" sz="1200" dirty="0">
                <a:solidFill>
                  <a:srgbClr val="FFFFFF"/>
                </a:solidFill>
                <a:latin typeface="Verdana" pitchFamily="34" charset="0"/>
              </a:rPr>
              <a:t>Time-Life,</a:t>
            </a:r>
            <a:r>
              <a:rPr kumimoji="1" lang="en-US" sz="1200" i="1" dirty="0">
                <a:solidFill>
                  <a:srgbClr val="FFFFFF"/>
                </a:solidFill>
                <a:latin typeface="Verdana" pitchFamily="34" charset="0"/>
              </a:rPr>
              <a:t> Early Man, </a:t>
            </a:r>
            <a:r>
              <a:rPr kumimoji="1" lang="en-US" sz="1200" dirty="0">
                <a:solidFill>
                  <a:srgbClr val="FFFFFF"/>
                </a:solidFill>
                <a:latin typeface="Verdana" pitchFamily="34" charset="0"/>
              </a:rPr>
              <a:t>p. </a:t>
            </a:r>
            <a:r>
              <a:rPr kumimoji="1" lang="en-US" sz="1200" dirty="0" smtClean="0">
                <a:solidFill>
                  <a:srgbClr val="FFFFFF"/>
                </a:solidFill>
                <a:latin typeface="Verdana" pitchFamily="34" charset="0"/>
              </a:rPr>
              <a:t>94</a:t>
            </a:r>
            <a:endParaRPr kumimoji="1" lang="en-US" sz="16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31779" name="Picture 3" descr="Time_Life"/>
          <p:cNvPicPr>
            <a:picLocks noChangeAspect="1" noChangeArrowheads="1"/>
          </p:cNvPicPr>
          <p:nvPr/>
        </p:nvPicPr>
        <p:blipFill>
          <a:blip r:embed="rId3" cstate="print">
            <a:lum bright="-1000" contrast="13000"/>
          </a:blip>
          <a:srcRect/>
          <a:stretch>
            <a:fillRect/>
          </a:stretch>
        </p:blipFill>
        <p:spPr bwMode="auto">
          <a:xfrm>
            <a:off x="1371600" y="76200"/>
            <a:ext cx="6400800" cy="6690283"/>
          </a:xfrm>
          <a:prstGeom prst="rect">
            <a:avLst/>
          </a:prstGeom>
          <a:noFill/>
          <a:ln w="9525">
            <a:noFill/>
            <a:miter lim="800000"/>
            <a:headEnd/>
            <a:tailEnd/>
          </a:ln>
        </p:spPr>
      </p:pic>
      <p:sp>
        <p:nvSpPr>
          <p:cNvPr id="4" name="Text Box 2"/>
          <p:cNvSpPr txBox="1">
            <a:spLocks noChangeArrowheads="1"/>
          </p:cNvSpPr>
          <p:nvPr/>
        </p:nvSpPr>
        <p:spPr bwMode="auto">
          <a:xfrm>
            <a:off x="1675582" y="5793736"/>
            <a:ext cx="5881738" cy="683264"/>
          </a:xfrm>
          <a:prstGeom prst="rect">
            <a:avLst/>
          </a:prstGeom>
          <a:noFill/>
          <a:ln w="9525">
            <a:noFill/>
            <a:miter lim="800000"/>
            <a:headEnd/>
            <a:tailEnd/>
          </a:ln>
        </p:spPr>
        <p:txBody>
          <a:bodyPr wrap="none">
            <a:spAutoFit/>
          </a:bodyPr>
          <a:lstStyle/>
          <a:p>
            <a:pPr algn="ctr" eaLnBrk="0" hangingPunct="0">
              <a:spcBef>
                <a:spcPct val="20000"/>
              </a:spcBef>
              <a:buClr>
                <a:srgbClr val="808000"/>
              </a:buClr>
            </a:pPr>
            <a:r>
              <a:rPr kumimoji="1" lang="en-US" sz="2400" b="1" i="1" dirty="0">
                <a:solidFill>
                  <a:srgbClr val="FFFFFF"/>
                </a:solidFill>
                <a:latin typeface="Verdana" pitchFamily="34" charset="0"/>
              </a:rPr>
              <a:t>Homo erectus</a:t>
            </a:r>
            <a:r>
              <a:rPr kumimoji="1" lang="en-US" sz="2000" b="1" i="1" dirty="0">
                <a:solidFill>
                  <a:srgbClr val="FFFFFF"/>
                </a:solidFill>
                <a:latin typeface="Verdana" pitchFamily="34" charset="0"/>
              </a:rPr>
              <a:t> </a:t>
            </a:r>
            <a:r>
              <a:rPr kumimoji="1" lang="en-US" sz="1600" b="1" dirty="0">
                <a:solidFill>
                  <a:srgbClr val="FFFFFF"/>
                </a:solidFill>
                <a:latin typeface="Verdana" pitchFamily="34" charset="0"/>
              </a:rPr>
              <a:t>at </a:t>
            </a:r>
            <a:r>
              <a:rPr kumimoji="1" lang="en-US" sz="1600" b="1" dirty="0" err="1">
                <a:solidFill>
                  <a:srgbClr val="FFFFFF"/>
                </a:solidFill>
                <a:latin typeface="Verdana" pitchFamily="34" charset="0"/>
              </a:rPr>
              <a:t>Torralba-Ambrona</a:t>
            </a:r>
            <a:r>
              <a:rPr kumimoji="1" lang="en-US" sz="1600" b="1" dirty="0">
                <a:solidFill>
                  <a:srgbClr val="FFFFFF"/>
                </a:solidFill>
                <a:latin typeface="Verdana" pitchFamily="34" charset="0"/>
              </a:rPr>
              <a:t>, Spain</a:t>
            </a:r>
            <a:endParaRPr kumimoji="1" lang="en-US" sz="1600" b="1" i="1" dirty="0">
              <a:solidFill>
                <a:srgbClr val="FFFFFF"/>
              </a:solidFill>
              <a:latin typeface="Verdana" pitchFamily="34" charset="0"/>
            </a:endParaRPr>
          </a:p>
          <a:p>
            <a:pPr algn="ctr" eaLnBrk="0" hangingPunct="0">
              <a:spcBef>
                <a:spcPct val="20000"/>
              </a:spcBef>
              <a:buClr>
                <a:srgbClr val="808000"/>
              </a:buClr>
            </a:pPr>
            <a:r>
              <a:rPr kumimoji="1" lang="en-US" sz="1200" dirty="0">
                <a:solidFill>
                  <a:srgbClr val="FFFFFF"/>
                </a:solidFill>
                <a:latin typeface="Verdana" pitchFamily="34" charset="0"/>
              </a:rPr>
              <a:t>Time-Life,</a:t>
            </a:r>
            <a:r>
              <a:rPr kumimoji="1" lang="en-US" sz="1200" i="1" dirty="0">
                <a:solidFill>
                  <a:srgbClr val="FFFFFF"/>
                </a:solidFill>
                <a:latin typeface="Verdana" pitchFamily="34" charset="0"/>
              </a:rPr>
              <a:t> Early Man, </a:t>
            </a:r>
            <a:r>
              <a:rPr kumimoji="1" lang="en-US" sz="1200" dirty="0">
                <a:solidFill>
                  <a:srgbClr val="FFFFFF"/>
                </a:solidFill>
                <a:latin typeface="Verdana" pitchFamily="34" charset="0"/>
              </a:rPr>
              <a:t>p. </a:t>
            </a:r>
            <a:r>
              <a:rPr kumimoji="1" lang="en-US" sz="1200" dirty="0" smtClean="0">
                <a:solidFill>
                  <a:srgbClr val="FFFFFF"/>
                </a:solidFill>
                <a:latin typeface="Verdana" pitchFamily="34" charset="0"/>
              </a:rPr>
              <a:t>94</a:t>
            </a:r>
            <a:endParaRPr kumimoji="1" lang="en-US" sz="1600" dirty="0">
              <a:solidFill>
                <a:srgbClr val="FFFFFF"/>
              </a:solidFill>
              <a:latin typeface="Verdana" pitchFamily="34" charset="0"/>
            </a:endParaRPr>
          </a:p>
        </p:txBody>
      </p:sp>
      <p:pic>
        <p:nvPicPr>
          <p:cNvPr id="5" name="Picture 4" descr="POE10"/>
          <p:cNvPicPr>
            <a:picLocks noChangeAspect="1" noChangeArrowheads="1"/>
          </p:cNvPicPr>
          <p:nvPr/>
        </p:nvPicPr>
        <p:blipFill>
          <a:blip r:embed="rId4" cstate="print"/>
          <a:srcRect/>
          <a:stretch>
            <a:fillRect/>
          </a:stretch>
        </p:blipFill>
        <p:spPr bwMode="auto">
          <a:xfrm>
            <a:off x="685800" y="395514"/>
            <a:ext cx="7772400" cy="57529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2241777" y="6339114"/>
            <a:ext cx="4630737" cy="274637"/>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dirty="0">
                <a:solidFill>
                  <a:schemeClr val="tx2"/>
                </a:solidFill>
                <a:latin typeface="Verdana" pitchFamily="34" charset="0"/>
                <a:hlinkClick r:id="rId3"/>
              </a:rPr>
              <a:t>www.d.umn.edu/cla/faculty/troufs/anth1602/pchunt.html</a:t>
            </a:r>
            <a:endParaRPr kumimoji="1" lang="en-US" sz="1200" dirty="0">
              <a:solidFill>
                <a:schemeClr val="tx2"/>
              </a:solidFill>
              <a:latin typeface="Verdana"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35202" name="Picture 3" descr="Pfeiffer04"/>
          <p:cNvPicPr>
            <a:picLocks noChangeAspect="1" noChangeArrowheads="1"/>
          </p:cNvPicPr>
          <p:nvPr/>
        </p:nvPicPr>
        <p:blipFill>
          <a:blip r:embed="rId3" cstate="print"/>
          <a:srcRect/>
          <a:stretch>
            <a:fillRect/>
          </a:stretch>
        </p:blipFill>
        <p:spPr bwMode="auto">
          <a:xfrm>
            <a:off x="914400" y="486228"/>
            <a:ext cx="7313613" cy="5661025"/>
          </a:xfrm>
          <a:prstGeom prst="rect">
            <a:avLst/>
          </a:prstGeom>
          <a:noFill/>
          <a:ln w="9525">
            <a:noFill/>
            <a:miter lim="800000"/>
            <a:headEnd/>
            <a:tailEnd/>
          </a:ln>
        </p:spPr>
      </p:pic>
      <p:sp>
        <p:nvSpPr>
          <p:cNvPr id="4" name="Text Box 2"/>
          <p:cNvSpPr txBox="1">
            <a:spLocks noChangeArrowheads="1"/>
          </p:cNvSpPr>
          <p:nvPr/>
        </p:nvSpPr>
        <p:spPr bwMode="auto">
          <a:xfrm>
            <a:off x="1603830" y="6098536"/>
            <a:ext cx="5881738" cy="683264"/>
          </a:xfrm>
          <a:prstGeom prst="rect">
            <a:avLst/>
          </a:prstGeom>
          <a:noFill/>
          <a:ln w="9525">
            <a:noFill/>
            <a:miter lim="800000"/>
            <a:headEnd/>
            <a:tailEnd/>
          </a:ln>
        </p:spPr>
        <p:txBody>
          <a:bodyPr wrap="none">
            <a:spAutoFit/>
          </a:bodyPr>
          <a:lstStyle/>
          <a:p>
            <a:pPr algn="ctr" eaLnBrk="0" hangingPunct="0">
              <a:spcBef>
                <a:spcPct val="20000"/>
              </a:spcBef>
              <a:buClr>
                <a:srgbClr val="808000"/>
              </a:buClr>
            </a:pPr>
            <a:r>
              <a:rPr kumimoji="1" lang="en-US" sz="2400" b="1" i="1" dirty="0">
                <a:solidFill>
                  <a:srgbClr val="FFFFFF"/>
                </a:solidFill>
                <a:latin typeface="Verdana" pitchFamily="34" charset="0"/>
              </a:rPr>
              <a:t>Homo erectus</a:t>
            </a:r>
            <a:r>
              <a:rPr kumimoji="1" lang="en-US" sz="2000" b="1" i="1" dirty="0">
                <a:solidFill>
                  <a:srgbClr val="FFFFFF"/>
                </a:solidFill>
                <a:latin typeface="Verdana" pitchFamily="34" charset="0"/>
              </a:rPr>
              <a:t> </a:t>
            </a:r>
            <a:r>
              <a:rPr kumimoji="1" lang="en-US" sz="1600" b="1" dirty="0">
                <a:solidFill>
                  <a:srgbClr val="FFFFFF"/>
                </a:solidFill>
                <a:latin typeface="Verdana" pitchFamily="34" charset="0"/>
              </a:rPr>
              <a:t>at </a:t>
            </a:r>
            <a:r>
              <a:rPr kumimoji="1" lang="en-US" sz="1600" b="1" dirty="0" err="1">
                <a:solidFill>
                  <a:srgbClr val="FFFFFF"/>
                </a:solidFill>
                <a:latin typeface="Verdana" pitchFamily="34" charset="0"/>
              </a:rPr>
              <a:t>Torralba-Ambrona</a:t>
            </a:r>
            <a:r>
              <a:rPr kumimoji="1" lang="en-US" sz="1600" b="1" dirty="0">
                <a:solidFill>
                  <a:srgbClr val="FFFFFF"/>
                </a:solidFill>
                <a:latin typeface="Verdana" pitchFamily="34" charset="0"/>
              </a:rPr>
              <a:t>, Spain</a:t>
            </a:r>
            <a:endParaRPr kumimoji="1" lang="en-US" sz="1600" b="1" i="1" dirty="0">
              <a:solidFill>
                <a:srgbClr val="FFFFFF"/>
              </a:solidFill>
              <a:latin typeface="Verdana" pitchFamily="34" charset="0"/>
            </a:endParaRPr>
          </a:p>
          <a:p>
            <a:pPr algn="ctr" eaLnBrk="0" hangingPunct="0">
              <a:spcBef>
                <a:spcPct val="20000"/>
              </a:spcBef>
              <a:buClr>
                <a:srgbClr val="808000"/>
              </a:buClr>
            </a:pPr>
            <a:r>
              <a:rPr kumimoji="1" lang="en-US" sz="1200" dirty="0">
                <a:solidFill>
                  <a:srgbClr val="FFFFFF"/>
                </a:solidFill>
                <a:latin typeface="Verdana" pitchFamily="34" charset="0"/>
              </a:rPr>
              <a:t>Time-Life,</a:t>
            </a:r>
            <a:r>
              <a:rPr kumimoji="1" lang="en-US" sz="1200" i="1" dirty="0">
                <a:solidFill>
                  <a:srgbClr val="FFFFFF"/>
                </a:solidFill>
                <a:latin typeface="Verdana" pitchFamily="34" charset="0"/>
              </a:rPr>
              <a:t> Early Man, </a:t>
            </a:r>
            <a:r>
              <a:rPr kumimoji="1" lang="en-US" sz="1200" dirty="0">
                <a:solidFill>
                  <a:srgbClr val="FFFFFF"/>
                </a:solidFill>
                <a:latin typeface="Verdana" pitchFamily="34" charset="0"/>
              </a:rPr>
              <a:t>p. </a:t>
            </a:r>
            <a:r>
              <a:rPr kumimoji="1" lang="en-US" sz="1200" dirty="0" smtClean="0">
                <a:solidFill>
                  <a:srgbClr val="FFFFFF"/>
                </a:solidFill>
                <a:latin typeface="Verdana" pitchFamily="34" charset="0"/>
              </a:rPr>
              <a:t>94</a:t>
            </a:r>
            <a:endParaRPr kumimoji="1" lang="en-US" sz="16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7249" name="Rectangle 3"/>
          <p:cNvSpPr>
            <a:spLocks noGrp="1" noChangeArrowheads="1"/>
          </p:cNvSpPr>
          <p:nvPr>
            <p:ph type="body" idx="1"/>
          </p:nvPr>
        </p:nvSpPr>
        <p:spPr>
          <a:xfrm>
            <a:off x="914400" y="3429000"/>
            <a:ext cx="7313613" cy="2449513"/>
          </a:xfrm>
        </p:spPr>
        <p:txBody>
          <a:bodyPr/>
          <a:lstStyle/>
          <a:p>
            <a:pPr marL="0" indent="342900" algn="ctr">
              <a:lnSpc>
                <a:spcPct val="130000"/>
              </a:lnSpc>
              <a:buFontTx/>
              <a:buNone/>
            </a:pPr>
            <a:r>
              <a:rPr lang="en-US" b="1" smtClean="0"/>
              <a:t>cold  climate hunters</a:t>
            </a:r>
          </a:p>
          <a:p>
            <a:pPr marL="0" indent="342900" algn="ctr">
              <a:lnSpc>
                <a:spcPct val="130000"/>
              </a:lnSpc>
              <a:buFontTx/>
              <a:buNone/>
            </a:pPr>
            <a:r>
              <a:rPr lang="en-US" sz="2000" smtClean="0"/>
              <a:t>(e.g. </a:t>
            </a:r>
            <a:r>
              <a:rPr lang="en-US" sz="2000" i="1" smtClean="0"/>
              <a:t>Iniut</a:t>
            </a:r>
            <a:r>
              <a:rPr lang="en-US" sz="2000" smtClean="0"/>
              <a:t>, “Eskimo”)</a:t>
            </a:r>
            <a:br>
              <a:rPr lang="en-US" sz="2000" smtClean="0"/>
            </a:br>
            <a:r>
              <a:rPr lang="en-US" b="1" smtClean="0"/>
              <a:t>have a different adaptive pattern than other hunters </a:t>
            </a:r>
          </a:p>
        </p:txBody>
      </p:sp>
      <p:sp>
        <p:nvSpPr>
          <p:cNvPr id="437250" name="Rectangle 4"/>
          <p:cNvSpPr>
            <a:spLocks noChangeArrowheads="1"/>
          </p:cNvSpPr>
          <p:nvPr/>
        </p:nvSpPr>
        <p:spPr bwMode="auto">
          <a:xfrm>
            <a:off x="3414713" y="2590800"/>
            <a:ext cx="2541587" cy="5794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remember</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FEF9E2"/>
        </a:solidFill>
        <a:effectLst/>
      </p:bgPr>
    </p:bg>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2991132" y="6339114"/>
            <a:ext cx="3137526" cy="276999"/>
          </a:xfrm>
          <a:prstGeom prst="rect">
            <a:avLst/>
          </a:prstGeom>
          <a:noFill/>
          <a:ln w="9525">
            <a:noFill/>
            <a:miter lim="800000"/>
            <a:headEnd/>
            <a:tailEnd/>
          </a:ln>
        </p:spPr>
        <p:txBody>
          <a:bodyPr wrap="none">
            <a:spAutoFit/>
          </a:bodyPr>
          <a:lstStyle/>
          <a:p>
            <a:pPr eaLnBrk="0" hangingPunct="0">
              <a:spcBef>
                <a:spcPct val="20000"/>
              </a:spcBef>
              <a:buClr>
                <a:srgbClr val="808000"/>
              </a:buClr>
            </a:pPr>
            <a:r>
              <a:rPr kumimoji="1" lang="en-US" sz="1200" i="1" dirty="0">
                <a:solidFill>
                  <a:srgbClr val="003300"/>
                </a:solidFill>
                <a:latin typeface="Verdana" pitchFamily="34" charset="0"/>
              </a:rPr>
              <a:t>Humankind Emerging, 7</a:t>
            </a:r>
            <a:r>
              <a:rPr kumimoji="1" lang="en-US" sz="1200" i="1" baseline="30000" dirty="0">
                <a:solidFill>
                  <a:srgbClr val="003300"/>
                </a:solidFill>
                <a:latin typeface="Verdana" pitchFamily="34" charset="0"/>
              </a:rPr>
              <a:t>th</a:t>
            </a:r>
            <a:r>
              <a:rPr kumimoji="1" lang="en-US" sz="1200" i="1" dirty="0">
                <a:solidFill>
                  <a:srgbClr val="003300"/>
                </a:solidFill>
                <a:latin typeface="Verdana" pitchFamily="34" charset="0"/>
              </a:rPr>
              <a:t> Ed.</a:t>
            </a:r>
            <a:r>
              <a:rPr kumimoji="1" lang="en-US" sz="1200" dirty="0">
                <a:solidFill>
                  <a:srgbClr val="003300"/>
                </a:solidFill>
                <a:latin typeface="Verdana" pitchFamily="34" charset="0"/>
              </a:rPr>
              <a:t>, p. </a:t>
            </a:r>
            <a:r>
              <a:rPr kumimoji="1" lang="en-US" sz="1200" dirty="0" smtClean="0">
                <a:solidFill>
                  <a:srgbClr val="003300"/>
                </a:solidFill>
                <a:latin typeface="Verdana" pitchFamily="34" charset="0"/>
              </a:rPr>
              <a:t>357</a:t>
            </a:r>
            <a:endParaRPr kumimoji="1" lang="en-US" sz="1200" dirty="0">
              <a:solidFill>
                <a:srgbClr val="003300"/>
              </a:solidFill>
              <a:latin typeface="Verdana" pitchFamily="34" charset="0"/>
            </a:endParaRPr>
          </a:p>
        </p:txBody>
      </p:sp>
      <p:pic>
        <p:nvPicPr>
          <p:cNvPr id="285699" name="Picture 4" descr="HE7"/>
          <p:cNvPicPr>
            <a:picLocks noChangeAspect="1" noChangeArrowheads="1"/>
          </p:cNvPicPr>
          <p:nvPr/>
        </p:nvPicPr>
        <p:blipFill>
          <a:blip r:embed="rId3" cstate="print">
            <a:lum bright="7000" contrast="-3000"/>
          </a:blip>
          <a:srcRect/>
          <a:stretch>
            <a:fillRect/>
          </a:stretch>
        </p:blipFill>
        <p:spPr bwMode="auto">
          <a:xfrm>
            <a:off x="685800" y="1066800"/>
            <a:ext cx="7769225" cy="4673600"/>
          </a:xfrm>
          <a:prstGeom prst="rect">
            <a:avLst/>
          </a:prstGeom>
          <a:noFill/>
          <a:ln w="9525">
            <a:noFill/>
            <a:miter lim="800000"/>
            <a:headEnd/>
            <a:tailEnd/>
          </a:ln>
        </p:spPr>
      </p:pic>
      <p:sp>
        <p:nvSpPr>
          <p:cNvPr id="285700" name="Oval 5"/>
          <p:cNvSpPr>
            <a:spLocks noChangeArrowheads="1"/>
          </p:cNvSpPr>
          <p:nvPr/>
        </p:nvSpPr>
        <p:spPr bwMode="auto">
          <a:xfrm>
            <a:off x="3600450" y="1600200"/>
            <a:ext cx="1200150" cy="990600"/>
          </a:xfrm>
          <a:prstGeom prst="ellipse">
            <a:avLst/>
          </a:prstGeom>
          <a:noFill/>
          <a:ln w="76200">
            <a:solidFill>
              <a:srgbClr val="FF9900"/>
            </a:solidFill>
            <a:round/>
            <a:headEnd/>
            <a:tailEnd/>
          </a:ln>
        </p:spPr>
        <p:txBody>
          <a:bodyPr wrap="none" anchor="ctr"/>
          <a:lstStyle/>
          <a:p>
            <a:pPr eaLnBrk="0" hangingPunct="0"/>
            <a:endParaRPr lang="en-US">
              <a:solidFill>
                <a:srgbClr val="003300"/>
              </a:solidFill>
            </a:endParaRPr>
          </a:p>
        </p:txBody>
      </p:sp>
      <p:sp>
        <p:nvSpPr>
          <p:cNvPr id="285701" name="Text Box 6"/>
          <p:cNvSpPr txBox="1">
            <a:spLocks noChangeArrowheads="1"/>
          </p:cNvSpPr>
          <p:nvPr/>
        </p:nvSpPr>
        <p:spPr bwMode="auto">
          <a:xfrm>
            <a:off x="4822825" y="1676400"/>
            <a:ext cx="3025775" cy="579438"/>
          </a:xfrm>
          <a:prstGeom prst="rect">
            <a:avLst/>
          </a:prstGeom>
          <a:noFill/>
          <a:ln w="9525">
            <a:noFill/>
            <a:miter lim="800000"/>
            <a:headEnd/>
            <a:tailEnd/>
          </a:ln>
        </p:spPr>
        <p:txBody>
          <a:bodyPr wrap="none">
            <a:spAutoFit/>
          </a:bodyPr>
          <a:lstStyle/>
          <a:p>
            <a:pPr marL="342900" indent="-342900" eaLnBrk="0" hangingPunct="0">
              <a:spcBef>
                <a:spcPct val="20000"/>
              </a:spcBef>
              <a:buClr>
                <a:srgbClr val="808000"/>
              </a:buClr>
            </a:pPr>
            <a:r>
              <a:rPr kumimoji="1" lang="en-US" b="1">
                <a:solidFill>
                  <a:srgbClr val="003300"/>
                </a:solidFill>
                <a:latin typeface="Verdana" pitchFamily="34" charset="0"/>
              </a:rPr>
              <a:t>cold  climate hunters</a:t>
            </a:r>
            <a:r>
              <a:rPr kumimoji="1" lang="en-US" sz="3200" b="1">
                <a:solidFill>
                  <a:srgbClr val="003300"/>
                </a:solidFill>
                <a:latin typeface="Verdana" pitchFamily="34" charset="0"/>
              </a:rPr>
              <a:t> </a:t>
            </a: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show="0">
  <p:cSld>
    <p:bg>
      <p:bgPr>
        <a:solidFill>
          <a:srgbClr val="FEF9E2"/>
        </a:solidFill>
        <a:effectLst/>
      </p:bgPr>
    </p:bg>
    <p:spTree>
      <p:nvGrpSpPr>
        <p:cNvPr id="1" name=""/>
        <p:cNvGrpSpPr/>
        <p:nvPr/>
      </p:nvGrpSpPr>
      <p:grpSpPr>
        <a:xfrm>
          <a:off x="0" y="0"/>
          <a:ext cx="0" cy="0"/>
          <a:chOff x="0" y="0"/>
          <a:chExt cx="0" cy="0"/>
        </a:xfrm>
      </p:grpSpPr>
      <p:sp>
        <p:nvSpPr>
          <p:cNvPr id="438274" name="Text Box 2"/>
          <p:cNvSpPr txBox="1">
            <a:spLocks noChangeArrowheads="1"/>
          </p:cNvSpPr>
          <p:nvPr/>
        </p:nvSpPr>
        <p:spPr bwMode="auto">
          <a:xfrm>
            <a:off x="2486025" y="6369050"/>
            <a:ext cx="4143375" cy="336550"/>
          </a:xfrm>
          <a:prstGeom prst="rect">
            <a:avLst/>
          </a:prstGeom>
          <a:noFill/>
          <a:ln w="9525">
            <a:noFill/>
            <a:miter lim="800000"/>
            <a:headEnd/>
            <a:tailEnd/>
          </a:ln>
        </p:spPr>
        <p:txBody>
          <a:bodyPr wrap="none">
            <a:spAutoFit/>
          </a:bodyPr>
          <a:lstStyle/>
          <a:p>
            <a:pPr eaLnBrk="0" hangingPunct="0">
              <a:spcBef>
                <a:spcPct val="20000"/>
              </a:spcBef>
              <a:buClr>
                <a:schemeClr val="hlink"/>
              </a:buClr>
            </a:pPr>
            <a:r>
              <a:rPr kumimoji="1" lang="en-US" sz="1600" i="1" dirty="0">
                <a:latin typeface="Verdana" pitchFamily="34" charset="0"/>
              </a:rPr>
              <a:t>Humankind Emerging, 7th Ed.</a:t>
            </a:r>
            <a:r>
              <a:rPr kumimoji="1" lang="en-US" sz="1600" dirty="0">
                <a:latin typeface="Verdana" pitchFamily="34" charset="0"/>
              </a:rPr>
              <a:t>, p. 357</a:t>
            </a:r>
            <a:r>
              <a:rPr kumimoji="1" lang="en-US" sz="1400" dirty="0">
                <a:latin typeface="Verdana" pitchFamily="34" charset="0"/>
              </a:rPr>
              <a:t>.</a:t>
            </a:r>
          </a:p>
        </p:txBody>
      </p:sp>
      <p:pic>
        <p:nvPicPr>
          <p:cNvPr id="438275" name="Picture 4" descr="HE7"/>
          <p:cNvPicPr>
            <a:picLocks noChangeAspect="1" noChangeArrowheads="1"/>
          </p:cNvPicPr>
          <p:nvPr/>
        </p:nvPicPr>
        <p:blipFill>
          <a:blip r:embed="rId3" cstate="print"/>
          <a:srcRect/>
          <a:stretch>
            <a:fillRect/>
          </a:stretch>
        </p:blipFill>
        <p:spPr bwMode="auto">
          <a:xfrm>
            <a:off x="685800" y="1066800"/>
            <a:ext cx="7769225" cy="4673600"/>
          </a:xfrm>
          <a:prstGeom prst="rect">
            <a:avLst/>
          </a:prstGeom>
          <a:noFill/>
          <a:ln w="9525">
            <a:noFill/>
            <a:miter lim="800000"/>
            <a:headEnd/>
            <a:tailEnd/>
          </a:ln>
        </p:spPr>
      </p:pic>
      <p:sp>
        <p:nvSpPr>
          <p:cNvPr id="438276" name="Oval 5"/>
          <p:cNvSpPr>
            <a:spLocks noChangeArrowheads="1"/>
          </p:cNvSpPr>
          <p:nvPr/>
        </p:nvSpPr>
        <p:spPr bwMode="auto">
          <a:xfrm>
            <a:off x="3600450" y="1600200"/>
            <a:ext cx="1200150" cy="990600"/>
          </a:xfrm>
          <a:prstGeom prst="ellipse">
            <a:avLst/>
          </a:prstGeom>
          <a:noFill/>
          <a:ln w="76200">
            <a:solidFill>
              <a:srgbClr val="FF9900"/>
            </a:solidFill>
            <a:round/>
            <a:headEnd/>
            <a:tailEnd/>
          </a:ln>
        </p:spPr>
        <p:txBody>
          <a:bodyPr wrap="none" anchor="ctr"/>
          <a:lstStyle/>
          <a:p>
            <a:pPr eaLnBrk="0" hangingPunct="0"/>
            <a:endParaRPr lang="en-US"/>
          </a:p>
        </p:txBody>
      </p:sp>
      <p:sp>
        <p:nvSpPr>
          <p:cNvPr id="438277" name="Text Box 6"/>
          <p:cNvSpPr txBox="1">
            <a:spLocks noChangeArrowheads="1"/>
          </p:cNvSpPr>
          <p:nvPr/>
        </p:nvSpPr>
        <p:spPr bwMode="auto">
          <a:xfrm>
            <a:off x="4822825" y="1676400"/>
            <a:ext cx="3025775" cy="579438"/>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b="1">
                <a:latin typeface="Verdana" pitchFamily="34" charset="0"/>
              </a:rPr>
              <a:t>cold  climate hunters</a:t>
            </a:r>
            <a:r>
              <a:rPr kumimoji="1" lang="en-US" sz="3200" b="1">
                <a:latin typeface="Verdana" pitchFamily="34" charset="0"/>
              </a:rPr>
              <a:t> </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3"/>
          <p:cNvSpPr>
            <a:spLocks noGrp="1" noChangeArrowheads="1"/>
          </p:cNvSpPr>
          <p:nvPr>
            <p:ph type="body" idx="1"/>
          </p:nvPr>
        </p:nvSpPr>
        <p:spPr>
          <a:xfrm>
            <a:off x="1068388" y="2897188"/>
            <a:ext cx="7137400" cy="2625725"/>
          </a:xfrm>
        </p:spPr>
        <p:txBody>
          <a:bodyPr>
            <a:spAutoFit/>
          </a:bodyPr>
          <a:lstStyle/>
          <a:p>
            <a:pPr marL="0" indent="342900" algn="ctr">
              <a:lnSpc>
                <a:spcPct val="130000"/>
              </a:lnSpc>
              <a:buFontTx/>
              <a:buNone/>
            </a:pPr>
            <a:r>
              <a:rPr lang="en-US" b="1" smtClean="0"/>
              <a:t>until the mid-1980s the !Kung model of the foraging lifeway dominated the Pleistocene paradigm</a:t>
            </a:r>
            <a:endParaRPr lang="en-US" sz="2000" smtClean="0"/>
          </a:p>
        </p:txBody>
      </p:sp>
      <p:sp>
        <p:nvSpPr>
          <p:cNvPr id="440322" name="Text Box 4"/>
          <p:cNvSpPr txBox="1">
            <a:spLocks noChangeArrowheads="1"/>
          </p:cNvSpPr>
          <p:nvPr/>
        </p:nvSpPr>
        <p:spPr bwMode="auto">
          <a:xfrm>
            <a:off x="3144159" y="6339114"/>
            <a:ext cx="2846613" cy="276999"/>
          </a:xfrm>
          <a:prstGeom prst="rect">
            <a:avLst/>
          </a:prstGeom>
          <a:noFill/>
          <a:ln w="9525">
            <a:noFill/>
            <a:miter lim="800000"/>
            <a:headEnd/>
            <a:tailEnd/>
          </a:ln>
        </p:spPr>
        <p:txBody>
          <a:bodyPr wrap="none">
            <a:spAutoFit/>
          </a:bodyPr>
          <a:lstStyle/>
          <a:p>
            <a:pPr eaLnBrk="0" hangingPunct="0"/>
            <a:r>
              <a:rPr kumimoji="1" lang="en-US" sz="1200" dirty="0">
                <a:latin typeface="Verdana" pitchFamily="34" charset="0"/>
              </a:rPr>
              <a:t>(Robert Foley, </a:t>
            </a:r>
            <a:r>
              <a:rPr kumimoji="1" lang="en-US" sz="1200" i="1" dirty="0">
                <a:latin typeface="Verdana" pitchFamily="34" charset="0"/>
              </a:rPr>
              <a:t>Science</a:t>
            </a:r>
            <a:r>
              <a:rPr kumimoji="1" lang="en-US" sz="1200" dirty="0">
                <a:latin typeface="Verdana" pitchFamily="34" charset="0"/>
              </a:rPr>
              <a:t>, May 1988)</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3"/>
          <p:cNvPicPr>
            <a:picLocks noChangeAspect="1" noChangeArrowheads="1"/>
          </p:cNvPicPr>
          <p:nvPr/>
        </p:nvPicPr>
        <p:blipFill>
          <a:blip r:embed="rId2" cstate="print"/>
          <a:srcRect/>
          <a:stretch>
            <a:fillRect/>
          </a:stretch>
        </p:blipFill>
        <p:spPr bwMode="auto">
          <a:xfrm>
            <a:off x="1333500" y="171450"/>
            <a:ext cx="6305550" cy="6305550"/>
          </a:xfrm>
          <a:prstGeom prst="rect">
            <a:avLst/>
          </a:prstGeom>
          <a:noFill/>
          <a:ln w="9525">
            <a:noFill/>
            <a:miter lim="800000"/>
            <a:headEnd/>
            <a:tailEnd/>
          </a:ln>
        </p:spPr>
      </p:pic>
      <p:sp>
        <p:nvSpPr>
          <p:cNvPr id="441346" name="Rectangle 4"/>
          <p:cNvSpPr>
            <a:spLocks noChangeArrowheads="1"/>
          </p:cNvSpPr>
          <p:nvPr/>
        </p:nvSpPr>
        <p:spPr bwMode="auto">
          <a:xfrm>
            <a:off x="1066800" y="0"/>
            <a:ext cx="381000" cy="6858000"/>
          </a:xfrm>
          <a:prstGeom prst="rect">
            <a:avLst/>
          </a:prstGeom>
          <a:solidFill>
            <a:schemeClr val="tx2"/>
          </a:solidFill>
          <a:ln w="9525">
            <a:noFill/>
            <a:miter lim="800000"/>
            <a:headEnd/>
            <a:tailEnd/>
          </a:ln>
        </p:spPr>
        <p:txBody>
          <a:bodyPr wrap="none" anchor="ctr">
            <a:spAutoFit/>
          </a:bodyPr>
          <a:lstStyle/>
          <a:p>
            <a:pPr eaLnBrk="0" hangingPunct="0"/>
            <a:endParaRPr lang="en-US"/>
          </a:p>
        </p:txBody>
      </p:sp>
      <p:sp>
        <p:nvSpPr>
          <p:cNvPr id="441347" name="Rectangle 5"/>
          <p:cNvSpPr>
            <a:spLocks noChangeArrowheads="1"/>
          </p:cNvSpPr>
          <p:nvPr/>
        </p:nvSpPr>
        <p:spPr bwMode="auto">
          <a:xfrm>
            <a:off x="7620000" y="0"/>
            <a:ext cx="381000" cy="6858000"/>
          </a:xfrm>
          <a:prstGeom prst="rect">
            <a:avLst/>
          </a:prstGeom>
          <a:solidFill>
            <a:schemeClr val="tx2"/>
          </a:solidFill>
          <a:ln w="9525">
            <a:noFill/>
            <a:miter lim="800000"/>
            <a:headEnd/>
            <a:tailEnd/>
          </a:ln>
        </p:spPr>
        <p:txBody>
          <a:bodyPr wrap="none" anchor="ctr">
            <a:spAutoFit/>
          </a:bodyPr>
          <a:lstStyle/>
          <a:p>
            <a:pPr eaLnBrk="0" hangingPunct="0"/>
            <a:endParaRPr lang="en-US"/>
          </a:p>
        </p:txBody>
      </p:sp>
      <p:sp>
        <p:nvSpPr>
          <p:cNvPr id="441348" name="Rectangle 6"/>
          <p:cNvSpPr>
            <a:spLocks noChangeArrowheads="1"/>
          </p:cNvSpPr>
          <p:nvPr/>
        </p:nvSpPr>
        <p:spPr bwMode="auto">
          <a:xfrm>
            <a:off x="1219200" y="0"/>
            <a:ext cx="6781800" cy="2286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441349" name="Rectangle 7"/>
          <p:cNvSpPr>
            <a:spLocks noChangeArrowheads="1"/>
          </p:cNvSpPr>
          <p:nvPr/>
        </p:nvSpPr>
        <p:spPr bwMode="auto">
          <a:xfrm>
            <a:off x="1143000" y="0"/>
            <a:ext cx="6781800" cy="2286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441350" name="Rectangle 8"/>
          <p:cNvSpPr>
            <a:spLocks noChangeArrowheads="1"/>
          </p:cNvSpPr>
          <p:nvPr/>
        </p:nvSpPr>
        <p:spPr bwMode="auto">
          <a:xfrm>
            <a:off x="1143000" y="6553200"/>
            <a:ext cx="6781800" cy="2286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441351" name="Text Box 9"/>
          <p:cNvSpPr txBox="1">
            <a:spLocks noChangeArrowheads="1"/>
          </p:cNvSpPr>
          <p:nvPr/>
        </p:nvSpPr>
        <p:spPr bwMode="auto">
          <a:xfrm>
            <a:off x="7772400" y="6438900"/>
            <a:ext cx="1195388" cy="274638"/>
          </a:xfrm>
          <a:prstGeom prst="rect">
            <a:avLst/>
          </a:prstGeom>
          <a:noFill/>
          <a:ln w="9525">
            <a:noFill/>
            <a:miter lim="800000"/>
            <a:headEnd/>
            <a:tailEnd/>
          </a:ln>
        </p:spPr>
        <p:txBody>
          <a:bodyPr>
            <a:spAutoFit/>
          </a:bodyPr>
          <a:lstStyle/>
          <a:p>
            <a:pPr eaLnBrk="0" hangingPunct="0">
              <a:spcBef>
                <a:spcPct val="50000"/>
              </a:spcBef>
            </a:pPr>
            <a:r>
              <a:rPr lang="en-US" altLang="en-US" sz="1200" i="1">
                <a:latin typeface="Book Antiqua" pitchFamily="18" charset="0"/>
              </a:rPr>
              <a:t>Map 12-3</a:t>
            </a:r>
            <a:endParaRPr lang="en-US" altLang="en-US" sz="2400">
              <a:latin typeface="Times New Roman" pitchFamily="18" charset="0"/>
            </a:endParaRP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45890" name="Rectangle 2"/>
          <p:cNvSpPr>
            <a:spLocks noGrp="1" noChangeArrowheads="1"/>
          </p:cNvSpPr>
          <p:nvPr>
            <p:ph type="title"/>
          </p:nvPr>
        </p:nvSpPr>
        <p:spPr/>
        <p:txBody>
          <a:bodyPr/>
          <a:lstStyle/>
          <a:p>
            <a:pPr>
              <a:defRPr/>
            </a:pPr>
            <a:endParaRPr lang="en-US" smtClean="0">
              <a:effectLst>
                <a:outerShdw blurRad="38100" dist="38100" dir="2700000" algn="tl">
                  <a:srgbClr val="366B1B"/>
                </a:outerShdw>
              </a:effectLst>
            </a:endParaRPr>
          </a:p>
        </p:txBody>
      </p:sp>
      <p:pic>
        <p:nvPicPr>
          <p:cNvPr id="442371" name="Picture 3" descr="!Kung_Kalahari_HuntGather_Dist_Kin"/>
          <p:cNvPicPr>
            <a:picLocks noChangeAspect="1" noChangeArrowheads="1"/>
          </p:cNvPicPr>
          <p:nvPr/>
        </p:nvPicPr>
        <p:blipFill>
          <a:blip r:embed="rId2" cstate="print"/>
          <a:srcRect/>
          <a:stretch>
            <a:fillRect/>
          </a:stretch>
        </p:blipFill>
        <p:spPr bwMode="auto">
          <a:xfrm>
            <a:off x="171450" y="463550"/>
            <a:ext cx="8839200" cy="5899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3"/>
          <p:cNvSpPr>
            <a:spLocks noGrp="1" noChangeArrowheads="1"/>
          </p:cNvSpPr>
          <p:nvPr>
            <p:ph type="body" idx="1"/>
          </p:nvPr>
        </p:nvSpPr>
        <p:spPr>
          <a:xfrm>
            <a:off x="914400" y="2286000"/>
            <a:ext cx="7313613" cy="3213100"/>
          </a:xfrm>
        </p:spPr>
        <p:txBody>
          <a:bodyPr/>
          <a:lstStyle/>
          <a:p>
            <a:pPr marL="0" indent="342900" algn="ctr">
              <a:lnSpc>
                <a:spcPct val="150000"/>
              </a:lnSpc>
              <a:buFontTx/>
              <a:buNone/>
            </a:pPr>
            <a:r>
              <a:rPr lang="en-US" b="1" smtClean="0"/>
              <a:t>anthropologists no longer take the !Kung model </a:t>
            </a:r>
          </a:p>
          <a:p>
            <a:pPr marL="0" indent="342900" algn="ctr">
              <a:lnSpc>
                <a:spcPct val="150000"/>
              </a:lnSpc>
              <a:buFontTx/>
              <a:buNone/>
            </a:pPr>
            <a:r>
              <a:rPr lang="en-US" b="1" smtClean="0"/>
              <a:t>as </a:t>
            </a:r>
            <a:r>
              <a:rPr lang="en-US" b="1" i="1" smtClean="0"/>
              <a:t>the</a:t>
            </a:r>
            <a:r>
              <a:rPr lang="en-US" b="1" smtClean="0"/>
              <a:t> stereotype of </a:t>
            </a:r>
          </a:p>
          <a:p>
            <a:pPr marL="0" indent="342900" algn="ctr">
              <a:lnSpc>
                <a:spcPct val="150000"/>
              </a:lnSpc>
              <a:buFontTx/>
              <a:buNone/>
            </a:pPr>
            <a:r>
              <a:rPr lang="en-US" b="1" smtClean="0"/>
              <a:t>pre-agricultural societies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3"/>
          <p:cNvSpPr>
            <a:spLocks noGrp="1" noChangeArrowheads="1"/>
          </p:cNvSpPr>
          <p:nvPr>
            <p:ph type="body" idx="1"/>
          </p:nvPr>
        </p:nvSpPr>
        <p:spPr>
          <a:xfrm>
            <a:off x="914400" y="2667000"/>
            <a:ext cx="7313613" cy="2428875"/>
          </a:xfrm>
        </p:spPr>
        <p:txBody>
          <a:bodyPr/>
          <a:lstStyle/>
          <a:p>
            <a:pPr marL="0" indent="342900" algn="ctr">
              <a:lnSpc>
                <a:spcPct val="120000"/>
              </a:lnSpc>
              <a:buFontTx/>
              <a:buNone/>
            </a:pPr>
            <a:r>
              <a:rPr lang="en-US" b="1" smtClean="0"/>
              <a:t>anthropologists now recognize a much greater variability among foraging groups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5" name="Text Box 4"/>
          <p:cNvSpPr txBox="1">
            <a:spLocks noChangeArrowheads="1"/>
          </p:cNvSpPr>
          <p:nvPr/>
        </p:nvSpPr>
        <p:spPr bwMode="auto">
          <a:xfrm>
            <a:off x="3144159" y="6339114"/>
            <a:ext cx="2846613" cy="276999"/>
          </a:xfrm>
          <a:prstGeom prst="rect">
            <a:avLst/>
          </a:prstGeom>
          <a:noFill/>
          <a:ln w="9525">
            <a:noFill/>
            <a:miter lim="800000"/>
            <a:headEnd/>
            <a:tailEnd/>
          </a:ln>
        </p:spPr>
        <p:txBody>
          <a:bodyPr wrap="none">
            <a:spAutoFit/>
          </a:bodyPr>
          <a:lstStyle/>
          <a:p>
            <a:pPr eaLnBrk="0" hangingPunct="0"/>
            <a:r>
              <a:rPr kumimoji="1" lang="en-US" sz="1200" dirty="0">
                <a:latin typeface="Verdana" pitchFamily="34" charset="0"/>
              </a:rPr>
              <a:t>(Robert Foley, </a:t>
            </a:r>
            <a:r>
              <a:rPr kumimoji="1" lang="en-US" sz="1200" i="1" dirty="0">
                <a:latin typeface="Verdana" pitchFamily="34" charset="0"/>
              </a:rPr>
              <a:t>Science</a:t>
            </a:r>
            <a:r>
              <a:rPr kumimoji="1" lang="en-US" sz="1200" dirty="0">
                <a:latin typeface="Verdana" pitchFamily="34" charset="0"/>
              </a:rPr>
              <a:t>, May 1988)</a:t>
            </a: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3"/>
          <p:cNvSpPr>
            <a:spLocks noGrp="1" noChangeArrowheads="1"/>
          </p:cNvSpPr>
          <p:nvPr>
            <p:ph type="body" idx="1"/>
          </p:nvPr>
        </p:nvSpPr>
        <p:spPr>
          <a:xfrm>
            <a:off x="1219200" y="2057400"/>
            <a:ext cx="6740525" cy="3687763"/>
          </a:xfrm>
        </p:spPr>
        <p:txBody>
          <a:bodyPr/>
          <a:lstStyle/>
          <a:p>
            <a:pPr marL="0" indent="342900" algn="ctr">
              <a:lnSpc>
                <a:spcPct val="120000"/>
              </a:lnSpc>
              <a:buFontTx/>
              <a:buNone/>
            </a:pPr>
            <a:r>
              <a:rPr lang="en-US" sz="3600" b="1" smtClean="0"/>
              <a:t>some suggest that true hunting and gathering</a:t>
            </a:r>
          </a:p>
          <a:p>
            <a:pPr marL="0" indent="342900" algn="ctr">
              <a:lnSpc>
                <a:spcPct val="120000"/>
              </a:lnSpc>
              <a:buFontTx/>
              <a:buNone/>
            </a:pPr>
            <a:r>
              <a:rPr lang="en-US" sz="2000" smtClean="0"/>
              <a:t>(with division of labor, food sharing, </a:t>
            </a:r>
          </a:p>
          <a:p>
            <a:pPr marL="0" indent="342900" algn="ctr">
              <a:lnSpc>
                <a:spcPct val="120000"/>
              </a:lnSpc>
              <a:buFontTx/>
              <a:buNone/>
            </a:pPr>
            <a:r>
              <a:rPr lang="en-US" sz="2000" smtClean="0"/>
              <a:t>and central place foraging . . .)</a:t>
            </a:r>
          </a:p>
          <a:p>
            <a:pPr marL="0" indent="342900" algn="ctr">
              <a:lnSpc>
                <a:spcPct val="120000"/>
              </a:lnSpc>
              <a:buFontTx/>
              <a:buNone/>
            </a:pPr>
            <a:r>
              <a:rPr lang="en-US" sz="3600" b="1" smtClean="0"/>
              <a:t>is a recently emerged behavior</a:t>
            </a:r>
            <a:endParaRPr lang="en-US" sz="2000" smtClean="0"/>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5" name="Text Box 4"/>
          <p:cNvSpPr txBox="1">
            <a:spLocks noChangeArrowheads="1"/>
          </p:cNvSpPr>
          <p:nvPr/>
        </p:nvSpPr>
        <p:spPr bwMode="auto">
          <a:xfrm>
            <a:off x="3144159" y="6339114"/>
            <a:ext cx="2846613" cy="276999"/>
          </a:xfrm>
          <a:prstGeom prst="rect">
            <a:avLst/>
          </a:prstGeom>
          <a:noFill/>
          <a:ln w="9525">
            <a:noFill/>
            <a:miter lim="800000"/>
            <a:headEnd/>
            <a:tailEnd/>
          </a:ln>
        </p:spPr>
        <p:txBody>
          <a:bodyPr wrap="none">
            <a:spAutoFit/>
          </a:bodyPr>
          <a:lstStyle/>
          <a:p>
            <a:pPr eaLnBrk="0" hangingPunct="0"/>
            <a:r>
              <a:rPr kumimoji="1" lang="en-US" sz="1200" dirty="0">
                <a:latin typeface="Verdana" pitchFamily="34" charset="0"/>
              </a:rPr>
              <a:t>(Robert Foley, </a:t>
            </a:r>
            <a:r>
              <a:rPr kumimoji="1" lang="en-US" sz="1200" i="1" dirty="0">
                <a:latin typeface="Verdana" pitchFamily="34" charset="0"/>
              </a:rPr>
              <a:t>Science</a:t>
            </a:r>
            <a:r>
              <a:rPr kumimoji="1" lang="en-US" sz="1200" dirty="0">
                <a:latin typeface="Verdana" pitchFamily="34" charset="0"/>
              </a:rPr>
              <a:t>, May 1988)</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6674" name="Rectangle 2"/>
          <p:cNvSpPr>
            <a:spLocks noGrp="1" noChangeArrowheads="1"/>
          </p:cNvSpPr>
          <p:nvPr>
            <p:ph type="title"/>
          </p:nvPr>
        </p:nvSpPr>
        <p:spPr/>
        <p:txBody>
          <a:bodyPr/>
          <a:lstStyle/>
          <a:p>
            <a:pPr>
              <a:defRPr/>
            </a:pPr>
            <a:r>
              <a:rPr lang="en-US" sz="1600" i="0" smtClean="0">
                <a:solidFill>
                  <a:srgbClr val="000000"/>
                </a:solidFill>
              </a:rPr>
              <a:t>Hunting / Gathering</a:t>
            </a:r>
          </a:p>
        </p:txBody>
      </p:sp>
      <p:sp>
        <p:nvSpPr>
          <p:cNvPr id="251906" name="Rectangle 3"/>
          <p:cNvSpPr>
            <a:spLocks noGrp="1" noChangeArrowheads="1"/>
          </p:cNvSpPr>
          <p:nvPr>
            <p:ph type="body" idx="1"/>
          </p:nvPr>
        </p:nvSpPr>
        <p:spPr>
          <a:xfrm>
            <a:off x="915988" y="4927600"/>
            <a:ext cx="7313612" cy="1322388"/>
          </a:xfrm>
        </p:spPr>
        <p:txBody>
          <a:bodyPr/>
          <a:lstStyle/>
          <a:p>
            <a:pPr indent="0">
              <a:buFontTx/>
              <a:buNone/>
            </a:pPr>
            <a:r>
              <a:rPr lang="en-US" sz="2800" b="1" i="1" smtClean="0">
                <a:solidFill>
                  <a:schemeClr val="accent1"/>
                </a:solidFill>
              </a:rPr>
              <a:t>Ramapithecus – Kenyapithecus</a:t>
            </a:r>
            <a:br>
              <a:rPr lang="en-US" sz="2800" b="1" i="1" smtClean="0">
                <a:solidFill>
                  <a:schemeClr val="accent1"/>
                </a:solidFill>
              </a:rPr>
            </a:br>
            <a:endParaRPr lang="en-US" sz="2800" b="1" i="1" smtClean="0">
              <a:solidFill>
                <a:schemeClr val="accent1"/>
              </a:solidFill>
            </a:endParaRPr>
          </a:p>
          <a:p>
            <a:pPr indent="0" algn="ctr"/>
            <a:r>
              <a:rPr lang="en-US" sz="1200" b="1" smtClean="0">
                <a:solidFill>
                  <a:schemeClr val="accent1"/>
                </a:solidFill>
                <a:hlinkClick r:id="rId2"/>
              </a:rPr>
              <a:t>Times to Remember Chart</a:t>
            </a:r>
            <a:endParaRPr lang="en-US" sz="1200" b="1" smtClean="0">
              <a:solidFill>
                <a:schemeClr val="accent1"/>
              </a:solidFill>
            </a:endParaRPr>
          </a:p>
        </p:txBody>
      </p:sp>
      <p:sp>
        <p:nvSpPr>
          <p:cNvPr id="251907" name="Text Box 4"/>
          <p:cNvSpPr txBox="1">
            <a:spLocks noChangeArrowheads="1"/>
          </p:cNvSpPr>
          <p:nvPr/>
        </p:nvSpPr>
        <p:spPr bwMode="auto">
          <a:xfrm>
            <a:off x="1574800" y="2697163"/>
            <a:ext cx="6119813" cy="579437"/>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i="1">
                <a:latin typeface="Verdana" pitchFamily="34" charset="0"/>
              </a:rPr>
              <a:t>Homo erectus ca</a:t>
            </a:r>
            <a:r>
              <a:rPr kumimoji="1" lang="en-US" sz="3200" b="1">
                <a:latin typeface="Verdana" pitchFamily="34" charset="0"/>
              </a:rPr>
              <a:t>. 1.8 mya</a:t>
            </a:r>
          </a:p>
        </p:txBody>
      </p:sp>
      <p:sp>
        <p:nvSpPr>
          <p:cNvPr id="251908" name="Text Box 5"/>
          <p:cNvSpPr txBox="1">
            <a:spLocks noChangeArrowheads="1"/>
          </p:cNvSpPr>
          <p:nvPr/>
        </p:nvSpPr>
        <p:spPr bwMode="auto">
          <a:xfrm>
            <a:off x="2590800" y="4221163"/>
            <a:ext cx="4046538" cy="579437"/>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i="1">
                <a:solidFill>
                  <a:schemeClr val="accent1"/>
                </a:solidFill>
                <a:latin typeface="Verdana" pitchFamily="34" charset="0"/>
              </a:rPr>
              <a:t>Australopithecus</a:t>
            </a:r>
            <a:endParaRPr kumimoji="1" lang="en-US" sz="3200">
              <a:solidFill>
                <a:schemeClr val="accent1"/>
              </a:solidFill>
              <a:latin typeface="Verdana" pitchFamily="34" charset="0"/>
            </a:endParaRPr>
          </a:p>
        </p:txBody>
      </p:sp>
      <p:sp>
        <p:nvSpPr>
          <p:cNvPr id="251909" name="Text Box 6"/>
          <p:cNvSpPr txBox="1">
            <a:spLocks noChangeArrowheads="1"/>
          </p:cNvSpPr>
          <p:nvPr/>
        </p:nvSpPr>
        <p:spPr bwMode="auto">
          <a:xfrm>
            <a:off x="3090863" y="3429000"/>
            <a:ext cx="3157537" cy="5794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i="1">
                <a:solidFill>
                  <a:schemeClr val="accent1"/>
                </a:solidFill>
                <a:latin typeface="Verdana" pitchFamily="34" charset="0"/>
              </a:rPr>
              <a:t>Homo habilis</a:t>
            </a:r>
          </a:p>
        </p:txBody>
      </p:sp>
      <p:sp>
        <p:nvSpPr>
          <p:cNvPr id="251910" name="Text Box 7"/>
          <p:cNvSpPr txBox="1">
            <a:spLocks noChangeArrowheads="1"/>
          </p:cNvSpPr>
          <p:nvPr/>
        </p:nvSpPr>
        <p:spPr bwMode="auto">
          <a:xfrm>
            <a:off x="1600200" y="1935163"/>
            <a:ext cx="6159500" cy="579437"/>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i="1">
                <a:latin typeface="Verdana" pitchFamily="34" charset="0"/>
              </a:rPr>
              <a:t>Homo sapiens ca</a:t>
            </a:r>
            <a:r>
              <a:rPr kumimoji="1" lang="en-US" sz="3200" b="1">
                <a:latin typeface="Verdana" pitchFamily="34" charset="0"/>
              </a:rPr>
              <a:t>. 0.4 mya</a:t>
            </a:r>
            <a:endParaRPr kumimoji="1" lang="en-US" sz="3200">
              <a:latin typeface="Verdana" pitchFamily="34" charset="0"/>
            </a:endParaRP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051"/>
          <p:cNvSpPr>
            <a:spLocks noGrp="1" noChangeArrowheads="1"/>
          </p:cNvSpPr>
          <p:nvPr>
            <p:ph type="body" idx="1"/>
          </p:nvPr>
        </p:nvSpPr>
        <p:spPr>
          <a:xfrm>
            <a:off x="889000" y="2133600"/>
            <a:ext cx="7340600" cy="3452813"/>
          </a:xfrm>
        </p:spPr>
        <p:txBody>
          <a:bodyPr/>
          <a:lstStyle/>
          <a:p>
            <a:pPr marL="0" indent="342900" algn="ctr">
              <a:lnSpc>
                <a:spcPct val="130000"/>
              </a:lnSpc>
              <a:buFontTx/>
              <a:buNone/>
            </a:pPr>
            <a:r>
              <a:rPr lang="en-US" b="1" smtClean="0"/>
              <a:t>agriculture </a:t>
            </a:r>
            <a:r>
              <a:rPr lang="en-US" b="1" i="1" smtClean="0"/>
              <a:t>and</a:t>
            </a:r>
            <a:r>
              <a:rPr lang="en-US" b="1" smtClean="0"/>
              <a:t> modern hunting-gathering are adaptations to</a:t>
            </a:r>
          </a:p>
          <a:p>
            <a:pPr marL="0" indent="342900" algn="ctr">
              <a:lnSpc>
                <a:spcPct val="130000"/>
              </a:lnSpc>
              <a:buFontTx/>
              <a:buNone/>
            </a:pPr>
            <a:r>
              <a:rPr lang="en-US" b="1" smtClean="0"/>
              <a:t>Late Pleistocene</a:t>
            </a:r>
          </a:p>
          <a:p>
            <a:pPr marL="0" indent="342900" algn="ctr">
              <a:lnSpc>
                <a:spcPct val="130000"/>
              </a:lnSpc>
              <a:buFontTx/>
              <a:buNone/>
            </a:pPr>
            <a:r>
              <a:rPr lang="en-US" b="1" smtClean="0"/>
              <a:t>resource depletion</a:t>
            </a:r>
            <a:endParaRPr lang="en-US" sz="1800" smtClean="0"/>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5" name="Text Box 4"/>
          <p:cNvSpPr txBox="1">
            <a:spLocks noChangeArrowheads="1"/>
          </p:cNvSpPr>
          <p:nvPr/>
        </p:nvSpPr>
        <p:spPr bwMode="auto">
          <a:xfrm>
            <a:off x="3144159" y="6339114"/>
            <a:ext cx="2846613" cy="276999"/>
          </a:xfrm>
          <a:prstGeom prst="rect">
            <a:avLst/>
          </a:prstGeom>
          <a:noFill/>
          <a:ln w="9525">
            <a:noFill/>
            <a:miter lim="800000"/>
            <a:headEnd/>
            <a:tailEnd/>
          </a:ln>
        </p:spPr>
        <p:txBody>
          <a:bodyPr wrap="none">
            <a:spAutoFit/>
          </a:bodyPr>
          <a:lstStyle/>
          <a:p>
            <a:pPr eaLnBrk="0" hangingPunct="0"/>
            <a:r>
              <a:rPr kumimoji="1" lang="en-US" sz="1200" dirty="0">
                <a:latin typeface="Verdana" pitchFamily="34" charset="0"/>
              </a:rPr>
              <a:t>(Robert Foley, </a:t>
            </a:r>
            <a:r>
              <a:rPr kumimoji="1" lang="en-US" sz="1200" i="1" dirty="0">
                <a:latin typeface="Verdana" pitchFamily="34" charset="0"/>
              </a:rPr>
              <a:t>Science</a:t>
            </a:r>
            <a:r>
              <a:rPr kumimoji="1" lang="en-US" sz="1200" dirty="0">
                <a:latin typeface="Verdana" pitchFamily="34" charset="0"/>
              </a:rPr>
              <a:t>, May 1988)</a:t>
            </a:r>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3"/>
          <p:cNvSpPr>
            <a:spLocks noGrp="1" noChangeArrowheads="1"/>
          </p:cNvSpPr>
          <p:nvPr>
            <p:ph type="body" idx="1"/>
          </p:nvPr>
        </p:nvSpPr>
        <p:spPr>
          <a:xfrm>
            <a:off x="1031875" y="2057400"/>
            <a:ext cx="6969125" cy="4191000"/>
          </a:xfrm>
        </p:spPr>
        <p:txBody>
          <a:bodyPr/>
          <a:lstStyle/>
          <a:p>
            <a:pPr marL="0" indent="0" algn="ctr">
              <a:lnSpc>
                <a:spcPct val="120000"/>
              </a:lnSpc>
              <a:buFontTx/>
              <a:buNone/>
            </a:pPr>
            <a:r>
              <a:rPr lang="en-US" sz="2800" b="1" smtClean="0"/>
              <a:t>some argue that the !Kung must have been significantly influenced by other, non-foraging, groups in the historical past, thus limiting generalizations</a:t>
            </a:r>
            <a:br>
              <a:rPr lang="en-US" sz="2800" b="1" smtClean="0"/>
            </a:br>
            <a:endParaRPr lang="en-US" sz="2800" b="1" smtClean="0"/>
          </a:p>
          <a:p>
            <a:pPr marL="0" indent="0" algn="ctr">
              <a:buFontTx/>
              <a:buNone/>
            </a:pPr>
            <a:r>
              <a:rPr lang="en-US" sz="2400" b="1" smtClean="0"/>
              <a:t>(“historical particularism”)</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3"/>
          <p:cNvSpPr>
            <a:spLocks noGrp="1" noChangeArrowheads="1"/>
          </p:cNvSpPr>
          <p:nvPr>
            <p:ph type="body" idx="1"/>
          </p:nvPr>
        </p:nvSpPr>
        <p:spPr>
          <a:xfrm>
            <a:off x="1119188" y="2286000"/>
            <a:ext cx="6958012" cy="3013075"/>
          </a:xfrm>
        </p:spPr>
        <p:txBody>
          <a:bodyPr/>
          <a:lstStyle/>
          <a:p>
            <a:pPr marL="0" indent="0" algn="ctr">
              <a:lnSpc>
                <a:spcPct val="120000"/>
              </a:lnSpc>
              <a:buFontTx/>
              <a:buNone/>
            </a:pPr>
            <a:r>
              <a:rPr lang="en-US" b="1" smtClean="0"/>
              <a:t>Pleistocene male hunters seem to be responsible for much of the foraging, and are provisioning / sharing with females and young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5" name="Text Box 4"/>
          <p:cNvSpPr txBox="1">
            <a:spLocks noChangeArrowheads="1"/>
          </p:cNvSpPr>
          <p:nvPr/>
        </p:nvSpPr>
        <p:spPr bwMode="auto">
          <a:xfrm>
            <a:off x="3144159" y="6339114"/>
            <a:ext cx="2846613" cy="276999"/>
          </a:xfrm>
          <a:prstGeom prst="rect">
            <a:avLst/>
          </a:prstGeom>
          <a:noFill/>
          <a:ln w="9525">
            <a:noFill/>
            <a:miter lim="800000"/>
            <a:headEnd/>
            <a:tailEnd/>
          </a:ln>
        </p:spPr>
        <p:txBody>
          <a:bodyPr wrap="none">
            <a:spAutoFit/>
          </a:bodyPr>
          <a:lstStyle/>
          <a:p>
            <a:pPr eaLnBrk="0" hangingPunct="0"/>
            <a:r>
              <a:rPr kumimoji="1" lang="en-US" sz="1200" dirty="0">
                <a:latin typeface="Verdana" pitchFamily="34" charset="0"/>
              </a:rPr>
              <a:t>(Robert Foley, </a:t>
            </a:r>
            <a:r>
              <a:rPr kumimoji="1" lang="en-US" sz="1200" i="1" dirty="0">
                <a:latin typeface="Verdana" pitchFamily="34" charset="0"/>
              </a:rPr>
              <a:t>Science</a:t>
            </a:r>
            <a:r>
              <a:rPr kumimoji="1" lang="en-US" sz="1200" dirty="0">
                <a:latin typeface="Verdana" pitchFamily="34" charset="0"/>
              </a:rPr>
              <a:t>, May 1988)</a:t>
            </a: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3"/>
          <p:cNvSpPr>
            <a:spLocks noGrp="1" noChangeArrowheads="1"/>
          </p:cNvSpPr>
          <p:nvPr>
            <p:ph type="body" idx="1"/>
          </p:nvPr>
        </p:nvSpPr>
        <p:spPr>
          <a:xfrm>
            <a:off x="914400" y="2971800"/>
            <a:ext cx="7313613" cy="1905000"/>
          </a:xfrm>
        </p:spPr>
        <p:txBody>
          <a:bodyPr/>
          <a:lstStyle/>
          <a:p>
            <a:pPr marL="0" indent="342900" algn="ctr">
              <a:lnSpc>
                <a:spcPct val="120000"/>
              </a:lnSpc>
              <a:buFontTx/>
              <a:buNone/>
            </a:pPr>
            <a:r>
              <a:rPr lang="en-US" sz="2800" b="1" smtClean="0"/>
              <a:t>in the Late Pleistocene</a:t>
            </a:r>
          </a:p>
          <a:p>
            <a:pPr marL="0" indent="342900" algn="ctr">
              <a:lnSpc>
                <a:spcPct val="120000"/>
              </a:lnSpc>
              <a:buFontTx/>
              <a:buNone/>
            </a:pPr>
            <a:r>
              <a:rPr lang="en-US" sz="2800" b="1" smtClean="0"/>
              <a:t>males hunted more,</a:t>
            </a:r>
          </a:p>
          <a:p>
            <a:pPr marL="0" indent="342900" algn="ctr">
              <a:lnSpc>
                <a:spcPct val="120000"/>
              </a:lnSpc>
              <a:buFontTx/>
              <a:buNone/>
            </a:pPr>
            <a:r>
              <a:rPr lang="en-US" sz="2800" b="1" smtClean="0"/>
              <a:t>particularly very large animals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show="0">
  <p:cSld>
    <p:bg>
      <p:bgPr>
        <a:solidFill>
          <a:srgbClr val="000000"/>
        </a:solidFill>
        <a:effectLst/>
      </p:bgPr>
    </p:bg>
    <p:spTree>
      <p:nvGrpSpPr>
        <p:cNvPr id="1" name=""/>
        <p:cNvGrpSpPr/>
        <p:nvPr/>
      </p:nvGrpSpPr>
      <p:grpSpPr>
        <a:xfrm>
          <a:off x="0" y="0"/>
          <a:ext cx="0" cy="0"/>
          <a:chOff x="0" y="0"/>
          <a:chExt cx="0" cy="0"/>
        </a:xfrm>
      </p:grpSpPr>
      <p:sp>
        <p:nvSpPr>
          <p:cNvPr id="450562" name="Rectangle 1028"/>
          <p:cNvSpPr>
            <a:spLocks noChangeArrowheads="1"/>
          </p:cNvSpPr>
          <p:nvPr/>
        </p:nvSpPr>
        <p:spPr bwMode="auto">
          <a:xfrm>
            <a:off x="1342572" y="2128760"/>
            <a:ext cx="6423553" cy="1071640"/>
          </a:xfrm>
          <a:prstGeom prst="rect">
            <a:avLst/>
          </a:prstGeom>
          <a:noFill/>
          <a:ln w="9525">
            <a:noFill/>
            <a:miter lim="800000"/>
            <a:headEnd/>
            <a:tailEnd/>
          </a:ln>
        </p:spPr>
        <p:txBody>
          <a:bodyPr wrap="none">
            <a:spAutoFit/>
          </a:bodyPr>
          <a:lstStyle/>
          <a:p>
            <a:pPr algn="ctr" eaLnBrk="0" hangingPunct="0">
              <a:lnSpc>
                <a:spcPct val="120000"/>
              </a:lnSpc>
              <a:spcBef>
                <a:spcPct val="20000"/>
              </a:spcBef>
              <a:buClr>
                <a:schemeClr val="hlink"/>
              </a:buClr>
            </a:pPr>
            <a:r>
              <a:rPr kumimoji="1" lang="en-US" sz="2800" b="1" dirty="0">
                <a:solidFill>
                  <a:schemeClr val="tx2"/>
                </a:solidFill>
                <a:latin typeface="Verdana" pitchFamily="34" charset="0"/>
              </a:rPr>
              <a:t>humans became more efficient</a:t>
            </a:r>
            <a:br>
              <a:rPr kumimoji="1" lang="en-US" sz="2800" b="1" dirty="0">
                <a:solidFill>
                  <a:schemeClr val="tx2"/>
                </a:solidFill>
                <a:latin typeface="Verdana" pitchFamily="34" charset="0"/>
              </a:rPr>
            </a:br>
            <a:r>
              <a:rPr kumimoji="1" lang="en-US" sz="2800" b="1" dirty="0">
                <a:solidFill>
                  <a:schemeClr val="tx2"/>
                </a:solidFill>
                <a:latin typeface="Verdana" pitchFamily="34" charset="0"/>
              </a:rPr>
              <a:t>carnivores after 40,000 </a:t>
            </a:r>
            <a:r>
              <a:rPr kumimoji="1" lang="en-US" sz="2800" b="1" dirty="0" err="1">
                <a:solidFill>
                  <a:schemeClr val="tx2"/>
                </a:solidFill>
                <a:latin typeface="Verdana" pitchFamily="34" charset="0"/>
              </a:rPr>
              <a:t>ybp</a:t>
            </a:r>
            <a:endParaRPr kumimoji="1" lang="en-US" sz="2800" b="1" dirty="0">
              <a:solidFill>
                <a:schemeClr val="tx2"/>
              </a:solidFill>
              <a:latin typeface="Verdana" pitchFamily="34" charset="0"/>
            </a:endParaRPr>
          </a:p>
        </p:txBody>
      </p:sp>
      <p:pic>
        <p:nvPicPr>
          <p:cNvPr id="1401861" name="Picture 1029" descr="arrowhead"/>
          <p:cNvPicPr>
            <a:picLocks noChangeAspect="1" noChangeArrowheads="1"/>
          </p:cNvPicPr>
          <p:nvPr/>
        </p:nvPicPr>
        <p:blipFill>
          <a:blip r:embed="rId2" cstate="print"/>
          <a:srcRect/>
          <a:stretch>
            <a:fillRect/>
          </a:stretch>
        </p:blipFill>
        <p:spPr bwMode="auto">
          <a:xfrm>
            <a:off x="2819400" y="3962400"/>
            <a:ext cx="2286000" cy="2286000"/>
          </a:xfrm>
          <a:prstGeom prst="rect">
            <a:avLst/>
          </a:prstGeom>
          <a:noFill/>
          <a:ln w="9525">
            <a:noFill/>
            <a:miter lim="800000"/>
            <a:headEnd/>
            <a:tailEnd/>
          </a:ln>
        </p:spPr>
      </p:pic>
      <p:sp>
        <p:nvSpPr>
          <p:cNvPr id="1401867" name="Rectangle 1035"/>
          <p:cNvSpPr>
            <a:spLocks noChangeArrowheads="1"/>
          </p:cNvSpPr>
          <p:nvPr/>
        </p:nvSpPr>
        <p:spPr bwMode="auto">
          <a:xfrm>
            <a:off x="609600" y="3657600"/>
            <a:ext cx="2819400" cy="396875"/>
          </a:xfrm>
          <a:prstGeom prst="rect">
            <a:avLst/>
          </a:prstGeom>
          <a:noFill/>
          <a:ln w="9525">
            <a:noFill/>
            <a:miter lim="800000"/>
            <a:headEnd/>
            <a:tailEnd/>
          </a:ln>
        </p:spPr>
        <p:txBody>
          <a:bodyPr>
            <a:spAutoFit/>
          </a:bodyPr>
          <a:lstStyle/>
          <a:p>
            <a:pPr marL="285750" indent="-285750" algn="ctr" eaLnBrk="0" hangingPunct="0">
              <a:spcBef>
                <a:spcPct val="20000"/>
              </a:spcBef>
              <a:buClr>
                <a:schemeClr val="hlink"/>
              </a:buClr>
            </a:pPr>
            <a:r>
              <a:rPr kumimoji="1" lang="en-US" sz="2000" b="1">
                <a:solidFill>
                  <a:schemeClr val="tx2"/>
                </a:solidFill>
                <a:latin typeface="Verdana" pitchFamily="34" charset="0"/>
              </a:rPr>
              <a:t>with projectiles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a:defRPr/>
            </a:pPr>
            <a:r>
              <a:rPr kumimoji="1" lang="en-US" sz="1600">
                <a:solidFill>
                  <a:srgbClr val="000000"/>
                </a:solidFill>
                <a:effectLst>
                  <a:outerShdw blurRad="38100" dist="38100" dir="2700000" algn="tl">
                    <a:srgbClr val="FFFFFF"/>
                  </a:outerShdw>
                </a:effectLst>
                <a:latin typeface="Verdana" pitchFamily="34" charset="0"/>
              </a:rPr>
              <a:t>Hunting / Gathering</a:t>
            </a:r>
          </a:p>
        </p:txBody>
      </p:sp>
      <p:pic>
        <p:nvPicPr>
          <p:cNvPr id="2050" name="Picture 2"/>
          <p:cNvPicPr>
            <a:picLocks noChangeAspect="1" noChangeArrowheads="1"/>
          </p:cNvPicPr>
          <p:nvPr/>
        </p:nvPicPr>
        <p:blipFill>
          <a:blip r:embed="rId3" cstate="print">
            <a:lum contrast="16000"/>
          </a:blip>
          <a:srcRect/>
          <a:stretch>
            <a:fillRect/>
          </a:stretch>
        </p:blipFill>
        <p:spPr bwMode="auto">
          <a:xfrm>
            <a:off x="5943600" y="3352800"/>
            <a:ext cx="2286000" cy="3048000"/>
          </a:xfrm>
          <a:prstGeom prst="rect">
            <a:avLst/>
          </a:prstGeom>
          <a:noFill/>
          <a:ln w="9525">
            <a:noFill/>
            <a:miter lim="800000"/>
            <a:headEnd/>
            <a:tailEnd/>
          </a:ln>
        </p:spPr>
      </p:pic>
      <p:sp>
        <p:nvSpPr>
          <p:cNvPr id="9" name="Rectangle 1030"/>
          <p:cNvSpPr>
            <a:spLocks noChangeArrowheads="1"/>
          </p:cNvSpPr>
          <p:nvPr/>
        </p:nvSpPr>
        <p:spPr bwMode="auto">
          <a:xfrm>
            <a:off x="4800600" y="4724400"/>
            <a:ext cx="2362200" cy="396875"/>
          </a:xfrm>
          <a:prstGeom prst="rect">
            <a:avLst/>
          </a:prstGeom>
          <a:noFill/>
          <a:ln w="9525">
            <a:noFill/>
            <a:miter lim="800000"/>
            <a:headEnd/>
            <a:tailEnd/>
          </a:ln>
        </p:spPr>
        <p:txBody>
          <a:bodyPr>
            <a:spAutoFit/>
          </a:bodyPr>
          <a:lstStyle/>
          <a:p>
            <a:pPr marL="285750" indent="-285750" algn="ctr" eaLnBrk="0" hangingPunct="0">
              <a:spcBef>
                <a:spcPct val="20000"/>
              </a:spcBef>
              <a:buClr>
                <a:schemeClr val="hlink"/>
              </a:buClr>
            </a:pPr>
            <a:r>
              <a:rPr kumimoji="1" lang="en-US" sz="2000" b="1" dirty="0">
                <a:solidFill>
                  <a:schemeClr val="tx2"/>
                </a:solidFill>
                <a:latin typeface="Verdana" pitchFamily="34" charset="0"/>
              </a:rPr>
              <a:t>and fire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18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18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867" grpId="0"/>
      <p:bldP spid="9" grpId="0"/>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show="0">
  <p:cSld>
    <p:bg>
      <p:bgPr>
        <a:solidFill>
          <a:srgbClr val="000000"/>
        </a:solidFill>
        <a:effectLst/>
      </p:bgPr>
    </p:bg>
    <p:spTree>
      <p:nvGrpSpPr>
        <p:cNvPr id="1" name=""/>
        <p:cNvGrpSpPr/>
        <p:nvPr/>
      </p:nvGrpSpPr>
      <p:grpSpPr>
        <a:xfrm>
          <a:off x="0" y="0"/>
          <a:ext cx="0" cy="0"/>
          <a:chOff x="0" y="0"/>
          <a:chExt cx="0" cy="0"/>
        </a:xfrm>
      </p:grpSpPr>
      <p:sp>
        <p:nvSpPr>
          <p:cNvPr id="450562" name="Rectangle 1028"/>
          <p:cNvSpPr>
            <a:spLocks noChangeArrowheads="1"/>
          </p:cNvSpPr>
          <p:nvPr/>
        </p:nvSpPr>
        <p:spPr bwMode="auto">
          <a:xfrm>
            <a:off x="1342572" y="2128760"/>
            <a:ext cx="6423553" cy="1071640"/>
          </a:xfrm>
          <a:prstGeom prst="rect">
            <a:avLst/>
          </a:prstGeom>
          <a:noFill/>
          <a:ln w="9525">
            <a:noFill/>
            <a:miter lim="800000"/>
            <a:headEnd/>
            <a:tailEnd/>
          </a:ln>
        </p:spPr>
        <p:txBody>
          <a:bodyPr wrap="none">
            <a:spAutoFit/>
          </a:bodyPr>
          <a:lstStyle/>
          <a:p>
            <a:pPr algn="ctr" eaLnBrk="0" hangingPunct="0">
              <a:lnSpc>
                <a:spcPct val="120000"/>
              </a:lnSpc>
              <a:spcBef>
                <a:spcPct val="20000"/>
              </a:spcBef>
              <a:buClr>
                <a:schemeClr val="hlink"/>
              </a:buClr>
            </a:pPr>
            <a:r>
              <a:rPr kumimoji="1" lang="en-US" sz="2800" b="1" dirty="0">
                <a:solidFill>
                  <a:schemeClr val="tx2"/>
                </a:solidFill>
                <a:latin typeface="Verdana" pitchFamily="34" charset="0"/>
              </a:rPr>
              <a:t>humans became more efficient</a:t>
            </a:r>
            <a:br>
              <a:rPr kumimoji="1" lang="en-US" sz="2800" b="1" dirty="0">
                <a:solidFill>
                  <a:schemeClr val="tx2"/>
                </a:solidFill>
                <a:latin typeface="Verdana" pitchFamily="34" charset="0"/>
              </a:rPr>
            </a:br>
            <a:r>
              <a:rPr kumimoji="1" lang="en-US" sz="2800" b="1" dirty="0">
                <a:solidFill>
                  <a:schemeClr val="tx2"/>
                </a:solidFill>
                <a:latin typeface="Verdana" pitchFamily="34" charset="0"/>
              </a:rPr>
              <a:t>carnivores after 40,000 </a:t>
            </a:r>
            <a:r>
              <a:rPr kumimoji="1" lang="en-US" sz="2800" b="1" dirty="0" err="1">
                <a:solidFill>
                  <a:schemeClr val="tx2"/>
                </a:solidFill>
                <a:latin typeface="Verdana" pitchFamily="34" charset="0"/>
              </a:rPr>
              <a:t>ybp</a:t>
            </a:r>
            <a:endParaRPr kumimoji="1" lang="en-US" sz="2800" b="1" dirty="0">
              <a:solidFill>
                <a:schemeClr val="tx2"/>
              </a:solidFill>
              <a:latin typeface="Verdana" pitchFamily="34" charset="0"/>
            </a:endParaRPr>
          </a:p>
        </p:txBody>
      </p:sp>
      <p:pic>
        <p:nvPicPr>
          <p:cNvPr id="1401861" name="Picture 1029" descr="arrowhead"/>
          <p:cNvPicPr>
            <a:picLocks noChangeAspect="1" noChangeArrowheads="1"/>
          </p:cNvPicPr>
          <p:nvPr/>
        </p:nvPicPr>
        <p:blipFill>
          <a:blip r:embed="rId2" cstate="print"/>
          <a:srcRect/>
          <a:stretch>
            <a:fillRect/>
          </a:stretch>
        </p:blipFill>
        <p:spPr bwMode="auto">
          <a:xfrm>
            <a:off x="2819400" y="3962400"/>
            <a:ext cx="2286000" cy="2286000"/>
          </a:xfrm>
          <a:prstGeom prst="rect">
            <a:avLst/>
          </a:prstGeom>
          <a:noFill/>
          <a:ln w="9525">
            <a:noFill/>
            <a:miter lim="800000"/>
            <a:headEnd/>
            <a:tailEnd/>
          </a:ln>
        </p:spPr>
      </p:pic>
      <p:sp>
        <p:nvSpPr>
          <p:cNvPr id="1401867" name="Rectangle 1035"/>
          <p:cNvSpPr>
            <a:spLocks noChangeArrowheads="1"/>
          </p:cNvSpPr>
          <p:nvPr/>
        </p:nvSpPr>
        <p:spPr bwMode="auto">
          <a:xfrm>
            <a:off x="609600" y="3657600"/>
            <a:ext cx="2819400" cy="396875"/>
          </a:xfrm>
          <a:prstGeom prst="rect">
            <a:avLst/>
          </a:prstGeom>
          <a:noFill/>
          <a:ln w="9525">
            <a:noFill/>
            <a:miter lim="800000"/>
            <a:headEnd/>
            <a:tailEnd/>
          </a:ln>
        </p:spPr>
        <p:txBody>
          <a:bodyPr>
            <a:spAutoFit/>
          </a:bodyPr>
          <a:lstStyle/>
          <a:p>
            <a:pPr marL="285750" indent="-285750" algn="ctr" eaLnBrk="0" hangingPunct="0">
              <a:spcBef>
                <a:spcPct val="20000"/>
              </a:spcBef>
              <a:buClr>
                <a:schemeClr val="hlink"/>
              </a:buClr>
            </a:pPr>
            <a:r>
              <a:rPr kumimoji="1" lang="en-US" sz="2000" b="1">
                <a:solidFill>
                  <a:schemeClr val="tx2"/>
                </a:solidFill>
                <a:latin typeface="Verdana" pitchFamily="34" charset="0"/>
              </a:rPr>
              <a:t>with projectiles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a:defRPr/>
            </a:pPr>
            <a:r>
              <a:rPr kumimoji="1" lang="en-US" sz="1600">
                <a:solidFill>
                  <a:srgbClr val="000000"/>
                </a:solidFill>
                <a:effectLst>
                  <a:outerShdw blurRad="38100" dist="38100" dir="2700000" algn="tl">
                    <a:srgbClr val="FFFFFF"/>
                  </a:outerShdw>
                </a:effectLst>
                <a:latin typeface="Verdana" pitchFamily="34" charset="0"/>
              </a:rPr>
              <a:t>Hunting / Gathering</a:t>
            </a:r>
          </a:p>
        </p:txBody>
      </p:sp>
      <p:pic>
        <p:nvPicPr>
          <p:cNvPr id="10" name="Picture 9" descr="fire-apb-anim-1.GIF"/>
          <p:cNvPicPr>
            <a:picLocks noChangeAspect="1"/>
          </p:cNvPicPr>
          <p:nvPr/>
        </p:nvPicPr>
        <p:blipFill>
          <a:blip r:embed="rId3" cstate="print"/>
          <a:stretch>
            <a:fillRect/>
          </a:stretch>
        </p:blipFill>
        <p:spPr>
          <a:xfrm>
            <a:off x="5105400" y="4143828"/>
            <a:ext cx="3215638" cy="2009774"/>
          </a:xfrm>
          <a:prstGeom prst="rect">
            <a:avLst/>
          </a:prstGeom>
        </p:spPr>
      </p:pic>
      <p:sp>
        <p:nvSpPr>
          <p:cNvPr id="11" name="Rectangle 1030"/>
          <p:cNvSpPr>
            <a:spLocks noChangeArrowheads="1"/>
          </p:cNvSpPr>
          <p:nvPr/>
        </p:nvSpPr>
        <p:spPr bwMode="auto">
          <a:xfrm>
            <a:off x="4800600" y="4724400"/>
            <a:ext cx="2362200" cy="396875"/>
          </a:xfrm>
          <a:prstGeom prst="rect">
            <a:avLst/>
          </a:prstGeom>
          <a:noFill/>
          <a:ln w="9525">
            <a:noFill/>
            <a:miter lim="800000"/>
            <a:headEnd/>
            <a:tailEnd/>
          </a:ln>
        </p:spPr>
        <p:txBody>
          <a:bodyPr>
            <a:spAutoFit/>
          </a:bodyPr>
          <a:lstStyle/>
          <a:p>
            <a:pPr marL="285750" indent="-285750" algn="ctr" eaLnBrk="0" hangingPunct="0">
              <a:spcBef>
                <a:spcPct val="20000"/>
              </a:spcBef>
              <a:buClr>
                <a:schemeClr val="hlink"/>
              </a:buClr>
            </a:pPr>
            <a:r>
              <a:rPr kumimoji="1" lang="en-US" sz="2000" b="1" dirty="0">
                <a:solidFill>
                  <a:schemeClr val="tx2"/>
                </a:solidFill>
                <a:latin typeface="Verdana" pitchFamily="34" charset="0"/>
              </a:rPr>
              <a:t>and fire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18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18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867" grpId="0"/>
      <p:bldP spid="11" grpId="0"/>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50562" name="Rectangle 1028"/>
          <p:cNvSpPr>
            <a:spLocks noChangeArrowheads="1"/>
          </p:cNvSpPr>
          <p:nvPr/>
        </p:nvSpPr>
        <p:spPr bwMode="auto">
          <a:xfrm>
            <a:off x="1342572" y="2128760"/>
            <a:ext cx="6423553" cy="1071640"/>
          </a:xfrm>
          <a:prstGeom prst="rect">
            <a:avLst/>
          </a:prstGeom>
          <a:noFill/>
          <a:ln w="9525">
            <a:noFill/>
            <a:miter lim="800000"/>
            <a:headEnd/>
            <a:tailEnd/>
          </a:ln>
        </p:spPr>
        <p:txBody>
          <a:bodyPr wrap="none">
            <a:spAutoFit/>
          </a:bodyPr>
          <a:lstStyle/>
          <a:p>
            <a:pPr algn="ctr" eaLnBrk="0" hangingPunct="0">
              <a:lnSpc>
                <a:spcPct val="120000"/>
              </a:lnSpc>
              <a:spcBef>
                <a:spcPct val="20000"/>
              </a:spcBef>
              <a:buClr>
                <a:schemeClr val="hlink"/>
              </a:buClr>
            </a:pPr>
            <a:r>
              <a:rPr kumimoji="1" lang="en-US" sz="2800" b="1" dirty="0">
                <a:solidFill>
                  <a:schemeClr val="tx2"/>
                </a:solidFill>
                <a:latin typeface="Verdana" pitchFamily="34" charset="0"/>
              </a:rPr>
              <a:t>humans became more efficient</a:t>
            </a:r>
            <a:br>
              <a:rPr kumimoji="1" lang="en-US" sz="2800" b="1" dirty="0">
                <a:solidFill>
                  <a:schemeClr val="tx2"/>
                </a:solidFill>
                <a:latin typeface="Verdana" pitchFamily="34" charset="0"/>
              </a:rPr>
            </a:br>
            <a:r>
              <a:rPr kumimoji="1" lang="en-US" sz="2800" b="1" dirty="0">
                <a:solidFill>
                  <a:schemeClr val="tx2"/>
                </a:solidFill>
                <a:latin typeface="Verdana" pitchFamily="34" charset="0"/>
              </a:rPr>
              <a:t>carnivores after 40,000 </a:t>
            </a:r>
            <a:r>
              <a:rPr kumimoji="1" lang="en-US" sz="2800" b="1" dirty="0" err="1">
                <a:solidFill>
                  <a:schemeClr val="tx2"/>
                </a:solidFill>
                <a:latin typeface="Verdana" pitchFamily="34" charset="0"/>
              </a:rPr>
              <a:t>ybp</a:t>
            </a:r>
            <a:endParaRPr kumimoji="1" lang="en-US" sz="2800" b="1" dirty="0">
              <a:solidFill>
                <a:schemeClr val="tx2"/>
              </a:solidFill>
              <a:latin typeface="Verdana" pitchFamily="34" charset="0"/>
            </a:endParaRPr>
          </a:p>
        </p:txBody>
      </p:sp>
      <p:pic>
        <p:nvPicPr>
          <p:cNvPr id="1401861" name="Picture 1029" descr="arrowhead"/>
          <p:cNvPicPr>
            <a:picLocks noChangeAspect="1" noChangeArrowheads="1"/>
          </p:cNvPicPr>
          <p:nvPr/>
        </p:nvPicPr>
        <p:blipFill>
          <a:blip r:embed="rId2" cstate="print"/>
          <a:srcRect/>
          <a:stretch>
            <a:fillRect/>
          </a:stretch>
        </p:blipFill>
        <p:spPr bwMode="auto">
          <a:xfrm>
            <a:off x="2819400" y="3962400"/>
            <a:ext cx="2286000" cy="2286000"/>
          </a:xfrm>
          <a:prstGeom prst="rect">
            <a:avLst/>
          </a:prstGeom>
          <a:noFill/>
          <a:ln w="9525">
            <a:noFill/>
            <a:miter lim="800000"/>
            <a:headEnd/>
            <a:tailEnd/>
          </a:ln>
        </p:spPr>
      </p:pic>
      <p:sp>
        <p:nvSpPr>
          <p:cNvPr id="1401867" name="Rectangle 1035"/>
          <p:cNvSpPr>
            <a:spLocks noChangeArrowheads="1"/>
          </p:cNvSpPr>
          <p:nvPr/>
        </p:nvSpPr>
        <p:spPr bwMode="auto">
          <a:xfrm>
            <a:off x="609600" y="3657600"/>
            <a:ext cx="2819400" cy="396875"/>
          </a:xfrm>
          <a:prstGeom prst="rect">
            <a:avLst/>
          </a:prstGeom>
          <a:noFill/>
          <a:ln w="9525">
            <a:noFill/>
            <a:miter lim="800000"/>
            <a:headEnd/>
            <a:tailEnd/>
          </a:ln>
        </p:spPr>
        <p:txBody>
          <a:bodyPr>
            <a:spAutoFit/>
          </a:bodyPr>
          <a:lstStyle/>
          <a:p>
            <a:pPr marL="285750" indent="-285750" algn="ctr" eaLnBrk="0" hangingPunct="0">
              <a:spcBef>
                <a:spcPct val="20000"/>
              </a:spcBef>
              <a:buClr>
                <a:schemeClr val="hlink"/>
              </a:buClr>
            </a:pPr>
            <a:r>
              <a:rPr kumimoji="1" lang="en-US" sz="2000" b="1">
                <a:solidFill>
                  <a:schemeClr val="tx2"/>
                </a:solidFill>
                <a:latin typeface="Verdana" pitchFamily="34" charset="0"/>
              </a:rPr>
              <a:t>with projectiles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a:defRPr/>
            </a:pPr>
            <a:r>
              <a:rPr kumimoji="1" lang="en-US" sz="1600">
                <a:solidFill>
                  <a:srgbClr val="000000"/>
                </a:solidFill>
                <a:effectLst>
                  <a:outerShdw blurRad="38100" dist="38100" dir="2700000" algn="tl">
                    <a:srgbClr val="FFFFFF"/>
                  </a:outerShdw>
                </a:effectLst>
                <a:latin typeface="Verdana" pitchFamily="34" charset="0"/>
              </a:rPr>
              <a:t>Hunting / Gathering</a:t>
            </a:r>
          </a:p>
        </p:txBody>
      </p:sp>
      <p:pic>
        <p:nvPicPr>
          <p:cNvPr id="9" name="Picture 8" descr="animated_Fire.gif"/>
          <p:cNvPicPr>
            <a:picLocks noChangeAspect="1"/>
          </p:cNvPicPr>
          <p:nvPr/>
        </p:nvPicPr>
        <p:blipFill>
          <a:blip r:embed="rId3" cstate="print">
            <a:lum bright="-11000" contrast="3000"/>
          </a:blip>
          <a:stretch>
            <a:fillRect/>
          </a:stretch>
        </p:blipFill>
        <p:spPr>
          <a:xfrm>
            <a:off x="4876800" y="4038600"/>
            <a:ext cx="3048000" cy="2286000"/>
          </a:xfrm>
          <a:prstGeom prst="rect">
            <a:avLst/>
          </a:prstGeom>
        </p:spPr>
      </p:pic>
      <p:sp>
        <p:nvSpPr>
          <p:cNvPr id="12" name="Rectangle 1030"/>
          <p:cNvSpPr>
            <a:spLocks noChangeArrowheads="1"/>
          </p:cNvSpPr>
          <p:nvPr/>
        </p:nvSpPr>
        <p:spPr bwMode="auto">
          <a:xfrm>
            <a:off x="4800600" y="4724400"/>
            <a:ext cx="2362200" cy="396875"/>
          </a:xfrm>
          <a:prstGeom prst="rect">
            <a:avLst/>
          </a:prstGeom>
          <a:noFill/>
          <a:ln w="9525">
            <a:noFill/>
            <a:miter lim="800000"/>
            <a:headEnd/>
            <a:tailEnd/>
          </a:ln>
        </p:spPr>
        <p:txBody>
          <a:bodyPr>
            <a:spAutoFit/>
          </a:bodyPr>
          <a:lstStyle/>
          <a:p>
            <a:pPr marL="285750" indent="-285750" algn="ctr" eaLnBrk="0" hangingPunct="0">
              <a:spcBef>
                <a:spcPct val="20000"/>
              </a:spcBef>
              <a:buClr>
                <a:schemeClr val="hlink"/>
              </a:buClr>
            </a:pPr>
            <a:r>
              <a:rPr kumimoji="1" lang="en-US" sz="2000" b="1" dirty="0">
                <a:solidFill>
                  <a:schemeClr val="tx2"/>
                </a:solidFill>
                <a:latin typeface="Verdana" pitchFamily="34" charset="0"/>
              </a:rPr>
              <a:t>and fire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18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18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867" grpId="0"/>
      <p:bldP spid="12" grpId="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51586" name="Picture 2"/>
          <p:cNvPicPr>
            <a:picLocks noChangeAspect="1" noChangeArrowheads="1"/>
          </p:cNvPicPr>
          <p:nvPr/>
        </p:nvPicPr>
        <p:blipFill>
          <a:blip r:embed="rId3" cstate="print"/>
          <a:srcRect/>
          <a:stretch>
            <a:fillRect/>
          </a:stretch>
        </p:blipFill>
        <p:spPr bwMode="auto">
          <a:xfrm>
            <a:off x="915988" y="754063"/>
            <a:ext cx="7313612" cy="5265737"/>
          </a:xfrm>
          <a:prstGeom prst="rect">
            <a:avLst/>
          </a:prstGeom>
          <a:noFill/>
          <a:ln w="9525">
            <a:noFill/>
            <a:miter lim="800000"/>
            <a:headEnd/>
            <a:tailEnd/>
          </a:ln>
        </p:spPr>
      </p:pic>
      <p:sp>
        <p:nvSpPr>
          <p:cNvPr id="451587" name="Text Box 3"/>
          <p:cNvSpPr txBox="1">
            <a:spLocks noChangeArrowheads="1"/>
          </p:cNvSpPr>
          <p:nvPr/>
        </p:nvSpPr>
        <p:spPr bwMode="auto">
          <a:xfrm>
            <a:off x="1524000" y="5181600"/>
            <a:ext cx="4832350" cy="533400"/>
          </a:xfrm>
          <a:prstGeom prst="rect">
            <a:avLst/>
          </a:prstGeom>
          <a:solidFill>
            <a:schemeClr val="tx2"/>
          </a:solidFill>
          <a:ln w="76200">
            <a:solidFill>
              <a:srgbClr val="FF9900"/>
            </a:solidFill>
            <a:miter lim="800000"/>
            <a:headEnd/>
            <a:tailEnd/>
          </a:ln>
        </p:spPr>
        <p:txBody>
          <a:bodyPr>
            <a:spAutoFit/>
          </a:bodyPr>
          <a:lstStyle/>
          <a:p>
            <a:pPr algn="ctr"/>
            <a:r>
              <a:rPr lang="en-US" sz="2400" b="1">
                <a:latin typeface="Verdana" pitchFamily="34" charset="0"/>
              </a:rPr>
              <a:t>“Opportunistic hunting”</a:t>
            </a:r>
          </a:p>
        </p:txBody>
      </p:sp>
      <p:sp>
        <p:nvSpPr>
          <p:cNvPr id="451588" name="Text Box 4"/>
          <p:cNvSpPr txBox="1">
            <a:spLocks noChangeArrowheads="1"/>
          </p:cNvSpPr>
          <p:nvPr/>
        </p:nvSpPr>
        <p:spPr bwMode="auto">
          <a:xfrm>
            <a:off x="2347913" y="6339114"/>
            <a:ext cx="4433887" cy="274638"/>
          </a:xfrm>
          <a:prstGeom prst="rect">
            <a:avLst/>
          </a:prstGeom>
          <a:noFill/>
          <a:ln w="9525">
            <a:noFill/>
            <a:miter lim="800000"/>
            <a:headEnd/>
            <a:tailEnd/>
          </a:ln>
        </p:spPr>
        <p:txBody>
          <a:bodyPr wrap="none">
            <a:spAutoFit/>
          </a:bodyPr>
          <a:lstStyle/>
          <a:p>
            <a:pPr algn="ctr"/>
            <a:r>
              <a:rPr lang="en-US" sz="1200" dirty="0">
                <a:latin typeface="Verdana" pitchFamily="34" charset="0"/>
                <a:hlinkClick r:id="rId4"/>
              </a:rPr>
              <a:t>www.newscientist.com/news/news.jsp?id=ns99993085</a:t>
            </a:r>
            <a:endParaRPr lang="en-US" sz="1200" dirty="0">
              <a:latin typeface="Verdana" pitchFamily="34" charset="0"/>
            </a:endParaRPr>
          </a:p>
        </p:txBody>
      </p:sp>
      <p:sp>
        <p:nvSpPr>
          <p:cNvPr id="451589" name="Rectangle 5"/>
          <p:cNvSpPr>
            <a:spLocks noChangeArrowheads="1"/>
          </p:cNvSpPr>
          <p:nvPr/>
        </p:nvSpPr>
        <p:spPr bwMode="auto">
          <a:xfrm>
            <a:off x="2209800" y="4191000"/>
            <a:ext cx="3505200" cy="781050"/>
          </a:xfrm>
          <a:prstGeom prst="rect">
            <a:avLst/>
          </a:prstGeom>
          <a:noFill/>
          <a:ln w="76200">
            <a:solidFill>
              <a:srgbClr val="FF9900"/>
            </a:solidFill>
            <a:miter lim="800000"/>
            <a:headEnd/>
            <a:tailEnd/>
          </a:ln>
        </p:spPr>
        <p:txBody>
          <a:bodyPr wrap="none" anchor="ctr"/>
          <a:lstStyle/>
          <a:p>
            <a:pPr algn="ctr" eaLnBrk="0" hangingPunct="0"/>
            <a:endParaRPr lang="en-US">
              <a:solidFill>
                <a:schemeClr val="folHlink"/>
              </a:solidFill>
            </a:endParaRP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3634" name="Text Box 3"/>
          <p:cNvSpPr txBox="1">
            <a:spLocks noChangeArrowheads="1"/>
          </p:cNvSpPr>
          <p:nvPr/>
        </p:nvSpPr>
        <p:spPr bwMode="auto">
          <a:xfrm>
            <a:off x="1524000" y="5181600"/>
            <a:ext cx="4832350" cy="533400"/>
          </a:xfrm>
          <a:prstGeom prst="rect">
            <a:avLst/>
          </a:prstGeom>
          <a:solidFill>
            <a:schemeClr val="tx2"/>
          </a:solidFill>
          <a:ln w="76200">
            <a:solidFill>
              <a:srgbClr val="FF9900"/>
            </a:solidFill>
            <a:miter lim="800000"/>
            <a:headEnd/>
            <a:tailEnd/>
          </a:ln>
        </p:spPr>
        <p:txBody>
          <a:bodyPr>
            <a:spAutoFit/>
          </a:bodyPr>
          <a:lstStyle/>
          <a:p>
            <a:pPr algn="ctr"/>
            <a:r>
              <a:rPr lang="en-US" sz="2400" b="1">
                <a:latin typeface="Verdana" pitchFamily="34" charset="0"/>
              </a:rPr>
              <a:t>“Opportunistic hunting”</a:t>
            </a:r>
          </a:p>
        </p:txBody>
      </p:sp>
      <p:sp>
        <p:nvSpPr>
          <p:cNvPr id="453635" name="Text Box 4"/>
          <p:cNvSpPr txBox="1">
            <a:spLocks noChangeArrowheads="1"/>
          </p:cNvSpPr>
          <p:nvPr/>
        </p:nvSpPr>
        <p:spPr bwMode="auto">
          <a:xfrm>
            <a:off x="2347913" y="6339114"/>
            <a:ext cx="4433887" cy="274638"/>
          </a:xfrm>
          <a:prstGeom prst="rect">
            <a:avLst/>
          </a:prstGeom>
          <a:noFill/>
          <a:ln w="9525">
            <a:noFill/>
            <a:miter lim="800000"/>
            <a:headEnd/>
            <a:tailEnd/>
          </a:ln>
        </p:spPr>
        <p:txBody>
          <a:bodyPr wrap="none">
            <a:spAutoFit/>
          </a:bodyPr>
          <a:lstStyle/>
          <a:p>
            <a:pPr algn="ctr"/>
            <a:r>
              <a:rPr lang="en-US" sz="1200" dirty="0">
                <a:latin typeface="Verdana" pitchFamily="34" charset="0"/>
                <a:hlinkClick r:id="rId3"/>
              </a:rPr>
              <a:t>www.newscientist.com/news/news.jsp?id=ns99993085</a:t>
            </a:r>
            <a:endParaRPr lang="en-US" sz="1200" dirty="0">
              <a:latin typeface="Verdana" pitchFamily="34" charset="0"/>
            </a:endParaRPr>
          </a:p>
        </p:txBody>
      </p:sp>
      <p:sp>
        <p:nvSpPr>
          <p:cNvPr id="7" name="Text Box 3"/>
          <p:cNvSpPr txBox="1">
            <a:spLocks noChangeArrowheads="1"/>
          </p:cNvSpPr>
          <p:nvPr/>
        </p:nvSpPr>
        <p:spPr bwMode="auto">
          <a:xfrm>
            <a:off x="914400" y="1905000"/>
            <a:ext cx="7315200" cy="2971800"/>
          </a:xfrm>
          <a:prstGeom prst="rect">
            <a:avLst/>
          </a:prstGeom>
          <a:solidFill>
            <a:schemeClr val="tx2"/>
          </a:solidFill>
          <a:ln w="76200">
            <a:solidFill>
              <a:srgbClr val="FF9900"/>
            </a:solidFill>
            <a:miter lim="800000"/>
            <a:headEnd/>
            <a:tailEnd/>
          </a:ln>
        </p:spPr>
        <p:txBody>
          <a:bodyPr/>
          <a:lstStyle/>
          <a:p>
            <a:pPr algn="ctr"/>
            <a:endParaRPr lang="en-US" sz="2400" b="1">
              <a:latin typeface="Verdana" pitchFamily="34" charset="0"/>
            </a:endParaRPr>
          </a:p>
          <a:p>
            <a:pPr algn="ctr"/>
            <a:endParaRPr lang="en-US" sz="2400" b="1">
              <a:latin typeface="Verdana" pitchFamily="34" charset="0"/>
            </a:endParaRPr>
          </a:p>
          <a:p>
            <a:pPr algn="ctr"/>
            <a:endParaRPr lang="en-US" sz="2400" b="1">
              <a:latin typeface="Verdana" pitchFamily="34" charset="0"/>
            </a:endParaRPr>
          </a:p>
          <a:p>
            <a:pPr algn="ctr"/>
            <a:r>
              <a:rPr lang="en-US" sz="2400" b="1">
                <a:latin typeface="Verdana" pitchFamily="34" charset="0"/>
              </a:rPr>
              <a:t>replaced by new technologies, inventions, strategies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5681" name="Text Box 2"/>
          <p:cNvSpPr txBox="1">
            <a:spLocks noChangeArrowheads="1"/>
          </p:cNvSpPr>
          <p:nvPr/>
        </p:nvSpPr>
        <p:spPr bwMode="auto">
          <a:xfrm>
            <a:off x="1701591" y="6248400"/>
            <a:ext cx="5708615" cy="369332"/>
          </a:xfrm>
          <a:prstGeom prst="rect">
            <a:avLst/>
          </a:prstGeom>
          <a:noFill/>
          <a:ln w="9525">
            <a:noFill/>
            <a:miter lim="800000"/>
            <a:headEnd/>
            <a:tailEnd/>
          </a:ln>
        </p:spPr>
        <p:txBody>
          <a:bodyPr wrap="none">
            <a:spAutoFit/>
          </a:bodyPr>
          <a:lstStyle/>
          <a:p>
            <a:pPr algn="ctr">
              <a:lnSpc>
                <a:spcPct val="150000"/>
              </a:lnSpc>
            </a:pPr>
            <a:r>
              <a:rPr lang="en-US" sz="1200" i="1" dirty="0">
                <a:latin typeface="Verdana" pitchFamily="34" charset="0"/>
              </a:rPr>
              <a:t>Understanding Physical Anthropology and Archaeology, </a:t>
            </a:r>
            <a:r>
              <a:rPr lang="en-US" sz="1200" i="1" dirty="0" smtClean="0">
                <a:latin typeface="Verdana" pitchFamily="34" charset="0"/>
              </a:rPr>
              <a:t>11</a:t>
            </a:r>
            <a:r>
              <a:rPr lang="en-US" sz="1200" i="1" baseline="30000" dirty="0" smtClean="0">
                <a:latin typeface="Verdana" pitchFamily="34" charset="0"/>
              </a:rPr>
              <a:t>th </a:t>
            </a:r>
            <a:r>
              <a:rPr lang="en-US" sz="1200" i="1" dirty="0">
                <a:latin typeface="Verdana" pitchFamily="34" charset="0"/>
              </a:rPr>
              <a:t>ed</a:t>
            </a:r>
            <a:r>
              <a:rPr lang="en-US" sz="1200" dirty="0">
                <a:latin typeface="Verdana" pitchFamily="34" charset="0"/>
              </a:rPr>
              <a:t>., p. </a:t>
            </a:r>
            <a:r>
              <a:rPr lang="en-US" sz="1200" dirty="0" smtClean="0">
                <a:latin typeface="Verdana" pitchFamily="34" charset="0"/>
              </a:rPr>
              <a:t>298</a:t>
            </a:r>
            <a:endParaRPr lang="en-US" sz="1200" dirty="0">
              <a:latin typeface="Verdana" pitchFamily="34" charset="0"/>
            </a:endParaRPr>
          </a:p>
        </p:txBody>
      </p:sp>
      <p:sp>
        <p:nvSpPr>
          <p:cNvPr id="455682" name="Text Box 3"/>
          <p:cNvSpPr txBox="1">
            <a:spLocks noChangeArrowheads="1"/>
          </p:cNvSpPr>
          <p:nvPr/>
        </p:nvSpPr>
        <p:spPr bwMode="auto">
          <a:xfrm>
            <a:off x="533400" y="5791200"/>
            <a:ext cx="8077200" cy="338041"/>
          </a:xfrm>
          <a:prstGeom prst="rect">
            <a:avLst/>
          </a:prstGeom>
          <a:noFill/>
          <a:ln w="9525">
            <a:noFill/>
            <a:miter lim="800000"/>
            <a:headEnd/>
            <a:tailEnd/>
          </a:ln>
        </p:spPr>
        <p:txBody>
          <a:bodyPr>
            <a:spAutoFit/>
          </a:bodyPr>
          <a:lstStyle/>
          <a:p>
            <a:pPr algn="ctr">
              <a:lnSpc>
                <a:spcPct val="110000"/>
              </a:lnSpc>
            </a:pPr>
            <a:r>
              <a:rPr lang="en-US" sz="1600" b="1" dirty="0">
                <a:latin typeface="Verdana" pitchFamily="34" charset="0"/>
              </a:rPr>
              <a:t>Magdalenian Spear-thrower (atlatl).  Note the carving</a:t>
            </a:r>
            <a:r>
              <a:rPr lang="en-US" sz="1600" b="1" dirty="0">
                <a:solidFill>
                  <a:schemeClr val="tx2"/>
                </a:solidFill>
                <a:latin typeface="Verdana" pitchFamily="34" charset="0"/>
              </a:rPr>
              <a:t>.</a:t>
            </a:r>
          </a:p>
        </p:txBody>
      </p:sp>
      <p:pic>
        <p:nvPicPr>
          <p:cNvPr id="455683" name="Picture 4" descr="Turn81311"/>
          <p:cNvPicPr>
            <a:picLocks noChangeAspect="1" noChangeArrowheads="1"/>
          </p:cNvPicPr>
          <p:nvPr/>
        </p:nvPicPr>
        <p:blipFill>
          <a:blip r:embed="rId3" cstate="print"/>
          <a:srcRect/>
          <a:stretch>
            <a:fillRect/>
          </a:stretch>
        </p:blipFill>
        <p:spPr bwMode="auto">
          <a:xfrm>
            <a:off x="914400" y="2430914"/>
            <a:ext cx="7315200" cy="28051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1862591" y="6339114"/>
            <a:ext cx="5414962" cy="274637"/>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dirty="0">
                <a:solidFill>
                  <a:schemeClr val="tx2"/>
                </a:solidFill>
                <a:hlinkClick r:id="rId3"/>
              </a:rPr>
              <a:t>http://news.nationalgeographic.com/news/2005/11/1110_051110_europe.html</a:t>
            </a:r>
            <a:endParaRPr kumimoji="1" lang="en-US" sz="1200" dirty="0">
              <a:solidFill>
                <a:schemeClr val="tx2"/>
              </a:solidFill>
            </a:endParaRPr>
          </a:p>
        </p:txBody>
      </p:sp>
      <p:pic>
        <p:nvPicPr>
          <p:cNvPr id="252931" name="Picture 4"/>
          <p:cNvPicPr>
            <a:picLocks noChangeAspect="1" noChangeArrowheads="1"/>
          </p:cNvPicPr>
          <p:nvPr/>
        </p:nvPicPr>
        <p:blipFill>
          <a:blip r:embed="rId4" cstate="print"/>
          <a:srcRect/>
          <a:stretch>
            <a:fillRect/>
          </a:stretch>
        </p:blipFill>
        <p:spPr bwMode="auto">
          <a:xfrm>
            <a:off x="915988" y="685800"/>
            <a:ext cx="7313612"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57730" name="Picture 4" descr="Cro_Mag_hunting1"/>
          <p:cNvPicPr>
            <a:picLocks noChangeAspect="1" noChangeArrowheads="1"/>
          </p:cNvPicPr>
          <p:nvPr/>
        </p:nvPicPr>
        <p:blipFill>
          <a:blip r:embed="rId3" cstate="print"/>
          <a:srcRect/>
          <a:stretch>
            <a:fillRect/>
          </a:stretch>
        </p:blipFill>
        <p:spPr bwMode="auto">
          <a:xfrm>
            <a:off x="1389744" y="-14514"/>
            <a:ext cx="6383315" cy="6858000"/>
          </a:xfrm>
          <a:prstGeom prst="rect">
            <a:avLst/>
          </a:prstGeom>
          <a:noFill/>
          <a:ln w="9525">
            <a:noFill/>
            <a:miter lim="800000"/>
            <a:headEnd/>
            <a:tailEnd/>
          </a:ln>
        </p:spPr>
      </p:pic>
      <p:sp>
        <p:nvSpPr>
          <p:cNvPr id="457731" name="Text Box 6"/>
          <p:cNvSpPr txBox="1">
            <a:spLocks noChangeArrowheads="1"/>
          </p:cNvSpPr>
          <p:nvPr/>
        </p:nvSpPr>
        <p:spPr bwMode="auto">
          <a:xfrm>
            <a:off x="2957374" y="5987142"/>
            <a:ext cx="3231975" cy="621709"/>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2000" b="1" i="1" dirty="0">
                <a:solidFill>
                  <a:schemeClr val="tx2"/>
                </a:solidFill>
                <a:latin typeface="Verdana" pitchFamily="34" charset="0"/>
              </a:rPr>
              <a:t>Cro-Magnon </a:t>
            </a:r>
            <a:r>
              <a:rPr kumimoji="1" lang="en-US" sz="2000" b="1" dirty="0">
                <a:solidFill>
                  <a:schemeClr val="tx2"/>
                </a:solidFill>
                <a:latin typeface="Verdana" pitchFamily="34" charset="0"/>
              </a:rPr>
              <a:t>hunters.</a:t>
            </a:r>
            <a:endParaRPr kumimoji="1" lang="en-US" sz="1400" b="1" dirty="0">
              <a:solidFill>
                <a:schemeClr val="tx2"/>
              </a:solidFill>
              <a:latin typeface="Verdana" pitchFamily="34" charset="0"/>
            </a:endParaRPr>
          </a:p>
          <a:p>
            <a:pPr algn="ctr" eaLnBrk="0" hangingPunct="0">
              <a:spcBef>
                <a:spcPct val="20000"/>
              </a:spcBef>
              <a:buClr>
                <a:schemeClr val="hlink"/>
              </a:buClr>
            </a:pPr>
            <a:r>
              <a:rPr kumimoji="1" lang="en-US" sz="1200" dirty="0">
                <a:solidFill>
                  <a:schemeClr val="tx2"/>
                </a:solidFill>
                <a:latin typeface="Verdana" pitchFamily="34" charset="0"/>
              </a:rPr>
              <a:t>Time-Life,</a:t>
            </a:r>
            <a:r>
              <a:rPr kumimoji="1" lang="en-US" sz="1200" i="1" dirty="0">
                <a:solidFill>
                  <a:schemeClr val="tx2"/>
                </a:solidFill>
                <a:latin typeface="Verdana" pitchFamily="34" charset="0"/>
              </a:rPr>
              <a:t> Cro-Magnon Man, </a:t>
            </a:r>
            <a:r>
              <a:rPr kumimoji="1" lang="en-US" sz="1200" dirty="0">
                <a:solidFill>
                  <a:schemeClr val="tx2"/>
                </a:solidFill>
                <a:latin typeface="Verdana" pitchFamily="34" charset="0"/>
              </a:rPr>
              <a:t>p. </a:t>
            </a:r>
            <a:r>
              <a:rPr kumimoji="1" lang="en-US" sz="1200" dirty="0" smtClean="0">
                <a:solidFill>
                  <a:schemeClr val="tx2"/>
                </a:solidFill>
                <a:latin typeface="Verdana" pitchFamily="34" charset="0"/>
              </a:rPr>
              <a:t>29</a:t>
            </a:r>
            <a:endParaRPr kumimoji="1" lang="en-US" sz="1200" dirty="0">
              <a:solidFill>
                <a:schemeClr val="tx2"/>
              </a:solidFill>
              <a:latin typeface="Verdana" pitchFamily="34" charset="0"/>
            </a:endParaRP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3"/>
          <p:cNvSpPr>
            <a:spLocks noGrp="1" noChangeArrowheads="1"/>
          </p:cNvSpPr>
          <p:nvPr>
            <p:ph type="body" idx="1"/>
          </p:nvPr>
        </p:nvSpPr>
        <p:spPr>
          <a:xfrm>
            <a:off x="915988" y="2185988"/>
            <a:ext cx="7313612" cy="3452812"/>
          </a:xfrm>
        </p:spPr>
        <p:txBody>
          <a:bodyPr/>
          <a:lstStyle/>
          <a:p>
            <a:pPr marL="0" indent="342900" algn="ctr">
              <a:lnSpc>
                <a:spcPct val="130000"/>
              </a:lnSpc>
              <a:buFontTx/>
              <a:buNone/>
            </a:pPr>
            <a:r>
              <a:rPr lang="en-US" b="1" smtClean="0"/>
              <a:t>Late Pleistocene modern humans</a:t>
            </a:r>
          </a:p>
          <a:p>
            <a:pPr marL="0" indent="342900" algn="ctr">
              <a:lnSpc>
                <a:spcPct val="130000"/>
              </a:lnSpc>
              <a:buFontTx/>
              <a:buNone/>
            </a:pPr>
            <a:r>
              <a:rPr lang="en-US" b="1" smtClean="0"/>
              <a:t>are not the same as </a:t>
            </a:r>
          </a:p>
          <a:p>
            <a:pPr marL="0" indent="342900" algn="ctr">
              <a:lnSpc>
                <a:spcPct val="130000"/>
              </a:lnSpc>
              <a:buFontTx/>
              <a:buNone/>
            </a:pPr>
            <a:r>
              <a:rPr lang="en-US" b="1" smtClean="0"/>
              <a:t>Post-Pleistocene modern humans</a:t>
            </a:r>
            <a:endParaRPr lang="en-US" sz="2400" b="1" smtClean="0"/>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3"/>
          <p:cNvSpPr>
            <a:spLocks noGrp="1" noChangeArrowheads="1"/>
          </p:cNvSpPr>
          <p:nvPr>
            <p:ph type="body" idx="1"/>
          </p:nvPr>
        </p:nvSpPr>
        <p:spPr>
          <a:xfrm>
            <a:off x="915988" y="3124200"/>
            <a:ext cx="7313612" cy="1554163"/>
          </a:xfrm>
        </p:spPr>
        <p:txBody>
          <a:bodyPr/>
          <a:lstStyle/>
          <a:p>
            <a:pPr marL="0" indent="342900" algn="ctr">
              <a:lnSpc>
                <a:spcPct val="140000"/>
              </a:lnSpc>
              <a:buFontTx/>
              <a:buNone/>
            </a:pPr>
            <a:r>
              <a:rPr lang="en-US" b="1" smtClean="0"/>
              <a:t>modern hunting – gathering</a:t>
            </a:r>
          </a:p>
          <a:p>
            <a:pPr marL="0" indent="342900" algn="ctr">
              <a:lnSpc>
                <a:spcPct val="140000"/>
              </a:lnSpc>
              <a:buFontTx/>
              <a:buNone/>
            </a:pPr>
            <a:r>
              <a:rPr lang="en-US" b="1" smtClean="0"/>
              <a:t>is Post-Pleistocene</a:t>
            </a:r>
            <a:endParaRPr lang="en-US" sz="2400" b="1" smtClean="0"/>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3"/>
          <p:cNvSpPr>
            <a:spLocks noGrp="1" noChangeArrowheads="1"/>
          </p:cNvSpPr>
          <p:nvPr>
            <p:ph type="body" idx="1"/>
          </p:nvPr>
        </p:nvSpPr>
        <p:spPr>
          <a:xfrm>
            <a:off x="915988" y="2438400"/>
            <a:ext cx="7313612" cy="2722563"/>
          </a:xfrm>
        </p:spPr>
        <p:txBody>
          <a:bodyPr/>
          <a:lstStyle/>
          <a:p>
            <a:pPr marL="0" indent="0" algn="ctr">
              <a:lnSpc>
                <a:spcPct val="130000"/>
              </a:lnSpc>
              <a:buFontTx/>
              <a:buNone/>
            </a:pPr>
            <a:r>
              <a:rPr lang="en-US" b="1" smtClean="0"/>
              <a:t>Post-Pleistocene change in body size and sexual dimorphism reflects a shift</a:t>
            </a:r>
          </a:p>
          <a:p>
            <a:pPr marL="0" indent="0" algn="ctr">
              <a:lnSpc>
                <a:spcPct val="130000"/>
              </a:lnSpc>
              <a:buFontTx/>
              <a:buNone/>
            </a:pPr>
            <a:r>
              <a:rPr lang="en-US" b="1" smtClean="0"/>
              <a:t>in subsistence strategy</a:t>
            </a:r>
            <a:endParaRPr lang="en-US" sz="2400" b="1" smtClean="0"/>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3"/>
          <p:cNvSpPr>
            <a:spLocks noGrp="1" noChangeArrowheads="1"/>
          </p:cNvSpPr>
          <p:nvPr>
            <p:ph type="body" idx="1"/>
          </p:nvPr>
        </p:nvSpPr>
        <p:spPr>
          <a:xfrm>
            <a:off x="915988" y="2514600"/>
            <a:ext cx="7313612" cy="2625725"/>
          </a:xfrm>
        </p:spPr>
        <p:txBody>
          <a:bodyPr/>
          <a:lstStyle/>
          <a:p>
            <a:pPr marL="0" indent="0" algn="ctr">
              <a:lnSpc>
                <a:spcPct val="130000"/>
              </a:lnSpc>
              <a:buFontTx/>
              <a:buNone/>
            </a:pPr>
            <a:r>
              <a:rPr lang="en-US" b="1" smtClean="0"/>
              <a:t>Post-Pleistocene moderns are smaller and have less sexual dimorphism than Pleistocene moderns</a:t>
            </a:r>
            <a:endParaRPr lang="en-US" sz="2400" b="1" smtClean="0"/>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8003" name="Rectangle 3"/>
          <p:cNvSpPr>
            <a:spLocks noGrp="1" noChangeArrowheads="1"/>
          </p:cNvSpPr>
          <p:nvPr>
            <p:ph type="body" idx="1"/>
          </p:nvPr>
        </p:nvSpPr>
        <p:spPr>
          <a:xfrm>
            <a:off x="1068388" y="3886200"/>
            <a:ext cx="6932612" cy="1954213"/>
          </a:xfrm>
        </p:spPr>
        <p:txBody>
          <a:bodyPr>
            <a:spAutoFit/>
          </a:bodyPr>
          <a:lstStyle/>
          <a:p>
            <a:pPr marL="285750" indent="-285750">
              <a:lnSpc>
                <a:spcPct val="110000"/>
              </a:lnSpc>
            </a:pPr>
            <a:r>
              <a:rPr lang="en-US" sz="2400" b="1" smtClean="0"/>
              <a:t>considerable male - male competition for females</a:t>
            </a:r>
          </a:p>
          <a:p>
            <a:pPr marL="514350" lvl="1" indent="0">
              <a:lnSpc>
                <a:spcPct val="40000"/>
              </a:lnSpc>
              <a:buFontTx/>
              <a:buNone/>
            </a:pPr>
            <a:endParaRPr lang="en-US" sz="2000" b="1" smtClean="0"/>
          </a:p>
          <a:p>
            <a:pPr marL="285750" indent="-285750">
              <a:lnSpc>
                <a:spcPct val="110000"/>
              </a:lnSpc>
            </a:pPr>
            <a:r>
              <a:rPr lang="en-US" sz="2400" b="1" smtClean="0"/>
              <a:t>different male / female foraging strategies</a:t>
            </a:r>
          </a:p>
        </p:txBody>
      </p:sp>
      <p:sp>
        <p:nvSpPr>
          <p:cNvPr id="463874" name="Rectangle 4"/>
          <p:cNvSpPr>
            <a:spLocks noChangeArrowheads="1"/>
          </p:cNvSpPr>
          <p:nvPr/>
        </p:nvSpPr>
        <p:spPr bwMode="auto">
          <a:xfrm>
            <a:off x="915988" y="2286000"/>
            <a:ext cx="7313612" cy="1260475"/>
          </a:xfrm>
          <a:prstGeom prst="rect">
            <a:avLst/>
          </a:prstGeom>
          <a:noFill/>
          <a:ln w="9525">
            <a:noFill/>
            <a:miter lim="800000"/>
            <a:headEnd/>
            <a:tailEnd/>
          </a:ln>
        </p:spPr>
        <p:txBody>
          <a:bodyPr wrap="none"/>
          <a:lstStyle/>
          <a:p>
            <a:pPr algn="ctr" eaLnBrk="0" hangingPunct="0">
              <a:lnSpc>
                <a:spcPct val="120000"/>
              </a:lnSpc>
              <a:spcBef>
                <a:spcPct val="20000"/>
              </a:spcBef>
              <a:buClr>
                <a:schemeClr val="hlink"/>
              </a:buClr>
            </a:pPr>
            <a:r>
              <a:rPr kumimoji="1" lang="en-US" sz="3200" b="1">
                <a:latin typeface="Verdana" pitchFamily="34" charset="0"/>
              </a:rPr>
              <a:t>high levels of sexual dimorphism</a:t>
            </a:r>
            <a:br>
              <a:rPr kumimoji="1" lang="en-US" sz="3200" b="1">
                <a:latin typeface="Verdana" pitchFamily="34" charset="0"/>
              </a:rPr>
            </a:br>
            <a:r>
              <a:rPr kumimoji="1" lang="en-US" sz="3200" b="1">
                <a:latin typeface="Verdana" pitchFamily="34" charset="0"/>
              </a:rPr>
              <a:t>and robust males reflect</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80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9027" name="Rectangle 3"/>
          <p:cNvSpPr>
            <a:spLocks noGrp="1" noChangeArrowheads="1"/>
          </p:cNvSpPr>
          <p:nvPr>
            <p:ph type="body" idx="1"/>
          </p:nvPr>
        </p:nvSpPr>
        <p:spPr>
          <a:xfrm>
            <a:off x="869950" y="3894138"/>
            <a:ext cx="7340600" cy="579437"/>
          </a:xfrm>
        </p:spPr>
        <p:txBody>
          <a:bodyPr>
            <a:spAutoFit/>
          </a:bodyPr>
          <a:lstStyle/>
          <a:p>
            <a:pPr marL="285750" indent="-285750" algn="ctr">
              <a:buFontTx/>
              <a:buNone/>
            </a:pPr>
            <a:r>
              <a:rPr lang="en-US" b="1" smtClean="0"/>
              <a:t>Yes</a:t>
            </a:r>
            <a:endParaRPr lang="en-US" sz="2400" b="1" smtClean="0"/>
          </a:p>
        </p:txBody>
      </p:sp>
      <p:sp>
        <p:nvSpPr>
          <p:cNvPr id="464898" name="Rectangle 4"/>
          <p:cNvSpPr>
            <a:spLocks noChangeArrowheads="1"/>
          </p:cNvSpPr>
          <p:nvPr/>
        </p:nvSpPr>
        <p:spPr bwMode="auto">
          <a:xfrm>
            <a:off x="1655277" y="2965450"/>
            <a:ext cx="5812810" cy="584775"/>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dirty="0">
                <a:latin typeface="Verdana" pitchFamily="34" charset="0"/>
              </a:rPr>
              <a:t>Do hunters waste </a:t>
            </a:r>
            <a:r>
              <a:rPr kumimoji="1" lang="en-US" sz="3200" b="1" dirty="0" smtClean="0">
                <a:latin typeface="Verdana" pitchFamily="34" charset="0"/>
              </a:rPr>
              <a:t>food ?</a:t>
            </a:r>
            <a:endParaRPr kumimoji="1" lang="en-US" sz="3200" b="1" dirty="0">
              <a:latin typeface="Verdana" pitchFamily="34" charset="0"/>
            </a:endParaRP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90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027"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65922" name="Picture 3" descr="24_96"/>
          <p:cNvPicPr>
            <a:picLocks noChangeAspect="1" noChangeArrowheads="1"/>
          </p:cNvPicPr>
          <p:nvPr/>
        </p:nvPicPr>
        <p:blipFill>
          <a:blip r:embed="rId3" cstate="print">
            <a:lum bright="26000" contrast="-33000"/>
          </a:blip>
          <a:srcRect/>
          <a:stretch>
            <a:fillRect/>
          </a:stretch>
        </p:blipFill>
        <p:spPr bwMode="auto">
          <a:xfrm>
            <a:off x="2400300" y="228600"/>
            <a:ext cx="434340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ext Box 2"/>
          <p:cNvSpPr txBox="1">
            <a:spLocks noChangeArrowheads="1"/>
          </p:cNvSpPr>
          <p:nvPr/>
        </p:nvSpPr>
        <p:spPr bwMode="auto">
          <a:xfrm>
            <a:off x="915988" y="1752600"/>
            <a:ext cx="7313612" cy="4572000"/>
          </a:xfrm>
          <a:prstGeom prst="rect">
            <a:avLst/>
          </a:prstGeom>
          <a:noFill/>
          <a:ln w="9525">
            <a:noFill/>
            <a:miter lim="800000"/>
            <a:headEnd/>
            <a:tailEnd/>
          </a:ln>
        </p:spPr>
        <p:txBody>
          <a:bodyPr/>
          <a:lstStyle/>
          <a:p>
            <a:pPr algn="ctr" eaLnBrk="0" hangingPunct="0"/>
            <a:r>
              <a:rPr lang="en-US" sz="2800" b="1" dirty="0"/>
              <a:t>The audience was questioning the lecturer who had just spoken on big game hunting in Africa. </a:t>
            </a:r>
          </a:p>
          <a:p>
            <a:pPr algn="ctr" eaLnBrk="0" hangingPunct="0">
              <a:lnSpc>
                <a:spcPct val="50000"/>
              </a:lnSpc>
            </a:pPr>
            <a:endParaRPr lang="en-US" sz="2800" b="1" dirty="0"/>
          </a:p>
          <a:p>
            <a:pPr algn="ctr" eaLnBrk="0" hangingPunct="0"/>
            <a:r>
              <a:rPr lang="en-US" sz="2800" b="1" dirty="0"/>
              <a:t>“Is it true,” asked a woman, “that wild beasts in the jungle won’t harm you if you carry a </a:t>
            </a:r>
            <a:r>
              <a:rPr lang="en-US" sz="2800" b="1" dirty="0" smtClean="0"/>
              <a:t>torch ?”</a:t>
            </a:r>
            <a:endParaRPr lang="en-US" sz="2800" b="1" dirty="0"/>
          </a:p>
          <a:p>
            <a:pPr algn="ctr" eaLnBrk="0" hangingPunct="0">
              <a:lnSpc>
                <a:spcPct val="50000"/>
              </a:lnSpc>
            </a:pPr>
            <a:endParaRPr lang="en-US" sz="2800" b="1" dirty="0"/>
          </a:p>
          <a:p>
            <a:pPr algn="ctr" eaLnBrk="0" hangingPunct="0"/>
            <a:r>
              <a:rPr lang="en-US" sz="2800" b="1" dirty="0"/>
              <a:t>“That depends,” the lecturer said, “on how fast you carry it.”</a:t>
            </a:r>
          </a:p>
          <a:p>
            <a:pPr algn="ctr" eaLnBrk="0" hangingPunct="0"/>
            <a:endParaRPr lang="en-US" sz="1400" b="1" dirty="0"/>
          </a:p>
          <a:p>
            <a:pPr eaLnBrk="0" hangingPunct="0">
              <a:lnSpc>
                <a:spcPct val="0"/>
              </a:lnSpc>
            </a:pPr>
            <a:endParaRPr lang="en-US" sz="1600" b="1" dirty="0"/>
          </a:p>
          <a:p>
            <a:pPr algn="ctr" eaLnBrk="0" hangingPunct="0">
              <a:lnSpc>
                <a:spcPct val="50000"/>
              </a:lnSpc>
            </a:pPr>
            <a:endParaRPr lang="en-US" sz="2000" i="1" dirty="0"/>
          </a:p>
          <a:p>
            <a:pPr algn="ctr" eaLnBrk="0" hangingPunct="0"/>
            <a:r>
              <a:rPr lang="en-US" sz="1200" i="1" dirty="0"/>
              <a:t>Duluth Budgeter</a:t>
            </a:r>
            <a:r>
              <a:rPr lang="en-US" sz="1200" dirty="0"/>
              <a:t>, Sunday, August 21, </a:t>
            </a:r>
            <a:r>
              <a:rPr lang="en-US" sz="1200" dirty="0" smtClean="0"/>
              <a:t>1988</a:t>
            </a:r>
            <a:endParaRPr lang="en-US" sz="12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1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68994" name="Picture 1026" descr="24_11"/>
          <p:cNvPicPr>
            <a:picLocks noChangeAspect="1" noChangeArrowheads="1"/>
          </p:cNvPicPr>
          <p:nvPr/>
        </p:nvPicPr>
        <p:blipFill>
          <a:blip r:embed="rId3" cstate="print"/>
          <a:srcRect/>
          <a:stretch>
            <a:fillRect/>
          </a:stretch>
        </p:blipFill>
        <p:spPr bwMode="auto">
          <a:xfrm>
            <a:off x="-152400" y="381000"/>
            <a:ext cx="9458325" cy="6378575"/>
          </a:xfrm>
          <a:prstGeom prst="rect">
            <a:avLst/>
          </a:prstGeom>
          <a:noFill/>
          <a:ln w="9525">
            <a:noFill/>
            <a:miter lim="800000"/>
            <a:headEnd/>
            <a:tailEnd/>
          </a:ln>
        </p:spPr>
      </p:pic>
      <p:sp>
        <p:nvSpPr>
          <p:cNvPr id="468995" name="Text Box 1029"/>
          <p:cNvSpPr txBox="1">
            <a:spLocks noChangeArrowheads="1"/>
          </p:cNvSpPr>
          <p:nvPr/>
        </p:nvSpPr>
        <p:spPr bwMode="auto">
          <a:xfrm>
            <a:off x="1104900" y="2320925"/>
            <a:ext cx="2705100" cy="1914525"/>
          </a:xfrm>
          <a:prstGeom prst="rect">
            <a:avLst/>
          </a:prstGeom>
          <a:noFill/>
          <a:ln w="9525">
            <a:noFill/>
            <a:miter lim="800000"/>
            <a:headEnd/>
            <a:tailEnd/>
          </a:ln>
        </p:spPr>
        <p:txBody>
          <a:bodyPr>
            <a:spAutoFit/>
          </a:bodyPr>
          <a:lstStyle/>
          <a:p>
            <a:pPr algn="ctr" eaLnBrk="0" hangingPunct="0">
              <a:spcBef>
                <a:spcPct val="20000"/>
              </a:spcBef>
              <a:buClr>
                <a:srgbClr val="808000"/>
              </a:buClr>
            </a:pPr>
            <a:r>
              <a:rPr kumimoji="1" lang="en-US" sz="2800" b="1" dirty="0">
                <a:ln cmpd="sng">
                  <a:solidFill>
                    <a:schemeClr val="tx1"/>
                  </a:solidFill>
                </a:ln>
                <a:solidFill>
                  <a:srgbClr val="FFCC99"/>
                </a:solidFill>
                <a:latin typeface="Verdana" pitchFamily="34" charset="0"/>
              </a:rPr>
              <a:t>Hunting / Gathering /</a:t>
            </a:r>
          </a:p>
          <a:p>
            <a:pPr algn="ctr" eaLnBrk="0" hangingPunct="0">
              <a:spcBef>
                <a:spcPct val="20000"/>
              </a:spcBef>
              <a:buClr>
                <a:srgbClr val="808000"/>
              </a:buClr>
            </a:pPr>
            <a:r>
              <a:rPr kumimoji="1" lang="en-US" sz="2800" b="1" dirty="0">
                <a:ln cmpd="sng">
                  <a:solidFill>
                    <a:schemeClr val="tx1"/>
                  </a:solidFill>
                </a:ln>
                <a:solidFill>
                  <a:srgbClr val="FFCC99"/>
                </a:solidFill>
                <a:latin typeface="Verdana" pitchFamily="34" charset="0"/>
              </a:rPr>
              <a:t>Collecting</a:t>
            </a:r>
          </a:p>
          <a:p>
            <a:pPr algn="ctr" eaLnBrk="0" hangingPunct="0">
              <a:spcBef>
                <a:spcPct val="20000"/>
              </a:spcBef>
              <a:buClr>
                <a:srgbClr val="808000"/>
              </a:buClr>
            </a:pPr>
            <a:r>
              <a:rPr kumimoji="1" lang="en-US" sz="2400" b="1" dirty="0">
                <a:ln cmpd="sng">
                  <a:solidFill>
                    <a:schemeClr val="tx1"/>
                  </a:solidFill>
                </a:ln>
                <a:solidFill>
                  <a:srgbClr val="FFCC99"/>
                </a:solidFill>
                <a:latin typeface="Verdana" pitchFamily="34" charset="0"/>
              </a:rPr>
              <a:t>(foraging)</a:t>
            </a:r>
          </a:p>
        </p:txBody>
      </p:sp>
      <p:sp>
        <p:nvSpPr>
          <p:cNvPr id="4" name="Text Box 1029"/>
          <p:cNvSpPr txBox="1">
            <a:spLocks noChangeArrowheads="1"/>
          </p:cNvSpPr>
          <p:nvPr/>
        </p:nvSpPr>
        <p:spPr bwMode="auto">
          <a:xfrm>
            <a:off x="914400" y="4821805"/>
            <a:ext cx="7315200" cy="1274195"/>
          </a:xfrm>
          <a:prstGeom prst="rect">
            <a:avLst/>
          </a:prstGeom>
          <a:gradFill flip="none" rotWithShape="1">
            <a:gsLst>
              <a:gs pos="21000">
                <a:srgbClr val="FFCC99">
                  <a:alpha val="71000"/>
                </a:srgbClr>
              </a:gs>
              <a:gs pos="58000">
                <a:srgbClr val="FFCC99"/>
              </a:gs>
            </a:gsLst>
            <a:lin ang="5400000" scaled="1"/>
            <a:tileRect/>
          </a:gradFill>
          <a:ln w="9525">
            <a:noFill/>
            <a:miter lim="800000"/>
            <a:headEnd/>
            <a:tailEnd/>
          </a:ln>
        </p:spPr>
        <p:txBody>
          <a:bodyPr>
            <a:spAutoFit/>
          </a:bodyPr>
          <a:lstStyle/>
          <a:p>
            <a:pPr algn="ctr" eaLnBrk="0" hangingPunct="0">
              <a:spcBef>
                <a:spcPct val="20000"/>
              </a:spcBef>
              <a:buClr>
                <a:srgbClr val="808000"/>
              </a:buClr>
              <a:defRPr/>
            </a:pPr>
            <a:r>
              <a:rPr kumimoji="1" lang="en-US" sz="2400" b="1" dirty="0">
                <a:solidFill>
                  <a:srgbClr val="000000"/>
                </a:solidFill>
                <a:latin typeface="Verdana" pitchFamily="34" charset="0"/>
              </a:rPr>
              <a:t>Most of </a:t>
            </a:r>
            <a:r>
              <a:rPr kumimoji="1" lang="en-US" sz="2400" b="1" dirty="0" smtClean="0">
                <a:solidFill>
                  <a:srgbClr val="000000"/>
                </a:solidFill>
                <a:latin typeface="Verdana" pitchFamily="34" charset="0"/>
              </a:rPr>
              <a:t>the Woolly </a:t>
            </a:r>
            <a:r>
              <a:rPr kumimoji="1" lang="en-US" sz="2400" b="1" dirty="0">
                <a:solidFill>
                  <a:srgbClr val="000000"/>
                </a:solidFill>
                <a:latin typeface="Verdana" pitchFamily="34" charset="0"/>
              </a:rPr>
              <a:t>Mammoths came to an end </a:t>
            </a:r>
            <a:r>
              <a:rPr kumimoji="1" lang="en-US" sz="2400" b="1" i="1" dirty="0">
                <a:solidFill>
                  <a:srgbClr val="000000"/>
                </a:solidFill>
                <a:latin typeface="Verdana" pitchFamily="34" charset="0"/>
              </a:rPr>
              <a:t>ca</a:t>
            </a:r>
            <a:r>
              <a:rPr kumimoji="1" lang="en-US" sz="2400" b="1" dirty="0">
                <a:solidFill>
                  <a:srgbClr val="000000"/>
                </a:solidFill>
                <a:latin typeface="Verdana" pitchFamily="34" charset="0"/>
              </a:rPr>
              <a:t>. 12,000 years ago</a:t>
            </a:r>
          </a:p>
          <a:p>
            <a:pPr algn="ctr" eaLnBrk="0" hangingPunct="0">
              <a:spcBef>
                <a:spcPct val="20000"/>
              </a:spcBef>
              <a:buClr>
                <a:srgbClr val="808000"/>
              </a:buClr>
              <a:defRPr/>
            </a:pPr>
            <a:r>
              <a:rPr kumimoji="1" lang="en-US" sz="2400" b="1" dirty="0">
                <a:solidFill>
                  <a:srgbClr val="000000"/>
                </a:solidFill>
                <a:latin typeface="Verdana" pitchFamily="34" charset="0"/>
              </a:rPr>
              <a:t>We do now.</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ext Box 4"/>
          <p:cNvSpPr txBox="1">
            <a:spLocks noChangeArrowheads="1"/>
          </p:cNvSpPr>
          <p:nvPr/>
        </p:nvSpPr>
        <p:spPr bwMode="auto">
          <a:xfrm>
            <a:off x="915988" y="1676400"/>
            <a:ext cx="7313612" cy="4703762"/>
          </a:xfrm>
          <a:prstGeom prst="rect">
            <a:avLst/>
          </a:prstGeom>
          <a:noFill/>
          <a:ln w="9525">
            <a:noFill/>
            <a:miter lim="800000"/>
            <a:headEnd/>
            <a:tailEnd/>
          </a:ln>
        </p:spPr>
        <p:txBody>
          <a:bodyPr/>
          <a:lstStyle/>
          <a:p>
            <a:pPr algn="ctr" eaLnBrk="0" hangingPunct="0">
              <a:lnSpc>
                <a:spcPct val="120000"/>
              </a:lnSpc>
              <a:spcBef>
                <a:spcPct val="20000"/>
              </a:spcBef>
              <a:buClr>
                <a:schemeClr val="hlink"/>
              </a:buClr>
            </a:pPr>
            <a:r>
              <a:rPr lang="en-US" sz="3600" b="1" dirty="0">
                <a:latin typeface="Verdana" pitchFamily="34" charset="0"/>
              </a:rPr>
              <a:t>controlled comparison</a:t>
            </a:r>
          </a:p>
          <a:p>
            <a:pPr algn="ctr" eaLnBrk="0" hangingPunct="0">
              <a:lnSpc>
                <a:spcPct val="30000"/>
              </a:lnSpc>
              <a:spcBef>
                <a:spcPct val="20000"/>
              </a:spcBef>
              <a:buClr>
                <a:schemeClr val="hlink"/>
              </a:buClr>
            </a:pPr>
            <a:endParaRPr lang="en-US" sz="800" b="1" dirty="0">
              <a:latin typeface="Verdana" pitchFamily="34" charset="0"/>
            </a:endParaRPr>
          </a:p>
          <a:p>
            <a:pPr algn="ctr" eaLnBrk="0" hangingPunct="0">
              <a:lnSpc>
                <a:spcPct val="20000"/>
              </a:lnSpc>
              <a:spcBef>
                <a:spcPct val="20000"/>
              </a:spcBef>
              <a:buClr>
                <a:schemeClr val="hlink"/>
              </a:buClr>
            </a:pPr>
            <a:endParaRPr lang="en-US" sz="1200" b="1" dirty="0">
              <a:latin typeface="Verdana" pitchFamily="34" charset="0"/>
            </a:endParaRPr>
          </a:p>
          <a:p>
            <a:pPr algn="ctr" eaLnBrk="0" hangingPunct="0">
              <a:lnSpc>
                <a:spcPct val="110000"/>
              </a:lnSpc>
              <a:spcBef>
                <a:spcPct val="20000"/>
              </a:spcBef>
              <a:buClr>
                <a:schemeClr val="hlink"/>
              </a:buClr>
            </a:pPr>
            <a:r>
              <a:rPr lang="en-US" sz="2800" b="1" dirty="0">
                <a:latin typeface="Verdana" pitchFamily="34" charset="0"/>
              </a:rPr>
              <a:t>“a method in which hypotheses are tested by comparing two or more populations that are similar or identical in most respects other than that which has been defined as the independent variable”</a:t>
            </a:r>
            <a:r>
              <a:rPr lang="en-US" sz="3200" b="1" dirty="0">
                <a:latin typeface="Verdana" pitchFamily="34" charset="0"/>
              </a:rPr>
              <a:t>  </a:t>
            </a:r>
          </a:p>
          <a:p>
            <a:pPr algn="ctr" eaLnBrk="0" hangingPunct="0">
              <a:lnSpc>
                <a:spcPct val="20000"/>
              </a:lnSpc>
              <a:spcBef>
                <a:spcPct val="20000"/>
              </a:spcBef>
              <a:buClr>
                <a:schemeClr val="hlink"/>
              </a:buClr>
            </a:pPr>
            <a:endParaRPr lang="en-US" sz="400" b="1" dirty="0">
              <a:latin typeface="Verdana" pitchFamily="34" charset="0"/>
            </a:endParaRPr>
          </a:p>
          <a:p>
            <a:pPr algn="ctr" eaLnBrk="0" hangingPunct="0">
              <a:spcBef>
                <a:spcPct val="20000"/>
              </a:spcBef>
              <a:buClr>
                <a:schemeClr val="hlink"/>
              </a:buClr>
            </a:pPr>
            <a:r>
              <a:rPr lang="en-US" sz="1600" dirty="0">
                <a:latin typeface="Verdana" pitchFamily="34" charset="0"/>
              </a:rPr>
              <a:t>-- </a:t>
            </a:r>
            <a:r>
              <a:rPr lang="en-US" sz="1600" dirty="0" err="1">
                <a:latin typeface="Verdana" pitchFamily="34" charset="0"/>
                <a:hlinkClick r:id="rId2"/>
              </a:rPr>
              <a:t>Anthromorphemics</a:t>
            </a:r>
            <a:endParaRPr lang="en-US" sz="1600" dirty="0">
              <a:latin typeface="Verdana" pitchFamily="34" charset="0"/>
            </a:endParaRPr>
          </a:p>
        </p:txBody>
      </p:sp>
      <p:sp>
        <p:nvSpPr>
          <p:cNvPr id="254978" name="Text Box 5"/>
          <p:cNvSpPr txBox="1">
            <a:spLocks noChangeArrowheads="1"/>
          </p:cNvSpPr>
          <p:nvPr/>
        </p:nvSpPr>
        <p:spPr bwMode="auto">
          <a:xfrm>
            <a:off x="3581400" y="5896428"/>
            <a:ext cx="1987550" cy="366713"/>
          </a:xfrm>
          <a:prstGeom prst="rect">
            <a:avLst/>
          </a:prstGeom>
          <a:noFill/>
          <a:ln w="9525">
            <a:noFill/>
            <a:miter lim="800000"/>
            <a:headEnd/>
            <a:tailEnd/>
          </a:ln>
        </p:spPr>
        <p:txBody>
          <a:bodyPr wrap="none">
            <a:spAutoFit/>
          </a:bodyPr>
          <a:lstStyle/>
          <a:p>
            <a:pPr eaLnBrk="0" hangingPunct="0"/>
            <a:r>
              <a:rPr lang="en-US" b="1" dirty="0"/>
              <a:t>Franz Boas 1916</a:t>
            </a:r>
          </a:p>
        </p:txBody>
      </p:sp>
      <p:sp>
        <p:nvSpPr>
          <p:cNvPr id="1058818" name="Rectangle 2"/>
          <p:cNvSpPr>
            <a:spLocks noChangeArrowheads="1"/>
          </p:cNvSpPr>
          <p:nvPr/>
        </p:nvSpPr>
        <p:spPr bwMode="auto">
          <a:xfrm>
            <a:off x="914400" y="671513"/>
            <a:ext cx="7315200" cy="304800"/>
          </a:xfrm>
          <a:prstGeom prst="rect">
            <a:avLst/>
          </a:prstGeom>
          <a:noFill/>
          <a:ln w="9525">
            <a:noFill/>
            <a:miter lim="800000"/>
            <a:headEnd/>
            <a:tailEnd/>
          </a:ln>
        </p:spPr>
        <p:txBody>
          <a:bodyPr anchor="ctr"/>
          <a:lstStyle/>
          <a:p>
            <a:pPr algn="ctr" eaLnBrk="0" hangingPunct="0">
              <a:defRPr/>
            </a:pPr>
            <a:r>
              <a:rPr kumimoji="1" lang="en-US" sz="1200">
                <a:effectLst>
                  <a:outerShdw blurRad="38100" dist="38100" dir="2700000" algn="tl">
                    <a:srgbClr val="C0C0C0"/>
                  </a:outerShdw>
                </a:effectLst>
                <a:latin typeface="Verdana" pitchFamily="34" charset="0"/>
              </a:rPr>
              <a:t>Glossary</a:t>
            </a:r>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471042" name="Picture 3" descr="11_13"/>
          <p:cNvPicPr>
            <a:picLocks noChangeAspect="1" noChangeArrowheads="1"/>
          </p:cNvPicPr>
          <p:nvPr/>
        </p:nvPicPr>
        <p:blipFill>
          <a:blip r:embed="rId3" cstate="print"/>
          <a:srcRect/>
          <a:stretch>
            <a:fillRect/>
          </a:stretch>
        </p:blipFill>
        <p:spPr bwMode="auto">
          <a:xfrm>
            <a:off x="2743200" y="838200"/>
            <a:ext cx="3716338" cy="533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wrap="square" anchor="ctr">
            <a:noAutofit/>
          </a:bodyPr>
          <a:lstStyle/>
          <a:p>
            <a:pPr algn="ctr">
              <a:lnSpc>
                <a:spcPct val="140000"/>
              </a:lnSpc>
            </a:pPr>
            <a:endParaRPr lang="en-US" sz="3200" b="1" dirty="0">
              <a:solidFill>
                <a:srgbClr val="FFFFFF"/>
              </a:solidFill>
            </a:endParaRPr>
          </a:p>
          <a:p>
            <a:pPr algn="ctr">
              <a:lnSpc>
                <a:spcPct val="140000"/>
              </a:lnSpc>
            </a:pPr>
            <a:r>
              <a:rPr lang="en-US" sz="3200" b="1" dirty="0">
                <a:solidFill>
                  <a:srgbClr val="FFFFFF"/>
                </a:solidFill>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829" y="0"/>
            <a:ext cx="5216341" cy="6858000"/>
          </a:xfrm>
          <a:prstGeom prst="rect">
            <a:avLst/>
          </a:prstGeom>
        </p:spPr>
      </p:pic>
    </p:spTree>
    <p:extLst>
      <p:ext uri="{BB962C8B-B14F-4D97-AF65-F5344CB8AC3E}">
        <p14:creationId xmlns:p14="http://schemas.microsoft.com/office/powerpoint/2010/main" val="222167001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 Box 3"/>
          <p:cNvSpPr txBox="1">
            <a:spLocks noChangeArrowheads="1"/>
          </p:cNvSpPr>
          <p:nvPr/>
        </p:nvSpPr>
        <p:spPr bwMode="auto">
          <a:xfrm>
            <a:off x="417513" y="1968500"/>
            <a:ext cx="8421687" cy="3822585"/>
          </a:xfrm>
          <a:prstGeom prst="rect">
            <a:avLst/>
          </a:prstGeom>
          <a:noFill/>
          <a:ln w="9525">
            <a:noFill/>
            <a:miter lim="800000"/>
            <a:headEnd/>
            <a:tailEnd/>
          </a:ln>
        </p:spPr>
        <p:txBody>
          <a:bodyPr>
            <a:spAutoFit/>
          </a:bodyPr>
          <a:lstStyle/>
          <a:p>
            <a:pPr algn="ctr" eaLnBrk="0" hangingPunct="0">
              <a:lnSpc>
                <a:spcPct val="120000"/>
              </a:lnSpc>
              <a:spcBef>
                <a:spcPct val="20000"/>
              </a:spcBef>
              <a:buClr>
                <a:schemeClr val="hlink"/>
              </a:buClr>
            </a:pPr>
            <a:r>
              <a:rPr lang="en-US" sz="3600" b="1" dirty="0">
                <a:solidFill>
                  <a:schemeClr val="folHlink"/>
                </a:solidFill>
                <a:latin typeface="Verdana" pitchFamily="34" charset="0"/>
              </a:rPr>
              <a:t>controlled comparison</a:t>
            </a:r>
          </a:p>
          <a:p>
            <a:pPr algn="ctr" eaLnBrk="0" hangingPunct="0">
              <a:lnSpc>
                <a:spcPct val="30000"/>
              </a:lnSpc>
              <a:spcBef>
                <a:spcPct val="20000"/>
              </a:spcBef>
              <a:buClr>
                <a:schemeClr val="hlink"/>
              </a:buClr>
            </a:pPr>
            <a:endParaRPr lang="en-US" sz="3600" b="1" dirty="0">
              <a:latin typeface="Verdana" pitchFamily="34" charset="0"/>
            </a:endParaRPr>
          </a:p>
          <a:p>
            <a:pPr algn="ctr" eaLnBrk="0" hangingPunct="0">
              <a:lnSpc>
                <a:spcPct val="20000"/>
              </a:lnSpc>
              <a:spcBef>
                <a:spcPct val="20000"/>
              </a:spcBef>
              <a:buClr>
                <a:schemeClr val="hlink"/>
              </a:buClr>
            </a:pPr>
            <a:endParaRPr lang="en-US" sz="400" b="1" dirty="0">
              <a:latin typeface="Verdana" pitchFamily="34" charset="0"/>
            </a:endParaRPr>
          </a:p>
          <a:p>
            <a:pPr algn="ctr" eaLnBrk="0" hangingPunct="0">
              <a:lnSpc>
                <a:spcPct val="110000"/>
              </a:lnSpc>
              <a:spcBef>
                <a:spcPct val="20000"/>
              </a:spcBef>
              <a:buClr>
                <a:schemeClr val="hlink"/>
              </a:buClr>
            </a:pPr>
            <a:r>
              <a:rPr lang="en-US" sz="2800" b="1" dirty="0">
                <a:latin typeface="Verdana" pitchFamily="34" charset="0"/>
              </a:rPr>
              <a:t>in this case</a:t>
            </a:r>
          </a:p>
          <a:p>
            <a:pPr algn="ctr" eaLnBrk="0" hangingPunct="0">
              <a:lnSpc>
                <a:spcPct val="110000"/>
              </a:lnSpc>
              <a:spcBef>
                <a:spcPct val="20000"/>
              </a:spcBef>
              <a:buClr>
                <a:schemeClr val="hlink"/>
              </a:buClr>
            </a:pPr>
            <a:r>
              <a:rPr lang="en-US" sz="4000" b="1" i="1" dirty="0">
                <a:latin typeface="Verdana" pitchFamily="34" charset="0"/>
              </a:rPr>
              <a:t>hunting</a:t>
            </a:r>
          </a:p>
          <a:p>
            <a:pPr algn="ctr" eaLnBrk="0" hangingPunct="0">
              <a:lnSpc>
                <a:spcPct val="110000"/>
              </a:lnSpc>
              <a:spcBef>
                <a:spcPct val="20000"/>
              </a:spcBef>
              <a:buClr>
                <a:schemeClr val="hlink"/>
              </a:buClr>
            </a:pPr>
            <a:r>
              <a:rPr lang="en-US" sz="2800" b="1" dirty="0">
                <a:latin typeface="Verdana" pitchFamily="34" charset="0"/>
              </a:rPr>
              <a:t>is the</a:t>
            </a:r>
          </a:p>
          <a:p>
            <a:pPr algn="ctr" eaLnBrk="0" hangingPunct="0">
              <a:lnSpc>
                <a:spcPct val="110000"/>
              </a:lnSpc>
              <a:spcBef>
                <a:spcPct val="20000"/>
              </a:spcBef>
              <a:buClr>
                <a:schemeClr val="hlink"/>
              </a:buClr>
            </a:pPr>
            <a:r>
              <a:rPr lang="en-US" sz="2800" b="1" dirty="0">
                <a:latin typeface="Verdana" pitchFamily="34" charset="0"/>
              </a:rPr>
              <a:t>independent variable</a:t>
            </a:r>
            <a:r>
              <a:rPr lang="en-US" sz="3200" b="1" dirty="0">
                <a:latin typeface="Verdana" pitchFamily="34" charset="0"/>
              </a:rPr>
              <a:t>  </a:t>
            </a:r>
          </a:p>
          <a:p>
            <a:pPr algn="ctr" eaLnBrk="0" hangingPunct="0">
              <a:lnSpc>
                <a:spcPct val="20000"/>
              </a:lnSpc>
              <a:spcBef>
                <a:spcPct val="20000"/>
              </a:spcBef>
              <a:buClr>
                <a:schemeClr val="hlink"/>
              </a:buClr>
            </a:pPr>
            <a:endParaRPr lang="en-US" sz="3200" b="1" dirty="0">
              <a:latin typeface="Verdana" pitchFamily="34" charset="0"/>
            </a:endParaRPr>
          </a:p>
        </p:txBody>
      </p:sp>
      <p:sp>
        <p:nvSpPr>
          <p:cNvPr id="1058818" name="Rectangle 2"/>
          <p:cNvSpPr>
            <a:spLocks noChangeArrowheads="1"/>
          </p:cNvSpPr>
          <p:nvPr/>
        </p:nvSpPr>
        <p:spPr bwMode="auto">
          <a:xfrm>
            <a:off x="914400" y="671513"/>
            <a:ext cx="7315200" cy="304800"/>
          </a:xfrm>
          <a:prstGeom prst="rect">
            <a:avLst/>
          </a:prstGeom>
          <a:noFill/>
          <a:ln w="9525">
            <a:noFill/>
            <a:miter lim="800000"/>
            <a:headEnd/>
            <a:tailEnd/>
          </a:ln>
        </p:spPr>
        <p:txBody>
          <a:bodyPr anchor="ctr"/>
          <a:lstStyle/>
          <a:p>
            <a:pPr algn="ctr" eaLnBrk="0" hangingPunct="0">
              <a:defRPr/>
            </a:pPr>
            <a:r>
              <a:rPr kumimoji="1" lang="en-US" sz="1200">
                <a:solidFill>
                  <a:schemeClr val="accent1"/>
                </a:solidFill>
                <a:effectLst>
                  <a:outerShdw blurRad="38100" dist="38100" dir="2700000" algn="tl">
                    <a:srgbClr val="C0C0C0"/>
                  </a:outerShdw>
                </a:effectLst>
                <a:latin typeface="Verdana" pitchFamily="34" charset="0"/>
              </a:rPr>
              <a:t>Glossary</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57026" name="Picture 1026"/>
          <p:cNvPicPr>
            <a:picLocks noChangeAspect="1" noChangeArrowheads="1"/>
          </p:cNvPicPr>
          <p:nvPr/>
        </p:nvPicPr>
        <p:blipFill>
          <a:blip r:embed="rId3" cstate="print"/>
          <a:srcRect/>
          <a:stretch>
            <a:fillRect/>
          </a:stretch>
        </p:blipFill>
        <p:spPr bwMode="auto">
          <a:xfrm>
            <a:off x="915988" y="904875"/>
            <a:ext cx="7313612" cy="4886325"/>
          </a:xfrm>
          <a:prstGeom prst="rect">
            <a:avLst/>
          </a:prstGeom>
          <a:noFill/>
          <a:ln w="9525">
            <a:noFill/>
            <a:miter lim="800000"/>
            <a:headEnd/>
            <a:tailEnd/>
          </a:ln>
        </p:spPr>
      </p:pic>
      <p:sp>
        <p:nvSpPr>
          <p:cNvPr id="257027" name="Oval 1027"/>
          <p:cNvSpPr>
            <a:spLocks noChangeArrowheads="1"/>
          </p:cNvSpPr>
          <p:nvPr/>
        </p:nvSpPr>
        <p:spPr bwMode="auto">
          <a:xfrm>
            <a:off x="4800600" y="3043238"/>
            <a:ext cx="457200" cy="557212"/>
          </a:xfrm>
          <a:prstGeom prst="ellipse">
            <a:avLst/>
          </a:prstGeom>
          <a:noFill/>
          <a:ln w="76200">
            <a:solidFill>
              <a:srgbClr val="000000"/>
            </a:solidFill>
            <a:round/>
            <a:headEnd/>
            <a:tailEnd/>
          </a:ln>
        </p:spPr>
        <p:txBody>
          <a:bodyPr anchor="ctr">
            <a:spAutoFit/>
          </a:bodyPr>
          <a:lstStyle/>
          <a:p>
            <a:pPr eaLnBrk="0" hangingPunct="0"/>
            <a:endParaRPr lang="en-US"/>
          </a:p>
        </p:txBody>
      </p:sp>
      <p:sp>
        <p:nvSpPr>
          <p:cNvPr id="257028" name="Oval 1028"/>
          <p:cNvSpPr>
            <a:spLocks noChangeArrowheads="1"/>
          </p:cNvSpPr>
          <p:nvPr/>
        </p:nvSpPr>
        <p:spPr bwMode="auto">
          <a:xfrm>
            <a:off x="6705600" y="3100388"/>
            <a:ext cx="495300" cy="557212"/>
          </a:xfrm>
          <a:prstGeom prst="ellipse">
            <a:avLst/>
          </a:prstGeom>
          <a:noFill/>
          <a:ln w="76200">
            <a:solidFill>
              <a:srgbClr val="000000"/>
            </a:solidFill>
            <a:round/>
            <a:headEnd/>
            <a:tailEnd/>
          </a:ln>
        </p:spPr>
        <p:txBody>
          <a:bodyPr anchor="ctr">
            <a:spAutoFit/>
          </a:bodyPr>
          <a:lstStyle/>
          <a:p>
            <a:pPr eaLnBrk="0" hangingPunct="0"/>
            <a:endParaRPr lang="en-US"/>
          </a:p>
        </p:txBody>
      </p:sp>
      <p:sp>
        <p:nvSpPr>
          <p:cNvPr id="257029" name="Line 1030"/>
          <p:cNvSpPr>
            <a:spLocks noChangeShapeType="1"/>
          </p:cNvSpPr>
          <p:nvPr/>
        </p:nvSpPr>
        <p:spPr bwMode="auto">
          <a:xfrm flipH="1" flipV="1">
            <a:off x="5029200" y="3581400"/>
            <a:ext cx="457200" cy="1066800"/>
          </a:xfrm>
          <a:prstGeom prst="line">
            <a:avLst/>
          </a:prstGeom>
          <a:noFill/>
          <a:ln w="76200">
            <a:solidFill>
              <a:srgbClr val="000000"/>
            </a:solidFill>
            <a:round/>
            <a:headEnd/>
            <a:tailEnd/>
          </a:ln>
        </p:spPr>
        <p:txBody>
          <a:bodyPr>
            <a:spAutoFit/>
          </a:bodyPr>
          <a:lstStyle/>
          <a:p>
            <a:endParaRPr lang="en-US"/>
          </a:p>
        </p:txBody>
      </p:sp>
      <p:sp>
        <p:nvSpPr>
          <p:cNvPr id="257030" name="Line 1031"/>
          <p:cNvSpPr>
            <a:spLocks noChangeShapeType="1"/>
          </p:cNvSpPr>
          <p:nvPr/>
        </p:nvSpPr>
        <p:spPr bwMode="auto">
          <a:xfrm flipV="1">
            <a:off x="6019800" y="3657600"/>
            <a:ext cx="838200" cy="990600"/>
          </a:xfrm>
          <a:prstGeom prst="line">
            <a:avLst/>
          </a:prstGeom>
          <a:noFill/>
          <a:ln w="76200">
            <a:solidFill>
              <a:srgbClr val="000000"/>
            </a:solidFill>
            <a:round/>
            <a:headEnd/>
            <a:tailEnd/>
          </a:ln>
        </p:spPr>
        <p:txBody>
          <a:bodyPr>
            <a:spAutoFit/>
          </a:bodyPr>
          <a:lstStyle/>
          <a:p>
            <a:endParaRPr lang="en-US"/>
          </a:p>
        </p:txBody>
      </p:sp>
      <p:sp>
        <p:nvSpPr>
          <p:cNvPr id="257031" name="Rectangle 1029"/>
          <p:cNvSpPr>
            <a:spLocks noChangeArrowheads="1"/>
          </p:cNvSpPr>
          <p:nvPr/>
        </p:nvSpPr>
        <p:spPr bwMode="auto">
          <a:xfrm>
            <a:off x="5181600" y="4622800"/>
            <a:ext cx="1009650" cy="625475"/>
          </a:xfrm>
          <a:prstGeom prst="rect">
            <a:avLst/>
          </a:prstGeom>
          <a:noFill/>
          <a:ln w="76200">
            <a:solidFill>
              <a:srgbClr val="000000"/>
            </a:solidFill>
            <a:miter lim="800000"/>
            <a:headEnd/>
            <a:tailEnd/>
          </a:ln>
        </p:spPr>
        <p:txBody>
          <a:bodyPr anchor="ctr">
            <a:spAutoFit/>
          </a:bodyPr>
          <a:lstStyle/>
          <a:p>
            <a:pPr eaLnBrk="0" hangingPunct="0"/>
            <a:endParaRPr lang="en-US"/>
          </a:p>
          <a:p>
            <a:pPr eaLnBrk="0" hangingPunct="0"/>
            <a:endParaRPr lang="en-US" sz="120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3"/>
          <p:cNvSpPr>
            <a:spLocks noGrp="1" noChangeArrowheads="1"/>
          </p:cNvSpPr>
          <p:nvPr>
            <p:ph type="subTitle" idx="4294967295"/>
          </p:nvPr>
        </p:nvSpPr>
        <p:spPr>
          <a:xfrm>
            <a:off x="906463" y="2895600"/>
            <a:ext cx="7313612" cy="2743200"/>
          </a:xfrm>
        </p:spPr>
        <p:txBody>
          <a:bodyPr/>
          <a:lstStyle/>
          <a:p>
            <a:pPr marL="0" indent="0" algn="ctr">
              <a:lnSpc>
                <a:spcPct val="150000"/>
              </a:lnSpc>
              <a:buFontTx/>
              <a:buNone/>
            </a:pPr>
            <a:r>
              <a:rPr lang="en-US" sz="2800" b="1" smtClean="0"/>
              <a:t>the archaeological study of contemporary cultures to help understand the archaeological record</a:t>
            </a:r>
          </a:p>
        </p:txBody>
      </p:sp>
      <p:sp>
        <p:nvSpPr>
          <p:cNvPr id="259074" name="Text Box 4"/>
          <p:cNvSpPr txBox="1">
            <a:spLocks noChangeArrowheads="1"/>
          </p:cNvSpPr>
          <p:nvPr/>
        </p:nvSpPr>
        <p:spPr bwMode="auto">
          <a:xfrm>
            <a:off x="646113" y="2057400"/>
            <a:ext cx="7888287" cy="585788"/>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3600" b="1">
                <a:latin typeface="Verdana" pitchFamily="34" charset="0"/>
              </a:rPr>
              <a:t>ethnoarchaeology</a:t>
            </a:r>
          </a:p>
        </p:txBody>
      </p:sp>
      <p:sp>
        <p:nvSpPr>
          <p:cNvPr id="1058818" name="Rectangle 2"/>
          <p:cNvSpPr>
            <a:spLocks noChangeArrowheads="1"/>
          </p:cNvSpPr>
          <p:nvPr/>
        </p:nvSpPr>
        <p:spPr bwMode="auto">
          <a:xfrm>
            <a:off x="914400" y="671513"/>
            <a:ext cx="7315200" cy="304800"/>
          </a:xfrm>
          <a:prstGeom prst="rect">
            <a:avLst/>
          </a:prstGeom>
          <a:noFill/>
          <a:ln w="9525">
            <a:noFill/>
            <a:miter lim="800000"/>
            <a:headEnd/>
            <a:tailEnd/>
          </a:ln>
        </p:spPr>
        <p:txBody>
          <a:bodyPr anchor="ctr"/>
          <a:lstStyle/>
          <a:p>
            <a:pPr algn="ctr" eaLnBrk="0" hangingPunct="0">
              <a:defRPr/>
            </a:pPr>
            <a:r>
              <a:rPr kumimoji="1" lang="en-US" sz="1200">
                <a:effectLst>
                  <a:outerShdw blurRad="38100" dist="38100" dir="2700000" algn="tl">
                    <a:srgbClr val="C0C0C0"/>
                  </a:outerShdw>
                </a:effectLst>
                <a:latin typeface="Verdana" pitchFamily="34" charset="0"/>
              </a:rPr>
              <a:t>Glossary</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34210" name="Text Box 2"/>
          <p:cNvSpPr txBox="1">
            <a:spLocks noChangeArrowheads="1"/>
          </p:cNvSpPr>
          <p:nvPr/>
        </p:nvSpPr>
        <p:spPr bwMode="auto">
          <a:xfrm>
            <a:off x="2895270" y="6248400"/>
            <a:ext cx="3325077"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Verdana" pitchFamily="34" charset="0"/>
              </a:rPr>
              <a:t>Understanding Humans, 10</a:t>
            </a:r>
            <a:r>
              <a:rPr lang="en-US" sz="1200" i="1" baseline="30000" dirty="0">
                <a:solidFill>
                  <a:srgbClr val="FFFFFF"/>
                </a:solidFill>
                <a:latin typeface="Verdana" pitchFamily="34" charset="0"/>
              </a:rPr>
              <a:t>th</a:t>
            </a:r>
            <a:r>
              <a:rPr lang="en-US" sz="1200" i="1" dirty="0">
                <a:solidFill>
                  <a:srgbClr val="FFFFFF"/>
                </a:solidFill>
                <a:latin typeface="Verdana" pitchFamily="34" charset="0"/>
              </a:rPr>
              <a:t> Ed.</a:t>
            </a:r>
            <a:r>
              <a:rPr lang="en-US" sz="1200" dirty="0">
                <a:solidFill>
                  <a:srgbClr val="FFFFFF"/>
                </a:solidFill>
                <a:latin typeface="Verdana" pitchFamily="34" charset="0"/>
              </a:rPr>
              <a:t>, p. </a:t>
            </a:r>
            <a:r>
              <a:rPr lang="en-US" sz="1200" dirty="0" smtClean="0">
                <a:solidFill>
                  <a:srgbClr val="FFFFFF"/>
                </a:solidFill>
                <a:latin typeface="Verdana" pitchFamily="34" charset="0"/>
              </a:rPr>
              <a:t>178</a:t>
            </a:r>
            <a:endParaRPr lang="en-US" sz="1200" dirty="0">
              <a:solidFill>
                <a:srgbClr val="FFFFFF"/>
              </a:solidFill>
              <a:latin typeface="Verdana" pitchFamily="34" charset="0"/>
            </a:endParaRPr>
          </a:p>
        </p:txBody>
      </p:sp>
      <p:pic>
        <p:nvPicPr>
          <p:cNvPr id="6" name="Picture 5" descr="08t1.jpg"/>
          <p:cNvPicPr>
            <a:picLocks noChangeAspect="1"/>
          </p:cNvPicPr>
          <p:nvPr/>
        </p:nvPicPr>
        <p:blipFill>
          <a:blip r:embed="rId3" cstate="print"/>
          <a:stretch>
            <a:fillRect/>
          </a:stretch>
        </p:blipFill>
        <p:spPr>
          <a:xfrm>
            <a:off x="685800" y="1905000"/>
            <a:ext cx="7772400" cy="3528669"/>
          </a:xfrm>
          <a:prstGeom prst="rect">
            <a:avLst/>
          </a:prstGeom>
        </p:spPr>
      </p:pic>
      <p:sp>
        <p:nvSpPr>
          <p:cNvPr id="10" name="Text Box 5"/>
          <p:cNvSpPr txBox="1">
            <a:spLocks noChangeArrowheads="1"/>
          </p:cNvSpPr>
          <p:nvPr/>
        </p:nvSpPr>
        <p:spPr bwMode="auto">
          <a:xfrm>
            <a:off x="1050570" y="5682342"/>
            <a:ext cx="6968574" cy="399405"/>
          </a:xfrm>
          <a:prstGeom prst="rect">
            <a:avLst/>
          </a:prstGeom>
          <a:noFill/>
          <a:ln w="9525">
            <a:noFill/>
            <a:miter lim="800000"/>
            <a:headEnd/>
            <a:tailEnd/>
          </a:ln>
          <a:effectLst/>
        </p:spPr>
        <p:txBody>
          <a:bodyPr wrap="none">
            <a:spAutoFit/>
          </a:bodyPr>
          <a:lstStyle/>
          <a:p>
            <a:pPr algn="ctr" fontAlgn="auto">
              <a:lnSpc>
                <a:spcPct val="110000"/>
              </a:lnSpc>
              <a:spcBef>
                <a:spcPts val="0"/>
              </a:spcBef>
              <a:spcAft>
                <a:spcPts val="0"/>
              </a:spcAft>
              <a:defRPr/>
            </a:pPr>
            <a:r>
              <a:rPr lang="en-US" sz="2000" b="1" kern="0" dirty="0" err="1">
                <a:solidFill>
                  <a:srgbClr val="FFFFFF"/>
                </a:solidFill>
                <a:latin typeface="Verdana" pitchFamily="34" charset="0"/>
              </a:rPr>
              <a:t>Paleoanthropology</a:t>
            </a:r>
            <a:r>
              <a:rPr lang="en-US" sz="2000" b="1" kern="0" dirty="0">
                <a:solidFill>
                  <a:srgbClr val="FFFFFF"/>
                </a:solidFill>
                <a:latin typeface="Verdana" pitchFamily="34" charset="0"/>
              </a:rPr>
              <a:t> is Heavily Interdisciplinary.</a:t>
            </a:r>
          </a:p>
        </p:txBody>
      </p:sp>
      <p:sp>
        <p:nvSpPr>
          <p:cNvPr id="7" name="AutoShape 1029"/>
          <p:cNvSpPr>
            <a:spLocks noChangeArrowheads="1"/>
          </p:cNvSpPr>
          <p:nvPr/>
        </p:nvSpPr>
        <p:spPr bwMode="auto">
          <a:xfrm>
            <a:off x="5286828" y="3004911"/>
            <a:ext cx="976312" cy="485775"/>
          </a:xfrm>
          <a:prstGeom prst="rightArrow">
            <a:avLst>
              <a:gd name="adj1" fmla="val 50000"/>
              <a:gd name="adj2" fmla="val 50245"/>
            </a:avLst>
          </a:prstGeom>
          <a:solidFill>
            <a:srgbClr val="FF9900"/>
          </a:solidFill>
          <a:ln w="38100">
            <a:solidFill>
              <a:srgbClr val="000000"/>
            </a:solidFill>
            <a:miter lim="800000"/>
            <a:headEnd/>
            <a:tailEnd/>
          </a:ln>
        </p:spPr>
        <p:txBody>
          <a:bodyPr wrap="none" anchor="ctr"/>
          <a:lstStyle/>
          <a:p>
            <a:pPr eaLnBrk="0" hangingPunct="0"/>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3"/>
          <p:cNvSpPr>
            <a:spLocks noGrp="1" noChangeArrowheads="1"/>
          </p:cNvSpPr>
          <p:nvPr>
            <p:ph type="subTitle" idx="4294967295"/>
          </p:nvPr>
        </p:nvSpPr>
        <p:spPr>
          <a:xfrm>
            <a:off x="915988" y="2971800"/>
            <a:ext cx="7313612" cy="2228850"/>
          </a:xfrm>
        </p:spPr>
        <p:txBody>
          <a:bodyPr/>
          <a:lstStyle/>
          <a:p>
            <a:pPr marL="0" indent="0" algn="ctr">
              <a:lnSpc>
                <a:spcPct val="120000"/>
              </a:lnSpc>
              <a:buFontTx/>
              <a:buNone/>
            </a:pPr>
            <a:r>
              <a:rPr lang="en-US" sz="2800" b="1" smtClean="0"/>
              <a:t>the method of analysis which uses contemporary cultures as models to help understand</a:t>
            </a:r>
          </a:p>
          <a:p>
            <a:pPr marL="0" indent="0" algn="ctr">
              <a:lnSpc>
                <a:spcPct val="120000"/>
              </a:lnSpc>
              <a:buFontTx/>
              <a:buNone/>
            </a:pPr>
            <a:r>
              <a:rPr lang="en-US" sz="2800" b="1" smtClean="0"/>
              <a:t>the archaeological past</a:t>
            </a:r>
          </a:p>
        </p:txBody>
      </p:sp>
      <p:sp>
        <p:nvSpPr>
          <p:cNvPr id="262146" name="Text Box 4"/>
          <p:cNvSpPr txBox="1">
            <a:spLocks noChangeArrowheads="1"/>
          </p:cNvSpPr>
          <p:nvPr/>
        </p:nvSpPr>
        <p:spPr bwMode="auto">
          <a:xfrm>
            <a:off x="609600" y="2057400"/>
            <a:ext cx="7888288" cy="585788"/>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3600" b="1">
                <a:latin typeface="Verdana" pitchFamily="34" charset="0"/>
              </a:rPr>
              <a:t>ethnographic analogy</a:t>
            </a:r>
          </a:p>
        </p:txBody>
      </p:sp>
      <p:sp>
        <p:nvSpPr>
          <p:cNvPr id="1058818" name="Rectangle 2"/>
          <p:cNvSpPr>
            <a:spLocks noChangeArrowheads="1"/>
          </p:cNvSpPr>
          <p:nvPr/>
        </p:nvSpPr>
        <p:spPr bwMode="auto">
          <a:xfrm>
            <a:off x="914400" y="671513"/>
            <a:ext cx="7315200" cy="304800"/>
          </a:xfrm>
          <a:prstGeom prst="rect">
            <a:avLst/>
          </a:prstGeom>
          <a:noFill/>
          <a:ln w="9525">
            <a:noFill/>
            <a:miter lim="800000"/>
            <a:headEnd/>
            <a:tailEnd/>
          </a:ln>
        </p:spPr>
        <p:txBody>
          <a:bodyPr anchor="ctr"/>
          <a:lstStyle/>
          <a:p>
            <a:pPr algn="ctr" eaLnBrk="0" hangingPunct="0">
              <a:defRPr/>
            </a:pPr>
            <a:r>
              <a:rPr kumimoji="1" lang="en-US" sz="1200">
                <a:effectLst>
                  <a:outerShdw blurRad="38100" dist="38100" dir="2700000" algn="tl">
                    <a:srgbClr val="C0C0C0"/>
                  </a:outerShdw>
                </a:effectLst>
                <a:latin typeface="Verdana" pitchFamily="34" charset="0"/>
              </a:rPr>
              <a:t>Glossary</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7EF"/>
        </a:solidFill>
        <a:effectLst/>
      </p:bgPr>
    </p:bg>
    <p:spTree>
      <p:nvGrpSpPr>
        <p:cNvPr id="1" name=""/>
        <p:cNvGrpSpPr/>
        <p:nvPr/>
      </p:nvGrpSpPr>
      <p:grpSpPr>
        <a:xfrm>
          <a:off x="0" y="0"/>
          <a:ext cx="0" cy="0"/>
          <a:chOff x="0" y="0"/>
          <a:chExt cx="0" cy="0"/>
        </a:xfrm>
      </p:grpSpPr>
      <p:sp>
        <p:nvSpPr>
          <p:cNvPr id="263170" name="Text Box 4"/>
          <p:cNvSpPr txBox="1">
            <a:spLocks noChangeArrowheads="1"/>
          </p:cNvSpPr>
          <p:nvPr/>
        </p:nvSpPr>
        <p:spPr bwMode="auto">
          <a:xfrm>
            <a:off x="2991132" y="6339114"/>
            <a:ext cx="3137526" cy="276999"/>
          </a:xfrm>
          <a:prstGeom prst="rect">
            <a:avLst/>
          </a:prstGeom>
          <a:noFill/>
          <a:ln w="9525">
            <a:noFill/>
            <a:miter lim="800000"/>
            <a:headEnd/>
            <a:tailEnd/>
          </a:ln>
        </p:spPr>
        <p:txBody>
          <a:bodyPr wrap="none">
            <a:spAutoFit/>
          </a:bodyPr>
          <a:lstStyle/>
          <a:p>
            <a:pPr eaLnBrk="0" hangingPunct="0">
              <a:spcBef>
                <a:spcPct val="20000"/>
              </a:spcBef>
              <a:buClr>
                <a:schemeClr val="hlink"/>
              </a:buClr>
            </a:pPr>
            <a:r>
              <a:rPr kumimoji="1" lang="en-US" sz="1200" i="1" dirty="0">
                <a:latin typeface="Verdana" pitchFamily="34" charset="0"/>
              </a:rPr>
              <a:t>Humankind Emerging, 7</a:t>
            </a:r>
            <a:r>
              <a:rPr kumimoji="1" lang="en-US" sz="1200" i="1" baseline="30000" dirty="0">
                <a:latin typeface="Verdana" pitchFamily="34" charset="0"/>
              </a:rPr>
              <a:t>th</a:t>
            </a:r>
            <a:r>
              <a:rPr kumimoji="1" lang="en-US" sz="1200" i="1" dirty="0">
                <a:latin typeface="Verdana" pitchFamily="34" charset="0"/>
              </a:rPr>
              <a:t> Ed., </a:t>
            </a:r>
            <a:r>
              <a:rPr kumimoji="1" lang="en-US" sz="1200" dirty="0">
                <a:latin typeface="Verdana" pitchFamily="34" charset="0"/>
              </a:rPr>
              <a:t>p. 345.</a:t>
            </a:r>
          </a:p>
        </p:txBody>
      </p:sp>
      <p:pic>
        <p:nvPicPr>
          <p:cNvPr id="263171" name="Picture 5" descr="HE7"/>
          <p:cNvPicPr>
            <a:picLocks noChangeAspect="1" noChangeArrowheads="1"/>
          </p:cNvPicPr>
          <p:nvPr/>
        </p:nvPicPr>
        <p:blipFill>
          <a:blip r:embed="rId3" cstate="print">
            <a:lum bright="5000" contrast="2000"/>
          </a:blip>
          <a:srcRect/>
          <a:stretch>
            <a:fillRect/>
          </a:stretch>
        </p:blipFill>
        <p:spPr bwMode="auto">
          <a:xfrm>
            <a:off x="1666875" y="134938"/>
            <a:ext cx="6029325" cy="62658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3"/>
          <p:cNvPicPr>
            <a:picLocks noChangeAspect="1" noChangeArrowheads="1"/>
          </p:cNvPicPr>
          <p:nvPr/>
        </p:nvPicPr>
        <p:blipFill>
          <a:blip r:embed="rId2" cstate="print"/>
          <a:srcRect/>
          <a:stretch>
            <a:fillRect/>
          </a:stretch>
        </p:blipFill>
        <p:spPr bwMode="auto">
          <a:xfrm>
            <a:off x="2590800" y="1600200"/>
            <a:ext cx="4114800" cy="4114800"/>
          </a:xfrm>
          <a:prstGeom prst="rect">
            <a:avLst/>
          </a:prstGeom>
          <a:noFill/>
          <a:ln w="9525">
            <a:noFill/>
            <a:miter lim="800000"/>
            <a:headEnd/>
            <a:tailEnd/>
          </a:ln>
        </p:spPr>
      </p:pic>
      <p:sp>
        <p:nvSpPr>
          <p:cNvPr id="265218" name="Text Box 5"/>
          <p:cNvSpPr txBox="1">
            <a:spLocks noChangeArrowheads="1"/>
          </p:cNvSpPr>
          <p:nvPr/>
        </p:nvSpPr>
        <p:spPr bwMode="auto">
          <a:xfrm>
            <a:off x="2295072" y="914174"/>
            <a:ext cx="4533900" cy="519112"/>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2800" b="1" dirty="0">
                <a:latin typeface="Verdana" pitchFamily="34" charset="0"/>
              </a:rPr>
              <a:t>ethnographic analogy</a:t>
            </a:r>
          </a:p>
        </p:txBody>
      </p:sp>
      <p:sp>
        <p:nvSpPr>
          <p:cNvPr id="265219" name="Text Box 7"/>
          <p:cNvSpPr txBox="1">
            <a:spLocks noChangeArrowheads="1"/>
          </p:cNvSpPr>
          <p:nvPr/>
        </p:nvSpPr>
        <p:spPr bwMode="auto">
          <a:xfrm>
            <a:off x="3581400" y="5791200"/>
            <a:ext cx="2087563" cy="6302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1600" b="1">
                <a:latin typeface="Verdana" pitchFamily="34" charset="0"/>
              </a:rPr>
              <a:t>!Kung San of the</a:t>
            </a:r>
          </a:p>
          <a:p>
            <a:pPr algn="ctr" eaLnBrk="0" hangingPunct="0">
              <a:spcBef>
                <a:spcPct val="20000"/>
              </a:spcBef>
              <a:buClr>
                <a:schemeClr val="hlink"/>
              </a:buClr>
            </a:pPr>
            <a:r>
              <a:rPr kumimoji="1" lang="en-US" sz="1600" b="1">
                <a:latin typeface="Verdana" pitchFamily="34" charset="0"/>
              </a:rPr>
              <a:t>Kalahari Desert</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1744019" y="6277428"/>
            <a:ext cx="5644622" cy="332014"/>
          </a:xfrm>
          <a:prstGeom prst="rect">
            <a:avLst/>
          </a:prstGeom>
          <a:noFill/>
          <a:ln w="9525">
            <a:noFill/>
            <a:miter lim="800000"/>
            <a:headEnd/>
            <a:tailEnd/>
          </a:ln>
        </p:spPr>
        <p:txBody>
          <a:bodyPr wrap="none">
            <a:spAutoFit/>
          </a:bodyPr>
          <a:lstStyle/>
          <a:p>
            <a:pPr algn="ctr">
              <a:lnSpc>
                <a:spcPct val="150000"/>
              </a:lnSpc>
            </a:pPr>
            <a:r>
              <a:rPr lang="en-US" sz="1200" i="1" dirty="0">
                <a:solidFill>
                  <a:schemeClr val="tx2"/>
                </a:solidFill>
                <a:latin typeface="Verdana" pitchFamily="34" charset="0"/>
              </a:rPr>
              <a:t>Understanding Physical Anthropology and Archaeology, 8</a:t>
            </a:r>
            <a:r>
              <a:rPr lang="en-US" sz="1200" i="1" baseline="30000" dirty="0">
                <a:solidFill>
                  <a:schemeClr val="tx2"/>
                </a:solidFill>
                <a:latin typeface="Verdana" pitchFamily="34" charset="0"/>
              </a:rPr>
              <a:t>th</a:t>
            </a:r>
            <a:r>
              <a:rPr lang="en-US" sz="1200" i="1" dirty="0">
                <a:solidFill>
                  <a:schemeClr val="tx2"/>
                </a:solidFill>
                <a:latin typeface="Verdana" pitchFamily="34" charset="0"/>
              </a:rPr>
              <a:t> Ed.</a:t>
            </a:r>
            <a:r>
              <a:rPr lang="en-US" sz="1200" dirty="0">
                <a:solidFill>
                  <a:schemeClr val="tx2"/>
                </a:solidFill>
                <a:latin typeface="Verdana" pitchFamily="34" charset="0"/>
              </a:rPr>
              <a:t>, p. </a:t>
            </a:r>
            <a:r>
              <a:rPr lang="en-US" sz="1200" dirty="0" smtClean="0">
                <a:solidFill>
                  <a:schemeClr val="tx2"/>
                </a:solidFill>
                <a:latin typeface="Verdana" pitchFamily="34" charset="0"/>
              </a:rPr>
              <a:t>347</a:t>
            </a:r>
            <a:endParaRPr lang="en-US" sz="1200" dirty="0">
              <a:solidFill>
                <a:schemeClr val="tx2"/>
              </a:solidFill>
              <a:latin typeface="Verdana" pitchFamily="34" charset="0"/>
            </a:endParaRPr>
          </a:p>
        </p:txBody>
      </p:sp>
      <p:pic>
        <p:nvPicPr>
          <p:cNvPr id="266244" name="Picture 4"/>
          <p:cNvPicPr>
            <a:picLocks noChangeAspect="1" noChangeArrowheads="1"/>
          </p:cNvPicPr>
          <p:nvPr/>
        </p:nvPicPr>
        <p:blipFill>
          <a:blip r:embed="rId3" cstate="print"/>
          <a:srcRect/>
          <a:stretch>
            <a:fillRect/>
          </a:stretch>
        </p:blipFill>
        <p:spPr bwMode="auto">
          <a:xfrm>
            <a:off x="685800" y="990600"/>
            <a:ext cx="7772400" cy="5032574"/>
          </a:xfrm>
          <a:prstGeom prst="rect">
            <a:avLst/>
          </a:prstGeom>
          <a:noFill/>
          <a:ln w="9525">
            <a:noFill/>
            <a:miter lim="800000"/>
            <a:headEnd/>
            <a:tailEnd/>
          </a:ln>
        </p:spPr>
      </p:pic>
      <p:sp>
        <p:nvSpPr>
          <p:cNvPr id="266245" name="Rectangle 5"/>
          <p:cNvSpPr>
            <a:spLocks noChangeArrowheads="1"/>
          </p:cNvSpPr>
          <p:nvPr/>
        </p:nvSpPr>
        <p:spPr bwMode="auto">
          <a:xfrm>
            <a:off x="0" y="5729288"/>
            <a:ext cx="9144000" cy="366712"/>
          </a:xfrm>
          <a:prstGeom prst="rect">
            <a:avLst/>
          </a:prstGeom>
          <a:solidFill>
            <a:srgbClr val="000000"/>
          </a:solidFill>
          <a:ln w="9525">
            <a:noFill/>
            <a:miter lim="800000"/>
            <a:headEnd/>
            <a:tailEnd/>
          </a:ln>
        </p:spPr>
        <p:txBody>
          <a:bodyPr anchor="ctr">
            <a:spAutoFit/>
          </a:bodyPr>
          <a:lstStyle/>
          <a:p>
            <a:pPr eaLnBrk="0" hangingPunct="0"/>
            <a:endParaRPr lang="en-US"/>
          </a:p>
        </p:txBody>
      </p:sp>
      <p:sp>
        <p:nvSpPr>
          <p:cNvPr id="6" name="Text Box 3"/>
          <p:cNvSpPr txBox="1">
            <a:spLocks noChangeArrowheads="1"/>
          </p:cNvSpPr>
          <p:nvPr/>
        </p:nvSpPr>
        <p:spPr bwMode="auto">
          <a:xfrm>
            <a:off x="1164774" y="5758542"/>
            <a:ext cx="6796088" cy="549275"/>
          </a:xfrm>
          <a:prstGeom prst="rect">
            <a:avLst/>
          </a:prstGeom>
          <a:noFill/>
          <a:ln w="9525">
            <a:noFill/>
            <a:miter lim="800000"/>
            <a:headEnd/>
            <a:tailEnd/>
          </a:ln>
        </p:spPr>
        <p:txBody>
          <a:bodyPr wrap="none">
            <a:spAutoFit/>
          </a:bodyPr>
          <a:lstStyle/>
          <a:p>
            <a:pPr algn="ctr">
              <a:lnSpc>
                <a:spcPct val="150000"/>
              </a:lnSpc>
            </a:pPr>
            <a:r>
              <a:rPr lang="en-US" sz="2000" b="1" dirty="0" err="1">
                <a:solidFill>
                  <a:schemeClr val="tx2"/>
                </a:solidFill>
                <a:latin typeface="Verdana" pitchFamily="34" charset="0"/>
              </a:rPr>
              <a:t>Ethnoarcheological</a:t>
            </a:r>
            <a:r>
              <a:rPr lang="en-US" sz="2000" b="1" dirty="0">
                <a:solidFill>
                  <a:schemeClr val="tx2"/>
                </a:solidFill>
                <a:latin typeface="Verdana" pitchFamily="34" charset="0"/>
              </a:rPr>
              <a:t> Studies of !Kung </a:t>
            </a:r>
            <a:r>
              <a:rPr lang="en-US" sz="2000" b="1" dirty="0" err="1" smtClean="0">
                <a:solidFill>
                  <a:schemeClr val="tx2"/>
                </a:solidFill>
                <a:latin typeface="Verdana" pitchFamily="34" charset="0"/>
              </a:rPr>
              <a:t>Lifeways</a:t>
            </a:r>
            <a:endParaRPr lang="en-US" sz="2000" b="1" dirty="0">
              <a:solidFill>
                <a:schemeClr val="tx2"/>
              </a:solidFill>
              <a:latin typeface="Verdana"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0338" name="Picture 4" descr="!Kung_Kalahari_HuntGather_Dist_Kin"/>
          <p:cNvPicPr>
            <a:picLocks noChangeAspect="1" noChangeArrowheads="1"/>
          </p:cNvPicPr>
          <p:nvPr/>
        </p:nvPicPr>
        <p:blipFill>
          <a:blip r:embed="rId2" cstate="print"/>
          <a:srcRect/>
          <a:stretch>
            <a:fillRect/>
          </a:stretch>
        </p:blipFill>
        <p:spPr bwMode="auto">
          <a:xfrm>
            <a:off x="696684" y="986101"/>
            <a:ext cx="7772400" cy="518609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1362" name="Picture 1028" descr="Foragers_!Kung_Nambia_Not_Starved"/>
          <p:cNvPicPr>
            <a:picLocks noChangeAspect="1" noChangeArrowheads="1"/>
          </p:cNvPicPr>
          <p:nvPr/>
        </p:nvPicPr>
        <p:blipFill>
          <a:blip r:embed="rId2" cstate="print"/>
          <a:srcRect/>
          <a:stretch>
            <a:fillRect/>
          </a:stretch>
        </p:blipFill>
        <p:spPr bwMode="auto">
          <a:xfrm>
            <a:off x="2435225" y="141288"/>
            <a:ext cx="4384675" cy="64881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wrap="square" anchor="ctr">
            <a:noAutofit/>
          </a:bodyPr>
          <a:lstStyle/>
          <a:p>
            <a:pPr algn="ctr">
              <a:lnSpc>
                <a:spcPct val="140000"/>
              </a:lnSpc>
            </a:pPr>
            <a:endParaRPr lang="en-US" sz="3200" b="1" dirty="0">
              <a:solidFill>
                <a:srgbClr val="FFFFFF"/>
              </a:solidFill>
            </a:endParaRPr>
          </a:p>
          <a:p>
            <a:pPr algn="ctr">
              <a:lnSpc>
                <a:spcPct val="140000"/>
              </a:lnSpc>
            </a:pPr>
            <a:r>
              <a:rPr lang="en-US" sz="3200" b="1" dirty="0">
                <a:solidFill>
                  <a:srgbClr val="FFFFFF"/>
                </a:solidFill>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829" y="0"/>
            <a:ext cx="5216341" cy="6858000"/>
          </a:xfrm>
          <a:prstGeom prst="rect">
            <a:avLst/>
          </a:prstGeom>
        </p:spPr>
      </p:pic>
      <p:sp>
        <p:nvSpPr>
          <p:cNvPr id="7" name="Rectangle 6"/>
          <p:cNvSpPr/>
          <p:nvPr/>
        </p:nvSpPr>
        <p:spPr>
          <a:xfrm>
            <a:off x="1447800" y="4572000"/>
            <a:ext cx="6172200" cy="1833002"/>
          </a:xfrm>
          <a:prstGeom prst="rect">
            <a:avLst/>
          </a:prstGeom>
        </p:spPr>
        <p:txBody>
          <a:bodyPr wrap="square">
            <a:spAutoFit/>
          </a:bodyPr>
          <a:lstStyle/>
          <a:p>
            <a:pPr algn="ctr">
              <a:lnSpc>
                <a:spcPct val="140000"/>
              </a:lnSpc>
            </a:pPr>
            <a:r>
              <a:rPr lang="en-US" sz="2800" b="1" dirty="0">
                <a:ln cmpd="sng">
                  <a:solidFill>
                    <a:schemeClr val="tx1"/>
                  </a:solidFill>
                </a:ln>
                <a:solidFill>
                  <a:srgbClr val="FF9933"/>
                </a:solidFill>
              </a:rPr>
              <a:t>. . . </a:t>
            </a:r>
            <a:r>
              <a:rPr lang="en-US" sz="2800" b="1" dirty="0" smtClean="0">
                <a:ln cmpd="sng">
                  <a:solidFill>
                    <a:schemeClr val="tx1"/>
                  </a:solidFill>
                </a:ln>
                <a:solidFill>
                  <a:srgbClr val="FF9933"/>
                </a:solidFill>
              </a:rPr>
              <a:t>controlled ethnographic</a:t>
            </a:r>
          </a:p>
          <a:p>
            <a:pPr algn="ctr">
              <a:lnSpc>
                <a:spcPct val="140000"/>
              </a:lnSpc>
            </a:pPr>
            <a:r>
              <a:rPr lang="en-US" sz="2800" b="1" dirty="0" smtClean="0">
                <a:ln cmpd="sng">
                  <a:solidFill>
                    <a:schemeClr val="tx1"/>
                  </a:solidFill>
                </a:ln>
                <a:solidFill>
                  <a:srgbClr val="FF9933"/>
                </a:solidFill>
              </a:rPr>
              <a:t>comparisons for</a:t>
            </a:r>
            <a:r>
              <a:rPr lang="en-US" sz="2800" b="1" dirty="0">
                <a:ln cmpd="sng">
                  <a:solidFill>
                    <a:schemeClr val="tx1"/>
                  </a:solidFill>
                </a:ln>
                <a:solidFill>
                  <a:srgbClr val="FF9933"/>
                </a:solidFill>
              </a:rPr>
              <a:t/>
            </a:r>
            <a:br>
              <a:rPr lang="en-US" sz="2800" b="1" dirty="0">
                <a:ln cmpd="sng">
                  <a:solidFill>
                    <a:schemeClr val="tx1"/>
                  </a:solidFill>
                </a:ln>
                <a:solidFill>
                  <a:srgbClr val="FF9933"/>
                </a:solidFill>
              </a:rPr>
            </a:br>
            <a:r>
              <a:rPr lang="en-US" sz="2800" b="1" dirty="0">
                <a:ln cmpd="sng">
                  <a:solidFill>
                    <a:schemeClr val="tx1"/>
                  </a:solidFill>
                </a:ln>
                <a:solidFill>
                  <a:srgbClr val="FF9933"/>
                </a:solidFill>
              </a:rPr>
              <a:t>Ch. </a:t>
            </a:r>
            <a:r>
              <a:rPr lang="en-US" sz="2800" b="1" dirty="0" smtClean="0">
                <a:ln cmpd="sng">
                  <a:solidFill>
                    <a:schemeClr val="tx1"/>
                  </a:solidFill>
                </a:ln>
                <a:solidFill>
                  <a:srgbClr val="FF9933"/>
                </a:solidFill>
              </a:rPr>
              <a:t>13 </a:t>
            </a:r>
            <a:r>
              <a:rPr lang="en-US" sz="2800" b="1" dirty="0">
                <a:ln cmpd="sng">
                  <a:solidFill>
                    <a:schemeClr val="tx1"/>
                  </a:solidFill>
                </a:ln>
                <a:solidFill>
                  <a:srgbClr val="FF9933"/>
                </a:solidFill>
              </a:rPr>
              <a:t>of the text . .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2117725" y="6339114"/>
            <a:ext cx="4892675" cy="274637"/>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dirty="0">
                <a:solidFill>
                  <a:schemeClr val="tx2"/>
                </a:solidFill>
                <a:latin typeface="Verdana" pitchFamily="34" charset="0"/>
                <a:hlinkClick r:id="rId3"/>
              </a:rPr>
              <a:t>www.d.umn.edu/cla/faculty/troufs/anth4616/video/N!ai.html</a:t>
            </a:r>
            <a:endParaRPr kumimoji="1" lang="en-US" sz="1200" dirty="0">
              <a:solidFill>
                <a:schemeClr val="tx2"/>
              </a:solidFill>
              <a:latin typeface="Verdana" pitchFamily="34" charset="0"/>
            </a:endParaRPr>
          </a:p>
        </p:txBody>
      </p:sp>
      <p:pic>
        <p:nvPicPr>
          <p:cNvPr id="272387" name="Picture 5"/>
          <p:cNvPicPr>
            <a:picLocks noChangeAspect="1" noChangeArrowheads="1"/>
          </p:cNvPicPr>
          <p:nvPr/>
        </p:nvPicPr>
        <p:blipFill>
          <a:blip r:embed="rId4" cstate="print"/>
          <a:srcRect/>
          <a:stretch>
            <a:fillRect/>
          </a:stretch>
        </p:blipFill>
        <p:spPr bwMode="auto">
          <a:xfrm>
            <a:off x="685800" y="343322"/>
            <a:ext cx="7772400" cy="5828878"/>
          </a:xfrm>
          <a:prstGeom prst="rect">
            <a:avLst/>
          </a:prstGeom>
          <a:noFill/>
          <a:ln w="9525">
            <a:noFill/>
            <a:miter lim="800000"/>
            <a:headEnd/>
            <a:tailEnd/>
          </a:ln>
        </p:spPr>
      </p:pic>
      <p:pic>
        <p:nvPicPr>
          <p:cNvPr id="272388" name="Picture 6"/>
          <p:cNvPicPr>
            <a:picLocks noChangeAspect="1" noChangeArrowheads="1"/>
          </p:cNvPicPr>
          <p:nvPr/>
        </p:nvPicPr>
        <p:blipFill>
          <a:blip r:embed="rId5" cstate="print"/>
          <a:srcRect/>
          <a:stretch>
            <a:fillRect/>
          </a:stretch>
        </p:blipFill>
        <p:spPr bwMode="auto">
          <a:xfrm>
            <a:off x="917575" y="2438400"/>
            <a:ext cx="2359025"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3"/>
          <p:cNvSpPr>
            <a:spLocks noGrp="1" noChangeArrowheads="1"/>
          </p:cNvSpPr>
          <p:nvPr>
            <p:ph type="body" idx="1"/>
          </p:nvPr>
        </p:nvSpPr>
        <p:spPr>
          <a:xfrm>
            <a:off x="898525" y="4002088"/>
            <a:ext cx="7340600" cy="457200"/>
          </a:xfrm>
        </p:spPr>
        <p:txBody>
          <a:bodyPr>
            <a:spAutoFit/>
          </a:bodyPr>
          <a:lstStyle/>
          <a:p>
            <a:pPr marL="0" indent="342900" algn="ctr">
              <a:buFontTx/>
              <a:buNone/>
            </a:pPr>
            <a:r>
              <a:rPr lang="en-US" sz="2400" b="1" smtClean="0"/>
              <a:t>megafauna = 100 lbs. or more</a:t>
            </a:r>
          </a:p>
        </p:txBody>
      </p:sp>
      <p:sp>
        <p:nvSpPr>
          <p:cNvPr id="274434" name="Rectangle 4"/>
          <p:cNvSpPr>
            <a:spLocks noChangeArrowheads="1"/>
          </p:cNvSpPr>
          <p:nvPr/>
        </p:nvSpPr>
        <p:spPr bwMode="auto">
          <a:xfrm>
            <a:off x="1039813" y="2978150"/>
            <a:ext cx="7065962" cy="5794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“hunting” = big game hunting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9" name="Picture 4" descr="P7140006.JPG"/>
          <p:cNvPicPr>
            <a:picLocks noChangeAspect="1"/>
          </p:cNvPicPr>
          <p:nvPr/>
        </p:nvPicPr>
        <p:blipFill>
          <a:blip r:embed="rId2" cstate="print">
            <a:lum bright="10000" contrast="2000"/>
          </a:blip>
          <a:srcRect/>
          <a:stretch>
            <a:fillRect/>
          </a:stretch>
        </p:blipFill>
        <p:spPr bwMode="auto">
          <a:xfrm>
            <a:off x="2335213" y="457200"/>
            <a:ext cx="4446587" cy="5943600"/>
          </a:xfrm>
          <a:prstGeom prst="rect">
            <a:avLst/>
          </a:prstGeom>
          <a:noFill/>
          <a:ln w="9525">
            <a:noFill/>
            <a:miter lim="800000"/>
            <a:headEnd/>
            <a:tailEnd/>
          </a:ln>
        </p:spPr>
      </p:pic>
      <p:sp>
        <p:nvSpPr>
          <p:cNvPr id="7" name="Oval 6"/>
          <p:cNvSpPr>
            <a:spLocks noChangeArrowheads="1"/>
          </p:cNvSpPr>
          <p:nvPr/>
        </p:nvSpPr>
        <p:spPr bwMode="auto">
          <a:xfrm>
            <a:off x="3048000" y="609600"/>
            <a:ext cx="1676400" cy="4038600"/>
          </a:xfrm>
          <a:prstGeom prst="ellipse">
            <a:avLst/>
          </a:prstGeom>
          <a:noFill/>
          <a:ln w="76200" algn="ctr">
            <a:solidFill>
              <a:schemeClr val="bg1"/>
            </a:solidFill>
            <a:round/>
            <a:headEnd/>
            <a:tailEnd/>
          </a:ln>
        </p:spPr>
        <p:txBody>
          <a:bodyPr/>
          <a:lstStyle/>
          <a:p>
            <a:endParaRPr lang="en-US"/>
          </a:p>
        </p:txBody>
      </p:sp>
      <p:sp>
        <p:nvSpPr>
          <p:cNvPr id="8" name="Oval 7"/>
          <p:cNvSpPr>
            <a:spLocks noChangeArrowheads="1"/>
          </p:cNvSpPr>
          <p:nvPr/>
        </p:nvSpPr>
        <p:spPr bwMode="auto">
          <a:xfrm>
            <a:off x="5257800" y="3505200"/>
            <a:ext cx="1066800" cy="1524000"/>
          </a:xfrm>
          <a:prstGeom prst="ellipse">
            <a:avLst/>
          </a:prstGeom>
          <a:noFill/>
          <a:ln w="76200" algn="ctr">
            <a:solidFill>
              <a:schemeClr val="bg1"/>
            </a:solidFill>
            <a:round/>
            <a:headEnd/>
            <a:tailEnd/>
          </a:ln>
        </p:spPr>
        <p:txBody>
          <a:bodyPr/>
          <a:lstStyle/>
          <a:p>
            <a:endParaRPr lang="en-US"/>
          </a:p>
        </p:txBody>
      </p:sp>
      <p:sp>
        <p:nvSpPr>
          <p:cNvPr id="6" name="Rectangle 2"/>
          <p:cNvSpPr>
            <a:spLocks noChangeArrowheads="1"/>
          </p:cNvSpPr>
          <p:nvPr/>
        </p:nvSpPr>
        <p:spPr bwMode="auto">
          <a:xfrm>
            <a:off x="4028849" y="5896428"/>
            <a:ext cx="1062037" cy="338138"/>
          </a:xfrm>
          <a:prstGeom prst="rect">
            <a:avLst/>
          </a:prstGeom>
          <a:noFill/>
          <a:ln w="9525">
            <a:noFill/>
            <a:miter lim="800000"/>
            <a:headEnd/>
            <a:tailEnd/>
          </a:ln>
        </p:spPr>
        <p:txBody>
          <a:bodyPr wrap="none">
            <a:spAutoFit/>
          </a:bodyPr>
          <a:lstStyle/>
          <a:p>
            <a:pPr eaLnBrk="0" hangingPunct="0"/>
            <a:r>
              <a:rPr lang="en-US" sz="1600" dirty="0">
                <a:solidFill>
                  <a:srgbClr val="FFFFFF"/>
                </a:solidFill>
              </a:rPr>
              <a:t>July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9" name="Picture 4" descr="P7140006.JPG"/>
          <p:cNvPicPr>
            <a:picLocks noChangeAspect="1"/>
          </p:cNvPicPr>
          <p:nvPr/>
        </p:nvPicPr>
        <p:blipFill>
          <a:blip r:embed="rId2" cstate="print">
            <a:lum bright="10000" contrast="2000"/>
          </a:blip>
          <a:srcRect/>
          <a:stretch>
            <a:fillRect/>
          </a:stretch>
        </p:blipFill>
        <p:spPr bwMode="auto">
          <a:xfrm>
            <a:off x="2335213" y="457200"/>
            <a:ext cx="4446587" cy="5943600"/>
          </a:xfrm>
          <a:prstGeom prst="rect">
            <a:avLst/>
          </a:prstGeom>
          <a:noFill/>
          <a:ln w="9525">
            <a:noFill/>
            <a:miter lim="800000"/>
            <a:headEnd/>
            <a:tailEnd/>
          </a:ln>
        </p:spPr>
      </p:pic>
      <p:sp>
        <p:nvSpPr>
          <p:cNvPr id="8" name="Oval 7"/>
          <p:cNvSpPr>
            <a:spLocks noChangeArrowheads="1"/>
          </p:cNvSpPr>
          <p:nvPr/>
        </p:nvSpPr>
        <p:spPr bwMode="auto">
          <a:xfrm>
            <a:off x="5257800" y="3505200"/>
            <a:ext cx="1066800" cy="1524000"/>
          </a:xfrm>
          <a:prstGeom prst="ellipse">
            <a:avLst/>
          </a:prstGeom>
          <a:noFill/>
          <a:ln w="76200" algn="ctr">
            <a:solidFill>
              <a:schemeClr val="bg1"/>
            </a:solidFill>
            <a:round/>
            <a:headEnd/>
            <a:tailEnd/>
          </a:ln>
        </p:spPr>
        <p:txBody>
          <a:bodyPr/>
          <a:lstStyle/>
          <a:p>
            <a:endParaRPr lang="en-US"/>
          </a:p>
        </p:txBody>
      </p:sp>
      <p:sp>
        <p:nvSpPr>
          <p:cNvPr id="6" name="Rectangle 2"/>
          <p:cNvSpPr>
            <a:spLocks noChangeArrowheads="1"/>
          </p:cNvSpPr>
          <p:nvPr/>
        </p:nvSpPr>
        <p:spPr bwMode="auto">
          <a:xfrm>
            <a:off x="4028849" y="5896428"/>
            <a:ext cx="1062037" cy="338138"/>
          </a:xfrm>
          <a:prstGeom prst="rect">
            <a:avLst/>
          </a:prstGeom>
          <a:noFill/>
          <a:ln w="9525">
            <a:noFill/>
            <a:miter lim="800000"/>
            <a:headEnd/>
            <a:tailEnd/>
          </a:ln>
        </p:spPr>
        <p:txBody>
          <a:bodyPr wrap="none">
            <a:spAutoFit/>
          </a:bodyPr>
          <a:lstStyle/>
          <a:p>
            <a:pPr eaLnBrk="0" hangingPunct="0"/>
            <a:r>
              <a:rPr lang="en-US" sz="1600" dirty="0">
                <a:solidFill>
                  <a:srgbClr val="FFFFFF"/>
                </a:solidFill>
              </a:rPr>
              <a:t>July 2008</a:t>
            </a:r>
          </a:p>
        </p:txBody>
      </p:sp>
      <p:sp>
        <p:nvSpPr>
          <p:cNvPr id="9" name="Up-Down Arrow 5"/>
          <p:cNvSpPr>
            <a:spLocks noChangeArrowheads="1"/>
          </p:cNvSpPr>
          <p:nvPr/>
        </p:nvSpPr>
        <p:spPr bwMode="auto">
          <a:xfrm>
            <a:off x="3962400" y="1004888"/>
            <a:ext cx="533400" cy="3505200"/>
          </a:xfrm>
          <a:prstGeom prst="upDownArrow">
            <a:avLst>
              <a:gd name="adj1" fmla="val 50000"/>
              <a:gd name="adj2" fmla="val 49985"/>
            </a:avLst>
          </a:prstGeom>
          <a:solidFill>
            <a:schemeClr val="bg1"/>
          </a:solidFill>
          <a:ln w="2857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2" name="Picture 3" descr="24_11"/>
          <p:cNvPicPr>
            <a:picLocks noChangeAspect="1" noChangeArrowheads="1"/>
          </p:cNvPicPr>
          <p:nvPr/>
        </p:nvPicPr>
        <p:blipFill>
          <a:blip r:embed="rId3" cstate="print"/>
          <a:srcRect/>
          <a:stretch>
            <a:fillRect/>
          </a:stretch>
        </p:blipFill>
        <p:spPr bwMode="auto">
          <a:xfrm>
            <a:off x="76200" y="387350"/>
            <a:ext cx="9144000" cy="6165850"/>
          </a:xfrm>
          <a:prstGeom prst="rect">
            <a:avLst/>
          </a:prstGeom>
          <a:noFill/>
          <a:ln w="9525">
            <a:noFill/>
            <a:miter lim="800000"/>
            <a:headEnd/>
            <a:tailEnd/>
          </a:ln>
        </p:spPr>
      </p:pic>
      <p:sp>
        <p:nvSpPr>
          <p:cNvPr id="277507" name="Up-Down Arrow 3"/>
          <p:cNvSpPr>
            <a:spLocks noChangeArrowheads="1"/>
          </p:cNvSpPr>
          <p:nvPr/>
        </p:nvSpPr>
        <p:spPr bwMode="auto">
          <a:xfrm>
            <a:off x="3962400" y="609600"/>
            <a:ext cx="533400" cy="5559425"/>
          </a:xfrm>
          <a:prstGeom prst="upDownArrow">
            <a:avLst>
              <a:gd name="adj1" fmla="val 50000"/>
              <a:gd name="adj2" fmla="val 49990"/>
            </a:avLst>
          </a:prstGeom>
          <a:solidFill>
            <a:schemeClr val="bg1"/>
          </a:solidFill>
          <a:ln w="28575" algn="ctr">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79554" name="Picture 3" descr="24_11"/>
          <p:cNvPicPr>
            <a:picLocks noChangeAspect="1" noChangeArrowheads="1"/>
          </p:cNvPicPr>
          <p:nvPr/>
        </p:nvPicPr>
        <p:blipFill>
          <a:blip r:embed="rId3" cstate="print"/>
          <a:srcRect/>
          <a:stretch>
            <a:fillRect/>
          </a:stretch>
        </p:blipFill>
        <p:spPr bwMode="auto">
          <a:xfrm>
            <a:off x="-2209800" y="304800"/>
            <a:ext cx="9144000" cy="6165850"/>
          </a:xfrm>
          <a:prstGeom prst="rect">
            <a:avLst/>
          </a:prstGeom>
          <a:noFill/>
          <a:ln w="9525">
            <a:noFill/>
            <a:miter lim="800000"/>
            <a:headEnd/>
            <a:tailEnd/>
          </a:ln>
        </p:spPr>
      </p:pic>
      <p:pic>
        <p:nvPicPr>
          <p:cNvPr id="279555" name="Picture 4" descr="P7140006.JPG"/>
          <p:cNvPicPr>
            <a:picLocks noChangeAspect="1"/>
          </p:cNvPicPr>
          <p:nvPr/>
        </p:nvPicPr>
        <p:blipFill>
          <a:blip r:embed="rId4" cstate="print">
            <a:lum bright="10000" contrast="2000"/>
          </a:blip>
          <a:srcRect/>
          <a:stretch>
            <a:fillRect/>
          </a:stretch>
        </p:blipFill>
        <p:spPr bwMode="auto">
          <a:xfrm>
            <a:off x="4572000" y="-304800"/>
            <a:ext cx="7315200" cy="9902825"/>
          </a:xfrm>
          <a:prstGeom prst="rect">
            <a:avLst/>
          </a:prstGeom>
          <a:noFill/>
          <a:ln w="9525">
            <a:noFill/>
            <a:miter lim="800000"/>
            <a:headEnd/>
            <a:tailEnd/>
          </a:ln>
        </p:spPr>
      </p:pic>
      <p:sp>
        <p:nvSpPr>
          <p:cNvPr id="279556" name="Up-Down Arrow 4"/>
          <p:cNvSpPr>
            <a:spLocks noChangeArrowheads="1"/>
          </p:cNvSpPr>
          <p:nvPr/>
        </p:nvSpPr>
        <p:spPr bwMode="auto">
          <a:xfrm>
            <a:off x="3962400" y="609600"/>
            <a:ext cx="533400" cy="5559425"/>
          </a:xfrm>
          <a:prstGeom prst="upDownArrow">
            <a:avLst>
              <a:gd name="adj1" fmla="val 50000"/>
              <a:gd name="adj2" fmla="val 49990"/>
            </a:avLst>
          </a:prstGeom>
          <a:solidFill>
            <a:schemeClr val="bg1"/>
          </a:solidFill>
          <a:ln w="28575" algn="ctr">
            <a:solidFill>
              <a:schemeClr val="tx1"/>
            </a:solidFill>
            <a:round/>
            <a:headEnd/>
            <a:tailEnd/>
          </a:ln>
        </p:spPr>
        <p:txBody>
          <a:bodyPr/>
          <a:lstStyle/>
          <a:p>
            <a:endParaRPr lang="en-US"/>
          </a:p>
        </p:txBody>
      </p:sp>
      <p:sp>
        <p:nvSpPr>
          <p:cNvPr id="5" name="Up-Down Arrow 4"/>
          <p:cNvSpPr>
            <a:spLocks noChangeArrowheads="1"/>
          </p:cNvSpPr>
          <p:nvPr/>
        </p:nvSpPr>
        <p:spPr bwMode="auto">
          <a:xfrm>
            <a:off x="7431312" y="627289"/>
            <a:ext cx="533400" cy="5559425"/>
          </a:xfrm>
          <a:prstGeom prst="upDownArrow">
            <a:avLst>
              <a:gd name="adj1" fmla="val 50000"/>
              <a:gd name="adj2" fmla="val 49990"/>
            </a:avLst>
          </a:prstGeom>
          <a:solidFill>
            <a:schemeClr val="bg1"/>
          </a:solidFill>
          <a:ln w="28575" algn="ctr">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1" name="Rectangle 3"/>
          <p:cNvSpPr>
            <a:spLocks noGrp="1" noChangeArrowheads="1"/>
          </p:cNvSpPr>
          <p:nvPr>
            <p:ph type="body" idx="1"/>
          </p:nvPr>
        </p:nvSpPr>
        <p:spPr>
          <a:xfrm>
            <a:off x="963613" y="2744788"/>
            <a:ext cx="7313612" cy="1373187"/>
          </a:xfrm>
        </p:spPr>
        <p:txBody>
          <a:bodyPr/>
          <a:lstStyle/>
          <a:p>
            <a:pPr marL="628650" indent="-285750" algn="ctr">
              <a:buFontTx/>
              <a:buNone/>
            </a:pPr>
            <a:r>
              <a:rPr lang="en-US" sz="2400" b="1" smtClean="0"/>
              <a:t>sometimes is used erroneously to mean not eating big game animals</a:t>
            </a:r>
          </a:p>
          <a:p>
            <a:pPr marL="628650" indent="-285750" algn="ctr"/>
            <a:endParaRPr lang="en-US" b="1" smtClean="0"/>
          </a:p>
        </p:txBody>
      </p:sp>
      <p:sp>
        <p:nvSpPr>
          <p:cNvPr id="281602" name="Rectangle 4"/>
          <p:cNvSpPr>
            <a:spLocks noChangeArrowheads="1"/>
          </p:cNvSpPr>
          <p:nvPr/>
        </p:nvSpPr>
        <p:spPr bwMode="auto">
          <a:xfrm>
            <a:off x="2906713" y="2020888"/>
            <a:ext cx="3417887" cy="584200"/>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“vegetarian”  </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281604" name="Rectangle 3"/>
          <p:cNvSpPr txBox="1">
            <a:spLocks noChangeArrowheads="1"/>
          </p:cNvSpPr>
          <p:nvPr/>
        </p:nvSpPr>
        <p:spPr bwMode="auto">
          <a:xfrm>
            <a:off x="915988" y="3822700"/>
            <a:ext cx="7313612" cy="2516188"/>
          </a:xfrm>
          <a:prstGeom prst="rect">
            <a:avLst/>
          </a:prstGeom>
          <a:noFill/>
          <a:ln w="9525">
            <a:noFill/>
            <a:miter lim="800000"/>
            <a:headEnd/>
            <a:tailEnd/>
          </a:ln>
        </p:spPr>
        <p:txBody>
          <a:bodyPr/>
          <a:lstStyle/>
          <a:p>
            <a:pPr marL="628650" indent="-285750" algn="ctr"/>
            <a:r>
              <a:rPr lang="en-US" sz="3600" b="1" dirty="0"/>
              <a:t>“ground meats”</a:t>
            </a:r>
          </a:p>
          <a:p>
            <a:pPr marL="628650" indent="-285750" algn="ctr"/>
            <a:r>
              <a:rPr lang="en-US" sz="2800" dirty="0"/>
              <a:t>may be “collected” and eaten</a:t>
            </a:r>
          </a:p>
          <a:p>
            <a:pPr marL="628650" indent="-285750" algn="ctr"/>
            <a:r>
              <a:rPr lang="en-US" sz="2800" dirty="0"/>
              <a:t> </a:t>
            </a:r>
          </a:p>
          <a:p>
            <a:pPr marL="628650" indent="-285750" algn="ctr"/>
            <a:r>
              <a:rPr lang="en-US" sz="2400" dirty="0"/>
              <a:t>and lots of people eat bugs, worms, insects, etc</a:t>
            </a:r>
            <a:r>
              <a:rPr lang="en-US" sz="2400" dirty="0" smtClean="0"/>
              <a:t>.</a:t>
            </a:r>
          </a:p>
          <a:p>
            <a:pPr marL="628650" indent="-285750" algn="ctr"/>
            <a:endParaRPr lang="en-US" sz="1000" dirty="0"/>
          </a:p>
          <a:p>
            <a:pPr marL="628650" indent="-285750" algn="ctr"/>
            <a:r>
              <a:rPr lang="en-US" sz="2000" dirty="0"/>
              <a:t>("</a:t>
            </a:r>
            <a:r>
              <a:rPr lang="en-US" sz="2000" dirty="0" err="1">
                <a:hlinkClick r:id="rId2" tooltip="Entomophagy"/>
              </a:rPr>
              <a:t>Entomophagy</a:t>
            </a:r>
            <a:r>
              <a:rPr lang="en-US" sz="2000" dirty="0"/>
              <a:t>“)</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82626" name="Text Box 2"/>
          <p:cNvSpPr txBox="1">
            <a:spLocks noChangeArrowheads="1"/>
          </p:cNvSpPr>
          <p:nvPr/>
        </p:nvSpPr>
        <p:spPr bwMode="auto">
          <a:xfrm>
            <a:off x="2013632" y="6328230"/>
            <a:ext cx="5091112" cy="276225"/>
          </a:xfrm>
          <a:prstGeom prst="rect">
            <a:avLst/>
          </a:prstGeom>
          <a:noFill/>
          <a:ln w="9525">
            <a:noFill/>
            <a:miter lim="800000"/>
            <a:headEnd/>
            <a:tailEnd/>
          </a:ln>
        </p:spPr>
        <p:txBody>
          <a:bodyPr wrap="none">
            <a:spAutoFit/>
          </a:bodyPr>
          <a:lstStyle/>
          <a:p>
            <a:pPr marL="342900" indent="-342900" eaLnBrk="0" hangingPunct="0">
              <a:spcBef>
                <a:spcPct val="20000"/>
              </a:spcBef>
              <a:buClr>
                <a:srgbClr val="808000"/>
              </a:buClr>
            </a:pPr>
            <a:r>
              <a:rPr kumimoji="1" lang="en-US" sz="1200" dirty="0">
                <a:solidFill>
                  <a:srgbClr val="FFFFFF"/>
                </a:solidFill>
                <a:latin typeface="Verdana" pitchFamily="34" charset="0"/>
                <a:hlinkClick r:id="rId3"/>
              </a:rPr>
              <a:t>www.d.umn.edu/cla/faculty/troufs/anth1602/pchunt.html#title</a:t>
            </a:r>
            <a:endParaRPr kumimoji="1" lang="en-US" sz="1200" dirty="0">
              <a:solidFill>
                <a:srgbClr val="FFFFFF"/>
              </a:solidFill>
              <a:latin typeface="Verdana" pitchFamily="34" charset="0"/>
            </a:endParaRPr>
          </a:p>
        </p:txBody>
      </p:sp>
      <p:sp>
        <p:nvSpPr>
          <p:cNvPr id="282627" name="Text Box 6"/>
          <p:cNvSpPr txBox="1">
            <a:spLocks noChangeArrowheads="1"/>
          </p:cNvSpPr>
          <p:nvPr/>
        </p:nvSpPr>
        <p:spPr bwMode="auto">
          <a:xfrm>
            <a:off x="1397000" y="5205413"/>
            <a:ext cx="2870200" cy="738187"/>
          </a:xfrm>
          <a:prstGeom prst="rect">
            <a:avLst/>
          </a:prstGeom>
          <a:noFill/>
          <a:ln w="9525">
            <a:noFill/>
            <a:miter lim="800000"/>
            <a:headEnd/>
            <a:tailEnd/>
          </a:ln>
        </p:spPr>
        <p:txBody>
          <a:bodyPr wrap="none">
            <a:spAutoFit/>
          </a:bodyPr>
          <a:lstStyle/>
          <a:p>
            <a:pPr algn="ctr" eaLnBrk="0" hangingPunct="0"/>
            <a:r>
              <a:rPr lang="en-US">
                <a:solidFill>
                  <a:srgbClr val="FFFFFF"/>
                </a:solidFill>
              </a:rPr>
              <a:t>video: </a:t>
            </a:r>
          </a:p>
          <a:p>
            <a:pPr algn="ctr" eaLnBrk="0" hangingPunct="0"/>
            <a:r>
              <a:rPr lang="en-US" sz="2400" b="1" i="1">
                <a:solidFill>
                  <a:srgbClr val="FFFFFF"/>
                </a:solidFill>
              </a:rPr>
              <a:t>The Desert People</a:t>
            </a:r>
          </a:p>
        </p:txBody>
      </p:sp>
      <p:pic>
        <p:nvPicPr>
          <p:cNvPr id="282628" name="Picture 3"/>
          <p:cNvPicPr>
            <a:picLocks noChangeAspect="1" noChangeArrowheads="1"/>
          </p:cNvPicPr>
          <p:nvPr/>
        </p:nvPicPr>
        <p:blipFill>
          <a:blip r:embed="rId4" cstate="print"/>
          <a:srcRect/>
          <a:stretch>
            <a:fillRect/>
          </a:stretch>
        </p:blipFill>
        <p:spPr bwMode="auto">
          <a:xfrm>
            <a:off x="4433888" y="3367088"/>
            <a:ext cx="3771900" cy="2790825"/>
          </a:xfrm>
          <a:prstGeom prst="rect">
            <a:avLst/>
          </a:prstGeom>
          <a:noFill/>
          <a:ln w="9525">
            <a:noFill/>
            <a:miter lim="800000"/>
            <a:headEnd/>
            <a:tailEnd/>
          </a:ln>
        </p:spPr>
      </p:pic>
      <p:pic>
        <p:nvPicPr>
          <p:cNvPr id="282629" name="Picture 2"/>
          <p:cNvPicPr>
            <a:picLocks noChangeAspect="1" noChangeArrowheads="1"/>
          </p:cNvPicPr>
          <p:nvPr/>
        </p:nvPicPr>
        <p:blipFill>
          <a:blip r:embed="rId5" cstate="print"/>
          <a:srcRect/>
          <a:stretch>
            <a:fillRect/>
          </a:stretch>
        </p:blipFill>
        <p:spPr bwMode="auto">
          <a:xfrm>
            <a:off x="914400" y="1600200"/>
            <a:ext cx="4333875" cy="3244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4673" name="Rectangle 3"/>
          <p:cNvSpPr>
            <a:spLocks noGrp="1" noChangeArrowheads="1"/>
          </p:cNvSpPr>
          <p:nvPr>
            <p:ph type="body" idx="1"/>
          </p:nvPr>
        </p:nvSpPr>
        <p:spPr>
          <a:xfrm>
            <a:off x="914400" y="4378325"/>
            <a:ext cx="7313613" cy="1260475"/>
          </a:xfrm>
        </p:spPr>
        <p:txBody>
          <a:bodyPr/>
          <a:lstStyle/>
          <a:p>
            <a:pPr marL="0" indent="0" algn="ctr">
              <a:lnSpc>
                <a:spcPct val="120000"/>
              </a:lnSpc>
              <a:buFontTx/>
              <a:buNone/>
            </a:pPr>
            <a:r>
              <a:rPr lang="en-US" b="1" smtClean="0"/>
              <a:t>have a different adaptive pattern than other hunters </a:t>
            </a:r>
          </a:p>
        </p:txBody>
      </p:sp>
      <p:sp>
        <p:nvSpPr>
          <p:cNvPr id="284674" name="Rectangle 4"/>
          <p:cNvSpPr>
            <a:spLocks noChangeArrowheads="1"/>
          </p:cNvSpPr>
          <p:nvPr/>
        </p:nvSpPr>
        <p:spPr bwMode="auto">
          <a:xfrm>
            <a:off x="2154238" y="2978150"/>
            <a:ext cx="4987925" cy="1036638"/>
          </a:xfrm>
          <a:prstGeom prst="rect">
            <a:avLst/>
          </a:prstGeom>
          <a:noFill/>
          <a:ln w="9525">
            <a:noFill/>
            <a:miter lim="800000"/>
            <a:headEnd/>
            <a:tailEnd/>
          </a:ln>
        </p:spPr>
        <p:txBody>
          <a:bodyPr wrap="none">
            <a:spAutoFit/>
          </a:bodyPr>
          <a:lstStyle/>
          <a:p>
            <a:pPr algn="ctr" eaLnBrk="0" hangingPunct="0">
              <a:spcBef>
                <a:spcPct val="50000"/>
              </a:spcBef>
              <a:buClr>
                <a:schemeClr val="hlink"/>
              </a:buClr>
            </a:pPr>
            <a:r>
              <a:rPr kumimoji="1" lang="en-US" sz="3200" b="1">
                <a:latin typeface="Verdana" pitchFamily="34" charset="0"/>
              </a:rPr>
              <a:t>cold  climate hunters</a:t>
            </a:r>
          </a:p>
          <a:p>
            <a:pPr algn="ctr" eaLnBrk="0" hangingPunct="0">
              <a:spcBef>
                <a:spcPct val="50000"/>
              </a:spcBef>
              <a:buClr>
                <a:schemeClr val="hlink"/>
              </a:buClr>
            </a:pPr>
            <a:r>
              <a:rPr kumimoji="1" lang="en-US" sz="2000">
                <a:latin typeface="Verdana" pitchFamily="34" charset="0"/>
              </a:rPr>
              <a:t>(e.g. </a:t>
            </a:r>
            <a:r>
              <a:rPr kumimoji="1" lang="en-US" sz="2000" i="1">
                <a:latin typeface="Verdana" pitchFamily="34" charset="0"/>
              </a:rPr>
              <a:t>Inuit</a:t>
            </a:r>
            <a:r>
              <a:rPr kumimoji="1" lang="en-US" sz="2000">
                <a:latin typeface="Verdana" pitchFamily="34" charset="0"/>
              </a:rPr>
              <a:t>, “Eskimo”)</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EF9E2"/>
        </a:solidFill>
        <a:effectLst/>
      </p:bgPr>
    </p:bg>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2991132" y="6339114"/>
            <a:ext cx="3137526" cy="276999"/>
          </a:xfrm>
          <a:prstGeom prst="rect">
            <a:avLst/>
          </a:prstGeom>
          <a:noFill/>
          <a:ln w="9525">
            <a:noFill/>
            <a:miter lim="800000"/>
            <a:headEnd/>
            <a:tailEnd/>
          </a:ln>
        </p:spPr>
        <p:txBody>
          <a:bodyPr wrap="none">
            <a:spAutoFit/>
          </a:bodyPr>
          <a:lstStyle/>
          <a:p>
            <a:pPr eaLnBrk="0" hangingPunct="0">
              <a:spcBef>
                <a:spcPct val="20000"/>
              </a:spcBef>
              <a:buClr>
                <a:schemeClr val="hlink"/>
              </a:buClr>
            </a:pPr>
            <a:r>
              <a:rPr kumimoji="1" lang="en-US" sz="1200" i="1" dirty="0">
                <a:latin typeface="Verdana" pitchFamily="34" charset="0"/>
              </a:rPr>
              <a:t>Humankind Emerging, 7</a:t>
            </a:r>
            <a:r>
              <a:rPr kumimoji="1" lang="en-US" sz="1200" i="1" baseline="30000" dirty="0">
                <a:latin typeface="Verdana" pitchFamily="34" charset="0"/>
              </a:rPr>
              <a:t>th</a:t>
            </a:r>
            <a:r>
              <a:rPr kumimoji="1" lang="en-US" sz="1200" i="1" dirty="0">
                <a:latin typeface="Verdana" pitchFamily="34" charset="0"/>
              </a:rPr>
              <a:t> Ed.</a:t>
            </a:r>
            <a:r>
              <a:rPr kumimoji="1" lang="en-US" sz="1200" dirty="0">
                <a:latin typeface="Verdana" pitchFamily="34" charset="0"/>
              </a:rPr>
              <a:t>, p. 357.</a:t>
            </a:r>
          </a:p>
        </p:txBody>
      </p:sp>
      <p:pic>
        <p:nvPicPr>
          <p:cNvPr id="285699" name="Picture 4" descr="HE7"/>
          <p:cNvPicPr>
            <a:picLocks noChangeAspect="1" noChangeArrowheads="1"/>
          </p:cNvPicPr>
          <p:nvPr/>
        </p:nvPicPr>
        <p:blipFill>
          <a:blip r:embed="rId3" cstate="print">
            <a:lum bright="7000" contrast="-3000"/>
          </a:blip>
          <a:srcRect/>
          <a:stretch>
            <a:fillRect/>
          </a:stretch>
        </p:blipFill>
        <p:spPr bwMode="auto">
          <a:xfrm>
            <a:off x="685800" y="1066800"/>
            <a:ext cx="7769225" cy="4673600"/>
          </a:xfrm>
          <a:prstGeom prst="rect">
            <a:avLst/>
          </a:prstGeom>
          <a:noFill/>
          <a:ln w="9525">
            <a:noFill/>
            <a:miter lim="800000"/>
            <a:headEnd/>
            <a:tailEnd/>
          </a:ln>
        </p:spPr>
      </p:pic>
      <p:sp>
        <p:nvSpPr>
          <p:cNvPr id="285700" name="Oval 5"/>
          <p:cNvSpPr>
            <a:spLocks noChangeArrowheads="1"/>
          </p:cNvSpPr>
          <p:nvPr/>
        </p:nvSpPr>
        <p:spPr bwMode="auto">
          <a:xfrm>
            <a:off x="3600450" y="1600200"/>
            <a:ext cx="1200150" cy="990600"/>
          </a:xfrm>
          <a:prstGeom prst="ellipse">
            <a:avLst/>
          </a:prstGeom>
          <a:noFill/>
          <a:ln w="76200">
            <a:solidFill>
              <a:srgbClr val="FF9900"/>
            </a:solidFill>
            <a:round/>
            <a:headEnd/>
            <a:tailEnd/>
          </a:ln>
        </p:spPr>
        <p:txBody>
          <a:bodyPr wrap="none" anchor="ctr"/>
          <a:lstStyle/>
          <a:p>
            <a:pPr eaLnBrk="0" hangingPunct="0"/>
            <a:endParaRPr lang="en-US"/>
          </a:p>
        </p:txBody>
      </p:sp>
      <p:sp>
        <p:nvSpPr>
          <p:cNvPr id="285701" name="Text Box 6"/>
          <p:cNvSpPr txBox="1">
            <a:spLocks noChangeArrowheads="1"/>
          </p:cNvSpPr>
          <p:nvPr/>
        </p:nvSpPr>
        <p:spPr bwMode="auto">
          <a:xfrm>
            <a:off x="4822825" y="1676400"/>
            <a:ext cx="3025775" cy="579438"/>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b="1">
                <a:latin typeface="Verdana" pitchFamily="34" charset="0"/>
              </a:rPr>
              <a:t>cold  climate hunters</a:t>
            </a:r>
            <a:r>
              <a:rPr kumimoji="1" lang="en-US" sz="3200" b="1">
                <a:latin typeface="Verdana" pitchFamily="34" charset="0"/>
              </a:rPr>
              <a:t>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34210" name="Text Box 2"/>
          <p:cNvSpPr txBox="1">
            <a:spLocks noChangeArrowheads="1"/>
          </p:cNvSpPr>
          <p:nvPr/>
        </p:nvSpPr>
        <p:spPr bwMode="auto">
          <a:xfrm>
            <a:off x="2867217" y="6277428"/>
            <a:ext cx="3381183" cy="369332"/>
          </a:xfrm>
          <a:prstGeom prst="rect">
            <a:avLst/>
          </a:prstGeom>
          <a:noFill/>
          <a:ln w="9525">
            <a:noFill/>
            <a:miter lim="800000"/>
            <a:headEnd/>
            <a:tailEnd/>
          </a:ln>
          <a:effectLst/>
        </p:spPr>
        <p:txBody>
          <a:bodyPr wrap="none">
            <a:spAutoFit/>
          </a:bodyPr>
          <a:lstStyle/>
          <a:p>
            <a:pPr algn="ctr">
              <a:lnSpc>
                <a:spcPct val="150000"/>
              </a:lnSpc>
            </a:pPr>
            <a:r>
              <a:rPr lang="en-US" sz="1200" i="1" dirty="0">
                <a:solidFill>
                  <a:srgbClr val="FFFFFF"/>
                </a:solidFill>
                <a:latin typeface="Verdana" pitchFamily="34" charset="0"/>
              </a:rPr>
              <a:t>Understanding </a:t>
            </a:r>
            <a:r>
              <a:rPr lang="en-US" sz="1200" i="1" dirty="0" smtClean="0">
                <a:solidFill>
                  <a:srgbClr val="FFFFFF"/>
                </a:solidFill>
                <a:latin typeface="Verdana" pitchFamily="34" charset="0"/>
              </a:rPr>
              <a:t>Humans, 10</a:t>
            </a:r>
            <a:r>
              <a:rPr lang="en-US" sz="1200" i="1" baseline="30000" dirty="0" smtClean="0">
                <a:solidFill>
                  <a:srgbClr val="FFFFFF"/>
                </a:solidFill>
                <a:latin typeface="Verdana" pitchFamily="34" charset="0"/>
              </a:rPr>
              <a:t>th</a:t>
            </a:r>
            <a:r>
              <a:rPr lang="en-US" sz="1200" i="1" dirty="0" smtClean="0">
                <a:solidFill>
                  <a:srgbClr val="FFFFFF"/>
                </a:solidFill>
                <a:latin typeface="Verdana" pitchFamily="34" charset="0"/>
              </a:rPr>
              <a:t> </a:t>
            </a:r>
            <a:r>
              <a:rPr lang="en-US" sz="1200" i="1" dirty="0">
                <a:solidFill>
                  <a:srgbClr val="FFFFFF"/>
                </a:solidFill>
                <a:latin typeface="Verdana" pitchFamily="34" charset="0"/>
              </a:rPr>
              <a:t>Ed.</a:t>
            </a:r>
            <a:r>
              <a:rPr lang="en-US" sz="1200" dirty="0">
                <a:solidFill>
                  <a:srgbClr val="FFFFFF"/>
                </a:solidFill>
                <a:latin typeface="Verdana" pitchFamily="34" charset="0"/>
              </a:rPr>
              <a:t>, p. </a:t>
            </a:r>
            <a:r>
              <a:rPr lang="en-US" sz="1200" dirty="0" smtClean="0">
                <a:solidFill>
                  <a:srgbClr val="FFFFFF"/>
                </a:solidFill>
                <a:latin typeface="Verdana" pitchFamily="34" charset="0"/>
              </a:rPr>
              <a:t>178.</a:t>
            </a:r>
            <a:endParaRPr lang="en-US" sz="1200" dirty="0">
              <a:solidFill>
                <a:srgbClr val="FFFFFF"/>
              </a:solidFill>
              <a:latin typeface="Verdana" pitchFamily="34" charset="0"/>
            </a:endParaRPr>
          </a:p>
        </p:txBody>
      </p:sp>
      <p:sp>
        <p:nvSpPr>
          <p:cNvPr id="734211" name="Text Box 3"/>
          <p:cNvSpPr txBox="1">
            <a:spLocks noChangeArrowheads="1"/>
          </p:cNvSpPr>
          <p:nvPr/>
        </p:nvSpPr>
        <p:spPr bwMode="auto">
          <a:xfrm>
            <a:off x="3111957" y="5899738"/>
            <a:ext cx="2896948" cy="363176"/>
          </a:xfrm>
          <a:prstGeom prst="rect">
            <a:avLst/>
          </a:prstGeom>
          <a:noFill/>
          <a:ln w="9525">
            <a:noFill/>
            <a:miter lim="800000"/>
            <a:headEnd/>
            <a:tailEnd/>
          </a:ln>
          <a:effectLst/>
        </p:spPr>
        <p:txBody>
          <a:bodyPr wrap="none">
            <a:spAutoFit/>
          </a:bodyPr>
          <a:lstStyle/>
          <a:p>
            <a:pPr algn="ctr">
              <a:lnSpc>
                <a:spcPct val="110000"/>
              </a:lnSpc>
            </a:pPr>
            <a:r>
              <a:rPr lang="en-US" sz="1600" b="1" dirty="0" smtClean="0">
                <a:solidFill>
                  <a:srgbClr val="FFFFFF"/>
                </a:solidFill>
                <a:latin typeface="Verdana" pitchFamily="34" charset="0"/>
              </a:rPr>
              <a:t>Multidisciplinary </a:t>
            </a:r>
            <a:r>
              <a:rPr lang="en-US" sz="1600" b="1" dirty="0">
                <a:solidFill>
                  <a:srgbClr val="FFFFFF"/>
                </a:solidFill>
                <a:latin typeface="Verdana" pitchFamily="34" charset="0"/>
              </a:rPr>
              <a:t>Study.</a:t>
            </a:r>
          </a:p>
        </p:txBody>
      </p:sp>
      <p:pic>
        <p:nvPicPr>
          <p:cNvPr id="6" name="Picture 5" descr="08t1.jpg"/>
          <p:cNvPicPr>
            <a:picLocks noChangeAspect="1"/>
          </p:cNvPicPr>
          <p:nvPr/>
        </p:nvPicPr>
        <p:blipFill>
          <a:blip r:embed="rId3" cstate="print"/>
          <a:stretch>
            <a:fillRect/>
          </a:stretch>
        </p:blipFill>
        <p:spPr>
          <a:xfrm>
            <a:off x="685800" y="1905000"/>
            <a:ext cx="7772400" cy="3528669"/>
          </a:xfrm>
          <a:prstGeom prst="rect">
            <a:avLst/>
          </a:prstGeom>
        </p:spPr>
      </p:pic>
      <p:sp>
        <p:nvSpPr>
          <p:cNvPr id="7" name="AutoShape 5"/>
          <p:cNvSpPr>
            <a:spLocks noChangeArrowheads="1"/>
          </p:cNvSpPr>
          <p:nvPr/>
        </p:nvSpPr>
        <p:spPr bwMode="auto">
          <a:xfrm>
            <a:off x="5348288" y="3048000"/>
            <a:ext cx="976312" cy="409575"/>
          </a:xfrm>
          <a:prstGeom prst="rightArrow">
            <a:avLst>
              <a:gd name="adj1" fmla="val 50000"/>
              <a:gd name="adj2" fmla="val 50245"/>
            </a:avLst>
          </a:prstGeom>
          <a:solidFill>
            <a:srgbClr val="FF9900"/>
          </a:solidFill>
          <a:ln w="38100">
            <a:solidFill>
              <a:schemeClr val="tx1"/>
            </a:solidFill>
            <a:miter lim="800000"/>
            <a:headEnd/>
            <a:tailEnd/>
          </a:ln>
          <a:effectLst/>
        </p:spPr>
        <p:txBody>
          <a:bodyPr wrap="none" anchor="ctr"/>
          <a:lstStyle/>
          <a:p>
            <a:endParaRPr lang="en-US">
              <a:solidFill>
                <a:srgbClr val="000000"/>
              </a:solidFill>
            </a:endParaRPr>
          </a:p>
        </p:txBody>
      </p:sp>
      <p:sp>
        <p:nvSpPr>
          <p:cNvPr id="8" name="AutoShape 5"/>
          <p:cNvSpPr>
            <a:spLocks noChangeArrowheads="1"/>
          </p:cNvSpPr>
          <p:nvPr/>
        </p:nvSpPr>
        <p:spPr bwMode="auto">
          <a:xfrm>
            <a:off x="5334000" y="3705225"/>
            <a:ext cx="976312" cy="409575"/>
          </a:xfrm>
          <a:prstGeom prst="rightArrow">
            <a:avLst>
              <a:gd name="adj1" fmla="val 50000"/>
              <a:gd name="adj2" fmla="val 50245"/>
            </a:avLst>
          </a:prstGeom>
          <a:solidFill>
            <a:srgbClr val="FF9900"/>
          </a:solidFill>
          <a:ln w="38100">
            <a:solidFill>
              <a:schemeClr val="tx1"/>
            </a:solidFill>
            <a:miter lim="800000"/>
            <a:headEnd/>
            <a:tailEnd/>
          </a:ln>
          <a:effectLst/>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7745" name="Rectangle 3"/>
          <p:cNvSpPr>
            <a:spLocks noGrp="1" noChangeArrowheads="1"/>
          </p:cNvSpPr>
          <p:nvPr>
            <p:ph type="body" idx="1"/>
          </p:nvPr>
        </p:nvSpPr>
        <p:spPr>
          <a:xfrm>
            <a:off x="914400" y="3986213"/>
            <a:ext cx="7315200" cy="2138362"/>
          </a:xfrm>
        </p:spPr>
        <p:txBody>
          <a:bodyPr>
            <a:spAutoFit/>
          </a:bodyPr>
          <a:lstStyle/>
          <a:p>
            <a:pPr marL="0" indent="285750" algn="ctr"/>
            <a:r>
              <a:rPr lang="en-US" sz="2400" b="1" smtClean="0"/>
              <a:t>it is not hand-to-mouth living</a:t>
            </a:r>
          </a:p>
          <a:p>
            <a:pPr marL="0" indent="285750" algn="ctr">
              <a:lnSpc>
                <a:spcPct val="170000"/>
              </a:lnSpc>
            </a:pPr>
            <a:endParaRPr lang="en-US" b="1" smtClean="0"/>
          </a:p>
          <a:p>
            <a:pPr marL="0" indent="285750" algn="ctr">
              <a:lnSpc>
                <a:spcPct val="120000"/>
              </a:lnSpc>
              <a:buFontTx/>
              <a:buNone/>
            </a:pPr>
            <a:r>
              <a:rPr lang="en-US" sz="2000" b="1" smtClean="0"/>
              <a:t>“</a:t>
            </a:r>
            <a:r>
              <a:rPr lang="en-US" sz="2000" b="1" smtClean="0">
                <a:hlinkClick r:id="rId2"/>
              </a:rPr>
              <a:t>The Original Affluent Society</a:t>
            </a:r>
            <a:r>
              <a:rPr lang="en-US" sz="2000" b="1" smtClean="0"/>
              <a:t>”</a:t>
            </a:r>
            <a:br>
              <a:rPr lang="en-US" sz="2000" b="1" smtClean="0"/>
            </a:br>
            <a:r>
              <a:rPr lang="en-US" sz="1800" b="1" smtClean="0"/>
              <a:t>Marshall Sahlins</a:t>
            </a:r>
          </a:p>
        </p:txBody>
      </p:sp>
      <p:sp>
        <p:nvSpPr>
          <p:cNvPr id="287746" name="Rectangle 4"/>
          <p:cNvSpPr>
            <a:spLocks noChangeArrowheads="1"/>
          </p:cNvSpPr>
          <p:nvPr/>
        </p:nvSpPr>
        <p:spPr bwMode="auto">
          <a:xfrm>
            <a:off x="1676400" y="2978150"/>
            <a:ext cx="5808663" cy="5794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hunting = a leisurely life</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dirty="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69" name="Rectangle 3"/>
          <p:cNvSpPr>
            <a:spLocks noGrp="1" noChangeArrowheads="1"/>
          </p:cNvSpPr>
          <p:nvPr>
            <p:ph type="body" idx="1"/>
          </p:nvPr>
        </p:nvSpPr>
        <p:spPr>
          <a:xfrm>
            <a:off x="2114550" y="3905250"/>
            <a:ext cx="5505450" cy="1822450"/>
          </a:xfrm>
        </p:spPr>
        <p:txBody>
          <a:bodyPr>
            <a:spAutoFit/>
          </a:bodyPr>
          <a:lstStyle/>
          <a:p>
            <a:pPr marL="285750" indent="-285750">
              <a:lnSpc>
                <a:spcPct val="140000"/>
              </a:lnSpc>
            </a:pPr>
            <a:r>
              <a:rPr lang="en-US" sz="2400" b="1" smtClean="0"/>
              <a:t>psychological associations</a:t>
            </a:r>
          </a:p>
          <a:p>
            <a:pPr marL="857250" lvl="1">
              <a:lnSpc>
                <a:spcPct val="140000"/>
              </a:lnSpc>
            </a:pPr>
            <a:r>
              <a:rPr lang="en-US" sz="2500" b="1" smtClean="0"/>
              <a:t>male ego</a:t>
            </a:r>
          </a:p>
          <a:p>
            <a:pPr marL="857250" lvl="1">
              <a:lnSpc>
                <a:spcPct val="20000"/>
              </a:lnSpc>
              <a:buFontTx/>
              <a:buNone/>
            </a:pPr>
            <a:endParaRPr lang="en-US" sz="2500" b="1" smtClean="0"/>
          </a:p>
          <a:p>
            <a:pPr marL="857250" lvl="1"/>
            <a:r>
              <a:rPr lang="en-US" sz="2500" b="1" smtClean="0"/>
              <a:t>sexism</a:t>
            </a:r>
          </a:p>
        </p:txBody>
      </p:sp>
      <p:sp>
        <p:nvSpPr>
          <p:cNvPr id="288770" name="Rectangle 4"/>
          <p:cNvSpPr>
            <a:spLocks noChangeArrowheads="1"/>
          </p:cNvSpPr>
          <p:nvPr/>
        </p:nvSpPr>
        <p:spPr bwMode="auto">
          <a:xfrm>
            <a:off x="1771650" y="2978150"/>
            <a:ext cx="5697538" cy="5794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3200" b="1">
                <a:latin typeface="Verdana" pitchFamily="34" charset="0"/>
              </a:rPr>
              <a:t>“meat-eating mystique”</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3" name="Rectangle 3"/>
          <p:cNvSpPr>
            <a:spLocks noGrp="1" noChangeArrowheads="1"/>
          </p:cNvSpPr>
          <p:nvPr>
            <p:ph type="body" idx="1"/>
          </p:nvPr>
        </p:nvSpPr>
        <p:spPr>
          <a:xfrm>
            <a:off x="992188" y="4076700"/>
            <a:ext cx="7161212" cy="1333500"/>
          </a:xfrm>
        </p:spPr>
        <p:txBody>
          <a:bodyPr/>
          <a:lstStyle/>
          <a:p>
            <a:pPr marL="285750" indent="-285750">
              <a:tabLst>
                <a:tab pos="228600" algn="l"/>
              </a:tabLst>
            </a:pPr>
            <a:r>
              <a:rPr lang="en-US" sz="2400" b="1" smtClean="0"/>
              <a:t>brain size went from 700 cc to 1200 cc</a:t>
            </a:r>
          </a:p>
          <a:p>
            <a:pPr marL="285750" indent="-285750">
              <a:tabLst>
                <a:tab pos="228600" algn="l"/>
              </a:tabLst>
            </a:pPr>
            <a:endParaRPr lang="en-US" sz="2400" b="1" smtClean="0"/>
          </a:p>
          <a:p>
            <a:pPr marL="285750" indent="-285750">
              <a:tabLst>
                <a:tab pos="228600" algn="l"/>
              </a:tabLst>
            </a:pPr>
            <a:r>
              <a:rPr lang="en-US" sz="2400" b="1" smtClean="0"/>
              <a:t>hunting</a:t>
            </a:r>
          </a:p>
        </p:txBody>
      </p:sp>
      <p:sp>
        <p:nvSpPr>
          <p:cNvPr id="289794" name="Rectangle 4"/>
          <p:cNvSpPr>
            <a:spLocks noChangeArrowheads="1"/>
          </p:cNvSpPr>
          <p:nvPr/>
        </p:nvSpPr>
        <p:spPr bwMode="auto">
          <a:xfrm>
            <a:off x="992188" y="3124200"/>
            <a:ext cx="7313612" cy="579438"/>
          </a:xfrm>
          <a:prstGeom prst="rect">
            <a:avLst/>
          </a:prstGeom>
          <a:noFill/>
          <a:ln w="9525">
            <a:noFill/>
            <a:miter lim="800000"/>
            <a:headEnd/>
            <a:tailEnd/>
          </a:ln>
        </p:spPr>
        <p:txBody>
          <a:bodyPr wrap="none"/>
          <a:lstStyle/>
          <a:p>
            <a:pPr algn="ctr" eaLnBrk="0" hangingPunct="0">
              <a:spcBef>
                <a:spcPct val="20000"/>
              </a:spcBef>
              <a:buClr>
                <a:schemeClr val="hlink"/>
              </a:buClr>
            </a:pPr>
            <a:r>
              <a:rPr kumimoji="1" lang="en-US" sz="2800" b="1" dirty="0">
                <a:latin typeface="Verdana" pitchFamily="34" charset="0"/>
              </a:rPr>
              <a:t>meat eating </a:t>
            </a:r>
            <a:r>
              <a:rPr kumimoji="1" lang="en-US" sz="2800" b="1" dirty="0">
                <a:latin typeface="Verdana" pitchFamily="34" charset="0"/>
                <a:sym typeface="Wingdings" pitchFamily="2" charset="2"/>
              </a:rPr>
              <a:t> rapid development</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3"/>
          <p:cNvSpPr>
            <a:spLocks noGrp="1" noChangeArrowheads="1"/>
          </p:cNvSpPr>
          <p:nvPr>
            <p:ph type="body" idx="1"/>
          </p:nvPr>
        </p:nvSpPr>
        <p:spPr>
          <a:xfrm>
            <a:off x="914400" y="3190875"/>
            <a:ext cx="7313613" cy="1457325"/>
          </a:xfrm>
        </p:spPr>
        <p:txBody>
          <a:bodyPr/>
          <a:lstStyle/>
          <a:p>
            <a:pPr marL="0" indent="342900" algn="ctr">
              <a:lnSpc>
                <a:spcPct val="140000"/>
              </a:lnSpc>
              <a:buFontTx/>
              <a:buNone/>
            </a:pPr>
            <a:r>
              <a:rPr lang="en-US" b="1" smtClean="0"/>
              <a:t>99% of human’s time has been that of a hunter-gatherer</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91842" name="Picture 3" descr="hunting_world1"/>
          <p:cNvPicPr>
            <a:picLocks noChangeAspect="1" noChangeArrowheads="1"/>
          </p:cNvPicPr>
          <p:nvPr/>
        </p:nvPicPr>
        <p:blipFill>
          <a:blip r:embed="rId3" cstate="print"/>
          <a:srcRect/>
          <a:stretch>
            <a:fillRect/>
          </a:stretch>
        </p:blipFill>
        <p:spPr bwMode="auto">
          <a:xfrm>
            <a:off x="915988" y="1160463"/>
            <a:ext cx="7313612" cy="4478337"/>
          </a:xfrm>
          <a:prstGeom prst="rect">
            <a:avLst/>
          </a:prstGeom>
          <a:noFill/>
          <a:ln w="9525">
            <a:noFill/>
            <a:miter lim="800000"/>
            <a:headEnd/>
            <a:tailEnd/>
          </a:ln>
        </p:spPr>
      </p:pic>
      <p:sp>
        <p:nvSpPr>
          <p:cNvPr id="291843" name="Text Box 4"/>
          <p:cNvSpPr txBox="1">
            <a:spLocks noChangeArrowheads="1"/>
          </p:cNvSpPr>
          <p:nvPr/>
        </p:nvSpPr>
        <p:spPr bwMode="auto">
          <a:xfrm>
            <a:off x="3409780" y="6339114"/>
            <a:ext cx="2363276" cy="276999"/>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i="1" dirty="0">
                <a:solidFill>
                  <a:schemeClr val="tx2"/>
                </a:solidFill>
                <a:latin typeface="Verdana" pitchFamily="34" charset="0"/>
              </a:rPr>
              <a:t>Ascent to Civilization</a:t>
            </a:r>
            <a:r>
              <a:rPr kumimoji="1" lang="en-US" sz="1200" dirty="0">
                <a:solidFill>
                  <a:schemeClr val="tx2"/>
                </a:solidFill>
                <a:latin typeface="Verdana" pitchFamily="34" charset="0"/>
              </a:rPr>
              <a:t>, p. </a:t>
            </a:r>
            <a:r>
              <a:rPr kumimoji="1" lang="en-US" sz="1200" dirty="0" smtClean="0">
                <a:solidFill>
                  <a:schemeClr val="tx2"/>
                </a:solidFill>
                <a:latin typeface="Verdana" pitchFamily="34" charset="0"/>
              </a:rPr>
              <a:t>10</a:t>
            </a:r>
            <a:endParaRPr kumimoji="1" lang="en-US" sz="1200" i="1" dirty="0">
              <a:solidFill>
                <a:schemeClr val="tx2"/>
              </a:solidFill>
              <a:latin typeface="Verdana" pitchFamily="34" charset="0"/>
            </a:endParaRPr>
          </a:p>
        </p:txBody>
      </p:sp>
      <p:sp>
        <p:nvSpPr>
          <p:cNvPr id="291844" name="Text Box 5"/>
          <p:cNvSpPr txBox="1">
            <a:spLocks noChangeArrowheads="1"/>
          </p:cNvSpPr>
          <p:nvPr/>
        </p:nvSpPr>
        <p:spPr bwMode="auto">
          <a:xfrm>
            <a:off x="2481942" y="5823858"/>
            <a:ext cx="4137025" cy="457200"/>
          </a:xfrm>
          <a:prstGeom prst="rect">
            <a:avLst/>
          </a:prstGeom>
          <a:noFill/>
          <a:ln w="9525">
            <a:noFill/>
            <a:miter lim="800000"/>
            <a:headEnd/>
            <a:tailEnd/>
          </a:ln>
        </p:spPr>
        <p:txBody>
          <a:bodyPr wrap="none">
            <a:spAutoFit/>
          </a:bodyPr>
          <a:lstStyle/>
          <a:p>
            <a:r>
              <a:rPr lang="en-US" sz="2400" b="1" dirty="0">
                <a:solidFill>
                  <a:schemeClr val="tx2"/>
                </a:solidFill>
                <a:latin typeface="Times New Roman" pitchFamily="18" charset="0"/>
              </a:rPr>
              <a:t>10, 000 B.C. – 100 % Foragers</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93890" name="Picture 3" descr="hunting_world2"/>
          <p:cNvPicPr>
            <a:picLocks noChangeAspect="1" noChangeArrowheads="1"/>
          </p:cNvPicPr>
          <p:nvPr/>
        </p:nvPicPr>
        <p:blipFill>
          <a:blip r:embed="rId3" cstate="print"/>
          <a:srcRect/>
          <a:stretch>
            <a:fillRect/>
          </a:stretch>
        </p:blipFill>
        <p:spPr bwMode="auto">
          <a:xfrm>
            <a:off x="2362200" y="228600"/>
            <a:ext cx="4452633" cy="5715000"/>
          </a:xfrm>
          <a:prstGeom prst="rect">
            <a:avLst/>
          </a:prstGeom>
          <a:noFill/>
          <a:ln w="9525">
            <a:noFill/>
            <a:miter lim="800000"/>
            <a:headEnd/>
            <a:tailEnd/>
          </a:ln>
        </p:spPr>
      </p:pic>
      <p:sp>
        <p:nvSpPr>
          <p:cNvPr id="293892" name="Rectangle 5"/>
          <p:cNvSpPr>
            <a:spLocks noChangeArrowheads="1"/>
          </p:cNvSpPr>
          <p:nvPr/>
        </p:nvSpPr>
        <p:spPr bwMode="auto">
          <a:xfrm>
            <a:off x="7010400" y="3240088"/>
            <a:ext cx="533400" cy="376237"/>
          </a:xfrm>
          <a:prstGeom prst="rect">
            <a:avLst/>
          </a:prstGeom>
          <a:solidFill>
            <a:srgbClr val="000000"/>
          </a:solidFill>
          <a:ln w="9525">
            <a:solidFill>
              <a:schemeClr val="tx1"/>
            </a:solidFill>
            <a:miter lim="800000"/>
            <a:headEnd/>
            <a:tailEnd/>
          </a:ln>
        </p:spPr>
        <p:txBody>
          <a:bodyPr anchor="ctr">
            <a:spAutoFit/>
          </a:bodyPr>
          <a:lstStyle/>
          <a:p>
            <a:pPr algn="ctr" eaLnBrk="0" hangingPunct="0"/>
            <a:endParaRPr lang="en-US">
              <a:solidFill>
                <a:srgbClr val="000000"/>
              </a:solidFill>
            </a:endParaRPr>
          </a:p>
        </p:txBody>
      </p:sp>
      <p:sp>
        <p:nvSpPr>
          <p:cNvPr id="293893" name="Text Box 6"/>
          <p:cNvSpPr txBox="1">
            <a:spLocks noChangeArrowheads="1"/>
          </p:cNvSpPr>
          <p:nvPr/>
        </p:nvSpPr>
        <p:spPr bwMode="auto">
          <a:xfrm>
            <a:off x="2794002" y="6005286"/>
            <a:ext cx="3544888" cy="457200"/>
          </a:xfrm>
          <a:prstGeom prst="rect">
            <a:avLst/>
          </a:prstGeom>
          <a:noFill/>
          <a:ln w="9525">
            <a:noFill/>
            <a:miter lim="800000"/>
            <a:headEnd/>
            <a:tailEnd/>
          </a:ln>
        </p:spPr>
        <p:txBody>
          <a:bodyPr wrap="none">
            <a:spAutoFit/>
          </a:bodyPr>
          <a:lstStyle/>
          <a:p>
            <a:r>
              <a:rPr lang="en-US" sz="2400" b="1" dirty="0">
                <a:solidFill>
                  <a:schemeClr val="tx2"/>
                </a:solidFill>
                <a:latin typeface="Times New Roman" pitchFamily="18" charset="0"/>
              </a:rPr>
              <a:t>A.D. 1500 – 1 % Foragers</a:t>
            </a:r>
          </a:p>
        </p:txBody>
      </p:sp>
      <p:sp>
        <p:nvSpPr>
          <p:cNvPr id="6" name="Text Box 4"/>
          <p:cNvSpPr txBox="1">
            <a:spLocks noChangeArrowheads="1"/>
          </p:cNvSpPr>
          <p:nvPr/>
        </p:nvSpPr>
        <p:spPr bwMode="auto">
          <a:xfrm>
            <a:off x="3380752" y="6428601"/>
            <a:ext cx="2363276" cy="276999"/>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i="1" dirty="0">
                <a:solidFill>
                  <a:schemeClr val="tx2"/>
                </a:solidFill>
                <a:latin typeface="Verdana" pitchFamily="34" charset="0"/>
              </a:rPr>
              <a:t>Ascent to Civilization</a:t>
            </a:r>
            <a:r>
              <a:rPr kumimoji="1" lang="en-US" sz="1200" dirty="0">
                <a:solidFill>
                  <a:schemeClr val="tx2"/>
                </a:solidFill>
                <a:latin typeface="Verdana" pitchFamily="34" charset="0"/>
              </a:rPr>
              <a:t>, p. </a:t>
            </a:r>
            <a:r>
              <a:rPr kumimoji="1" lang="en-US" sz="1200" dirty="0" smtClean="0">
                <a:solidFill>
                  <a:schemeClr val="tx2"/>
                </a:solidFill>
                <a:latin typeface="Verdana" pitchFamily="34" charset="0"/>
              </a:rPr>
              <a:t>10</a:t>
            </a:r>
            <a:endParaRPr kumimoji="1" lang="en-US" sz="1200" i="1" dirty="0">
              <a:solidFill>
                <a:schemeClr val="tx2"/>
              </a:solidFill>
              <a:latin typeface="Verdana" pitchFamily="34"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95938" name="Picture 2" descr="hunting_world4"/>
          <p:cNvPicPr>
            <a:picLocks noChangeAspect="1" noChangeArrowheads="1"/>
          </p:cNvPicPr>
          <p:nvPr/>
        </p:nvPicPr>
        <p:blipFill>
          <a:blip r:embed="rId3" cstate="print"/>
          <a:srcRect/>
          <a:stretch>
            <a:fillRect/>
          </a:stretch>
        </p:blipFill>
        <p:spPr bwMode="auto">
          <a:xfrm>
            <a:off x="915988" y="1189038"/>
            <a:ext cx="7313612" cy="4525962"/>
          </a:xfrm>
          <a:prstGeom prst="rect">
            <a:avLst/>
          </a:prstGeom>
          <a:noFill/>
          <a:ln w="9525">
            <a:noFill/>
            <a:miter lim="800000"/>
            <a:headEnd/>
            <a:tailEnd/>
          </a:ln>
        </p:spPr>
      </p:pic>
      <p:sp>
        <p:nvSpPr>
          <p:cNvPr id="295940" name="Text Box 4"/>
          <p:cNvSpPr txBox="1">
            <a:spLocks noChangeArrowheads="1"/>
          </p:cNvSpPr>
          <p:nvPr/>
        </p:nvSpPr>
        <p:spPr bwMode="auto">
          <a:xfrm>
            <a:off x="2391228" y="5820228"/>
            <a:ext cx="4327525" cy="457200"/>
          </a:xfrm>
          <a:prstGeom prst="rect">
            <a:avLst/>
          </a:prstGeom>
          <a:noFill/>
          <a:ln w="9525">
            <a:noFill/>
            <a:miter lim="800000"/>
            <a:headEnd/>
            <a:tailEnd/>
          </a:ln>
        </p:spPr>
        <p:txBody>
          <a:bodyPr wrap="none">
            <a:spAutoFit/>
          </a:bodyPr>
          <a:lstStyle/>
          <a:p>
            <a:r>
              <a:rPr lang="en-US" sz="2400" b="1" dirty="0">
                <a:solidFill>
                  <a:schemeClr val="tx2"/>
                </a:solidFill>
                <a:latin typeface="Times New Roman" pitchFamily="18" charset="0"/>
              </a:rPr>
              <a:t>A.D. 1982 – &lt; 0.001 % Foragers</a:t>
            </a:r>
          </a:p>
        </p:txBody>
      </p:sp>
      <p:sp>
        <p:nvSpPr>
          <p:cNvPr id="46085" name="Oval 5"/>
          <p:cNvSpPr>
            <a:spLocks noChangeArrowheads="1"/>
          </p:cNvSpPr>
          <p:nvPr/>
        </p:nvSpPr>
        <p:spPr bwMode="auto">
          <a:xfrm>
            <a:off x="4419600" y="4267200"/>
            <a:ext cx="609600" cy="457200"/>
          </a:xfrm>
          <a:prstGeom prst="ellipse">
            <a:avLst/>
          </a:prstGeom>
          <a:noFill/>
          <a:ln w="76200">
            <a:solidFill>
              <a:srgbClr val="000000"/>
            </a:solidFill>
            <a:round/>
            <a:headEnd/>
            <a:tailEnd/>
          </a:ln>
        </p:spPr>
        <p:txBody>
          <a:bodyPr wrap="none" anchor="ctr">
            <a:spAutoFit/>
          </a:bodyPr>
          <a:lstStyle/>
          <a:p>
            <a:pPr eaLnBrk="0" hangingPunct="0"/>
            <a:endParaRPr lang="en-US"/>
          </a:p>
        </p:txBody>
      </p:sp>
      <p:sp>
        <p:nvSpPr>
          <p:cNvPr id="46086" name="Oval 6"/>
          <p:cNvSpPr>
            <a:spLocks noChangeArrowheads="1"/>
          </p:cNvSpPr>
          <p:nvPr/>
        </p:nvSpPr>
        <p:spPr bwMode="auto">
          <a:xfrm>
            <a:off x="6686550" y="4191000"/>
            <a:ext cx="609600" cy="457200"/>
          </a:xfrm>
          <a:prstGeom prst="ellipse">
            <a:avLst/>
          </a:prstGeom>
          <a:noFill/>
          <a:ln w="76200">
            <a:solidFill>
              <a:srgbClr val="000000"/>
            </a:solidFill>
            <a:round/>
            <a:headEnd/>
            <a:tailEnd/>
          </a:ln>
        </p:spPr>
        <p:txBody>
          <a:bodyPr wrap="none" anchor="ctr">
            <a:spAutoFit/>
          </a:bodyPr>
          <a:lstStyle/>
          <a:p>
            <a:pPr eaLnBrk="0" hangingPunct="0"/>
            <a:endParaRPr lang="en-US"/>
          </a:p>
        </p:txBody>
      </p:sp>
      <p:sp>
        <p:nvSpPr>
          <p:cNvPr id="46087" name="Text Box 7"/>
          <p:cNvSpPr txBox="1">
            <a:spLocks noChangeArrowheads="1"/>
          </p:cNvSpPr>
          <p:nvPr/>
        </p:nvSpPr>
        <p:spPr bwMode="auto">
          <a:xfrm>
            <a:off x="3209925" y="4784725"/>
            <a:ext cx="1666875" cy="396875"/>
          </a:xfrm>
          <a:prstGeom prst="rect">
            <a:avLst/>
          </a:prstGeom>
          <a:noFill/>
          <a:ln w="9525">
            <a:noFill/>
            <a:miter lim="800000"/>
            <a:headEnd/>
            <a:tailEnd/>
          </a:ln>
        </p:spPr>
        <p:txBody>
          <a:bodyPr wrap="none">
            <a:spAutoFit/>
          </a:bodyPr>
          <a:lstStyle/>
          <a:p>
            <a:pPr eaLnBrk="0" hangingPunct="0"/>
            <a:r>
              <a:rPr lang="en-US" sz="2000" b="1" i="1">
                <a:solidFill>
                  <a:srgbClr val="000000"/>
                </a:solidFill>
              </a:rPr>
              <a:t>The Hunters</a:t>
            </a:r>
          </a:p>
        </p:txBody>
      </p:sp>
      <p:sp>
        <p:nvSpPr>
          <p:cNvPr id="46088" name="Text Box 8"/>
          <p:cNvSpPr txBox="1">
            <a:spLocks noChangeArrowheads="1"/>
          </p:cNvSpPr>
          <p:nvPr/>
        </p:nvSpPr>
        <p:spPr bwMode="auto">
          <a:xfrm>
            <a:off x="5638800" y="4784725"/>
            <a:ext cx="2400300" cy="396875"/>
          </a:xfrm>
          <a:prstGeom prst="rect">
            <a:avLst/>
          </a:prstGeom>
          <a:noFill/>
          <a:ln w="9525">
            <a:noFill/>
            <a:miter lim="800000"/>
            <a:headEnd/>
            <a:tailEnd/>
          </a:ln>
        </p:spPr>
        <p:txBody>
          <a:bodyPr wrap="none">
            <a:spAutoFit/>
          </a:bodyPr>
          <a:lstStyle/>
          <a:p>
            <a:pPr eaLnBrk="0" hangingPunct="0"/>
            <a:r>
              <a:rPr lang="en-US" sz="2000" b="1" i="1">
                <a:solidFill>
                  <a:srgbClr val="000000"/>
                </a:solidFill>
              </a:rPr>
              <a:t>The Desert People</a:t>
            </a:r>
          </a:p>
        </p:txBody>
      </p:sp>
      <p:sp>
        <p:nvSpPr>
          <p:cNvPr id="9" name="Text Box 4"/>
          <p:cNvSpPr txBox="1">
            <a:spLocks noChangeArrowheads="1"/>
          </p:cNvSpPr>
          <p:nvPr/>
        </p:nvSpPr>
        <p:spPr bwMode="auto">
          <a:xfrm>
            <a:off x="3409780" y="6339114"/>
            <a:ext cx="2363276" cy="276999"/>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i="1" dirty="0">
                <a:solidFill>
                  <a:schemeClr val="tx2"/>
                </a:solidFill>
                <a:latin typeface="Verdana" pitchFamily="34" charset="0"/>
              </a:rPr>
              <a:t>Ascent to Civilization</a:t>
            </a:r>
            <a:r>
              <a:rPr kumimoji="1" lang="en-US" sz="1200" dirty="0">
                <a:solidFill>
                  <a:schemeClr val="tx2"/>
                </a:solidFill>
                <a:latin typeface="Verdana" pitchFamily="34" charset="0"/>
              </a:rPr>
              <a:t>, p. </a:t>
            </a:r>
            <a:r>
              <a:rPr kumimoji="1" lang="en-US" sz="1200" dirty="0" smtClean="0">
                <a:solidFill>
                  <a:schemeClr val="tx2"/>
                </a:solidFill>
                <a:latin typeface="Verdana" pitchFamily="34" charset="0"/>
              </a:rPr>
              <a:t>10</a:t>
            </a:r>
            <a:endParaRPr kumimoji="1" lang="en-US" sz="1200" i="1" dirty="0">
              <a:solidFill>
                <a:schemeClr val="tx2"/>
              </a:solidFill>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0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0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87" grpId="0"/>
      <p:bldP spid="46088"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2286000" y="3937000"/>
            <a:ext cx="6019800" cy="2198688"/>
          </a:xfrm>
        </p:spPr>
        <p:txBody>
          <a:bodyPr>
            <a:spAutoFit/>
          </a:bodyPr>
          <a:lstStyle/>
          <a:p>
            <a:pPr marL="285750" indent="-285750"/>
            <a:r>
              <a:rPr lang="en-US" sz="2800" b="1" smtClean="0"/>
              <a:t>? </a:t>
            </a:r>
          </a:p>
          <a:p>
            <a:pPr marL="285750" indent="-285750">
              <a:lnSpc>
                <a:spcPct val="130000"/>
              </a:lnSpc>
            </a:pPr>
            <a:r>
              <a:rPr lang="en-US" sz="2800" b="1" smtClean="0"/>
              <a:t>scavenging</a:t>
            </a:r>
          </a:p>
          <a:p>
            <a:pPr marL="285750" indent="-285750">
              <a:lnSpc>
                <a:spcPct val="130000"/>
              </a:lnSpc>
            </a:pPr>
            <a:r>
              <a:rPr lang="en-US" sz="2800" b="1" smtClean="0"/>
              <a:t>running down game</a:t>
            </a:r>
            <a:br>
              <a:rPr lang="en-US" sz="2800" b="1" smtClean="0"/>
            </a:br>
            <a:r>
              <a:rPr lang="en-US" sz="2000" smtClean="0"/>
              <a:t>(esp. the sick, the old, and the young)</a:t>
            </a:r>
          </a:p>
        </p:txBody>
      </p:sp>
      <p:sp>
        <p:nvSpPr>
          <p:cNvPr id="297986" name="Rectangle 4"/>
          <p:cNvSpPr>
            <a:spLocks noChangeArrowheads="1"/>
          </p:cNvSpPr>
          <p:nvPr/>
        </p:nvSpPr>
        <p:spPr bwMode="auto">
          <a:xfrm>
            <a:off x="2005013" y="2867025"/>
            <a:ext cx="5268912" cy="701675"/>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4000" b="1">
                <a:latin typeface="Verdana" pitchFamily="34" charset="0"/>
              </a:rPr>
              <a:t>origins of hunting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2286000" y="3937000"/>
            <a:ext cx="6019800" cy="2198688"/>
          </a:xfrm>
        </p:spPr>
        <p:txBody>
          <a:bodyPr>
            <a:spAutoFit/>
          </a:bodyPr>
          <a:lstStyle/>
          <a:p>
            <a:pPr marL="285750" indent="-285750">
              <a:defRPr/>
            </a:pPr>
            <a:r>
              <a:rPr lang="en-US" sz="2800" b="1" dirty="0" smtClean="0">
                <a:solidFill>
                  <a:schemeClr val="tx2">
                    <a:lumMod val="95000"/>
                  </a:schemeClr>
                </a:solidFill>
              </a:rPr>
              <a:t>? </a:t>
            </a:r>
          </a:p>
          <a:p>
            <a:pPr marL="285750" indent="-285750">
              <a:lnSpc>
                <a:spcPct val="130000"/>
              </a:lnSpc>
              <a:defRPr/>
            </a:pPr>
            <a:r>
              <a:rPr lang="en-US" sz="2800" b="1" dirty="0" smtClean="0"/>
              <a:t>scavenging</a:t>
            </a:r>
          </a:p>
          <a:p>
            <a:pPr marL="285750" indent="-285750">
              <a:lnSpc>
                <a:spcPct val="130000"/>
              </a:lnSpc>
              <a:defRPr/>
            </a:pPr>
            <a:r>
              <a:rPr lang="en-US" sz="2800" b="1" dirty="0" smtClean="0">
                <a:solidFill>
                  <a:schemeClr val="tx2">
                    <a:lumMod val="95000"/>
                  </a:schemeClr>
                </a:solidFill>
              </a:rPr>
              <a:t>running down game</a:t>
            </a:r>
            <a:br>
              <a:rPr lang="en-US" sz="2800" b="1" dirty="0" smtClean="0">
                <a:solidFill>
                  <a:schemeClr val="tx2">
                    <a:lumMod val="95000"/>
                  </a:schemeClr>
                </a:solidFill>
              </a:rPr>
            </a:br>
            <a:r>
              <a:rPr lang="en-US" sz="2000" dirty="0" smtClean="0">
                <a:solidFill>
                  <a:schemeClr val="tx2">
                    <a:lumMod val="95000"/>
                  </a:schemeClr>
                </a:solidFill>
              </a:rPr>
              <a:t>(esp. the sick, the old, and the young)</a:t>
            </a:r>
          </a:p>
        </p:txBody>
      </p:sp>
      <p:sp>
        <p:nvSpPr>
          <p:cNvPr id="299010" name="Rectangle 4"/>
          <p:cNvSpPr>
            <a:spLocks noChangeArrowheads="1"/>
          </p:cNvSpPr>
          <p:nvPr/>
        </p:nvSpPr>
        <p:spPr bwMode="auto">
          <a:xfrm>
            <a:off x="2005013" y="2867025"/>
            <a:ext cx="5268912" cy="701675"/>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4000" b="1">
                <a:latin typeface="Verdana" pitchFamily="34" charset="0"/>
              </a:rPr>
              <a:t>origins of hunting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0034" name="Text Box 2"/>
          <p:cNvSpPr txBox="1">
            <a:spLocks noChangeArrowheads="1"/>
          </p:cNvSpPr>
          <p:nvPr/>
        </p:nvSpPr>
        <p:spPr bwMode="auto">
          <a:xfrm>
            <a:off x="1652588" y="6339114"/>
            <a:ext cx="5815012" cy="276225"/>
          </a:xfrm>
          <a:prstGeom prst="rect">
            <a:avLst/>
          </a:prstGeom>
          <a:noFill/>
          <a:ln w="9525">
            <a:noFill/>
            <a:miter lim="800000"/>
            <a:headEnd/>
            <a:tailEnd/>
          </a:ln>
        </p:spPr>
        <p:txBody>
          <a:bodyPr wrap="none">
            <a:spAutoFit/>
          </a:bodyPr>
          <a:lstStyle/>
          <a:p>
            <a:pPr eaLnBrk="0" hangingPunct="0"/>
            <a:r>
              <a:rPr lang="en-US" sz="1200" dirty="0">
                <a:solidFill>
                  <a:srgbClr val="000000"/>
                </a:solidFill>
                <a:latin typeface="Verdana" pitchFamily="34" charset="0"/>
                <a:hlinkClick r:id="rId3"/>
              </a:rPr>
              <a:t>www.d.umn.edu/cla/faculty/troufs/anth1602/video/Making.html#title</a:t>
            </a:r>
            <a:endParaRPr lang="en-US" sz="1200" dirty="0">
              <a:solidFill>
                <a:srgbClr val="000000"/>
              </a:solidFill>
              <a:latin typeface="Verdana" pitchFamily="34" charset="0"/>
            </a:endParaRPr>
          </a:p>
        </p:txBody>
      </p:sp>
      <p:pic>
        <p:nvPicPr>
          <p:cNvPr id="300035" name="Picture 2"/>
          <p:cNvPicPr>
            <a:picLocks noChangeAspect="1" noChangeArrowheads="1"/>
          </p:cNvPicPr>
          <p:nvPr/>
        </p:nvPicPr>
        <p:blipFill>
          <a:blip r:embed="rId4" cstate="print"/>
          <a:srcRect/>
          <a:stretch>
            <a:fillRect/>
          </a:stretch>
        </p:blipFill>
        <p:spPr bwMode="auto">
          <a:xfrm>
            <a:off x="914400" y="1143000"/>
            <a:ext cx="7315200" cy="4572000"/>
          </a:xfrm>
          <a:prstGeom prst="rect">
            <a:avLst/>
          </a:prstGeom>
          <a:noFill/>
          <a:ln w="9525">
            <a:noFill/>
            <a:miter lim="800000"/>
            <a:headEnd/>
            <a:tailEnd/>
          </a:ln>
        </p:spPr>
      </p:pic>
      <p:pic>
        <p:nvPicPr>
          <p:cNvPr id="4" name="Picture 2"/>
          <p:cNvPicPr>
            <a:picLocks noChangeAspect="1" noChangeArrowheads="1"/>
          </p:cNvPicPr>
          <p:nvPr/>
        </p:nvPicPr>
        <p:blipFill>
          <a:blip r:embed="rId5" cstate="print"/>
          <a:srcRect/>
          <a:stretch>
            <a:fillRect/>
          </a:stretch>
        </p:blipFill>
        <p:spPr bwMode="auto">
          <a:xfrm>
            <a:off x="2347686" y="319314"/>
            <a:ext cx="4467225" cy="5943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ctrTitle" idx="4294967295"/>
          </p:nvPr>
        </p:nvSpPr>
        <p:spPr>
          <a:xfrm>
            <a:off x="457200" y="304800"/>
            <a:ext cx="8229600" cy="1143000"/>
          </a:xfrm>
        </p:spPr>
        <p:txBody>
          <a:bodyPr/>
          <a:lstStyle/>
          <a:p>
            <a:r>
              <a:rPr lang="en-US" sz="3200" dirty="0">
                <a:solidFill>
                  <a:schemeClr val="tx1"/>
                </a:solidFill>
              </a:rPr>
              <a:t>Glossary</a:t>
            </a:r>
          </a:p>
        </p:txBody>
      </p:sp>
      <p:sp>
        <p:nvSpPr>
          <p:cNvPr id="733187" name="Rectangle 3"/>
          <p:cNvSpPr>
            <a:spLocks noGrp="1" noChangeArrowheads="1"/>
          </p:cNvSpPr>
          <p:nvPr>
            <p:ph type="subTitle" idx="4294967295"/>
          </p:nvPr>
        </p:nvSpPr>
        <p:spPr>
          <a:xfrm>
            <a:off x="914400" y="3762375"/>
            <a:ext cx="7315200" cy="1951496"/>
          </a:xfrm>
        </p:spPr>
        <p:txBody>
          <a:bodyPr>
            <a:spAutoFit/>
          </a:bodyPr>
          <a:lstStyle/>
          <a:p>
            <a:pPr marL="0" indent="0" algn="ctr">
              <a:lnSpc>
                <a:spcPct val="150000"/>
              </a:lnSpc>
              <a:buFontTx/>
              <a:buNone/>
            </a:pPr>
            <a:r>
              <a:rPr lang="en-US" sz="2800" b="1" dirty="0"/>
              <a:t>the study of contemporary cultures to help understand the archaeological record</a:t>
            </a:r>
          </a:p>
        </p:txBody>
      </p:sp>
      <p:sp>
        <p:nvSpPr>
          <p:cNvPr id="733188" name="Text Box 4"/>
          <p:cNvSpPr txBox="1">
            <a:spLocks noChangeArrowheads="1"/>
          </p:cNvSpPr>
          <p:nvPr/>
        </p:nvSpPr>
        <p:spPr bwMode="auto">
          <a:xfrm>
            <a:off x="722313" y="2822575"/>
            <a:ext cx="7888287" cy="585788"/>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rgbClr val="009999"/>
              </a:buClr>
            </a:pPr>
            <a:r>
              <a:rPr lang="en-US" sz="3600" b="1" dirty="0" err="1">
                <a:solidFill>
                  <a:srgbClr val="000000"/>
                </a:solidFill>
                <a:latin typeface="Verdana" pitchFamily="34" charset="0"/>
              </a:rPr>
              <a:t>Ethnoarchaeology</a:t>
            </a:r>
            <a:endParaRPr lang="en-US" sz="3600" b="1" dirty="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2286000" y="3937000"/>
            <a:ext cx="6019800" cy="2198688"/>
          </a:xfrm>
        </p:spPr>
        <p:txBody>
          <a:bodyPr>
            <a:spAutoFit/>
          </a:bodyPr>
          <a:lstStyle/>
          <a:p>
            <a:pPr marL="285750" indent="-285750">
              <a:defRPr/>
            </a:pPr>
            <a:r>
              <a:rPr lang="en-US" sz="2800" b="1" dirty="0" smtClean="0">
                <a:solidFill>
                  <a:schemeClr val="tx2">
                    <a:lumMod val="95000"/>
                  </a:schemeClr>
                </a:solidFill>
              </a:rPr>
              <a:t>? </a:t>
            </a:r>
          </a:p>
          <a:p>
            <a:pPr marL="285750" indent="-285750">
              <a:lnSpc>
                <a:spcPct val="130000"/>
              </a:lnSpc>
              <a:defRPr/>
            </a:pPr>
            <a:r>
              <a:rPr lang="en-US" sz="2800" b="1" dirty="0" smtClean="0">
                <a:solidFill>
                  <a:schemeClr val="tx2">
                    <a:lumMod val="95000"/>
                  </a:schemeClr>
                </a:solidFill>
              </a:rPr>
              <a:t>scavenging</a:t>
            </a:r>
          </a:p>
          <a:p>
            <a:pPr marL="285750" indent="-285750">
              <a:lnSpc>
                <a:spcPct val="130000"/>
              </a:lnSpc>
              <a:defRPr/>
            </a:pPr>
            <a:r>
              <a:rPr lang="en-US" sz="2800" b="1" dirty="0" smtClean="0">
                <a:solidFill>
                  <a:srgbClr val="000000"/>
                </a:solidFill>
              </a:rPr>
              <a:t>running down game</a:t>
            </a:r>
            <a:br>
              <a:rPr lang="en-US" sz="2800" b="1" dirty="0" smtClean="0">
                <a:solidFill>
                  <a:srgbClr val="000000"/>
                </a:solidFill>
              </a:rPr>
            </a:br>
            <a:r>
              <a:rPr lang="en-US" sz="2000" dirty="0" smtClean="0">
                <a:solidFill>
                  <a:srgbClr val="000000"/>
                </a:solidFill>
              </a:rPr>
              <a:t>(esp. the sick, the old, and the young)</a:t>
            </a:r>
          </a:p>
        </p:txBody>
      </p:sp>
      <p:sp>
        <p:nvSpPr>
          <p:cNvPr id="302082" name="Rectangle 4"/>
          <p:cNvSpPr>
            <a:spLocks noChangeArrowheads="1"/>
          </p:cNvSpPr>
          <p:nvPr/>
        </p:nvSpPr>
        <p:spPr bwMode="auto">
          <a:xfrm>
            <a:off x="2005013" y="2867025"/>
            <a:ext cx="5268912" cy="701675"/>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4000" b="1">
                <a:latin typeface="Verdana" pitchFamily="34" charset="0"/>
              </a:rPr>
              <a:t>origins of hunting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303106" name="Text Box 2"/>
          <p:cNvSpPr txBox="1">
            <a:spLocks noChangeArrowheads="1"/>
          </p:cNvSpPr>
          <p:nvPr/>
        </p:nvSpPr>
        <p:spPr bwMode="auto">
          <a:xfrm>
            <a:off x="2743200" y="6477000"/>
            <a:ext cx="3571875" cy="276225"/>
          </a:xfrm>
          <a:prstGeom prst="rect">
            <a:avLst/>
          </a:prstGeom>
          <a:noFill/>
          <a:ln w="9525">
            <a:noFill/>
            <a:miter lim="800000"/>
            <a:headEnd/>
            <a:tailEnd/>
          </a:ln>
        </p:spPr>
        <p:txBody>
          <a:bodyPr wrap="none">
            <a:spAutoFit/>
          </a:bodyPr>
          <a:lstStyle/>
          <a:p>
            <a:pPr eaLnBrk="0" hangingPunct="0"/>
            <a:r>
              <a:rPr lang="en-US" sz="1200">
                <a:solidFill>
                  <a:srgbClr val="000000"/>
                </a:solidFill>
                <a:latin typeface="Verdana" pitchFamily="34" charset="0"/>
                <a:hlinkClick r:id="rId3"/>
              </a:rPr>
              <a:t>www.bolenhq.com/scubaandsnorkeling.htm</a:t>
            </a:r>
            <a:endParaRPr lang="en-US" sz="120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2286000" y="3937000"/>
            <a:ext cx="6019800" cy="954088"/>
          </a:xfrm>
        </p:spPr>
        <p:txBody>
          <a:bodyPr>
            <a:spAutoFit/>
          </a:bodyPr>
          <a:lstStyle/>
          <a:p>
            <a:pPr marL="457200" indent="-457200"/>
            <a:r>
              <a:rPr lang="en-US" sz="2800" b="1" smtClean="0"/>
              <a:t>simple collecting is very efficient . . .</a:t>
            </a:r>
          </a:p>
        </p:txBody>
      </p:sp>
      <p:sp>
        <p:nvSpPr>
          <p:cNvPr id="305154" name="Rectangle 4"/>
          <p:cNvSpPr>
            <a:spLocks noChangeArrowheads="1"/>
          </p:cNvSpPr>
          <p:nvPr/>
        </p:nvSpPr>
        <p:spPr bwMode="auto">
          <a:xfrm>
            <a:off x="1966913" y="2286000"/>
            <a:ext cx="5514975" cy="708025"/>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4000" b="1">
                <a:solidFill>
                  <a:schemeClr val="tx2"/>
                </a:solidFill>
                <a:latin typeface="Verdana" pitchFamily="34" charset="0"/>
              </a:rPr>
              <a:t>origins of </a:t>
            </a:r>
            <a:r>
              <a:rPr kumimoji="1" lang="en-US" sz="4000" b="1">
                <a:solidFill>
                  <a:srgbClr val="FF0000"/>
                </a:solidFill>
                <a:latin typeface="Verdana" pitchFamily="34" charset="0"/>
              </a:rPr>
              <a:t>foraging</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6" name="Rectangle 4"/>
          <p:cNvSpPr>
            <a:spLocks noChangeArrowheads="1"/>
          </p:cNvSpPr>
          <p:nvPr/>
        </p:nvSpPr>
        <p:spPr bwMode="auto">
          <a:xfrm>
            <a:off x="2005013" y="2867025"/>
            <a:ext cx="5268912" cy="701675"/>
          </a:xfrm>
          <a:prstGeom prst="rect">
            <a:avLst/>
          </a:prstGeom>
          <a:noFill/>
          <a:ln w="9525">
            <a:noFill/>
            <a:miter lim="800000"/>
            <a:headEnd/>
            <a:tailEnd/>
          </a:ln>
        </p:spPr>
        <p:txBody>
          <a:bodyPr wrap="none">
            <a:spAutoFit/>
          </a:bodyPr>
          <a:lstStyle/>
          <a:p>
            <a:pPr algn="ctr" eaLnBrk="0" hangingPunct="0">
              <a:spcBef>
                <a:spcPct val="20000"/>
              </a:spcBef>
              <a:buClr>
                <a:schemeClr val="hlink"/>
              </a:buClr>
              <a:defRPr/>
            </a:pPr>
            <a:r>
              <a:rPr kumimoji="1" lang="en-US" sz="4000" b="1" dirty="0">
                <a:latin typeface="Verdana" pitchFamily="34" charset="0"/>
              </a:rPr>
              <a:t>origins of </a:t>
            </a:r>
            <a:r>
              <a:rPr kumimoji="1" lang="en-US" sz="4000" b="1" strike="sngStrike" dirty="0">
                <a:latin typeface="Verdana" pitchFamily="34" charset="0"/>
              </a:rPr>
              <a:t>hunting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6178" name="Text Box 2"/>
          <p:cNvSpPr txBox="1">
            <a:spLocks noChangeArrowheads="1"/>
          </p:cNvSpPr>
          <p:nvPr/>
        </p:nvSpPr>
        <p:spPr bwMode="auto">
          <a:xfrm>
            <a:off x="2438400" y="6339114"/>
            <a:ext cx="4248150" cy="276225"/>
          </a:xfrm>
          <a:prstGeom prst="rect">
            <a:avLst/>
          </a:prstGeom>
          <a:noFill/>
          <a:ln w="9525">
            <a:noFill/>
            <a:miter lim="800000"/>
            <a:headEnd/>
            <a:tailEnd/>
          </a:ln>
        </p:spPr>
        <p:txBody>
          <a:bodyPr wrap="none">
            <a:spAutoFit/>
          </a:bodyPr>
          <a:lstStyle/>
          <a:p>
            <a:pPr eaLnBrk="0" hangingPunct="0"/>
            <a:r>
              <a:rPr lang="en-US" sz="1200" dirty="0">
                <a:solidFill>
                  <a:srgbClr val="000000"/>
                </a:solidFill>
                <a:latin typeface="Verdana" pitchFamily="34" charset="0"/>
                <a:hlinkClick r:id="rId3"/>
              </a:rPr>
              <a:t>abcnews.go.com/Technology/</a:t>
            </a:r>
            <a:r>
              <a:rPr lang="en-US" sz="1200" dirty="0" err="1">
                <a:solidFill>
                  <a:srgbClr val="000000"/>
                </a:solidFill>
                <a:latin typeface="Verdana" pitchFamily="34" charset="0"/>
                <a:hlinkClick r:id="rId3"/>
              </a:rPr>
              <a:t>wireStory?id</a:t>
            </a:r>
            <a:r>
              <a:rPr lang="en-US" sz="1200" dirty="0">
                <a:solidFill>
                  <a:srgbClr val="000000"/>
                </a:solidFill>
                <a:latin typeface="Verdana" pitchFamily="34" charset="0"/>
                <a:hlinkClick r:id="rId3"/>
              </a:rPr>
              <a:t>=5035837</a:t>
            </a:r>
            <a:endParaRPr lang="en-US" sz="1200" dirty="0">
              <a:solidFill>
                <a:srgbClr val="000000"/>
              </a:solidFill>
              <a:latin typeface="Verdana" pitchFamily="34" charset="0"/>
            </a:endParaRPr>
          </a:p>
        </p:txBody>
      </p:sp>
      <p:pic>
        <p:nvPicPr>
          <p:cNvPr id="306179" name="Picture 3"/>
          <p:cNvPicPr>
            <a:picLocks noChangeAspect="1" noChangeArrowheads="1"/>
          </p:cNvPicPr>
          <p:nvPr/>
        </p:nvPicPr>
        <p:blipFill>
          <a:blip r:embed="rId4" cstate="print"/>
          <a:srcRect/>
          <a:stretch>
            <a:fillRect/>
          </a:stretch>
        </p:blipFill>
        <p:spPr bwMode="auto">
          <a:xfrm>
            <a:off x="914400" y="762000"/>
            <a:ext cx="7315200" cy="53340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6178" name="Text Box 2"/>
          <p:cNvSpPr txBox="1">
            <a:spLocks noChangeArrowheads="1"/>
          </p:cNvSpPr>
          <p:nvPr/>
        </p:nvSpPr>
        <p:spPr bwMode="auto">
          <a:xfrm>
            <a:off x="2438400" y="6339114"/>
            <a:ext cx="4248150" cy="276225"/>
          </a:xfrm>
          <a:prstGeom prst="rect">
            <a:avLst/>
          </a:prstGeom>
          <a:noFill/>
          <a:ln w="9525">
            <a:noFill/>
            <a:miter lim="800000"/>
            <a:headEnd/>
            <a:tailEnd/>
          </a:ln>
        </p:spPr>
        <p:txBody>
          <a:bodyPr wrap="none">
            <a:spAutoFit/>
          </a:bodyPr>
          <a:lstStyle/>
          <a:p>
            <a:pPr eaLnBrk="0" hangingPunct="0"/>
            <a:r>
              <a:rPr lang="en-US" sz="1200">
                <a:solidFill>
                  <a:srgbClr val="000000"/>
                </a:solidFill>
                <a:latin typeface="Verdana" pitchFamily="34" charset="0"/>
                <a:hlinkClick r:id="rId3"/>
              </a:rPr>
              <a:t>abcnews.go.com/Technology/wireStory?id=5035837</a:t>
            </a:r>
            <a:endParaRPr lang="en-US" sz="1200">
              <a:solidFill>
                <a:srgbClr val="000000"/>
              </a:solidFill>
              <a:latin typeface="Verdana" pitchFamily="34" charset="0"/>
            </a:endParaRPr>
          </a:p>
        </p:txBody>
      </p:sp>
      <p:pic>
        <p:nvPicPr>
          <p:cNvPr id="310274" name="Picture 2"/>
          <p:cNvPicPr>
            <a:picLocks noChangeAspect="1" noChangeArrowheads="1"/>
          </p:cNvPicPr>
          <p:nvPr/>
        </p:nvPicPr>
        <p:blipFill>
          <a:blip r:embed="rId4" cstate="print">
            <a:lum bright="24000" contrast="12000"/>
          </a:blip>
          <a:srcRect/>
          <a:stretch>
            <a:fillRect/>
          </a:stretch>
        </p:blipFill>
        <p:spPr bwMode="auto">
          <a:xfrm>
            <a:off x="685800" y="515643"/>
            <a:ext cx="7772400" cy="564204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2438120" y="6339114"/>
            <a:ext cx="4253472" cy="276999"/>
          </a:xfrm>
          <a:prstGeom prst="rect">
            <a:avLst/>
          </a:prstGeom>
          <a:noFill/>
          <a:ln w="9525">
            <a:noFill/>
            <a:miter lim="800000"/>
            <a:headEnd/>
            <a:tailEnd/>
          </a:ln>
        </p:spPr>
        <p:txBody>
          <a:bodyPr wrap="none">
            <a:spAutoFit/>
          </a:bodyPr>
          <a:lstStyle/>
          <a:p>
            <a:pPr algn="ctr" eaLnBrk="0" hangingPunct="0"/>
            <a:r>
              <a:rPr lang="en-US" sz="1200" dirty="0">
                <a:solidFill>
                  <a:srgbClr val="FFFFFF"/>
                </a:solidFill>
                <a:hlinkClick r:id="rId3"/>
              </a:rPr>
              <a:t>www.sciencedaily.com/releases/2007/11/071112172155.htm</a:t>
            </a:r>
            <a:endParaRPr lang="en-US" sz="1200" dirty="0">
              <a:solidFill>
                <a:srgbClr val="FFFFFF"/>
              </a:solidFill>
            </a:endParaRPr>
          </a:p>
        </p:txBody>
      </p:sp>
      <p:pic>
        <p:nvPicPr>
          <p:cNvPr id="308227" name="Picture 2"/>
          <p:cNvPicPr>
            <a:picLocks noChangeAspect="1" noChangeArrowheads="1"/>
          </p:cNvPicPr>
          <p:nvPr/>
        </p:nvPicPr>
        <p:blipFill>
          <a:blip r:embed="rId4" cstate="print"/>
          <a:srcRect/>
          <a:stretch>
            <a:fillRect/>
          </a:stretch>
        </p:blipFill>
        <p:spPr bwMode="auto">
          <a:xfrm>
            <a:off x="685800" y="1144588"/>
            <a:ext cx="7772400" cy="4857117"/>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2772228" y="6339114"/>
            <a:ext cx="3571875" cy="276225"/>
          </a:xfrm>
          <a:prstGeom prst="rect">
            <a:avLst/>
          </a:prstGeom>
          <a:noFill/>
          <a:ln w="9525">
            <a:noFill/>
            <a:miter lim="800000"/>
            <a:headEnd/>
            <a:tailEnd/>
          </a:ln>
        </p:spPr>
        <p:txBody>
          <a:bodyPr wrap="none">
            <a:spAutoFit/>
          </a:bodyPr>
          <a:lstStyle/>
          <a:p>
            <a:pPr eaLnBrk="0" hangingPunct="0"/>
            <a:r>
              <a:rPr lang="en-US" sz="1200">
                <a:solidFill>
                  <a:srgbClr val="000000"/>
                </a:solidFill>
                <a:latin typeface="Verdana" pitchFamily="34" charset="0"/>
                <a:hlinkClick r:id="rId3"/>
              </a:rPr>
              <a:t>www.bolenhq.com/scubaandsnorkeling.htm</a:t>
            </a:r>
            <a:endParaRPr lang="en-US" sz="1200">
              <a:solidFill>
                <a:srgbClr val="000000"/>
              </a:solidFill>
              <a:latin typeface="Verdana" pitchFamily="34" charset="0"/>
            </a:endParaRPr>
          </a:p>
        </p:txBody>
      </p:sp>
      <p:pic>
        <p:nvPicPr>
          <p:cNvPr id="310275" name="Picture 2"/>
          <p:cNvPicPr>
            <a:picLocks noChangeAspect="1" noChangeArrowheads="1"/>
          </p:cNvPicPr>
          <p:nvPr/>
        </p:nvPicPr>
        <p:blipFill>
          <a:blip r:embed="rId4" cstate="print"/>
          <a:srcRect/>
          <a:stretch>
            <a:fillRect/>
          </a:stretch>
        </p:blipFill>
        <p:spPr bwMode="auto">
          <a:xfrm>
            <a:off x="667662" y="324756"/>
            <a:ext cx="7772400" cy="5829300"/>
          </a:xfrm>
          <a:prstGeom prst="rect">
            <a:avLst/>
          </a:prstGeom>
          <a:noFill/>
          <a:ln w="9525">
            <a:noFill/>
            <a:miter lim="800000"/>
            <a:headEnd/>
            <a:tailEnd/>
          </a:ln>
        </p:spPr>
      </p:pic>
      <p:sp>
        <p:nvSpPr>
          <p:cNvPr id="310276" name="Rectangle 3"/>
          <p:cNvSpPr>
            <a:spLocks noChangeArrowheads="1"/>
          </p:cNvSpPr>
          <p:nvPr/>
        </p:nvSpPr>
        <p:spPr bwMode="auto">
          <a:xfrm>
            <a:off x="4191000" y="4724400"/>
            <a:ext cx="2209800" cy="523875"/>
          </a:xfrm>
          <a:prstGeom prst="rect">
            <a:avLst/>
          </a:prstGeom>
          <a:noFill/>
          <a:ln w="9525">
            <a:noFill/>
            <a:miter lim="800000"/>
            <a:headEnd/>
            <a:tailEnd/>
          </a:ln>
        </p:spPr>
        <p:txBody>
          <a:bodyPr>
            <a:spAutoFit/>
          </a:bodyPr>
          <a:lstStyle/>
          <a:p>
            <a:pPr algn="ctr" eaLnBrk="0" hangingPunct="0"/>
            <a:r>
              <a:rPr lang="en-US" sz="2800" b="1" dirty="0">
                <a:solidFill>
                  <a:schemeClr val="bg1"/>
                </a:solidFill>
              </a:rPr>
              <a:t>tidal pools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462314" y="6339114"/>
            <a:ext cx="6224588" cy="276225"/>
          </a:xfrm>
          <a:prstGeom prst="rect">
            <a:avLst/>
          </a:prstGeom>
          <a:noFill/>
          <a:ln w="9525">
            <a:noFill/>
            <a:miter lim="800000"/>
            <a:headEnd/>
            <a:tailEnd/>
          </a:ln>
        </p:spPr>
        <p:txBody>
          <a:bodyPr wrap="none">
            <a:spAutoFit/>
          </a:bodyPr>
          <a:lstStyle/>
          <a:p>
            <a:pPr eaLnBrk="0" hangingPunct="0"/>
            <a:r>
              <a:rPr lang="en-US" sz="1200" dirty="0">
                <a:solidFill>
                  <a:srgbClr val="000000"/>
                </a:solidFill>
                <a:latin typeface="Verdana" pitchFamily="34" charset="0"/>
                <a:hlinkClick r:id="rId3"/>
              </a:rPr>
              <a:t>http://tirugondar.wordpress.com/2008/08/03/yehliu-and-the-yehliu-geopark/</a:t>
            </a:r>
            <a:endParaRPr lang="en-US" sz="1200" dirty="0">
              <a:solidFill>
                <a:srgbClr val="000000"/>
              </a:solidFill>
              <a:latin typeface="Verdana" pitchFamily="34" charset="0"/>
            </a:endParaRPr>
          </a:p>
        </p:txBody>
      </p:sp>
      <p:pic>
        <p:nvPicPr>
          <p:cNvPr id="312323" name="Picture 2"/>
          <p:cNvPicPr>
            <a:picLocks noChangeAspect="1" noChangeArrowheads="1"/>
          </p:cNvPicPr>
          <p:nvPr/>
        </p:nvPicPr>
        <p:blipFill>
          <a:blip r:embed="rId4" cstate="print">
            <a:lum bright="20000" contrast="34000"/>
          </a:blip>
          <a:srcRect/>
          <a:stretch>
            <a:fillRect/>
          </a:stretch>
        </p:blipFill>
        <p:spPr bwMode="auto">
          <a:xfrm>
            <a:off x="671286" y="972456"/>
            <a:ext cx="7772400" cy="518328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2820534" y="6339114"/>
            <a:ext cx="3475038" cy="276225"/>
          </a:xfrm>
          <a:prstGeom prst="rect">
            <a:avLst/>
          </a:prstGeom>
          <a:noFill/>
          <a:ln w="9525">
            <a:noFill/>
            <a:miter lim="800000"/>
            <a:headEnd/>
            <a:tailEnd/>
          </a:ln>
        </p:spPr>
        <p:txBody>
          <a:bodyPr wrap="none">
            <a:spAutoFit/>
          </a:bodyPr>
          <a:lstStyle/>
          <a:p>
            <a:pPr eaLnBrk="0" hangingPunct="0"/>
            <a:r>
              <a:rPr lang="en-US" sz="1200" dirty="0">
                <a:solidFill>
                  <a:srgbClr val="000000"/>
                </a:solidFill>
                <a:latin typeface="Verdana" pitchFamily="34" charset="0"/>
                <a:hlinkClick r:id="rId3"/>
              </a:rPr>
              <a:t>www.mexfish.com/fish/pfblen/pfblen.htm</a:t>
            </a:r>
            <a:endParaRPr lang="en-US" sz="1200" dirty="0">
              <a:solidFill>
                <a:srgbClr val="000000"/>
              </a:solidFill>
              <a:latin typeface="Verdana" pitchFamily="34" charset="0"/>
            </a:endParaRPr>
          </a:p>
        </p:txBody>
      </p:sp>
      <p:pic>
        <p:nvPicPr>
          <p:cNvPr id="314371" name="Picture 2"/>
          <p:cNvPicPr>
            <a:picLocks noChangeAspect="1" noChangeArrowheads="1"/>
          </p:cNvPicPr>
          <p:nvPr/>
        </p:nvPicPr>
        <p:blipFill>
          <a:blip r:embed="rId4" cstate="print"/>
          <a:srcRect/>
          <a:stretch>
            <a:fillRect/>
          </a:stretch>
        </p:blipFill>
        <p:spPr bwMode="auto">
          <a:xfrm>
            <a:off x="685800" y="471714"/>
            <a:ext cx="7772400" cy="5674122"/>
          </a:xfrm>
          <a:prstGeom prst="rect">
            <a:avLst/>
          </a:prstGeom>
          <a:noFill/>
          <a:ln w="9525">
            <a:noFill/>
            <a:miter lim="800000"/>
            <a:headEnd/>
            <a:tailEnd/>
          </a:ln>
        </p:spPr>
      </p:pic>
      <p:sp>
        <p:nvSpPr>
          <p:cNvPr id="5" name="Rectangle 4"/>
          <p:cNvSpPr>
            <a:spLocks noChangeArrowheads="1"/>
          </p:cNvSpPr>
          <p:nvPr/>
        </p:nvSpPr>
        <p:spPr bwMode="auto">
          <a:xfrm>
            <a:off x="1524000" y="2041525"/>
            <a:ext cx="6019800" cy="2835275"/>
          </a:xfrm>
          <a:prstGeom prst="rect">
            <a:avLst/>
          </a:prstGeom>
          <a:gradFill rotWithShape="1">
            <a:gsLst>
              <a:gs pos="0">
                <a:srgbClr val="FFFFFF"/>
              </a:gs>
              <a:gs pos="100000">
                <a:srgbClr val="FFCC99"/>
              </a:gs>
            </a:gsLst>
            <a:lin ang="5400000" scaled="1"/>
          </a:gradFill>
          <a:ln w="9525">
            <a:noFill/>
            <a:miter lim="800000"/>
            <a:headEnd/>
            <a:tailEnd/>
          </a:ln>
        </p:spPr>
        <p:txBody>
          <a:bodyPr>
            <a:spAutoFit/>
          </a:bodyPr>
          <a:lstStyle/>
          <a:p>
            <a:pPr algn="ctr" eaLnBrk="0" hangingPunct="0"/>
            <a:endParaRPr lang="en-US" sz="2000" b="1"/>
          </a:p>
          <a:p>
            <a:pPr algn="ctr" eaLnBrk="0" hangingPunct="0"/>
            <a:r>
              <a:rPr lang="en-US" sz="2000" b="1"/>
              <a:t>Panamic Fanged Blenny, </a:t>
            </a:r>
            <a:r>
              <a:rPr lang="en-US" sz="2000" b="1" i="1"/>
              <a:t>Ophioblennius steindachneri:</a:t>
            </a:r>
            <a:r>
              <a:rPr lang="en-US" sz="2000" b="1"/>
              <a:t>  [Adults] are common and always found in tidal pools, even with extreme low tides, with plenty of water and a place to hide under a rock . . . . Collected in January 2008 in a dry El Tule Tidal pool, Km. 17, San Jose del Cabo, Mexico . . .</a:t>
            </a:r>
          </a:p>
          <a:p>
            <a:pPr algn="ctr" eaLnBrk="0" hangingPunct="0"/>
            <a:endParaRPr lang="en-US" sz="20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1682297" y="6339114"/>
            <a:ext cx="5756275" cy="276225"/>
          </a:xfrm>
          <a:prstGeom prst="rect">
            <a:avLst/>
          </a:prstGeom>
          <a:noFill/>
          <a:ln w="9525">
            <a:noFill/>
            <a:miter lim="800000"/>
            <a:headEnd/>
            <a:tailEnd/>
          </a:ln>
        </p:spPr>
        <p:txBody>
          <a:bodyPr wrap="none">
            <a:spAutoFit/>
          </a:bodyPr>
          <a:lstStyle/>
          <a:p>
            <a:pPr marL="342900" indent="-342900" eaLnBrk="0" hangingPunct="0">
              <a:spcBef>
                <a:spcPct val="20000"/>
              </a:spcBef>
              <a:buClr>
                <a:srgbClr val="808000"/>
              </a:buClr>
            </a:pPr>
            <a:r>
              <a:rPr kumimoji="1" lang="en-US" sz="1200" dirty="0">
                <a:solidFill>
                  <a:srgbClr val="FFFFFF"/>
                </a:solidFill>
                <a:latin typeface="Verdana" pitchFamily="34" charset="0"/>
                <a:hlinkClick r:id="rId3"/>
              </a:rPr>
              <a:t>www.d.umn.edu/cla/faculty/troufs/anth1602/pcweek12.html#CEE12</a:t>
            </a:r>
            <a:endParaRPr kumimoji="1" lang="en-US" sz="1200" dirty="0">
              <a:solidFill>
                <a:srgbClr val="FFFFFF"/>
              </a:solidFill>
              <a:latin typeface="Verdana"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85800" y="1162050"/>
            <a:ext cx="7772400" cy="4857750"/>
          </a:xfrm>
          <a:prstGeom prst="rect">
            <a:avLst/>
          </a:prstGeom>
          <a:noFill/>
          <a:ln w="9525">
            <a:noFill/>
            <a:miter lim="800000"/>
            <a:headEnd/>
            <a:tailEnd/>
          </a:ln>
        </p:spPr>
      </p:pic>
      <p:sp>
        <p:nvSpPr>
          <p:cNvPr id="7" name="Oval 6"/>
          <p:cNvSpPr>
            <a:spLocks noChangeArrowheads="1"/>
          </p:cNvSpPr>
          <p:nvPr/>
        </p:nvSpPr>
        <p:spPr bwMode="auto">
          <a:xfrm>
            <a:off x="3751944" y="1676400"/>
            <a:ext cx="1524000" cy="457200"/>
          </a:xfrm>
          <a:prstGeom prst="ellipse">
            <a:avLst/>
          </a:prstGeom>
          <a:noFill/>
          <a:ln w="76200" algn="ctr">
            <a:solidFill>
              <a:srgbClr val="FF0000"/>
            </a:solidFill>
            <a:round/>
            <a:headEnd/>
            <a:tailEnd/>
          </a:ln>
        </p:spPr>
        <p:txBody>
          <a:bodyPr>
            <a:spAutoFit/>
          </a:bodyPr>
          <a:lstStyle/>
          <a:p>
            <a:pPr eaLnBrk="0" hangingPunct="0"/>
            <a:endParaRPr lang="en-US">
              <a:solidFill>
                <a:srgbClr val="003300"/>
              </a:solidFill>
            </a:endParaRPr>
          </a:p>
        </p:txBody>
      </p:sp>
      <p:sp>
        <p:nvSpPr>
          <p:cNvPr id="8" name="Oval 7"/>
          <p:cNvSpPr>
            <a:spLocks noChangeArrowheads="1"/>
          </p:cNvSpPr>
          <p:nvPr/>
        </p:nvSpPr>
        <p:spPr bwMode="auto">
          <a:xfrm>
            <a:off x="3247572" y="2304144"/>
            <a:ext cx="2547258" cy="519351"/>
          </a:xfrm>
          <a:prstGeom prst="ellipse">
            <a:avLst/>
          </a:prstGeom>
          <a:noFill/>
          <a:ln w="76200" algn="ctr">
            <a:solidFill>
              <a:srgbClr val="FF0000"/>
            </a:solidFill>
            <a:round/>
            <a:headEnd/>
            <a:tailEnd/>
          </a:ln>
        </p:spPr>
        <p:txBody>
          <a:bodyPr wrap="square">
            <a:spAutoFit/>
          </a:bodyPr>
          <a:lstStyle/>
          <a:p>
            <a:pPr eaLnBrk="0" hangingPunct="0"/>
            <a:endParaRPr lang="en-US">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2034978" y="6335484"/>
            <a:ext cx="5077672" cy="276999"/>
          </a:xfrm>
          <a:prstGeom prst="rect">
            <a:avLst/>
          </a:prstGeom>
          <a:noFill/>
          <a:ln w="9525">
            <a:noFill/>
            <a:miter lim="800000"/>
            <a:headEnd/>
            <a:tailEnd/>
          </a:ln>
        </p:spPr>
        <p:txBody>
          <a:bodyPr wrap="none">
            <a:spAutoFit/>
          </a:bodyPr>
          <a:lstStyle/>
          <a:p>
            <a:pPr algn="ctr"/>
            <a:r>
              <a:rPr lang="en-US" sz="1200" dirty="0" smtClean="0">
                <a:solidFill>
                  <a:srgbClr val="000000"/>
                </a:solidFill>
                <a:latin typeface="Verdana" pitchFamily="34" charset="0"/>
                <a:hlinkClick r:id="rId3"/>
              </a:rPr>
              <a:t>http://ngm.nationalgeographic.com/2009/12/hadza/finkel-text</a:t>
            </a:r>
            <a:endParaRPr lang="en-US" sz="1200" dirty="0">
              <a:solidFill>
                <a:srgbClr val="000000"/>
              </a:solidFill>
              <a:latin typeface="Verdana"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3"/>
          <p:cNvSpPr>
            <a:spLocks noGrp="1" noChangeArrowheads="1"/>
          </p:cNvSpPr>
          <p:nvPr>
            <p:ph type="body" idx="1"/>
          </p:nvPr>
        </p:nvSpPr>
        <p:spPr>
          <a:xfrm>
            <a:off x="915988" y="2895600"/>
            <a:ext cx="7313612" cy="762000"/>
          </a:xfrm>
        </p:spPr>
        <p:txBody>
          <a:bodyPr/>
          <a:lstStyle/>
          <a:p>
            <a:pPr marL="0" indent="342900" algn="ctr">
              <a:lnSpc>
                <a:spcPct val="130000"/>
              </a:lnSpc>
              <a:buFontTx/>
              <a:buNone/>
            </a:pPr>
            <a:r>
              <a:rPr lang="en-US" b="1" smtClean="0"/>
              <a:t>Be that as it may . . .</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3"/>
          <p:cNvSpPr>
            <a:spLocks noGrp="1" noChangeArrowheads="1"/>
          </p:cNvSpPr>
          <p:nvPr>
            <p:ph type="body" idx="1"/>
          </p:nvPr>
        </p:nvSpPr>
        <p:spPr>
          <a:xfrm>
            <a:off x="915988" y="2895600"/>
            <a:ext cx="7313612" cy="3200400"/>
          </a:xfrm>
        </p:spPr>
        <p:txBody>
          <a:bodyPr/>
          <a:lstStyle/>
          <a:p>
            <a:pPr marL="0" indent="342900" algn="ctr">
              <a:lnSpc>
                <a:spcPct val="130000"/>
              </a:lnSpc>
              <a:buFontTx/>
              <a:buNone/>
            </a:pPr>
            <a:r>
              <a:rPr lang="en-US" b="1" smtClean="0"/>
              <a:t>meat eating becomes increasingly more important from 1.8 mya onwards</a:t>
            </a:r>
          </a:p>
          <a:p>
            <a:pPr marL="0" indent="342900" algn="ctr">
              <a:lnSpc>
                <a:spcPct val="130000"/>
              </a:lnSpc>
              <a:buFontTx/>
              <a:buNone/>
            </a:pPr>
            <a:r>
              <a:rPr lang="en-US" sz="2400" smtClean="0"/>
              <a:t>(with the beginning of the pleistocene, </a:t>
            </a:r>
          </a:p>
          <a:p>
            <a:pPr marL="0" indent="342900" algn="ctr">
              <a:lnSpc>
                <a:spcPct val="130000"/>
              </a:lnSpc>
              <a:buFontTx/>
              <a:buNone/>
            </a:pPr>
            <a:r>
              <a:rPr lang="en-US" sz="2400" smtClean="0"/>
              <a:t>and the advent of </a:t>
            </a:r>
            <a:r>
              <a:rPr lang="en-US" sz="2400" i="1" smtClean="0"/>
              <a:t>Homo erectus</a:t>
            </a:r>
            <a:r>
              <a:rPr lang="en-US" sz="2400" smtClean="0"/>
              <a:t>)</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2331811" y="6339114"/>
            <a:ext cx="4511675" cy="276225"/>
          </a:xfrm>
          <a:prstGeom prst="rect">
            <a:avLst/>
          </a:prstGeom>
          <a:noFill/>
          <a:ln w="9525">
            <a:noFill/>
            <a:miter lim="800000"/>
            <a:headEnd/>
            <a:tailEnd/>
          </a:ln>
        </p:spPr>
        <p:txBody>
          <a:bodyPr wrap="none">
            <a:spAutoFit/>
          </a:bodyPr>
          <a:lstStyle/>
          <a:p>
            <a:pPr eaLnBrk="0" hangingPunct="0"/>
            <a:r>
              <a:rPr lang="en-US" sz="1200" dirty="0">
                <a:solidFill>
                  <a:srgbClr val="FFFFFF"/>
                </a:solidFill>
                <a:hlinkClick r:id="rId3"/>
              </a:rPr>
              <a:t>www.d.umn.edu/cla/faculty/troufs/anth1602/pctimes.html#title</a:t>
            </a:r>
            <a:endParaRPr lang="en-US" sz="1200" dirty="0">
              <a:solidFill>
                <a:srgbClr val="FFFFFF"/>
              </a:solidFill>
            </a:endParaRPr>
          </a:p>
        </p:txBody>
      </p:sp>
      <p:pic>
        <p:nvPicPr>
          <p:cNvPr id="320515" name="Picture 2"/>
          <p:cNvPicPr>
            <a:picLocks noChangeAspect="1" noChangeArrowheads="1"/>
          </p:cNvPicPr>
          <p:nvPr/>
        </p:nvPicPr>
        <p:blipFill>
          <a:blip r:embed="rId4" cstate="print"/>
          <a:srcRect/>
          <a:stretch>
            <a:fillRect/>
          </a:stretch>
        </p:blipFill>
        <p:spPr bwMode="auto">
          <a:xfrm>
            <a:off x="685800" y="1270908"/>
            <a:ext cx="7772400" cy="4857750"/>
          </a:xfrm>
          <a:prstGeom prst="rect">
            <a:avLst/>
          </a:prstGeom>
          <a:noFill/>
          <a:ln w="9525">
            <a:noFill/>
            <a:miter lim="800000"/>
            <a:headEnd/>
            <a:tailEnd/>
          </a:ln>
        </p:spPr>
      </p:pic>
      <p:sp>
        <p:nvSpPr>
          <p:cNvPr id="6" name="Left Arrow 5"/>
          <p:cNvSpPr/>
          <p:nvPr/>
        </p:nvSpPr>
        <p:spPr>
          <a:xfrm>
            <a:off x="5330376" y="3490686"/>
            <a:ext cx="2057400" cy="381000"/>
          </a:xfrm>
          <a:prstGeom prst="leftArrow">
            <a:avLst/>
          </a:prstGeom>
          <a:solidFill>
            <a:srgbClr val="FFC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3"/>
          <p:cNvSpPr>
            <a:spLocks noGrp="1" noChangeArrowheads="1"/>
          </p:cNvSpPr>
          <p:nvPr>
            <p:ph type="body" idx="1"/>
          </p:nvPr>
        </p:nvSpPr>
        <p:spPr>
          <a:xfrm>
            <a:off x="1981200" y="4899025"/>
            <a:ext cx="5486400" cy="982448"/>
          </a:xfrm>
        </p:spPr>
        <p:txBody>
          <a:bodyPr>
            <a:spAutoFit/>
          </a:bodyPr>
          <a:lstStyle/>
          <a:p>
            <a:pPr marL="285750" indent="-285750"/>
            <a:r>
              <a:rPr lang="en-US" sz="2400" b="1" dirty="0" smtClean="0"/>
              <a:t>biological</a:t>
            </a:r>
          </a:p>
          <a:p>
            <a:pPr marL="285750" indent="-285750">
              <a:lnSpc>
                <a:spcPct val="0"/>
              </a:lnSpc>
            </a:pPr>
            <a:endParaRPr lang="en-US" sz="2400" b="1" dirty="0" smtClean="0"/>
          </a:p>
          <a:p>
            <a:pPr marL="285750" indent="-285750"/>
            <a:r>
              <a:rPr lang="en-US" sz="2400" b="1" dirty="0" smtClean="0">
                <a:solidFill>
                  <a:schemeClr val="bg1">
                    <a:lumMod val="75000"/>
                  </a:schemeClr>
                </a:solidFill>
              </a:rPr>
              <a:t>cultural / social</a:t>
            </a:r>
          </a:p>
        </p:txBody>
      </p:sp>
      <p:sp>
        <p:nvSpPr>
          <p:cNvPr id="322562" name="Rectangle 4"/>
          <p:cNvSpPr>
            <a:spLocks noChangeArrowheads="1"/>
          </p:cNvSpPr>
          <p:nvPr/>
        </p:nvSpPr>
        <p:spPr bwMode="auto">
          <a:xfrm>
            <a:off x="1304925" y="2974975"/>
            <a:ext cx="6684963" cy="1701800"/>
          </a:xfrm>
          <a:prstGeom prst="rect">
            <a:avLst/>
          </a:prstGeom>
          <a:noFill/>
          <a:ln w="9525">
            <a:noFill/>
            <a:miter lim="800000"/>
            <a:headEnd/>
            <a:tailEnd/>
          </a:ln>
        </p:spPr>
        <p:txBody>
          <a:bodyPr>
            <a:spAutoFit/>
          </a:bodyPr>
          <a:lstStyle/>
          <a:p>
            <a:pPr eaLnBrk="0" hangingPunct="0">
              <a:lnSpc>
                <a:spcPct val="110000"/>
              </a:lnSpc>
              <a:spcBef>
                <a:spcPct val="20000"/>
              </a:spcBef>
              <a:buClr>
                <a:schemeClr val="hlink"/>
              </a:buClr>
            </a:pPr>
            <a:r>
              <a:rPr kumimoji="1" lang="en-US" sz="3200" b="1" dirty="0">
                <a:latin typeface="Verdana" pitchFamily="34" charset="0"/>
              </a:rPr>
              <a:t>complex interrelated</a:t>
            </a:r>
            <a:br>
              <a:rPr kumimoji="1" lang="en-US" sz="3200" b="1" dirty="0">
                <a:latin typeface="Verdana" pitchFamily="34" charset="0"/>
              </a:rPr>
            </a:br>
            <a:r>
              <a:rPr kumimoji="1" lang="en-US" sz="3200" b="1" dirty="0">
                <a:latin typeface="Verdana" pitchFamily="34" charset="0"/>
              </a:rPr>
              <a:t>and interacting changes occurred</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extLst>
      <p:ext uri="{BB962C8B-B14F-4D97-AF65-F5344CB8AC3E}">
        <p14:creationId xmlns:p14="http://schemas.microsoft.com/office/powerpoint/2010/main" val="244785574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485" y="0"/>
            <a:ext cx="5097030" cy="6858000"/>
          </a:xfrm>
          <a:prstGeom prst="rect">
            <a:avLst/>
          </a:prstGeom>
        </p:spPr>
      </p:pic>
      <p:sp>
        <p:nvSpPr>
          <p:cNvPr id="5" name="Rectangle 4"/>
          <p:cNvSpPr/>
          <p:nvPr/>
        </p:nvSpPr>
        <p:spPr bwMode="auto">
          <a:xfrm>
            <a:off x="4495800" y="533400"/>
            <a:ext cx="2514600" cy="2743200"/>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485" y="0"/>
            <a:ext cx="509703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6882" y="1295400"/>
            <a:ext cx="4173478" cy="4734341"/>
          </a:xfrm>
          <a:prstGeom prst="rect">
            <a:avLst/>
          </a:prstGeom>
          <a:ln w="76200">
            <a:solidFill>
              <a:srgbClr val="FF9933"/>
            </a:solidFill>
          </a:ln>
        </p:spPr>
      </p:pic>
    </p:spTree>
    <p:extLst>
      <p:ext uri="{BB962C8B-B14F-4D97-AF65-F5344CB8AC3E}">
        <p14:creationId xmlns:p14="http://schemas.microsoft.com/office/powerpoint/2010/main" val="127685826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485" y="0"/>
            <a:ext cx="509703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6882" y="1295400"/>
            <a:ext cx="4173478" cy="4734341"/>
          </a:xfrm>
          <a:prstGeom prst="rect">
            <a:avLst/>
          </a:prstGeom>
          <a:ln w="76200">
            <a:solidFill>
              <a:srgbClr val="FF9933"/>
            </a:solidFill>
          </a:ln>
        </p:spPr>
      </p:pic>
      <p:sp>
        <p:nvSpPr>
          <p:cNvPr id="5" name="Rectangle 4"/>
          <p:cNvSpPr/>
          <p:nvPr/>
        </p:nvSpPr>
        <p:spPr bwMode="auto">
          <a:xfrm>
            <a:off x="2575560" y="2956560"/>
            <a:ext cx="4038600" cy="2148840"/>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39882004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3"/>
          <p:cNvSpPr>
            <a:spLocks noGrp="1" noChangeArrowheads="1"/>
          </p:cNvSpPr>
          <p:nvPr>
            <p:ph type="body" idx="1"/>
          </p:nvPr>
        </p:nvSpPr>
        <p:spPr>
          <a:xfrm>
            <a:off x="1981200" y="4899025"/>
            <a:ext cx="5486400" cy="968375"/>
          </a:xfrm>
        </p:spPr>
        <p:txBody>
          <a:bodyPr>
            <a:spAutoFit/>
          </a:bodyPr>
          <a:lstStyle/>
          <a:p>
            <a:pPr marL="285750" indent="-285750"/>
            <a:r>
              <a:rPr lang="en-US" sz="2400" b="1" smtClean="0"/>
              <a:t>biological</a:t>
            </a:r>
          </a:p>
          <a:p>
            <a:pPr marL="285750" indent="-285750">
              <a:lnSpc>
                <a:spcPct val="0"/>
              </a:lnSpc>
            </a:pPr>
            <a:endParaRPr lang="en-US" sz="2400" b="1" smtClean="0"/>
          </a:p>
          <a:p>
            <a:pPr marL="285750" indent="-285750"/>
            <a:r>
              <a:rPr lang="en-US" sz="2400" b="1" smtClean="0"/>
              <a:t>cultural / social</a:t>
            </a:r>
          </a:p>
        </p:txBody>
      </p:sp>
      <p:sp>
        <p:nvSpPr>
          <p:cNvPr id="322562" name="Rectangle 4"/>
          <p:cNvSpPr>
            <a:spLocks noChangeArrowheads="1"/>
          </p:cNvSpPr>
          <p:nvPr/>
        </p:nvSpPr>
        <p:spPr bwMode="auto">
          <a:xfrm>
            <a:off x="1304925" y="2974975"/>
            <a:ext cx="6684963" cy="1701800"/>
          </a:xfrm>
          <a:prstGeom prst="rect">
            <a:avLst/>
          </a:prstGeom>
          <a:noFill/>
          <a:ln w="9525">
            <a:noFill/>
            <a:miter lim="800000"/>
            <a:headEnd/>
            <a:tailEnd/>
          </a:ln>
        </p:spPr>
        <p:txBody>
          <a:bodyPr>
            <a:spAutoFit/>
          </a:bodyPr>
          <a:lstStyle/>
          <a:p>
            <a:pPr eaLnBrk="0" hangingPunct="0">
              <a:lnSpc>
                <a:spcPct val="110000"/>
              </a:lnSpc>
              <a:spcBef>
                <a:spcPct val="20000"/>
              </a:spcBef>
              <a:buClr>
                <a:schemeClr val="hlink"/>
              </a:buClr>
            </a:pPr>
            <a:r>
              <a:rPr kumimoji="1" lang="en-US" sz="3200" b="1" dirty="0">
                <a:latin typeface="Verdana" pitchFamily="34" charset="0"/>
              </a:rPr>
              <a:t>complex interrelated</a:t>
            </a:r>
            <a:br>
              <a:rPr kumimoji="1" lang="en-US" sz="3200" b="1" dirty="0">
                <a:latin typeface="Verdana" pitchFamily="34" charset="0"/>
              </a:rPr>
            </a:br>
            <a:r>
              <a:rPr kumimoji="1" lang="en-US" sz="3200" b="1" dirty="0">
                <a:latin typeface="Verdana" pitchFamily="34" charset="0"/>
              </a:rPr>
              <a:t>and interacting changes occurred</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3"/>
          <p:cNvSpPr>
            <a:spLocks noGrp="1" noChangeArrowheads="1"/>
          </p:cNvSpPr>
          <p:nvPr>
            <p:ph type="body" idx="1"/>
          </p:nvPr>
        </p:nvSpPr>
        <p:spPr>
          <a:xfrm>
            <a:off x="1981200" y="4899025"/>
            <a:ext cx="5486400" cy="968375"/>
          </a:xfrm>
        </p:spPr>
        <p:txBody>
          <a:bodyPr>
            <a:spAutoFit/>
          </a:bodyPr>
          <a:lstStyle/>
          <a:p>
            <a:pPr marL="285750" indent="-285750"/>
            <a:r>
              <a:rPr lang="en-US" sz="2400" b="1" smtClean="0"/>
              <a:t>biological</a:t>
            </a:r>
          </a:p>
          <a:p>
            <a:pPr marL="285750" indent="-285750">
              <a:lnSpc>
                <a:spcPct val="0"/>
              </a:lnSpc>
            </a:pPr>
            <a:endParaRPr lang="en-US" sz="2400" b="1" smtClean="0"/>
          </a:p>
          <a:p>
            <a:pPr marL="285750" indent="-285750"/>
            <a:r>
              <a:rPr lang="en-US" sz="2400" b="1" smtClean="0"/>
              <a:t>cultural / social</a:t>
            </a:r>
          </a:p>
        </p:txBody>
      </p:sp>
      <p:sp>
        <p:nvSpPr>
          <p:cNvPr id="322562" name="Rectangle 4"/>
          <p:cNvSpPr>
            <a:spLocks noChangeArrowheads="1"/>
          </p:cNvSpPr>
          <p:nvPr/>
        </p:nvSpPr>
        <p:spPr bwMode="auto">
          <a:xfrm>
            <a:off x="1304925" y="2974975"/>
            <a:ext cx="6684963" cy="1701800"/>
          </a:xfrm>
          <a:prstGeom prst="rect">
            <a:avLst/>
          </a:prstGeom>
          <a:noFill/>
          <a:ln w="9525">
            <a:noFill/>
            <a:miter lim="800000"/>
            <a:headEnd/>
            <a:tailEnd/>
          </a:ln>
        </p:spPr>
        <p:txBody>
          <a:bodyPr>
            <a:spAutoFit/>
          </a:bodyPr>
          <a:lstStyle/>
          <a:p>
            <a:pPr eaLnBrk="0" hangingPunct="0">
              <a:lnSpc>
                <a:spcPct val="110000"/>
              </a:lnSpc>
              <a:spcBef>
                <a:spcPct val="20000"/>
              </a:spcBef>
              <a:buClr>
                <a:schemeClr val="hlink"/>
              </a:buClr>
            </a:pPr>
            <a:r>
              <a:rPr kumimoji="1" lang="en-US" sz="3200" b="1" dirty="0">
                <a:latin typeface="Verdana" pitchFamily="34" charset="0"/>
              </a:rPr>
              <a:t>complex interrelated</a:t>
            </a:r>
            <a:br>
              <a:rPr kumimoji="1" lang="en-US" sz="3200" b="1" dirty="0">
                <a:latin typeface="Verdana" pitchFamily="34" charset="0"/>
              </a:rPr>
            </a:br>
            <a:r>
              <a:rPr kumimoji="1" lang="en-US" sz="3200" b="1" dirty="0">
                <a:latin typeface="Verdana" pitchFamily="34" charset="0"/>
              </a:rPr>
              <a:t>and interacting changes occurred</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extLst>
      <p:ext uri="{BB962C8B-B14F-4D97-AF65-F5344CB8AC3E}">
        <p14:creationId xmlns:p14="http://schemas.microsoft.com/office/powerpoint/2010/main" val="218983141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585" name="Rectangle 3"/>
          <p:cNvSpPr>
            <a:spLocks noGrp="1" noChangeArrowheads="1"/>
          </p:cNvSpPr>
          <p:nvPr>
            <p:ph type="body" idx="1"/>
          </p:nvPr>
        </p:nvSpPr>
        <p:spPr>
          <a:xfrm>
            <a:off x="889000" y="2895600"/>
            <a:ext cx="7340600" cy="2671763"/>
          </a:xfrm>
        </p:spPr>
        <p:txBody>
          <a:bodyPr>
            <a:spAutoFit/>
          </a:bodyPr>
          <a:lstStyle/>
          <a:p>
            <a:pPr marL="285750" indent="57150" algn="ctr">
              <a:buFontTx/>
              <a:buNone/>
            </a:pPr>
            <a:r>
              <a:rPr lang="en-US" b="1" smtClean="0"/>
              <a:t>Torralba / Ambrona</a:t>
            </a:r>
          </a:p>
          <a:p>
            <a:pPr marL="285750" indent="57150" algn="ctr">
              <a:buFontTx/>
              <a:buNone/>
            </a:pPr>
            <a:r>
              <a:rPr lang="en-US" sz="2400" smtClean="0"/>
              <a:t>(Spain)</a:t>
            </a:r>
          </a:p>
          <a:p>
            <a:pPr marL="285750" indent="57150" algn="ctr">
              <a:buFontTx/>
              <a:buNone/>
            </a:pPr>
            <a:r>
              <a:rPr lang="en-US" sz="2400" smtClean="0"/>
              <a:t/>
            </a:r>
            <a:br>
              <a:rPr lang="en-US" sz="2400" smtClean="0"/>
            </a:br>
            <a:r>
              <a:rPr lang="en-US" sz="1800" b="1" smtClean="0"/>
              <a:t>400,000 - 200,000 ?  ybp</a:t>
            </a:r>
          </a:p>
          <a:p>
            <a:pPr marL="285750" indent="57150" algn="ctr">
              <a:buFontTx/>
              <a:buNone/>
            </a:pPr>
            <a:endParaRPr lang="en-US" sz="1800" b="1" smtClean="0"/>
          </a:p>
          <a:p>
            <a:pPr marL="285750" indent="57150" algn="ctr">
              <a:buFontTx/>
              <a:buNone/>
            </a:pPr>
            <a:r>
              <a:rPr lang="en-US" b="1" smtClean="0"/>
              <a:t>Acheulian</a:t>
            </a:r>
            <a:endParaRPr lang="en-US" sz="4800" b="1" smtClean="0"/>
          </a:p>
        </p:txBody>
      </p:sp>
      <p:sp>
        <p:nvSpPr>
          <p:cNvPr id="323586" name="Rectangle 4"/>
          <p:cNvSpPr>
            <a:spLocks noChangeArrowheads="1"/>
          </p:cNvSpPr>
          <p:nvPr/>
        </p:nvSpPr>
        <p:spPr bwMode="auto">
          <a:xfrm>
            <a:off x="2438400" y="1752600"/>
            <a:ext cx="4259263" cy="769938"/>
          </a:xfrm>
          <a:prstGeom prst="rect">
            <a:avLst/>
          </a:prstGeom>
          <a:noFill/>
          <a:ln w="9525">
            <a:noFill/>
            <a:miter lim="800000"/>
            <a:headEnd/>
            <a:tailEnd/>
          </a:ln>
        </p:spPr>
        <p:txBody>
          <a:bodyPr>
            <a:spAutoFit/>
          </a:bodyPr>
          <a:lstStyle/>
          <a:p>
            <a:pPr algn="ctr" eaLnBrk="0" hangingPunct="0">
              <a:spcBef>
                <a:spcPct val="20000"/>
              </a:spcBef>
              <a:buClr>
                <a:schemeClr val="hlink"/>
              </a:buClr>
            </a:pPr>
            <a:r>
              <a:rPr kumimoji="1" lang="en-US" sz="2000">
                <a:latin typeface="Verdana" pitchFamily="34" charset="0"/>
              </a:rPr>
              <a:t>one of the best examples of</a:t>
            </a:r>
          </a:p>
          <a:p>
            <a:pPr algn="ctr" eaLnBrk="0" hangingPunct="0">
              <a:spcBef>
                <a:spcPct val="20000"/>
              </a:spcBef>
              <a:buClr>
                <a:schemeClr val="hlink"/>
              </a:buClr>
            </a:pPr>
            <a:r>
              <a:rPr kumimoji="1" lang="en-US" sz="2000">
                <a:latin typeface="Verdana" pitchFamily="34" charset="0"/>
              </a:rPr>
              <a:t>early sites . . .</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2034978" y="6335484"/>
            <a:ext cx="5077672" cy="276999"/>
          </a:xfrm>
          <a:prstGeom prst="rect">
            <a:avLst/>
          </a:prstGeom>
          <a:noFill/>
          <a:ln w="9525">
            <a:noFill/>
            <a:miter lim="800000"/>
            <a:headEnd/>
            <a:tailEnd/>
          </a:ln>
        </p:spPr>
        <p:txBody>
          <a:bodyPr wrap="none">
            <a:spAutoFit/>
          </a:bodyPr>
          <a:lstStyle/>
          <a:p>
            <a:pPr algn="ctr"/>
            <a:r>
              <a:rPr lang="en-US" sz="1200" dirty="0" smtClean="0">
                <a:solidFill>
                  <a:srgbClr val="000000"/>
                </a:solidFill>
                <a:latin typeface="Verdana" pitchFamily="34" charset="0"/>
                <a:hlinkClick r:id="rId3"/>
              </a:rPr>
              <a:t>http://ngm.nationalgeographic.com/2009/12/hadza/finkel-text</a:t>
            </a:r>
            <a:endParaRPr lang="en-US" sz="1200" dirty="0">
              <a:solidFill>
                <a:srgbClr val="000000"/>
              </a:solidFill>
              <a:latin typeface="Verdana" pitchFamily="34" charset="0"/>
            </a:endParaRPr>
          </a:p>
        </p:txBody>
      </p:sp>
      <p:pic>
        <p:nvPicPr>
          <p:cNvPr id="6146" name="Picture 2"/>
          <p:cNvPicPr>
            <a:picLocks noChangeAspect="1" noChangeArrowheads="1"/>
          </p:cNvPicPr>
          <p:nvPr/>
        </p:nvPicPr>
        <p:blipFill>
          <a:blip r:embed="rId4" cstate="print"/>
          <a:srcRect/>
          <a:stretch>
            <a:fillRect/>
          </a:stretch>
        </p:blipFill>
        <p:spPr bwMode="auto">
          <a:xfrm>
            <a:off x="671286" y="1120647"/>
            <a:ext cx="7772400" cy="497535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4609" name="Rectangle 3"/>
          <p:cNvSpPr>
            <a:spLocks noGrp="1" noChangeArrowheads="1"/>
          </p:cNvSpPr>
          <p:nvPr>
            <p:ph type="body" idx="1"/>
          </p:nvPr>
        </p:nvSpPr>
        <p:spPr>
          <a:xfrm>
            <a:off x="889000" y="2895600"/>
            <a:ext cx="7340600" cy="2671763"/>
          </a:xfrm>
        </p:spPr>
        <p:txBody>
          <a:bodyPr>
            <a:spAutoFit/>
          </a:bodyPr>
          <a:lstStyle/>
          <a:p>
            <a:pPr marL="285750" indent="57150" algn="ctr">
              <a:buFontTx/>
              <a:buNone/>
            </a:pPr>
            <a:r>
              <a:rPr lang="en-US" b="1" smtClean="0">
                <a:solidFill>
                  <a:schemeClr val="bg1"/>
                </a:solidFill>
              </a:rPr>
              <a:t>Torralba / Ambrona</a:t>
            </a:r>
          </a:p>
          <a:p>
            <a:pPr marL="285750" indent="57150" algn="ctr">
              <a:buFontTx/>
              <a:buNone/>
            </a:pPr>
            <a:r>
              <a:rPr lang="en-US" sz="2400" smtClean="0">
                <a:solidFill>
                  <a:schemeClr val="bg1"/>
                </a:solidFill>
              </a:rPr>
              <a:t>(Spain)</a:t>
            </a:r>
          </a:p>
          <a:p>
            <a:pPr marL="285750" indent="57150" algn="ctr">
              <a:buFontTx/>
              <a:buNone/>
            </a:pPr>
            <a:r>
              <a:rPr lang="en-US" sz="2400" smtClean="0">
                <a:solidFill>
                  <a:schemeClr val="bg1"/>
                </a:solidFill>
              </a:rPr>
              <a:t/>
            </a:r>
            <a:br>
              <a:rPr lang="en-US" sz="2400" smtClean="0">
                <a:solidFill>
                  <a:schemeClr val="bg1"/>
                </a:solidFill>
              </a:rPr>
            </a:br>
            <a:r>
              <a:rPr lang="en-US" sz="1800" b="1" smtClean="0">
                <a:solidFill>
                  <a:schemeClr val="bg1"/>
                </a:solidFill>
              </a:rPr>
              <a:t>400,000 - 200,000 ?  ybp</a:t>
            </a:r>
          </a:p>
          <a:p>
            <a:pPr marL="285750" indent="57150" algn="ctr">
              <a:buFontTx/>
              <a:buNone/>
            </a:pPr>
            <a:endParaRPr lang="en-US" sz="1800" b="1" smtClean="0"/>
          </a:p>
          <a:p>
            <a:pPr marL="285750" indent="57150" algn="ctr">
              <a:buFontTx/>
              <a:buNone/>
            </a:pPr>
            <a:r>
              <a:rPr lang="en-US" b="1" smtClean="0"/>
              <a:t>Acheulian</a:t>
            </a:r>
            <a:endParaRPr lang="en-US" sz="4800" b="1" smtClean="0"/>
          </a:p>
        </p:txBody>
      </p:sp>
      <p:sp>
        <p:nvSpPr>
          <p:cNvPr id="324610" name="Rectangle 4"/>
          <p:cNvSpPr>
            <a:spLocks noChangeArrowheads="1"/>
          </p:cNvSpPr>
          <p:nvPr/>
        </p:nvSpPr>
        <p:spPr bwMode="auto">
          <a:xfrm>
            <a:off x="2438400" y="1752600"/>
            <a:ext cx="4259263" cy="769938"/>
          </a:xfrm>
          <a:prstGeom prst="rect">
            <a:avLst/>
          </a:prstGeom>
          <a:noFill/>
          <a:ln w="9525">
            <a:noFill/>
            <a:miter lim="800000"/>
            <a:headEnd/>
            <a:tailEnd/>
          </a:ln>
        </p:spPr>
        <p:txBody>
          <a:bodyPr>
            <a:spAutoFit/>
          </a:bodyPr>
          <a:lstStyle/>
          <a:p>
            <a:pPr algn="ctr" eaLnBrk="0" hangingPunct="0">
              <a:spcBef>
                <a:spcPct val="20000"/>
              </a:spcBef>
              <a:buClr>
                <a:schemeClr val="hlink"/>
              </a:buClr>
            </a:pPr>
            <a:r>
              <a:rPr kumimoji="1" lang="en-US" sz="2000">
                <a:solidFill>
                  <a:schemeClr val="bg1"/>
                </a:solidFill>
                <a:latin typeface="Verdana" pitchFamily="34" charset="0"/>
              </a:rPr>
              <a:t>one of the best examples of</a:t>
            </a:r>
          </a:p>
          <a:p>
            <a:pPr algn="ctr" eaLnBrk="0" hangingPunct="0">
              <a:spcBef>
                <a:spcPct val="20000"/>
              </a:spcBef>
              <a:buClr>
                <a:schemeClr val="hlink"/>
              </a:buClr>
            </a:pPr>
            <a:r>
              <a:rPr kumimoji="1" lang="en-US" sz="2000">
                <a:solidFill>
                  <a:schemeClr val="bg1"/>
                </a:solidFill>
                <a:latin typeface="Verdana" pitchFamily="34" charset="0"/>
              </a:rPr>
              <a:t>early sites . . .</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25634" name="Picture 2" descr="21_14"/>
          <p:cNvPicPr>
            <a:picLocks noChangeAspect="1" noChangeArrowheads="1"/>
          </p:cNvPicPr>
          <p:nvPr/>
        </p:nvPicPr>
        <p:blipFill>
          <a:blip r:embed="rId3" cstate="print">
            <a:lum bright="10000" contrast="4000"/>
          </a:blip>
          <a:srcRect/>
          <a:stretch>
            <a:fillRect/>
          </a:stretch>
        </p:blipFill>
        <p:spPr bwMode="auto">
          <a:xfrm>
            <a:off x="2162175" y="228600"/>
            <a:ext cx="4819650" cy="6400800"/>
          </a:xfrm>
          <a:prstGeom prst="rect">
            <a:avLst/>
          </a:prstGeom>
          <a:noFill/>
          <a:ln w="9525">
            <a:noFill/>
            <a:miter lim="800000"/>
            <a:headEnd/>
            <a:tailEnd/>
          </a:ln>
        </p:spPr>
      </p:pic>
      <p:sp>
        <p:nvSpPr>
          <p:cNvPr id="325635" name="Oval 3"/>
          <p:cNvSpPr>
            <a:spLocks noChangeArrowheads="1"/>
          </p:cNvSpPr>
          <p:nvPr/>
        </p:nvSpPr>
        <p:spPr bwMode="auto">
          <a:xfrm>
            <a:off x="3900488" y="1905000"/>
            <a:ext cx="304800" cy="2895600"/>
          </a:xfrm>
          <a:prstGeom prst="ellipse">
            <a:avLst/>
          </a:prstGeom>
          <a:noFill/>
          <a:ln w="76200">
            <a:solidFill>
              <a:srgbClr val="FFC000"/>
            </a:solidFill>
            <a:round/>
            <a:headEnd/>
            <a:tailEnd/>
          </a:ln>
        </p:spPr>
        <p:txBody>
          <a:bodyPr wrap="none" anchor="ctr"/>
          <a:lstStyle/>
          <a:p>
            <a:pPr algn="ctr" eaLnBrk="0" hangingPunct="0"/>
            <a:endParaRPr kumimoji="1" lang="en-US">
              <a:solidFill>
                <a:srgbClr val="003300"/>
              </a:solidFill>
            </a:endParaRPr>
          </a:p>
        </p:txBody>
      </p:sp>
    </p:spTree>
    <p:extLst>
      <p:ext uri="{BB962C8B-B14F-4D97-AF65-F5344CB8AC3E}">
        <p14:creationId xmlns:p14="http://schemas.microsoft.com/office/powerpoint/2010/main" val="325886230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27682" name="Text Box 1026"/>
          <p:cNvSpPr txBox="1">
            <a:spLocks noChangeArrowheads="1"/>
          </p:cNvSpPr>
          <p:nvPr/>
        </p:nvSpPr>
        <p:spPr bwMode="auto">
          <a:xfrm>
            <a:off x="3382268" y="6339114"/>
            <a:ext cx="2347246" cy="276999"/>
          </a:xfrm>
          <a:prstGeom prst="rect">
            <a:avLst/>
          </a:prstGeom>
          <a:noFill/>
          <a:ln w="9525">
            <a:noFill/>
            <a:miter lim="800000"/>
            <a:headEnd/>
            <a:tailEnd/>
          </a:ln>
        </p:spPr>
        <p:txBody>
          <a:bodyPr wrap="none">
            <a:spAutoFit/>
          </a:bodyPr>
          <a:lstStyle/>
          <a:p>
            <a:pPr eaLnBrk="0" hangingPunct="0">
              <a:spcBef>
                <a:spcPct val="20000"/>
              </a:spcBef>
              <a:buClr>
                <a:schemeClr val="hlink"/>
              </a:buClr>
            </a:pPr>
            <a:r>
              <a:rPr kumimoji="1" lang="en-US" sz="1200" dirty="0">
                <a:solidFill>
                  <a:schemeClr val="tx2"/>
                </a:solidFill>
                <a:latin typeface="Verdana" pitchFamily="34" charset="0"/>
              </a:rPr>
              <a:t>Time-Life,</a:t>
            </a:r>
            <a:r>
              <a:rPr kumimoji="1" lang="en-US" sz="1200" i="1" dirty="0">
                <a:solidFill>
                  <a:schemeClr val="tx2"/>
                </a:solidFill>
                <a:latin typeface="Verdana" pitchFamily="34" charset="0"/>
              </a:rPr>
              <a:t> Early Man, </a:t>
            </a:r>
            <a:r>
              <a:rPr kumimoji="1" lang="en-US" sz="1200" dirty="0">
                <a:solidFill>
                  <a:schemeClr val="tx2"/>
                </a:solidFill>
                <a:latin typeface="Verdana" pitchFamily="34" charset="0"/>
              </a:rPr>
              <a:t>p. 92.</a:t>
            </a:r>
          </a:p>
        </p:txBody>
      </p:sp>
      <p:pic>
        <p:nvPicPr>
          <p:cNvPr id="327683" name="Picture 1028" descr="Time_Life"/>
          <p:cNvPicPr>
            <a:picLocks noChangeAspect="1" noChangeArrowheads="1"/>
          </p:cNvPicPr>
          <p:nvPr/>
        </p:nvPicPr>
        <p:blipFill>
          <a:blip r:embed="rId3" cstate="print">
            <a:lum bright="8000" contrast="-7000"/>
          </a:blip>
          <a:srcRect/>
          <a:stretch>
            <a:fillRect/>
          </a:stretch>
        </p:blipFill>
        <p:spPr bwMode="auto">
          <a:xfrm>
            <a:off x="671286" y="1233714"/>
            <a:ext cx="7772400" cy="49144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3097251" y="6339114"/>
            <a:ext cx="2951577" cy="276999"/>
          </a:xfrm>
          <a:prstGeom prst="rect">
            <a:avLst/>
          </a:prstGeom>
          <a:noFill/>
          <a:ln w="9525">
            <a:noFill/>
            <a:miter lim="800000"/>
            <a:headEnd/>
            <a:tailEnd/>
          </a:ln>
        </p:spPr>
        <p:txBody>
          <a:bodyPr wrap="none">
            <a:spAutoFit/>
          </a:bodyPr>
          <a:lstStyle/>
          <a:p>
            <a:pPr eaLnBrk="0" hangingPunct="0">
              <a:spcBef>
                <a:spcPct val="20000"/>
              </a:spcBef>
              <a:buClr>
                <a:schemeClr val="hlink"/>
              </a:buClr>
            </a:pPr>
            <a:r>
              <a:rPr kumimoji="1" lang="en-US" sz="1200" i="1" dirty="0">
                <a:latin typeface="Verdana" pitchFamily="34" charset="0"/>
              </a:rPr>
              <a:t>People of the Earth, 10</a:t>
            </a:r>
            <a:r>
              <a:rPr kumimoji="1" lang="en-US" sz="1200" i="1" baseline="30000" dirty="0">
                <a:latin typeface="Verdana" pitchFamily="34" charset="0"/>
              </a:rPr>
              <a:t>th</a:t>
            </a:r>
            <a:r>
              <a:rPr kumimoji="1" lang="en-US" sz="1200" i="1" dirty="0">
                <a:latin typeface="Verdana" pitchFamily="34" charset="0"/>
              </a:rPr>
              <a:t> Ed., </a:t>
            </a:r>
            <a:r>
              <a:rPr kumimoji="1" lang="en-US" sz="1200" dirty="0">
                <a:latin typeface="Verdana" pitchFamily="34" charset="0"/>
              </a:rPr>
              <a:t>p. 97.</a:t>
            </a:r>
          </a:p>
        </p:txBody>
      </p:sp>
      <p:pic>
        <p:nvPicPr>
          <p:cNvPr id="329731" name="Picture 4" descr="POE10"/>
          <p:cNvPicPr>
            <a:picLocks noChangeAspect="1" noChangeArrowheads="1"/>
          </p:cNvPicPr>
          <p:nvPr/>
        </p:nvPicPr>
        <p:blipFill>
          <a:blip r:embed="rId3" cstate="print"/>
          <a:srcRect/>
          <a:stretch>
            <a:fillRect/>
          </a:stretch>
        </p:blipFill>
        <p:spPr bwMode="auto">
          <a:xfrm>
            <a:off x="685800" y="604298"/>
            <a:ext cx="7772400" cy="57529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31779" name="Picture 3" descr="Time_Life"/>
          <p:cNvPicPr>
            <a:picLocks noChangeAspect="1" noChangeArrowheads="1"/>
          </p:cNvPicPr>
          <p:nvPr/>
        </p:nvPicPr>
        <p:blipFill>
          <a:blip r:embed="rId3" cstate="print"/>
          <a:srcRect/>
          <a:stretch>
            <a:fillRect/>
          </a:stretch>
        </p:blipFill>
        <p:spPr bwMode="auto">
          <a:xfrm>
            <a:off x="1371600" y="76200"/>
            <a:ext cx="6400800" cy="6690283"/>
          </a:xfrm>
          <a:prstGeom prst="rect">
            <a:avLst/>
          </a:prstGeom>
          <a:noFill/>
          <a:ln w="9525">
            <a:noFill/>
            <a:miter lim="800000"/>
            <a:headEnd/>
            <a:tailEnd/>
          </a:ln>
        </p:spPr>
      </p:pic>
      <p:sp>
        <p:nvSpPr>
          <p:cNvPr id="4" name="Text Box 2"/>
          <p:cNvSpPr txBox="1">
            <a:spLocks noChangeArrowheads="1"/>
          </p:cNvSpPr>
          <p:nvPr/>
        </p:nvSpPr>
        <p:spPr bwMode="auto">
          <a:xfrm>
            <a:off x="1675582" y="5793736"/>
            <a:ext cx="5881738" cy="683264"/>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2400" b="1" i="1" dirty="0">
                <a:solidFill>
                  <a:schemeClr val="tx2"/>
                </a:solidFill>
                <a:latin typeface="Verdana" pitchFamily="34" charset="0"/>
              </a:rPr>
              <a:t>Homo erectus</a:t>
            </a:r>
            <a:r>
              <a:rPr kumimoji="1" lang="en-US" sz="2000" b="1" i="1" dirty="0">
                <a:solidFill>
                  <a:schemeClr val="tx2"/>
                </a:solidFill>
                <a:latin typeface="Verdana" pitchFamily="34" charset="0"/>
              </a:rPr>
              <a:t> </a:t>
            </a:r>
            <a:r>
              <a:rPr kumimoji="1" lang="en-US" sz="1600" b="1" dirty="0">
                <a:solidFill>
                  <a:schemeClr val="tx2"/>
                </a:solidFill>
                <a:latin typeface="Verdana" pitchFamily="34" charset="0"/>
              </a:rPr>
              <a:t>at </a:t>
            </a:r>
            <a:r>
              <a:rPr kumimoji="1" lang="en-US" sz="1600" b="1" dirty="0" err="1">
                <a:solidFill>
                  <a:schemeClr val="tx2"/>
                </a:solidFill>
                <a:latin typeface="Verdana" pitchFamily="34" charset="0"/>
              </a:rPr>
              <a:t>Torralba-Ambrona</a:t>
            </a:r>
            <a:r>
              <a:rPr kumimoji="1" lang="en-US" sz="1600" b="1" dirty="0">
                <a:solidFill>
                  <a:schemeClr val="tx2"/>
                </a:solidFill>
                <a:latin typeface="Verdana" pitchFamily="34" charset="0"/>
              </a:rPr>
              <a:t>, Spain</a:t>
            </a:r>
            <a:endParaRPr kumimoji="1" lang="en-US" sz="1600" b="1" i="1" dirty="0">
              <a:solidFill>
                <a:schemeClr val="tx2"/>
              </a:solidFill>
              <a:latin typeface="Verdana" pitchFamily="34" charset="0"/>
            </a:endParaRPr>
          </a:p>
          <a:p>
            <a:pPr algn="ctr" eaLnBrk="0" hangingPunct="0">
              <a:spcBef>
                <a:spcPct val="20000"/>
              </a:spcBef>
              <a:buClr>
                <a:schemeClr val="hlink"/>
              </a:buClr>
            </a:pPr>
            <a:r>
              <a:rPr kumimoji="1" lang="en-US" sz="1200" dirty="0">
                <a:solidFill>
                  <a:schemeClr val="tx2"/>
                </a:solidFill>
                <a:latin typeface="Verdana" pitchFamily="34" charset="0"/>
              </a:rPr>
              <a:t>Time-Life,</a:t>
            </a:r>
            <a:r>
              <a:rPr kumimoji="1" lang="en-US" sz="1200" i="1" dirty="0">
                <a:solidFill>
                  <a:schemeClr val="tx2"/>
                </a:solidFill>
                <a:latin typeface="Verdana" pitchFamily="34" charset="0"/>
              </a:rPr>
              <a:t> Early Man, </a:t>
            </a:r>
            <a:r>
              <a:rPr kumimoji="1" lang="en-US" sz="1200" dirty="0">
                <a:solidFill>
                  <a:schemeClr val="tx2"/>
                </a:solidFill>
                <a:latin typeface="Verdana" pitchFamily="34" charset="0"/>
              </a:rPr>
              <a:t>p. </a:t>
            </a:r>
            <a:r>
              <a:rPr kumimoji="1" lang="en-US" sz="1200" dirty="0" smtClean="0">
                <a:solidFill>
                  <a:schemeClr val="tx2"/>
                </a:solidFill>
                <a:latin typeface="Verdana" pitchFamily="34" charset="0"/>
              </a:rPr>
              <a:t>94</a:t>
            </a:r>
            <a:endParaRPr kumimoji="1" lang="en-US" sz="1600" dirty="0">
              <a:solidFill>
                <a:schemeClr val="tx2"/>
              </a:solidFill>
              <a:latin typeface="Verdana"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3"/>
          <p:cNvSpPr>
            <a:spLocks noGrp="1" noChangeArrowheads="1"/>
          </p:cNvSpPr>
          <p:nvPr>
            <p:ph type="body" idx="1"/>
          </p:nvPr>
        </p:nvSpPr>
        <p:spPr>
          <a:xfrm>
            <a:off x="914400" y="2741613"/>
            <a:ext cx="7313613" cy="2287587"/>
          </a:xfrm>
        </p:spPr>
        <p:txBody>
          <a:bodyPr/>
          <a:lstStyle/>
          <a:p>
            <a:pPr marL="0" indent="0" algn="ctr">
              <a:lnSpc>
                <a:spcPct val="150000"/>
              </a:lnSpc>
              <a:buFontTx/>
              <a:buNone/>
            </a:pPr>
            <a:r>
              <a:rPr lang="en-US" sz="2800" b="1" smtClean="0"/>
              <a:t>but the evolutionary ecology</a:t>
            </a:r>
            <a:br>
              <a:rPr lang="en-US" sz="2800" b="1" smtClean="0"/>
            </a:br>
            <a:r>
              <a:rPr lang="en-US" sz="2800" b="1" smtClean="0"/>
              <a:t>of earlier hominids and modern </a:t>
            </a:r>
            <a:r>
              <a:rPr lang="en-US" sz="2800" b="1" i="1" smtClean="0"/>
              <a:t>Homo sapiens</a:t>
            </a:r>
            <a:r>
              <a:rPr lang="en-US" sz="2800" b="1" smtClean="0"/>
              <a:t> was quite divergent</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ext Box 4"/>
          <p:cNvSpPr txBox="1">
            <a:spLocks noChangeArrowheads="1"/>
          </p:cNvSpPr>
          <p:nvPr/>
        </p:nvSpPr>
        <p:spPr bwMode="auto">
          <a:xfrm>
            <a:off x="915988" y="1676400"/>
            <a:ext cx="7313612" cy="4703762"/>
          </a:xfrm>
          <a:prstGeom prst="rect">
            <a:avLst/>
          </a:prstGeom>
          <a:noFill/>
          <a:ln w="9525">
            <a:noFill/>
            <a:miter lim="800000"/>
            <a:headEnd/>
            <a:tailEnd/>
          </a:ln>
        </p:spPr>
        <p:txBody>
          <a:bodyPr/>
          <a:lstStyle/>
          <a:p>
            <a:pPr algn="ctr" eaLnBrk="0" hangingPunct="0">
              <a:lnSpc>
                <a:spcPct val="120000"/>
              </a:lnSpc>
              <a:spcBef>
                <a:spcPct val="20000"/>
              </a:spcBef>
              <a:buClr>
                <a:schemeClr val="hlink"/>
              </a:buClr>
            </a:pPr>
            <a:r>
              <a:rPr lang="en-US" sz="3600" b="1" dirty="0">
                <a:latin typeface="Verdana" pitchFamily="34" charset="0"/>
              </a:rPr>
              <a:t>controlled comparison</a:t>
            </a:r>
          </a:p>
          <a:p>
            <a:pPr algn="ctr" eaLnBrk="0" hangingPunct="0">
              <a:lnSpc>
                <a:spcPct val="30000"/>
              </a:lnSpc>
              <a:spcBef>
                <a:spcPct val="20000"/>
              </a:spcBef>
              <a:buClr>
                <a:schemeClr val="hlink"/>
              </a:buClr>
            </a:pPr>
            <a:endParaRPr lang="en-US" sz="800" b="1" dirty="0">
              <a:latin typeface="Verdana" pitchFamily="34" charset="0"/>
            </a:endParaRPr>
          </a:p>
          <a:p>
            <a:pPr algn="ctr" eaLnBrk="0" hangingPunct="0">
              <a:lnSpc>
                <a:spcPct val="20000"/>
              </a:lnSpc>
              <a:spcBef>
                <a:spcPct val="20000"/>
              </a:spcBef>
              <a:buClr>
                <a:schemeClr val="hlink"/>
              </a:buClr>
            </a:pPr>
            <a:endParaRPr lang="en-US" sz="1200" b="1" dirty="0">
              <a:latin typeface="Verdana" pitchFamily="34" charset="0"/>
            </a:endParaRPr>
          </a:p>
          <a:p>
            <a:pPr algn="ctr" eaLnBrk="0" hangingPunct="0">
              <a:lnSpc>
                <a:spcPct val="110000"/>
              </a:lnSpc>
              <a:spcBef>
                <a:spcPct val="20000"/>
              </a:spcBef>
              <a:buClr>
                <a:schemeClr val="hlink"/>
              </a:buClr>
            </a:pPr>
            <a:r>
              <a:rPr lang="en-US" sz="2800" b="1" dirty="0">
                <a:latin typeface="Verdana" pitchFamily="34" charset="0"/>
              </a:rPr>
              <a:t>“a method in which hypotheses are tested by comparing two or more populations that are similar or identical in most respects other than that which has been defined as the independent variable”</a:t>
            </a:r>
            <a:r>
              <a:rPr lang="en-US" sz="3200" b="1" dirty="0">
                <a:latin typeface="Verdana" pitchFamily="34" charset="0"/>
              </a:rPr>
              <a:t>  </a:t>
            </a:r>
          </a:p>
          <a:p>
            <a:pPr algn="ctr" eaLnBrk="0" hangingPunct="0">
              <a:lnSpc>
                <a:spcPct val="20000"/>
              </a:lnSpc>
              <a:spcBef>
                <a:spcPct val="20000"/>
              </a:spcBef>
              <a:buClr>
                <a:schemeClr val="hlink"/>
              </a:buClr>
            </a:pPr>
            <a:endParaRPr lang="en-US" sz="400" b="1" dirty="0">
              <a:latin typeface="Verdana" pitchFamily="34" charset="0"/>
            </a:endParaRPr>
          </a:p>
          <a:p>
            <a:pPr algn="ctr" eaLnBrk="0" hangingPunct="0">
              <a:spcBef>
                <a:spcPct val="20000"/>
              </a:spcBef>
              <a:buClr>
                <a:schemeClr val="hlink"/>
              </a:buClr>
            </a:pPr>
            <a:r>
              <a:rPr lang="en-US" sz="1600" dirty="0">
                <a:latin typeface="Verdana" pitchFamily="34" charset="0"/>
              </a:rPr>
              <a:t>-- </a:t>
            </a:r>
            <a:r>
              <a:rPr lang="en-US" sz="1600" dirty="0" err="1">
                <a:latin typeface="Verdana" pitchFamily="34" charset="0"/>
                <a:hlinkClick r:id="rId2"/>
              </a:rPr>
              <a:t>Anthromorphemics</a:t>
            </a:r>
            <a:endParaRPr lang="en-US" sz="1600" dirty="0">
              <a:latin typeface="Verdana" pitchFamily="34" charset="0"/>
            </a:endParaRPr>
          </a:p>
        </p:txBody>
      </p:sp>
      <p:sp>
        <p:nvSpPr>
          <p:cNvPr id="254978" name="Text Box 5"/>
          <p:cNvSpPr txBox="1">
            <a:spLocks noChangeArrowheads="1"/>
          </p:cNvSpPr>
          <p:nvPr/>
        </p:nvSpPr>
        <p:spPr bwMode="auto">
          <a:xfrm>
            <a:off x="3581400" y="5896428"/>
            <a:ext cx="1987550" cy="366713"/>
          </a:xfrm>
          <a:prstGeom prst="rect">
            <a:avLst/>
          </a:prstGeom>
          <a:noFill/>
          <a:ln w="9525">
            <a:noFill/>
            <a:miter lim="800000"/>
            <a:headEnd/>
            <a:tailEnd/>
          </a:ln>
        </p:spPr>
        <p:txBody>
          <a:bodyPr wrap="none">
            <a:spAutoFit/>
          </a:bodyPr>
          <a:lstStyle/>
          <a:p>
            <a:pPr eaLnBrk="0" hangingPunct="0"/>
            <a:r>
              <a:rPr lang="en-US" b="1" dirty="0"/>
              <a:t>Franz Boas 1916</a:t>
            </a:r>
          </a:p>
        </p:txBody>
      </p:sp>
      <p:sp>
        <p:nvSpPr>
          <p:cNvPr id="1058818" name="Rectangle 2"/>
          <p:cNvSpPr>
            <a:spLocks noChangeArrowheads="1"/>
          </p:cNvSpPr>
          <p:nvPr/>
        </p:nvSpPr>
        <p:spPr bwMode="auto">
          <a:xfrm>
            <a:off x="914400" y="671513"/>
            <a:ext cx="7315200" cy="304800"/>
          </a:xfrm>
          <a:prstGeom prst="rect">
            <a:avLst/>
          </a:prstGeom>
          <a:noFill/>
          <a:ln w="9525">
            <a:noFill/>
            <a:miter lim="800000"/>
            <a:headEnd/>
            <a:tailEnd/>
          </a:ln>
        </p:spPr>
        <p:txBody>
          <a:bodyPr anchor="ctr"/>
          <a:lstStyle/>
          <a:p>
            <a:pPr algn="ctr" eaLnBrk="0" hangingPunct="0">
              <a:defRPr/>
            </a:pPr>
            <a:r>
              <a:rPr kumimoji="1" lang="en-US" sz="1200">
                <a:effectLst>
                  <a:outerShdw blurRad="38100" dist="38100" dir="2700000" algn="tl">
                    <a:srgbClr val="C0C0C0"/>
                  </a:outerShdw>
                </a:effectLst>
                <a:latin typeface="Verdana" pitchFamily="34" charset="0"/>
              </a:rPr>
              <a:t>Glossary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9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 Box 3"/>
          <p:cNvSpPr txBox="1">
            <a:spLocks noChangeArrowheads="1"/>
          </p:cNvSpPr>
          <p:nvPr/>
        </p:nvSpPr>
        <p:spPr bwMode="auto">
          <a:xfrm>
            <a:off x="417513" y="1968500"/>
            <a:ext cx="8421687" cy="3822585"/>
          </a:xfrm>
          <a:prstGeom prst="rect">
            <a:avLst/>
          </a:prstGeom>
          <a:noFill/>
          <a:ln w="9525">
            <a:noFill/>
            <a:miter lim="800000"/>
            <a:headEnd/>
            <a:tailEnd/>
          </a:ln>
        </p:spPr>
        <p:txBody>
          <a:bodyPr>
            <a:spAutoFit/>
          </a:bodyPr>
          <a:lstStyle/>
          <a:p>
            <a:pPr algn="ctr" eaLnBrk="0" hangingPunct="0">
              <a:lnSpc>
                <a:spcPct val="120000"/>
              </a:lnSpc>
              <a:spcBef>
                <a:spcPct val="20000"/>
              </a:spcBef>
              <a:buClr>
                <a:srgbClr val="808000"/>
              </a:buClr>
            </a:pPr>
            <a:r>
              <a:rPr lang="en-US" sz="3600" b="1" dirty="0">
                <a:solidFill>
                  <a:schemeClr val="tx2">
                    <a:lumMod val="95000"/>
                  </a:schemeClr>
                </a:solidFill>
                <a:latin typeface="Verdana" pitchFamily="34" charset="0"/>
              </a:rPr>
              <a:t>controlled comparison</a:t>
            </a:r>
          </a:p>
          <a:p>
            <a:pPr algn="ctr" eaLnBrk="0" hangingPunct="0">
              <a:lnSpc>
                <a:spcPct val="30000"/>
              </a:lnSpc>
              <a:spcBef>
                <a:spcPct val="20000"/>
              </a:spcBef>
              <a:buClr>
                <a:srgbClr val="808000"/>
              </a:buClr>
            </a:pPr>
            <a:endParaRPr lang="en-US" sz="3600" b="1" dirty="0">
              <a:solidFill>
                <a:srgbClr val="003300"/>
              </a:solidFill>
              <a:latin typeface="Verdana" pitchFamily="34" charset="0"/>
            </a:endParaRPr>
          </a:p>
          <a:p>
            <a:pPr algn="ctr" eaLnBrk="0" hangingPunct="0">
              <a:lnSpc>
                <a:spcPct val="20000"/>
              </a:lnSpc>
              <a:spcBef>
                <a:spcPct val="20000"/>
              </a:spcBef>
              <a:buClr>
                <a:srgbClr val="808000"/>
              </a:buClr>
            </a:pPr>
            <a:endParaRPr lang="en-US" sz="400" b="1" dirty="0">
              <a:solidFill>
                <a:srgbClr val="003300"/>
              </a:solidFill>
              <a:latin typeface="Verdana" pitchFamily="34" charset="0"/>
            </a:endParaRPr>
          </a:p>
          <a:p>
            <a:pPr algn="ctr" eaLnBrk="0" hangingPunct="0">
              <a:lnSpc>
                <a:spcPct val="110000"/>
              </a:lnSpc>
              <a:spcBef>
                <a:spcPct val="20000"/>
              </a:spcBef>
              <a:buClr>
                <a:srgbClr val="808000"/>
              </a:buClr>
            </a:pPr>
            <a:r>
              <a:rPr lang="en-US" sz="2800" b="1" dirty="0">
                <a:solidFill>
                  <a:srgbClr val="003300"/>
                </a:solidFill>
                <a:latin typeface="Verdana" pitchFamily="34" charset="0"/>
              </a:rPr>
              <a:t>in this case</a:t>
            </a:r>
          </a:p>
          <a:p>
            <a:pPr algn="ctr" eaLnBrk="0" hangingPunct="0">
              <a:lnSpc>
                <a:spcPct val="110000"/>
              </a:lnSpc>
              <a:spcBef>
                <a:spcPct val="20000"/>
              </a:spcBef>
              <a:buClr>
                <a:srgbClr val="808000"/>
              </a:buClr>
            </a:pPr>
            <a:r>
              <a:rPr lang="en-US" sz="4000" b="1" i="1" dirty="0">
                <a:solidFill>
                  <a:srgbClr val="003300"/>
                </a:solidFill>
                <a:latin typeface="Verdana" pitchFamily="34" charset="0"/>
              </a:rPr>
              <a:t>hunting</a:t>
            </a:r>
          </a:p>
          <a:p>
            <a:pPr algn="ctr" eaLnBrk="0" hangingPunct="0">
              <a:lnSpc>
                <a:spcPct val="110000"/>
              </a:lnSpc>
              <a:spcBef>
                <a:spcPct val="20000"/>
              </a:spcBef>
              <a:buClr>
                <a:srgbClr val="808000"/>
              </a:buClr>
            </a:pPr>
            <a:r>
              <a:rPr lang="en-US" sz="2800" b="1" dirty="0">
                <a:solidFill>
                  <a:srgbClr val="003300"/>
                </a:solidFill>
                <a:latin typeface="Verdana" pitchFamily="34" charset="0"/>
              </a:rPr>
              <a:t>is the</a:t>
            </a:r>
          </a:p>
          <a:p>
            <a:pPr algn="ctr" eaLnBrk="0" hangingPunct="0">
              <a:lnSpc>
                <a:spcPct val="110000"/>
              </a:lnSpc>
              <a:spcBef>
                <a:spcPct val="20000"/>
              </a:spcBef>
              <a:buClr>
                <a:srgbClr val="808000"/>
              </a:buClr>
            </a:pPr>
            <a:r>
              <a:rPr lang="en-US" sz="2800" b="1" dirty="0">
                <a:solidFill>
                  <a:srgbClr val="003300"/>
                </a:solidFill>
                <a:latin typeface="Verdana" pitchFamily="34" charset="0"/>
              </a:rPr>
              <a:t>independent variable</a:t>
            </a:r>
            <a:r>
              <a:rPr lang="en-US" sz="3200" b="1" dirty="0">
                <a:solidFill>
                  <a:srgbClr val="003300"/>
                </a:solidFill>
                <a:latin typeface="Verdana" pitchFamily="34" charset="0"/>
              </a:rPr>
              <a:t>  </a:t>
            </a:r>
          </a:p>
          <a:p>
            <a:pPr algn="ctr" eaLnBrk="0" hangingPunct="0">
              <a:lnSpc>
                <a:spcPct val="20000"/>
              </a:lnSpc>
              <a:spcBef>
                <a:spcPct val="20000"/>
              </a:spcBef>
              <a:buClr>
                <a:srgbClr val="808000"/>
              </a:buClr>
            </a:pPr>
            <a:endParaRPr lang="en-US" sz="3200" b="1" dirty="0">
              <a:solidFill>
                <a:srgbClr val="003300"/>
              </a:solidFill>
              <a:latin typeface="Verdana" pitchFamily="34" charset="0"/>
            </a:endParaRPr>
          </a:p>
        </p:txBody>
      </p:sp>
      <p:sp>
        <p:nvSpPr>
          <p:cNvPr id="1058818" name="Rectangle 2"/>
          <p:cNvSpPr>
            <a:spLocks noChangeArrowheads="1"/>
          </p:cNvSpPr>
          <p:nvPr/>
        </p:nvSpPr>
        <p:spPr bwMode="auto">
          <a:xfrm>
            <a:off x="914400" y="671513"/>
            <a:ext cx="7315200" cy="304800"/>
          </a:xfrm>
          <a:prstGeom prst="rect">
            <a:avLst/>
          </a:prstGeom>
          <a:noFill/>
          <a:ln w="9525">
            <a:noFill/>
            <a:miter lim="800000"/>
            <a:headEnd/>
            <a:tailEnd/>
          </a:ln>
        </p:spPr>
        <p:txBody>
          <a:bodyPr anchor="ctr"/>
          <a:lstStyle/>
          <a:p>
            <a:pPr algn="ctr" eaLnBrk="0" hangingPunct="0">
              <a:defRPr/>
            </a:pPr>
            <a:r>
              <a:rPr kumimoji="1" lang="en-US" sz="1200">
                <a:solidFill>
                  <a:srgbClr val="8BAE6C"/>
                </a:solidFill>
                <a:effectLst>
                  <a:outerShdw blurRad="38100" dist="38100" dir="2700000" algn="tl">
                    <a:srgbClr val="C0C0C0"/>
                  </a:outerShdw>
                </a:effectLst>
                <a:latin typeface="Verdana" pitchFamily="34" charset="0"/>
              </a:rPr>
              <a:t>Glossary</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36898" name="Picture 1027" descr="24_26"/>
          <p:cNvPicPr>
            <a:picLocks noChangeAspect="1" noChangeArrowheads="1"/>
          </p:cNvPicPr>
          <p:nvPr/>
        </p:nvPicPr>
        <p:blipFill>
          <a:blip r:embed="rId3" cstate="print"/>
          <a:srcRect/>
          <a:stretch>
            <a:fillRect/>
          </a:stretch>
        </p:blipFill>
        <p:spPr bwMode="auto">
          <a:xfrm>
            <a:off x="2162175" y="228600"/>
            <a:ext cx="481965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3"/>
          <p:cNvSpPr>
            <a:spLocks noGrp="1" noChangeArrowheads="1"/>
          </p:cNvSpPr>
          <p:nvPr>
            <p:ph type="body" sz="half" idx="1"/>
          </p:nvPr>
        </p:nvSpPr>
        <p:spPr>
          <a:xfrm>
            <a:off x="990600" y="1828800"/>
            <a:ext cx="3810000" cy="4114800"/>
          </a:xfrm>
        </p:spPr>
        <p:txBody>
          <a:bodyPr/>
          <a:lstStyle/>
          <a:p>
            <a:pPr marL="285750" indent="-285750"/>
            <a:r>
              <a:rPr lang="en-US" sz="2400" b="1" i="1" dirty="0" smtClean="0"/>
              <a:t>The Desert People</a:t>
            </a:r>
          </a:p>
          <a:p>
            <a:pPr marL="285750" indent="-285750"/>
            <a:endParaRPr lang="en-US" b="1" i="1" dirty="0" smtClean="0"/>
          </a:p>
          <a:p>
            <a:pPr marL="285750" indent="-285750"/>
            <a:r>
              <a:rPr lang="en-US" dirty="0" smtClean="0"/>
              <a:t>Pfeiffer, Ch. 15</a:t>
            </a:r>
          </a:p>
        </p:txBody>
      </p:sp>
      <p:sp>
        <p:nvSpPr>
          <p:cNvPr id="338946" name="Rectangle 4"/>
          <p:cNvSpPr>
            <a:spLocks noGrp="1" noChangeArrowheads="1"/>
          </p:cNvSpPr>
          <p:nvPr>
            <p:ph type="body" sz="half" idx="2"/>
          </p:nvPr>
        </p:nvSpPr>
        <p:spPr>
          <a:xfrm>
            <a:off x="4895850" y="1828800"/>
            <a:ext cx="3810000" cy="4114800"/>
          </a:xfrm>
        </p:spPr>
        <p:txBody>
          <a:bodyPr/>
          <a:lstStyle/>
          <a:p>
            <a:pPr marL="285750" indent="-285750"/>
            <a:r>
              <a:rPr lang="en-US" sz="2400" b="1" i="1" dirty="0" smtClean="0"/>
              <a:t>The Hunters</a:t>
            </a:r>
          </a:p>
          <a:p>
            <a:pPr marL="285750" indent="-285750"/>
            <a:endParaRPr lang="en-US" i="1" dirty="0" smtClean="0"/>
          </a:p>
          <a:p>
            <a:pPr marL="285750" indent="-285750"/>
            <a:r>
              <a:rPr lang="en-US" dirty="0" smtClean="0"/>
              <a:t>Pfeiffer, Ch. 16</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94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89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952500" y="-65316"/>
            <a:ext cx="7239000" cy="6686550"/>
          </a:xfrm>
          <a:prstGeom prst="rect">
            <a:avLst/>
          </a:prstGeom>
          <a:noFill/>
          <a:ln w="9525">
            <a:noFill/>
            <a:miter lim="800000"/>
            <a:headEnd/>
            <a:tailEnd/>
          </a:ln>
        </p:spPr>
      </p:pic>
      <p:sp>
        <p:nvSpPr>
          <p:cNvPr id="9" name="Text Box 2"/>
          <p:cNvSpPr txBox="1">
            <a:spLocks noChangeArrowheads="1"/>
          </p:cNvSpPr>
          <p:nvPr/>
        </p:nvSpPr>
        <p:spPr bwMode="auto">
          <a:xfrm>
            <a:off x="2034978" y="6335484"/>
            <a:ext cx="5077672" cy="276999"/>
          </a:xfrm>
          <a:prstGeom prst="rect">
            <a:avLst/>
          </a:prstGeom>
          <a:noFill/>
          <a:ln w="9525">
            <a:noFill/>
            <a:miter lim="800000"/>
            <a:headEnd/>
            <a:tailEnd/>
          </a:ln>
        </p:spPr>
        <p:txBody>
          <a:bodyPr wrap="none">
            <a:spAutoFit/>
          </a:bodyPr>
          <a:lstStyle/>
          <a:p>
            <a:pPr algn="ctr"/>
            <a:r>
              <a:rPr lang="en-US" sz="1200" dirty="0" smtClean="0">
                <a:solidFill>
                  <a:srgbClr val="000000"/>
                </a:solidFill>
                <a:latin typeface="Verdana" pitchFamily="34" charset="0"/>
                <a:hlinkClick r:id="rId4"/>
              </a:rPr>
              <a:t>http://ngm.nationalgeographic.com/2009/12/hadza/finkel-text</a:t>
            </a:r>
            <a:endParaRPr lang="en-US" sz="1200" dirty="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69" name="Rectangle 3"/>
          <p:cNvSpPr>
            <a:spLocks noGrp="1" noChangeArrowheads="1"/>
          </p:cNvSpPr>
          <p:nvPr>
            <p:ph type="body" sz="half" idx="1"/>
          </p:nvPr>
        </p:nvSpPr>
        <p:spPr>
          <a:xfrm>
            <a:off x="990600" y="1828800"/>
            <a:ext cx="3810000" cy="4114800"/>
          </a:xfrm>
        </p:spPr>
        <p:txBody>
          <a:bodyPr/>
          <a:lstStyle/>
          <a:p>
            <a:pPr marL="285750" indent="-285750"/>
            <a:r>
              <a:rPr lang="en-US" sz="2400" b="1" i="1" smtClean="0"/>
              <a:t>The Desert People</a:t>
            </a:r>
          </a:p>
          <a:p>
            <a:pPr marL="285750" indent="-285750"/>
            <a:endParaRPr lang="en-US" i="1" smtClean="0"/>
          </a:p>
          <a:p>
            <a:pPr marL="285750" indent="-285750"/>
            <a:r>
              <a:rPr lang="en-US" b="1" smtClean="0"/>
              <a:t>Australian “aborigines”</a:t>
            </a:r>
          </a:p>
        </p:txBody>
      </p:sp>
      <p:sp>
        <p:nvSpPr>
          <p:cNvPr id="1335300" name="Rectangle 4"/>
          <p:cNvSpPr>
            <a:spLocks noGrp="1" noChangeArrowheads="1"/>
          </p:cNvSpPr>
          <p:nvPr>
            <p:ph type="body" sz="half" idx="2"/>
          </p:nvPr>
        </p:nvSpPr>
        <p:spPr>
          <a:xfrm>
            <a:off x="4895850" y="1828800"/>
            <a:ext cx="3810000" cy="4114800"/>
          </a:xfrm>
        </p:spPr>
        <p:txBody>
          <a:bodyPr/>
          <a:lstStyle/>
          <a:p>
            <a:pPr marL="285750" indent="-285750"/>
            <a:r>
              <a:rPr lang="en-US" sz="2400" b="1" i="1" smtClean="0"/>
              <a:t>The Hunters</a:t>
            </a:r>
          </a:p>
          <a:p>
            <a:pPr marL="285750" indent="-285750"/>
            <a:endParaRPr lang="en-US" i="1" smtClean="0"/>
          </a:p>
          <a:p>
            <a:pPr marL="285750" indent="-285750"/>
            <a:r>
              <a:rPr lang="en-US" b="1" smtClean="0"/>
              <a:t>“Bushmen”</a:t>
            </a:r>
          </a:p>
          <a:p>
            <a:pPr marL="285750" indent="-285750"/>
            <a:r>
              <a:rPr lang="en-US" b="1" smtClean="0"/>
              <a:t>!Kung San</a:t>
            </a:r>
          </a:p>
          <a:p>
            <a:pPr marL="285750" indent="-285750"/>
            <a:r>
              <a:rPr lang="en-US" b="1" smtClean="0"/>
              <a:t>Khoisan</a:t>
            </a:r>
          </a:p>
          <a:p>
            <a:pPr marL="285750" indent="-285750"/>
            <a:r>
              <a:rPr lang="en-US" b="1" i="1" smtClean="0"/>
              <a:t>zhun/twasi</a:t>
            </a:r>
          </a:p>
          <a:p>
            <a:pPr marL="514350" lvl="1" indent="114300">
              <a:buFontTx/>
              <a:buNone/>
            </a:pPr>
            <a:r>
              <a:rPr lang="en-US" sz="2200" smtClean="0"/>
              <a:t>(“ourselves”)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5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300"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3"/>
          <p:cNvSpPr>
            <a:spLocks noGrp="1" noChangeArrowheads="1"/>
          </p:cNvSpPr>
          <p:nvPr>
            <p:ph type="body" sz="half" idx="1"/>
          </p:nvPr>
        </p:nvSpPr>
        <p:spPr>
          <a:xfrm>
            <a:off x="990600" y="1828800"/>
            <a:ext cx="3810000" cy="4114800"/>
          </a:xfrm>
        </p:spPr>
        <p:txBody>
          <a:bodyPr/>
          <a:lstStyle/>
          <a:p>
            <a:pPr marL="285750" indent="-285750"/>
            <a:r>
              <a:rPr lang="en-US" sz="2400" b="1" i="1" smtClean="0"/>
              <a:t>The Desert People</a:t>
            </a:r>
          </a:p>
          <a:p>
            <a:pPr marL="285750" indent="-285750"/>
            <a:endParaRPr lang="en-US" i="1" smtClean="0"/>
          </a:p>
        </p:txBody>
      </p:sp>
      <p:sp>
        <p:nvSpPr>
          <p:cNvPr id="340994" name="Rectangle 4"/>
          <p:cNvSpPr>
            <a:spLocks noGrp="1" noChangeArrowheads="1"/>
          </p:cNvSpPr>
          <p:nvPr>
            <p:ph type="body" sz="half" idx="2"/>
          </p:nvPr>
        </p:nvSpPr>
        <p:spPr>
          <a:xfrm>
            <a:off x="4895850" y="1828800"/>
            <a:ext cx="3810000" cy="4114800"/>
          </a:xfrm>
        </p:spPr>
        <p:txBody>
          <a:bodyPr/>
          <a:lstStyle/>
          <a:p>
            <a:pPr marL="285750" indent="-285750"/>
            <a:r>
              <a:rPr lang="en-US" sz="2400" b="1" i="1" smtClean="0"/>
              <a:t>The Hunters</a:t>
            </a:r>
          </a:p>
          <a:p>
            <a:pPr marL="285750" indent="-285750"/>
            <a:endParaRPr lang="en-US" i="1" smtClean="0"/>
          </a:p>
        </p:txBody>
      </p:sp>
      <p:sp>
        <p:nvSpPr>
          <p:cNvPr id="340995" name="Text Box 5"/>
          <p:cNvSpPr txBox="1">
            <a:spLocks noChangeArrowheads="1"/>
          </p:cNvSpPr>
          <p:nvPr/>
        </p:nvSpPr>
        <p:spPr bwMode="auto">
          <a:xfrm>
            <a:off x="1925638" y="5348288"/>
            <a:ext cx="5084762" cy="519112"/>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2800" b="1">
                <a:latin typeface="Verdana" pitchFamily="34" charset="0"/>
              </a:rPr>
              <a:t>both are desert dwellers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390775" y="6339114"/>
            <a:ext cx="4340225" cy="274637"/>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dirty="0">
                <a:solidFill>
                  <a:schemeClr val="tx2"/>
                </a:solidFill>
                <a:latin typeface="Verdana" pitchFamily="34" charset="0"/>
                <a:hlinkClick r:id="rId3"/>
              </a:rPr>
              <a:t>http://members.ozemail.com.au/~slacey/deserts.htm</a:t>
            </a:r>
            <a:endParaRPr kumimoji="1" lang="en-US" sz="1200" dirty="0">
              <a:solidFill>
                <a:schemeClr val="tx2"/>
              </a:solidFill>
              <a:latin typeface="Verdana" pitchFamily="34" charset="0"/>
            </a:endParaRPr>
          </a:p>
        </p:txBody>
      </p:sp>
      <p:pic>
        <p:nvPicPr>
          <p:cNvPr id="342019" name="Picture 5"/>
          <p:cNvPicPr>
            <a:picLocks noChangeAspect="1" noChangeArrowheads="1"/>
          </p:cNvPicPr>
          <p:nvPr/>
        </p:nvPicPr>
        <p:blipFill>
          <a:blip r:embed="rId4" cstate="print"/>
          <a:srcRect/>
          <a:stretch>
            <a:fillRect/>
          </a:stretch>
        </p:blipFill>
        <p:spPr bwMode="auto">
          <a:xfrm>
            <a:off x="685800" y="343322"/>
            <a:ext cx="7772400" cy="5828878"/>
          </a:xfrm>
          <a:prstGeom prst="rect">
            <a:avLst/>
          </a:prstGeom>
          <a:noFill/>
          <a:ln w="9525">
            <a:noFill/>
            <a:miter lim="800000"/>
            <a:headEnd/>
            <a:tailEnd/>
          </a:ln>
        </p:spPr>
      </p:pic>
      <p:sp>
        <p:nvSpPr>
          <p:cNvPr id="342020" name="Text Box 5"/>
          <p:cNvSpPr txBox="1">
            <a:spLocks noChangeArrowheads="1"/>
          </p:cNvSpPr>
          <p:nvPr/>
        </p:nvSpPr>
        <p:spPr bwMode="auto">
          <a:xfrm>
            <a:off x="896938" y="4295775"/>
            <a:ext cx="7315200" cy="522288"/>
          </a:xfrm>
          <a:prstGeom prst="rect">
            <a:avLst/>
          </a:prstGeom>
          <a:gradFill rotWithShape="0">
            <a:gsLst>
              <a:gs pos="0">
                <a:srgbClr val="00B0F0"/>
              </a:gs>
              <a:gs pos="100000">
                <a:srgbClr val="FFCC99"/>
              </a:gs>
            </a:gsLst>
            <a:lin ang="5400000" scaled="1"/>
          </a:gradFill>
          <a:ln w="9525">
            <a:noFill/>
            <a:miter lim="800000"/>
            <a:headEnd/>
            <a:tailEnd/>
          </a:ln>
        </p:spPr>
        <p:txBody>
          <a:bodyPr>
            <a:spAutoFit/>
          </a:bodyPr>
          <a:lstStyle/>
          <a:p>
            <a:pPr algn="ctr" eaLnBrk="0" hangingPunct="0">
              <a:spcBef>
                <a:spcPct val="20000"/>
              </a:spcBef>
              <a:buClr>
                <a:schemeClr val="hlink"/>
              </a:buClr>
            </a:pPr>
            <a:r>
              <a:rPr kumimoji="1" lang="en-US" sz="2800" b="1" dirty="0">
                <a:latin typeface="Verdana" pitchFamily="34" charset="0"/>
              </a:rPr>
              <a:t>Major Deserts on Earth</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44066" name="Text Box 2"/>
          <p:cNvSpPr txBox="1">
            <a:spLocks noChangeArrowheads="1"/>
          </p:cNvSpPr>
          <p:nvPr/>
        </p:nvSpPr>
        <p:spPr bwMode="auto">
          <a:xfrm>
            <a:off x="3168650" y="6340249"/>
            <a:ext cx="2774950" cy="274637"/>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dirty="0">
                <a:solidFill>
                  <a:schemeClr val="tx2"/>
                </a:solidFill>
                <a:latin typeface="Verdana" pitchFamily="34" charset="0"/>
                <a:hlinkClick r:id="rId3"/>
              </a:rPr>
              <a:t>http://news.bbc.co.uk/cbbcnews/</a:t>
            </a:r>
            <a:endParaRPr kumimoji="1" lang="en-US" sz="1200" dirty="0">
              <a:solidFill>
                <a:schemeClr val="tx2"/>
              </a:solidFill>
              <a:latin typeface="Verdana" pitchFamily="34" charset="0"/>
            </a:endParaRPr>
          </a:p>
        </p:txBody>
      </p:sp>
      <p:pic>
        <p:nvPicPr>
          <p:cNvPr id="344067" name="Picture 4" descr="sahara_38693481"/>
          <p:cNvPicPr>
            <a:picLocks noChangeAspect="1" noChangeArrowheads="1"/>
          </p:cNvPicPr>
          <p:nvPr/>
        </p:nvPicPr>
        <p:blipFill>
          <a:blip r:embed="rId4" cstate="print"/>
          <a:srcRect/>
          <a:stretch>
            <a:fillRect/>
          </a:stretch>
        </p:blipFill>
        <p:spPr bwMode="auto">
          <a:xfrm>
            <a:off x="14288" y="280988"/>
            <a:ext cx="9144000" cy="6064250"/>
          </a:xfrm>
          <a:prstGeom prst="rect">
            <a:avLst/>
          </a:prstGeom>
          <a:noFill/>
          <a:ln w="9525">
            <a:noFill/>
            <a:miter lim="800000"/>
            <a:headEnd/>
            <a:tailEnd/>
          </a:ln>
        </p:spPr>
      </p:pic>
      <p:sp>
        <p:nvSpPr>
          <p:cNvPr id="344068" name="Text Box 5"/>
          <p:cNvSpPr txBox="1">
            <a:spLocks noChangeArrowheads="1"/>
          </p:cNvSpPr>
          <p:nvPr/>
        </p:nvSpPr>
        <p:spPr bwMode="auto">
          <a:xfrm>
            <a:off x="1889125" y="2376488"/>
            <a:ext cx="5883275" cy="519112"/>
          </a:xfrm>
          <a:prstGeom prst="rect">
            <a:avLst/>
          </a:prstGeom>
          <a:noFill/>
          <a:ln w="9525">
            <a:noFill/>
            <a:miter lim="800000"/>
            <a:headEnd/>
            <a:tailEnd/>
          </a:ln>
        </p:spPr>
        <p:txBody>
          <a:bodyPr wrap="none">
            <a:spAutoFit/>
          </a:bodyPr>
          <a:lstStyle/>
          <a:p>
            <a:pPr eaLnBrk="0" hangingPunct="0"/>
            <a:r>
              <a:rPr lang="en-US" sz="2800" b="1" dirty="0">
                <a:solidFill>
                  <a:schemeClr val="tx2"/>
                </a:solidFill>
              </a:rPr>
              <a:t>Not all deserts are like the Sahara</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3238727" y="6339114"/>
            <a:ext cx="2643187" cy="274638"/>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dirty="0">
                <a:solidFill>
                  <a:schemeClr val="tx2"/>
                </a:solidFill>
                <a:latin typeface="Verdana" pitchFamily="34" charset="0"/>
                <a:hlinkClick r:id="rId3"/>
              </a:rPr>
              <a:t>http://www.cs.rice.edu/~kdiaa/</a:t>
            </a:r>
            <a:endParaRPr kumimoji="1" lang="en-US" sz="1200" dirty="0">
              <a:solidFill>
                <a:schemeClr val="tx2"/>
              </a:solidFill>
              <a:latin typeface="Verdana" pitchFamily="34" charset="0"/>
            </a:endParaRPr>
          </a:p>
        </p:txBody>
      </p:sp>
      <p:pic>
        <p:nvPicPr>
          <p:cNvPr id="346115" name="Picture 5" descr="pyramids from the desert"/>
          <p:cNvPicPr>
            <a:picLocks noChangeAspect="1" noChangeArrowheads="1"/>
          </p:cNvPicPr>
          <p:nvPr/>
        </p:nvPicPr>
        <p:blipFill>
          <a:blip r:embed="rId4" cstate="print"/>
          <a:srcRect/>
          <a:stretch>
            <a:fillRect/>
          </a:stretch>
        </p:blipFill>
        <p:spPr bwMode="auto">
          <a:xfrm>
            <a:off x="41275" y="228600"/>
            <a:ext cx="9144000" cy="6069013"/>
          </a:xfrm>
          <a:prstGeom prst="rect">
            <a:avLst/>
          </a:prstGeom>
          <a:noFill/>
          <a:ln w="9525">
            <a:noFill/>
            <a:miter lim="800000"/>
            <a:headEnd/>
            <a:tailEnd/>
          </a:ln>
        </p:spPr>
      </p:pic>
      <p:sp>
        <p:nvSpPr>
          <p:cNvPr id="346116" name="Text Box 6"/>
          <p:cNvSpPr txBox="1">
            <a:spLocks noChangeArrowheads="1"/>
          </p:cNvSpPr>
          <p:nvPr/>
        </p:nvSpPr>
        <p:spPr bwMode="auto">
          <a:xfrm>
            <a:off x="1889125" y="1919288"/>
            <a:ext cx="2378075" cy="519112"/>
          </a:xfrm>
          <a:prstGeom prst="rect">
            <a:avLst/>
          </a:prstGeom>
          <a:noFill/>
          <a:ln w="9525">
            <a:noFill/>
            <a:miter lim="800000"/>
            <a:headEnd/>
            <a:tailEnd/>
          </a:ln>
        </p:spPr>
        <p:txBody>
          <a:bodyPr wrap="none">
            <a:spAutoFit/>
          </a:bodyPr>
          <a:lstStyle/>
          <a:p>
            <a:pPr eaLnBrk="0" hangingPunct="0"/>
            <a:r>
              <a:rPr lang="en-US" sz="2800" b="1">
                <a:solidFill>
                  <a:schemeClr val="tx2"/>
                </a:solidFill>
              </a:rPr>
              <a:t>Or like Egypt</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3"/>
          <p:cNvSpPr>
            <a:spLocks noGrp="1" noChangeArrowheads="1"/>
          </p:cNvSpPr>
          <p:nvPr>
            <p:ph type="body" sz="half" idx="1"/>
          </p:nvPr>
        </p:nvSpPr>
        <p:spPr>
          <a:xfrm>
            <a:off x="990600" y="1828800"/>
            <a:ext cx="3810000" cy="4114800"/>
          </a:xfrm>
        </p:spPr>
        <p:txBody>
          <a:bodyPr/>
          <a:lstStyle/>
          <a:p>
            <a:pPr marL="285750" indent="-285750"/>
            <a:r>
              <a:rPr lang="en-US" sz="2400" b="1" i="1" smtClean="0"/>
              <a:t>The Desert People</a:t>
            </a:r>
          </a:p>
          <a:p>
            <a:pPr marL="285750" indent="-285750"/>
            <a:endParaRPr lang="en-US" i="1" smtClean="0"/>
          </a:p>
          <a:p>
            <a:pPr marL="285750" indent="-285750"/>
            <a:r>
              <a:rPr lang="en-US" b="1" smtClean="0"/>
              <a:t>desert dwellers</a:t>
            </a:r>
          </a:p>
          <a:p>
            <a:pPr marL="514350" lvl="1" indent="0">
              <a:buFontTx/>
              <a:buNone/>
            </a:pPr>
            <a:r>
              <a:rPr lang="en-US" smtClean="0"/>
              <a:t>Great Western Austrailian</a:t>
            </a:r>
          </a:p>
        </p:txBody>
      </p:sp>
      <p:sp>
        <p:nvSpPr>
          <p:cNvPr id="348162" name="Rectangle 4"/>
          <p:cNvSpPr>
            <a:spLocks noGrp="1" noChangeArrowheads="1"/>
          </p:cNvSpPr>
          <p:nvPr>
            <p:ph type="body" sz="half" idx="2"/>
          </p:nvPr>
        </p:nvSpPr>
        <p:spPr>
          <a:xfrm>
            <a:off x="4895850" y="1828800"/>
            <a:ext cx="3810000" cy="4114800"/>
          </a:xfrm>
        </p:spPr>
        <p:txBody>
          <a:bodyPr/>
          <a:lstStyle/>
          <a:p>
            <a:pPr marL="285750" indent="-285750"/>
            <a:r>
              <a:rPr lang="en-US" sz="2400" b="1" i="1" smtClean="0"/>
              <a:t>The Hunters</a:t>
            </a:r>
          </a:p>
          <a:p>
            <a:pPr marL="285750" indent="-285750"/>
            <a:endParaRPr lang="en-US" i="1" smtClean="0"/>
          </a:p>
        </p:txBody>
      </p:sp>
      <p:sp>
        <p:nvSpPr>
          <p:cNvPr id="348163" name="Text Box 5"/>
          <p:cNvSpPr txBox="1">
            <a:spLocks noChangeArrowheads="1"/>
          </p:cNvSpPr>
          <p:nvPr/>
        </p:nvSpPr>
        <p:spPr bwMode="auto">
          <a:xfrm>
            <a:off x="1925638" y="5348288"/>
            <a:ext cx="5084762" cy="519112"/>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2800" b="1">
                <a:solidFill>
                  <a:srgbClr val="FFC000"/>
                </a:solidFill>
                <a:latin typeface="Verdana" pitchFamily="34" charset="0"/>
              </a:rPr>
              <a:t>both are desert dwellers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4" descr="map-australia1"/>
          <p:cNvPicPr>
            <a:picLocks noChangeAspect="1" noChangeArrowheads="1"/>
          </p:cNvPicPr>
          <p:nvPr/>
        </p:nvPicPr>
        <p:blipFill>
          <a:blip r:embed="rId2" cstate="print"/>
          <a:srcRect/>
          <a:stretch>
            <a:fillRect/>
          </a:stretch>
        </p:blipFill>
        <p:spPr bwMode="auto">
          <a:xfrm>
            <a:off x="914400" y="2057400"/>
            <a:ext cx="3656013" cy="3487738"/>
          </a:xfrm>
          <a:prstGeom prst="rect">
            <a:avLst/>
          </a:prstGeom>
          <a:noFill/>
          <a:ln w="9525">
            <a:noFill/>
            <a:miter lim="800000"/>
            <a:headEnd/>
            <a:tailEnd/>
          </a:ln>
        </p:spPr>
      </p:pic>
      <p:sp>
        <p:nvSpPr>
          <p:cNvPr id="349186" name="Oval 9"/>
          <p:cNvSpPr>
            <a:spLocks noChangeArrowheads="1"/>
          </p:cNvSpPr>
          <p:nvPr/>
        </p:nvSpPr>
        <p:spPr bwMode="auto">
          <a:xfrm rot="-421251">
            <a:off x="1219200" y="2895600"/>
            <a:ext cx="971550" cy="857250"/>
          </a:xfrm>
          <a:prstGeom prst="ellipse">
            <a:avLst/>
          </a:prstGeom>
          <a:noFill/>
          <a:ln w="76200">
            <a:solidFill>
              <a:srgbClr val="FF0000"/>
            </a:solidFill>
            <a:round/>
            <a:headEnd/>
            <a:tailEnd/>
          </a:ln>
        </p:spPr>
        <p:txBody>
          <a:bodyPr anchor="ctr">
            <a:spAutoFit/>
          </a:bodyPr>
          <a:lstStyle/>
          <a:p>
            <a:pPr algn="ctr" eaLnBrk="0" hangingPunct="0">
              <a:spcBef>
                <a:spcPct val="20000"/>
              </a:spcBef>
              <a:buClr>
                <a:schemeClr val="hlink"/>
              </a:buClr>
            </a:pPr>
            <a:endParaRPr kumimoji="1" lang="en-US" sz="3200" b="1">
              <a:solidFill>
                <a:schemeClr val="accent1"/>
              </a:solidFill>
              <a:latin typeface="Verdana" pitchFamily="34" charset="0"/>
            </a:endParaRPr>
          </a:p>
        </p:txBody>
      </p:sp>
      <p:sp>
        <p:nvSpPr>
          <p:cNvPr id="349187" name="Rectangle 14"/>
          <p:cNvSpPr>
            <a:spLocks noChangeArrowheads="1"/>
          </p:cNvSpPr>
          <p:nvPr/>
        </p:nvSpPr>
        <p:spPr bwMode="auto">
          <a:xfrm>
            <a:off x="304800" y="1790700"/>
            <a:ext cx="8610600" cy="304800"/>
          </a:xfrm>
          <a:prstGeom prst="rect">
            <a:avLst/>
          </a:prstGeom>
          <a:solidFill>
            <a:schemeClr val="tx2"/>
          </a:solidFill>
          <a:ln w="9525">
            <a:noFill/>
            <a:miter lim="800000"/>
            <a:headEnd/>
            <a:tailEnd/>
          </a:ln>
        </p:spPr>
        <p:txBody>
          <a:bodyPr wrap="none" anchor="ctr">
            <a:spAutoFit/>
          </a:bodyPr>
          <a:lstStyle/>
          <a:p>
            <a:pPr eaLnBrk="0" hangingPunct="0"/>
            <a:endParaRPr lang="en-US"/>
          </a:p>
        </p:txBody>
      </p:sp>
      <p:sp>
        <p:nvSpPr>
          <p:cNvPr id="349188" name="Rectangle 15"/>
          <p:cNvSpPr>
            <a:spLocks noChangeArrowheads="1"/>
          </p:cNvSpPr>
          <p:nvPr/>
        </p:nvSpPr>
        <p:spPr bwMode="auto">
          <a:xfrm>
            <a:off x="8610600" y="1981200"/>
            <a:ext cx="152400" cy="48768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349189" name="Rectangle 17"/>
          <p:cNvSpPr>
            <a:spLocks noChangeArrowheads="1"/>
          </p:cNvSpPr>
          <p:nvPr/>
        </p:nvSpPr>
        <p:spPr bwMode="auto">
          <a:xfrm>
            <a:off x="4762500" y="1752600"/>
            <a:ext cx="152400" cy="44196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349190" name="Text Box 18"/>
          <p:cNvSpPr txBox="1">
            <a:spLocks noChangeArrowheads="1"/>
          </p:cNvSpPr>
          <p:nvPr/>
        </p:nvSpPr>
        <p:spPr bwMode="auto">
          <a:xfrm>
            <a:off x="7924800" y="6583363"/>
            <a:ext cx="1195388" cy="274637"/>
          </a:xfrm>
          <a:prstGeom prst="rect">
            <a:avLst/>
          </a:prstGeom>
          <a:noFill/>
          <a:ln w="9525">
            <a:noFill/>
            <a:miter lim="800000"/>
            <a:headEnd/>
            <a:tailEnd/>
          </a:ln>
        </p:spPr>
        <p:txBody>
          <a:bodyPr>
            <a:spAutoFit/>
          </a:bodyPr>
          <a:lstStyle/>
          <a:p>
            <a:pPr eaLnBrk="0" hangingPunct="0">
              <a:spcBef>
                <a:spcPct val="50000"/>
              </a:spcBef>
            </a:pPr>
            <a:r>
              <a:rPr lang="en-US" altLang="en-US" sz="1200" i="1">
                <a:latin typeface="Book Antiqua" pitchFamily="18" charset="0"/>
              </a:rPr>
              <a:t>Map 12-3</a:t>
            </a:r>
            <a:endParaRPr lang="en-US" altLang="en-US" sz="2400">
              <a:latin typeface="Times New Roman" pitchFamily="18" charset="0"/>
            </a:endParaRPr>
          </a:p>
        </p:txBody>
      </p:sp>
      <p:sp>
        <p:nvSpPr>
          <p:cNvPr id="349191" name="Rectangle 19"/>
          <p:cNvSpPr>
            <a:spLocks noChangeArrowheads="1"/>
          </p:cNvSpPr>
          <p:nvPr/>
        </p:nvSpPr>
        <p:spPr bwMode="auto">
          <a:xfrm>
            <a:off x="304800" y="5791200"/>
            <a:ext cx="8534400" cy="2286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349192" name="Text Box 6"/>
          <p:cNvSpPr txBox="1">
            <a:spLocks noChangeArrowheads="1"/>
          </p:cNvSpPr>
          <p:nvPr/>
        </p:nvSpPr>
        <p:spPr bwMode="auto">
          <a:xfrm>
            <a:off x="1060450" y="5867400"/>
            <a:ext cx="3206750" cy="6302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1600" b="1">
                <a:latin typeface="Verdana" pitchFamily="34" charset="0"/>
              </a:rPr>
              <a:t>Aborigines of the</a:t>
            </a:r>
          </a:p>
          <a:p>
            <a:pPr algn="ctr" eaLnBrk="0" hangingPunct="0">
              <a:spcBef>
                <a:spcPct val="20000"/>
              </a:spcBef>
              <a:buClr>
                <a:schemeClr val="hlink"/>
              </a:buClr>
            </a:pPr>
            <a:r>
              <a:rPr kumimoji="1" lang="en-US" sz="1600" b="1">
                <a:latin typeface="Verdana" pitchFamily="34" charset="0"/>
              </a:rPr>
              <a:t>Western Australian Desert</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50210" name="Text Box 2"/>
          <p:cNvSpPr txBox="1">
            <a:spLocks noChangeArrowheads="1"/>
          </p:cNvSpPr>
          <p:nvPr/>
        </p:nvSpPr>
        <p:spPr bwMode="auto">
          <a:xfrm>
            <a:off x="2127250" y="6339114"/>
            <a:ext cx="4883150" cy="274637"/>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a:solidFill>
                  <a:schemeClr val="tx2"/>
                </a:solidFill>
                <a:latin typeface="Verdana" pitchFamily="34" charset="0"/>
                <a:hlinkClick r:id="rId3"/>
              </a:rPr>
              <a:t>http://www.confluence.org/photo.php?visitid=3398&amp;pic=ALL</a:t>
            </a:r>
            <a:endParaRPr kumimoji="1" lang="en-US" sz="1200">
              <a:solidFill>
                <a:schemeClr val="tx2"/>
              </a:solidFill>
              <a:latin typeface="Verdana" pitchFamily="34" charset="0"/>
            </a:endParaRPr>
          </a:p>
        </p:txBody>
      </p:sp>
      <p:pic>
        <p:nvPicPr>
          <p:cNvPr id="350211" name="Picture 5" descr="great_Sandy_Desert1"/>
          <p:cNvPicPr>
            <a:picLocks noChangeAspect="1" noChangeArrowheads="1"/>
          </p:cNvPicPr>
          <p:nvPr/>
        </p:nvPicPr>
        <p:blipFill>
          <a:blip r:embed="rId4" cstate="print"/>
          <a:srcRect/>
          <a:stretch>
            <a:fillRect/>
          </a:stretch>
        </p:blipFill>
        <p:spPr bwMode="auto">
          <a:xfrm>
            <a:off x="20638" y="195263"/>
            <a:ext cx="9144000" cy="6065837"/>
          </a:xfrm>
          <a:prstGeom prst="rect">
            <a:avLst/>
          </a:prstGeom>
          <a:noFill/>
          <a:ln w="9525">
            <a:noFill/>
            <a:miter lim="800000"/>
            <a:headEnd/>
            <a:tailEnd/>
          </a:ln>
        </p:spPr>
      </p:pic>
      <p:sp>
        <p:nvSpPr>
          <p:cNvPr id="350212" name="Text Box 6"/>
          <p:cNvSpPr txBox="1">
            <a:spLocks noChangeArrowheads="1"/>
          </p:cNvSpPr>
          <p:nvPr/>
        </p:nvSpPr>
        <p:spPr bwMode="auto">
          <a:xfrm>
            <a:off x="990600" y="609600"/>
            <a:ext cx="4572000" cy="457200"/>
          </a:xfrm>
          <a:prstGeom prst="rect">
            <a:avLst/>
          </a:prstGeom>
          <a:noFill/>
          <a:ln w="9525">
            <a:noFill/>
            <a:miter lim="800000"/>
            <a:headEnd/>
            <a:tailEnd/>
          </a:ln>
        </p:spPr>
        <p:txBody>
          <a:bodyPr wrap="none">
            <a:spAutoFit/>
          </a:bodyPr>
          <a:lstStyle/>
          <a:p>
            <a:pPr eaLnBrk="0" hangingPunct="0"/>
            <a:r>
              <a:rPr lang="en-US" sz="2400" b="1">
                <a:solidFill>
                  <a:schemeClr val="tx2"/>
                </a:solidFill>
              </a:rPr>
              <a:t>Great Sandy Desert, Australia </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2028146" y="6339114"/>
            <a:ext cx="5091112" cy="276225"/>
          </a:xfrm>
          <a:prstGeom prst="rect">
            <a:avLst/>
          </a:prstGeom>
          <a:noFill/>
          <a:ln w="9525">
            <a:noFill/>
            <a:miter lim="800000"/>
            <a:headEnd/>
            <a:tailEnd/>
          </a:ln>
        </p:spPr>
        <p:txBody>
          <a:bodyPr wrap="none">
            <a:spAutoFit/>
          </a:bodyPr>
          <a:lstStyle/>
          <a:p>
            <a:pPr marL="342900" indent="-342900" eaLnBrk="0" hangingPunct="0">
              <a:spcBef>
                <a:spcPct val="20000"/>
              </a:spcBef>
              <a:buClr>
                <a:schemeClr val="hlink"/>
              </a:buClr>
            </a:pPr>
            <a:r>
              <a:rPr kumimoji="1" lang="en-US" sz="1200" dirty="0">
                <a:solidFill>
                  <a:schemeClr val="tx2"/>
                </a:solidFill>
                <a:latin typeface="Verdana" pitchFamily="34" charset="0"/>
                <a:hlinkClick r:id="rId3"/>
              </a:rPr>
              <a:t>www.d.umn.edu/cla/faculty/troufs/anth1602/pchunt.html#title</a:t>
            </a:r>
            <a:endParaRPr kumimoji="1" lang="en-US" sz="1200" dirty="0">
              <a:solidFill>
                <a:schemeClr val="tx2"/>
              </a:solidFill>
              <a:latin typeface="Verdana" pitchFamily="34" charset="0"/>
            </a:endParaRPr>
          </a:p>
        </p:txBody>
      </p:sp>
      <p:pic>
        <p:nvPicPr>
          <p:cNvPr id="352259" name="Picture 2"/>
          <p:cNvPicPr>
            <a:picLocks noChangeAspect="1" noChangeArrowheads="1"/>
          </p:cNvPicPr>
          <p:nvPr/>
        </p:nvPicPr>
        <p:blipFill>
          <a:blip r:embed="rId4" cstate="print"/>
          <a:srcRect/>
          <a:stretch>
            <a:fillRect/>
          </a:stretch>
        </p:blipFill>
        <p:spPr bwMode="auto">
          <a:xfrm>
            <a:off x="1790700" y="1981200"/>
            <a:ext cx="5600700" cy="3657600"/>
          </a:xfrm>
          <a:prstGeom prst="rect">
            <a:avLst/>
          </a:prstGeom>
          <a:noFill/>
          <a:ln w="9525">
            <a:noFill/>
            <a:miter lim="800000"/>
            <a:headEnd/>
            <a:tailEnd/>
          </a:ln>
        </p:spPr>
      </p:pic>
      <p:sp>
        <p:nvSpPr>
          <p:cNvPr id="352260" name="Text Box 6"/>
          <p:cNvSpPr txBox="1">
            <a:spLocks noChangeArrowheads="1"/>
          </p:cNvSpPr>
          <p:nvPr/>
        </p:nvSpPr>
        <p:spPr bwMode="auto">
          <a:xfrm>
            <a:off x="990600" y="609600"/>
            <a:ext cx="4572000" cy="457200"/>
          </a:xfrm>
          <a:prstGeom prst="rect">
            <a:avLst/>
          </a:prstGeom>
          <a:noFill/>
          <a:ln w="9525">
            <a:noFill/>
            <a:miter lim="800000"/>
            <a:headEnd/>
            <a:tailEnd/>
          </a:ln>
        </p:spPr>
        <p:txBody>
          <a:bodyPr wrap="none">
            <a:spAutoFit/>
          </a:bodyPr>
          <a:lstStyle/>
          <a:p>
            <a:pPr eaLnBrk="0" hangingPunct="0"/>
            <a:r>
              <a:rPr lang="en-US" sz="2400" b="1">
                <a:solidFill>
                  <a:schemeClr val="tx2"/>
                </a:solidFill>
              </a:rPr>
              <a:t>Great Sandy Desert, Australia </a:t>
            </a:r>
          </a:p>
        </p:txBody>
      </p:sp>
      <p:sp>
        <p:nvSpPr>
          <p:cNvPr id="352261" name="Text Box 6"/>
          <p:cNvSpPr txBox="1">
            <a:spLocks noChangeArrowheads="1"/>
          </p:cNvSpPr>
          <p:nvPr/>
        </p:nvSpPr>
        <p:spPr bwMode="auto">
          <a:xfrm>
            <a:off x="2760663" y="5791200"/>
            <a:ext cx="3625850" cy="461963"/>
          </a:xfrm>
          <a:prstGeom prst="rect">
            <a:avLst/>
          </a:prstGeom>
          <a:noFill/>
          <a:ln w="9525">
            <a:noFill/>
            <a:miter lim="800000"/>
            <a:headEnd/>
            <a:tailEnd/>
          </a:ln>
        </p:spPr>
        <p:txBody>
          <a:bodyPr wrap="none">
            <a:spAutoFit/>
          </a:bodyPr>
          <a:lstStyle/>
          <a:p>
            <a:pPr eaLnBrk="0" hangingPunct="0"/>
            <a:r>
              <a:rPr lang="en-US">
                <a:solidFill>
                  <a:schemeClr val="tx2"/>
                </a:solidFill>
              </a:rPr>
              <a:t>video: </a:t>
            </a:r>
            <a:r>
              <a:rPr lang="en-US" sz="2400" b="1" i="1">
                <a:solidFill>
                  <a:schemeClr val="tx2"/>
                </a:solidFill>
              </a:rPr>
              <a:t>The Desert People</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3"/>
          <p:cNvSpPr>
            <a:spLocks noGrp="1" noChangeArrowheads="1"/>
          </p:cNvSpPr>
          <p:nvPr>
            <p:ph type="body" sz="half" idx="1"/>
          </p:nvPr>
        </p:nvSpPr>
        <p:spPr>
          <a:xfrm>
            <a:off x="990600" y="1828800"/>
            <a:ext cx="3810000" cy="4114800"/>
          </a:xfrm>
        </p:spPr>
        <p:txBody>
          <a:bodyPr/>
          <a:lstStyle/>
          <a:p>
            <a:pPr marL="285750" indent="-285750"/>
            <a:r>
              <a:rPr lang="en-US" sz="2400" b="1" i="1" smtClean="0"/>
              <a:t>The Desert People</a:t>
            </a:r>
          </a:p>
          <a:p>
            <a:pPr marL="285750" indent="-285750"/>
            <a:endParaRPr lang="en-US" i="1" smtClean="0"/>
          </a:p>
          <a:p>
            <a:pPr marL="285750" indent="-285750"/>
            <a:r>
              <a:rPr lang="en-US" b="1" smtClean="0">
                <a:solidFill>
                  <a:srgbClr val="FFC000"/>
                </a:solidFill>
              </a:rPr>
              <a:t>desert dwellers</a:t>
            </a:r>
          </a:p>
          <a:p>
            <a:pPr marL="514350" lvl="1" indent="0">
              <a:buFontTx/>
              <a:buNone/>
            </a:pPr>
            <a:r>
              <a:rPr lang="en-US" smtClean="0">
                <a:solidFill>
                  <a:srgbClr val="FFC000"/>
                </a:solidFill>
              </a:rPr>
              <a:t>Great Western Austrailian</a:t>
            </a:r>
          </a:p>
        </p:txBody>
      </p:sp>
      <p:sp>
        <p:nvSpPr>
          <p:cNvPr id="354306" name="Rectangle 4"/>
          <p:cNvSpPr>
            <a:spLocks noGrp="1" noChangeArrowheads="1"/>
          </p:cNvSpPr>
          <p:nvPr>
            <p:ph type="body" sz="half" idx="2"/>
          </p:nvPr>
        </p:nvSpPr>
        <p:spPr>
          <a:xfrm>
            <a:off x="4895850" y="1828800"/>
            <a:ext cx="3810000" cy="4114800"/>
          </a:xfrm>
        </p:spPr>
        <p:txBody>
          <a:bodyPr/>
          <a:lstStyle/>
          <a:p>
            <a:pPr marL="285750" indent="-285750"/>
            <a:r>
              <a:rPr lang="en-US" sz="2400" b="1" i="1" smtClean="0"/>
              <a:t>The Hunters</a:t>
            </a:r>
          </a:p>
          <a:p>
            <a:pPr marL="285750" indent="-285750"/>
            <a:endParaRPr lang="en-US" i="1" smtClean="0"/>
          </a:p>
          <a:p>
            <a:pPr marL="285750" indent="-285750"/>
            <a:r>
              <a:rPr lang="en-US" b="1" smtClean="0"/>
              <a:t>desert dwellers</a:t>
            </a:r>
          </a:p>
          <a:p>
            <a:pPr marL="514350" lvl="1" indent="0">
              <a:buFontTx/>
              <a:buNone/>
            </a:pPr>
            <a:r>
              <a:rPr lang="en-US" smtClean="0"/>
              <a:t>Kalahari</a:t>
            </a:r>
          </a:p>
        </p:txBody>
      </p:sp>
      <p:sp>
        <p:nvSpPr>
          <p:cNvPr id="354307" name="Text Box 5"/>
          <p:cNvSpPr txBox="1">
            <a:spLocks noChangeArrowheads="1"/>
          </p:cNvSpPr>
          <p:nvPr/>
        </p:nvSpPr>
        <p:spPr bwMode="auto">
          <a:xfrm>
            <a:off x="1925638" y="5348288"/>
            <a:ext cx="5084762" cy="519112"/>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2800" b="1">
                <a:solidFill>
                  <a:srgbClr val="FFC000"/>
                </a:solidFill>
                <a:latin typeface="Verdana" pitchFamily="34" charset="0"/>
              </a:rPr>
              <a:t>both are desert dwellers</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2034978" y="6335484"/>
            <a:ext cx="5077672" cy="276999"/>
          </a:xfrm>
          <a:prstGeom prst="rect">
            <a:avLst/>
          </a:prstGeom>
          <a:noFill/>
          <a:ln w="9525">
            <a:noFill/>
            <a:miter lim="800000"/>
            <a:headEnd/>
            <a:tailEnd/>
          </a:ln>
        </p:spPr>
        <p:txBody>
          <a:bodyPr wrap="none">
            <a:spAutoFit/>
          </a:bodyPr>
          <a:lstStyle/>
          <a:p>
            <a:pPr algn="ctr"/>
            <a:r>
              <a:rPr lang="en-US" sz="1200" dirty="0" smtClean="0">
                <a:solidFill>
                  <a:srgbClr val="000000"/>
                </a:solidFill>
                <a:latin typeface="Verdana" pitchFamily="34" charset="0"/>
                <a:hlinkClick r:id="rId3"/>
              </a:rPr>
              <a:t>http://ngm.nationalgeographic.com/2009/12/hadza/finkel-text</a:t>
            </a:r>
            <a:endParaRPr lang="en-US" sz="1200" dirty="0">
              <a:solidFill>
                <a:srgbClr val="000000"/>
              </a:solidFill>
              <a:latin typeface="Verdana"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671286" y="605901"/>
            <a:ext cx="7772400" cy="5232471"/>
          </a:xfrm>
          <a:prstGeom prst="rect">
            <a:avLst/>
          </a:prstGeom>
          <a:noFill/>
          <a:ln w="9525">
            <a:noFill/>
            <a:miter lim="800000"/>
            <a:headEnd/>
            <a:tailEnd/>
          </a:ln>
        </p:spPr>
      </p:pic>
      <p:sp>
        <p:nvSpPr>
          <p:cNvPr id="5" name="Rectangle 4"/>
          <p:cNvSpPr/>
          <p:nvPr/>
        </p:nvSpPr>
        <p:spPr>
          <a:xfrm>
            <a:off x="914400" y="5940623"/>
            <a:ext cx="7315200" cy="307777"/>
          </a:xfrm>
          <a:prstGeom prst="rect">
            <a:avLst/>
          </a:prstGeom>
        </p:spPr>
        <p:txBody>
          <a:bodyPr>
            <a:spAutoFit/>
          </a:bodyPr>
          <a:lstStyle/>
          <a:p>
            <a:pPr algn="ctr"/>
            <a:r>
              <a:rPr lang="en-US" sz="1400" dirty="0" smtClean="0">
                <a:solidFill>
                  <a:srgbClr val="FFFFFF"/>
                </a:solidFill>
                <a:latin typeface="Verdana" pitchFamily="34" charset="0"/>
              </a:rPr>
              <a:t>A hunting party tracks a warthog that's been shot . . .</a:t>
            </a:r>
            <a:endParaRPr lang="en-US" sz="1400" dirty="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p:cNvPicPr>
            <a:picLocks noChangeAspect="1" noChangeArrowheads="1"/>
          </p:cNvPicPr>
          <p:nvPr/>
        </p:nvPicPr>
        <p:blipFill>
          <a:blip r:embed="rId2" cstate="print"/>
          <a:srcRect/>
          <a:stretch>
            <a:fillRect/>
          </a:stretch>
        </p:blipFill>
        <p:spPr bwMode="auto">
          <a:xfrm>
            <a:off x="4705350" y="2057400"/>
            <a:ext cx="3505200" cy="3505200"/>
          </a:xfrm>
          <a:prstGeom prst="rect">
            <a:avLst/>
          </a:prstGeom>
          <a:noFill/>
          <a:ln w="9525">
            <a:noFill/>
            <a:miter lim="800000"/>
            <a:headEnd/>
            <a:tailEnd/>
          </a:ln>
        </p:spPr>
      </p:pic>
      <p:pic>
        <p:nvPicPr>
          <p:cNvPr id="355330" name="Picture 4" descr="map-australia1"/>
          <p:cNvPicPr>
            <a:picLocks noChangeAspect="1" noChangeArrowheads="1"/>
          </p:cNvPicPr>
          <p:nvPr/>
        </p:nvPicPr>
        <p:blipFill>
          <a:blip r:embed="rId3" cstate="print"/>
          <a:srcRect/>
          <a:stretch>
            <a:fillRect/>
          </a:stretch>
        </p:blipFill>
        <p:spPr bwMode="auto">
          <a:xfrm>
            <a:off x="914400" y="2057400"/>
            <a:ext cx="3656013" cy="3487738"/>
          </a:xfrm>
          <a:prstGeom prst="rect">
            <a:avLst/>
          </a:prstGeom>
          <a:noFill/>
          <a:ln w="9525">
            <a:noFill/>
            <a:miter lim="800000"/>
            <a:headEnd/>
            <a:tailEnd/>
          </a:ln>
        </p:spPr>
      </p:pic>
      <p:sp>
        <p:nvSpPr>
          <p:cNvPr id="355332" name="Oval 9"/>
          <p:cNvSpPr>
            <a:spLocks noChangeArrowheads="1"/>
          </p:cNvSpPr>
          <p:nvPr/>
        </p:nvSpPr>
        <p:spPr bwMode="auto">
          <a:xfrm rot="-421251">
            <a:off x="1219200" y="2895600"/>
            <a:ext cx="971550" cy="857250"/>
          </a:xfrm>
          <a:prstGeom prst="ellipse">
            <a:avLst/>
          </a:prstGeom>
          <a:noFill/>
          <a:ln w="76200">
            <a:solidFill>
              <a:srgbClr val="FF0000"/>
            </a:solidFill>
            <a:round/>
            <a:headEnd/>
            <a:tailEnd/>
          </a:ln>
        </p:spPr>
        <p:txBody>
          <a:bodyPr anchor="ctr">
            <a:spAutoFit/>
          </a:bodyPr>
          <a:lstStyle/>
          <a:p>
            <a:pPr algn="ctr" eaLnBrk="0" hangingPunct="0">
              <a:spcBef>
                <a:spcPct val="20000"/>
              </a:spcBef>
              <a:buClr>
                <a:schemeClr val="hlink"/>
              </a:buClr>
            </a:pPr>
            <a:endParaRPr kumimoji="1" lang="en-US" sz="3200" b="1">
              <a:solidFill>
                <a:schemeClr val="accent1"/>
              </a:solidFill>
              <a:latin typeface="Verdana" pitchFamily="34" charset="0"/>
            </a:endParaRPr>
          </a:p>
        </p:txBody>
      </p:sp>
      <p:sp>
        <p:nvSpPr>
          <p:cNvPr id="355333" name="Rectangle 14"/>
          <p:cNvSpPr>
            <a:spLocks noChangeArrowheads="1"/>
          </p:cNvSpPr>
          <p:nvPr/>
        </p:nvSpPr>
        <p:spPr bwMode="auto">
          <a:xfrm>
            <a:off x="304800" y="1790700"/>
            <a:ext cx="8610600" cy="304800"/>
          </a:xfrm>
          <a:prstGeom prst="rect">
            <a:avLst/>
          </a:prstGeom>
          <a:solidFill>
            <a:schemeClr val="tx2"/>
          </a:solidFill>
          <a:ln w="9525">
            <a:noFill/>
            <a:miter lim="800000"/>
            <a:headEnd/>
            <a:tailEnd/>
          </a:ln>
        </p:spPr>
        <p:txBody>
          <a:bodyPr wrap="none" anchor="ctr">
            <a:spAutoFit/>
          </a:bodyPr>
          <a:lstStyle/>
          <a:p>
            <a:pPr eaLnBrk="0" hangingPunct="0"/>
            <a:endParaRPr lang="en-US"/>
          </a:p>
        </p:txBody>
      </p:sp>
      <p:sp>
        <p:nvSpPr>
          <p:cNvPr id="355334" name="Rectangle 15"/>
          <p:cNvSpPr>
            <a:spLocks noChangeArrowheads="1"/>
          </p:cNvSpPr>
          <p:nvPr/>
        </p:nvSpPr>
        <p:spPr bwMode="auto">
          <a:xfrm>
            <a:off x="8610600" y="1981200"/>
            <a:ext cx="152400" cy="48768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355335" name="Rectangle 17"/>
          <p:cNvSpPr>
            <a:spLocks noChangeArrowheads="1"/>
          </p:cNvSpPr>
          <p:nvPr/>
        </p:nvSpPr>
        <p:spPr bwMode="auto">
          <a:xfrm>
            <a:off x="4762500" y="1752600"/>
            <a:ext cx="152400" cy="44196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355336" name="Text Box 18"/>
          <p:cNvSpPr txBox="1">
            <a:spLocks noChangeArrowheads="1"/>
          </p:cNvSpPr>
          <p:nvPr/>
        </p:nvSpPr>
        <p:spPr bwMode="auto">
          <a:xfrm>
            <a:off x="7924800" y="6583363"/>
            <a:ext cx="1195388" cy="274637"/>
          </a:xfrm>
          <a:prstGeom prst="rect">
            <a:avLst/>
          </a:prstGeom>
          <a:noFill/>
          <a:ln w="9525">
            <a:noFill/>
            <a:miter lim="800000"/>
            <a:headEnd/>
            <a:tailEnd/>
          </a:ln>
        </p:spPr>
        <p:txBody>
          <a:bodyPr>
            <a:spAutoFit/>
          </a:bodyPr>
          <a:lstStyle/>
          <a:p>
            <a:pPr eaLnBrk="0" hangingPunct="0">
              <a:spcBef>
                <a:spcPct val="50000"/>
              </a:spcBef>
            </a:pPr>
            <a:r>
              <a:rPr lang="en-US" altLang="en-US" sz="1200" i="1">
                <a:latin typeface="Book Antiqua" pitchFamily="18" charset="0"/>
              </a:rPr>
              <a:t>Map 12-3</a:t>
            </a:r>
            <a:endParaRPr lang="en-US" altLang="en-US" sz="2400">
              <a:latin typeface="Times New Roman" pitchFamily="18" charset="0"/>
            </a:endParaRPr>
          </a:p>
        </p:txBody>
      </p:sp>
      <p:sp>
        <p:nvSpPr>
          <p:cNvPr id="355337" name="Rectangle 19"/>
          <p:cNvSpPr>
            <a:spLocks noChangeArrowheads="1"/>
          </p:cNvSpPr>
          <p:nvPr/>
        </p:nvSpPr>
        <p:spPr bwMode="auto">
          <a:xfrm>
            <a:off x="304800" y="5791200"/>
            <a:ext cx="8534400" cy="2286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355338" name="Text Box 6"/>
          <p:cNvSpPr txBox="1">
            <a:spLocks noChangeArrowheads="1"/>
          </p:cNvSpPr>
          <p:nvPr/>
        </p:nvSpPr>
        <p:spPr bwMode="auto">
          <a:xfrm>
            <a:off x="1060450" y="5618162"/>
            <a:ext cx="3206750" cy="6302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1600" b="1" dirty="0">
                <a:latin typeface="Verdana" pitchFamily="34" charset="0"/>
              </a:rPr>
              <a:t>Aborigines of the</a:t>
            </a:r>
          </a:p>
          <a:p>
            <a:pPr algn="ctr" eaLnBrk="0" hangingPunct="0">
              <a:spcBef>
                <a:spcPct val="20000"/>
              </a:spcBef>
              <a:buClr>
                <a:schemeClr val="hlink"/>
              </a:buClr>
            </a:pPr>
            <a:r>
              <a:rPr kumimoji="1" lang="en-US" sz="1600" b="1" dirty="0">
                <a:latin typeface="Verdana" pitchFamily="34" charset="0"/>
              </a:rPr>
              <a:t>Western Australian Desert</a:t>
            </a:r>
          </a:p>
        </p:txBody>
      </p:sp>
      <p:sp>
        <p:nvSpPr>
          <p:cNvPr id="355339" name="Oval 9"/>
          <p:cNvSpPr>
            <a:spLocks noChangeArrowheads="1"/>
          </p:cNvSpPr>
          <p:nvPr/>
        </p:nvSpPr>
        <p:spPr bwMode="auto">
          <a:xfrm rot="-1804826">
            <a:off x="5410200" y="2874963"/>
            <a:ext cx="928688" cy="1163637"/>
          </a:xfrm>
          <a:prstGeom prst="ellipse">
            <a:avLst/>
          </a:prstGeom>
          <a:noFill/>
          <a:ln w="76200">
            <a:solidFill>
              <a:srgbClr val="FF0000"/>
            </a:solidFill>
            <a:round/>
            <a:headEnd/>
            <a:tailEnd/>
          </a:ln>
        </p:spPr>
        <p:txBody>
          <a:bodyPr wrap="none" anchor="ctr"/>
          <a:lstStyle/>
          <a:p>
            <a:pPr algn="ctr" eaLnBrk="0" hangingPunct="0">
              <a:spcBef>
                <a:spcPct val="20000"/>
              </a:spcBef>
              <a:buClr>
                <a:schemeClr val="hlink"/>
              </a:buClr>
            </a:pPr>
            <a:endParaRPr kumimoji="1" lang="en-US" sz="3200" b="1">
              <a:solidFill>
                <a:schemeClr val="accent1"/>
              </a:solidFill>
              <a:latin typeface="Verdana" pitchFamily="34" charset="0"/>
            </a:endParaRP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14" name="Text Box 7"/>
          <p:cNvSpPr txBox="1">
            <a:spLocks noChangeArrowheads="1"/>
          </p:cNvSpPr>
          <p:nvPr/>
        </p:nvSpPr>
        <p:spPr bwMode="auto">
          <a:xfrm>
            <a:off x="5562600" y="5620656"/>
            <a:ext cx="2087562" cy="630237"/>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1600" b="1" dirty="0">
                <a:latin typeface="Verdana" pitchFamily="34" charset="0"/>
              </a:rPr>
              <a:t>!Kung San of the</a:t>
            </a:r>
          </a:p>
          <a:p>
            <a:pPr algn="ctr" eaLnBrk="0" hangingPunct="0">
              <a:spcBef>
                <a:spcPct val="20000"/>
              </a:spcBef>
              <a:buClr>
                <a:schemeClr val="hlink"/>
              </a:buClr>
            </a:pPr>
            <a:r>
              <a:rPr kumimoji="1" lang="en-US" sz="1600" b="1" dirty="0">
                <a:latin typeface="Verdana" pitchFamily="34" charset="0"/>
              </a:rPr>
              <a:t>Kalahari Desert</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3"/>
          <p:cNvPicPr>
            <a:picLocks noChangeAspect="1" noChangeArrowheads="1"/>
          </p:cNvPicPr>
          <p:nvPr/>
        </p:nvPicPr>
        <p:blipFill>
          <a:blip r:embed="rId2" cstate="print"/>
          <a:srcRect/>
          <a:stretch>
            <a:fillRect/>
          </a:stretch>
        </p:blipFill>
        <p:spPr bwMode="auto">
          <a:xfrm>
            <a:off x="4724400" y="2057400"/>
            <a:ext cx="3505200" cy="3505200"/>
          </a:xfrm>
          <a:prstGeom prst="rect">
            <a:avLst/>
          </a:prstGeom>
          <a:noFill/>
          <a:ln w="9525">
            <a:noFill/>
            <a:miter lim="800000"/>
            <a:headEnd/>
            <a:tailEnd/>
          </a:ln>
        </p:spPr>
      </p:pic>
      <p:pic>
        <p:nvPicPr>
          <p:cNvPr id="356354" name="Picture 4" descr="map-australia1"/>
          <p:cNvPicPr>
            <a:picLocks noChangeAspect="1" noChangeArrowheads="1"/>
          </p:cNvPicPr>
          <p:nvPr/>
        </p:nvPicPr>
        <p:blipFill>
          <a:blip r:embed="rId3" cstate="print"/>
          <a:srcRect/>
          <a:stretch>
            <a:fillRect/>
          </a:stretch>
        </p:blipFill>
        <p:spPr bwMode="auto">
          <a:xfrm>
            <a:off x="914400" y="2057400"/>
            <a:ext cx="3656013" cy="3487738"/>
          </a:xfrm>
          <a:prstGeom prst="rect">
            <a:avLst/>
          </a:prstGeom>
          <a:noFill/>
          <a:ln w="9525">
            <a:noFill/>
            <a:miter lim="800000"/>
            <a:headEnd/>
            <a:tailEnd/>
          </a:ln>
        </p:spPr>
      </p:pic>
      <p:pic>
        <p:nvPicPr>
          <p:cNvPr id="356356" name="Picture 8" descr="map-Kalahari"/>
          <p:cNvPicPr>
            <a:picLocks noChangeAspect="1" noChangeArrowheads="1"/>
          </p:cNvPicPr>
          <p:nvPr/>
        </p:nvPicPr>
        <p:blipFill>
          <a:blip r:embed="rId4" cstate="print"/>
          <a:srcRect/>
          <a:stretch>
            <a:fillRect/>
          </a:stretch>
        </p:blipFill>
        <p:spPr bwMode="auto">
          <a:xfrm>
            <a:off x="4649788" y="2057400"/>
            <a:ext cx="3503612" cy="3503613"/>
          </a:xfrm>
          <a:prstGeom prst="rect">
            <a:avLst/>
          </a:prstGeom>
          <a:noFill/>
          <a:ln w="9525">
            <a:noFill/>
            <a:miter lim="800000"/>
            <a:headEnd/>
            <a:tailEnd/>
          </a:ln>
        </p:spPr>
      </p:pic>
      <p:sp>
        <p:nvSpPr>
          <p:cNvPr id="356357" name="Rectangle 14"/>
          <p:cNvSpPr>
            <a:spLocks noChangeArrowheads="1"/>
          </p:cNvSpPr>
          <p:nvPr/>
        </p:nvSpPr>
        <p:spPr bwMode="auto">
          <a:xfrm>
            <a:off x="304800" y="1790700"/>
            <a:ext cx="8610600" cy="304800"/>
          </a:xfrm>
          <a:prstGeom prst="rect">
            <a:avLst/>
          </a:prstGeom>
          <a:solidFill>
            <a:schemeClr val="tx2"/>
          </a:solidFill>
          <a:ln w="9525">
            <a:noFill/>
            <a:miter lim="800000"/>
            <a:headEnd/>
            <a:tailEnd/>
          </a:ln>
        </p:spPr>
        <p:txBody>
          <a:bodyPr wrap="none" anchor="ctr">
            <a:spAutoFit/>
          </a:bodyPr>
          <a:lstStyle/>
          <a:p>
            <a:pPr eaLnBrk="0" hangingPunct="0"/>
            <a:endParaRPr lang="en-US"/>
          </a:p>
        </p:txBody>
      </p:sp>
      <p:sp>
        <p:nvSpPr>
          <p:cNvPr id="356358" name="Rectangle 15"/>
          <p:cNvSpPr>
            <a:spLocks noChangeArrowheads="1"/>
          </p:cNvSpPr>
          <p:nvPr/>
        </p:nvSpPr>
        <p:spPr bwMode="auto">
          <a:xfrm>
            <a:off x="8610600" y="1981200"/>
            <a:ext cx="152400" cy="48768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356359" name="Oval 16"/>
          <p:cNvSpPr>
            <a:spLocks noChangeArrowheads="1"/>
          </p:cNvSpPr>
          <p:nvPr/>
        </p:nvSpPr>
        <p:spPr bwMode="auto">
          <a:xfrm rot="-1368864">
            <a:off x="5549900" y="1778000"/>
            <a:ext cx="1231900" cy="1557338"/>
          </a:xfrm>
          <a:prstGeom prst="ellipse">
            <a:avLst/>
          </a:prstGeom>
          <a:noFill/>
          <a:ln w="76200">
            <a:solidFill>
              <a:srgbClr val="FF0000"/>
            </a:solidFill>
            <a:round/>
            <a:headEnd/>
            <a:tailEnd/>
          </a:ln>
        </p:spPr>
        <p:txBody>
          <a:bodyPr wrap="none" anchor="ctr"/>
          <a:lstStyle/>
          <a:p>
            <a:pPr eaLnBrk="0" hangingPunct="0"/>
            <a:endParaRPr lang="en-US"/>
          </a:p>
        </p:txBody>
      </p:sp>
      <p:sp>
        <p:nvSpPr>
          <p:cNvPr id="356360" name="Rectangle 17"/>
          <p:cNvSpPr>
            <a:spLocks noChangeArrowheads="1"/>
          </p:cNvSpPr>
          <p:nvPr/>
        </p:nvSpPr>
        <p:spPr bwMode="auto">
          <a:xfrm>
            <a:off x="4762500" y="1752600"/>
            <a:ext cx="152400" cy="44196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356361" name="Text Box 18"/>
          <p:cNvSpPr txBox="1">
            <a:spLocks noChangeArrowheads="1"/>
          </p:cNvSpPr>
          <p:nvPr/>
        </p:nvSpPr>
        <p:spPr bwMode="auto">
          <a:xfrm>
            <a:off x="7924800" y="6583363"/>
            <a:ext cx="1195388" cy="274637"/>
          </a:xfrm>
          <a:prstGeom prst="rect">
            <a:avLst/>
          </a:prstGeom>
          <a:noFill/>
          <a:ln w="9525">
            <a:noFill/>
            <a:miter lim="800000"/>
            <a:headEnd/>
            <a:tailEnd/>
          </a:ln>
        </p:spPr>
        <p:txBody>
          <a:bodyPr>
            <a:spAutoFit/>
          </a:bodyPr>
          <a:lstStyle/>
          <a:p>
            <a:pPr eaLnBrk="0" hangingPunct="0">
              <a:spcBef>
                <a:spcPct val="50000"/>
              </a:spcBef>
            </a:pPr>
            <a:r>
              <a:rPr lang="en-US" altLang="en-US" sz="1200" i="1" dirty="0">
                <a:latin typeface="Book Antiqua" pitchFamily="18" charset="0"/>
              </a:rPr>
              <a:t>Map 12-3</a:t>
            </a:r>
            <a:endParaRPr lang="en-US" altLang="en-US" sz="2400" dirty="0">
              <a:latin typeface="Times New Roman" pitchFamily="18" charset="0"/>
            </a:endParaRPr>
          </a:p>
        </p:txBody>
      </p:sp>
      <p:sp>
        <p:nvSpPr>
          <p:cNvPr id="356362" name="Rectangle 19"/>
          <p:cNvSpPr>
            <a:spLocks noChangeArrowheads="1"/>
          </p:cNvSpPr>
          <p:nvPr/>
        </p:nvSpPr>
        <p:spPr bwMode="auto">
          <a:xfrm>
            <a:off x="304800" y="5791200"/>
            <a:ext cx="8534400" cy="228600"/>
          </a:xfrm>
          <a:prstGeom prst="rect">
            <a:avLst/>
          </a:prstGeom>
          <a:solidFill>
            <a:schemeClr val="tx2"/>
          </a:solidFill>
          <a:ln w="9525">
            <a:noFill/>
            <a:miter lim="800000"/>
            <a:headEnd/>
            <a:tailEnd/>
          </a:ln>
        </p:spPr>
        <p:txBody>
          <a:bodyPr anchor="ctr">
            <a:spAutoFit/>
          </a:bodyPr>
          <a:lstStyle/>
          <a:p>
            <a:pPr eaLnBrk="0" hangingPunct="0"/>
            <a:endParaRPr lang="en-US"/>
          </a:p>
        </p:txBody>
      </p:sp>
      <p:sp>
        <p:nvSpPr>
          <p:cNvPr id="356364" name="Oval 9"/>
          <p:cNvSpPr>
            <a:spLocks noChangeArrowheads="1"/>
          </p:cNvSpPr>
          <p:nvPr/>
        </p:nvSpPr>
        <p:spPr bwMode="auto">
          <a:xfrm rot="-421251">
            <a:off x="1219200" y="2895600"/>
            <a:ext cx="971550" cy="857250"/>
          </a:xfrm>
          <a:prstGeom prst="ellipse">
            <a:avLst/>
          </a:prstGeom>
          <a:noFill/>
          <a:ln w="76200">
            <a:solidFill>
              <a:srgbClr val="FF0000"/>
            </a:solidFill>
            <a:round/>
            <a:headEnd/>
            <a:tailEnd/>
          </a:ln>
        </p:spPr>
        <p:txBody>
          <a:bodyPr anchor="ctr">
            <a:spAutoFit/>
          </a:bodyPr>
          <a:lstStyle/>
          <a:p>
            <a:pPr algn="ctr" eaLnBrk="0" hangingPunct="0">
              <a:spcBef>
                <a:spcPct val="20000"/>
              </a:spcBef>
              <a:buClr>
                <a:schemeClr val="hlink"/>
              </a:buClr>
            </a:pPr>
            <a:endParaRPr kumimoji="1" lang="en-US" sz="3200" b="1">
              <a:solidFill>
                <a:schemeClr val="accent1"/>
              </a:solidFill>
              <a:latin typeface="Verdana" pitchFamily="34" charset="0"/>
            </a:endParaRP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
        <p:nvSpPr>
          <p:cNvPr id="15" name="Text Box 6"/>
          <p:cNvSpPr txBox="1">
            <a:spLocks noChangeArrowheads="1"/>
          </p:cNvSpPr>
          <p:nvPr/>
        </p:nvSpPr>
        <p:spPr bwMode="auto">
          <a:xfrm>
            <a:off x="1060450" y="5618162"/>
            <a:ext cx="3206750" cy="630238"/>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1600" b="1" dirty="0">
                <a:latin typeface="Verdana" pitchFamily="34" charset="0"/>
              </a:rPr>
              <a:t>Aborigines of the</a:t>
            </a:r>
          </a:p>
          <a:p>
            <a:pPr algn="ctr" eaLnBrk="0" hangingPunct="0">
              <a:spcBef>
                <a:spcPct val="20000"/>
              </a:spcBef>
              <a:buClr>
                <a:schemeClr val="hlink"/>
              </a:buClr>
            </a:pPr>
            <a:r>
              <a:rPr kumimoji="1" lang="en-US" sz="1600" b="1" dirty="0">
                <a:latin typeface="Verdana" pitchFamily="34" charset="0"/>
              </a:rPr>
              <a:t>Western Australian Desert</a:t>
            </a:r>
          </a:p>
        </p:txBody>
      </p:sp>
      <p:sp>
        <p:nvSpPr>
          <p:cNvPr id="16" name="Text Box 7"/>
          <p:cNvSpPr txBox="1">
            <a:spLocks noChangeArrowheads="1"/>
          </p:cNvSpPr>
          <p:nvPr/>
        </p:nvSpPr>
        <p:spPr bwMode="auto">
          <a:xfrm>
            <a:off x="5562600" y="5620656"/>
            <a:ext cx="2087562" cy="630237"/>
          </a:xfrm>
          <a:prstGeom prst="rect">
            <a:avLst/>
          </a:prstGeom>
          <a:noFill/>
          <a:ln w="9525">
            <a:noFill/>
            <a:miter lim="800000"/>
            <a:headEnd/>
            <a:tailEnd/>
          </a:ln>
        </p:spPr>
        <p:txBody>
          <a:bodyPr wrap="none">
            <a:spAutoFit/>
          </a:bodyPr>
          <a:lstStyle/>
          <a:p>
            <a:pPr algn="ctr" eaLnBrk="0" hangingPunct="0">
              <a:spcBef>
                <a:spcPct val="20000"/>
              </a:spcBef>
              <a:buClr>
                <a:schemeClr val="hlink"/>
              </a:buClr>
            </a:pPr>
            <a:r>
              <a:rPr kumimoji="1" lang="en-US" sz="1600" b="1" dirty="0">
                <a:latin typeface="Verdana" pitchFamily="34" charset="0"/>
              </a:rPr>
              <a:t>!Kung San of the</a:t>
            </a:r>
          </a:p>
          <a:p>
            <a:pPr algn="ctr" eaLnBrk="0" hangingPunct="0">
              <a:spcBef>
                <a:spcPct val="20000"/>
              </a:spcBef>
              <a:buClr>
                <a:schemeClr val="hlink"/>
              </a:buClr>
            </a:pPr>
            <a:r>
              <a:rPr kumimoji="1" lang="en-US" sz="1600" b="1" dirty="0">
                <a:latin typeface="Verdana" pitchFamily="34" charset="0"/>
              </a:rPr>
              <a:t>Kalahari Desert</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57378" name="Text Box 2"/>
          <p:cNvSpPr txBox="1">
            <a:spLocks noChangeArrowheads="1"/>
          </p:cNvSpPr>
          <p:nvPr/>
        </p:nvSpPr>
        <p:spPr bwMode="auto">
          <a:xfrm>
            <a:off x="2028146" y="6339114"/>
            <a:ext cx="5091112" cy="276225"/>
          </a:xfrm>
          <a:prstGeom prst="rect">
            <a:avLst/>
          </a:prstGeom>
          <a:noFill/>
          <a:ln w="9525">
            <a:noFill/>
            <a:miter lim="800000"/>
            <a:headEnd/>
            <a:tailEnd/>
          </a:ln>
        </p:spPr>
        <p:txBody>
          <a:bodyPr wrap="none">
            <a:spAutoFit/>
          </a:bodyPr>
          <a:lstStyle/>
          <a:p>
            <a:pPr marL="342900" indent="-342900" eaLnBrk="0" hangingPunct="0">
              <a:spcBef>
                <a:spcPct val="20000"/>
              </a:spcBef>
              <a:buClr>
                <a:srgbClr val="808000"/>
              </a:buClr>
            </a:pPr>
            <a:r>
              <a:rPr kumimoji="1" lang="en-US" sz="1200" dirty="0">
                <a:solidFill>
                  <a:srgbClr val="FFFFFF"/>
                </a:solidFill>
                <a:latin typeface="Verdana" pitchFamily="34" charset="0"/>
                <a:hlinkClick r:id="rId3"/>
              </a:rPr>
              <a:t>www.d.umn.edu/cla/faculty/troufs/anth1602/pchunt.html#title</a:t>
            </a:r>
            <a:endParaRPr kumimoji="1" lang="en-US" sz="1200" dirty="0">
              <a:solidFill>
                <a:srgbClr val="FFFFFF"/>
              </a:solidFill>
              <a:latin typeface="Verdana" pitchFamily="34" charset="0"/>
            </a:endParaRPr>
          </a:p>
        </p:txBody>
      </p:sp>
      <p:sp>
        <p:nvSpPr>
          <p:cNvPr id="357379" name="Text Box 6"/>
          <p:cNvSpPr txBox="1">
            <a:spLocks noChangeArrowheads="1"/>
          </p:cNvSpPr>
          <p:nvPr/>
        </p:nvSpPr>
        <p:spPr bwMode="auto">
          <a:xfrm>
            <a:off x="990600" y="504825"/>
            <a:ext cx="3562350" cy="461963"/>
          </a:xfrm>
          <a:prstGeom prst="rect">
            <a:avLst/>
          </a:prstGeom>
          <a:noFill/>
          <a:ln w="9525">
            <a:noFill/>
            <a:miter lim="800000"/>
            <a:headEnd/>
            <a:tailEnd/>
          </a:ln>
        </p:spPr>
        <p:txBody>
          <a:bodyPr wrap="none">
            <a:spAutoFit/>
          </a:bodyPr>
          <a:lstStyle/>
          <a:p>
            <a:pPr eaLnBrk="0" hangingPunct="0"/>
            <a:r>
              <a:rPr lang="en-US" sz="2400" b="1">
                <a:solidFill>
                  <a:srgbClr val="FFFFFF"/>
                </a:solidFill>
              </a:rPr>
              <a:t>Kalahari Desert, Africa</a:t>
            </a:r>
          </a:p>
        </p:txBody>
      </p:sp>
      <p:pic>
        <p:nvPicPr>
          <p:cNvPr id="357380" name="Picture 2"/>
          <p:cNvPicPr>
            <a:picLocks noChangeAspect="1" noChangeArrowheads="1"/>
          </p:cNvPicPr>
          <p:nvPr/>
        </p:nvPicPr>
        <p:blipFill>
          <a:blip r:embed="rId4" cstate="print"/>
          <a:srcRect/>
          <a:stretch>
            <a:fillRect/>
          </a:stretch>
        </p:blipFill>
        <p:spPr bwMode="auto">
          <a:xfrm>
            <a:off x="685800" y="1081314"/>
            <a:ext cx="7772400" cy="5066903"/>
          </a:xfrm>
          <a:prstGeom prst="rect">
            <a:avLst/>
          </a:prstGeom>
          <a:noFill/>
          <a:ln w="9525">
            <a:noFill/>
            <a:miter lim="800000"/>
            <a:headEnd/>
            <a:tailEnd/>
          </a:ln>
        </p:spPr>
      </p:pic>
      <p:sp>
        <p:nvSpPr>
          <p:cNvPr id="357381" name="Text Box 6"/>
          <p:cNvSpPr txBox="1">
            <a:spLocks noChangeArrowheads="1"/>
          </p:cNvSpPr>
          <p:nvPr/>
        </p:nvSpPr>
        <p:spPr bwMode="auto">
          <a:xfrm>
            <a:off x="3243263" y="5562600"/>
            <a:ext cx="2660650" cy="461963"/>
          </a:xfrm>
          <a:prstGeom prst="rect">
            <a:avLst/>
          </a:prstGeom>
          <a:noFill/>
          <a:ln w="9525">
            <a:noFill/>
            <a:miter lim="800000"/>
            <a:headEnd/>
            <a:tailEnd/>
          </a:ln>
        </p:spPr>
        <p:txBody>
          <a:bodyPr wrap="none">
            <a:spAutoFit/>
          </a:bodyPr>
          <a:lstStyle/>
          <a:p>
            <a:pPr eaLnBrk="0" hangingPunct="0"/>
            <a:r>
              <a:rPr lang="en-US" dirty="0">
                <a:solidFill>
                  <a:schemeClr val="tx2"/>
                </a:solidFill>
              </a:rPr>
              <a:t>video: </a:t>
            </a:r>
            <a:r>
              <a:rPr lang="en-US" sz="2400" b="1" i="1" dirty="0">
                <a:solidFill>
                  <a:schemeClr val="tx2"/>
                </a:solidFill>
              </a:rPr>
              <a:t>The Hunters</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3"/>
          <p:cNvSpPr>
            <a:spLocks noGrp="1" noChangeArrowheads="1"/>
          </p:cNvSpPr>
          <p:nvPr>
            <p:ph type="body" sz="half" idx="1"/>
          </p:nvPr>
        </p:nvSpPr>
        <p:spPr>
          <a:xfrm>
            <a:off x="990600" y="1828800"/>
            <a:ext cx="3810000" cy="4114800"/>
          </a:xfrm>
        </p:spPr>
        <p:txBody>
          <a:bodyPr/>
          <a:lstStyle/>
          <a:p>
            <a:pPr marL="285750" indent="-285750"/>
            <a:r>
              <a:rPr lang="en-US" sz="2400" b="1" i="1" smtClean="0"/>
              <a:t>The Desert People</a:t>
            </a:r>
          </a:p>
          <a:p>
            <a:pPr marL="285750" indent="-285750"/>
            <a:endParaRPr lang="en-US" i="1" smtClean="0"/>
          </a:p>
          <a:p>
            <a:pPr marL="285750" indent="-285750"/>
            <a:r>
              <a:rPr lang="en-US" b="1" smtClean="0"/>
              <a:t>simple material culture</a:t>
            </a:r>
          </a:p>
        </p:txBody>
      </p:sp>
      <p:sp>
        <p:nvSpPr>
          <p:cNvPr id="359426" name="Rectangle 4"/>
          <p:cNvSpPr>
            <a:spLocks noGrp="1" noChangeArrowheads="1"/>
          </p:cNvSpPr>
          <p:nvPr>
            <p:ph type="body" sz="half" idx="2"/>
          </p:nvPr>
        </p:nvSpPr>
        <p:spPr>
          <a:xfrm>
            <a:off x="4895850" y="1828800"/>
            <a:ext cx="3810000" cy="4114800"/>
          </a:xfrm>
        </p:spPr>
        <p:txBody>
          <a:bodyPr/>
          <a:lstStyle/>
          <a:p>
            <a:pPr marL="285750" indent="-285750"/>
            <a:r>
              <a:rPr lang="en-US" sz="2400" b="1" i="1" smtClean="0"/>
              <a:t>The Hunters</a:t>
            </a:r>
          </a:p>
          <a:p>
            <a:pPr marL="285750" indent="-285750"/>
            <a:endParaRPr lang="en-US" i="1" smtClean="0"/>
          </a:p>
          <a:p>
            <a:pPr marL="285750" indent="-285750"/>
            <a:r>
              <a:rPr lang="en-US" b="1" smtClean="0"/>
              <a:t>simple material culture</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3"/>
          <p:cNvSpPr>
            <a:spLocks noGrp="1" noChangeArrowheads="1"/>
          </p:cNvSpPr>
          <p:nvPr>
            <p:ph type="body" idx="1"/>
          </p:nvPr>
        </p:nvSpPr>
        <p:spPr>
          <a:xfrm>
            <a:off x="1049338" y="2798763"/>
            <a:ext cx="7340600" cy="2114550"/>
          </a:xfrm>
        </p:spPr>
        <p:txBody>
          <a:bodyPr>
            <a:spAutoFit/>
          </a:bodyPr>
          <a:lstStyle/>
          <a:p>
            <a:pPr marL="285750" indent="-285750" algn="ctr">
              <a:buFontTx/>
              <a:buNone/>
            </a:pPr>
            <a:r>
              <a:rPr lang="en-US" b="1" smtClean="0"/>
              <a:t>moving puts a premium </a:t>
            </a:r>
          </a:p>
          <a:p>
            <a:pPr marL="285750" indent="-285750" algn="ctr">
              <a:buFontTx/>
              <a:buNone/>
            </a:pPr>
            <a:r>
              <a:rPr lang="en-US" b="1" smtClean="0"/>
              <a:t>on multi-purpose tools</a:t>
            </a:r>
          </a:p>
          <a:p>
            <a:pPr marL="285750" indent="-285750" algn="ctr"/>
            <a:endParaRPr lang="en-US" sz="2400" b="1" smtClean="0"/>
          </a:p>
          <a:p>
            <a:pPr marL="285750" indent="-285750" algn="ctr"/>
            <a:r>
              <a:rPr lang="en-US" sz="2400" b="1" i="1" smtClean="0"/>
              <a:t>e.g</a:t>
            </a:r>
            <a:r>
              <a:rPr lang="en-US" sz="2400" b="1" smtClean="0"/>
              <a:t>., digging stick, blade tools . . .</a:t>
            </a:r>
            <a:r>
              <a:rPr lang="en-US" sz="2800" b="1" smtClean="0"/>
              <a:t> </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p:cNvPicPr>
            <a:picLocks noChangeAspect="1" noChangeArrowheads="1"/>
          </p:cNvPicPr>
          <p:nvPr/>
        </p:nvPicPr>
        <p:blipFill>
          <a:blip r:embed="rId2" cstate="print"/>
          <a:srcRect/>
          <a:stretch>
            <a:fillRect/>
          </a:stretch>
        </p:blipFill>
        <p:spPr bwMode="auto">
          <a:xfrm>
            <a:off x="1553028" y="199572"/>
            <a:ext cx="6011863" cy="5943600"/>
          </a:xfrm>
          <a:prstGeom prst="rect">
            <a:avLst/>
          </a:prstGeom>
          <a:noFill/>
          <a:ln w="9525">
            <a:noFill/>
            <a:miter lim="800000"/>
            <a:headEnd/>
            <a:tailEnd/>
          </a:ln>
        </p:spPr>
      </p:pic>
      <p:sp>
        <p:nvSpPr>
          <p:cNvPr id="361475" name="Rectangle 4"/>
          <p:cNvSpPr>
            <a:spLocks noChangeArrowheads="1"/>
          </p:cNvSpPr>
          <p:nvPr/>
        </p:nvSpPr>
        <p:spPr bwMode="auto">
          <a:xfrm>
            <a:off x="1981200" y="6339114"/>
            <a:ext cx="5181600" cy="276225"/>
          </a:xfrm>
          <a:prstGeom prst="rect">
            <a:avLst/>
          </a:prstGeom>
          <a:noFill/>
          <a:ln w="9525">
            <a:noFill/>
            <a:miter lim="800000"/>
            <a:headEnd/>
            <a:tailEnd/>
          </a:ln>
        </p:spPr>
        <p:txBody>
          <a:bodyPr>
            <a:spAutoFit/>
          </a:bodyPr>
          <a:lstStyle/>
          <a:p>
            <a:pPr algn="ctr"/>
            <a:r>
              <a:rPr lang="en-US" sz="1200" dirty="0">
                <a:hlinkClick r:id="rId3"/>
              </a:rPr>
              <a:t>www.nma.gov.au/cook/artefact.php?id=354</a:t>
            </a:r>
            <a:endParaRPr lang="en-US" sz="1200" dirty="0"/>
          </a:p>
        </p:txBody>
      </p:sp>
      <p:sp>
        <p:nvSpPr>
          <p:cNvPr id="361476" name="Rectangle 5"/>
          <p:cNvSpPr>
            <a:spLocks noChangeArrowheads="1"/>
          </p:cNvSpPr>
          <p:nvPr/>
        </p:nvSpPr>
        <p:spPr bwMode="auto">
          <a:xfrm>
            <a:off x="1447800" y="4586514"/>
            <a:ext cx="4572000" cy="1246495"/>
          </a:xfrm>
          <a:prstGeom prst="rect">
            <a:avLst/>
          </a:prstGeom>
          <a:noFill/>
          <a:ln w="9525">
            <a:noFill/>
            <a:miter lim="800000"/>
            <a:headEnd/>
            <a:tailEnd/>
          </a:ln>
        </p:spPr>
        <p:txBody>
          <a:bodyPr>
            <a:spAutoFit/>
          </a:bodyPr>
          <a:lstStyle/>
          <a:p>
            <a:pPr algn="ctr">
              <a:lnSpc>
                <a:spcPct val="150000"/>
              </a:lnSpc>
            </a:pPr>
            <a:r>
              <a:rPr lang="en-US" b="1" dirty="0"/>
              <a:t>Digging stick</a:t>
            </a:r>
          </a:p>
          <a:p>
            <a:pPr algn="ctr"/>
            <a:r>
              <a:rPr lang="en-US" sz="1600" dirty="0"/>
              <a:t>New Hebrides (Vanuatu)</a:t>
            </a:r>
          </a:p>
          <a:p>
            <a:pPr algn="ctr"/>
            <a:r>
              <a:rPr lang="en-US" sz="1600" dirty="0"/>
              <a:t>wood, Vanuatu, l. 158 cm, d. 3.5 cm</a:t>
            </a:r>
          </a:p>
          <a:p>
            <a:pPr algn="ctr"/>
            <a:r>
              <a:rPr lang="en-US" sz="1600" dirty="0"/>
              <a:t>Museum of Australia, Canberra</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4"/>
          <p:cNvSpPr>
            <a:spLocks noChangeArrowheads="1"/>
          </p:cNvSpPr>
          <p:nvPr/>
        </p:nvSpPr>
        <p:spPr bwMode="auto">
          <a:xfrm>
            <a:off x="1981200" y="6339114"/>
            <a:ext cx="5181600" cy="276225"/>
          </a:xfrm>
          <a:prstGeom prst="rect">
            <a:avLst/>
          </a:prstGeom>
          <a:noFill/>
          <a:ln w="9525">
            <a:noFill/>
            <a:miter lim="800000"/>
            <a:headEnd/>
            <a:tailEnd/>
          </a:ln>
        </p:spPr>
        <p:txBody>
          <a:bodyPr>
            <a:spAutoFit/>
          </a:bodyPr>
          <a:lstStyle/>
          <a:p>
            <a:pPr algn="ctr"/>
            <a:r>
              <a:rPr lang="en-US" sz="1200" dirty="0">
                <a:hlinkClick r:id="rId2"/>
              </a:rPr>
              <a:t>www.samuseum.sa.gov.au/orig/tindale/K4/k4.htm</a:t>
            </a:r>
            <a:endParaRPr lang="en-US" sz="1200" dirty="0"/>
          </a:p>
        </p:txBody>
      </p:sp>
      <p:sp>
        <p:nvSpPr>
          <p:cNvPr id="362498" name="Rectangle 5"/>
          <p:cNvSpPr>
            <a:spLocks noChangeArrowheads="1"/>
          </p:cNvSpPr>
          <p:nvPr/>
        </p:nvSpPr>
        <p:spPr bwMode="auto">
          <a:xfrm>
            <a:off x="914400" y="5334000"/>
            <a:ext cx="7315200" cy="914400"/>
          </a:xfrm>
          <a:prstGeom prst="rect">
            <a:avLst/>
          </a:prstGeom>
          <a:noFill/>
          <a:ln w="9525">
            <a:noFill/>
            <a:miter lim="800000"/>
            <a:headEnd/>
            <a:tailEnd/>
          </a:ln>
        </p:spPr>
        <p:txBody>
          <a:bodyPr>
            <a:spAutoFit/>
          </a:bodyPr>
          <a:lstStyle/>
          <a:p>
            <a:pPr algn="ctr"/>
            <a:r>
              <a:rPr lang="en-US" b="1"/>
              <a:t>“Ngadadjara woman sharpening digging stick by rubbing away charred wood with scraper stone after having been used to dig up lerp scale from </a:t>
            </a:r>
            <a:r>
              <a:rPr lang="en-US" b="1" i="1"/>
              <a:t>mulga</a:t>
            </a:r>
            <a:r>
              <a:rPr lang="en-US" b="1"/>
              <a:t>, in the dish beside her.”</a:t>
            </a:r>
            <a:endParaRPr lang="en-US" sz="1600"/>
          </a:p>
        </p:txBody>
      </p:sp>
      <p:pic>
        <p:nvPicPr>
          <p:cNvPr id="362499" name="Picture 3"/>
          <p:cNvPicPr>
            <a:picLocks noChangeAspect="1" noChangeArrowheads="1"/>
          </p:cNvPicPr>
          <p:nvPr/>
        </p:nvPicPr>
        <p:blipFill>
          <a:blip r:embed="rId3" cstate="print"/>
          <a:srcRect/>
          <a:stretch>
            <a:fillRect/>
          </a:stretch>
        </p:blipFill>
        <p:spPr bwMode="auto">
          <a:xfrm>
            <a:off x="1371600" y="585788"/>
            <a:ext cx="6400800" cy="46720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3"/>
          <p:cNvSpPr>
            <a:spLocks noGrp="1" noChangeArrowheads="1"/>
          </p:cNvSpPr>
          <p:nvPr>
            <p:ph type="body" idx="1"/>
          </p:nvPr>
        </p:nvSpPr>
        <p:spPr>
          <a:xfrm>
            <a:off x="1049338" y="2798763"/>
            <a:ext cx="7340600" cy="2114550"/>
          </a:xfrm>
        </p:spPr>
        <p:txBody>
          <a:bodyPr>
            <a:spAutoFit/>
          </a:bodyPr>
          <a:lstStyle/>
          <a:p>
            <a:pPr marL="285750" indent="-285750" algn="ctr">
              <a:buFontTx/>
              <a:buNone/>
            </a:pPr>
            <a:r>
              <a:rPr lang="en-US" b="1" smtClean="0"/>
              <a:t>moving puts a premium </a:t>
            </a:r>
          </a:p>
          <a:p>
            <a:pPr marL="285750" indent="-285750" algn="ctr">
              <a:buFontTx/>
              <a:buNone/>
            </a:pPr>
            <a:r>
              <a:rPr lang="en-US" b="1" smtClean="0"/>
              <a:t>on multi-purpose tools</a:t>
            </a:r>
          </a:p>
          <a:p>
            <a:pPr marL="285750" indent="-285750" algn="ctr"/>
            <a:endParaRPr lang="en-US" sz="2400" b="1" smtClean="0"/>
          </a:p>
          <a:p>
            <a:pPr marL="285750" indent="-285750" algn="ctr"/>
            <a:r>
              <a:rPr lang="en-US" sz="2400" b="1" i="1" smtClean="0"/>
              <a:t>e.g</a:t>
            </a:r>
            <a:r>
              <a:rPr lang="en-US" sz="2400" b="1" smtClean="0"/>
              <a:t>., digging stick, blade tools . . .</a:t>
            </a:r>
            <a:r>
              <a:rPr lang="en-US" sz="2800" b="1" smtClean="0"/>
              <a:t> </a:t>
            </a:r>
          </a:p>
        </p:txBody>
      </p:sp>
      <p:sp>
        <p:nvSpPr>
          <p:cNvPr id="363522" name="Rectangle 4"/>
          <p:cNvSpPr>
            <a:spLocks noChangeArrowheads="1"/>
          </p:cNvSpPr>
          <p:nvPr/>
        </p:nvSpPr>
        <p:spPr bwMode="auto">
          <a:xfrm>
            <a:off x="1981200" y="6339114"/>
            <a:ext cx="5181600" cy="276225"/>
          </a:xfrm>
          <a:prstGeom prst="rect">
            <a:avLst/>
          </a:prstGeom>
          <a:noFill/>
          <a:ln w="9525">
            <a:noFill/>
            <a:miter lim="800000"/>
            <a:headEnd/>
            <a:tailEnd/>
          </a:ln>
        </p:spPr>
        <p:txBody>
          <a:bodyPr>
            <a:spAutoFit/>
          </a:bodyPr>
          <a:lstStyle/>
          <a:p>
            <a:pPr algn="ctr"/>
            <a:r>
              <a:rPr lang="en-US" sz="1200">
                <a:hlinkClick r:id="rId2"/>
              </a:rPr>
              <a:t>www.nma.gov.au/cook/artefact.php?id=354</a:t>
            </a:r>
            <a:endParaRPr lang="en-US" sz="120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3"/>
          <p:cNvSpPr>
            <a:spLocks noGrp="1" noChangeArrowheads="1"/>
          </p:cNvSpPr>
          <p:nvPr>
            <p:ph type="body" sz="half" idx="1"/>
          </p:nvPr>
        </p:nvSpPr>
        <p:spPr>
          <a:xfrm>
            <a:off x="990600" y="1828800"/>
            <a:ext cx="3810000" cy="4114800"/>
          </a:xfrm>
        </p:spPr>
        <p:txBody>
          <a:bodyPr/>
          <a:lstStyle/>
          <a:p>
            <a:pPr marL="285750" indent="-285750"/>
            <a:r>
              <a:rPr lang="en-US" sz="2400" b="1" i="1" smtClean="0"/>
              <a:t>The Desert People</a:t>
            </a:r>
          </a:p>
          <a:p>
            <a:pPr marL="285750" indent="-285750"/>
            <a:endParaRPr lang="en-US" i="1" smtClean="0"/>
          </a:p>
          <a:p>
            <a:pPr marL="285750" indent="-285750"/>
            <a:r>
              <a:rPr lang="en-US" b="1" smtClean="0"/>
              <a:t>“band” society</a:t>
            </a:r>
          </a:p>
        </p:txBody>
      </p:sp>
      <p:sp>
        <p:nvSpPr>
          <p:cNvPr id="364546" name="Rectangle 4"/>
          <p:cNvSpPr>
            <a:spLocks noGrp="1" noChangeArrowheads="1"/>
          </p:cNvSpPr>
          <p:nvPr>
            <p:ph type="body" sz="half" idx="2"/>
          </p:nvPr>
        </p:nvSpPr>
        <p:spPr>
          <a:xfrm>
            <a:off x="4895850" y="1828800"/>
            <a:ext cx="3810000" cy="4114800"/>
          </a:xfrm>
        </p:spPr>
        <p:txBody>
          <a:bodyPr/>
          <a:lstStyle/>
          <a:p>
            <a:pPr marL="285750" indent="-285750"/>
            <a:r>
              <a:rPr lang="en-US" sz="2400" b="1" i="1" smtClean="0"/>
              <a:t>The Hunters</a:t>
            </a:r>
          </a:p>
          <a:p>
            <a:pPr marL="285750" indent="-285750"/>
            <a:endParaRPr lang="en-US" i="1" smtClean="0"/>
          </a:p>
          <a:p>
            <a:pPr marL="285750" indent="-285750"/>
            <a:r>
              <a:rPr lang="en-US" b="1" smtClean="0"/>
              <a:t>“band” society</a:t>
            </a:r>
          </a:p>
          <a:p>
            <a:pPr marL="285750" indent="-285750"/>
            <a:endParaRPr lang="en-US" b="1" smtClean="0"/>
          </a:p>
        </p:txBody>
      </p:sp>
      <p:sp>
        <p:nvSpPr>
          <p:cNvPr id="1340422" name="Text Box 6"/>
          <p:cNvSpPr txBox="1">
            <a:spLocks noChangeArrowheads="1"/>
          </p:cNvSpPr>
          <p:nvPr/>
        </p:nvSpPr>
        <p:spPr bwMode="auto">
          <a:xfrm>
            <a:off x="1166813" y="4811713"/>
            <a:ext cx="6834187" cy="579437"/>
          </a:xfrm>
          <a:prstGeom prst="rect">
            <a:avLst/>
          </a:prstGeom>
          <a:noFill/>
          <a:ln w="9525">
            <a:noFill/>
            <a:miter lim="800000"/>
            <a:headEnd/>
            <a:tailEnd/>
          </a:ln>
        </p:spPr>
        <p:txBody>
          <a:bodyPr wrap="none">
            <a:spAutoFit/>
          </a:bodyPr>
          <a:lstStyle/>
          <a:p>
            <a:pPr eaLnBrk="0" hangingPunct="0"/>
            <a:r>
              <a:rPr lang="en-US" sz="3200" b="1"/>
              <a:t>most band societies are patrilineal</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42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1026"/>
          <p:cNvPicPr>
            <a:picLocks noChangeAspect="1" noChangeArrowheads="1"/>
          </p:cNvPicPr>
          <p:nvPr/>
        </p:nvPicPr>
        <p:blipFill>
          <a:blip r:embed="rId2" cstate="print"/>
          <a:srcRect/>
          <a:stretch>
            <a:fillRect/>
          </a:stretch>
        </p:blipFill>
        <p:spPr bwMode="auto">
          <a:xfrm>
            <a:off x="685800" y="1319126"/>
            <a:ext cx="7772400" cy="4381360"/>
          </a:xfrm>
          <a:prstGeom prst="rect">
            <a:avLst/>
          </a:prstGeom>
          <a:noFill/>
          <a:ln w="9525">
            <a:noFill/>
            <a:miter lim="800000"/>
            <a:headEnd/>
            <a:tailEnd/>
          </a:ln>
        </p:spPr>
      </p:pic>
      <p:sp>
        <p:nvSpPr>
          <p:cNvPr id="365570" name="Text Box 1029"/>
          <p:cNvSpPr txBox="1">
            <a:spLocks noChangeArrowheads="1"/>
          </p:cNvSpPr>
          <p:nvPr/>
        </p:nvSpPr>
        <p:spPr bwMode="auto">
          <a:xfrm>
            <a:off x="2895600" y="5791200"/>
            <a:ext cx="3279775" cy="457200"/>
          </a:xfrm>
          <a:prstGeom prst="rect">
            <a:avLst/>
          </a:prstGeom>
          <a:noFill/>
          <a:ln w="9525">
            <a:noFill/>
            <a:miter lim="800000"/>
            <a:headEnd/>
            <a:tailEnd/>
          </a:ln>
        </p:spPr>
        <p:txBody>
          <a:bodyPr wrap="none">
            <a:spAutoFit/>
          </a:bodyPr>
          <a:lstStyle/>
          <a:p>
            <a:pPr eaLnBrk="0" hangingPunct="0">
              <a:spcBef>
                <a:spcPct val="20000"/>
              </a:spcBef>
              <a:buClr>
                <a:schemeClr val="hlink"/>
              </a:buClr>
            </a:pPr>
            <a:r>
              <a:rPr kumimoji="1" lang="en-US" sz="2400" b="1">
                <a:latin typeface="Verdana" pitchFamily="34" charset="0"/>
              </a:rPr>
              <a:t>patrilineal kinship</a:t>
            </a:r>
          </a:p>
        </p:txBody>
      </p:sp>
      <p:sp>
        <p:nvSpPr>
          <p:cNvPr id="1436674" name="Rectangle 2"/>
          <p:cNvSpPr>
            <a:spLocks noChangeArrowheads="1"/>
          </p:cNvSpPr>
          <p:nvPr/>
        </p:nvSpPr>
        <p:spPr bwMode="auto">
          <a:xfrm>
            <a:off x="990600" y="685800"/>
            <a:ext cx="7313613" cy="228600"/>
          </a:xfrm>
          <a:prstGeom prst="rect">
            <a:avLst/>
          </a:prstGeom>
          <a:noFill/>
          <a:ln w="9525">
            <a:noFill/>
            <a:miter lim="800000"/>
            <a:headEnd/>
            <a:tailEnd/>
          </a:ln>
        </p:spPr>
        <p:txBody>
          <a:bodyPr anchor="ctr"/>
          <a:lstStyle/>
          <a:p>
            <a:pPr eaLnBrk="0" hangingPunct="0">
              <a:defRPr/>
            </a:pPr>
            <a:r>
              <a:rPr kumimoji="1" lang="en-US" sz="1600">
                <a:solidFill>
                  <a:srgbClr val="000000"/>
                </a:solidFill>
                <a:effectLst>
                  <a:outerShdw blurRad="38100" dist="38100" dir="2700000" algn="tl">
                    <a:srgbClr val="C0C0C0"/>
                  </a:outerShdw>
                </a:effectLst>
                <a:latin typeface="Verdana" pitchFamily="34" charset="0"/>
              </a:rPr>
              <a:t>Hunting / Gathering</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white">
  <a:themeElements>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white">
  <a:themeElements>
    <a:clrScheme name="1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white">
  <a:themeElements>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white">
  <a:themeElements>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white">
  <a:themeElements>
    <a:clrScheme name="8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8_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8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white">
  <a:themeElements>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white">
  <a:themeElements>
    <a:clrScheme name="1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white">
  <a:themeElements>
    <a:clrScheme name="1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white">
  <a:themeElements>
    <a:clrScheme name="1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white">
  <a:themeElements>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white">
  <a:themeElements>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white">
  <a:themeElements>
    <a:clrScheme name="4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4_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white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4_white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Meadow">
  <a:themeElements>
    <a:clrScheme name="7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7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7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7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9607</TotalTime>
  <Words>2663</Words>
  <Application>Microsoft Office PowerPoint</Application>
  <PresentationFormat>On-screen Show (4:3)</PresentationFormat>
  <Paragraphs>704</Paragraphs>
  <Slides>190</Slides>
  <Notes>71</Notes>
  <HiddenSlides>5</HiddenSlides>
  <MMClips>0</MMClips>
  <ScaleCrop>false</ScaleCrop>
  <HeadingPairs>
    <vt:vector size="4" baseType="variant">
      <vt:variant>
        <vt:lpstr>Theme</vt:lpstr>
      </vt:variant>
      <vt:variant>
        <vt:i4>29</vt:i4>
      </vt:variant>
      <vt:variant>
        <vt:lpstr>Slide Titles</vt:lpstr>
      </vt:variant>
      <vt:variant>
        <vt:i4>190</vt:i4>
      </vt:variant>
    </vt:vector>
  </HeadingPairs>
  <TitlesOfParts>
    <vt:vector size="219" baseType="lpstr">
      <vt:lpstr>white</vt:lpstr>
      <vt:lpstr>1_white</vt:lpstr>
      <vt:lpstr>Meadow</vt:lpstr>
      <vt:lpstr>1_Default Design</vt:lpstr>
      <vt:lpstr>Default Design</vt:lpstr>
      <vt:lpstr>Marble</vt:lpstr>
      <vt:lpstr>4_white</vt:lpstr>
      <vt:lpstr>7_Meadow</vt:lpstr>
      <vt:lpstr>3_Default Design</vt:lpstr>
      <vt:lpstr>13_Default Design</vt:lpstr>
      <vt:lpstr>2_Default Design</vt:lpstr>
      <vt:lpstr>4_Default Design</vt:lpstr>
      <vt:lpstr>5_Default Design</vt:lpstr>
      <vt:lpstr>1_Meadow</vt:lpstr>
      <vt:lpstr>3_white</vt:lpstr>
      <vt:lpstr>5_white</vt:lpstr>
      <vt:lpstr>7_white</vt:lpstr>
      <vt:lpstr>8_white</vt:lpstr>
      <vt:lpstr>9_white</vt:lpstr>
      <vt:lpstr>6_Default Design</vt:lpstr>
      <vt:lpstr>7_Default Design</vt:lpstr>
      <vt:lpstr>10_white</vt:lpstr>
      <vt:lpstr>2_white</vt:lpstr>
      <vt:lpstr>11_white</vt:lpstr>
      <vt:lpstr>6_white</vt:lpstr>
      <vt:lpstr>8_Default Design</vt:lpstr>
      <vt:lpstr>10_Default Design</vt:lpstr>
      <vt:lpstr>11_Default Design</vt:lpstr>
      <vt:lpstr>12_Default Design</vt:lpstr>
      <vt:lpstr>PowerPoint Presentation</vt:lpstr>
      <vt:lpstr>PowerPoint Presentation</vt:lpstr>
      <vt:lpstr>PowerPoint Presentation</vt:lpstr>
      <vt:lpstr>PowerPoint Presentation</vt:lpstr>
      <vt:lpstr>Glossary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Hunting / Gathering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G. Roufs</dc:creator>
  <cp:lastModifiedBy>Tim Roufs</cp:lastModifiedBy>
  <cp:revision>809</cp:revision>
  <dcterms:created xsi:type="dcterms:W3CDTF">2000-06-25T20:57:16Z</dcterms:created>
  <dcterms:modified xsi:type="dcterms:W3CDTF">2012-11-30T20:28:51Z</dcterms:modified>
</cp:coreProperties>
</file>