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Layouts/slideLayout152.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4922" r:id="rId7"/>
    <p:sldMasterId id="2147484958" r:id="rId8"/>
    <p:sldMasterId id="2147485044" r:id="rId9"/>
    <p:sldMasterId id="2147485104" r:id="rId10"/>
    <p:sldMasterId id="2147485116" r:id="rId11"/>
    <p:sldMasterId id="2147485152" r:id="rId12"/>
    <p:sldMasterId id="2147485273" r:id="rId13"/>
    <p:sldMasterId id="2147485417" r:id="rId14"/>
    <p:sldMasterId id="2147485429" r:id="rId15"/>
    <p:sldMasterId id="2147485441" r:id="rId16"/>
    <p:sldMasterId id="2147485573" r:id="rId17"/>
    <p:sldMasterId id="2147485587" r:id="rId18"/>
    <p:sldMasterId id="2147485684" r:id="rId19"/>
  </p:sldMasterIdLst>
  <p:notesMasterIdLst>
    <p:notesMasterId r:id="rId109"/>
  </p:notesMasterIdLst>
  <p:handoutMasterIdLst>
    <p:handoutMasterId r:id="rId110"/>
  </p:handoutMasterIdLst>
  <p:sldIdLst>
    <p:sldId id="1346" r:id="rId20"/>
    <p:sldId id="1153" r:id="rId21"/>
    <p:sldId id="1154" r:id="rId22"/>
    <p:sldId id="1155" r:id="rId23"/>
    <p:sldId id="1156" r:id="rId24"/>
    <p:sldId id="1157" r:id="rId25"/>
    <p:sldId id="1158" r:id="rId26"/>
    <p:sldId id="1159" r:id="rId27"/>
    <p:sldId id="1160" r:id="rId28"/>
    <p:sldId id="1243" r:id="rId29"/>
    <p:sldId id="1106" r:id="rId30"/>
    <p:sldId id="1351" r:id="rId31"/>
    <p:sldId id="1107" r:id="rId32"/>
    <p:sldId id="1102" r:id="rId33"/>
    <p:sldId id="1349" r:id="rId34"/>
    <p:sldId id="1348" r:id="rId35"/>
    <p:sldId id="1350" r:id="rId36"/>
    <p:sldId id="1352" r:id="rId37"/>
    <p:sldId id="1353" r:id="rId38"/>
    <p:sldId id="1161" r:id="rId39"/>
    <p:sldId id="1105" r:id="rId40"/>
    <p:sldId id="1162" r:id="rId41"/>
    <p:sldId id="1163" r:id="rId42"/>
    <p:sldId id="582" r:id="rId43"/>
    <p:sldId id="1172" r:id="rId44"/>
    <p:sldId id="1244" r:id="rId45"/>
    <p:sldId id="1173" r:id="rId46"/>
    <p:sldId id="1174" r:id="rId47"/>
    <p:sldId id="1212" r:id="rId48"/>
    <p:sldId id="1176" r:id="rId49"/>
    <p:sldId id="1354" r:id="rId50"/>
    <p:sldId id="1178" r:id="rId51"/>
    <p:sldId id="1179" r:id="rId52"/>
    <p:sldId id="1180" r:id="rId53"/>
    <p:sldId id="1181" r:id="rId54"/>
    <p:sldId id="1182" r:id="rId55"/>
    <p:sldId id="1183" r:id="rId56"/>
    <p:sldId id="1184" r:id="rId57"/>
    <p:sldId id="1185" r:id="rId58"/>
    <p:sldId id="1261" r:id="rId59"/>
    <p:sldId id="1186" r:id="rId60"/>
    <p:sldId id="1187" r:id="rId61"/>
    <p:sldId id="1188" r:id="rId62"/>
    <p:sldId id="1189" r:id="rId63"/>
    <p:sldId id="1190" r:id="rId64"/>
    <p:sldId id="1191" r:id="rId65"/>
    <p:sldId id="1192" r:id="rId66"/>
    <p:sldId id="1211" r:id="rId67"/>
    <p:sldId id="1193" r:id="rId68"/>
    <p:sldId id="1256" r:id="rId69"/>
    <p:sldId id="1194" r:id="rId70"/>
    <p:sldId id="1195" r:id="rId71"/>
    <p:sldId id="1196" r:id="rId72"/>
    <p:sldId id="1197" r:id="rId73"/>
    <p:sldId id="1198" r:id="rId74"/>
    <p:sldId id="1199" r:id="rId75"/>
    <p:sldId id="1200" r:id="rId76"/>
    <p:sldId id="1201" r:id="rId77"/>
    <p:sldId id="1257" r:id="rId78"/>
    <p:sldId id="1203" r:id="rId79"/>
    <p:sldId id="1204" r:id="rId80"/>
    <p:sldId id="1205" r:id="rId81"/>
    <p:sldId id="1206" r:id="rId82"/>
    <p:sldId id="1207" r:id="rId83"/>
    <p:sldId id="1208" r:id="rId84"/>
    <p:sldId id="1104" r:id="rId85"/>
    <p:sldId id="1209" r:id="rId86"/>
    <p:sldId id="1210" r:id="rId87"/>
    <p:sldId id="589" r:id="rId88"/>
    <p:sldId id="590" r:id="rId89"/>
    <p:sldId id="591" r:id="rId90"/>
    <p:sldId id="875" r:id="rId91"/>
    <p:sldId id="864" r:id="rId92"/>
    <p:sldId id="865" r:id="rId93"/>
    <p:sldId id="866" r:id="rId94"/>
    <p:sldId id="867" r:id="rId95"/>
    <p:sldId id="1213" r:id="rId96"/>
    <p:sldId id="1214" r:id="rId97"/>
    <p:sldId id="1215" r:id="rId98"/>
    <p:sldId id="1216" r:id="rId99"/>
    <p:sldId id="1217" r:id="rId100"/>
    <p:sldId id="1218" r:id="rId101"/>
    <p:sldId id="1219" r:id="rId102"/>
    <p:sldId id="1220" r:id="rId103"/>
    <p:sldId id="1221" r:id="rId104"/>
    <p:sldId id="1222" r:id="rId105"/>
    <p:sldId id="1223" r:id="rId106"/>
    <p:sldId id="1224" r:id="rId107"/>
    <p:sldId id="1347"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FF"/>
    <a:srgbClr val="000000"/>
    <a:srgbClr val="000600"/>
    <a:srgbClr val="BADDE1"/>
    <a:srgbClr val="91E3B0"/>
    <a:srgbClr val="D79694"/>
    <a:srgbClr val="64D890"/>
    <a:srgbClr val="FF1B3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8" autoAdjust="0"/>
    <p:restoredTop sz="94660"/>
  </p:normalViewPr>
  <p:slideViewPr>
    <p:cSldViewPr snapToGrid="0">
      <p:cViewPr>
        <p:scale>
          <a:sx n="66" d="100"/>
          <a:sy n="66" d="100"/>
        </p:scale>
        <p:origin x="-492" y="-216"/>
      </p:cViewPr>
      <p:guideLst>
        <p:guide orient="horz" pos="211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514"/>
    </p:cViewPr>
  </p:sorterViewPr>
  <p:notesViewPr>
    <p:cSldViewPr snapToGrid="0">
      <p:cViewPr varScale="1">
        <p:scale>
          <a:sx n="37" d="100"/>
          <a:sy n="37" d="100"/>
        </p:scale>
        <p:origin x="-1470"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07" Type="http://schemas.openxmlformats.org/officeDocument/2006/relationships/slide" Target="slides/slide88.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87" Type="http://schemas.openxmlformats.org/officeDocument/2006/relationships/slide" Target="slides/slide68.xml"/><Relationship Id="rId102" Type="http://schemas.openxmlformats.org/officeDocument/2006/relationships/slide" Target="slides/slide83.xml"/><Relationship Id="rId110"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slide" Target="slides/slide63.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notesMaster" Target="notesMasters/notesMaster1.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a:t>
            </a:fld>
            <a:endParaRPr lang="en-US" sz="1200">
              <a:solidFill>
                <a:srgbClr val="000000"/>
              </a:solidFill>
              <a:latin typeface="Verdan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37</a:t>
            </a:fld>
            <a:endParaRPr lang="en-US" sz="1200">
              <a:solidFill>
                <a:srgbClr val="000000"/>
              </a:solidFill>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38</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39</a:t>
            </a:fld>
            <a:endParaRPr lang="en-US" sz="120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40</a:t>
            </a:fld>
            <a:endParaRPr lang="en-US" sz="1200">
              <a:solidFill>
                <a:srgbClr val="000000"/>
              </a:solidFill>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A00D881-7227-47ED-BFBA-9FFED55514C8}" type="slidenum">
              <a:rPr lang="en-US" sz="1200">
                <a:solidFill>
                  <a:srgbClr val="000000"/>
                </a:solidFill>
                <a:latin typeface="Verdana" pitchFamily="34" charset="0"/>
              </a:rPr>
              <a:pPr algn="r"/>
              <a:t>41</a:t>
            </a:fld>
            <a:endParaRPr lang="en-US" sz="1200">
              <a:solidFill>
                <a:srgbClr val="000000"/>
              </a:solidFill>
              <a:latin typeface="Verdana"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60</a:t>
            </a:fld>
            <a:endParaRPr lang="en-US" sz="1200" baseline="300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61</a:t>
            </a:fld>
            <a:endParaRPr lang="en-US" sz="1200" baseline="300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62</a:t>
            </a:fld>
            <a:endParaRPr lang="en-US" sz="1200" baseline="300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12</a:t>
            </a:fld>
            <a:endParaRPr lang="en-US" sz="1200">
              <a:solidFill>
                <a:srgbClr val="000000"/>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65</a:t>
            </a:fld>
            <a:endParaRPr lang="en-US" sz="1200" baseline="300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66</a:t>
            </a:fld>
            <a:endParaRPr lang="en-US" sz="1200">
              <a:solidFill>
                <a:prstClr val="black"/>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70</a:t>
            </a:fld>
            <a:endParaRPr lang="en-US" sz="1200">
              <a:solidFill>
                <a:srgbClr val="000000"/>
              </a:solidFill>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71</a:t>
            </a:fld>
            <a:endParaRPr lang="en-US" sz="1200">
              <a:solidFill>
                <a:srgbClr val="000000"/>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74</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76</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80</a:t>
            </a:fld>
            <a:endParaRPr lang="en-US" sz="120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a:t>
            </a:fld>
            <a:endParaRPr lang="en-US" sz="1200">
              <a:solidFill>
                <a:srgbClr val="000000"/>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81</a:t>
            </a:fld>
            <a:endParaRPr lang="en-US" sz="1200">
              <a:solidFill>
                <a:srgbClr val="000000"/>
              </a:solidFill>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82</a:t>
            </a:fld>
            <a:endParaRPr lang="en-US" sz="1200">
              <a:solidFill>
                <a:srgbClr val="000000"/>
              </a:solidFill>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83</a:t>
            </a:fld>
            <a:endParaRPr lang="en-US" sz="1200">
              <a:solidFill>
                <a:srgbClr val="000000"/>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84</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85</a:t>
            </a:fld>
            <a:endParaRPr kumimoji="1" lang="en-US" b="1" i="1" smtClean="0">
              <a:solidFill>
                <a:srgbClr val="FF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86</a:t>
            </a:fld>
            <a:endParaRPr kumimoji="1" lang="en-US" b="1" i="1" smtClean="0">
              <a:solidFill>
                <a:srgbClr val="FF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87</a:t>
            </a:fld>
            <a:endParaRPr kumimoji="1" lang="en-US" b="1" i="1" smtClean="0">
              <a:solidFill>
                <a:srgbClr val="FF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88</a:t>
            </a:fld>
            <a:endParaRPr kumimoji="1" lang="en-US" b="1" i="1" smtClean="0">
              <a:solidFill>
                <a:srgbClr val="FF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2C148FEF-DB8D-421E-B696-A5A74C8F24F7}" type="slidenum">
              <a:rPr lang="en-US" smtClean="0">
                <a:solidFill>
                  <a:prstClr val="black"/>
                </a:solidFill>
              </a:rPr>
              <a:pPr/>
              <a:t>14</a:t>
            </a:fld>
            <a:endParaRPr lang="en-US"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53BA636-FF0E-4E06-A222-41C6C197049F}" type="slidenum">
              <a:rPr lang="en-US" sz="1200">
                <a:solidFill>
                  <a:srgbClr val="000000"/>
                </a:solidFill>
                <a:latin typeface="Verdana" pitchFamily="34" charset="0"/>
              </a:rPr>
              <a:pPr algn="r"/>
              <a:t>31</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32</a:t>
            </a:fld>
            <a:endParaRPr lang="en-US" sz="1200">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34</a:t>
            </a:fld>
            <a:endParaRPr lang="en-US" sz="1200">
              <a:solidFill>
                <a:srgbClr val="000000"/>
              </a:solidFill>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35</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36</a:t>
            </a:fld>
            <a:endParaRPr lang="en-US" sz="1200">
              <a:solidFill>
                <a:srgbClr val="000000"/>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1"/>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2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7" y="274651"/>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38"/>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27464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60"/>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30"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17"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51"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8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A1FFA3F-0529-47EE-AF88-438232F16B2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6C6797D-333A-4C39-B5D1-96373ADC429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CA95195-6071-4C8F-85D5-A9298C7D7ED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92821-B1E5-4D3E-ABF9-D495292D418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32446-A9E8-4F0F-A87F-856B24F33D8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51BE6C5-F862-431A-A625-9D1A8DC307D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2E96AE-28E5-4C2B-814A-AC280434BA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94B4F53-C1EF-4049-9C80-91A8783D320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63A11C-B25D-46F8-B798-36A813BEB91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4ECC4B-5B79-4AE2-AF62-15C7F2F1D6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C7806D5-08C1-41C8-BE9F-898D222DB9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17" Type="http://schemas.openxmlformats.org/officeDocument/2006/relationships/image" Target="../media/image7.png"/><Relationship Id="rId2" Type="http://schemas.openxmlformats.org/officeDocument/2006/relationships/slideLayout" Target="../slideLayouts/slideLayout103.xml"/><Relationship Id="rId16" Type="http://schemas.openxmlformats.org/officeDocument/2006/relationships/image" Target="../media/image6.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5.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E51E057-6A53-4F59-9C55-C20B5AE82C4E}"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latin typeface="Arial" charset="0"/>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latin typeface="Arial" charset="0"/>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latin typeface="Arial" charset="0"/>
              </a:rPr>
              <a:pPr>
                <a:defRPr/>
              </a:pPr>
              <a:t>‹#›</a:t>
            </a:fld>
            <a:endParaRPr lang="en-US">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574" r:id="rId1"/>
    <p:sldLayoutId id="2147485575" r:id="rId2"/>
    <p:sldLayoutId id="2147485576" r:id="rId3"/>
    <p:sldLayoutId id="2147485577" r:id="rId4"/>
    <p:sldLayoutId id="2147485578" r:id="rId5"/>
    <p:sldLayoutId id="2147485579" r:id="rId6"/>
    <p:sldLayoutId id="2147485580" r:id="rId7"/>
    <p:sldLayoutId id="2147485581" r:id="rId8"/>
    <p:sldLayoutId id="2147485582" r:id="rId9"/>
    <p:sldLayoutId id="2147485583" r:id="rId10"/>
    <p:sldLayoutId id="2147485584" r:id="rId11"/>
    <p:sldLayoutId id="2147485585" r:id="rId12"/>
    <p:sldLayoutId id="21474855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7" r:id="rId10"/>
    <p:sldLayoutId id="21474855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E51E057-6A53-4F59-9C55-C20B5AE82C4E}" type="slidenum">
              <a:rPr kumimoji="1" lang="en-US" i="1">
                <a:solidFill>
                  <a:srgbClr val="000000"/>
                </a:solidFill>
                <a:latin typeface="Arial" charset="0"/>
              </a:rPr>
              <a:pPr eaLnBrk="0" hangingPunct="0">
                <a:defRPr/>
              </a:pPr>
              <a:t>‹#›</a:t>
            </a:fld>
            <a:endParaRPr kumimoji="1" lang="en-US" i="1">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4931" r:id="rId9"/>
    <p:sldLayoutId id="2147484932" r:id="rId10"/>
    <p:sldLayoutId id="2147484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rtl="0" fontAlgn="base">
              <a:spcAft>
                <a:spcPct val="0"/>
              </a:spcAft>
              <a:defRPr/>
            </a:pPr>
            <a:endParaRPr lang="en-US" kern="1200">
              <a:solidFill>
                <a:srgbClr val="000000"/>
              </a:solidFill>
              <a:latin typeface="Arial"/>
              <a:ea typeface="+mn-ea"/>
              <a:cs typeface="+mn-cs"/>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rtl="0" fontAlgn="base">
              <a:spcAft>
                <a:spcPct val="0"/>
              </a:spcAft>
              <a:defRPr/>
            </a:pPr>
            <a:endParaRPr lang="en-US" kern="1200">
              <a:solidFill>
                <a:srgbClr val="000000"/>
              </a:solidFill>
              <a:latin typeface="Arial"/>
              <a:ea typeface="+mn-ea"/>
              <a:cs typeface="+mn-cs"/>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rtl="0" fontAlgn="base">
              <a:spcAft>
                <a:spcPct val="0"/>
              </a:spcAft>
              <a:defRPr/>
            </a:pPr>
            <a:fld id="{0F60B05A-8A16-494C-9CA8-394F783BFA15}" type="slidenum">
              <a:rPr lang="en-US" kern="1200">
                <a:solidFill>
                  <a:srgbClr val="000000"/>
                </a:solidFill>
                <a:latin typeface="Arial"/>
                <a:ea typeface="+mn-ea"/>
                <a:cs typeface="+mn-cs"/>
              </a:rPr>
              <a:pPr rtl="0" fontAlgn="base">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11.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1.xml"/><Relationship Id="rId1" Type="http://schemas.openxmlformats.org/officeDocument/2006/relationships/slideLayout" Target="../slideLayouts/slideLayout9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2.xml"/><Relationship Id="rId1" Type="http://schemas.openxmlformats.org/officeDocument/2006/relationships/slideLayout" Target="../slideLayouts/slideLayout9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news.bbc.co.uk/2/hi/science/nature/8195762.stm" TargetMode="External"/><Relationship Id="rId2" Type="http://schemas.openxmlformats.org/officeDocument/2006/relationships/notesSlide" Target="../notesSlides/notesSlide3.xml"/><Relationship Id="rId1" Type="http://schemas.openxmlformats.org/officeDocument/2006/relationships/slideLayout" Target="../slideLayouts/slideLayout9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xml"/><Relationship Id="rId1" Type="http://schemas.openxmlformats.org/officeDocument/2006/relationships/slideLayout" Target="../slideLayouts/slideLayout15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news.bbc.co.uk/2/hi/science/nature/8206151.stm" TargetMode="Externa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27.png"/><Relationship Id="rId4" Type="http://schemas.openxmlformats.org/officeDocument/2006/relationships/hyperlink" Target="http://rawstory.com/news/afp/Bush_says_Iraq_war_about_al_Qaeda_07242007.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28.png"/><Relationship Id="rId4" Type="http://schemas.openxmlformats.org/officeDocument/2006/relationships/hyperlink" Target="http://news.aol.com/political-machine/2008/09/02/sarah-palin-iraq-war-gods-plan/"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29.png"/><Relationship Id="rId4" Type="http://schemas.openxmlformats.org/officeDocument/2006/relationships/hyperlink" Target="http://news.aol.com/political-machine/2008/09/02/sarah-palin-iraq-war-gods-plan/"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news.aol.com/political-machine/2008/09/02/sarah-palin-iraq-war-gods-pla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news.aol.com/political-machine/2008/09/02/sarah-palin-iraq-war-gods-pla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32.png"/><Relationship Id="rId4" Type="http://schemas.openxmlformats.org/officeDocument/2006/relationships/hyperlink" Target="http://en.wikipedia.org/wiki/Crusad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hyperlink" Target="http://en.wikipedia.org/wiki/Joan_of_arc"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thecaucus.blogs.nytimes.com/2010/02/19/pawlentys-principles-gods-in-charg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hyperlink" Target="http://en.wikipedia.org/wiki/Crusade"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hyperlink" Target="http://www.abc.net.au/news/stories/2007/09/17/2034283.htm"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en.wikipedia.org/wiki/The_Two_Cultur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39.png"/><Relationship Id="rId1" Type="http://schemas.openxmlformats.org/officeDocument/2006/relationships/slideLayout" Target="../slideLayouts/slideLayout119.xml"/><Relationship Id="rId4" Type="http://schemas.openxmlformats.org/officeDocument/2006/relationships/hyperlink" Target="http://en.wikipedia.org/wiki/Multivitamin"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hyperlink" Target="http://www.mocpages.com/moc.php/30406" TargetMode="External"/><Relationship Id="rId2" Type="http://schemas.openxmlformats.org/officeDocument/2006/relationships/notesSlide" Target="../notesSlides/notesSlide17.xml"/><Relationship Id="rId1" Type="http://schemas.openxmlformats.org/officeDocument/2006/relationships/slideLayout" Target="../slideLayouts/slideLayout163.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8.xml"/><Relationship Id="rId1" Type="http://schemas.openxmlformats.org/officeDocument/2006/relationships/slideLayout" Target="../slideLayouts/slideLayout163.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9.xml"/><Relationship Id="rId1" Type="http://schemas.openxmlformats.org/officeDocument/2006/relationships/slideLayout" Target="../slideLayouts/slideLayout163.xml"/><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20.xml"/><Relationship Id="rId1" Type="http://schemas.openxmlformats.org/officeDocument/2006/relationships/slideLayout" Target="../slideLayouts/slideLayout163.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21.xml"/><Relationship Id="rId1" Type="http://schemas.openxmlformats.org/officeDocument/2006/relationships/slideLayout" Target="../slideLayouts/slideLayout174.xml"/><Relationship Id="rId4" Type="http://schemas.openxmlformats.org/officeDocument/2006/relationships/image" Target="../media/image4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4.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hyperlink" Target="http://www.cultural-materialism.org/cultural-materialism/"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wenatcheeworld.com/apps/pbcs.dll/article?AID=/20080122/FOOD/373497927/1030/rss103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1.xml"/><Relationship Id="rId1" Type="http://schemas.openxmlformats.org/officeDocument/2006/relationships/slideLayout" Target="../slideLayouts/slideLayout42.xml"/><Relationship Id="rId5" Type="http://schemas.openxmlformats.org/officeDocument/2006/relationships/image" Target="../media/image53.png"/><Relationship Id="rId4" Type="http://schemas.openxmlformats.org/officeDocument/2006/relationships/hyperlink" Target="http://www.cafepress.com/metalstar.71120928"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54.png"/><Relationship Id="rId4" Type="http://schemas.openxmlformats.org/officeDocument/2006/relationships/hyperlink" Target="http://en.wikipedia.org/wiki/Exorcism"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hyperlink" Target="http://en.wikipedia.org/wiki/Exorcis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34.xml"/><Relationship Id="rId1" Type="http://schemas.openxmlformats.org/officeDocument/2006/relationships/slideLayout" Target="../slideLayouts/slideLayout64.xml"/><Relationship Id="rId4" Type="http://schemas.openxmlformats.org/officeDocument/2006/relationships/image" Target="../media/image56.png"/></Relationships>
</file>

<file path=ppt/slides/_rels/slide86.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35.xml"/><Relationship Id="rId1" Type="http://schemas.openxmlformats.org/officeDocument/2006/relationships/slideLayout" Target="../slideLayouts/slideLayout64.xml"/><Relationship Id="rId5" Type="http://schemas.openxmlformats.org/officeDocument/2006/relationships/image" Target="../media/image58.png"/><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36.xml"/><Relationship Id="rId1" Type="http://schemas.openxmlformats.org/officeDocument/2006/relationships/slideLayout" Target="../slideLayouts/slideLayout64.xml"/><Relationship Id="rId4" Type="http://schemas.openxmlformats.org/officeDocument/2006/relationships/image" Target="../media/image59.png"/></Relationships>
</file>

<file path=ppt/slides/_rels/slide88.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37.xml"/><Relationship Id="rId1" Type="http://schemas.openxmlformats.org/officeDocument/2006/relationships/slideLayout" Target="../slideLayouts/slideLayout64.xml"/><Relationship Id="rId4" Type="http://schemas.openxmlformats.org/officeDocument/2006/relationships/image" Target="../media/image6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2620635" y="667656"/>
            <a:ext cx="3860800" cy="5486400"/>
          </a:xfrm>
          <a:prstGeom prst="rect">
            <a:avLst/>
          </a:prstGeom>
          <a:noFill/>
          <a:ln w="12700">
            <a:solidFill>
              <a:srgbClr val="000000"/>
            </a:solidFill>
            <a:miter lim="800000"/>
            <a:headEnd/>
            <a:tailEnd/>
          </a:ln>
        </p:spPr>
      </p:pic>
      <p:sp>
        <p:nvSpPr>
          <p:cNvPr id="11" name="Rectangle 2051"/>
          <p:cNvSpPr>
            <a:spLocks noChangeArrowheads="1"/>
          </p:cNvSpPr>
          <p:nvPr/>
        </p:nvSpPr>
        <p:spPr bwMode="auto">
          <a:xfrm>
            <a:off x="8064" y="0"/>
            <a:ext cx="9144000" cy="6858000"/>
          </a:xfrm>
          <a:prstGeom prst="rect">
            <a:avLst/>
          </a:prstGeom>
          <a:solidFill>
            <a:srgbClr val="D45116">
              <a:alpha val="50000"/>
            </a:srgbClr>
          </a:solidFill>
          <a:ln w="9525">
            <a:noFill/>
            <a:miter lim="800000"/>
            <a:headEnd/>
            <a:tailEnd/>
          </a:ln>
        </p:spPr>
        <p:txBody>
          <a:bodyPr wrap="square" anchor="ctr">
            <a:noAutofit/>
          </a:bodyPr>
          <a:lstStyle/>
          <a:p>
            <a:pPr algn="ctr" eaLnBrk="0" hangingPunct="0">
              <a:lnSpc>
                <a:spcPct val="120000"/>
              </a:lnSpc>
              <a:spcBef>
                <a:spcPts val="500"/>
              </a:spcBef>
              <a:spcAft>
                <a:spcPts val="500"/>
              </a:spcAft>
            </a:pPr>
            <a:endParaRPr kumimoji="1" lang="en-US" sz="4400" b="1" i="1" dirty="0">
              <a:solidFill>
                <a:srgbClr val="000000"/>
              </a:solidFill>
              <a:latin typeface="Verdana" pitchFamily="34" charset="0"/>
            </a:endParaRPr>
          </a:p>
        </p:txBody>
      </p:sp>
      <p:sp>
        <p:nvSpPr>
          <p:cNvPr id="14" name="Rectangle 13"/>
          <p:cNvSpPr>
            <a:spLocks noChangeArrowheads="1"/>
          </p:cNvSpPr>
          <p:nvPr/>
        </p:nvSpPr>
        <p:spPr bwMode="auto">
          <a:xfrm>
            <a:off x="3581805" y="5548086"/>
            <a:ext cx="1961847" cy="600164"/>
          </a:xfrm>
          <a:prstGeom prst="rect">
            <a:avLst/>
          </a:prstGeom>
          <a:noFill/>
          <a:ln w="9525">
            <a:noFill/>
            <a:miter lim="800000"/>
            <a:headEnd/>
            <a:tailEnd/>
          </a:ln>
        </p:spPr>
        <p:txBody>
          <a:bodyPr wrap="square">
            <a:spAutoFit/>
          </a:bodyPr>
          <a:lstStyle/>
          <a:p>
            <a:pPr algn="ctr" eaLnBrk="0" fontAlgn="auto" hangingPunct="0">
              <a:spcBef>
                <a:spcPts val="0"/>
              </a:spcBef>
              <a:spcAft>
                <a:spcPts val="0"/>
              </a:spcAft>
            </a:pPr>
            <a:r>
              <a:rPr kumimoji="1" lang="en-US" sz="2400" b="1" i="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Tim Roufs</a:t>
            </a:r>
          </a:p>
          <a:p>
            <a:pPr algn="ctr" eaLnBrk="0" fontAlgn="auto" hangingPunct="0">
              <a:spcBef>
                <a:spcPts val="0"/>
              </a:spcBef>
              <a:spcAft>
                <a:spcPts val="0"/>
              </a:spcAft>
            </a:pPr>
            <a:r>
              <a:rPr lang="en-US" sz="900" b="1" kern="0" dirty="0" smtClean="0">
                <a:solidFill>
                  <a:srgbClr val="000000"/>
                </a:solidFill>
                <a:latin typeface="Arial" charset="0"/>
              </a:rPr>
              <a:t>© 2010</a:t>
            </a:r>
            <a:endParaRPr kumimoji="1" lang="en-US" sz="900" kern="0" dirty="0">
              <a:solidFill>
                <a:srgbClr val="FFFFFF"/>
              </a:solidFill>
              <a:latin typeface="Arial" charset="0"/>
            </a:endParaRPr>
          </a:p>
        </p:txBody>
      </p:sp>
      <p:sp>
        <p:nvSpPr>
          <p:cNvPr id="10" name="Rectangle 9"/>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Three Major</a:t>
            </a:r>
          </a:p>
          <a:p>
            <a:pPr marL="2400300" indent="-2400300" algn="ctr" eaLnBrk="0" hangingPunct="0">
              <a:defRPr/>
            </a:pPr>
            <a:r>
              <a:rPr kumimoji="1" lang="en-US" sz="4800" b="1" i="1"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Parennial</a:t>
            </a:r>
            <a:endPar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4800" b="1" i="1"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Debtes</a:t>
            </a: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 </a:t>
            </a:r>
          </a:p>
          <a:p>
            <a:pPr marL="2400300" indent="-2400300" algn="ctr" eaLnBrk="0" hangingPunct="0">
              <a:defRPr/>
            </a:pPr>
            <a:endPar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marL="2400300" indent="-2400300" algn="ctr" eaLnBrk="0" hangingPunct="0">
              <a:defRPr/>
            </a:pP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re Cultural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FF0000"/>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98408" y="2452699"/>
            <a:ext cx="5762625" cy="2062103"/>
          </a:xfrm>
          <a:prstGeom prst="rect">
            <a:avLst/>
          </a:prstGeom>
          <a:solidFill>
            <a:schemeClr val="bg1"/>
          </a:solidFill>
          <a:ln w="76200">
            <a:solidFill>
              <a:schemeClr val="tx1"/>
            </a:solidFill>
            <a:miter lim="800000"/>
            <a:headEnd/>
            <a:tailEnd/>
          </a:ln>
        </p:spPr>
        <p:txBody>
          <a:bodyPr>
            <a:spAutoFit/>
          </a:bodyPr>
          <a:lstStyle/>
          <a:p>
            <a:pPr algn="ctr"/>
            <a:endParaRPr lang="en-US" sz="3200" b="1" dirty="0">
              <a:solidFill>
                <a:srgbClr val="000000"/>
              </a:solidFill>
            </a:endParaRPr>
          </a:p>
          <a:p>
            <a:pPr algn="ctr"/>
            <a:r>
              <a:rPr lang="en-US" sz="3200" b="1" dirty="0" smtClean="0">
                <a:solidFill>
                  <a:srgbClr val="000000"/>
                </a:solidFill>
              </a:rPr>
              <a:t>WORKING</a:t>
            </a:r>
          </a:p>
          <a:p>
            <a:pPr algn="ctr"/>
            <a:r>
              <a:rPr lang="en-US" sz="3200" b="1" dirty="0" smtClean="0">
                <a:solidFill>
                  <a:srgbClr val="000000"/>
                </a:solidFill>
              </a:rPr>
              <a:t>Anth of Food</a:t>
            </a:r>
          </a:p>
          <a:p>
            <a:pPr algn="ctr"/>
            <a:endParaRPr lang="en-US" sz="3200"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408002" name="Picture 2"/>
          <p:cNvPicPr>
            <a:picLocks noChangeAspect="1" noChangeArrowheads="1"/>
          </p:cNvPicPr>
          <p:nvPr/>
        </p:nvPicPr>
        <p:blipFill>
          <a:blip r:embed="rId4" cstate="print"/>
          <a:srcRect/>
          <a:stretch>
            <a:fillRect/>
          </a:stretch>
        </p:blipFill>
        <p:spPr bwMode="auto">
          <a:xfrm>
            <a:off x="682170"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latin typeface="Arial" charset="0"/>
                <a:hlinkClick r:id="rId3"/>
              </a:rPr>
              <a:t>http://news.bbc.co.uk/2/hi/health/7820042.stm</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219037" y="6397625"/>
            <a:ext cx="2678938" cy="215444"/>
          </a:xfrm>
          <a:prstGeom prst="rect">
            <a:avLst/>
          </a:prstGeom>
          <a:noFill/>
          <a:ln w="28575">
            <a:noFill/>
            <a:miter lim="800000"/>
            <a:headEnd/>
            <a:tailEnd/>
          </a:ln>
        </p:spPr>
        <p:txBody>
          <a:bodyPr wrap="none">
            <a:spAutoFit/>
          </a:bodyPr>
          <a:lstStyle/>
          <a:p>
            <a:pPr algn="ctr"/>
            <a:r>
              <a:rPr lang="en-US" sz="800" dirty="0" smtClean="0">
                <a:solidFill>
                  <a:srgbClr val="000000"/>
                </a:solidFill>
                <a:latin typeface="Arial" charset="0"/>
                <a:hlinkClick r:id="rId3"/>
              </a:rPr>
              <a:t>http://news.bbc.co.uk/2/hi/science/nature/8195762.stm</a:t>
            </a:r>
            <a:endParaRPr lang="en-US" sz="800" dirty="0">
              <a:solidFill>
                <a:srgbClr val="000000"/>
              </a:solidFill>
              <a:latin typeface="Arial" charset="0"/>
            </a:endParaRPr>
          </a:p>
        </p:txBody>
      </p:sp>
      <p:pic>
        <p:nvPicPr>
          <p:cNvPr id="101581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2" y="6400800"/>
            <a:ext cx="395332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3"/>
              </a:rPr>
              <a:t>http://www.forbes.com/lifestyle/health/feeds/hscout/2006/03/07/hscout531389.html</a:t>
            </a:r>
            <a:endParaRPr lang="en-US" sz="800" dirty="0">
              <a:solidFill>
                <a:srgbClr val="FFFFFF"/>
              </a:solidFill>
              <a:latin typeface="Arial" charset="0"/>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http://news.bbc.co.uk/2/hi/health/7120564.stm</a:t>
            </a:r>
            <a:endParaRPr kumimoji="1" lang="en-US" sz="800" dirty="0">
              <a:solidFill>
                <a:srgbClr val="99CC00"/>
              </a:solidFill>
              <a:latin typeface="Arial" charset="0"/>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http://news.bbc.co.uk/2/hi/uk_news/scotland/edinburgh_and_east/8380341.stm</a:t>
            </a:r>
            <a:endParaRPr kumimoji="1" lang="en-US" sz="800" dirty="0">
              <a:solidFill>
                <a:srgbClr val="99CC00"/>
              </a:solidFill>
              <a:latin typeface="Arial" charset="0"/>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http://news.bbc.co.uk/2/hi/health/7954451.stm</a:t>
            </a:r>
            <a:endParaRPr kumimoji="1" lang="en-US" sz="800" dirty="0">
              <a:solidFill>
                <a:srgbClr val="99CC00"/>
              </a:solidFill>
              <a:latin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226000" y="6394010"/>
            <a:ext cx="2678938"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http://news.bbc.co.uk/2/hi/science/nature/8206151.stm</a:t>
            </a:r>
            <a:endParaRPr kumimoji="1" lang="en-US" sz="800" dirty="0">
              <a:solidFill>
                <a:srgbClr val="99CC00"/>
              </a:solidFill>
              <a:latin typeface="Arial" charset="0"/>
            </a:endParaRPr>
          </a:p>
        </p:txBody>
      </p:sp>
      <p:pic>
        <p:nvPicPr>
          <p:cNvPr id="3074" name="Picture 2"/>
          <p:cNvPicPr>
            <a:picLocks noChangeAspect="1" noChangeArrowheads="1"/>
          </p:cNvPicPr>
          <p:nvPr/>
        </p:nvPicPr>
        <p:blipFill>
          <a:blip r:embed="rId3" cstate="print"/>
          <a:srcRect/>
          <a:stretch>
            <a:fillRect/>
          </a:stretch>
        </p:blipFill>
        <p:spPr bwMode="auto">
          <a:xfrm>
            <a:off x="682171"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chemeClr val="bg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r>
              <a:rPr lang="en-US" sz="2800" b="1" i="1" dirty="0" smtClean="0"/>
              <a:t/>
            </a:r>
            <a:br>
              <a:rPr lang="en-US" sz="2800" b="1" i="1" dirty="0" smtClean="0"/>
            </a:br>
            <a:r>
              <a:rPr lang="en-US" sz="2400" b="1" dirty="0" smtClean="0"/>
              <a:t> 		</a:t>
            </a:r>
            <a:r>
              <a:rPr lang="en-US" sz="2400" dirty="0" smtClean="0">
                <a:solidFill>
                  <a:schemeClr val="bg1"/>
                </a:solidFill>
              </a:rPr>
              <a:t>    (ideas vs. things)</a:t>
            </a:r>
            <a:r>
              <a:rPr lang="en-US" sz="2400" b="1" dirty="0" smtClean="0"/>
              <a:t/>
            </a:r>
            <a:br>
              <a:rPr lang="en-US" sz="2400" b="1" dirty="0" smtClean="0"/>
            </a:br>
            <a:endParaRPr lang="en-US" sz="2800" b="1" i="1" dirty="0" smtClean="0"/>
          </a:p>
          <a:p>
            <a:pPr marL="508000" indent="-508000" eaLnBrk="1" hangingPunct="1">
              <a:spcAft>
                <a:spcPts val="500"/>
              </a:spcAft>
              <a:buFont typeface="+mj-lt"/>
              <a:buAutoNum type="arabicPeriod"/>
              <a:tabLst>
                <a:tab pos="0" algn="l"/>
              </a:tabLst>
              <a:defRPr/>
            </a:pPr>
            <a:r>
              <a:rPr lang="en-US" sz="2800" b="1" i="1" dirty="0" smtClean="0">
                <a:solidFill>
                  <a:srgbClr val="FF0000"/>
                </a:solidFill>
              </a:rPr>
              <a:t>Individual Agency vs. Structuralism</a:t>
            </a:r>
            <a:br>
              <a:rPr lang="en-US" sz="2800" b="1" i="1" dirty="0" smtClean="0">
                <a:solidFill>
                  <a:srgbClr val="FF0000"/>
                </a:solidFill>
              </a:rPr>
            </a:br>
            <a:r>
              <a:rPr lang="en-US" sz="2800" b="1" i="1" dirty="0" smtClean="0"/>
              <a:t>	    </a:t>
            </a:r>
            <a:r>
              <a:rPr lang="en-US" sz="2400" dirty="0" smtClean="0">
                <a:solidFill>
                  <a:schemeClr val="bg1"/>
                </a:solidFill>
              </a:rPr>
              <a:t>(“free will” vs. “power structures”)</a:t>
            </a:r>
            <a:endParaRPr lang="en-US" sz="2800" i="1" dirty="0" smtClean="0">
              <a:solidFill>
                <a:schemeClr val="bg1"/>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a:t>
            </a:r>
            <a:r>
              <a:rPr lang="en-US" sz="2800" b="1" dirty="0" smtClean="0">
                <a:solidFill>
                  <a:srgbClr val="000000"/>
                </a:solidFill>
              </a:rPr>
              <a:t>nurture</a:t>
            </a:r>
            <a:r>
              <a:rPr lang="en-US" sz="2800" b="1" dirty="0" smtClean="0">
                <a:solidFill>
                  <a:schemeClr val="accent1">
                    <a:lumMod val="90000"/>
                  </a:schemeClr>
                </a:solidFill>
              </a:rPr>
              <a:t>”)</a:t>
            </a:r>
            <a:br>
              <a:rPr lang="en-US" sz="2800" b="1" dirty="0" smtClean="0">
                <a:solidFill>
                  <a:schemeClr val="accent1">
                    <a:lumMod val="90000"/>
                  </a:schemeClr>
                </a:solidFill>
              </a:rPr>
            </a:br>
            <a:r>
              <a:rPr lang="en-US" sz="2800" b="1" dirty="0" smtClean="0">
                <a:solidFill>
                  <a:schemeClr val="accent1">
                    <a:lumMod val="90000"/>
                  </a:schemeClr>
                </a:solidFill>
              </a:rPr>
              <a:t>	(“inherited vs. </a:t>
            </a:r>
            <a:r>
              <a:rPr lang="en-US" sz="2800" b="1" dirty="0" smtClean="0">
                <a:solidFill>
                  <a:srgbClr val="000000"/>
                </a:solidFill>
              </a:rPr>
              <a:t>learned</a:t>
            </a:r>
            <a:r>
              <a:rPr lang="en-US" sz="2800" b="1" dirty="0" smtClean="0">
                <a:solidFill>
                  <a:schemeClr val="accent1">
                    <a:lumMod val="90000"/>
                  </a:schemeClr>
                </a:solidFill>
              </a:rPr>
              <a:t>”)</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vs. “</a:t>
            </a:r>
            <a:r>
              <a:rPr lang="en-US" sz="2800" b="1" dirty="0" smtClean="0">
                <a:solidFill>
                  <a:srgbClr val="000000"/>
                </a:solidFill>
              </a:rPr>
              <a:t>empiricism</a:t>
            </a:r>
            <a:r>
              <a:rPr lang="en-US" sz="2800" b="1" dirty="0" smtClean="0">
                <a:solidFill>
                  <a:schemeClr val="accent1">
                    <a:lumMod val="90000"/>
                  </a:schemeClr>
                </a:solidFill>
              </a:rPr>
              <a:t>”)</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5" name="AutoShape 8"/>
          <p:cNvSpPr>
            <a:spLocks noChangeArrowheads="1"/>
          </p:cNvSpPr>
          <p:nvPr/>
        </p:nvSpPr>
        <p:spPr bwMode="auto">
          <a:xfrm>
            <a:off x="5184530" y="995584"/>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0" y="6394007"/>
            <a:ext cx="306365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6" name="Oval 3"/>
          <p:cNvSpPr>
            <a:spLocks noChangeArrowheads="1"/>
          </p:cNvSpPr>
          <p:nvPr/>
        </p:nvSpPr>
        <p:spPr bwMode="auto">
          <a:xfrm>
            <a:off x="1310145" y="2409145"/>
            <a:ext cx="3030537" cy="493712"/>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7" name="Oval 3"/>
          <p:cNvSpPr>
            <a:spLocks noChangeArrowheads="1"/>
          </p:cNvSpPr>
          <p:nvPr/>
        </p:nvSpPr>
        <p:spPr bwMode="auto">
          <a:xfrm>
            <a:off x="598947" y="5355770"/>
            <a:ext cx="5642198" cy="653143"/>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358116"/>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a:t>
            </a:r>
            <a:r>
              <a:rPr lang="en-US" b="1" dirty="0" smtClean="0">
                <a:solidFill>
                  <a:srgbClr val="000000"/>
                </a:solidFill>
              </a:rPr>
              <a:t> </a:t>
            </a:r>
            <a:r>
              <a:rPr lang="en-US" sz="4000" b="1" dirty="0" smtClean="0">
                <a:solidFill>
                  <a:srgbClr val="000000"/>
                </a:solidFill>
              </a:rPr>
              <a:t>and</a:t>
            </a:r>
            <a:r>
              <a:rPr lang="en-US" sz="4000" b="1" dirty="0" smtClean="0">
                <a:solidFill>
                  <a:schemeClr val="accent1">
                    <a:lumMod val="90000"/>
                  </a:schemeClr>
                </a:solidFill>
              </a:rPr>
              <a:t>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nurture”)</a:t>
            </a:r>
            <a:br>
              <a:rPr lang="en-US" sz="2800" b="1" dirty="0" smtClean="0">
                <a:solidFill>
                  <a:schemeClr val="accent1">
                    <a:lumMod val="90000"/>
                  </a:schemeClr>
                </a:solidFill>
              </a:rPr>
            </a:br>
            <a:r>
              <a:rPr lang="en-US" sz="2800" b="1" dirty="0" smtClean="0">
                <a:solidFill>
                  <a:schemeClr val="accent1">
                    <a:lumMod val="90000"/>
                  </a:schemeClr>
                </a:solidFill>
              </a:rPr>
              <a:t>	(“inherited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0"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805545" y="4673587"/>
            <a:ext cx="7003143" cy="1233727"/>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2514809" y="6394020"/>
            <a:ext cx="410080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rPr>
              <a:t>www.washingtonpost.com/wp-dyn/content/article/2008/09/01/AR2008090102087.html</a:t>
            </a:r>
          </a:p>
        </p:txBody>
      </p:sp>
      <p:pic>
        <p:nvPicPr>
          <p:cNvPr id="194563" name="Picture 2"/>
          <p:cNvPicPr>
            <a:picLocks noChangeAspect="1" noChangeArrowheads="1"/>
          </p:cNvPicPr>
          <p:nvPr/>
        </p:nvPicPr>
        <p:blipFill>
          <a:blip r:embed="rId2" cstate="print"/>
          <a:srcRect/>
          <a:stretch>
            <a:fillRect/>
          </a:stretch>
        </p:blipFill>
        <p:spPr bwMode="auto">
          <a:xfrm>
            <a:off x="782649" y="528638"/>
            <a:ext cx="7589837" cy="5757862"/>
          </a:xfrm>
          <a:prstGeom prst="rect">
            <a:avLst/>
          </a:prstGeom>
          <a:noFill/>
          <a:ln w="28575">
            <a:noFill/>
            <a:miter lim="800000"/>
            <a:headEnd/>
            <a:tailEnd/>
          </a:ln>
        </p:spPr>
      </p:pic>
      <p:sp>
        <p:nvSpPr>
          <p:cNvPr id="5" name="Oval 3"/>
          <p:cNvSpPr>
            <a:spLocks noChangeArrowheads="1"/>
          </p:cNvSpPr>
          <p:nvPr/>
        </p:nvSpPr>
        <p:spPr bwMode="auto">
          <a:xfrm>
            <a:off x="714375" y="1320822"/>
            <a:ext cx="3030538" cy="493713"/>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735142"/>
          </a:xfrm>
        </p:spPr>
        <p:txBody>
          <a:bodyPr>
            <a:spAutoFit/>
          </a:bodyPr>
          <a:lstStyle/>
          <a:p>
            <a:pPr marL="514350" indent="-514350" eaLnBrk="1" hangingPunct="1">
              <a:lnSpc>
                <a:spcPct val="150000"/>
              </a:lnSpc>
              <a:spcBef>
                <a:spcPts val="200"/>
              </a:spcBef>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Bef>
                <a:spcPts val="200"/>
              </a:spcBef>
              <a:spcAft>
                <a:spcPts val="500"/>
              </a:spcAft>
              <a:buFont typeface="+mj-lt"/>
              <a:buAutoNum type="arabicPeriod"/>
              <a:tabLst>
                <a:tab pos="0" algn="l"/>
              </a:tabLst>
              <a:defRPr/>
            </a:pPr>
            <a:r>
              <a:rPr lang="en-US" sz="4000" b="1" i="1" dirty="0" err="1" smtClean="0">
                <a:solidFill>
                  <a:srgbClr val="FF0000"/>
                </a:solidFill>
              </a:rPr>
              <a:t>Idea</a:t>
            </a:r>
            <a:r>
              <a:rPr lang="en-US" sz="2800" b="1" i="1" dirty="0" err="1" smtClean="0">
                <a:solidFill>
                  <a:schemeClr val="accent1"/>
                </a:solidFill>
              </a:rPr>
              <a:t>tionism</a:t>
            </a:r>
            <a:r>
              <a:rPr lang="en-US" sz="2800" b="1" i="1" dirty="0" smtClean="0">
                <a:solidFill>
                  <a:schemeClr val="accent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smtClean="0">
                <a:solidFill>
                  <a:srgbClr val="FF0000"/>
                </a:solidFill>
              </a:rPr>
              <a:t>Ideationism</a:t>
            </a:r>
            <a:r>
              <a:rPr lang="en-US" b="1" i="1" dirty="0" smtClean="0">
                <a:solidFill>
                  <a:srgbClr val="BADDE1"/>
                </a:solidFill>
              </a:rPr>
              <a:t> </a:t>
            </a:r>
            <a:r>
              <a:rPr lang="en-US" sz="2800" b="1" i="1" dirty="0" smtClean="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6" name="TextBox 3"/>
          <p:cNvSpPr txBox="1">
            <a:spLocks noChangeArrowheads="1"/>
          </p:cNvSpPr>
          <p:nvPr/>
        </p:nvSpPr>
        <p:spPr bwMode="auto">
          <a:xfrm>
            <a:off x="1131374" y="4369032"/>
            <a:ext cx="6858000" cy="1938992"/>
          </a:xfrm>
          <a:prstGeom prst="rect">
            <a:avLst/>
          </a:prstGeom>
          <a:solidFill>
            <a:schemeClr val="bg1"/>
          </a:solidFill>
          <a:ln w="76200">
            <a:solidFill>
              <a:schemeClr val="tx1"/>
            </a:solidFill>
            <a:miter lim="800000"/>
            <a:headEnd/>
            <a:tailEnd/>
          </a:ln>
        </p:spPr>
        <p:txBody>
          <a:bodyPr wrap="none">
            <a:spAutoFit/>
          </a:bodyPr>
          <a:lstStyle/>
          <a:p>
            <a:pPr algn="ctr"/>
            <a:r>
              <a:rPr lang="en-US" sz="2400" b="1" dirty="0" smtClean="0">
                <a:solidFill>
                  <a:srgbClr val="000000"/>
                </a:solidFill>
                <a:latin typeface="Arial" charset="0"/>
              </a:rPr>
              <a:t>e.g., Aztecs </a:t>
            </a:r>
            <a:r>
              <a:rPr lang="en-US" sz="2400" b="1" dirty="0">
                <a:solidFill>
                  <a:srgbClr val="000000"/>
                </a:solidFill>
                <a:latin typeface="Arial" charset="0"/>
              </a:rPr>
              <a:t>must sacrifice and eat humans</a:t>
            </a:r>
          </a:p>
          <a:p>
            <a:pPr algn="ctr"/>
            <a:r>
              <a:rPr lang="en-US" sz="2400" b="1" dirty="0">
                <a:solidFill>
                  <a:srgbClr val="000000"/>
                </a:solidFill>
                <a:latin typeface="Arial" charset="0"/>
              </a:rPr>
              <a:t>in order to please the gods</a:t>
            </a:r>
          </a:p>
          <a:p>
            <a:pPr algn="ctr"/>
            <a:r>
              <a:rPr lang="en-US" sz="2400" b="1" dirty="0">
                <a:solidFill>
                  <a:srgbClr val="000000"/>
                </a:solidFill>
                <a:latin typeface="Arial" charset="0"/>
              </a:rPr>
              <a:t>in order that the gods allow</a:t>
            </a:r>
          </a:p>
          <a:p>
            <a:pPr algn="ctr"/>
            <a:r>
              <a:rPr lang="en-US" sz="2400" b="1" dirty="0">
                <a:solidFill>
                  <a:srgbClr val="000000"/>
                </a:solidFill>
                <a:latin typeface="Arial" charset="0"/>
              </a:rPr>
              <a:t>the sun to rise each </a:t>
            </a:r>
            <a:r>
              <a:rPr lang="en-US" sz="2400" b="1" dirty="0" smtClean="0">
                <a:solidFill>
                  <a:srgbClr val="000000"/>
                </a:solidFill>
                <a:latin typeface="Arial" charset="0"/>
              </a:rPr>
              <a:t>day,</a:t>
            </a:r>
          </a:p>
          <a:p>
            <a:pPr algn="ctr"/>
            <a:r>
              <a:rPr lang="en-US" sz="2400" b="1" dirty="0" smtClean="0">
                <a:solidFill>
                  <a:srgbClr val="000000"/>
                </a:solidFill>
                <a:latin typeface="Arial" charset="0"/>
              </a:rPr>
              <a:t>so that the world doesn’t end</a:t>
            </a:r>
            <a:endParaRPr lang="en-US" sz="2400" b="1" dirty="0">
              <a:solidFill>
                <a:srgbClr val="000000"/>
              </a:solidFill>
              <a:latin typeface="Arial" charset="0"/>
            </a:endParaRPr>
          </a:p>
        </p:txBody>
      </p:sp>
      <p:sp>
        <p:nvSpPr>
          <p:cNvPr id="7"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5" name="Rectangle 3"/>
          <p:cNvSpPr txBox="1">
            <a:spLocks noChangeArrowheads="1"/>
          </p:cNvSpPr>
          <p:nvPr/>
        </p:nvSpPr>
        <p:spPr bwMode="auto">
          <a:xfrm>
            <a:off x="886052" y="251460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36"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2"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smtClean="0">
                <a:solidFill>
                  <a:srgbClr val="FFFFFF"/>
                </a:solidFill>
                <a:latin typeface="Arial" charset="0"/>
              </a:rPr>
              <a:t>Aztec human </a:t>
            </a:r>
            <a:r>
              <a:rPr lang="en-US" dirty="0">
                <a:solidFill>
                  <a:srgbClr val="FFFFFF"/>
                </a:solidFill>
                <a:latin typeface="Arial" charset="0"/>
              </a:rPr>
              <a:t>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chemeClr val="bg1"/>
                </a:solidFill>
              </a:rPr>
              <a:t>Ideationism</a:t>
            </a:r>
            <a:r>
              <a:rPr lang="en-US" sz="2800" b="1" i="1" dirty="0" smtClean="0">
                <a:solidFill>
                  <a:schemeClr val="bg1"/>
                </a:solidFill>
              </a:rPr>
              <a:t> vs. </a:t>
            </a:r>
            <a:r>
              <a:rPr lang="en-US" b="1" i="1" dirty="0" smtClean="0">
                <a:solidFill>
                  <a:schemeClr val="bg1"/>
                </a:solidFill>
              </a:rPr>
              <a:t>Cultural Materialism</a:t>
            </a:r>
            <a:endParaRPr lang="en-US" sz="2800" b="1" i="1" dirty="0" smtClean="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5"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6" name="TextBox 3"/>
          <p:cNvSpPr txBox="1">
            <a:spLocks noChangeArrowheads="1"/>
          </p:cNvSpPr>
          <p:nvPr/>
        </p:nvSpPr>
        <p:spPr bwMode="auto">
          <a:xfrm>
            <a:off x="1617489" y="3062772"/>
            <a:ext cx="5886403" cy="3416320"/>
          </a:xfrm>
          <a:prstGeom prst="rect">
            <a:avLst/>
          </a:prstGeom>
          <a:solidFill>
            <a:srgbClr val="FFFFFF"/>
          </a:solidFill>
          <a:ln w="76200">
            <a:solidFill>
              <a:srgbClr val="000000"/>
            </a:solidFill>
            <a:miter lim="800000"/>
            <a:headEnd/>
            <a:tailEnd/>
          </a:ln>
        </p:spPr>
        <p:txBody>
          <a:bodyPr wrap="square" lIns="228600" tIns="228600" rIns="228600" bIns="228600">
            <a:spAutoFit/>
          </a:bodyPr>
          <a:lstStyle/>
          <a:p>
            <a:pPr algn="ctr"/>
            <a:r>
              <a:rPr lang="en-US" sz="2400" b="1" kern="0" dirty="0" smtClean="0">
                <a:solidFill>
                  <a:srgbClr val="000000"/>
                </a:solidFill>
                <a:latin typeface="Arial" charset="0"/>
              </a:rPr>
              <a:t>e.g., </a:t>
            </a:r>
            <a:r>
              <a:rPr lang="en-US" sz="2400" b="1" dirty="0" smtClean="0">
                <a:solidFill>
                  <a:srgbClr val="000000"/>
                </a:solidFill>
                <a:latin typeface="Arial" charset="0"/>
              </a:rPr>
              <a:t>Aztecs sacrificed and ate humans</a:t>
            </a:r>
          </a:p>
          <a:p>
            <a:pPr algn="ctr"/>
            <a:r>
              <a:rPr lang="en-US" sz="2400" b="1" dirty="0" smtClean="0">
                <a:solidFill>
                  <a:srgbClr val="000000"/>
                </a:solidFill>
                <a:latin typeface="Arial" charset="0"/>
              </a:rPr>
              <a:t>in order to control population size</a:t>
            </a:r>
          </a:p>
          <a:p>
            <a:pPr algn="ctr"/>
            <a:r>
              <a:rPr lang="en-US" sz="2400" b="1" dirty="0" smtClean="0">
                <a:solidFill>
                  <a:srgbClr val="000000"/>
                </a:solidFill>
                <a:latin typeface="Arial" charset="0"/>
              </a:rPr>
              <a:t>in order to preserve their property,</a:t>
            </a:r>
          </a:p>
          <a:p>
            <a:pPr algn="ctr"/>
            <a:r>
              <a:rPr lang="en-US" sz="2400" b="1" dirty="0" smtClean="0">
                <a:solidFill>
                  <a:srgbClr val="000000"/>
                </a:solidFill>
                <a:latin typeface="Arial" charset="0"/>
              </a:rPr>
              <a:t>to terrorize their neighbors</a:t>
            </a:r>
          </a:p>
          <a:p>
            <a:pPr algn="ctr"/>
            <a:r>
              <a:rPr lang="en-US" sz="2400" b="1" dirty="0" smtClean="0">
                <a:solidFill>
                  <a:srgbClr val="000000"/>
                </a:solidFill>
                <a:latin typeface="Arial" charset="0"/>
              </a:rPr>
              <a:t>so they will continue to provide</a:t>
            </a:r>
          </a:p>
          <a:p>
            <a:pPr algn="ctr"/>
            <a:r>
              <a:rPr lang="en-US" sz="2400" b="1" dirty="0" smtClean="0">
                <a:solidFill>
                  <a:srgbClr val="000000"/>
                </a:solidFill>
                <a:latin typeface="Arial" charset="0"/>
              </a:rPr>
              <a:t>goods and services as tribute,</a:t>
            </a:r>
          </a:p>
          <a:p>
            <a:pPr algn="ctr"/>
            <a:r>
              <a:rPr lang="en-US" sz="2400" b="1" kern="0" dirty="0" smtClean="0">
                <a:solidFill>
                  <a:srgbClr val="000000"/>
                </a:solidFill>
                <a:latin typeface="Arial" charset="0"/>
              </a:rPr>
              <a:t>and because they tasted good</a:t>
            </a:r>
          </a:p>
        </p:txBody>
      </p:sp>
      <p:sp>
        <p:nvSpPr>
          <p:cNvPr id="7" name="Rectangle 3"/>
          <p:cNvSpPr txBox="1">
            <a:spLocks noChangeArrowheads="1"/>
          </p:cNvSpPr>
          <p:nvPr/>
        </p:nvSpPr>
        <p:spPr bwMode="auto">
          <a:xfrm>
            <a:off x="886052" y="123736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smtClean="0">
                <a:solidFill>
                  <a:srgbClr val="BBE0E3"/>
                </a:solidFill>
                <a:latin typeface="Arial"/>
              </a:rPr>
              <a:t>Ideationism</a:t>
            </a:r>
            <a:r>
              <a:rPr lang="en-US" sz="2800" b="1" i="1" kern="0" dirty="0" smtClean="0">
                <a:solidFill>
                  <a:srgbClr val="BADDE1"/>
                </a:solidFill>
                <a:latin typeface="Arial"/>
              </a:rPr>
              <a:t> </a:t>
            </a:r>
            <a:r>
              <a:rPr lang="en-US" sz="2000" b="1" i="1" kern="0" dirty="0" smtClean="0">
                <a:solidFill>
                  <a:srgbClr val="BBE0E3"/>
                </a:solidFill>
                <a:latin typeface="Arial"/>
              </a:rPr>
              <a:t>vs. </a:t>
            </a:r>
            <a:r>
              <a:rPr lang="en-US" sz="3200" b="1" i="1" kern="0" dirty="0" smtClean="0">
                <a:solidFill>
                  <a:srgbClr val="FF0000"/>
                </a:solidFill>
                <a:latin typeface="Arial"/>
              </a:rPr>
              <a:t>Cultural Materialism</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000000"/>
                </a:solidFill>
              </a:rPr>
              <a:t>Ideationism</a:t>
            </a:r>
            <a:r>
              <a:rPr lang="en-US" sz="2800" b="1" i="1" dirty="0" smtClean="0">
                <a:solidFill>
                  <a:srgbClr val="000000"/>
                </a:solidFill>
              </a:rPr>
              <a:t> vs. Cultural Materialism</a:t>
            </a:r>
            <a:br>
              <a:rPr lang="en-US" sz="2800" b="1" i="1" dirty="0" smtClean="0">
                <a:solidFill>
                  <a:srgbClr val="000000"/>
                </a:solidFill>
              </a:rPr>
            </a:br>
            <a:r>
              <a:rPr lang="en-US" sz="2400" b="1" dirty="0" smtClean="0">
                <a:solidFill>
                  <a:srgbClr val="000000"/>
                </a:solidFill>
              </a:rPr>
              <a:t> 		    (ideas vs. things)</a:t>
            </a:r>
            <a:br>
              <a:rPr lang="en-US" sz="2400" b="1" dirty="0" smtClean="0">
                <a:solidFill>
                  <a:srgbClr val="000000"/>
                </a:solidFill>
              </a:rPr>
            </a:br>
            <a:endParaRPr lang="en-US" sz="2800" b="1" i="1" dirty="0" smtClean="0">
              <a:solidFill>
                <a:srgbClr val="000000"/>
              </a:solidFill>
            </a:endParaRPr>
          </a:p>
          <a:p>
            <a:pPr marL="508000" indent="-508000" eaLnBrk="1" hangingPunct="1">
              <a:spcAft>
                <a:spcPts val="500"/>
              </a:spcAft>
              <a:buFont typeface="+mj-lt"/>
              <a:buAutoNum type="arabicPeriod"/>
              <a:tabLst>
                <a:tab pos="0" algn="l"/>
              </a:tabLst>
              <a:defRPr/>
            </a:pPr>
            <a:r>
              <a:rPr lang="en-US" sz="2800" b="1" i="1" dirty="0" smtClean="0">
                <a:solidFill>
                  <a:srgbClr val="000000"/>
                </a:solidFill>
              </a:rPr>
              <a:t>Individual Agency vs. Structuralism</a:t>
            </a:r>
            <a:br>
              <a:rPr lang="en-US" sz="2800" b="1" i="1" dirty="0" smtClean="0">
                <a:solidFill>
                  <a:srgbClr val="000000"/>
                </a:solidFill>
              </a:rPr>
            </a:br>
            <a:r>
              <a:rPr lang="en-US" sz="2800" b="1" i="1" dirty="0" smtClean="0">
                <a:solidFill>
                  <a:srgbClr val="000000"/>
                </a:solidFill>
              </a:rPr>
              <a:t>	</a:t>
            </a:r>
            <a:r>
              <a:rPr lang="en-US" sz="2400" b="1" dirty="0" smtClean="0">
                <a:solidFill>
                  <a:srgbClr val="000000"/>
                </a:solidFill>
              </a:rPr>
              <a:t>(“free will” vs. “power structures”)</a:t>
            </a:r>
            <a:endParaRPr lang="en-US" sz="2800" b="1" i="1" dirty="0" smtClean="0">
              <a:solidFill>
                <a:srgbClr val="000000"/>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36"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19"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08"/>
            <a:ext cx="7315200" cy="5237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8694" y="573100"/>
            <a:ext cx="7329487" cy="5692775"/>
          </a:xfrm>
          <a:prstGeom prst="rect">
            <a:avLst/>
          </a:prstGeom>
          <a:noFill/>
          <a:ln w="9525">
            <a:noFill/>
            <a:miter lim="800000"/>
            <a:headEnd/>
            <a:tailEnd/>
          </a:ln>
        </p:spPr>
        <p:txBody>
          <a:bodyPr>
            <a:spAutoFit/>
          </a:bodyPr>
          <a:lstStyle/>
          <a:p>
            <a:pPr algn="ctr"/>
            <a:r>
              <a:rPr lang="en-US" sz="2800" dirty="0">
                <a:solidFill>
                  <a:srgbClr val="FFFFFF"/>
                </a:solidFill>
                <a:latin typeface="Arial" charset="0"/>
              </a:rPr>
              <a:t>Example:</a:t>
            </a:r>
          </a:p>
          <a:p>
            <a:pPr algn="ctr"/>
            <a:endParaRPr lang="en-US" sz="2800" dirty="0">
              <a:solidFill>
                <a:srgbClr val="FFFFFF"/>
              </a:solidFill>
              <a:latin typeface="Arial" charset="0"/>
            </a:endParaRPr>
          </a:p>
          <a:p>
            <a:pPr algn="ctr"/>
            <a:r>
              <a:rPr lang="en-US" sz="2800" dirty="0">
                <a:solidFill>
                  <a:srgbClr val="FFFFFF"/>
                </a:solidFill>
                <a:latin typeface="Arial" charset="0"/>
              </a:rPr>
              <a:t>Some Neandertals were cannibals,</a:t>
            </a:r>
          </a:p>
          <a:p>
            <a:pPr algn="ctr"/>
            <a:r>
              <a:rPr lang="en-US" sz="2800" dirty="0">
                <a:solidFill>
                  <a:srgbClr val="FFFFFF"/>
                </a:solidFill>
                <a:latin typeface="Arial" charset="0"/>
              </a:rPr>
              <a:t>as were the Aztecs and others . . . </a:t>
            </a:r>
          </a:p>
          <a:p>
            <a:pPr algn="ctr"/>
            <a:endParaRPr lang="en-US" sz="2800" dirty="0">
              <a:solidFill>
                <a:srgbClr val="FFFFFF"/>
              </a:solidFill>
              <a:latin typeface="Arial" charset="0"/>
            </a:endParaRPr>
          </a:p>
          <a:p>
            <a:pPr algn="ctr"/>
            <a:r>
              <a:rPr lang="en-US" sz="2800" dirty="0">
                <a:solidFill>
                  <a:srgbClr val="FFFFFF"/>
                </a:solidFill>
                <a:latin typeface="Arial" charset="0"/>
              </a:rPr>
              <a:t>Did they eat people because of something like a religious </a:t>
            </a:r>
            <a:r>
              <a:rPr lang="en-US" sz="2800" dirty="0" smtClean="0">
                <a:solidFill>
                  <a:srgbClr val="FFFFFF"/>
                </a:solidFill>
                <a:latin typeface="Arial" charset="0"/>
              </a:rPr>
              <a:t>belief ?</a:t>
            </a:r>
            <a:endParaRPr lang="en-US" sz="2800" dirty="0">
              <a:solidFill>
                <a:srgbClr val="FFFFFF"/>
              </a:solidFill>
              <a:latin typeface="Arial" charset="0"/>
            </a:endParaRPr>
          </a:p>
          <a:p>
            <a:pPr algn="ctr"/>
            <a:endParaRPr lang="en-US" sz="2800" dirty="0">
              <a:solidFill>
                <a:srgbClr val="FFFFFF"/>
              </a:solidFill>
              <a:latin typeface="Arial" charset="0"/>
            </a:endParaRPr>
          </a:p>
          <a:p>
            <a:pPr algn="ctr"/>
            <a:endParaRPr lang="en-US" sz="2800" dirty="0">
              <a:solidFill>
                <a:srgbClr val="FFFFFF"/>
              </a:solidFill>
              <a:latin typeface="Arial" charset="0"/>
            </a:endParaRPr>
          </a:p>
          <a:p>
            <a:pPr algn="ctr"/>
            <a:endParaRPr lang="en-US" sz="2800" dirty="0">
              <a:solidFill>
                <a:srgbClr val="FFFFFF"/>
              </a:solidFill>
              <a:latin typeface="Arial" charset="0"/>
            </a:endParaRPr>
          </a:p>
          <a:p>
            <a:pPr algn="ctr"/>
            <a:r>
              <a:rPr lang="en-US" sz="2800" dirty="0">
                <a:solidFill>
                  <a:srgbClr val="FFFFFF"/>
                </a:solidFill>
                <a:latin typeface="Arial" charset="0"/>
              </a:rPr>
              <a:t>Because they tasted </a:t>
            </a:r>
            <a:r>
              <a:rPr lang="en-US" sz="2800" dirty="0" smtClean="0">
                <a:solidFill>
                  <a:srgbClr val="FFFFFF"/>
                </a:solidFill>
                <a:latin typeface="Arial" charset="0"/>
              </a:rPr>
              <a:t>good ?</a:t>
            </a:r>
            <a:endParaRPr lang="en-US" sz="2800" dirty="0">
              <a:solidFill>
                <a:srgbClr val="FFFFFF"/>
              </a:solidFill>
              <a:latin typeface="Arial" charset="0"/>
            </a:endParaRPr>
          </a:p>
          <a:p>
            <a:pPr algn="ctr"/>
            <a:endParaRPr lang="en-US" sz="2800" dirty="0">
              <a:solidFill>
                <a:srgbClr val="FFFFFF"/>
              </a:solidFill>
              <a:latin typeface="Arial" charset="0"/>
            </a:endParaRPr>
          </a:p>
          <a:p>
            <a:pPr algn="ctr"/>
            <a:endParaRPr lang="en-US" sz="2800" dirty="0">
              <a:solidFill>
                <a:srgbClr val="FFFFFF"/>
              </a:solidFill>
              <a:latin typeface="Arial" charset="0"/>
            </a:endParaRPr>
          </a:p>
        </p:txBody>
      </p:sp>
      <p:sp>
        <p:nvSpPr>
          <p:cNvPr id="4" name="Rectangle 3"/>
          <p:cNvSpPr>
            <a:spLocks noChangeArrowheads="1"/>
          </p:cNvSpPr>
          <p:nvPr/>
        </p:nvSpPr>
        <p:spPr bwMode="auto">
          <a:xfrm>
            <a:off x="3200406" y="3621089"/>
            <a:ext cx="2749471" cy="646331"/>
          </a:xfrm>
          <a:prstGeom prst="rect">
            <a:avLst/>
          </a:prstGeom>
          <a:noFill/>
          <a:ln w="9525">
            <a:noFill/>
            <a:miter lim="800000"/>
            <a:headEnd/>
            <a:tailEnd/>
          </a:ln>
        </p:spPr>
        <p:txBody>
          <a:bodyPr wrap="none">
            <a:spAutoFit/>
          </a:bodyPr>
          <a:lstStyle/>
          <a:p>
            <a:r>
              <a:rPr lang="en-US" sz="3600" b="1" i="1">
                <a:solidFill>
                  <a:srgbClr val="FF1B36"/>
                </a:solidFill>
                <a:latin typeface="Arial" charset="0"/>
              </a:rPr>
              <a:t>Ideationism</a:t>
            </a:r>
            <a:endParaRPr lang="en-US" sz="3600">
              <a:solidFill>
                <a:srgbClr val="000000"/>
              </a:solidFill>
              <a:latin typeface="Arial" charset="0"/>
            </a:endParaRPr>
          </a:p>
        </p:txBody>
      </p:sp>
      <p:sp>
        <p:nvSpPr>
          <p:cNvPr id="6" name="Rectangle 5"/>
          <p:cNvSpPr>
            <a:spLocks noChangeArrowheads="1"/>
          </p:cNvSpPr>
          <p:nvPr/>
        </p:nvSpPr>
        <p:spPr bwMode="auto">
          <a:xfrm>
            <a:off x="2292350" y="5457837"/>
            <a:ext cx="4596130" cy="646331"/>
          </a:xfrm>
          <a:prstGeom prst="rect">
            <a:avLst/>
          </a:prstGeom>
          <a:noFill/>
          <a:ln w="9525">
            <a:noFill/>
            <a:miter lim="800000"/>
            <a:headEnd/>
            <a:tailEnd/>
          </a:ln>
        </p:spPr>
        <p:txBody>
          <a:bodyPr wrap="none">
            <a:spAutoFit/>
          </a:bodyPr>
          <a:lstStyle/>
          <a:p>
            <a:r>
              <a:rPr lang="en-US" sz="3600" b="1" i="1">
                <a:solidFill>
                  <a:srgbClr val="FF1B36"/>
                </a:solidFill>
                <a:latin typeface="Arial" charset="0"/>
              </a:rPr>
              <a:t>Cultural Materialism</a:t>
            </a:r>
            <a:endParaRPr lang="en-US" sz="3600">
              <a:solidFill>
                <a:srgbClr val="000000"/>
              </a:solidFill>
              <a:latin typeface="Arial" charset="0"/>
            </a:endParaRPr>
          </a:p>
        </p:txBody>
      </p:sp>
      <p:sp>
        <p:nvSpPr>
          <p:cNvPr id="7" name="Rectangle 6"/>
          <p:cNvSpPr>
            <a:spLocks noChangeArrowheads="1"/>
          </p:cNvSpPr>
          <p:nvPr/>
        </p:nvSpPr>
        <p:spPr bwMode="auto">
          <a:xfrm>
            <a:off x="4295782" y="4311650"/>
            <a:ext cx="505267" cy="523220"/>
          </a:xfrm>
          <a:prstGeom prst="rect">
            <a:avLst/>
          </a:prstGeom>
          <a:noFill/>
          <a:ln w="9525">
            <a:noFill/>
            <a:miter lim="800000"/>
            <a:headEnd/>
            <a:tailEnd/>
          </a:ln>
        </p:spPr>
        <p:txBody>
          <a:bodyPr wrap="none">
            <a:spAutoFit/>
          </a:bodyPr>
          <a:lstStyle/>
          <a:p>
            <a:r>
              <a:rPr lang="en-US" sz="2800">
                <a:solidFill>
                  <a:srgbClr val="FFFFFF"/>
                </a:solidFill>
                <a:latin typeface="Arial" charset="0"/>
              </a:rPr>
              <a: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4" y="6583375"/>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2"/>
            <a:ext cx="8229600" cy="5743575"/>
          </a:xfrm>
          <a:prstGeom prst="rect">
            <a:avLst/>
          </a:prstGeom>
          <a:noFill/>
          <a:ln w="9525">
            <a:noFill/>
            <a:miter lim="800000"/>
            <a:headEnd/>
            <a:tailEnd/>
          </a:ln>
        </p:spPr>
      </p:pic>
      <p:sp>
        <p:nvSpPr>
          <p:cNvPr id="4" name="TextBox 3"/>
          <p:cNvSpPr txBox="1">
            <a:spLocks noChangeArrowheads="1"/>
          </p:cNvSpPr>
          <p:nvPr/>
        </p:nvSpPr>
        <p:spPr bwMode="auto">
          <a:xfrm>
            <a:off x="1954210" y="2336801"/>
            <a:ext cx="5950732" cy="3539430"/>
          </a:xfrm>
          <a:prstGeom prst="rect">
            <a:avLst/>
          </a:prstGeom>
          <a:solidFill>
            <a:schemeClr val="bg1"/>
          </a:solidFill>
          <a:ln w="9525">
            <a:no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5" name="Freeform 4"/>
          <p:cNvSpPr/>
          <p:nvPr/>
        </p:nvSpPr>
        <p:spPr>
          <a:xfrm>
            <a:off x="1403350" y="900125"/>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smtClean="0">
                <a:solidFill>
                  <a:srgbClr val="FF0000"/>
                </a:solidFill>
              </a:rPr>
              <a:t>Ideationism</a:t>
            </a:r>
            <a:r>
              <a:rPr lang="en-US" b="1" i="1" dirty="0" smtClean="0">
                <a:solidFill>
                  <a:srgbClr val="BADDE1"/>
                </a:solidFill>
              </a:rPr>
              <a:t> </a:t>
            </a:r>
            <a:r>
              <a:rPr lang="en-US" sz="2800" b="1" i="1" dirty="0" smtClean="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5" name="TextBox 3"/>
          <p:cNvSpPr txBox="1">
            <a:spLocks noChangeArrowheads="1"/>
          </p:cNvSpPr>
          <p:nvPr/>
        </p:nvSpPr>
        <p:spPr bwMode="auto">
          <a:xfrm>
            <a:off x="2767013"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2" y="6583375"/>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4" y="698512"/>
            <a:ext cx="5978525" cy="5413375"/>
          </a:xfrm>
          <a:prstGeom prst="rect">
            <a:avLst/>
          </a:prstGeom>
          <a:noFill/>
          <a:ln w="9525">
            <a:solidFill>
              <a:srgbClr val="FF0000"/>
            </a:solidFill>
            <a:miter lim="800000"/>
            <a:headEnd/>
            <a:tailEnd/>
          </a:ln>
        </p:spPr>
      </p:pic>
      <p:sp>
        <p:nvSpPr>
          <p:cNvPr id="5" name="Freeform 4"/>
          <p:cNvSpPr/>
          <p:nvPr/>
        </p:nvSpPr>
        <p:spPr>
          <a:xfrm>
            <a:off x="1279531"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2" y="6583375"/>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60815"/>
            <a:ext cx="7358062" cy="132799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smtClean="0">
                <a:solidFill>
                  <a:srgbClr val="000000"/>
                </a:solidFill>
                <a:latin typeface="Arial"/>
              </a:rPr>
              <a:t>on building a new natural gas pipeline in Alaska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6" y="6481777"/>
            <a:ext cx="4017445"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a:t>
            </a:r>
            <a:r>
              <a:rPr lang="en-US" sz="800" dirty="0">
                <a:solidFill>
                  <a:srgbClr val="FFFFFF"/>
                </a:solidFill>
                <a:latin typeface="Arial" charset="0"/>
                <a:hlinkClick r:id="rId4"/>
              </a:rPr>
              <a:t>news.aol.com/political-machine/2008/09/02/sarah-palin-iraq-war-gods-plan</a:t>
            </a:r>
            <a:r>
              <a:rPr lang="en-US" sz="1200" dirty="0">
                <a:solidFill>
                  <a:srgbClr val="FFFFFF"/>
                </a:solidFill>
                <a:latin typeface="Arial" charset="0"/>
                <a:hlinkClick r:id="rId4"/>
              </a:rPr>
              <a:t>/</a:t>
            </a:r>
            <a:endParaRPr lang="en-US" sz="1200" dirty="0">
              <a:solidFill>
                <a:srgbClr val="FFFFFF"/>
              </a:solidFill>
              <a:latin typeface="Arial" charset="0"/>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6" y="333387"/>
            <a:ext cx="4164013" cy="6170613"/>
          </a:xfrm>
          <a:prstGeom prst="rect">
            <a:avLst/>
          </a:prstGeom>
          <a:noFill/>
          <a:ln w="76200">
            <a:solidFill>
              <a:srgbClr val="000000"/>
            </a:solidFill>
            <a:miter lim="800000"/>
            <a:headEnd/>
            <a:tailEnd/>
          </a:ln>
        </p:spPr>
      </p:pic>
      <p:sp>
        <p:nvSpPr>
          <p:cNvPr id="5" name="Rectangle 3"/>
          <p:cNvSpPr txBox="1">
            <a:spLocks noChangeArrowheads="1"/>
          </p:cNvSpPr>
          <p:nvPr/>
        </p:nvSpPr>
        <p:spPr bwMode="auto">
          <a:xfrm>
            <a:off x="784452" y="2122699"/>
            <a:ext cx="7358062" cy="461664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dirty="0" smtClean="0">
                <a:solidFill>
                  <a:srgbClr val="000000"/>
                </a:solidFill>
                <a:latin typeface="Arial" charset="0"/>
              </a:rPr>
              <a:t>“At one point Pastor Fischer equates the preparation she is giving children with the training of terrorists in the Middle East. ‘I want to see young people who are as committed to the cause of Jesus Christ as the young people are to the cause of Islam," she tells the camera. "I want to see them radically laying down their lives for the gospel, as they are over in Pakistan and Israel and Palestine.’"</a:t>
            </a:r>
            <a:endParaRPr lang="en-US" sz="2000" b="1" i="1" kern="0" dirty="0" smtClean="0">
              <a:solidFill>
                <a:srgbClr val="BBE0E3">
                  <a:lumMod val="90000"/>
                </a:srgbClr>
              </a:solidFill>
              <a:latin typeface="Arial"/>
            </a:endParaRPr>
          </a:p>
        </p:txBody>
      </p:sp>
      <p:sp>
        <p:nvSpPr>
          <p:cNvPr id="6" name="Freeform 5"/>
          <p:cNvSpPr/>
          <p:nvPr/>
        </p:nvSpPr>
        <p:spPr>
          <a:xfrm>
            <a:off x="1059542" y="4327676"/>
            <a:ext cx="6792686" cy="1966686"/>
          </a:xfrm>
          <a:custGeom>
            <a:avLst/>
            <a:gdLst>
              <a:gd name="connsiteX0" fmla="*/ 4557487 w 6792686"/>
              <a:gd name="connsiteY0" fmla="*/ 520095 h 1966686"/>
              <a:gd name="connsiteX1" fmla="*/ 6037944 w 6792686"/>
              <a:gd name="connsiteY1" fmla="*/ 549124 h 1966686"/>
              <a:gd name="connsiteX2" fmla="*/ 6284687 w 6792686"/>
              <a:gd name="connsiteY2" fmla="*/ 345924 h 1966686"/>
              <a:gd name="connsiteX3" fmla="*/ 6400801 w 6792686"/>
              <a:gd name="connsiteY3" fmla="*/ 84667 h 1966686"/>
              <a:gd name="connsiteX4" fmla="*/ 6647544 w 6792686"/>
              <a:gd name="connsiteY4" fmla="*/ 55638 h 1966686"/>
              <a:gd name="connsiteX5" fmla="*/ 6778172 w 6792686"/>
              <a:gd name="connsiteY5" fmla="*/ 418495 h 1966686"/>
              <a:gd name="connsiteX6" fmla="*/ 6560458 w 6792686"/>
              <a:gd name="connsiteY6" fmla="*/ 1144210 h 1966686"/>
              <a:gd name="connsiteX7" fmla="*/ 6313715 w 6792686"/>
              <a:gd name="connsiteY7" fmla="*/ 1521581 h 1966686"/>
              <a:gd name="connsiteX8" fmla="*/ 5718629 w 6792686"/>
              <a:gd name="connsiteY8" fmla="*/ 1710267 h 1966686"/>
              <a:gd name="connsiteX9" fmla="*/ 4252687 w 6792686"/>
              <a:gd name="connsiteY9" fmla="*/ 1884438 h 1966686"/>
              <a:gd name="connsiteX10" fmla="*/ 3193144 w 6792686"/>
              <a:gd name="connsiteY10" fmla="*/ 1957010 h 1966686"/>
              <a:gd name="connsiteX11" fmla="*/ 2235201 w 6792686"/>
              <a:gd name="connsiteY11" fmla="*/ 1826381 h 1966686"/>
              <a:gd name="connsiteX12" fmla="*/ 1524001 w 6792686"/>
              <a:gd name="connsiteY12" fmla="*/ 1550610 h 1966686"/>
              <a:gd name="connsiteX13" fmla="*/ 725715 w 6792686"/>
              <a:gd name="connsiteY13" fmla="*/ 1550610 h 1966686"/>
              <a:gd name="connsiteX14" fmla="*/ 246744 w 6792686"/>
              <a:gd name="connsiteY14" fmla="*/ 1390953 h 1966686"/>
              <a:gd name="connsiteX15" fmla="*/ 101601 w 6792686"/>
              <a:gd name="connsiteY15" fmla="*/ 1057124 h 1966686"/>
              <a:gd name="connsiteX16" fmla="*/ 130629 w 6792686"/>
              <a:gd name="connsiteY16" fmla="*/ 650724 h 1966686"/>
              <a:gd name="connsiteX17" fmla="*/ 885372 w 6792686"/>
              <a:gd name="connsiteY17" fmla="*/ 607181 h 1966686"/>
              <a:gd name="connsiteX18" fmla="*/ 3033487 w 6792686"/>
              <a:gd name="connsiteY18" fmla="*/ 592667 h 1966686"/>
              <a:gd name="connsiteX19" fmla="*/ 4557487 w 6792686"/>
              <a:gd name="connsiteY19" fmla="*/ 520095 h 19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92686" h="1966686">
                <a:moveTo>
                  <a:pt x="4557487" y="520095"/>
                </a:moveTo>
                <a:cubicBezTo>
                  <a:pt x="5058230" y="512838"/>
                  <a:pt x="5750077" y="578152"/>
                  <a:pt x="6037944" y="549124"/>
                </a:cubicBezTo>
                <a:cubicBezTo>
                  <a:pt x="6325811" y="520096"/>
                  <a:pt x="6224211" y="423333"/>
                  <a:pt x="6284687" y="345924"/>
                </a:cubicBezTo>
                <a:cubicBezTo>
                  <a:pt x="6345163" y="268515"/>
                  <a:pt x="6340325" y="133048"/>
                  <a:pt x="6400801" y="84667"/>
                </a:cubicBezTo>
                <a:cubicBezTo>
                  <a:pt x="6461277" y="36286"/>
                  <a:pt x="6584649" y="0"/>
                  <a:pt x="6647544" y="55638"/>
                </a:cubicBezTo>
                <a:cubicBezTo>
                  <a:pt x="6710439" y="111276"/>
                  <a:pt x="6792686" y="237066"/>
                  <a:pt x="6778172" y="418495"/>
                </a:cubicBezTo>
                <a:cubicBezTo>
                  <a:pt x="6763658" y="599924"/>
                  <a:pt x="6637868" y="960362"/>
                  <a:pt x="6560458" y="1144210"/>
                </a:cubicBezTo>
                <a:cubicBezTo>
                  <a:pt x="6483049" y="1328058"/>
                  <a:pt x="6454020" y="1427238"/>
                  <a:pt x="6313715" y="1521581"/>
                </a:cubicBezTo>
                <a:cubicBezTo>
                  <a:pt x="6173410" y="1615924"/>
                  <a:pt x="6062134" y="1649791"/>
                  <a:pt x="5718629" y="1710267"/>
                </a:cubicBezTo>
                <a:cubicBezTo>
                  <a:pt x="5375124" y="1770743"/>
                  <a:pt x="4673601" y="1843314"/>
                  <a:pt x="4252687" y="1884438"/>
                </a:cubicBezTo>
                <a:cubicBezTo>
                  <a:pt x="3831773" y="1925562"/>
                  <a:pt x="3529392" y="1966686"/>
                  <a:pt x="3193144" y="1957010"/>
                </a:cubicBezTo>
                <a:cubicBezTo>
                  <a:pt x="2856896" y="1947334"/>
                  <a:pt x="2513391" y="1894114"/>
                  <a:pt x="2235201" y="1826381"/>
                </a:cubicBezTo>
                <a:cubicBezTo>
                  <a:pt x="1957011" y="1758648"/>
                  <a:pt x="1775582" y="1596572"/>
                  <a:pt x="1524001" y="1550610"/>
                </a:cubicBezTo>
                <a:cubicBezTo>
                  <a:pt x="1272420" y="1504648"/>
                  <a:pt x="938591" y="1577219"/>
                  <a:pt x="725715" y="1550610"/>
                </a:cubicBezTo>
                <a:cubicBezTo>
                  <a:pt x="512839" y="1524001"/>
                  <a:pt x="350763" y="1473201"/>
                  <a:pt x="246744" y="1390953"/>
                </a:cubicBezTo>
                <a:cubicBezTo>
                  <a:pt x="142725" y="1308705"/>
                  <a:pt x="120953" y="1180495"/>
                  <a:pt x="101601" y="1057124"/>
                </a:cubicBezTo>
                <a:cubicBezTo>
                  <a:pt x="82249" y="933753"/>
                  <a:pt x="0" y="725715"/>
                  <a:pt x="130629" y="650724"/>
                </a:cubicBezTo>
                <a:cubicBezTo>
                  <a:pt x="261258" y="575733"/>
                  <a:pt x="401562" y="616857"/>
                  <a:pt x="885372" y="607181"/>
                </a:cubicBezTo>
                <a:cubicBezTo>
                  <a:pt x="1369182" y="597505"/>
                  <a:pt x="2414211" y="607181"/>
                  <a:pt x="3033487" y="592667"/>
                </a:cubicBezTo>
                <a:cubicBezTo>
                  <a:pt x="3652763" y="578153"/>
                  <a:pt x="4056744" y="527352"/>
                  <a:pt x="4557487" y="520095"/>
                </a:cubicBezTo>
                <a:close/>
              </a:path>
            </a:pathLst>
          </a:cu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6" y="6481777"/>
            <a:ext cx="4017445" cy="276999"/>
          </a:xfrm>
          <a:prstGeom prst="rect">
            <a:avLst/>
          </a:prstGeom>
          <a:noFill/>
          <a:ln w="9525">
            <a:noFill/>
            <a:miter lim="800000"/>
            <a:headEnd/>
            <a:tailEnd/>
          </a:ln>
        </p:spPr>
        <p:txBody>
          <a:bodyPr wrap="none">
            <a:spAutoFit/>
          </a:bodyPr>
          <a:lstStyle/>
          <a:p>
            <a:pPr algn="ctr"/>
            <a:r>
              <a:rPr lang="en-US" sz="1200" dirty="0">
                <a:solidFill>
                  <a:srgbClr val="FFFFFF"/>
                </a:solidFill>
                <a:latin typeface="Arial" charset="0"/>
                <a:hlinkClick r:id="rId4"/>
              </a:rPr>
              <a:t>http://</a:t>
            </a:r>
            <a:r>
              <a:rPr lang="en-US" sz="800" dirty="0">
                <a:solidFill>
                  <a:srgbClr val="FFFFFF"/>
                </a:solidFill>
                <a:latin typeface="Arial" charset="0"/>
                <a:hlinkClick r:id="rId4"/>
              </a:rPr>
              <a:t>news.aol.com/political-machine/2008/09/02/sarah-palin-iraq-war-gods-plan</a:t>
            </a:r>
            <a:r>
              <a:rPr lang="en-US" sz="1200" dirty="0">
                <a:solidFill>
                  <a:srgbClr val="FFFFFF"/>
                </a:solidFill>
                <a:latin typeface="Arial" charset="0"/>
                <a:hlinkClick r:id="rId4"/>
              </a:rPr>
              <a:t>/</a:t>
            </a:r>
            <a:endParaRPr lang="en-US" sz="1200" dirty="0">
              <a:solidFill>
                <a:srgbClr val="FFFFFF"/>
              </a:solidFill>
              <a:latin typeface="Arial" charset="0"/>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6" y="333387"/>
            <a:ext cx="4164013" cy="6170613"/>
          </a:xfrm>
          <a:prstGeom prst="rect">
            <a:avLst/>
          </a:prstGeom>
          <a:noFill/>
          <a:ln w="76200">
            <a:solidFill>
              <a:srgbClr val="000000"/>
            </a:solid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0"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1"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2"/>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49" y="6554347"/>
            <a:ext cx="19864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1755781" y="5594350"/>
            <a:ext cx="5675313" cy="1016000"/>
          </a:xfrm>
          <a:prstGeom prst="rect">
            <a:avLst/>
          </a:prstGeom>
          <a:noFill/>
          <a:ln w="9525">
            <a:noFill/>
            <a:miter lim="800000"/>
            <a:headEnd/>
            <a:tailEnd/>
          </a:ln>
        </p:spPr>
        <p:txBody>
          <a:bodyPr>
            <a:spAutoFit/>
          </a:bodyPr>
          <a:lstStyle/>
          <a:p>
            <a:pPr algn="ctr"/>
            <a:r>
              <a:rPr lang="en-US">
                <a:solidFill>
                  <a:srgbClr val="FFFFFF"/>
                </a:solidFill>
                <a:latin typeface="Arial" charset="0"/>
              </a:rPr>
              <a:t>Saint Joan of Arc</a:t>
            </a:r>
            <a:br>
              <a:rPr lang="en-US">
                <a:solidFill>
                  <a:srgbClr val="FFFFFF"/>
                </a:solidFill>
                <a:latin typeface="Arial" charset="0"/>
              </a:rPr>
            </a:br>
            <a:r>
              <a:rPr lang="en-US" sz="1200">
                <a:solidFill>
                  <a:srgbClr val="FFFFFF"/>
                </a:solidFill>
                <a:latin typeface="Arial" charset="0"/>
              </a:rPr>
              <a:t>Burned at the stake by an ecclesiastical court</a:t>
            </a:r>
          </a:p>
          <a:p>
            <a:pPr algn="ctr"/>
            <a:r>
              <a:rPr lang="en-US" sz="1200">
                <a:solidFill>
                  <a:srgbClr val="FFFFFF"/>
                </a:solidFill>
                <a:latin typeface="Arial" charset="0"/>
              </a:rPr>
              <a:t>For leading the French Armey by divine guidance</a:t>
            </a:r>
          </a:p>
          <a:p>
            <a:pPr algn="ctr"/>
            <a:r>
              <a:rPr lang="en-US" sz="1200">
                <a:solidFill>
                  <a:srgbClr val="FFFFFF"/>
                </a:solidFill>
                <a:latin typeface="Arial" charset="0"/>
              </a:rPr>
              <a:t>During the Hundred Years’ War (1337 to 1453</a:t>
            </a:r>
            <a:r>
              <a:rPr lang="en-US">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0"/>
            <a:ext cx="3619500" cy="547687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FF0000"/>
                </a:solidFill>
              </a:rPr>
              <a:t>Biological Determinism </a:t>
            </a:r>
            <a:br>
              <a:rPr lang="en-US" b="1" i="1" dirty="0" smtClean="0">
                <a:solidFill>
                  <a:srgbClr val="FF0000"/>
                </a:solidFill>
              </a:rPr>
            </a:br>
            <a:r>
              <a:rPr lang="en-US" b="1" i="1" dirty="0" smtClean="0">
                <a:solidFill>
                  <a:srgbClr val="FF0000"/>
                </a:solidFill>
              </a:rPr>
              <a:t>	vs. Cultural </a:t>
            </a:r>
            <a:r>
              <a:rPr lang="en-US" b="1" i="1" dirty="0" err="1" smtClean="0">
                <a:solidFill>
                  <a:srgbClr val="FF0000"/>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t>(“nature vs. nurture”)</a:t>
            </a:r>
            <a:br>
              <a:rPr lang="en-US" sz="2800" b="1" dirty="0" smtClean="0"/>
            </a:br>
            <a:r>
              <a:rPr lang="en-US" sz="2800" b="1" dirty="0" smtClean="0"/>
              <a:t>	(“inherited vs. learned”)</a:t>
            </a:r>
          </a:p>
          <a:p>
            <a:pPr marL="285750" lvl="0" indent="-285750" eaLnBrk="1" hangingPunct="1">
              <a:lnSpc>
                <a:spcPct val="150000"/>
              </a:lnSpc>
              <a:buNone/>
              <a:tabLst>
                <a:tab pos="0" algn="l"/>
              </a:tabLst>
              <a:defRPr/>
            </a:pPr>
            <a:r>
              <a:rPr lang="en-US" sz="2800" b="1" dirty="0" smtClean="0"/>
              <a:t>			(“</a:t>
            </a:r>
            <a:r>
              <a:rPr lang="en-US" sz="2800" b="1" dirty="0" err="1" smtClean="0"/>
              <a:t>nativism</a:t>
            </a:r>
            <a:r>
              <a:rPr lang="en-US" sz="2800" b="1" dirty="0" smtClean="0"/>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sp>
        <p:nvSpPr>
          <p:cNvPr id="7" name="Freeform 6"/>
          <p:cNvSpPr/>
          <p:nvPr/>
        </p:nvSpPr>
        <p:spPr>
          <a:xfrm>
            <a:off x="984251" y="1944913"/>
            <a:ext cx="3979636" cy="824820"/>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pic>
        <p:nvPicPr>
          <p:cNvPr id="1027" name="Picture 3"/>
          <p:cNvPicPr>
            <a:picLocks noChangeAspect="1" noChangeArrowheads="1"/>
          </p:cNvPicPr>
          <p:nvPr/>
        </p:nvPicPr>
        <p:blipFill>
          <a:blip r:embed="rId6" cstate="print"/>
          <a:srcRect/>
          <a:stretch>
            <a:fillRect/>
          </a:stretch>
        </p:blipFill>
        <p:spPr bwMode="auto">
          <a:xfrm>
            <a:off x="1056595" y="1258434"/>
            <a:ext cx="1457325" cy="219075"/>
          </a:xfrm>
          <a:prstGeom prst="rect">
            <a:avLst/>
          </a:prstGeom>
          <a:noFill/>
          <a:ln w="9525">
            <a:noFill/>
            <a:miter lim="800000"/>
            <a:headEnd/>
            <a:tailEnd/>
          </a:ln>
        </p:spPr>
      </p:pic>
      <p:sp>
        <p:nvSpPr>
          <p:cNvPr id="10" name="Rectangle 9"/>
          <p:cNvSpPr/>
          <p:nvPr/>
        </p:nvSpPr>
        <p:spPr>
          <a:xfrm>
            <a:off x="3174248" y="1349829"/>
            <a:ext cx="2005677" cy="435425"/>
          </a:xfrm>
          <a:prstGeom prst="rect">
            <a:avLst/>
          </a:prstGeom>
          <a:solidFill>
            <a:srgbClr val="FFFFFF"/>
          </a:solidFill>
        </p:spPr>
        <p:txBody>
          <a:bodyPr wrap="square">
            <a:noAutofit/>
          </a:bodyPr>
          <a:lstStyle/>
          <a:p>
            <a:r>
              <a:rPr lang="en-US" dirty="0" smtClean="0"/>
              <a:t>19 February 2010</a:t>
            </a:r>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29058" name="Text Box 2">
            <a:hlinkClick r:id="rId3"/>
          </p:cNvPr>
          <p:cNvSpPr txBox="1">
            <a:spLocks noChangeArrowheads="1"/>
          </p:cNvSpPr>
          <p:nvPr/>
        </p:nvSpPr>
        <p:spPr bwMode="auto">
          <a:xfrm>
            <a:off x="3244832" y="6583375"/>
            <a:ext cx="2597186"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http://en.wikipedia.org/wiki/Crusade</a:t>
            </a:r>
            <a:endParaRPr lang="en-US" sz="1200">
              <a:solidFill>
                <a:srgbClr val="FFFFFF"/>
              </a:solidFill>
              <a:latin typeface="Arial" charset="0"/>
            </a:endParaRPr>
          </a:p>
        </p:txBody>
      </p:sp>
      <p:sp>
        <p:nvSpPr>
          <p:cNvPr id="429059" name="Rectangle 4"/>
          <p:cNvSpPr>
            <a:spLocks noChangeArrowheads="1"/>
          </p:cNvSpPr>
          <p:nvPr/>
        </p:nvSpPr>
        <p:spPr bwMode="auto">
          <a:xfrm>
            <a:off x="928694" y="847725"/>
            <a:ext cx="7329487" cy="4832350"/>
          </a:xfrm>
          <a:prstGeom prst="rect">
            <a:avLst/>
          </a:prstGeom>
          <a:noFill/>
          <a:ln w="9525">
            <a:noFill/>
            <a:miter lim="800000"/>
            <a:headEnd/>
            <a:tailEnd/>
          </a:ln>
        </p:spPr>
        <p:txBody>
          <a:bodyPr>
            <a:spAutoFit/>
          </a:bodyPr>
          <a:lstStyle/>
          <a:p>
            <a:pPr algn="ctr"/>
            <a:r>
              <a:rPr lang="en-US" sz="2800">
                <a:solidFill>
                  <a:srgbClr val="FFFFFF"/>
                </a:solidFill>
                <a:latin typeface="Arial" charset="0"/>
              </a:rPr>
              <a:t>More to the point:</a:t>
            </a:r>
          </a:p>
          <a:p>
            <a:pPr algn="ctr"/>
            <a:endParaRPr lang="en-US" sz="2800">
              <a:solidFill>
                <a:srgbClr val="FFFFFF"/>
              </a:solidFill>
              <a:latin typeface="Arial" charset="0"/>
            </a:endParaRPr>
          </a:p>
          <a:p>
            <a:pPr algn="ctr"/>
            <a:r>
              <a:rPr lang="en-US" sz="2800">
                <a:solidFill>
                  <a:srgbClr val="FFFFFF"/>
                </a:solidFill>
                <a:latin typeface="Arial" charset="0"/>
              </a:rPr>
              <a:t>when considering the “whole of history”</a:t>
            </a:r>
          </a:p>
          <a:p>
            <a:pPr algn="ctr"/>
            <a:r>
              <a:rPr lang="en-US" sz="2800">
                <a:solidFill>
                  <a:srgbClr val="FFFFFF"/>
                </a:solidFill>
                <a:latin typeface="Arial" charset="0"/>
              </a:rPr>
              <a:t>and the cannons of</a:t>
            </a:r>
          </a:p>
          <a:p>
            <a:pPr algn="ctr"/>
            <a:r>
              <a:rPr lang="en-US" sz="2800">
                <a:solidFill>
                  <a:srgbClr val="FF0000"/>
                </a:solidFill>
                <a:latin typeface="Arial" charset="0"/>
              </a:rPr>
              <a:t>critical cultural relativism</a:t>
            </a:r>
          </a:p>
          <a:p>
            <a:pPr algn="ctr"/>
            <a:r>
              <a:rPr lang="en-US" sz="2800">
                <a:solidFill>
                  <a:srgbClr val="FFFFFF"/>
                </a:solidFill>
                <a:latin typeface="Arial" charset="0"/>
              </a:rPr>
              <a:t> actions such as Aztec</a:t>
            </a:r>
          </a:p>
          <a:p>
            <a:pPr algn="ctr"/>
            <a:r>
              <a:rPr lang="en-US" sz="2800">
                <a:solidFill>
                  <a:srgbClr val="FFFFFF"/>
                </a:solidFill>
                <a:latin typeface="Arial" charset="0"/>
              </a:rPr>
              <a:t>human sacrifice and cannibalism, </a:t>
            </a:r>
          </a:p>
          <a:p>
            <a:pPr algn="ctr"/>
            <a:r>
              <a:rPr lang="en-US" sz="2800">
                <a:solidFill>
                  <a:srgbClr val="FFFFFF"/>
                </a:solidFill>
                <a:latin typeface="Arial" charset="0"/>
              </a:rPr>
              <a:t>Yanomamó female infanticide,</a:t>
            </a:r>
          </a:p>
          <a:p>
            <a:pPr algn="ctr"/>
            <a:r>
              <a:rPr lang="en-US" sz="2800">
                <a:solidFill>
                  <a:srgbClr val="FFFFFF"/>
                </a:solidFill>
                <a:latin typeface="Arial" charset="0"/>
              </a:rPr>
              <a:t>and the like</a:t>
            </a:r>
          </a:p>
          <a:p>
            <a:pPr algn="ctr"/>
            <a:r>
              <a:rPr lang="en-US" sz="2800">
                <a:solidFill>
                  <a:srgbClr val="FFFFFF"/>
                </a:solidFill>
                <a:latin typeface="Arial" charset="0"/>
              </a:rPr>
              <a:t>may not make sense to everyone,</a:t>
            </a:r>
          </a:p>
          <a:p>
            <a:pPr algn="ctr"/>
            <a:r>
              <a:rPr lang="en-US" sz="2800">
                <a:solidFill>
                  <a:srgbClr val="FFFFFF"/>
                </a:solidFill>
                <a:latin typeface="Arial" charset="0"/>
              </a:rPr>
              <a:t>but they are more understandable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a:t>
            </a:r>
            <a:r>
              <a:rPr lang="en-US" b="1" i="1" dirty="0" smtClean="0">
                <a:solidFill>
                  <a:srgbClr val="FF0000"/>
                </a:solidFill>
              </a:rPr>
              <a:t>Cultural Materialism</a:t>
            </a:r>
            <a:endParaRPr lang="en-US" sz="2800" b="1" i="1" dirty="0" smtClean="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3" y="6583375"/>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p:sp>
        <p:nvSpPr>
          <p:cNvPr id="5" name="Freeform 4"/>
          <p:cNvSpPr/>
          <p:nvPr/>
        </p:nvSpPr>
        <p:spPr>
          <a:xfrm>
            <a:off x="1084263" y="1792300"/>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smtClean="0">
                <a:solidFill>
                  <a:srgbClr val="BBE0E3"/>
                </a:solidFill>
                <a:latin typeface="Arial"/>
              </a:rPr>
              <a:t>Ideationism</a:t>
            </a:r>
            <a:r>
              <a:rPr lang="en-US" sz="2800" b="1" i="1" kern="0" dirty="0" smtClean="0">
                <a:solidFill>
                  <a:srgbClr val="BADDE1"/>
                </a:solidFill>
                <a:latin typeface="Arial"/>
              </a:rPr>
              <a:t> </a:t>
            </a:r>
            <a:r>
              <a:rPr lang="en-US" sz="2000" b="1" i="1" kern="0" dirty="0" smtClean="0">
                <a:solidFill>
                  <a:srgbClr val="BBE0E3"/>
                </a:solidFill>
                <a:latin typeface="Arial"/>
              </a:rPr>
              <a:t>vs. </a:t>
            </a:r>
            <a:r>
              <a:rPr lang="en-US" sz="3200" b="1" i="1" kern="0" dirty="0" smtClean="0">
                <a:solidFill>
                  <a:srgbClr val="FF0000"/>
                </a:solidFill>
                <a:latin typeface="Arial"/>
              </a:rPr>
              <a:t>Cultural Materialism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3"/>
          <p:cNvSpPr/>
          <p:nvPr/>
        </p:nvSpPr>
        <p:spPr>
          <a:xfrm>
            <a:off x="957233" y="4057143"/>
            <a:ext cx="7200496"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smtClean="0">
                <a:solidFill>
                  <a:srgbClr val="000000"/>
                </a:solidFill>
              </a:rPr>
              <a:t>this debate is related in part to</a:t>
            </a:r>
          </a:p>
          <a:p>
            <a:pPr algn="ctr">
              <a:lnSpc>
                <a:spcPct val="150000"/>
              </a:lnSpc>
            </a:pPr>
            <a:r>
              <a:rPr lang="en-US" sz="3200" b="1" dirty="0" smtClean="0">
                <a:solidFill>
                  <a:srgbClr val="000000"/>
                </a:solidFill>
              </a:rPr>
              <a:t>“THE ‘TWO-CULTURE’ PROBLEM”</a:t>
            </a:r>
          </a:p>
          <a:p>
            <a:pPr algn="ctr">
              <a:lnSpc>
                <a:spcPct val="150000"/>
              </a:lnSpc>
            </a:pPr>
            <a:r>
              <a:rPr lang="en-US" sz="2000" dirty="0" smtClean="0">
                <a:solidFill>
                  <a:srgbClr val="000000"/>
                </a:solidFill>
              </a:rPr>
              <a:t>— C.P. Snow</a:t>
            </a:r>
          </a:p>
        </p:txBody>
      </p:sp>
      <p:sp>
        <p:nvSpPr>
          <p:cNvPr id="5"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smtClean="0">
                <a:solidFill>
                  <a:srgbClr val="000000"/>
                </a:solidFill>
                <a:latin typeface="Arial" charset="0"/>
              </a:rPr>
              <a:t>vs.</a:t>
            </a:r>
            <a:endParaRPr lang="en-US" sz="3200" b="1" dirty="0">
              <a:solidFill>
                <a:srgbClr val="000000"/>
              </a:solidFill>
              <a:latin typeface="Arial" charset="0"/>
            </a:endParaRP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smtClean="0">
                <a:solidFill>
                  <a:srgbClr val="000000"/>
                </a:solidFill>
                <a:latin typeface="Arial" charset="0"/>
              </a:rPr>
              <a:t>vs.</a:t>
            </a:r>
            <a:endParaRPr lang="en-US" sz="3200" b="1" dirty="0">
              <a:solidFill>
                <a:srgbClr val="000000"/>
              </a:solidFill>
              <a:latin typeface="Arial" charset="0"/>
            </a:endParaRP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6"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5" y="5530187"/>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a:t>
            </a:r>
            <a:r>
              <a:rPr lang="en-US" sz="4000" b="1" i="1" dirty="0" smtClean="0">
                <a:solidFill>
                  <a:srgbClr val="000000"/>
                </a:solidFill>
              </a:rPr>
              <a:t>Politics, Revised Ed.</a:t>
            </a:r>
            <a:endParaRPr lang="en-US" sz="4000" b="1" i="1" dirty="0">
              <a:solidFill>
                <a:srgbClr val="000000"/>
              </a:solidFill>
            </a:endParaRP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smtClean="0">
                <a:solidFill>
                  <a:srgbClr val="000000"/>
                </a:solidFill>
                <a:latin typeface="Arial" charset="0"/>
              </a:rPr>
              <a:t>vs.</a:t>
            </a:r>
            <a:endParaRPr lang="en-US" sz="3200" b="1" dirty="0">
              <a:solidFill>
                <a:srgbClr val="000000"/>
              </a:solidFill>
              <a:latin typeface="Arial" charset="0"/>
            </a:endParaRP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5" y="5907551"/>
            <a:ext cx="7329487" cy="369332"/>
          </a:xfrm>
          <a:prstGeom prst="rect">
            <a:avLst/>
          </a:prstGeom>
          <a:noFill/>
          <a:ln w="9525">
            <a:noFill/>
            <a:miter lim="800000"/>
            <a:headEnd/>
            <a:tailEnd/>
          </a:ln>
        </p:spPr>
        <p:txBody>
          <a:bodyPr>
            <a:spAutoFit/>
          </a:bodyPr>
          <a:lstStyle/>
          <a:p>
            <a:pPr lvl="1" algn="ctr"/>
            <a:r>
              <a:rPr lang="en-US" b="1" dirty="0" smtClean="0">
                <a:solidFill>
                  <a:srgbClr val="000000"/>
                </a:solidFill>
                <a:latin typeface="Arial" charset="0"/>
              </a:rPr>
              <a:t>Marion Nestle, </a:t>
            </a:r>
            <a:r>
              <a:rPr lang="en-US" b="1" i="1" dirty="0" smtClean="0">
                <a:solidFill>
                  <a:srgbClr val="000000"/>
                </a:solidFill>
                <a:latin typeface="Arial" charset="0"/>
              </a:rPr>
              <a:t>Food Politics, Rev. Ed., </a:t>
            </a:r>
            <a:r>
              <a:rPr lang="en-US" b="1" dirty="0" smtClean="0">
                <a:solidFill>
                  <a:srgbClr val="000000"/>
                </a:solidFill>
                <a:latin typeface="Arial" charset="0"/>
              </a:rPr>
              <a:t>2007,  pp. 230-233</a:t>
            </a:r>
            <a:endParaRPr lang="en-US" b="1"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1662113"/>
            <a:ext cx="7315200" cy="4647426"/>
          </a:xfrm>
        </p:spPr>
        <p:txBody>
          <a:bodyPr>
            <a:spAutoFit/>
          </a:bodyPr>
          <a:lstStyle/>
          <a:p>
            <a:pPr marL="0" indent="0" algn="ctr">
              <a:buFontTx/>
              <a:buNone/>
            </a:pPr>
            <a:r>
              <a:rPr lang="en-US" b="1" dirty="0"/>
              <a:t>C.P. Snow</a:t>
            </a:r>
          </a:p>
          <a:p>
            <a:pPr marL="0" indent="0" algn="ctr">
              <a:buFontTx/>
              <a:buNone/>
            </a:pPr>
            <a:endParaRPr lang="en-US" b="1" dirty="0"/>
          </a:p>
          <a:p>
            <a:pPr marL="0" indent="0" algn="ctr">
              <a:buFontTx/>
              <a:buNone/>
            </a:pPr>
            <a:r>
              <a:rPr lang="en-US" sz="4000" b="1" dirty="0"/>
              <a:t>“Two Cultures and the Scientific Revolution: The </a:t>
            </a:r>
            <a:r>
              <a:rPr lang="en-US" sz="4000" b="1" dirty="0" err="1"/>
              <a:t>Rede</a:t>
            </a:r>
            <a:r>
              <a:rPr lang="en-US" sz="4000" b="1" dirty="0"/>
              <a:t> Lecture.”</a:t>
            </a:r>
            <a:r>
              <a:rPr lang="en-US" sz="4000" b="1" i="1" dirty="0"/>
              <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5" y="6392207"/>
            <a:ext cx="22878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91807"/>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b="1" dirty="0" smtClean="0">
                <a:solidFill>
                  <a:srgbClr val="000000"/>
                </a:solidFill>
              </a:rPr>
              <a:t>(“</a:t>
            </a:r>
            <a:r>
              <a:rPr lang="en-US" b="1" dirty="0" err="1" smtClean="0">
                <a:solidFill>
                  <a:srgbClr val="000000"/>
                </a:solidFill>
              </a:rPr>
              <a:t>nativism</a:t>
            </a:r>
            <a:r>
              <a:rPr lang="en-US" b="1" dirty="0" smtClean="0">
                <a:solidFill>
                  <a:srgbClr val="000000"/>
                </a:solidFill>
              </a:rPr>
              <a:t>” vs. “empiricism”)</a:t>
            </a:r>
            <a:endParaRPr lang="en-US" sz="2400" b="1" dirty="0" smtClean="0">
              <a:solidFill>
                <a:srgbClr val="000000"/>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1"/>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FFFFFF"/>
                </a:solidFill>
                <a:latin typeface="Arial"/>
              </a:rPr>
              <a:t>Are dietary supplements needed ?</a:t>
            </a:r>
            <a:endParaRPr lang="en-US" sz="3200" b="1" kern="0" dirty="0">
              <a:solidFill>
                <a:srgbClr val="FFFFFF"/>
              </a:solidFill>
              <a:latin typeface="Arial"/>
            </a:endParaRPr>
          </a:p>
        </p:txBody>
      </p:sp>
      <p:sp>
        <p:nvSpPr>
          <p:cNvPr id="4" name="Text Box 2">
            <a:hlinkClick r:id="rId3"/>
          </p:cNvPr>
          <p:cNvSpPr txBox="1">
            <a:spLocks noChangeArrowheads="1"/>
          </p:cNvSpPr>
          <p:nvPr/>
        </p:nvSpPr>
        <p:spPr bwMode="auto">
          <a:xfrm>
            <a:off x="3574943" y="6392207"/>
            <a:ext cx="1959191"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http://en.wikipedia.org/wiki/Multivitamin</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00113" y="2968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000000"/>
                </a:solidFill>
                <a:latin typeface="Arial"/>
              </a:rPr>
              <a:t>Are dietary supplements needed ?</a:t>
            </a:r>
            <a:endParaRPr lang="en-US" sz="3200" b="1" kern="0" dirty="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1"/>
            <a:ext cx="7329488" cy="4401205"/>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
            </a:r>
            <a:r>
              <a:rPr lang="en-US" sz="3200" b="1" dirty="0" smtClean="0">
                <a:solidFill>
                  <a:srgbClr val="000000"/>
                </a:solidFill>
                <a:latin typeface="Arial" charset="0"/>
              </a:rPr>
              <a:t>attitudes</a:t>
            </a:r>
            <a:endParaRPr lang="en-US" sz="3200" b="1" dirty="0">
              <a:solidFill>
                <a:srgbClr val="000000"/>
              </a:solidFill>
              <a:latin typeface="Arial" charset="0"/>
            </a:endParaRPr>
          </a:p>
          <a:p>
            <a:pPr algn="ctr"/>
            <a:r>
              <a:rPr lang="en-US" sz="3200" b="1" dirty="0" smtClean="0">
                <a:solidFill>
                  <a:srgbClr val="000000"/>
                </a:solidFill>
                <a:latin typeface="Arial" charset="0"/>
              </a:rPr>
              <a:t>vs.</a:t>
            </a:r>
            <a:endParaRPr lang="en-US" sz="3200" b="1" dirty="0">
              <a:solidFill>
                <a:srgbClr val="000000"/>
              </a:solidFill>
              <a:latin typeface="Arial" charset="0"/>
            </a:endParaRPr>
          </a:p>
          <a:p>
            <a:pPr lvl="1">
              <a:buFont typeface="Arial" charset="0"/>
              <a:buChar char="•"/>
            </a:pPr>
            <a:r>
              <a:rPr lang="en-US" sz="3200" b="1" dirty="0">
                <a:solidFill>
                  <a:srgbClr val="000000"/>
                </a:solidFill>
                <a:latin typeface="Arial" charset="0"/>
              </a:rPr>
              <a:t> “science-based” </a:t>
            </a:r>
            <a:r>
              <a:rPr lang="en-US" sz="3200" b="1" dirty="0" smtClean="0">
                <a:solidFill>
                  <a:srgbClr val="000000"/>
                </a:solidFill>
                <a:latin typeface="Arial" charset="0"/>
              </a:rPr>
              <a:t>attitudes</a:t>
            </a:r>
          </a:p>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Safety</a:t>
            </a:r>
            <a:endParaRPr lang="en-US" sz="3200" b="1" dirty="0" smtClean="0">
              <a:solidFill>
                <a:srgbClr val="000000"/>
              </a:solidFill>
              <a:latin typeface="Arial" charset="0"/>
            </a:endParaRPr>
          </a:p>
          <a:p>
            <a:pPr marL="0" lvl="1" algn="ctr"/>
            <a:endParaRPr lang="en-US" sz="2400" b="1" dirty="0" smtClean="0">
              <a:solidFill>
                <a:srgbClr val="000000"/>
              </a:solidFill>
              <a:latin typeface="Arial" charset="0"/>
            </a:endParaRPr>
          </a:p>
          <a:p>
            <a:pPr marL="0" lvl="1" algn="ctr"/>
            <a:r>
              <a:rPr lang="en-US" sz="3600" b="1" dirty="0" smtClean="0">
                <a:solidFill>
                  <a:srgbClr val="000000"/>
                </a:solidFill>
                <a:latin typeface="Arial" charset="0"/>
              </a:rPr>
              <a:t>Need</a:t>
            </a:r>
          </a:p>
          <a:p>
            <a:pPr marL="0" lvl="1" algn="ctr"/>
            <a:endParaRPr lang="en-US" sz="2400" b="1" dirty="0" smtClean="0">
              <a:solidFill>
                <a:srgbClr val="000000"/>
              </a:solidFill>
              <a:latin typeface="Arial" charset="0"/>
            </a:endParaRPr>
          </a:p>
          <a:p>
            <a:pPr marL="0" lvl="1" algn="ctr"/>
            <a:r>
              <a:rPr lang="en-US" sz="3600" b="1" dirty="0" smtClean="0">
                <a:solidFill>
                  <a:srgbClr val="000000"/>
                </a:solidFill>
                <a:latin typeface="Arial" charset="0"/>
              </a:rPr>
              <a:t>Efficacy</a:t>
            </a:r>
          </a:p>
        </p:txBody>
      </p:sp>
      <p:sp>
        <p:nvSpPr>
          <p:cNvPr id="4"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000000"/>
                </a:solidFill>
                <a:latin typeface="Arial"/>
              </a:rPr>
              <a:t>Are dietary supplements needed ?</a:t>
            </a:r>
            <a:endParaRPr lang="en-US" sz="3200" b="1" kern="0" dirty="0">
              <a:solidFill>
                <a:srgbClr val="000000"/>
              </a:solidFill>
              <a:latin typeface="Arial"/>
            </a:endParaRP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smtClean="0">
                <a:solidFill>
                  <a:srgbClr val="000000"/>
                </a:solidFill>
                <a:latin typeface="Arial" charset="0"/>
              </a:rPr>
              <a:t>“science-based</a:t>
            </a:r>
            <a:r>
              <a:rPr lang="en-US" sz="4000" b="1" dirty="0">
                <a:solidFill>
                  <a:srgbClr val="BBE0E3"/>
                </a:solidFill>
                <a:latin typeface="Arial" charset="0"/>
              </a:rPr>
              <a:t>” </a:t>
            </a:r>
            <a:r>
              <a:rPr lang="en-US" sz="4000" b="1" dirty="0" smtClean="0">
                <a:solidFill>
                  <a:srgbClr val="BBE0E3"/>
                </a:solidFill>
                <a:latin typeface="Arial" charset="0"/>
              </a:rPr>
              <a:t>attitudes</a:t>
            </a:r>
          </a:p>
          <a:p>
            <a:pPr lvl="1">
              <a:buFont typeface="Arial" charset="0"/>
              <a:buChar char="•"/>
            </a:pPr>
            <a:endParaRPr lang="en-US" sz="700" b="1" dirty="0" smtClean="0">
              <a:solidFill>
                <a:srgbClr val="000000"/>
              </a:solidFill>
              <a:latin typeface="Arial" charset="0"/>
            </a:endParaRPr>
          </a:p>
          <a:p>
            <a:pPr marL="0" lvl="1" algn="ctr"/>
            <a:r>
              <a:rPr lang="en-US" sz="3600" b="1" dirty="0" smtClean="0">
                <a:solidFill>
                  <a:srgbClr val="000000"/>
                </a:solidFill>
                <a:latin typeface="Arial" charset="0"/>
              </a:rPr>
              <a:t>Safety</a:t>
            </a:r>
          </a:p>
          <a:p>
            <a:pPr marL="0" lvl="1" algn="ctr"/>
            <a:endParaRPr lang="en-US" sz="7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Excessive doses of many nutrients are demonstrably toxic</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High levels of single nutrients interfere with the functions of other nutrients</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The safety of many herbal products is untested and, therefore, unknown</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lumMod val="90000"/>
                  </a:srgbClr>
                </a:solidFill>
                <a:latin typeface="Arial"/>
              </a:rPr>
              <a:t>Are dietary supplements needed ?</a:t>
            </a:r>
            <a:endParaRPr lang="en-US" sz="3200" b="1" kern="0" dirty="0">
              <a:solidFill>
                <a:srgbClr val="BBE0E3">
                  <a:lumMod val="90000"/>
                </a:srgbClr>
              </a:solidFill>
              <a:latin typeface="Arial"/>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247317"/>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smtClean="0">
                <a:solidFill>
                  <a:srgbClr val="000000"/>
                </a:solidFill>
                <a:latin typeface="Arial" charset="0"/>
              </a:rPr>
              <a:t>“belief-based</a:t>
            </a:r>
            <a:r>
              <a:rPr lang="en-US" sz="4000" b="1" dirty="0">
                <a:solidFill>
                  <a:srgbClr val="BBE0E3"/>
                </a:solidFill>
                <a:latin typeface="Arial" charset="0"/>
              </a:rPr>
              <a:t>” </a:t>
            </a:r>
            <a:r>
              <a:rPr lang="en-US" sz="4000" b="1" dirty="0" smtClean="0">
                <a:solidFill>
                  <a:srgbClr val="BBE0E3"/>
                </a:solidFill>
                <a:latin typeface="Arial" charset="0"/>
              </a:rPr>
              <a:t>attitudes</a:t>
            </a:r>
          </a:p>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Safety</a:t>
            </a:r>
          </a:p>
          <a:p>
            <a:pPr marL="0" lvl="1" algn="ctr"/>
            <a:endParaRPr lang="en-US" sz="12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Supplements are safe within a broad range of intake; safety problems are rare</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Herbal products have been used for thousands of years</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 ?</a:t>
            </a:r>
            <a:endParaRPr lang="en-US" sz="3200" b="1" kern="0" dirty="0">
              <a:solidFill>
                <a:srgbClr val="BBE0E3"/>
              </a:solidFill>
              <a:latin typeface="Arial"/>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smtClean="0">
                <a:solidFill>
                  <a:srgbClr val="000000"/>
                </a:solidFill>
                <a:latin typeface="Arial" charset="0"/>
              </a:rPr>
              <a:t>“</a:t>
            </a:r>
            <a:r>
              <a:rPr lang="en-US" sz="4000" b="1" dirty="0" smtClean="0">
                <a:solidFill>
                  <a:srgbClr val="000000"/>
                </a:solidFill>
                <a:latin typeface="Arial" charset="0"/>
              </a:rPr>
              <a:t>science-based</a:t>
            </a:r>
            <a:r>
              <a:rPr lang="en-US" sz="4000" b="1" dirty="0" smtClean="0">
                <a:solidFill>
                  <a:srgbClr val="BBE0E3"/>
                </a:solidFill>
                <a:latin typeface="Arial" charset="0"/>
              </a:rPr>
              <a:t>” attitudes</a:t>
            </a:r>
            <a:endParaRPr lang="en-US" sz="3200" b="1" dirty="0" smtClean="0">
              <a:solidFill>
                <a:srgbClr val="BBE0E3"/>
              </a:solidFill>
              <a:latin typeface="Arial" charset="0"/>
            </a:endParaRPr>
          </a:p>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Need</a:t>
            </a:r>
          </a:p>
          <a:p>
            <a:pPr marL="0" lvl="1" algn="ctr"/>
            <a:endParaRPr lang="en-US" sz="12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Food is sufficient to meet nutritional needs</a:t>
            </a:r>
          </a:p>
          <a:p>
            <a:pPr marL="231775" lvl="1" indent="-231775"/>
            <a:endParaRPr lang="en-US" sz="16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Foods provide nutrients and other valuable substances not present in supplements</a:t>
            </a:r>
          </a:p>
          <a:p>
            <a:pPr marL="231775" lvl="1" indent="-231775"/>
            <a:endParaRPr lang="en-US" sz="16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smtClean="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 ?</a:t>
            </a:r>
            <a:endParaRPr lang="en-US" sz="3200" b="1" kern="0" dirty="0">
              <a:solidFill>
                <a:srgbClr val="BBE0E3"/>
              </a:solidFill>
              <a:latin typeface="Arial"/>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“belief-based</a:t>
            </a:r>
            <a:r>
              <a:rPr lang="en-US" sz="4000" b="1" dirty="0">
                <a:solidFill>
                  <a:srgbClr val="BBE0E3"/>
                </a:solidFill>
                <a:latin typeface="Arial" charset="0"/>
              </a:rPr>
              <a:t>” </a:t>
            </a:r>
            <a:r>
              <a:rPr lang="en-US" sz="4000" b="1" dirty="0" smtClean="0">
                <a:solidFill>
                  <a:srgbClr val="BBE0E3"/>
                </a:solidFill>
                <a:latin typeface="Arial" charset="0"/>
              </a:rPr>
              <a:t>attitudes</a:t>
            </a:r>
          </a:p>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Need</a:t>
            </a:r>
          </a:p>
          <a:p>
            <a:pPr marL="0" lvl="1"/>
            <a:endParaRPr lang="en-US" sz="12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Diets do not always follow dietary recommendations</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Foods grown on depleted soils lack essential nutrients</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Pollution  and stressful living conditions increase nutrient requirements</a:t>
            </a:r>
          </a:p>
          <a:p>
            <a:pPr marL="231775" lvl="1" indent="-231775"/>
            <a:endParaRPr lang="en-US" sz="9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 ?</a:t>
            </a:r>
            <a:endParaRPr lang="en-US" sz="3200" b="1" kern="0" dirty="0">
              <a:solidFill>
                <a:srgbClr val="BBE0E3"/>
              </a:solidFill>
              <a:latin typeface="Arial"/>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1"/>
            <a:ext cx="7329488" cy="5401479"/>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smtClean="0">
                <a:solidFill>
                  <a:srgbClr val="000000"/>
                </a:solidFill>
                <a:latin typeface="Arial" charset="0"/>
              </a:rPr>
              <a:t>“</a:t>
            </a:r>
            <a:r>
              <a:rPr lang="en-US" sz="4000" b="1" dirty="0" smtClean="0">
                <a:solidFill>
                  <a:srgbClr val="000000"/>
                </a:solidFill>
                <a:latin typeface="Arial" charset="0"/>
              </a:rPr>
              <a:t>science-based” </a:t>
            </a:r>
            <a:r>
              <a:rPr lang="en-US" sz="4000" b="1" dirty="0" smtClean="0">
                <a:solidFill>
                  <a:srgbClr val="BBE0E3"/>
                </a:solidFill>
                <a:latin typeface="Arial" charset="0"/>
              </a:rPr>
              <a:t>attitudes</a:t>
            </a:r>
            <a:endParaRPr lang="en-US" sz="3200" b="1" dirty="0" smtClean="0">
              <a:solidFill>
                <a:srgbClr val="BBE0E3"/>
              </a:solidFill>
              <a:latin typeface="Arial" charset="0"/>
            </a:endParaRPr>
          </a:p>
          <a:p>
            <a:pPr lvl="1">
              <a:buFont typeface="Arial" charset="0"/>
              <a:buChar char="•"/>
            </a:pPr>
            <a:endParaRPr lang="en-US" sz="200" b="1" dirty="0" smtClean="0">
              <a:solidFill>
                <a:srgbClr val="000000"/>
              </a:solidFill>
              <a:latin typeface="Arial" charset="0"/>
            </a:endParaRPr>
          </a:p>
          <a:p>
            <a:pPr marL="0" lvl="1" algn="ctr"/>
            <a:r>
              <a:rPr lang="en-US" sz="3600" b="1" dirty="0" smtClean="0">
                <a:solidFill>
                  <a:srgbClr val="000000"/>
                </a:solidFill>
                <a:latin typeface="Arial" charset="0"/>
              </a:rPr>
              <a:t>Efficacy</a:t>
            </a:r>
          </a:p>
          <a:p>
            <a:pPr marL="0" lvl="1" algn="ctr"/>
            <a:endParaRPr lang="en-US" sz="900" b="1" dirty="0" smtClean="0">
              <a:solidFill>
                <a:srgbClr val="000000"/>
              </a:solidFill>
              <a:latin typeface="Arial" charset="0"/>
            </a:endParaRPr>
          </a:p>
          <a:p>
            <a:pPr marL="231775" lvl="1" indent="-231775">
              <a:buFont typeface="Arial" pitchFamily="34" charset="0"/>
              <a:buChar char="•"/>
            </a:pPr>
            <a:r>
              <a:rPr lang="en-US" sz="2000" b="1" dirty="0" smtClean="0">
                <a:solidFill>
                  <a:srgbClr val="000000"/>
                </a:solidFill>
                <a:latin typeface="Arial" charset="0"/>
              </a:rPr>
              <a:t>Research demonstrates health benefits of diets and foods, not of single nutrients</a:t>
            </a:r>
          </a:p>
          <a:p>
            <a:pPr marL="231775" lvl="1" indent="-231775"/>
            <a:endParaRPr lang="en-US" sz="1400" b="1" dirty="0" smtClean="0">
              <a:solidFill>
                <a:srgbClr val="000000"/>
              </a:solidFill>
              <a:latin typeface="Arial" charset="0"/>
            </a:endParaRPr>
          </a:p>
          <a:p>
            <a:pPr marL="231775" lvl="1" indent="-231775">
              <a:buFont typeface="Arial" pitchFamily="34" charset="0"/>
              <a:buChar char="•"/>
            </a:pPr>
            <a:r>
              <a:rPr lang="en-US" sz="2000" b="1" dirty="0" smtClean="0">
                <a:solidFill>
                  <a:srgbClr val="000000"/>
                </a:solidFill>
                <a:latin typeface="Arial" charset="0"/>
              </a:rPr>
              <a:t>Higher-than-recommended doses of few single nutrients improve health</a:t>
            </a:r>
          </a:p>
          <a:p>
            <a:pPr marL="231775" lvl="1" indent="-231775"/>
            <a:endParaRPr lang="en-US" sz="1400" b="1" dirty="0" smtClean="0">
              <a:solidFill>
                <a:srgbClr val="000000"/>
              </a:solidFill>
              <a:latin typeface="Arial" charset="0"/>
            </a:endParaRPr>
          </a:p>
          <a:p>
            <a:pPr marL="231775" lvl="1" indent="-231775">
              <a:buFont typeface="Arial" pitchFamily="34" charset="0"/>
              <a:buChar char="•"/>
            </a:pPr>
            <a:r>
              <a:rPr lang="en-US" sz="2000" b="1" dirty="0" smtClean="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smtClean="0">
              <a:solidFill>
                <a:srgbClr val="000000"/>
              </a:solidFill>
              <a:latin typeface="Arial" charset="0"/>
            </a:endParaRPr>
          </a:p>
          <a:p>
            <a:pPr marL="231775" lvl="1" indent="-231775">
              <a:buFont typeface="Arial" pitchFamily="34" charset="0"/>
              <a:buChar char="•"/>
            </a:pPr>
            <a:r>
              <a:rPr lang="en-US" sz="2000" b="1" dirty="0" smtClean="0">
                <a:solidFill>
                  <a:srgbClr val="000000"/>
                </a:solidFill>
                <a:latin typeface="Arial" charset="0"/>
              </a:rPr>
              <a:t>The health benefits of most supplements are unproven</a:t>
            </a:r>
          </a:p>
          <a:p>
            <a:pPr marL="231775" lvl="1" indent="-231775">
              <a:buFont typeface="Arial" pitchFamily="34" charset="0"/>
              <a:buChar char="•"/>
            </a:pPr>
            <a:endParaRPr lang="en-US" sz="1200" b="1" dirty="0" smtClean="0">
              <a:solidFill>
                <a:srgbClr val="000000"/>
              </a:solidFill>
              <a:latin typeface="Arial" charset="0"/>
            </a:endParaRPr>
          </a:p>
          <a:p>
            <a:pPr marL="231775" lvl="1" indent="-231775">
              <a:buFont typeface="Arial" pitchFamily="34" charset="0"/>
              <a:buChar char="•"/>
            </a:pPr>
            <a:r>
              <a:rPr lang="en-US" sz="2000" b="1" dirty="0" smtClean="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77"/>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 ?</a:t>
            </a:r>
            <a:endParaRPr lang="en-US" sz="3200" b="1" kern="0" dirty="0">
              <a:solidFill>
                <a:srgbClr val="BBE0E3"/>
              </a:solidFill>
              <a:latin typeface="Arial"/>
            </a:endParaRP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smtClean="0">
                <a:solidFill>
                  <a:srgbClr val="000000"/>
                </a:solidFill>
                <a:latin typeface="Arial" charset="0"/>
              </a:rPr>
              <a:t>“</a:t>
            </a:r>
            <a:r>
              <a:rPr lang="en-US" sz="4000" b="1" dirty="0" smtClean="0">
                <a:solidFill>
                  <a:srgbClr val="000000"/>
                </a:solidFill>
                <a:latin typeface="Arial" charset="0"/>
              </a:rPr>
              <a:t>belief-based” </a:t>
            </a:r>
            <a:r>
              <a:rPr lang="en-US" sz="4000" b="1" dirty="0" smtClean="0">
                <a:solidFill>
                  <a:srgbClr val="BBE0E3"/>
                </a:solidFill>
                <a:latin typeface="Arial" charset="0"/>
              </a:rPr>
              <a:t>attitudes</a:t>
            </a:r>
            <a:endParaRPr lang="en-US" sz="3200" b="1" dirty="0" smtClean="0">
              <a:solidFill>
                <a:srgbClr val="BBE0E3"/>
              </a:solidFill>
              <a:latin typeface="Arial" charset="0"/>
            </a:endParaRPr>
          </a:p>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Efficacy</a:t>
            </a:r>
          </a:p>
          <a:p>
            <a:pPr marL="0" lvl="1" algn="ctr"/>
            <a:endParaRPr lang="en-US" sz="12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People who take supplements are healthier</a:t>
            </a:r>
          </a:p>
          <a:p>
            <a:pPr marL="231775" lvl="1" indent="-231775"/>
            <a:endParaRPr lang="en-US" sz="16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People feel better when they take supplements</a:t>
            </a:r>
          </a:p>
          <a:p>
            <a:pPr marL="231775" lvl="1" indent="-231775"/>
            <a:endParaRPr lang="en-US" sz="16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smtClean="0">
              <a:solidFill>
                <a:srgbClr val="000000"/>
              </a:solidFill>
              <a:latin typeface="Arial" charset="0"/>
            </a:endParaRPr>
          </a:p>
          <a:p>
            <a:pPr marL="231775" lvl="1" indent="-231775">
              <a:buFont typeface="Arial" pitchFamily="34" charset="0"/>
              <a:buChar char="•"/>
            </a:pPr>
            <a:r>
              <a:rPr lang="en-US" sz="2400" b="1" dirty="0" smtClean="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smtClean="0">
                <a:solidFill>
                  <a:srgbClr val="BBE0E3"/>
                </a:solidFill>
                <a:latin typeface="Arial"/>
              </a:rPr>
              <a:t>Are dietary supplements needed ?</a:t>
            </a:r>
            <a:endParaRPr lang="en-US" sz="3200" b="1" kern="0" dirty="0">
              <a:solidFill>
                <a:srgbClr val="BBE0E3"/>
              </a:solidFill>
              <a:latin typeface="Arial"/>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rPr>
              <a:t>DIETARY SUPPLEMENTS</a:t>
            </a:r>
            <a:endParaRPr kumimoji="0" lang="en-US" sz="4000" b="1" i="0" u="none" strike="noStrike" kern="0" cap="none" spc="0" normalizeH="0" baseline="0" noProof="0" dirty="0">
              <a:ln>
                <a:noFill/>
              </a:ln>
              <a:solidFill>
                <a:srgbClr val="000000"/>
              </a:solidFill>
              <a:effectLst/>
              <a:uLnTx/>
              <a:uFillTx/>
              <a:latin typeface="+mn-lt"/>
              <a:ea typeface="+mn-ea"/>
              <a:cs typeface="+mn-cs"/>
            </a:endParaRPr>
          </a:p>
        </p:txBody>
      </p:sp>
      <p:sp>
        <p:nvSpPr>
          <p:cNvPr id="7" name="Rectangle 6"/>
          <p:cNvSpPr>
            <a:spLocks noChangeArrowheads="1"/>
          </p:cNvSpPr>
          <p:nvPr/>
        </p:nvSpPr>
        <p:spPr bwMode="auto">
          <a:xfrm>
            <a:off x="2540461" y="21417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rPr>
              <a:t>“science-</a:t>
            </a:r>
          </a:p>
          <a:p>
            <a:pPr marL="6350" lvl="1" algn="ctr"/>
            <a:r>
              <a:rPr lang="en-US" sz="3200" b="1" dirty="0" smtClean="0">
                <a:solidFill>
                  <a:srgbClr val="000000"/>
                </a:solidFill>
              </a:rPr>
              <a:t>based”</a:t>
            </a:r>
            <a:endParaRPr lang="en-US" sz="3600" b="1" dirty="0" smtClean="0">
              <a:solidFill>
                <a:srgbClr val="000000"/>
              </a:solidFill>
            </a:endParaRPr>
          </a:p>
        </p:txBody>
      </p:sp>
      <p:sp>
        <p:nvSpPr>
          <p:cNvPr id="9" name="Rectangle 8"/>
          <p:cNvSpPr>
            <a:spLocks noChangeArrowheads="1"/>
          </p:cNvSpPr>
          <p:nvPr/>
        </p:nvSpPr>
        <p:spPr bwMode="auto">
          <a:xfrm>
            <a:off x="1023709" y="3011668"/>
            <a:ext cx="7329488" cy="3216265"/>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endParaRPr>
          </a:p>
          <a:p>
            <a:pPr marL="0" lvl="1">
              <a:tabLst>
                <a:tab pos="2293938" algn="l"/>
              </a:tabLst>
            </a:pPr>
            <a:r>
              <a:rPr lang="en-US" sz="2800" b="1" dirty="0" smtClean="0">
                <a:solidFill>
                  <a:srgbClr val="000000"/>
                </a:solidFill>
              </a:rPr>
              <a:t>Safe	</a:t>
            </a:r>
            <a:r>
              <a:rPr lang="en-US" sz="2400" b="1" dirty="0" smtClean="0">
                <a:solidFill>
                  <a:schemeClr val="bg2"/>
                </a:solidFill>
              </a:rPr>
              <a:t>No/</a:t>
            </a:r>
            <a:r>
              <a:rPr lang="en-US" sz="2800" b="1" dirty="0" smtClean="0">
                <a:solidFill>
                  <a:schemeClr val="bg2"/>
                </a:solidFill>
              </a:rPr>
              <a:t>		</a:t>
            </a:r>
            <a:r>
              <a:rPr lang="en-US" sz="2400" b="1" dirty="0" smtClean="0">
                <a:solidFill>
                  <a:schemeClr val="bg2"/>
                </a:solidFill>
              </a:rPr>
              <a:t>Yes</a:t>
            </a:r>
            <a:endParaRPr lang="en-US" sz="2800" b="1" dirty="0" smtClean="0">
              <a:solidFill>
                <a:schemeClr val="bg2"/>
              </a:solidFill>
            </a:endParaRPr>
          </a:p>
          <a:p>
            <a:pPr marL="0" lvl="1">
              <a:tabLst>
                <a:tab pos="2060575" algn="l"/>
              </a:tabLst>
            </a:pPr>
            <a:r>
              <a:rPr lang="en-US" sz="1200" b="1" dirty="0" smtClean="0">
                <a:solidFill>
                  <a:schemeClr val="bg2"/>
                </a:solidFill>
              </a:rPr>
              <a:t>	</a:t>
            </a:r>
            <a:r>
              <a:rPr lang="en-US" b="1" dirty="0" smtClean="0">
                <a:solidFill>
                  <a:schemeClr val="bg2"/>
                </a:solidFill>
              </a:rPr>
              <a:t>Unknown</a:t>
            </a:r>
            <a:endParaRPr lang="en-US" sz="2800" b="1" dirty="0" smtClean="0">
              <a:solidFill>
                <a:schemeClr val="bg2"/>
              </a:solidFill>
            </a:endParaRPr>
          </a:p>
          <a:p>
            <a:pPr marL="0" lvl="1"/>
            <a:endParaRPr lang="en-US" sz="200" b="1" dirty="0" smtClean="0">
              <a:solidFill>
                <a:srgbClr val="000000"/>
              </a:solidFill>
            </a:endParaRPr>
          </a:p>
          <a:p>
            <a:pPr marL="0" lvl="1">
              <a:tabLst>
                <a:tab pos="2293938" algn="l"/>
              </a:tabLst>
            </a:pPr>
            <a:r>
              <a:rPr lang="en-US" sz="2800" b="1" dirty="0" smtClean="0">
                <a:solidFill>
                  <a:srgbClr val="000000"/>
                </a:solidFill>
              </a:rPr>
              <a:t>Need	</a:t>
            </a:r>
            <a:r>
              <a:rPr lang="en-US" sz="2400" b="1" dirty="0" smtClean="0">
                <a:solidFill>
                  <a:schemeClr val="bg2"/>
                </a:solidFill>
              </a:rPr>
              <a:t>No</a:t>
            </a:r>
            <a:r>
              <a:rPr lang="en-US" sz="2800" b="1" dirty="0" smtClean="0">
                <a:solidFill>
                  <a:schemeClr val="bg2"/>
                </a:solidFill>
              </a:rPr>
              <a:t>		 	</a:t>
            </a:r>
            <a:r>
              <a:rPr lang="en-US" sz="2400" b="1" dirty="0" smtClean="0">
                <a:solidFill>
                  <a:schemeClr val="bg2"/>
                </a:solidFill>
              </a:rPr>
              <a:t>Yes</a:t>
            </a:r>
            <a:endParaRPr lang="en-US" sz="2800" b="1" dirty="0" smtClean="0">
              <a:solidFill>
                <a:schemeClr val="bg2"/>
              </a:solidFill>
            </a:endParaRPr>
          </a:p>
          <a:p>
            <a:pPr marL="0" lvl="1">
              <a:tabLst>
                <a:tab pos="2060575" algn="l"/>
              </a:tabLst>
            </a:pPr>
            <a:endParaRPr lang="en-US" sz="200" b="1" dirty="0" smtClean="0">
              <a:solidFill>
                <a:srgbClr val="000000"/>
              </a:solidFill>
            </a:endParaRPr>
          </a:p>
          <a:p>
            <a:pPr marL="0" lvl="1">
              <a:tabLst>
                <a:tab pos="2293938" algn="l"/>
              </a:tabLst>
            </a:pPr>
            <a:r>
              <a:rPr lang="en-US" sz="2800" b="1" dirty="0" smtClean="0">
                <a:solidFill>
                  <a:srgbClr val="000000"/>
                </a:solidFill>
              </a:rPr>
              <a:t>Efficacy	</a:t>
            </a:r>
            <a:r>
              <a:rPr lang="en-US" sz="2400" b="1" dirty="0" smtClean="0">
                <a:solidFill>
                  <a:schemeClr val="bg2"/>
                </a:solidFill>
              </a:rPr>
              <a:t>No/</a:t>
            </a:r>
            <a:r>
              <a:rPr lang="en-US" sz="3600" b="1" dirty="0" smtClean="0">
                <a:solidFill>
                  <a:schemeClr val="bg2"/>
                </a:solidFill>
              </a:rPr>
              <a:t>		</a:t>
            </a:r>
            <a:r>
              <a:rPr lang="en-US" sz="2400" b="1" dirty="0" smtClean="0">
                <a:solidFill>
                  <a:schemeClr val="bg2"/>
                </a:solidFill>
              </a:rPr>
              <a:t>Yes</a:t>
            </a:r>
          </a:p>
          <a:p>
            <a:pPr marL="0" lvl="1">
              <a:tabLst>
                <a:tab pos="2060575" algn="l"/>
              </a:tabLst>
            </a:pPr>
            <a:r>
              <a:rPr lang="en-US" sz="2400" b="1" dirty="0" smtClean="0">
                <a:solidFill>
                  <a:schemeClr val="bg2"/>
                </a:solidFill>
              </a:rPr>
              <a:t>	</a:t>
            </a:r>
            <a:r>
              <a:rPr lang="en-US" b="1" dirty="0" smtClean="0">
                <a:solidFill>
                  <a:schemeClr val="bg2"/>
                </a:solidFill>
              </a:rPr>
              <a:t>Unknown</a:t>
            </a:r>
          </a:p>
          <a:p>
            <a:pPr marL="0" lvl="1">
              <a:tabLst>
                <a:tab pos="2060575" algn="l"/>
              </a:tabLst>
            </a:pPr>
            <a:endParaRPr lang="en-US" sz="200" b="1" dirty="0" smtClean="0">
              <a:solidFill>
                <a:srgbClr val="000000"/>
              </a:solidFill>
            </a:endParaRPr>
          </a:p>
          <a:p>
            <a:pPr marL="0" lvl="1">
              <a:tabLst>
                <a:tab pos="2293938" algn="l"/>
              </a:tabLst>
            </a:pPr>
            <a:r>
              <a:rPr lang="en-US" sz="2800" b="1" dirty="0" smtClean="0">
                <a:solidFill>
                  <a:srgbClr val="000000"/>
                </a:solidFill>
              </a:rPr>
              <a:t>Take	</a:t>
            </a:r>
            <a:r>
              <a:rPr lang="en-US" sz="2400" b="1" dirty="0" smtClean="0">
                <a:solidFill>
                  <a:schemeClr val="bg2"/>
                </a:solidFill>
              </a:rPr>
              <a:t>No		 	Yes</a:t>
            </a:r>
          </a:p>
        </p:txBody>
      </p:sp>
      <p:sp>
        <p:nvSpPr>
          <p:cNvPr id="10" name="Rectangle 9"/>
          <p:cNvSpPr>
            <a:spLocks noChangeArrowheads="1"/>
          </p:cNvSpPr>
          <p:nvPr/>
        </p:nvSpPr>
        <p:spPr bwMode="auto">
          <a:xfrm>
            <a:off x="4739375" y="21490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rPr>
              <a:t>“faith-</a:t>
            </a:r>
          </a:p>
          <a:p>
            <a:pPr marL="6350" lvl="1" algn="ctr"/>
            <a:r>
              <a:rPr lang="en-US" sz="3200" b="1" dirty="0" smtClean="0">
                <a:solidFill>
                  <a:srgbClr val="000000"/>
                </a:solidFill>
              </a:rPr>
              <a:t>     based”</a:t>
            </a:r>
            <a:endParaRPr lang="en-US" sz="3600" b="1" dirty="0" smtClean="0">
              <a:solidFill>
                <a:srgbClr val="000000"/>
              </a:solidFill>
            </a:endParaRPr>
          </a:p>
        </p:txBody>
      </p:sp>
      <p:sp>
        <p:nvSpPr>
          <p:cNvPr id="11" name="Rectangle 10"/>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4"/>
            <a:ext cx="7772400" cy="2782933"/>
          </a:xfrm>
          <a:prstGeom prst="rect">
            <a:avLst/>
          </a:prstGeom>
          <a:noFill/>
          <a:ln w="9525">
            <a:noFill/>
            <a:miter lim="800000"/>
            <a:headEnd/>
            <a:tailEnd/>
          </a:ln>
        </p:spPr>
      </p:pic>
      <p:sp>
        <p:nvSpPr>
          <p:cNvPr id="9" name="Rounded Rectangle 8"/>
          <p:cNvSpPr/>
          <p:nvPr/>
        </p:nvSpPr>
        <p:spPr bwMode="auto">
          <a:xfrm>
            <a:off x="4180113" y="2293256"/>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10" name="Rounded Rectangle 9"/>
          <p:cNvSpPr/>
          <p:nvPr/>
        </p:nvSpPr>
        <p:spPr bwMode="auto">
          <a:xfrm>
            <a:off x="5246895" y="3171356"/>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11" name="Rounded Rectangle 10"/>
          <p:cNvSpPr/>
          <p:nvPr/>
        </p:nvSpPr>
        <p:spPr bwMode="auto">
          <a:xfrm>
            <a:off x="1973941" y="3585019"/>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457724"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http://www.mocpages.com/moc.php/30406</a:t>
            </a:r>
            <a:endParaRPr lang="en-US" sz="800" dirty="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682168" y="174172"/>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061783"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2" y="232224"/>
            <a:ext cx="4203395" cy="5943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9" name="Rectangle 8"/>
          <p:cNvSpPr>
            <a:spLocks noChangeArrowheads="1"/>
          </p:cNvSpPr>
          <p:nvPr/>
        </p:nvSpPr>
        <p:spPr bwMode="auto">
          <a:xfrm>
            <a:off x="907598" y="2424787"/>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Question:</a:t>
            </a:r>
          </a:p>
          <a:p>
            <a:pPr marL="0" lvl="1" algn="ctr"/>
            <a:endParaRPr lang="en-US" sz="3600" b="1" dirty="0" smtClean="0">
              <a:solidFill>
                <a:srgbClr val="000000"/>
              </a:solidFill>
              <a:latin typeface="Arial" charset="0"/>
            </a:endParaRPr>
          </a:p>
          <a:p>
            <a:pPr marL="0" lvl="1" algn="ctr"/>
            <a:r>
              <a:rPr lang="en-US" sz="3600" b="1" dirty="0" smtClean="0">
                <a:solidFill>
                  <a:srgbClr val="000000"/>
                </a:solidFill>
                <a:latin typeface="Arial" charset="0"/>
              </a:rPr>
              <a:t>What percentage of Americans</a:t>
            </a:r>
          </a:p>
          <a:p>
            <a:pPr marL="0" lvl="1" algn="ctr"/>
            <a:r>
              <a:rPr lang="en-US" sz="3600" b="1" dirty="0" smtClean="0">
                <a:solidFill>
                  <a:srgbClr val="000000"/>
                </a:solidFill>
                <a:latin typeface="Arial" charset="0"/>
              </a:rPr>
              <a:t>regularly take </a:t>
            </a:r>
          </a:p>
          <a:p>
            <a:pPr marL="0" lvl="1" algn="ctr"/>
            <a:r>
              <a:rPr lang="en-US" sz="3600" b="1" dirty="0" smtClean="0">
                <a:solidFill>
                  <a:srgbClr val="000000"/>
                </a:solidFill>
                <a:latin typeface="Arial" charset="0"/>
              </a:rPr>
              <a:t>dietary supplements ?</a:t>
            </a: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000000"/>
                </a:solidFill>
                <a:latin typeface="Arial"/>
              </a:rPr>
              <a:t>DIETARY SUPPLEMENTS</a:t>
            </a:r>
            <a:endParaRPr lang="en-US" sz="4000" b="1" kern="0" dirty="0">
              <a:solidFill>
                <a:srgbClr val="000000"/>
              </a:solidFill>
              <a:latin typeface="Arial"/>
            </a:endParaRPr>
          </a:p>
        </p:txBody>
      </p:sp>
      <p:sp>
        <p:nvSpPr>
          <p:cNvPr id="9" name="Rectangle 8"/>
          <p:cNvSpPr>
            <a:spLocks noChangeArrowheads="1"/>
          </p:cNvSpPr>
          <p:nvPr/>
        </p:nvSpPr>
        <p:spPr bwMode="auto">
          <a:xfrm>
            <a:off x="907598" y="2424787"/>
            <a:ext cx="7329488" cy="2616101"/>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latin typeface="Arial" charset="0"/>
            </a:endParaRPr>
          </a:p>
          <a:p>
            <a:pPr marL="0" lvl="1" algn="ctr"/>
            <a:r>
              <a:rPr lang="en-US" sz="3600" b="1" dirty="0" smtClean="0">
                <a:solidFill>
                  <a:srgbClr val="000000"/>
                </a:solidFill>
                <a:latin typeface="Arial" charset="0"/>
              </a:rPr>
              <a:t>Question:</a:t>
            </a:r>
          </a:p>
          <a:p>
            <a:pPr marL="0" lvl="1" algn="ctr"/>
            <a:endParaRPr lang="en-US" sz="3600" b="1" dirty="0" smtClean="0">
              <a:solidFill>
                <a:srgbClr val="000000"/>
              </a:solidFill>
              <a:latin typeface="Arial" charset="0"/>
            </a:endParaRPr>
          </a:p>
          <a:p>
            <a:pPr marL="0" lvl="1" algn="ctr"/>
            <a:r>
              <a:rPr lang="en-US" sz="3600" b="1" dirty="0" smtClean="0">
                <a:solidFill>
                  <a:srgbClr val="000000"/>
                </a:solidFill>
                <a:latin typeface="Arial" charset="0"/>
              </a:rPr>
              <a:t>Why do the science-based “people” take them ?</a:t>
            </a: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latin typeface="Arial" charset="0"/>
              </a:rPr>
              <a:t>after Marion Nestle, </a:t>
            </a:r>
            <a:r>
              <a:rPr lang="en-US" sz="1200" i="1" dirty="0" smtClean="0">
                <a:solidFill>
                  <a:srgbClr val="000000"/>
                </a:solidFill>
                <a:latin typeface="Arial" charset="0"/>
              </a:rPr>
              <a:t>Food Politics, Rev. Ed., </a:t>
            </a:r>
            <a:r>
              <a:rPr lang="en-US" sz="1200" dirty="0" smtClean="0">
                <a:solidFill>
                  <a:srgbClr val="000000"/>
                </a:solidFill>
                <a:latin typeface="Arial" charset="0"/>
              </a:rPr>
              <a:t>2007,  pp. 232</a:t>
            </a:r>
            <a:endParaRPr lang="en-US" sz="12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www.foxnews.com/story/0,2933,405765,00.html</a:t>
            </a:r>
            <a:endParaRPr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28" y="362856"/>
            <a:ext cx="7248525" cy="59436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09" y="639944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1662113"/>
            <a:ext cx="7315200" cy="4647426"/>
          </a:xfrm>
        </p:spPr>
        <p:txBody>
          <a:bodyPr>
            <a:spAutoFit/>
          </a:bodyPr>
          <a:lstStyle/>
          <a:p>
            <a:pPr marL="0" indent="0" algn="ctr">
              <a:buFontTx/>
              <a:buNone/>
            </a:pPr>
            <a:r>
              <a:rPr lang="en-US" b="1" dirty="0"/>
              <a:t>C.P. Snow</a:t>
            </a:r>
          </a:p>
          <a:p>
            <a:pPr marL="0" indent="0" algn="ctr">
              <a:buFontTx/>
              <a:buNone/>
            </a:pPr>
            <a:endParaRPr lang="en-US" b="1" dirty="0"/>
          </a:p>
          <a:p>
            <a:pPr marL="0" indent="0" algn="ctr">
              <a:buFontTx/>
              <a:buNone/>
            </a:pPr>
            <a:r>
              <a:rPr lang="en-US" sz="4000" b="1" dirty="0"/>
              <a:t>“Two Cultures and the Scientific Revolution: The </a:t>
            </a:r>
            <a:r>
              <a:rPr lang="en-US" sz="4000" b="1" dirty="0" err="1"/>
              <a:t>Rede</a:t>
            </a:r>
            <a:r>
              <a:rPr lang="en-US" sz="4000" b="1" dirty="0"/>
              <a:t> </a:t>
            </a:r>
            <a:r>
              <a:rPr lang="en-US" sz="4000" b="1" dirty="0" smtClean="0"/>
              <a:t>Lecture”</a:t>
            </a:r>
            <a:r>
              <a:rPr lang="en-US" sz="4000" b="1" i="1" dirty="0"/>
              <a:t/>
            </a:r>
            <a:br>
              <a:rPr lang="en-US" sz="4000" b="1" i="1" dirty="0"/>
            </a:br>
            <a:endParaRPr lang="en-US" sz="4000" b="1" i="1" dirty="0"/>
          </a:p>
          <a:p>
            <a:pPr marL="0" indent="0" algn="ctr">
              <a:buFontTx/>
              <a:buNone/>
            </a:pPr>
            <a:r>
              <a:rPr lang="en-US" sz="2400" b="1" dirty="0"/>
              <a:t>London, Cambridge University Press</a:t>
            </a:r>
          </a:p>
          <a:p>
            <a:pPr marL="0" indent="0" algn="ctr">
              <a:buFontTx/>
              <a:buNone/>
            </a:pPr>
            <a:r>
              <a:rPr lang="en-US" sz="2400" b="1" dirty="0"/>
              <a:t>1959</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tx2">
                    <a:lumMod val="50000"/>
                    <a:lumOff val="50000"/>
                  </a:schemeClr>
                </a:solidFill>
              </a:rPr>
              <a:t>Marion Nestle</a:t>
            </a:r>
          </a:p>
          <a:p>
            <a:pPr marL="0" indent="0" algn="ctr">
              <a:buFontTx/>
              <a:buNone/>
            </a:pPr>
            <a:r>
              <a:rPr lang="en-US" sz="4000" b="1" i="1" dirty="0">
                <a:solidFill>
                  <a:schemeClr val="tx2">
                    <a:lumMod val="50000"/>
                    <a:lumOff val="50000"/>
                  </a:schemeClr>
                </a:solidFill>
              </a:rPr>
              <a:t>Food </a:t>
            </a:r>
            <a:r>
              <a:rPr lang="en-US" sz="4000" b="1" i="1" dirty="0" smtClean="0">
                <a:solidFill>
                  <a:schemeClr val="tx2">
                    <a:lumMod val="50000"/>
                    <a:lumOff val="50000"/>
                  </a:schemeClr>
                </a:solidFill>
              </a:rPr>
              <a:t>Politics, Revised Ed.</a:t>
            </a:r>
            <a:endParaRPr lang="en-US" sz="4000" b="1" i="1" dirty="0">
              <a:solidFill>
                <a:schemeClr val="tx2">
                  <a:lumMod val="50000"/>
                  <a:lumOff val="50000"/>
                </a:schemeClr>
              </a:solidFill>
            </a:endParaRPr>
          </a:p>
          <a:p>
            <a:pPr marL="0" indent="0" algn="ctr">
              <a:buFontTx/>
              <a:buNone/>
            </a:pPr>
            <a:r>
              <a:rPr lang="en-US" sz="2400" b="1" dirty="0">
                <a:solidFill>
                  <a:schemeClr val="tx2">
                    <a:lumMod val="50000"/>
                    <a:lumOff val="50000"/>
                  </a:schemeClr>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smtClean="0">
                <a:solidFill>
                  <a:srgbClr val="000000"/>
                </a:solidFill>
                <a:latin typeface="Arial" charset="0"/>
              </a:rPr>
              <a:t>vs.</a:t>
            </a:r>
            <a:endParaRPr lang="en-US" sz="3200" b="1" dirty="0">
              <a:solidFill>
                <a:srgbClr val="000000"/>
              </a:solidFill>
              <a:latin typeface="Arial" charset="0"/>
            </a:endParaRP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a:solidFill>
                  <a:srgbClr val="000000"/>
                </a:solidFill>
              </a:rPr>
              <a:t>Cultural Materialism</a:t>
            </a:r>
          </a:p>
          <a:p>
            <a:endParaRPr lang="en-US" sz="3200" b="1">
              <a:solidFill>
                <a:srgbClr val="000000"/>
              </a:solidFill>
            </a:endParaRPr>
          </a:p>
          <a:p>
            <a:r>
              <a:rPr lang="en-US" sz="3200" b="1">
                <a:solidFill>
                  <a:srgbClr val="000000"/>
                </a:solidFill>
              </a:rPr>
              <a:t>Marvin Harris.</a:t>
            </a:r>
          </a:p>
          <a:p>
            <a:endParaRPr lang="en-US" b="1">
              <a:solidFill>
                <a:srgbClr val="000000"/>
              </a:solidFill>
            </a:endParaRPr>
          </a:p>
          <a:p>
            <a:r>
              <a:rPr lang="en-US" b="1" i="1">
                <a:solidFill>
                  <a:srgbClr val="000000"/>
                </a:solidFill>
              </a:rPr>
              <a:t>The Rise of Anthropological Theory: </a:t>
            </a:r>
          </a:p>
          <a:p>
            <a:r>
              <a:rPr lang="en-US" b="1" i="1">
                <a:solidFill>
                  <a:srgbClr val="000000"/>
                </a:solidFill>
              </a:rPr>
              <a:t>A History of Theories of Culture,</a:t>
            </a:r>
          </a:p>
          <a:p>
            <a:r>
              <a:rPr lang="en-US" b="1" i="1">
                <a:solidFill>
                  <a:srgbClr val="000000"/>
                </a:solidFill>
              </a:rPr>
              <a:t>Updated Edition. </a:t>
            </a:r>
          </a:p>
          <a:p>
            <a:endParaRPr lang="en-US" b="1">
              <a:solidFill>
                <a:srgbClr val="000000"/>
              </a:solidFill>
            </a:endParaRPr>
          </a:p>
          <a:p>
            <a:endParaRPr lang="en-US" b="1">
              <a:solidFill>
                <a:srgbClr val="000000"/>
              </a:solidFill>
            </a:endParaRPr>
          </a:p>
          <a:p>
            <a:r>
              <a:rPr lang="en-US" b="1">
                <a:solidFill>
                  <a:srgbClr val="000000"/>
                </a:solidFill>
              </a:rPr>
              <a:t>Lanham, MD: Altamira Press, 2000.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78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78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78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78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rPr>
              <a:t>http://en.wikipedia.org/wiki/Tabula_rasa#History</a:t>
            </a:r>
            <a:endParaRPr kumimoji="1" lang="en-US" sz="800" dirty="0">
              <a:solidFill>
                <a:srgbClr val="99CC00"/>
              </a:solidFill>
              <a:latin typeface="Arial" charset="0"/>
            </a:endParaRP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1"/>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
        <p:nvSpPr>
          <p:cNvPr id="6" name="Rounded Rectangle 5"/>
          <p:cNvSpPr/>
          <p:nvPr/>
        </p:nvSpPr>
        <p:spPr bwMode="auto">
          <a:xfrm>
            <a:off x="2743199" y="3113301"/>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smtClean="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7" y="6394703"/>
            <a:ext cx="3422732"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6" y="6394703"/>
            <a:ext cx="244970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2" y="224976"/>
            <a:ext cx="7380287"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92D050"/>
        </a:solid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9" y="533618"/>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0"/>
            <a:ext cx="7315200" cy="4800600"/>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Industrial Revolution of the 19</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and 20</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Centuries</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09" y="533618"/>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2"/>
            <a:ext cx="7315200" cy="5078313"/>
          </a:xfrm>
          <a:prstGeom prst="rect">
            <a:avLst/>
          </a:prstGeom>
          <a:solidFill>
            <a:srgbClr val="000000">
              <a:alpha val="30196"/>
            </a:srgbClr>
          </a:solidFill>
        </p:spPr>
        <p:txBody>
          <a:bodyPr wrap="square" rtlCol="0">
            <a:spAutoFit/>
          </a:bodyPr>
          <a:lstStyle/>
          <a:p>
            <a:pPr marL="514350" indent="-514350">
              <a:buFont typeface="+mj-lt"/>
              <a:buAutoNum type="arabicPeriod"/>
            </a:pPr>
            <a:r>
              <a:rPr lang="en-US" sz="2800" b="1" dirty="0" smtClean="0">
                <a:solidFill>
                  <a:srgbClr val="D79694"/>
                </a:solidFill>
                <a:latin typeface="Arial" charset="0"/>
              </a:rPr>
              <a:t>Invention of Cooking</a:t>
            </a:r>
          </a:p>
          <a:p>
            <a:pPr marL="514350" indent="-514350" algn="l" rtl="0" fontAlgn="base">
              <a:spcBef>
                <a:spcPct val="0"/>
              </a:spcBef>
              <a:spcAft>
                <a:spcPct val="0"/>
              </a:spcAft>
              <a:buFont typeface="+mj-lt"/>
              <a:buAutoNum type="arabicPeriod"/>
            </a:pPr>
            <a:r>
              <a:rPr lang="en-US" sz="3600" b="1" kern="1200" dirty="0" smtClean="0">
                <a:solidFill>
                  <a:srgbClr val="FFFFFF"/>
                </a:solidFill>
                <a:latin typeface="Arial" charset="0"/>
                <a:ea typeface="+mn-ea"/>
                <a:cs typeface="+mn-cs"/>
              </a:rPr>
              <a:t>Discovery </a:t>
            </a:r>
            <a:r>
              <a:rPr lang="en-US" sz="3600" b="1" kern="1200" dirty="0">
                <a:solidFill>
                  <a:srgbClr val="FFFFFF"/>
                </a:solidFill>
                <a:latin typeface="Arial" charset="0"/>
                <a:ea typeface="+mn-ea"/>
                <a:cs typeface="+mn-cs"/>
              </a:rPr>
              <a:t>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
        <p:nvSpPr>
          <p:cNvPr id="7" name="Rectangle 3"/>
          <p:cNvSpPr txBox="1">
            <a:spLocks noChangeArrowheads="1"/>
          </p:cNvSpPr>
          <p:nvPr/>
        </p:nvSpPr>
        <p:spPr bwMode="auto">
          <a:xfrm>
            <a:off x="886052" y="3254814"/>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smtClean="0">
                <a:solidFill>
                  <a:srgbClr val="FF0000"/>
                </a:solidFill>
                <a:latin typeface="Arial"/>
              </a:rPr>
              <a:t>Ideationism</a:t>
            </a:r>
            <a:r>
              <a:rPr lang="en-US" sz="3200" b="1" i="1" kern="0" dirty="0" smtClean="0">
                <a:solidFill>
                  <a:srgbClr val="BADDE1"/>
                </a:solidFill>
                <a:latin typeface="Arial"/>
              </a:rPr>
              <a:t> </a:t>
            </a:r>
            <a:r>
              <a:rPr lang="en-US" sz="2400" b="1" i="1" kern="0" dirty="0" smtClean="0">
                <a:solidFill>
                  <a:srgbClr val="BADDE1"/>
                </a:solidFill>
                <a:latin typeface="Arial"/>
              </a:rPr>
              <a:t>vs. Cultural Materialism</a:t>
            </a:r>
            <a:endParaRPr lang="en-US" sz="2800" b="1" i="1" kern="0" dirty="0" smtClean="0">
              <a:solidFill>
                <a:srgbClr val="BBE0E3">
                  <a:lumMod val="90000"/>
                </a:srgbClr>
              </a:solidFill>
              <a:latin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830925" y="5900064"/>
            <a:ext cx="3502177" cy="338554"/>
          </a:xfrm>
          <a:prstGeom prst="rect">
            <a:avLst/>
          </a:prstGeom>
        </p:spPr>
        <p:txBody>
          <a:bodyPr wrap="none">
            <a:spAutoFit/>
          </a:bodyPr>
          <a:lstStyle/>
          <a:p>
            <a:pPr algn="l" rtl="0" fontAlgn="base">
              <a:spcBef>
                <a:spcPct val="0"/>
              </a:spcBef>
              <a:spcAft>
                <a:spcPct val="0"/>
              </a:spcAft>
            </a:pPr>
            <a:r>
              <a:rPr lang="en-US" sz="1600" kern="1200" dirty="0" smtClean="0">
                <a:solidFill>
                  <a:srgbClr val="FFFFFF"/>
                </a:solidFill>
                <a:latin typeface="Times New Roman" pitchFamily="18" charset="0"/>
                <a:ea typeface="+mn-ea"/>
                <a:cs typeface="+mn-cs"/>
              </a:rPr>
              <a:t>The University of Wisconsin Press 1961</a:t>
            </a:r>
            <a:endParaRPr lang="en-US" sz="1600" kern="1200" dirty="0">
              <a:solidFill>
                <a:srgbClr val="FFFFFF"/>
              </a:solidFill>
              <a:latin typeface="Times New Roman" pitchFamily="18"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3193128" y="1506964"/>
            <a:ext cx="2743200" cy="4179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24582"/>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FF0000"/>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rgbClr val="000000"/>
                </a:solidFill>
              </a:rPr>
              <a:t>(“free will” vs. “power structures”)</a:t>
            </a:r>
            <a:endParaRPr lang="en-US" sz="2800" b="1" i="1" dirty="0" smtClean="0">
              <a:solidFill>
                <a:srgbClr val="000000"/>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chemeClr val="accent1">
                    <a:lumMod val="90000"/>
                  </a:schemeClr>
                </a:solidFill>
              </a:rPr>
              <a:t>(</a:t>
            </a:r>
            <a:r>
              <a:rPr lang="en-US" b="1" dirty="0" smtClean="0">
                <a:solidFill>
                  <a:srgbClr val="000000"/>
                </a:solidFill>
              </a:rPr>
              <a:t>“free will” </a:t>
            </a:r>
            <a:r>
              <a:rPr lang="en-US" sz="2400" b="1" dirty="0" smtClean="0">
                <a:solidFill>
                  <a:schemeClr val="accent1">
                    <a:lumMod val="90000"/>
                  </a:schemeClr>
                </a:solidFill>
              </a:rPr>
              <a:t>vs. “power structures”)</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chemeClr val="accent1">
                    <a:lumMod val="90000"/>
                  </a:schemeClr>
                </a:solidFill>
              </a:rPr>
              <a:t>	</a:t>
            </a:r>
            <a:r>
              <a:rPr lang="en-US" sz="2400" b="1" dirty="0" smtClean="0">
                <a:solidFill>
                  <a:schemeClr val="accent1">
                    <a:lumMod val="90000"/>
                  </a:schemeClr>
                </a:solidFill>
              </a:rPr>
              <a:t>(“free will” vs. </a:t>
            </a:r>
            <a:r>
              <a:rPr lang="en-US" b="1" dirty="0" smtClean="0">
                <a:solidFill>
                  <a:srgbClr val="000000"/>
                </a:solidFill>
              </a:rPr>
              <a:t>“power structures”</a:t>
            </a:r>
            <a:r>
              <a:rPr lang="en-US" b="1" dirty="0" smtClean="0">
                <a:solidFill>
                  <a:schemeClr val="accent1">
                    <a:lumMod val="90000"/>
                  </a:schemeClr>
                </a:solidFill>
              </a:rPr>
              <a:t>)</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39"/>
            <a:ext cx="7358062" cy="258532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smtClean="0">
                <a:solidFill>
                  <a:srgbClr val="000000"/>
                </a:solidFill>
                <a:latin typeface="Arial" charset="0"/>
              </a:rPr>
              <a:t>(“nature vs. nurture”)</a:t>
            </a:r>
          </a:p>
          <a:p>
            <a:pPr marL="514350" indent="-514350" algn="ctr">
              <a:lnSpc>
                <a:spcPct val="150000"/>
              </a:lnSpc>
              <a:tabLst>
                <a:tab pos="0" algn="l"/>
              </a:tabLst>
              <a:defRPr/>
            </a:pPr>
            <a:r>
              <a:rPr lang="en-US" sz="2400" b="1" dirty="0" smtClean="0">
                <a:solidFill>
                  <a:srgbClr val="000000"/>
                </a:solidFill>
                <a:latin typeface="Arial" charset="0"/>
              </a:rPr>
              <a:t>(“inherited vs. learned”)</a:t>
            </a:r>
          </a:p>
          <a:p>
            <a:pPr marL="285750" indent="-285750" algn="ctr">
              <a:lnSpc>
                <a:spcPct val="150000"/>
              </a:lnSpc>
              <a:tabLst>
                <a:tab pos="0" algn="l"/>
              </a:tabLst>
              <a:defRPr/>
            </a:pPr>
            <a:r>
              <a:rPr lang="en-US" sz="2400" b="1" dirty="0" smtClean="0">
                <a:solidFill>
                  <a:srgbClr val="000000"/>
                </a:solidFill>
                <a:latin typeface="Arial" charset="0"/>
              </a:rPr>
              <a:t>	(“</a:t>
            </a:r>
            <a:r>
              <a:rPr lang="en-US" sz="2400" b="1" dirty="0" err="1" smtClean="0">
                <a:solidFill>
                  <a:srgbClr val="000000"/>
                </a:solidFill>
                <a:latin typeface="Arial" charset="0"/>
              </a:rPr>
              <a:t>nativism</a:t>
            </a:r>
            <a:r>
              <a:rPr lang="en-US" sz="2400" b="1" dirty="0" smtClean="0">
                <a:solidFill>
                  <a:srgbClr val="000000"/>
                </a:solidFill>
                <a:latin typeface="Arial" charset="0"/>
              </a:rPr>
              <a:t>” vs. “empiricism”)</a:t>
            </a:r>
            <a:endParaRPr lang="en-US" sz="2000" b="1" dirty="0" smtClean="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3" y="6409207"/>
            <a:ext cx="464582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latin typeface="Arial" charset="0"/>
              </a:rPr>
              <a:t>	</a:t>
            </a:r>
            <a:r>
              <a:rPr lang="en-US" sz="2000" b="1" dirty="0" smtClean="0">
                <a:solidFill>
                  <a:srgbClr val="BBE0E3">
                    <a:lumMod val="90000"/>
                  </a:srgbClr>
                </a:solidFill>
                <a:latin typeface="Arial" charset="0"/>
              </a:rPr>
              <a:t>(“free will” vs. </a:t>
            </a:r>
            <a:r>
              <a:rPr lang="en-US" sz="2800" b="1" dirty="0" smtClean="0">
                <a:solidFill>
                  <a:srgbClr val="000000"/>
                </a:solidFill>
                <a:latin typeface="Arial" charset="0"/>
              </a:rPr>
              <a:t>“power structures”</a:t>
            </a:r>
            <a:r>
              <a:rPr lang="en-US" sz="2800" b="1" dirty="0" smtClean="0">
                <a:solidFill>
                  <a:srgbClr val="BBE0E3">
                    <a:lumMod val="90000"/>
                  </a:srgbClr>
                </a:solidFill>
                <a:latin typeface="Arial" charset="0"/>
              </a:rPr>
              <a:t>)</a:t>
            </a:r>
            <a:endParaRPr lang="en-US" sz="2400" b="1" i="1" dirty="0" smtClean="0">
              <a:solidFill>
                <a:srgbClr val="BBE0E3">
                  <a:lumMod val="90000"/>
                </a:srgbClr>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69"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3" y="6525319"/>
            <a:ext cx="464582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2"/>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latin typeface="Arial" charset="0"/>
              </a:rPr>
              <a:t>	</a:t>
            </a:r>
            <a:r>
              <a:rPr lang="en-US" sz="2000" b="1" dirty="0" smtClean="0">
                <a:solidFill>
                  <a:srgbClr val="BBE0E3">
                    <a:lumMod val="90000"/>
                  </a:srgbClr>
                </a:solidFill>
                <a:latin typeface="Arial" charset="0"/>
              </a:rPr>
              <a:t>(“free will” vs. </a:t>
            </a:r>
            <a:r>
              <a:rPr lang="en-US" sz="2800" b="1" dirty="0" smtClean="0">
                <a:solidFill>
                  <a:srgbClr val="000000"/>
                </a:solidFill>
                <a:latin typeface="Arial" charset="0"/>
              </a:rPr>
              <a:t>“power structures”</a:t>
            </a:r>
            <a:r>
              <a:rPr lang="en-US" sz="2800" b="1" dirty="0" smtClean="0">
                <a:solidFill>
                  <a:srgbClr val="BBE0E3">
                    <a:lumMod val="90000"/>
                  </a:srgbClr>
                </a:solidFill>
                <a:latin typeface="Arial" charset="0"/>
              </a:rPr>
              <a:t>)</a:t>
            </a:r>
            <a:endParaRPr lang="en-US" sz="2400" b="1" i="1" dirty="0" smtClean="0">
              <a:solidFill>
                <a:srgbClr val="BBE0E3">
                  <a:lumMod val="90000"/>
                </a:srgbClr>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8" y="6394693"/>
            <a:ext cx="204735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4"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6"/>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rgbClr val="BBE0E3">
                    <a:lumMod val="90000"/>
                  </a:srgbClr>
                </a:solidFill>
                <a:latin typeface="Arial" charset="0"/>
              </a:rPr>
              <a:t>	</a:t>
            </a:r>
            <a:r>
              <a:rPr lang="en-US" sz="2000" b="1" dirty="0" smtClean="0">
                <a:solidFill>
                  <a:srgbClr val="BBE0E3">
                    <a:lumMod val="90000"/>
                  </a:srgbClr>
                </a:solidFill>
                <a:latin typeface="Arial" charset="0"/>
              </a:rPr>
              <a:t>(“free will” vs. </a:t>
            </a:r>
            <a:r>
              <a:rPr lang="en-US" sz="2800" b="1" dirty="0" smtClean="0">
                <a:solidFill>
                  <a:srgbClr val="000000"/>
                </a:solidFill>
                <a:latin typeface="Arial" charset="0"/>
              </a:rPr>
              <a:t>“power structures”</a:t>
            </a:r>
            <a:r>
              <a:rPr lang="en-US" sz="2800" b="1" dirty="0" smtClean="0">
                <a:solidFill>
                  <a:srgbClr val="BBE0E3">
                    <a:lumMod val="90000"/>
                  </a:srgbClr>
                </a:solidFill>
                <a:latin typeface="Arial" charset="0"/>
              </a:rPr>
              <a:t>)</a:t>
            </a:r>
            <a:endParaRPr lang="en-US" sz="2400" b="1" i="1" dirty="0" smtClean="0">
              <a:solidFill>
                <a:srgbClr val="BBE0E3">
                  <a:lumMod val="90000"/>
                </a:srgbClr>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37215" y="6394693"/>
            <a:ext cx="183896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44" y="205714"/>
            <a:ext cx="3743325" cy="5343525"/>
          </a:xfrm>
          <a:prstGeom prst="rect">
            <a:avLst/>
          </a:prstGeom>
          <a:noFill/>
          <a:ln w="9525">
            <a:noFill/>
            <a:miter lim="800000"/>
            <a:headEnd/>
            <a:tailEnd/>
          </a:ln>
        </p:spPr>
      </p:pic>
      <p:sp>
        <p:nvSpPr>
          <p:cNvPr id="5" name="Text Box 2"/>
          <p:cNvSpPr txBox="1">
            <a:spLocks noChangeArrowheads="1"/>
          </p:cNvSpPr>
          <p:nvPr/>
        </p:nvSpPr>
        <p:spPr bwMode="auto">
          <a:xfrm>
            <a:off x="2117967" y="5690523"/>
            <a:ext cx="4865434" cy="553998"/>
          </a:xfrm>
          <a:prstGeom prst="rect">
            <a:avLst/>
          </a:prstGeom>
          <a:noFill/>
          <a:ln w="9525">
            <a:noFill/>
            <a:miter lim="800000"/>
            <a:headEnd/>
            <a:tailEnd/>
          </a:ln>
        </p:spPr>
        <p:txBody>
          <a:bodyPr wrap="none">
            <a:spAutoFit/>
          </a:bodyPr>
          <a:lstStyle/>
          <a:p>
            <a:pPr algn="ctr" eaLnBrk="0" hangingPunct="0"/>
            <a:r>
              <a:rPr kumimoji="1" lang="en-US" dirty="0" smtClean="0">
                <a:solidFill>
                  <a:srgbClr val="FFFFFF"/>
                </a:solidFill>
                <a:latin typeface="Arial" charset="0"/>
              </a:rPr>
              <a:t>Saint </a:t>
            </a:r>
            <a:r>
              <a:rPr kumimoji="1" lang="en-US" dirty="0">
                <a:solidFill>
                  <a:srgbClr val="FFFFFF"/>
                </a:solidFill>
                <a:latin typeface="Arial" charset="0"/>
              </a:rPr>
              <a:t>Francis </a:t>
            </a:r>
            <a:r>
              <a:rPr kumimoji="1" lang="en-US" dirty="0" smtClean="0">
                <a:solidFill>
                  <a:srgbClr val="FFFFFF"/>
                </a:solidFill>
                <a:latin typeface="Arial" charset="0"/>
              </a:rPr>
              <a:t>Borgia performing </a:t>
            </a:r>
            <a:r>
              <a:rPr kumimoji="1" lang="en-US" dirty="0">
                <a:solidFill>
                  <a:srgbClr val="FFFFFF"/>
                </a:solidFill>
                <a:latin typeface="Arial" charset="0"/>
              </a:rPr>
              <a:t>an exorcism</a:t>
            </a:r>
            <a:r>
              <a:rPr kumimoji="1" lang="en-US" dirty="0" smtClean="0">
                <a:solidFill>
                  <a:srgbClr val="FFFFFF"/>
                </a:solidFill>
                <a:latin typeface="Arial" charset="0"/>
              </a:rPr>
              <a:t>. </a:t>
            </a:r>
          </a:p>
          <a:p>
            <a:pPr algn="ctr" eaLnBrk="0" hangingPunct="0"/>
            <a:r>
              <a:rPr kumimoji="1" lang="en-US" sz="1200" dirty="0" smtClean="0">
                <a:solidFill>
                  <a:srgbClr val="FFFFFF"/>
                </a:solidFill>
                <a:latin typeface="Arial" charset="0"/>
              </a:rPr>
              <a:t>Francisco Goya </a:t>
            </a:r>
            <a:endParaRPr kumimoji="1" lang="en-US" sz="1200" dirty="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5" y="6394693"/>
            <a:ext cx="183896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2327649" y="5690525"/>
            <a:ext cx="4480777"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17"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4" y="5050972"/>
            <a:ext cx="3991429" cy="5080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smtClean="0">
              <a:solidFill>
                <a:srgbClr val="FF0000"/>
              </a:solidFill>
              <a:latin typeface="Arial" charset="0"/>
            </a:endParaRPr>
          </a:p>
        </p:txBody>
      </p:sp>
      <p:sp>
        <p:nvSpPr>
          <p:cNvPr id="7" name="Rounded Rectangle 6"/>
          <p:cNvSpPr/>
          <p:nvPr/>
        </p:nvSpPr>
        <p:spPr bwMode="auto">
          <a:xfrm>
            <a:off x="2039260"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smtClean="0">
              <a:solidFill>
                <a:srgbClr val="FF0000"/>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17"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368882" y="3715185"/>
            <a:ext cx="6400800" cy="1388853"/>
          </a:xfrm>
          <a:prstGeom prst="rect">
            <a:avLst/>
          </a:prstGeom>
          <a:noFill/>
          <a:ln w="76200">
            <a:solidFill>
              <a:srgbClr val="FFC000"/>
            </a:solid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0" y="6395818"/>
            <a:ext cx="305243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rgbClr val="000000"/>
                </a:solidFill>
              </a:rPr>
              <a:t>nature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a:t>
            </a:r>
            <a:r>
              <a:rPr lang="en-US" sz="2800" b="1" dirty="0" smtClean="0">
                <a:solidFill>
                  <a:srgbClr val="000000"/>
                </a:solidFill>
              </a:rPr>
              <a:t>inherited</a:t>
            </a:r>
            <a:r>
              <a:rPr lang="en-US" sz="2800" b="1" dirty="0" smtClean="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rgbClr val="000000"/>
                </a:solidFill>
              </a:rPr>
              <a:t>nativism</a:t>
            </a:r>
            <a:r>
              <a:rPr lang="en-US" sz="2800" b="1" dirty="0" smtClean="0">
                <a:solidFill>
                  <a:schemeClr val="accent1">
                    <a:lumMod val="90000"/>
                  </a:schemeClr>
                </a:solidFill>
              </a:rPr>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5" name="AutoShape 8"/>
          <p:cNvSpPr>
            <a:spLocks noChangeArrowheads="1"/>
          </p:cNvSpPr>
          <p:nvPr/>
        </p:nvSpPr>
        <p:spPr bwMode="auto">
          <a:xfrm>
            <a:off x="2296244"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13394</TotalTime>
  <Words>1603</Words>
  <Application>Microsoft Office PowerPoint</Application>
  <PresentationFormat>On-screen Show (4:3)</PresentationFormat>
  <Paragraphs>435</Paragraphs>
  <Slides>89</Slides>
  <Notes>37</Notes>
  <HiddenSlides>9</HiddenSlides>
  <MMClips>0</MMClips>
  <ScaleCrop>false</ScaleCrop>
  <HeadingPairs>
    <vt:vector size="4" baseType="variant">
      <vt:variant>
        <vt:lpstr>Theme</vt:lpstr>
      </vt:variant>
      <vt:variant>
        <vt:i4>19</vt:i4>
      </vt:variant>
      <vt:variant>
        <vt:lpstr>Slide Titles</vt:lpstr>
      </vt:variant>
      <vt:variant>
        <vt:i4>89</vt:i4>
      </vt:variant>
    </vt:vector>
  </HeadingPairs>
  <TitlesOfParts>
    <vt:vector size="108" baseType="lpstr">
      <vt:lpstr>1_Default Design</vt:lpstr>
      <vt:lpstr>CE Master</vt:lpstr>
      <vt:lpstr>15_Default Design</vt:lpstr>
      <vt:lpstr>3_Default Design</vt:lpstr>
      <vt:lpstr>9_Default Design</vt:lpstr>
      <vt:lpstr>1_Meadow</vt:lpstr>
      <vt:lpstr>22_Default Design</vt:lpstr>
      <vt:lpstr>23_Default Design</vt:lpstr>
      <vt:lpstr>1_white3</vt:lpstr>
      <vt:lpstr>Sumi Painting</vt:lpstr>
      <vt:lpstr>33_Default Design</vt:lpstr>
      <vt:lpstr>34_Default Design</vt:lpstr>
      <vt:lpstr>42_Default Design</vt:lpstr>
      <vt:lpstr>3_Meadow</vt:lpstr>
      <vt:lpstr>51_Default Design</vt:lpstr>
      <vt:lpstr>52_Default Design</vt:lpstr>
      <vt:lpstr>31_Default Design</vt:lpstr>
      <vt:lpstr>4_white3</vt:lpstr>
      <vt:lpstr>41_Default Design</vt:lpstr>
      <vt:lpstr>Slide 1</vt:lpstr>
      <vt:lpstr>three major contemporary debates</vt:lpstr>
      <vt:lpstr>three major contemporary debates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vector>
  </TitlesOfParts>
  <Company>UMD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789</cp:revision>
  <cp:lastPrinted>2000-04-06T19:51:41Z</cp:lastPrinted>
  <dcterms:created xsi:type="dcterms:W3CDTF">2000-03-27T15:46:35Z</dcterms:created>
  <dcterms:modified xsi:type="dcterms:W3CDTF">2010-06-17T04:04:03Z</dcterms:modified>
</cp:coreProperties>
</file>