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1" r:id="rId1"/>
    <p:sldMasterId id="2147483682" r:id="rId2"/>
    <p:sldMasterId id="2147483685" r:id="rId3"/>
    <p:sldMasterId id="2147483687" r:id="rId4"/>
    <p:sldMasterId id="2147483741" r:id="rId5"/>
    <p:sldMasterId id="2147483753" r:id="rId6"/>
    <p:sldMasterId id="2147483765" r:id="rId7"/>
    <p:sldMasterId id="2147483777" r:id="rId8"/>
    <p:sldMasterId id="2147483789" r:id="rId9"/>
    <p:sldMasterId id="2147483801" r:id="rId10"/>
    <p:sldMasterId id="2147483825" r:id="rId11"/>
    <p:sldMasterId id="2147483837" r:id="rId12"/>
    <p:sldMasterId id="2147483849" r:id="rId13"/>
    <p:sldMasterId id="2147483861" r:id="rId14"/>
    <p:sldMasterId id="2147483957" r:id="rId15"/>
    <p:sldMasterId id="2147483969" r:id="rId16"/>
    <p:sldMasterId id="2147483981" r:id="rId17"/>
    <p:sldMasterId id="2147483993" r:id="rId18"/>
    <p:sldMasterId id="2147484005" r:id="rId19"/>
  </p:sldMasterIdLst>
  <p:notesMasterIdLst>
    <p:notesMasterId r:id="rId149"/>
  </p:notesMasterIdLst>
  <p:sldIdLst>
    <p:sldId id="301" r:id="rId20"/>
    <p:sldId id="561" r:id="rId21"/>
    <p:sldId id="570" r:id="rId22"/>
    <p:sldId id="571" r:id="rId23"/>
    <p:sldId id="572" r:id="rId24"/>
    <p:sldId id="562" r:id="rId25"/>
    <p:sldId id="563" r:id="rId26"/>
    <p:sldId id="564" r:id="rId27"/>
    <p:sldId id="565" r:id="rId28"/>
    <p:sldId id="429" r:id="rId29"/>
    <p:sldId id="359" r:id="rId30"/>
    <p:sldId id="566" r:id="rId31"/>
    <p:sldId id="516" r:id="rId32"/>
    <p:sldId id="376" r:id="rId33"/>
    <p:sldId id="475" r:id="rId34"/>
    <p:sldId id="552" r:id="rId35"/>
    <p:sldId id="377" r:id="rId36"/>
    <p:sldId id="378" r:id="rId37"/>
    <p:sldId id="556" r:id="rId38"/>
    <p:sldId id="392" r:id="rId39"/>
    <p:sldId id="567" r:id="rId40"/>
    <p:sldId id="517" r:id="rId41"/>
    <p:sldId id="379" r:id="rId42"/>
    <p:sldId id="506" r:id="rId43"/>
    <p:sldId id="418" r:id="rId44"/>
    <p:sldId id="507" r:id="rId45"/>
    <p:sldId id="474" r:id="rId46"/>
    <p:sldId id="380" r:id="rId47"/>
    <p:sldId id="394" r:id="rId48"/>
    <p:sldId id="573" r:id="rId49"/>
    <p:sldId id="592" r:id="rId50"/>
    <p:sldId id="473" r:id="rId51"/>
    <p:sldId id="397" r:id="rId52"/>
    <p:sldId id="415" r:id="rId53"/>
    <p:sldId id="508" r:id="rId54"/>
    <p:sldId id="419" r:id="rId55"/>
    <p:sldId id="509" r:id="rId56"/>
    <p:sldId id="399" r:id="rId57"/>
    <p:sldId id="422" r:id="rId58"/>
    <p:sldId id="457" r:id="rId59"/>
    <p:sldId id="458" r:id="rId60"/>
    <p:sldId id="396" r:id="rId61"/>
    <p:sldId id="593" r:id="rId62"/>
    <p:sldId id="594" r:id="rId63"/>
    <p:sldId id="449" r:id="rId64"/>
    <p:sldId id="448" r:id="rId65"/>
    <p:sldId id="401" r:id="rId66"/>
    <p:sldId id="537" r:id="rId67"/>
    <p:sldId id="402" r:id="rId68"/>
    <p:sldId id="403" r:id="rId69"/>
    <p:sldId id="404" r:id="rId70"/>
    <p:sldId id="538" r:id="rId71"/>
    <p:sldId id="569" r:id="rId72"/>
    <p:sldId id="405" r:id="rId73"/>
    <p:sldId id="574" r:id="rId74"/>
    <p:sldId id="406" r:id="rId75"/>
    <p:sldId id="478" r:id="rId76"/>
    <p:sldId id="421" r:id="rId77"/>
    <p:sldId id="407" r:id="rId78"/>
    <p:sldId id="512" r:id="rId79"/>
    <p:sldId id="426" r:id="rId80"/>
    <p:sldId id="408" r:id="rId81"/>
    <p:sldId id="409" r:id="rId82"/>
    <p:sldId id="410" r:id="rId83"/>
    <p:sldId id="539" r:id="rId84"/>
    <p:sldId id="411" r:id="rId85"/>
    <p:sldId id="529" r:id="rId86"/>
    <p:sldId id="412" r:id="rId87"/>
    <p:sldId id="540" r:id="rId88"/>
    <p:sldId id="453" r:id="rId89"/>
    <p:sldId id="456" r:id="rId90"/>
    <p:sldId id="519" r:id="rId91"/>
    <p:sldId id="513" r:id="rId92"/>
    <p:sldId id="414" r:id="rId93"/>
    <p:sldId id="530" r:id="rId94"/>
    <p:sldId id="430" r:id="rId95"/>
    <p:sldId id="431" r:id="rId96"/>
    <p:sldId id="472" r:id="rId97"/>
    <p:sldId id="522" r:id="rId98"/>
    <p:sldId id="432" r:id="rId99"/>
    <p:sldId id="433" r:id="rId100"/>
    <p:sldId id="534" r:id="rId101"/>
    <p:sldId id="434" r:id="rId102"/>
    <p:sldId id="435" r:id="rId103"/>
    <p:sldId id="436" r:id="rId104"/>
    <p:sldId id="440" r:id="rId105"/>
    <p:sldId id="439" r:id="rId106"/>
    <p:sldId id="575" r:id="rId107"/>
    <p:sldId id="466" r:id="rId108"/>
    <p:sldId id="576" r:id="rId109"/>
    <p:sldId id="468" r:id="rId110"/>
    <p:sldId id="577" r:id="rId111"/>
    <p:sldId id="471" r:id="rId112"/>
    <p:sldId id="441" r:id="rId113"/>
    <p:sldId id="443" r:id="rId114"/>
    <p:sldId id="521" r:id="rId115"/>
    <p:sldId id="444" r:id="rId116"/>
    <p:sldId id="482" r:id="rId117"/>
    <p:sldId id="489" r:id="rId118"/>
    <p:sldId id="501" r:id="rId119"/>
    <p:sldId id="502" r:id="rId120"/>
    <p:sldId id="543" r:id="rId121"/>
    <p:sldId id="496" r:id="rId122"/>
    <p:sldId id="490" r:id="rId123"/>
    <p:sldId id="586" r:id="rId124"/>
    <p:sldId id="498" r:id="rId125"/>
    <p:sldId id="491" r:id="rId126"/>
    <p:sldId id="541" r:id="rId127"/>
    <p:sldId id="587" r:id="rId128"/>
    <p:sldId id="500" r:id="rId129"/>
    <p:sldId id="492" r:id="rId130"/>
    <p:sldId id="588" r:id="rId131"/>
    <p:sldId id="486" r:id="rId132"/>
    <p:sldId id="493" r:id="rId133"/>
    <p:sldId id="589" r:id="rId134"/>
    <p:sldId id="487" r:id="rId135"/>
    <p:sldId id="494" r:id="rId136"/>
    <p:sldId id="590" r:id="rId137"/>
    <p:sldId id="499" r:id="rId138"/>
    <p:sldId id="495" r:id="rId139"/>
    <p:sldId id="591" r:id="rId140"/>
    <p:sldId id="477" r:id="rId141"/>
    <p:sldId id="497" r:id="rId142"/>
    <p:sldId id="557" r:id="rId143"/>
    <p:sldId id="558" r:id="rId144"/>
    <p:sldId id="560" r:id="rId145"/>
    <p:sldId id="559" r:id="rId146"/>
    <p:sldId id="555" r:id="rId147"/>
    <p:sldId id="585" r:id="rId148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600"/>
    <a:srgbClr val="FFFFFF"/>
    <a:srgbClr val="C5C5C5"/>
    <a:srgbClr val="C5C5C3"/>
    <a:srgbClr val="D8D8D6"/>
    <a:srgbClr val="E2E2E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46" autoAdjust="0"/>
    <p:restoredTop sz="94660"/>
  </p:normalViewPr>
  <p:slideViewPr>
    <p:cSldViewPr snapToObjects="1">
      <p:cViewPr>
        <p:scale>
          <a:sx n="66" d="100"/>
          <a:sy n="66" d="100"/>
        </p:scale>
        <p:origin x="-1098" y="-270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63" Type="http://schemas.openxmlformats.org/officeDocument/2006/relationships/slide" Target="slides/slide44.xml"/><Relationship Id="rId84" Type="http://schemas.openxmlformats.org/officeDocument/2006/relationships/slide" Target="slides/slide65.xml"/><Relationship Id="rId138" Type="http://schemas.openxmlformats.org/officeDocument/2006/relationships/slide" Target="slides/slide119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53" Type="http://schemas.openxmlformats.org/officeDocument/2006/relationships/slide" Target="slides/slide34.xml"/><Relationship Id="rId74" Type="http://schemas.openxmlformats.org/officeDocument/2006/relationships/slide" Target="slides/slide55.xml"/><Relationship Id="rId128" Type="http://schemas.openxmlformats.org/officeDocument/2006/relationships/slide" Target="slides/slide109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54" Type="http://schemas.openxmlformats.org/officeDocument/2006/relationships/slide" Target="slides/slide35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40" Type="http://schemas.openxmlformats.org/officeDocument/2006/relationships/slide" Target="slides/slide121.xml"/><Relationship Id="rId145" Type="http://schemas.openxmlformats.org/officeDocument/2006/relationships/slide" Target="slides/slide1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49" Type="http://schemas.openxmlformats.org/officeDocument/2006/relationships/slide" Target="slides/slide30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44" Type="http://schemas.openxmlformats.org/officeDocument/2006/relationships/slide" Target="slides/slide25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51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slide" Target="slides/slide12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53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7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52" Type="http://schemas.openxmlformats.org/officeDocument/2006/relationships/slide" Target="slides/slide33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7.xml"/><Relationship Id="rId47" Type="http://schemas.openxmlformats.org/officeDocument/2006/relationships/slide" Target="slides/slide28.xml"/><Relationship Id="rId68" Type="http://schemas.openxmlformats.org/officeDocument/2006/relationships/slide" Target="slides/slide49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8.xml"/><Relationship Id="rId58" Type="http://schemas.openxmlformats.org/officeDocument/2006/relationships/slide" Target="slides/slide39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44" Type="http://schemas.openxmlformats.org/officeDocument/2006/relationships/slide" Target="slides/slide125.xml"/><Relationship Id="rId90" Type="http://schemas.openxmlformats.org/officeDocument/2006/relationships/slide" Target="slides/slide7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4.xml"/><Relationship Id="rId3" Type="http://schemas.openxmlformats.org/officeDocument/2006/relationships/slide" Target="slides/slide65.xml"/><Relationship Id="rId7" Type="http://schemas.openxmlformats.org/officeDocument/2006/relationships/slide" Target="slides/slide111.xml"/><Relationship Id="rId2" Type="http://schemas.openxmlformats.org/officeDocument/2006/relationships/slide" Target="slides/slide48.xml"/><Relationship Id="rId1" Type="http://schemas.openxmlformats.org/officeDocument/2006/relationships/slide" Target="slides/slide27.xml"/><Relationship Id="rId6" Type="http://schemas.openxmlformats.org/officeDocument/2006/relationships/slide" Target="slides/slide107.xml"/><Relationship Id="rId5" Type="http://schemas.openxmlformats.org/officeDocument/2006/relationships/slide" Target="slides/slide104.xml"/><Relationship Id="rId10" Type="http://schemas.openxmlformats.org/officeDocument/2006/relationships/slide" Target="slides/slide120.xml"/><Relationship Id="rId4" Type="http://schemas.openxmlformats.org/officeDocument/2006/relationships/slide" Target="slides/slide99.xml"/><Relationship Id="rId9" Type="http://schemas.openxmlformats.org/officeDocument/2006/relationships/slide" Target="slides/slide1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4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  <a:latin typeface="Arial" charset="0"/>
              </a:defRPr>
            </a:lvl1pPr>
          </a:lstStyle>
          <a:p>
            <a:fld id="{3A3E28A0-5119-4527-A4C2-3FCC0E7BD4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30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5A48A7-4A96-4121-AD4F-32062F5D4A90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E93997-4654-4638-ADF3-AD9EF31BD2FE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63F05-8D8D-42D5-9E3B-A93F8034DEAA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30BF45D-13D4-4006-95A9-9E2926D3016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6CCA7-5CE5-4C52-8DF5-5C7C07EEB2F7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BC3B0-E4A4-455E-8FC6-3ABC7115957D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70616-98ED-471E-B3FC-6E028E81B762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85CD6-EA2C-40BE-AE68-167942A82586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C211698-EFC7-4D2D-B85C-CFB03CF62559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6ADDE3-F576-4A18-B716-897F904FC57E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7637AB-82AD-4165-8E4D-E4B6F0629FF1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DB4E04-E348-4B43-9283-76D157C63967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95094-B9B6-47BD-A229-A5482A2164F3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98D0F-8D26-4353-9FFF-8F9C805A97FA}" type="slidenum">
              <a:rPr lang="en-US"/>
              <a:pPr/>
              <a:t>87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98D0F-8D26-4353-9FFF-8F9C805A97FA}" type="slidenum">
              <a:rPr lang="en-US"/>
              <a:pPr/>
              <a:t>88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BAA6F-1CB7-4F68-8A71-F0A863024861}" type="slidenum">
              <a:rPr lang="en-US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98D0F-8D26-4353-9FFF-8F9C805A97FA}" type="slidenum">
              <a:rPr lang="en-US"/>
              <a:pPr/>
              <a:t>90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2876E-31B3-4738-A4A3-8D467BED3D2F}" type="slidenum">
              <a:rPr lang="en-US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98D0F-8D26-4353-9FFF-8F9C805A97FA}" type="slidenum">
              <a:rPr lang="en-US"/>
              <a:pPr/>
              <a:t>92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E6BC0-0A29-460D-8C66-208337DCB457}" type="slidenum">
              <a:rPr lang="en-US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66A53-B40E-47D9-9BD2-9678046C5AFB}" type="slidenum">
              <a:rPr lang="en-US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620A7-0A0C-405D-9330-E3173F00DEF4}" type="slidenum">
              <a:rPr lang="en-US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D5FB24-3E21-466B-A32A-8E903E32319C}" type="slidenum">
              <a:rPr lang="en-US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E4D7E-7FD3-497E-A345-717F9AC0F126}" type="slidenum">
              <a:rPr lang="en-US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DAE4D7E-7FD3-497E-A345-717F9AC0F12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DAE4D7E-7FD3-497E-A345-717F9AC0F12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DAE4D7E-7FD3-497E-A345-717F9AC0F12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DAE4D7E-7FD3-497E-A345-717F9AC0F12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DAE4D7E-7FD3-497E-A345-717F9AC0F12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DAE4D7E-7FD3-497E-A345-717F9AC0F12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FDB4BB-D0BF-47DA-82AC-719FAD540776}" type="slidenum">
              <a:rPr lang="en-US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6A5FB-1D9E-48A9-B962-F65C2C75234C}" type="slidenum">
              <a:rPr lang="en-US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1E67BC-2980-404D-AE64-DB71E1BCDD08}" type="slidenum">
              <a:rPr lang="en-US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CF5CE6-722A-4A28-98D3-2BBFD1502276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47F0B-60C6-44D6-B100-B9EE7DF857C6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950E7-A562-477E-8D32-449A527978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82121-5232-4ACD-A0DF-A707421206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23D57-A9A2-4820-A395-C36ED304A0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E938974C-4B42-4FA2-A97D-ECEFA3ADD72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95271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DAABB-A75F-414C-902E-6C1174F985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93703-B7D5-481C-A795-7D2D313EAE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2A921-F7A2-4F78-8FE8-C3878BDE4F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A999E-10FC-4481-BC5F-DC38E2517A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938974C-4B42-4FA2-A97D-ECEFA3ADD727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395271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F2DAABB-A75F-414C-902E-6C1174F985C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AC93703-B7D5-481C-A795-7D2D313EAE9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252A921-F7A2-4F78-8FE8-C3878BDE4FB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B3C62-5415-4F2F-A70C-A513262AE5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1CA999E-10FC-4481-BC5F-DC38E2517AA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3CB3C62-5415-4F2F-A70C-A513262AE5B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5B76C56-1AFF-4CDD-A443-B4FB624314A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8F057A0-58FC-4280-89B7-E71860D0E0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E8195E3-642F-49AC-A8AA-4342397AB36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BC4B66D-2C8B-4046-80C0-283434A4DC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AD0E9300-83DD-4A52-AFC0-E027D388496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938974C-4B42-4FA2-A97D-ECEFA3ADD727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395271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F2DAABB-A75F-414C-902E-6C1174F985C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AC93703-B7D5-481C-A795-7D2D313EAE9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76C56-1AFF-4CDD-A443-B4FB624314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252A921-F7A2-4F78-8FE8-C3878BDE4FB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1CA999E-10FC-4481-BC5F-DC38E2517AA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3CB3C62-5415-4F2F-A70C-A513262AE5B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5B76C56-1AFF-4CDD-A443-B4FB624314A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8F057A0-58FC-4280-89B7-E71860D0E0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E8195E3-642F-49AC-A8AA-4342397AB36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BC4B66D-2C8B-4046-80C0-283434A4DC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AD0E9300-83DD-4A52-AFC0-E027D388496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938974C-4B42-4FA2-A97D-ECEFA3ADD727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395271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F2DAABB-A75F-414C-902E-6C1174F985C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57A0-58FC-4280-89B7-E71860D0E0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AC93703-B7D5-481C-A795-7D2D313EAE9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252A921-F7A2-4F78-8FE8-C3878BDE4FB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1CA999E-10FC-4481-BC5F-DC38E2517AA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3CB3C62-5415-4F2F-A70C-A513262AE5B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5B76C56-1AFF-4CDD-A443-B4FB624314A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8F057A0-58FC-4280-89B7-E71860D0E0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E8195E3-642F-49AC-A8AA-4342397AB36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BC4B66D-2C8B-4046-80C0-283434A4DC7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AD0E9300-83DD-4A52-AFC0-E027D388496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2E2684-838D-4521-92E6-C5C6B88BB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F10DE-278E-475E-8AE6-623110E435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195E3-642F-49AC-A8AA-4342397AB3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4225F9-4580-463D-8025-66FB5B6506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F549F0-A4FF-439D-9D4C-268E7A0607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E2F61-DD29-48D4-8C1F-EDEA9A571F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EAD355-91C8-4165-8ABA-9E2774BAA3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E6F93-F204-4179-BF82-7B92F7ABDE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118DB3-78B2-448D-BF28-4ECE77A37E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641D72-4F3D-4234-9808-E367F75D53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C047B3-8348-41AA-ACE2-91BEC0334F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13AFB5-0092-410F-852C-FC317FF435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08F91B2-474F-47C1-8E3F-21ABAC2D11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4B66D-2C8B-4046-80C0-283434A4DC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9300-83DD-4A52-AFC0-E027D38849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3043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53043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53043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3BD21058-1B89-45E6-B77E-5EE634C9338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3043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15765-A1F3-4965-91E3-4D27A5C137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EF2B8-5B72-4E94-BA45-710A3E8052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35967-D569-4B16-B226-54C0C9AB9E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142DF-4E74-4B04-B17D-DD95EBB0F3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28D11-BFEB-4FAD-87BB-8EBACBC420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AE615-4B67-4982-948A-353CCE7F1B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05DA6-8BF7-4775-95CC-9A9E7D5E23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B2C62-A54B-4697-8EB8-D837FD9173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6EF1B-FF65-41C0-9377-EC1AD6CFF4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630AB-2DFA-4351-A4EA-7DB9CE4627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9A2D6-5A17-467C-88DD-E85F62A17E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0" y="0"/>
            <a:ext cx="51435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34531" name="AutoShape 3"/>
          <p:cNvSpPr>
            <a:spLocks noChangeArrowheads="1"/>
          </p:cNvSpPr>
          <p:nvPr/>
        </p:nvSpPr>
        <p:spPr bwMode="auto">
          <a:xfrm>
            <a:off x="771525" y="990600"/>
            <a:ext cx="58293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34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927350"/>
            <a:ext cx="41148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534533" name="Group 5"/>
          <p:cNvGrpSpPr>
            <a:grpSpLocks/>
          </p:cNvGrpSpPr>
          <p:nvPr/>
        </p:nvGrpSpPr>
        <p:grpSpPr bwMode="auto">
          <a:xfrm>
            <a:off x="4086225" y="4889500"/>
            <a:ext cx="5486400" cy="319088"/>
            <a:chOff x="2288" y="3080"/>
            <a:chExt cx="3072" cy="201"/>
          </a:xfrm>
        </p:grpSpPr>
        <p:sp>
          <p:nvSpPr>
            <p:cNvPr id="534534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5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4536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3000375" y="6553200"/>
            <a:ext cx="2143125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34537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845175" y="6553200"/>
            <a:ext cx="3689350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34538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113" y="6359525"/>
            <a:ext cx="660400" cy="488950"/>
          </a:xfrm>
        </p:spPr>
        <p:txBody>
          <a:bodyPr anchorCtr="0"/>
          <a:lstStyle>
            <a:lvl1pPr>
              <a:defRPr/>
            </a:lvl1pPr>
          </a:lstStyle>
          <a:p>
            <a:fld id="{F8E32215-1A6F-49E5-82DA-0CE0AE6D39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34539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54100" y="1425575"/>
            <a:ext cx="874395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CE2E7-F3AD-4640-A0E0-5853A91DFF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2328F-765E-4928-B282-1B00A27434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2" y="1066800"/>
            <a:ext cx="4424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84F2D-B3C4-40AF-BA79-BA4124DCC1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69418-090D-4F14-9397-ACB6FF9829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8CEB9-1BD9-4840-9D6A-F78D897FFC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2527A-765A-4A06-8A9D-6698170EBB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E5C82-8884-4DA4-9DB0-6FD42E94AA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57978-832F-466C-9AAB-EEC2A1374C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C8B77-3CBB-4021-95CB-862981D3D1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02285-37F6-491D-B876-29CAF6B289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274638"/>
            <a:ext cx="2378075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274638"/>
            <a:ext cx="69850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B74AC-E47C-4834-8F7D-6E439FBE73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1B8D1-98C3-461B-8C4D-8D4ECA30E9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77D81-8F08-454F-9558-64A12E6FD9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B5D84-DFFB-41C5-82B0-A8923F477D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E7F23-8280-4CF9-8371-87A2487BB7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470E0-C389-48EA-A53B-40F3179A61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13291B-85D6-41BF-A692-B7CB6412B0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94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685949A4-A036-470B-98A9-8C9444FE0F9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394247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94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685949A4-A036-470B-98A9-8C9444FE0F9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394247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94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685949A4-A036-470B-98A9-8C9444FE0F9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394247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3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973871D-EDC5-44AB-9CE5-65EB3F588DB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94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685949A4-A036-470B-98A9-8C9444FE0F9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94247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9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29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2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3985C0BC-F5B6-43F9-BCE4-A6362C788EF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2941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506" name="Group 2"/>
          <p:cNvGrpSpPr>
            <a:grpSpLocks/>
          </p:cNvGrpSpPr>
          <p:nvPr/>
        </p:nvGrpSpPr>
        <p:grpSpPr bwMode="auto">
          <a:xfrm>
            <a:off x="0" y="0"/>
            <a:ext cx="3600450" cy="6858000"/>
            <a:chOff x="0" y="0"/>
            <a:chExt cx="2016" cy="4320"/>
          </a:xfrm>
        </p:grpSpPr>
        <p:sp>
          <p:nvSpPr>
            <p:cNvPr id="5335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0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509" name="AutoShape 5"/>
          <p:cNvSpPr>
            <a:spLocks noChangeArrowheads="1"/>
          </p:cNvSpPr>
          <p:nvPr/>
        </p:nvSpPr>
        <p:spPr bwMode="auto">
          <a:xfrm>
            <a:off x="857250" y="762000"/>
            <a:ext cx="5743575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3351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066800"/>
            <a:ext cx="9001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335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6700" y="655320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3351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3588" y="6529388"/>
            <a:ext cx="325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3351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250" y="6343650"/>
            <a:ext cx="660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EDD03DF7-3645-4C80-AE34-8666A25982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dsmt.edu/wwwsarc/collectn/stone/clovis.html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eber.ucsd.edu/~dkjordan/arch/mexchron.html#EarlyHunter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1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11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4" Type="http://schemas.openxmlformats.org/officeDocument/2006/relationships/hyperlink" Target="http://www.d.umn.edu/cla/faculty/troufs/anth3618/mastages_handout.html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3618/mastages_handout.html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#lithic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Archaic.ppt#-1,1,PowerPoint Presentation" TargetMode="External"/><Relationship Id="rId2" Type="http://schemas.openxmlformats.org/officeDocument/2006/relationships/hyperlink" Target="http://www.d.umn.edu/~troufs/" TargetMode="Externa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3618/mastages_handout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stages_handout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6.xml"/><Relationship Id="rId4" Type="http://schemas.openxmlformats.org/officeDocument/2006/relationships/hyperlink" Target="http://www.d.umn.edu/cla/faculty/troufs/anth3618/mastages_handout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3618/mastages_handout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3.trib.com/~wmuseum/colby.ht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stages_handout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sdsmt.edu/wwwsarc/collectn/stone/clovis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saf/1406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kipoo.com/indians/karankawa/new.ht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le.net/art_folsom/pre-clovis_2004/preclovis2004.htm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asi.org/2001_january_journal/cibolo_creek_site.ht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archlab/Fish_lake.ht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3618/mastages_handout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7.xml"/><Relationship Id="rId4" Type="http://schemas.openxmlformats.org/officeDocument/2006/relationships/hyperlink" Target="http://www.d.umn.edu/cla/faculty/troufs/anth3618/mastages_handout.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museum.org/mastodon.ht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.umn.edu/cla/faculty/troufs/anth3618/mastages_handout.html" TargetMode="Externa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su.edu/emuseum/archaeology/artifacts/gilapottery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3618/mastages_handout.html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su.edu/emuseum/archaeology/artifacts/gilapottery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www.d.umn.edu/cla/faculty/troufs/anth3618/mastages_handout.html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.net/art_folsom/preclvis.ht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wire/World/ap20040909_2009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le.net/art_folsom/pre-clovis_2004/preclovis2004.htm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tribune/6743913.ht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d.umn.edu/cla/faculty/troufs/anth3618/mastages_handout.html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wmf"/><Relationship Id="rId5" Type="http://schemas.openxmlformats.org/officeDocument/2006/relationships/image" Target="../media/image37.png"/><Relationship Id="rId4" Type="http://schemas.openxmlformats.org/officeDocument/2006/relationships/hyperlink" Target="http://emeryville.wli.net/gallery/gallery2/bone_top_10_list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4" Type="http://schemas.openxmlformats.org/officeDocument/2006/relationships/hyperlink" Target="http://www.d.umn.edu/cla/faculty/troufs/anth3618/mastages_handout.html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2.sfu.ca/archaeology/museum/ask/a6.htm" TargetMode="External"/><Relationship Id="rId4" Type="http://schemas.openxmlformats.org/officeDocument/2006/relationships/image" Target="../media/image38.wm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ts.uwaterloo.ca/ANTHRO/rwpark/ArcticArchStuff/TLArts.html" TargetMode="External"/><Relationship Id="rId4" Type="http://schemas.openxmlformats.org/officeDocument/2006/relationships/image" Target="../media/image38.w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621339" y="510540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994526" y="259080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6268" name="Picture 12" descr="clovis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3962402"/>
            <a:ext cx="3001964" cy="2177977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019300" y="1981200"/>
            <a:ext cx="61722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400300" indent="-2400300" algn="ctr" eaLnBrk="0" hangingPunct="0">
              <a:lnSpc>
                <a:spcPct val="120000"/>
              </a:lnSpc>
            </a:pPr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Welcome to the</a:t>
            </a:r>
            <a:r>
              <a:rPr kumimoji="1" lang="en-US" sz="3200" b="1" i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2400300" indent="-2400300" algn="ctr" eaLnBrk="0" hangingPunct="0">
              <a:lnSpc>
                <a:spcPct val="120000"/>
              </a:lnSpc>
            </a:pPr>
            <a:r>
              <a:rPr kumimoji="1" lang="en-US" sz="4000" b="1" i="1" dirty="0">
                <a:solidFill>
                  <a:schemeClr val="bg1"/>
                </a:solidFill>
                <a:latin typeface="Arial" charset="0"/>
              </a:rPr>
              <a:t>The American </a:t>
            </a:r>
            <a:r>
              <a:rPr kumimoji="1" lang="en-US" sz="4000" b="1" i="1" dirty="0" err="1">
                <a:solidFill>
                  <a:schemeClr val="bg1"/>
                </a:solidFill>
                <a:latin typeface="Arial" charset="0"/>
              </a:rPr>
              <a:t>Lithic</a:t>
            </a:r>
            <a:endParaRPr kumimoji="1" lang="en-US" sz="40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06235" y="4468907"/>
            <a:ext cx="3958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University of Minnesota Duluth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57300" y="6149788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Ancient Middle America</a:t>
            </a:r>
            <a:b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Tim Roufs  ©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2009-2019</a:t>
            </a:r>
            <a:endParaRPr kumimoji="0" lang="en-US" sz="1200" b="1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576342"/>
            <a:ext cx="7772400" cy="559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2437947" y="6306457"/>
            <a:ext cx="5480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400" dirty="0">
                <a:solidFill>
                  <a:schemeClr val="bg1"/>
                </a:solidFill>
                <a:latin typeface="Arial" charset="0"/>
                <a:hlinkClick r:id="rId3"/>
              </a:rPr>
              <a:t>http://weber.ucsd.edu/~dkjordan/arch/mexchron.html#EarlyHunters</a:t>
            </a:r>
            <a:endParaRPr kumimoji="1" lang="en-US" sz="14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Tehuacan_map1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0488" y="0"/>
            <a:ext cx="7650162" cy="68976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Tehuacan_map1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55565"/>
            <a:ext cx="7543800" cy="6802437"/>
          </a:xfrm>
          <a:prstGeom prst="rect">
            <a:avLst/>
          </a:prstGeom>
          <a:noFill/>
        </p:spPr>
      </p:pic>
      <p:pic>
        <p:nvPicPr>
          <p:cNvPr id="398339" name="Picture 3" descr="Tehuacan_map2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6637" y="609600"/>
            <a:ext cx="4508501" cy="5943600"/>
          </a:xfrm>
          <a:prstGeom prst="rect">
            <a:avLst/>
          </a:prstGeom>
          <a:noFill/>
        </p:spPr>
      </p:pic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4838699" y="609600"/>
            <a:ext cx="4508501" cy="5943600"/>
          </a:xfrm>
          <a:prstGeom prst="rect">
            <a:avLst/>
          </a:prstGeom>
          <a:noFill/>
          <a:ln w="7620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8341" name="AutoShape 5"/>
          <p:cNvSpPr>
            <a:spLocks noChangeArrowheads="1"/>
          </p:cNvSpPr>
          <p:nvPr/>
        </p:nvSpPr>
        <p:spPr bwMode="auto">
          <a:xfrm rot="17750204">
            <a:off x="7788834" y="2439750"/>
            <a:ext cx="1662112" cy="485775"/>
          </a:xfrm>
          <a:prstGeom prst="leftArrow">
            <a:avLst>
              <a:gd name="adj1" fmla="val 50000"/>
              <a:gd name="adj2" fmla="val 8553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0" grpId="0" animBg="1"/>
      <p:bldP spid="39834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19870" y="6277428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itchFamily="34" charset="0"/>
                <a:hlinkClick r:id="rId3"/>
              </a:rPr>
              <a:t>http://www.d.umn.edu/cla/faculty/troufs/anth3618/ma_timeline.html#lithic</a:t>
            </a:r>
            <a:endParaRPr lang="en-US" sz="16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9716" name="Oval 4"/>
          <p:cNvSpPr>
            <a:spLocks noChangeArrowheads="1"/>
          </p:cNvSpPr>
          <p:nvPr/>
        </p:nvSpPr>
        <p:spPr bwMode="auto">
          <a:xfrm>
            <a:off x="7248073" y="3167742"/>
            <a:ext cx="1219200" cy="685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88099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rgbClr val="0C0600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rgbClr val="0C0600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rgbClr val="0C0600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rgbClr val="0C0600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rgbClr val="0C0600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rgbClr val="0C0600"/>
                </a:solidFill>
                <a:latin typeface="Verdana" pitchFamily="34" charset="0"/>
              </a:rPr>
              <a:t> Phases) </a:t>
            </a:r>
            <a:endParaRPr kumimoji="1" lang="en-US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2011365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Sites include: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1955" name="Oval 3"/>
          <p:cNvSpPr>
            <a:spLocks noChangeArrowheads="1"/>
          </p:cNvSpPr>
          <p:nvPr/>
        </p:nvSpPr>
        <p:spPr bwMode="auto">
          <a:xfrm>
            <a:off x="4572001" y="1219200"/>
            <a:ext cx="495300" cy="1066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1956" name="Rectangle 4"/>
          <p:cNvSpPr>
            <a:spLocks noChangeArrowheads="1"/>
          </p:cNvSpPr>
          <p:nvPr/>
        </p:nvSpPr>
        <p:spPr bwMode="auto">
          <a:xfrm>
            <a:off x="2597151" y="1524001"/>
            <a:ext cx="18546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>
                <a:solidFill>
                  <a:srgbClr val="FFFFFF"/>
                </a:solidFill>
                <a:latin typeface="Arial" charset="0"/>
              </a:rPr>
              <a:t>Tamaulipas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19870" y="6277428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081159" y="3657600"/>
            <a:ext cx="1447800" cy="838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chemeClr val="folHlink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Phases)</a:t>
            </a:r>
            <a:r>
              <a:rPr kumimoji="1" lang="en-US" sz="1800" b="1" dirty="0">
                <a:solidFill>
                  <a:srgbClr val="0C0600"/>
                </a:solidFill>
                <a:latin typeface="Verdana" pitchFamily="34" charset="0"/>
              </a:rPr>
              <a:t> </a:t>
            </a:r>
            <a:endParaRPr kumimoji="1" lang="en-US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2011365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Sites include: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2979" name="Oval 3"/>
          <p:cNvSpPr>
            <a:spLocks noChangeArrowheads="1"/>
          </p:cNvSpPr>
          <p:nvPr/>
        </p:nvSpPr>
        <p:spPr bwMode="auto">
          <a:xfrm>
            <a:off x="4343401" y="3257550"/>
            <a:ext cx="381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2667001" y="3295650"/>
            <a:ext cx="1598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>
                <a:solidFill>
                  <a:srgbClr val="FFFFFF"/>
                </a:solidFill>
                <a:latin typeface="Arial" charset="0"/>
              </a:rPr>
              <a:t>Tepexp</a:t>
            </a:r>
            <a:r>
              <a:rPr kumimoji="1" lang="en-US" b="1">
                <a:solidFill>
                  <a:srgbClr val="FFFFFF"/>
                </a:solidFill>
                <a:latin typeface="Arial" charset="0"/>
                <a:cs typeface="Arial" charset="0"/>
              </a:rPr>
              <a:t>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bbbTepexpan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152400"/>
            <a:ext cx="4384675" cy="6553200"/>
          </a:xfrm>
          <a:prstGeom prst="rect">
            <a:avLst/>
          </a:prstGeom>
          <a:noFill/>
        </p:spPr>
      </p:pic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5969001" y="2667001"/>
            <a:ext cx="27781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sz="4400" b="1">
                <a:solidFill>
                  <a:schemeClr val="bg1"/>
                </a:solidFill>
                <a:latin typeface="Arial" charset="0"/>
              </a:rPr>
              <a:t>Tepexp</a:t>
            </a:r>
            <a:r>
              <a:rPr kumimoji="1" lang="en-US" sz="4400" b="1">
                <a:solidFill>
                  <a:schemeClr val="bg1"/>
                </a:solidFill>
                <a:latin typeface="Arial" charset="0"/>
                <a:cs typeface="Arial" charset="0"/>
              </a:rPr>
              <a:t>án</a:t>
            </a:r>
            <a:endParaRPr kumimoji="1" lang="en-US" sz="44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19870" y="6277428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277101" y="4631339"/>
            <a:ext cx="1219200" cy="48857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1485901" y="5105402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000" b="1" dirty="0">
                <a:latin typeface="Verdana" pitchFamily="34" charset="0"/>
              </a:rPr>
              <a:t>After Willey and Phillips, </a:t>
            </a:r>
            <a:endParaRPr lang="en-US" sz="2000" b="1" dirty="0" smtClean="0">
              <a:latin typeface="Verdana" pitchFamily="34" charset="0"/>
            </a:endParaRPr>
          </a:p>
          <a:p>
            <a:pPr algn="ctr" eaLnBrk="0" hangingPunct="0"/>
            <a:r>
              <a:rPr lang="en-US" sz="2000" b="1" i="1" dirty="0" smtClean="0">
                <a:latin typeface="Verdana" pitchFamily="34" charset="0"/>
              </a:rPr>
              <a:t>Method </a:t>
            </a:r>
            <a:r>
              <a:rPr lang="en-US" sz="2000" b="1" i="1" dirty="0">
                <a:latin typeface="Verdana" pitchFamily="34" charset="0"/>
              </a:rPr>
              <a:t>and Theory in American Archaeology</a:t>
            </a:r>
            <a:r>
              <a:rPr lang="en-US" sz="2000" b="1" dirty="0">
                <a:latin typeface="Verdana" pitchFamily="34" charset="0"/>
              </a:rPr>
              <a:t>. Chicago: University of Chicago Press, </a:t>
            </a:r>
            <a:r>
              <a:rPr lang="en-US" sz="2000" b="1" dirty="0" smtClean="0">
                <a:latin typeface="Verdana" pitchFamily="34" charset="0"/>
              </a:rPr>
              <a:t>1970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533400" y="2667000"/>
            <a:ext cx="9410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Nine Important Points</a:t>
            </a:r>
          </a:p>
          <a:p>
            <a:pPr algn="ctr" eaLnBrk="0" hangingPunct="0">
              <a:lnSpc>
                <a:spcPct val="130000"/>
              </a:lnSpc>
            </a:pP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for the </a:t>
            </a:r>
            <a:r>
              <a:rPr kumimoji="1" lang="en-US" sz="40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4000" b="1" dirty="0">
                <a:solidFill>
                  <a:srgbClr val="0C0600"/>
                </a:solidFill>
                <a:latin typeface="Verdana" pitchFamily="34" charset="0"/>
              </a:rPr>
              <a:t>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chemeClr val="folHlink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Phases) </a:t>
            </a:r>
            <a:endParaRPr kumimoji="1" lang="en-US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2011365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Sites include: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4004" name="Oval 4"/>
          <p:cNvSpPr>
            <a:spLocks noChangeArrowheads="1"/>
          </p:cNvSpPr>
          <p:nvPr/>
        </p:nvSpPr>
        <p:spPr bwMode="auto">
          <a:xfrm>
            <a:off x="4152901" y="3276600"/>
            <a:ext cx="381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4005" name="Rectangle 5"/>
          <p:cNvSpPr>
            <a:spLocks noChangeArrowheads="1"/>
          </p:cNvSpPr>
          <p:nvPr/>
        </p:nvSpPr>
        <p:spPr bwMode="auto">
          <a:xfrm>
            <a:off x="1276351" y="3314700"/>
            <a:ext cx="2868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>
                <a:solidFill>
                  <a:srgbClr val="FFFFFF"/>
                </a:solidFill>
                <a:latin typeface="Arial" charset="0"/>
              </a:rPr>
              <a:t>Sta. Isabel Ixtap</a:t>
            </a:r>
            <a:r>
              <a:rPr kumimoji="1" lang="en-US" b="1">
                <a:solidFill>
                  <a:srgbClr val="FFFFFF"/>
                </a:solidFill>
                <a:latin typeface="Arial" charset="0"/>
                <a:cs typeface="Arial" charset="0"/>
              </a:rPr>
              <a:t>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19870" y="6277428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153728" y="4372430"/>
            <a:ext cx="1438729" cy="48857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chemeClr val="folHlink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Phases) </a:t>
            </a:r>
            <a:endParaRPr kumimoji="1" lang="en-US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2011365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Sites include: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5028" name="Oval 4"/>
          <p:cNvSpPr>
            <a:spLocks noChangeArrowheads="1"/>
          </p:cNvSpPr>
          <p:nvPr/>
        </p:nvSpPr>
        <p:spPr bwMode="auto">
          <a:xfrm>
            <a:off x="4152901" y="3505200"/>
            <a:ext cx="381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5029" name="Rectangle 5"/>
          <p:cNvSpPr>
            <a:spLocks noChangeArrowheads="1"/>
          </p:cNvSpPr>
          <p:nvPr/>
        </p:nvSpPr>
        <p:spPr bwMode="auto">
          <a:xfrm>
            <a:off x="2439988" y="3543301"/>
            <a:ext cx="16898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>
                <a:solidFill>
                  <a:srgbClr val="FFFFFF"/>
                </a:solidFill>
                <a:latin typeface="Arial" charset="0"/>
              </a:rPr>
              <a:t>Tlapacoya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19870" y="6277428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7224164" y="5135711"/>
            <a:ext cx="1219200" cy="48857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78883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chemeClr val="folHlink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Phases) </a:t>
            </a:r>
            <a:endParaRPr kumimoji="1" lang="en-US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2011365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Sites include: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6052" name="Oval 4"/>
          <p:cNvSpPr>
            <a:spLocks noChangeArrowheads="1"/>
          </p:cNvSpPr>
          <p:nvPr/>
        </p:nvSpPr>
        <p:spPr bwMode="auto">
          <a:xfrm>
            <a:off x="5067301" y="3810000"/>
            <a:ext cx="381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6053" name="Rectangle 5"/>
          <p:cNvSpPr>
            <a:spLocks noChangeArrowheads="1"/>
          </p:cNvSpPr>
          <p:nvPr/>
        </p:nvSpPr>
        <p:spPr bwMode="auto">
          <a:xfrm>
            <a:off x="3238501" y="3829051"/>
            <a:ext cx="1789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>
                <a:solidFill>
                  <a:srgbClr val="FFFFFF"/>
                </a:solidFill>
                <a:latin typeface="Arial" charset="0"/>
              </a:rPr>
              <a:t>Valsequillo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19870" y="6277428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7262586" y="5392058"/>
            <a:ext cx="1219200" cy="48857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chemeClr val="folHlink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Phases) </a:t>
            </a:r>
            <a:endParaRPr kumimoji="1" lang="en-US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7" y="4300764"/>
            <a:ext cx="1127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57900" y="4705290"/>
            <a:ext cx="3886000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Mexico</a:t>
            </a:r>
            <a:r>
              <a:rPr kumimoji="1" lang="en-US" sz="2000" b="1" dirty="0">
                <a:solidFill>
                  <a:schemeClr val="bg1"/>
                </a:solidFill>
                <a:latin typeface="Arial" charset="0"/>
              </a:rPr>
              <a:t>, Ch. 2, “Early Hunters”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7076" name="Oval 4"/>
          <p:cNvSpPr>
            <a:spLocks noChangeArrowheads="1"/>
          </p:cNvSpPr>
          <p:nvPr/>
        </p:nvSpPr>
        <p:spPr bwMode="auto">
          <a:xfrm>
            <a:off x="4000501" y="3124200"/>
            <a:ext cx="381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7077" name="Rectangle 5"/>
          <p:cNvSpPr>
            <a:spLocks noChangeArrowheads="1"/>
          </p:cNvSpPr>
          <p:nvPr/>
        </p:nvSpPr>
        <p:spPr bwMode="auto">
          <a:xfrm>
            <a:off x="1963738" y="3143251"/>
            <a:ext cx="19555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>
                <a:solidFill>
                  <a:srgbClr val="FFFFFF"/>
                </a:solidFill>
                <a:latin typeface="Arial" charset="0"/>
              </a:rPr>
              <a:t>Tequixquiac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1119870" y="6277428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7233559" y="4891316"/>
            <a:ext cx="1219200" cy="48857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bbbTexquiac_carv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757660"/>
            <a:ext cx="8229600" cy="5490740"/>
          </a:xfrm>
          <a:prstGeom prst="rect">
            <a:avLst/>
          </a:prstGeom>
          <a:noFill/>
        </p:spPr>
      </p:pic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2019301" y="5334001"/>
            <a:ext cx="19555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 dirty="0" err="1">
                <a:solidFill>
                  <a:srgbClr val="FFFFFF"/>
                </a:solidFill>
                <a:latin typeface="Arial" charset="0"/>
              </a:rPr>
              <a:t>Tequixquiac</a:t>
            </a:r>
            <a:endParaRPr kumimoji="1" lang="en-US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rgbClr val="0C0600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rgbClr val="0C0600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rgbClr val="0C0600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rgbClr val="0C0600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rgbClr val="0C0600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rgbClr val="0C0600"/>
                </a:solidFill>
                <a:latin typeface="Verdana" pitchFamily="34" charset="0"/>
              </a:rPr>
              <a:t> Phases) </a:t>
            </a:r>
            <a:endParaRPr kumimoji="1" lang="en-US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85900" y="2011365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Sites include: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Text Box 2"/>
          <p:cNvSpPr txBox="1">
            <a:spLocks noChangeArrowheads="1"/>
          </p:cNvSpPr>
          <p:nvPr/>
        </p:nvSpPr>
        <p:spPr bwMode="auto">
          <a:xfrm>
            <a:off x="1701800" y="3657600"/>
            <a:ext cx="6955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5400" b="1" dirty="0">
                <a:latin typeface="Arial" charset="0"/>
              </a:rPr>
              <a:t>What happens next?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9144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9893" name="Rectangle 5"/>
          <p:cNvSpPr>
            <a:spLocks noChangeArrowheads="1"/>
          </p:cNvSpPr>
          <p:nvPr/>
        </p:nvSpPr>
        <p:spPr bwMode="auto">
          <a:xfrm>
            <a:off x="2476500" y="3091542"/>
            <a:ext cx="1195614" cy="1320801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Text Box 2"/>
          <p:cNvSpPr txBox="1">
            <a:spLocks noChangeArrowheads="1"/>
          </p:cNvSpPr>
          <p:nvPr/>
        </p:nvSpPr>
        <p:spPr bwMode="auto">
          <a:xfrm>
            <a:off x="1316038" y="6278336"/>
            <a:ext cx="8073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itchFamily="34" charset="0"/>
                <a:hlinkClick r:id="rId3"/>
              </a:rPr>
              <a:t>http://www.d.umn.edu/cla/faculty/troufs/anth3618/ma_timeline.html#lithic</a:t>
            </a:r>
            <a:endParaRPr lang="en-US" sz="16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5550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3810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5012" name="Rectangle 4"/>
          <p:cNvSpPr>
            <a:spLocks noChangeArrowheads="1"/>
          </p:cNvSpPr>
          <p:nvPr/>
        </p:nvSpPr>
        <p:spPr bwMode="auto">
          <a:xfrm>
            <a:off x="1485900" y="1752600"/>
            <a:ext cx="7162800" cy="292249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chemeClr val="folHlink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Text Box 2"/>
          <p:cNvSpPr txBox="1">
            <a:spLocks noChangeArrowheads="1"/>
          </p:cNvSpPr>
          <p:nvPr/>
        </p:nvSpPr>
        <p:spPr bwMode="auto">
          <a:xfrm>
            <a:off x="2616200" y="3608294"/>
            <a:ext cx="51090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5400" b="1" dirty="0">
                <a:latin typeface="Arial" charset="0"/>
              </a:rPr>
              <a:t>And after that?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Text Box 2"/>
          <p:cNvSpPr txBox="1">
            <a:spLocks noChangeArrowheads="1"/>
          </p:cNvSpPr>
          <p:nvPr/>
        </p:nvSpPr>
        <p:spPr bwMode="auto">
          <a:xfrm>
            <a:off x="1435101" y="6334126"/>
            <a:ext cx="7583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8th ed</a:t>
            </a:r>
            <a:r>
              <a:rPr lang="en-US" sz="1600" dirty="0">
                <a:solidFill>
                  <a:srgbClr val="FFFFFF"/>
                </a:solidFill>
                <a:latin typeface="Verdana" pitchFamily="34" charset="0"/>
              </a:rPr>
              <a:t>., p. 479.</a:t>
            </a: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2605089" y="5943601"/>
            <a:ext cx="521649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Verdana" pitchFamily="34" charset="0"/>
              </a:rPr>
              <a:t>Time line of “New World Civilizations.”</a:t>
            </a:r>
          </a:p>
        </p:txBody>
      </p:sp>
      <p:pic>
        <p:nvPicPr>
          <p:cNvPr id="544772" name="Picture 4" descr="Turn818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49225"/>
            <a:ext cx="8477250" cy="5703888"/>
          </a:xfrm>
          <a:prstGeom prst="rect">
            <a:avLst/>
          </a:prstGeom>
          <a:noFill/>
        </p:spPr>
      </p:pic>
      <p:sp>
        <p:nvSpPr>
          <p:cNvPr id="544773" name="Oval 5"/>
          <p:cNvSpPr>
            <a:spLocks noChangeArrowheads="1"/>
          </p:cNvSpPr>
          <p:nvPr/>
        </p:nvSpPr>
        <p:spPr bwMode="auto">
          <a:xfrm>
            <a:off x="990600" y="0"/>
            <a:ext cx="1295400" cy="92233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44774" name="Oval 6"/>
          <p:cNvSpPr>
            <a:spLocks noChangeArrowheads="1"/>
          </p:cNvSpPr>
          <p:nvPr/>
        </p:nvSpPr>
        <p:spPr bwMode="auto">
          <a:xfrm>
            <a:off x="1600200" y="533400"/>
            <a:ext cx="3962400" cy="1600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44775" name="Oval 7"/>
          <p:cNvSpPr>
            <a:spLocks noChangeArrowheads="1"/>
          </p:cNvSpPr>
          <p:nvPr/>
        </p:nvSpPr>
        <p:spPr bwMode="auto">
          <a:xfrm>
            <a:off x="5029201" y="1066800"/>
            <a:ext cx="3810000" cy="1447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44776" name="Oval 8"/>
          <p:cNvSpPr>
            <a:spLocks noChangeArrowheads="1"/>
          </p:cNvSpPr>
          <p:nvPr/>
        </p:nvSpPr>
        <p:spPr bwMode="auto">
          <a:xfrm>
            <a:off x="5181600" y="2895600"/>
            <a:ext cx="1828800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44777" name="Oval 9"/>
          <p:cNvSpPr>
            <a:spLocks noChangeArrowheads="1"/>
          </p:cNvSpPr>
          <p:nvPr/>
        </p:nvSpPr>
        <p:spPr bwMode="auto">
          <a:xfrm>
            <a:off x="7086601" y="2895600"/>
            <a:ext cx="8382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696201" y="2895600"/>
            <a:ext cx="8382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44779" name="Oval 11"/>
          <p:cNvSpPr>
            <a:spLocks noChangeArrowheads="1"/>
          </p:cNvSpPr>
          <p:nvPr/>
        </p:nvSpPr>
        <p:spPr bwMode="auto">
          <a:xfrm>
            <a:off x="6858000" y="4724400"/>
            <a:ext cx="1905000" cy="1295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7543800" y="3048000"/>
            <a:ext cx="4191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4" grpId="0" animBg="1" autoUpdateAnimBg="0"/>
      <p:bldP spid="544775" grpId="0" animBg="1" autoUpdateAnimBg="0"/>
      <p:bldP spid="544776" grpId="0" animBg="1" autoUpdateAnimBg="0"/>
      <p:bldP spid="544777" grpId="0" animBg="1" autoUpdateAnimBg="0"/>
      <p:bldP spid="544778" grpId="0" animBg="1" autoUpdateAnimBg="0"/>
      <p:bldP spid="544779" grpId="0" animBg="1" autoUpdateAnimBg="0"/>
      <p:bldP spid="544780" grpId="0" animBg="1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621339" y="510540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994526" y="259080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5905501" y="5715002"/>
            <a:ext cx="1682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Tim Roufs</a:t>
            </a:r>
            <a:endParaRPr kumimoji="1" lang="en-US" sz="24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848100" y="1676400"/>
            <a:ext cx="61722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400300" indent="-240030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1" i="1" kern="1200" dirty="0">
                <a:latin typeface="Arial" charset="0"/>
                <a:ea typeface="+mn-ea"/>
                <a:cs typeface="+mn-cs"/>
              </a:rPr>
              <a:t>Welcome to the</a:t>
            </a:r>
            <a:r>
              <a:rPr kumimoji="1" lang="en-US" sz="3200" b="1" i="1" kern="1200" dirty="0">
                <a:latin typeface="Arial" charset="0"/>
                <a:ea typeface="+mn-ea"/>
                <a:cs typeface="+mn-cs"/>
              </a:rPr>
              <a:t> </a:t>
            </a:r>
          </a:p>
          <a:p>
            <a:pPr marL="2400300" indent="-2400300" algn="ctr" eaLnBrk="0" hangingPunct="0">
              <a:lnSpc>
                <a:spcPct val="120000"/>
              </a:lnSpc>
            </a:pPr>
            <a:r>
              <a:rPr kumimoji="1" lang="en-US" sz="4000" i="1" dirty="0" smtClean="0">
                <a:latin typeface="Arial" charset="0"/>
                <a:hlinkClick r:id="rId3" action="ppaction://hlinkpres?slideindex=1&amp;slidetitle=PowerPoint Presentation"/>
              </a:rPr>
              <a:t>The American Archaic</a:t>
            </a:r>
            <a:endParaRPr kumimoji="1" lang="en-US" sz="4000" b="1" i="1" kern="1200" dirty="0" smtClean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1038" descr="metat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1" y="3240743"/>
            <a:ext cx="3467100" cy="2205441"/>
          </a:xfrm>
          <a:prstGeom prst="rect">
            <a:avLst/>
          </a:prstGeom>
          <a:noFill/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86301" y="4957483"/>
            <a:ext cx="39581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University of Minnesota Duluth</a:t>
            </a:r>
          </a:p>
        </p:txBody>
      </p:sp>
      <p:sp>
        <p:nvSpPr>
          <p:cNvPr id="12" name="Text Box 2050"/>
          <p:cNvSpPr txBox="1">
            <a:spLocks noChangeArrowheads="1"/>
          </p:cNvSpPr>
          <p:nvPr/>
        </p:nvSpPr>
        <p:spPr bwMode="auto">
          <a:xfrm>
            <a:off x="5537580" y="672407"/>
            <a:ext cx="28825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800" dirty="0">
                <a:solidFill>
                  <a:schemeClr val="bg1"/>
                </a:solidFill>
                <a:latin typeface="Arial" charset="0"/>
              </a:rPr>
              <a:t>End of</a:t>
            </a:r>
            <a:r>
              <a:rPr kumimoji="1" lang="en-US" sz="28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charset="0"/>
              </a:rPr>
              <a:t>The 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</a:rPr>
              <a:t>Lithic</a:t>
            </a:r>
            <a:endParaRPr kumimoji="1" lang="en-US" sz="2800" i="1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/>
            <a:endParaRPr kumimoji="1" lang="en-US" sz="2800" i="1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>
                <a:solidFill>
                  <a:schemeClr val="bg1"/>
                </a:solidFill>
                <a:latin typeface="Arial" charset="0"/>
              </a:rPr>
              <a:t>Continue on </a:t>
            </a:r>
            <a:r>
              <a:rPr kumimoji="1" lang="en-US" sz="2800" dirty="0" smtClean="0">
                <a:solidFill>
                  <a:schemeClr val="bg1"/>
                </a:solidFill>
                <a:latin typeface="Arial" charset="0"/>
              </a:rPr>
              <a:t>to</a:t>
            </a:r>
            <a:endParaRPr kumimoji="1" lang="en-US" sz="54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1485900" y="3573632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 eaLnBrk="0" hangingPunct="0">
              <a:lnSpc>
                <a:spcPct val="150000"/>
              </a:lnSpc>
            </a:pP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rough 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and </a:t>
            </a: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chipped</a:t>
            </a:r>
          </a:p>
          <a:p>
            <a:pPr lvl="1" algn="ctr" eaLnBrk="0" hangingPunct="0">
              <a:lnSpc>
                <a:spcPct val="150000"/>
              </a:lnSpc>
            </a:pP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stone 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artifacts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1. Principle stage criteria: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Tehuacan_grap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1" y="0"/>
            <a:ext cx="5756275" cy="6858000"/>
          </a:xfrm>
          <a:prstGeom prst="rect">
            <a:avLst/>
          </a:prstGeom>
          <a:noFill/>
        </p:spPr>
      </p:pic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1333500" y="4495801"/>
            <a:ext cx="1664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kumimoji="1" lang="en-US" sz="2000" b="1" dirty="0" err="1">
                <a:solidFill>
                  <a:schemeClr val="bg1"/>
                </a:solidFill>
                <a:latin typeface="Verdana" pitchFamily="34" charset="0"/>
              </a:rPr>
              <a:t>Tehuacán</a:t>
            </a:r>
            <a:r>
              <a:rPr kumimoji="1" lang="en-US" sz="2000" b="1" dirty="0">
                <a:solidFill>
                  <a:schemeClr val="bg1"/>
                </a:solidFill>
                <a:latin typeface="Verdana" pitchFamily="34" charset="0"/>
              </a:rPr>
              <a:t>,</a:t>
            </a:r>
            <a:br>
              <a:rPr kumimoji="1" lang="en-US" sz="2000" b="1" dirty="0">
                <a:solidFill>
                  <a:schemeClr val="bg1"/>
                </a:solidFill>
                <a:latin typeface="Verdana" pitchFamily="34" charset="0"/>
              </a:rPr>
            </a:br>
            <a:r>
              <a:rPr kumimoji="1" lang="en-US" sz="2000" b="1" dirty="0">
                <a:solidFill>
                  <a:schemeClr val="bg1"/>
                </a:solidFill>
                <a:latin typeface="Verdana" pitchFamily="34" charset="0"/>
              </a:rPr>
              <a:t>Puebla</a:t>
            </a:r>
          </a:p>
        </p:txBody>
      </p:sp>
      <p:sp>
        <p:nvSpPr>
          <p:cNvPr id="362500" name="Rectangle 4"/>
          <p:cNvSpPr>
            <a:spLocks noChangeArrowheads="1"/>
          </p:cNvSpPr>
          <p:nvPr/>
        </p:nvSpPr>
        <p:spPr bwMode="auto">
          <a:xfrm>
            <a:off x="3048001" y="3352800"/>
            <a:ext cx="5676900" cy="27622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Text Box 2"/>
          <p:cNvSpPr txBox="1">
            <a:spLocks noChangeArrowheads="1"/>
          </p:cNvSpPr>
          <p:nvPr/>
        </p:nvSpPr>
        <p:spPr bwMode="auto">
          <a:xfrm>
            <a:off x="2254250" y="6400801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chemeClr val="tx2"/>
                </a:solidFill>
                <a:latin typeface="Arial" charset="0"/>
              </a:rPr>
              <a:t>Understanding Physical Anthropology and Archaeology, 9th Ed.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, p. 358</a:t>
            </a:r>
          </a:p>
        </p:txBody>
      </p:sp>
      <p:pic>
        <p:nvPicPr>
          <p:cNvPr id="531459" name="Picture 3" descr="14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980148"/>
            <a:ext cx="4572000" cy="4963452"/>
          </a:xfrm>
          <a:prstGeom prst="rect">
            <a:avLst/>
          </a:prstGeom>
          <a:noFill/>
        </p:spPr>
      </p:pic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1638301" y="5970590"/>
            <a:ext cx="696277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lnSpc>
                <a:spcPct val="110000"/>
              </a:lnSpc>
            </a:pPr>
            <a:r>
              <a:rPr lang="en-US" sz="1400" b="1">
                <a:solidFill>
                  <a:schemeClr val="tx2"/>
                </a:solidFill>
                <a:latin typeface="Arial" charset="0"/>
              </a:rPr>
              <a:t>Early farming in the Americas</a:t>
            </a:r>
          </a:p>
        </p:txBody>
      </p:sp>
      <p:sp>
        <p:nvSpPr>
          <p:cNvPr id="531461" name="AutoShape 5"/>
          <p:cNvSpPr>
            <a:spLocks noChangeArrowheads="1"/>
          </p:cNvSpPr>
          <p:nvPr/>
        </p:nvSpPr>
        <p:spPr bwMode="auto">
          <a:xfrm>
            <a:off x="5094195" y="3200402"/>
            <a:ext cx="2487706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1463" name="Text Box 7"/>
          <p:cNvSpPr txBox="1">
            <a:spLocks noChangeArrowheads="1"/>
          </p:cNvSpPr>
          <p:nvPr/>
        </p:nvSpPr>
        <p:spPr bwMode="auto">
          <a:xfrm>
            <a:off x="1485900" y="1447801"/>
            <a:ext cx="1676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/>
              <a:t>this will later become famous for the origin of </a:t>
            </a:r>
            <a:r>
              <a:rPr lang="en-US" sz="2800" b="1" dirty="0" smtClean="0"/>
              <a:t>maize . . .</a:t>
            </a:r>
            <a:endParaRPr lang="en-US" sz="2800" b="1" dirty="0"/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/>
              <a:t>4,200 </a:t>
            </a:r>
            <a:r>
              <a:rPr lang="en-US" sz="2800" b="1" dirty="0" err="1"/>
              <a:t>ybp</a:t>
            </a:r>
            <a:endParaRPr lang="en-US" sz="2800" b="1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95701" y="4045805"/>
            <a:ext cx="23962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/>
              <a:t>Tehuac</a:t>
            </a:r>
            <a:r>
              <a:rPr lang="en-US" b="1" dirty="0" err="1" smtClean="0">
                <a:cs typeface="Arial" charset="0"/>
              </a:rPr>
              <a:t>án</a:t>
            </a:r>
            <a:r>
              <a:rPr lang="en-US" b="1" dirty="0" smtClean="0">
                <a:cs typeface="Arial" charset="0"/>
              </a:rPr>
              <a:t> Valley,</a:t>
            </a:r>
          </a:p>
          <a:p>
            <a:pPr algn="ctr"/>
            <a:r>
              <a:rPr lang="en-US" b="1" dirty="0" smtClean="0">
                <a:cs typeface="Arial" charset="0"/>
              </a:rPr>
              <a:t>Puebla, Mexico</a:t>
            </a:r>
            <a:endParaRPr lang="en-US" b="1" dirty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1409701" y="3201454"/>
            <a:ext cx="7391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lvl="1" algn="ctr" eaLnBrk="0" hangingPunct="0">
              <a:lnSpc>
                <a:spcPct val="150000"/>
              </a:lnSpc>
              <a:tabLst>
                <a:tab pos="571500" algn="l"/>
              </a:tabLst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late glacial and early postglacial </a:t>
            </a: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environments</a:t>
            </a:r>
          </a:p>
          <a:p>
            <a:pPr marL="571500" lvl="1" algn="ctr" eaLnBrk="0" hangingPunct="0">
              <a:lnSpc>
                <a:spcPct val="150000"/>
              </a:lnSpc>
              <a:tabLst>
                <a:tab pos="571500" algn="l"/>
              </a:tabLst>
            </a:pP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of 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New World</a:t>
            </a: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1409701" y="20574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kumimoji="1" lang="en-US" sz="3200" b="1">
                <a:solidFill>
                  <a:srgbClr val="0C0600"/>
                </a:solidFill>
                <a:latin typeface="Verdana" pitchFamily="34" charset="0"/>
              </a:rPr>
              <a:t>2. Natural Context:</a:t>
            </a:r>
            <a:endParaRPr kumimoji="1" lang="en-US" sz="3200" i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1485900" y="1981200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environmental </a:t>
            </a: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contexts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of 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Late </a:t>
            </a: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Pleistocene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200" b="1" dirty="0" smtClean="0">
                <a:solidFill>
                  <a:srgbClr val="0C0600"/>
                </a:solidFill>
                <a:latin typeface="Verdana" pitchFamily="34" charset="0"/>
              </a:rPr>
              <a:t>indicate 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a climate quite different from that of the present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034347"/>
            <a:ext cx="7772400" cy="50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7" y="4300764"/>
            <a:ext cx="1127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485900" y="1676400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this stage may have ranged from as early as 38,000 ? B.C. down to about 5000 B.C., </a:t>
            </a: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although the later limit varies considerably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eaLnBrk="0" hangingPunct="0"/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857250" lvl="1" indent="-285750" eaLnBrk="0" hangingPunct="0">
              <a:buFontTx/>
              <a:buChar char="•"/>
            </a:pPr>
            <a:r>
              <a:rPr kumimoji="1" lang="en-US" sz="3200" b="1" dirty="0">
                <a:solidFill>
                  <a:srgbClr val="0C0600"/>
                </a:solidFill>
                <a:latin typeface="Arial" charset="0"/>
              </a:rPr>
              <a:t>some suggest 7000 B.C.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1333500" y="3783106"/>
            <a:ext cx="11430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562100" y="3886200"/>
            <a:ext cx="11430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485900" y="2032504"/>
            <a:ext cx="7315200" cy="383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  <a:buFontTx/>
              <a:buAutoNum type="arabicPeriod" startAt="3"/>
              <a:tabLst>
                <a:tab pos="1085850" algn="l"/>
              </a:tabLst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Evidences are most complete in Western North America</a:t>
            </a:r>
          </a:p>
          <a:p>
            <a:pPr marL="571500" indent="-571500" eaLnBrk="0" hangingPunct="0">
              <a:lnSpc>
                <a:spcPct val="110000"/>
              </a:lnSpc>
              <a:buFontTx/>
              <a:buAutoNum type="arabicPeriod" startAt="3"/>
              <a:tabLst>
                <a:tab pos="1085850" algn="l"/>
              </a:tabLst>
            </a:pP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1028700" lvl="1" indent="-342900" eaLnBrk="0" hangingPunct="0">
              <a:buFontTx/>
              <a:buChar char="•"/>
              <a:tabLst>
                <a:tab pos="1085850" algn="l"/>
              </a:tabLst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particularly in the High Plains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365125" y="6278336"/>
            <a:ext cx="8891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Verdana" pitchFamily="34" charset="0"/>
                <a:hlinkClick r:id="rId3"/>
              </a:rPr>
              <a:t>http://www.odci.gov/cia/publications/factbook/reference_maps/north_america.html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11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972456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1652" name="Oval 4"/>
          <p:cNvSpPr>
            <a:spLocks noChangeArrowheads="1"/>
          </p:cNvSpPr>
          <p:nvPr/>
        </p:nvSpPr>
        <p:spPr bwMode="auto">
          <a:xfrm rot="20330100">
            <a:off x="4463916" y="3667390"/>
            <a:ext cx="1400175" cy="7985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51544"/>
            <a:ext cx="7772400" cy="559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536950" y="6306457"/>
            <a:ext cx="33196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400">
                <a:solidFill>
                  <a:schemeClr val="bg1"/>
                </a:solidFill>
                <a:latin typeface="Arial" charset="0"/>
                <a:hlinkClick r:id="rId3"/>
              </a:rPr>
              <a:t>http://w3.trib.com/~wmuseum/colby.htm</a:t>
            </a:r>
            <a:endParaRPr kumimoji="1" lang="en-US" sz="1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413699" name="Text Box 3"/>
          <p:cNvSpPr txBox="1">
            <a:spLocks noChangeArrowheads="1"/>
          </p:cNvSpPr>
          <p:nvPr/>
        </p:nvSpPr>
        <p:spPr bwMode="auto">
          <a:xfrm>
            <a:off x="1485900" y="1853994"/>
            <a:ext cx="7315200" cy="40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  <a:buFontTx/>
              <a:buAutoNum type="arabicPeriod" startAt="3"/>
              <a:tabLst>
                <a:tab pos="1085850" algn="l"/>
              </a:tabLst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Evidences are most complete in Western North America</a:t>
            </a:r>
          </a:p>
          <a:p>
            <a:pPr marL="571500" indent="-571500" eaLnBrk="0" hangingPunct="0">
              <a:lnSpc>
                <a:spcPct val="110000"/>
              </a:lnSpc>
              <a:buFontTx/>
              <a:buAutoNum type="arabicPeriod" startAt="3"/>
              <a:tabLst>
                <a:tab pos="1085850" algn="l"/>
              </a:tabLst>
            </a:pPr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  <a:p>
            <a:pPr marL="1028700" lvl="1" indent="-342900" eaLnBrk="0" hangingPunct="0">
              <a:buFontTx/>
              <a:buChar char="•"/>
              <a:tabLst>
                <a:tab pos="1085850" algn="l"/>
              </a:tabLst>
            </a:pPr>
            <a:r>
              <a:rPr kumimoji="1" lang="en-US" sz="2800" b="1" dirty="0">
                <a:solidFill>
                  <a:schemeClr val="hlink"/>
                </a:solidFill>
                <a:latin typeface="Verdana" pitchFamily="34" charset="0"/>
              </a:rPr>
              <a:t>particularly in the High Plains</a:t>
            </a:r>
          </a:p>
          <a:p>
            <a:pPr marL="1028700" lvl="1" indent="-342900" eaLnBrk="0" hangingPunct="0">
              <a:buFontTx/>
              <a:buChar char="•"/>
              <a:tabLst>
                <a:tab pos="1085850" algn="l"/>
              </a:tabLst>
            </a:pPr>
            <a:endParaRPr kumimoji="1" lang="en-US" sz="2800" b="1" dirty="0">
              <a:solidFill>
                <a:schemeClr val="hlink"/>
              </a:solidFill>
              <a:latin typeface="Verdana" pitchFamily="34" charset="0"/>
            </a:endParaRPr>
          </a:p>
          <a:p>
            <a:pPr marL="1028700" lvl="1" indent="-342900" eaLnBrk="0" hangingPunct="0">
              <a:buFontTx/>
              <a:buChar char="•"/>
              <a:tabLst>
                <a:tab pos="1085850" algn="l"/>
              </a:tabLst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but also included is the Central Mexican Area and </a:t>
            </a:r>
            <a:r>
              <a:rPr kumimoji="1" lang="en-US" sz="2800" b="1" dirty="0" err="1">
                <a:solidFill>
                  <a:srgbClr val="0C0600"/>
                </a:solidFill>
                <a:latin typeface="Verdana" pitchFamily="34" charset="0"/>
              </a:rPr>
              <a:t>Taumalipas</a:t>
            </a:r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334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5" name="Oval 3"/>
          <p:cNvSpPr>
            <a:spLocks noChangeArrowheads="1"/>
          </p:cNvSpPr>
          <p:nvPr/>
        </p:nvSpPr>
        <p:spPr bwMode="auto">
          <a:xfrm>
            <a:off x="4610101" y="1647372"/>
            <a:ext cx="533400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1476" name="Oval 4"/>
          <p:cNvSpPr>
            <a:spLocks noChangeArrowheads="1"/>
          </p:cNvSpPr>
          <p:nvPr/>
        </p:nvSpPr>
        <p:spPr bwMode="auto">
          <a:xfrm>
            <a:off x="4181928" y="3262086"/>
            <a:ext cx="609600" cy="838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485900" y="190500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4. Two major technological traditions, or groups of traditions are postulated in the 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Stage . . .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1485900" y="228600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28700" indent="-102870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4.A. One is characterized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by </a:t>
            </a:r>
          </a:p>
          <a:p>
            <a:pPr marL="1028700" indent="-1028700" eaLnBrk="0" hangingPunct="0">
              <a:lnSpc>
                <a:spcPct val="150000"/>
              </a:lnSpc>
            </a:pP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	pressure flaking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and </a:t>
            </a:r>
          </a:p>
          <a:p>
            <a:pPr marL="1028700" indent="-102870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	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lanceolate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blades . . .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1409701" y="6277428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7" y="4300764"/>
            <a:ext cx="2270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Text Box 2"/>
          <p:cNvSpPr txBox="1">
            <a:spLocks noChangeArrowheads="1"/>
          </p:cNvSpPr>
          <p:nvPr/>
        </p:nvSpPr>
        <p:spPr bwMode="auto">
          <a:xfrm>
            <a:off x="1057729" y="5936342"/>
            <a:ext cx="7316425" cy="74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Major types of North American Paleo-Indian projectile points.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(8th </a:t>
            </a:r>
            <a:r>
              <a:rPr lang="en-US" sz="2000" i="1" kern="1200" baseline="300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ed</a:t>
            </a:r>
            <a:r>
              <a:rPr lang="en-US" sz="20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), </a:t>
            </a:r>
            <a:r>
              <a:rPr lang="en-US" sz="2000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p. 386 </a:t>
            </a:r>
            <a:endParaRPr lang="en-US" sz="2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66595" name="Picture 3" descr="Turn815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1892154"/>
            <a:ext cx="7315200" cy="3060846"/>
          </a:xfrm>
          <a:prstGeom prst="rect">
            <a:avLst/>
          </a:prstGeom>
          <a:noFill/>
        </p:spPr>
      </p:pic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2419350" y="4953002"/>
            <a:ext cx="870751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Clovis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4398963" y="4942636"/>
            <a:ext cx="1008609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Folsom</a:t>
            </a:r>
          </a:p>
        </p:txBody>
      </p:sp>
      <p:sp>
        <p:nvSpPr>
          <p:cNvPr id="366598" name="Text Box 6"/>
          <p:cNvSpPr txBox="1">
            <a:spLocks noChangeArrowheads="1"/>
          </p:cNvSpPr>
          <p:nvPr/>
        </p:nvSpPr>
        <p:spPr bwMode="auto">
          <a:xfrm>
            <a:off x="6210301" y="4953002"/>
            <a:ext cx="901208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Plano </a:t>
            </a:r>
          </a:p>
        </p:txBody>
      </p:sp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7734301" y="4942636"/>
            <a:ext cx="942886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Dalton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3225622" y="6277428"/>
            <a:ext cx="3381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303.</a:t>
            </a:r>
          </a:p>
        </p:txBody>
      </p:sp>
      <p:pic>
        <p:nvPicPr>
          <p:cNvPr id="4" name="Picture 3" descr="12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921416"/>
            <a:ext cx="9258300" cy="494598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03341" y="5896429"/>
            <a:ext cx="2140330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Pressure flaking.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9" name="Picture 3" descr="Time_Lif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225" y="446088"/>
            <a:ext cx="6686550" cy="5573712"/>
          </a:xfrm>
          <a:prstGeom prst="rect">
            <a:avLst/>
          </a:prstGeom>
          <a:noFill/>
        </p:spPr>
      </p:pic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3392489" y="6306457"/>
            <a:ext cx="3572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Life Nature Library, </a:t>
            </a:r>
            <a:r>
              <a:rPr lang="en-US" sz="1400" i="1">
                <a:solidFill>
                  <a:schemeClr val="bg1"/>
                </a:solidFill>
                <a:latin typeface="Verdana" pitchFamily="34" charset="0"/>
              </a:rPr>
              <a:t>Early Man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, p. 111</a:t>
            </a:r>
            <a:endParaRPr lang="en-US" sz="1400" baseline="300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685801" y="3611562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e.g., Clovis points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667" name="Object 3"/>
          <p:cNvGraphicFramePr>
            <a:graphicFrameLocks noChangeAspect="1"/>
          </p:cNvGraphicFramePr>
          <p:nvPr/>
        </p:nvGraphicFramePr>
        <p:xfrm>
          <a:off x="2571750" y="1714500"/>
          <a:ext cx="51435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4" name="Slide" r:id="rId3" imgW="5143680" imgH="3429000" progId="PowerPoint.Slide.8">
                  <p:embed/>
                </p:oleObj>
              </mc:Choice>
              <mc:Fallback>
                <p:oleObj name="Slide" r:id="rId3" imgW="5143680" imgH="3429000" progId="PowerPoint.Slid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1714500"/>
                        <a:ext cx="51435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16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7300" y="547916"/>
            <a:ext cx="7772400" cy="559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2990851" y="6306457"/>
            <a:ext cx="43904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6"/>
              </a:rPr>
              <a:t>http://www.sdsmt.edu/wwwsarc/collectn/stone/clovis.html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Text Box 2"/>
          <p:cNvSpPr txBox="1">
            <a:spLocks noChangeArrowheads="1"/>
          </p:cNvSpPr>
          <p:nvPr/>
        </p:nvSpPr>
        <p:spPr bwMode="auto">
          <a:xfrm>
            <a:off x="3457577" y="6277428"/>
            <a:ext cx="3337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itchFamily="34" charset="0"/>
                <a:hlinkClick r:id="rId3"/>
              </a:rPr>
              <a:t>http://www.pbs.org/saf/1406/</a:t>
            </a:r>
            <a:endParaRPr lang="en-US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319316"/>
            <a:ext cx="7772400" cy="582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33403"/>
            <a:ext cx="7772400" cy="559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179765" y="6310087"/>
            <a:ext cx="3997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3"/>
              </a:rPr>
              <a:t>http://www.kikipoo.com/indians/karankawa/new.htm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957942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6771" name="Text Box 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336676" y="6277428"/>
            <a:ext cx="7117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itchFamily="34" charset="0"/>
                <a:hlinkClick r:id="rId4"/>
              </a:rPr>
              <a:t>http://www.ele.net/art_folsom/pre-clovis_2004/preclovis2004.htm</a:t>
            </a:r>
            <a:endParaRPr lang="en-US" sz="16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647700" y="3581400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e.g., Angostura points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272" y="547914"/>
            <a:ext cx="7772400" cy="559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2381250" y="6324600"/>
            <a:ext cx="5637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http://www.csasi.org/2001_january_journal/cibolo_creek_site.htm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chronology_Co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76" y="36515"/>
            <a:ext cx="4524375" cy="6440487"/>
          </a:xfrm>
          <a:prstGeom prst="rect">
            <a:avLst/>
          </a:prstGeom>
          <a:noFill/>
        </p:spPr>
      </p:pic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1598613" y="6529390"/>
            <a:ext cx="74186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Mexico (5</a:t>
            </a:r>
            <a:r>
              <a:rPr kumimoji="1" lang="en-US" sz="14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ed.). </a:t>
            </a:r>
            <a:r>
              <a:rPr kumimoji="1" lang="en-US" sz="6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  </a:t>
            </a:r>
            <a:r>
              <a:rPr kumimoji="1"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Michael D. Coe and Rex Koontz.  </a:t>
            </a:r>
            <a:r>
              <a:rPr kumimoji="1" lang="en-US" sz="140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NY: Thames </a:t>
            </a:r>
            <a:r>
              <a:rPr kumimoji="1"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 Hudson, </a:t>
            </a:r>
            <a:r>
              <a:rPr kumimoji="1" lang="en-US" sz="140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2008, </a:t>
            </a:r>
            <a:r>
              <a:rPr kumimoji="1"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p. </a:t>
            </a:r>
            <a:r>
              <a:rPr kumimoji="1" lang="en-US" sz="140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244.</a:t>
            </a:r>
            <a:endParaRPr kumimoji="1" lang="en-US" sz="14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1100975" y="4388454"/>
            <a:ext cx="162256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i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Mexico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/>
            </a:r>
            <a:b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kumimoji="1" lang="en-US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(7</a:t>
            </a:r>
            <a:r>
              <a:rPr kumimoji="1" lang="en-US" b="1" kern="1200" baseline="300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1" lang="en-US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</a:t>
            </a: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Page </a:t>
            </a: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244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048000" y="4648200"/>
            <a:ext cx="3238500" cy="1676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970501"/>
            <a:ext cx="7772400" cy="497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3219451" y="6278336"/>
            <a:ext cx="3919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hlinkClick r:id="rId3"/>
              </a:rPr>
              <a:t>http://www.d.umn.edu/archlab/Fish_lake.htm</a:t>
            </a:r>
            <a:endParaRPr lang="en-US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990600"/>
            <a:ext cx="7772400" cy="497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3219450" y="6426200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1485900" y="23632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028700" indent="-102870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4.B. The other is characterized by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percussion chipping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and crude choppers and scrapers . . .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3225621" y="6277428"/>
            <a:ext cx="3381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229.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5" descr="09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429" y="89647"/>
            <a:ext cx="6749376" cy="59436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43300" y="5896429"/>
            <a:ext cx="316144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Hard hammer percussion.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3225621" y="6277428"/>
            <a:ext cx="3381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229.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467100" y="5639515"/>
            <a:ext cx="3312125" cy="60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“Soft hammer” percussion.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(“Baton” technique)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 descr="1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86" y="1198895"/>
            <a:ext cx="8229600" cy="45015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328615"/>
            <a:ext cx="7029450" cy="5691187"/>
          </a:xfrm>
          <a:prstGeom prst="rect">
            <a:avLst/>
          </a:prstGeom>
          <a:noFill/>
        </p:spPr>
      </p:pic>
      <p:sp>
        <p:nvSpPr>
          <p:cNvPr id="288772" name="Text Box 4"/>
          <p:cNvSpPr txBox="1">
            <a:spLocks noChangeArrowheads="1"/>
          </p:cNvSpPr>
          <p:nvPr/>
        </p:nvSpPr>
        <p:spPr bwMode="auto">
          <a:xfrm>
            <a:off x="3408363" y="6306457"/>
            <a:ext cx="3572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Life Nature Library, </a:t>
            </a:r>
            <a:r>
              <a:rPr lang="en-US" sz="1400" i="1" dirty="0">
                <a:solidFill>
                  <a:srgbClr val="FFFFFF"/>
                </a:solidFill>
                <a:latin typeface="Verdana" pitchFamily="34" charset="0"/>
              </a:rPr>
              <a:t>Early Man</a:t>
            </a: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, p. 110</a:t>
            </a:r>
            <a:endParaRPr lang="en-US" sz="1400" baseline="30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3335339" y="6306457"/>
            <a:ext cx="3572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Life Nature Library, </a:t>
            </a:r>
            <a:r>
              <a:rPr lang="en-US" sz="1400" i="1" dirty="0">
                <a:solidFill>
                  <a:srgbClr val="FFFFFF"/>
                </a:solidFill>
                <a:latin typeface="Verdana" pitchFamily="34" charset="0"/>
              </a:rPr>
              <a:t>Early Man</a:t>
            </a: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, p. 110</a:t>
            </a:r>
            <a:endParaRPr lang="en-US" sz="1400" baseline="30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87747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334965"/>
            <a:ext cx="6858000" cy="54562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485900" y="2720876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e.g.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, stone tools from the Tamaulipas Archaic are similar to this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5379" name="Oval 3"/>
          <p:cNvSpPr>
            <a:spLocks noChangeArrowheads="1"/>
          </p:cNvSpPr>
          <p:nvPr/>
        </p:nvSpPr>
        <p:spPr bwMode="auto">
          <a:xfrm>
            <a:off x="4718958" y="1371600"/>
            <a:ext cx="381000" cy="1066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409701" y="2057401"/>
            <a:ext cx="7391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28650" indent="-62865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5.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percussion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chipper-scraper tradition may have earlier beginnings than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pressure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-flaked-blade traditions . . .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chronology_Co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76" y="36515"/>
            <a:ext cx="4524375" cy="6440487"/>
          </a:xfrm>
          <a:prstGeom prst="rect">
            <a:avLst/>
          </a:prstGeom>
          <a:noFill/>
        </p:spPr>
      </p:pic>
      <p:pic>
        <p:nvPicPr>
          <p:cNvPr id="6" name="Picture 10" descr="timeline_Mexico_5th_700_Ar_E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176" y="76202"/>
            <a:ext cx="11464925" cy="4714875"/>
          </a:xfrm>
          <a:prstGeom prst="rect">
            <a:avLst/>
          </a:prstGeom>
          <a:noFill/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048000" y="4648200"/>
            <a:ext cx="3238500" cy="1676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390900" y="-152400"/>
            <a:ext cx="9144000" cy="48006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00975" y="4388454"/>
            <a:ext cx="162256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i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Mexico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/>
            </a:r>
            <a:b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kumimoji="1" lang="en-US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(7</a:t>
            </a:r>
            <a:r>
              <a:rPr kumimoji="1" lang="en-US" b="1" kern="1200" baseline="300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1" lang="en-US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</a:t>
            </a: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Page </a:t>
            </a:r>
            <a:r>
              <a:rPr kumimoji="1" lang="en-US" sz="20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244</a:t>
            </a:r>
            <a:endParaRPr kumimoji="1"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655004" y="2671536"/>
            <a:ext cx="5927725" cy="170240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98613" y="6529390"/>
            <a:ext cx="74186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Mexico (5</a:t>
            </a:r>
            <a:r>
              <a:rPr kumimoji="1" lang="en-US" sz="14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ed.). </a:t>
            </a:r>
            <a:r>
              <a:rPr kumimoji="1" lang="en-US" sz="6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  </a:t>
            </a:r>
            <a:r>
              <a:rPr kumimoji="1"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Michael D. Coe and Rex Koontz.  </a:t>
            </a:r>
            <a:r>
              <a:rPr kumimoji="1" lang="en-US" sz="140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NY: Thames </a:t>
            </a:r>
            <a:r>
              <a:rPr kumimoji="1"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 Hudson, </a:t>
            </a:r>
            <a:r>
              <a:rPr kumimoji="1" lang="en-US" sz="140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2008, </a:t>
            </a:r>
            <a:r>
              <a:rPr kumimoji="1"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p. </a:t>
            </a:r>
            <a:r>
              <a:rPr kumimoji="1" lang="en-US" sz="140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244.</a:t>
            </a:r>
            <a:endParaRPr kumimoji="1" lang="en-US" sz="14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409701" y="4160202"/>
            <a:ext cx="72390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there is good evidence that the two existed contemporaneously for a long time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1409701" y="1524000"/>
            <a:ext cx="7391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Whether or not the </a:t>
            </a:r>
            <a:r>
              <a:rPr kumimoji="1" lang="en-US" sz="2800" b="1" i="1" dirty="0">
                <a:solidFill>
                  <a:srgbClr val="0C0600"/>
                </a:solidFill>
                <a:latin typeface="Verdana" pitchFamily="34" charset="0"/>
              </a:rPr>
              <a:t>percussion</a:t>
            </a: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 chipper-scraper tradition is older  remains to be demonstrated as fact, </a:t>
            </a:r>
            <a:r>
              <a:rPr kumimoji="1" lang="en-US" sz="2800" b="1" dirty="0" smtClean="0">
                <a:solidFill>
                  <a:srgbClr val="0C0600"/>
                </a:solidFill>
                <a:latin typeface="Verdana" pitchFamily="34" charset="0"/>
              </a:rPr>
              <a:t>but </a:t>
            </a: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. . 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685800" y="35814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en-US" sz="5400" b="1" dirty="0">
                <a:solidFill>
                  <a:srgbClr val="0C0600"/>
                </a:solidFill>
                <a:latin typeface="Verdana" pitchFamily="34" charset="0"/>
              </a:rPr>
              <a:t> 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Alex Krieger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1485900" y="2057402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Major Proponent for an “Early </a:t>
            </a:r>
            <a:r>
              <a:rPr kumimoji="1" lang="en-US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”:  </a:t>
            </a:r>
            <a:endParaRPr kumimoji="1" lang="en-US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9479" name="Text Box 7"/>
          <p:cNvSpPr txBox="1">
            <a:spLocks noChangeArrowheads="1"/>
          </p:cNvSpPr>
          <p:nvPr/>
        </p:nvSpPr>
        <p:spPr bwMode="auto">
          <a:xfrm>
            <a:off x="6743700" y="3214689"/>
            <a:ext cx="236220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en-US" sz="1800" b="1" dirty="0">
                <a:latin typeface="Verdana" pitchFamily="34" charset="0"/>
              </a:rPr>
              <a:t>Alex Krieger      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838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43700" y="3343871"/>
            <a:ext cx="2057400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5400" b="1" dirty="0">
                <a:solidFill>
                  <a:srgbClr val="0C0600"/>
                </a:solidFill>
                <a:latin typeface="Verdana" pitchFamily="34" charset="0"/>
              </a:rPr>
              <a:t> </a:t>
            </a:r>
            <a:r>
              <a:rPr kumimoji="1" lang="en-US" sz="1800" b="1" dirty="0">
                <a:latin typeface="Verdana" pitchFamily="34" charset="0"/>
              </a:rPr>
              <a:t>Alex Krieger</a:t>
            </a: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124701" y="4303024"/>
            <a:ext cx="1676400" cy="148817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1485900" y="2039939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28650" indent="-62865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6.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pressure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-flaked-blade traditions are clearly best adapted to the ancient grassland environment of the Plains and the East . . .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Text Box 2"/>
          <p:cNvSpPr txBox="1">
            <a:spLocks noChangeArrowheads="1"/>
          </p:cNvSpPr>
          <p:nvPr/>
        </p:nvSpPr>
        <p:spPr bwMode="auto">
          <a:xfrm>
            <a:off x="190501" y="6277428"/>
            <a:ext cx="8891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http://www.odci.gov/cia/publications/factbook/reference_maps/north_america.html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9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8700" y="6858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623548" y="3671047"/>
            <a:ext cx="1447800" cy="685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143000"/>
            <a:ext cx="874395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1485900" y="182880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and </a:t>
            </a: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(with the pressure-flaked-blade)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to the hunting of large animals now extinct</a:t>
            </a:r>
          </a:p>
        </p:txBody>
      </p:sp>
      <p:pic>
        <p:nvPicPr>
          <p:cNvPr id="232452" name="Picture 4" descr="mammoth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72100" y="3429002"/>
            <a:ext cx="2667002" cy="2810161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bbbTepexpa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975059"/>
            <a:ext cx="7772400" cy="5178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47914"/>
            <a:ext cx="7772400" cy="559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9859" name="Text Box 102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19501" y="6310087"/>
            <a:ext cx="3176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3"/>
              </a:rPr>
              <a:t>http://www.unmuseum.org/mastodon.htm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1485900" y="2314576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percussion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chipper-scraper traditions seem more at home in the semiarid environments of the Greater Southwest . . .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7" y="4300764"/>
            <a:ext cx="1127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076700" y="4695827"/>
            <a:ext cx="4114800" cy="485775"/>
          </a:xfrm>
          <a:prstGeom prst="leftArrow">
            <a:avLst>
              <a:gd name="adj1" fmla="val 50000"/>
              <a:gd name="adj2" fmla="val 248775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43416" y="3048000"/>
            <a:ext cx="1128486" cy="117112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  <p:pic>
        <p:nvPicPr>
          <p:cNvPr id="11" name="Picture 10" descr="timeline_Mexico_5th_700_Ar_E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6190" y="1066800"/>
            <a:ext cx="11233310" cy="3453492"/>
          </a:xfrm>
          <a:prstGeom prst="rect">
            <a:avLst/>
          </a:prstGeom>
          <a:noFill/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771900" y="-566058"/>
            <a:ext cx="9144000" cy="48006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984875" y="3581402"/>
            <a:ext cx="3464988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b="1" dirty="0">
                <a:solidFill>
                  <a:schemeClr val="bg1"/>
                </a:solidFill>
              </a:rPr>
              <a:t>Text: </a:t>
            </a:r>
            <a:r>
              <a:rPr kumimoji="1" lang="en-US" b="1" i="1" dirty="0">
                <a:solidFill>
                  <a:schemeClr val="bg1"/>
                </a:solidFill>
                <a:latin typeface="Arial" charset="0"/>
              </a:rPr>
              <a:t>Mexico</a:t>
            </a:r>
            <a:r>
              <a:rPr kumimoji="1" lang="en-US" b="1" dirty="0">
                <a:solidFill>
                  <a:schemeClr val="bg1"/>
                </a:solidFill>
                <a:latin typeface="Arial" charset="0"/>
              </a:rPr>
              <a:t>, page </a:t>
            </a:r>
            <a:r>
              <a:rPr kumimoji="1" lang="en-US" b="1" dirty="0" smtClean="0">
                <a:solidFill>
                  <a:schemeClr val="bg1"/>
                </a:solidFill>
                <a:latin typeface="Arial" charset="0"/>
              </a:rPr>
              <a:t>244</a:t>
            </a:r>
            <a:endParaRPr kumimoji="1"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5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365125" y="6527800"/>
            <a:ext cx="8891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Verdana" pitchFamily="34" charset="0"/>
                <a:hlinkClick r:id="rId3"/>
              </a:rPr>
              <a:t>http://www.odci.gov/cia/publications/factbook/reference_maps/north_america.html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21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4" y="0"/>
            <a:ext cx="96869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1892" name="Oval 4"/>
          <p:cNvSpPr>
            <a:spLocks noChangeArrowheads="1"/>
          </p:cNvSpPr>
          <p:nvPr/>
        </p:nvSpPr>
        <p:spPr bwMode="auto">
          <a:xfrm rot="-1663746">
            <a:off x="4152900" y="3733800"/>
            <a:ext cx="6858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47914"/>
            <a:ext cx="7772400" cy="55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0100" name="AutoShape 4"/>
          <p:cNvSpPr>
            <a:spLocks noChangeArrowheads="1"/>
          </p:cNvSpPr>
          <p:nvPr/>
        </p:nvSpPr>
        <p:spPr bwMode="auto">
          <a:xfrm>
            <a:off x="2857500" y="3124200"/>
            <a:ext cx="3657600" cy="1143000"/>
          </a:xfrm>
          <a:prstGeom prst="rightArrow">
            <a:avLst>
              <a:gd name="adj1" fmla="val 50000"/>
              <a:gd name="adj2" fmla="val 8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2590800" y="6306457"/>
            <a:ext cx="52139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hlinkClick r:id="rId3"/>
              </a:rPr>
              <a:t>http://www.mnsu.edu/emuseum/archaeology/artifacts/gilapottery.html</a:t>
            </a:r>
            <a:endParaRPr 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485900" y="2439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. . . associated </a:t>
            </a: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(with the percussion chipper-scraper)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in the Greater Southwest with the economic pursuits of gathering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1485900" y="1828801"/>
            <a:ext cx="7315200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in some instances both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pressure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-flaked-blade traditions and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percussion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chipper-scraper traditions may appear in the archaeological assemblage of a single culture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647700" y="3611562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e.g.,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Sta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. Isabel 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Iztapán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3048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23" name="Oval 3"/>
          <p:cNvSpPr>
            <a:spLocks noChangeArrowheads="1"/>
          </p:cNvSpPr>
          <p:nvPr/>
        </p:nvSpPr>
        <p:spPr bwMode="auto">
          <a:xfrm>
            <a:off x="4152901" y="2971800"/>
            <a:ext cx="381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1235076" y="2895601"/>
            <a:ext cx="2868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FFFFFF"/>
                </a:solidFill>
                <a:latin typeface="Arial" charset="0"/>
              </a:rPr>
              <a:t>Sta. Isabel </a:t>
            </a:r>
            <a:r>
              <a:rPr kumimoji="1" lang="en-US" b="1" dirty="0" err="1">
                <a:solidFill>
                  <a:srgbClr val="FFFFFF"/>
                </a:solidFill>
                <a:latin typeface="Arial" charset="0"/>
              </a:rPr>
              <a:t>Ixtap</a:t>
            </a:r>
            <a:r>
              <a:rPr kumimoji="1" lang="en-US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án</a:t>
            </a:r>
            <a:endParaRPr kumimoji="1"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485900" y="1600202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7. Both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pressure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-flaked-blade and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percussion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chipper-scraper traditions show continuity into later cultures of the succeeding Archaic Stage . . .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3048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5925" name="AutoShape 5"/>
          <p:cNvSpPr>
            <a:spLocks noChangeArrowheads="1"/>
          </p:cNvSpPr>
          <p:nvPr/>
        </p:nvSpPr>
        <p:spPr bwMode="auto">
          <a:xfrm>
            <a:off x="2933701" y="2438400"/>
            <a:ext cx="533400" cy="1295400"/>
          </a:xfrm>
          <a:prstGeom prst="upArrow">
            <a:avLst>
              <a:gd name="adj1" fmla="val 50000"/>
              <a:gd name="adj2" fmla="val 60714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1485900" y="1600202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. . . this is especially true of the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percussion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chopper-scraper traditions which carry on into the later Archaic Desert cultures of the Greater Southwest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562278"/>
            <a:ext cx="7772400" cy="55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3571" name="AutoShape 3"/>
          <p:cNvSpPr>
            <a:spLocks noChangeArrowheads="1"/>
          </p:cNvSpPr>
          <p:nvPr/>
        </p:nvSpPr>
        <p:spPr bwMode="auto">
          <a:xfrm>
            <a:off x="2781300" y="3124200"/>
            <a:ext cx="3657600" cy="1143000"/>
          </a:xfrm>
          <a:prstGeom prst="rightArrow">
            <a:avLst>
              <a:gd name="adj1" fmla="val 50000"/>
              <a:gd name="adj2" fmla="val 8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2590800" y="6299203"/>
            <a:ext cx="52139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3"/>
              </a:rPr>
              <a:t>http://www.mnsu.edu/emuseum/archaeology/artifacts/gilapottery.html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7" y="4300764"/>
            <a:ext cx="1127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10013" y="4724400"/>
            <a:ext cx="3886000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Mexico</a:t>
            </a:r>
            <a:r>
              <a:rPr kumimoji="1" lang="en-US" sz="2000" b="1" dirty="0">
                <a:solidFill>
                  <a:schemeClr val="bg1"/>
                </a:solidFill>
                <a:latin typeface="Arial" charset="0"/>
              </a:rPr>
              <a:t>, Ch. 2, “Early Hunters”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628901" y="3019878"/>
            <a:ext cx="1127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924300" y="3505200"/>
            <a:ext cx="454656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Mexico</a:t>
            </a:r>
            <a:r>
              <a:rPr kumimoji="1" lang="en-US" sz="2000" b="1" dirty="0">
                <a:solidFill>
                  <a:schemeClr val="bg1"/>
                </a:solidFill>
                <a:latin typeface="Arial" charset="0"/>
              </a:rPr>
              <a:t>, Ch. 3, “The Archaic Period”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628901" y="1295400"/>
            <a:ext cx="1127125" cy="175260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24301" y="1844675"/>
            <a:ext cx="4839786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Mexico,</a:t>
            </a:r>
            <a:r>
              <a:rPr kumimoji="1" lang="en-US" sz="2000" b="1" dirty="0">
                <a:solidFill>
                  <a:schemeClr val="bg1"/>
                </a:solidFill>
                <a:latin typeface="Arial" charset="0"/>
              </a:rPr>
              <a:t> Ch. 4, “The Preclassic Period:</a:t>
            </a:r>
          </a:p>
          <a:p>
            <a:pPr algn="ctr" eaLnBrk="0" hangingPunct="0"/>
            <a:r>
              <a:rPr kumimoji="1" lang="en-US" sz="2000" b="1" dirty="0">
                <a:solidFill>
                  <a:schemeClr val="bg1"/>
                </a:solidFill>
                <a:latin typeface="Arial" charset="0"/>
              </a:rPr>
              <a:t>Early Villagers”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1409701" y="1517130"/>
            <a:ext cx="7391400" cy="48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28650" indent="-628650" eaLnBrk="0" hangingPunct="0">
              <a:lnSpc>
                <a:spcPct val="150000"/>
              </a:lnSpc>
              <a:buFontTx/>
              <a:buAutoNum type="arabicPeriod" startAt="8"/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The origins of the </a:t>
            </a:r>
            <a:r>
              <a:rPr kumimoji="1" lang="en-US" sz="28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 culture in North America – unlike the Old World – are still fairly obscure</a:t>
            </a:r>
          </a:p>
          <a:p>
            <a:pPr marL="628650" indent="-628650" eaLnBrk="0" hangingPunct="0"/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  <a:p>
            <a:pPr marL="1085850" lvl="1" indent="-342900" eaLnBrk="0" hangingPunct="0">
              <a:buFontTx/>
              <a:buChar char="•"/>
            </a:pP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and it is not clear whether there was a “Pre-Clovis culture”</a:t>
            </a:r>
          </a:p>
          <a:p>
            <a:pPr marL="1085850" lvl="1" indent="-342900" eaLnBrk="0" hangingPunct="0">
              <a:lnSpc>
                <a:spcPct val="60000"/>
              </a:lnSpc>
              <a:buFontTx/>
              <a:buChar char="•"/>
            </a:pPr>
            <a:endParaRPr kumimoji="1" lang="en-US" b="1" dirty="0">
              <a:solidFill>
                <a:srgbClr val="0C0600"/>
              </a:solidFill>
              <a:latin typeface="Verdana" pitchFamily="34" charset="0"/>
            </a:endParaRPr>
          </a:p>
          <a:p>
            <a:pPr marL="1543050" lvl="2" indent="-342900" eaLnBrk="0" hangingPunct="0">
              <a:buFontTx/>
              <a:buChar char="•"/>
            </a:pP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one which was here </a:t>
            </a:r>
            <a:r>
              <a:rPr kumimoji="1" lang="en-US" b="1" i="1" dirty="0">
                <a:solidFill>
                  <a:srgbClr val="0C0600"/>
                </a:solidFill>
                <a:latin typeface="Verdana" pitchFamily="34" charset="0"/>
              </a:rPr>
              <a:t>before</a:t>
            </a: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 stone tool 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045750"/>
            <a:ext cx="7772400" cy="497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3108326" y="6310087"/>
            <a:ext cx="4163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pitchFamily="34" charset="0"/>
                <a:hlinkClick r:id="rId3"/>
              </a:rPr>
              <a:t>http://www.ele.net/art_folsom/preclvis.htm</a:t>
            </a:r>
            <a:endParaRPr lang="en-US" sz="14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272" y="976086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7251" name="Text Box 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336676" y="6277428"/>
            <a:ext cx="7117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itchFamily="34" charset="0"/>
                <a:hlinkClick r:id="rId4"/>
              </a:rPr>
              <a:t>http://www.ele.net/art_folsom/pre-clovis_2004/preclovis2004.htm</a:t>
            </a:r>
            <a:endParaRPr lang="en-US" sz="16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495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5987" name="Text Box 3"/>
          <p:cNvSpPr txBox="1">
            <a:spLocks noChangeArrowheads="1"/>
          </p:cNvSpPr>
          <p:nvPr/>
        </p:nvSpPr>
        <p:spPr bwMode="auto">
          <a:xfrm>
            <a:off x="2752272" y="4883150"/>
            <a:ext cx="4648200" cy="1289050"/>
          </a:xfrm>
          <a:prstGeom prst="rect">
            <a:avLst/>
          </a:prstGeom>
          <a:solidFill>
            <a:schemeClr val="tx2"/>
          </a:solidFill>
          <a:ln w="9525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en-US" sz="5400" dirty="0">
                <a:solidFill>
                  <a:schemeClr val="bg1"/>
                </a:solidFill>
                <a:latin typeface="Arial" charset="0"/>
              </a:rPr>
              <a:t>“pre-Clovis</a:t>
            </a:r>
            <a:r>
              <a:rPr kumimoji="1" lang="en-US" sz="5400" dirty="0">
                <a:solidFill>
                  <a:srgbClr val="0C0600"/>
                </a:solidFill>
                <a:latin typeface="Arial" charset="0"/>
              </a:rPr>
              <a:t>”</a:t>
            </a:r>
          </a:p>
          <a:p>
            <a:pPr lvl="2" eaLnBrk="0" hangingPunct="0"/>
            <a:r>
              <a:rPr kumimoji="1" lang="en-US" b="1" dirty="0">
                <a:solidFill>
                  <a:schemeClr val="bg1"/>
                </a:solidFill>
                <a:latin typeface="Arial" charset="0"/>
              </a:rPr>
              <a:t>11,500 - 14,000 </a:t>
            </a:r>
            <a:r>
              <a:rPr kumimoji="1" lang="en-US" b="1" dirty="0" err="1">
                <a:solidFill>
                  <a:schemeClr val="bg1"/>
                </a:solidFill>
                <a:latin typeface="Arial" charset="0"/>
              </a:rPr>
              <a:t>ybp</a:t>
            </a:r>
            <a:endParaRPr kumimoji="1" lang="en-US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1485900" y="1600202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9. Populations in the 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Stage were small and scattered, but by 5000 B.C. or before, humans had found their way over most of the New World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Text Box 2"/>
          <p:cNvSpPr txBox="1">
            <a:spLocks noChangeArrowheads="1"/>
          </p:cNvSpPr>
          <p:nvPr/>
        </p:nvSpPr>
        <p:spPr bwMode="auto">
          <a:xfrm>
            <a:off x="365125" y="6527800"/>
            <a:ext cx="8891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Verdana" pitchFamily="34" charset="0"/>
                <a:hlinkClick r:id="rId3"/>
              </a:rPr>
              <a:t>http://www.odci.gov/cia/publications/factbook/reference_maps/north_america.html</a:t>
            </a:r>
            <a:endParaRPr lang="en-US" sz="160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689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4" y="0"/>
            <a:ext cx="96869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685801" y="2971800"/>
            <a:ext cx="906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en-US" sz="5400" b="1" dirty="0">
                <a:solidFill>
                  <a:srgbClr val="0C0600"/>
                </a:solidFill>
                <a:latin typeface="Verdana" pitchFamily="34" charset="0"/>
              </a:rPr>
              <a:t>Discussion</a:t>
            </a:r>
            <a:endParaRPr kumimoji="1" lang="en-US" sz="88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1485900" y="1958639"/>
            <a:ext cx="7315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“</a:t>
            </a:r>
            <a:r>
              <a:rPr kumimoji="1" lang="en-US" sz="28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” is not entirely satisfactory as a name, but evidence on this stage is predominantly of stone technology</a:t>
            </a:r>
          </a:p>
          <a:p>
            <a:pPr eaLnBrk="0" hangingPunct="0"/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  <a:p>
            <a:pPr marL="800100" lvl="1" indent="-228600" eaLnBrk="0" hangingPunct="0">
              <a:lnSpc>
                <a:spcPct val="130000"/>
              </a:lnSpc>
              <a:buFontTx/>
              <a:buChar char="•"/>
            </a:pPr>
            <a:r>
              <a:rPr kumimoji="1" lang="en-US" sz="2000" b="1" dirty="0">
                <a:solidFill>
                  <a:srgbClr val="0C0600"/>
                </a:solidFill>
                <a:latin typeface="Verdana" pitchFamily="34" charset="0"/>
              </a:rPr>
              <a:t>there are, however, an increasing number of bone finds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1485900" y="1600202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is the stage of adaptation by immigrant societies to the late glacial and early postglacial climatic and physiographic conditions of the New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990602"/>
            <a:ext cx="7772400" cy="50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7" y="2097741"/>
            <a:ext cx="1127125" cy="3479373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66007" y="3505200"/>
            <a:ext cx="4682692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The Maya</a:t>
            </a:r>
            <a:r>
              <a:rPr kumimoji="1" lang="en-US" sz="2000" b="1" dirty="0">
                <a:solidFill>
                  <a:schemeClr val="bg1"/>
                </a:solidFill>
                <a:latin typeface="Arial" charset="0"/>
              </a:rPr>
              <a:t>, Ch. 2, “The Earliest Maya”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1485900" y="1905000"/>
            <a:ext cx="7315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the effective working criteria are, therefore, associations of artifacts and other evidences of human activity in geological deposits</a:t>
            </a:r>
            <a:b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</a:br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14400" lvl="1" indent="-342900" eaLnBrk="0" hangingPunct="0">
              <a:buFontTx/>
              <a:buChar char="•"/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or with plant and animal remains which reflect these times and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1485900" y="2005549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nature of the finds indicates that the predominant economic activity of this stage, at least in certain areas, was hunting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480259" name="Text Box 3"/>
          <p:cNvSpPr txBox="1">
            <a:spLocks noChangeArrowheads="1"/>
          </p:cNvSpPr>
          <p:nvPr/>
        </p:nvSpPr>
        <p:spPr bwMode="auto">
          <a:xfrm>
            <a:off x="1485900" y="1482533"/>
            <a:ext cx="7315200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342900" eaLnBrk="0" hangingPunct="0">
              <a:lnSpc>
                <a:spcPct val="130000"/>
              </a:lnSpc>
              <a:buFontTx/>
              <a:buChar char="•"/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main emphasis was on large herbivores, including extinct Pleistocene forms</a:t>
            </a:r>
          </a:p>
          <a:p>
            <a:pPr marL="914400" lvl="1" indent="-342900" eaLnBrk="0" hangingPunct="0">
              <a:lnSpc>
                <a:spcPct val="150000"/>
              </a:lnSpc>
              <a:buFontTx/>
              <a:buChar char="•"/>
            </a:pP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14400" lvl="1" indent="-342900" eaLnBrk="0" hangingPunct="0">
              <a:lnSpc>
                <a:spcPct val="110000"/>
              </a:lnSpc>
              <a:buFontTx/>
              <a:buChar char="•"/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</a:t>
            </a: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is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pre-eminently a hunting stage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, although other economic patterns were certainly 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1485900" y="2720876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the general pattern of life was </a:t>
            </a:r>
            <a:r>
              <a:rPr kumimoji="1" lang="en-US" sz="3200" b="1" i="1" dirty="0">
                <a:solidFill>
                  <a:srgbClr val="0C0600"/>
                </a:solidFill>
                <a:latin typeface="Verdana" pitchFamily="34" charset="0"/>
              </a:rPr>
              <a:t>migratory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in the full sense of the word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485900" y="1828800"/>
            <a:ext cx="7315200" cy="425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knowledge of the culture in the </a:t>
            </a:r>
            <a:r>
              <a:rPr kumimoji="1" lang="en-US" sz="28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 stage are few</a:t>
            </a:r>
          </a:p>
          <a:p>
            <a:pPr eaLnBrk="0" hangingPunct="0"/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  <a:p>
            <a:pPr marL="800100" lvl="1" indent="-228600" eaLnBrk="0" hangingPunct="0">
              <a:lnSpc>
                <a:spcPct val="110000"/>
              </a:lnSpc>
              <a:buFontTx/>
              <a:buChar char="•"/>
            </a:pPr>
            <a:r>
              <a:rPr kumimoji="1" lang="en-US" sz="20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2000" b="1" dirty="0">
                <a:solidFill>
                  <a:srgbClr val="0C0600"/>
                </a:solidFill>
                <a:latin typeface="Verdana" pitchFamily="34" charset="0"/>
              </a:rPr>
              <a:t> technology covers an immense range of rough and chipped stone traditions</a:t>
            </a:r>
          </a:p>
          <a:p>
            <a:pPr marL="800100" lvl="1" indent="-228600" eaLnBrk="0" hangingPunct="0">
              <a:lnSpc>
                <a:spcPct val="110000"/>
              </a:lnSpc>
              <a:buFontTx/>
              <a:buChar char="•"/>
            </a:pPr>
            <a:endParaRPr kumimoji="1" lang="en-US" sz="2000" b="1" dirty="0">
              <a:solidFill>
                <a:srgbClr val="0C0600"/>
              </a:solidFill>
              <a:latin typeface="Verdana" pitchFamily="34" charset="0"/>
            </a:endParaRPr>
          </a:p>
          <a:p>
            <a:pPr marL="800100" lvl="1" indent="-228600" eaLnBrk="0" hangingPunct="0">
              <a:lnSpc>
                <a:spcPct val="110000"/>
              </a:lnSpc>
              <a:buFontTx/>
              <a:buChar char="•"/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but it </a:t>
            </a:r>
            <a:r>
              <a:rPr kumimoji="1" lang="en-US" sz="2800" b="1" i="1" dirty="0">
                <a:solidFill>
                  <a:srgbClr val="0C0600"/>
                </a:solidFill>
                <a:latin typeface="Verdana" pitchFamily="34" charset="0"/>
              </a:rPr>
              <a:t>does not include the practice of grinding and polishing</a:t>
            </a:r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485900" y="2439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work in bone and horn is assumed to have been important, but the evidence has largely disappeared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7365"/>
            <a:ext cx="8991600" cy="579437"/>
          </a:xfrm>
        </p:spPr>
        <p:txBody>
          <a:bodyPr>
            <a:spAutoFit/>
          </a:bodyPr>
          <a:lstStyle/>
          <a:p>
            <a:r>
              <a:rPr lang="en-US" sz="3200" b="1"/>
              <a:t>Tools and Technologies</a:t>
            </a:r>
          </a:p>
        </p:txBody>
      </p:sp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1485900" y="2627057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14400" lvl="1" indent="-342900" eaLnBrk="0" hangingPunct="0">
              <a:buFontTx/>
              <a:buChar char="•"/>
            </a:pPr>
            <a:r>
              <a:rPr kumimoji="1" lang="en-US" sz="3600" b="1" dirty="0" err="1">
                <a:latin typeface="Tahoma" pitchFamily="34" charset="0"/>
              </a:rPr>
              <a:t>lithic</a:t>
            </a:r>
            <a:r>
              <a:rPr kumimoji="1" lang="en-US" sz="3600" b="1" dirty="0">
                <a:latin typeface="Tahoma" pitchFamily="34" charset="0"/>
              </a:rPr>
              <a:t> </a:t>
            </a:r>
            <a:r>
              <a:rPr kumimoji="1" lang="en-US" b="1" dirty="0">
                <a:latin typeface="Tahoma" pitchFamily="34" charset="0"/>
              </a:rPr>
              <a:t>(stone)</a:t>
            </a:r>
          </a:p>
          <a:p>
            <a:pPr marL="914400" lvl="1" indent="-342900" eaLnBrk="0" hangingPunct="0">
              <a:buFontTx/>
              <a:buChar char="•"/>
            </a:pPr>
            <a:endParaRPr kumimoji="1" lang="en-US" b="1" dirty="0">
              <a:latin typeface="Tahoma" pitchFamily="34" charset="0"/>
            </a:endParaRPr>
          </a:p>
          <a:p>
            <a:pPr marL="914400" lvl="1" indent="-342900" eaLnBrk="0" hangingPunct="0">
              <a:buFontTx/>
              <a:buChar char="•"/>
            </a:pPr>
            <a:r>
              <a:rPr kumimoji="1" lang="en-US" sz="3600" b="1" dirty="0">
                <a:latin typeface="Tahoma" pitchFamily="34" charset="0"/>
              </a:rPr>
              <a:t>bone, tooth, horn / antler</a:t>
            </a:r>
          </a:p>
          <a:p>
            <a:pPr marL="914400" lvl="1" indent="-342900" eaLnBrk="0" hangingPunct="0"/>
            <a:endParaRPr kumimoji="1" lang="en-US" sz="3600" b="1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7" y="3143251"/>
            <a:ext cx="4676775" cy="2948499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/>
              <a:t>osteo</a:t>
            </a:r>
            <a:r>
              <a:rPr lang="en-US" dirty="0"/>
              <a:t>		</a:t>
            </a:r>
            <a:r>
              <a:rPr lang="en-US" b="1" dirty="0"/>
              <a:t>=	"bone"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donto</a:t>
            </a:r>
            <a:r>
              <a:rPr lang="en-US" dirty="0"/>
              <a:t>		</a:t>
            </a:r>
            <a:r>
              <a:rPr lang="en-US" b="1" dirty="0"/>
              <a:t>=	"tooth"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keratic</a:t>
            </a:r>
            <a:r>
              <a:rPr lang="en-US" b="1" i="1" dirty="0"/>
              <a:t>		</a:t>
            </a:r>
            <a:r>
              <a:rPr lang="en-US" b="1" dirty="0"/>
              <a:t>=	"horn"</a:t>
            </a:r>
            <a:r>
              <a:rPr lang="en-US" dirty="0"/>
              <a:t> </a:t>
            </a:r>
            <a:endParaRPr lang="en-US" sz="4000" b="1" dirty="0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6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dirty="0" err="1">
                <a:latin typeface="Verdana" pitchFamily="34" charset="0"/>
              </a:rPr>
              <a:t>osteodontokeratic</a:t>
            </a:r>
            <a:endParaRPr lang="en-US" sz="4000" b="1" dirty="0">
              <a:latin typeface="Verdana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7" y="3143252"/>
            <a:ext cx="4676775" cy="2948499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/>
              <a:t>osteo</a:t>
            </a:r>
            <a:r>
              <a:rPr lang="en-US" dirty="0"/>
              <a:t>		</a:t>
            </a:r>
            <a:r>
              <a:rPr lang="en-US" b="1" dirty="0"/>
              <a:t>=	"bone"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donto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"tooth"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keratic</a:t>
            </a:r>
            <a:r>
              <a:rPr lang="en-US" b="1" i="1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"horn"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6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dirty="0" err="1">
                <a:solidFill>
                  <a:srgbClr val="0C0600"/>
                </a:solidFill>
                <a:latin typeface="Verdana" pitchFamily="34" charset="0"/>
              </a:rPr>
              <a:t>osteo</a:t>
            </a:r>
            <a:r>
              <a:rPr lang="en-US" sz="4800" b="1" dirty="0" err="1">
                <a:solidFill>
                  <a:schemeClr val="accent1"/>
                </a:solidFill>
                <a:latin typeface="Verdana" pitchFamily="34" charset="0"/>
              </a:rPr>
              <a:t>dontokeratic</a:t>
            </a:r>
            <a:endParaRPr lang="en-US" sz="4000" b="1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2228850" y="5981700"/>
            <a:ext cx="5969903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800" b="1" dirty="0">
                <a:solidFill>
                  <a:srgbClr val="FFFFFF"/>
                </a:solidFill>
                <a:latin typeface="Verdana" pitchFamily="34" charset="0"/>
              </a:rPr>
              <a:t>Bone awl,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Emeryville, CA</a:t>
            </a:r>
            <a:r>
              <a:rPr lang="en-US" sz="1800" b="1" dirty="0">
                <a:solidFill>
                  <a:srgbClr val="FFFFFF"/>
                </a:solidFill>
                <a:latin typeface="Verdana" pitchFamily="34" charset="0"/>
              </a:rPr>
              <a:t>.</a:t>
            </a:r>
          </a:p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  <a:hlinkClick r:id="rId4"/>
              </a:rPr>
              <a:t>http://emeryville.wli.net/gallery/gallery2/bone_top_10_list.htm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2786" y="1669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69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2250" y="37338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6902" name="AutoShape 6"/>
          <p:cNvSpPr>
            <a:spLocks noChangeArrowheads="1"/>
          </p:cNvSpPr>
          <p:nvPr/>
        </p:nvSpPr>
        <p:spPr bwMode="auto">
          <a:xfrm>
            <a:off x="1428750" y="44196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7" y="4300764"/>
            <a:ext cx="1127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457900" y="4705290"/>
            <a:ext cx="3886000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2000" b="1" i="1" dirty="0">
                <a:solidFill>
                  <a:schemeClr val="bg1"/>
                </a:solidFill>
                <a:latin typeface="Arial" charset="0"/>
              </a:rPr>
              <a:t>Mexico</a:t>
            </a:r>
            <a:r>
              <a:rPr kumimoji="1" lang="en-US" sz="2000" b="1" dirty="0">
                <a:solidFill>
                  <a:schemeClr val="bg1"/>
                </a:solidFill>
                <a:latin typeface="Arial" charset="0"/>
              </a:rPr>
              <a:t>, Ch. 2, “Early Hunters”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9701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www.d.umn.edu/cla/faculty/troufs/anth3618/mastages_handout.html</a:t>
            </a:r>
            <a:endParaRPr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7" y="3143252"/>
            <a:ext cx="4676775" cy="2948499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osteo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"bone"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donto</a:t>
            </a:r>
            <a:r>
              <a:rPr lang="en-US" dirty="0"/>
              <a:t>		</a:t>
            </a:r>
            <a:r>
              <a:rPr lang="en-US" b="1" dirty="0"/>
              <a:t>=	"tooth"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keratic</a:t>
            </a:r>
            <a:r>
              <a:rPr lang="en-US" b="1" i="1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"horn"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6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dirty="0" err="1">
                <a:solidFill>
                  <a:schemeClr val="accent1"/>
                </a:solidFill>
                <a:latin typeface="Verdana" pitchFamily="34" charset="0"/>
              </a:rPr>
              <a:t>osteo</a:t>
            </a:r>
            <a:r>
              <a:rPr lang="en-US" sz="4800" b="1" dirty="0" err="1">
                <a:solidFill>
                  <a:srgbClr val="0C0600"/>
                </a:solidFill>
                <a:latin typeface="Verdana" pitchFamily="34" charset="0"/>
              </a:rPr>
              <a:t>donto</a:t>
            </a:r>
            <a:r>
              <a:rPr lang="en-US" sz="4800" b="1" dirty="0" err="1">
                <a:solidFill>
                  <a:schemeClr val="accent1"/>
                </a:solidFill>
                <a:latin typeface="Verdana" pitchFamily="34" charset="0"/>
              </a:rPr>
              <a:t>keratic</a:t>
            </a:r>
            <a:endParaRPr lang="en-US" sz="4000" b="1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968675"/>
            <a:ext cx="7772400" cy="497492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651" y="41910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948" name="AutoShape 4"/>
          <p:cNvSpPr>
            <a:spLocks noChangeArrowheads="1"/>
          </p:cNvSpPr>
          <p:nvPr/>
        </p:nvSpPr>
        <p:spPr bwMode="auto">
          <a:xfrm>
            <a:off x="723900" y="48006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2647950" y="6310087"/>
            <a:ext cx="51026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  <a:hlinkClick r:id="rId5"/>
              </a:rPr>
              <a:t>http://www2.sfu.ca/archaeology/museum/ask/a6.htm</a:t>
            </a:r>
            <a:endParaRPr lang="en-US" sz="14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7" y="3143252"/>
            <a:ext cx="4676775" cy="2948499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osteo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"bone"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donto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"tooth"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keratic</a:t>
            </a:r>
            <a:r>
              <a:rPr lang="en-US" b="1" i="1" dirty="0"/>
              <a:t>		</a:t>
            </a:r>
            <a:r>
              <a:rPr lang="en-US" b="1" dirty="0"/>
              <a:t>=	"horn"</a:t>
            </a:r>
            <a:r>
              <a:rPr lang="en-US" dirty="0"/>
              <a:t> </a:t>
            </a:r>
            <a:endParaRPr lang="en-US" sz="4000" b="1" dirty="0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6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dirty="0" err="1">
                <a:solidFill>
                  <a:schemeClr val="accent1"/>
                </a:solidFill>
                <a:latin typeface="Verdana" pitchFamily="34" charset="0"/>
              </a:rPr>
              <a:t>osteodonto</a:t>
            </a:r>
            <a:r>
              <a:rPr lang="en-US" sz="4800" b="1" dirty="0" err="1">
                <a:latin typeface="Verdana" pitchFamily="34" charset="0"/>
              </a:rPr>
              <a:t>keratic</a:t>
            </a:r>
            <a:endParaRPr lang="en-US" sz="4000" b="1" dirty="0">
              <a:latin typeface="Verdana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066802"/>
            <a:ext cx="7772400" cy="497545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1" y="38100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2021" name="AutoShape 5"/>
          <p:cNvSpPr>
            <a:spLocks noChangeArrowheads="1"/>
          </p:cNvSpPr>
          <p:nvPr/>
        </p:nvSpPr>
        <p:spPr bwMode="auto">
          <a:xfrm>
            <a:off x="2263776" y="3338288"/>
            <a:ext cx="288925" cy="671513"/>
          </a:xfrm>
          <a:prstGeom prst="downArrow">
            <a:avLst>
              <a:gd name="adj1" fmla="val 50000"/>
              <a:gd name="adj2" fmla="val 58104"/>
            </a:avLst>
          </a:prstGeom>
          <a:solidFill>
            <a:srgbClr val="FFC000"/>
          </a:solidFill>
          <a:ln w="254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2022" name="Text Box 6"/>
          <p:cNvSpPr txBox="1">
            <a:spLocks noChangeArrowheads="1"/>
          </p:cNvSpPr>
          <p:nvPr/>
        </p:nvSpPr>
        <p:spPr bwMode="auto">
          <a:xfrm>
            <a:off x="1717675" y="6306457"/>
            <a:ext cx="6984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itchFamily="34" charset="0"/>
                <a:hlinkClick r:id="rId5"/>
              </a:rPr>
              <a:t>http://www.arts.uwaterloo.ca/ANTHRO/rwpark/ArcticArchStuff/TLArts.html</a:t>
            </a:r>
            <a:endParaRPr lang="en-US" sz="14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79555" name="Text Box 3"/>
          <p:cNvSpPr txBox="1">
            <a:spLocks noChangeArrowheads="1"/>
          </p:cNvSpPr>
          <p:nvPr/>
        </p:nvSpPr>
        <p:spPr bwMode="auto">
          <a:xfrm>
            <a:off x="1485900" y="274320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settlement and habitation patterns were such as to leave few traces in the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1485900" y="1600202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sociopolitical inferences for this stage are hazardous</a:t>
            </a:r>
          </a:p>
          <a:p>
            <a:pPr eaLnBrk="0" hangingPunct="0">
              <a:lnSpc>
                <a:spcPct val="150000"/>
              </a:lnSpc>
            </a:pP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800100" lvl="1" indent="-228600" eaLnBrk="0" hangingPunct="0">
              <a:lnSpc>
                <a:spcPct val="150000"/>
              </a:lnSpc>
              <a:buFontTx/>
              <a:buChar char="•"/>
            </a:pPr>
            <a:r>
              <a:rPr kumimoji="1" lang="en-US" b="1" dirty="0">
                <a:solidFill>
                  <a:srgbClr val="0C0600"/>
                </a:solidFill>
                <a:latin typeface="Verdana" pitchFamily="34" charset="0"/>
              </a:rPr>
              <a:t>a small-scale kinship type of organization is postulated, but within this generalization there is room for a high degree of variability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547916"/>
            <a:ext cx="7772400" cy="559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3710654" y="838202"/>
            <a:ext cx="2728247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Tehuac</a:t>
            </a:r>
            <a:r>
              <a:rPr lang="en-US" sz="4800" b="1" dirty="0" err="1">
                <a:solidFill>
                  <a:schemeClr val="bg1"/>
                </a:solidFill>
                <a:cs typeface="Times New Roman" pitchFamily="18" charset="0"/>
              </a:rPr>
              <a:t>á</a:t>
            </a:r>
            <a:r>
              <a:rPr lang="en-US" sz="4800" b="1" dirty="0" err="1">
                <a:solidFill>
                  <a:schemeClr val="bg1"/>
                </a:solidFill>
              </a:rPr>
              <a:t>n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1485900" y="1600200"/>
            <a:ext cx="7315200" cy="44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data </a:t>
            </a:r>
            <a:r>
              <a:rPr kumimoji="1" lang="en-US" sz="2800" b="1" i="1" dirty="0">
                <a:solidFill>
                  <a:srgbClr val="0C0600"/>
                </a:solidFill>
                <a:latin typeface="Verdana" pitchFamily="34" charset="0"/>
              </a:rPr>
              <a:t>do not</a:t>
            </a: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 support the view that because </a:t>
            </a:r>
            <a:r>
              <a:rPr kumimoji="1" lang="en-US" sz="28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2800" b="1" dirty="0">
                <a:solidFill>
                  <a:srgbClr val="0C0600"/>
                </a:solidFill>
                <a:latin typeface="Verdana" pitchFamily="34" charset="0"/>
              </a:rPr>
              <a:t> cultures are relatively simple they are also uniform</a:t>
            </a:r>
          </a:p>
          <a:p>
            <a:pPr eaLnBrk="0" hangingPunct="0"/>
            <a:endParaRPr kumimoji="1" lang="en-US" sz="2800" b="1" dirty="0">
              <a:solidFill>
                <a:srgbClr val="0C0600"/>
              </a:solidFill>
              <a:latin typeface="Verdana" pitchFamily="34" charset="0"/>
            </a:endParaRPr>
          </a:p>
          <a:p>
            <a:pPr marL="800100" lvl="1" indent="-228600" eaLnBrk="0" hangingPunct="0">
              <a:lnSpc>
                <a:spcPct val="130000"/>
              </a:lnSpc>
              <a:buFontTx/>
              <a:buChar char="•"/>
            </a:pPr>
            <a:r>
              <a:rPr kumimoji="1" lang="en-US" sz="2000" b="1" dirty="0">
                <a:solidFill>
                  <a:srgbClr val="0C0600"/>
                </a:solidFill>
                <a:latin typeface="Verdana" pitchFamily="34" charset="0"/>
              </a:rPr>
              <a:t>all parts of the continent were settled</a:t>
            </a:r>
          </a:p>
          <a:p>
            <a:pPr marL="800100" lvl="1" indent="-228600" eaLnBrk="0" hangingPunct="0">
              <a:lnSpc>
                <a:spcPct val="130000"/>
              </a:lnSpc>
            </a:pPr>
            <a:r>
              <a:rPr kumimoji="1" lang="en-US" sz="2000" b="1" dirty="0">
                <a:solidFill>
                  <a:srgbClr val="0C0600"/>
                </a:solidFill>
                <a:latin typeface="Verdana" pitchFamily="34" charset="0"/>
              </a:rPr>
              <a:t>	in these days, but trait lists suggest </a:t>
            </a:r>
          </a:p>
          <a:p>
            <a:pPr marL="800100" lvl="1" indent="-228600" eaLnBrk="0" hangingPunct="0">
              <a:lnSpc>
                <a:spcPct val="130000"/>
              </a:lnSpc>
            </a:pPr>
            <a:r>
              <a:rPr kumimoji="1" lang="en-US" sz="2000" b="1" dirty="0">
                <a:solidFill>
                  <a:srgbClr val="0C0600"/>
                </a:solidFill>
                <a:latin typeface="Verdana" pitchFamily="34" charset="0"/>
              </a:rPr>
              <a:t>	they were different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7038"/>
            <a:ext cx="8991600" cy="641350"/>
          </a:xfrm>
        </p:spPr>
        <p:txBody>
          <a:bodyPr>
            <a:spAutoFit/>
          </a:bodyPr>
          <a:lstStyle/>
          <a:p>
            <a:r>
              <a:rPr lang="en-US" sz="3600"/>
              <a:t>Lithic Stage</a:t>
            </a:r>
          </a:p>
        </p:txBody>
      </p:sp>
      <p:sp>
        <p:nvSpPr>
          <p:cNvPr id="373763" name="Text Box 3"/>
          <p:cNvSpPr txBox="1">
            <a:spLocks noChangeArrowheads="1"/>
          </p:cNvSpPr>
          <p:nvPr/>
        </p:nvSpPr>
        <p:spPr bwMode="auto">
          <a:xfrm>
            <a:off x="685800" y="2973388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Tehuacán</a:t>
            </a:r>
            <a:endParaRPr kumimoji="1" lang="en-US" sz="3200" b="1" dirty="0">
              <a:solidFill>
                <a:srgbClr val="0C0600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Tamaulipas 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(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Diablo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and </a:t>
            </a:r>
            <a:r>
              <a:rPr kumimoji="1" lang="en-US" sz="1800" b="1" i="1" dirty="0">
                <a:solidFill>
                  <a:schemeClr val="folHlink"/>
                </a:solidFill>
                <a:latin typeface="Verdana" pitchFamily="34" charset="0"/>
              </a:rPr>
              <a:t>La </a:t>
            </a:r>
            <a:r>
              <a:rPr kumimoji="1" lang="en-US" sz="1800" b="1" i="1" dirty="0" err="1">
                <a:solidFill>
                  <a:schemeClr val="folHlink"/>
                </a:solidFill>
                <a:latin typeface="Verdana" pitchFamily="34" charset="0"/>
              </a:rPr>
              <a:t>Perra</a:t>
            </a:r>
            <a:r>
              <a:rPr kumimoji="1" lang="en-US" sz="1800" b="1" dirty="0">
                <a:solidFill>
                  <a:schemeClr val="folHlink"/>
                </a:solidFill>
                <a:latin typeface="Verdana" pitchFamily="34" charset="0"/>
              </a:rPr>
              <a:t> Phases) </a:t>
            </a:r>
            <a:endParaRPr kumimoji="1" lang="en-US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Tepexpan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>
                <a:solidFill>
                  <a:schemeClr val="folHlink"/>
                </a:solidFill>
                <a:latin typeface="Verdana" pitchFamily="34" charset="0"/>
              </a:rPr>
              <a:t>Sta. Isabel </a:t>
            </a: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Ixtapán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Tlapacoya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Valsequillo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  <a:p>
            <a:pPr marL="971550" lvl="2" eaLnBrk="0" hangingPunct="0">
              <a:tabLst>
                <a:tab pos="857250" algn="l"/>
              </a:tabLst>
            </a:pPr>
            <a:r>
              <a:rPr kumimoji="1" lang="en-US" sz="3200" b="1" dirty="0" err="1">
                <a:solidFill>
                  <a:schemeClr val="folHlink"/>
                </a:solidFill>
                <a:latin typeface="Verdana" pitchFamily="34" charset="0"/>
              </a:rPr>
              <a:t>Tequixquiac</a:t>
            </a:r>
            <a:endParaRPr kumimoji="1" lang="en-US" sz="3200" b="1" dirty="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1485900" y="2011365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3200" b="1" dirty="0" err="1">
                <a:solidFill>
                  <a:srgbClr val="0C0600"/>
                </a:solidFill>
                <a:latin typeface="Verdana" pitchFamily="34" charset="0"/>
              </a:rPr>
              <a:t>Lithic</a:t>
            </a:r>
            <a:r>
              <a:rPr kumimoji="1" lang="en-US" sz="3200" b="1" dirty="0">
                <a:solidFill>
                  <a:srgbClr val="0C0600"/>
                </a:solidFill>
                <a:latin typeface="Verdana" pitchFamily="34" charset="0"/>
              </a:rPr>
              <a:t> Sites include: </a:t>
            </a:r>
            <a:endParaRPr kumimoji="1" lang="en-US" sz="3200" i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0931" name="Oval 3"/>
          <p:cNvSpPr>
            <a:spLocks noChangeArrowheads="1"/>
          </p:cNvSpPr>
          <p:nvPr/>
        </p:nvSpPr>
        <p:spPr bwMode="auto">
          <a:xfrm rot="1382518">
            <a:off x="4991100" y="3716338"/>
            <a:ext cx="342900" cy="39846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5372100" y="3678239"/>
            <a:ext cx="1598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b="1">
                <a:solidFill>
                  <a:srgbClr val="FFFFFF"/>
                </a:solidFill>
                <a:latin typeface="Arial" charset="0"/>
              </a:rPr>
              <a:t>Tehuac</a:t>
            </a:r>
            <a:r>
              <a:rPr kumimoji="1" lang="en-US" b="1">
                <a:solidFill>
                  <a:srgbClr val="FFFFFF"/>
                </a:solidFill>
                <a:latin typeface="Arial" charset="0"/>
                <a:cs typeface="Arial" charset="0"/>
              </a:rPr>
              <a:t>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800000"/>
    </a:hlink>
    <a:folHlink>
      <a:srgbClr val="8000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Designs\Dad`s Tie.pot</Template>
  <TotalTime>5039</TotalTime>
  <Words>1537</Words>
  <Application>Microsoft Office PowerPoint</Application>
  <PresentationFormat>35mm Slides</PresentationFormat>
  <Paragraphs>378</Paragraphs>
  <Slides>129</Slides>
  <Notes>47</Notes>
  <HiddenSlides>2</HiddenSlides>
  <MMClips>0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49" baseType="lpstr">
      <vt:lpstr>white3</vt:lpstr>
      <vt:lpstr>2_Contemporary Portrait</vt:lpstr>
      <vt:lpstr>1_Contemporary Portrait</vt:lpstr>
      <vt:lpstr>T8</vt:lpstr>
      <vt:lpstr>1_white3</vt:lpstr>
      <vt:lpstr>2_white3</vt:lpstr>
      <vt:lpstr>3_white3</vt:lpstr>
      <vt:lpstr>4_white3</vt:lpstr>
      <vt:lpstr>5_white3</vt:lpstr>
      <vt:lpstr>6_white3</vt:lpstr>
      <vt:lpstr>8_white3</vt:lpstr>
      <vt:lpstr>9_white3</vt:lpstr>
      <vt:lpstr>7_white3</vt:lpstr>
      <vt:lpstr>10_white3</vt:lpstr>
      <vt:lpstr>11_white3</vt:lpstr>
      <vt:lpstr>9_Contemporary Portrait</vt:lpstr>
      <vt:lpstr>10_Contemporary Portrait</vt:lpstr>
      <vt:lpstr>11_Contemporary Portrait</vt:lpstr>
      <vt:lpstr>Default Design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Lithic Stage</vt:lpstr>
      <vt:lpstr>PowerPoint Presentation</vt:lpstr>
      <vt:lpstr>PowerPoint Presentation</vt:lpstr>
      <vt:lpstr>Lithic Stage</vt:lpstr>
      <vt:lpstr>Lithic Stage</vt:lpstr>
      <vt:lpstr>PowerPoint Presentation</vt:lpstr>
      <vt:lpstr>Lithic Stage</vt:lpstr>
      <vt:lpstr>PowerPoint Presentation</vt:lpstr>
      <vt:lpstr>PowerPoint Presentation</vt:lpstr>
      <vt:lpstr>Lithic Stage</vt:lpstr>
      <vt:lpstr>PowerPoint Presentation</vt:lpstr>
      <vt:lpstr>PowerPoint Presentation</vt:lpstr>
      <vt:lpstr>Lithic Stage</vt:lpstr>
      <vt:lpstr>PowerPoint Presentation</vt:lpstr>
      <vt:lpstr>Lithic Stage</vt:lpstr>
      <vt:lpstr>Lithic Stage</vt:lpstr>
      <vt:lpstr>PowerPoint Presentation</vt:lpstr>
      <vt:lpstr>PowerPoint Presentation</vt:lpstr>
      <vt:lpstr>PowerPoint Presentation</vt:lpstr>
      <vt:lpstr>Lithic Stage</vt:lpstr>
      <vt:lpstr>PowerPoint Presentation</vt:lpstr>
      <vt:lpstr>PowerPoint Presentation</vt:lpstr>
      <vt:lpstr>PowerPoint Presentation</vt:lpstr>
      <vt:lpstr>PowerPoint Presentation</vt:lpstr>
      <vt:lpstr>Lithic Stage</vt:lpstr>
      <vt:lpstr>PowerPoint Presentation</vt:lpstr>
      <vt:lpstr>PowerPoint Presentation</vt:lpstr>
      <vt:lpstr>PowerPoint Presentation</vt:lpstr>
      <vt:lpstr>Lithic Stage</vt:lpstr>
      <vt:lpstr>PowerPoint Presentation</vt:lpstr>
      <vt:lpstr>PowerPoint Presentation</vt:lpstr>
      <vt:lpstr>PowerPoint Presentation</vt:lpstr>
      <vt:lpstr>PowerPoint Presentation</vt:lpstr>
      <vt:lpstr>Lithic Stage</vt:lpstr>
      <vt:lpstr>PowerPoint Presentation</vt:lpstr>
      <vt:lpstr>Lithic Stage</vt:lpstr>
      <vt:lpstr>Lithic Stage</vt:lpstr>
      <vt:lpstr>Lithic Stage</vt:lpstr>
      <vt:lpstr>PowerPoint Presentation</vt:lpstr>
      <vt:lpstr>PowerPoint Presentation</vt:lpstr>
      <vt:lpstr>Lithic Stage</vt:lpstr>
      <vt:lpstr>PowerPoint Presentation</vt:lpstr>
      <vt:lpstr>Lithic Stage</vt:lpstr>
      <vt:lpstr>PowerPoint Presentation</vt:lpstr>
      <vt:lpstr>PowerPoint Presentation</vt:lpstr>
      <vt:lpstr>Lithic Stage</vt:lpstr>
      <vt:lpstr>PowerPoint Presentation</vt:lpstr>
      <vt:lpstr>PowerPoint Presentation</vt:lpstr>
      <vt:lpstr>Lithic Stage</vt:lpstr>
      <vt:lpstr>Lithic Stage</vt:lpstr>
      <vt:lpstr>Lithic Stage</vt:lpstr>
      <vt:lpstr>PowerPoint Presentation</vt:lpstr>
      <vt:lpstr>Lithic Stage</vt:lpstr>
      <vt:lpstr>PowerPoint Presentation</vt:lpstr>
      <vt:lpstr>Lithic Stage</vt:lpstr>
      <vt:lpstr>PowerPoint Presentation</vt:lpstr>
      <vt:lpstr>Lithic Stage</vt:lpstr>
      <vt:lpstr>PowerPoint Presentation</vt:lpstr>
      <vt:lpstr>PowerPoint Presentation</vt:lpstr>
      <vt:lpstr>PowerPoint Presentation</vt:lpstr>
      <vt:lpstr>Lithic Stage</vt:lpstr>
      <vt:lpstr>PowerPoint Presentation</vt:lpstr>
      <vt:lpstr>Lithic Stage</vt:lpstr>
      <vt:lpstr>Lithic Stage</vt:lpstr>
      <vt:lpstr>Lithic Stage</vt:lpstr>
      <vt:lpstr>PowerPoint Presentation</vt:lpstr>
      <vt:lpstr>Lithic Stage</vt:lpstr>
      <vt:lpstr>Lithic Stage</vt:lpstr>
      <vt:lpstr>Lithic Stage</vt:lpstr>
      <vt:lpstr>Lithic Stage</vt:lpstr>
      <vt:lpstr>Lithic Stage</vt:lpstr>
      <vt:lpstr>Lithic Stage</vt:lpstr>
      <vt:lpstr>Tools and Technologies</vt:lpstr>
      <vt:lpstr>Glossary</vt:lpstr>
      <vt:lpstr>Glossary</vt:lpstr>
      <vt:lpstr>PowerPoint Presentation</vt:lpstr>
      <vt:lpstr>Glossary</vt:lpstr>
      <vt:lpstr>PowerPoint Presentation</vt:lpstr>
      <vt:lpstr>Glossary</vt:lpstr>
      <vt:lpstr>PowerPoint Presentation</vt:lpstr>
      <vt:lpstr>Lithic Stage</vt:lpstr>
      <vt:lpstr>Lithic Stage</vt:lpstr>
      <vt:lpstr>PowerPoint Presentation</vt:lpstr>
      <vt:lpstr>Lithic Stage</vt:lpstr>
      <vt:lpstr>Lithic Stage</vt:lpstr>
      <vt:lpstr>PowerPoint Presentation</vt:lpstr>
      <vt:lpstr>PowerPoint Presentation</vt:lpstr>
      <vt:lpstr>PowerPoint Presentation</vt:lpstr>
      <vt:lpstr>PowerPoint Presentation</vt:lpstr>
      <vt:lpstr>Lithic Stage</vt:lpstr>
      <vt:lpstr>PowerPoint Presentation</vt:lpstr>
      <vt:lpstr>PowerPoint Presentation</vt:lpstr>
      <vt:lpstr>Lithic Stage</vt:lpstr>
      <vt:lpstr>PowerPoint Presentation</vt:lpstr>
      <vt:lpstr>PowerPoint Presentation</vt:lpstr>
      <vt:lpstr>PowerPoint Presentation</vt:lpstr>
      <vt:lpstr>Lithic Stage</vt:lpstr>
      <vt:lpstr>PowerPoint Presentation</vt:lpstr>
      <vt:lpstr>PowerPoint Presentation</vt:lpstr>
      <vt:lpstr>Lithic Stage</vt:lpstr>
      <vt:lpstr>PowerPoint Presentation</vt:lpstr>
      <vt:lpstr>PowerPoint Presentation</vt:lpstr>
      <vt:lpstr>Lithic Stage</vt:lpstr>
      <vt:lpstr>PowerPoint Presentation</vt:lpstr>
      <vt:lpstr>PowerPoint Presentation</vt:lpstr>
      <vt:lpstr>Lithic Stage</vt:lpstr>
      <vt:lpstr>PowerPoint Presentation</vt:lpstr>
      <vt:lpstr>PowerPoint Presentation</vt:lpstr>
      <vt:lpstr>PowerPoint Presentation</vt:lpstr>
      <vt:lpstr>Lithic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316</cp:revision>
  <cp:lastPrinted>2000-04-12T17:52:36Z</cp:lastPrinted>
  <dcterms:created xsi:type="dcterms:W3CDTF">2000-03-27T14:48:03Z</dcterms:created>
  <dcterms:modified xsi:type="dcterms:W3CDTF">2019-02-18T17:10:46Z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