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77" r:id="rId2"/>
    <p:sldMasterId id="2147483679" r:id="rId3"/>
    <p:sldMasterId id="2147483723" r:id="rId4"/>
    <p:sldMasterId id="2147483735" r:id="rId5"/>
    <p:sldMasterId id="2147483759" r:id="rId6"/>
    <p:sldMasterId id="2147483783" r:id="rId7"/>
    <p:sldMasterId id="2147483795" r:id="rId8"/>
    <p:sldMasterId id="2147483939" r:id="rId9"/>
    <p:sldMasterId id="2147483951" r:id="rId10"/>
    <p:sldMasterId id="2147483963" r:id="rId11"/>
    <p:sldMasterId id="2147483975" r:id="rId12"/>
  </p:sldMasterIdLst>
  <p:notesMasterIdLst>
    <p:notesMasterId r:id="rId64"/>
  </p:notesMasterIdLst>
  <p:sldIdLst>
    <p:sldId id="647" r:id="rId13"/>
    <p:sldId id="631" r:id="rId14"/>
    <p:sldId id="529" r:id="rId15"/>
    <p:sldId id="629" r:id="rId16"/>
    <p:sldId id="637" r:id="rId17"/>
    <p:sldId id="625" r:id="rId18"/>
    <p:sldId id="632" r:id="rId19"/>
    <p:sldId id="627" r:id="rId20"/>
    <p:sldId id="638" r:id="rId21"/>
    <p:sldId id="633" r:id="rId22"/>
    <p:sldId id="517" r:id="rId23"/>
    <p:sldId id="639" r:id="rId24"/>
    <p:sldId id="617" r:id="rId25"/>
    <p:sldId id="530" r:id="rId26"/>
    <p:sldId id="640" r:id="rId27"/>
    <p:sldId id="531" r:id="rId28"/>
    <p:sldId id="604" r:id="rId29"/>
    <p:sldId id="620" r:id="rId30"/>
    <p:sldId id="641" r:id="rId31"/>
    <p:sldId id="532" r:id="rId32"/>
    <p:sldId id="642" r:id="rId33"/>
    <p:sldId id="533" r:id="rId34"/>
    <p:sldId id="518" r:id="rId35"/>
    <p:sldId id="534" r:id="rId36"/>
    <p:sldId id="643" r:id="rId37"/>
    <p:sldId id="589" r:id="rId38"/>
    <p:sldId id="592" r:id="rId39"/>
    <p:sldId id="591" r:id="rId40"/>
    <p:sldId id="590" r:id="rId41"/>
    <p:sldId id="535" r:id="rId42"/>
    <p:sldId id="645" r:id="rId43"/>
    <p:sldId id="597" r:id="rId44"/>
    <p:sldId id="618" r:id="rId45"/>
    <p:sldId id="524" r:id="rId46"/>
    <p:sldId id="611" r:id="rId47"/>
    <p:sldId id="644" r:id="rId48"/>
    <p:sldId id="598" r:id="rId49"/>
    <p:sldId id="536" r:id="rId50"/>
    <p:sldId id="610" r:id="rId51"/>
    <p:sldId id="619" r:id="rId52"/>
    <p:sldId id="526" r:id="rId53"/>
    <p:sldId id="527" r:id="rId54"/>
    <p:sldId id="595" r:id="rId55"/>
    <p:sldId id="537" r:id="rId56"/>
    <p:sldId id="622" r:id="rId57"/>
    <p:sldId id="538" r:id="rId58"/>
    <p:sldId id="540" r:id="rId59"/>
    <p:sldId id="599" r:id="rId60"/>
    <p:sldId id="648" r:id="rId61"/>
    <p:sldId id="636" r:id="rId62"/>
    <p:sldId id="372" r:id="rId63"/>
  </p:sldIdLst>
  <p:sldSz cx="10287000" cy="6858000" type="35mm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99"/>
    <a:srgbClr val="FFFFFF"/>
    <a:srgbClr val="0C0600"/>
    <a:srgbClr val="8080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7" autoAdjust="0"/>
  </p:normalViewPr>
  <p:slideViewPr>
    <p:cSldViewPr snapToObjects="1">
      <p:cViewPr>
        <p:scale>
          <a:sx n="66" d="100"/>
          <a:sy n="66" d="100"/>
        </p:scale>
        <p:origin x="-1272" y="-180"/>
      </p:cViewPr>
      <p:guideLst>
        <p:guide orient="horz" pos="2256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0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543BFB7-19E8-4E73-8CDD-539E9CAF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6C188-2321-44A1-968E-BECABE86A0A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8254441-29FA-4FD7-921A-8E298C5B7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38A6D-B4D4-4BB5-BBD1-73F1758F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EF2B17E-F6E1-42C9-9ECA-AF567F66FE1B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E5A2BF2-A19E-4706-9352-B396F9E84D3F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3FE5043-04E6-48EC-9764-D90EA8B53FDC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E44DCEB-8749-43D9-ACAD-32398C3BF192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24E4859-AF56-44E9-B5E9-8DEED7F72025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EAAB938-90CF-4966-BCEF-7DBAA129F9C2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072026CC-368F-428B-91D8-725D3C399D65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D6B8BEF-97DE-4E1B-9626-FD1FA604A764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0969EE2-F7C0-433B-9615-75AEB3CBA8A3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F1DF26B-6CAF-446C-80C6-649EE586C049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7946-DE0F-4162-92BF-120347110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22BBEF1-7C80-4C3D-A9A5-A9F3793B1F56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EF2B17E-F6E1-42C9-9ECA-AF567F66FE1B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E5A2BF2-A19E-4706-9352-B396F9E84D3F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3FE5043-04E6-48EC-9764-D90EA8B53FDC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E44DCEB-8749-43D9-ACAD-32398C3BF192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24E4859-AF56-44E9-B5E9-8DEED7F72025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EAAB938-90CF-4966-BCEF-7DBAA129F9C2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072026CC-368F-428B-91D8-725D3C399D65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D6B8BEF-97DE-4E1B-9626-FD1FA604A764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0969EE2-F7C0-433B-9615-75AEB3CBA8A3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DD508F2E-6640-415E-BF04-675280AA1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F1DF26B-6CAF-446C-80C6-649EE586C049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22BBEF1-7C80-4C3D-A9A5-A9F3793B1F56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DD508F2E-6640-415E-BF04-675280AA1FD1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30EF5E03-8096-4939-88B6-C7CA9899B2E2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A7D9EF55-E46E-4C6D-9E84-05A2928B764A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08C76CD1-55A2-4C6A-80B4-F258E08C9DD5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FCB2D0B-25E4-43A5-9F8C-1ECBE865A80A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32FF446D-EBE5-4A70-8CBB-F16701A682D8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D8770F77-74FA-4301-B4BB-8F55E0D6091E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6BA4F6C-8F29-4B2F-A01C-92B8EB0415A9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F5E03-8096-4939-88B6-C7CA9899B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8A6DB414-ACC5-4DC5-9128-73BED435D6D5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550B0FA-7577-4CF4-9A71-FF764808B19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27AF23E-6B5C-4A2C-80AD-08D4D61212AB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EF55-E46E-4C6D-9E84-05A2928B7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76CD1-55A2-4C6A-80B4-F258E08C9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2D0B-25E4-43A5-9F8C-1ECBE865A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446D-EBE5-4A70-8CBB-F16701A68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70F77-74FA-4301-B4BB-8F55E0D60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A4F6C-8F29-4B2F-A01C-92B8EB041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A6FC-840D-4129-B735-974C28371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B414-ACC5-4DC5-9128-73BED435D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B0FA-7577-4CF4-9A71-FF764808B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AF23E-6B5C-4A2C-80AD-08D4D6121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9EDA5A2-A694-4539-9E57-3F572D887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0BF1-B17D-4B77-92A9-F69BA8256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1412-AD7A-4562-B51D-14EFD65A1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9A6C-F366-4353-B8BA-085B96767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E1FC-F66D-4907-8A74-AFF131F2D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5831-8E69-44A0-9418-6B80752BF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0479-8826-42BB-A973-28F6BF3F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CD4A-7268-40C5-AD90-789F9EECC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0FAE8-369C-4BDD-A470-AB3AE868E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5DE47-2DD8-4665-8460-3C6741AAF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BBCC4-FA01-4278-B7D9-2571F5250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3D8A-1BA3-4F65-95B8-C3F698A92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4EBD71-1362-4821-A423-B381E577F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AAAF8-BB83-48F1-BF02-00BAA8A12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7938-B037-4918-8F15-013F92AB3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6D6C-0406-49C3-876C-321940C7E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E927-FD81-4B56-880D-94B96D747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E08A2-14DE-4824-A45A-13C1F217A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C1EC-B52D-490E-A189-F9DB43950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0536-54A9-4598-A94C-A65027AB6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4AAE-6221-4FFC-990B-E9102E6F3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DC2D-F494-4E49-9175-3E6E70C54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DBA50-025B-4C26-A888-EF44C877C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3D3B-ADFE-47A4-8A1C-A07CB4254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4A02C34F-46F7-4318-9E46-4464C62E2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3DFF4-289A-4907-BC1E-D91C7DFF7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EA6BD-81DF-4986-916A-D8B617A3C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B261-372E-41A1-95EB-EC47E1ADF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AD6E-3849-4FBA-80CF-6EB8DD2B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D875-69A2-4C4D-897E-82926CEE6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62BE5-2652-4928-9BBC-D19B20FD6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3CBD-53AA-45B3-9ED7-264E9CB81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1C3B-2304-46D3-9907-5F24B39DE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6D51F-59F2-47BE-84DF-2B2F62FD5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5BFA-CB98-416B-AA0D-085978BC2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5F5D-7E19-4B9A-B370-C9C5DDB5E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875792-0990-4BF8-9547-D8CE93830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5882D-E6AF-4270-B1F8-68C56D8C2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50DE-8842-448D-8318-D36B942C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177C-2D3D-4BDA-A2AF-A7D9D2976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0D20-4246-42E6-A270-DF200B92A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E1595-CF85-44BD-9A49-9954F9A67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F105-FB20-4201-9027-71FD57985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B7707-CFC1-416F-93E2-EA56403E9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AF3B-1784-420D-9BEC-49132197A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64A0-06E7-484E-8537-AC7ADA41E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36794-8115-4695-97C9-A5B3535F1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EF515-D716-410D-AB58-5CF5ACC9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F8224A-8055-4DB3-9E64-1FEE78084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6D62-C15C-48AC-A219-25EB4534F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29244-BCF7-49D8-9C13-B6AA92E8D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8E820-7FCD-4E7E-ACA8-07672D1A9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7065-5740-4F99-85A1-EABB3C140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F205-57A1-44AF-8798-97D181421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D953B-D718-4C3E-9D6C-2C4987D76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FA62-EEDB-495F-9C8B-18D76F66B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E571-2A52-4DD7-8DEB-877B72E68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7397-E7CD-47C3-9197-F60AF7CAA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D69CA-7BB0-4763-B77A-E3B60D25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61351-2B71-4C65-900D-8B1EEACA7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690F0F4-F149-46A6-BE51-810966585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530D-9D14-44F2-8008-FE9988F9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4FE0-F62F-499C-A964-84506EA21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F081-E69D-4B7C-ABBA-71588ECB2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5B78-5F0B-430E-AC2C-CE723566E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7C72C-6B55-486B-BF2E-F58483FD2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95388-0EC7-4FBE-A790-431F4C1AF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7B36A-0A89-455E-9095-CF4BAA024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A7A3-CF7D-44A5-BD8B-E9788913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18A0C-E335-4174-879A-30EE2F9A1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97CFE-8F1B-478E-A110-5423BDF2C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12A7C-D88F-43AF-9896-41B2E9F49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8254441-29FA-4FD7-921A-8E298C5B7D18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676AE-07D4-4F58-9BC9-F95FDA10D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8D3A6FC-840D-4129-B735-974C28371B6C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D4F1CD4A-7268-40C5-AD90-789F9EECC199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869C1EC-B52D-490E-A189-F9DB43950B7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DB4ED875-69A2-4C4D-897E-82926CEE699B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F9CD0D20-4246-42E6-A270-DF200B92A35A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8C8E820-7FCD-4E7E-ACA8-07672D1A989D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80BC4FE0-F62F-499C-A964-84506EA21CF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5B676AE-07D4-4F58-9BC9-F95FDA10D5F6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2838A6D-B4D4-4BB5-BBD1-73F1758FB095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D827946-DE0F-4162-92BF-120347110DA0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D442EAE-FF1E-4035-8971-F9C2254C9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37630F2F-413A-4F1E-9DA1-4E7F4BCC1FCD}" type="slidenum">
              <a:rPr lang="en-US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37630F2F-413A-4F1E-9DA1-4E7F4BCC1FCD}" type="slidenum">
              <a:rPr lang="en-US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9F649DEE-93F2-448E-BB07-F81B7182E123}" type="slidenum">
              <a:rPr lang="en-US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F649DEE-93F2-448E-BB07-F81B7182E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9725F22-EF50-4BA8-B783-300EAE510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B51A957-FB75-47B5-9277-EC85A610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59E6097-C5DF-4B2F-97AA-02742E556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A0F9B31-9ABA-4ED2-AB9F-6D3AB0FCC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9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8FD9FF0-19BA-4413-ACBB-48812B554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7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E589BF0-0581-45FF-8221-00FA0CB05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7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DD442EAE-FF1E-4035-8971-F9C2254C990E}" type="slidenum">
              <a:rPr lang="en-US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iedzaizycie.pl/96070700.htm" TargetMode="Externa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iedzaizycie.pl/96070700.htm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.umn.edu/cla/faculty/troufs/anth3618/ma_timeline.html#Late_Preclassic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ose-hulman.edu/~delacova/chupicuaro-bowls.htm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ose-hulman.edu/~delacova/chupicuaro-vessels.ht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rose-hulman.edu/~delacova/chupicuaro-tripod-bowls.htm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rose-hulman.edu/~delacova/chupicuaro-standing-figurines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recolumbianreplica.com.mx/web/Ap/Mexica/ap023.htm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.umn.edu/cla/faculty/troufs/anth3618/ma_timeline.html#Late_Preclassic" TargetMode="External"/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eber.ucsd.edu/~dkjordan/arch/mexchron.html#LPC" TargetMode="External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iedzaizycie.pl/96070700.htm" TargetMode="Externa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iedzaizycie.pl/96070700.htm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d.umn.edu/~troufs/" TargetMode="External"/><Relationship Id="rId4" Type="http://schemas.openxmlformats.org/officeDocument/2006/relationships/hyperlink" Target="http://www.d.umn.edu/cla/faculty/troufs/anth3618/PowerPoint/Classic.ppt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18/PowerPoint/Classic.pp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.umn.edu/cla/faculty/troufs/anth3618/ma_timeline.html#Late_Preclassic" TargetMode="External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 i="1">
              <a:solidFill>
                <a:srgbClr val="FF0000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 i="1">
              <a:solidFill>
                <a:srgbClr val="FF0000"/>
              </a:solidFill>
            </a:endParaRPr>
          </a:p>
        </p:txBody>
      </p:sp>
      <p:pic>
        <p:nvPicPr>
          <p:cNvPr id="23556" name="Picture 8" descr="La_Mojarra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3538"/>
            <a:ext cx="9563100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7805738" y="6430963"/>
            <a:ext cx="766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photo by</a:t>
            </a:r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1485900" y="5943600"/>
            <a:ext cx="3001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FF"/>
                </a:solidFill>
              </a:rPr>
              <a:t>Stela</a:t>
            </a:r>
            <a:r>
              <a:rPr lang="en-US" sz="2000" b="1" dirty="0">
                <a:solidFill>
                  <a:srgbClr val="FFFFFF"/>
                </a:solidFill>
              </a:rPr>
              <a:t> I from La </a:t>
            </a:r>
            <a:r>
              <a:rPr lang="en-US" sz="2000" b="1" dirty="0" err="1">
                <a:solidFill>
                  <a:srgbClr val="FFFFFF"/>
                </a:solidFill>
              </a:rPr>
              <a:t>Moharra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454422" y="5471886"/>
            <a:ext cx="2265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University of Minnesota Duluth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799754" y="1828800"/>
            <a:ext cx="5458546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Ancient Middle America</a:t>
            </a:r>
            <a:br>
              <a:rPr kumimoji="1" lang="en-US" sz="20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endParaRPr kumimoji="1" lang="en-US" sz="20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4400" b="1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The </a:t>
            </a:r>
            <a:r>
              <a:rPr kumimoji="1" lang="en-US" sz="4400" b="1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Late Preclassic</a:t>
            </a:r>
            <a:endParaRPr kumimoji="1" lang="en-US" sz="4400" b="1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“Late Formative</a:t>
            </a:r>
            <a:r>
              <a:rPr kumimoji="1" lang="en-US" sz="28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”</a:t>
            </a: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“</a:t>
            </a:r>
            <a:r>
              <a:rPr kumimoji="1" lang="en-US" sz="2800" b="1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Epi</a:t>
            </a:r>
            <a:r>
              <a:rPr kumimoji="1" lang="en-US" sz="2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-Olmec</a:t>
            </a:r>
            <a:r>
              <a:rPr kumimoji="1" lang="en-US" sz="28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”</a:t>
            </a: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3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3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999946" y="5867400"/>
            <a:ext cx="322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Ancient Middle America</a:t>
            </a:r>
            <a:b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Tim Roufs  ©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2009-2019</a:t>
            </a:r>
            <a:endParaRPr kumimoji="0" lang="en-US" sz="120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7549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2224088"/>
            <a:ext cx="90678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36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+mn-ea"/>
                <a:cs typeface="+mn-cs"/>
              </a:rPr>
              <a:t>300 B.C. - A.D. 250 </a:t>
            </a:r>
            <a:r>
              <a:rPr kumimoji="1" lang="en-US" sz="20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+mn-ea"/>
                <a:cs typeface="+mn-cs"/>
              </a:rPr>
              <a:t>(</a:t>
            </a:r>
            <a:r>
              <a:rPr kumimoji="1" lang="en-US" sz="2000" b="1" i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+mn-ea"/>
                <a:cs typeface="+mn-cs"/>
              </a:rPr>
              <a:t>The Maya)</a:t>
            </a:r>
            <a:endParaRPr kumimoji="1" lang="en-US" sz="3600" b="1" kern="1200" dirty="0">
              <a:solidFill>
                <a:schemeClr val="accent6">
                  <a:lumMod val="40000"/>
                  <a:lumOff val="60000"/>
                </a:schemeClr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36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+mn-ea"/>
                <a:cs typeface="+mn-cs"/>
              </a:rPr>
              <a:t>400 B.C. – A.D. 150 </a:t>
            </a:r>
            <a:r>
              <a:rPr kumimoji="1" lang="en-US" sz="20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+mn-ea"/>
                <a:cs typeface="+mn-cs"/>
              </a:rPr>
              <a:t>(</a:t>
            </a:r>
            <a:r>
              <a:rPr kumimoji="1" lang="en-US" sz="2000" b="1" i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+mn-ea"/>
                <a:cs typeface="+mn-cs"/>
              </a:rPr>
              <a:t>Mexico)</a:t>
            </a:r>
            <a:endParaRPr kumimoji="1" lang="en-US" sz="3600" b="1" kern="1200" dirty="0">
              <a:solidFill>
                <a:schemeClr val="accent6">
                  <a:lumMod val="40000"/>
                  <a:lumOff val="60000"/>
                </a:schemeClr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36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+mn-ea"/>
                <a:cs typeface="+mn-cs"/>
              </a:rPr>
              <a:t>300 B.C. – A.D. 1 / 150</a:t>
            </a:r>
          </a:p>
          <a:p>
            <a:pPr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3600" b="1" kern="1200" dirty="0">
              <a:solidFill>
                <a:srgbClr val="0C0600"/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600" b="1" kern="1200" dirty="0">
                <a:solidFill>
                  <a:srgbClr val="0C0600"/>
                </a:solidFill>
                <a:latin typeface="Verdana" pitchFamily="34" charset="0"/>
                <a:ea typeface="+mn-ea"/>
                <a:cs typeface="+mn-cs"/>
              </a:rPr>
              <a:t>characterized by. . 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62100" y="2245816"/>
            <a:ext cx="7162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Verdana" pitchFamily="34" charset="0"/>
              </a:rPr>
              <a:t>the high point of village groups</a:t>
            </a:r>
          </a:p>
          <a:p>
            <a:endParaRPr lang="en-US" b="1" dirty="0">
              <a:latin typeface="Verdana" pitchFamily="34" charset="0"/>
            </a:endParaRPr>
          </a:p>
          <a:p>
            <a:pPr marL="914400" lvl="1" indent="-342900" algn="l">
              <a:buFontTx/>
              <a:buChar char="•"/>
            </a:pPr>
            <a:r>
              <a:rPr lang="en-US" sz="2800" b="1" dirty="0">
                <a:latin typeface="Verdana" pitchFamily="34" charset="0"/>
              </a:rPr>
              <a:t>small ceremonial centers characterized by temple bases appear </a:t>
            </a:r>
            <a:r>
              <a:rPr lang="en-US" sz="2800" b="1" i="1" dirty="0">
                <a:latin typeface="Verdana" pitchFamily="34" charset="0"/>
              </a:rPr>
              <a:t>in areas other than the Olmec heartland</a:t>
            </a:r>
          </a:p>
          <a:p>
            <a:pPr marL="800100" lvl="1" indent="-228600" algn="l"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900113" lvl="1" indent="-328613" algn="l">
              <a:buFontTx/>
              <a:buChar char="•"/>
            </a:pPr>
            <a:r>
              <a:rPr lang="en-US" sz="2800" b="1" dirty="0">
                <a:latin typeface="Verdana" pitchFamily="34" charset="0"/>
              </a:rPr>
              <a:t>some contain tombs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62100" y="2245816"/>
            <a:ext cx="7162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Verdana" pitchFamily="34" charset="0"/>
              </a:rPr>
              <a:t>the high point of village groups</a:t>
            </a:r>
          </a:p>
          <a:p>
            <a:endParaRPr lang="en-US" b="1" dirty="0">
              <a:latin typeface="Verdana" pitchFamily="34" charset="0"/>
            </a:endParaRPr>
          </a:p>
          <a:p>
            <a:pPr marL="914400" lvl="1" indent="-342900" algn="l">
              <a:buFontTx/>
              <a:buChar char="•"/>
            </a:pPr>
            <a:r>
              <a:rPr lang="en-US" sz="2800" b="1" dirty="0">
                <a:latin typeface="Verdana" pitchFamily="34" charset="0"/>
              </a:rPr>
              <a:t>small ceremonial centers </a:t>
            </a:r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characterized by temple bases appear </a:t>
            </a:r>
            <a:r>
              <a:rPr lang="en-US" sz="2800" b="1" i="1" dirty="0">
                <a:latin typeface="Verdana" pitchFamily="34" charset="0"/>
              </a:rPr>
              <a:t>in areas other than the Olmec heartland</a:t>
            </a:r>
          </a:p>
          <a:p>
            <a:pPr marL="800100" lvl="1" indent="-228600" algn="l"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900113" lvl="1" indent="-328613" algn="l">
              <a:buFontTx/>
              <a:buChar char="•"/>
            </a:pPr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some contain tombs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81347" y="6262914"/>
            <a:ext cx="6297237" cy="35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en-US" sz="2000" i="1" baseline="30000" dirty="0">
                <a:solidFill>
                  <a:schemeClr val="tx2"/>
                </a:solidFill>
                <a:latin typeface="Verdana" pitchFamily="34" charset="0"/>
              </a:rPr>
              <a:t>Understanding Physical Anthropology and Archaeology, 8th ed</a:t>
            </a:r>
            <a:r>
              <a:rPr kumimoji="0" lang="en-US" sz="2000" baseline="30000" dirty="0">
                <a:solidFill>
                  <a:schemeClr val="tx2"/>
                </a:solidFill>
                <a:latin typeface="Verdana" pitchFamily="34" charset="0"/>
              </a:rPr>
              <a:t>., p. 481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080986" y="5852886"/>
            <a:ext cx="61547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sz="2400" b="1" dirty="0">
                <a:solidFill>
                  <a:schemeClr val="tx2"/>
                </a:solidFill>
                <a:latin typeface="Verdana" pitchFamily="34" charset="0"/>
              </a:rPr>
              <a:t>Mesoamerican archaeological sites</a:t>
            </a:r>
          </a:p>
        </p:txBody>
      </p:sp>
      <p:pic>
        <p:nvPicPr>
          <p:cNvPr id="37892" name="Picture 4" descr="Turn818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1600"/>
            <a:ext cx="7086600" cy="5711825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</p:pic>
      <p:sp>
        <p:nvSpPr>
          <p:cNvPr id="37893" name="Oval 14"/>
          <p:cNvSpPr>
            <a:spLocks noChangeArrowheads="1"/>
          </p:cNvSpPr>
          <p:nvPr/>
        </p:nvSpPr>
        <p:spPr bwMode="auto">
          <a:xfrm>
            <a:off x="4152900" y="2286000"/>
            <a:ext cx="1371600" cy="97155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folHlink"/>
              </a:solidFill>
            </a:endParaRPr>
          </a:p>
        </p:txBody>
      </p:sp>
      <p:sp>
        <p:nvSpPr>
          <p:cNvPr id="37894" name="Oval 15"/>
          <p:cNvSpPr>
            <a:spLocks noChangeArrowheads="1"/>
          </p:cNvSpPr>
          <p:nvPr/>
        </p:nvSpPr>
        <p:spPr bwMode="auto">
          <a:xfrm rot="1654142">
            <a:off x="5886450" y="2362200"/>
            <a:ext cx="1771650" cy="229235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17"/>
          <p:cNvSpPr>
            <a:spLocks noChangeArrowheads="1"/>
          </p:cNvSpPr>
          <p:nvPr/>
        </p:nvSpPr>
        <p:spPr bwMode="auto">
          <a:xfrm>
            <a:off x="4876800" y="3505200"/>
            <a:ext cx="685800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18"/>
          <p:cNvSpPr>
            <a:spLocks noChangeArrowheads="1"/>
          </p:cNvSpPr>
          <p:nvPr/>
        </p:nvSpPr>
        <p:spPr bwMode="auto">
          <a:xfrm>
            <a:off x="4229100" y="3333750"/>
            <a:ext cx="609600" cy="32385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19"/>
          <p:cNvSpPr txBox="1">
            <a:spLocks noChangeArrowheads="1"/>
          </p:cNvSpPr>
          <p:nvPr/>
        </p:nvSpPr>
        <p:spPr bwMode="auto">
          <a:xfrm>
            <a:off x="3238500" y="2297113"/>
            <a:ext cx="931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Toltec</a:t>
            </a:r>
          </a:p>
          <a:p>
            <a:r>
              <a:rPr lang="en-US" sz="2000" b="1"/>
              <a:t>Aztec</a:t>
            </a:r>
          </a:p>
        </p:txBody>
      </p:sp>
      <p:sp>
        <p:nvSpPr>
          <p:cNvPr id="37898" name="Text Box 20"/>
          <p:cNvSpPr txBox="1">
            <a:spLocks noChangeArrowheads="1"/>
          </p:cNvSpPr>
          <p:nvPr/>
        </p:nvSpPr>
        <p:spPr bwMode="auto">
          <a:xfrm>
            <a:off x="2928938" y="324167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Tarascan</a:t>
            </a:r>
          </a:p>
        </p:txBody>
      </p:sp>
      <p:sp>
        <p:nvSpPr>
          <p:cNvPr id="37899" name="Text Box 21"/>
          <p:cNvSpPr txBox="1">
            <a:spLocks noChangeArrowheads="1"/>
          </p:cNvSpPr>
          <p:nvPr/>
        </p:nvSpPr>
        <p:spPr bwMode="auto">
          <a:xfrm>
            <a:off x="7753350" y="3124200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Maya</a:t>
            </a:r>
          </a:p>
        </p:txBody>
      </p:sp>
      <p:sp>
        <p:nvSpPr>
          <p:cNvPr id="37900" name="Text Box 22"/>
          <p:cNvSpPr txBox="1">
            <a:spLocks noChangeArrowheads="1"/>
          </p:cNvSpPr>
          <p:nvPr/>
        </p:nvSpPr>
        <p:spPr bwMode="auto">
          <a:xfrm>
            <a:off x="4152900" y="3870325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Mixtec</a:t>
            </a:r>
          </a:p>
          <a:p>
            <a:r>
              <a:rPr lang="en-US" sz="2000" b="1"/>
              <a:t>Zapotec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09700" y="2820412"/>
            <a:ext cx="7391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the priesthood and a formalized religion also took shape </a:t>
            </a:r>
            <a:r>
              <a:rPr lang="en-US" b="1" i="1" dirty="0">
                <a:latin typeface="Verdana" pitchFamily="34" charset="0"/>
              </a:rPr>
              <a:t>in areas other than the Olmec heartland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09700" y="2820412"/>
            <a:ext cx="7391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the priesthood </a:t>
            </a:r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and a formalized religion also took shape</a:t>
            </a:r>
            <a:r>
              <a:rPr lang="en-US" b="1" dirty="0">
                <a:latin typeface="Verdana" pitchFamily="34" charset="0"/>
              </a:rPr>
              <a:t> </a:t>
            </a:r>
            <a:r>
              <a:rPr lang="en-US" b="1" i="1" dirty="0">
                <a:latin typeface="Verdana" pitchFamily="34" charset="0"/>
              </a:rPr>
              <a:t>in areas other than the Olmec heartland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09700" y="2209800"/>
            <a:ext cx="7391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there were marked advances in scientific knowledge and in technology</a:t>
            </a:r>
          </a:p>
          <a:p>
            <a:endParaRPr lang="en-US" b="1" dirty="0">
              <a:latin typeface="Verdana" pitchFamily="34" charset="0"/>
            </a:endParaRPr>
          </a:p>
          <a:p>
            <a:pPr marL="914400" lvl="1" indent="-342900" algn="l">
              <a:lnSpc>
                <a:spcPct val="150000"/>
              </a:lnSpc>
              <a:buFontTx/>
              <a:buChar char="•"/>
            </a:pPr>
            <a:r>
              <a:rPr lang="en-US" sz="2800" b="1" dirty="0">
                <a:latin typeface="Verdana" pitchFamily="34" charset="0"/>
              </a:rPr>
              <a:t>principally of astronomical and mathematical character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714500" y="6400800"/>
            <a:ext cx="682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en-US" sz="2000" b="1" i="1" baseline="30000" dirty="0">
                <a:solidFill>
                  <a:schemeClr val="tx2"/>
                </a:solidFill>
                <a:latin typeface="Verdana" pitchFamily="34" charset="0"/>
              </a:rPr>
              <a:t>Understanding Physical Anthropology and Archaeology, 8th ed</a:t>
            </a:r>
            <a:r>
              <a:rPr kumimoji="0" lang="en-US" sz="2000" b="1" baseline="30000" dirty="0">
                <a:solidFill>
                  <a:schemeClr val="tx2"/>
                </a:solidFill>
                <a:latin typeface="Verdana" pitchFamily="34" charset="0"/>
              </a:rPr>
              <a:t>., p. 487.</a:t>
            </a:r>
          </a:p>
        </p:txBody>
      </p:sp>
      <p:pic>
        <p:nvPicPr>
          <p:cNvPr id="40963" name="Picture 4" descr="Turn818bo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2863822"/>
            <a:ext cx="3990975" cy="30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Turn818bo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1981200"/>
            <a:ext cx="2635250" cy="425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457325" y="619780"/>
            <a:ext cx="7312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Arial Black" pitchFamily="34" charset="0"/>
              </a:rPr>
              <a:t>Maya Mathematics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2_34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228600"/>
            <a:ext cx="4565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62288" y="5957888"/>
            <a:ext cx="4138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FF"/>
                </a:solidFill>
              </a:rPr>
              <a:t>Stela</a:t>
            </a:r>
            <a:r>
              <a:rPr lang="en-US" sz="2800" b="1" dirty="0">
                <a:solidFill>
                  <a:srgbClr val="FFFFFF"/>
                </a:solidFill>
              </a:rPr>
              <a:t> I from La </a:t>
            </a:r>
            <a:r>
              <a:rPr lang="en-US" sz="2800" b="1" dirty="0" err="1">
                <a:solidFill>
                  <a:srgbClr val="FFFFFF"/>
                </a:solidFill>
              </a:rPr>
              <a:t>Moharra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4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4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556" name="Picture 8" descr="La_Mojarra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3538"/>
            <a:ext cx="9563100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7805738" y="6430963"/>
            <a:ext cx="766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kern="1200">
                <a:solidFill>
                  <a:srgbClr val="0C0600"/>
                </a:solidFill>
                <a:latin typeface="Arial" charset="0"/>
                <a:ea typeface="+mn-ea"/>
                <a:cs typeface="+mn-cs"/>
              </a:rPr>
              <a:t>photo by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62288" y="5957888"/>
            <a:ext cx="4138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FF"/>
                </a:solidFill>
              </a:rPr>
              <a:t>Stela</a:t>
            </a:r>
            <a:r>
              <a:rPr lang="en-US" sz="2800" b="1" dirty="0">
                <a:solidFill>
                  <a:srgbClr val="FFFFFF"/>
                </a:solidFill>
              </a:rPr>
              <a:t> I from La </a:t>
            </a:r>
            <a:r>
              <a:rPr lang="en-US" sz="2800" b="1" dirty="0" err="1">
                <a:solidFill>
                  <a:srgbClr val="FFFFFF"/>
                </a:solidFill>
              </a:rPr>
              <a:t>Moharra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906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b="1">
                <a:latin typeface="Verdana" pitchFamily="34" charset="0"/>
              </a:rPr>
              <a:t>Late Preclassic</a:t>
            </a:r>
          </a:p>
          <a:p>
            <a:pPr marL="342900" indent="-342900"/>
            <a:endParaRPr lang="en-US" sz="4000" b="1">
              <a:solidFill>
                <a:srgbClr val="FFEB99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>
                <a:solidFill>
                  <a:srgbClr val="FFEB99"/>
                </a:solidFill>
                <a:latin typeface="Verdana" pitchFamily="34" charset="0"/>
              </a:rPr>
              <a:t>Middle Preclassic</a:t>
            </a:r>
          </a:p>
          <a:p>
            <a:pPr marL="342900" indent="-342900"/>
            <a:endParaRPr lang="en-US" sz="4000" b="1">
              <a:solidFill>
                <a:srgbClr val="808000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>
                <a:solidFill>
                  <a:srgbClr val="FFEB99"/>
                </a:solidFill>
                <a:latin typeface="Verdana" pitchFamily="34" charset="0"/>
              </a:rPr>
              <a:t>Early Preclassic</a:t>
            </a:r>
            <a:endParaRPr lang="en-US" b="1">
              <a:solidFill>
                <a:srgbClr val="FFEB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 Preclassic Stage</a:t>
            </a:r>
            <a:endParaRPr kumimoji="1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409700" y="2386548"/>
            <a:ext cx="7391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considerable progress had been made in technology, which enabled more elaborate platforms and temple bases to be built . . 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409700" y="2386548"/>
            <a:ext cx="7391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considerable progress had been made in technology, which enabled </a:t>
            </a:r>
            <a:r>
              <a:rPr lang="en-US" b="1" dirty="0">
                <a:latin typeface="Verdana" pitchFamily="34" charset="0"/>
              </a:rPr>
              <a:t>more elaborate platforms and temple bases </a:t>
            </a:r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to be built . . 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409700" y="1842629"/>
            <a:ext cx="7391400" cy="455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Verdana" pitchFamily="34" charset="0"/>
              </a:rPr>
              <a:t>new tools appear which suggest the existence of stonecutters, masons, and others involved in architecture</a:t>
            </a:r>
          </a:p>
          <a:p>
            <a:pPr>
              <a:lnSpc>
                <a:spcPct val="30000"/>
              </a:lnSpc>
            </a:pPr>
            <a:endParaRPr lang="en-US" b="1" dirty="0">
              <a:latin typeface="Verdana" pitchFamily="34" charset="0"/>
            </a:endParaRPr>
          </a:p>
          <a:p>
            <a:pPr marL="1543050" lvl="2" indent="-285750" algn="l">
              <a:lnSpc>
                <a:spcPct val="135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planes for leveling floors and walls</a:t>
            </a:r>
          </a:p>
          <a:p>
            <a:pPr marL="1543050" lvl="2" indent="-285750" algn="l">
              <a:lnSpc>
                <a:spcPct val="135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plumbs</a:t>
            </a:r>
          </a:p>
          <a:p>
            <a:pPr marL="1543050" lvl="2" indent="-285750" algn="l">
              <a:lnSpc>
                <a:spcPct val="135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hammers</a:t>
            </a:r>
          </a:p>
          <a:p>
            <a:pPr marL="1543050" lvl="2" indent="-285750" algn="l">
              <a:lnSpc>
                <a:spcPct val="135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chisels for cutting stone</a:t>
            </a:r>
          </a:p>
          <a:p>
            <a:pPr marL="1543050" lvl="2" indent="-285750" algn="l">
              <a:lnSpc>
                <a:spcPct val="135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stone polishers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09700" y="1944195"/>
            <a:ext cx="7391400" cy="445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pottery is predominantly of</a:t>
            </a:r>
          </a:p>
          <a:p>
            <a:pPr algn="l">
              <a:lnSpc>
                <a:spcPct val="70000"/>
              </a:lnSpc>
            </a:pPr>
            <a:endParaRPr lang="en-US" sz="2800" b="1" dirty="0">
              <a:latin typeface="Verdana" pitchFamily="34" charset="0"/>
            </a:endParaRPr>
          </a:p>
          <a:p>
            <a:pPr marL="971550" lvl="1" indent="-342900" algn="l">
              <a:lnSpc>
                <a:spcPct val="150000"/>
              </a:lnSpc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polychrome and negative decorations</a:t>
            </a:r>
          </a:p>
          <a:p>
            <a:pPr marL="971550" lvl="1" indent="-342900" algn="l">
              <a:lnSpc>
                <a:spcPct val="150000"/>
              </a:lnSpc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with fresco-style painting</a:t>
            </a:r>
          </a:p>
          <a:p>
            <a:pPr marL="971550" lvl="1" indent="-342900" algn="l">
              <a:lnSpc>
                <a:spcPct val="150000"/>
              </a:lnSpc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ornamental supports</a:t>
            </a:r>
          </a:p>
          <a:p>
            <a:pPr marL="971550" lvl="1" indent="-342900" algn="l">
              <a:lnSpc>
                <a:spcPct val="150000"/>
              </a:lnSpc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painting outlined by incisions</a:t>
            </a:r>
          </a:p>
          <a:p>
            <a:pPr marL="971550" lvl="1" indent="-342900" algn="l">
              <a:lnSpc>
                <a:spcPct val="150000"/>
              </a:lnSpc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ring </a:t>
            </a:r>
            <a:r>
              <a:rPr lang="en-US" sz="2400" b="1" dirty="0" smtClean="0">
                <a:latin typeface="Verdana" pitchFamily="34" charset="0"/>
              </a:rPr>
              <a:t>bases</a:t>
            </a:r>
            <a:endParaRPr lang="en-US" sz="2800" b="1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09700" y="2819400"/>
            <a:ext cx="7391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Verdana" pitchFamily="34" charset="0"/>
              </a:rPr>
              <a:t>The </a:t>
            </a:r>
            <a:r>
              <a:rPr lang="en-US" b="1" dirty="0">
                <a:latin typeface="Verdana" pitchFamily="34" charset="0"/>
              </a:rPr>
              <a:t>pottery of </a:t>
            </a:r>
            <a:r>
              <a:rPr lang="en-US" b="1" dirty="0" err="1">
                <a:latin typeface="Verdana" pitchFamily="34" charset="0"/>
              </a:rPr>
              <a:t>Chupícuaro</a:t>
            </a:r>
            <a:r>
              <a:rPr lang="en-US" b="1" dirty="0">
                <a:latin typeface="Verdana" pitchFamily="34" charset="0"/>
              </a:rPr>
              <a:t>, Guanajuato, is outstanding for this period and influenced the ceramic ware of other groups</a:t>
            </a:r>
            <a:endParaRPr lang="en-US" b="1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85925" y="6339114"/>
            <a:ext cx="6862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hlinkClick r:id="rId2"/>
              </a:rPr>
              <a:t>http://www.d.umn.edu/cla/faculty/troufs/anth3618/ma_timeline.html#Late_Preclassic</a:t>
            </a:r>
            <a:endParaRPr kumimoji="1" lang="en-US" sz="1200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7353300" y="1295400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2224088"/>
            <a:ext cx="9067800" cy="28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latin typeface="Verdana" pitchFamily="34" charset="0"/>
              </a:rPr>
              <a:t>300 B.C. - A.D. 250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The Maya)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>
                <a:latin typeface="Verdana" pitchFamily="34" charset="0"/>
              </a:rPr>
              <a:t>400 B.C. – A.D. 150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Mexico)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>
                <a:latin typeface="Verdana" pitchFamily="34" charset="0"/>
              </a:rPr>
              <a:t>300 B.C. – A.D. 1 / 150</a:t>
            </a:r>
          </a:p>
          <a:p>
            <a:pPr>
              <a:lnSpc>
                <a:spcPct val="130000"/>
              </a:lnSpc>
            </a:pPr>
            <a:endParaRPr lang="en-US" sz="3600" b="1" dirty="0"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409700" y="2209800"/>
            <a:ext cx="7391400" cy="40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Verdana" pitchFamily="34" charset="0"/>
              </a:rPr>
              <a:t>with the appearance of small ceremonial centers and temple bases the worship of certain deities begins and a priestly caste emerges</a:t>
            </a:r>
          </a:p>
          <a:p>
            <a:pPr>
              <a:lnSpc>
                <a:spcPct val="60000"/>
              </a:lnSpc>
            </a:pPr>
            <a:endParaRPr lang="en-US" sz="2800" b="1" dirty="0">
              <a:latin typeface="Verdana" pitchFamily="34" charset="0"/>
            </a:endParaRPr>
          </a:p>
          <a:p>
            <a:pPr marL="900113" lvl="1" indent="-328613" algn="l">
              <a:lnSpc>
                <a:spcPct val="90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including the belief in </a:t>
            </a:r>
            <a:r>
              <a:rPr lang="en-US" sz="2000" b="1" dirty="0" err="1">
                <a:latin typeface="Verdana" pitchFamily="34" charset="0"/>
              </a:rPr>
              <a:t>Huehueteotl</a:t>
            </a:r>
            <a:endParaRPr lang="en-US" sz="2000" b="1" dirty="0">
              <a:latin typeface="Verdana" pitchFamily="34" charset="0"/>
            </a:endParaRPr>
          </a:p>
          <a:p>
            <a:pPr marL="800100" lvl="1" indent="-228600" algn="l">
              <a:lnSpc>
                <a:spcPct val="60000"/>
              </a:lnSpc>
            </a:pPr>
            <a:r>
              <a:rPr lang="en-US" sz="2000" b="1" dirty="0">
                <a:latin typeface="Verdana" pitchFamily="34" charset="0"/>
              </a:rPr>
              <a:t> </a:t>
            </a:r>
          </a:p>
          <a:p>
            <a:pPr marL="1363663" lvl="2" indent="-334963" algn="l">
              <a:lnSpc>
                <a:spcPct val="110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god of fire</a:t>
            </a:r>
          </a:p>
          <a:p>
            <a:pPr marL="1363663" lvl="2" indent="-334963" algn="l">
              <a:lnSpc>
                <a:spcPct val="7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1363663" lvl="2" indent="-334963" algn="l">
              <a:lnSpc>
                <a:spcPct val="80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hunchback who carried a brazier on his back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409700" y="2209800"/>
            <a:ext cx="7391400" cy="40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with the appearance of small ceremonial centers and temple bases the </a:t>
            </a:r>
            <a:r>
              <a:rPr lang="en-US" sz="2800" b="1" dirty="0">
                <a:latin typeface="Verdana" pitchFamily="34" charset="0"/>
              </a:rPr>
              <a:t>worship of certain deities </a:t>
            </a:r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begins and a priestly caste emerges</a:t>
            </a:r>
          </a:p>
          <a:p>
            <a:pPr>
              <a:lnSpc>
                <a:spcPct val="60000"/>
              </a:lnSpc>
            </a:pPr>
            <a:endParaRPr lang="en-US" sz="2800" b="1" dirty="0">
              <a:latin typeface="Verdana" pitchFamily="34" charset="0"/>
            </a:endParaRPr>
          </a:p>
          <a:p>
            <a:pPr marL="900113" lvl="1" indent="-328613" algn="l">
              <a:lnSpc>
                <a:spcPct val="90000"/>
              </a:lnSpc>
              <a:buFontTx/>
              <a:buChar char="•"/>
            </a:pPr>
            <a:r>
              <a:rPr lang="en-US" sz="2000" b="1" dirty="0">
                <a:solidFill>
                  <a:srgbClr val="FFEB99"/>
                </a:solidFill>
                <a:latin typeface="Verdana" pitchFamily="34" charset="0"/>
              </a:rPr>
              <a:t>including the belief in </a:t>
            </a:r>
            <a:r>
              <a:rPr lang="en-US" sz="2000" b="1" dirty="0" err="1">
                <a:latin typeface="Verdana" pitchFamily="34" charset="0"/>
              </a:rPr>
              <a:t>Huehueteotl</a:t>
            </a:r>
            <a:endParaRPr lang="en-US" sz="2000" b="1" dirty="0">
              <a:latin typeface="Verdana" pitchFamily="34" charset="0"/>
            </a:endParaRPr>
          </a:p>
          <a:p>
            <a:pPr marL="800100" lvl="1" indent="-228600" algn="l">
              <a:lnSpc>
                <a:spcPct val="60000"/>
              </a:lnSpc>
            </a:pPr>
            <a:r>
              <a:rPr lang="en-US" sz="2000" b="1" dirty="0">
                <a:latin typeface="Verdana" pitchFamily="34" charset="0"/>
              </a:rPr>
              <a:t> </a:t>
            </a:r>
          </a:p>
          <a:p>
            <a:pPr marL="1363663" lvl="2" indent="-334963" algn="l">
              <a:lnSpc>
                <a:spcPct val="110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god of fire</a:t>
            </a:r>
          </a:p>
          <a:p>
            <a:pPr marL="1363663" lvl="2" indent="-334963" algn="l">
              <a:lnSpc>
                <a:spcPct val="7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1363663" lvl="2" indent="-334963" algn="l">
              <a:lnSpc>
                <a:spcPct val="80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hunchback who carried a brazier on his back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29" name="Oval 5"/>
          <p:cNvSpPr>
            <a:spLocks noChangeArrowheads="1"/>
          </p:cNvSpPr>
          <p:nvPr/>
        </p:nvSpPr>
        <p:spPr bwMode="auto">
          <a:xfrm>
            <a:off x="4448628" y="2594430"/>
            <a:ext cx="1104900" cy="609600"/>
          </a:xfrm>
          <a:prstGeom prst="ellips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409700" y="3261920"/>
            <a:ext cx="7391400" cy="21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Verdana" pitchFamily="34" charset="0"/>
              </a:rPr>
              <a:t>architecture evolved fairly rapidly</a:t>
            </a:r>
          </a:p>
          <a:p>
            <a:pPr>
              <a:lnSpc>
                <a:spcPct val="120000"/>
              </a:lnSpc>
            </a:pPr>
            <a:endParaRPr lang="en-US" sz="2000" b="1" dirty="0">
              <a:latin typeface="Verdana" pitchFamily="34" charset="0"/>
            </a:endParaRPr>
          </a:p>
          <a:p>
            <a:pPr marL="1143000" lvl="1" indent="-571500" algn="l">
              <a:lnSpc>
                <a:spcPct val="120000"/>
              </a:lnSpc>
              <a:buFontTx/>
              <a:buAutoNum type="arabicPeriod"/>
            </a:pPr>
            <a:r>
              <a:rPr lang="en-US" sz="2400" b="1" dirty="0">
                <a:latin typeface="Verdana" pitchFamily="34" charset="0"/>
              </a:rPr>
              <a:t>began with platforms and huts</a:t>
            </a:r>
            <a:r>
              <a:rPr lang="en-US" sz="2800" b="1" dirty="0">
                <a:latin typeface="Verdana" pitchFamily="34" charset="0"/>
              </a:rPr>
              <a:t/>
            </a:r>
            <a:br>
              <a:rPr lang="en-US" sz="2800" b="1" dirty="0">
                <a:latin typeface="Verdana" pitchFamily="34" charset="0"/>
              </a:rPr>
            </a:br>
            <a:r>
              <a:rPr lang="en-US" sz="2400" b="1" dirty="0">
                <a:latin typeface="Verdana" pitchFamily="34" charset="0"/>
              </a:rPr>
              <a:t>(Cerro de </a:t>
            </a:r>
            <a:r>
              <a:rPr lang="en-US" sz="2400" b="1" dirty="0" err="1">
                <a:latin typeface="Verdana" pitchFamily="34" charset="0"/>
              </a:rPr>
              <a:t>Tepalcate</a:t>
            </a:r>
            <a:r>
              <a:rPr lang="en-US" sz="2400" b="1" dirty="0">
                <a:latin typeface="Verdana" pitchFamily="34" charset="0"/>
              </a:rPr>
              <a:t>)</a:t>
            </a:r>
          </a:p>
          <a:p>
            <a:pPr marL="1143000" lvl="1" indent="-571500" algn="l"/>
            <a:endParaRPr lang="en-US" sz="2400" b="1" dirty="0"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409700" y="2914233"/>
            <a:ext cx="739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sz="2800" b="1" dirty="0">
                <a:latin typeface="Verdana" pitchFamily="34" charset="0"/>
              </a:rPr>
              <a:t>architecture evolved fairly rapidly</a:t>
            </a:r>
          </a:p>
          <a:p>
            <a:pPr marL="457200" indent="-457200">
              <a:lnSpc>
                <a:spcPct val="120000"/>
              </a:lnSpc>
            </a:pPr>
            <a:endParaRPr lang="en-US" sz="2000" b="1" dirty="0">
              <a:latin typeface="Verdana" pitchFamily="34" charset="0"/>
            </a:endParaRPr>
          </a:p>
          <a:p>
            <a:pPr marL="1143000" lvl="1" indent="-571500" algn="l">
              <a:lnSpc>
                <a:spcPct val="120000"/>
              </a:lnSpc>
              <a:buFontTx/>
              <a:buAutoNum type="arabicPeriod" startAt="2"/>
            </a:pPr>
            <a:r>
              <a:rPr lang="en-US" sz="2000" b="1" dirty="0">
                <a:latin typeface="Verdana" pitchFamily="34" charset="0"/>
              </a:rPr>
              <a:t>followed by superposing of platforms</a:t>
            </a:r>
          </a:p>
          <a:p>
            <a:pPr marL="1143000" lvl="1" indent="-571500" algn="l">
              <a:lnSpc>
                <a:spcPct val="50000"/>
              </a:lnSpc>
              <a:buFontTx/>
              <a:buAutoNum type="arabicPeriod" startAt="2"/>
            </a:pPr>
            <a:endParaRPr lang="en-US" sz="2800" b="1" dirty="0">
              <a:latin typeface="Verdana" pitchFamily="34" charset="0"/>
            </a:endParaRPr>
          </a:p>
          <a:p>
            <a:pPr marL="1714500" lvl="2" indent="-457200" algn="l">
              <a:lnSpc>
                <a:spcPct val="120000"/>
              </a:lnSpc>
              <a:buFontTx/>
              <a:buChar char="•"/>
            </a:pPr>
            <a:r>
              <a:rPr lang="en-US" sz="2000" b="1" i="1" dirty="0">
                <a:latin typeface="Verdana" pitchFamily="34" charset="0"/>
              </a:rPr>
              <a:t>e.g.</a:t>
            </a:r>
            <a:r>
              <a:rPr lang="en-US" sz="2000" b="1" dirty="0">
                <a:latin typeface="Verdana" pitchFamily="34" charset="0"/>
              </a:rPr>
              <a:t>, 1</a:t>
            </a:r>
            <a:r>
              <a:rPr lang="en-US" sz="2000" b="1" baseline="30000" dirty="0">
                <a:latin typeface="Verdana" pitchFamily="34" charset="0"/>
              </a:rPr>
              <a:t>st</a:t>
            </a:r>
            <a:r>
              <a:rPr lang="en-US" sz="2000" b="1" dirty="0">
                <a:latin typeface="Verdana" pitchFamily="34" charset="0"/>
              </a:rPr>
              <a:t> steps of </a:t>
            </a:r>
            <a:r>
              <a:rPr lang="en-US" sz="2000" b="1" dirty="0" err="1">
                <a:latin typeface="Verdana" pitchFamily="34" charset="0"/>
              </a:rPr>
              <a:t>Cuicuilco</a:t>
            </a:r>
            <a:endParaRPr lang="en-US" sz="2000" b="1" dirty="0">
              <a:latin typeface="Verdana" pitchFamily="34" charset="0"/>
            </a:endParaRPr>
          </a:p>
          <a:p>
            <a:pPr marL="1714500" lvl="2" indent="-457200" algn="l">
              <a:lnSpc>
                <a:spcPct val="7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1714500" lvl="2" indent="-457200" algn="l">
              <a:lnSpc>
                <a:spcPct val="120000"/>
              </a:lnSpc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first build on a circular plan, first in clay in later in stone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ui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563"/>
            <a:ext cx="96615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51338" y="6172200"/>
            <a:ext cx="155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dirty="0" err="1">
                <a:solidFill>
                  <a:srgbClr val="FFFFFF"/>
                </a:solidFill>
              </a:rPr>
              <a:t>Cuicuilco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85925" y="6339114"/>
            <a:ext cx="6862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hlinkClick r:id="rId2"/>
              </a:rPr>
              <a:t>http://www.d.umn.edu/cla/faculty/troufs/anth3618/ma_timeline.html#Late_Preclassic</a:t>
            </a:r>
            <a:endParaRPr kumimoji="1" lang="en-US" sz="1200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7382328" y="1524000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409700" y="2697301"/>
            <a:ext cx="7391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>
              <a:latin typeface="Verdana" pitchFamily="34" charset="0"/>
            </a:endParaRPr>
          </a:p>
          <a:p>
            <a:pPr marL="1028700" lvl="1" indent="-457200" algn="l"/>
            <a:r>
              <a:rPr lang="en-US" sz="2800" b="1" dirty="0">
                <a:latin typeface="Verdana" pitchFamily="34" charset="0"/>
              </a:rPr>
              <a:t>3. followed by pyramidal bases</a:t>
            </a:r>
          </a:p>
          <a:p>
            <a:pPr marL="1028700" lvl="1" indent="-457200" algn="l"/>
            <a:endParaRPr lang="en-US" sz="2800" b="1" dirty="0">
              <a:latin typeface="Verdana" pitchFamily="34" charset="0"/>
            </a:endParaRPr>
          </a:p>
          <a:p>
            <a:pPr marL="1028700" lvl="1" indent="-457200" algn="l"/>
            <a:r>
              <a:rPr lang="en-US" sz="2800" b="1" dirty="0">
                <a:latin typeface="Verdana" pitchFamily="34" charset="0"/>
              </a:rPr>
              <a:t>	</a:t>
            </a:r>
            <a:r>
              <a:rPr lang="en-US" sz="2400" b="1" dirty="0" smtClean="0">
                <a:latin typeface="Verdana" pitchFamily="34" charset="0"/>
              </a:rPr>
              <a:t>e.g</a:t>
            </a:r>
            <a:r>
              <a:rPr lang="en-US" sz="2400" b="1" dirty="0">
                <a:latin typeface="Verdana" pitchFamily="34" charset="0"/>
              </a:rPr>
              <a:t>., </a:t>
            </a:r>
            <a:r>
              <a:rPr lang="en-US" sz="2400" b="1" dirty="0" err="1">
                <a:latin typeface="Verdana" pitchFamily="34" charset="0"/>
              </a:rPr>
              <a:t>Tlapacoya</a:t>
            </a:r>
            <a:endParaRPr lang="en-US" sz="2400" b="1" dirty="0">
              <a:latin typeface="Verdana" pitchFamily="34" charset="0"/>
            </a:endParaRPr>
          </a:p>
          <a:p>
            <a:pPr marL="1028700" lvl="1" indent="-457200" algn="l"/>
            <a:endParaRPr lang="en-US" sz="2800" b="1" dirty="0">
              <a:latin typeface="Verdana" pitchFamily="34" charset="0"/>
            </a:endParaRPr>
          </a:p>
          <a:p>
            <a:pPr marL="1028700" lvl="1" indent="-457200" algn="l"/>
            <a:r>
              <a:rPr lang="en-US" sz="2400" b="1" dirty="0">
                <a:latin typeface="Verdana" pitchFamily="34" charset="0"/>
              </a:rPr>
              <a:t>	</a:t>
            </a:r>
            <a:r>
              <a:rPr lang="en-US" sz="2000" b="1" dirty="0" smtClean="0">
                <a:latin typeface="Verdana" pitchFamily="34" charset="0"/>
              </a:rPr>
              <a:t>(</a:t>
            </a:r>
            <a:r>
              <a:rPr lang="en-US" sz="2000" b="1" dirty="0">
                <a:latin typeface="Verdana" pitchFamily="34" charset="0"/>
              </a:rPr>
              <a:t>influenced Teotihuacán’s builders of the</a:t>
            </a:r>
          </a:p>
          <a:p>
            <a:pPr marL="1028700" lvl="1" indent="-457200" algn="l"/>
            <a:r>
              <a:rPr lang="en-US" sz="2000" b="1" dirty="0">
                <a:latin typeface="Verdana" pitchFamily="34" charset="0"/>
              </a:rPr>
              <a:t>	</a:t>
            </a:r>
            <a:r>
              <a:rPr lang="en-US" sz="2000" b="1" dirty="0" smtClean="0">
                <a:latin typeface="Verdana" pitchFamily="34" charset="0"/>
              </a:rPr>
              <a:t>Pyramid </a:t>
            </a:r>
            <a:r>
              <a:rPr lang="en-US" sz="2000" b="1" dirty="0">
                <a:latin typeface="Verdana" pitchFamily="34" charset="0"/>
              </a:rPr>
              <a:t>of the Sun and the Pyramid of the </a:t>
            </a:r>
            <a:r>
              <a:rPr lang="en-US" sz="2000" b="1" dirty="0" smtClean="0">
                <a:latin typeface="Verdana" pitchFamily="34" charset="0"/>
              </a:rPr>
              <a:t>Moon</a:t>
            </a:r>
            <a:r>
              <a:rPr lang="en-US" sz="2000" b="1" dirty="0">
                <a:latin typeface="Verdana" pitchFamily="34" charset="0"/>
              </a:rPr>
              <a:t>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409700" y="2323505"/>
            <a:ext cx="73914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Verdana" pitchFamily="34" charset="0"/>
              </a:rPr>
              <a:t>small circular structure at </a:t>
            </a:r>
            <a:r>
              <a:rPr lang="en-US" sz="2800" b="1" dirty="0" err="1">
                <a:latin typeface="Verdana" pitchFamily="34" charset="0"/>
              </a:rPr>
              <a:t>Cuicuilco</a:t>
            </a:r>
            <a:endParaRPr lang="en-US" sz="2800" b="1" dirty="0">
              <a:latin typeface="Verdana" pitchFamily="34" charset="0"/>
            </a:endParaRPr>
          </a:p>
          <a:p>
            <a:pPr algn="l">
              <a:lnSpc>
                <a:spcPct val="50000"/>
              </a:lnSpc>
            </a:pPr>
            <a:endParaRPr lang="en-US" sz="2800" b="1" dirty="0">
              <a:latin typeface="Verdana" pitchFamily="34" charset="0"/>
            </a:endParaRPr>
          </a:p>
          <a:p>
            <a:pPr>
              <a:lnSpc>
                <a:spcPct val="50000"/>
              </a:lnSpc>
            </a:pPr>
            <a:endParaRPr lang="en-US" sz="2400" b="1" dirty="0">
              <a:latin typeface="Verdana" pitchFamily="34" charset="0"/>
            </a:endParaRPr>
          </a:p>
          <a:p>
            <a:pPr marL="885825" lvl="1" indent="-314325" algn="l"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built by superposing great basalt slabs, forming a sort of cupola or vaulted enclosure</a:t>
            </a:r>
          </a:p>
          <a:p>
            <a:pPr marL="885825" lvl="1" indent="-314325" algn="l">
              <a:lnSpc>
                <a:spcPct val="5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885825" lvl="1" indent="-314325" algn="l">
              <a:lnSpc>
                <a:spcPct val="5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885825" lvl="1" indent="-314325" algn="l"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has an entrance passage</a:t>
            </a:r>
          </a:p>
          <a:p>
            <a:pPr marL="885825" lvl="1" indent="-314325" algn="l">
              <a:lnSpc>
                <a:spcPct val="5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885825" lvl="1" indent="-314325" algn="l">
              <a:lnSpc>
                <a:spcPct val="5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885825" lvl="1" indent="-314325" algn="l"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inner walls are painted with spiral or serpentine designs in red</a:t>
            </a:r>
          </a:p>
          <a:p>
            <a:pPr marL="885825" lvl="1" indent="-314325" algn="l">
              <a:lnSpc>
                <a:spcPct val="5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885825" lvl="1" indent="-314325" algn="l">
              <a:lnSpc>
                <a:spcPct val="5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885825" lvl="1" indent="-314325" algn="l"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probably used for religious ceremonies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ui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8305800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351338" y="6172200"/>
            <a:ext cx="155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dirty="0" err="1">
                <a:solidFill>
                  <a:srgbClr val="FFFFFF"/>
                </a:solidFill>
              </a:rPr>
              <a:t>Cuicuilco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309586" y="6307109"/>
            <a:ext cx="5631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  <a:hlinkClick r:id="rId2"/>
              </a:rPr>
              <a:t>http://weber.ucsd.edu/~dkjordan/arch/mexchron.html#LPC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990600"/>
            <a:ext cx="7772400" cy="48577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ui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5425"/>
            <a:ext cx="8915400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51338" y="6172200"/>
            <a:ext cx="155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dirty="0" err="1">
                <a:solidFill>
                  <a:srgbClr val="FFFFFF"/>
                </a:solidFill>
              </a:rPr>
              <a:t>Cuicuilco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485900" y="3434679"/>
            <a:ext cx="731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Teotihuacán I (</a:t>
            </a:r>
            <a:r>
              <a:rPr lang="en-US" sz="2400" b="1" i="1" dirty="0" err="1">
                <a:latin typeface="Verdana" pitchFamily="34" charset="0"/>
              </a:rPr>
              <a:t>Tzacualli</a:t>
            </a:r>
            <a:r>
              <a:rPr lang="en-US" sz="2400" b="1" dirty="0">
                <a:latin typeface="Verdana" pitchFamily="34" charset="0"/>
              </a:rPr>
              <a:t> phase)</a:t>
            </a: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Monte </a:t>
            </a:r>
            <a:r>
              <a:rPr lang="en-US" sz="2400" b="1" dirty="0" err="1">
                <a:latin typeface="Verdana" pitchFamily="34" charset="0"/>
              </a:rPr>
              <a:t>Albán</a:t>
            </a:r>
            <a:r>
              <a:rPr lang="en-US" sz="2400" b="1" dirty="0">
                <a:latin typeface="Verdana" pitchFamily="34" charset="0"/>
              </a:rPr>
              <a:t> II</a:t>
            </a: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Chupicuaro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Cuicuilco</a:t>
            </a:r>
            <a:r>
              <a:rPr lang="en-US" sz="2400" b="1" dirty="0">
                <a:latin typeface="Verdana" pitchFamily="34" charset="0"/>
              </a:rPr>
              <a:t> </a:t>
            </a: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Early </a:t>
            </a:r>
            <a:r>
              <a:rPr lang="en-US" sz="2400" b="1" dirty="0" err="1">
                <a:latin typeface="Verdana" pitchFamily="34" charset="0"/>
              </a:rPr>
              <a:t>Tres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Zapotes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Tikál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Dzibilchaltún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485900" y="1873250"/>
            <a:ext cx="7315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Late </a:t>
            </a:r>
            <a:r>
              <a:rPr lang="en-US" b="1" dirty="0" err="1">
                <a:latin typeface="Verdana" pitchFamily="34" charset="0"/>
              </a:rPr>
              <a:t>Preclassic</a:t>
            </a:r>
            <a:r>
              <a:rPr lang="en-US" b="1" dirty="0">
                <a:latin typeface="Verdana" pitchFamily="34" charset="0"/>
              </a:rPr>
              <a:t> Sites begin to multiply rapidly and include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409700" y="2765215"/>
            <a:ext cx="7391400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La </a:t>
            </a:r>
            <a:r>
              <a:rPr lang="en-US" sz="2400" b="1" dirty="0" err="1">
                <a:latin typeface="Verdana" pitchFamily="34" charset="0"/>
              </a:rPr>
              <a:t>Mojarra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Tlapacoya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Izapan</a:t>
            </a:r>
            <a:r>
              <a:rPr lang="en-US" sz="2400" b="1" dirty="0">
                <a:latin typeface="Verdana" pitchFamily="34" charset="0"/>
              </a:rPr>
              <a:t> styles </a:t>
            </a: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Edzná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Early </a:t>
            </a:r>
            <a:r>
              <a:rPr lang="en-US" sz="2400" b="1" dirty="0" err="1">
                <a:latin typeface="Verdana" pitchFamily="34" charset="0"/>
              </a:rPr>
              <a:t>Remojadas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Ticomán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4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Miraflores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Late Preclassic Sites </a:t>
            </a:r>
            <a:r>
              <a:rPr lang="en-US" b="1" dirty="0" smtClean="0">
                <a:solidFill>
                  <a:srgbClr val="FFEB99"/>
                </a:solidFill>
                <a:latin typeface="Verdana" pitchFamily="34" charset="0"/>
              </a:rPr>
              <a:t>include: </a:t>
            </a:r>
            <a:endParaRPr lang="en-US" i="1" dirty="0">
              <a:solidFill>
                <a:srgbClr val="FFEB99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485900" y="3065463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2" algn="l">
              <a:lnSpc>
                <a:spcPct val="15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Miraflores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50000"/>
              </a:lnSpc>
              <a:tabLst>
                <a:tab pos="857250" algn="l"/>
              </a:tabLst>
            </a:pPr>
            <a:r>
              <a:rPr lang="en-US" sz="2400" b="1" dirty="0" err="1">
                <a:latin typeface="Verdana" pitchFamily="34" charset="0"/>
              </a:rPr>
              <a:t>Chikanel</a:t>
            </a:r>
            <a:endParaRPr lang="en-US" sz="2400" b="1" dirty="0">
              <a:latin typeface="Verdana" pitchFamily="34" charset="0"/>
            </a:endParaRPr>
          </a:p>
          <a:p>
            <a:pPr marL="971550" lvl="2" algn="l">
              <a:lnSpc>
                <a:spcPct val="150000"/>
              </a:lnSpc>
              <a:tabLst>
                <a:tab pos="857250" algn="l"/>
              </a:tabLst>
            </a:pPr>
            <a:r>
              <a:rPr lang="en-US" sz="2400" b="1" dirty="0">
                <a:latin typeface="Verdana" pitchFamily="34" charset="0"/>
              </a:rPr>
              <a:t>Santa Clara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Late </a:t>
            </a:r>
            <a:r>
              <a:rPr lang="en-US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 Sites include: </a:t>
            </a:r>
            <a:endParaRPr lang="en-US" i="1" dirty="0">
              <a:solidFill>
                <a:srgbClr val="FFEB99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391400" cy="523220"/>
          </a:xfrm>
        </p:spPr>
        <p:txBody>
          <a:bodyPr wrap="square">
            <a:spAutoFit/>
          </a:bodyPr>
          <a:lstStyle/>
          <a:p>
            <a:r>
              <a:rPr lang="en-US" sz="2800" dirty="0" smtClean="0"/>
              <a:t>Late </a:t>
            </a:r>
            <a:r>
              <a:rPr lang="en-US" sz="2800" dirty="0" err="1" smtClean="0"/>
              <a:t>Preclassic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85800" y="1965325"/>
            <a:ext cx="9067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b="1" dirty="0" err="1">
                <a:latin typeface="Verdana" pitchFamily="34" charset="0"/>
              </a:rPr>
              <a:t>Protoclassic</a:t>
            </a:r>
            <a:r>
              <a:rPr lang="en-US" sz="4000" b="1" dirty="0">
                <a:solidFill>
                  <a:srgbClr val="B2B2B2"/>
                </a:solidFill>
                <a:latin typeface="Verdana" pitchFamily="34" charset="0"/>
              </a:rPr>
              <a:t> </a:t>
            </a:r>
            <a:r>
              <a:rPr lang="en-US" sz="4000" b="1" dirty="0">
                <a:latin typeface="Verdana" pitchFamily="34" charset="0"/>
              </a:rPr>
              <a:t>?</a:t>
            </a:r>
          </a:p>
          <a:p>
            <a:pPr marL="342900" indent="-342900"/>
            <a:endParaRPr lang="en-US" sz="4000" b="1" dirty="0">
              <a:solidFill>
                <a:srgbClr val="B2B2B2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 dirty="0">
                <a:solidFill>
                  <a:srgbClr val="FFEB99"/>
                </a:solidFill>
                <a:latin typeface="Verdana" pitchFamily="34" charset="0"/>
              </a:rPr>
              <a:t>Late </a:t>
            </a:r>
            <a:r>
              <a:rPr lang="en-US" sz="4000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rgbClr val="FFEB99"/>
              </a:solidFill>
              <a:latin typeface="Verdana" pitchFamily="34" charset="0"/>
            </a:endParaRPr>
          </a:p>
          <a:p>
            <a:pPr marL="342900" indent="-342900"/>
            <a:endParaRPr lang="en-US" sz="4000" b="1" dirty="0">
              <a:solidFill>
                <a:srgbClr val="FFEB99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 dirty="0">
                <a:solidFill>
                  <a:srgbClr val="FFEB99"/>
                </a:solidFill>
                <a:latin typeface="Verdana" pitchFamily="34" charset="0"/>
              </a:rPr>
              <a:t>Middle </a:t>
            </a:r>
            <a:r>
              <a:rPr lang="en-US" sz="4000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rgbClr val="FFEB99"/>
              </a:solidFill>
              <a:latin typeface="Verdana" pitchFamily="34" charset="0"/>
            </a:endParaRPr>
          </a:p>
          <a:p>
            <a:pPr marL="342900" indent="-342900"/>
            <a:endParaRPr lang="en-US" sz="4000" b="1" dirty="0">
              <a:solidFill>
                <a:srgbClr val="FFEB99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 dirty="0">
                <a:solidFill>
                  <a:srgbClr val="FFEB99"/>
                </a:solidFill>
                <a:latin typeface="Verdana" pitchFamily="34" charset="0"/>
              </a:rPr>
              <a:t>Early </a:t>
            </a:r>
            <a:r>
              <a:rPr lang="en-US" sz="4000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endParaRPr lang="en-US" b="1" dirty="0">
              <a:solidFill>
                <a:srgbClr val="FFEB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19780"/>
            <a:ext cx="7315200" cy="523220"/>
          </a:xfrm>
        </p:spPr>
        <p:txBody>
          <a:bodyPr wrap="square">
            <a:spAutoFit/>
          </a:bodyPr>
          <a:lstStyle/>
          <a:p>
            <a:r>
              <a:rPr lang="en-US" sz="2800" dirty="0" err="1" smtClean="0"/>
              <a:t>Protoclassic</a:t>
            </a:r>
            <a:r>
              <a:rPr lang="en-US" sz="2800" dirty="0" smtClean="0"/>
              <a:t> Stage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485900" y="1887046"/>
            <a:ext cx="7315200" cy="454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Verdana" pitchFamily="34" charset="0"/>
              </a:rPr>
              <a:t>200 B.C. – A.D. 200</a:t>
            </a:r>
          </a:p>
          <a:p>
            <a:pPr>
              <a:lnSpc>
                <a:spcPct val="50000"/>
              </a:lnSpc>
            </a:pPr>
            <a:endParaRPr lang="en-US" sz="3600" b="1" dirty="0">
              <a:latin typeface="Verdana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800" b="1" dirty="0">
                <a:latin typeface="Verdana" pitchFamily="34" charset="0"/>
              </a:rPr>
              <a:t>In the stage which some call the “</a:t>
            </a:r>
            <a:r>
              <a:rPr lang="en-US" sz="2800" b="1" dirty="0" err="1">
                <a:latin typeface="Verdana" pitchFamily="34" charset="0"/>
              </a:rPr>
              <a:t>Protoclassic</a:t>
            </a:r>
            <a:r>
              <a:rPr lang="en-US" sz="2800" b="1" dirty="0">
                <a:latin typeface="Verdana" pitchFamily="34" charset="0"/>
              </a:rPr>
              <a:t>” a number of features which will later distinguish the major </a:t>
            </a:r>
            <a:r>
              <a:rPr lang="en-US" sz="2800" b="1" dirty="0" err="1">
                <a:latin typeface="Verdana" pitchFamily="34" charset="0"/>
              </a:rPr>
              <a:t>Mexoamerican</a:t>
            </a:r>
            <a:r>
              <a:rPr lang="en-US" sz="2800" b="1" dirty="0">
                <a:latin typeface="Verdana" pitchFamily="34" charset="0"/>
              </a:rPr>
              <a:t> civilizations can already be recognized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485900" y="1895212"/>
            <a:ext cx="7315200" cy="46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Verdana" pitchFamily="34" charset="0"/>
              </a:rPr>
              <a:t>200 B.C. – A.D. 200</a:t>
            </a:r>
          </a:p>
          <a:p>
            <a:pPr>
              <a:lnSpc>
                <a:spcPct val="50000"/>
              </a:lnSpc>
            </a:pPr>
            <a:endParaRPr lang="en-US" sz="3600" b="1" dirty="0">
              <a:latin typeface="Verdana" pitchFamily="34" charset="0"/>
            </a:endParaRPr>
          </a:p>
          <a:p>
            <a:pPr algn="l">
              <a:lnSpc>
                <a:spcPct val="140000"/>
              </a:lnSpc>
            </a:pPr>
            <a:r>
              <a:rPr lang="en-US" sz="2800" b="1" dirty="0">
                <a:latin typeface="Verdana" pitchFamily="34" charset="0"/>
              </a:rPr>
              <a:t>These civilizations include . . .  </a:t>
            </a:r>
          </a:p>
          <a:p>
            <a:pPr lvl="3" algn="l">
              <a:lnSpc>
                <a:spcPct val="140000"/>
              </a:lnSpc>
            </a:pPr>
            <a:r>
              <a:rPr lang="en-US" sz="2400" b="1" dirty="0">
                <a:latin typeface="Verdana" pitchFamily="34" charset="0"/>
              </a:rPr>
              <a:t>Maya </a:t>
            </a:r>
          </a:p>
          <a:p>
            <a:pPr lvl="3" algn="l">
              <a:lnSpc>
                <a:spcPct val="140000"/>
              </a:lnSpc>
            </a:pPr>
            <a:r>
              <a:rPr lang="en-US" sz="2400" b="1" dirty="0" err="1">
                <a:latin typeface="Verdana" pitchFamily="34" charset="0"/>
              </a:rPr>
              <a:t>Zapotec</a:t>
            </a:r>
            <a:r>
              <a:rPr lang="en-US" sz="2400" b="1" dirty="0">
                <a:latin typeface="Verdana" pitchFamily="34" charset="0"/>
              </a:rPr>
              <a:t> </a:t>
            </a:r>
          </a:p>
          <a:p>
            <a:pPr lvl="3" algn="l">
              <a:lnSpc>
                <a:spcPct val="140000"/>
              </a:lnSpc>
            </a:pPr>
            <a:r>
              <a:rPr lang="en-US" sz="2400" b="1" dirty="0">
                <a:latin typeface="Verdana" pitchFamily="34" charset="0"/>
              </a:rPr>
              <a:t>Central Veracruz cultures </a:t>
            </a:r>
            <a:r>
              <a:rPr lang="en-US" sz="2400" b="1" dirty="0" smtClean="0">
                <a:latin typeface="Verdana" pitchFamily="34" charset="0"/>
              </a:rPr>
              <a:t>	(</a:t>
            </a:r>
            <a:r>
              <a:rPr lang="en-US" sz="2400" b="1" dirty="0" err="1">
                <a:latin typeface="Verdana" pitchFamily="34" charset="0"/>
              </a:rPr>
              <a:t>Totonac</a:t>
            </a:r>
            <a:r>
              <a:rPr lang="en-US" sz="2400" b="1" dirty="0">
                <a:latin typeface="Verdana" pitchFamily="34" charset="0"/>
              </a:rPr>
              <a:t>)</a:t>
            </a:r>
          </a:p>
          <a:p>
            <a:pPr lvl="3" algn="l">
              <a:lnSpc>
                <a:spcPct val="140000"/>
              </a:lnSpc>
            </a:pPr>
            <a:r>
              <a:rPr lang="en-US" sz="2400" b="1" dirty="0" smtClean="0">
                <a:latin typeface="Verdana" pitchFamily="34" charset="0"/>
              </a:rPr>
              <a:t>	and </a:t>
            </a:r>
            <a:r>
              <a:rPr lang="en-US" sz="2400" b="1" dirty="0">
                <a:latin typeface="Verdana" pitchFamily="34" charset="0"/>
              </a:rPr>
              <a:t>perhaps the </a:t>
            </a:r>
            <a:r>
              <a:rPr lang="en-US" sz="2400" b="1" dirty="0" err="1">
                <a:latin typeface="Verdana" pitchFamily="34" charset="0"/>
              </a:rPr>
              <a:t>Huastec</a:t>
            </a:r>
            <a:r>
              <a:rPr lang="en-US" sz="2400" b="1" dirty="0">
                <a:latin typeface="Verdana" pitchFamily="34" charset="0"/>
              </a:rPr>
              <a:t> </a:t>
            </a:r>
          </a:p>
          <a:p>
            <a:pPr lvl="3" algn="l">
              <a:lnSpc>
                <a:spcPct val="140000"/>
              </a:lnSpc>
            </a:pPr>
            <a:r>
              <a:rPr lang="en-US" sz="2400" b="1" dirty="0">
                <a:latin typeface="Verdana" pitchFamily="34" charset="0"/>
              </a:rPr>
              <a:t>and Teotihuacán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19780"/>
            <a:ext cx="7315200" cy="523220"/>
          </a:xfrm>
        </p:spPr>
        <p:txBody>
          <a:bodyPr wrap="square">
            <a:spAutoFit/>
          </a:bodyPr>
          <a:lstStyle/>
          <a:p>
            <a:r>
              <a:rPr lang="en-US" sz="2800" dirty="0" err="1" smtClean="0"/>
              <a:t>Protoclassic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409700" y="2035175"/>
            <a:ext cx="731520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Verdana" pitchFamily="34" charset="0"/>
              </a:rPr>
              <a:t>. . . among the features are:</a:t>
            </a:r>
          </a:p>
          <a:p>
            <a:pPr>
              <a:lnSpc>
                <a:spcPct val="70000"/>
              </a:lnSpc>
            </a:pPr>
            <a:endParaRPr lang="en-US" sz="1800" b="1" dirty="0">
              <a:latin typeface="Verdana" pitchFamily="34" charset="0"/>
            </a:endParaRPr>
          </a:p>
          <a:p>
            <a:pPr marL="914400" lvl="1" indent="-342900" algn="l"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a precise technique of working stone</a:t>
            </a:r>
          </a:p>
          <a:p>
            <a:pPr marL="914400" lvl="1" indent="-342900" algn="l">
              <a:lnSpc>
                <a:spcPct val="30000"/>
              </a:lnSpc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  <a:p>
            <a:pPr marL="914400" lvl="1" indent="-342900" algn="l">
              <a:lnSpc>
                <a:spcPct val="30000"/>
              </a:lnSpc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  <a:p>
            <a:pPr marL="914400" lvl="1" indent="-342900" algn="l"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the erection of </a:t>
            </a:r>
            <a:r>
              <a:rPr lang="en-US" sz="2400" b="1" dirty="0" err="1">
                <a:latin typeface="Verdana" pitchFamily="34" charset="0"/>
              </a:rPr>
              <a:t>stelae</a:t>
            </a:r>
            <a:r>
              <a:rPr lang="en-US" sz="2400" b="1" dirty="0">
                <a:latin typeface="Verdana" pitchFamily="34" charset="0"/>
              </a:rPr>
              <a:t> and altars associated with them</a:t>
            </a:r>
          </a:p>
          <a:p>
            <a:pPr marL="914400" lvl="1" indent="-342900" algn="l">
              <a:lnSpc>
                <a:spcPct val="30000"/>
              </a:lnSpc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  <a:p>
            <a:pPr marL="914400" lvl="1" indent="-342900" algn="l">
              <a:lnSpc>
                <a:spcPct val="30000"/>
              </a:lnSpc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  <a:p>
            <a:pPr marL="914400" lvl="1" indent="-342900" algn="l"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the calendar and a system of numbering using dots and bars</a:t>
            </a:r>
          </a:p>
          <a:p>
            <a:pPr marL="914400" lvl="1" indent="-342900" algn="l">
              <a:lnSpc>
                <a:spcPct val="30000"/>
              </a:lnSpc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  <a:p>
            <a:pPr marL="914400" lvl="1" indent="-342900" algn="l">
              <a:lnSpc>
                <a:spcPct val="30000"/>
              </a:lnSpc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  <a:p>
            <a:pPr marL="914400" lvl="1" indent="-342900" algn="l"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the god of rain with recognizable attributes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19780"/>
            <a:ext cx="7315200" cy="523220"/>
          </a:xfrm>
        </p:spPr>
        <p:txBody>
          <a:bodyPr wrap="square">
            <a:spAutoFit/>
          </a:bodyPr>
          <a:lstStyle/>
          <a:p>
            <a:r>
              <a:rPr lang="en-US" sz="2800" dirty="0" err="1" smtClean="0"/>
              <a:t>Protoclassic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409700" y="2042886"/>
            <a:ext cx="7315200" cy="387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Verdana" pitchFamily="34" charset="0"/>
              </a:rPr>
              <a:t>. . . also included are:</a:t>
            </a:r>
          </a:p>
          <a:p>
            <a:endParaRPr lang="en-US" sz="2800" b="1" dirty="0">
              <a:latin typeface="Verdana" pitchFamily="34" charset="0"/>
            </a:endParaRPr>
          </a:p>
          <a:p>
            <a:pPr marL="900113" lvl="1" indent="-328613" algn="l">
              <a:buFontTx/>
              <a:buChar char="•"/>
            </a:pPr>
            <a:r>
              <a:rPr lang="en-US" sz="2400" b="1" dirty="0" smtClean="0">
                <a:latin typeface="Verdana" pitchFamily="34" charset="0"/>
              </a:rPr>
              <a:t>fresco-type painting on vessels and tombs</a:t>
            </a:r>
          </a:p>
          <a:p>
            <a:pPr marL="900113" lvl="1" indent="-328613" algn="l">
              <a:lnSpc>
                <a:spcPct val="60000"/>
              </a:lnSpc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  <a:p>
            <a:pPr marL="900113" lvl="1" indent="-328613" algn="l">
              <a:lnSpc>
                <a:spcPct val="30000"/>
              </a:lnSpc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  <a:p>
            <a:pPr marL="900113" lvl="1" indent="-328613" algn="l">
              <a:buFontTx/>
              <a:buChar char="•"/>
            </a:pPr>
            <a:r>
              <a:rPr lang="en-US" sz="2400" b="1" dirty="0" err="1" smtClean="0">
                <a:latin typeface="Verdana" pitchFamily="34" charset="0"/>
              </a:rPr>
              <a:t>tetrapod</a:t>
            </a:r>
            <a:r>
              <a:rPr lang="en-US" sz="2400" b="1" dirty="0" smtClean="0">
                <a:latin typeface="Verdana" pitchFamily="34" charset="0"/>
              </a:rPr>
              <a:t> vessels with </a:t>
            </a:r>
            <a:r>
              <a:rPr lang="en-US" sz="2400" b="1" dirty="0" err="1" smtClean="0">
                <a:latin typeface="Verdana" pitchFamily="34" charset="0"/>
              </a:rPr>
              <a:t>mammiform</a:t>
            </a:r>
            <a:r>
              <a:rPr lang="en-US" sz="2400" b="1" dirty="0" smtClean="0">
                <a:latin typeface="Verdana" pitchFamily="34" charset="0"/>
              </a:rPr>
              <a:t> legs</a:t>
            </a:r>
          </a:p>
          <a:p>
            <a:pPr marL="900113" lvl="1" indent="-328613" algn="l"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  <a:p>
            <a:pPr marL="900113" lvl="1" indent="-328613" algn="l">
              <a:lnSpc>
                <a:spcPct val="0"/>
              </a:lnSpc>
              <a:buFontTx/>
              <a:buChar char="•"/>
            </a:pPr>
            <a:endParaRPr lang="en-US" sz="2400" b="1" dirty="0">
              <a:latin typeface="Verdana" pitchFamily="34" charset="0"/>
            </a:endParaRPr>
          </a:p>
          <a:p>
            <a:pPr marL="900113" lvl="1" indent="-328613" algn="l">
              <a:buFontTx/>
              <a:buChar char="•"/>
            </a:pPr>
            <a:r>
              <a:rPr lang="en-US" sz="2400" b="1" dirty="0">
                <a:latin typeface="Verdana" pitchFamily="34" charset="0"/>
              </a:rPr>
              <a:t>labial and basal moldings on pottery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619780"/>
            <a:ext cx="7315200" cy="523220"/>
          </a:xfrm>
        </p:spPr>
        <p:txBody>
          <a:bodyPr wrap="square">
            <a:spAutoFit/>
          </a:bodyPr>
          <a:lstStyle/>
          <a:p>
            <a:r>
              <a:rPr lang="en-US" sz="2800" dirty="0" err="1" smtClean="0"/>
              <a:t>Protoclassic</a:t>
            </a:r>
            <a:r>
              <a:rPr lang="en-US" sz="2800" dirty="0" smtClean="0"/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 i="1">
              <a:solidFill>
                <a:srgbClr val="FF0000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4400" i="1">
              <a:solidFill>
                <a:srgbClr val="FF0000"/>
              </a:solidFill>
            </a:endParaRPr>
          </a:p>
        </p:txBody>
      </p:sp>
      <p:pic>
        <p:nvPicPr>
          <p:cNvPr id="23556" name="Picture 8" descr="La_Mojarra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3538"/>
            <a:ext cx="9563100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7805738" y="6430963"/>
            <a:ext cx="766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photo by</a:t>
            </a:r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1485900" y="5943600"/>
            <a:ext cx="3001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FF"/>
                </a:solidFill>
              </a:rPr>
              <a:t>Stela</a:t>
            </a:r>
            <a:r>
              <a:rPr lang="en-US" sz="2000" b="1" dirty="0">
                <a:solidFill>
                  <a:srgbClr val="FFFFFF"/>
                </a:solidFill>
              </a:rPr>
              <a:t> I from La </a:t>
            </a:r>
            <a:r>
              <a:rPr lang="en-US" sz="2000" b="1" dirty="0" err="1">
                <a:solidFill>
                  <a:srgbClr val="FFFFFF"/>
                </a:solidFill>
              </a:rPr>
              <a:t>Moharra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454422" y="5471886"/>
            <a:ext cx="2265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University of Minnesota Duluth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799754" y="1828800"/>
            <a:ext cx="5458546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000" b="1" dirty="0">
                <a:solidFill>
                  <a:srgbClr val="FFFFFF"/>
                </a:solidFill>
              </a:rPr>
              <a:t>Ancient Middle America</a:t>
            </a:r>
            <a:br>
              <a:rPr lang="en-US" sz="2000" b="1" dirty="0">
                <a:solidFill>
                  <a:srgbClr val="FFFFFF"/>
                </a:solidFill>
              </a:rPr>
            </a:br>
            <a:endParaRPr lang="en-US" sz="2000" b="1" dirty="0">
              <a:solidFill>
                <a:srgbClr val="FFFFFF"/>
              </a:solidFill>
            </a:endParaRPr>
          </a:p>
          <a:p>
            <a:pPr marL="2400300" indent="-2400300"/>
            <a:endParaRPr lang="en-US" sz="1200" b="1" dirty="0">
              <a:solidFill>
                <a:srgbClr val="FFFFFF"/>
              </a:solidFill>
            </a:endParaRPr>
          </a:p>
          <a:p>
            <a:pPr marL="2400300" indent="-2400300">
              <a:lnSpc>
                <a:spcPct val="130000"/>
              </a:lnSpc>
            </a:pPr>
            <a:r>
              <a:rPr lang="en-US" sz="4400" b="1" i="1" dirty="0">
                <a:solidFill>
                  <a:srgbClr val="FFFFFF"/>
                </a:solidFill>
              </a:rPr>
              <a:t>The </a:t>
            </a:r>
            <a:r>
              <a:rPr lang="en-US" sz="4400" b="1" i="1" dirty="0" smtClean="0">
                <a:solidFill>
                  <a:srgbClr val="FFFFFF"/>
                </a:solidFill>
              </a:rPr>
              <a:t>Late Preclassic</a:t>
            </a:r>
            <a:endParaRPr lang="en-US" sz="4400" b="1" i="1" dirty="0">
              <a:solidFill>
                <a:srgbClr val="FFFFFF"/>
              </a:solidFill>
            </a:endParaRPr>
          </a:p>
          <a:p>
            <a:pPr marL="2400300" indent="-2400300">
              <a:lnSpc>
                <a:spcPct val="150000"/>
              </a:lnSpc>
            </a:pPr>
            <a:endParaRPr lang="en-US" sz="1200" b="1" dirty="0">
              <a:solidFill>
                <a:srgbClr val="FFFFFF"/>
              </a:solidFill>
            </a:endParaRPr>
          </a:p>
          <a:p>
            <a:pPr marL="2400300" indent="-2400300">
              <a:lnSpc>
                <a:spcPct val="15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“Late Formative</a:t>
            </a:r>
            <a:r>
              <a:rPr lang="en-US" sz="2800" b="1" dirty="0">
                <a:solidFill>
                  <a:srgbClr val="FFFFFF"/>
                </a:solidFill>
              </a:rPr>
              <a:t>”</a:t>
            </a:r>
          </a:p>
          <a:p>
            <a:pPr marL="2400300" indent="-2400300">
              <a:lnSpc>
                <a:spcPct val="15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“</a:t>
            </a:r>
            <a:r>
              <a:rPr lang="en-US" sz="2800" b="1" dirty="0" err="1" smtClean="0">
                <a:solidFill>
                  <a:srgbClr val="FFFFFF"/>
                </a:solidFill>
              </a:rPr>
              <a:t>Epi</a:t>
            </a:r>
            <a:r>
              <a:rPr lang="en-US" sz="2800" b="1" dirty="0" smtClean="0">
                <a:solidFill>
                  <a:srgbClr val="FFFFFF"/>
                </a:solidFill>
              </a:rPr>
              <a:t>-Olmec</a:t>
            </a:r>
            <a:r>
              <a:rPr lang="en-US" sz="2800" b="1" dirty="0">
                <a:solidFill>
                  <a:srgbClr val="FFFFFF"/>
                </a:solidFill>
              </a:rPr>
              <a:t>”</a:t>
            </a:r>
          </a:p>
          <a:p>
            <a:pPr marL="2400300" indent="-2400300"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2400300" indent="-2400300"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999946" y="5867400"/>
            <a:ext cx="322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kumimoji="0" lang="en-US" sz="1200" kern="0" dirty="0" smtClean="0">
                <a:solidFill>
                  <a:srgbClr val="FFFFFF"/>
                </a:solidFill>
                <a:latin typeface="Arial"/>
              </a:rPr>
              <a:t>Ancient Middle America</a:t>
            </a:r>
            <a:br>
              <a:rPr kumimoji="0" lang="en-US" sz="1200" kern="0" dirty="0" smtClean="0">
                <a:solidFill>
                  <a:srgbClr val="FFFFFF"/>
                </a:solidFill>
                <a:latin typeface="Arial"/>
              </a:rPr>
            </a:br>
            <a:r>
              <a:rPr kumimoji="0" lang="en-US" sz="1200" kern="0" dirty="0" smtClean="0">
                <a:solidFill>
                  <a:srgbClr val="FFFFFF"/>
                </a:solidFill>
                <a:latin typeface="Arial"/>
              </a:rPr>
              <a:t>Tim Roufs  ©2009-2019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0570" y="2234625"/>
            <a:ext cx="2186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00300" indent="-2400300"/>
            <a:r>
              <a:rPr lang="en-US" b="1" dirty="0" smtClean="0">
                <a:solidFill>
                  <a:srgbClr val="FFFFFF"/>
                </a:solidFill>
              </a:rPr>
              <a:t>End of the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2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4953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485900" y="1752600"/>
            <a:ext cx="71628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i="1" kern="1200">
              <a:solidFill>
                <a:srgbClr val="0C06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500312" y="2391228"/>
            <a:ext cx="738188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4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4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556" name="Picture 8" descr="La_Mojarra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3538"/>
            <a:ext cx="9563100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7805738" y="6430963"/>
            <a:ext cx="766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kern="1200">
                <a:solidFill>
                  <a:srgbClr val="0C0600"/>
                </a:solidFill>
                <a:latin typeface="Arial" charset="0"/>
                <a:ea typeface="+mn-ea"/>
                <a:cs typeface="+mn-cs"/>
              </a:rPr>
              <a:t>photo by</a:t>
            </a:r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1485900" y="5943600"/>
            <a:ext cx="3001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Stela</a:t>
            </a:r>
            <a:r>
              <a:rPr kumimoji="1" lang="en-US" sz="20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I from La </a:t>
            </a:r>
            <a:r>
              <a:rPr kumimoji="1" lang="en-US" sz="2000" b="1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Moharra</a:t>
            </a:r>
            <a:endParaRPr kumimoji="1" lang="en-US" sz="20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495472" y="2564011"/>
            <a:ext cx="272061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24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Continue on to</a:t>
            </a:r>
            <a:endParaRPr kumimoji="1" lang="en-US" sz="28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3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3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5448300" y="3691769"/>
            <a:ext cx="2749471" cy="148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400300" indent="-2400300">
              <a:lnSpc>
                <a:spcPct val="150000"/>
              </a:lnSpc>
            </a:pPr>
            <a:r>
              <a:rPr lang="en-US" sz="3600" b="1" i="1" dirty="0" smtClean="0">
                <a:solidFill>
                  <a:srgbClr val="FFFFFF"/>
                </a:solidFill>
                <a:hlinkClick r:id="rId4"/>
              </a:rPr>
              <a:t>The Classic</a:t>
            </a:r>
            <a:endParaRPr lang="en-US" sz="6600" b="1" i="1" dirty="0" smtClean="0">
              <a:solidFill>
                <a:srgbClr val="FFFFFF"/>
              </a:solidFill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2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4991100" y="5467350"/>
            <a:ext cx="3957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20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Text Box 5"/>
          <p:cNvSpPr txBox="1">
            <a:spLocks noChangeArrowheads="1"/>
          </p:cNvSpPr>
          <p:nvPr/>
        </p:nvSpPr>
        <p:spPr bwMode="auto">
          <a:xfrm>
            <a:off x="6134100" y="5938838"/>
            <a:ext cx="168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4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  <a:hlinkClick r:id="rId5"/>
              </a:rPr>
              <a:t>Tim Roufs</a:t>
            </a:r>
            <a:endParaRPr kumimoji="1" lang="en-US" sz="2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919413" y="3886200"/>
            <a:ext cx="4460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End of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kumimoji="0" lang="en-US" sz="2800" dirty="0">
                <a:solidFill>
                  <a:schemeClr val="tx1"/>
                </a:solidFill>
              </a:rPr>
              <a:t>The Late </a:t>
            </a:r>
            <a:r>
              <a:rPr kumimoji="0" lang="en-US" sz="2800" dirty="0" err="1">
                <a:solidFill>
                  <a:schemeClr val="tx1"/>
                </a:solidFill>
              </a:rPr>
              <a:t>Preclassic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r>
              <a:rPr lang="en-US" sz="2800" i="1" dirty="0">
                <a:solidFill>
                  <a:schemeClr val="tx1"/>
                </a:solidFill>
                <a:hlinkClick r:id="rId2"/>
              </a:rPr>
              <a:t>Continue on to The Classic</a:t>
            </a:r>
            <a:endParaRPr lang="en-US" sz="5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hronology_Co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0" y="609600"/>
            <a:ext cx="3987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17900" y="2895600"/>
            <a:ext cx="3987800" cy="25908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08000"/>
              </a:solidFill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590675" y="3563938"/>
            <a:ext cx="1585913" cy="1538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Verdana" pitchFamily="34" charset="0"/>
              </a:rPr>
              <a:t>Mexico</a:t>
            </a: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(6</a:t>
            </a:r>
            <a:r>
              <a:rPr lang="en-US" sz="1800" b="1" baseline="30000" dirty="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 ed.)</a:t>
            </a:r>
          </a:p>
          <a:p>
            <a:endParaRPr lang="en-US" b="1" dirty="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Page 236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795712" y="3124200"/>
            <a:ext cx="738188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19700" y="2819400"/>
            <a:ext cx="738188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hronology_Co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0" y="609600"/>
            <a:ext cx="3987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400800" y="2895600"/>
            <a:ext cx="1016000" cy="114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808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90675" y="3563938"/>
            <a:ext cx="1585913" cy="1538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Verdana" pitchFamily="34" charset="0"/>
              </a:rPr>
              <a:t>Mexico</a:t>
            </a: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(6</a:t>
            </a:r>
            <a:r>
              <a:rPr lang="en-US" sz="1800" b="1" baseline="30000" dirty="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 ed.)</a:t>
            </a:r>
          </a:p>
          <a:p>
            <a:endParaRPr lang="en-US" b="1" dirty="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Page 236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7" descr="chronology_Preclassi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914400"/>
            <a:ext cx="73152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029"/>
          <p:cNvSpPr>
            <a:spLocks noChangeArrowheads="1"/>
          </p:cNvSpPr>
          <p:nvPr/>
        </p:nvSpPr>
        <p:spPr bwMode="auto">
          <a:xfrm>
            <a:off x="6790872" y="914401"/>
            <a:ext cx="1752600" cy="2133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08000"/>
              </a:solidFill>
            </a:endParaRPr>
          </a:p>
        </p:txBody>
      </p:sp>
      <p:sp>
        <p:nvSpPr>
          <p:cNvPr id="8" name="Oval 1030"/>
          <p:cNvSpPr>
            <a:spLocks noChangeArrowheads="1"/>
          </p:cNvSpPr>
          <p:nvPr/>
        </p:nvSpPr>
        <p:spPr bwMode="auto">
          <a:xfrm>
            <a:off x="4776788" y="962025"/>
            <a:ext cx="1143000" cy="5334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1030"/>
          <p:cNvSpPr>
            <a:spLocks noChangeArrowheads="1"/>
          </p:cNvSpPr>
          <p:nvPr/>
        </p:nvSpPr>
        <p:spPr bwMode="auto">
          <a:xfrm>
            <a:off x="2171700" y="1447800"/>
            <a:ext cx="1143000" cy="762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4642" y="6073522"/>
            <a:ext cx="783431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Verdana" pitchFamily="34" charset="0"/>
              </a:rPr>
              <a:t>Mexico </a:t>
            </a:r>
            <a:r>
              <a:rPr lang="en-US" sz="1800" b="1" dirty="0" smtClean="0">
                <a:solidFill>
                  <a:srgbClr val="FFFFFF"/>
                </a:solidFill>
                <a:latin typeface="Verdana" pitchFamily="34" charset="0"/>
              </a:rPr>
              <a:t>(6</a:t>
            </a:r>
            <a:r>
              <a:rPr lang="en-US" sz="1800" b="1" baseline="30000" dirty="0" smtClean="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800" b="1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ed</a:t>
            </a:r>
            <a:r>
              <a:rPr lang="en-US" sz="1800" b="1" dirty="0" smtClean="0">
                <a:solidFill>
                  <a:srgbClr val="FFFFFF"/>
                </a:solidFill>
                <a:latin typeface="Verdana" pitchFamily="34" charset="0"/>
              </a:rPr>
              <a:t>.) </a:t>
            </a:r>
            <a:r>
              <a:rPr lang="en-US" sz="1600" b="1" dirty="0" smtClean="0">
                <a:solidFill>
                  <a:srgbClr val="FFFFFF"/>
                </a:solidFill>
                <a:latin typeface="Verdana" pitchFamily="34" charset="0"/>
              </a:rPr>
              <a:t>Page </a:t>
            </a: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236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85925" y="6339114"/>
            <a:ext cx="6862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hlinkClick r:id="rId2"/>
              </a:rPr>
              <a:t>http://www.d.umn.edu/cla/faculty/troufs/anth3618/ma_timeline.html#Late_Preclassic</a:t>
            </a:r>
            <a:endParaRPr kumimoji="1" lang="en-US" sz="1200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380743" y="1857828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67814" y="1705428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7367814" y="1476828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7367814" y="1309914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367814" y="1172028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7367814" y="914400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7353300" y="609600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5654</TotalTime>
  <Words>834</Words>
  <Application>Microsoft Office PowerPoint</Application>
  <PresentationFormat>35mm Slides</PresentationFormat>
  <Paragraphs>234</Paragraphs>
  <Slides>51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Contemporary Portrait</vt:lpstr>
      <vt:lpstr>3_Contemporary Portrait</vt:lpstr>
      <vt:lpstr>1_Contemporary Portrait</vt:lpstr>
      <vt:lpstr>5_Contemporary Portrait</vt:lpstr>
      <vt:lpstr>6_Contemporary Portrait</vt:lpstr>
      <vt:lpstr>8_Contemporary Portrait</vt:lpstr>
      <vt:lpstr>2_Contemporary Portrait</vt:lpstr>
      <vt:lpstr>10_Contemporary Portrait</vt:lpstr>
      <vt:lpstr>11_Contemporary Portrait</vt:lpstr>
      <vt:lpstr>4_Contemporary Portrait</vt:lpstr>
      <vt:lpstr>7_Contemporary Portrait</vt:lpstr>
      <vt:lpstr>9_Contemporary Portrait</vt:lpstr>
      <vt:lpstr>PowerPoint Presentation</vt:lpstr>
      <vt:lpstr>PowerPoint Presentation</vt:lpstr>
      <vt:lpstr>Late Preclassic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 Preclassic Stage</vt:lpstr>
      <vt:lpstr>Late Preclassic Stage</vt:lpstr>
      <vt:lpstr>Late Preclassic Stage</vt:lpstr>
      <vt:lpstr>PowerPoint Presentation</vt:lpstr>
      <vt:lpstr>Late Preclassic Stage</vt:lpstr>
      <vt:lpstr>Late Preclassic Stage</vt:lpstr>
      <vt:lpstr>Late Preclassic Stage</vt:lpstr>
      <vt:lpstr>PowerPoint Presentation</vt:lpstr>
      <vt:lpstr>PowerPoint Presentation</vt:lpstr>
      <vt:lpstr>PowerPoint Presentation</vt:lpstr>
      <vt:lpstr>Late Preclassic Stage</vt:lpstr>
      <vt:lpstr>Late Preclassic Stage</vt:lpstr>
      <vt:lpstr>Late Preclassic Stage</vt:lpstr>
      <vt:lpstr>Late Preclassic Stage</vt:lpstr>
      <vt:lpstr>Late Preclassic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 Preclassic Stage</vt:lpstr>
      <vt:lpstr>Late Preclassic Stage</vt:lpstr>
      <vt:lpstr>PowerPoint Presentation</vt:lpstr>
      <vt:lpstr>Late Preclassic Stage</vt:lpstr>
      <vt:lpstr>Late Preclassic Stage</vt:lpstr>
      <vt:lpstr>PowerPoint Presentation</vt:lpstr>
      <vt:lpstr>PowerPoint Presentation</vt:lpstr>
      <vt:lpstr>Late Preclassic Stage</vt:lpstr>
      <vt:lpstr>Late Preclassic Stage</vt:lpstr>
      <vt:lpstr>PowerPoint Presentation</vt:lpstr>
      <vt:lpstr>PowerPoint Presentation</vt:lpstr>
      <vt:lpstr>Late Preclassic Stage</vt:lpstr>
      <vt:lpstr>Late Preclassic Stage</vt:lpstr>
      <vt:lpstr>Late Preclassic Stage</vt:lpstr>
      <vt:lpstr>PowerPoint Presentation</vt:lpstr>
      <vt:lpstr>Protoclassic Stage</vt:lpstr>
      <vt:lpstr>Protoclassic Stage</vt:lpstr>
      <vt:lpstr>Protoclassic Stage</vt:lpstr>
      <vt:lpstr>Protoclassic Stage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514</cp:revision>
  <cp:lastPrinted>2000-04-12T17:52:36Z</cp:lastPrinted>
  <dcterms:created xsi:type="dcterms:W3CDTF">2000-03-27T14:48:03Z</dcterms:created>
  <dcterms:modified xsi:type="dcterms:W3CDTF">2019-02-18T17:13:54Z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