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77" r:id="rId2"/>
    <p:sldMasterId id="2147483721" r:id="rId3"/>
    <p:sldMasterId id="2147483745" r:id="rId4"/>
    <p:sldMasterId id="2147483769" r:id="rId5"/>
    <p:sldMasterId id="2147483829" r:id="rId6"/>
    <p:sldMasterId id="2147483961" r:id="rId7"/>
  </p:sldMasterIdLst>
  <p:notesMasterIdLst>
    <p:notesMasterId r:id="rId41"/>
  </p:notesMasterIdLst>
  <p:sldIdLst>
    <p:sldId id="652" r:id="rId8"/>
    <p:sldId id="646" r:id="rId9"/>
    <p:sldId id="502" r:id="rId10"/>
    <p:sldId id="653" r:id="rId11"/>
    <p:sldId id="654" r:id="rId12"/>
    <p:sldId id="615" r:id="rId13"/>
    <p:sldId id="649" r:id="rId14"/>
    <p:sldId id="617" r:id="rId15"/>
    <p:sldId id="655" r:id="rId16"/>
    <p:sldId id="650" r:id="rId17"/>
    <p:sldId id="503" r:id="rId18"/>
    <p:sldId id="656" r:id="rId19"/>
    <p:sldId id="504" r:id="rId20"/>
    <p:sldId id="505" r:id="rId21"/>
    <p:sldId id="603" r:id="rId22"/>
    <p:sldId id="657" r:id="rId23"/>
    <p:sldId id="506" r:id="rId24"/>
    <p:sldId id="507" r:id="rId25"/>
    <p:sldId id="583" r:id="rId26"/>
    <p:sldId id="511" r:id="rId27"/>
    <p:sldId id="584" r:id="rId28"/>
    <p:sldId id="586" r:id="rId29"/>
    <p:sldId id="512" r:id="rId30"/>
    <p:sldId id="582" r:id="rId31"/>
    <p:sldId id="513" r:id="rId32"/>
    <p:sldId id="587" r:id="rId33"/>
    <p:sldId id="514" r:id="rId34"/>
    <p:sldId id="508" r:id="rId35"/>
    <p:sldId id="509" r:id="rId36"/>
    <p:sldId id="594" r:id="rId37"/>
    <p:sldId id="648" r:id="rId38"/>
    <p:sldId id="529" r:id="rId39"/>
    <p:sldId id="372" r:id="rId40"/>
  </p:sldIdLst>
  <p:sldSz cx="10287000" cy="6858000" type="35mm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99"/>
    <a:srgbClr val="FFFFFF"/>
    <a:srgbClr val="0C06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7" autoAdjust="0"/>
  </p:normalViewPr>
  <p:slideViewPr>
    <p:cSldViewPr snapToObjects="1">
      <p:cViewPr>
        <p:scale>
          <a:sx n="66" d="100"/>
          <a:sy n="66" d="100"/>
        </p:scale>
        <p:origin x="-1272" y="-180"/>
      </p:cViewPr>
      <p:guideLst>
        <p:guide orient="horz" pos="225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F2ABD7D5-459B-4BC7-AB04-D97643709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0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D38A2165-3BB5-4DD3-9B88-45B99C26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E052-1F96-4BCC-83FC-1EDC06972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B46C-D5B0-4828-9974-45A01A9E0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EF2B17E-F6E1-42C9-9ECA-AF567F66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2BF2-A19E-4706-9352-B396F9E84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E5043-04E6-48EC-9764-D90EA8B53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4DCEB-8749-43D9-ACAD-32398C3B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E4859-AF56-44E9-B5E9-8DEED7F72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B938-90CF-4966-BCEF-7DBAA129F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026CC-368F-428B-91D8-725D3C399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8BEF-97DE-4E1B-9626-FD1FA604A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153A-D4F8-4846-AB0E-77D145422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69EE2-F7C0-433B-9615-75AEB3CB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DF26B-6CAF-446C-80C6-649EE586C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BEF1-7C80-4C3D-A9A5-A9F3793B1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0311D4-EEB1-4112-B61D-3E586C335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0DF28-04E1-4E9B-AD5A-5A77543C0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3960-6AC2-47F0-8C57-439876E1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2FF1-DB83-40EF-8BF2-38D31BFD7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A378-EA6A-4992-8DC5-A57F35AF8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505FB-888D-4ECB-8B7B-A4A16BD8B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7196-DE85-4F8F-BD12-304950611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72AC-323A-443E-93FD-B2FD4B3F8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4C86-F553-451D-AAE7-88C27F3E4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7B56-6976-45BB-B59E-CD6A65AFD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CEAA-F787-4752-BE6A-50372A13B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13DA-9AE0-4C9D-AA6B-53350D4E5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089CA58-909A-4E75-9377-B1C91C6A8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F9F6-5C3F-4EDE-AFB3-2A90B9815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7FD-C4F0-47E5-84E5-F8307D928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0D0-2D9E-41D5-814C-20CCF590C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105F-2A98-48E4-BFB8-5AC6D201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7167-1D54-46A4-BAD6-5DA51C7D1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FE2F-E4CA-4849-A6BC-2325059DA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2D2AB-CB06-43E4-B491-7A6C66626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64A5-8F85-4336-8FCF-EE80D312C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CC50-F814-438F-978A-9CEA79944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BD53F-5D02-4771-9359-3C275A736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380A4-7DAC-4F9D-9A0E-030BAE07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DA8D07FB-CF33-4592-A0E3-88BC218A9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452D-D6C6-4B1C-A21E-D2A9B70D4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A4F6-3755-4E78-8CEA-DE8EE7F18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985C1-0537-4802-B097-5E5BDF50C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CB23-B226-414F-8190-5EB48E3A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07367-1A8D-4FB3-9C28-C0E25ADC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CDB91-63AE-4E7B-BFB6-F3921517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265A4-76C5-4449-B10A-515153F5D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64991-6063-4F2E-80DE-A90F5882B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780F-C262-48E3-BFF0-4C6B50228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C4109-F2A3-462A-9160-BEC79E164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AA53-651C-41B9-B020-A4352EF3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5186B1E-099A-4735-B93C-6DD0C4A27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CFA6-6F2A-4A97-A737-E28042702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8E58E-F977-4B65-B63C-C495A1459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A637B-20A4-4913-A10B-BCCF6578C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7956-7855-4FE0-8CD1-EC5ECA0CA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FE49D-5490-47F1-B12D-664B8AFC3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E0AA-B325-4769-8383-1200EA392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DDB7-86E6-45DF-91F8-64E12249C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8989D-F563-490E-BA39-65514708B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45C7A-5C8A-4D12-9DBB-40486E915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F206F-479F-4265-8331-AE3B8D72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2CBE8-B096-4974-838B-6D21E3BE0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D38A2165-3BB5-4DD3-9B88-45B99C26FF2D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DF0153A-D4F8-4846-AB0E-77D14542286E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64272AC-323A-443E-93FD-B2FD4B3F8A20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0B800-A91D-4764-BB35-87B80D3C7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D518FE2F-E4CA-4849-A6BC-2325059DA620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30407367-1A8D-4FB3-9C28-C0E25ADCE91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8C5D7956-7855-4FE0-8CD1-EC5ECA0CA4F4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83D0B800-A91D-4764-BB35-87B80D3C7F09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1FC86A56-C13D-4F75-A67D-4C1DCF335C26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5D76C7A-BF9C-4EDE-89C9-24BE8737A55D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1956E052-1F96-4BCC-83FC-1EDC0697234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A621B46C-D5B0-4828-9974-45A01A9E0ABA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86A56-C13D-4F75-A67D-4C1DCF335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76C7A-BF9C-4EDE-89C9-24BE8737A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C51E6EC-D14B-46E2-B3FB-642030C4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7630F2F-413A-4F1E-9DA1-4E7F4BCC1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9469959-1AA1-4FD5-B1DB-B83BDE4F8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06DD526F-98A9-457C-BAFE-0539A060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73FA8B24-196D-4E25-9E0F-5A15EDAD1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9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37E079F-79E8-4037-99CE-E5BED5989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7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3C51E6EC-D14B-46E2-B3FB-642030C45676}" type="slidenum">
              <a:rPr lang="en-US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Las_Limas_Monument_1" TargetMode="Externa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eloit.edu/~museum/logan/catalog/camerica/veracruz/olmec/olmecimages1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ose-hulman.edu/~delacova/effigy-vessels.htm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obb.msstate.edu/museum/html/mex2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rose-hulman.edu/~delacova/werejaguar-plaques.htm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18/PowerPoint/Preclassic_Late.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ber.ucsd.edu/~dkjordan/arch/mexchron.html#MPC" TargetMode="Externa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.umn.edu/cla/faculty/troufs/anth3618/ma_timeline.html#Late_Preclassic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45" name="Picture 6" descr="olmec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608942"/>
            <a:ext cx="32321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714796" y="1432441"/>
            <a:ext cx="554350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Ancient Middle America</a:t>
            </a:r>
            <a:br>
              <a:rPr kumimoji="1" lang="en-US" sz="20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endParaRPr kumimoji="1" lang="en-US" sz="20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4000" b="1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The </a:t>
            </a:r>
            <a:r>
              <a:rPr kumimoji="1" lang="en-US" sz="4000" b="1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Middle Preclassic</a:t>
            </a:r>
            <a:endParaRPr kumimoji="1" lang="en-US" sz="4000" b="1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“Middle Formative</a:t>
            </a:r>
            <a:r>
              <a:rPr kumimoji="1" lang="en-US" sz="28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”</a:t>
            </a: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“Olmec</a:t>
            </a:r>
            <a:r>
              <a:rPr kumimoji="1" lang="en-US" sz="28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”</a:t>
            </a: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5219700" y="5424714"/>
            <a:ext cx="2816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University of Minnesota Duluth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57300" y="6149788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Ancient Middle America</a:t>
            </a:r>
            <a:b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Tim Roufs  ©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2009-2019</a:t>
            </a:r>
            <a:endParaRPr kumimoji="0" lang="en-US" sz="1200" b="1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2224088"/>
            <a:ext cx="9067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1000 - 300 B.C.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(</a:t>
            </a:r>
            <a:r>
              <a:rPr lang="en-US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The Maya)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1200 - 400 B.C.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(</a:t>
            </a:r>
            <a:r>
              <a:rPr lang="en-US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Mexico)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endParaRPr lang="en-US" sz="3600" b="1" dirty="0">
              <a:latin typeface="Verdana" pitchFamily="34" charset="0"/>
            </a:endParaRPr>
          </a:p>
          <a:p>
            <a:r>
              <a:rPr lang="en-US" sz="3600" b="1" dirty="0">
                <a:latin typeface="Verdana" pitchFamily="34" charset="0"/>
              </a:rPr>
              <a:t>Characterized by.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85900" y="2362200"/>
            <a:ext cx="7315200" cy="39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agricultural communities moved in the direction of a more densely populated type of village or town</a:t>
            </a:r>
          </a:p>
          <a:p>
            <a:pPr>
              <a:lnSpc>
                <a:spcPct val="70000"/>
              </a:lnSpc>
            </a:pPr>
            <a:endParaRPr lang="en-US" b="1" dirty="0"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they were made up of huts built over house-mound platforms of earth covered with stone</a:t>
            </a:r>
          </a:p>
          <a:p>
            <a:pPr marL="914400" lvl="1" indent="-342900" algn="l">
              <a:lnSpc>
                <a:spcPct val="6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914400" lvl="1" indent="-342900" algn="l">
              <a:lnSpc>
                <a:spcPct val="50000"/>
              </a:lnSpc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with had tamped earth or slab floors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85900" y="2362200"/>
            <a:ext cx="7315200" cy="39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agricultural communities moved in the direction of a </a:t>
            </a:r>
            <a:r>
              <a:rPr lang="en-US" sz="2800" b="1" dirty="0">
                <a:latin typeface="Verdana" pitchFamily="34" charset="0"/>
              </a:rPr>
              <a:t>more densely populated type of village or town</a:t>
            </a:r>
          </a:p>
          <a:p>
            <a:pPr>
              <a:lnSpc>
                <a:spcPct val="70000"/>
              </a:lnSpc>
            </a:pPr>
            <a:endParaRPr lang="en-US" b="1" dirty="0"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000" b="1" dirty="0">
                <a:solidFill>
                  <a:srgbClr val="FFEB99"/>
                </a:solidFill>
                <a:latin typeface="Verdana" pitchFamily="34" charset="0"/>
              </a:rPr>
              <a:t>they were made up of huts built over house-mound platforms of earth covered with stone</a:t>
            </a:r>
          </a:p>
          <a:p>
            <a:pPr marL="914400" lvl="1" indent="-342900" algn="l">
              <a:lnSpc>
                <a:spcPct val="60000"/>
              </a:lnSpc>
              <a:buFontTx/>
              <a:buChar char="•"/>
            </a:pPr>
            <a:endParaRPr lang="en-US" sz="2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914400" lvl="1" indent="-342900" algn="l">
              <a:lnSpc>
                <a:spcPct val="50000"/>
              </a:lnSpc>
              <a:buFontTx/>
              <a:buChar char="•"/>
            </a:pPr>
            <a:endParaRPr lang="en-US" sz="2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914400" lvl="1" indent="-342900" algn="l">
              <a:buFontTx/>
              <a:buChar char="•"/>
            </a:pPr>
            <a:r>
              <a:rPr lang="en-US" sz="2000" b="1" dirty="0">
                <a:solidFill>
                  <a:srgbClr val="FFEB99"/>
                </a:solidFill>
                <a:latin typeface="Verdana" pitchFamily="34" charset="0"/>
              </a:rPr>
              <a:t>with had tamped earth or slab floors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85900" y="2209800"/>
            <a:ext cx="7315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local variations of pottery were being developed in both the round and flat-bottomed traditions of pottery</a:t>
            </a:r>
          </a:p>
          <a:p>
            <a:pPr algn="l"/>
            <a:endParaRPr lang="en-US" sz="2800" b="1" dirty="0">
              <a:latin typeface="Verdana" pitchFamily="34" charset="0"/>
            </a:endParaRPr>
          </a:p>
          <a:p>
            <a:pPr lvl="3" algn="l">
              <a:buFontTx/>
              <a:buChar char="•"/>
            </a:pPr>
            <a:r>
              <a:rPr lang="en-US" sz="2400" b="1" i="1" dirty="0" err="1"/>
              <a:t>tecomate</a:t>
            </a:r>
            <a:r>
              <a:rPr lang="en-US" sz="2400" b="1" i="1" dirty="0"/>
              <a:t> / </a:t>
            </a:r>
            <a:r>
              <a:rPr lang="en-US" sz="2400" b="1" i="1" dirty="0" err="1"/>
              <a:t>tecomatl</a:t>
            </a:r>
            <a:endParaRPr lang="en-US" sz="2400" b="1" i="1" dirty="0"/>
          </a:p>
          <a:p>
            <a:pPr lvl="3" algn="l">
              <a:buFontTx/>
              <a:buChar char="•"/>
            </a:pPr>
            <a:endParaRPr lang="en-US" sz="2400" b="1" i="1" dirty="0"/>
          </a:p>
          <a:p>
            <a:pPr lvl="3" algn="l">
              <a:buFontTx/>
              <a:buChar char="•"/>
            </a:pPr>
            <a:r>
              <a:rPr lang="en-US" sz="2400" b="1" dirty="0"/>
              <a:t>flat-bottomed dish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85900" y="2667000"/>
            <a:ext cx="7315200" cy="33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on the Gulf </a:t>
            </a:r>
            <a:r>
              <a:rPr lang="en-US" sz="2800" b="1" dirty="0" smtClean="0">
                <a:latin typeface="Verdana" pitchFamily="34" charset="0"/>
              </a:rPr>
              <a:t>coast </a:t>
            </a:r>
            <a:r>
              <a:rPr lang="en-US" sz="2800" b="1" dirty="0">
                <a:latin typeface="Verdana" pitchFamily="34" charset="0"/>
              </a:rPr>
              <a:t>the Olmec culture was now </a:t>
            </a:r>
            <a:r>
              <a:rPr lang="en-US" sz="2800" b="1" dirty="0" smtClean="0">
                <a:latin typeface="Verdana" pitchFamily="34" charset="0"/>
              </a:rPr>
              <a:t>well integrated and had acquired considerable strength</a:t>
            </a:r>
            <a:endParaRPr lang="en-US" sz="2800" b="1" dirty="0">
              <a:latin typeface="Verdana" pitchFamily="34" charset="0"/>
            </a:endParaRPr>
          </a:p>
          <a:p>
            <a:pPr algn="l">
              <a:lnSpc>
                <a:spcPct val="90000"/>
              </a:lnSpc>
            </a:pPr>
            <a:endParaRPr lang="en-US" b="1" dirty="0">
              <a:latin typeface="Verdana" pitchFamily="34" charset="0"/>
            </a:endParaRPr>
          </a:p>
          <a:p>
            <a:pPr marL="885825" lvl="1" indent="-314325" algn="l">
              <a:buFontTx/>
              <a:buChar char="•"/>
            </a:pPr>
            <a:r>
              <a:rPr lang="en-US" sz="2800" b="1" dirty="0"/>
              <a:t>and had widespread influence over groups in the Central Highlands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28700" y="762000"/>
            <a:ext cx="38862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Olmec</a:t>
            </a:r>
            <a:r>
              <a:rPr lang="en-US" sz="2000" b="1" smtClean="0"/>
              <a:t> </a:t>
            </a:r>
            <a:br>
              <a:rPr lang="en-US" sz="2000" b="1" smtClean="0"/>
            </a:br>
            <a:endParaRPr lang="en-US" sz="2000" smtClean="0"/>
          </a:p>
        </p:txBody>
      </p:sp>
      <p:pic>
        <p:nvPicPr>
          <p:cNvPr id="37891" name="Picture 3" descr="Turn81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12925"/>
            <a:ext cx="611505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79563" y="6324600"/>
            <a:ext cx="76787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en-US" sz="2000" b="1" i="1" baseline="30000">
                <a:solidFill>
                  <a:schemeClr val="tx2"/>
                </a:solidFill>
                <a:latin typeface="Verdana" pitchFamily="34" charset="0"/>
              </a:rPr>
              <a:t>Understanding Physical Anthropology and Archaeology, 8th ed</a:t>
            </a:r>
            <a:r>
              <a:rPr kumimoji="0" lang="en-US" sz="2000" b="1" baseline="30000">
                <a:solidFill>
                  <a:schemeClr val="tx2"/>
                </a:solidFill>
                <a:latin typeface="Verdana" pitchFamily="34" charset="0"/>
              </a:rPr>
              <a:t>., p. 481.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057775" y="3962400"/>
            <a:ext cx="1543050" cy="685800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0"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619540" y="6310086"/>
            <a:ext cx="50385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hlinkClick r:id="rId2"/>
              </a:rPr>
              <a:t>http://en.wikipedia.org/wiki/Las_Limas_Monument_1</a:t>
            </a:r>
            <a:endParaRPr kumimoji="1" lang="en-US" sz="1400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9334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1464" y="5816025"/>
            <a:ext cx="569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Probably carved during the Middle Formative Period, some time between 1000 to 600 BCE.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85900" y="2926544"/>
            <a:ext cx="7315200" cy="27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the pottery of the Middle </a:t>
            </a:r>
            <a:r>
              <a:rPr lang="en-US" sz="2800" b="1" dirty="0" err="1">
                <a:latin typeface="Verdana" pitchFamily="34" charset="0"/>
              </a:rPr>
              <a:t>Preclassic</a:t>
            </a:r>
            <a:r>
              <a:rPr lang="en-US" sz="2800" b="1" dirty="0">
                <a:latin typeface="Verdana" pitchFamily="34" charset="0"/>
              </a:rPr>
              <a:t> period became more improved</a:t>
            </a:r>
          </a:p>
          <a:p>
            <a:pPr>
              <a:lnSpc>
                <a:spcPct val="90000"/>
              </a:lnSpc>
            </a:pPr>
            <a:endParaRPr lang="en-US" b="1" dirty="0">
              <a:latin typeface="Verdana" pitchFamily="34" charset="0"/>
            </a:endParaRPr>
          </a:p>
          <a:p>
            <a:pPr marL="855663" lvl="1" indent="-284163" algn="l">
              <a:lnSpc>
                <a:spcPct val="130000"/>
              </a:lnSpc>
              <a:buFontTx/>
              <a:buChar char="•"/>
            </a:pPr>
            <a:r>
              <a:rPr lang="en-US" sz="2400" b="1" dirty="0"/>
              <a:t>for e.g., they had vessels with a polished surface or red, or white on red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85900" y="2178106"/>
            <a:ext cx="7315200" cy="422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pottery of the Olmec style was introduced into the Highlands from the Gulf Coast</a:t>
            </a:r>
          </a:p>
          <a:p>
            <a:pPr algn="l">
              <a:lnSpc>
                <a:spcPct val="30000"/>
              </a:lnSpc>
            </a:pPr>
            <a:endParaRPr lang="en-US" sz="2800" b="1" dirty="0">
              <a:latin typeface="Verdana" pitchFamily="34" charset="0"/>
            </a:endParaRPr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000" b="1" dirty="0"/>
              <a:t>characterized by vases, plates, gourd-shaped bowls and bottles</a:t>
            </a:r>
          </a:p>
          <a:p>
            <a:pPr marL="800100" lvl="1" indent="-228600" algn="l">
              <a:lnSpc>
                <a:spcPct val="70000"/>
              </a:lnSpc>
              <a:buFontTx/>
              <a:buChar char="•"/>
            </a:pPr>
            <a:endParaRPr lang="en-US" sz="20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000" b="1" dirty="0"/>
              <a:t>had flat bottoms, adorned with feline or geometric motifs</a:t>
            </a:r>
          </a:p>
          <a:p>
            <a:pPr marL="800100" lvl="1" indent="-228600" algn="l">
              <a:lnSpc>
                <a:spcPct val="60000"/>
              </a:lnSpc>
              <a:buFontTx/>
              <a:buChar char="•"/>
            </a:pPr>
            <a:endParaRPr lang="en-US" sz="20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000" b="1" dirty="0"/>
              <a:t>used decorative techniques of finger-nail marking, rocker stamping, textile impressions, excisions, etc.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906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4000" b="1" dirty="0">
                <a:solidFill>
                  <a:srgbClr val="FFEB99"/>
                </a:solidFill>
                <a:latin typeface="Verdana" pitchFamily="34" charset="0"/>
              </a:rPr>
              <a:t>Late </a:t>
            </a:r>
            <a:r>
              <a:rPr lang="en-US" sz="4000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latin typeface="Verdana" pitchFamily="34" charset="0"/>
              </a:rPr>
              <a:t>Middle </a:t>
            </a:r>
            <a:r>
              <a:rPr lang="en-US" sz="4000" b="1" dirty="0" err="1">
                <a:latin typeface="Verdana" pitchFamily="34" charset="0"/>
              </a:rPr>
              <a:t>Preclassic</a:t>
            </a:r>
            <a:endParaRPr lang="en-US" sz="4000" b="1" dirty="0">
              <a:latin typeface="Verdana" pitchFamily="34" charset="0"/>
            </a:endParaRPr>
          </a:p>
          <a:p>
            <a:pPr marL="342900" indent="-342900">
              <a:defRPr/>
            </a:pPr>
            <a:endParaRPr lang="en-US" sz="4000" b="1" dirty="0">
              <a:solidFill>
                <a:schemeClr val="folHlink"/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Early </a:t>
            </a:r>
            <a:r>
              <a:rPr 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Preclassic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485900" y="2365221"/>
            <a:ext cx="731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at this stage </a:t>
            </a:r>
            <a:r>
              <a:rPr lang="en-US" sz="2800" b="1" dirty="0" err="1">
                <a:latin typeface="Verdana" pitchFamily="34" charset="0"/>
              </a:rPr>
              <a:t>phytomorphic</a:t>
            </a:r>
            <a:r>
              <a:rPr lang="en-US" sz="2800" b="1" dirty="0">
                <a:latin typeface="Verdana" pitchFamily="34" charset="0"/>
              </a:rPr>
              <a:t> </a:t>
            </a:r>
            <a:endParaRPr lang="en-US" sz="2800" b="1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Verdana" pitchFamily="34" charset="0"/>
              </a:rPr>
              <a:t>(</a:t>
            </a:r>
            <a:r>
              <a:rPr lang="en-US" sz="2000" b="1" dirty="0">
                <a:latin typeface="Verdana" pitchFamily="34" charset="0"/>
              </a:rPr>
              <a:t>plant-like forms)</a:t>
            </a:r>
            <a:r>
              <a:rPr lang="en-US" sz="2800" b="1" dirty="0">
                <a:latin typeface="Verdana" pitchFamily="34" charset="0"/>
              </a:rPr>
              <a:t> and zoomorphic bottles, dishes with spouts, stirrup-spout vessels, </a:t>
            </a:r>
            <a:r>
              <a:rPr lang="en-US" sz="2800" b="1" dirty="0" err="1">
                <a:latin typeface="Verdana" pitchFamily="34" charset="0"/>
              </a:rPr>
              <a:t>anthropmorphic</a:t>
            </a:r>
            <a:r>
              <a:rPr lang="en-US" sz="2800" b="1" dirty="0">
                <a:latin typeface="Verdana" pitchFamily="34" charset="0"/>
              </a:rPr>
              <a:t> receptacles, and other pottery forms appear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85900" y="2963478"/>
            <a:ext cx="73152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Verdana" pitchFamily="34" charset="0"/>
              </a:rPr>
              <a:t>colors and techniques used:</a:t>
            </a:r>
          </a:p>
          <a:p>
            <a:pPr>
              <a:lnSpc>
                <a:spcPct val="90000"/>
              </a:lnSpc>
            </a:pPr>
            <a:endParaRPr lang="en-US" b="1" dirty="0">
              <a:latin typeface="Verdana" pitchFamily="34" charset="0"/>
            </a:endParaRPr>
          </a:p>
          <a:p>
            <a:pPr marL="900113" lvl="1" indent="-328613" algn="l">
              <a:buFontTx/>
              <a:buChar char="•"/>
            </a:pPr>
            <a:r>
              <a:rPr lang="en-US" sz="2800" b="1" dirty="0"/>
              <a:t>red on white, red on brown, orange and yellowish lacquer, white with negative painting, and painting on dry stucco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485900" y="1885950"/>
            <a:ext cx="7239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latin typeface="Verdana" pitchFamily="34" charset="0"/>
              </a:rPr>
              <a:t>with the arrival of the Olmec a new type of figurine is also introduced into Central Mexico, characterized by a trapezoidal and enlarged mouth</a:t>
            </a:r>
          </a:p>
          <a:p>
            <a:endParaRPr lang="en-US" sz="2000" b="1" dirty="0">
              <a:latin typeface="Verdana" pitchFamily="34" charset="0"/>
            </a:endParaRPr>
          </a:p>
          <a:p>
            <a:pPr marL="800100" lvl="1" indent="-228600" algn="l"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representing that of a child or a jaguar</a:t>
            </a:r>
          </a:p>
          <a:p>
            <a:pPr marL="800100" lvl="1" indent="-228600" algn="l">
              <a:buFontTx/>
              <a:buChar char="•"/>
            </a:pPr>
            <a:endParaRPr lang="en-US" sz="2000" b="1" dirty="0">
              <a:latin typeface="Verdana" pitchFamily="34" charset="0"/>
            </a:endParaRPr>
          </a:p>
          <a:p>
            <a:pPr marL="800100" lvl="1" indent="-228600" algn="l"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facial features formed by incising and punctuation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485900" y="2706752"/>
            <a:ext cx="7315200" cy="32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other types of figures continue to develop in the Highlands and become intermixed, resulting in may new types of figurines in the Middle </a:t>
            </a:r>
            <a:r>
              <a:rPr lang="en-US" sz="2800" b="1" dirty="0" err="1" smtClean="0">
                <a:latin typeface="Verdana" pitchFamily="34" charset="0"/>
              </a:rPr>
              <a:t>Preclassic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485900" y="27940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>
                <a:latin typeface="Verdana" pitchFamily="34" charset="0"/>
              </a:rPr>
              <a:t>La Venta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Chalcatzingo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>
                <a:latin typeface="Verdana" pitchFamily="34" charset="0"/>
              </a:rPr>
              <a:t>Monte Alban I</a:t>
            </a: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Copilco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Kaminaljuyú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Uaxactún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Verdana" pitchFamily="34" charset="0"/>
              </a:rPr>
              <a:t>Middle </a:t>
            </a:r>
            <a:r>
              <a:rPr lang="en-US" sz="2800" b="1" dirty="0" err="1">
                <a:latin typeface="Verdana" pitchFamily="34" charset="0"/>
              </a:rPr>
              <a:t>Preclassic</a:t>
            </a:r>
            <a:r>
              <a:rPr lang="en-US" sz="2800" b="1" dirty="0">
                <a:latin typeface="Verdana" pitchFamily="34" charset="0"/>
              </a:rPr>
              <a:t> Sites include: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1027"/>
          <p:cNvSpPr txBox="1">
            <a:spLocks noChangeArrowheads="1"/>
          </p:cNvSpPr>
          <p:nvPr/>
        </p:nvSpPr>
        <p:spPr bwMode="auto">
          <a:xfrm>
            <a:off x="1485900" y="2717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Gualupita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Mamon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Xe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>
                <a:latin typeface="Verdana" pitchFamily="34" charset="0"/>
              </a:rPr>
              <a:t>El </a:t>
            </a:r>
            <a:r>
              <a:rPr lang="en-US" sz="2800" b="1" dirty="0" err="1">
                <a:latin typeface="Verdana" pitchFamily="34" charset="0"/>
              </a:rPr>
              <a:t>Arbolillo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Conchas</a:t>
            </a:r>
            <a:endParaRPr lang="en-US" sz="2800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sz="2800" b="1" dirty="0" err="1">
                <a:latin typeface="Verdana" pitchFamily="34" charset="0"/>
              </a:rPr>
              <a:t>Mazatán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51204" name="Text Box 1028"/>
          <p:cNvSpPr txBox="1">
            <a:spLocks noChangeArrowheads="1"/>
          </p:cNvSpPr>
          <p:nvPr/>
        </p:nvSpPr>
        <p:spPr bwMode="auto">
          <a:xfrm>
            <a:off x="1485900" y="20574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Middle </a:t>
            </a:r>
            <a:r>
              <a:rPr lang="en-US" sz="2800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 Sites include: </a:t>
            </a:r>
            <a:endParaRPr lang="en-US" sz="2800" i="1" dirty="0">
              <a:solidFill>
                <a:srgbClr val="FFEB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2224088"/>
            <a:ext cx="90678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latin typeface="Verdana" pitchFamily="34" charset="0"/>
              </a:rPr>
              <a:t>1000 - 300 B.C.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The Maya)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latin typeface="Verdana" pitchFamily="34" charset="0"/>
              </a:rPr>
              <a:t>1200 - 400 B.C.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Mexico)</a:t>
            </a:r>
            <a:endParaRPr lang="en-US" sz="3600" b="1" dirty="0">
              <a:latin typeface="Verdana" pitchFamily="34" charset="0"/>
            </a:endParaRPr>
          </a:p>
          <a:p>
            <a:endParaRPr lang="en-US" sz="3600" b="1" dirty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485900" y="2971800"/>
            <a:ext cx="7315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b="1" dirty="0">
                <a:latin typeface="Verdana" pitchFamily="34" charset="0"/>
              </a:rPr>
              <a:t>El </a:t>
            </a:r>
            <a:r>
              <a:rPr lang="en-US" b="1" dirty="0" err="1">
                <a:latin typeface="Verdana" pitchFamily="34" charset="0"/>
              </a:rPr>
              <a:t>Opeño</a:t>
            </a:r>
            <a:endParaRPr lang="en-US" b="1" dirty="0">
              <a:latin typeface="Verdana" pitchFamily="34" charset="0"/>
            </a:endParaRPr>
          </a:p>
          <a:p>
            <a:pPr lvl="3" algn="l">
              <a:lnSpc>
                <a:spcPct val="14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Zacatenco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Middle </a:t>
            </a:r>
            <a:r>
              <a:rPr lang="en-US" sz="2800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 Sites include: </a:t>
            </a:r>
            <a:endParaRPr lang="en-US" sz="2800" i="1" dirty="0">
              <a:solidFill>
                <a:srgbClr val="FFEB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906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b="1">
                <a:latin typeface="Verdana" pitchFamily="34" charset="0"/>
              </a:rPr>
              <a:t>Late Preclassic</a:t>
            </a:r>
          </a:p>
          <a:p>
            <a:pPr marL="342900" indent="-342900"/>
            <a:endParaRPr lang="en-US" sz="4000" b="1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>
                <a:solidFill>
                  <a:srgbClr val="FFEB99"/>
                </a:solidFill>
                <a:latin typeface="Verdana" pitchFamily="34" charset="0"/>
              </a:rPr>
              <a:t>Middle Preclassic</a:t>
            </a:r>
          </a:p>
          <a:p>
            <a:pPr marL="342900" indent="-342900"/>
            <a:endParaRPr lang="en-US" sz="4000" b="1">
              <a:solidFill>
                <a:srgbClr val="808000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>
                <a:solidFill>
                  <a:srgbClr val="FFEB99"/>
                </a:solidFill>
                <a:latin typeface="Verdana" pitchFamily="34" charset="0"/>
              </a:rPr>
              <a:t>Early Preclassic</a:t>
            </a:r>
            <a:endParaRPr lang="en-US" b="1">
              <a:solidFill>
                <a:srgbClr val="FFEB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991600" cy="579438"/>
          </a:xfrm>
        </p:spPr>
        <p:txBody>
          <a:bodyPr>
            <a:spAutoFit/>
          </a:bodyPr>
          <a:lstStyle/>
          <a:p>
            <a:r>
              <a:rPr lang="en-US" sz="3200" smtClean="0"/>
              <a:t>Late Preclassic Stage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485900" y="2224088"/>
            <a:ext cx="73152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latin typeface="Verdana" pitchFamily="34" charset="0"/>
              </a:rPr>
              <a:t>300 B.C. - A.D. 250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The Maya)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latin typeface="Verdana" pitchFamily="34" charset="0"/>
              </a:rPr>
              <a:t>400 B.C. – A.D. 150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Mexico)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latin typeface="Verdana" pitchFamily="34" charset="0"/>
              </a:rPr>
              <a:t>300 B.C. – A.D. 1 / 150</a:t>
            </a:r>
          </a:p>
          <a:p>
            <a:pPr>
              <a:lnSpc>
                <a:spcPct val="130000"/>
              </a:lnSpc>
            </a:pPr>
            <a:endParaRPr lang="en-US" sz="3600" b="1" dirty="0">
              <a:latin typeface="Verdana" pitchFamily="34" charset="0"/>
            </a:endParaRPr>
          </a:p>
          <a:p>
            <a:r>
              <a:rPr lang="en-US" sz="3600" b="1" dirty="0">
                <a:latin typeface="Verdana" pitchFamily="34" charset="0"/>
              </a:rPr>
              <a:t>characterized by.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476500" y="3886200"/>
            <a:ext cx="53030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End of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kumimoji="0" lang="en-US" sz="2800" dirty="0">
                <a:solidFill>
                  <a:schemeClr val="tx1"/>
                </a:solidFill>
              </a:rPr>
              <a:t>The </a:t>
            </a:r>
            <a:r>
              <a:rPr kumimoji="0" lang="en-US" sz="2800" dirty="0" smtClean="0">
                <a:solidFill>
                  <a:schemeClr val="tx1"/>
                </a:solidFill>
              </a:rPr>
              <a:t> Middle </a:t>
            </a:r>
            <a:r>
              <a:rPr kumimoji="0" lang="en-US" sz="2800" dirty="0" err="1" smtClean="0">
                <a:solidFill>
                  <a:schemeClr val="tx1"/>
                </a:solidFill>
              </a:rPr>
              <a:t>Preclassic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r>
              <a:rPr lang="en-US" sz="2800" i="1" dirty="0">
                <a:solidFill>
                  <a:schemeClr val="tx1"/>
                </a:solidFill>
                <a:hlinkClick r:id="rId2"/>
              </a:rPr>
              <a:t>Continue on to The </a:t>
            </a:r>
            <a:r>
              <a:rPr lang="en-US" sz="2800" i="1" dirty="0" smtClean="0">
                <a:solidFill>
                  <a:schemeClr val="tx1"/>
                </a:solidFill>
                <a:hlinkClick r:id="rId2"/>
              </a:rPr>
              <a:t>Late Classic</a:t>
            </a:r>
            <a:endParaRPr lang="en-US" sz="5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279805" y="6310086"/>
            <a:ext cx="56830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  <a:hlinkClick r:id="rId2"/>
              </a:rPr>
              <a:t>http://weber.ucsd.edu/~dkjordan/arch/mexchron.html#MPC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85850"/>
            <a:ext cx="7772400" cy="48577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4953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485900" y="1752600"/>
            <a:ext cx="71628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i="1" kern="1200">
              <a:solidFill>
                <a:srgbClr val="0C06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00312" y="2590800"/>
            <a:ext cx="738188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hronology_Co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0" y="609600"/>
            <a:ext cx="3987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517900" y="3563938"/>
            <a:ext cx="3987800" cy="121126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8000"/>
              </a:solidFill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590675" y="3563938"/>
            <a:ext cx="1585913" cy="1538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FF"/>
                </a:solidFill>
                <a:latin typeface="Verdana" pitchFamily="34" charset="0"/>
              </a:rPr>
              <a:t>Mexico</a:t>
            </a:r>
            <a:r>
              <a:rPr lang="en-US" sz="2800" b="1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800" b="1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1800" b="1">
                <a:solidFill>
                  <a:srgbClr val="FFFFFF"/>
                </a:solidFill>
                <a:latin typeface="Verdana" pitchFamily="34" charset="0"/>
              </a:rPr>
              <a:t>(6</a:t>
            </a:r>
            <a:r>
              <a:rPr lang="en-US" sz="1800" b="1" baseline="3000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800" b="1">
                <a:solidFill>
                  <a:srgbClr val="FFFFFF"/>
                </a:solidFill>
                <a:latin typeface="Verdana" pitchFamily="34" charset="0"/>
              </a:rPr>
              <a:t> ed.)</a:t>
            </a:r>
          </a:p>
          <a:p>
            <a:endParaRPr lang="en-US" b="1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en-US" sz="1600" b="1">
                <a:solidFill>
                  <a:srgbClr val="FFFFFF"/>
                </a:solidFill>
                <a:latin typeface="Verdana" pitchFamily="34" charset="0"/>
              </a:rPr>
              <a:t>Page 236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719512" y="3962400"/>
            <a:ext cx="738188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hronology_Co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0" y="609600"/>
            <a:ext cx="3987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362700" y="3578452"/>
            <a:ext cx="1143000" cy="116046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808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90675" y="3563938"/>
            <a:ext cx="1585913" cy="1538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Verdana" pitchFamily="34" charset="0"/>
              </a:rPr>
              <a:t>Mexico</a:t>
            </a: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(6</a:t>
            </a:r>
            <a:r>
              <a:rPr lang="en-US" sz="1800" b="1" baseline="30000" dirty="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 ed.)</a:t>
            </a:r>
          </a:p>
          <a:p>
            <a:endParaRPr lang="en-US" b="1" dirty="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Page 236</a:t>
            </a:r>
          </a:p>
        </p:txBody>
      </p:sp>
      <p:sp>
        <p:nvSpPr>
          <p:cNvPr id="6" name="Oval 1030"/>
          <p:cNvSpPr>
            <a:spLocks noChangeArrowheads="1"/>
          </p:cNvSpPr>
          <p:nvPr/>
        </p:nvSpPr>
        <p:spPr bwMode="auto">
          <a:xfrm>
            <a:off x="5324928" y="3857172"/>
            <a:ext cx="762000" cy="533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7" descr="chronology_Preclassi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762000"/>
            <a:ext cx="7772400" cy="53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1030"/>
          <p:cNvSpPr>
            <a:spLocks noChangeArrowheads="1"/>
          </p:cNvSpPr>
          <p:nvPr/>
        </p:nvSpPr>
        <p:spPr bwMode="auto">
          <a:xfrm>
            <a:off x="1943100" y="2971800"/>
            <a:ext cx="11430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030"/>
          <p:cNvSpPr>
            <a:spLocks noChangeArrowheads="1"/>
          </p:cNvSpPr>
          <p:nvPr/>
        </p:nvSpPr>
        <p:spPr bwMode="auto">
          <a:xfrm>
            <a:off x="5205186" y="3033486"/>
            <a:ext cx="762000" cy="533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4642" y="6073522"/>
            <a:ext cx="783431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Verdana" pitchFamily="34" charset="0"/>
              </a:rPr>
              <a:t>Mexico </a:t>
            </a:r>
            <a:r>
              <a:rPr lang="en-US" sz="1800" b="1" dirty="0" smtClean="0">
                <a:solidFill>
                  <a:srgbClr val="FFFFFF"/>
                </a:solidFill>
                <a:latin typeface="Verdana" pitchFamily="34" charset="0"/>
              </a:rPr>
              <a:t>(6</a:t>
            </a:r>
            <a:r>
              <a:rPr lang="en-US" sz="1800" b="1" baseline="30000" dirty="0" smtClean="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800" b="1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ed</a:t>
            </a:r>
            <a:r>
              <a:rPr lang="en-US" sz="1800" b="1" dirty="0" smtClean="0">
                <a:solidFill>
                  <a:srgbClr val="FFFFFF"/>
                </a:solidFill>
                <a:latin typeface="Verdana" pitchFamily="34" charset="0"/>
              </a:rPr>
              <a:t>.) </a:t>
            </a:r>
            <a:r>
              <a:rPr lang="en-US" sz="1600" b="1" dirty="0" smtClean="0">
                <a:solidFill>
                  <a:srgbClr val="FFFFFF"/>
                </a:solidFill>
                <a:latin typeface="Verdana" pitchFamily="34" charset="0"/>
              </a:rPr>
              <a:t>Page </a:t>
            </a: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236</a:t>
            </a:r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6986814" y="871537"/>
            <a:ext cx="1981200" cy="527953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85925" y="6339114"/>
            <a:ext cx="6862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hlinkClick r:id="rId2"/>
              </a:rPr>
              <a:t>http://www.d.umn.edu/cla/faculty/troufs/anth3618/ma_timeline.html#Late_Preclassic</a:t>
            </a:r>
            <a:endParaRPr kumimoji="1" lang="en-US" sz="1200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364184" y="3490686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53300" y="3352800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53300" y="3015342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0C06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5435</TotalTime>
  <Words>566</Words>
  <Application>Microsoft Office PowerPoint</Application>
  <PresentationFormat>35mm Slides</PresentationFormat>
  <Paragraphs>121</Paragraphs>
  <Slides>33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Contemporary Portrait</vt:lpstr>
      <vt:lpstr>3_Contemporary Portrait</vt:lpstr>
      <vt:lpstr>5_Contemporary Portrait</vt:lpstr>
      <vt:lpstr>7_Contemporary Portrait</vt:lpstr>
      <vt:lpstr>1_Contemporary Portrait</vt:lpstr>
      <vt:lpstr>11_Contemporary Portrait</vt:lpstr>
      <vt:lpstr>2_Contemporary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 Preclassic Stage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507</cp:revision>
  <cp:lastPrinted>2000-04-12T17:52:36Z</cp:lastPrinted>
  <dcterms:created xsi:type="dcterms:W3CDTF">2000-03-27T14:48:03Z</dcterms:created>
  <dcterms:modified xsi:type="dcterms:W3CDTF">2019-02-18T17:14:57Z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