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891" r:id="rId1"/>
    <p:sldMasterId id="2147485023" r:id="rId2"/>
    <p:sldMasterId id="2147485035" r:id="rId3"/>
    <p:sldMasterId id="2147485047" r:id="rId4"/>
    <p:sldMasterId id="2147485071" r:id="rId5"/>
    <p:sldMasterId id="2147485095" r:id="rId6"/>
    <p:sldMasterId id="2147485119" r:id="rId7"/>
    <p:sldMasterId id="2147485131" r:id="rId8"/>
    <p:sldMasterId id="2147485143" r:id="rId9"/>
    <p:sldMasterId id="2147485155" r:id="rId10"/>
    <p:sldMasterId id="2147485167" r:id="rId11"/>
    <p:sldMasterId id="2147485179" r:id="rId12"/>
    <p:sldMasterId id="2147485215" r:id="rId13"/>
    <p:sldMasterId id="2147485239" r:id="rId14"/>
    <p:sldMasterId id="2147485251" r:id="rId15"/>
    <p:sldMasterId id="2147485263" r:id="rId16"/>
    <p:sldMasterId id="2147485275" r:id="rId17"/>
    <p:sldMasterId id="2147485287" r:id="rId18"/>
    <p:sldMasterId id="2147485299" r:id="rId19"/>
    <p:sldMasterId id="2147485311" r:id="rId20"/>
  </p:sldMasterIdLst>
  <p:notesMasterIdLst>
    <p:notesMasterId r:id="rId147"/>
  </p:notesMasterIdLst>
  <p:sldIdLst>
    <p:sldId id="951" r:id="rId21"/>
    <p:sldId id="953" r:id="rId22"/>
    <p:sldId id="1202" r:id="rId23"/>
    <p:sldId id="1078" r:id="rId24"/>
    <p:sldId id="1079" r:id="rId25"/>
    <p:sldId id="1080" r:id="rId26"/>
    <p:sldId id="1081" r:id="rId27"/>
    <p:sldId id="1082" r:id="rId28"/>
    <p:sldId id="1083" r:id="rId29"/>
    <p:sldId id="1084" r:id="rId30"/>
    <p:sldId id="1085" r:id="rId31"/>
    <p:sldId id="1086" r:id="rId32"/>
    <p:sldId id="1087" r:id="rId33"/>
    <p:sldId id="1160" r:id="rId34"/>
    <p:sldId id="1088" r:id="rId35"/>
    <p:sldId id="1089" r:id="rId36"/>
    <p:sldId id="1102" r:id="rId37"/>
    <p:sldId id="1091" r:id="rId38"/>
    <p:sldId id="1103" r:id="rId39"/>
    <p:sldId id="1104" r:id="rId40"/>
    <p:sldId id="1105" r:id="rId41"/>
    <p:sldId id="1106" r:id="rId42"/>
    <p:sldId id="1107" r:id="rId43"/>
    <p:sldId id="1097" r:id="rId44"/>
    <p:sldId id="1108" r:id="rId45"/>
    <p:sldId id="1109" r:id="rId46"/>
    <p:sldId id="1100" r:id="rId47"/>
    <p:sldId id="1101" r:id="rId48"/>
    <p:sldId id="1110" r:id="rId49"/>
    <p:sldId id="1117" r:id="rId50"/>
    <p:sldId id="1118" r:id="rId51"/>
    <p:sldId id="1111" r:id="rId52"/>
    <p:sldId id="1119" r:id="rId53"/>
    <p:sldId id="1115" r:id="rId54"/>
    <p:sldId id="1116" r:id="rId55"/>
    <p:sldId id="1120" r:id="rId56"/>
    <p:sldId id="1121" r:id="rId57"/>
    <p:sldId id="1122" r:id="rId58"/>
    <p:sldId id="1123" r:id="rId59"/>
    <p:sldId id="1124" r:id="rId60"/>
    <p:sldId id="1125" r:id="rId61"/>
    <p:sldId id="1126" r:id="rId62"/>
    <p:sldId id="1127" r:id="rId63"/>
    <p:sldId id="1128" r:id="rId64"/>
    <p:sldId id="1129" r:id="rId65"/>
    <p:sldId id="1130" r:id="rId66"/>
    <p:sldId id="1131" r:id="rId67"/>
    <p:sldId id="1132" r:id="rId68"/>
    <p:sldId id="1133" r:id="rId69"/>
    <p:sldId id="918" r:id="rId70"/>
    <p:sldId id="1135" r:id="rId71"/>
    <p:sldId id="1161" r:id="rId72"/>
    <p:sldId id="1137" r:id="rId73"/>
    <p:sldId id="1138" r:id="rId74"/>
    <p:sldId id="1162" r:id="rId75"/>
    <p:sldId id="1163" r:id="rId76"/>
    <p:sldId id="1141" r:id="rId77"/>
    <p:sldId id="1164" r:id="rId78"/>
    <p:sldId id="1143" r:id="rId79"/>
    <p:sldId id="1144" r:id="rId80"/>
    <p:sldId id="1166" r:id="rId81"/>
    <p:sldId id="1147" r:id="rId82"/>
    <p:sldId id="1154" r:id="rId83"/>
    <p:sldId id="1155" r:id="rId84"/>
    <p:sldId id="1156" r:id="rId85"/>
    <p:sldId id="1174" r:id="rId86"/>
    <p:sldId id="1173" r:id="rId87"/>
    <p:sldId id="1175" r:id="rId88"/>
    <p:sldId id="1157" r:id="rId89"/>
    <p:sldId id="1077" r:id="rId90"/>
    <p:sldId id="1176" r:id="rId91"/>
    <p:sldId id="1177" r:id="rId92"/>
    <p:sldId id="1178" r:id="rId93"/>
    <p:sldId id="1179" r:id="rId94"/>
    <p:sldId id="1180" r:id="rId95"/>
    <p:sldId id="1181" r:id="rId96"/>
    <p:sldId id="1182" r:id="rId97"/>
    <p:sldId id="1183" r:id="rId98"/>
    <p:sldId id="1184" r:id="rId99"/>
    <p:sldId id="1185" r:id="rId100"/>
    <p:sldId id="1186" r:id="rId101"/>
    <p:sldId id="1187" r:id="rId102"/>
    <p:sldId id="1188" r:id="rId103"/>
    <p:sldId id="1189" r:id="rId104"/>
    <p:sldId id="1190" r:id="rId105"/>
    <p:sldId id="1206" r:id="rId106"/>
    <p:sldId id="1204" r:id="rId107"/>
    <p:sldId id="1191" r:id="rId108"/>
    <p:sldId id="1062" r:id="rId109"/>
    <p:sldId id="1057" r:id="rId110"/>
    <p:sldId id="1192" r:id="rId111"/>
    <p:sldId id="1193" r:id="rId112"/>
    <p:sldId id="1159" r:id="rId113"/>
    <p:sldId id="994" r:id="rId114"/>
    <p:sldId id="1194" r:id="rId115"/>
    <p:sldId id="1039" r:id="rId116"/>
    <p:sldId id="1041" r:id="rId117"/>
    <p:sldId id="998" r:id="rId118"/>
    <p:sldId id="999" r:id="rId119"/>
    <p:sldId id="1000" r:id="rId120"/>
    <p:sldId id="1001" r:id="rId121"/>
    <p:sldId id="1002" r:id="rId122"/>
    <p:sldId id="1003" r:id="rId123"/>
    <p:sldId id="1072" r:id="rId124"/>
    <p:sldId id="1004" r:id="rId125"/>
    <p:sldId id="1196" r:id="rId126"/>
    <p:sldId id="1205" r:id="rId127"/>
    <p:sldId id="1197" r:id="rId128"/>
    <p:sldId id="1198" r:id="rId129"/>
    <p:sldId id="1008" r:id="rId130"/>
    <p:sldId id="1199" r:id="rId131"/>
    <p:sldId id="1011" r:id="rId132"/>
    <p:sldId id="1200" r:id="rId133"/>
    <p:sldId id="1013" r:id="rId134"/>
    <p:sldId id="1014" r:id="rId135"/>
    <p:sldId id="1015" r:id="rId136"/>
    <p:sldId id="1016" r:id="rId137"/>
    <p:sldId id="1017" r:id="rId138"/>
    <p:sldId id="1018" r:id="rId139"/>
    <p:sldId id="1073" r:id="rId140"/>
    <p:sldId id="1065" r:id="rId141"/>
    <p:sldId id="1074" r:id="rId142"/>
    <p:sldId id="1064" r:id="rId143"/>
    <p:sldId id="1048" r:id="rId144"/>
    <p:sldId id="1201" r:id="rId145"/>
    <p:sldId id="954" r:id="rId146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4800" i="1" kern="1200">
        <a:solidFill>
          <a:srgbClr val="FF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600"/>
    <a:srgbClr val="FF0000"/>
    <a:srgbClr val="333399"/>
    <a:srgbClr val="CC0000"/>
    <a:srgbClr val="FFFFFF"/>
    <a:srgbClr val="FFCF89"/>
    <a:srgbClr val="DDDDD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531" autoAdjust="0"/>
    <p:restoredTop sz="94660"/>
  </p:normalViewPr>
  <p:slideViewPr>
    <p:cSldViewPr>
      <p:cViewPr>
        <p:scale>
          <a:sx n="50" d="100"/>
          <a:sy n="50" d="100"/>
        </p:scale>
        <p:origin x="-1656" y="-606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292"/>
    </p:cViewPr>
  </p:sorterViewPr>
  <p:notesViewPr>
    <p:cSldViewPr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63" Type="http://schemas.openxmlformats.org/officeDocument/2006/relationships/slide" Target="slides/slide43.xml"/><Relationship Id="rId84" Type="http://schemas.openxmlformats.org/officeDocument/2006/relationships/slide" Target="slides/slide64.xml"/><Relationship Id="rId138" Type="http://schemas.openxmlformats.org/officeDocument/2006/relationships/slide" Target="slides/slide118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53" Type="http://schemas.openxmlformats.org/officeDocument/2006/relationships/slide" Target="slides/slide33.xml"/><Relationship Id="rId74" Type="http://schemas.openxmlformats.org/officeDocument/2006/relationships/slide" Target="slides/slide54.xml"/><Relationship Id="rId128" Type="http://schemas.openxmlformats.org/officeDocument/2006/relationships/slide" Target="slides/slide108.xml"/><Relationship Id="rId14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34" Type="http://schemas.openxmlformats.org/officeDocument/2006/relationships/slide" Target="slides/slide114.xml"/><Relationship Id="rId139" Type="http://schemas.openxmlformats.org/officeDocument/2006/relationships/slide" Target="slides/slide11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50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45" Type="http://schemas.openxmlformats.org/officeDocument/2006/relationships/slide" Target="slides/slide1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44" Type="http://schemas.openxmlformats.org/officeDocument/2006/relationships/slide" Target="slides/slide24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51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43" Type="http://schemas.openxmlformats.org/officeDocument/2006/relationships/slide" Target="slides/slide123.xml"/><Relationship Id="rId148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6.xml"/><Relationship Id="rId47" Type="http://schemas.openxmlformats.org/officeDocument/2006/relationships/slide" Target="slides/slide27.xml"/><Relationship Id="rId68" Type="http://schemas.openxmlformats.org/officeDocument/2006/relationships/slide" Target="slides/slide48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7.xml"/><Relationship Id="rId58" Type="http://schemas.openxmlformats.org/officeDocument/2006/relationships/slide" Target="slides/slide38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44" Type="http://schemas.openxmlformats.org/officeDocument/2006/relationships/slide" Target="slides/slide124.xml"/><Relationship Id="rId90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485DE56-539A-440B-A805-4067E6299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99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EE2C28F-9F01-4223-A8D3-27F4239F08D2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EE2C28F-9F01-4223-A8D3-27F4239F08D2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9B7B0-E7DC-4887-B36F-01C0828541D0}" type="slidenum">
              <a:rPr lang="en-US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/>
              <a:pPr eaLnBrk="0" hangingPunct="0"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EE2C28F-9F01-4223-A8D3-27F4239F08D2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66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D812EC0-3038-4ABB-9B59-58952851030D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84B15B-1BCC-4258-89CD-E45BB3F5C68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5B67C-F8F6-462F-A506-2074EFE39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B6728-1185-4466-B991-AD5226C95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92339-FDDA-4C1C-8CA5-68A0A56FF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360BF-03C8-4BD9-BBF4-2887B51C2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18827-592A-4A9D-986A-56EED39EA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131E2-F227-47B2-908C-06476C263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3BD00-1B25-4E07-AF95-4C66EF7AF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D5EF-684E-4A20-AF02-FFC085180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3DB9-CB23-4248-8518-5AB38B438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CC347-48DF-4CF5-BF83-0475F8405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579E72B-F544-4086-8A9D-E37977C5283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4" y="27464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0D1EC-7B31-47A6-B43C-59C4AA79C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ACE5BF-3B3F-4A1D-A841-4141AA14BA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66A997-0139-4523-914B-3FAFD26708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A55947-9BFF-4978-83E3-987C85844A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FD44D0-929B-435F-B3CE-7D513DCFF6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CC76D8-D687-483F-852E-DFD00DDA3D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E5A7B5-4FA0-4DC5-80FA-85DCF4FAD7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DDA7C5-8B04-4D98-97A6-77BFB2D206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4EB5D9-4253-415F-9002-89088803B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B97214-CC85-473F-B8BD-6FB134EC8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C4EE56-711A-4D39-A485-D318952551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4" y="27464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633FD2-90D6-4055-B797-737B48D112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1866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50104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1390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0286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7244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09218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8248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28675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0745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72139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2850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4494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7440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7044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8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4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591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6502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6185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9636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53552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9995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0186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73560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400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42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685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2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56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153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150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889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251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850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882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044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970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32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15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150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083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294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4007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094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6019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694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889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6796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13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293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9606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040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3453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034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335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2013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363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1147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64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4430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94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268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719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449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004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4940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5103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2215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256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24013A1-2844-43C5-B5B9-A4D3C00CE23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7406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8717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03859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60491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2732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37549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33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80304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61989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5784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>
              <a:defRPr/>
            </a:pPr>
            <a:fld id="{B96D9960-2001-4462-831F-D4178AA47F5B}" type="slidenum">
              <a:rPr lang="en-US"/>
              <a:pPr eaLnBrk="0" hangingPunct="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58212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A56CC16D-A2AB-4D02-98A0-117402C90A0A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20648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5941AB-5DDE-48C1-9AF6-44EE0B85B054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15936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92B1A4B2-83F7-40D2-84F6-EAC2E8C7B36A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84313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E6A485C-2946-420D-9EA6-4ED5CC1CDD0C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7122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0839782-48F3-40CA-8B2D-1DA2E781BBCD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65318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CA65F4CC-269F-4555-86E3-241E07413A57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1210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8C37763A-5A29-4987-9FC4-ADD9B8E78ACD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34247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4D7D529-2FEE-472F-9838-8232855A6056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15120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93BD7225-3F07-40DB-930F-7D9D935297EC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718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4" y="27464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ABB3B796-0D04-449E-AAF0-D32952D6B305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7767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6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41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E43A2-6C4F-4281-95A3-8B3BAF7240A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35B59-33C0-428F-98AF-714DA41552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55253-F791-4493-80E6-A565B7B810B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7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91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0A1FE-2A01-4BE1-9579-89F10277791E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D87A8-2ABC-4C0D-A4F5-7AB911C7857A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34D55-7659-47BE-B12B-AE64EA27394A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C38E8-1177-4DF1-9578-4EBFB4B489EC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6F59451-29A3-426B-90BA-75EC7C407A9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2FEF-52EB-48C1-B824-5769BC922980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AF4E7-82CA-456C-950C-562EA9B26CB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37133-13E6-4926-92BF-A336BA5FB63A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3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9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5BA32-63B7-4116-BE2B-660416DD9ACA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D8D513F-5D9B-410A-9A5F-C32C67029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51D8F-E00D-4449-8947-18002209629C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12B42-5D2F-42DB-8C0A-418C56F2BF6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34FD7-05F1-4194-A8F1-6FB38C64FFD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66FF7-EDAC-44D6-8921-EDB4C0E5334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C6DDE-96FA-4844-A847-EDD105DAD4C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8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4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355EE7D-E3D8-498D-80B8-3D0125D60F9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44867-83FA-46A0-8BA8-6524190744F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8E98D-2EDE-4F64-AADE-91E40CD1C9A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75DF2-5255-4DCD-B7D2-25788823A1D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85092-C699-4755-ABBA-82CE849A59B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CD344-2EF3-4863-A1FC-7673781FAD3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sp>
        <p:nvSpPr>
          <p:cNvPr id="23962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962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6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6B01-919E-4219-901D-30D4AC1E8BAE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41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2651-241F-48A2-B2AC-65A3E0F8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55B7E-4941-45A9-8989-628E66720C47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937A2-92B7-450E-85D3-05460F807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5C63-E5FD-4664-9BC1-DD968F9B1DB1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00A32-2A90-436C-9344-40C647CBF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7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91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BD99C-20C0-4EA9-9F8B-F2F5A9A66F02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D7A5-9E42-49B9-B544-07911F8DF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A63F0-7212-4A62-94BA-83FA67720026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6481-3C39-4496-9314-80BD1256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513304E-BD7B-447C-A16E-0A2A9C7D330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20CB8-ABA9-419E-A553-C948989BFFDC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422D1-9D20-487F-978C-371F5102A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7B4E1-D0DB-42B4-9CED-A1CD46BC161B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C58D-C8CA-44D1-81F9-2A4B6699F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B77B-9421-4C1B-95F5-BCB0C5CEAD80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45F3-26C2-4B55-BE45-1D1DF0C4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E3BCA-1D58-4331-BDF0-7723619C7259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9F1C0-FA53-497B-A23E-5287C4821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08FF5-922A-4EBC-A1C8-E705DEEE537F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6A133-D7DE-4C97-9719-51810DA19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3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9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83D42-FAED-4694-B5FF-8A746AB5D564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5EF88-2695-49B3-ABC4-23F884C2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8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4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8E88E91-47B6-4D17-B851-F67B3123D3B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9CD986E-0680-4C1A-BCAA-ECCBE7BFD5C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4" y="27464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826DA6-4A22-460E-9EFF-275DD8013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49413C-392B-40CC-B4C0-7ABFEC551F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7B8ECBD-1401-4C8F-87CE-6B67FE633DF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84EB82-8C97-4C7E-9F47-016217DE2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CB9911-6403-4A98-97FA-17B941FE6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17E855-D4FA-4260-9AAD-AB6AFC6D9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D1D438-7E5E-4099-B097-9536F019E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469D11-552E-4935-8FF7-A0E9D2FEB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1239C4-AD9B-464D-8E0D-DAFD98F9C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FA654F-CE2A-4288-BABF-A432F89D6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26A120-B4BE-48CD-AEED-3E3D7C3B00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4" y="27464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45BCC-8140-4CA5-AF97-F1DE40EDE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sp>
        <p:nvSpPr>
          <p:cNvPr id="40039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0393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6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41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44CED-5684-471F-A5A6-56D3B55B1DD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497D2EB-38EC-40A8-9364-9138A37D494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ED500-DEA2-46D5-B4E2-33F0AB5BF39A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71804-1570-4093-B1D4-C8B9E62FA8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7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91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EB64B-BA09-48EF-90BD-DD909ADB1E3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84B09-41B5-476B-8EC8-2C885AD6B0E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B383B-192E-4868-9DED-074E5EB197EC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763C-5A02-4A1A-91A3-A46CBF3126C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3D7E7-FF51-4BC1-BA0F-8581F5B9C49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14E27-E456-465D-9408-79CDE2F1DBB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82545-6FC9-4DA5-BD5A-D6D330234AD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3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9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3DAD6-2F8B-41A1-88EB-3FF72248895F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6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D408367B-32BC-4F86-800A-A86824D5E997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2" r:id="rId1"/>
    <p:sldLayoutId id="2147484893" r:id="rId2"/>
    <p:sldLayoutId id="2147484894" r:id="rId3"/>
    <p:sldLayoutId id="2147484895" r:id="rId4"/>
    <p:sldLayoutId id="2147484896" r:id="rId5"/>
    <p:sldLayoutId id="2147484897" r:id="rId6"/>
    <p:sldLayoutId id="2147484898" r:id="rId7"/>
    <p:sldLayoutId id="2147484899" r:id="rId8"/>
    <p:sldLayoutId id="2147484900" r:id="rId9"/>
    <p:sldLayoutId id="2147484901" r:id="rId10"/>
    <p:sldLayoutId id="214748490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9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DB37110-43E8-48E2-A868-9CB8C9B53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6" r:id="rId1"/>
    <p:sldLayoutId id="2147485157" r:id="rId2"/>
    <p:sldLayoutId id="2147485158" r:id="rId3"/>
    <p:sldLayoutId id="2147485159" r:id="rId4"/>
    <p:sldLayoutId id="2147485160" r:id="rId5"/>
    <p:sldLayoutId id="2147485161" r:id="rId6"/>
    <p:sldLayoutId id="2147485162" r:id="rId7"/>
    <p:sldLayoutId id="2147485163" r:id="rId8"/>
    <p:sldLayoutId id="2147485164" r:id="rId9"/>
    <p:sldLayoutId id="2147485165" r:id="rId10"/>
    <p:sldLayoutId id="21474851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814E732-740D-4226-9761-BFD1D52FB5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8" r:id="rId1"/>
    <p:sldLayoutId id="2147485169" r:id="rId2"/>
    <p:sldLayoutId id="2147485170" r:id="rId3"/>
    <p:sldLayoutId id="2147485171" r:id="rId4"/>
    <p:sldLayoutId id="2147485172" r:id="rId5"/>
    <p:sldLayoutId id="2147485173" r:id="rId6"/>
    <p:sldLayoutId id="2147485174" r:id="rId7"/>
    <p:sldLayoutId id="2147485175" r:id="rId8"/>
    <p:sldLayoutId id="2147485176" r:id="rId9"/>
    <p:sldLayoutId id="2147485177" r:id="rId10"/>
    <p:sldLayoutId id="21474851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kumimoji="0" lang="en-US" i="0">
              <a:solidFill>
                <a:srgbClr val="5E574E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kumimoji="0" lang="en-US" i="0">
              <a:solidFill>
                <a:srgbClr val="5E574E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kumimoji="0" lang="en-US" i="0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5E574E"/>
              </a:solidFill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kumimoji="0" lang="en-US" i="0">
              <a:solidFill>
                <a:srgbClr val="5E574E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kumimoji="0" lang="en-US" i="0">
              <a:solidFill>
                <a:srgbClr val="5E574E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kumimoji="0" lang="en-US" i="0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5E574E"/>
              </a:solidFill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4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6" r:id="rId1"/>
    <p:sldLayoutId id="2147485217" r:id="rId2"/>
    <p:sldLayoutId id="2147485218" r:id="rId3"/>
    <p:sldLayoutId id="2147485219" r:id="rId4"/>
    <p:sldLayoutId id="2147485220" r:id="rId5"/>
    <p:sldLayoutId id="2147485221" r:id="rId6"/>
    <p:sldLayoutId id="2147485222" r:id="rId7"/>
    <p:sldLayoutId id="2147485223" r:id="rId8"/>
    <p:sldLayoutId id="2147485224" r:id="rId9"/>
    <p:sldLayoutId id="2147485225" r:id="rId10"/>
    <p:sldLayoutId id="214748522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9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0" r:id="rId1"/>
    <p:sldLayoutId id="2147485241" r:id="rId2"/>
    <p:sldLayoutId id="2147485242" r:id="rId3"/>
    <p:sldLayoutId id="2147485243" r:id="rId4"/>
    <p:sldLayoutId id="2147485244" r:id="rId5"/>
    <p:sldLayoutId id="2147485245" r:id="rId6"/>
    <p:sldLayoutId id="2147485246" r:id="rId7"/>
    <p:sldLayoutId id="2147485247" r:id="rId8"/>
    <p:sldLayoutId id="2147485248" r:id="rId9"/>
    <p:sldLayoutId id="2147485249" r:id="rId10"/>
    <p:sldLayoutId id="214748525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0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2" r:id="rId1"/>
    <p:sldLayoutId id="2147485253" r:id="rId2"/>
    <p:sldLayoutId id="2147485254" r:id="rId3"/>
    <p:sldLayoutId id="2147485255" r:id="rId4"/>
    <p:sldLayoutId id="2147485256" r:id="rId5"/>
    <p:sldLayoutId id="2147485257" r:id="rId6"/>
    <p:sldLayoutId id="2147485258" r:id="rId7"/>
    <p:sldLayoutId id="2147485259" r:id="rId8"/>
    <p:sldLayoutId id="2147485260" r:id="rId9"/>
    <p:sldLayoutId id="2147485261" r:id="rId10"/>
    <p:sldLayoutId id="21474852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9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4" r:id="rId1"/>
    <p:sldLayoutId id="2147485265" r:id="rId2"/>
    <p:sldLayoutId id="2147485266" r:id="rId3"/>
    <p:sldLayoutId id="2147485267" r:id="rId4"/>
    <p:sldLayoutId id="2147485268" r:id="rId5"/>
    <p:sldLayoutId id="2147485269" r:id="rId6"/>
    <p:sldLayoutId id="2147485270" r:id="rId7"/>
    <p:sldLayoutId id="2147485271" r:id="rId8"/>
    <p:sldLayoutId id="2147485272" r:id="rId9"/>
    <p:sldLayoutId id="2147485273" r:id="rId10"/>
    <p:sldLayoutId id="21474852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6" r:id="rId1"/>
    <p:sldLayoutId id="2147485277" r:id="rId2"/>
    <p:sldLayoutId id="2147485278" r:id="rId3"/>
    <p:sldLayoutId id="2147485279" r:id="rId4"/>
    <p:sldLayoutId id="2147485280" r:id="rId5"/>
    <p:sldLayoutId id="2147485281" r:id="rId6"/>
    <p:sldLayoutId id="2147485282" r:id="rId7"/>
    <p:sldLayoutId id="2147485283" r:id="rId8"/>
    <p:sldLayoutId id="2147485284" r:id="rId9"/>
    <p:sldLayoutId id="2147485285" r:id="rId10"/>
    <p:sldLayoutId id="21474852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639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0" r:id="rId1"/>
    <p:sldLayoutId id="2147485301" r:id="rId2"/>
    <p:sldLayoutId id="2147485302" r:id="rId3"/>
    <p:sldLayoutId id="2147485303" r:id="rId4"/>
    <p:sldLayoutId id="2147485304" r:id="rId5"/>
    <p:sldLayoutId id="2147485305" r:id="rId6"/>
    <p:sldLayoutId id="2147485306" r:id="rId7"/>
    <p:sldLayoutId id="2147485307" r:id="rId8"/>
    <p:sldLayoutId id="2147485308" r:id="rId9"/>
    <p:sldLayoutId id="2147485309" r:id="rId10"/>
    <p:sldLayoutId id="214748531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4" r:id="rId1"/>
    <p:sldLayoutId id="2147485025" r:id="rId2"/>
    <p:sldLayoutId id="2147485026" r:id="rId3"/>
    <p:sldLayoutId id="2147485027" r:id="rId4"/>
    <p:sldLayoutId id="2147485028" r:id="rId5"/>
    <p:sldLayoutId id="2147485029" r:id="rId6"/>
    <p:sldLayoutId id="2147485030" r:id="rId7"/>
    <p:sldLayoutId id="2147485031" r:id="rId8"/>
    <p:sldLayoutId id="2147485032" r:id="rId9"/>
    <p:sldLayoutId id="2147485033" r:id="rId10"/>
    <p:sldLayoutId id="21474850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eaLnBrk="0" hangingPunct="0">
              <a:defRPr/>
            </a:pPr>
            <a:fld id="{3209AE08-69DE-4877-8D6D-089CBD788482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755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2" r:id="rId1"/>
    <p:sldLayoutId id="2147485313" r:id="rId2"/>
    <p:sldLayoutId id="2147485314" r:id="rId3"/>
    <p:sldLayoutId id="2147485315" r:id="rId4"/>
    <p:sldLayoutId id="2147485316" r:id="rId5"/>
    <p:sldLayoutId id="2147485317" r:id="rId6"/>
    <p:sldLayoutId id="2147485318" r:id="rId7"/>
    <p:sldLayoutId id="2147485319" r:id="rId8"/>
    <p:sldLayoutId id="2147485320" r:id="rId9"/>
    <p:sldLayoutId id="2147485321" r:id="rId10"/>
    <p:sldLayoutId id="214748532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6600"/>
            </a:p>
          </p:txBody>
        </p:sp>
      </p:grpSp>
      <p:sp>
        <p:nvSpPr>
          <p:cNvPr id="6246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FB51462-C1EC-4949-B463-69D1980739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36" r:id="rId1"/>
    <p:sldLayoutId id="2147485037" r:id="rId2"/>
    <p:sldLayoutId id="2147485038" r:id="rId3"/>
    <p:sldLayoutId id="2147485039" r:id="rId4"/>
    <p:sldLayoutId id="2147485040" r:id="rId5"/>
    <p:sldLayoutId id="2147485041" r:id="rId6"/>
    <p:sldLayoutId id="2147485042" r:id="rId7"/>
    <p:sldLayoutId id="2147485043" r:id="rId8"/>
    <p:sldLayoutId id="2147485044" r:id="rId9"/>
    <p:sldLayoutId id="2147485045" r:id="rId10"/>
    <p:sldLayoutId id="21474850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FB8E5D-B6BB-4A7F-BE57-4E3F6152CA4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8" r:id="rId1"/>
    <p:sldLayoutId id="2147485049" r:id="rId2"/>
    <p:sldLayoutId id="2147485050" r:id="rId3"/>
    <p:sldLayoutId id="2147485051" r:id="rId4"/>
    <p:sldLayoutId id="2147485052" r:id="rId5"/>
    <p:sldLayoutId id="2147485053" r:id="rId6"/>
    <p:sldLayoutId id="2147485054" r:id="rId7"/>
    <p:sldLayoutId id="2147485055" r:id="rId8"/>
    <p:sldLayoutId id="2147485056" r:id="rId9"/>
    <p:sldLayoutId id="2147485057" r:id="rId10"/>
    <p:sldLayoutId id="21474850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238595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6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7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8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238599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sp>
        <p:nvSpPr>
          <p:cNvPr id="14848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860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BDA1192D-5BD4-44F3-8E51-9FF4A207BBD8}" type="datetimeFigureOut">
              <a:rPr kumimoji="0" lang="en-US" i="0"/>
              <a:pPr>
                <a:defRPr/>
              </a:pPr>
              <a:t>8/31/2014</a:t>
            </a:fld>
            <a:endParaRPr kumimoji="0" lang="en-US" i="0"/>
          </a:p>
        </p:txBody>
      </p:sp>
      <p:sp>
        <p:nvSpPr>
          <p:cNvPr id="23860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endParaRPr kumimoji="0" lang="en-US" i="0"/>
          </a:p>
        </p:txBody>
      </p:sp>
      <p:sp>
        <p:nvSpPr>
          <p:cNvPr id="23860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F795002E-051B-410E-BC25-B9516C7C5A94}" type="slidenum">
              <a:rPr kumimoji="0" lang="en-US" i="0"/>
              <a:pPr>
                <a:defRPr/>
              </a:pPr>
              <a:t>‹#›</a:t>
            </a:fld>
            <a:endParaRPr kumimoji="0" lang="en-US" i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72" r:id="rId1"/>
    <p:sldLayoutId id="2147485073" r:id="rId2"/>
    <p:sldLayoutId id="2147485074" r:id="rId3"/>
    <p:sldLayoutId id="2147485075" r:id="rId4"/>
    <p:sldLayoutId id="2147485076" r:id="rId5"/>
    <p:sldLayoutId id="2147485077" r:id="rId6"/>
    <p:sldLayoutId id="2147485078" r:id="rId7"/>
    <p:sldLayoutId id="2147485079" r:id="rId8"/>
    <p:sldLayoutId id="2147485080" r:id="rId9"/>
    <p:sldLayoutId id="2147485081" r:id="rId10"/>
    <p:sldLayoutId id="21474850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6600"/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6" r:id="rId1"/>
    <p:sldLayoutId id="2147485097" r:id="rId2"/>
    <p:sldLayoutId id="2147485098" r:id="rId3"/>
    <p:sldLayoutId id="2147485099" r:id="rId4"/>
    <p:sldLayoutId id="2147485100" r:id="rId5"/>
    <p:sldLayoutId id="2147485101" r:id="rId6"/>
    <p:sldLayoutId id="2147485102" r:id="rId7"/>
    <p:sldLayoutId id="2147485103" r:id="rId8"/>
    <p:sldLayoutId id="2147485104" r:id="rId9"/>
    <p:sldLayoutId id="2147485105" r:id="rId10"/>
    <p:sldLayoutId id="214748510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0" lang="en-US" i="0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kumimoji="0"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0" r:id="rId1"/>
    <p:sldLayoutId id="2147485121" r:id="rId2"/>
    <p:sldLayoutId id="2147485122" r:id="rId3"/>
    <p:sldLayoutId id="2147485123" r:id="rId4"/>
    <p:sldLayoutId id="2147485124" r:id="rId5"/>
    <p:sldLayoutId id="2147485125" r:id="rId6"/>
    <p:sldLayoutId id="2147485126" r:id="rId7"/>
    <p:sldLayoutId id="2147485127" r:id="rId8"/>
    <p:sldLayoutId id="2147485128" r:id="rId9"/>
    <p:sldLayoutId id="2147485129" r:id="rId10"/>
    <p:sldLayoutId id="21474851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FAF7DC8-839D-4192-A2EE-7A564402FA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2" r:id="rId1"/>
    <p:sldLayoutId id="2147485133" r:id="rId2"/>
    <p:sldLayoutId id="2147485134" r:id="rId3"/>
    <p:sldLayoutId id="2147485135" r:id="rId4"/>
    <p:sldLayoutId id="2147485136" r:id="rId5"/>
    <p:sldLayoutId id="2147485137" r:id="rId6"/>
    <p:sldLayoutId id="2147485138" r:id="rId7"/>
    <p:sldLayoutId id="2147485139" r:id="rId8"/>
    <p:sldLayoutId id="2147485140" r:id="rId9"/>
    <p:sldLayoutId id="2147485141" r:id="rId10"/>
    <p:sldLayoutId id="214748514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399363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399364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399365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399366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  <p:sp>
          <p:nvSpPr>
            <p:cNvPr id="399367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en-US" sz="1800" i="0">
                <a:solidFill>
                  <a:srgbClr val="EAEAEA"/>
                </a:solidFill>
              </a:endParaRPr>
            </a:p>
          </p:txBody>
        </p:sp>
      </p:grpSp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37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kumimoji="0" lang="en-US" i="0">
              <a:solidFill>
                <a:srgbClr val="EAEAEA"/>
              </a:solidFill>
            </a:endParaRP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kumimoji="0" lang="en-US" i="0">
              <a:solidFill>
                <a:srgbClr val="EAEAEA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C2C49D7-DC3C-496F-A27A-9A035D31A778}" type="slidenum">
              <a:rPr kumimoji="0" lang="en-US" i="0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kumimoji="0" lang="en-US" i="0">
              <a:solidFill>
                <a:srgbClr val="EAEAEA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6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www.map-of-mexico.co.uk/map-of-chiapas.htm" TargetMode="External"/><Relationship Id="rId1" Type="http://schemas.openxmlformats.org/officeDocument/2006/relationships/slideLayout" Target="../slideLayouts/slideLayout1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2.umn.ed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hyperlink" Target="http://www.d.umn.edu/students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9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9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9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d.umn.edu/cla/faculty/troufs/anthfood/afhandout_first-day_online.html" TargetMode="External"/><Relationship Id="rId1" Type="http://schemas.openxmlformats.org/officeDocument/2006/relationships/slideLayout" Target="../slideLayouts/slideLayout20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d.umn.edu/cla/faculty/troufs/anthfood/afhandout_first-day_online.html" TargetMode="External"/><Relationship Id="rId1" Type="http://schemas.openxmlformats.org/officeDocument/2006/relationships/slideLayout" Target="../slideLayouts/slideLayout20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d.umn.edu/cla/faculty/troufs/anthfood/afhandout_first-day_online.html" TargetMode="External"/><Relationship Id="rId1" Type="http://schemas.openxmlformats.org/officeDocument/2006/relationships/slideLayout" Target="../slideLayouts/slideLayout20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2132" y="685800"/>
            <a:ext cx="356259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72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 descr="Coe_Ma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9650" y="685800"/>
            <a:ext cx="3600450" cy="5472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sz="4800" i="1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63287" y="3105150"/>
            <a:ext cx="7470315" cy="1077218"/>
          </a:xfrm>
          <a:prstGeom prst="rect">
            <a:avLst/>
          </a:prstGeom>
          <a:solidFill>
            <a:srgbClr val="CC0000"/>
          </a:solidFill>
          <a:ln w="76200" cmpd="sng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Use your up/down arrow keys and/or </a:t>
            </a:r>
          </a:p>
          <a:p>
            <a:pPr algn="ctr" eaLnBrk="0" hangingPunct="0"/>
            <a:r>
              <a:rPr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your space bar to advance the slides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21061" y="5410200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800" i="0" dirty="0">
              <a:solidFill>
                <a:srgbClr val="FFFFFF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05300" y="5741574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kumimoji="0" lang="en-US" sz="1200" i="0" dirty="0" smtClean="0">
                <a:solidFill>
                  <a:srgbClr val="FFFFFF"/>
                </a:solidFill>
              </a:rPr>
              <a:t>© 2010-2014</a:t>
            </a:r>
            <a:endParaRPr lang="en-US" sz="1200" i="0" dirty="0">
              <a:solidFill>
                <a:srgbClr val="FFFFFF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60589" y="6327009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http://</a:t>
            </a:r>
            <a:r>
              <a:rPr lang="en-US" sz="1200" i="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www.d.umn.edu/cla/faculty/troufs/anth3618/</a:t>
            </a:r>
            <a:endParaRPr lang="en-US" sz="1200" i="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13444" y="3105090"/>
            <a:ext cx="922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</a:rPr>
              <a:t>Your log-in page 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https://moodle.umn.edu/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Log in using your “x.500” information . . .</a:t>
            </a:r>
          </a:p>
          <a:p>
            <a:pPr algn="ctr"/>
            <a:endParaRPr kumimoji="0" lang="en-US" sz="1200" b="1" i="0" dirty="0" smtClean="0">
              <a:solidFill>
                <a:srgbClr val="FFFFFF"/>
              </a:solidFill>
            </a:endParaRPr>
          </a:p>
          <a:p>
            <a:pPr algn="ctr"/>
            <a:r>
              <a:rPr kumimoji="0" lang="en-US" sz="1800" i="0" dirty="0" smtClean="0">
                <a:solidFill>
                  <a:srgbClr val="FFFFFF"/>
                </a:solidFill>
              </a:rPr>
              <a:t>(that’s the log-in information you use for your e-mail)</a:t>
            </a:r>
          </a:p>
        </p:txBody>
      </p:sp>
    </p:spTree>
    <p:extLst>
      <p:ext uri="{BB962C8B-B14F-4D97-AF65-F5344CB8AC3E}">
        <p14:creationId xmlns:p14="http://schemas.microsoft.com/office/powerpoint/2010/main" val="2488024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61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lang="en-US" sz="1200" b="1" i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61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lang="en-US" sz="1200" b="1" i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33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61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lang="en-US" sz="1200" b="1" i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33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8700" y="5685978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more fun learning . . . 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1245500" y="2484971"/>
            <a:ext cx="7772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6600" b="1" i="0" dirty="0" smtClean="0"/>
              <a:t>one more piece</a:t>
            </a:r>
          </a:p>
          <a:p>
            <a:pPr algn="ctr"/>
            <a:r>
              <a:rPr kumimoji="0" lang="en-US" sz="6600" b="1" i="0" dirty="0" smtClean="0"/>
              <a:t>of useful information </a:t>
            </a:r>
            <a:r>
              <a:rPr kumimoji="0" lang="en-US" sz="6600" b="1" i="0" dirty="0"/>
              <a:t>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28700" y="3507700"/>
            <a:ext cx="82296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At the very top of “Block 1” you will see an alphabet.</a:t>
            </a:r>
          </a:p>
          <a:p>
            <a:pPr algn="ctr"/>
            <a:endParaRPr kumimoji="0" lang="en-US" sz="2400" b="1" i="0" dirty="0" smtClean="0">
              <a:solidFill>
                <a:srgbClr val="FFFFFF"/>
              </a:solidFill>
              <a:effectLst>
                <a:outerShdw blurRad="50800" dist="38100" dir="18900000" algn="bl" rotWithShape="0">
                  <a:prstClr val="black"/>
                </a:outerShdw>
              </a:effectLst>
            </a:endParaRPr>
          </a:p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  Clicking on a letter will bring you to a page that indexes course WebPages for virtually all of the scheduled topics and items in the course. 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3295650" y="1371600"/>
            <a:ext cx="3810000" cy="348345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/>
          </a:p>
        </p:txBody>
      </p:sp>
      <p:sp>
        <p:nvSpPr>
          <p:cNvPr id="5" name="Striped Right Arrow 4"/>
          <p:cNvSpPr/>
          <p:nvPr/>
        </p:nvSpPr>
        <p:spPr bwMode="auto">
          <a:xfrm rot="10800000">
            <a:off x="7277100" y="125730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3657525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28700" y="3507700"/>
            <a:ext cx="82296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At the very top of “Block 1” you will see an alphabet.</a:t>
            </a:r>
          </a:p>
          <a:p>
            <a:pPr algn="ctr"/>
            <a:endParaRPr kumimoji="0" lang="en-US" sz="2400" b="1" i="0" dirty="0" smtClean="0">
              <a:solidFill>
                <a:srgbClr val="FFFFFF"/>
              </a:solidFill>
              <a:effectLst>
                <a:outerShdw blurRad="50800" dist="38100" dir="18900000" algn="bl" rotWithShape="0">
                  <a:prstClr val="black"/>
                </a:outerShdw>
              </a:effectLst>
            </a:endParaRPr>
          </a:p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rPr>
              <a:t>  Clicking on a letter will bring you to a page that indexes course WebPages for virtually all of the scheduled topics and items in the course. 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3295650" y="1371600"/>
            <a:ext cx="3810000" cy="348345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/>
          </a:p>
        </p:txBody>
      </p:sp>
      <p:sp>
        <p:nvSpPr>
          <p:cNvPr id="5" name="Striped Right Arrow 4"/>
          <p:cNvSpPr/>
          <p:nvPr/>
        </p:nvSpPr>
        <p:spPr bwMode="auto">
          <a:xfrm rot="10800000">
            <a:off x="7277100" y="125730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878840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2161909"/>
            <a:ext cx="9144000" cy="5050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8700" y="3824276"/>
            <a:ext cx="8229600" cy="89255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information is very  useful</a:t>
            </a:r>
          </a:p>
        </p:txBody>
      </p:sp>
    </p:spTree>
    <p:extLst>
      <p:ext uri="{BB962C8B-B14F-4D97-AF65-F5344CB8AC3E}">
        <p14:creationId xmlns:p14="http://schemas.microsoft.com/office/powerpoint/2010/main" val="2096922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2161909"/>
            <a:ext cx="9144000" cy="5050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28700" y="3824276"/>
            <a:ext cx="8229600" cy="89255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useful?</a:t>
            </a:r>
          </a:p>
        </p:txBody>
      </p:sp>
    </p:spTree>
    <p:extLst>
      <p:ext uri="{BB962C8B-B14F-4D97-AF65-F5344CB8AC3E}">
        <p14:creationId xmlns:p14="http://schemas.microsoft.com/office/powerpoint/2010/main" val="1167134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Log in using your “x.500” information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1577918"/>
            <a:ext cx="8686800" cy="444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545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400300"/>
            <a:ext cx="8686800" cy="375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81050" y="665024"/>
            <a:ext cx="8686800" cy="1754326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the last  few years there has been over </a:t>
            </a: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two million page visits to the </a:t>
            </a: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Ancient Middle America course page . . .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677150" y="4610100"/>
            <a:ext cx="1143000" cy="643164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0" lang="en-US" sz="1800" i="0">
              <a:solidFill>
                <a:srgbClr val="EAEAE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2161909"/>
            <a:ext cx="9144000" cy="5050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10556" y="3522821"/>
            <a:ext cx="82296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access a topic simply click on a letter to go to an index page . . .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674833" y="2185501"/>
            <a:ext cx="533400" cy="443411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/>
          </a:p>
        </p:txBody>
      </p:sp>
      <p:sp>
        <p:nvSpPr>
          <p:cNvPr id="6" name="Striped Right Arrow 5"/>
          <p:cNvSpPr/>
          <p:nvPr/>
        </p:nvSpPr>
        <p:spPr bwMode="auto">
          <a:xfrm rot="8878410">
            <a:off x="4184866" y="1583007"/>
            <a:ext cx="1267322" cy="63643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172454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1843" y="51016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5029" y="25870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08710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14186" y="1068050"/>
            <a:ext cx="82296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from the index page click on the item you want . . 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1843" y="51016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5029" y="25870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08710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14186" y="1068050"/>
            <a:ext cx="82296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from the index page click on the item you want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66558" y="46290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 for more items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336643" y="4510320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533307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1843" y="51016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5029" y="25870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74295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66558" y="46290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 for more items</a:t>
            </a:r>
          </a:p>
        </p:txBody>
      </p:sp>
      <p:sp>
        <p:nvSpPr>
          <p:cNvPr id="10" name="Striped Right Arrow 9"/>
          <p:cNvSpPr/>
          <p:nvPr/>
        </p:nvSpPr>
        <p:spPr bwMode="auto">
          <a:xfrm rot="5400000">
            <a:off x="8336643" y="4510320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1843" y="51016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5029" y="25870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74295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 bwMode="auto">
          <a:xfrm>
            <a:off x="3238500" y="3962400"/>
            <a:ext cx="1371600" cy="481390"/>
          </a:xfrm>
          <a:custGeom>
            <a:avLst/>
            <a:gdLst>
              <a:gd name="connsiteX0" fmla="*/ 379790 w 1195009"/>
              <a:gd name="connsiteY0" fmla="*/ 2419 h 481390"/>
              <a:gd name="connsiteX1" fmla="*/ 205618 w 1195009"/>
              <a:gd name="connsiteY1" fmla="*/ 16933 h 481390"/>
              <a:gd name="connsiteX2" fmla="*/ 31447 w 1195009"/>
              <a:gd name="connsiteY2" fmla="*/ 45962 h 481390"/>
              <a:gd name="connsiteX3" fmla="*/ 16933 w 1195009"/>
              <a:gd name="connsiteY3" fmla="*/ 176590 h 481390"/>
              <a:gd name="connsiteX4" fmla="*/ 16933 w 1195009"/>
              <a:gd name="connsiteY4" fmla="*/ 321733 h 481390"/>
              <a:gd name="connsiteX5" fmla="*/ 60476 w 1195009"/>
              <a:gd name="connsiteY5" fmla="*/ 394305 h 481390"/>
              <a:gd name="connsiteX6" fmla="*/ 191104 w 1195009"/>
              <a:gd name="connsiteY6" fmla="*/ 437847 h 481390"/>
              <a:gd name="connsiteX7" fmla="*/ 263676 w 1195009"/>
              <a:gd name="connsiteY7" fmla="*/ 437847 h 481390"/>
              <a:gd name="connsiteX8" fmla="*/ 437847 w 1195009"/>
              <a:gd name="connsiteY8" fmla="*/ 466876 h 481390"/>
              <a:gd name="connsiteX9" fmla="*/ 553961 w 1195009"/>
              <a:gd name="connsiteY9" fmla="*/ 466876 h 481390"/>
              <a:gd name="connsiteX10" fmla="*/ 655561 w 1195009"/>
              <a:gd name="connsiteY10" fmla="*/ 466876 h 481390"/>
              <a:gd name="connsiteX11" fmla="*/ 713618 w 1195009"/>
              <a:gd name="connsiteY11" fmla="*/ 466876 h 481390"/>
              <a:gd name="connsiteX12" fmla="*/ 829733 w 1195009"/>
              <a:gd name="connsiteY12" fmla="*/ 481390 h 481390"/>
              <a:gd name="connsiteX13" fmla="*/ 1061961 w 1195009"/>
              <a:gd name="connsiteY13" fmla="*/ 466876 h 481390"/>
              <a:gd name="connsiteX14" fmla="*/ 1163561 w 1195009"/>
              <a:gd name="connsiteY14" fmla="*/ 394305 h 481390"/>
              <a:gd name="connsiteX15" fmla="*/ 1192590 w 1195009"/>
              <a:gd name="connsiteY15" fmla="*/ 234647 h 481390"/>
              <a:gd name="connsiteX16" fmla="*/ 1149047 w 1195009"/>
              <a:gd name="connsiteY16" fmla="*/ 205619 h 481390"/>
              <a:gd name="connsiteX17" fmla="*/ 989390 w 1195009"/>
              <a:gd name="connsiteY17" fmla="*/ 147562 h 481390"/>
              <a:gd name="connsiteX18" fmla="*/ 858761 w 1195009"/>
              <a:gd name="connsiteY18" fmla="*/ 118533 h 481390"/>
              <a:gd name="connsiteX19" fmla="*/ 670076 w 1195009"/>
              <a:gd name="connsiteY19" fmla="*/ 89505 h 481390"/>
              <a:gd name="connsiteX20" fmla="*/ 612018 w 1195009"/>
              <a:gd name="connsiteY20" fmla="*/ 89505 h 481390"/>
              <a:gd name="connsiteX21" fmla="*/ 510418 w 1195009"/>
              <a:gd name="connsiteY21" fmla="*/ 74990 h 481390"/>
              <a:gd name="connsiteX22" fmla="*/ 423333 w 1195009"/>
              <a:gd name="connsiteY22" fmla="*/ 31447 h 481390"/>
              <a:gd name="connsiteX23" fmla="*/ 379790 w 1195009"/>
              <a:gd name="connsiteY23" fmla="*/ 2419 h 48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95009" h="481390">
                <a:moveTo>
                  <a:pt x="379790" y="2419"/>
                </a:moveTo>
                <a:cubicBezTo>
                  <a:pt x="343504" y="0"/>
                  <a:pt x="263675" y="9676"/>
                  <a:pt x="205618" y="16933"/>
                </a:cubicBezTo>
                <a:cubicBezTo>
                  <a:pt x="147561" y="24190"/>
                  <a:pt x="62894" y="19353"/>
                  <a:pt x="31447" y="45962"/>
                </a:cubicBezTo>
                <a:cubicBezTo>
                  <a:pt x="0" y="72571"/>
                  <a:pt x="19352" y="130628"/>
                  <a:pt x="16933" y="176590"/>
                </a:cubicBezTo>
                <a:cubicBezTo>
                  <a:pt x="14514" y="222552"/>
                  <a:pt x="9676" y="285447"/>
                  <a:pt x="16933" y="321733"/>
                </a:cubicBezTo>
                <a:cubicBezTo>
                  <a:pt x="24190" y="358019"/>
                  <a:pt x="31448" y="374953"/>
                  <a:pt x="60476" y="394305"/>
                </a:cubicBezTo>
                <a:cubicBezTo>
                  <a:pt x="89504" y="413657"/>
                  <a:pt x="157237" y="430590"/>
                  <a:pt x="191104" y="437847"/>
                </a:cubicBezTo>
                <a:cubicBezTo>
                  <a:pt x="224971" y="445104"/>
                  <a:pt x="222552" y="433009"/>
                  <a:pt x="263676" y="437847"/>
                </a:cubicBezTo>
                <a:cubicBezTo>
                  <a:pt x="304800" y="442685"/>
                  <a:pt x="389466" y="462038"/>
                  <a:pt x="437847" y="466876"/>
                </a:cubicBezTo>
                <a:cubicBezTo>
                  <a:pt x="486228" y="471714"/>
                  <a:pt x="553961" y="466876"/>
                  <a:pt x="553961" y="466876"/>
                </a:cubicBezTo>
                <a:lnTo>
                  <a:pt x="655561" y="466876"/>
                </a:lnTo>
                <a:cubicBezTo>
                  <a:pt x="682170" y="466876"/>
                  <a:pt x="684589" y="464457"/>
                  <a:pt x="713618" y="466876"/>
                </a:cubicBezTo>
                <a:cubicBezTo>
                  <a:pt x="742647" y="469295"/>
                  <a:pt x="771676" y="481390"/>
                  <a:pt x="829733" y="481390"/>
                </a:cubicBezTo>
                <a:cubicBezTo>
                  <a:pt x="887790" y="481390"/>
                  <a:pt x="1006323" y="481390"/>
                  <a:pt x="1061961" y="466876"/>
                </a:cubicBezTo>
                <a:cubicBezTo>
                  <a:pt x="1117599" y="452362"/>
                  <a:pt x="1141790" y="433010"/>
                  <a:pt x="1163561" y="394305"/>
                </a:cubicBezTo>
                <a:cubicBezTo>
                  <a:pt x="1185332" y="355600"/>
                  <a:pt x="1195009" y="266095"/>
                  <a:pt x="1192590" y="234647"/>
                </a:cubicBezTo>
                <a:cubicBezTo>
                  <a:pt x="1190171" y="203199"/>
                  <a:pt x="1182914" y="220133"/>
                  <a:pt x="1149047" y="205619"/>
                </a:cubicBezTo>
                <a:cubicBezTo>
                  <a:pt x="1115180" y="191105"/>
                  <a:pt x="1037771" y="162076"/>
                  <a:pt x="989390" y="147562"/>
                </a:cubicBezTo>
                <a:cubicBezTo>
                  <a:pt x="941009" y="133048"/>
                  <a:pt x="911980" y="128209"/>
                  <a:pt x="858761" y="118533"/>
                </a:cubicBezTo>
                <a:cubicBezTo>
                  <a:pt x="805542" y="108857"/>
                  <a:pt x="711200" y="94343"/>
                  <a:pt x="670076" y="89505"/>
                </a:cubicBezTo>
                <a:cubicBezTo>
                  <a:pt x="628952" y="84667"/>
                  <a:pt x="638628" y="91924"/>
                  <a:pt x="612018" y="89505"/>
                </a:cubicBezTo>
                <a:cubicBezTo>
                  <a:pt x="585408" y="87086"/>
                  <a:pt x="541866" y="84666"/>
                  <a:pt x="510418" y="74990"/>
                </a:cubicBezTo>
                <a:cubicBezTo>
                  <a:pt x="478971" y="65314"/>
                  <a:pt x="452361" y="43542"/>
                  <a:pt x="423333" y="31447"/>
                </a:cubicBezTo>
                <a:cubicBezTo>
                  <a:pt x="394305" y="19352"/>
                  <a:pt x="416076" y="4838"/>
                  <a:pt x="379790" y="2419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838700" y="3810000"/>
            <a:ext cx="4158342" cy="6287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click on item . . . and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1843" y="51016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5029" y="25870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97155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57072" y="127343"/>
            <a:ext cx="4158342" cy="1015663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600" b="1" i="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voilá</a:t>
            </a:r>
            <a:endParaRPr kumimoji="0" lang="en-US" sz="36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0"/>
            <a:ext cx="10058400" cy="66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 rot="19925762">
            <a:off x="1685423" y="1058742"/>
            <a:ext cx="3670266" cy="209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SlantUp">
              <a:avLst>
                <a:gd name="adj" fmla="val 27356"/>
              </a:avLst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endParaRPr kumimoji="0" lang="en-US" sz="4400" i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kumimoji="0" lang="en-US" sz="6000" i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Laptops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kumimoji="0" lang="en-US" sz="6000" i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Welcome</a:t>
            </a:r>
          </a:p>
        </p:txBody>
      </p:sp>
      <p:sp>
        <p:nvSpPr>
          <p:cNvPr id="200708" name="Rectangle 3"/>
          <p:cNvSpPr>
            <a:spLocks noChangeArrowheads="1"/>
          </p:cNvSpPr>
          <p:nvPr/>
        </p:nvSpPr>
        <p:spPr bwMode="auto">
          <a:xfrm>
            <a:off x="814388" y="5964765"/>
            <a:ext cx="85201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kumimoji="0" lang="en-US" sz="2400" i="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rPr>
              <a:t>(in fact, they’re encouraged)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78730" y="1504952"/>
            <a:ext cx="2350323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sz="44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 . . .</a:t>
            </a:r>
            <a:endParaRPr kumimoji="0" lang="en-US" sz="44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995029" y="25870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74295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78730" y="1504952"/>
            <a:ext cx="235032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4400" b="1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 . . .</a:t>
            </a:r>
            <a:endParaRPr kumimoji="0" lang="en-US" sz="4400" b="1" i="0" dirty="0">
              <a:solidFill>
                <a:srgbClr val="33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42786" y="3124140"/>
            <a:ext cx="7772400" cy="10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</a:rPr>
              <a:t>Your Moodle screen </a:t>
            </a:r>
          </a:p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</a:rPr>
              <a:t>will look </a:t>
            </a:r>
          </a:p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</a:rPr>
              <a:t>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3205906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995029" y="25870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990600"/>
            <a:ext cx="8229600" cy="51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59259" y="4078069"/>
            <a:ext cx="70894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Woman of </a:t>
            </a:r>
            <a:r>
              <a:rPr kumimoji="0" lang="en-US" sz="36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Chamula</a:t>
            </a:r>
            <a:endParaRPr kumimoji="0" lang="en-US" sz="3600" b="1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59259" y="2819400"/>
            <a:ext cx="708944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first “field trip” . . .</a:t>
            </a:r>
            <a:br>
              <a:rPr kumimoji="0" lang="en-US" sz="4400" b="1" i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0" lang="en-US" sz="2400" i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(Day 01 . . . to see . . .)</a:t>
            </a:r>
            <a:endParaRPr kumimoji="0" lang="en-US" sz="4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6101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2896" y="6397176"/>
            <a:ext cx="3526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en-US" sz="1200" i="0" dirty="0" smtClean="0">
                <a:solidFill>
                  <a:srgbClr val="FFFFFF"/>
                </a:solidFill>
                <a:latin typeface="Times New Roman"/>
                <a:hlinkClick r:id="rId2"/>
              </a:rPr>
              <a:t>http://www.map-of-mexico.co.uk/map-of-chiapas.htm</a:t>
            </a:r>
            <a:endParaRPr kumimoji="0" lang="en-US" sz="1200" i="0" dirty="0" smtClean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328386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triped Right Arrow 5"/>
          <p:cNvSpPr/>
          <p:nvPr/>
        </p:nvSpPr>
        <p:spPr bwMode="auto">
          <a:xfrm rot="18308220">
            <a:off x="4355828" y="3960767"/>
            <a:ext cx="1132348" cy="418469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45218" y="4514671"/>
            <a:ext cx="2407454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3600" b="1" i="0" dirty="0" err="1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Tene</a:t>
            </a:r>
            <a:r>
              <a:rPr kumimoji="0" lang="en-US" sz="3600" b="1" i="0" dirty="0" err="1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japa</a:t>
            </a:r>
            <a:r>
              <a:rPr kumimoji="0" lang="en-US" sz="3600" b="1" i="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algn="ctr"/>
            <a:r>
              <a:rPr kumimoji="0" lang="en-US" sz="3600" b="1" i="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Chiapas</a:t>
            </a:r>
            <a:br>
              <a:rPr kumimoji="0" lang="en-US" sz="3600" b="1" i="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0" lang="en-US" sz="1400" b="1" i="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Mexico</a:t>
            </a:r>
            <a:endParaRPr kumimoji="0" lang="en-US" sz="1400" b="1" i="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995029" y="25870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65410" y="822795"/>
            <a:ext cx="8686800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second “field trip” . . .</a:t>
            </a:r>
            <a:br>
              <a:rPr kumimoji="0" lang="en-US" sz="4400" b="1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0" lang="en-US" sz="2400" i="0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(Day 02 . . . to visit . . .)</a:t>
            </a:r>
            <a:endParaRPr kumimoji="0" lang="en-US" sz="4400" i="0" dirty="0" smtClean="0">
              <a:solidFill>
                <a:srgbClr val="33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kumimoji="0" lang="en-US" sz="4400" b="1" i="0" dirty="0">
              <a:solidFill>
                <a:srgbClr val="3333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20886"/>
            <a:ext cx="10287000" cy="400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08309" y="4894054"/>
            <a:ext cx="78469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28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Tikál</a:t>
            </a:r>
            <a:r>
              <a:rPr kumimoji="0"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Seven Other Ancient Mesoamerican Sites</a:t>
            </a:r>
            <a:endParaRPr kumimoji="0" lang="en-US" sz="2800" b="1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500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78727" y="1504952"/>
            <a:ext cx="3814890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44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 Time . . .</a:t>
            </a:r>
            <a:endParaRPr kumimoji="0" lang="en-US" sz="44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995029" y="258708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00" y="381000"/>
            <a:ext cx="714712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6" y="2837544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1" i="0" dirty="0">
                <a:solidFill>
                  <a:srgbClr val="FFCC00"/>
                </a:solidFill>
                <a:hlinkClick r:id="rId3"/>
              </a:rPr>
              <a:t>https://moodle2.umn.edu/</a:t>
            </a:r>
            <a:endParaRPr kumimoji="0" lang="en-US" sz="3600" b="1" i="0" dirty="0">
              <a:solidFill>
                <a:srgbClr val="FFCC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en-US" sz="1800" i="0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7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9" name="Rectangle 8"/>
          <p:cNvSpPr/>
          <p:nvPr/>
        </p:nvSpPr>
        <p:spPr>
          <a:xfrm>
            <a:off x="2049594" y="1524000"/>
            <a:ext cx="4694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000" b="1" i="0" dirty="0" smtClean="0">
                <a:solidFill>
                  <a:srgbClr val="FFFFFF"/>
                </a:solidFill>
                <a:latin typeface="Times New Roman"/>
              </a:rPr>
              <a:t>If your browser allows,</a:t>
            </a:r>
          </a:p>
          <a:p>
            <a:r>
              <a:rPr kumimoji="0" lang="en-US" sz="2000" b="1" i="0" dirty="0" smtClean="0">
                <a:solidFill>
                  <a:srgbClr val="FFFFFF"/>
                </a:solidFill>
                <a:latin typeface="Times New Roman"/>
              </a:rPr>
              <a:t>clicking on this URL </a:t>
            </a:r>
          </a:p>
          <a:p>
            <a:r>
              <a:rPr kumimoji="0" lang="en-US" sz="2000" b="1" i="0" dirty="0" smtClean="0">
                <a:solidFill>
                  <a:srgbClr val="FFFFFF"/>
                </a:solidFill>
                <a:latin typeface="Times New Roman"/>
              </a:rPr>
              <a:t>should take you to your Moodle home . . .</a:t>
            </a:r>
            <a:endParaRPr kumimoji="0" lang="en-US" sz="1400" i="0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72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2132" y="685800"/>
            <a:ext cx="356259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lang="en-US" sz="7200" b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12" name="Picture 11" descr="Coe_Ma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9650" y="685800"/>
            <a:ext cx="3600450" cy="5472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21061" y="5410200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800" i="0" dirty="0">
              <a:solidFill>
                <a:srgbClr val="FFFFFF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05300" y="5741574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</a:t>
            </a:r>
            <a:r>
              <a:rPr lang="en-US" sz="1800" b="1" dirty="0" err="1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Roufs</a:t>
            </a:r>
            <a:endParaRPr lang="en-US" sz="1800" b="1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/>
            <a:r>
              <a:rPr kumimoji="0" lang="en-US" sz="1200" i="0" dirty="0" smtClean="0">
                <a:solidFill>
                  <a:srgbClr val="FFFFFF"/>
                </a:solidFill>
              </a:rPr>
              <a:t>© 2010-2014</a:t>
            </a:r>
            <a:endParaRPr lang="en-US" sz="1200" i="0" dirty="0">
              <a:solidFill>
                <a:srgbClr val="FFFFFF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60589" y="6327009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i="0" dirty="0">
                <a:solidFill>
                  <a:srgbClr val="FFFFFF"/>
                </a:solidFill>
              </a:rPr>
              <a:t>http://</a:t>
            </a:r>
            <a:r>
              <a:rPr lang="en-US" sz="1200" i="0" dirty="0" smtClean="0">
                <a:solidFill>
                  <a:srgbClr val="FFFFFF"/>
                </a:solidFill>
              </a:rPr>
              <a:t>www.d.umn.edu/cla/faculty/troufs/anth3618/</a:t>
            </a:r>
            <a:endParaRPr lang="en-US" sz="1200" i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85900" y="2380836"/>
            <a:ext cx="7315200" cy="280076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Once again . . .</a:t>
            </a:r>
            <a:endParaRPr lang="en-US" sz="3200" b="1" i="0" dirty="0">
              <a:ln w="18000">
                <a:solidFill>
                  <a:srgbClr val="FFCC00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lang="en-US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Ancient Middle America</a:t>
            </a: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lang="en-US" b="1" i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Enjoy your stay!</a:t>
            </a:r>
            <a:endParaRPr lang="en-US" sz="32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18260" y="3714690"/>
            <a:ext cx="77724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C00000"/>
                </a:solidFill>
              </a:rPr>
              <a:t>Your Moodle screen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3774700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245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42786" y="3486090"/>
            <a:ext cx="77724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</a:rPr>
              <a:t>And the listing for Week 1 </a:t>
            </a: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</a:rPr>
              <a:t>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601758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69875"/>
            <a:ext cx="8102600" cy="631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126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69875"/>
            <a:ext cx="8102600" cy="631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910840" y="762000"/>
            <a:ext cx="4518660" cy="48006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/>
          </a:p>
        </p:txBody>
      </p:sp>
    </p:spTree>
    <p:extLst>
      <p:ext uri="{BB962C8B-B14F-4D97-AF65-F5344CB8AC3E}">
        <p14:creationId xmlns:p14="http://schemas.microsoft.com/office/powerpoint/2010/main" val="2795366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228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42786" y="3676471"/>
            <a:ext cx="7772400" cy="1200329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There are usually three main parts to the listing of a week . . . </a:t>
            </a:r>
          </a:p>
        </p:txBody>
      </p:sp>
    </p:spTree>
    <p:extLst>
      <p:ext uri="{BB962C8B-B14F-4D97-AF65-F5344CB8AC3E}">
        <p14:creationId xmlns:p14="http://schemas.microsoft.com/office/powerpoint/2010/main" val="505873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2132" y="685800"/>
            <a:ext cx="356259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72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 descr="Coe_Ma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9650" y="685800"/>
            <a:ext cx="3600450" cy="5472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sz="4800" i="1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21061" y="5410200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800" i="0" dirty="0">
              <a:solidFill>
                <a:srgbClr val="FFFFFF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05300" y="5741574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kumimoji="0" lang="en-US" sz="1200" i="0" dirty="0" smtClean="0">
                <a:solidFill>
                  <a:srgbClr val="FFFFFF"/>
                </a:solidFill>
              </a:rPr>
              <a:t>© 2010-2013</a:t>
            </a:r>
            <a:endParaRPr lang="en-US" sz="1200" i="0" dirty="0">
              <a:solidFill>
                <a:srgbClr val="FFFFFF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60589" y="6327009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http://</a:t>
            </a:r>
            <a:r>
              <a:rPr lang="en-US" sz="1200" i="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www.d.umn.edu/cla/faculty/troufs/anth3618/</a:t>
            </a:r>
            <a:endParaRPr lang="en-US" sz="1200" i="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85900" y="2456544"/>
            <a:ext cx="73152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CF89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</a:t>
            </a:r>
            <a:r>
              <a:rPr lang="en-US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CF89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to </a:t>
            </a:r>
          </a:p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CF89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Ancient Middle America</a:t>
            </a: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CF89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7322" y="480060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1. Topics for the Week . . .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415540" y="3733799"/>
            <a:ext cx="5486400" cy="762001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2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415540" y="4648199"/>
            <a:ext cx="5486400" cy="762001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47322" y="5525869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2</a:t>
            </a:r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. Readings for the Week . . .</a:t>
            </a:r>
          </a:p>
        </p:txBody>
      </p:sp>
    </p:spTree>
    <p:extLst>
      <p:ext uri="{BB962C8B-B14F-4D97-AF65-F5344CB8AC3E}">
        <p14:creationId xmlns:p14="http://schemas.microsoft.com/office/powerpoint/2010/main" val="3312460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57300" y="4572000"/>
            <a:ext cx="7772400" cy="646331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 3. Activities for the week . . .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415540" y="5334000"/>
            <a:ext cx="5486400" cy="1219200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78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66899" y="2209800"/>
            <a:ext cx="6507843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5279571"/>
            <a:ext cx="8686800" cy="127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triped Right Arrow 8"/>
          <p:cNvSpPr/>
          <p:nvPr/>
        </p:nvSpPr>
        <p:spPr bwMode="auto">
          <a:xfrm rot="8525571">
            <a:off x="7520214" y="4198536"/>
            <a:ext cx="2148114" cy="616857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77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5250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1800" b="1" i="0" dirty="0" smtClean="0">
                <a:solidFill>
                  <a:srgbClr val="FFFFFF"/>
                </a:solidFill>
                <a:latin typeface="Arial"/>
              </a:rPr>
              <a:t>And the  Introduction</a:t>
            </a:r>
            <a:r>
              <a:rPr kumimoji="0" lang="en-US" sz="1800" b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kumimoji="0" lang="en-US" sz="1800" b="1" i="0" dirty="0" smtClean="0">
                <a:solidFill>
                  <a:srgbClr val="FFFFFF"/>
                </a:solidFill>
                <a:latin typeface="Arial"/>
              </a:rPr>
              <a:t>Page will look something like this . . 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628650"/>
            <a:ext cx="812165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997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66899" y="2209800"/>
            <a:ext cx="6507843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5279571"/>
            <a:ext cx="8686800" cy="127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triped Right Arrow 8"/>
          <p:cNvSpPr/>
          <p:nvPr/>
        </p:nvSpPr>
        <p:spPr bwMode="auto">
          <a:xfrm rot="8525571">
            <a:off x="7520214" y="4198536"/>
            <a:ext cx="2148114" cy="616857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6464" y="2677311"/>
            <a:ext cx="7772400" cy="144655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000000"/>
                </a:solidFill>
                <a:latin typeface="Arial"/>
              </a:rPr>
              <a:t>be sure to Update Your Moodle Profile </a:t>
            </a:r>
            <a:br>
              <a:rPr kumimoji="0" lang="en-US" sz="3200" b="1" i="0" dirty="0" smtClean="0">
                <a:solidFill>
                  <a:srgbClr val="000000"/>
                </a:solidFill>
                <a:latin typeface="Arial"/>
              </a:rPr>
            </a:br>
            <a:r>
              <a:rPr kumimoji="0" lang="en-US" sz="2400" b="1" i="0" dirty="0" smtClean="0">
                <a:solidFill>
                  <a:srgbClr val="000000"/>
                </a:solidFill>
                <a:latin typeface="Arial"/>
              </a:rPr>
              <a:t>as part of your introduction</a:t>
            </a:r>
            <a:endParaRPr kumimoji="0" lang="en-US" sz="3200" b="1" i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4473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888671" y="2621280"/>
            <a:ext cx="6531429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</p:spTree>
    <p:extLst>
      <p:ext uri="{BB962C8B-B14F-4D97-AF65-F5344CB8AC3E}">
        <p14:creationId xmlns:p14="http://schemas.microsoft.com/office/powerpoint/2010/main" val="3870050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33500" y="640080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" y="4800600"/>
            <a:ext cx="7772400" cy="12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triped Right Arrow 5"/>
          <p:cNvSpPr/>
          <p:nvPr/>
        </p:nvSpPr>
        <p:spPr bwMode="auto">
          <a:xfrm rot="8344282">
            <a:off x="6299802" y="440008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05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05756" y="3362718"/>
            <a:ext cx="8839200" cy="128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Arial"/>
              </a:rPr>
              <a:t>And the  “Pre Assessment” Materials </a:t>
            </a: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Arial"/>
              </a:rPr>
              <a:t>will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790255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5250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1800" b="1" i="0" dirty="0" smtClean="0">
                <a:solidFill>
                  <a:srgbClr val="FFFFFF"/>
                </a:solidFill>
                <a:latin typeface="Arial"/>
              </a:rPr>
              <a:t>And the  “Pre Assessment” Materials will look something like this . . 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171700" y="4724400"/>
            <a:ext cx="1676400" cy="228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536700"/>
            <a:ext cx="8121650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457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2132" y="685800"/>
            <a:ext cx="356259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72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 descr="Coe_Ma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9650" y="685800"/>
            <a:ext cx="3600450" cy="5472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sz="4800" i="1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21061" y="5410200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800" i="0" dirty="0">
              <a:solidFill>
                <a:srgbClr val="FFFFFF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05300" y="5741574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kumimoji="0" lang="en-US" sz="1200" i="0" dirty="0" smtClean="0">
                <a:solidFill>
                  <a:srgbClr val="FFFFFF"/>
                </a:solidFill>
              </a:rPr>
              <a:t>© 2010-2013</a:t>
            </a:r>
            <a:endParaRPr lang="en-US" sz="1200" i="0" dirty="0">
              <a:solidFill>
                <a:srgbClr val="FFFFFF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60589" y="6327009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http://</a:t>
            </a:r>
            <a:r>
              <a:rPr lang="en-US" sz="1200" i="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www.d.umn.edu/cla/faculty/troufs/anth3618/</a:t>
            </a:r>
            <a:endParaRPr lang="en-US" sz="1200" i="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85900" y="2456544"/>
            <a:ext cx="73152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CF89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</a:t>
            </a:r>
            <a:r>
              <a:rPr lang="en-US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CF89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to </a:t>
            </a:r>
          </a:p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CF89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Ancient Middle America</a:t>
            </a: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CF89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286329" y="3962406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1" lang="en-US" sz="3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This will be a great course . . . </a:t>
            </a:r>
          </a:p>
          <a:p>
            <a:pPr algn="ctr"/>
            <a:r>
              <a:rPr kumimoji="1" lang="en-US" sz="3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 will see . . .</a:t>
            </a:r>
            <a:endParaRPr lang="en-US" sz="3600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2604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57300" y="792480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1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</a:t>
            </a:r>
            <a:r>
              <a:rPr kumimoji="0"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Forum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" y="4281616"/>
            <a:ext cx="7772400" cy="189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triped Right Arrow 6"/>
          <p:cNvSpPr/>
          <p:nvPr/>
        </p:nvSpPr>
        <p:spPr bwMode="auto">
          <a:xfrm rot="8344282">
            <a:off x="7886700" y="470488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59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73050"/>
            <a:ext cx="811530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193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57300" y="792480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</a:t>
            </a:r>
            <a:r>
              <a:rPr kumimoji="0"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Forum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" y="4922520"/>
            <a:ext cx="7772400" cy="12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triped Right Arrow 5"/>
          <p:cNvSpPr/>
          <p:nvPr/>
        </p:nvSpPr>
        <p:spPr bwMode="auto">
          <a:xfrm rot="8344282">
            <a:off x="7886700" y="470488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73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9400"/>
            <a:ext cx="812165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420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2786" y="1478280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Weeks 1 and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look around some more, just for the fun of it</a:t>
            </a:r>
          </a:p>
        </p:txBody>
      </p:sp>
    </p:spTree>
    <p:extLst>
      <p:ext uri="{BB962C8B-B14F-4D97-AF65-F5344CB8AC3E}">
        <p14:creationId xmlns:p14="http://schemas.microsoft.com/office/powerpoint/2010/main" val="3041912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42786" y="1934028"/>
            <a:ext cx="777240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kumimoji="0" lang="en-US" sz="3600" b="1" i="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kumimoji="0" lang="en-US" sz="36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2400" b="1" i="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kumimoji="0" lang="en-US" sz="3200" b="1" i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then look around still more, </a:t>
            </a:r>
            <a:br>
              <a:rPr kumimoji="0" lang="en-US" sz="3200" b="1" i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</a:br>
            <a:r>
              <a:rPr kumimoji="0" lang="en-US" sz="3200" b="1" i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just for the fun of it</a:t>
            </a:r>
          </a:p>
        </p:txBody>
      </p:sp>
    </p:spTree>
    <p:extLst>
      <p:ext uri="{BB962C8B-B14F-4D97-AF65-F5344CB8AC3E}">
        <p14:creationId xmlns:p14="http://schemas.microsoft.com/office/powerpoint/2010/main" val="2071806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www.d.umn.edu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070" y="3406260"/>
            <a:ext cx="8229600" cy="9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You may also access your Moodle folder </a:t>
            </a:r>
            <a:r>
              <a:rPr kumimoji="0" lang="en-US" sz="3600" b="1" dirty="0" smtClean="0">
                <a:solidFill>
                  <a:srgbClr val="FFFFFF"/>
                </a:solidFill>
                <a:latin typeface="Times New Roman"/>
              </a:rPr>
              <a:t>via</a:t>
            </a:r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 the  Main UMD WebPage  . . .</a:t>
            </a:r>
          </a:p>
        </p:txBody>
      </p:sp>
    </p:spTree>
    <p:extLst>
      <p:ext uri="{BB962C8B-B14F-4D97-AF65-F5344CB8AC3E}">
        <p14:creationId xmlns:p14="http://schemas.microsoft.com/office/powerpoint/2010/main" val="1805292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www.d.umn.edu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914400"/>
            <a:ext cx="8121650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55550" y="381000"/>
            <a:ext cx="82296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Main UMD WebPage  . . .</a:t>
            </a:r>
          </a:p>
          <a:p>
            <a:pPr algn="ctr"/>
            <a:r>
              <a:rPr kumimoji="0" lang="en-US" sz="2000" i="0" dirty="0" smtClean="0">
                <a:solidFill>
                  <a:srgbClr val="FFFFFF"/>
                </a:solidFill>
                <a:latin typeface="Times New Roman"/>
              </a:rPr>
              <a:t>(this image changes)</a:t>
            </a:r>
          </a:p>
        </p:txBody>
      </p:sp>
    </p:spTree>
    <p:extLst>
      <p:ext uri="{BB962C8B-B14F-4D97-AF65-F5344CB8AC3E}">
        <p14:creationId xmlns:p14="http://schemas.microsoft.com/office/powerpoint/2010/main" val="2446378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www.d.umn.edu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4186" y="388257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endParaRPr kumimoji="0" lang="en-US" sz="2800" b="1" i="0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click on “</a:t>
            </a:r>
            <a:r>
              <a:rPr kumimoji="0" lang="en-US" sz="2800" b="1" i="0" dirty="0" err="1" smtClean="0">
                <a:solidFill>
                  <a:srgbClr val="FFFFFF"/>
                </a:solidFill>
                <a:latin typeface="Times New Roman"/>
              </a:rPr>
              <a:t>OneStop</a:t>
            </a:r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 For Current Students” . . .</a:t>
            </a:r>
          </a:p>
          <a:p>
            <a:pPr algn="ctr"/>
            <a:r>
              <a:rPr kumimoji="0" lang="en-US" sz="2000" i="0" dirty="0" smtClean="0">
                <a:solidFill>
                  <a:srgbClr val="FFFFFF"/>
                </a:solidFill>
                <a:latin typeface="Times New Roman"/>
              </a:rPr>
              <a:t>(not the image that will appear)</a:t>
            </a:r>
          </a:p>
          <a:p>
            <a:pPr algn="ctr"/>
            <a:endParaRPr kumimoji="0" lang="en-US" sz="2800" b="1" i="0" dirty="0" smtClean="0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1872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www.d.umn.edu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914400"/>
            <a:ext cx="8121650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55550" y="381000"/>
            <a:ext cx="82296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Main UMD WebPage  . . .</a:t>
            </a:r>
          </a:p>
          <a:p>
            <a:pPr algn="ctr"/>
            <a:r>
              <a:rPr kumimoji="0" lang="en-US" sz="2000" i="0" dirty="0" smtClean="0">
                <a:solidFill>
                  <a:srgbClr val="FFFFFF"/>
                </a:solidFill>
                <a:latin typeface="Times New Roman"/>
              </a:rPr>
              <a:t>(this image changes)</a:t>
            </a:r>
          </a:p>
        </p:txBody>
      </p:sp>
      <p:sp>
        <p:nvSpPr>
          <p:cNvPr id="5" name="Striped Right Arrow 4"/>
          <p:cNvSpPr/>
          <p:nvPr/>
        </p:nvSpPr>
        <p:spPr bwMode="auto">
          <a:xfrm rot="9652550">
            <a:off x="3828428" y="4483257"/>
            <a:ext cx="2148114" cy="503802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dirty="0" smtClean="0"/>
          </a:p>
        </p:txBody>
      </p:sp>
    </p:spTree>
    <p:extLst>
      <p:ext uri="{BB962C8B-B14F-4D97-AF65-F5344CB8AC3E}">
        <p14:creationId xmlns:p14="http://schemas.microsoft.com/office/powerpoint/2010/main" val="3049713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3810000"/>
            <a:ext cx="2286000" cy="5715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1828800"/>
            <a:ext cx="7772400" cy="204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thing . . . </a:t>
            </a:r>
          </a:p>
          <a:p>
            <a:pPr marL="2400300" indent="-2400300" algn="ctr" eaLnBrk="0" hangingPunct="0">
              <a:defRPr/>
            </a:pPr>
            <a:r>
              <a:rPr lang="en-US" sz="1800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(if you are not already in Moodle)</a:t>
            </a:r>
          </a:p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go to your </a:t>
            </a:r>
            <a:endParaRPr lang="en-US" sz="44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indent="-2400300" algn="ctr" eaLnBrk="0" hangingPunct="0">
              <a:defRPr/>
            </a:pP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3670" y="4638043"/>
            <a:ext cx="777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course management site</a:t>
            </a:r>
          </a:p>
          <a:p>
            <a:pPr marL="2400300" indent="-2400300" algn="ctr" eaLnBrk="0" hangingPunct="0">
              <a:defRPr/>
            </a:pPr>
            <a:r>
              <a:rPr lang="en-US" sz="44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check it out . . .</a:t>
            </a:r>
            <a:endParaRPr lang="en-US" sz="44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831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479208" y="6272702"/>
            <a:ext cx="3294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000000"/>
                </a:solidFill>
                <a:hlinkClick r:id="rId4"/>
              </a:rPr>
              <a:t>http://www.d.umn.edu/students/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502920"/>
            <a:ext cx="8686800" cy="561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09900" y="36576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9" name="Striped Right Arrow 8"/>
          <p:cNvSpPr/>
          <p:nvPr/>
        </p:nvSpPr>
        <p:spPr bwMode="auto">
          <a:xfrm rot="5400000">
            <a:off x="4256313" y="4827813"/>
            <a:ext cx="162197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4021093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796019"/>
            <a:ext cx="8686800" cy="552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491740" y="4130040"/>
            <a:ext cx="2209800" cy="13716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23900" y="3304662"/>
            <a:ext cx="8396514" cy="6577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</p:spTree>
    <p:extLst>
      <p:ext uri="{BB962C8B-B14F-4D97-AF65-F5344CB8AC3E}">
        <p14:creationId xmlns:p14="http://schemas.microsoft.com/office/powerpoint/2010/main" val="4072290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http://www.d.umn.edu/itss/students/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98320"/>
            <a:ext cx="6710516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23900" y="3304662"/>
            <a:ext cx="8396514" cy="6577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  <p:sp>
        <p:nvSpPr>
          <p:cNvPr id="10" name="Striped Right Arrow 9"/>
          <p:cNvSpPr/>
          <p:nvPr/>
        </p:nvSpPr>
        <p:spPr bwMode="auto">
          <a:xfrm rot="10800000">
            <a:off x="7125426" y="4480560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3350741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99672" y="3976914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then 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http://www.d.umn.edu/itss/students/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66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http://www.d.umn.edu/itss/students/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701675"/>
            <a:ext cx="812165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triped Right Arrow 7"/>
          <p:cNvSpPr/>
          <p:nvPr/>
        </p:nvSpPr>
        <p:spPr bwMode="auto">
          <a:xfrm rot="10800000">
            <a:off x="5219701" y="338328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3354603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i="0" dirty="0" smtClean="0">
                <a:solidFill>
                  <a:srgbClr val="EAEAEA"/>
                </a:solidFill>
              </a:rPr>
              <a:t>http://www.d.umn.edu/itss/students/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701675"/>
            <a:ext cx="812165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124200"/>
            <a:ext cx="4410075" cy="11811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triped Right Arrow 9"/>
          <p:cNvSpPr/>
          <p:nvPr/>
        </p:nvSpPr>
        <p:spPr bwMode="auto">
          <a:xfrm rot="10800000">
            <a:off x="5219701" y="3383281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461211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13444" y="3105090"/>
            <a:ext cx="922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</a:rPr>
              <a:t>Your log-in page 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https://moodle.umn.edu/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Log in using your “x.500” information . . .</a:t>
            </a:r>
          </a:p>
          <a:p>
            <a:pPr algn="ctr"/>
            <a:endParaRPr kumimoji="0" lang="en-US" sz="1200" b="1" i="0" dirty="0" smtClean="0">
              <a:solidFill>
                <a:srgbClr val="FFFFFF"/>
              </a:solidFill>
            </a:endParaRPr>
          </a:p>
          <a:p>
            <a:pPr algn="ctr"/>
            <a:r>
              <a:rPr kumimoji="0" lang="en-US" sz="1800" i="0" dirty="0" smtClean="0">
                <a:solidFill>
                  <a:srgbClr val="FFFFFF"/>
                </a:solidFill>
              </a:rPr>
              <a:t>(that’s the log-in information you use for your e-mail)</a:t>
            </a:r>
          </a:p>
        </p:txBody>
      </p:sp>
    </p:spTree>
    <p:extLst>
      <p:ext uri="{BB962C8B-B14F-4D97-AF65-F5344CB8AC3E}">
        <p14:creationId xmlns:p14="http://schemas.microsoft.com/office/powerpoint/2010/main" val="436684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Log in using your “x.500” information . . 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1577918"/>
            <a:ext cx="8686800" cy="444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146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7958" y="4004976"/>
            <a:ext cx="922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</a:rPr>
              <a:t>Your Moodle “home” 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https://moodle.umn.edu/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83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 b="1" i="0" dirty="0" smtClean="0">
                <a:solidFill>
                  <a:srgbClr val="FFFFFF"/>
                </a:solidFill>
              </a:rPr>
              <a:t>https://moodle.umn.edu/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6" y="1730927"/>
            <a:ext cx="8229600" cy="398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81100" y="838200"/>
            <a:ext cx="8001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i="0" dirty="0" smtClean="0">
                <a:solidFill>
                  <a:srgbClr val="FF0000"/>
                </a:solidFill>
              </a:rPr>
              <a:t>Your Moodle “home”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1934538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743200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How do you find </a:t>
            </a: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6784" y="4593717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lang="en-US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in the first place?</a:t>
            </a:r>
            <a:endParaRPr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3810000"/>
            <a:ext cx="228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12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01949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</a:rPr>
              <a:t>Select Ancient Middle America . . 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33928" y="685800"/>
            <a:ext cx="800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400" b="1" i="0" dirty="0" smtClean="0">
                <a:solidFill>
                  <a:srgbClr val="FFFFFF"/>
                </a:solidFill>
              </a:rPr>
              <a:t>Your Moodle “home” will look something like this . . 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701675"/>
            <a:ext cx="811530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2371272" y="2316480"/>
            <a:ext cx="5334000" cy="1023258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13238549">
            <a:off x="4427533" y="3488748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293752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168140" y="6294120"/>
            <a:ext cx="1981200" cy="353968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 rot="7947227">
            <a:off x="5705115" y="5097798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934136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2949476"/>
            <a:ext cx="7772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“First-Day” Handout information contains the basic information . . . </a:t>
            </a:r>
          </a:p>
          <a:p>
            <a:pPr algn="ctr"/>
            <a:endParaRPr kumimoji="0" lang="en-US" sz="3200" b="1" i="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2119907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08119" y="6339114"/>
            <a:ext cx="5637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 dirty="0" smtClean="0">
                <a:hlinkClick r:id="rId2"/>
              </a:rPr>
              <a:t>http://www.d.umn.edu/cla/faculty/troufs/anthfood/afhandout_first-day_online.html</a:t>
            </a:r>
            <a:endParaRPr lang="en-US" sz="1200" i="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40978" y="3733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1" i="0" dirty="0" smtClean="0"/>
              <a:t>“First-Day” Handout information . . .</a:t>
            </a:r>
            <a:endParaRPr kumimoji="0" lang="en-US" sz="2400" i="0" dirty="0"/>
          </a:p>
        </p:txBody>
      </p:sp>
    </p:spTree>
    <p:extLst>
      <p:ext uri="{BB962C8B-B14F-4D97-AF65-F5344CB8AC3E}">
        <p14:creationId xmlns:p14="http://schemas.microsoft.com/office/powerpoint/2010/main" val="829320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08119" y="6339114"/>
            <a:ext cx="5637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 dirty="0" smtClean="0">
                <a:hlinkClick r:id="rId2"/>
              </a:rPr>
              <a:t>http://www.d.umn.edu/cla/faculty/troufs/anthfood/afhandout_first-day_online.html</a:t>
            </a:r>
            <a:endParaRPr lang="en-US" sz="1200" i="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40978" y="3733800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1" i="0" dirty="0" smtClean="0"/>
              <a:t>“First-Day” Handout information . . .</a:t>
            </a:r>
            <a:endParaRPr kumimoji="0" lang="en-US" sz="2400" i="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122557" y="451031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1281464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308119" y="6339114"/>
            <a:ext cx="5637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0" dirty="0" smtClean="0">
                <a:hlinkClick r:id="rId2"/>
              </a:rPr>
              <a:t>http://www.d.umn.edu/cla/faculty/troufs/anthfood/afhandout_first-day_online.html</a:t>
            </a:r>
            <a:endParaRPr lang="en-US" sz="1200" i="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88925"/>
            <a:ext cx="8121650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85900" y="1578114"/>
            <a:ext cx="7425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0" dirty="0" smtClean="0">
                <a:solidFill>
                  <a:srgbClr val="C00000"/>
                </a:solidFill>
              </a:rPr>
              <a:t>Basic Contact information . . .</a:t>
            </a:r>
            <a:endParaRPr lang="en-US" sz="4000" b="1" i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68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825500"/>
            <a:ext cx="812165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38928" y="57912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scroll down</a:t>
            </a:r>
          </a:p>
        </p:txBody>
      </p:sp>
      <p:sp>
        <p:nvSpPr>
          <p:cNvPr id="9" name="Striped Right Arrow 8"/>
          <p:cNvSpPr/>
          <p:nvPr/>
        </p:nvSpPr>
        <p:spPr bwMode="auto">
          <a:xfrm rot="5400000">
            <a:off x="8122557" y="451031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10" name="Rectangle 9"/>
          <p:cNvSpPr/>
          <p:nvPr/>
        </p:nvSpPr>
        <p:spPr>
          <a:xfrm>
            <a:off x="1485900" y="1578114"/>
            <a:ext cx="7425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0" dirty="0" smtClean="0">
                <a:solidFill>
                  <a:srgbClr val="C00000"/>
                </a:solidFill>
              </a:rPr>
              <a:t>Basic Contact information . . .</a:t>
            </a:r>
            <a:endParaRPr lang="en-US" sz="4000" b="1" i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02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66800"/>
            <a:ext cx="8686800" cy="470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57500" y="2759214"/>
            <a:ext cx="445827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Moodle “Block 1”</a:t>
            </a:r>
            <a:endParaRPr lang="en-US" sz="4000" b="1" i="0" dirty="0"/>
          </a:p>
        </p:txBody>
      </p:sp>
    </p:spTree>
    <p:extLst>
      <p:ext uri="{BB962C8B-B14F-4D97-AF65-F5344CB8AC3E}">
        <p14:creationId xmlns:p14="http://schemas.microsoft.com/office/powerpoint/2010/main" val="2066380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99060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96653" y="3559314"/>
            <a:ext cx="3804247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Moodle Grader</a:t>
            </a:r>
            <a:endParaRPr lang="en-US" sz="4000" b="1" i="0" dirty="0"/>
          </a:p>
        </p:txBody>
      </p:sp>
    </p:spTree>
    <p:extLst>
      <p:ext uri="{BB962C8B-B14F-4D97-AF65-F5344CB8AC3E}">
        <p14:creationId xmlns:p14="http://schemas.microsoft.com/office/powerpoint/2010/main" val="2546868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28700" y="1493474"/>
            <a:ext cx="8229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Further instructions follow,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but if you want,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and your browser permits, 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clicking on the URL  that follows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in the next slide </a:t>
            </a:r>
          </a:p>
          <a:p>
            <a:pPr algn="ctr"/>
            <a:r>
              <a:rPr kumimoji="0" lang="en-US" sz="3600" b="1" i="0" dirty="0" smtClean="0">
                <a:solidFill>
                  <a:srgbClr val="FFFFFF"/>
                </a:solidFill>
                <a:latin typeface="Times New Roman"/>
              </a:rPr>
              <a:t>will take you to your Moodle  home . . .</a:t>
            </a:r>
          </a:p>
          <a:p>
            <a:pPr algn="ctr"/>
            <a:endParaRPr kumimoji="0" lang="en-US" sz="1800" b="1" i="0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kumimoji="0" lang="en-US" sz="2400" i="0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  <a:p>
            <a:pPr algn="ctr"/>
            <a:endParaRPr kumimoji="0" lang="en-US" sz="2400" i="0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kumimoji="0" lang="en-US" sz="2400" i="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2909002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94168" y="418190"/>
            <a:ext cx="56769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Basic Text Information</a:t>
            </a:r>
            <a:endParaRPr lang="en-US" sz="4000" b="1" i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920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422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94168" y="418190"/>
            <a:ext cx="56769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Basic Text Information</a:t>
            </a:r>
            <a:endParaRPr lang="en-US" sz="4000" b="1" i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033814" y="2667000"/>
            <a:ext cx="6196946" cy="1077218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0" lang="en-US" sz="32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including information on purchasing texts . . .</a:t>
            </a:r>
            <a:endParaRPr kumimoji="0" lang="en-US" sz="32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4542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3799" y="533400"/>
            <a:ext cx="68103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5171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03840" y="3573959"/>
            <a:ext cx="6440060" cy="769441"/>
          </a:xfrm>
          <a:prstGeom prst="rect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i="0" dirty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sz="44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ay attention . . .</a:t>
            </a:r>
            <a:endParaRPr lang="en-US" sz="44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0762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53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3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843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3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62783" y="2410361"/>
            <a:ext cx="6939721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Governing Procedures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note on Extra Credit Papers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6794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633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Governing Procedures</a:t>
            </a:r>
            <a:endParaRPr lang="en-US" sz="4000" b="1" i="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062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358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491268" y="3502164"/>
            <a:ext cx="728276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/>
              <a:t>Special Facilities Information</a:t>
            </a:r>
            <a:endParaRPr lang="en-US" sz="4000" b="1" i="0" dirty="0"/>
          </a:p>
        </p:txBody>
      </p:sp>
    </p:spTree>
    <p:extLst>
      <p:ext uri="{BB962C8B-B14F-4D97-AF65-F5344CB8AC3E}">
        <p14:creationId xmlns:p14="http://schemas.microsoft.com/office/powerpoint/2010/main" val="1320174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latin typeface="Times New Roman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6" y="2837544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1" i="0" dirty="0">
                <a:solidFill>
                  <a:srgbClr val="FFCC00"/>
                </a:solidFill>
              </a:rPr>
              <a:t>https://moodle2.umn.edu/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5070" y="5105400"/>
            <a:ext cx="8229600" cy="9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800" b="1" i="0" dirty="0" smtClean="0">
                <a:latin typeface="Times New Roman"/>
              </a:rPr>
              <a:t>Continue on here for further instructions . .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en-US" sz="1800" i="0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7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12" name="Rectangle 11"/>
          <p:cNvSpPr/>
          <p:nvPr/>
        </p:nvSpPr>
        <p:spPr>
          <a:xfrm>
            <a:off x="2148688" y="5820228"/>
            <a:ext cx="5981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en-US" sz="2400" i="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925565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107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1735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03689" y="3096161"/>
            <a:ext cx="4657045" cy="1323439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triped Right Arrow 3"/>
          <p:cNvSpPr/>
          <p:nvPr/>
        </p:nvSpPr>
        <p:spPr bwMode="auto">
          <a:xfrm rot="5400000">
            <a:off x="8207920" y="4707981"/>
            <a:ext cx="1892943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01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3257550" y="2514600"/>
            <a:ext cx="4017963" cy="281305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3052987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60" y="228600"/>
            <a:ext cx="8399240" cy="64008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101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60" y="228600"/>
            <a:ext cx="8399240" cy="64008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triped Right Arrow 2"/>
          <p:cNvSpPr/>
          <p:nvPr/>
        </p:nvSpPr>
        <p:spPr bwMode="auto">
          <a:xfrm rot="10800000">
            <a:off x="5295900" y="1123951"/>
            <a:ext cx="2148114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3137989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4300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815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920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185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riped Right Arrow 3"/>
          <p:cNvSpPr/>
          <p:nvPr/>
        </p:nvSpPr>
        <p:spPr bwMode="auto">
          <a:xfrm rot="5400000">
            <a:off x="8207920" y="4707981"/>
            <a:ext cx="1892943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374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riped Right Arrow 3"/>
          <p:cNvSpPr/>
          <p:nvPr/>
        </p:nvSpPr>
        <p:spPr bwMode="auto">
          <a:xfrm rot="5400000">
            <a:off x="8207920" y="4707981"/>
            <a:ext cx="1892943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 rot="11132521">
            <a:off x="1205516" y="407104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09700" y="1191161"/>
            <a:ext cx="4419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lick here for grades link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468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248228"/>
            <a:ext cx="8229600" cy="460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7100" y="3228144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600" b="1" i="0" dirty="0" smtClean="0"/>
              <a:t>Be sure to log in</a:t>
            </a:r>
            <a:endParaRPr kumimoji="0" lang="en-US" sz="3600" b="1" i="0" dirty="0"/>
          </a:p>
        </p:txBody>
      </p:sp>
    </p:spTree>
    <p:extLst>
      <p:ext uri="{BB962C8B-B14F-4D97-AF65-F5344CB8AC3E}">
        <p14:creationId xmlns:p14="http://schemas.microsoft.com/office/powerpoint/2010/main" val="3366092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riped Right Arrow 3"/>
          <p:cNvSpPr/>
          <p:nvPr/>
        </p:nvSpPr>
        <p:spPr bwMode="auto">
          <a:xfrm rot="5400000">
            <a:off x="8207920" y="4707981"/>
            <a:ext cx="1892943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"/>
            <a:ext cx="2933700" cy="1181100"/>
          </a:xfrm>
          <a:prstGeom prst="rect">
            <a:avLst/>
          </a:prstGeom>
          <a:noFill/>
          <a:ln w="1270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743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riped Right Arrow 3"/>
          <p:cNvSpPr/>
          <p:nvPr/>
        </p:nvSpPr>
        <p:spPr bwMode="auto">
          <a:xfrm rot="5400000">
            <a:off x="8207920" y="4707981"/>
            <a:ext cx="1892943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9272" y="3200405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requirements, due dates, options, and grades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"/>
            <a:ext cx="2933700" cy="1181100"/>
          </a:xfrm>
          <a:prstGeom prst="rect">
            <a:avLst/>
          </a:prstGeom>
          <a:noFill/>
          <a:ln w="1270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triped Right Arrow 5"/>
          <p:cNvSpPr/>
          <p:nvPr/>
        </p:nvSpPr>
        <p:spPr bwMode="auto">
          <a:xfrm rot="13948570">
            <a:off x="2106707" y="1853176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4165311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99060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96640" y="200561"/>
            <a:ext cx="6995826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                 Gradebook</a:t>
            </a:r>
          </a:p>
          <a:p>
            <a:pPr algn="ctr" eaLnBrk="0" hangingPunct="0"/>
            <a:r>
              <a:rPr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 look something like this</a:t>
            </a:r>
            <a:endParaRPr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 descr="Moodle_logo_2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1350" y="266700"/>
            <a:ext cx="228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53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44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99060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96640" y="200561"/>
            <a:ext cx="6995826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                 Gradebook</a:t>
            </a:r>
          </a:p>
          <a:p>
            <a:pPr algn="ctr" eaLnBrk="0" hangingPunct="0"/>
            <a:r>
              <a:rPr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 look something like this</a:t>
            </a:r>
            <a:endParaRPr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 descr="Moodle_logo_2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1350" y="266700"/>
            <a:ext cx="2286000" cy="57150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04297" y="3505205"/>
            <a:ext cx="6596753" cy="2554545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is the best place to check requirements, due dates, options, and grades . . .</a:t>
            </a:r>
            <a:endParaRPr lang="en-US" sz="4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4607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5123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60" y="228600"/>
            <a:ext cx="8399240" cy="64008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8500" y="2514600"/>
            <a:ext cx="5939446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“Major Due Dates” is a handy site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 rot="10149666">
            <a:off x="4176802" y="3341140"/>
            <a:ext cx="2148114" cy="45800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4018577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1206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173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riped Right Arrow 3"/>
          <p:cNvSpPr/>
          <p:nvPr/>
        </p:nvSpPr>
        <p:spPr bwMode="auto">
          <a:xfrm rot="5400000">
            <a:off x="4321720" y="5558237"/>
            <a:ext cx="1892943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72851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438400"/>
            <a:ext cx="8686800" cy="310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713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914592"/>
            <a:ext cx="8686800" cy="516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2000" b="1" i="0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248228"/>
            <a:ext cx="8229600" cy="460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riped Right Arrow 3"/>
          <p:cNvSpPr/>
          <p:nvPr/>
        </p:nvSpPr>
        <p:spPr bwMode="auto">
          <a:xfrm rot="17710699">
            <a:off x="7146659" y="2860718"/>
            <a:ext cx="2148114" cy="609600"/>
          </a:xfrm>
          <a:prstGeom prst="stripedRightArrow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9" name="Freeform 8"/>
          <p:cNvSpPr/>
          <p:nvPr/>
        </p:nvSpPr>
        <p:spPr bwMode="auto">
          <a:xfrm>
            <a:off x="7605486" y="1509486"/>
            <a:ext cx="1528695" cy="493786"/>
          </a:xfrm>
          <a:custGeom>
            <a:avLst/>
            <a:gdLst>
              <a:gd name="connsiteX0" fmla="*/ 1364343 w 1528695"/>
              <a:gd name="connsiteY0" fmla="*/ 391885 h 493786"/>
              <a:gd name="connsiteX1" fmla="*/ 1436914 w 1528695"/>
              <a:gd name="connsiteY1" fmla="*/ 377371 h 493786"/>
              <a:gd name="connsiteX2" fmla="*/ 1451428 w 1528695"/>
              <a:gd name="connsiteY2" fmla="*/ 333828 h 493786"/>
              <a:gd name="connsiteX3" fmla="*/ 1480457 w 1528695"/>
              <a:gd name="connsiteY3" fmla="*/ 290285 h 493786"/>
              <a:gd name="connsiteX4" fmla="*/ 1494971 w 1528695"/>
              <a:gd name="connsiteY4" fmla="*/ 246743 h 493786"/>
              <a:gd name="connsiteX5" fmla="*/ 1509485 w 1528695"/>
              <a:gd name="connsiteY5" fmla="*/ 145143 h 493786"/>
              <a:gd name="connsiteX6" fmla="*/ 1465943 w 1528695"/>
              <a:gd name="connsiteY6" fmla="*/ 130628 h 493786"/>
              <a:gd name="connsiteX7" fmla="*/ 1422400 w 1528695"/>
              <a:gd name="connsiteY7" fmla="*/ 101600 h 493786"/>
              <a:gd name="connsiteX8" fmla="*/ 1378857 w 1528695"/>
              <a:gd name="connsiteY8" fmla="*/ 87085 h 493786"/>
              <a:gd name="connsiteX9" fmla="*/ 1335314 w 1528695"/>
              <a:gd name="connsiteY9" fmla="*/ 58057 h 493786"/>
              <a:gd name="connsiteX10" fmla="*/ 1277257 w 1528695"/>
              <a:gd name="connsiteY10" fmla="*/ 43543 h 493786"/>
              <a:gd name="connsiteX11" fmla="*/ 1233714 w 1528695"/>
              <a:gd name="connsiteY11" fmla="*/ 29028 h 493786"/>
              <a:gd name="connsiteX12" fmla="*/ 1103085 w 1528695"/>
              <a:gd name="connsiteY12" fmla="*/ 0 h 493786"/>
              <a:gd name="connsiteX13" fmla="*/ 464457 w 1528695"/>
              <a:gd name="connsiteY13" fmla="*/ 14514 h 493786"/>
              <a:gd name="connsiteX14" fmla="*/ 333828 w 1528695"/>
              <a:gd name="connsiteY14" fmla="*/ 43543 h 493786"/>
              <a:gd name="connsiteX15" fmla="*/ 232228 w 1528695"/>
              <a:gd name="connsiteY15" fmla="*/ 72571 h 493786"/>
              <a:gd name="connsiteX16" fmla="*/ 174171 w 1528695"/>
              <a:gd name="connsiteY16" fmla="*/ 101600 h 493786"/>
              <a:gd name="connsiteX17" fmla="*/ 116114 w 1528695"/>
              <a:gd name="connsiteY17" fmla="*/ 116114 h 493786"/>
              <a:gd name="connsiteX18" fmla="*/ 72571 w 1528695"/>
              <a:gd name="connsiteY18" fmla="*/ 130628 h 493786"/>
              <a:gd name="connsiteX19" fmla="*/ 14514 w 1528695"/>
              <a:gd name="connsiteY19" fmla="*/ 261257 h 493786"/>
              <a:gd name="connsiteX20" fmla="*/ 0 w 1528695"/>
              <a:gd name="connsiteY20" fmla="*/ 304800 h 493786"/>
              <a:gd name="connsiteX21" fmla="*/ 29028 w 1528695"/>
              <a:gd name="connsiteY21" fmla="*/ 391885 h 493786"/>
              <a:gd name="connsiteX22" fmla="*/ 72571 w 1528695"/>
              <a:gd name="connsiteY22" fmla="*/ 406400 h 493786"/>
              <a:gd name="connsiteX23" fmla="*/ 159657 w 1528695"/>
              <a:gd name="connsiteY23" fmla="*/ 449943 h 493786"/>
              <a:gd name="connsiteX24" fmla="*/ 682171 w 1528695"/>
              <a:gd name="connsiteY24" fmla="*/ 464457 h 493786"/>
              <a:gd name="connsiteX25" fmla="*/ 1291771 w 1528695"/>
              <a:gd name="connsiteY25" fmla="*/ 478971 h 493786"/>
              <a:gd name="connsiteX26" fmla="*/ 1320800 w 1528695"/>
              <a:gd name="connsiteY26" fmla="*/ 435428 h 493786"/>
              <a:gd name="connsiteX27" fmla="*/ 1364343 w 1528695"/>
              <a:gd name="connsiteY27" fmla="*/ 391885 h 49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28695" h="493786">
                <a:moveTo>
                  <a:pt x="1364343" y="391885"/>
                </a:moveTo>
                <a:cubicBezTo>
                  <a:pt x="1383695" y="382209"/>
                  <a:pt x="1416388" y="391055"/>
                  <a:pt x="1436914" y="377371"/>
                </a:cubicBezTo>
                <a:cubicBezTo>
                  <a:pt x="1449644" y="368884"/>
                  <a:pt x="1444586" y="347512"/>
                  <a:pt x="1451428" y="333828"/>
                </a:cubicBezTo>
                <a:cubicBezTo>
                  <a:pt x="1459229" y="318226"/>
                  <a:pt x="1470781" y="304799"/>
                  <a:pt x="1480457" y="290285"/>
                </a:cubicBezTo>
                <a:cubicBezTo>
                  <a:pt x="1485295" y="275771"/>
                  <a:pt x="1488129" y="260427"/>
                  <a:pt x="1494971" y="246743"/>
                </a:cubicBezTo>
                <a:cubicBezTo>
                  <a:pt x="1515027" y="206631"/>
                  <a:pt x="1551145" y="197219"/>
                  <a:pt x="1509485" y="145143"/>
                </a:cubicBezTo>
                <a:cubicBezTo>
                  <a:pt x="1499928" y="133196"/>
                  <a:pt x="1479627" y="137470"/>
                  <a:pt x="1465943" y="130628"/>
                </a:cubicBezTo>
                <a:cubicBezTo>
                  <a:pt x="1450341" y="122827"/>
                  <a:pt x="1438002" y="109401"/>
                  <a:pt x="1422400" y="101600"/>
                </a:cubicBezTo>
                <a:cubicBezTo>
                  <a:pt x="1408716" y="94758"/>
                  <a:pt x="1392541" y="93927"/>
                  <a:pt x="1378857" y="87085"/>
                </a:cubicBezTo>
                <a:cubicBezTo>
                  <a:pt x="1363255" y="79284"/>
                  <a:pt x="1351348" y="64928"/>
                  <a:pt x="1335314" y="58057"/>
                </a:cubicBezTo>
                <a:cubicBezTo>
                  <a:pt x="1316979" y="50199"/>
                  <a:pt x="1296437" y="49023"/>
                  <a:pt x="1277257" y="43543"/>
                </a:cubicBezTo>
                <a:cubicBezTo>
                  <a:pt x="1262546" y="39340"/>
                  <a:pt x="1248425" y="33231"/>
                  <a:pt x="1233714" y="29028"/>
                </a:cubicBezTo>
                <a:cubicBezTo>
                  <a:pt x="1185891" y="15364"/>
                  <a:pt x="1152963" y="9975"/>
                  <a:pt x="1103085" y="0"/>
                </a:cubicBezTo>
                <a:lnTo>
                  <a:pt x="464457" y="14514"/>
                </a:lnTo>
                <a:cubicBezTo>
                  <a:pt x="388305" y="17560"/>
                  <a:pt x="391760" y="26991"/>
                  <a:pt x="333828" y="43543"/>
                </a:cubicBezTo>
                <a:cubicBezTo>
                  <a:pt x="297003" y="54065"/>
                  <a:pt x="267027" y="57657"/>
                  <a:pt x="232228" y="72571"/>
                </a:cubicBezTo>
                <a:cubicBezTo>
                  <a:pt x="212341" y="81094"/>
                  <a:pt x="194430" y="94003"/>
                  <a:pt x="174171" y="101600"/>
                </a:cubicBezTo>
                <a:cubicBezTo>
                  <a:pt x="155493" y="108604"/>
                  <a:pt x="135294" y="110634"/>
                  <a:pt x="116114" y="116114"/>
                </a:cubicBezTo>
                <a:cubicBezTo>
                  <a:pt x="101403" y="120317"/>
                  <a:pt x="87085" y="125790"/>
                  <a:pt x="72571" y="130628"/>
                </a:cubicBezTo>
                <a:cubicBezTo>
                  <a:pt x="26570" y="199630"/>
                  <a:pt x="49059" y="157623"/>
                  <a:pt x="14514" y="261257"/>
                </a:cubicBezTo>
                <a:lnTo>
                  <a:pt x="0" y="304800"/>
                </a:lnTo>
                <a:cubicBezTo>
                  <a:pt x="9676" y="333828"/>
                  <a:pt x="0" y="382209"/>
                  <a:pt x="29028" y="391885"/>
                </a:cubicBezTo>
                <a:cubicBezTo>
                  <a:pt x="43542" y="396723"/>
                  <a:pt x="58887" y="399558"/>
                  <a:pt x="72571" y="406400"/>
                </a:cubicBezTo>
                <a:cubicBezTo>
                  <a:pt x="106675" y="423452"/>
                  <a:pt x="119009" y="447858"/>
                  <a:pt x="159657" y="449943"/>
                </a:cubicBezTo>
                <a:cubicBezTo>
                  <a:pt x="333667" y="458867"/>
                  <a:pt x="508000" y="459619"/>
                  <a:pt x="682171" y="464457"/>
                </a:cubicBezTo>
                <a:cubicBezTo>
                  <a:pt x="1078476" y="504087"/>
                  <a:pt x="875313" y="497901"/>
                  <a:pt x="1291771" y="478971"/>
                </a:cubicBezTo>
                <a:cubicBezTo>
                  <a:pt x="1301447" y="464457"/>
                  <a:pt x="1307672" y="446915"/>
                  <a:pt x="1320800" y="435428"/>
                </a:cubicBezTo>
                <a:cubicBezTo>
                  <a:pt x="1347056" y="412454"/>
                  <a:pt x="1344991" y="401561"/>
                  <a:pt x="1364343" y="391885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7100" y="3228144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600" b="1" i="0" dirty="0" smtClean="0"/>
              <a:t>Be sure to log in</a:t>
            </a:r>
            <a:endParaRPr kumimoji="0" lang="en-US" sz="3600" b="1" i="0" dirty="0"/>
          </a:p>
        </p:txBody>
      </p:sp>
    </p:spTree>
    <p:extLst>
      <p:ext uri="{BB962C8B-B14F-4D97-AF65-F5344CB8AC3E}">
        <p14:creationId xmlns:p14="http://schemas.microsoft.com/office/powerpoint/2010/main" val="2462030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981200"/>
            <a:ext cx="8686800" cy="331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3050"/>
            <a:ext cx="81216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03692" y="3096161"/>
            <a:ext cx="4657044" cy="1938992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Back to the 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Moodle main page</a:t>
            </a:r>
          </a:p>
          <a:p>
            <a:pPr algn="ctr" eaLnBrk="0" hangingPunct="0"/>
            <a:r>
              <a:rPr kumimoji="0" lang="en-US" sz="4000" b="1" i="0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“Block 1”</a:t>
            </a:r>
            <a:endParaRPr kumimoji="0" lang="en-US" sz="4000" b="1" i="0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28272" y="5906869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REM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5400000">
            <a:off x="7467600" y="3867150"/>
            <a:ext cx="3276600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4132612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415540" y="4648199"/>
            <a:ext cx="5486400" cy="762001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13758" y="5754469"/>
            <a:ext cx="7772400" cy="646331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Reading Assignments . . . </a:t>
            </a:r>
          </a:p>
        </p:txBody>
      </p:sp>
    </p:spTree>
    <p:extLst>
      <p:ext uri="{BB962C8B-B14F-4D97-AF65-F5344CB8AC3E}">
        <p14:creationId xmlns:p14="http://schemas.microsoft.com/office/powerpoint/2010/main" val="3836874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245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39156" y="395520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Reading Assignments for Week 1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28814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63" y="228600"/>
            <a:ext cx="5733337" cy="640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57300" y="4572000"/>
            <a:ext cx="7772400" cy="646331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0" lang="en-US" sz="3600" b="1" i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 Activities for the week . . .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415540" y="5334000"/>
            <a:ext cx="5486400" cy="1219200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86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8" y="224970"/>
            <a:ext cx="1024128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072" y="214086"/>
            <a:ext cx="10287000" cy="64008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4" y="3505200"/>
            <a:ext cx="10058399" cy="2605314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And, if you haven’t already done so,</a:t>
            </a:r>
          </a:p>
          <a:p>
            <a:pPr marL="2400300" indent="-2400300" algn="ctr" eaLnBrk="0" hangingPunct="0">
              <a:defRPr/>
            </a:pPr>
            <a:r>
              <a:rPr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lang="en-US" sz="32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Orientation Materials</a:t>
            </a:r>
            <a:endParaRPr lang="en-US" sz="18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8" y="224970"/>
            <a:ext cx="1024128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 bwMode="auto">
          <a:xfrm>
            <a:off x="3339193" y="3257551"/>
            <a:ext cx="3519714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800" i="0" smtClean="0">
              <a:solidFill>
                <a:srgbClr val="000000"/>
              </a:solidFill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 rot="10800000">
            <a:off x="6819900" y="3262086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4038600"/>
            <a:ext cx="8229600" cy="100186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6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And, for the fun of it,</a:t>
            </a:r>
          </a:p>
          <a:p>
            <a:pPr marL="2400300" indent="-2400300"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lang="en-US" sz="36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“Meet Your Professor” Materials</a:t>
            </a:r>
            <a:endParaRPr lang="en-US" sz="2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kumimoji="0" lang="en-US" sz="1800" i="0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6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lang="en-US" sz="6000" b="1" i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Why?</a:t>
            </a:r>
            <a:endParaRPr lang="en-US" sz="4000" b="1" i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Marble">
  <a:themeElements>
    <a:clrScheme name="4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4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13006</TotalTime>
  <Words>1617</Words>
  <Application>Microsoft Office PowerPoint</Application>
  <PresentationFormat>35mm Slides</PresentationFormat>
  <Paragraphs>276</Paragraphs>
  <Slides>126</Slides>
  <Notes>24</Notes>
  <HiddenSlides>4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126</vt:i4>
      </vt:variant>
    </vt:vector>
  </HeadingPairs>
  <TitlesOfParts>
    <vt:vector size="146" baseType="lpstr">
      <vt:lpstr>1_Meadow</vt:lpstr>
      <vt:lpstr>4_Default Design</vt:lpstr>
      <vt:lpstr>1_Marble</vt:lpstr>
      <vt:lpstr>35_Contemporary Portrait</vt:lpstr>
      <vt:lpstr>7_Marble</vt:lpstr>
      <vt:lpstr>3_Meadow</vt:lpstr>
      <vt:lpstr>Default Design</vt:lpstr>
      <vt:lpstr>8_Default Design</vt:lpstr>
      <vt:lpstr>2_Marble</vt:lpstr>
      <vt:lpstr>3_Default Design</vt:lpstr>
      <vt:lpstr>9_Default Design</vt:lpstr>
      <vt:lpstr>6_Contemporary Portrait</vt:lpstr>
      <vt:lpstr>8_Contemporary Portrait</vt:lpstr>
      <vt:lpstr>4_Meadow</vt:lpstr>
      <vt:lpstr>2_Default Design</vt:lpstr>
      <vt:lpstr>5_Default Design</vt:lpstr>
      <vt:lpstr>6_Default Design</vt:lpstr>
      <vt:lpstr>7_Default Design</vt:lpstr>
      <vt:lpstr>3_Contemporary Portrait</vt:lpstr>
      <vt:lpstr>9_Contemporary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599</cp:revision>
  <cp:lastPrinted>2000-04-12T17:52:36Z</cp:lastPrinted>
  <dcterms:created xsi:type="dcterms:W3CDTF">2000-03-27T14:48:03Z</dcterms:created>
  <dcterms:modified xsi:type="dcterms:W3CDTF">2014-08-31T23:01:07Z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