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053" r:id="rId3"/>
    <p:sldMasterId id="2147484886" r:id="rId4"/>
    <p:sldMasterId id="2147484898" r:id="rId5"/>
    <p:sldMasterId id="2147484910" r:id="rId6"/>
    <p:sldMasterId id="2147484922" r:id="rId7"/>
    <p:sldMasterId id="2147484934" r:id="rId8"/>
    <p:sldMasterId id="2147484946" r:id="rId9"/>
    <p:sldMasterId id="2147484958" r:id="rId10"/>
    <p:sldMasterId id="2147484970" r:id="rId11"/>
    <p:sldMasterId id="2147484982" r:id="rId12"/>
    <p:sldMasterId id="2147484994" r:id="rId13"/>
    <p:sldMasterId id="2147485006" r:id="rId14"/>
    <p:sldMasterId id="2147485018" r:id="rId15"/>
    <p:sldMasterId id="2147485030" r:id="rId16"/>
    <p:sldMasterId id="2147485042" r:id="rId17"/>
    <p:sldMasterId id="2147485054" r:id="rId18"/>
    <p:sldMasterId id="2147485066" r:id="rId19"/>
    <p:sldMasterId id="2147485078" r:id="rId20"/>
    <p:sldMasterId id="2147485091" r:id="rId21"/>
    <p:sldMasterId id="2147485103" r:id="rId22"/>
    <p:sldMasterId id="2147485127" r:id="rId23"/>
    <p:sldMasterId id="2147485139" r:id="rId24"/>
    <p:sldMasterId id="2147485163" r:id="rId25"/>
  </p:sldMasterIdLst>
  <p:notesMasterIdLst>
    <p:notesMasterId r:id="rId222"/>
  </p:notesMasterIdLst>
  <p:handoutMasterIdLst>
    <p:handoutMasterId r:id="rId223"/>
  </p:handoutMasterIdLst>
  <p:sldIdLst>
    <p:sldId id="700" r:id="rId26"/>
    <p:sldId id="703" r:id="rId27"/>
    <p:sldId id="705" r:id="rId28"/>
    <p:sldId id="706" r:id="rId29"/>
    <p:sldId id="707" r:id="rId30"/>
    <p:sldId id="708" r:id="rId31"/>
    <p:sldId id="709" r:id="rId32"/>
    <p:sldId id="880" r:id="rId33"/>
    <p:sldId id="711" r:id="rId34"/>
    <p:sldId id="713" r:id="rId35"/>
    <p:sldId id="714" r:id="rId36"/>
    <p:sldId id="715" r:id="rId37"/>
    <p:sldId id="716" r:id="rId38"/>
    <p:sldId id="717" r:id="rId39"/>
    <p:sldId id="718" r:id="rId40"/>
    <p:sldId id="719" r:id="rId41"/>
    <p:sldId id="881" r:id="rId42"/>
    <p:sldId id="882" r:id="rId43"/>
    <p:sldId id="883" r:id="rId44"/>
    <p:sldId id="884" r:id="rId45"/>
    <p:sldId id="885" r:id="rId46"/>
    <p:sldId id="886" r:id="rId47"/>
    <p:sldId id="887" r:id="rId48"/>
    <p:sldId id="722" r:id="rId49"/>
    <p:sldId id="723" r:id="rId50"/>
    <p:sldId id="724" r:id="rId51"/>
    <p:sldId id="725" r:id="rId52"/>
    <p:sldId id="726" r:id="rId53"/>
    <p:sldId id="727" r:id="rId54"/>
    <p:sldId id="728" r:id="rId55"/>
    <p:sldId id="729" r:id="rId56"/>
    <p:sldId id="730" r:id="rId57"/>
    <p:sldId id="731" r:id="rId58"/>
    <p:sldId id="732" r:id="rId59"/>
    <p:sldId id="733" r:id="rId60"/>
    <p:sldId id="734" r:id="rId61"/>
    <p:sldId id="735" r:id="rId62"/>
    <p:sldId id="736" r:id="rId63"/>
    <p:sldId id="737" r:id="rId64"/>
    <p:sldId id="738" r:id="rId65"/>
    <p:sldId id="739" r:id="rId66"/>
    <p:sldId id="740" r:id="rId67"/>
    <p:sldId id="741" r:id="rId68"/>
    <p:sldId id="742" r:id="rId69"/>
    <p:sldId id="743" r:id="rId70"/>
    <p:sldId id="744" r:id="rId71"/>
    <p:sldId id="745" r:id="rId72"/>
    <p:sldId id="746" r:id="rId73"/>
    <p:sldId id="747" r:id="rId74"/>
    <p:sldId id="748" r:id="rId75"/>
    <p:sldId id="753" r:id="rId76"/>
    <p:sldId id="749" r:id="rId77"/>
    <p:sldId id="750" r:id="rId78"/>
    <p:sldId id="751" r:id="rId79"/>
    <p:sldId id="752" r:id="rId80"/>
    <p:sldId id="754" r:id="rId81"/>
    <p:sldId id="891" r:id="rId82"/>
    <p:sldId id="892" r:id="rId83"/>
    <p:sldId id="893" r:id="rId84"/>
    <p:sldId id="894" r:id="rId85"/>
    <p:sldId id="895" r:id="rId86"/>
    <p:sldId id="896" r:id="rId87"/>
    <p:sldId id="897" r:id="rId88"/>
    <p:sldId id="898" r:id="rId89"/>
    <p:sldId id="899" r:id="rId90"/>
    <p:sldId id="900" r:id="rId91"/>
    <p:sldId id="901" r:id="rId92"/>
    <p:sldId id="902" r:id="rId93"/>
    <p:sldId id="903" r:id="rId94"/>
    <p:sldId id="904" r:id="rId95"/>
    <p:sldId id="905" r:id="rId96"/>
    <p:sldId id="906" r:id="rId97"/>
    <p:sldId id="907" r:id="rId98"/>
    <p:sldId id="757" r:id="rId99"/>
    <p:sldId id="758" r:id="rId100"/>
    <p:sldId id="759" r:id="rId101"/>
    <p:sldId id="760" r:id="rId102"/>
    <p:sldId id="761" r:id="rId103"/>
    <p:sldId id="762" r:id="rId104"/>
    <p:sldId id="763" r:id="rId105"/>
    <p:sldId id="764" r:id="rId106"/>
    <p:sldId id="765" r:id="rId107"/>
    <p:sldId id="766" r:id="rId108"/>
    <p:sldId id="767" r:id="rId109"/>
    <p:sldId id="768" r:id="rId110"/>
    <p:sldId id="771" r:id="rId111"/>
    <p:sldId id="770" r:id="rId112"/>
    <p:sldId id="772" r:id="rId113"/>
    <p:sldId id="773" r:id="rId114"/>
    <p:sldId id="774" r:id="rId115"/>
    <p:sldId id="775" r:id="rId116"/>
    <p:sldId id="776" r:id="rId117"/>
    <p:sldId id="777" r:id="rId118"/>
    <p:sldId id="778" r:id="rId119"/>
    <p:sldId id="779" r:id="rId120"/>
    <p:sldId id="780" r:id="rId121"/>
    <p:sldId id="781" r:id="rId122"/>
    <p:sldId id="782" r:id="rId123"/>
    <p:sldId id="783" r:id="rId124"/>
    <p:sldId id="784" r:id="rId125"/>
    <p:sldId id="785" r:id="rId126"/>
    <p:sldId id="786" r:id="rId127"/>
    <p:sldId id="787" r:id="rId128"/>
    <p:sldId id="909" r:id="rId129"/>
    <p:sldId id="910" r:id="rId130"/>
    <p:sldId id="792" r:id="rId131"/>
    <p:sldId id="793" r:id="rId132"/>
    <p:sldId id="794" r:id="rId133"/>
    <p:sldId id="911" r:id="rId134"/>
    <p:sldId id="912" r:id="rId135"/>
    <p:sldId id="913" r:id="rId136"/>
    <p:sldId id="914" r:id="rId137"/>
    <p:sldId id="915" r:id="rId138"/>
    <p:sldId id="916" r:id="rId139"/>
    <p:sldId id="917" r:id="rId140"/>
    <p:sldId id="619" r:id="rId141"/>
    <p:sldId id="638" r:id="rId142"/>
    <p:sldId id="798" r:id="rId143"/>
    <p:sldId id="796" r:id="rId144"/>
    <p:sldId id="500" r:id="rId145"/>
    <p:sldId id="801" r:id="rId146"/>
    <p:sldId id="799" r:id="rId147"/>
    <p:sldId id="844" r:id="rId148"/>
    <p:sldId id="802" r:id="rId149"/>
    <p:sldId id="803" r:id="rId150"/>
    <p:sldId id="804" r:id="rId151"/>
    <p:sldId id="805" r:id="rId152"/>
    <p:sldId id="806" r:id="rId153"/>
    <p:sldId id="807" r:id="rId154"/>
    <p:sldId id="808" r:id="rId155"/>
    <p:sldId id="809" r:id="rId156"/>
    <p:sldId id="810" r:id="rId157"/>
    <p:sldId id="811" r:id="rId158"/>
    <p:sldId id="812" r:id="rId159"/>
    <p:sldId id="813" r:id="rId160"/>
    <p:sldId id="814" r:id="rId161"/>
    <p:sldId id="815" r:id="rId162"/>
    <p:sldId id="816" r:id="rId163"/>
    <p:sldId id="817" r:id="rId164"/>
    <p:sldId id="818" r:id="rId165"/>
    <p:sldId id="819" r:id="rId166"/>
    <p:sldId id="820" r:id="rId167"/>
    <p:sldId id="821" r:id="rId168"/>
    <p:sldId id="822" r:id="rId169"/>
    <p:sldId id="823" r:id="rId170"/>
    <p:sldId id="824" r:id="rId171"/>
    <p:sldId id="825" r:id="rId172"/>
    <p:sldId id="826" r:id="rId173"/>
    <p:sldId id="827" r:id="rId174"/>
    <p:sldId id="828" r:id="rId175"/>
    <p:sldId id="829" r:id="rId176"/>
    <p:sldId id="830" r:id="rId177"/>
    <p:sldId id="831" r:id="rId178"/>
    <p:sldId id="832" r:id="rId179"/>
    <p:sldId id="833" r:id="rId180"/>
    <p:sldId id="834" r:id="rId181"/>
    <p:sldId id="835" r:id="rId182"/>
    <p:sldId id="836" r:id="rId183"/>
    <p:sldId id="837" r:id="rId184"/>
    <p:sldId id="838" r:id="rId185"/>
    <p:sldId id="839" r:id="rId186"/>
    <p:sldId id="840" r:id="rId187"/>
    <p:sldId id="841" r:id="rId188"/>
    <p:sldId id="842" r:id="rId189"/>
    <p:sldId id="845" r:id="rId190"/>
    <p:sldId id="846" r:id="rId191"/>
    <p:sldId id="847" r:id="rId192"/>
    <p:sldId id="874" r:id="rId193"/>
    <p:sldId id="848" r:id="rId194"/>
    <p:sldId id="849" r:id="rId195"/>
    <p:sldId id="875" r:id="rId196"/>
    <p:sldId id="851" r:id="rId197"/>
    <p:sldId id="852" r:id="rId198"/>
    <p:sldId id="876" r:id="rId199"/>
    <p:sldId id="854" r:id="rId200"/>
    <p:sldId id="855" r:id="rId201"/>
    <p:sldId id="856" r:id="rId202"/>
    <p:sldId id="857" r:id="rId203"/>
    <p:sldId id="858" r:id="rId204"/>
    <p:sldId id="859" r:id="rId205"/>
    <p:sldId id="860" r:id="rId206"/>
    <p:sldId id="861" r:id="rId207"/>
    <p:sldId id="919" r:id="rId208"/>
    <p:sldId id="920" r:id="rId209"/>
    <p:sldId id="866" r:id="rId210"/>
    <p:sldId id="923" r:id="rId211"/>
    <p:sldId id="868" r:id="rId212"/>
    <p:sldId id="869" r:id="rId213"/>
    <p:sldId id="877" r:id="rId214"/>
    <p:sldId id="870" r:id="rId215"/>
    <p:sldId id="872" r:id="rId216"/>
    <p:sldId id="924" r:id="rId217"/>
    <p:sldId id="873" r:id="rId218"/>
    <p:sldId id="925" r:id="rId219"/>
    <p:sldId id="926" r:id="rId220"/>
    <p:sldId id="647" r:id="rId2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890"/>
    <a:srgbClr val="91E3B0"/>
    <a:srgbClr val="FF1B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398" autoAdjust="0"/>
    <p:restoredTop sz="94660"/>
  </p:normalViewPr>
  <p:slideViewPr>
    <p:cSldViewPr snapToGrid="0">
      <p:cViewPr>
        <p:scale>
          <a:sx n="66" d="100"/>
          <a:sy n="66" d="100"/>
        </p:scale>
        <p:origin x="-1308" y="-270"/>
      </p:cViewPr>
      <p:guideLst>
        <p:guide orient="horz" pos="2112"/>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Lst>
  </p:outlineViewPr>
  <p:notesTextViewPr>
    <p:cViewPr>
      <p:scale>
        <a:sx n="100" d="100"/>
        <a:sy n="100" d="100"/>
      </p:scale>
      <p:origin x="0" y="0"/>
    </p:cViewPr>
  </p:notesTextViewPr>
  <p:sorterViewPr>
    <p:cViewPr>
      <p:scale>
        <a:sx n="100" d="100"/>
        <a:sy n="100" d="100"/>
      </p:scale>
      <p:origin x="0" y="48714"/>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59" Type="http://schemas.openxmlformats.org/officeDocument/2006/relationships/slide" Target="slides/slide134.xml"/><Relationship Id="rId170" Type="http://schemas.openxmlformats.org/officeDocument/2006/relationships/slide" Target="slides/slide145.xml"/><Relationship Id="rId191" Type="http://schemas.openxmlformats.org/officeDocument/2006/relationships/slide" Target="slides/slide166.xml"/><Relationship Id="rId205" Type="http://schemas.openxmlformats.org/officeDocument/2006/relationships/slide" Target="slides/slide180.xml"/><Relationship Id="rId226" Type="http://schemas.openxmlformats.org/officeDocument/2006/relationships/theme" Target="theme/theme1.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160" Type="http://schemas.openxmlformats.org/officeDocument/2006/relationships/slide" Target="slides/slide135.xml"/><Relationship Id="rId181" Type="http://schemas.openxmlformats.org/officeDocument/2006/relationships/slide" Target="slides/slide156.xml"/><Relationship Id="rId216" Type="http://schemas.openxmlformats.org/officeDocument/2006/relationships/slide" Target="slides/slide191.xml"/><Relationship Id="rId22" Type="http://schemas.openxmlformats.org/officeDocument/2006/relationships/slideMaster" Target="slideMasters/slideMaster22.xml"/><Relationship Id="rId43" Type="http://schemas.openxmlformats.org/officeDocument/2006/relationships/slide" Target="slides/slide18.xml"/><Relationship Id="rId64" Type="http://schemas.openxmlformats.org/officeDocument/2006/relationships/slide" Target="slides/slide39.xml"/><Relationship Id="rId118" Type="http://schemas.openxmlformats.org/officeDocument/2006/relationships/slide" Target="slides/slide93.xml"/><Relationship Id="rId139" Type="http://schemas.openxmlformats.org/officeDocument/2006/relationships/slide" Target="slides/slide114.xml"/><Relationship Id="rId85" Type="http://schemas.openxmlformats.org/officeDocument/2006/relationships/slide" Target="slides/slide60.xml"/><Relationship Id="rId150" Type="http://schemas.openxmlformats.org/officeDocument/2006/relationships/slide" Target="slides/slide125.xml"/><Relationship Id="rId171" Type="http://schemas.openxmlformats.org/officeDocument/2006/relationships/slide" Target="slides/slide146.xml"/><Relationship Id="rId192" Type="http://schemas.openxmlformats.org/officeDocument/2006/relationships/slide" Target="slides/slide167.xml"/><Relationship Id="rId206" Type="http://schemas.openxmlformats.org/officeDocument/2006/relationships/slide" Target="slides/slide181.xml"/><Relationship Id="rId227"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182" Type="http://schemas.openxmlformats.org/officeDocument/2006/relationships/slide" Target="slides/slide157.xml"/><Relationship Id="rId217" Type="http://schemas.openxmlformats.org/officeDocument/2006/relationships/slide" Target="slides/slide19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4.xml"/><Relationship Id="rId44" Type="http://schemas.openxmlformats.org/officeDocument/2006/relationships/slide" Target="slides/slide19.xml"/><Relationship Id="rId65" Type="http://schemas.openxmlformats.org/officeDocument/2006/relationships/slide" Target="slides/slide40.xml"/><Relationship Id="rId86" Type="http://schemas.openxmlformats.org/officeDocument/2006/relationships/slide" Target="slides/slide61.xml"/><Relationship Id="rId130" Type="http://schemas.openxmlformats.org/officeDocument/2006/relationships/slide" Target="slides/slide105.xml"/><Relationship Id="rId151" Type="http://schemas.openxmlformats.org/officeDocument/2006/relationships/slide" Target="slides/slide126.xml"/><Relationship Id="rId172" Type="http://schemas.openxmlformats.org/officeDocument/2006/relationships/slide" Target="slides/slide147.xml"/><Relationship Id="rId193" Type="http://schemas.openxmlformats.org/officeDocument/2006/relationships/slide" Target="slides/slide168.xml"/><Relationship Id="rId207"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84.xml"/><Relationship Id="rId34" Type="http://schemas.openxmlformats.org/officeDocument/2006/relationships/slide" Target="slides/slide9.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20" Type="http://schemas.openxmlformats.org/officeDocument/2006/relationships/slide" Target="slides/slide95.xml"/><Relationship Id="rId141" Type="http://schemas.openxmlformats.org/officeDocument/2006/relationships/slide" Target="slides/slide116.xml"/><Relationship Id="rId7" Type="http://schemas.openxmlformats.org/officeDocument/2006/relationships/slideMaster" Target="slideMasters/slideMaster7.xml"/><Relationship Id="rId162" Type="http://schemas.openxmlformats.org/officeDocument/2006/relationships/slide" Target="slides/slide137.xml"/><Relationship Id="rId183" Type="http://schemas.openxmlformats.org/officeDocument/2006/relationships/slide" Target="slides/slide158.xml"/><Relationship Id="rId218" Type="http://schemas.openxmlformats.org/officeDocument/2006/relationships/slide" Target="slides/slide193.xml"/><Relationship Id="rId24" Type="http://schemas.openxmlformats.org/officeDocument/2006/relationships/slideMaster" Target="slideMasters/slideMaster24.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31" Type="http://schemas.openxmlformats.org/officeDocument/2006/relationships/slide" Target="slides/slide106.xml"/><Relationship Id="rId152" Type="http://schemas.openxmlformats.org/officeDocument/2006/relationships/slide" Target="slides/slide127.xml"/><Relationship Id="rId173" Type="http://schemas.openxmlformats.org/officeDocument/2006/relationships/slide" Target="slides/slide148.xml"/><Relationship Id="rId194" Type="http://schemas.openxmlformats.org/officeDocument/2006/relationships/slide" Target="slides/slide169.xml"/><Relationship Id="rId208" Type="http://schemas.openxmlformats.org/officeDocument/2006/relationships/slide" Target="slides/slide183.xml"/><Relationship Id="rId14" Type="http://schemas.openxmlformats.org/officeDocument/2006/relationships/slideMaster" Target="slideMasters/slideMaster14.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8" Type="http://schemas.openxmlformats.org/officeDocument/2006/relationships/slideMaster" Target="slideMasters/slideMaster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219" Type="http://schemas.openxmlformats.org/officeDocument/2006/relationships/slide" Target="slides/slide194.xml"/><Relationship Id="rId3" Type="http://schemas.openxmlformats.org/officeDocument/2006/relationships/slideMaster" Target="slideMasters/slideMaster3.xml"/><Relationship Id="rId214"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79" Type="http://schemas.openxmlformats.org/officeDocument/2006/relationships/slide" Target="slides/slide154.xml"/><Relationship Id="rId195" Type="http://schemas.openxmlformats.org/officeDocument/2006/relationships/slide" Target="slides/slide170.xml"/><Relationship Id="rId209" Type="http://schemas.openxmlformats.org/officeDocument/2006/relationships/slide" Target="slides/slide184.xml"/><Relationship Id="rId190" Type="http://schemas.openxmlformats.org/officeDocument/2006/relationships/slide" Target="slides/slide165.xml"/><Relationship Id="rId204" Type="http://schemas.openxmlformats.org/officeDocument/2006/relationships/slide" Target="slides/slide179.xml"/><Relationship Id="rId220" Type="http://schemas.openxmlformats.org/officeDocument/2006/relationships/slide" Target="slides/slide195.xml"/><Relationship Id="rId225"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 Id="rId185"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5.xml"/><Relationship Id="rId210" Type="http://schemas.openxmlformats.org/officeDocument/2006/relationships/slide" Target="slides/slide185.xml"/><Relationship Id="rId215" Type="http://schemas.openxmlformats.org/officeDocument/2006/relationships/slide" Target="slides/slide190.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196" Type="http://schemas.openxmlformats.org/officeDocument/2006/relationships/slide" Target="slides/slide171.xml"/><Relationship Id="rId200" Type="http://schemas.openxmlformats.org/officeDocument/2006/relationships/slide" Target="slides/slide175.xml"/><Relationship Id="rId16" Type="http://schemas.openxmlformats.org/officeDocument/2006/relationships/slideMaster" Target="slideMasters/slideMaster16.xml"/><Relationship Id="rId221" Type="http://schemas.openxmlformats.org/officeDocument/2006/relationships/slide" Target="slides/slide19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186" Type="http://schemas.openxmlformats.org/officeDocument/2006/relationships/slide" Target="slides/slide161.xml"/><Relationship Id="rId211" Type="http://schemas.openxmlformats.org/officeDocument/2006/relationships/slide" Target="slides/slide186.xml"/><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slide" Target="slides/slide151.xml"/><Relationship Id="rId197" Type="http://schemas.openxmlformats.org/officeDocument/2006/relationships/slide" Target="slides/slide172.xml"/><Relationship Id="rId201" Type="http://schemas.openxmlformats.org/officeDocument/2006/relationships/slide" Target="slides/slide176.xml"/><Relationship Id="rId222"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87" Type="http://schemas.openxmlformats.org/officeDocument/2006/relationships/slide" Target="slides/slide162.xml"/><Relationship Id="rId1" Type="http://schemas.openxmlformats.org/officeDocument/2006/relationships/slideMaster" Target="slideMasters/slideMaster1.xml"/><Relationship Id="rId212" Type="http://schemas.openxmlformats.org/officeDocument/2006/relationships/slide" Target="slides/slide187.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60" Type="http://schemas.openxmlformats.org/officeDocument/2006/relationships/slide" Target="slides/slide35.xml"/><Relationship Id="rId81" Type="http://schemas.openxmlformats.org/officeDocument/2006/relationships/slide" Target="slides/slide56.xml"/><Relationship Id="rId135" Type="http://schemas.openxmlformats.org/officeDocument/2006/relationships/slide" Target="slides/slide110.xml"/><Relationship Id="rId156" Type="http://schemas.openxmlformats.org/officeDocument/2006/relationships/slide" Target="slides/slide131.xml"/><Relationship Id="rId177" Type="http://schemas.openxmlformats.org/officeDocument/2006/relationships/slide" Target="slides/slide152.xml"/><Relationship Id="rId198" Type="http://schemas.openxmlformats.org/officeDocument/2006/relationships/slide" Target="slides/slide173.xml"/><Relationship Id="rId202" Type="http://schemas.openxmlformats.org/officeDocument/2006/relationships/slide" Target="slides/slide177.xml"/><Relationship Id="rId223" Type="http://schemas.openxmlformats.org/officeDocument/2006/relationships/handoutMaster" Target="handoutMasters/handoutMaster1.xml"/><Relationship Id="rId18" Type="http://schemas.openxmlformats.org/officeDocument/2006/relationships/slideMaster" Target="slideMasters/slideMaster18.xml"/><Relationship Id="rId39" Type="http://schemas.openxmlformats.org/officeDocument/2006/relationships/slide" Target="slides/slide14.xml"/><Relationship Id="rId50" Type="http://schemas.openxmlformats.org/officeDocument/2006/relationships/slide" Target="slides/slide25.xml"/><Relationship Id="rId104" Type="http://schemas.openxmlformats.org/officeDocument/2006/relationships/slide" Target="slides/slide79.xml"/><Relationship Id="rId125" Type="http://schemas.openxmlformats.org/officeDocument/2006/relationships/slide" Target="slides/slide100.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slide" Target="slides/slide163.xml"/><Relationship Id="rId71" Type="http://schemas.openxmlformats.org/officeDocument/2006/relationships/slide" Target="slides/slide46.xml"/><Relationship Id="rId92" Type="http://schemas.openxmlformats.org/officeDocument/2006/relationships/slide" Target="slides/slide67.xml"/><Relationship Id="rId213" Type="http://schemas.openxmlformats.org/officeDocument/2006/relationships/slide" Target="slides/slide188.xml"/><Relationship Id="rId2" Type="http://schemas.openxmlformats.org/officeDocument/2006/relationships/slideMaster" Target="slideMasters/slideMaster2.xml"/><Relationship Id="rId29" Type="http://schemas.openxmlformats.org/officeDocument/2006/relationships/slide" Target="slides/slide4.xml"/><Relationship Id="rId40" Type="http://schemas.openxmlformats.org/officeDocument/2006/relationships/slide" Target="slides/slide15.xml"/><Relationship Id="rId115" Type="http://schemas.openxmlformats.org/officeDocument/2006/relationships/slide" Target="slides/slide90.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61" Type="http://schemas.openxmlformats.org/officeDocument/2006/relationships/slide" Target="slides/slide36.xml"/><Relationship Id="rId82" Type="http://schemas.openxmlformats.org/officeDocument/2006/relationships/slide" Target="slides/slide57.xml"/><Relationship Id="rId199" Type="http://schemas.openxmlformats.org/officeDocument/2006/relationships/slide" Target="slides/slide174.xml"/><Relationship Id="rId203" Type="http://schemas.openxmlformats.org/officeDocument/2006/relationships/slide" Target="slides/slide178.xml"/><Relationship Id="rId19" Type="http://schemas.openxmlformats.org/officeDocument/2006/relationships/slideMaster" Target="slideMasters/slideMaster19.xml"/><Relationship Id="rId224" Type="http://schemas.openxmlformats.org/officeDocument/2006/relationships/presProps" Target="presProps.xml"/><Relationship Id="rId30" Type="http://schemas.openxmlformats.org/officeDocument/2006/relationships/slide" Target="slides/slide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189" Type="http://schemas.openxmlformats.org/officeDocument/2006/relationships/slide" Target="slides/slide164.xml"/></Relationships>
</file>

<file path=ppt/_rels/viewProps.xml.rels><?xml version="1.0" encoding="UTF-8" standalone="yes"?>
<Relationships xmlns="http://schemas.openxmlformats.org/package/2006/relationships"><Relationship Id="rId13" Type="http://schemas.openxmlformats.org/officeDocument/2006/relationships/slide" Target="slides/slide33.xml"/><Relationship Id="rId18" Type="http://schemas.openxmlformats.org/officeDocument/2006/relationships/slide" Target="slides/slide38.xml"/><Relationship Id="rId26" Type="http://schemas.openxmlformats.org/officeDocument/2006/relationships/slide" Target="slides/slide46.xml"/><Relationship Id="rId39" Type="http://schemas.openxmlformats.org/officeDocument/2006/relationships/slide" Target="slides/slide72.xml"/><Relationship Id="rId21" Type="http://schemas.openxmlformats.org/officeDocument/2006/relationships/slide" Target="slides/slide41.xml"/><Relationship Id="rId34" Type="http://schemas.openxmlformats.org/officeDocument/2006/relationships/slide" Target="slides/slide54.xml"/><Relationship Id="rId42" Type="http://schemas.openxmlformats.org/officeDocument/2006/relationships/slide" Target="slides/slide75.xml"/><Relationship Id="rId47" Type="http://schemas.openxmlformats.org/officeDocument/2006/relationships/slide" Target="slides/slide80.xml"/><Relationship Id="rId50" Type="http://schemas.openxmlformats.org/officeDocument/2006/relationships/slide" Target="slides/slide83.xml"/><Relationship Id="rId7" Type="http://schemas.openxmlformats.org/officeDocument/2006/relationships/slide" Target="slides/slide27.xml"/><Relationship Id="rId2" Type="http://schemas.openxmlformats.org/officeDocument/2006/relationships/slide" Target="slides/slide22.xml"/><Relationship Id="rId16" Type="http://schemas.openxmlformats.org/officeDocument/2006/relationships/slide" Target="slides/slide36.xml"/><Relationship Id="rId29" Type="http://schemas.openxmlformats.org/officeDocument/2006/relationships/slide" Target="slides/slide49.xml"/><Relationship Id="rId11" Type="http://schemas.openxmlformats.org/officeDocument/2006/relationships/slide" Target="slides/slide31.xml"/><Relationship Id="rId24" Type="http://schemas.openxmlformats.org/officeDocument/2006/relationships/slide" Target="slides/slide44.xml"/><Relationship Id="rId32" Type="http://schemas.openxmlformats.org/officeDocument/2006/relationships/slide" Target="slides/slide52.xml"/><Relationship Id="rId37" Type="http://schemas.openxmlformats.org/officeDocument/2006/relationships/slide" Target="slides/slide64.xml"/><Relationship Id="rId40" Type="http://schemas.openxmlformats.org/officeDocument/2006/relationships/slide" Target="slides/slide73.xml"/><Relationship Id="rId45" Type="http://schemas.openxmlformats.org/officeDocument/2006/relationships/slide" Target="slides/slide78.xml"/><Relationship Id="rId5" Type="http://schemas.openxmlformats.org/officeDocument/2006/relationships/slide" Target="slides/slide25.xml"/><Relationship Id="rId15" Type="http://schemas.openxmlformats.org/officeDocument/2006/relationships/slide" Target="slides/slide35.xml"/><Relationship Id="rId23" Type="http://schemas.openxmlformats.org/officeDocument/2006/relationships/slide" Target="slides/slide43.xml"/><Relationship Id="rId28" Type="http://schemas.openxmlformats.org/officeDocument/2006/relationships/slide" Target="slides/slide48.xml"/><Relationship Id="rId36" Type="http://schemas.openxmlformats.org/officeDocument/2006/relationships/slide" Target="slides/slide56.xml"/><Relationship Id="rId49" Type="http://schemas.openxmlformats.org/officeDocument/2006/relationships/slide" Target="slides/slide82.xml"/><Relationship Id="rId10" Type="http://schemas.openxmlformats.org/officeDocument/2006/relationships/slide" Target="slides/slide30.xml"/><Relationship Id="rId19" Type="http://schemas.openxmlformats.org/officeDocument/2006/relationships/slide" Target="slides/slide39.xml"/><Relationship Id="rId31" Type="http://schemas.openxmlformats.org/officeDocument/2006/relationships/slide" Target="slides/slide51.xml"/><Relationship Id="rId44" Type="http://schemas.openxmlformats.org/officeDocument/2006/relationships/slide" Target="slides/slide77.xml"/><Relationship Id="rId4" Type="http://schemas.openxmlformats.org/officeDocument/2006/relationships/slide" Target="slides/slide24.xml"/><Relationship Id="rId9" Type="http://schemas.openxmlformats.org/officeDocument/2006/relationships/slide" Target="slides/slide29.xml"/><Relationship Id="rId14" Type="http://schemas.openxmlformats.org/officeDocument/2006/relationships/slide" Target="slides/slide34.xml"/><Relationship Id="rId22" Type="http://schemas.openxmlformats.org/officeDocument/2006/relationships/slide" Target="slides/slide42.xml"/><Relationship Id="rId27" Type="http://schemas.openxmlformats.org/officeDocument/2006/relationships/slide" Target="slides/slide47.xml"/><Relationship Id="rId30" Type="http://schemas.openxmlformats.org/officeDocument/2006/relationships/slide" Target="slides/slide50.xml"/><Relationship Id="rId35" Type="http://schemas.openxmlformats.org/officeDocument/2006/relationships/slide" Target="slides/slide55.xml"/><Relationship Id="rId43" Type="http://schemas.openxmlformats.org/officeDocument/2006/relationships/slide" Target="slides/slide76.xml"/><Relationship Id="rId48" Type="http://schemas.openxmlformats.org/officeDocument/2006/relationships/slide" Target="slides/slide81.xml"/><Relationship Id="rId8" Type="http://schemas.openxmlformats.org/officeDocument/2006/relationships/slide" Target="slides/slide28.xml"/><Relationship Id="rId51" Type="http://schemas.openxmlformats.org/officeDocument/2006/relationships/slide" Target="slides/slide84.xml"/><Relationship Id="rId3" Type="http://schemas.openxmlformats.org/officeDocument/2006/relationships/slide" Target="slides/slide23.xml"/><Relationship Id="rId12" Type="http://schemas.openxmlformats.org/officeDocument/2006/relationships/slide" Target="slides/slide32.xml"/><Relationship Id="rId17" Type="http://schemas.openxmlformats.org/officeDocument/2006/relationships/slide" Target="slides/slide37.xml"/><Relationship Id="rId25" Type="http://schemas.openxmlformats.org/officeDocument/2006/relationships/slide" Target="slides/slide45.xml"/><Relationship Id="rId33" Type="http://schemas.openxmlformats.org/officeDocument/2006/relationships/slide" Target="slides/slide53.xml"/><Relationship Id="rId38" Type="http://schemas.openxmlformats.org/officeDocument/2006/relationships/slide" Target="slides/slide71.xml"/><Relationship Id="rId46" Type="http://schemas.openxmlformats.org/officeDocument/2006/relationships/slide" Target="slides/slide79.xml"/><Relationship Id="rId20" Type="http://schemas.openxmlformats.org/officeDocument/2006/relationships/slide" Target="slides/slide40.xml"/><Relationship Id="rId41" Type="http://schemas.openxmlformats.org/officeDocument/2006/relationships/slide" Target="slides/slide74.xml"/><Relationship Id="rId1" Type="http://schemas.openxmlformats.org/officeDocument/2006/relationships/slide" Target="slides/slide16.xml"/><Relationship Id="rId6"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363842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4063772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1386CF96-D1CB-4D41-82D0-8389C51CBEB0}" type="slidenum">
              <a:rPr lang="en-US" smtClean="0">
                <a:solidFill>
                  <a:srgbClr val="000000"/>
                </a:solidFill>
              </a:rPr>
              <a:pPr/>
              <a:t>9</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67</a:t>
            </a:fld>
            <a:endParaRPr lang="en-US"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68</a:t>
            </a:fld>
            <a:endParaRPr lang="en-US" dirty="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69</a:t>
            </a:fld>
            <a:endParaRPr lang="en-US"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70</a:t>
            </a:fld>
            <a:endParaRPr lang="en-US" dirty="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88</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6150EF4C-430F-447F-9CD5-15907E3C10F8}" type="slidenum">
              <a:rPr lang="en-US" smtClean="0">
                <a:solidFill>
                  <a:srgbClr val="000000"/>
                </a:solidFill>
              </a:rPr>
              <a:pPr/>
              <a:t>103</a:t>
            </a:fld>
            <a:endParaRPr lang="en-US"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9DEB1F1F-7897-4E86-B121-6EE013C3BAC8}" type="slidenum">
              <a:rPr lang="en-US" smtClean="0">
                <a:solidFill>
                  <a:srgbClr val="000000"/>
                </a:solidFill>
              </a:rPr>
              <a:pPr/>
              <a:t>104</a:t>
            </a:fld>
            <a:endParaRPr 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D33C652B-D2BA-4FC3-9099-721197DAF383}" type="slidenum">
              <a:rPr lang="en-US" smtClean="0">
                <a:solidFill>
                  <a:srgbClr val="000000"/>
                </a:solidFill>
              </a:rPr>
              <a:pPr/>
              <a:t>105</a:t>
            </a:fld>
            <a:endParaRPr lang="en-US"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C4141BC7-0A44-4E4C-BE56-44A6960AB155}" type="slidenum">
              <a:rPr lang="en-US" smtClean="0">
                <a:solidFill>
                  <a:srgbClr val="000000"/>
                </a:solidFill>
              </a:rPr>
              <a:pPr/>
              <a:t>107</a:t>
            </a:fld>
            <a:endParaRPr lang="en-US"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85823549-540E-48F2-B560-AB2AFCB5861D}" type="slidenum">
              <a:rPr lang="en-US" smtClean="0">
                <a:solidFill>
                  <a:srgbClr val="000000"/>
                </a:solidFill>
              </a:rPr>
              <a:pPr/>
              <a:t>108</a:t>
            </a:fld>
            <a:endParaRPr 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1386CF96-D1CB-4D41-82D0-8389C51CBEB0}" type="slidenum">
              <a:rPr lang="en-US" smtClean="0">
                <a:solidFill>
                  <a:srgbClr val="000000"/>
                </a:solidFill>
              </a:rPr>
              <a:pPr/>
              <a:t>11</a:t>
            </a:fld>
            <a:endParaRPr 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p:spPr>
        <p:txBody>
          <a:bodyPr/>
          <a:lstStyle/>
          <a:p>
            <a:fld id="{6B47DE6D-ADDE-49CA-9E2A-6886339D2730}" type="slidenum">
              <a:rPr lang="en-US" smtClean="0">
                <a:solidFill>
                  <a:srgbClr val="000000"/>
                </a:solidFill>
              </a:rPr>
              <a:pPr/>
              <a:t>109</a:t>
            </a:fld>
            <a:endParaRPr 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p:spPr>
        <p:txBody>
          <a:bodyPr/>
          <a:lstStyle/>
          <a:p>
            <a:fld id="{6B47DE6D-ADDE-49CA-9E2A-6886339D2730}" type="slidenum">
              <a:rPr lang="en-US" smtClean="0">
                <a:solidFill>
                  <a:srgbClr val="000000"/>
                </a:solidFill>
              </a:rPr>
              <a:pPr/>
              <a:t>110</a:t>
            </a:fld>
            <a:endParaRPr lang="en-US"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C4141BC7-0A44-4E4C-BE56-44A6960AB155}" type="slidenum">
              <a:rPr lang="en-US" smtClean="0">
                <a:solidFill>
                  <a:srgbClr val="000000"/>
                </a:solidFill>
              </a:rPr>
              <a:pPr/>
              <a:t>111</a:t>
            </a:fld>
            <a:endParaRPr lang="en-US"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957DC8D8-1968-4719-A9EC-115AB565DC72}" type="slidenum">
              <a:rPr lang="en-US" smtClean="0">
                <a:solidFill>
                  <a:srgbClr val="000000"/>
                </a:solidFill>
              </a:rPr>
              <a:pPr/>
              <a:t>112</a:t>
            </a:fld>
            <a:endParaRPr lang="en-US"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D40FEE40-014C-4081-A76C-371EB4F8C583}" type="slidenum">
              <a:rPr lang="en-US" smtClean="0">
                <a:solidFill>
                  <a:srgbClr val="000000"/>
                </a:solidFill>
                <a:latin typeface="Arial" pitchFamily="34" charset="0"/>
              </a:rPr>
              <a:pPr/>
              <a:t>120</a:t>
            </a:fld>
            <a:endParaRPr lang="en-US" smtClean="0">
              <a:solidFill>
                <a:srgbClr val="000000"/>
              </a:solidFil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121</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123</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124</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125</a:t>
            </a:fld>
            <a:endParaRPr 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127</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rPr>
              <a:pPr algn="r" eaLnBrk="0" hangingPunct="0"/>
              <a:t>57</a:t>
            </a:fld>
            <a:endParaRPr lang="en-US" sz="1200" dirty="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128</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129</a:t>
            </a:fld>
            <a:endParaRPr lang="en-US" smtClean="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130</a:t>
            </a:fld>
            <a:endParaRPr lang="en-US"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131</a:t>
            </a:fld>
            <a:endParaRPr lang="en-US"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132</a:t>
            </a:fld>
            <a:endParaRPr lang="en-US"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133</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134</a:t>
            </a:fld>
            <a:endParaRPr lang="en-US"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135</a:t>
            </a:fld>
            <a:endParaRPr 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164</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rPr>
              <a:pPr algn="r" eaLnBrk="0" hangingPunct="0"/>
              <a:t>59</a:t>
            </a:fld>
            <a:endParaRPr lang="en-US" sz="1200" dirty="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165</a:t>
            </a:fld>
            <a:endParaRPr lang="en-US"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166</a:t>
            </a:fld>
            <a:endParaRPr lang="en-US" smtClean="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167</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168</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172</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185</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187</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190</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rPr>
              <a:pPr algn="r" eaLnBrk="0" hangingPunct="0"/>
              <a:t>60</a:t>
            </a:fld>
            <a:endParaRPr lang="en-US" sz="1200" dirty="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rPr>
              <a:pPr algn="r" eaLnBrk="0" hangingPunct="0"/>
              <a:t>61</a:t>
            </a:fld>
            <a:endParaRPr lang="en-US" sz="1200" dirty="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rPr>
              <a:pPr algn="r" eaLnBrk="0" hangingPunct="0"/>
              <a:t>63</a:t>
            </a:fld>
            <a:endParaRPr 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65</a:t>
            </a:fld>
            <a:endParaRPr lang="en-US"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66</a:t>
            </a:fld>
            <a:endParaRPr 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52"/>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652"/>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387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3025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0443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9227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3852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9785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0455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1409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4286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98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6915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1645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6197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91233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580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14150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1988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9647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142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269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197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3232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903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168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040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6996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0210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479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5318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612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0320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26892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4712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31197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4683021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82121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92285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8648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5557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9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1461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964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82795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6472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6"/>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616"/>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73413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699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8432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0322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9084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265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7036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2148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3750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664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191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8361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0812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7475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720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628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43771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1791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1756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50114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4872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3601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99608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3190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80999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074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6238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1909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626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5525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7802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5228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14423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2267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CD5A15-DD98-4E06-84A4-CC8985EED672}"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0043778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CCBB-B48C-4688-AA99-401A53C4BFB0}"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048334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126867-E981-479C-B990-1C00008F96A9}"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433969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463DA-9758-4977-9A58-FCAC9CABD4E2}"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6937514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FF9779-67C1-45C2-BCA9-C99A5D6DCE66}"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222535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DFA063-A919-4412-A0B8-603E388762F4}"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443700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D1D87F-5718-472C-969E-198112277A37}"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395758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6BF5D3-0594-4D90-8AFF-B8BB576B8A5E}"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345398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058C3-CB48-408C-ABE9-3868B06DC5E3}"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9703653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F76E6-6999-4AF9-B9E9-6DAB290D2F6E}"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884644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53" y="274743"/>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AC201C-3D4C-47EC-825F-FA435D9169D7}"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141859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53985753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82792627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136710467"/>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6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417052389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191022705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4950209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2006342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0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67287113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172663684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58421351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233568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8077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1625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8987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48259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4977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0068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8248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5607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9158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4164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2525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extLst>
      <p:ext uri="{BB962C8B-B14F-4D97-AF65-F5344CB8AC3E}">
        <p14:creationId xmlns:p14="http://schemas.microsoft.com/office/powerpoint/2010/main" val="334640097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extLst>
      <p:ext uri="{BB962C8B-B14F-4D97-AF65-F5344CB8AC3E}">
        <p14:creationId xmlns:p14="http://schemas.microsoft.com/office/powerpoint/2010/main" val="31883934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extLst>
      <p:ext uri="{BB962C8B-B14F-4D97-AF65-F5344CB8AC3E}">
        <p14:creationId xmlns:p14="http://schemas.microsoft.com/office/powerpoint/2010/main" val="3642502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extLst>
      <p:ext uri="{BB962C8B-B14F-4D97-AF65-F5344CB8AC3E}">
        <p14:creationId xmlns:p14="http://schemas.microsoft.com/office/powerpoint/2010/main" val="11747449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extLst>
      <p:ext uri="{BB962C8B-B14F-4D97-AF65-F5344CB8AC3E}">
        <p14:creationId xmlns:p14="http://schemas.microsoft.com/office/powerpoint/2010/main" val="6058217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extLst>
      <p:ext uri="{BB962C8B-B14F-4D97-AF65-F5344CB8AC3E}">
        <p14:creationId xmlns:p14="http://schemas.microsoft.com/office/powerpoint/2010/main" val="11836638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extLst>
      <p:ext uri="{BB962C8B-B14F-4D97-AF65-F5344CB8AC3E}">
        <p14:creationId xmlns:p14="http://schemas.microsoft.com/office/powerpoint/2010/main" val="40160633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extLst>
      <p:ext uri="{BB962C8B-B14F-4D97-AF65-F5344CB8AC3E}">
        <p14:creationId xmlns:p14="http://schemas.microsoft.com/office/powerpoint/2010/main" val="3616221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extLst>
      <p:ext uri="{BB962C8B-B14F-4D97-AF65-F5344CB8AC3E}">
        <p14:creationId xmlns:p14="http://schemas.microsoft.com/office/powerpoint/2010/main" val="3016905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extLst>
      <p:ext uri="{BB962C8B-B14F-4D97-AF65-F5344CB8AC3E}">
        <p14:creationId xmlns:p14="http://schemas.microsoft.com/office/powerpoint/2010/main" val="35259020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extLst>
      <p:ext uri="{BB962C8B-B14F-4D97-AF65-F5344CB8AC3E}">
        <p14:creationId xmlns:p14="http://schemas.microsoft.com/office/powerpoint/2010/main" val="41557339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extLst>
      <p:ext uri="{BB962C8B-B14F-4D97-AF65-F5344CB8AC3E}">
        <p14:creationId xmlns:p14="http://schemas.microsoft.com/office/powerpoint/2010/main" val="31926681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2985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9904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4648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4337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0245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8021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055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8531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5345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8966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2209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307202"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203"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9B949A82-6A3C-4E31-85C2-4E862D74151F}" type="slidenum">
              <a:rPr lang="en-US"/>
              <a:pPr>
                <a:defRPr/>
              </a:pPr>
              <a:t>‹#›</a:t>
            </a:fld>
            <a:endParaRPr lang="en-US"/>
          </a:p>
        </p:txBody>
      </p:sp>
    </p:spTree>
    <p:extLst>
      <p:ext uri="{BB962C8B-B14F-4D97-AF65-F5344CB8AC3E}">
        <p14:creationId xmlns:p14="http://schemas.microsoft.com/office/powerpoint/2010/main" val="348137610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7C9A2A-CAB2-4BF9-B4D9-39B42C5B9E0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525802861"/>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FAD22-7A8B-4D4A-A7F3-EBD26704469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179372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5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40E61-5E41-4C59-AEEC-F8CC797E9C4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424339890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BA9164-903E-42E2-BF78-DCB383641F1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79826980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A17F5E-362E-414C-99DC-70A48150DE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32445328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D10D82-8482-4D6F-A7DA-B7B9BF57177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99053613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9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A19B19-5454-4893-9B4C-CA613B09A662}"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450157348"/>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F62408-86DB-468F-B1A0-B8CC21D1A3D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66654627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88365-24E9-4185-A3D8-3C3C28A392D7}"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70921086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24"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8C24A-3B56-4F59-8404-FBC5C7B292A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6593083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5EBE78-7E79-479F-8107-B784B51F2BD2}" type="slidenum">
              <a:rPr lang="en-US"/>
              <a:pPr>
                <a:defRPr/>
              </a:pPr>
              <a:t>‹#›</a:t>
            </a:fld>
            <a:endParaRPr lang="en-US"/>
          </a:p>
        </p:txBody>
      </p:sp>
    </p:spTree>
    <p:extLst>
      <p:ext uri="{BB962C8B-B14F-4D97-AF65-F5344CB8AC3E}">
        <p14:creationId xmlns:p14="http://schemas.microsoft.com/office/powerpoint/2010/main" val="15580261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684FE2-7115-4559-9858-1BA58E0FF7A7}" type="slidenum">
              <a:rPr lang="en-US"/>
              <a:pPr>
                <a:defRPr/>
              </a:pPr>
              <a:t>‹#›</a:t>
            </a:fld>
            <a:endParaRPr lang="en-US"/>
          </a:p>
        </p:txBody>
      </p:sp>
    </p:spTree>
    <p:extLst>
      <p:ext uri="{BB962C8B-B14F-4D97-AF65-F5344CB8AC3E}">
        <p14:creationId xmlns:p14="http://schemas.microsoft.com/office/powerpoint/2010/main" val="24347379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7AACFD-51C9-4357-8098-092D3C55E793}" type="slidenum">
              <a:rPr lang="en-US"/>
              <a:pPr>
                <a:defRPr/>
              </a:pPr>
              <a:t>‹#›</a:t>
            </a:fld>
            <a:endParaRPr lang="en-US"/>
          </a:p>
        </p:txBody>
      </p:sp>
    </p:spTree>
    <p:extLst>
      <p:ext uri="{BB962C8B-B14F-4D97-AF65-F5344CB8AC3E}">
        <p14:creationId xmlns:p14="http://schemas.microsoft.com/office/powerpoint/2010/main" val="27564105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F86ABA-EDA0-46F3-978C-FB28CE158A0D}" type="slidenum">
              <a:rPr lang="en-US"/>
              <a:pPr>
                <a:defRPr/>
              </a:pPr>
              <a:t>‹#›</a:t>
            </a:fld>
            <a:endParaRPr lang="en-US"/>
          </a:p>
        </p:txBody>
      </p:sp>
    </p:spTree>
    <p:extLst>
      <p:ext uri="{BB962C8B-B14F-4D97-AF65-F5344CB8AC3E}">
        <p14:creationId xmlns:p14="http://schemas.microsoft.com/office/powerpoint/2010/main" val="11791633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D4A821-6FA5-4097-8F16-3E37C4D91409}" type="slidenum">
              <a:rPr lang="en-US"/>
              <a:pPr>
                <a:defRPr/>
              </a:pPr>
              <a:t>‹#›</a:t>
            </a:fld>
            <a:endParaRPr lang="en-US"/>
          </a:p>
        </p:txBody>
      </p:sp>
    </p:spTree>
    <p:extLst>
      <p:ext uri="{BB962C8B-B14F-4D97-AF65-F5344CB8AC3E}">
        <p14:creationId xmlns:p14="http://schemas.microsoft.com/office/powerpoint/2010/main" val="4038790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734A68-7019-4626-B251-892D11C8F966}" type="slidenum">
              <a:rPr lang="en-US"/>
              <a:pPr>
                <a:defRPr/>
              </a:pPr>
              <a:t>‹#›</a:t>
            </a:fld>
            <a:endParaRPr lang="en-US"/>
          </a:p>
        </p:txBody>
      </p:sp>
    </p:spTree>
    <p:extLst>
      <p:ext uri="{BB962C8B-B14F-4D97-AF65-F5344CB8AC3E}">
        <p14:creationId xmlns:p14="http://schemas.microsoft.com/office/powerpoint/2010/main" val="27854002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5C8524-80AD-4B93-A8B8-7D64EB1AA892}" type="slidenum">
              <a:rPr lang="en-US"/>
              <a:pPr>
                <a:defRPr/>
              </a:pPr>
              <a:t>‹#›</a:t>
            </a:fld>
            <a:endParaRPr lang="en-US"/>
          </a:p>
        </p:txBody>
      </p:sp>
    </p:spTree>
    <p:extLst>
      <p:ext uri="{BB962C8B-B14F-4D97-AF65-F5344CB8AC3E}">
        <p14:creationId xmlns:p14="http://schemas.microsoft.com/office/powerpoint/2010/main" val="25471586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6E4C0-41BA-42DA-83C4-FBD55B7DA451}" type="slidenum">
              <a:rPr lang="en-US"/>
              <a:pPr>
                <a:defRPr/>
              </a:pPr>
              <a:t>‹#›</a:t>
            </a:fld>
            <a:endParaRPr lang="en-US"/>
          </a:p>
        </p:txBody>
      </p:sp>
    </p:spTree>
    <p:extLst>
      <p:ext uri="{BB962C8B-B14F-4D97-AF65-F5344CB8AC3E}">
        <p14:creationId xmlns:p14="http://schemas.microsoft.com/office/powerpoint/2010/main" val="31169542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D0FC51-B648-464A-A42D-A211AE2F5499}" type="slidenum">
              <a:rPr lang="en-US"/>
              <a:pPr>
                <a:defRPr/>
              </a:pPr>
              <a:t>‹#›</a:t>
            </a:fld>
            <a:endParaRPr lang="en-US"/>
          </a:p>
        </p:txBody>
      </p:sp>
    </p:spTree>
    <p:extLst>
      <p:ext uri="{BB962C8B-B14F-4D97-AF65-F5344CB8AC3E}">
        <p14:creationId xmlns:p14="http://schemas.microsoft.com/office/powerpoint/2010/main" val="35091807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944DB-034F-4933-8848-C9F7B3687600}" type="slidenum">
              <a:rPr lang="en-US"/>
              <a:pPr>
                <a:defRPr/>
              </a:pPr>
              <a:t>‹#›</a:t>
            </a:fld>
            <a:endParaRPr lang="en-US"/>
          </a:p>
        </p:txBody>
      </p:sp>
    </p:spTree>
    <p:extLst>
      <p:ext uri="{BB962C8B-B14F-4D97-AF65-F5344CB8AC3E}">
        <p14:creationId xmlns:p14="http://schemas.microsoft.com/office/powerpoint/2010/main" val="7862425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E40B8-5242-496B-AAE6-8D083C19BBE0}" type="slidenum">
              <a:rPr lang="en-US"/>
              <a:pPr>
                <a:defRPr/>
              </a:pPr>
              <a:t>‹#›</a:t>
            </a:fld>
            <a:endParaRPr lang="en-US"/>
          </a:p>
        </p:txBody>
      </p:sp>
    </p:spTree>
    <p:extLst>
      <p:ext uri="{BB962C8B-B14F-4D97-AF65-F5344CB8AC3E}">
        <p14:creationId xmlns:p14="http://schemas.microsoft.com/office/powerpoint/2010/main" val="295045321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6225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7850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6593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300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0293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5552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34676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0035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6494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3637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632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307202"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203"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9B949A82-6A3C-4E31-85C2-4E862D74151F}" type="slidenum">
              <a:rPr lang="en-US"/>
              <a:pPr>
                <a:defRPr/>
              </a:pPr>
              <a:t>‹#›</a:t>
            </a:fld>
            <a:endParaRPr lang="en-US"/>
          </a:p>
        </p:txBody>
      </p:sp>
    </p:spTree>
    <p:extLst>
      <p:ext uri="{BB962C8B-B14F-4D97-AF65-F5344CB8AC3E}">
        <p14:creationId xmlns:p14="http://schemas.microsoft.com/office/powerpoint/2010/main" val="251983582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7C9A2A-CAB2-4BF9-B4D9-39B42C5B9E0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41160516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FAD22-7A8B-4D4A-A7F3-EBD26704469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71123889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40E61-5E41-4C59-AEEC-F8CC797E9C4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20536053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BA9164-903E-42E2-BF78-DCB383641F1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30327814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A17F5E-362E-414C-99DC-70A48150DE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446833011"/>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D10D82-8482-4D6F-A7DA-B7B9BF57177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8516163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A19B19-5454-4893-9B4C-CA613B09A662}"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191440346"/>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F62408-86DB-468F-B1A0-B8CC21D1A3D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81292151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88365-24E9-4185-A3D8-3C3C28A392D7}"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95144564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8C24A-3B56-4F59-8404-FBC5C7B292A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3133837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5025" y="1598613"/>
            <a:ext cx="4037013"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865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013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05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2580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838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179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4771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626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373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242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411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6DFA5-474C-426E-988F-6AF253FCF9C0}" type="slidenum">
              <a:rPr lang="en-US"/>
              <a:pPr>
                <a:defRPr/>
              </a:pPr>
              <a:t>‹#›</a:t>
            </a:fld>
            <a:endParaRPr lang="en-US"/>
          </a:p>
        </p:txBody>
      </p:sp>
    </p:spTree>
    <p:extLst>
      <p:ext uri="{BB962C8B-B14F-4D97-AF65-F5344CB8AC3E}">
        <p14:creationId xmlns:p14="http://schemas.microsoft.com/office/powerpoint/2010/main" val="3434910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F443DD-4128-4F15-8B3F-47BFD72D4238}" type="slidenum">
              <a:rPr lang="en-US"/>
              <a:pPr>
                <a:defRPr/>
              </a:pPr>
              <a:t>‹#›</a:t>
            </a:fld>
            <a:endParaRPr lang="en-US"/>
          </a:p>
        </p:txBody>
      </p:sp>
    </p:spTree>
    <p:extLst>
      <p:ext uri="{BB962C8B-B14F-4D97-AF65-F5344CB8AC3E}">
        <p14:creationId xmlns:p14="http://schemas.microsoft.com/office/powerpoint/2010/main" val="2376411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1E173-A138-48C4-9B04-73688111C138}" type="slidenum">
              <a:rPr lang="en-US"/>
              <a:pPr>
                <a:defRPr/>
              </a:pPr>
              <a:t>‹#›</a:t>
            </a:fld>
            <a:endParaRPr lang="en-US"/>
          </a:p>
        </p:txBody>
      </p:sp>
    </p:spTree>
    <p:extLst>
      <p:ext uri="{BB962C8B-B14F-4D97-AF65-F5344CB8AC3E}">
        <p14:creationId xmlns:p14="http://schemas.microsoft.com/office/powerpoint/2010/main" val="635893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AD4A3-AB13-4A40-8520-8CF051494D06}" type="slidenum">
              <a:rPr lang="en-US"/>
              <a:pPr>
                <a:defRPr/>
              </a:pPr>
              <a:t>‹#›</a:t>
            </a:fld>
            <a:endParaRPr lang="en-US"/>
          </a:p>
        </p:txBody>
      </p:sp>
    </p:spTree>
    <p:extLst>
      <p:ext uri="{BB962C8B-B14F-4D97-AF65-F5344CB8AC3E}">
        <p14:creationId xmlns:p14="http://schemas.microsoft.com/office/powerpoint/2010/main" val="334881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E57A88-87E3-4881-80A9-5B99F29BB56A}" type="slidenum">
              <a:rPr lang="en-US"/>
              <a:pPr>
                <a:defRPr/>
              </a:pPr>
              <a:t>‹#›</a:t>
            </a:fld>
            <a:endParaRPr lang="en-US"/>
          </a:p>
        </p:txBody>
      </p:sp>
    </p:spTree>
    <p:extLst>
      <p:ext uri="{BB962C8B-B14F-4D97-AF65-F5344CB8AC3E}">
        <p14:creationId xmlns:p14="http://schemas.microsoft.com/office/powerpoint/2010/main" val="614719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9B6558-E833-4B79-BB42-F646921C91BC}" type="slidenum">
              <a:rPr lang="en-US"/>
              <a:pPr>
                <a:defRPr/>
              </a:pPr>
              <a:t>‹#›</a:t>
            </a:fld>
            <a:endParaRPr lang="en-US"/>
          </a:p>
        </p:txBody>
      </p:sp>
    </p:spTree>
    <p:extLst>
      <p:ext uri="{BB962C8B-B14F-4D97-AF65-F5344CB8AC3E}">
        <p14:creationId xmlns:p14="http://schemas.microsoft.com/office/powerpoint/2010/main" val="4172065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D01E08-F947-45FC-8AA2-FAE91C1831C5}" type="slidenum">
              <a:rPr lang="en-US"/>
              <a:pPr>
                <a:defRPr/>
              </a:pPr>
              <a:t>‹#›</a:t>
            </a:fld>
            <a:endParaRPr lang="en-US"/>
          </a:p>
        </p:txBody>
      </p:sp>
    </p:spTree>
    <p:extLst>
      <p:ext uri="{BB962C8B-B14F-4D97-AF65-F5344CB8AC3E}">
        <p14:creationId xmlns:p14="http://schemas.microsoft.com/office/powerpoint/2010/main" val="2515334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A0C4FD-41D3-4BC7-86E9-4C4DD1671D03}" type="slidenum">
              <a:rPr lang="en-US"/>
              <a:pPr>
                <a:defRPr/>
              </a:pPr>
              <a:t>‹#›</a:t>
            </a:fld>
            <a:endParaRPr lang="en-US"/>
          </a:p>
        </p:txBody>
      </p:sp>
    </p:spTree>
    <p:extLst>
      <p:ext uri="{BB962C8B-B14F-4D97-AF65-F5344CB8AC3E}">
        <p14:creationId xmlns:p14="http://schemas.microsoft.com/office/powerpoint/2010/main" val="1668872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C6F4B-0530-4A03-92D6-62D1D36281F2}" type="slidenum">
              <a:rPr lang="en-US"/>
              <a:pPr>
                <a:defRPr/>
              </a:pPr>
              <a:t>‹#›</a:t>
            </a:fld>
            <a:endParaRPr lang="en-US"/>
          </a:p>
        </p:txBody>
      </p:sp>
    </p:spTree>
    <p:extLst>
      <p:ext uri="{BB962C8B-B14F-4D97-AF65-F5344CB8AC3E}">
        <p14:creationId xmlns:p14="http://schemas.microsoft.com/office/powerpoint/2010/main" val="1529915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CEB98-406D-470F-91EA-DDA7FBAA3B32}" type="slidenum">
              <a:rPr lang="en-US"/>
              <a:pPr>
                <a:defRPr/>
              </a:pPr>
              <a:t>‹#›</a:t>
            </a:fld>
            <a:endParaRPr lang="en-US"/>
          </a:p>
        </p:txBody>
      </p:sp>
    </p:spTree>
    <p:extLst>
      <p:ext uri="{BB962C8B-B14F-4D97-AF65-F5344CB8AC3E}">
        <p14:creationId xmlns:p14="http://schemas.microsoft.com/office/powerpoint/2010/main" val="250997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5E8313-E048-402A-987A-910A8DE5BDA3}" type="slidenum">
              <a:rPr lang="en-US"/>
              <a:pPr>
                <a:defRPr/>
              </a:pPr>
              <a:t>‹#›</a:t>
            </a:fld>
            <a:endParaRPr lang="en-US"/>
          </a:p>
        </p:txBody>
      </p:sp>
    </p:spTree>
    <p:extLst>
      <p:ext uri="{BB962C8B-B14F-4D97-AF65-F5344CB8AC3E}">
        <p14:creationId xmlns:p14="http://schemas.microsoft.com/office/powerpoint/2010/main" val="181762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6795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0568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35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8281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964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1403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785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605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09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67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3" y="274723"/>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62707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576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35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1548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6167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02322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14743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20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601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5053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9046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098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6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98129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308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6253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4502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4830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1307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3983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254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7223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608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514"/>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8872182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203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100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9434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473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487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0459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2934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8400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97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0.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821029"/>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01756"/>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424742"/>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7"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7"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4227836940"/>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7426064"/>
      </p:ext>
    </p:extLst>
  </p:cSld>
  <p:clrMap bg1="lt1" tx1="dk1" bg2="lt2" tx2="dk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924525"/>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069395"/>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E51E057-6A53-4F59-9C55-C20B5AE82C4E}"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998641440"/>
      </p:ext>
    </p:extLst>
  </p:cSld>
  <p:clrMap bg1="lt1" tx1="dk1" bg2="lt2" tx2="dk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05"/>
            <a:ext cx="8229600" cy="384175"/>
          </a:xfrm>
          <a:prstGeom prst="rect">
            <a:avLst/>
          </a:prstGeom>
          <a:noFill/>
          <a:ln w="9525">
            <a:noFill/>
            <a:miter lim="800000"/>
            <a:headEnd/>
            <a:tailEnd/>
          </a:ln>
        </p:spPr>
      </p:pic>
    </p:spTree>
    <p:extLst>
      <p:ext uri="{BB962C8B-B14F-4D97-AF65-F5344CB8AC3E}">
        <p14:creationId xmlns:p14="http://schemas.microsoft.com/office/powerpoint/2010/main" val="2412107109"/>
      </p:ext>
    </p:extLst>
  </p:cSld>
  <p:clrMap bg1="lt1" tx1="dk1" bg2="lt2" tx2="dk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42252"/>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extLst>
      <p:ext uri="{BB962C8B-B14F-4D97-AF65-F5344CB8AC3E}">
        <p14:creationId xmlns:p14="http://schemas.microsoft.com/office/powerpoint/2010/main" val="2581866375"/>
      </p:ext>
    </p:extLst>
  </p:cSld>
  <p:clrMap bg1="lt1" tx1="dk1" bg2="lt2" tx2="dk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 id="21474850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7319965"/>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618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defRPr>
            </a:lvl1pPr>
          </a:lstStyle>
          <a:p>
            <a:pPr>
              <a:defRPr/>
            </a:pPr>
            <a:fld id="{C6753CBE-FBD0-437F-BE24-0703D52F95C0}" type="slidenum">
              <a:rPr lang="en-US">
                <a:solidFill>
                  <a:srgbClr val="5E574E"/>
                </a:solidFill>
                <a:latin typeface="Arial" charset="0"/>
              </a:rPr>
              <a:pPr>
                <a:defRPr/>
              </a:pPr>
              <a:t>‹#›</a:t>
            </a:fld>
            <a:endParaRPr lang="en-US">
              <a:solidFill>
                <a:srgbClr val="5E574E"/>
              </a:solidFill>
              <a:latin typeface="Arial" charset="0"/>
            </a:endParaRPr>
          </a:p>
        </p:txBody>
      </p:sp>
      <p:pic>
        <p:nvPicPr>
          <p:cNvPr id="1331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97"/>
            <a:ext cx="8229600" cy="384175"/>
          </a:xfrm>
          <a:prstGeom prst="rect">
            <a:avLst/>
          </a:prstGeom>
          <a:noFill/>
          <a:ln w="9525">
            <a:noFill/>
            <a:miter lim="800000"/>
            <a:headEnd/>
            <a:tailEnd/>
          </a:ln>
        </p:spPr>
      </p:pic>
    </p:spTree>
    <p:extLst>
      <p:ext uri="{BB962C8B-B14F-4D97-AF65-F5344CB8AC3E}">
        <p14:creationId xmlns:p14="http://schemas.microsoft.com/office/powerpoint/2010/main" val="2983354160"/>
      </p:ext>
    </p:extLst>
  </p:cSld>
  <p:clrMap bg1="lt1" tx1="dk1" bg2="lt2" tx2="dk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904F6FA4-AEF2-487A-B480-017CE54CAD74}" type="slidenum">
              <a:rPr lang="en-US"/>
              <a:pPr>
                <a:defRPr/>
              </a:pPr>
              <a:t>‹#›</a:t>
            </a:fld>
            <a:endParaRPr lang="en-US"/>
          </a:p>
        </p:txBody>
      </p:sp>
    </p:spTree>
    <p:extLst>
      <p:ext uri="{BB962C8B-B14F-4D97-AF65-F5344CB8AC3E}">
        <p14:creationId xmlns:p14="http://schemas.microsoft.com/office/powerpoint/2010/main" val="152775180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225771"/>
      </p:ext>
    </p:extLst>
  </p:cSld>
  <p:clrMap bg1="lt1" tx1="dk1" bg2="lt2" tx2="dk2" accent1="accent1" accent2="accent2" accent3="accent3" accent4="accent4" accent5="accent5" accent6="accent6" hlink="hlink" folHlink="folHlink"/>
  <p:sldLayoutIdLst>
    <p:sldLayoutId id="2147485140" r:id="rId1"/>
    <p:sldLayoutId id="2147485141" r:id="rId2"/>
    <p:sldLayoutId id="2147485142" r:id="rId3"/>
    <p:sldLayoutId id="2147485143" r:id="rId4"/>
    <p:sldLayoutId id="2147485144" r:id="rId5"/>
    <p:sldLayoutId id="2147485145" r:id="rId6"/>
    <p:sldLayoutId id="2147485146" r:id="rId7"/>
    <p:sldLayoutId id="2147485147" r:id="rId8"/>
    <p:sldLayoutId id="2147485148" r:id="rId9"/>
    <p:sldLayoutId id="2147485149" r:id="rId10"/>
    <p:sldLayoutId id="21474851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618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defRPr>
            </a:lvl1pPr>
          </a:lstStyle>
          <a:p>
            <a:pPr>
              <a:defRPr/>
            </a:pPr>
            <a:fld id="{C6753CBE-FBD0-437F-BE24-0703D52F95C0}" type="slidenum">
              <a:rPr lang="en-US">
                <a:solidFill>
                  <a:srgbClr val="5E574E"/>
                </a:solidFill>
                <a:latin typeface="Arial" charset="0"/>
              </a:rPr>
              <a:pPr>
                <a:defRPr/>
              </a:pPr>
              <a:t>‹#›</a:t>
            </a:fld>
            <a:endParaRPr lang="en-US">
              <a:solidFill>
                <a:srgbClr val="5E574E"/>
              </a:solidFill>
              <a:latin typeface="Arial" charset="0"/>
            </a:endParaRPr>
          </a:p>
        </p:txBody>
      </p:sp>
      <p:pic>
        <p:nvPicPr>
          <p:cNvPr id="1331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1045135074"/>
      </p:ext>
    </p:extLst>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714601"/>
      </p:ext>
    </p:extLst>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78C8B2A-E884-4779-BE61-9CE167D9EFDC}" type="slidenum">
              <a:rPr lang="en-US"/>
              <a:pPr>
                <a:defRPr/>
              </a:pPr>
              <a:t>‹#›</a:t>
            </a:fld>
            <a:endParaRPr lang="en-US"/>
          </a:p>
        </p:txBody>
      </p:sp>
    </p:spTree>
    <p:extLst>
      <p:ext uri="{BB962C8B-B14F-4D97-AF65-F5344CB8AC3E}">
        <p14:creationId xmlns:p14="http://schemas.microsoft.com/office/powerpoint/2010/main" val="3249014548"/>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1" lang="en-US" i="1">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1" lang="en-US" i="1">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4F8460-D1C9-4013-8BAC-EECAF710881F}" type="slidenum">
              <a:rPr kumimoji="1" lang="en-US" i="1">
                <a:solidFill>
                  <a:srgbClr val="000000"/>
                </a:solidFill>
                <a:latin typeface="Arial" charset="0"/>
              </a:rPr>
              <a:pPr>
                <a:defRPr/>
              </a:pPr>
              <a:t>‹#›</a:t>
            </a:fld>
            <a:endParaRPr kumimoji="1" lang="en-US" i="1">
              <a:solidFill>
                <a:srgbClr val="000000"/>
              </a:solidFill>
              <a:latin typeface="Arial" charset="0"/>
            </a:endParaRPr>
          </a:p>
        </p:txBody>
      </p:sp>
    </p:spTree>
    <p:extLst>
      <p:ext uri="{BB962C8B-B14F-4D97-AF65-F5344CB8AC3E}">
        <p14:creationId xmlns:p14="http://schemas.microsoft.com/office/powerpoint/2010/main" val="276688687"/>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022244"/>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177517"/>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64"/>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64"/>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95"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914"/>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714"/>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95"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3783175252"/>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31.jpeg"/></Relationships>
</file>

<file path=ppt/slides/_rels/slide10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3" Type="http://schemas.openxmlformats.org/officeDocument/2006/relationships/hyperlink" Target="http://www.d.umn.edu/cla/faculty/troufs/anth3618/matehuac.html" TargetMode="External"/><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33.png"/></Relationships>
</file>

<file path=ppt/slides/_rels/slide108.xml.rels><?xml version="1.0" encoding="UTF-8" standalone="yes"?>
<Relationships xmlns="http://schemas.openxmlformats.org/package/2006/relationships"><Relationship Id="rId3" Type="http://schemas.openxmlformats.org/officeDocument/2006/relationships/hyperlink" Target="http://www.d.umn.edu/cla/faculty/troufs/anth3618/matehuac.html" TargetMode="External"/><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34.png"/></Relationships>
</file>

<file path=ppt/slides/_rels/slide10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1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d.umn.edu/cla/faculty/troufs/anth3618/video/Collapse.html" TargetMode="Externa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d.umn.edu/cla/faculty/troufs/anth3618/video/Fall_Maya.html" TargetMode="Externa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d.umn.edu/cla/faculty/troufs/anth3618/video/Sentinels.html" TargetMode="Externa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d.umn.edu/cla/faculty/troufs/anth3618/video/Out_of_Past.html" TargetMode="Externa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0.xml.rels><?xml version="1.0" encoding="UTF-8" standalone="yes"?>
<Relationships xmlns="http://schemas.openxmlformats.org/package/2006/relationships"><Relationship Id="rId3" Type="http://schemas.openxmlformats.org/officeDocument/2006/relationships/hyperlink" Target="http://www.tamu.edu/anthropology/news.html"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5.xml"/></Relationships>
</file>

<file path=ppt/slides/_rels/slide1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5.xml"/></Relationships>
</file>

<file path=ppt/slides/_rels/slide1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1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5.xml"/></Relationships>
</file>

<file path=ppt/slides/_rels/slide1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1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136.xml.rels><?xml version="1.0" encoding="UTF-8" standalone="yes"?>
<Relationships xmlns="http://schemas.openxmlformats.org/package/2006/relationships"><Relationship Id="rId3" Type="http://schemas.openxmlformats.org/officeDocument/2006/relationships/hyperlink" Target="https://brightside.me/wonder-curiosities/finland-will-become-the-first-country-in-the-world-to-get-rid-of-all-school-subjects-259910/" TargetMode="External"/><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brightside.me/wonder-curiosities/finland-will-become-the-first-country-in-the-world-to-get-rid-of-all-school-subjects-259910/" TargetMode="External"/><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5.xml"/></Relationships>
</file>

<file path=ppt/slides/_rels/slide1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2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0.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41.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42.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43.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44.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45.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46.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47.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48.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49.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0.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63.xml"/></Relationships>
</file>

<file path=ppt/slides/_rels/slide151.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63.xml"/></Relationships>
</file>

<file path=ppt/slides/_rels/slide1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17.xml"/><Relationship Id="rId5" Type="http://schemas.openxmlformats.org/officeDocument/2006/relationships/image" Target="../media/image45.jpeg"/><Relationship Id="rId4" Type="http://schemas.openxmlformats.org/officeDocument/2006/relationships/hyperlink" Target="http://www.bbc.com/news/health-40118539"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17.xml"/><Relationship Id="rId5" Type="http://schemas.openxmlformats.org/officeDocument/2006/relationships/image" Target="../media/image45.jpeg"/><Relationship Id="rId4" Type="http://schemas.openxmlformats.org/officeDocument/2006/relationships/hyperlink" Target="http://www.bbc.com/news/health-40118539"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jfoodprotection.org/doi/pdf/10.4315/0362-028X.JFP-16-370" TargetMode="External"/><Relationship Id="rId1" Type="http://schemas.openxmlformats.org/officeDocument/2006/relationships/slideLayout" Target="../slideLayouts/slideLayout217.xml"/></Relationships>
</file>

<file path=ppt/slides/_rels/slide155.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63.xml"/></Relationships>
</file>

<file path=ppt/slides/_rels/slide156.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63.xml"/></Relationships>
</file>

<file path=ppt/slides/_rels/slide157.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63.xml"/></Relationships>
</file>

<file path=ppt/slides/_rels/slide158.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63.xml"/></Relationships>
</file>

<file path=ppt/slides/_rels/slide159.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0.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63.xml"/></Relationships>
</file>

<file path=ppt/slides/_rels/slide1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jfoodprotection.org/doi/abs/10.4315/0362-028X.JFP-16-370" TargetMode="External"/><Relationship Id="rId1" Type="http://schemas.openxmlformats.org/officeDocument/2006/relationships/slideLayout" Target="../slideLayouts/slideLayout21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06.xml"/></Relationships>
</file>

<file path=ppt/slides/_rels/slide1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29.xml"/></Relationships>
</file>

<file path=ppt/slides/_rels/slide1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2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hyperlink" Target="http://www.d.umn.edu/cla/faculty/troufs/anthfood/aftexts.html" TargetMode="External"/><Relationship Id="rId2" Type="http://schemas.openxmlformats.org/officeDocument/2006/relationships/image" Target="../media/image5.png"/><Relationship Id="rId1" Type="http://schemas.openxmlformats.org/officeDocument/2006/relationships/slideLayout" Target="../slideLayouts/slideLayout18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d.umn.edu/cla/faculty/troufs/anth3618/matext.html" TargetMode="External"/><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d.umn.edu/cla/faculty/troufs/anth3618/matext.html" TargetMode="External"/><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5.xml"/></Relationships>
</file>

<file path=ppt/slides/_rels/slide1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0.xml"/></Relationships>
</file>

<file path=ppt/slides/_rels/slide1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3.xml"/></Relationships>
</file>

<file path=ppt/slides/_rels/slide19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40.xml"/></Relationships>
</file>

<file path=ppt/slides/_rels/slide1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3.xml"/></Relationships>
</file>

<file path=ppt/slides/_rels/slide1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3.xml"/></Relationships>
</file>

<file path=ppt/slides/_rels/slide1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d.umn.edu/cla/faculty/troufs/anth3618/video/Copan.html"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d.umn.edu/cla/faculty/troufs/anth3618/matext.html" TargetMode="Externa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d.umn.edu/cla/faculty/troufs/anth3618/matext.html" TargetMode="Externa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14.jpeg"/><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15.jpeg"/><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2.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16.jpeg"/><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17.jpeg"/><Relationship Id="rId1" Type="http://schemas.openxmlformats.org/officeDocument/2006/relationships/slideLayout" Target="../slideLayouts/slideLayout140.xml"/></Relationships>
</file>

<file path=ppt/slides/_rels/slide45.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18.jpeg"/><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47.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15.jpeg"/><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Indigenous_peoples_of_Mexico" TargetMode="External"/><Relationship Id="rId2" Type="http://schemas.openxmlformats.org/officeDocument/2006/relationships/notesSlide" Target="../notesSlides/notesSlide4.xml"/><Relationship Id="rId1" Type="http://schemas.openxmlformats.org/officeDocument/2006/relationships/slideLayout" Target="../slideLayouts/slideLayout25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hyperlink" Target="http://en.wikipedia.org/wiki/Indigenous_peoples_of_Mexico" TargetMode="External"/><Relationship Id="rId2" Type="http://schemas.openxmlformats.org/officeDocument/2006/relationships/notesSlide" Target="../notesSlides/notesSlide5.xml"/><Relationship Id="rId1" Type="http://schemas.openxmlformats.org/officeDocument/2006/relationships/slideLayout" Target="../slideLayouts/slideLayout251.xml"/><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51.xml"/><Relationship Id="rId4" Type="http://schemas.openxmlformats.org/officeDocument/2006/relationships/hyperlink" Target="http://en.wikipedia.org/wiki/Aztec"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6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hyperlink" Target="http://www.thegreenhead.com/2009/01/molinillo-traditional-mexican-hot-chocolate-frother.php"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3" Type="http://schemas.openxmlformats.org/officeDocument/2006/relationships/hyperlink" Target="http://en.wikipedia.org/wiki/Spurtle"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hyperlink" Target="http://www.d.umn.edu/cla/faculty/troufs/anthfood/aftexts.html" TargetMode="External"/><Relationship Id="rId2" Type="http://schemas.openxmlformats.org/officeDocument/2006/relationships/image" Target="../media/image5.png"/><Relationship Id="rId1" Type="http://schemas.openxmlformats.org/officeDocument/2006/relationships/slideLayout" Target="../slideLayouts/slideLayout184.xml"/></Relationships>
</file>

<file path=ppt/slides/_rels/slide86.xml.rels><?xml version="1.0" encoding="UTF-8" standalone="yes"?>
<Relationships xmlns="http://schemas.openxmlformats.org/package/2006/relationships"><Relationship Id="rId3" Type="http://schemas.openxmlformats.org/officeDocument/2006/relationships/hyperlink" Target="http://www.d.umn.edu/cla/faculty/troufs/anth3618/mamaya.html" TargetMode="External"/><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d.umn.edu/cla/faculty/troufs/anth3618/video/Out_of_Past.html" TargetMode="Externa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3" Type="http://schemas.openxmlformats.org/officeDocument/2006/relationships/hyperlink" Target="http://www.d.umn.edu/cla/faculty/troufs/anthfood/aftexts.html" TargetMode="External"/><Relationship Id="rId2" Type="http://schemas.openxmlformats.org/officeDocument/2006/relationships/image" Target="../media/image5.png"/><Relationship Id="rId1" Type="http://schemas.openxmlformats.org/officeDocument/2006/relationships/slideLayout" Target="../slideLayouts/slideLayout18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File:Monte alban oaxaca ma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207" y="240170"/>
            <a:ext cx="5486400" cy="65991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685800" y="2607109"/>
            <a:ext cx="7848600" cy="35271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Main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Characteristics of</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Ancient Middle America</a:t>
            </a:r>
            <a:endParaRPr kumimoji="0" lang="en-US" sz="2400" b="1" i="1" u="none" strike="noStrike" kern="0" cap="none" spc="0" normalizeH="0" baseline="0" noProof="0" dirty="0" smtClean="0">
              <a:ln>
                <a:noFill/>
              </a:ln>
              <a:solidFill>
                <a:schemeClr val="tx1"/>
              </a:solidFill>
              <a:effectLst/>
              <a:uLnTx/>
              <a:uFillTx/>
              <a:latin typeface="+mn-lt"/>
              <a:ea typeface="+mn-ea"/>
              <a:cs typeface="+mn-cs"/>
            </a:endParaRPr>
          </a:p>
        </p:txBody>
      </p:sp>
      <p:sp>
        <p:nvSpPr>
          <p:cNvPr id="8" name="Rectangle 11"/>
          <p:cNvSpPr>
            <a:spLocks noChangeArrowheads="1"/>
          </p:cNvSpPr>
          <p:nvPr/>
        </p:nvSpPr>
        <p:spPr bwMode="auto">
          <a:xfrm>
            <a:off x="3739255" y="6115400"/>
            <a:ext cx="1644650" cy="507831"/>
          </a:xfrm>
          <a:prstGeom prst="rect">
            <a:avLst/>
          </a:prstGeom>
          <a:noFill/>
          <a:ln w="9525">
            <a:noFill/>
            <a:miter lim="800000"/>
            <a:headEnd/>
            <a:tailEnd/>
          </a:ln>
        </p:spPr>
        <p:txBody>
          <a:bodyPr>
            <a:spAutoFit/>
          </a:bodyPr>
          <a:lstStyle/>
          <a:p>
            <a:pPr algn="ctr" eaLnBrk="0" hangingPunct="0"/>
            <a:r>
              <a:rPr kumimoji="1" lang="en-US" b="1" i="1" dirty="0" smtClean="0">
                <a:ln w="6350">
                  <a:solidFill>
                    <a:srgbClr val="0C0600"/>
                  </a:solidFill>
                  <a:prstDash val="solid"/>
                  <a:miter lim="800000"/>
                </a:ln>
                <a:solidFill>
                  <a:schemeClr val="bg1"/>
                </a:solidFill>
                <a:effectLst>
                  <a:outerShdw blurRad="50800" dist="165100" dir="18900000" algn="bl" rotWithShape="0">
                    <a:prstClr val="black">
                      <a:alpha val="40000"/>
                    </a:prstClr>
                  </a:outerShdw>
                </a:effectLst>
              </a:rPr>
              <a:t>Tim Roufs</a:t>
            </a:r>
          </a:p>
          <a:p>
            <a:pPr algn="ctr" eaLnBrk="0" hangingPunct="0"/>
            <a:r>
              <a:rPr lang="en-US" sz="900" b="1" dirty="0" smtClean="0">
                <a:solidFill>
                  <a:schemeClr val="bg1"/>
                </a:solidFill>
              </a:rPr>
              <a:t>© 2010-2019</a:t>
            </a:r>
            <a:endParaRPr kumimoji="1" lang="en-US" sz="900" dirty="0">
              <a:solidFill>
                <a:schemeClr val="bg1"/>
              </a:solidFill>
            </a:endParaRPr>
          </a:p>
        </p:txBody>
      </p:sp>
      <p:sp>
        <p:nvSpPr>
          <p:cNvPr id="9" name="Rectangle 3"/>
          <p:cNvSpPr>
            <a:spLocks noGrp="1" noChangeArrowheads="1"/>
          </p:cNvSpPr>
          <p:nvPr>
            <p:ph type="subTitle" idx="1"/>
          </p:nvPr>
        </p:nvSpPr>
        <p:spPr>
          <a:xfrm>
            <a:off x="1028041" y="5205114"/>
            <a:ext cx="7135091" cy="400110"/>
          </a:xfrm>
        </p:spPr>
        <p:txBody>
          <a:bodyPr>
            <a:spAutoFit/>
          </a:bodyPr>
          <a:lstStyle/>
          <a:p>
            <a:pPr eaLnBrk="1" hangingPunct="1"/>
            <a:r>
              <a:rPr kumimoji="1" lang="en-US" sz="20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smtClean="0"/>
          </a:p>
        </p:txBody>
      </p:sp>
    </p:spTree>
    <p:extLst>
      <p:ext uri="{BB962C8B-B14F-4D97-AF65-F5344CB8AC3E}">
        <p14:creationId xmlns:p14="http://schemas.microsoft.com/office/powerpoint/2010/main" val="125714642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2244" name="Rectangle 3"/>
          <p:cNvSpPr>
            <a:spLocks noChangeArrowheads="1"/>
          </p:cNvSpPr>
          <p:nvPr/>
        </p:nvSpPr>
        <p:spPr bwMode="auto">
          <a:xfrm>
            <a:off x="643470" y="2954703"/>
            <a:ext cx="5147733" cy="2850011"/>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2800" b="1" dirty="0" smtClean="0">
                <a:solidFill>
                  <a:srgbClr val="FFFFFF"/>
                </a:solidFill>
                <a:latin typeface="Verdana" pitchFamily="34" charset="0"/>
              </a:rPr>
              <a:t>sociocultural</a:t>
            </a:r>
          </a:p>
          <a:p>
            <a:pPr indent="347663" eaLnBrk="0" hangingPunct="0">
              <a:lnSpc>
                <a:spcPct val="160000"/>
              </a:lnSpc>
              <a:buFontTx/>
              <a:buChar char="•"/>
              <a:tabLst>
                <a:tab pos="231775" algn="l"/>
              </a:tabLst>
              <a:defRPr/>
            </a:pPr>
            <a:r>
              <a:rPr kumimoji="1" lang="en-US" sz="2800" b="1" dirty="0" smtClean="0">
                <a:solidFill>
                  <a:srgbClr val="FFFFFF"/>
                </a:solidFill>
                <a:latin typeface="Verdana" pitchFamily="34" charset="0"/>
              </a:rPr>
              <a:t>biophysical</a:t>
            </a:r>
          </a:p>
          <a:p>
            <a:pPr indent="347663" eaLnBrk="0" hangingPunct="0">
              <a:lnSpc>
                <a:spcPct val="160000"/>
              </a:lnSpc>
              <a:buFontTx/>
              <a:buChar char="•"/>
              <a:tabLst>
                <a:tab pos="231775" algn="l"/>
              </a:tabLst>
              <a:defRPr/>
            </a:pPr>
            <a:r>
              <a:rPr kumimoji="1" lang="en-US" sz="2800" b="1" dirty="0" smtClean="0">
                <a:solidFill>
                  <a:srgbClr val="FFFFFF"/>
                </a:solidFill>
                <a:latin typeface="Verdana" pitchFamily="34" charset="0"/>
              </a:rPr>
              <a:t>archaeological</a:t>
            </a:r>
          </a:p>
          <a:p>
            <a:pPr indent="347663" eaLnBrk="0" hangingPunct="0">
              <a:lnSpc>
                <a:spcPct val="160000"/>
              </a:lnSpc>
              <a:buFontTx/>
              <a:buChar char="•"/>
              <a:tabLst>
                <a:tab pos="231775" algn="l"/>
              </a:tabLst>
              <a:defRPr/>
            </a:pPr>
            <a:r>
              <a:rPr kumimoji="1" lang="en-US" sz="2800" b="1" dirty="0" err="1" smtClean="0">
                <a:solidFill>
                  <a:srgbClr val="FFFFFF"/>
                </a:solidFill>
                <a:latin typeface="Verdana" pitchFamily="34" charset="0"/>
              </a:rPr>
              <a:t>linguistical</a:t>
            </a:r>
            <a:endParaRPr kumimoji="1" lang="en-US" sz="2800" b="1" dirty="0">
              <a:solidFill>
                <a:srgbClr val="FFFFFF"/>
              </a:solidFill>
              <a:latin typeface="Verdana" pitchFamily="34" charset="0"/>
            </a:endParaRPr>
          </a:p>
        </p:txBody>
      </p:sp>
      <p:sp>
        <p:nvSpPr>
          <p:cNvPr id="6" name="Rectangle 5"/>
          <p:cNvSpPr/>
          <p:nvPr/>
        </p:nvSpPr>
        <p:spPr>
          <a:xfrm>
            <a:off x="4032905" y="5896428"/>
            <a:ext cx="1168910" cy="369332"/>
          </a:xfrm>
          <a:prstGeom prst="rect">
            <a:avLst/>
          </a:prstGeom>
        </p:spPr>
        <p:txBody>
          <a:bodyPr wrap="none">
            <a:spAutoFit/>
          </a:bodyPr>
          <a:lstStyle/>
          <a:p>
            <a:r>
              <a:rPr kumimoji="1" lang="en-US" b="1" dirty="0" smtClean="0">
                <a:solidFill>
                  <a:srgbClr val="FFFFFF">
                    <a:lumMod val="50000"/>
                  </a:srgbClr>
                </a:solidFill>
                <a:latin typeface="Verdana" pitchFamily="34" charset="0"/>
              </a:rPr>
              <a:t>aspects</a:t>
            </a:r>
            <a:endParaRPr lang="en-US" dirty="0">
              <a:solidFill>
                <a:srgbClr val="FFFFFF">
                  <a:lumMod val="50000"/>
                </a:srgbClr>
              </a:solidFill>
              <a:latin typeface="Arial" charset="0"/>
            </a:endParaRPr>
          </a:p>
        </p:txBody>
      </p:sp>
      <p:sp>
        <p:nvSpPr>
          <p:cNvPr id="7" name="Rectangle 3"/>
          <p:cNvSpPr>
            <a:spLocks noChangeArrowheads="1"/>
          </p:cNvSpPr>
          <p:nvPr/>
        </p:nvSpPr>
        <p:spPr bwMode="auto">
          <a:xfrm>
            <a:off x="4233333" y="2925669"/>
            <a:ext cx="4605867" cy="2850011"/>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2800" b="1" dirty="0" smtClean="0">
                <a:solidFill>
                  <a:srgbClr val="FFFFFF">
                    <a:lumMod val="65000"/>
                  </a:srgbClr>
                </a:solidFill>
                <a:latin typeface="Verdana" pitchFamily="34" charset="0"/>
              </a:rPr>
              <a:t>cultural / social</a:t>
            </a:r>
          </a:p>
          <a:p>
            <a:pPr indent="347663" eaLnBrk="0" hangingPunct="0">
              <a:lnSpc>
                <a:spcPct val="160000"/>
              </a:lnSpc>
              <a:buFontTx/>
              <a:buChar char="•"/>
              <a:tabLst>
                <a:tab pos="231775" algn="l"/>
              </a:tabLst>
              <a:defRPr/>
            </a:pPr>
            <a:r>
              <a:rPr kumimoji="1" lang="en-US" sz="2800" b="1" dirty="0">
                <a:solidFill>
                  <a:srgbClr val="FFFFFF">
                    <a:lumMod val="65000"/>
                  </a:srgbClr>
                </a:solidFill>
                <a:latin typeface="Verdana" pitchFamily="34" charset="0"/>
              </a:rPr>
              <a:t>p</a:t>
            </a:r>
            <a:r>
              <a:rPr kumimoji="1" lang="en-US" sz="2800" b="1" dirty="0" smtClean="0">
                <a:solidFill>
                  <a:srgbClr val="FFFFFF">
                    <a:lumMod val="65000"/>
                  </a:srgbClr>
                </a:solidFill>
                <a:latin typeface="Verdana" pitchFamily="34" charset="0"/>
              </a:rPr>
              <a:t>hysical / biological</a:t>
            </a:r>
          </a:p>
          <a:p>
            <a:pPr indent="347663" eaLnBrk="0" hangingPunct="0">
              <a:lnSpc>
                <a:spcPct val="160000"/>
              </a:lnSpc>
              <a:buFontTx/>
              <a:buChar char="•"/>
              <a:tabLst>
                <a:tab pos="231775" algn="l"/>
              </a:tabLst>
              <a:defRPr/>
            </a:pPr>
            <a:r>
              <a:rPr kumimoji="1" lang="en-US" sz="2800" b="1" dirty="0" smtClean="0">
                <a:solidFill>
                  <a:srgbClr val="FFFFFF">
                    <a:lumMod val="65000"/>
                  </a:srgbClr>
                </a:solidFill>
                <a:latin typeface="Verdana" pitchFamily="34" charset="0"/>
              </a:rPr>
              <a:t>archaeological</a:t>
            </a:r>
          </a:p>
          <a:p>
            <a:pPr indent="347663" eaLnBrk="0" hangingPunct="0">
              <a:lnSpc>
                <a:spcPct val="160000"/>
              </a:lnSpc>
              <a:buFontTx/>
              <a:buChar char="•"/>
              <a:tabLst>
                <a:tab pos="231775" algn="l"/>
              </a:tabLst>
              <a:defRPr/>
            </a:pPr>
            <a:r>
              <a:rPr kumimoji="1" lang="en-US" sz="2800" b="1" dirty="0" err="1" smtClean="0">
                <a:solidFill>
                  <a:srgbClr val="FFFFFF">
                    <a:lumMod val="65000"/>
                  </a:srgbClr>
                </a:solidFill>
                <a:latin typeface="Verdana" pitchFamily="34" charset="0"/>
              </a:rPr>
              <a:t>linguistical</a:t>
            </a:r>
            <a:endParaRPr kumimoji="1" lang="en-US" sz="2800" b="1" dirty="0">
              <a:solidFill>
                <a:srgbClr val="FFFFFF">
                  <a:lumMod val="65000"/>
                </a:srgbClr>
              </a:solidFill>
              <a:latin typeface="Verdana" pitchFamily="34" charset="0"/>
            </a:endParaRPr>
          </a:p>
        </p:txBody>
      </p:sp>
    </p:spTree>
    <p:extLst>
      <p:ext uri="{BB962C8B-B14F-4D97-AF65-F5344CB8AC3E}">
        <p14:creationId xmlns:p14="http://schemas.microsoft.com/office/powerpoint/2010/main" val="2204988087"/>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2547" name="Rectangle 3"/>
          <p:cNvSpPr>
            <a:spLocks noGrp="1" noChangeArrowheads="1"/>
          </p:cNvSpPr>
          <p:nvPr>
            <p:ph type="subTitle" idx="4294967295"/>
          </p:nvPr>
        </p:nvSpPr>
        <p:spPr>
          <a:xfrm>
            <a:off x="914400" y="1676400"/>
            <a:ext cx="7772400" cy="4857750"/>
          </a:xfrm>
        </p:spPr>
        <p:txBody>
          <a:bodyPr>
            <a:spAutoFit/>
          </a:bodyPr>
          <a:lstStyle/>
          <a:p>
            <a:pPr marL="285750" indent="-285750" eaLnBrk="1" hangingPunct="1">
              <a:tabLst>
                <a:tab pos="57150" algn="l"/>
                <a:tab pos="2171700" algn="l"/>
                <a:tab pos="2628900" algn="l"/>
                <a:tab pos="3200400" algn="l"/>
                <a:tab pos="3657600" algn="l"/>
              </a:tabLst>
              <a:defRPr/>
            </a:pPr>
            <a:r>
              <a:rPr lang="en-US" b="1" dirty="0" smtClean="0">
                <a:solidFill>
                  <a:schemeClr val="accent5">
                    <a:lumMod val="90000"/>
                  </a:schemeClr>
                </a:solidFill>
              </a:rPr>
              <a:t>the comparative method compares things, for e.g., </a:t>
            </a:r>
            <a:r>
              <a:rPr lang="en-US" b="1" dirty="0" smtClean="0">
                <a:solidFill>
                  <a:srgbClr val="FF0000"/>
                </a:solidFill>
              </a:rPr>
              <a:t>process</a:t>
            </a:r>
            <a:r>
              <a:rPr lang="en-US" b="1" dirty="0" smtClean="0">
                <a:solidFill>
                  <a:schemeClr val="accent5">
                    <a:lumMod val="90000"/>
                  </a:schemeClr>
                </a:solidFill>
              </a:rPr>
              <a:t> of domestication / civilization</a:t>
            </a:r>
          </a:p>
          <a:p>
            <a:pPr marL="285750" indent="-285750" eaLnBrk="1" hangingPunct="1">
              <a:lnSpc>
                <a:spcPct val="0"/>
              </a:lnSpc>
              <a:tabLst>
                <a:tab pos="57150" algn="l"/>
                <a:tab pos="2171700" algn="l"/>
                <a:tab pos="2628900" algn="l"/>
                <a:tab pos="3200400" algn="l"/>
                <a:tab pos="3657600" algn="l"/>
              </a:tabLst>
              <a:defRPr/>
            </a:pPr>
            <a:endParaRPr lang="en-US" b="1" dirty="0" smtClean="0"/>
          </a:p>
          <a:p>
            <a:pPr marL="1828800" lvl="2" indent="0" eaLnBrk="1" hangingPunct="1">
              <a:lnSpc>
                <a:spcPct val="90000"/>
              </a:lnSpc>
              <a:buFontTx/>
              <a:buNone/>
              <a:tabLst>
                <a:tab pos="57150" algn="l"/>
                <a:tab pos="2171700" algn="l"/>
                <a:tab pos="2628900" algn="l"/>
                <a:tab pos="3200400" algn="l"/>
                <a:tab pos="3657600" algn="l"/>
              </a:tabLst>
              <a:defRPr/>
            </a:pPr>
            <a:r>
              <a:rPr lang="en-US" sz="2800" b="1" dirty="0" smtClean="0">
                <a:solidFill>
                  <a:schemeClr val="bg1"/>
                </a:solidFill>
              </a:rPr>
              <a:t>maize 	– 	Mexico</a:t>
            </a:r>
          </a:p>
          <a:p>
            <a:pPr marL="1828800" lvl="2" indent="0" eaLnBrk="1" hangingPunct="1">
              <a:lnSpc>
                <a:spcPct val="140000"/>
              </a:lnSpc>
              <a:buFontTx/>
              <a:buNone/>
              <a:tabLst>
                <a:tab pos="57150" algn="l"/>
                <a:tab pos="2171700" algn="l"/>
                <a:tab pos="2628900" algn="l"/>
                <a:tab pos="3200400" algn="l"/>
                <a:tab pos="3657600" algn="l"/>
              </a:tabLst>
              <a:defRPr/>
            </a:pPr>
            <a:r>
              <a:rPr lang="en-US" sz="2800" b="1" dirty="0" smtClean="0">
                <a:solidFill>
                  <a:schemeClr val="bg1"/>
                </a:solidFill>
              </a:rPr>
              <a:t>wheat 	– 	Turkey</a:t>
            </a:r>
          </a:p>
          <a:p>
            <a:pPr marL="1828800" lvl="2" indent="0" eaLnBrk="1" hangingPunct="1">
              <a:lnSpc>
                <a:spcPct val="140000"/>
              </a:lnSpc>
              <a:buFontTx/>
              <a:buNone/>
              <a:tabLst>
                <a:tab pos="57150" algn="l"/>
                <a:tab pos="2171700" algn="l"/>
                <a:tab pos="2628900" algn="l"/>
                <a:tab pos="3200400" algn="l"/>
                <a:tab pos="3657600" algn="l"/>
              </a:tabLst>
              <a:defRPr/>
            </a:pPr>
            <a:r>
              <a:rPr lang="en-US" sz="2800" b="1" dirty="0" smtClean="0">
                <a:solidFill>
                  <a:schemeClr val="bg1"/>
                </a:solidFill>
              </a:rPr>
              <a:t>rice 		– 	China</a:t>
            </a:r>
          </a:p>
          <a:p>
            <a:pPr marL="1828800" lvl="2" indent="0" eaLnBrk="1" hangingPunct="1">
              <a:lnSpc>
                <a:spcPct val="140000"/>
              </a:lnSpc>
              <a:buFontTx/>
              <a:buNone/>
              <a:tabLst>
                <a:tab pos="57150" algn="l"/>
                <a:tab pos="2171700" algn="l"/>
                <a:tab pos="2628900" algn="l"/>
                <a:tab pos="3200400" algn="l"/>
                <a:tab pos="3657600" algn="l"/>
              </a:tabLst>
              <a:defRPr/>
            </a:pPr>
            <a:r>
              <a:rPr lang="en-US" sz="2800" b="1" dirty="0" smtClean="0">
                <a:solidFill>
                  <a:schemeClr val="bg1"/>
                </a:solidFill>
              </a:rPr>
              <a:t>manioc 	– 	Brazil</a:t>
            </a:r>
          </a:p>
          <a:p>
            <a:pPr marL="1828800" lvl="2" indent="0" eaLnBrk="1" hangingPunct="1">
              <a:lnSpc>
                <a:spcPct val="140000"/>
              </a:lnSpc>
              <a:buFontTx/>
              <a:buNone/>
              <a:tabLst>
                <a:tab pos="57150" algn="l"/>
                <a:tab pos="2171700" algn="l"/>
                <a:tab pos="2628900" algn="l"/>
                <a:tab pos="3200400" algn="l"/>
                <a:tab pos="3657600" algn="l"/>
              </a:tabLst>
              <a:defRPr/>
            </a:pPr>
            <a:r>
              <a:rPr lang="en-US" sz="2800" b="1" dirty="0" smtClean="0">
                <a:solidFill>
                  <a:schemeClr val="bg1"/>
                </a:solidFill>
              </a:rPr>
              <a:t>millet 	– 	Africa</a:t>
            </a:r>
          </a:p>
        </p:txBody>
      </p:sp>
      <p:sp>
        <p:nvSpPr>
          <p:cNvPr id="61443"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61444"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extLst>
      <p:ext uri="{BB962C8B-B14F-4D97-AF65-F5344CB8AC3E}">
        <p14:creationId xmlns:p14="http://schemas.microsoft.com/office/powerpoint/2010/main" val="298780948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2547" name="Rectangle 3"/>
          <p:cNvSpPr>
            <a:spLocks noGrp="1" noChangeArrowheads="1"/>
          </p:cNvSpPr>
          <p:nvPr>
            <p:ph type="subTitle" idx="4294967295"/>
          </p:nvPr>
        </p:nvSpPr>
        <p:spPr>
          <a:xfrm>
            <a:off x="914400" y="1676400"/>
            <a:ext cx="7772400" cy="4857750"/>
          </a:xfrm>
        </p:spPr>
        <p:txBody>
          <a:bodyPr>
            <a:spAutoFit/>
          </a:bodyPr>
          <a:lstStyle/>
          <a:p>
            <a:pPr marL="285750" indent="-285750" eaLnBrk="1" hangingPunct="1">
              <a:tabLst>
                <a:tab pos="57150" algn="l"/>
                <a:tab pos="2171700" algn="l"/>
                <a:tab pos="2628900" algn="l"/>
                <a:tab pos="3200400" algn="l"/>
                <a:tab pos="3657600" algn="l"/>
              </a:tabLst>
            </a:pPr>
            <a:r>
              <a:rPr lang="en-US" b="1" dirty="0" smtClean="0"/>
              <a:t>the comparative method </a:t>
            </a:r>
            <a:r>
              <a:rPr lang="en-US" b="1" dirty="0" smtClean="0">
                <a:solidFill>
                  <a:srgbClr val="FF1B36"/>
                </a:solidFill>
              </a:rPr>
              <a:t>compares</a:t>
            </a:r>
            <a:r>
              <a:rPr lang="en-US" b="1" dirty="0" smtClean="0"/>
              <a:t> things, for e.g., process of domestication / civilization</a:t>
            </a:r>
          </a:p>
          <a:p>
            <a:pPr marL="285750" indent="-285750" eaLnBrk="1" hangingPunct="1">
              <a:lnSpc>
                <a:spcPct val="0"/>
              </a:lnSpc>
              <a:tabLst>
                <a:tab pos="57150" algn="l"/>
                <a:tab pos="2171700" algn="l"/>
                <a:tab pos="2628900" algn="l"/>
                <a:tab pos="3200400" algn="l"/>
                <a:tab pos="3657600" algn="l"/>
              </a:tabLst>
            </a:pPr>
            <a:endParaRPr lang="en-US" b="1" dirty="0" smtClean="0"/>
          </a:p>
          <a:p>
            <a:pPr marL="1828800" lvl="2" indent="0" eaLnBrk="1" hangingPunct="1">
              <a:lnSpc>
                <a:spcPct val="90000"/>
              </a:lnSpc>
              <a:buFontTx/>
              <a:buNone/>
              <a:tabLst>
                <a:tab pos="57150" algn="l"/>
                <a:tab pos="2171700" algn="l"/>
                <a:tab pos="2628900" algn="l"/>
                <a:tab pos="3200400" algn="l"/>
                <a:tab pos="3657600" algn="l"/>
              </a:tabLst>
            </a:pPr>
            <a:r>
              <a:rPr lang="en-US" sz="2800" b="1" dirty="0" smtClean="0"/>
              <a:t>maize 	– 	Mexico</a:t>
            </a:r>
          </a:p>
          <a:p>
            <a:pPr marL="1828800" lvl="2" indent="0" eaLnBrk="1" hangingPunct="1">
              <a:lnSpc>
                <a:spcPct val="140000"/>
              </a:lnSpc>
              <a:buFontTx/>
              <a:buNone/>
              <a:tabLst>
                <a:tab pos="57150" algn="l"/>
                <a:tab pos="2171700" algn="l"/>
                <a:tab pos="2628900" algn="l"/>
                <a:tab pos="3200400" algn="l"/>
                <a:tab pos="3657600" algn="l"/>
              </a:tabLst>
            </a:pPr>
            <a:r>
              <a:rPr lang="en-US" sz="2800" b="1" dirty="0" smtClean="0"/>
              <a:t>wheat 	– 	Turkey</a:t>
            </a:r>
          </a:p>
          <a:p>
            <a:pPr marL="1828800" lvl="2" indent="0" eaLnBrk="1" hangingPunct="1">
              <a:lnSpc>
                <a:spcPct val="140000"/>
              </a:lnSpc>
              <a:buFontTx/>
              <a:buNone/>
              <a:tabLst>
                <a:tab pos="57150" algn="l"/>
                <a:tab pos="2171700" algn="l"/>
                <a:tab pos="2628900" algn="l"/>
                <a:tab pos="3200400" algn="l"/>
                <a:tab pos="3657600" algn="l"/>
              </a:tabLst>
            </a:pPr>
            <a:r>
              <a:rPr lang="en-US" sz="2800" b="1" dirty="0" smtClean="0"/>
              <a:t>rice 		– 	China</a:t>
            </a:r>
          </a:p>
          <a:p>
            <a:pPr marL="1828800" lvl="2" indent="0" eaLnBrk="1" hangingPunct="1">
              <a:lnSpc>
                <a:spcPct val="140000"/>
              </a:lnSpc>
              <a:buFontTx/>
              <a:buNone/>
              <a:tabLst>
                <a:tab pos="57150" algn="l"/>
                <a:tab pos="2171700" algn="l"/>
                <a:tab pos="2628900" algn="l"/>
                <a:tab pos="3200400" algn="l"/>
                <a:tab pos="3657600" algn="l"/>
              </a:tabLst>
            </a:pPr>
            <a:r>
              <a:rPr lang="en-US" sz="2800" b="1" dirty="0" smtClean="0"/>
              <a:t>manioc 	– 	Brazil</a:t>
            </a:r>
          </a:p>
          <a:p>
            <a:pPr marL="1828800" lvl="2" indent="0" eaLnBrk="1" hangingPunct="1">
              <a:lnSpc>
                <a:spcPct val="140000"/>
              </a:lnSpc>
              <a:buFontTx/>
              <a:buNone/>
              <a:tabLst>
                <a:tab pos="57150" algn="l"/>
                <a:tab pos="2171700" algn="l"/>
                <a:tab pos="2628900" algn="l"/>
                <a:tab pos="3200400" algn="l"/>
                <a:tab pos="3657600" algn="l"/>
              </a:tabLst>
            </a:pPr>
            <a:r>
              <a:rPr lang="en-US" sz="2800" b="1" dirty="0" smtClean="0"/>
              <a:t>millet 	– 	Africa</a:t>
            </a:r>
          </a:p>
        </p:txBody>
      </p:sp>
      <p:sp>
        <p:nvSpPr>
          <p:cNvPr id="62467"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62468"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extLst>
      <p:ext uri="{BB962C8B-B14F-4D97-AF65-F5344CB8AC3E}">
        <p14:creationId xmlns:p14="http://schemas.microsoft.com/office/powerpoint/2010/main" val="615364287"/>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3"/>
          <p:cNvSpPr>
            <a:spLocks noGrp="1" noChangeArrowheads="1"/>
          </p:cNvSpPr>
          <p:nvPr>
            <p:ph type="subTitle" idx="4294967295"/>
          </p:nvPr>
        </p:nvSpPr>
        <p:spPr>
          <a:xfrm>
            <a:off x="914400" y="1676400"/>
            <a:ext cx="7772400" cy="4857750"/>
          </a:xfrm>
        </p:spPr>
        <p:txBody>
          <a:bodyPr>
            <a:spAutoFit/>
          </a:bodyPr>
          <a:lstStyle/>
          <a:p>
            <a:pPr marL="285750" indent="-285750" eaLnBrk="1" hangingPunct="1">
              <a:tabLst>
                <a:tab pos="57150" algn="l"/>
                <a:tab pos="2171700" algn="l"/>
                <a:tab pos="2628900" algn="l"/>
                <a:tab pos="3200400" algn="l"/>
                <a:tab pos="3657600" algn="l"/>
              </a:tabLst>
            </a:pPr>
            <a:r>
              <a:rPr lang="en-US" b="1" dirty="0" smtClean="0"/>
              <a:t>the comparative method </a:t>
            </a:r>
            <a:r>
              <a:rPr lang="en-US" b="1" dirty="0" smtClean="0">
                <a:solidFill>
                  <a:srgbClr val="FF1B36"/>
                </a:solidFill>
              </a:rPr>
              <a:t>compares</a:t>
            </a:r>
            <a:r>
              <a:rPr lang="en-US" b="1" dirty="0" smtClean="0"/>
              <a:t> things, for e.g., process of domestication / civilization</a:t>
            </a:r>
          </a:p>
          <a:p>
            <a:pPr marL="285750" indent="-285750" eaLnBrk="1" hangingPunct="1">
              <a:lnSpc>
                <a:spcPct val="0"/>
              </a:lnSpc>
              <a:tabLst>
                <a:tab pos="57150" algn="l"/>
                <a:tab pos="2171700" algn="l"/>
                <a:tab pos="2628900" algn="l"/>
                <a:tab pos="3200400" algn="l"/>
                <a:tab pos="3657600" algn="l"/>
              </a:tabLst>
            </a:pPr>
            <a:endParaRPr lang="en-US" b="1" dirty="0" smtClean="0"/>
          </a:p>
          <a:p>
            <a:pPr marL="1828800" lvl="2" indent="0" eaLnBrk="1" hangingPunct="1">
              <a:lnSpc>
                <a:spcPct val="90000"/>
              </a:lnSpc>
              <a:buFontTx/>
              <a:buNone/>
              <a:tabLst>
                <a:tab pos="57150" algn="l"/>
                <a:tab pos="2171700" algn="l"/>
                <a:tab pos="2628900" algn="l"/>
                <a:tab pos="3200400" algn="l"/>
                <a:tab pos="3657600" algn="l"/>
              </a:tabLst>
            </a:pPr>
            <a:r>
              <a:rPr lang="en-US" sz="2800" b="1" dirty="0" smtClean="0"/>
              <a:t>maize 	– 	Mexico</a:t>
            </a:r>
          </a:p>
          <a:p>
            <a:pPr marL="1828800" lvl="2" indent="0" eaLnBrk="1" hangingPunct="1">
              <a:lnSpc>
                <a:spcPct val="140000"/>
              </a:lnSpc>
              <a:buFontTx/>
              <a:buNone/>
              <a:tabLst>
                <a:tab pos="57150" algn="l"/>
                <a:tab pos="2171700" algn="l"/>
                <a:tab pos="2628900" algn="l"/>
                <a:tab pos="3200400" algn="l"/>
                <a:tab pos="3657600" algn="l"/>
              </a:tabLst>
            </a:pPr>
            <a:r>
              <a:rPr lang="en-US" sz="2800" b="1" dirty="0" smtClean="0"/>
              <a:t>wheat </a:t>
            </a:r>
            <a:r>
              <a:rPr lang="en-US" sz="2800" b="1" dirty="0" smtClean="0">
                <a:solidFill>
                  <a:schemeClr val="accent1"/>
                </a:solidFill>
              </a:rPr>
              <a:t>	– 	Turkey</a:t>
            </a:r>
          </a:p>
          <a:p>
            <a:pPr marL="1828800" lvl="2" indent="0" eaLnBrk="1" hangingPunct="1">
              <a:lnSpc>
                <a:spcPct val="140000"/>
              </a:lnSpc>
              <a:buFontTx/>
              <a:buNone/>
              <a:tabLst>
                <a:tab pos="57150" algn="l"/>
                <a:tab pos="2171700" algn="l"/>
                <a:tab pos="2628900" algn="l"/>
                <a:tab pos="3200400" algn="l"/>
                <a:tab pos="3657600" algn="l"/>
              </a:tabLst>
            </a:pPr>
            <a:r>
              <a:rPr lang="en-US" sz="2800" b="1" dirty="0" smtClean="0"/>
              <a:t>rice 	</a:t>
            </a:r>
            <a:r>
              <a:rPr lang="en-US" sz="2800" b="1" dirty="0" smtClean="0">
                <a:solidFill>
                  <a:schemeClr val="accent1"/>
                </a:solidFill>
              </a:rPr>
              <a:t>	– 	China</a:t>
            </a:r>
          </a:p>
          <a:p>
            <a:pPr marL="1828800" lvl="2" indent="0" eaLnBrk="1" hangingPunct="1">
              <a:lnSpc>
                <a:spcPct val="140000"/>
              </a:lnSpc>
              <a:buFontTx/>
              <a:buNone/>
              <a:tabLst>
                <a:tab pos="57150" algn="l"/>
                <a:tab pos="2171700" algn="l"/>
                <a:tab pos="2628900" algn="l"/>
                <a:tab pos="3200400" algn="l"/>
                <a:tab pos="3657600" algn="l"/>
              </a:tabLst>
            </a:pPr>
            <a:r>
              <a:rPr lang="en-US" sz="2800" b="1" dirty="0" smtClean="0"/>
              <a:t>manioc </a:t>
            </a:r>
            <a:r>
              <a:rPr lang="en-US" sz="2800" b="1" dirty="0" smtClean="0">
                <a:solidFill>
                  <a:schemeClr val="accent1"/>
                </a:solidFill>
              </a:rPr>
              <a:t>	– 	Brazil</a:t>
            </a:r>
          </a:p>
          <a:p>
            <a:pPr marL="1828800" lvl="2" indent="0" eaLnBrk="1" hangingPunct="1">
              <a:lnSpc>
                <a:spcPct val="140000"/>
              </a:lnSpc>
              <a:buFontTx/>
              <a:buNone/>
              <a:tabLst>
                <a:tab pos="57150" algn="l"/>
                <a:tab pos="2171700" algn="l"/>
                <a:tab pos="2628900" algn="l"/>
                <a:tab pos="3200400" algn="l"/>
                <a:tab pos="3657600" algn="l"/>
              </a:tabLst>
            </a:pPr>
            <a:r>
              <a:rPr lang="en-US" sz="2800" b="1" dirty="0" smtClean="0"/>
              <a:t>millet 	</a:t>
            </a:r>
            <a:r>
              <a:rPr lang="en-US" sz="2800" b="1" dirty="0" smtClean="0">
                <a:solidFill>
                  <a:schemeClr val="accent1"/>
                </a:solidFill>
              </a:rPr>
              <a:t>– 	Africa</a:t>
            </a:r>
          </a:p>
        </p:txBody>
      </p:sp>
      <p:sp>
        <p:nvSpPr>
          <p:cNvPr id="63491"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63492"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extLst>
      <p:ext uri="{BB962C8B-B14F-4D97-AF65-F5344CB8AC3E}">
        <p14:creationId xmlns:p14="http://schemas.microsoft.com/office/powerpoint/2010/main" val="1301273936"/>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647700" y="152400"/>
            <a:ext cx="8191500" cy="457200"/>
          </a:xfrm>
          <a:prstGeom prst="rect">
            <a:avLst/>
          </a:prstGeom>
          <a:noFill/>
          <a:ln w="9525">
            <a:noFill/>
            <a:miter lim="800000"/>
            <a:headEnd/>
            <a:tailEnd/>
          </a:ln>
        </p:spPr>
        <p:txBody>
          <a:bodyPr>
            <a:spAutoFit/>
          </a:bodyPr>
          <a:lstStyle/>
          <a:p>
            <a:pPr marL="571500" indent="-571500" algn="ctr"/>
            <a:r>
              <a:rPr lang="en-US" sz="2400" b="1">
                <a:solidFill>
                  <a:srgbClr val="FFFFFF"/>
                </a:solidFill>
                <a:latin typeface="Times New Roman" pitchFamily="18" charset="0"/>
              </a:rPr>
              <a:t>Origin of Domestication for Selected Plants</a:t>
            </a:r>
            <a:endParaRPr kumimoji="1" lang="en-US" sz="2800" b="1">
              <a:solidFill>
                <a:srgbClr val="FFFFFF"/>
              </a:solidFill>
              <a:latin typeface="Verdana" pitchFamily="34" charset="0"/>
            </a:endParaRPr>
          </a:p>
        </p:txBody>
      </p:sp>
      <p:pic>
        <p:nvPicPr>
          <p:cNvPr id="64515" name="Picture 3" descr="Turn816box1"/>
          <p:cNvPicPr>
            <a:picLocks noChangeAspect="1" noChangeArrowheads="1"/>
          </p:cNvPicPr>
          <p:nvPr/>
        </p:nvPicPr>
        <p:blipFill>
          <a:blip r:embed="rId3" cstate="print"/>
          <a:srcRect/>
          <a:stretch>
            <a:fillRect/>
          </a:stretch>
        </p:blipFill>
        <p:spPr bwMode="auto">
          <a:xfrm>
            <a:off x="685802" y="1214889"/>
            <a:ext cx="7772400" cy="4799022"/>
          </a:xfrm>
          <a:prstGeom prst="rect">
            <a:avLst/>
          </a:prstGeom>
          <a:noFill/>
          <a:ln w="9525">
            <a:noFill/>
            <a:miter lim="800000"/>
            <a:headEnd/>
            <a:tailEnd/>
          </a:ln>
        </p:spPr>
      </p:pic>
      <p:sp>
        <p:nvSpPr>
          <p:cNvPr id="64516" name="Text Box 4"/>
          <p:cNvSpPr txBox="1">
            <a:spLocks noChangeArrowheads="1"/>
          </p:cNvSpPr>
          <p:nvPr/>
        </p:nvSpPr>
        <p:spPr bwMode="auto">
          <a:xfrm>
            <a:off x="1705448" y="6274258"/>
            <a:ext cx="5700728" cy="369332"/>
          </a:xfrm>
          <a:prstGeom prst="rect">
            <a:avLst/>
          </a:prstGeom>
          <a:noFill/>
          <a:ln w="9525">
            <a:noFill/>
            <a:miter lim="800000"/>
            <a:headEnd/>
            <a:tailEnd/>
          </a:ln>
        </p:spPr>
        <p:txBody>
          <a:bodyPr wrap="none">
            <a:spAutoFit/>
          </a:bodyPr>
          <a:lstStyle/>
          <a:p>
            <a:pPr algn="ctr">
              <a:lnSpc>
                <a:spcPct val="150000"/>
              </a:lnSpc>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a:t>
            </a:r>
            <a:r>
              <a:rPr lang="en-US" sz="1200" i="1" dirty="0">
                <a:solidFill>
                  <a:srgbClr val="000000"/>
                </a:solidFill>
                <a:latin typeface="Verdana" pitchFamily="34" charset="0"/>
              </a:rPr>
              <a:t> Ed.</a:t>
            </a:r>
            <a:r>
              <a:rPr lang="en-US" sz="1200" dirty="0">
                <a:solidFill>
                  <a:srgbClr val="000000"/>
                </a:solidFill>
                <a:latin typeface="Verdana" pitchFamily="34" charset="0"/>
              </a:rPr>
              <a:t>, p. 342.</a:t>
            </a:r>
          </a:p>
        </p:txBody>
      </p:sp>
      <p:sp>
        <p:nvSpPr>
          <p:cNvPr id="64517" name="Text Box 5"/>
          <p:cNvSpPr txBox="1">
            <a:spLocks noChangeArrowheads="1"/>
          </p:cNvSpPr>
          <p:nvPr/>
        </p:nvSpPr>
        <p:spPr bwMode="auto">
          <a:xfrm>
            <a:off x="5708881" y="2794227"/>
            <a:ext cx="1490662" cy="650050"/>
          </a:xfrm>
          <a:prstGeom prst="rect">
            <a:avLst/>
          </a:prstGeom>
          <a:noFill/>
          <a:ln w="9525">
            <a:noFill/>
            <a:miter lim="800000"/>
            <a:headEnd/>
            <a:tailEnd/>
          </a:ln>
        </p:spPr>
        <p:txBody>
          <a:bodyPr>
            <a:spAutoFit/>
          </a:bodyPr>
          <a:lstStyle/>
          <a:p>
            <a:pPr algn="ctr"/>
            <a:r>
              <a:rPr lang="en-US" sz="2400" b="1">
                <a:solidFill>
                  <a:srgbClr val="000000"/>
                </a:solidFill>
                <a:latin typeface="Times New Roman" pitchFamily="18" charset="0"/>
              </a:rPr>
              <a:t>rice</a:t>
            </a:r>
          </a:p>
          <a:p>
            <a:pPr algn="ctr">
              <a:lnSpc>
                <a:spcPct val="0"/>
              </a:lnSpc>
              <a:spcBef>
                <a:spcPct val="50000"/>
              </a:spcBef>
            </a:pPr>
            <a:r>
              <a:rPr lang="en-US" sz="2400" b="1">
                <a:solidFill>
                  <a:srgbClr val="000000"/>
                </a:solidFill>
                <a:latin typeface="Times New Roman" pitchFamily="18" charset="0"/>
              </a:rPr>
              <a:t>7,000 ybp</a:t>
            </a:r>
          </a:p>
        </p:txBody>
      </p:sp>
      <p:sp>
        <p:nvSpPr>
          <p:cNvPr id="64518" name="Text Box 6"/>
          <p:cNvSpPr txBox="1">
            <a:spLocks noChangeArrowheads="1"/>
          </p:cNvSpPr>
          <p:nvPr/>
        </p:nvSpPr>
        <p:spPr bwMode="auto">
          <a:xfrm>
            <a:off x="1891625" y="3882797"/>
            <a:ext cx="1490662" cy="650050"/>
          </a:xfrm>
          <a:prstGeom prst="rect">
            <a:avLst/>
          </a:prstGeom>
          <a:noFill/>
          <a:ln w="9525">
            <a:noFill/>
            <a:miter lim="800000"/>
            <a:headEnd/>
            <a:tailEnd/>
          </a:ln>
        </p:spPr>
        <p:txBody>
          <a:bodyPr>
            <a:spAutoFit/>
          </a:bodyPr>
          <a:lstStyle/>
          <a:p>
            <a:pPr algn="ctr"/>
            <a:r>
              <a:rPr lang="en-US" sz="2400" b="1" dirty="0">
                <a:solidFill>
                  <a:srgbClr val="000000"/>
                </a:solidFill>
                <a:latin typeface="Times New Roman" pitchFamily="18" charset="0"/>
              </a:rPr>
              <a:t>manioc</a:t>
            </a:r>
          </a:p>
          <a:p>
            <a:pPr algn="ctr">
              <a:lnSpc>
                <a:spcPct val="0"/>
              </a:lnSpc>
              <a:spcBef>
                <a:spcPct val="50000"/>
              </a:spcBef>
            </a:pPr>
            <a:r>
              <a:rPr lang="en-US" sz="2400" b="1" dirty="0">
                <a:solidFill>
                  <a:srgbClr val="000000"/>
                </a:solidFill>
                <a:latin typeface="Times New Roman" pitchFamily="18" charset="0"/>
              </a:rPr>
              <a:t>4,200 </a:t>
            </a:r>
            <a:r>
              <a:rPr lang="en-US" sz="2400" b="1" dirty="0" err="1">
                <a:solidFill>
                  <a:srgbClr val="000000"/>
                </a:solidFill>
                <a:latin typeface="Times New Roman" pitchFamily="18" charset="0"/>
              </a:rPr>
              <a:t>ybp</a:t>
            </a:r>
            <a:endParaRPr lang="en-US" sz="2400" b="1" dirty="0">
              <a:solidFill>
                <a:srgbClr val="000000"/>
              </a:solidFill>
              <a:latin typeface="Times New Roman" pitchFamily="18" charset="0"/>
            </a:endParaRPr>
          </a:p>
        </p:txBody>
      </p:sp>
      <p:sp>
        <p:nvSpPr>
          <p:cNvPr id="64519" name="Text Box 7"/>
          <p:cNvSpPr txBox="1">
            <a:spLocks noChangeArrowheads="1"/>
          </p:cNvSpPr>
          <p:nvPr/>
        </p:nvSpPr>
        <p:spPr bwMode="auto">
          <a:xfrm>
            <a:off x="1485225" y="2404835"/>
            <a:ext cx="1490662" cy="650050"/>
          </a:xfrm>
          <a:prstGeom prst="rect">
            <a:avLst/>
          </a:prstGeom>
          <a:noFill/>
          <a:ln w="9525">
            <a:noFill/>
            <a:miter lim="800000"/>
            <a:headEnd/>
            <a:tailEnd/>
          </a:ln>
        </p:spPr>
        <p:txBody>
          <a:bodyPr>
            <a:spAutoFit/>
          </a:bodyPr>
          <a:lstStyle/>
          <a:p>
            <a:pPr algn="ctr"/>
            <a:r>
              <a:rPr lang="en-US" sz="2400" b="1" dirty="0">
                <a:solidFill>
                  <a:srgbClr val="000000"/>
                </a:solidFill>
                <a:latin typeface="Times New Roman" pitchFamily="18" charset="0"/>
              </a:rPr>
              <a:t>maize</a:t>
            </a:r>
          </a:p>
          <a:p>
            <a:pPr algn="ctr">
              <a:lnSpc>
                <a:spcPct val="0"/>
              </a:lnSpc>
              <a:spcBef>
                <a:spcPct val="50000"/>
              </a:spcBef>
            </a:pPr>
            <a:r>
              <a:rPr lang="en-US" sz="2400" b="1" dirty="0">
                <a:solidFill>
                  <a:srgbClr val="000000"/>
                </a:solidFill>
                <a:latin typeface="Times New Roman" pitchFamily="18" charset="0"/>
              </a:rPr>
              <a:t>4,200 </a:t>
            </a:r>
            <a:r>
              <a:rPr lang="en-US" sz="2400" b="1" dirty="0" err="1">
                <a:solidFill>
                  <a:srgbClr val="000000"/>
                </a:solidFill>
                <a:latin typeface="Times New Roman" pitchFamily="18" charset="0"/>
              </a:rPr>
              <a:t>ybp</a:t>
            </a:r>
            <a:endParaRPr lang="en-US" sz="2400" b="1" dirty="0">
              <a:solidFill>
                <a:srgbClr val="000000"/>
              </a:solidFill>
              <a:latin typeface="Times New Roman" pitchFamily="18" charset="0"/>
            </a:endParaRPr>
          </a:p>
        </p:txBody>
      </p:sp>
      <p:sp>
        <p:nvSpPr>
          <p:cNvPr id="64520" name="Text Box 9"/>
          <p:cNvSpPr txBox="1">
            <a:spLocks noChangeArrowheads="1"/>
          </p:cNvSpPr>
          <p:nvPr/>
        </p:nvSpPr>
        <p:spPr bwMode="auto">
          <a:xfrm>
            <a:off x="4639583" y="1548717"/>
            <a:ext cx="1828800" cy="650050"/>
          </a:xfrm>
          <a:prstGeom prst="rect">
            <a:avLst/>
          </a:prstGeom>
          <a:noFill/>
          <a:ln w="9525">
            <a:noFill/>
            <a:miter lim="800000"/>
            <a:headEnd/>
            <a:tailEnd/>
          </a:ln>
        </p:spPr>
        <p:txBody>
          <a:bodyPr>
            <a:spAutoFit/>
          </a:bodyPr>
          <a:lstStyle/>
          <a:p>
            <a:pPr algn="ctr"/>
            <a:r>
              <a:rPr lang="en-US" sz="2400" b="1" dirty="0">
                <a:solidFill>
                  <a:srgbClr val="000000"/>
                </a:solidFill>
                <a:latin typeface="Times New Roman" pitchFamily="18" charset="0"/>
              </a:rPr>
              <a:t>wheat</a:t>
            </a:r>
          </a:p>
          <a:p>
            <a:pPr algn="ctr">
              <a:lnSpc>
                <a:spcPct val="0"/>
              </a:lnSpc>
              <a:spcBef>
                <a:spcPct val="50000"/>
              </a:spcBef>
            </a:pPr>
            <a:r>
              <a:rPr lang="en-US" sz="2400" b="1" dirty="0">
                <a:solidFill>
                  <a:srgbClr val="000000"/>
                </a:solidFill>
                <a:latin typeface="Times New Roman" pitchFamily="18" charset="0"/>
              </a:rPr>
              <a:t>10,500 </a:t>
            </a:r>
            <a:r>
              <a:rPr lang="en-US" sz="2400" b="1" dirty="0" err="1">
                <a:solidFill>
                  <a:srgbClr val="000000"/>
                </a:solidFill>
                <a:latin typeface="Times New Roman" pitchFamily="18" charset="0"/>
              </a:rPr>
              <a:t>ybp</a:t>
            </a:r>
            <a:endParaRPr lang="en-US" sz="2400" b="1" dirty="0">
              <a:solidFill>
                <a:srgbClr val="000000"/>
              </a:solidFill>
              <a:latin typeface="Times New Roman" pitchFamily="18" charset="0"/>
            </a:endParaRPr>
          </a:p>
        </p:txBody>
      </p:sp>
      <p:sp>
        <p:nvSpPr>
          <p:cNvPr id="64521" name="Text Box 10"/>
          <p:cNvSpPr txBox="1">
            <a:spLocks noChangeArrowheads="1"/>
          </p:cNvSpPr>
          <p:nvPr/>
        </p:nvSpPr>
        <p:spPr bwMode="auto">
          <a:xfrm>
            <a:off x="3892550" y="3945389"/>
            <a:ext cx="1828800" cy="650050"/>
          </a:xfrm>
          <a:prstGeom prst="rect">
            <a:avLst/>
          </a:prstGeom>
          <a:noFill/>
          <a:ln w="9525">
            <a:noFill/>
            <a:miter lim="800000"/>
            <a:headEnd/>
            <a:tailEnd/>
          </a:ln>
        </p:spPr>
        <p:txBody>
          <a:bodyPr>
            <a:spAutoFit/>
          </a:bodyPr>
          <a:lstStyle/>
          <a:p>
            <a:pPr algn="ctr"/>
            <a:r>
              <a:rPr lang="en-US" sz="2400" b="1" dirty="0">
                <a:solidFill>
                  <a:srgbClr val="000000"/>
                </a:solidFill>
                <a:latin typeface="Times New Roman" pitchFamily="18" charset="0"/>
              </a:rPr>
              <a:t>millet</a:t>
            </a:r>
          </a:p>
          <a:p>
            <a:pPr algn="ctr">
              <a:lnSpc>
                <a:spcPct val="0"/>
              </a:lnSpc>
              <a:spcBef>
                <a:spcPct val="50000"/>
              </a:spcBef>
            </a:pPr>
            <a:r>
              <a:rPr lang="en-US" sz="2400" b="1" dirty="0">
                <a:solidFill>
                  <a:srgbClr val="000000"/>
                </a:solidFill>
                <a:latin typeface="Times New Roman" pitchFamily="18" charset="0"/>
              </a:rPr>
              <a:t>4,000 </a:t>
            </a:r>
            <a:r>
              <a:rPr lang="en-US" sz="2400" b="1" dirty="0" err="1">
                <a:solidFill>
                  <a:srgbClr val="000000"/>
                </a:solidFill>
                <a:latin typeface="Times New Roman" pitchFamily="18" charset="0"/>
              </a:rPr>
              <a:t>ybp</a:t>
            </a:r>
            <a:endParaRPr lang="en-US" sz="2400" b="1" dirty="0">
              <a:solidFill>
                <a:srgbClr val="000000"/>
              </a:solidFill>
              <a:latin typeface="Times New Roman" pitchFamily="18" charset="0"/>
            </a:endParaRPr>
          </a:p>
        </p:txBody>
      </p:sp>
      <p:sp>
        <p:nvSpPr>
          <p:cNvPr id="64522"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extLst>
      <p:ext uri="{BB962C8B-B14F-4D97-AF65-F5344CB8AC3E}">
        <p14:creationId xmlns:p14="http://schemas.microsoft.com/office/powerpoint/2010/main" val="3710861507"/>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742573" y="6285142"/>
            <a:ext cx="5644623" cy="369332"/>
          </a:xfrm>
          <a:prstGeom prst="rect">
            <a:avLst/>
          </a:prstGeom>
          <a:noFill/>
          <a:ln w="9525">
            <a:noFill/>
            <a:miter lim="800000"/>
            <a:headEnd/>
            <a:tailEnd/>
          </a:ln>
        </p:spPr>
        <p:txBody>
          <a:bodyPr wrap="none">
            <a:spAutoFit/>
          </a:bodyPr>
          <a:lstStyle/>
          <a:p>
            <a:pPr algn="ctr">
              <a:lnSpc>
                <a:spcPct val="150000"/>
              </a:lnSpc>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a:t>
            </a:r>
            <a:r>
              <a:rPr lang="en-US" sz="1200" i="1" dirty="0">
                <a:solidFill>
                  <a:srgbClr val="000000"/>
                </a:solidFill>
                <a:latin typeface="Verdana" pitchFamily="34" charset="0"/>
              </a:rPr>
              <a:t> Ed.</a:t>
            </a:r>
            <a:r>
              <a:rPr lang="en-US" sz="1200" dirty="0">
                <a:solidFill>
                  <a:srgbClr val="000000"/>
                </a:solidFill>
                <a:latin typeface="Verdana" pitchFamily="34" charset="0"/>
              </a:rPr>
              <a:t>, p. </a:t>
            </a:r>
            <a:r>
              <a:rPr lang="en-US" sz="1200" dirty="0" smtClean="0">
                <a:solidFill>
                  <a:srgbClr val="000000"/>
                </a:solidFill>
                <a:latin typeface="Verdana" pitchFamily="34" charset="0"/>
              </a:rPr>
              <a:t>333</a:t>
            </a:r>
            <a:endParaRPr lang="en-US" sz="1200" dirty="0">
              <a:solidFill>
                <a:srgbClr val="000000"/>
              </a:solidFill>
              <a:latin typeface="Verdana" pitchFamily="34" charset="0"/>
            </a:endParaRPr>
          </a:p>
        </p:txBody>
      </p:sp>
      <p:sp>
        <p:nvSpPr>
          <p:cNvPr id="65539" name="Text Box 3"/>
          <p:cNvSpPr txBox="1">
            <a:spLocks noChangeArrowheads="1"/>
          </p:cNvSpPr>
          <p:nvPr/>
        </p:nvSpPr>
        <p:spPr bwMode="auto">
          <a:xfrm>
            <a:off x="2159439" y="5943600"/>
            <a:ext cx="5003293" cy="397032"/>
          </a:xfrm>
          <a:prstGeom prst="rect">
            <a:avLst/>
          </a:prstGeom>
          <a:noFill/>
          <a:ln w="9525">
            <a:noFill/>
            <a:miter lim="800000"/>
            <a:headEnd/>
            <a:tailEnd/>
          </a:ln>
        </p:spPr>
        <p:txBody>
          <a:bodyPr wrap="none">
            <a:spAutoFit/>
          </a:bodyPr>
          <a:lstStyle/>
          <a:p>
            <a:pPr algn="ctr">
              <a:lnSpc>
                <a:spcPct val="110000"/>
              </a:lnSpc>
            </a:pPr>
            <a:r>
              <a:rPr lang="en-US" b="1" dirty="0">
                <a:solidFill>
                  <a:srgbClr val="000000"/>
                </a:solidFill>
                <a:latin typeface="Verdana" pitchFamily="34" charset="0"/>
              </a:rPr>
              <a:t>Time line for Ch. 14  Food </a:t>
            </a:r>
            <a:r>
              <a:rPr lang="en-US" b="1" dirty="0" smtClean="0">
                <a:solidFill>
                  <a:srgbClr val="000000"/>
                </a:solidFill>
                <a:latin typeface="Verdana" pitchFamily="34" charset="0"/>
              </a:rPr>
              <a:t>Production</a:t>
            </a:r>
            <a:endParaRPr lang="en-US" b="1" dirty="0">
              <a:solidFill>
                <a:srgbClr val="000000"/>
              </a:solidFill>
              <a:latin typeface="Verdana" pitchFamily="34" charset="0"/>
            </a:endParaRPr>
          </a:p>
        </p:txBody>
      </p:sp>
      <p:sp>
        <p:nvSpPr>
          <p:cNvPr id="65540" name="Text Box 4"/>
          <p:cNvSpPr txBox="1">
            <a:spLocks noChangeArrowheads="1"/>
          </p:cNvSpPr>
          <p:nvPr/>
        </p:nvSpPr>
        <p:spPr bwMode="auto">
          <a:xfrm>
            <a:off x="2862264" y="509588"/>
            <a:ext cx="1560042" cy="523220"/>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rPr>
              <a:t>Neolithic</a:t>
            </a:r>
          </a:p>
        </p:txBody>
      </p:sp>
      <p:pic>
        <p:nvPicPr>
          <p:cNvPr id="484357" name="Picture 5" descr="Turn81601"/>
          <p:cNvPicPr>
            <a:picLocks noChangeAspect="1" noChangeArrowheads="1"/>
          </p:cNvPicPr>
          <p:nvPr/>
        </p:nvPicPr>
        <p:blipFill>
          <a:blip r:embed="rId3" cstate="print"/>
          <a:srcRect/>
          <a:stretch>
            <a:fillRect/>
          </a:stretch>
        </p:blipFill>
        <p:spPr bwMode="auto">
          <a:xfrm>
            <a:off x="1658970" y="228600"/>
            <a:ext cx="5921375" cy="5627688"/>
          </a:xfrm>
          <a:prstGeom prst="rect">
            <a:avLst/>
          </a:prstGeom>
          <a:gradFill rotWithShape="1">
            <a:gsLst>
              <a:gs pos="0">
                <a:schemeClr val="bg2">
                  <a:alpha val="10001"/>
                </a:schemeClr>
              </a:gs>
              <a:gs pos="100000">
                <a:schemeClr val="bg2">
                  <a:gamma/>
                  <a:shade val="46275"/>
                  <a:invGamma/>
                </a:schemeClr>
              </a:gs>
            </a:gsLst>
            <a:lin ang="5400000" scaled="1"/>
          </a:gradFill>
        </p:spPr>
      </p:pic>
      <p:sp>
        <p:nvSpPr>
          <p:cNvPr id="484358" name="Text Box 6"/>
          <p:cNvSpPr txBox="1">
            <a:spLocks noChangeArrowheads="1"/>
          </p:cNvSpPr>
          <p:nvPr/>
        </p:nvSpPr>
        <p:spPr bwMode="auto">
          <a:xfrm>
            <a:off x="1998663" y="476250"/>
            <a:ext cx="5588000" cy="5410200"/>
          </a:xfrm>
          <a:prstGeom prst="rect">
            <a:avLst/>
          </a:prstGeom>
          <a:blipFill dpi="0" rotWithShape="1">
            <a:blip r:embed="rId4" cstate="print">
              <a:alphaModFix amt="25000"/>
              <a:duotone>
                <a:schemeClr val="accent1">
                  <a:shade val="45000"/>
                  <a:satMod val="135000"/>
                </a:schemeClr>
                <a:prstClr val="white"/>
              </a:duotone>
            </a:blip>
            <a:srcRect/>
            <a:tile tx="0" ty="0" sx="100000" sy="100000" flip="none" algn="tl"/>
          </a:blipFill>
          <a:ln w="76200">
            <a:solidFill>
              <a:srgbClr val="996633"/>
            </a:solidFill>
            <a:miter lim="800000"/>
            <a:headEnd/>
            <a:tailEnd/>
          </a:ln>
        </p:spPr>
        <p:txBody>
          <a:bodyPr/>
          <a:lstStyle/>
          <a:p>
            <a:pPr algn="ctr">
              <a:defRPr/>
            </a:pPr>
            <a:endParaRPr lang="en-US" sz="2400" b="1" dirty="0">
              <a:solidFill>
                <a:srgbClr val="000000"/>
              </a:solidFill>
              <a:latin typeface="Times New Roman" pitchFamily="18" charset="0"/>
            </a:endParaRPr>
          </a:p>
          <a:p>
            <a:pPr algn="ctr">
              <a:defRPr/>
            </a:pPr>
            <a:endParaRPr lang="en-US" sz="2400" b="1" dirty="0">
              <a:solidFill>
                <a:srgbClr val="000000"/>
              </a:solidFill>
              <a:latin typeface="Times New Roman" pitchFamily="18" charset="0"/>
            </a:endParaRPr>
          </a:p>
          <a:p>
            <a:pPr algn="ctr">
              <a:defRPr/>
            </a:pPr>
            <a:endParaRPr lang="en-US" sz="2400" b="1" dirty="0">
              <a:solidFill>
                <a:srgbClr val="000000"/>
              </a:solidFill>
              <a:latin typeface="Times New Roman" pitchFamily="18" charset="0"/>
            </a:endParaRPr>
          </a:p>
          <a:p>
            <a:pPr algn="ctr">
              <a:defRPr/>
            </a:pPr>
            <a:r>
              <a:rPr lang="en-US" sz="2800" b="1" dirty="0">
                <a:solidFill>
                  <a:srgbClr val="000000"/>
                </a:solidFill>
                <a:latin typeface="Times New Roman" pitchFamily="18" charset="0"/>
              </a:rPr>
              <a:t>Chapter 14</a:t>
            </a:r>
          </a:p>
          <a:p>
            <a:pPr algn="ctr">
              <a:defRPr/>
            </a:pPr>
            <a:r>
              <a:rPr lang="en-US" sz="2800" b="1" dirty="0">
                <a:solidFill>
                  <a:srgbClr val="000000"/>
                </a:solidFill>
                <a:latin typeface="Times New Roman" pitchFamily="18" charset="0"/>
              </a:rPr>
              <a:t> </a:t>
            </a:r>
          </a:p>
          <a:p>
            <a:pPr algn="ctr">
              <a:defRPr/>
            </a:pPr>
            <a:r>
              <a:rPr lang="en-US" sz="2400" b="1" i="1" dirty="0">
                <a:solidFill>
                  <a:srgbClr val="000000"/>
                </a:solidFill>
                <a:latin typeface="Times New Roman" pitchFamily="18" charset="0"/>
              </a:rPr>
              <a:t>Understanding Physical Anthropology and Archaeology, 9</a:t>
            </a:r>
            <a:r>
              <a:rPr lang="en-US" sz="2400" b="1" i="1" baseline="30000" dirty="0">
                <a:solidFill>
                  <a:srgbClr val="000000"/>
                </a:solidFill>
                <a:latin typeface="Times New Roman" pitchFamily="18" charset="0"/>
              </a:rPr>
              <a:t>th</a:t>
            </a:r>
            <a:r>
              <a:rPr lang="en-US" sz="2400" b="1" i="1" dirty="0">
                <a:solidFill>
                  <a:srgbClr val="000000"/>
                </a:solidFill>
                <a:latin typeface="Times New Roman" pitchFamily="18" charset="0"/>
              </a:rPr>
              <a:t> Ed</a:t>
            </a:r>
            <a:r>
              <a:rPr lang="en-US" sz="2400" b="1" dirty="0">
                <a:solidFill>
                  <a:srgbClr val="000000"/>
                </a:solidFill>
                <a:latin typeface="Times New Roman" pitchFamily="18" charset="0"/>
              </a:rPr>
              <a:t>.</a:t>
            </a:r>
          </a:p>
          <a:p>
            <a:pPr algn="ctr">
              <a:defRPr/>
            </a:pPr>
            <a:endParaRPr lang="en-US" sz="2800" b="1" dirty="0">
              <a:solidFill>
                <a:srgbClr val="000000"/>
              </a:solidFill>
              <a:latin typeface="Times New Roman" pitchFamily="18" charset="0"/>
            </a:endParaRPr>
          </a:p>
          <a:p>
            <a:pPr algn="ctr">
              <a:defRPr/>
            </a:pPr>
            <a:r>
              <a:rPr lang="en-US" sz="2800" b="1" dirty="0">
                <a:solidFill>
                  <a:srgbClr val="000000"/>
                </a:solidFill>
                <a:latin typeface="Times New Roman" pitchFamily="18" charset="0"/>
              </a:rPr>
              <a:t>“Food Production”</a:t>
            </a:r>
          </a:p>
          <a:p>
            <a:pPr algn="ctr">
              <a:defRPr/>
            </a:pPr>
            <a:endParaRPr lang="en-US" sz="2800" b="1" dirty="0">
              <a:solidFill>
                <a:srgbClr val="000000"/>
              </a:solidFill>
              <a:latin typeface="Times New Roman" pitchFamily="18" charset="0"/>
            </a:endParaRPr>
          </a:p>
          <a:p>
            <a:pPr algn="ctr">
              <a:defRPr/>
            </a:pPr>
            <a:r>
              <a:rPr lang="en-US" sz="2800" b="1" dirty="0">
                <a:solidFill>
                  <a:srgbClr val="000000"/>
                </a:solidFill>
                <a:latin typeface="Times New Roman" pitchFamily="18" charset="0"/>
              </a:rPr>
              <a:t>A </a:t>
            </a:r>
            <a:r>
              <a:rPr lang="en-US" sz="2800" b="1" dirty="0" err="1">
                <a:solidFill>
                  <a:srgbClr val="000000"/>
                </a:solidFill>
                <a:latin typeface="Times New Roman" pitchFamily="18" charset="0"/>
              </a:rPr>
              <a:t>Biocultural</a:t>
            </a:r>
            <a:r>
              <a:rPr lang="en-US" sz="2800" b="1" dirty="0">
                <a:solidFill>
                  <a:srgbClr val="000000"/>
                </a:solidFill>
                <a:latin typeface="Times New Roman" pitchFamily="18" charset="0"/>
              </a:rPr>
              <a:t> Revolution</a:t>
            </a:r>
          </a:p>
          <a:p>
            <a:pPr algn="ctr">
              <a:defRPr/>
            </a:pPr>
            <a:endParaRPr lang="en-US" sz="2800" b="1" dirty="0">
              <a:solidFill>
                <a:srgbClr val="000000"/>
              </a:solidFill>
              <a:latin typeface="Times New Roman" pitchFamily="18" charset="0"/>
            </a:endParaRPr>
          </a:p>
          <a:p>
            <a:pPr algn="ctr">
              <a:defRPr/>
            </a:pPr>
            <a:endParaRPr lang="en-US" sz="2800" b="1" dirty="0">
              <a:solidFill>
                <a:srgbClr val="000000"/>
              </a:solidFill>
              <a:latin typeface="Times New Roman" pitchFamily="18" charset="0"/>
            </a:endParaRPr>
          </a:p>
          <a:p>
            <a:pPr algn="ctr">
              <a:defRPr/>
            </a:pPr>
            <a:endParaRPr lang="en-US" sz="2800" b="1" dirty="0">
              <a:solidFill>
                <a:srgbClr val="000000"/>
              </a:solidFill>
              <a:latin typeface="Times New Roman" pitchFamily="18" charset="0"/>
            </a:endParaRPr>
          </a:p>
          <a:p>
            <a:pPr algn="ctr">
              <a:defRPr/>
            </a:pPr>
            <a:endParaRPr lang="en-US" sz="2800" b="1" dirty="0">
              <a:solidFill>
                <a:srgbClr val="000000"/>
              </a:solidFill>
              <a:latin typeface="Times New Roman" pitchFamily="18" charset="0"/>
            </a:endParaRPr>
          </a:p>
        </p:txBody>
      </p:sp>
    </p:spTree>
    <p:extLst>
      <p:ext uri="{BB962C8B-B14F-4D97-AF65-F5344CB8AC3E}">
        <p14:creationId xmlns:p14="http://schemas.microsoft.com/office/powerpoint/2010/main" val="3352100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84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3"/>
          <p:cNvSpPr txBox="1">
            <a:spLocks noChangeArrowheads="1"/>
          </p:cNvSpPr>
          <p:nvPr/>
        </p:nvSpPr>
        <p:spPr bwMode="auto">
          <a:xfrm>
            <a:off x="2159439" y="5943600"/>
            <a:ext cx="5003293" cy="397032"/>
          </a:xfrm>
          <a:prstGeom prst="rect">
            <a:avLst/>
          </a:prstGeom>
          <a:noFill/>
          <a:ln w="9525">
            <a:noFill/>
            <a:miter lim="800000"/>
            <a:headEnd/>
            <a:tailEnd/>
          </a:ln>
        </p:spPr>
        <p:txBody>
          <a:bodyPr wrap="none">
            <a:spAutoFit/>
          </a:bodyPr>
          <a:lstStyle/>
          <a:p>
            <a:pPr algn="ctr">
              <a:lnSpc>
                <a:spcPct val="110000"/>
              </a:lnSpc>
            </a:pPr>
            <a:r>
              <a:rPr lang="en-US" b="1" dirty="0">
                <a:solidFill>
                  <a:srgbClr val="000000"/>
                </a:solidFill>
                <a:latin typeface="Verdana" pitchFamily="34" charset="0"/>
              </a:rPr>
              <a:t>Time line for Ch. 14  Food </a:t>
            </a:r>
            <a:r>
              <a:rPr lang="en-US" b="1" dirty="0" smtClean="0">
                <a:solidFill>
                  <a:srgbClr val="000000"/>
                </a:solidFill>
                <a:latin typeface="Verdana" pitchFamily="34" charset="0"/>
              </a:rPr>
              <a:t>Production</a:t>
            </a:r>
            <a:endParaRPr lang="en-US" b="1" dirty="0">
              <a:solidFill>
                <a:srgbClr val="000000"/>
              </a:solidFill>
              <a:latin typeface="Verdana" pitchFamily="34" charset="0"/>
            </a:endParaRPr>
          </a:p>
        </p:txBody>
      </p:sp>
      <p:sp>
        <p:nvSpPr>
          <p:cNvPr id="66564" name="Text Box 4"/>
          <p:cNvSpPr txBox="1">
            <a:spLocks noChangeArrowheads="1"/>
          </p:cNvSpPr>
          <p:nvPr/>
        </p:nvSpPr>
        <p:spPr bwMode="auto">
          <a:xfrm>
            <a:off x="2862264" y="509588"/>
            <a:ext cx="1560042" cy="523220"/>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rPr>
              <a:t>Neolithic</a:t>
            </a:r>
          </a:p>
        </p:txBody>
      </p:sp>
      <p:pic>
        <p:nvPicPr>
          <p:cNvPr id="484357" name="Picture 5" descr="Turn81601"/>
          <p:cNvPicPr>
            <a:picLocks noChangeAspect="1" noChangeArrowheads="1"/>
          </p:cNvPicPr>
          <p:nvPr/>
        </p:nvPicPr>
        <p:blipFill>
          <a:blip r:embed="rId3" cstate="print"/>
          <a:srcRect/>
          <a:stretch>
            <a:fillRect/>
          </a:stretch>
        </p:blipFill>
        <p:spPr bwMode="auto">
          <a:xfrm>
            <a:off x="1658970" y="228600"/>
            <a:ext cx="5921375" cy="5627688"/>
          </a:xfrm>
          <a:prstGeom prst="rect">
            <a:avLst/>
          </a:prstGeom>
          <a:gradFill rotWithShape="1">
            <a:gsLst>
              <a:gs pos="0">
                <a:schemeClr val="bg2">
                  <a:alpha val="10001"/>
                </a:schemeClr>
              </a:gs>
              <a:gs pos="100000">
                <a:schemeClr val="bg2">
                  <a:gamma/>
                  <a:shade val="46275"/>
                  <a:invGamma/>
                </a:schemeClr>
              </a:gs>
            </a:gsLst>
            <a:lin ang="5400000" scaled="1"/>
          </a:gradFill>
        </p:spPr>
      </p:pic>
      <p:sp>
        <p:nvSpPr>
          <p:cNvPr id="66566" name="Text Box 8"/>
          <p:cNvSpPr txBox="1">
            <a:spLocks noChangeArrowheads="1"/>
          </p:cNvSpPr>
          <p:nvPr/>
        </p:nvSpPr>
        <p:spPr bwMode="auto">
          <a:xfrm>
            <a:off x="2193925" y="4002151"/>
            <a:ext cx="1598130" cy="461665"/>
          </a:xfrm>
          <a:prstGeom prst="rect">
            <a:avLst/>
          </a:prstGeom>
          <a:noFill/>
          <a:ln w="9525">
            <a:noFill/>
            <a:miter lim="800000"/>
            <a:headEnd/>
            <a:tailEnd/>
          </a:ln>
        </p:spPr>
        <p:txBody>
          <a:bodyPr wrap="none">
            <a:spAutoFit/>
          </a:bodyPr>
          <a:lstStyle/>
          <a:p>
            <a:r>
              <a:rPr lang="en-US" sz="2400" b="1" dirty="0">
                <a:solidFill>
                  <a:srgbClr val="000000"/>
                </a:solidFill>
              </a:rPr>
              <a:t>Tehuac</a:t>
            </a:r>
            <a:r>
              <a:rPr lang="en-US" sz="2400" b="1" dirty="0">
                <a:solidFill>
                  <a:srgbClr val="000000"/>
                </a:solidFill>
                <a:cs typeface="Arial" pitchFamily="34" charset="0"/>
              </a:rPr>
              <a:t>á</a:t>
            </a:r>
            <a:r>
              <a:rPr lang="en-US" sz="2400" b="1" dirty="0">
                <a:solidFill>
                  <a:srgbClr val="000000"/>
                </a:solidFill>
              </a:rPr>
              <a:t>n</a:t>
            </a:r>
          </a:p>
        </p:txBody>
      </p:sp>
      <p:sp>
        <p:nvSpPr>
          <p:cNvPr id="66567" name="Oval 7"/>
          <p:cNvSpPr>
            <a:spLocks noChangeArrowheads="1"/>
          </p:cNvSpPr>
          <p:nvPr/>
        </p:nvSpPr>
        <p:spPr bwMode="auto">
          <a:xfrm>
            <a:off x="3957864" y="3810213"/>
            <a:ext cx="2743200" cy="836421"/>
          </a:xfrm>
          <a:prstGeom prst="ellipse">
            <a:avLst/>
          </a:prstGeom>
          <a:noFill/>
          <a:ln w="101600">
            <a:solidFill>
              <a:srgbClr val="FFC000"/>
            </a:solidFill>
            <a:round/>
            <a:headEnd/>
            <a:tailEnd/>
          </a:ln>
        </p:spPr>
        <p:txBody>
          <a:bodyPr anchor="ctr">
            <a:spAutoFit/>
          </a:bodyPr>
          <a:lstStyle/>
          <a:p>
            <a:endParaRPr lang="en-US">
              <a:solidFill>
                <a:srgbClr val="000000"/>
              </a:solidFill>
            </a:endParaRPr>
          </a:p>
        </p:txBody>
      </p:sp>
      <p:sp>
        <p:nvSpPr>
          <p:cNvPr id="8" name="Text Box 2"/>
          <p:cNvSpPr txBox="1">
            <a:spLocks noChangeArrowheads="1"/>
          </p:cNvSpPr>
          <p:nvPr/>
        </p:nvSpPr>
        <p:spPr bwMode="auto">
          <a:xfrm>
            <a:off x="1742573" y="6285142"/>
            <a:ext cx="5644623" cy="369332"/>
          </a:xfrm>
          <a:prstGeom prst="rect">
            <a:avLst/>
          </a:prstGeom>
          <a:noFill/>
          <a:ln w="9525">
            <a:noFill/>
            <a:miter lim="800000"/>
            <a:headEnd/>
            <a:tailEnd/>
          </a:ln>
        </p:spPr>
        <p:txBody>
          <a:bodyPr wrap="none">
            <a:spAutoFit/>
          </a:bodyPr>
          <a:lstStyle/>
          <a:p>
            <a:pPr algn="ctr">
              <a:lnSpc>
                <a:spcPct val="150000"/>
              </a:lnSpc>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a:t>
            </a:r>
            <a:r>
              <a:rPr lang="en-US" sz="1200" i="1" dirty="0">
                <a:solidFill>
                  <a:srgbClr val="000000"/>
                </a:solidFill>
                <a:latin typeface="Verdana" pitchFamily="34" charset="0"/>
              </a:rPr>
              <a:t> Ed.</a:t>
            </a:r>
            <a:r>
              <a:rPr lang="en-US" sz="1200" dirty="0">
                <a:solidFill>
                  <a:srgbClr val="000000"/>
                </a:solidFill>
                <a:latin typeface="Verdana" pitchFamily="34" charset="0"/>
              </a:rPr>
              <a:t>, p. </a:t>
            </a:r>
            <a:r>
              <a:rPr lang="en-US" sz="1200" dirty="0" smtClean="0">
                <a:solidFill>
                  <a:srgbClr val="000000"/>
                </a:solidFill>
                <a:latin typeface="Verdana" pitchFamily="34" charset="0"/>
              </a:rPr>
              <a:t>333</a:t>
            </a:r>
            <a:endParaRPr lang="en-US" sz="1200" dirty="0">
              <a:solidFill>
                <a:srgbClr val="000000"/>
              </a:solidFill>
              <a:latin typeface="Verdana" pitchFamily="34" charset="0"/>
            </a:endParaRPr>
          </a:p>
        </p:txBody>
      </p:sp>
      <p:sp>
        <p:nvSpPr>
          <p:cNvPr id="10" name="TextBox 9"/>
          <p:cNvSpPr txBox="1">
            <a:spLocks noChangeArrowheads="1"/>
          </p:cNvSpPr>
          <p:nvPr/>
        </p:nvSpPr>
        <p:spPr bwMode="auto">
          <a:xfrm>
            <a:off x="900144" y="1552827"/>
            <a:ext cx="7315200" cy="2062103"/>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2400" b="1" dirty="0" smtClean="0">
                <a:solidFill>
                  <a:srgbClr val="000000"/>
                </a:solidFill>
              </a:rPr>
              <a:t>one of the best places</a:t>
            </a:r>
          </a:p>
          <a:p>
            <a:pPr algn="ctr"/>
            <a:r>
              <a:rPr lang="en-US" sz="2400" b="1" dirty="0" smtClean="0">
                <a:solidFill>
                  <a:srgbClr val="000000"/>
                </a:solidFill>
              </a:rPr>
              <a:t>in the world to look at</a:t>
            </a:r>
          </a:p>
          <a:p>
            <a:pPr algn="ctr"/>
            <a:r>
              <a:rPr lang="en-US" sz="2400" b="1" dirty="0" smtClean="0">
                <a:solidFill>
                  <a:srgbClr val="000000"/>
                </a:solidFill>
              </a:rPr>
              <a:t>the </a:t>
            </a:r>
            <a:r>
              <a:rPr lang="en-US" sz="3200" b="1" dirty="0" smtClean="0">
                <a:solidFill>
                  <a:srgbClr val="000000"/>
                </a:solidFill>
              </a:rPr>
              <a:t>process</a:t>
            </a:r>
            <a:endParaRPr lang="en-US" sz="2400" b="1" dirty="0" smtClean="0">
              <a:solidFill>
                <a:srgbClr val="000000"/>
              </a:solidFill>
            </a:endParaRPr>
          </a:p>
          <a:p>
            <a:pPr algn="ctr"/>
            <a:r>
              <a:rPr lang="en-US" sz="2400" b="1" dirty="0" smtClean="0">
                <a:solidFill>
                  <a:srgbClr val="000000"/>
                </a:solidFill>
              </a:rPr>
              <a:t>of plant domestication</a:t>
            </a:r>
            <a:endParaRPr lang="en-US" sz="2400" b="1" dirty="0">
              <a:solidFill>
                <a:srgbClr val="000000"/>
              </a:solidFill>
            </a:endParaRPr>
          </a:p>
        </p:txBody>
      </p:sp>
    </p:spTree>
    <p:extLst>
      <p:ext uri="{BB962C8B-B14F-4D97-AF65-F5344CB8AC3E}">
        <p14:creationId xmlns:p14="http://schemas.microsoft.com/office/powerpoint/2010/main" val="2296221739"/>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4294967295"/>
          </p:nvPr>
        </p:nvSpPr>
        <p:spPr>
          <a:xfrm>
            <a:off x="1143000" y="1104900"/>
            <a:ext cx="8001000" cy="5029200"/>
          </a:xfrm>
        </p:spPr>
        <p:txBody>
          <a:bodyPr/>
          <a:lstStyle/>
          <a:p>
            <a:pPr eaLnBrk="1" hangingPunct="1"/>
            <a:r>
              <a:rPr lang="en-US" sz="2400" b="1" smtClean="0"/>
              <a:t>Tehuac</a:t>
            </a:r>
            <a:r>
              <a:rPr lang="en-US" sz="2400" b="1" smtClean="0">
                <a:cs typeface="Arial" pitchFamily="34" charset="0"/>
              </a:rPr>
              <a:t>án Valley, Puebla, Mexico</a:t>
            </a:r>
            <a:endParaRPr lang="en-US" sz="2400" b="1" smtClean="0"/>
          </a:p>
        </p:txBody>
      </p:sp>
      <p:sp>
        <p:nvSpPr>
          <p:cNvPr id="67587" name="Text Box 3"/>
          <p:cNvSpPr txBox="1">
            <a:spLocks noChangeArrowheads="1"/>
          </p:cNvSpPr>
          <p:nvPr/>
        </p:nvSpPr>
        <p:spPr bwMode="auto">
          <a:xfrm>
            <a:off x="1716800" y="6281059"/>
            <a:ext cx="5700728" cy="369332"/>
          </a:xfrm>
          <a:prstGeom prst="rect">
            <a:avLst/>
          </a:prstGeom>
          <a:noFill/>
          <a:ln w="9525">
            <a:noFill/>
            <a:miter lim="800000"/>
            <a:headEnd/>
            <a:tailEnd/>
          </a:ln>
        </p:spPr>
        <p:txBody>
          <a:bodyPr wrap="none">
            <a:spAutoFit/>
          </a:bodyPr>
          <a:lstStyle/>
          <a:p>
            <a:pPr algn="ctr">
              <a:lnSpc>
                <a:spcPct val="150000"/>
              </a:lnSpc>
            </a:pPr>
            <a:r>
              <a:rPr lang="en-US" sz="1200" i="1" dirty="0">
                <a:solidFill>
                  <a:srgbClr val="000000"/>
                </a:solidFill>
                <a:latin typeface="Verdana" pitchFamily="34" charset="0"/>
              </a:rPr>
              <a:t>Understanding Physical Anthropology and Archaeology, 8</a:t>
            </a:r>
            <a:r>
              <a:rPr lang="en-US" sz="1200" i="1" baseline="30000" dirty="0">
                <a:solidFill>
                  <a:srgbClr val="000000"/>
                </a:solidFill>
                <a:latin typeface="Verdana" pitchFamily="34" charset="0"/>
              </a:rPr>
              <a:t>th</a:t>
            </a:r>
            <a:r>
              <a:rPr lang="en-US" sz="1200" i="1" dirty="0">
                <a:solidFill>
                  <a:srgbClr val="000000"/>
                </a:solidFill>
                <a:latin typeface="Verdana" pitchFamily="34" charset="0"/>
              </a:rPr>
              <a:t> Ed.</a:t>
            </a:r>
            <a:r>
              <a:rPr lang="en-US" sz="1200" dirty="0">
                <a:solidFill>
                  <a:srgbClr val="000000"/>
                </a:solidFill>
                <a:latin typeface="Verdana" pitchFamily="34" charset="0"/>
              </a:rPr>
              <a:t>, p. 432.</a:t>
            </a:r>
          </a:p>
        </p:txBody>
      </p:sp>
      <p:pic>
        <p:nvPicPr>
          <p:cNvPr id="67588" name="Picture 4" descr="Turn81615"/>
          <p:cNvPicPr>
            <a:picLocks noChangeAspect="1" noChangeArrowheads="1"/>
          </p:cNvPicPr>
          <p:nvPr/>
        </p:nvPicPr>
        <p:blipFill>
          <a:blip r:embed="rId2" cstate="print"/>
          <a:srcRect/>
          <a:stretch>
            <a:fillRect/>
          </a:stretch>
        </p:blipFill>
        <p:spPr bwMode="auto">
          <a:xfrm>
            <a:off x="3079751" y="1752600"/>
            <a:ext cx="3625850" cy="4419600"/>
          </a:xfrm>
          <a:prstGeom prst="rect">
            <a:avLst/>
          </a:prstGeom>
          <a:noFill/>
          <a:ln w="9525">
            <a:noFill/>
            <a:miter lim="800000"/>
            <a:headEnd/>
            <a:tailEnd/>
          </a:ln>
        </p:spPr>
      </p:pic>
      <p:sp>
        <p:nvSpPr>
          <p:cNvPr id="67589" name="AutoShape 5"/>
          <p:cNvSpPr>
            <a:spLocks noChangeArrowheads="1"/>
          </p:cNvSpPr>
          <p:nvPr/>
        </p:nvSpPr>
        <p:spPr bwMode="auto">
          <a:xfrm>
            <a:off x="5046668" y="3829053"/>
            <a:ext cx="2370137" cy="485775"/>
          </a:xfrm>
          <a:prstGeom prst="leftArrow">
            <a:avLst>
              <a:gd name="adj1" fmla="val 50000"/>
              <a:gd name="adj2" fmla="val 12197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67590" name="Text Box 6"/>
          <p:cNvSpPr txBox="1">
            <a:spLocks noChangeArrowheads="1"/>
          </p:cNvSpPr>
          <p:nvPr/>
        </p:nvSpPr>
        <p:spPr bwMode="auto">
          <a:xfrm>
            <a:off x="1185915" y="2695575"/>
            <a:ext cx="1489075" cy="1471172"/>
          </a:xfrm>
          <a:prstGeom prst="rect">
            <a:avLst/>
          </a:prstGeom>
          <a:noFill/>
          <a:ln w="9525">
            <a:noFill/>
            <a:miter lim="800000"/>
            <a:headEnd/>
            <a:tailEnd/>
          </a:ln>
        </p:spPr>
        <p:txBody>
          <a:bodyPr>
            <a:spAutoFit/>
          </a:bodyPr>
          <a:lstStyle/>
          <a:p>
            <a:pPr algn="ctr">
              <a:lnSpc>
                <a:spcPct val="110000"/>
              </a:lnSpc>
            </a:pPr>
            <a:r>
              <a:rPr lang="en-US" sz="2800" b="1">
                <a:solidFill>
                  <a:srgbClr val="000000"/>
                </a:solidFill>
                <a:latin typeface="Times New Roman" pitchFamily="18" charset="0"/>
              </a:rPr>
              <a:t>maize</a:t>
            </a:r>
          </a:p>
          <a:p>
            <a:pPr algn="ctr">
              <a:lnSpc>
                <a:spcPct val="80000"/>
              </a:lnSpc>
              <a:spcBef>
                <a:spcPct val="50000"/>
              </a:spcBef>
            </a:pPr>
            <a:r>
              <a:rPr lang="en-US" sz="2800" b="1">
                <a:solidFill>
                  <a:srgbClr val="000000"/>
                </a:solidFill>
                <a:latin typeface="Times New Roman" pitchFamily="18" charset="0"/>
              </a:rPr>
              <a:t>4,200 ybp</a:t>
            </a:r>
          </a:p>
        </p:txBody>
      </p:sp>
      <p:sp>
        <p:nvSpPr>
          <p:cNvPr id="67591"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spTree>
    <p:extLst>
      <p:ext uri="{BB962C8B-B14F-4D97-AF65-F5344CB8AC3E}">
        <p14:creationId xmlns:p14="http://schemas.microsoft.com/office/powerpoint/2010/main" val="2796644685"/>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86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686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686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686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86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86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86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8618" name="Text Box 10"/>
          <p:cNvSpPr txBox="1">
            <a:spLocks noChangeArrowheads="1"/>
          </p:cNvSpPr>
          <p:nvPr/>
        </p:nvSpPr>
        <p:spPr bwMode="auto">
          <a:xfrm>
            <a:off x="3023996" y="6401949"/>
            <a:ext cx="3082895" cy="215444"/>
          </a:xfrm>
          <a:prstGeom prst="rect">
            <a:avLst/>
          </a:prstGeom>
          <a:noFill/>
          <a:ln w="9525">
            <a:noFill/>
            <a:miter lim="800000"/>
            <a:headEnd/>
            <a:tailEnd/>
          </a:ln>
        </p:spPr>
        <p:txBody>
          <a:bodyPr wrap="none">
            <a:spAutoFit/>
          </a:bodyPr>
          <a:lstStyle/>
          <a:p>
            <a:r>
              <a:rPr lang="en-US" sz="800" dirty="0">
                <a:solidFill>
                  <a:srgbClr val="000000"/>
                </a:solidFill>
                <a:hlinkClick r:id="rId3"/>
              </a:rPr>
              <a:t>www.d.umn.edu/cla/faculty/troufs/anth3618/matehuac.html#title</a:t>
            </a:r>
            <a:endParaRPr lang="en-US" sz="800" dirty="0">
              <a:solidFill>
                <a:srgbClr val="000000"/>
              </a:solidFill>
            </a:endParaRPr>
          </a:p>
        </p:txBody>
      </p:sp>
      <p:pic>
        <p:nvPicPr>
          <p:cNvPr id="68619" name="Picture 2"/>
          <p:cNvPicPr>
            <a:picLocks noChangeAspect="1" noChangeArrowheads="1"/>
          </p:cNvPicPr>
          <p:nvPr/>
        </p:nvPicPr>
        <p:blipFill>
          <a:blip r:embed="rId4" cstate="print"/>
          <a:srcRect/>
          <a:stretch>
            <a:fillRect/>
          </a:stretch>
        </p:blipFill>
        <p:spPr bwMode="auto">
          <a:xfrm>
            <a:off x="685802" y="1142998"/>
            <a:ext cx="7772400" cy="4857546"/>
          </a:xfrm>
          <a:prstGeom prst="rect">
            <a:avLst/>
          </a:prstGeom>
          <a:noFill/>
          <a:ln w="9525">
            <a:noFill/>
            <a:miter lim="800000"/>
            <a:headEnd/>
            <a:tailEnd/>
          </a:ln>
        </p:spPr>
      </p:pic>
    </p:spTree>
    <p:extLst>
      <p:ext uri="{BB962C8B-B14F-4D97-AF65-F5344CB8AC3E}">
        <p14:creationId xmlns:p14="http://schemas.microsoft.com/office/powerpoint/2010/main" val="79472828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9634"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9635"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69636"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696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69638"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9639"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9640"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9641"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9642" name="Text Box 10"/>
          <p:cNvSpPr txBox="1">
            <a:spLocks noChangeArrowheads="1"/>
          </p:cNvSpPr>
          <p:nvPr/>
        </p:nvSpPr>
        <p:spPr bwMode="auto">
          <a:xfrm>
            <a:off x="3023996" y="6401949"/>
            <a:ext cx="3082895" cy="215444"/>
          </a:xfrm>
          <a:prstGeom prst="rect">
            <a:avLst/>
          </a:prstGeom>
          <a:noFill/>
          <a:ln w="9525">
            <a:noFill/>
            <a:miter lim="800000"/>
            <a:headEnd/>
            <a:tailEnd/>
          </a:ln>
        </p:spPr>
        <p:txBody>
          <a:bodyPr wrap="none">
            <a:spAutoFit/>
          </a:bodyPr>
          <a:lstStyle/>
          <a:p>
            <a:r>
              <a:rPr lang="en-US" sz="800" dirty="0">
                <a:solidFill>
                  <a:srgbClr val="000000"/>
                </a:solidFill>
                <a:hlinkClick r:id="rId3"/>
              </a:rPr>
              <a:t>www.d.umn.edu/cla/faculty/troufs/anth3618/matehuac.html#title</a:t>
            </a:r>
            <a:endParaRPr lang="en-US" sz="800" dirty="0">
              <a:solidFill>
                <a:srgbClr val="000000"/>
              </a:solidFill>
            </a:endParaRPr>
          </a:p>
        </p:txBody>
      </p:sp>
      <p:pic>
        <p:nvPicPr>
          <p:cNvPr id="69643" name="Picture 2"/>
          <p:cNvPicPr>
            <a:picLocks noChangeAspect="1" noChangeArrowheads="1"/>
          </p:cNvPicPr>
          <p:nvPr/>
        </p:nvPicPr>
        <p:blipFill>
          <a:blip r:embed="rId4" cstate="print"/>
          <a:srcRect/>
          <a:stretch>
            <a:fillRect/>
          </a:stretch>
        </p:blipFill>
        <p:spPr bwMode="auto">
          <a:xfrm>
            <a:off x="689430" y="1142998"/>
            <a:ext cx="7772400" cy="4857546"/>
          </a:xfrm>
          <a:prstGeom prst="rect">
            <a:avLst/>
          </a:prstGeom>
          <a:noFill/>
          <a:ln w="9525">
            <a:noFill/>
            <a:miter lim="800000"/>
            <a:headEnd/>
            <a:tailEnd/>
          </a:ln>
        </p:spPr>
      </p:pic>
    </p:spTree>
    <p:extLst>
      <p:ext uri="{BB962C8B-B14F-4D97-AF65-F5344CB8AC3E}">
        <p14:creationId xmlns:p14="http://schemas.microsoft.com/office/powerpoint/2010/main" val="3279414284"/>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ext Box 2"/>
          <p:cNvSpPr txBox="1">
            <a:spLocks noChangeArrowheads="1"/>
          </p:cNvSpPr>
          <p:nvPr/>
        </p:nvSpPr>
        <p:spPr bwMode="auto">
          <a:xfrm>
            <a:off x="1798902" y="6372226"/>
            <a:ext cx="5644623" cy="369332"/>
          </a:xfrm>
          <a:prstGeom prst="rect">
            <a:avLst/>
          </a:prstGeom>
          <a:noFill/>
          <a:ln w="9525">
            <a:noFill/>
            <a:miter lim="800000"/>
            <a:headEnd/>
            <a:tailEnd/>
          </a:ln>
        </p:spPr>
        <p:txBody>
          <a:bodyPr wrap="none">
            <a:spAutoFit/>
          </a:bodyPr>
          <a:lstStyle/>
          <a:p>
            <a:pPr algn="ctr">
              <a:lnSpc>
                <a:spcPct val="150000"/>
              </a:lnSpc>
            </a:pPr>
            <a:r>
              <a:rPr lang="en-US" sz="1200" i="1" dirty="0">
                <a:solidFill>
                  <a:srgbClr val="000000"/>
                </a:solidFill>
                <a:latin typeface="Verdana" pitchFamily="34" charset="0"/>
              </a:rPr>
              <a:t>Understanding Physical Anthropology and Archaeology, </a:t>
            </a:r>
            <a:r>
              <a:rPr lang="en-US" sz="1200" i="1" dirty="0" smtClean="0">
                <a:solidFill>
                  <a:srgbClr val="000000"/>
                </a:solidFill>
                <a:latin typeface="Verdana" pitchFamily="34" charset="0"/>
              </a:rPr>
              <a:t>9</a:t>
            </a:r>
            <a:r>
              <a:rPr lang="en-US" sz="1200" i="1" baseline="30000" dirty="0" smtClean="0">
                <a:solidFill>
                  <a:srgbClr val="000000"/>
                </a:solidFill>
                <a:latin typeface="Verdana" pitchFamily="34" charset="0"/>
              </a:rPr>
              <a:t>th</a:t>
            </a:r>
            <a:r>
              <a:rPr lang="en-US" sz="1200" i="1" dirty="0" smtClean="0">
                <a:solidFill>
                  <a:srgbClr val="000000"/>
                </a:solidFill>
                <a:latin typeface="Verdana" pitchFamily="34" charset="0"/>
              </a:rPr>
              <a:t> </a:t>
            </a:r>
            <a:r>
              <a:rPr lang="en-US" sz="1200" i="1" dirty="0">
                <a:solidFill>
                  <a:srgbClr val="000000"/>
                </a:solidFill>
                <a:latin typeface="Verdana" pitchFamily="34" charset="0"/>
              </a:rPr>
              <a:t>Ed.</a:t>
            </a:r>
            <a:r>
              <a:rPr lang="en-US" sz="1200" dirty="0">
                <a:solidFill>
                  <a:srgbClr val="000000"/>
                </a:solidFill>
                <a:latin typeface="Verdana" pitchFamily="34" charset="0"/>
              </a:rPr>
              <a:t>, p. </a:t>
            </a:r>
            <a:r>
              <a:rPr lang="en-US" sz="1200" dirty="0" smtClean="0">
                <a:solidFill>
                  <a:srgbClr val="000000"/>
                </a:solidFill>
                <a:latin typeface="Verdana" pitchFamily="34" charset="0"/>
              </a:rPr>
              <a:t>333</a:t>
            </a:r>
            <a:endParaRPr lang="en-US" sz="1200" dirty="0">
              <a:solidFill>
                <a:srgbClr val="000000"/>
              </a:solidFill>
              <a:latin typeface="Verdana" pitchFamily="34" charset="0"/>
            </a:endParaRPr>
          </a:p>
        </p:txBody>
      </p:sp>
      <p:sp>
        <p:nvSpPr>
          <p:cNvPr id="369666" name="Text Box 3"/>
          <p:cNvSpPr txBox="1">
            <a:spLocks noChangeArrowheads="1"/>
          </p:cNvSpPr>
          <p:nvPr/>
        </p:nvSpPr>
        <p:spPr bwMode="auto">
          <a:xfrm>
            <a:off x="2135448" y="5943600"/>
            <a:ext cx="5003293" cy="397032"/>
          </a:xfrm>
          <a:prstGeom prst="rect">
            <a:avLst/>
          </a:prstGeom>
          <a:noFill/>
          <a:ln w="9525">
            <a:noFill/>
            <a:miter lim="800000"/>
            <a:headEnd/>
            <a:tailEnd/>
          </a:ln>
        </p:spPr>
        <p:txBody>
          <a:bodyPr wrap="none">
            <a:spAutoFit/>
          </a:bodyPr>
          <a:lstStyle/>
          <a:p>
            <a:pPr algn="ctr">
              <a:lnSpc>
                <a:spcPct val="110000"/>
              </a:lnSpc>
            </a:pPr>
            <a:r>
              <a:rPr lang="en-US" b="1" dirty="0">
                <a:solidFill>
                  <a:srgbClr val="000000"/>
                </a:solidFill>
                <a:latin typeface="Verdana" pitchFamily="34" charset="0"/>
              </a:rPr>
              <a:t>Time line for Ch. 14  Food </a:t>
            </a:r>
            <a:r>
              <a:rPr lang="en-US" b="1" dirty="0" smtClean="0">
                <a:solidFill>
                  <a:srgbClr val="000000"/>
                </a:solidFill>
                <a:latin typeface="Verdana" pitchFamily="34" charset="0"/>
              </a:rPr>
              <a:t>Production</a:t>
            </a:r>
            <a:endParaRPr lang="en-US" b="1" dirty="0">
              <a:solidFill>
                <a:srgbClr val="000000"/>
              </a:solidFill>
              <a:latin typeface="Verdana" pitchFamily="34" charset="0"/>
            </a:endParaRPr>
          </a:p>
        </p:txBody>
      </p:sp>
      <p:sp>
        <p:nvSpPr>
          <p:cNvPr id="369667" name="Text Box 4"/>
          <p:cNvSpPr txBox="1">
            <a:spLocks noChangeArrowheads="1"/>
          </p:cNvSpPr>
          <p:nvPr/>
        </p:nvSpPr>
        <p:spPr bwMode="auto">
          <a:xfrm>
            <a:off x="2862264" y="509588"/>
            <a:ext cx="1560042" cy="523220"/>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rPr>
              <a:t>Neolithic</a:t>
            </a:r>
          </a:p>
        </p:txBody>
      </p:sp>
      <p:pic>
        <p:nvPicPr>
          <p:cNvPr id="484357" name="Picture 5" descr="Turn81601"/>
          <p:cNvPicPr>
            <a:picLocks noChangeAspect="1" noChangeArrowheads="1"/>
          </p:cNvPicPr>
          <p:nvPr/>
        </p:nvPicPr>
        <p:blipFill>
          <a:blip r:embed="rId3" cstate="print"/>
          <a:srcRect/>
          <a:stretch>
            <a:fillRect/>
          </a:stretch>
        </p:blipFill>
        <p:spPr bwMode="auto">
          <a:xfrm>
            <a:off x="1658959" y="228600"/>
            <a:ext cx="5921375" cy="5627688"/>
          </a:xfrm>
          <a:prstGeom prst="rect">
            <a:avLst/>
          </a:prstGeom>
          <a:gradFill rotWithShape="1">
            <a:gsLst>
              <a:gs pos="0">
                <a:schemeClr val="bg2">
                  <a:alpha val="10001"/>
                </a:schemeClr>
              </a:gs>
              <a:gs pos="100000">
                <a:schemeClr val="bg2">
                  <a:gamma/>
                  <a:shade val="46275"/>
                  <a:invGamma/>
                </a:schemeClr>
              </a:gs>
            </a:gsLst>
            <a:lin ang="5400000" scaled="1"/>
          </a:gradFill>
        </p:spPr>
      </p:pic>
      <p:sp>
        <p:nvSpPr>
          <p:cNvPr id="369669" name="Oval 9"/>
          <p:cNvSpPr>
            <a:spLocks noChangeArrowheads="1"/>
          </p:cNvSpPr>
          <p:nvPr/>
        </p:nvSpPr>
        <p:spPr bwMode="auto">
          <a:xfrm>
            <a:off x="2755900" y="517567"/>
            <a:ext cx="2814638" cy="519351"/>
          </a:xfrm>
          <a:prstGeom prst="ellipse">
            <a:avLst/>
          </a:prstGeom>
          <a:noFill/>
          <a:ln w="101600" algn="ctr">
            <a:solidFill>
              <a:srgbClr val="FFC000"/>
            </a:solidFill>
            <a:round/>
            <a:headEnd/>
            <a:tailEnd/>
          </a:ln>
        </p:spPr>
        <p:txBody>
          <a:bodyPr>
            <a:spAutoFit/>
          </a:bodyPr>
          <a:lstStyle/>
          <a:p>
            <a:endParaRPr lang="en-US">
              <a:solidFill>
                <a:srgbClr val="000000"/>
              </a:solidFill>
              <a:latin typeface="Arial" charset="0"/>
            </a:endParaRPr>
          </a:p>
        </p:txBody>
      </p:sp>
    </p:spTree>
    <p:extLst>
      <p:ext uri="{BB962C8B-B14F-4D97-AF65-F5344CB8AC3E}">
        <p14:creationId xmlns:p14="http://schemas.microsoft.com/office/powerpoint/2010/main" val="414739530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61017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0723" name="AutoShape 3"/>
          <p:cNvSpPr>
            <a:spLocks noChangeArrowheads="1"/>
          </p:cNvSpPr>
          <p:nvPr/>
        </p:nvSpPr>
        <p:spPr bwMode="auto">
          <a:xfrm>
            <a:off x="2533653" y="3943428"/>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30724" name="AutoShape 4"/>
          <p:cNvSpPr>
            <a:spLocks noChangeArrowheads="1"/>
          </p:cNvSpPr>
          <p:nvPr/>
        </p:nvSpPr>
        <p:spPr bwMode="auto">
          <a:xfrm flipV="1">
            <a:off x="1847852" y="4867353"/>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3072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30726" name="AutoShape 6"/>
          <p:cNvSpPr>
            <a:spLocks noChangeArrowheads="1"/>
          </p:cNvSpPr>
          <p:nvPr/>
        </p:nvSpPr>
        <p:spPr bwMode="auto">
          <a:xfrm>
            <a:off x="2495550" y="461017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0727" name="AutoShape 7"/>
          <p:cNvSpPr>
            <a:spLocks noChangeArrowheads="1"/>
          </p:cNvSpPr>
          <p:nvPr/>
        </p:nvSpPr>
        <p:spPr bwMode="auto">
          <a:xfrm>
            <a:off x="3181350" y="501022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0728" name="AutoShape 8"/>
          <p:cNvSpPr>
            <a:spLocks noChangeArrowheads="1"/>
          </p:cNvSpPr>
          <p:nvPr/>
        </p:nvSpPr>
        <p:spPr bwMode="auto">
          <a:xfrm>
            <a:off x="3238501" y="529597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0729" name="AutoShape 9"/>
          <p:cNvSpPr>
            <a:spLocks noChangeArrowheads="1"/>
          </p:cNvSpPr>
          <p:nvPr/>
        </p:nvSpPr>
        <p:spPr bwMode="auto">
          <a:xfrm>
            <a:off x="2724150" y="533407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5" name="Rectangle 3"/>
          <p:cNvSpPr>
            <a:spLocks noChangeArrowheads="1"/>
          </p:cNvSpPr>
          <p:nvPr/>
        </p:nvSpPr>
        <p:spPr bwMode="auto">
          <a:xfrm>
            <a:off x="1117600" y="634675"/>
            <a:ext cx="6908800" cy="400110"/>
          </a:xfrm>
          <a:prstGeom prst="rect">
            <a:avLst/>
          </a:prstGeom>
          <a:noFill/>
          <a:ln w="28575">
            <a:noFill/>
            <a:miter lim="800000"/>
            <a:headEnd/>
            <a:tailEnd/>
          </a:ln>
        </p:spPr>
        <p:txBody>
          <a:bodyPr wrap="square" anchor="ctr">
            <a:spAutoFit/>
          </a:bodyPr>
          <a:lstStyle/>
          <a:p>
            <a:pPr algn="ctr" eaLnBrk="0" hangingPunct="0"/>
            <a:r>
              <a:rPr kumimoji="1" lang="en-US" sz="2000" b="1" dirty="0" smtClean="0">
                <a:solidFill>
                  <a:srgbClr val="FFFFFF"/>
                </a:solidFill>
                <a:latin typeface="Arial" charset="0"/>
              </a:rPr>
              <a:t>And you’ve seen these fields with your term project  . . . </a:t>
            </a:r>
            <a:endParaRPr kumimoji="1" lang="en-US" sz="2000" b="1" dirty="0">
              <a:solidFill>
                <a:srgbClr val="FFFFFF"/>
              </a:solidFill>
              <a:latin typeface="Arial" charset="0"/>
            </a:endParaRPr>
          </a:p>
        </p:txBody>
      </p:sp>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1155735"/>
            <a:ext cx="6908800" cy="509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260268"/>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ext Box 2"/>
          <p:cNvSpPr txBox="1">
            <a:spLocks noChangeArrowheads="1"/>
          </p:cNvSpPr>
          <p:nvPr/>
        </p:nvSpPr>
        <p:spPr bwMode="auto">
          <a:xfrm>
            <a:off x="1798902" y="6372226"/>
            <a:ext cx="5644623" cy="369332"/>
          </a:xfrm>
          <a:prstGeom prst="rect">
            <a:avLst/>
          </a:prstGeom>
          <a:noFill/>
          <a:ln w="9525">
            <a:noFill/>
            <a:miter lim="800000"/>
            <a:headEnd/>
            <a:tailEnd/>
          </a:ln>
        </p:spPr>
        <p:txBody>
          <a:bodyPr wrap="none">
            <a:spAutoFit/>
          </a:bodyPr>
          <a:lstStyle/>
          <a:p>
            <a:pPr algn="ctr">
              <a:lnSpc>
                <a:spcPct val="150000"/>
              </a:lnSpc>
            </a:pPr>
            <a:r>
              <a:rPr lang="en-US" sz="1200" i="1" dirty="0">
                <a:solidFill>
                  <a:srgbClr val="000000"/>
                </a:solidFill>
                <a:latin typeface="Verdana" pitchFamily="34" charset="0"/>
              </a:rPr>
              <a:t>Understanding Physical Anthropology and Archaeology, </a:t>
            </a:r>
            <a:r>
              <a:rPr lang="en-US" sz="1200" i="1" dirty="0" smtClean="0">
                <a:solidFill>
                  <a:srgbClr val="000000"/>
                </a:solidFill>
                <a:latin typeface="Verdana" pitchFamily="34" charset="0"/>
              </a:rPr>
              <a:t>9</a:t>
            </a:r>
            <a:r>
              <a:rPr lang="en-US" sz="1200" i="1" baseline="30000" dirty="0" smtClean="0">
                <a:solidFill>
                  <a:srgbClr val="000000"/>
                </a:solidFill>
                <a:latin typeface="Verdana" pitchFamily="34" charset="0"/>
              </a:rPr>
              <a:t>th</a:t>
            </a:r>
            <a:r>
              <a:rPr lang="en-US" sz="1200" i="1" dirty="0" smtClean="0">
                <a:solidFill>
                  <a:srgbClr val="000000"/>
                </a:solidFill>
                <a:latin typeface="Verdana" pitchFamily="34" charset="0"/>
              </a:rPr>
              <a:t> </a:t>
            </a:r>
            <a:r>
              <a:rPr lang="en-US" sz="1200" i="1" dirty="0">
                <a:solidFill>
                  <a:srgbClr val="000000"/>
                </a:solidFill>
                <a:latin typeface="Verdana" pitchFamily="34" charset="0"/>
              </a:rPr>
              <a:t>Ed.</a:t>
            </a:r>
            <a:r>
              <a:rPr lang="en-US" sz="1200" dirty="0">
                <a:solidFill>
                  <a:srgbClr val="000000"/>
                </a:solidFill>
                <a:latin typeface="Verdana" pitchFamily="34" charset="0"/>
              </a:rPr>
              <a:t>, p. </a:t>
            </a:r>
            <a:r>
              <a:rPr lang="en-US" sz="1200" dirty="0" smtClean="0">
                <a:solidFill>
                  <a:srgbClr val="000000"/>
                </a:solidFill>
                <a:latin typeface="Verdana" pitchFamily="34" charset="0"/>
              </a:rPr>
              <a:t>333</a:t>
            </a:r>
            <a:endParaRPr lang="en-US" sz="1200" dirty="0">
              <a:solidFill>
                <a:srgbClr val="000000"/>
              </a:solidFill>
              <a:latin typeface="Verdana" pitchFamily="34" charset="0"/>
            </a:endParaRPr>
          </a:p>
        </p:txBody>
      </p:sp>
      <p:sp>
        <p:nvSpPr>
          <p:cNvPr id="369666" name="Text Box 3"/>
          <p:cNvSpPr txBox="1">
            <a:spLocks noChangeArrowheads="1"/>
          </p:cNvSpPr>
          <p:nvPr/>
        </p:nvSpPr>
        <p:spPr bwMode="auto">
          <a:xfrm>
            <a:off x="2093767" y="5943600"/>
            <a:ext cx="5086650" cy="397032"/>
          </a:xfrm>
          <a:prstGeom prst="rect">
            <a:avLst/>
          </a:prstGeom>
          <a:noFill/>
          <a:ln w="9525">
            <a:noFill/>
            <a:miter lim="800000"/>
            <a:headEnd/>
            <a:tailEnd/>
          </a:ln>
        </p:spPr>
        <p:txBody>
          <a:bodyPr wrap="none">
            <a:spAutoFit/>
          </a:bodyPr>
          <a:lstStyle/>
          <a:p>
            <a:pPr algn="ctr">
              <a:lnSpc>
                <a:spcPct val="110000"/>
              </a:lnSpc>
            </a:pPr>
            <a:r>
              <a:rPr lang="en-US" b="1">
                <a:solidFill>
                  <a:srgbClr val="000000"/>
                </a:solidFill>
                <a:latin typeface="Verdana" pitchFamily="34" charset="0"/>
              </a:rPr>
              <a:t>Time line for Ch. 14  Food Production.</a:t>
            </a:r>
          </a:p>
        </p:txBody>
      </p:sp>
      <p:sp>
        <p:nvSpPr>
          <p:cNvPr id="369667" name="Text Box 4"/>
          <p:cNvSpPr txBox="1">
            <a:spLocks noChangeArrowheads="1"/>
          </p:cNvSpPr>
          <p:nvPr/>
        </p:nvSpPr>
        <p:spPr bwMode="auto">
          <a:xfrm>
            <a:off x="2862264" y="509588"/>
            <a:ext cx="1560042" cy="523220"/>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rPr>
              <a:t>Neolithic</a:t>
            </a:r>
          </a:p>
        </p:txBody>
      </p:sp>
      <p:pic>
        <p:nvPicPr>
          <p:cNvPr id="484357" name="Picture 5" descr="Turn81601"/>
          <p:cNvPicPr>
            <a:picLocks noChangeAspect="1" noChangeArrowheads="1"/>
          </p:cNvPicPr>
          <p:nvPr/>
        </p:nvPicPr>
        <p:blipFill>
          <a:blip r:embed="rId3" cstate="print"/>
          <a:srcRect/>
          <a:stretch>
            <a:fillRect/>
          </a:stretch>
        </p:blipFill>
        <p:spPr bwMode="auto">
          <a:xfrm>
            <a:off x="1658959" y="228600"/>
            <a:ext cx="5921375" cy="5627688"/>
          </a:xfrm>
          <a:prstGeom prst="rect">
            <a:avLst/>
          </a:prstGeom>
          <a:gradFill rotWithShape="1">
            <a:gsLst>
              <a:gs pos="0">
                <a:schemeClr val="bg2">
                  <a:alpha val="10001"/>
                </a:schemeClr>
              </a:gs>
              <a:gs pos="100000">
                <a:schemeClr val="bg2">
                  <a:gamma/>
                  <a:shade val="46275"/>
                  <a:invGamma/>
                </a:schemeClr>
              </a:gs>
            </a:gsLst>
            <a:lin ang="5400000" scaled="1"/>
          </a:gradFill>
        </p:spPr>
      </p:pic>
      <p:sp>
        <p:nvSpPr>
          <p:cNvPr id="369669" name="Oval 9"/>
          <p:cNvSpPr>
            <a:spLocks noChangeArrowheads="1"/>
          </p:cNvSpPr>
          <p:nvPr/>
        </p:nvSpPr>
        <p:spPr bwMode="auto">
          <a:xfrm>
            <a:off x="2755900" y="517567"/>
            <a:ext cx="2814638" cy="519351"/>
          </a:xfrm>
          <a:prstGeom prst="ellipse">
            <a:avLst/>
          </a:prstGeom>
          <a:noFill/>
          <a:ln w="101600" algn="ctr">
            <a:solidFill>
              <a:srgbClr val="FFC000"/>
            </a:solidFill>
            <a:round/>
            <a:headEnd/>
            <a:tailEnd/>
          </a:ln>
        </p:spPr>
        <p:txBody>
          <a:bodyPr>
            <a:spAutoFit/>
          </a:bodyPr>
          <a:lstStyle/>
          <a:p>
            <a:endParaRPr lang="en-US">
              <a:solidFill>
                <a:srgbClr val="000000"/>
              </a:solidFill>
              <a:latin typeface="Arial" charset="0"/>
            </a:endParaRPr>
          </a:p>
        </p:txBody>
      </p:sp>
      <p:sp>
        <p:nvSpPr>
          <p:cNvPr id="7" name="Text Box 3"/>
          <p:cNvSpPr txBox="1">
            <a:spLocks noChangeArrowheads="1"/>
          </p:cNvSpPr>
          <p:nvPr/>
        </p:nvSpPr>
        <p:spPr bwMode="auto">
          <a:xfrm>
            <a:off x="1822230" y="1211991"/>
            <a:ext cx="5619615" cy="3600986"/>
          </a:xfrm>
          <a:prstGeom prst="rect">
            <a:avLst/>
          </a:prstGeom>
          <a:solidFill>
            <a:schemeClr val="bg1"/>
          </a:solidFill>
          <a:ln w="76200">
            <a:solidFill>
              <a:srgbClr val="FFD961"/>
            </a:solidFill>
            <a:miter lim="800000"/>
            <a:headEnd/>
            <a:tailEnd/>
          </a:ln>
        </p:spPr>
        <p:txBody>
          <a:bodyPr wrap="none" lIns="228600" tIns="228600" rIns="228600" bIns="228600">
            <a:spAutoFit/>
          </a:bodyPr>
          <a:lstStyle/>
          <a:p>
            <a:pPr algn="ctr"/>
            <a:r>
              <a:rPr lang="en-US" b="1" dirty="0" smtClean="0">
                <a:solidFill>
                  <a:srgbClr val="000000"/>
                </a:solidFill>
                <a:latin typeface="Verdana" pitchFamily="34" charset="0"/>
              </a:rPr>
              <a:t/>
            </a:r>
            <a:br>
              <a:rPr lang="en-US" b="1" dirty="0" smtClean="0">
                <a:solidFill>
                  <a:srgbClr val="000000"/>
                </a:solidFill>
                <a:latin typeface="Verdana" pitchFamily="34" charset="0"/>
              </a:rPr>
            </a:br>
            <a:r>
              <a:rPr lang="en-US" sz="2800" b="1" dirty="0" smtClean="0">
                <a:solidFill>
                  <a:srgbClr val="000000"/>
                </a:solidFill>
                <a:cs typeface="Arial" pitchFamily="34" charset="0"/>
              </a:rPr>
              <a:t>“The Neolithic Revolution”</a:t>
            </a:r>
          </a:p>
          <a:p>
            <a:pPr algn="ctr"/>
            <a:r>
              <a:rPr lang="en-US" sz="1600" dirty="0" smtClean="0">
                <a:solidFill>
                  <a:srgbClr val="000000"/>
                </a:solidFill>
                <a:cs typeface="Arial" pitchFamily="34" charset="0"/>
              </a:rPr>
              <a:t>“The New Stone Age”</a:t>
            </a:r>
          </a:p>
          <a:p>
            <a:pPr algn="ctr"/>
            <a:endParaRPr lang="en-US" sz="2800" b="1" dirty="0" smtClean="0">
              <a:solidFill>
                <a:srgbClr val="000000"/>
              </a:solidFill>
              <a:cs typeface="Arial" pitchFamily="34" charset="0"/>
            </a:endParaRPr>
          </a:p>
          <a:p>
            <a:pPr algn="ctr"/>
            <a:r>
              <a:rPr lang="en-US" sz="2000" b="1" dirty="0" smtClean="0">
                <a:solidFill>
                  <a:srgbClr val="000000"/>
                </a:solidFill>
                <a:cs typeface="Arial" pitchFamily="34" charset="0"/>
              </a:rPr>
              <a:t>in Middle America this is known as </a:t>
            </a:r>
          </a:p>
          <a:p>
            <a:pPr algn="ctr"/>
            <a:r>
              <a:rPr lang="en-US" sz="2800" b="1" dirty="0" smtClean="0">
                <a:solidFill>
                  <a:srgbClr val="000000"/>
                </a:solidFill>
                <a:cs typeface="Arial" pitchFamily="34" charset="0"/>
              </a:rPr>
              <a:t>The “Archaic”</a:t>
            </a:r>
          </a:p>
          <a:p>
            <a:pPr algn="ctr"/>
            <a:endParaRPr lang="en-US" b="1" dirty="0" smtClean="0">
              <a:solidFill>
                <a:srgbClr val="000000"/>
              </a:solidFill>
              <a:cs typeface="Arial" pitchFamily="34" charset="0"/>
            </a:endParaRPr>
          </a:p>
          <a:p>
            <a:pPr algn="ctr"/>
            <a:r>
              <a:rPr lang="en-US" sz="2000" b="1" dirty="0" smtClean="0">
                <a:solidFill>
                  <a:srgbClr val="000000"/>
                </a:solidFill>
                <a:cs typeface="Arial" pitchFamily="34" charset="0"/>
              </a:rPr>
              <a:t>and sometimes they’re all referred to as</a:t>
            </a:r>
          </a:p>
          <a:p>
            <a:pPr algn="ctr"/>
            <a:r>
              <a:rPr lang="en-US" sz="2800" b="1" dirty="0" smtClean="0">
                <a:solidFill>
                  <a:srgbClr val="000000"/>
                </a:solidFill>
                <a:cs typeface="Arial" pitchFamily="34" charset="0"/>
              </a:rPr>
              <a:t>“The Agriculture  Revolution” </a:t>
            </a:r>
          </a:p>
        </p:txBody>
      </p:sp>
    </p:spTree>
    <p:extLst>
      <p:ext uri="{BB962C8B-B14F-4D97-AF65-F5344CB8AC3E}">
        <p14:creationId xmlns:p14="http://schemas.microsoft.com/office/powerpoint/2010/main" val="14131157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8611"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68612"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686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68614"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8615"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8616"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68617"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1" name="Text Box 3"/>
          <p:cNvSpPr txBox="1">
            <a:spLocks noChangeArrowheads="1"/>
          </p:cNvSpPr>
          <p:nvPr/>
        </p:nvSpPr>
        <p:spPr bwMode="auto">
          <a:xfrm>
            <a:off x="1749660" y="1299075"/>
            <a:ext cx="5619615" cy="4308872"/>
          </a:xfrm>
          <a:prstGeom prst="rect">
            <a:avLst/>
          </a:prstGeom>
          <a:solidFill>
            <a:schemeClr val="bg1"/>
          </a:solidFill>
          <a:ln w="76200">
            <a:solidFill>
              <a:srgbClr val="FFD961"/>
            </a:solidFill>
            <a:miter lim="800000"/>
            <a:headEnd/>
            <a:tailEnd/>
          </a:ln>
        </p:spPr>
        <p:txBody>
          <a:bodyPr wrap="none" lIns="228600" tIns="228600" rIns="228600" bIns="228600">
            <a:spAutoFit/>
          </a:bodyPr>
          <a:lstStyle/>
          <a:p>
            <a:pPr algn="ctr"/>
            <a:r>
              <a:rPr lang="en-US" b="1" dirty="0" smtClean="0">
                <a:solidFill>
                  <a:srgbClr val="000000"/>
                </a:solidFill>
                <a:latin typeface="Verdana" pitchFamily="34" charset="0"/>
              </a:rPr>
              <a:t/>
            </a:r>
            <a:br>
              <a:rPr lang="en-US" b="1" dirty="0" smtClean="0">
                <a:solidFill>
                  <a:srgbClr val="000000"/>
                </a:solidFill>
                <a:latin typeface="Verdana" pitchFamily="34" charset="0"/>
              </a:rPr>
            </a:br>
            <a:r>
              <a:rPr lang="en-US" b="1" dirty="0" smtClean="0">
                <a:solidFill>
                  <a:srgbClr val="000000"/>
                </a:solidFill>
                <a:latin typeface="Verdana" pitchFamily="34" charset="0"/>
              </a:rPr>
              <a:t>REM:</a:t>
            </a:r>
          </a:p>
          <a:p>
            <a:pPr algn="ctr"/>
            <a:endParaRPr lang="en-US" sz="2800" b="1" dirty="0" smtClean="0">
              <a:solidFill>
                <a:srgbClr val="000000"/>
              </a:solidFill>
              <a:latin typeface="Verdana" pitchFamily="34" charset="0"/>
              <a:cs typeface="Arial" pitchFamily="34" charset="0"/>
            </a:endParaRPr>
          </a:p>
          <a:p>
            <a:pPr algn="ctr"/>
            <a:r>
              <a:rPr lang="en-US" sz="2800" b="1" dirty="0" smtClean="0">
                <a:solidFill>
                  <a:srgbClr val="000000"/>
                </a:solidFill>
                <a:cs typeface="Arial" pitchFamily="34" charset="0"/>
              </a:rPr>
              <a:t>“The Neolithic Revolution”</a:t>
            </a:r>
          </a:p>
          <a:p>
            <a:pPr algn="ctr"/>
            <a:r>
              <a:rPr lang="en-US" sz="1600" dirty="0" smtClean="0">
                <a:solidFill>
                  <a:srgbClr val="000000"/>
                </a:solidFill>
                <a:cs typeface="Arial" pitchFamily="34" charset="0"/>
              </a:rPr>
              <a:t>“The New Stone Age”</a:t>
            </a:r>
          </a:p>
          <a:p>
            <a:pPr algn="ctr"/>
            <a:endParaRPr lang="en-US" sz="2800" b="1" dirty="0" smtClean="0">
              <a:solidFill>
                <a:srgbClr val="000000"/>
              </a:solidFill>
              <a:cs typeface="Arial" pitchFamily="34" charset="0"/>
            </a:endParaRPr>
          </a:p>
          <a:p>
            <a:pPr algn="ctr"/>
            <a:r>
              <a:rPr lang="en-US" sz="2000" b="1" dirty="0" smtClean="0">
                <a:solidFill>
                  <a:srgbClr val="000000"/>
                </a:solidFill>
                <a:cs typeface="Arial" pitchFamily="34" charset="0"/>
              </a:rPr>
              <a:t>in Middle America this is known as </a:t>
            </a:r>
          </a:p>
          <a:p>
            <a:pPr algn="ctr"/>
            <a:r>
              <a:rPr lang="en-US" sz="2800" b="1" dirty="0" smtClean="0">
                <a:solidFill>
                  <a:srgbClr val="000000"/>
                </a:solidFill>
                <a:cs typeface="Arial" pitchFamily="34" charset="0"/>
              </a:rPr>
              <a:t>The “Archaic”</a:t>
            </a:r>
          </a:p>
          <a:p>
            <a:pPr algn="ctr"/>
            <a:endParaRPr lang="en-US" b="1" dirty="0" smtClean="0">
              <a:solidFill>
                <a:srgbClr val="000000"/>
              </a:solidFill>
              <a:cs typeface="Arial" pitchFamily="34" charset="0"/>
            </a:endParaRPr>
          </a:p>
          <a:p>
            <a:pPr algn="ctr"/>
            <a:r>
              <a:rPr lang="en-US" sz="2000" b="1" dirty="0" smtClean="0">
                <a:solidFill>
                  <a:srgbClr val="000000"/>
                </a:solidFill>
                <a:cs typeface="Arial" pitchFamily="34" charset="0"/>
              </a:rPr>
              <a:t>and sometimes they’re all referred to as</a:t>
            </a:r>
          </a:p>
          <a:p>
            <a:pPr algn="ctr"/>
            <a:r>
              <a:rPr lang="en-US" sz="2800" b="1" dirty="0" smtClean="0">
                <a:solidFill>
                  <a:srgbClr val="000000"/>
                </a:solidFill>
                <a:cs typeface="Arial" pitchFamily="34" charset="0"/>
              </a:rPr>
              <a:t>“The Agriculture  Revolution” </a:t>
            </a:r>
          </a:p>
        </p:txBody>
      </p:sp>
    </p:spTree>
    <p:extLst>
      <p:ext uri="{BB962C8B-B14F-4D97-AF65-F5344CB8AC3E}">
        <p14:creationId xmlns:p14="http://schemas.microsoft.com/office/powerpoint/2010/main" val="261100151"/>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742573" y="6285142"/>
            <a:ext cx="5644623" cy="369332"/>
          </a:xfrm>
          <a:prstGeom prst="rect">
            <a:avLst/>
          </a:prstGeom>
          <a:noFill/>
          <a:ln w="9525">
            <a:noFill/>
            <a:miter lim="800000"/>
            <a:headEnd/>
            <a:tailEnd/>
          </a:ln>
        </p:spPr>
        <p:txBody>
          <a:bodyPr wrap="none">
            <a:spAutoFit/>
          </a:bodyPr>
          <a:lstStyle/>
          <a:p>
            <a:pPr algn="ctr">
              <a:lnSpc>
                <a:spcPct val="150000"/>
              </a:lnSpc>
            </a:pPr>
            <a:r>
              <a:rPr lang="en-US" sz="1200" i="1" dirty="0">
                <a:solidFill>
                  <a:srgbClr val="000000"/>
                </a:solidFill>
                <a:latin typeface="Verdana" pitchFamily="34" charset="0"/>
              </a:rPr>
              <a:t>Understanding Physical Anthropology and Archaeology, 9</a:t>
            </a:r>
            <a:r>
              <a:rPr lang="en-US" sz="1200" i="1" baseline="30000" dirty="0">
                <a:solidFill>
                  <a:srgbClr val="000000"/>
                </a:solidFill>
                <a:latin typeface="Verdana" pitchFamily="34" charset="0"/>
              </a:rPr>
              <a:t>th</a:t>
            </a:r>
            <a:r>
              <a:rPr lang="en-US" sz="1200" i="1" dirty="0">
                <a:solidFill>
                  <a:srgbClr val="000000"/>
                </a:solidFill>
                <a:latin typeface="Verdana" pitchFamily="34" charset="0"/>
              </a:rPr>
              <a:t> Ed.</a:t>
            </a:r>
            <a:r>
              <a:rPr lang="en-US" sz="1200" dirty="0">
                <a:solidFill>
                  <a:srgbClr val="000000"/>
                </a:solidFill>
                <a:latin typeface="Verdana" pitchFamily="34" charset="0"/>
              </a:rPr>
              <a:t>, p. </a:t>
            </a:r>
            <a:r>
              <a:rPr lang="en-US" sz="1200" dirty="0" smtClean="0">
                <a:solidFill>
                  <a:srgbClr val="000000"/>
                </a:solidFill>
                <a:latin typeface="Verdana" pitchFamily="34" charset="0"/>
              </a:rPr>
              <a:t>333</a:t>
            </a:r>
            <a:endParaRPr lang="en-US" sz="1200" dirty="0">
              <a:solidFill>
                <a:srgbClr val="000000"/>
              </a:solidFill>
              <a:latin typeface="Verdana" pitchFamily="34" charset="0"/>
            </a:endParaRPr>
          </a:p>
        </p:txBody>
      </p:sp>
      <p:sp>
        <p:nvSpPr>
          <p:cNvPr id="72707" name="Text Box 3"/>
          <p:cNvSpPr txBox="1">
            <a:spLocks noChangeArrowheads="1"/>
          </p:cNvSpPr>
          <p:nvPr/>
        </p:nvSpPr>
        <p:spPr bwMode="auto">
          <a:xfrm>
            <a:off x="2072356" y="5871031"/>
            <a:ext cx="5003293" cy="397032"/>
          </a:xfrm>
          <a:prstGeom prst="rect">
            <a:avLst/>
          </a:prstGeom>
          <a:noFill/>
          <a:ln w="9525">
            <a:noFill/>
            <a:miter lim="800000"/>
            <a:headEnd/>
            <a:tailEnd/>
          </a:ln>
        </p:spPr>
        <p:txBody>
          <a:bodyPr wrap="none">
            <a:spAutoFit/>
          </a:bodyPr>
          <a:lstStyle/>
          <a:p>
            <a:pPr algn="ctr">
              <a:lnSpc>
                <a:spcPct val="110000"/>
              </a:lnSpc>
            </a:pPr>
            <a:r>
              <a:rPr lang="en-US" b="1" dirty="0">
                <a:solidFill>
                  <a:srgbClr val="000000"/>
                </a:solidFill>
                <a:latin typeface="Verdana" pitchFamily="34" charset="0"/>
              </a:rPr>
              <a:t>Time line for Ch. 14  Food </a:t>
            </a:r>
            <a:r>
              <a:rPr lang="en-US" b="1" dirty="0" smtClean="0">
                <a:solidFill>
                  <a:srgbClr val="000000"/>
                </a:solidFill>
                <a:latin typeface="Verdana" pitchFamily="34" charset="0"/>
              </a:rPr>
              <a:t>Production</a:t>
            </a:r>
            <a:endParaRPr lang="en-US" b="1" dirty="0">
              <a:solidFill>
                <a:srgbClr val="000000"/>
              </a:solidFill>
              <a:latin typeface="Verdana" pitchFamily="34" charset="0"/>
            </a:endParaRPr>
          </a:p>
        </p:txBody>
      </p:sp>
      <p:sp>
        <p:nvSpPr>
          <p:cNvPr id="72708" name="Text Box 4"/>
          <p:cNvSpPr txBox="1">
            <a:spLocks noChangeArrowheads="1"/>
          </p:cNvSpPr>
          <p:nvPr/>
        </p:nvSpPr>
        <p:spPr bwMode="auto">
          <a:xfrm>
            <a:off x="2862264" y="509588"/>
            <a:ext cx="1560042" cy="523220"/>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rPr>
              <a:t>Neolithic</a:t>
            </a:r>
          </a:p>
        </p:txBody>
      </p:sp>
      <p:pic>
        <p:nvPicPr>
          <p:cNvPr id="484357" name="Picture 5" descr="Turn81601"/>
          <p:cNvPicPr>
            <a:picLocks noChangeAspect="1" noChangeArrowheads="1"/>
          </p:cNvPicPr>
          <p:nvPr/>
        </p:nvPicPr>
        <p:blipFill>
          <a:blip r:embed="rId3" cstate="print"/>
          <a:srcRect/>
          <a:stretch>
            <a:fillRect/>
          </a:stretch>
        </p:blipFill>
        <p:spPr bwMode="auto">
          <a:xfrm>
            <a:off x="1658970" y="228600"/>
            <a:ext cx="5921375" cy="5627688"/>
          </a:xfrm>
          <a:prstGeom prst="rect">
            <a:avLst/>
          </a:prstGeom>
          <a:gradFill rotWithShape="1">
            <a:gsLst>
              <a:gs pos="0">
                <a:schemeClr val="bg2">
                  <a:alpha val="10001"/>
                </a:schemeClr>
              </a:gs>
              <a:gs pos="100000">
                <a:schemeClr val="bg2">
                  <a:gamma/>
                  <a:shade val="46275"/>
                  <a:invGamma/>
                </a:schemeClr>
              </a:gs>
            </a:gsLst>
            <a:lin ang="5400000" scaled="1"/>
          </a:gradFill>
          <a:ln>
            <a:solidFill>
              <a:srgbClr val="FFC000"/>
            </a:solidFill>
          </a:ln>
        </p:spPr>
      </p:pic>
      <p:sp>
        <p:nvSpPr>
          <p:cNvPr id="72710" name="Oval 8"/>
          <p:cNvSpPr>
            <a:spLocks noChangeArrowheads="1"/>
          </p:cNvSpPr>
          <p:nvPr/>
        </p:nvSpPr>
        <p:spPr bwMode="auto">
          <a:xfrm>
            <a:off x="3055940" y="3179671"/>
            <a:ext cx="1419225" cy="760383"/>
          </a:xfrm>
          <a:prstGeom prst="ellipse">
            <a:avLst/>
          </a:prstGeom>
          <a:noFill/>
          <a:ln w="101600" algn="ctr">
            <a:solidFill>
              <a:srgbClr val="FFC000"/>
            </a:solidFill>
            <a:round/>
            <a:headEnd/>
            <a:tailEnd/>
          </a:ln>
        </p:spPr>
        <p:txBody>
          <a:bodyPr>
            <a:spAutoFit/>
          </a:bodyPr>
          <a:lstStyle/>
          <a:p>
            <a:endParaRPr lang="en-US">
              <a:solidFill>
                <a:srgbClr val="000000"/>
              </a:solidFill>
            </a:endParaRPr>
          </a:p>
        </p:txBody>
      </p:sp>
    </p:spTree>
    <p:extLst>
      <p:ext uri="{BB962C8B-B14F-4D97-AF65-F5344CB8AC3E}">
        <p14:creationId xmlns:p14="http://schemas.microsoft.com/office/powerpoint/2010/main" val="494312004"/>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92"/>
            <a:ext cx="7639045" cy="3715504"/>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FontTx/>
              <a:buAutoNum type="arabicPeriod" startAt="2"/>
              <a:tabLst>
                <a:tab pos="0" algn="l"/>
                <a:tab pos="457200" algn="l"/>
              </a:tabLst>
            </a:pPr>
            <a:r>
              <a:rPr lang="en-US" sz="4000" b="1" dirty="0" smtClean="0">
                <a:solidFill>
                  <a:srgbClr val="000000"/>
                </a:solidFill>
              </a:rPr>
              <a:t>comparative method</a:t>
            </a:r>
            <a:r>
              <a:rPr lang="en-US" sz="4000" dirty="0" smtClean="0">
                <a:solidFill>
                  <a:srgbClr val="000000"/>
                </a:solidFill>
              </a:rPr>
              <a:t> </a:t>
            </a:r>
            <a:br>
              <a:rPr lang="en-US" sz="4000" dirty="0" smtClean="0">
                <a:solidFill>
                  <a:srgbClr val="000000"/>
                </a:solidFill>
              </a:rPr>
            </a:br>
            <a:r>
              <a:rPr lang="en-US" dirty="0" smtClean="0">
                <a:solidFill>
                  <a:srgbClr val="000000"/>
                </a:solidFill>
              </a:rPr>
              <a:t>as major approach</a:t>
            </a:r>
            <a:br>
              <a:rPr lang="en-US" dirty="0" smtClean="0">
                <a:solidFill>
                  <a:srgbClr val="000000"/>
                </a:solidFill>
              </a:rPr>
            </a:br>
            <a:r>
              <a:rPr lang="en-US" dirty="0" smtClean="0">
                <a:solidFill>
                  <a:srgbClr val="000000"/>
                </a:solidFill>
              </a:rPr>
              <a:t>development and structure</a:t>
            </a:r>
            <a:endParaRPr lang="en-US" sz="4000" dirty="0" smtClean="0">
              <a:solidFill>
                <a:srgbClr val="000000"/>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
        <p:nvSpPr>
          <p:cNvPr id="4" name="TextBox 3"/>
          <p:cNvSpPr txBox="1">
            <a:spLocks noChangeArrowheads="1"/>
          </p:cNvSpPr>
          <p:nvPr/>
        </p:nvSpPr>
        <p:spPr bwMode="auto">
          <a:xfrm>
            <a:off x="914663" y="5500689"/>
            <a:ext cx="7315200" cy="954107"/>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solidFill>
                  <a:srgbClr val="000000"/>
                </a:solidFill>
              </a:rPr>
              <a:t>another e.g. . . .</a:t>
            </a:r>
            <a:endParaRPr lang="en-US" sz="3200" b="1" dirty="0">
              <a:solidFill>
                <a:srgbClr val="000000"/>
              </a:solidFill>
            </a:endParaRPr>
          </a:p>
        </p:txBody>
      </p:sp>
    </p:spTree>
    <p:extLst>
      <p:ext uri="{BB962C8B-B14F-4D97-AF65-F5344CB8AC3E}">
        <p14:creationId xmlns:p14="http://schemas.microsoft.com/office/powerpoint/2010/main" val="296857150"/>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916462" y="6395599"/>
            <a:ext cx="330571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2"/>
              </a:rPr>
              <a:t>www.d.umn.edu/cla/faculty/troufs/anth3618/video/Collapse.html#title</a:t>
            </a:r>
            <a:endParaRPr kumimoji="1" lang="en-US" sz="800" dirty="0">
              <a:solidFill>
                <a:srgbClr val="FFFFFF"/>
              </a:solidFill>
            </a:endParaRPr>
          </a:p>
        </p:txBody>
      </p:sp>
      <p:pic>
        <p:nvPicPr>
          <p:cNvPr id="76803" name="Picture 2"/>
          <p:cNvPicPr>
            <a:picLocks noChangeAspect="1" noChangeArrowheads="1"/>
          </p:cNvPicPr>
          <p:nvPr/>
        </p:nvPicPr>
        <p:blipFill>
          <a:blip r:embed="rId3" cstate="print"/>
          <a:srcRect/>
          <a:stretch>
            <a:fillRect/>
          </a:stretch>
        </p:blipFill>
        <p:spPr bwMode="auto">
          <a:xfrm>
            <a:off x="668340" y="1146181"/>
            <a:ext cx="7772400" cy="4858563"/>
          </a:xfrm>
          <a:prstGeom prst="rect">
            <a:avLst/>
          </a:prstGeom>
          <a:noFill/>
          <a:ln w="9525">
            <a:noFill/>
            <a:miter lim="800000"/>
            <a:headEnd/>
            <a:tailEnd/>
          </a:ln>
        </p:spPr>
      </p:pic>
      <p:sp>
        <p:nvSpPr>
          <p:cNvPr id="76804" name="Rectangle 2"/>
          <p:cNvSpPr>
            <a:spLocks noChangeArrowheads="1"/>
          </p:cNvSpPr>
          <p:nvPr/>
        </p:nvSpPr>
        <p:spPr bwMode="auto">
          <a:xfrm>
            <a:off x="457200" y="587598"/>
            <a:ext cx="8229600" cy="411162"/>
          </a:xfrm>
          <a:prstGeom prst="rect">
            <a:avLst/>
          </a:prstGeom>
          <a:solidFill>
            <a:schemeClr val="tx1"/>
          </a:solidFill>
          <a:ln w="9525">
            <a:noFill/>
            <a:miter lim="800000"/>
            <a:headEnd/>
            <a:tailEnd/>
          </a:ln>
        </p:spPr>
        <p:txBody>
          <a:bodyPr/>
          <a:lstStyle/>
          <a:p>
            <a:pPr algn="ctr"/>
            <a:r>
              <a:rPr lang="en-US" sz="2000" dirty="0">
                <a:solidFill>
                  <a:srgbClr val="FFFFFF"/>
                </a:solidFill>
              </a:rPr>
              <a:t>Compare . . .</a:t>
            </a:r>
            <a:endParaRPr lang="en-US" sz="2400" dirty="0">
              <a:solidFill>
                <a:srgbClr val="FFFFFF"/>
              </a:solidFill>
            </a:endParaRPr>
          </a:p>
        </p:txBody>
      </p:sp>
      <p:sp>
        <p:nvSpPr>
          <p:cNvPr id="5" name="TextBox 4"/>
          <p:cNvSpPr txBox="1">
            <a:spLocks noChangeArrowheads="1"/>
          </p:cNvSpPr>
          <p:nvPr/>
        </p:nvSpPr>
        <p:spPr bwMode="auto">
          <a:xfrm>
            <a:off x="1683912" y="3889597"/>
            <a:ext cx="5762625" cy="1569660"/>
          </a:xfrm>
          <a:prstGeom prst="rect">
            <a:avLst/>
          </a:prstGeom>
          <a:solidFill>
            <a:schemeClr val="bg1"/>
          </a:solidFill>
          <a:ln w="76200">
            <a:solidFill>
              <a:srgbClr val="FFC000"/>
            </a:solidFill>
            <a:miter lim="800000"/>
            <a:headEnd/>
            <a:tailEnd/>
          </a:ln>
        </p:spPr>
        <p:txBody>
          <a:bodyPr>
            <a:spAutoFit/>
          </a:bodyPr>
          <a:lstStyle/>
          <a:p>
            <a:pPr algn="ctr"/>
            <a:r>
              <a:rPr lang="en-US" sz="3200" b="1" dirty="0" smtClean="0">
                <a:solidFill>
                  <a:srgbClr val="000000"/>
                </a:solidFill>
              </a:rPr>
              <a:t>comparing </a:t>
            </a:r>
          </a:p>
          <a:p>
            <a:pPr algn="ctr"/>
            <a:r>
              <a:rPr lang="en-US" sz="3200" b="1" dirty="0" smtClean="0">
                <a:solidFill>
                  <a:srgbClr val="000000"/>
                </a:solidFill>
              </a:rPr>
              <a:t>the “fall of civilization”</a:t>
            </a:r>
          </a:p>
          <a:p>
            <a:pPr algn="ctr"/>
            <a:r>
              <a:rPr lang="en-US" sz="3200" b="1" dirty="0" smtClean="0">
                <a:solidFill>
                  <a:srgbClr val="000000"/>
                </a:solidFill>
              </a:rPr>
              <a:t>around the world</a:t>
            </a:r>
            <a:endParaRPr lang="en-US" sz="3200" b="1" dirty="0">
              <a:solidFill>
                <a:srgbClr val="000000"/>
              </a:solidFill>
            </a:endParaRPr>
          </a:p>
        </p:txBody>
      </p:sp>
    </p:spTree>
    <p:extLst>
      <p:ext uri="{BB962C8B-B14F-4D97-AF65-F5344CB8AC3E}">
        <p14:creationId xmlns:p14="http://schemas.microsoft.com/office/powerpoint/2010/main" val="273024547"/>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872715" y="6395599"/>
            <a:ext cx="3379451"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2"/>
              </a:rPr>
              <a:t>www.d.umn.edu/cla/faculty/troufs/anth3618/video/Fall_Maya.html#title</a:t>
            </a:r>
            <a:endParaRPr kumimoji="1" lang="en-US" sz="800" dirty="0">
              <a:solidFill>
                <a:srgbClr val="FFFFFF"/>
              </a:solidFill>
            </a:endParaRPr>
          </a:p>
        </p:txBody>
      </p:sp>
      <p:pic>
        <p:nvPicPr>
          <p:cNvPr id="77827" name="Picture 2"/>
          <p:cNvPicPr>
            <a:picLocks noChangeAspect="1" noChangeArrowheads="1"/>
          </p:cNvPicPr>
          <p:nvPr/>
        </p:nvPicPr>
        <p:blipFill>
          <a:blip r:embed="rId3" cstate="print"/>
          <a:srcRect/>
          <a:stretch>
            <a:fillRect/>
          </a:stretch>
        </p:blipFill>
        <p:spPr bwMode="auto">
          <a:xfrm>
            <a:off x="682627" y="1146400"/>
            <a:ext cx="7772400" cy="4857546"/>
          </a:xfrm>
          <a:prstGeom prst="rect">
            <a:avLst/>
          </a:prstGeom>
          <a:noFill/>
          <a:ln w="9525">
            <a:noFill/>
            <a:miter lim="800000"/>
            <a:headEnd/>
            <a:tailEnd/>
          </a:ln>
        </p:spPr>
      </p:pic>
    </p:spTree>
    <p:extLst>
      <p:ext uri="{BB962C8B-B14F-4D97-AF65-F5344CB8AC3E}">
        <p14:creationId xmlns:p14="http://schemas.microsoft.com/office/powerpoint/2010/main" val="239340387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176463" y="6526213"/>
            <a:ext cx="4849812" cy="276225"/>
          </a:xfrm>
          <a:prstGeom prst="rect">
            <a:avLst/>
          </a:prstGeom>
          <a:noFill/>
          <a:ln w="9525">
            <a:noFill/>
            <a:miter lim="800000"/>
            <a:headEnd/>
            <a:tailEnd/>
          </a:ln>
        </p:spPr>
        <p:txBody>
          <a:bodyPr wrap="none">
            <a:spAutoFit/>
          </a:bodyPr>
          <a:lstStyle/>
          <a:p>
            <a:pPr eaLnBrk="0" hangingPunct="0"/>
            <a:r>
              <a:rPr kumimoji="1" lang="en-US" sz="1200">
                <a:solidFill>
                  <a:srgbClr val="FFFFFF"/>
                </a:solidFill>
                <a:hlinkClick r:id="rId2"/>
              </a:rPr>
              <a:t>www.d.umn.edu/cla/faculty/troufs/anth3618/video/Sentinels.html#title</a:t>
            </a:r>
            <a:endParaRPr kumimoji="1" lang="en-US" sz="1200">
              <a:solidFill>
                <a:srgbClr val="FFFFFF"/>
              </a:solidFill>
            </a:endParaRPr>
          </a:p>
        </p:txBody>
      </p:sp>
      <p:pic>
        <p:nvPicPr>
          <p:cNvPr id="74755" name="Picture 2"/>
          <p:cNvPicPr>
            <a:picLocks noChangeAspect="1" noChangeArrowheads="1"/>
          </p:cNvPicPr>
          <p:nvPr/>
        </p:nvPicPr>
        <p:blipFill>
          <a:blip r:embed="rId3"/>
          <a:srcRect/>
          <a:stretch>
            <a:fillRect/>
          </a:stretch>
        </p:blipFill>
        <p:spPr bwMode="auto">
          <a:xfrm>
            <a:off x="769938" y="1044575"/>
            <a:ext cx="7588250" cy="4743450"/>
          </a:xfrm>
          <a:prstGeom prst="rect">
            <a:avLst/>
          </a:prstGeom>
          <a:noFill/>
          <a:ln w="9525">
            <a:noFill/>
            <a:miter lim="800000"/>
            <a:headEnd/>
            <a:tailEnd/>
          </a:ln>
        </p:spPr>
      </p:pic>
      <p:sp>
        <p:nvSpPr>
          <p:cNvPr id="74756" name="Rectangle 2"/>
          <p:cNvSpPr>
            <a:spLocks noChangeArrowheads="1"/>
          </p:cNvSpPr>
          <p:nvPr/>
        </p:nvSpPr>
        <p:spPr bwMode="auto">
          <a:xfrm>
            <a:off x="457200" y="369888"/>
            <a:ext cx="8229600" cy="411162"/>
          </a:xfrm>
          <a:prstGeom prst="rect">
            <a:avLst/>
          </a:prstGeom>
          <a:solidFill>
            <a:schemeClr val="tx1"/>
          </a:solidFill>
          <a:ln w="9525">
            <a:noFill/>
            <a:miter lim="800000"/>
            <a:headEnd/>
            <a:tailEnd/>
          </a:ln>
        </p:spPr>
        <p:txBody>
          <a:bodyPr/>
          <a:lstStyle/>
          <a:p>
            <a:pPr algn="ctr"/>
            <a:r>
              <a:rPr lang="en-US" sz="2000">
                <a:solidFill>
                  <a:schemeClr val="bg1"/>
                </a:solidFill>
              </a:rPr>
              <a:t>Compare . . .</a:t>
            </a:r>
            <a:endParaRPr lang="en-US" sz="2400">
              <a:solidFill>
                <a:schemeClr val="bg1"/>
              </a:solidFill>
            </a:endParaRPr>
          </a:p>
        </p:txBody>
      </p:sp>
      <p:sp>
        <p:nvSpPr>
          <p:cNvPr id="5" name="TextBox 4"/>
          <p:cNvSpPr txBox="1">
            <a:spLocks noChangeArrowheads="1"/>
          </p:cNvSpPr>
          <p:nvPr/>
        </p:nvSpPr>
        <p:spPr bwMode="auto">
          <a:xfrm>
            <a:off x="1393380" y="2728477"/>
            <a:ext cx="6386286" cy="584775"/>
          </a:xfrm>
          <a:prstGeom prst="rect">
            <a:avLst/>
          </a:prstGeom>
          <a:solidFill>
            <a:schemeClr val="bg1"/>
          </a:solidFill>
          <a:ln w="76200">
            <a:solidFill>
              <a:srgbClr val="FFC000"/>
            </a:solidFill>
            <a:miter lim="800000"/>
            <a:headEnd/>
            <a:tailEnd/>
          </a:ln>
        </p:spPr>
        <p:txBody>
          <a:bodyPr wrap="square">
            <a:spAutoFit/>
          </a:bodyPr>
          <a:lstStyle/>
          <a:p>
            <a:pPr algn="ctr"/>
            <a:r>
              <a:rPr lang="en-US" sz="3200" b="1" dirty="0" smtClean="0">
                <a:solidFill>
                  <a:srgbClr val="000000"/>
                </a:solidFill>
              </a:rPr>
              <a:t>comparing sites and cultures</a:t>
            </a:r>
            <a:endParaRPr lang="en-US" sz="3200" b="1" dirty="0">
              <a:solidFill>
                <a:srgbClr val="000000"/>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944688" y="6526213"/>
            <a:ext cx="5245100" cy="276225"/>
          </a:xfrm>
          <a:prstGeom prst="rect">
            <a:avLst/>
          </a:prstGeom>
          <a:noFill/>
          <a:ln w="9525">
            <a:noFill/>
            <a:miter lim="800000"/>
            <a:headEnd/>
            <a:tailEnd/>
          </a:ln>
        </p:spPr>
        <p:txBody>
          <a:bodyPr wrap="none">
            <a:spAutoFit/>
          </a:bodyPr>
          <a:lstStyle/>
          <a:p>
            <a:pPr algn="ctr" eaLnBrk="0" hangingPunct="0"/>
            <a:r>
              <a:rPr kumimoji="1" lang="en-US" sz="1200">
                <a:solidFill>
                  <a:srgbClr val="FFFFFF"/>
                </a:solidFill>
                <a:hlinkClick r:id="rId2"/>
              </a:rPr>
              <a:t>www.d.umn.edu/cla/faculty/troufs/anth3618/video/Out_of_Past.html#title</a:t>
            </a:r>
            <a:endParaRPr kumimoji="1" lang="en-US" sz="1200">
              <a:solidFill>
                <a:srgbClr val="FFFFFF"/>
              </a:solidFill>
            </a:endParaRPr>
          </a:p>
        </p:txBody>
      </p:sp>
      <p:pic>
        <p:nvPicPr>
          <p:cNvPr id="75779" name="Picture 2"/>
          <p:cNvPicPr>
            <a:picLocks noChangeAspect="1" noChangeArrowheads="1"/>
          </p:cNvPicPr>
          <p:nvPr/>
        </p:nvPicPr>
        <p:blipFill>
          <a:blip r:embed="rId3"/>
          <a:srcRect/>
          <a:stretch>
            <a:fillRect/>
          </a:stretch>
        </p:blipFill>
        <p:spPr bwMode="auto">
          <a:xfrm>
            <a:off x="769938" y="1044575"/>
            <a:ext cx="7588250" cy="4743450"/>
          </a:xfrm>
          <a:prstGeom prst="rect">
            <a:avLst/>
          </a:prstGeom>
          <a:noFill/>
          <a:ln w="9525">
            <a:noFill/>
            <a:miter lim="800000"/>
            <a:headEnd/>
            <a:tailEnd/>
          </a:ln>
        </p:spPr>
      </p:pic>
      <p:sp>
        <p:nvSpPr>
          <p:cNvPr id="75780" name="Rectangle 2"/>
          <p:cNvSpPr>
            <a:spLocks noChangeArrowheads="1"/>
          </p:cNvSpPr>
          <p:nvPr/>
        </p:nvSpPr>
        <p:spPr bwMode="auto">
          <a:xfrm>
            <a:off x="457200" y="369888"/>
            <a:ext cx="8229600" cy="411162"/>
          </a:xfrm>
          <a:prstGeom prst="rect">
            <a:avLst/>
          </a:prstGeom>
          <a:solidFill>
            <a:schemeClr val="tx1"/>
          </a:solidFill>
          <a:ln w="9525">
            <a:noFill/>
            <a:miter lim="800000"/>
            <a:headEnd/>
            <a:tailEnd/>
          </a:ln>
        </p:spPr>
        <p:txBody>
          <a:bodyPr/>
          <a:lstStyle/>
          <a:p>
            <a:pPr algn="ctr"/>
            <a:r>
              <a:rPr lang="en-US" sz="2000">
                <a:solidFill>
                  <a:schemeClr val="bg1"/>
                </a:solidFill>
              </a:rPr>
              <a:t>Compare . . .</a:t>
            </a:r>
            <a:endParaRPr lang="en-US" sz="2400">
              <a:solidFill>
                <a:schemeClr val="bg1"/>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592394"/>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FontTx/>
              <a:buAutoNum type="arabicPeriod" startAt="2"/>
              <a:tabLst>
                <a:tab pos="0" algn="l"/>
              </a:tabLst>
            </a:pPr>
            <a:r>
              <a:rPr lang="en-US" sz="4000" b="1" dirty="0" smtClean="0">
                <a:solidFill>
                  <a:srgbClr val="000000"/>
                </a:solidFill>
              </a:rPr>
              <a:t>holism</a:t>
            </a:r>
            <a:r>
              <a:rPr lang="en-US" sz="4000" dirty="0" smtClean="0">
                <a:solidFill>
                  <a:srgbClr val="000000"/>
                </a:solidFill>
              </a:rPr>
              <a:t> </a:t>
            </a:r>
            <a:br>
              <a:rPr lang="en-US" sz="4000" dirty="0" smtClean="0">
                <a:solidFill>
                  <a:srgbClr val="000000"/>
                </a:solidFill>
              </a:rPr>
            </a:br>
            <a:r>
              <a:rPr lang="en-US" b="1" dirty="0" smtClean="0">
                <a:solidFill>
                  <a:srgbClr val="000000"/>
                </a:solidFill>
              </a:rPr>
              <a:t>or the study of "humankind" as a whole, as a primary theoretical goal</a:t>
            </a:r>
            <a:endParaRPr lang="en-US" sz="4000" b="1" dirty="0" smtClean="0">
              <a:solidFill>
                <a:srgbClr val="000000"/>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1042538583"/>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191040719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2633350"/>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b="1" dirty="0" smtClean="0">
              <a:solidFill>
                <a:schemeClr val="bg1">
                  <a:lumMod val="65000"/>
                </a:schemeClr>
              </a:solidFill>
            </a:endParaRPr>
          </a:p>
          <a:p>
            <a:pPr marL="457200" indent="-457200" eaLnBrk="1" hangingPunct="1">
              <a:buAutoNum type="arabicPeriod" startAt="2"/>
              <a:tabLst>
                <a:tab pos="0" algn="l"/>
              </a:tabLst>
            </a:pPr>
            <a:r>
              <a:rPr lang="en-US" sz="4000" b="1" dirty="0" smtClean="0">
                <a:solidFill>
                  <a:srgbClr val="000000"/>
                </a:solidFill>
              </a:rPr>
              <a:t>culture </a:t>
            </a:r>
            <a:r>
              <a:rPr lang="en-US" sz="2800" dirty="0" smtClean="0">
                <a:solidFill>
                  <a:srgbClr val="000000"/>
                </a:solidFill>
              </a:rPr>
              <a:t>as a primary concept</a:t>
            </a:r>
            <a:endParaRPr lang="en-US" sz="4000" dirty="0" smtClean="0">
              <a:solidFill>
                <a:srgbClr val="000000"/>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3034114371"/>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80898" name="AutoShape 2"/>
          <p:cNvSpPr>
            <a:spLocks noChangeArrowheads="1"/>
          </p:cNvSpPr>
          <p:nvPr/>
        </p:nvSpPr>
        <p:spPr bwMode="auto">
          <a:xfrm>
            <a:off x="29146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80899" name="AutoShape 3"/>
          <p:cNvSpPr>
            <a:spLocks noChangeArrowheads="1"/>
          </p:cNvSpPr>
          <p:nvPr/>
        </p:nvSpPr>
        <p:spPr bwMode="auto">
          <a:xfrm>
            <a:off x="2533650" y="3943350"/>
            <a:ext cx="1795463" cy="1114425"/>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80900" name="AutoShape 4"/>
          <p:cNvSpPr>
            <a:spLocks noChangeArrowheads="1"/>
          </p:cNvSpPr>
          <p:nvPr/>
        </p:nvSpPr>
        <p:spPr bwMode="auto">
          <a:xfrm flipV="1">
            <a:off x="1847850" y="4867275"/>
            <a:ext cx="976313" cy="1990725"/>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80901" name="AutoShape 5"/>
          <p:cNvSpPr>
            <a:spLocks noChangeArrowheads="1"/>
          </p:cNvSpPr>
          <p:nvPr/>
        </p:nvSpPr>
        <p:spPr bwMode="auto">
          <a:xfrm>
            <a:off x="1847850" y="6572250"/>
            <a:ext cx="976313" cy="485775"/>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80902" name="AutoShape 6"/>
          <p:cNvSpPr>
            <a:spLocks noChangeArrowheads="1"/>
          </p:cNvSpPr>
          <p:nvPr/>
        </p:nvSpPr>
        <p:spPr bwMode="auto">
          <a:xfrm>
            <a:off x="24955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80903" name="AutoShape 7"/>
          <p:cNvSpPr>
            <a:spLocks noChangeArrowheads="1"/>
          </p:cNvSpPr>
          <p:nvPr/>
        </p:nvSpPr>
        <p:spPr bwMode="auto">
          <a:xfrm>
            <a:off x="3181350" y="501015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80904" name="AutoShape 8"/>
          <p:cNvSpPr>
            <a:spLocks noChangeArrowheads="1"/>
          </p:cNvSpPr>
          <p:nvPr/>
        </p:nvSpPr>
        <p:spPr bwMode="auto">
          <a:xfrm>
            <a:off x="3238500" y="52959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80905" name="AutoShape 9"/>
          <p:cNvSpPr>
            <a:spLocks noChangeArrowheads="1"/>
          </p:cNvSpPr>
          <p:nvPr/>
        </p:nvSpPr>
        <p:spPr bwMode="auto">
          <a:xfrm>
            <a:off x="2724150" y="53340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80906" name="Text Box 10"/>
          <p:cNvSpPr txBox="1">
            <a:spLocks noChangeArrowheads="1"/>
          </p:cNvSpPr>
          <p:nvPr/>
        </p:nvSpPr>
        <p:spPr bwMode="auto">
          <a:xfrm>
            <a:off x="2174875" y="6532563"/>
            <a:ext cx="4743450" cy="366712"/>
          </a:xfrm>
          <a:prstGeom prst="rect">
            <a:avLst/>
          </a:prstGeom>
          <a:noFill/>
          <a:ln w="9525">
            <a:noFill/>
            <a:miter lim="800000"/>
            <a:headEnd/>
            <a:tailEnd/>
          </a:ln>
        </p:spPr>
        <p:txBody>
          <a:bodyPr wrap="none">
            <a:spAutoFit/>
          </a:bodyPr>
          <a:lstStyle/>
          <a:p>
            <a:r>
              <a:rPr lang="en-US">
                <a:solidFill>
                  <a:srgbClr val="000000"/>
                </a:solidFill>
                <a:hlinkClick r:id="rId3"/>
              </a:rPr>
              <a:t>http://www.tamu.edu/anthropology/news.html</a:t>
            </a:r>
            <a:endParaRPr lang="en-US">
              <a:solidFill>
                <a:srgbClr val="000000"/>
              </a:solidFill>
            </a:endParaRPr>
          </a:p>
        </p:txBody>
      </p:sp>
      <p:sp>
        <p:nvSpPr>
          <p:cNvPr id="80907" name="Text Box 13"/>
          <p:cNvSpPr txBox="1">
            <a:spLocks noChangeArrowheads="1"/>
          </p:cNvSpPr>
          <p:nvPr/>
        </p:nvSpPr>
        <p:spPr bwMode="auto">
          <a:xfrm>
            <a:off x="1736725" y="2493963"/>
            <a:ext cx="184150" cy="366712"/>
          </a:xfrm>
          <a:prstGeom prst="rect">
            <a:avLst/>
          </a:prstGeom>
          <a:noFill/>
          <a:ln w="9525">
            <a:noFill/>
            <a:miter lim="800000"/>
            <a:headEnd/>
            <a:tailEnd/>
          </a:ln>
        </p:spPr>
        <p:txBody>
          <a:bodyPr wrap="none">
            <a:spAutoFit/>
          </a:bodyPr>
          <a:lstStyle/>
          <a:p>
            <a:endParaRPr lang="en-US" b="1">
              <a:solidFill>
                <a:srgbClr val="FFFFFF"/>
              </a:solidFill>
            </a:endParaRPr>
          </a:p>
        </p:txBody>
      </p:sp>
      <p:pic>
        <p:nvPicPr>
          <p:cNvPr id="80908" name="Picture 3"/>
          <p:cNvPicPr>
            <a:picLocks noChangeAspect="1" noChangeArrowheads="1"/>
          </p:cNvPicPr>
          <p:nvPr/>
        </p:nvPicPr>
        <p:blipFill>
          <a:blip r:embed="rId4"/>
          <a:srcRect/>
          <a:stretch>
            <a:fillRect/>
          </a:stretch>
        </p:blipFill>
        <p:spPr bwMode="auto">
          <a:xfrm>
            <a:off x="784225" y="1044575"/>
            <a:ext cx="7589838" cy="4743450"/>
          </a:xfrm>
          <a:prstGeom prst="rect">
            <a:avLst/>
          </a:prstGeom>
          <a:noFill/>
          <a:ln w="28575">
            <a:noFill/>
            <a:miter lim="800000"/>
            <a:headEnd/>
            <a:tailEnd/>
          </a:ln>
        </p:spPr>
      </p:pic>
      <p:sp>
        <p:nvSpPr>
          <p:cNvPr id="80909" name="Rectangle 21"/>
          <p:cNvSpPr>
            <a:spLocks noChangeArrowheads="1"/>
          </p:cNvSpPr>
          <p:nvPr/>
        </p:nvSpPr>
        <p:spPr bwMode="auto">
          <a:xfrm>
            <a:off x="2932113" y="3019425"/>
            <a:ext cx="3759200" cy="1247775"/>
          </a:xfrm>
          <a:prstGeom prst="rect">
            <a:avLst/>
          </a:prstGeom>
          <a:noFill/>
          <a:ln w="76200">
            <a:solidFill>
              <a:srgbClr val="FF3300"/>
            </a:solidFill>
            <a:miter lim="800000"/>
            <a:headEnd/>
            <a:tailEnd/>
          </a:ln>
        </p:spPr>
        <p:txBody>
          <a:bodyPr anchor="ctr"/>
          <a:lstStyle/>
          <a:p>
            <a:pPr algn="ctr"/>
            <a:endParaRPr lang="en-US">
              <a:solidFill>
                <a:srgbClr val="000000"/>
              </a:solidFill>
            </a:endParaRPr>
          </a:p>
        </p:txBody>
      </p:sp>
      <p:sp>
        <p:nvSpPr>
          <p:cNvPr id="80910" name="Text Box 22"/>
          <p:cNvSpPr txBox="1">
            <a:spLocks noChangeArrowheads="1"/>
          </p:cNvSpPr>
          <p:nvPr/>
        </p:nvSpPr>
        <p:spPr bwMode="auto">
          <a:xfrm>
            <a:off x="2968625" y="3027363"/>
            <a:ext cx="311150" cy="366712"/>
          </a:xfrm>
          <a:prstGeom prst="rect">
            <a:avLst/>
          </a:prstGeom>
          <a:noFill/>
          <a:ln w="9525">
            <a:noFill/>
            <a:miter lim="800000"/>
            <a:headEnd/>
            <a:tailEnd/>
          </a:ln>
        </p:spPr>
        <p:txBody>
          <a:bodyPr wrap="none">
            <a:spAutoFit/>
          </a:bodyPr>
          <a:lstStyle/>
          <a:p>
            <a:r>
              <a:rPr lang="en-US" b="1">
                <a:solidFill>
                  <a:srgbClr val="FF0000"/>
                </a:solidFill>
              </a:rPr>
              <a:t>1</a:t>
            </a:r>
          </a:p>
        </p:txBody>
      </p:sp>
      <p:sp>
        <p:nvSpPr>
          <p:cNvPr id="80911" name="Text Box 22"/>
          <p:cNvSpPr txBox="1">
            <a:spLocks noChangeArrowheads="1"/>
          </p:cNvSpPr>
          <p:nvPr/>
        </p:nvSpPr>
        <p:spPr bwMode="auto">
          <a:xfrm>
            <a:off x="2976563" y="3252788"/>
            <a:ext cx="311150" cy="366712"/>
          </a:xfrm>
          <a:prstGeom prst="rect">
            <a:avLst/>
          </a:prstGeom>
          <a:noFill/>
          <a:ln w="9525">
            <a:noFill/>
            <a:miter lim="800000"/>
            <a:headEnd/>
            <a:tailEnd/>
          </a:ln>
        </p:spPr>
        <p:txBody>
          <a:bodyPr wrap="none">
            <a:spAutoFit/>
          </a:bodyPr>
          <a:lstStyle/>
          <a:p>
            <a:r>
              <a:rPr lang="en-US" b="1">
                <a:solidFill>
                  <a:srgbClr val="FF0000"/>
                </a:solidFill>
              </a:rPr>
              <a:t>2</a:t>
            </a:r>
          </a:p>
        </p:txBody>
      </p:sp>
      <p:sp>
        <p:nvSpPr>
          <p:cNvPr id="80912" name="Text Box 22"/>
          <p:cNvSpPr txBox="1">
            <a:spLocks noChangeArrowheads="1"/>
          </p:cNvSpPr>
          <p:nvPr/>
        </p:nvSpPr>
        <p:spPr bwMode="auto">
          <a:xfrm>
            <a:off x="2982913" y="3478213"/>
            <a:ext cx="311150" cy="366712"/>
          </a:xfrm>
          <a:prstGeom prst="rect">
            <a:avLst/>
          </a:prstGeom>
          <a:noFill/>
          <a:ln w="9525">
            <a:noFill/>
            <a:miter lim="800000"/>
            <a:headEnd/>
            <a:tailEnd/>
          </a:ln>
        </p:spPr>
        <p:txBody>
          <a:bodyPr wrap="none">
            <a:spAutoFit/>
          </a:bodyPr>
          <a:lstStyle/>
          <a:p>
            <a:r>
              <a:rPr lang="en-US" b="1">
                <a:solidFill>
                  <a:srgbClr val="FF0000"/>
                </a:solidFill>
              </a:rPr>
              <a:t>3</a:t>
            </a:r>
          </a:p>
        </p:txBody>
      </p:sp>
      <p:sp>
        <p:nvSpPr>
          <p:cNvPr id="80913" name="Text Box 22"/>
          <p:cNvSpPr txBox="1">
            <a:spLocks noChangeArrowheads="1"/>
          </p:cNvSpPr>
          <p:nvPr/>
        </p:nvSpPr>
        <p:spPr bwMode="auto">
          <a:xfrm>
            <a:off x="2990850" y="3935413"/>
            <a:ext cx="312738" cy="368300"/>
          </a:xfrm>
          <a:prstGeom prst="rect">
            <a:avLst/>
          </a:prstGeom>
          <a:noFill/>
          <a:ln w="9525">
            <a:noFill/>
            <a:miter lim="800000"/>
            <a:headEnd/>
            <a:tailEnd/>
          </a:ln>
        </p:spPr>
        <p:txBody>
          <a:bodyPr wrap="none">
            <a:spAutoFit/>
          </a:bodyPr>
          <a:lstStyle/>
          <a:p>
            <a:r>
              <a:rPr lang="en-US" b="1">
                <a:solidFill>
                  <a:srgbClr val="FF0000"/>
                </a:solidFill>
              </a:rPr>
              <a:t>4</a:t>
            </a:r>
          </a:p>
        </p:txBody>
      </p:sp>
      <p:sp>
        <p:nvSpPr>
          <p:cNvPr id="80914" name="Text Box 17"/>
          <p:cNvSpPr txBox="1">
            <a:spLocks noChangeArrowheads="1"/>
          </p:cNvSpPr>
          <p:nvPr/>
        </p:nvSpPr>
        <p:spPr bwMode="auto">
          <a:xfrm>
            <a:off x="539750" y="1025525"/>
            <a:ext cx="4337050" cy="1066800"/>
          </a:xfrm>
          <a:prstGeom prst="rect">
            <a:avLst/>
          </a:prstGeom>
          <a:solidFill>
            <a:schemeClr val="tx2"/>
          </a:solidFill>
          <a:ln w="9525">
            <a:noFill/>
            <a:miter lim="800000"/>
            <a:headEnd/>
            <a:tailEnd/>
          </a:ln>
        </p:spPr>
        <p:txBody>
          <a:bodyPr wrap="none">
            <a:spAutoFit/>
          </a:bodyPr>
          <a:lstStyle/>
          <a:p>
            <a:pPr algn="ctr"/>
            <a:r>
              <a:rPr lang="en-US" sz="3200" b="1" dirty="0">
                <a:solidFill>
                  <a:srgbClr val="FFFFFF"/>
                </a:solidFill>
                <a:latin typeface="Bookman"/>
              </a:rPr>
              <a:t>The main fields</a:t>
            </a:r>
          </a:p>
          <a:p>
            <a:pPr algn="ctr"/>
            <a:r>
              <a:rPr lang="en-US" sz="3200" b="1" dirty="0">
                <a:solidFill>
                  <a:srgbClr val="FFFFFF"/>
                </a:solidFill>
                <a:latin typeface="Bookman"/>
              </a:rPr>
              <a:t>of general anthropology</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155797"/>
            <a:ext cx="6908800" cy="3370153"/>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6600" b="1" dirty="0" smtClean="0">
                <a:solidFill>
                  <a:srgbClr val="FFFFFF"/>
                </a:solidFill>
                <a:latin typeface="Arial" charset="0"/>
              </a:rPr>
              <a:t>Holism</a:t>
            </a:r>
            <a:r>
              <a:rPr kumimoji="1" lang="en-US" sz="3600" b="1" dirty="0" smtClean="0">
                <a:solidFill>
                  <a:srgbClr val="FFFFFF"/>
                </a:solidFill>
                <a:latin typeface="Arial" charset="0"/>
              </a:rPr>
              <a:t> is fundamental to understanding the cultures of Ancient Middle America </a:t>
            </a:r>
            <a:r>
              <a:rPr kumimoji="1" lang="en-US" sz="4000" b="1" dirty="0" smtClean="0">
                <a:solidFill>
                  <a:srgbClr val="FFFFFF"/>
                </a:solidFill>
                <a:latin typeface="Arial" charset="0"/>
              </a:rPr>
              <a:t>.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467385370"/>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171010" name="Rectangle 3"/>
          <p:cNvSpPr>
            <a:spLocks noChangeArrowheads="1"/>
          </p:cNvSpPr>
          <p:nvPr/>
        </p:nvSpPr>
        <p:spPr bwMode="auto">
          <a:xfrm>
            <a:off x="1320800" y="2412232"/>
            <a:ext cx="6502400" cy="683264"/>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smtClean="0">
                <a:solidFill>
                  <a:srgbClr val="FFFFFF">
                    <a:lumMod val="75000"/>
                  </a:srgbClr>
                </a:solidFill>
                <a:latin typeface="Verdana" pitchFamily="34" charset="0"/>
              </a:rPr>
              <a:t>American Anthropology</a:t>
            </a:r>
            <a:endParaRPr kumimoji="1" lang="en-US" sz="3200" b="1" dirty="0">
              <a:solidFill>
                <a:srgbClr val="FFFFFF">
                  <a:lumMod val="75000"/>
                </a:srgbClr>
              </a:solidFill>
              <a:latin typeface="Verdana" pitchFamily="34" charset="0"/>
            </a:endParaRPr>
          </a:p>
        </p:txBody>
      </p:sp>
      <p:sp>
        <p:nvSpPr>
          <p:cNvPr id="5" name="Rectangle 3"/>
          <p:cNvSpPr>
            <a:spLocks noChangeArrowheads="1"/>
          </p:cNvSpPr>
          <p:nvPr/>
        </p:nvSpPr>
        <p:spPr bwMode="auto">
          <a:xfrm>
            <a:off x="2404534" y="312426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000000"/>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rgbClr val="000000"/>
                </a:solidFill>
                <a:latin typeface="Verdana" pitchFamily="34" charset="0"/>
              </a:rPr>
              <a:t>physical </a:t>
            </a:r>
            <a:r>
              <a:rPr lang="en-US" sz="2400" b="1" dirty="0" smtClean="0">
                <a:solidFill>
                  <a:srgbClr val="000000"/>
                </a:solidFill>
              </a:rPr>
              <a:t>(bio-physical) </a:t>
            </a:r>
            <a:endParaRPr kumimoji="1" lang="en-US" sz="2400" b="1" dirty="0" smtClean="0">
              <a:solidFill>
                <a:srgbClr val="000000"/>
              </a:solidFill>
              <a:latin typeface="Verdana" pitchFamily="34" charset="0"/>
            </a:endParaRPr>
          </a:p>
          <a:p>
            <a:pPr indent="347663" eaLnBrk="0" hangingPunct="0">
              <a:lnSpc>
                <a:spcPct val="160000"/>
              </a:lnSpc>
              <a:buFontTx/>
              <a:buChar char="•"/>
              <a:tabLst>
                <a:tab pos="231775" algn="l"/>
              </a:tabLst>
              <a:defRPr/>
            </a:pPr>
            <a:r>
              <a:rPr kumimoji="1" lang="en-US" sz="3200" b="1" dirty="0" smtClean="0">
                <a:solidFill>
                  <a:srgbClr val="000000"/>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000000"/>
                </a:solidFill>
                <a:latin typeface="Verdana" pitchFamily="34" charset="0"/>
              </a:rPr>
              <a:t>linguistics</a:t>
            </a:r>
            <a:endParaRPr kumimoji="1" lang="en-US" sz="3200" b="1" dirty="0">
              <a:solidFill>
                <a:srgbClr val="000000"/>
              </a:solidFill>
              <a:latin typeface="Verdana" pitchFamily="34" charset="0"/>
            </a:endParaRPr>
          </a:p>
        </p:txBody>
      </p:sp>
      <p:sp>
        <p:nvSpPr>
          <p:cNvPr id="7" name="Rectangle 6"/>
          <p:cNvSpPr>
            <a:spLocks noChangeArrowheads="1"/>
          </p:cNvSpPr>
          <p:nvPr/>
        </p:nvSpPr>
        <p:spPr bwMode="auto">
          <a:xfrm>
            <a:off x="685800" y="1414016"/>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dirty="0" smtClean="0">
                <a:solidFill>
                  <a:srgbClr val="000000"/>
                </a:solidFill>
                <a:latin typeface="Arial"/>
              </a:rPr>
              <a:t>holism tries to put all of the pieces together . . .</a:t>
            </a:r>
          </a:p>
        </p:txBody>
      </p:sp>
    </p:spTree>
    <p:extLst>
      <p:ext uri="{BB962C8B-B14F-4D97-AF65-F5344CB8AC3E}">
        <p14:creationId xmlns:p14="http://schemas.microsoft.com/office/powerpoint/2010/main" val="3910492640"/>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416028"/>
            <a:ext cx="6908800" cy="458843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latin typeface="Arial" charset="0"/>
              </a:rPr>
              <a:t>. . . so let’s have a look at that on the </a:t>
            </a:r>
          </a:p>
          <a:p>
            <a:pPr algn="ctr" eaLnBrk="0" hangingPunct="0">
              <a:lnSpc>
                <a:spcPct val="150000"/>
              </a:lnSpc>
              <a:spcAft>
                <a:spcPts val="500"/>
              </a:spcAft>
            </a:pPr>
            <a:r>
              <a:rPr kumimoji="1" lang="en-US" sz="4000" b="1" dirty="0" smtClean="0">
                <a:solidFill>
                  <a:srgbClr val="FFFFFF"/>
                </a:solidFill>
                <a:latin typeface="Arial" charset="0"/>
              </a:rPr>
              <a:t>“Anthropology and . . . Its Parts” chart to try to understand HOLISM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1084241407"/>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811870"/>
            <a:ext cx="6908800" cy="440633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latin typeface="Arial" charset="0"/>
              </a:rPr>
              <a:t>NOTE:  </a:t>
            </a:r>
          </a:p>
          <a:p>
            <a:pPr algn="ctr" eaLnBrk="0" hangingPunct="0">
              <a:spcAft>
                <a:spcPts val="500"/>
              </a:spcAft>
            </a:pPr>
            <a:r>
              <a:rPr kumimoji="1" lang="en-US" sz="3600" b="1" dirty="0" smtClean="0">
                <a:solidFill>
                  <a:srgbClr val="FFFFFF"/>
                </a:solidFill>
                <a:latin typeface="Arial" charset="0"/>
              </a:rPr>
              <a:t>usually anthropologists read charts from the bottom up</a:t>
            </a:r>
          </a:p>
          <a:p>
            <a:pPr algn="ctr" eaLnBrk="0" hangingPunct="0">
              <a:spcAft>
                <a:spcPts val="0"/>
              </a:spcAft>
            </a:pPr>
            <a:endParaRPr kumimoji="1" lang="en-US" sz="3600" b="1" dirty="0" smtClean="0">
              <a:solidFill>
                <a:srgbClr val="FFFFFF"/>
              </a:solidFill>
              <a:latin typeface="Arial" charset="0"/>
            </a:endParaRPr>
          </a:p>
          <a:p>
            <a:pPr algn="ctr" eaLnBrk="0" hangingPunct="0">
              <a:spcAft>
                <a:spcPts val="500"/>
              </a:spcAft>
            </a:pPr>
            <a:r>
              <a:rPr kumimoji="1" lang="en-US" sz="3200" b="1" dirty="0" smtClean="0">
                <a:solidFill>
                  <a:srgbClr val="FFFFFF"/>
                </a:solidFill>
                <a:latin typeface="Arial" charset="0"/>
              </a:rPr>
              <a:t>that has to do with the fact that  in archaeology the oldest layers are at the bottom of a site and the newer ones are on top</a:t>
            </a:r>
            <a:endParaRPr kumimoji="1" lang="en-US" sz="4000" b="1" dirty="0">
              <a:solidFill>
                <a:srgbClr val="FFFFFF"/>
              </a:solidFill>
              <a:latin typeface="Arial" charset="0"/>
            </a:endParaRPr>
          </a:p>
        </p:txBody>
      </p:sp>
    </p:spTree>
    <p:extLst>
      <p:ext uri="{BB962C8B-B14F-4D97-AF65-F5344CB8AC3E}">
        <p14:creationId xmlns:p14="http://schemas.microsoft.com/office/powerpoint/2010/main" val="4150578765"/>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Tree>
    <p:extLst>
      <p:ext uri="{BB962C8B-B14F-4D97-AF65-F5344CB8AC3E}">
        <p14:creationId xmlns:p14="http://schemas.microsoft.com/office/powerpoint/2010/main" val="742836821"/>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171010" name="Rectangle 3"/>
          <p:cNvSpPr>
            <a:spLocks noChangeArrowheads="1"/>
          </p:cNvSpPr>
          <p:nvPr/>
        </p:nvSpPr>
        <p:spPr bwMode="auto">
          <a:xfrm>
            <a:off x="769255" y="2024591"/>
            <a:ext cx="7547429" cy="830997"/>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smtClean="0">
                <a:solidFill>
                  <a:srgbClr val="FFFFFF"/>
                </a:solidFill>
                <a:latin typeface="Verdana" pitchFamily="34" charset="0"/>
              </a:rPr>
              <a:t>Ancient Middle America</a:t>
            </a:r>
            <a:endParaRPr kumimoji="1" lang="en-US" sz="1200" b="1" dirty="0">
              <a:solidFill>
                <a:srgbClr val="FFFFFF"/>
              </a:solidFill>
              <a:latin typeface="Verdana" pitchFamily="34" charset="0"/>
            </a:endParaRPr>
          </a:p>
        </p:txBody>
      </p:sp>
      <p:sp>
        <p:nvSpPr>
          <p:cNvPr id="522244" name="Rectangle 3"/>
          <p:cNvSpPr>
            <a:spLocks noChangeArrowheads="1"/>
          </p:cNvSpPr>
          <p:nvPr/>
        </p:nvSpPr>
        <p:spPr bwMode="auto">
          <a:xfrm>
            <a:off x="2404534" y="2743261"/>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linguistics</a:t>
            </a:r>
            <a:endParaRPr kumimoji="1" lang="en-US" sz="3200" b="1" dirty="0">
              <a:solidFill>
                <a:srgbClr val="FFFFFF"/>
              </a:solidFill>
              <a:latin typeface="Verdana" pitchFamily="34" charset="0"/>
            </a:endParaRPr>
          </a:p>
        </p:txBody>
      </p:sp>
      <p:sp>
        <p:nvSpPr>
          <p:cNvPr id="5" name="Rectangle 3"/>
          <p:cNvSpPr>
            <a:spLocks noChangeArrowheads="1"/>
          </p:cNvSpPr>
          <p:nvPr/>
        </p:nvSpPr>
        <p:spPr bwMode="auto">
          <a:xfrm>
            <a:off x="1104699" y="1143055"/>
            <a:ext cx="6908800" cy="584775"/>
          </a:xfrm>
          <a:prstGeom prst="rect">
            <a:avLst/>
          </a:prstGeom>
          <a:noFill/>
          <a:ln w="28575">
            <a:noFill/>
            <a:miter lim="800000"/>
            <a:headEnd/>
            <a:tailEnd/>
          </a:ln>
        </p:spPr>
        <p:txBody>
          <a:bodyPr wrap="square" anchor="ctr">
            <a:spAutoFit/>
          </a:bodyPr>
          <a:lstStyle/>
          <a:p>
            <a:pPr algn="ctr" eaLnBrk="0" hangingPunct="0"/>
            <a:r>
              <a:rPr kumimoji="1" lang="en-US" sz="3200" b="1" dirty="0" smtClean="0">
                <a:solidFill>
                  <a:srgbClr val="FFFFFF"/>
                </a:solidFill>
                <a:latin typeface="Arial" charset="0"/>
              </a:rPr>
              <a:t>Having a look at . . . </a:t>
            </a:r>
            <a:endParaRPr kumimoji="1" lang="en-US" sz="3200" b="1" dirty="0">
              <a:solidFill>
                <a:srgbClr val="FFFFFF"/>
              </a:solidFill>
              <a:latin typeface="Arial" charset="0"/>
            </a:endParaRPr>
          </a:p>
        </p:txBody>
      </p:sp>
      <p:sp>
        <p:nvSpPr>
          <p:cNvPr id="6" name="Rectangle 5"/>
          <p:cNvSpPr/>
          <p:nvPr/>
        </p:nvSpPr>
        <p:spPr>
          <a:xfrm>
            <a:off x="2299359" y="5896428"/>
            <a:ext cx="4469493" cy="369332"/>
          </a:xfrm>
          <a:prstGeom prst="rect">
            <a:avLst/>
          </a:prstGeom>
        </p:spPr>
        <p:txBody>
          <a:bodyPr wrap="none">
            <a:spAutoFit/>
          </a:bodyPr>
          <a:lstStyle/>
          <a:p>
            <a:r>
              <a:rPr kumimoji="1" lang="en-US" b="1" dirty="0" smtClean="0">
                <a:solidFill>
                  <a:srgbClr val="FFFFFF"/>
                </a:solidFill>
                <a:latin typeface="Verdana" pitchFamily="34" charset="0"/>
              </a:rPr>
              <a:t>would appear on the chart as . . .</a:t>
            </a:r>
            <a:endParaRPr lang="en-US" dirty="0">
              <a:solidFill>
                <a:srgbClr val="000000"/>
              </a:solidFill>
              <a:latin typeface="Arial" charset="0"/>
            </a:endParaRPr>
          </a:p>
        </p:txBody>
      </p:sp>
    </p:spTree>
    <p:extLst>
      <p:ext uri="{BB962C8B-B14F-4D97-AF65-F5344CB8AC3E}">
        <p14:creationId xmlns:p14="http://schemas.microsoft.com/office/powerpoint/2010/main" val="3723328404"/>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2" name="Oval 3"/>
          <p:cNvSpPr>
            <a:spLocks noChangeArrowheads="1"/>
          </p:cNvSpPr>
          <p:nvPr/>
        </p:nvSpPr>
        <p:spPr bwMode="auto">
          <a:xfrm>
            <a:off x="5359801" y="2670048"/>
            <a:ext cx="2223862" cy="585216"/>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
        <p:nvSpPr>
          <p:cNvPr id="13" name="Oval 3"/>
          <p:cNvSpPr>
            <a:spLocks noChangeArrowheads="1"/>
          </p:cNvSpPr>
          <p:nvPr/>
        </p:nvSpPr>
        <p:spPr bwMode="auto">
          <a:xfrm>
            <a:off x="2420715" y="2670048"/>
            <a:ext cx="2223862" cy="585216"/>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
        <p:nvSpPr>
          <p:cNvPr id="14" name="Oval 3"/>
          <p:cNvSpPr>
            <a:spLocks noChangeArrowheads="1"/>
          </p:cNvSpPr>
          <p:nvPr/>
        </p:nvSpPr>
        <p:spPr bwMode="auto">
          <a:xfrm>
            <a:off x="3919534" y="4615879"/>
            <a:ext cx="1631950" cy="428625"/>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
        <p:nvSpPr>
          <p:cNvPr id="15" name="Oval 3"/>
          <p:cNvSpPr>
            <a:spLocks noChangeArrowheads="1"/>
          </p:cNvSpPr>
          <p:nvPr/>
        </p:nvSpPr>
        <p:spPr bwMode="auto">
          <a:xfrm>
            <a:off x="7359377" y="3686884"/>
            <a:ext cx="841194" cy="428625"/>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Tree>
    <p:extLst>
      <p:ext uri="{BB962C8B-B14F-4D97-AF65-F5344CB8AC3E}">
        <p14:creationId xmlns:p14="http://schemas.microsoft.com/office/powerpoint/2010/main" val="1695341263"/>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36290"/>
            <a:ext cx="6908800" cy="299569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latin typeface="Arial" charset="0"/>
              </a:rPr>
              <a:t>NOTE:  </a:t>
            </a:r>
          </a:p>
          <a:p>
            <a:pPr algn="ctr" eaLnBrk="0" hangingPunct="0">
              <a:spcAft>
                <a:spcPts val="500"/>
              </a:spcAft>
            </a:pPr>
            <a:r>
              <a:rPr kumimoji="1" lang="en-US" sz="4000" b="1" dirty="0" smtClean="0">
                <a:solidFill>
                  <a:srgbClr val="FFFFFF"/>
                </a:solidFill>
                <a:latin typeface="Arial" charset="0"/>
              </a:rPr>
              <a:t>There are four levels . . .</a:t>
            </a:r>
          </a:p>
          <a:p>
            <a:pPr algn="ctr" eaLnBrk="0" hangingPunct="0">
              <a:spcAft>
                <a:spcPts val="500"/>
              </a:spcAft>
            </a:pPr>
            <a:endParaRPr kumimoji="1" lang="en-US" sz="3600" b="1" dirty="0" smtClean="0">
              <a:solidFill>
                <a:srgbClr val="FFFFFF"/>
              </a:solidFill>
              <a:latin typeface="Arial" charset="0"/>
            </a:endParaRPr>
          </a:p>
          <a:p>
            <a:pPr algn="ctr" eaLnBrk="0" hangingPunct="0">
              <a:spcAft>
                <a:spcPts val="500"/>
              </a:spcAft>
            </a:pPr>
            <a:r>
              <a:rPr kumimoji="1" lang="en-US" sz="2400" dirty="0" smtClean="0">
                <a:solidFill>
                  <a:srgbClr val="FFFFFF"/>
                </a:solidFill>
                <a:latin typeface="Arial" charset="0"/>
              </a:rPr>
              <a:t>(REM: read from the bottom up)</a:t>
            </a:r>
          </a:p>
          <a:p>
            <a:pPr algn="ctr" eaLnBrk="0" hangingPunct="0">
              <a:spcAft>
                <a:spcPts val="0"/>
              </a:spcAft>
            </a:pPr>
            <a:endParaRPr kumimoji="1" lang="en-US" sz="3600" b="1" dirty="0" smtClean="0">
              <a:solidFill>
                <a:srgbClr val="FFFFFF"/>
              </a:solidFill>
              <a:latin typeface="Arial" charset="0"/>
            </a:endParaRPr>
          </a:p>
        </p:txBody>
      </p:sp>
    </p:spTree>
    <p:extLst>
      <p:ext uri="{BB962C8B-B14F-4D97-AF65-F5344CB8AC3E}">
        <p14:creationId xmlns:p14="http://schemas.microsoft.com/office/powerpoint/2010/main" val="4194280972"/>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08"/>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endParaRPr>
          </a:p>
        </p:txBody>
      </p:sp>
    </p:spTree>
    <p:extLst>
      <p:ext uri="{BB962C8B-B14F-4D97-AF65-F5344CB8AC3E}">
        <p14:creationId xmlns:p14="http://schemas.microsoft.com/office/powerpoint/2010/main" val="417957972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smtClean="0"/>
              <a:t> </a:t>
            </a:r>
            <a:r>
              <a:rPr lang="en-US" sz="4400" b="1" dirty="0" smtClean="0"/>
              <a:t>“culture” is</a:t>
            </a:r>
          </a:p>
          <a:p>
            <a:pPr marL="0" indent="0" eaLnBrk="1" hangingPunct="1">
              <a:lnSpc>
                <a:spcPct val="40000"/>
              </a:lnSpc>
              <a:tabLst>
                <a:tab pos="685800" algn="l"/>
              </a:tabLst>
            </a:pPr>
            <a:endParaRPr lang="en-US" sz="4000" b="1" dirty="0" smtClean="0"/>
          </a:p>
          <a:p>
            <a:pPr lvl="1" eaLnBrk="1" hangingPunct="1">
              <a:tabLst>
                <a:tab pos="685800" algn="l"/>
              </a:tabLst>
            </a:pPr>
            <a:r>
              <a:rPr lang="en-US" b="1" dirty="0" smtClean="0"/>
              <a:t>learned</a:t>
            </a:r>
          </a:p>
          <a:p>
            <a:pPr lvl="1" eaLnBrk="1" hangingPunct="1">
              <a:tabLst>
                <a:tab pos="685800" algn="l"/>
              </a:tabLst>
            </a:pPr>
            <a:r>
              <a:rPr lang="en-US" b="1" dirty="0" smtClean="0"/>
              <a:t>shared</a:t>
            </a:r>
          </a:p>
          <a:p>
            <a:pPr lvl="1" eaLnBrk="1" hangingPunct="1">
              <a:tabLst>
                <a:tab pos="685800" algn="l"/>
              </a:tabLst>
            </a:pPr>
            <a:r>
              <a:rPr lang="en-US" b="1" dirty="0" smtClean="0"/>
              <a:t>transmitted from generation to generation</a:t>
            </a:r>
          </a:p>
          <a:p>
            <a:pPr lvl="1" eaLnBrk="1" hangingPunct="1">
              <a:tabLst>
                <a:tab pos="685800" algn="l"/>
              </a:tabLst>
            </a:pPr>
            <a:r>
              <a:rPr lang="en-US" b="1" dirty="0" smtClean="0"/>
              <a:t>based on symbols</a:t>
            </a:r>
          </a:p>
          <a:p>
            <a:pPr lvl="1" eaLnBrk="1" hangingPunct="1">
              <a:tabLst>
                <a:tab pos="685800" algn="l"/>
              </a:tabLst>
            </a:pPr>
            <a:r>
              <a:rPr lang="en-US" b="1" dirty="0" smtClean="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extLst>
      <p:ext uri="{BB962C8B-B14F-4D97-AF65-F5344CB8AC3E}">
        <p14:creationId xmlns:p14="http://schemas.microsoft.com/office/powerpoint/2010/main" val="826320589"/>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endParaRPr>
          </a:p>
        </p:txBody>
      </p:sp>
    </p:spTree>
    <p:extLst>
      <p:ext uri="{BB962C8B-B14F-4D97-AF65-F5344CB8AC3E}">
        <p14:creationId xmlns:p14="http://schemas.microsoft.com/office/powerpoint/2010/main" val="2309507197"/>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8" name="AutoShape 5"/>
          <p:cNvSpPr>
            <a:spLocks noChangeArrowheads="1"/>
          </p:cNvSpPr>
          <p:nvPr/>
        </p:nvSpPr>
        <p:spPr bwMode="auto">
          <a:xfrm>
            <a:off x="2043341" y="273449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endParaRPr>
          </a:p>
        </p:txBody>
      </p:sp>
    </p:spTree>
    <p:extLst>
      <p:ext uri="{BB962C8B-B14F-4D97-AF65-F5344CB8AC3E}">
        <p14:creationId xmlns:p14="http://schemas.microsoft.com/office/powerpoint/2010/main" val="1190948218"/>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9" name="AutoShape 5"/>
          <p:cNvSpPr>
            <a:spLocks noChangeArrowheads="1"/>
          </p:cNvSpPr>
          <p:nvPr/>
        </p:nvSpPr>
        <p:spPr bwMode="auto">
          <a:xfrm>
            <a:off x="2043341" y="1979763"/>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endParaRPr>
          </a:p>
        </p:txBody>
      </p:sp>
    </p:spTree>
    <p:extLst>
      <p:ext uri="{BB962C8B-B14F-4D97-AF65-F5344CB8AC3E}">
        <p14:creationId xmlns:p14="http://schemas.microsoft.com/office/powerpoint/2010/main" val="1348940413"/>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48950"/>
            <a:ext cx="6908800" cy="417037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latin typeface="Arial" charset="0"/>
              </a:rPr>
              <a:t>HOLISM</a:t>
            </a:r>
          </a:p>
          <a:p>
            <a:pPr algn="ctr" eaLnBrk="0" hangingPunct="0">
              <a:spcAft>
                <a:spcPts val="500"/>
              </a:spcAft>
            </a:pPr>
            <a:r>
              <a:rPr kumimoji="1" lang="en-US" sz="3600" b="1" dirty="0" smtClean="0">
                <a:solidFill>
                  <a:srgbClr val="FFFFFF"/>
                </a:solidFill>
                <a:latin typeface="Arial" charset="0"/>
              </a:rPr>
              <a:t>Involves all four levels</a:t>
            </a:r>
          </a:p>
          <a:p>
            <a:pPr algn="ctr" eaLnBrk="0" hangingPunct="0">
              <a:spcAft>
                <a:spcPts val="500"/>
              </a:spcAft>
            </a:pPr>
            <a:r>
              <a:rPr kumimoji="1" lang="en-US" sz="3600" b="1" dirty="0" smtClean="0">
                <a:solidFill>
                  <a:srgbClr val="FFFFFF"/>
                </a:solidFill>
                <a:latin typeface="Arial" charset="0"/>
              </a:rPr>
              <a:t>and all</a:t>
            </a:r>
          </a:p>
          <a:p>
            <a:pPr algn="ctr" eaLnBrk="0" hangingPunct="0">
              <a:spcAft>
                <a:spcPts val="500"/>
              </a:spcAft>
            </a:pPr>
            <a:r>
              <a:rPr kumimoji="1" lang="en-US" sz="3600" b="1" dirty="0" smtClean="0">
                <a:solidFill>
                  <a:srgbClr val="FFFFFF"/>
                </a:solidFill>
                <a:latin typeface="Arial" charset="0"/>
              </a:rPr>
              <a:t>of the physical and cultural</a:t>
            </a:r>
          </a:p>
          <a:p>
            <a:pPr algn="ctr" eaLnBrk="0" hangingPunct="0">
              <a:spcAft>
                <a:spcPts val="500"/>
              </a:spcAft>
            </a:pPr>
            <a:r>
              <a:rPr kumimoji="1" lang="en-US" sz="3600" b="1" dirty="0" smtClean="0">
                <a:solidFill>
                  <a:srgbClr val="FFFFFF"/>
                </a:solidFill>
                <a:latin typeface="Arial" charset="0"/>
              </a:rPr>
              <a:t>components combined</a:t>
            </a:r>
          </a:p>
          <a:p>
            <a:pPr algn="ctr" eaLnBrk="0" hangingPunct="0">
              <a:spcAft>
                <a:spcPts val="500"/>
              </a:spcAft>
            </a:pPr>
            <a:endParaRPr kumimoji="1" lang="en-US" sz="2400" dirty="0" smtClean="0">
              <a:solidFill>
                <a:srgbClr val="FFFFFF"/>
              </a:solidFill>
              <a:latin typeface="Arial" charset="0"/>
            </a:endParaRPr>
          </a:p>
          <a:p>
            <a:pPr algn="ctr" eaLnBrk="0" hangingPunct="0">
              <a:spcAft>
                <a:spcPts val="0"/>
              </a:spcAft>
            </a:pPr>
            <a:endParaRPr kumimoji="1" lang="en-US" sz="3600" b="1" dirty="0" smtClean="0">
              <a:solidFill>
                <a:srgbClr val="FFFFFF"/>
              </a:solidFill>
              <a:latin typeface="Arial" charset="0"/>
            </a:endParaRPr>
          </a:p>
        </p:txBody>
      </p:sp>
    </p:spTree>
    <p:extLst>
      <p:ext uri="{BB962C8B-B14F-4D97-AF65-F5344CB8AC3E}">
        <p14:creationId xmlns:p14="http://schemas.microsoft.com/office/powerpoint/2010/main" val="4029722941"/>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08"/>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endParaRPr>
          </a:p>
        </p:txBody>
      </p:sp>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endParaRPr>
          </a:p>
        </p:txBody>
      </p:sp>
      <p:sp>
        <p:nvSpPr>
          <p:cNvPr id="8" name="AutoShape 5"/>
          <p:cNvSpPr>
            <a:spLocks noChangeArrowheads="1"/>
          </p:cNvSpPr>
          <p:nvPr/>
        </p:nvSpPr>
        <p:spPr bwMode="auto">
          <a:xfrm>
            <a:off x="2043341" y="273449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endParaRPr>
          </a:p>
        </p:txBody>
      </p:sp>
      <p:sp>
        <p:nvSpPr>
          <p:cNvPr id="9" name="AutoShape 5"/>
          <p:cNvSpPr>
            <a:spLocks noChangeArrowheads="1"/>
          </p:cNvSpPr>
          <p:nvPr/>
        </p:nvSpPr>
        <p:spPr bwMode="auto">
          <a:xfrm>
            <a:off x="2043341" y="1979763"/>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endParaRPr>
          </a:p>
        </p:txBody>
      </p:sp>
      <p:sp>
        <p:nvSpPr>
          <p:cNvPr id="10" name="Rectangle 7"/>
          <p:cNvSpPr>
            <a:spLocks noChangeArrowheads="1"/>
          </p:cNvSpPr>
          <p:nvPr/>
        </p:nvSpPr>
        <p:spPr bwMode="auto">
          <a:xfrm>
            <a:off x="2401910" y="1941852"/>
            <a:ext cx="5668037" cy="584775"/>
          </a:xfrm>
          <a:prstGeom prst="rect">
            <a:avLst/>
          </a:prstGeom>
          <a:solidFill>
            <a:schemeClr val="accent1"/>
          </a:solidFill>
          <a:ln w="76200">
            <a:solidFill>
              <a:schemeClr val="accent1"/>
            </a:solidFill>
            <a:miter lim="800000"/>
            <a:headEnd/>
            <a:tailEnd/>
          </a:ln>
        </p:spPr>
        <p:txBody>
          <a:bodyPr wrap="square" anchor="ctr">
            <a:spAutoFit/>
          </a:bodyPr>
          <a:lstStyle/>
          <a:p>
            <a:pPr algn="ctr" eaLnBrk="0" hangingPunct="0">
              <a:spcBef>
                <a:spcPct val="20000"/>
              </a:spcBef>
              <a:buClr>
                <a:srgbClr val="009999"/>
              </a:buClr>
            </a:pPr>
            <a:r>
              <a:rPr kumimoji="1" lang="en-US" sz="3200" b="1" dirty="0" smtClean="0">
                <a:solidFill>
                  <a:srgbClr val="000000"/>
                </a:solidFill>
              </a:rPr>
              <a:t>holism</a:t>
            </a:r>
            <a:endParaRPr kumimoji="1" lang="en-US" sz="3200" b="1" dirty="0">
              <a:solidFill>
                <a:srgbClr val="000000"/>
              </a:solidFill>
            </a:endParaRPr>
          </a:p>
        </p:txBody>
      </p:sp>
    </p:spTree>
    <p:extLst>
      <p:ext uri="{BB962C8B-B14F-4D97-AF65-F5344CB8AC3E}">
        <p14:creationId xmlns:p14="http://schemas.microsoft.com/office/powerpoint/2010/main" val="234013892"/>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21"/>
            <a:ext cx="5668037" cy="769441"/>
          </a:xfrm>
          <a:prstGeom prst="rect">
            <a:avLst/>
          </a:prstGeom>
          <a:solidFill>
            <a:schemeClr val="bg1"/>
          </a:solid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FFFFFF"/>
                </a:solidFill>
              </a:rPr>
              <a:t>holism</a:t>
            </a:r>
            <a:endParaRPr kumimoji="1" lang="en-US" sz="4400" b="1" dirty="0">
              <a:solidFill>
                <a:srgbClr val="FFFFFF"/>
              </a:solidFill>
            </a:endParaRP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latin typeface="Arial" charset="0"/>
            </a:endParaRPr>
          </a:p>
        </p:txBody>
      </p:sp>
      <p:sp>
        <p:nvSpPr>
          <p:cNvPr id="16" name="Rectangle 7"/>
          <p:cNvSpPr>
            <a:spLocks noChangeArrowheads="1"/>
          </p:cNvSpPr>
          <p:nvPr/>
        </p:nvSpPr>
        <p:spPr bwMode="auto">
          <a:xfrm>
            <a:off x="2401910" y="1820492"/>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000000"/>
                </a:solidFill>
              </a:rPr>
              <a:t>holism</a:t>
            </a:r>
            <a:endParaRPr kumimoji="1" lang="en-US" sz="4400" b="1" dirty="0">
              <a:solidFill>
                <a:srgbClr val="000000"/>
              </a:solidFill>
            </a:endParaRPr>
          </a:p>
        </p:txBody>
      </p:sp>
    </p:spTree>
    <p:extLst>
      <p:ext uri="{BB962C8B-B14F-4D97-AF65-F5344CB8AC3E}">
        <p14:creationId xmlns:p14="http://schemas.microsoft.com/office/powerpoint/2010/main" val="3641240973"/>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89" y="264063"/>
            <a:ext cx="8229600" cy="634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522940"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3"/>
              </a:rPr>
              <a:t>https://brightside.me/wonder-curiosities/finland-will-become-the-first-country-in-the-world-to-get-rid-of-all-school-subjects-259910/</a:t>
            </a:r>
            <a:endParaRPr kumimoji="1" lang="en-US" sz="800" dirty="0">
              <a:solidFill>
                <a:srgbClr val="FFFFFF"/>
              </a:solidFill>
            </a:endParaRPr>
          </a:p>
        </p:txBody>
      </p:sp>
      <p:sp>
        <p:nvSpPr>
          <p:cNvPr id="2" name="Rectangle 1"/>
          <p:cNvSpPr/>
          <p:nvPr/>
        </p:nvSpPr>
        <p:spPr>
          <a:xfrm>
            <a:off x="928027" y="809215"/>
            <a:ext cx="3223959" cy="1051570"/>
          </a:xfrm>
          <a:prstGeom prst="rect">
            <a:avLst/>
          </a:prstGeom>
        </p:spPr>
        <p:txBody>
          <a:bodyPr wrap="none">
            <a:spAutoFit/>
          </a:bodyPr>
          <a:lstStyle/>
          <a:p>
            <a:pPr algn="ctr" eaLnBrk="0" hangingPunct="0">
              <a:spcAft>
                <a:spcPts val="500"/>
              </a:spcAft>
            </a:pPr>
            <a:r>
              <a:rPr kumimoji="1" lang="en-US" b="1" dirty="0" smtClean="0">
                <a:solidFill>
                  <a:srgbClr val="FFFFFF"/>
                </a:solidFill>
                <a:latin typeface="Arial" charset="0"/>
              </a:rPr>
              <a:t>Finland is switching their</a:t>
            </a:r>
          </a:p>
          <a:p>
            <a:pPr algn="ctr" eaLnBrk="0" hangingPunct="0">
              <a:spcAft>
                <a:spcPts val="500"/>
              </a:spcAft>
            </a:pPr>
            <a:r>
              <a:rPr kumimoji="1" lang="en-US" b="1" dirty="0" smtClean="0">
                <a:solidFill>
                  <a:srgbClr val="FFFFFF"/>
                </a:solidFill>
                <a:latin typeface="Arial" charset="0"/>
              </a:rPr>
              <a:t>entire school curriculum to </a:t>
            </a:r>
          </a:p>
          <a:p>
            <a:pPr algn="ctr" eaLnBrk="0" hangingPunct="0">
              <a:spcAft>
                <a:spcPts val="500"/>
              </a:spcAft>
            </a:pPr>
            <a:r>
              <a:rPr kumimoji="1" lang="en-US" b="1" dirty="0" smtClean="0">
                <a:solidFill>
                  <a:srgbClr val="FFFFFF"/>
                </a:solidFill>
                <a:latin typeface="Arial" charset="0"/>
              </a:rPr>
              <a:t>holistic studies . . .</a:t>
            </a:r>
            <a:endParaRPr kumimoji="1" lang="en-US" b="1" dirty="0">
              <a:solidFill>
                <a:srgbClr val="FFFFFF"/>
              </a:solidFill>
              <a:latin typeface="Arial" charset="0"/>
            </a:endParaRPr>
          </a:p>
        </p:txBody>
      </p:sp>
    </p:spTree>
    <p:extLst>
      <p:ext uri="{BB962C8B-B14F-4D97-AF65-F5344CB8AC3E}">
        <p14:creationId xmlns:p14="http://schemas.microsoft.com/office/powerpoint/2010/main" val="3939145840"/>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522940"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2"/>
              </a:rPr>
              <a:t>https://brightside.me/wonder-curiosities/finland-will-become-the-first-country-in-the-world-to-get-rid-of-all-school-subjects-259910/</a:t>
            </a:r>
            <a:endParaRPr kumimoji="1" lang="en-US" sz="800" dirty="0">
              <a:solidFill>
                <a:srgbClr val="FFFFFF"/>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9034"/>
            <a:ext cx="8382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bwMode="auto">
          <a:xfrm>
            <a:off x="87089" y="4238178"/>
            <a:ext cx="8810171" cy="2162629"/>
          </a:xfrm>
          <a:custGeom>
            <a:avLst/>
            <a:gdLst>
              <a:gd name="connsiteX0" fmla="*/ 4296228 w 8810171"/>
              <a:gd name="connsiteY0" fmla="*/ 2046514 h 2162629"/>
              <a:gd name="connsiteX1" fmla="*/ 4136571 w 8810171"/>
              <a:gd name="connsiteY1" fmla="*/ 2090057 h 2162629"/>
              <a:gd name="connsiteX2" fmla="*/ 4093028 w 8810171"/>
              <a:gd name="connsiteY2" fmla="*/ 2104571 h 2162629"/>
              <a:gd name="connsiteX3" fmla="*/ 4049485 w 8810171"/>
              <a:gd name="connsiteY3" fmla="*/ 2119086 h 2162629"/>
              <a:gd name="connsiteX4" fmla="*/ 3802743 w 8810171"/>
              <a:gd name="connsiteY4" fmla="*/ 2148114 h 2162629"/>
              <a:gd name="connsiteX5" fmla="*/ 3352800 w 8810171"/>
              <a:gd name="connsiteY5" fmla="*/ 2162629 h 2162629"/>
              <a:gd name="connsiteX6" fmla="*/ 2656114 w 8810171"/>
              <a:gd name="connsiteY6" fmla="*/ 2148114 h 2162629"/>
              <a:gd name="connsiteX7" fmla="*/ 2380343 w 8810171"/>
              <a:gd name="connsiteY7" fmla="*/ 2119086 h 2162629"/>
              <a:gd name="connsiteX8" fmla="*/ 1973943 w 8810171"/>
              <a:gd name="connsiteY8" fmla="*/ 2104571 h 2162629"/>
              <a:gd name="connsiteX9" fmla="*/ 1930400 w 8810171"/>
              <a:gd name="connsiteY9" fmla="*/ 2090057 h 2162629"/>
              <a:gd name="connsiteX10" fmla="*/ 1727200 w 8810171"/>
              <a:gd name="connsiteY10" fmla="*/ 2061029 h 2162629"/>
              <a:gd name="connsiteX11" fmla="*/ 1683657 w 8810171"/>
              <a:gd name="connsiteY11" fmla="*/ 2046514 h 2162629"/>
              <a:gd name="connsiteX12" fmla="*/ 1059543 w 8810171"/>
              <a:gd name="connsiteY12" fmla="*/ 2046514 h 2162629"/>
              <a:gd name="connsiteX13" fmla="*/ 377371 w 8810171"/>
              <a:gd name="connsiteY13" fmla="*/ 2046514 h 2162629"/>
              <a:gd name="connsiteX14" fmla="*/ 333828 w 8810171"/>
              <a:gd name="connsiteY14" fmla="*/ 2032000 h 2162629"/>
              <a:gd name="connsiteX15" fmla="*/ 261257 w 8810171"/>
              <a:gd name="connsiteY15" fmla="*/ 1959429 h 2162629"/>
              <a:gd name="connsiteX16" fmla="*/ 188685 w 8810171"/>
              <a:gd name="connsiteY16" fmla="*/ 1872343 h 2162629"/>
              <a:gd name="connsiteX17" fmla="*/ 145143 w 8810171"/>
              <a:gd name="connsiteY17" fmla="*/ 1741714 h 2162629"/>
              <a:gd name="connsiteX18" fmla="*/ 130628 w 8810171"/>
              <a:gd name="connsiteY18" fmla="*/ 1698171 h 2162629"/>
              <a:gd name="connsiteX19" fmla="*/ 101600 w 8810171"/>
              <a:gd name="connsiteY19" fmla="*/ 1654629 h 2162629"/>
              <a:gd name="connsiteX20" fmla="*/ 72571 w 8810171"/>
              <a:gd name="connsiteY20" fmla="*/ 1567543 h 2162629"/>
              <a:gd name="connsiteX21" fmla="*/ 58057 w 8810171"/>
              <a:gd name="connsiteY21" fmla="*/ 1524000 h 2162629"/>
              <a:gd name="connsiteX22" fmla="*/ 43543 w 8810171"/>
              <a:gd name="connsiteY22" fmla="*/ 1465943 h 2162629"/>
              <a:gd name="connsiteX23" fmla="*/ 14514 w 8810171"/>
              <a:gd name="connsiteY23" fmla="*/ 1306286 h 2162629"/>
              <a:gd name="connsiteX24" fmla="*/ 0 w 8810171"/>
              <a:gd name="connsiteY24" fmla="*/ 1190171 h 2162629"/>
              <a:gd name="connsiteX25" fmla="*/ 29028 w 8810171"/>
              <a:gd name="connsiteY25" fmla="*/ 725714 h 2162629"/>
              <a:gd name="connsiteX26" fmla="*/ 43543 w 8810171"/>
              <a:gd name="connsiteY26" fmla="*/ 667657 h 2162629"/>
              <a:gd name="connsiteX27" fmla="*/ 72571 w 8810171"/>
              <a:gd name="connsiteY27" fmla="*/ 551543 h 2162629"/>
              <a:gd name="connsiteX28" fmla="*/ 116114 w 8810171"/>
              <a:gd name="connsiteY28" fmla="*/ 522514 h 2162629"/>
              <a:gd name="connsiteX29" fmla="*/ 203200 w 8810171"/>
              <a:gd name="connsiteY29" fmla="*/ 464457 h 2162629"/>
              <a:gd name="connsiteX30" fmla="*/ 290285 w 8810171"/>
              <a:gd name="connsiteY30" fmla="*/ 406400 h 2162629"/>
              <a:gd name="connsiteX31" fmla="*/ 449943 w 8810171"/>
              <a:gd name="connsiteY31" fmla="*/ 362857 h 2162629"/>
              <a:gd name="connsiteX32" fmla="*/ 493485 w 8810171"/>
              <a:gd name="connsiteY32" fmla="*/ 348343 h 2162629"/>
              <a:gd name="connsiteX33" fmla="*/ 566057 w 8810171"/>
              <a:gd name="connsiteY33" fmla="*/ 333829 h 2162629"/>
              <a:gd name="connsiteX34" fmla="*/ 609600 w 8810171"/>
              <a:gd name="connsiteY34" fmla="*/ 319314 h 2162629"/>
              <a:gd name="connsiteX35" fmla="*/ 769257 w 8810171"/>
              <a:gd name="connsiteY35" fmla="*/ 304800 h 2162629"/>
              <a:gd name="connsiteX36" fmla="*/ 870857 w 8810171"/>
              <a:gd name="connsiteY36" fmla="*/ 275771 h 2162629"/>
              <a:gd name="connsiteX37" fmla="*/ 1016000 w 8810171"/>
              <a:gd name="connsiteY37" fmla="*/ 261257 h 2162629"/>
              <a:gd name="connsiteX38" fmla="*/ 1132114 w 8810171"/>
              <a:gd name="connsiteY38" fmla="*/ 246743 h 2162629"/>
              <a:gd name="connsiteX39" fmla="*/ 1277257 w 8810171"/>
              <a:gd name="connsiteY39" fmla="*/ 217714 h 2162629"/>
              <a:gd name="connsiteX40" fmla="*/ 2960914 w 8810171"/>
              <a:gd name="connsiteY40" fmla="*/ 203200 h 2162629"/>
              <a:gd name="connsiteX41" fmla="*/ 3251200 w 8810171"/>
              <a:gd name="connsiteY41" fmla="*/ 174171 h 2162629"/>
              <a:gd name="connsiteX42" fmla="*/ 3294743 w 8810171"/>
              <a:gd name="connsiteY42" fmla="*/ 159657 h 2162629"/>
              <a:gd name="connsiteX43" fmla="*/ 3468914 w 8810171"/>
              <a:gd name="connsiteY43" fmla="*/ 130629 h 2162629"/>
              <a:gd name="connsiteX44" fmla="*/ 3643085 w 8810171"/>
              <a:gd name="connsiteY44" fmla="*/ 116114 h 2162629"/>
              <a:gd name="connsiteX45" fmla="*/ 3918857 w 8810171"/>
              <a:gd name="connsiteY45" fmla="*/ 101600 h 2162629"/>
              <a:gd name="connsiteX46" fmla="*/ 4064000 w 8810171"/>
              <a:gd name="connsiteY46" fmla="*/ 87086 h 2162629"/>
              <a:gd name="connsiteX47" fmla="*/ 4310743 w 8810171"/>
              <a:gd name="connsiteY47" fmla="*/ 43543 h 2162629"/>
              <a:gd name="connsiteX48" fmla="*/ 4368800 w 8810171"/>
              <a:gd name="connsiteY48" fmla="*/ 29029 h 2162629"/>
              <a:gd name="connsiteX49" fmla="*/ 4615543 w 8810171"/>
              <a:gd name="connsiteY49" fmla="*/ 0 h 2162629"/>
              <a:gd name="connsiteX50" fmla="*/ 5225143 w 8810171"/>
              <a:gd name="connsiteY50" fmla="*/ 14514 h 2162629"/>
              <a:gd name="connsiteX51" fmla="*/ 5994400 w 8810171"/>
              <a:gd name="connsiteY51" fmla="*/ 29029 h 2162629"/>
              <a:gd name="connsiteX52" fmla="*/ 6066971 w 8810171"/>
              <a:gd name="connsiteY52" fmla="*/ 43543 h 2162629"/>
              <a:gd name="connsiteX53" fmla="*/ 6183085 w 8810171"/>
              <a:gd name="connsiteY53" fmla="*/ 58057 h 2162629"/>
              <a:gd name="connsiteX54" fmla="*/ 6226628 w 8810171"/>
              <a:gd name="connsiteY54" fmla="*/ 72571 h 2162629"/>
              <a:gd name="connsiteX55" fmla="*/ 6400800 w 8810171"/>
              <a:gd name="connsiteY55" fmla="*/ 101600 h 2162629"/>
              <a:gd name="connsiteX56" fmla="*/ 6531428 w 8810171"/>
              <a:gd name="connsiteY56" fmla="*/ 130629 h 2162629"/>
              <a:gd name="connsiteX57" fmla="*/ 6604000 w 8810171"/>
              <a:gd name="connsiteY57" fmla="*/ 145143 h 2162629"/>
              <a:gd name="connsiteX58" fmla="*/ 6662057 w 8810171"/>
              <a:gd name="connsiteY58" fmla="*/ 159657 h 2162629"/>
              <a:gd name="connsiteX59" fmla="*/ 6792685 w 8810171"/>
              <a:gd name="connsiteY59" fmla="*/ 174171 h 2162629"/>
              <a:gd name="connsiteX60" fmla="*/ 6908800 w 8810171"/>
              <a:gd name="connsiteY60" fmla="*/ 203200 h 2162629"/>
              <a:gd name="connsiteX61" fmla="*/ 7082971 w 8810171"/>
              <a:gd name="connsiteY61" fmla="*/ 232229 h 2162629"/>
              <a:gd name="connsiteX62" fmla="*/ 7199085 w 8810171"/>
              <a:gd name="connsiteY62" fmla="*/ 246743 h 2162629"/>
              <a:gd name="connsiteX63" fmla="*/ 7358743 w 8810171"/>
              <a:gd name="connsiteY63" fmla="*/ 275771 h 2162629"/>
              <a:gd name="connsiteX64" fmla="*/ 7692571 w 8810171"/>
              <a:gd name="connsiteY64" fmla="*/ 304800 h 2162629"/>
              <a:gd name="connsiteX65" fmla="*/ 7924800 w 8810171"/>
              <a:gd name="connsiteY65" fmla="*/ 348343 h 2162629"/>
              <a:gd name="connsiteX66" fmla="*/ 8084457 w 8810171"/>
              <a:gd name="connsiteY66" fmla="*/ 377371 h 2162629"/>
              <a:gd name="connsiteX67" fmla="*/ 8244114 w 8810171"/>
              <a:gd name="connsiteY67" fmla="*/ 391886 h 2162629"/>
              <a:gd name="connsiteX68" fmla="*/ 8316685 w 8810171"/>
              <a:gd name="connsiteY68" fmla="*/ 406400 h 2162629"/>
              <a:gd name="connsiteX69" fmla="*/ 8360228 w 8810171"/>
              <a:gd name="connsiteY69" fmla="*/ 420914 h 2162629"/>
              <a:gd name="connsiteX70" fmla="*/ 8548914 w 8810171"/>
              <a:gd name="connsiteY70" fmla="*/ 449943 h 2162629"/>
              <a:gd name="connsiteX71" fmla="*/ 8650514 w 8810171"/>
              <a:gd name="connsiteY71" fmla="*/ 522514 h 2162629"/>
              <a:gd name="connsiteX72" fmla="*/ 8723085 w 8810171"/>
              <a:gd name="connsiteY72" fmla="*/ 609600 h 2162629"/>
              <a:gd name="connsiteX73" fmla="*/ 8737600 w 8810171"/>
              <a:gd name="connsiteY73" fmla="*/ 653143 h 2162629"/>
              <a:gd name="connsiteX74" fmla="*/ 8766628 w 8810171"/>
              <a:gd name="connsiteY74" fmla="*/ 696686 h 2162629"/>
              <a:gd name="connsiteX75" fmla="*/ 8795657 w 8810171"/>
              <a:gd name="connsiteY75" fmla="*/ 783771 h 2162629"/>
              <a:gd name="connsiteX76" fmla="*/ 8810171 w 8810171"/>
              <a:gd name="connsiteY76" fmla="*/ 827314 h 2162629"/>
              <a:gd name="connsiteX77" fmla="*/ 8795657 w 8810171"/>
              <a:gd name="connsiteY77" fmla="*/ 1306286 h 2162629"/>
              <a:gd name="connsiteX78" fmla="*/ 8781143 w 8810171"/>
              <a:gd name="connsiteY78" fmla="*/ 1393371 h 2162629"/>
              <a:gd name="connsiteX79" fmla="*/ 8752114 w 8810171"/>
              <a:gd name="connsiteY79" fmla="*/ 1436914 h 2162629"/>
              <a:gd name="connsiteX80" fmla="*/ 8708571 w 8810171"/>
              <a:gd name="connsiteY80" fmla="*/ 1524000 h 2162629"/>
              <a:gd name="connsiteX81" fmla="*/ 8665028 w 8810171"/>
              <a:gd name="connsiteY81" fmla="*/ 1567543 h 2162629"/>
              <a:gd name="connsiteX82" fmla="*/ 8592457 w 8810171"/>
              <a:gd name="connsiteY82" fmla="*/ 1654629 h 2162629"/>
              <a:gd name="connsiteX83" fmla="*/ 8577943 w 8810171"/>
              <a:gd name="connsiteY83" fmla="*/ 1698171 h 2162629"/>
              <a:gd name="connsiteX84" fmla="*/ 8505371 w 8810171"/>
              <a:gd name="connsiteY84" fmla="*/ 1785257 h 2162629"/>
              <a:gd name="connsiteX85" fmla="*/ 8461828 w 8810171"/>
              <a:gd name="connsiteY85" fmla="*/ 1799771 h 2162629"/>
              <a:gd name="connsiteX86" fmla="*/ 8418285 w 8810171"/>
              <a:gd name="connsiteY86" fmla="*/ 1828800 h 2162629"/>
              <a:gd name="connsiteX87" fmla="*/ 8360228 w 8810171"/>
              <a:gd name="connsiteY87" fmla="*/ 1872343 h 2162629"/>
              <a:gd name="connsiteX88" fmla="*/ 8302171 w 8810171"/>
              <a:gd name="connsiteY88" fmla="*/ 1886857 h 2162629"/>
              <a:gd name="connsiteX89" fmla="*/ 8258628 w 8810171"/>
              <a:gd name="connsiteY89" fmla="*/ 1901371 h 2162629"/>
              <a:gd name="connsiteX90" fmla="*/ 8128000 w 8810171"/>
              <a:gd name="connsiteY90" fmla="*/ 1973943 h 2162629"/>
              <a:gd name="connsiteX91" fmla="*/ 8084457 w 8810171"/>
              <a:gd name="connsiteY91" fmla="*/ 2002971 h 2162629"/>
              <a:gd name="connsiteX92" fmla="*/ 8026400 w 8810171"/>
              <a:gd name="connsiteY92" fmla="*/ 2017486 h 2162629"/>
              <a:gd name="connsiteX93" fmla="*/ 7852228 w 8810171"/>
              <a:gd name="connsiteY93" fmla="*/ 2046514 h 2162629"/>
              <a:gd name="connsiteX94" fmla="*/ 7474857 w 8810171"/>
              <a:gd name="connsiteY94" fmla="*/ 2061029 h 2162629"/>
              <a:gd name="connsiteX95" fmla="*/ 7242628 w 8810171"/>
              <a:gd name="connsiteY95" fmla="*/ 2090057 h 2162629"/>
              <a:gd name="connsiteX96" fmla="*/ 7082971 w 8810171"/>
              <a:gd name="connsiteY96" fmla="*/ 2119086 h 2162629"/>
              <a:gd name="connsiteX97" fmla="*/ 6792685 w 8810171"/>
              <a:gd name="connsiteY97" fmla="*/ 2133600 h 2162629"/>
              <a:gd name="connsiteX98" fmla="*/ 5733143 w 8810171"/>
              <a:gd name="connsiteY98" fmla="*/ 2119086 h 2162629"/>
              <a:gd name="connsiteX99" fmla="*/ 5675085 w 8810171"/>
              <a:gd name="connsiteY99" fmla="*/ 2104571 h 2162629"/>
              <a:gd name="connsiteX100" fmla="*/ 5283200 w 8810171"/>
              <a:gd name="connsiteY100" fmla="*/ 2119086 h 2162629"/>
              <a:gd name="connsiteX101" fmla="*/ 4470400 w 8810171"/>
              <a:gd name="connsiteY101" fmla="*/ 2104571 h 2162629"/>
              <a:gd name="connsiteX102" fmla="*/ 4426857 w 8810171"/>
              <a:gd name="connsiteY102" fmla="*/ 2090057 h 2162629"/>
              <a:gd name="connsiteX103" fmla="*/ 4339771 w 8810171"/>
              <a:gd name="connsiteY103" fmla="*/ 2046514 h 2162629"/>
              <a:gd name="connsiteX104" fmla="*/ 4238171 w 8810171"/>
              <a:gd name="connsiteY104" fmla="*/ 2075543 h 216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810171" h="2162629">
                <a:moveTo>
                  <a:pt x="4296228" y="2046514"/>
                </a:moveTo>
                <a:cubicBezTo>
                  <a:pt x="4193652" y="2067030"/>
                  <a:pt x="4247061" y="2053228"/>
                  <a:pt x="4136571" y="2090057"/>
                </a:cubicBezTo>
                <a:lnTo>
                  <a:pt x="4093028" y="2104571"/>
                </a:lnTo>
                <a:cubicBezTo>
                  <a:pt x="4078514" y="2109409"/>
                  <a:pt x="4064631" y="2116922"/>
                  <a:pt x="4049485" y="2119086"/>
                </a:cubicBezTo>
                <a:cubicBezTo>
                  <a:pt x="3968391" y="2130671"/>
                  <a:pt x="3884371" y="2144132"/>
                  <a:pt x="3802743" y="2148114"/>
                </a:cubicBezTo>
                <a:cubicBezTo>
                  <a:pt x="3652862" y="2155425"/>
                  <a:pt x="3502781" y="2157791"/>
                  <a:pt x="3352800" y="2162629"/>
                </a:cubicBezTo>
                <a:lnTo>
                  <a:pt x="2656114" y="2148114"/>
                </a:lnTo>
                <a:cubicBezTo>
                  <a:pt x="2520187" y="2143427"/>
                  <a:pt x="2511713" y="2126187"/>
                  <a:pt x="2380343" y="2119086"/>
                </a:cubicBezTo>
                <a:cubicBezTo>
                  <a:pt x="2244988" y="2111769"/>
                  <a:pt x="2109410" y="2109409"/>
                  <a:pt x="1973943" y="2104571"/>
                </a:cubicBezTo>
                <a:cubicBezTo>
                  <a:pt x="1959429" y="2099733"/>
                  <a:pt x="1945335" y="2093376"/>
                  <a:pt x="1930400" y="2090057"/>
                </a:cubicBezTo>
                <a:cubicBezTo>
                  <a:pt x="1876589" y="2078099"/>
                  <a:pt x="1777417" y="2067306"/>
                  <a:pt x="1727200" y="2061029"/>
                </a:cubicBezTo>
                <a:cubicBezTo>
                  <a:pt x="1712686" y="2056191"/>
                  <a:pt x="1698803" y="2048678"/>
                  <a:pt x="1683657" y="2046514"/>
                </a:cubicBezTo>
                <a:cubicBezTo>
                  <a:pt x="1463410" y="2015050"/>
                  <a:pt x="1305909" y="2038815"/>
                  <a:pt x="1059543" y="2046514"/>
                </a:cubicBezTo>
                <a:cubicBezTo>
                  <a:pt x="778645" y="2086644"/>
                  <a:pt x="922312" y="2071860"/>
                  <a:pt x="377371" y="2046514"/>
                </a:cubicBezTo>
                <a:cubicBezTo>
                  <a:pt x="362088" y="2045803"/>
                  <a:pt x="348342" y="2036838"/>
                  <a:pt x="333828" y="2032000"/>
                </a:cubicBezTo>
                <a:cubicBezTo>
                  <a:pt x="253999" y="1978780"/>
                  <a:pt x="321733" y="2032000"/>
                  <a:pt x="261257" y="1959429"/>
                </a:cubicBezTo>
                <a:cubicBezTo>
                  <a:pt x="168126" y="1847672"/>
                  <a:pt x="260759" y="1980453"/>
                  <a:pt x="188685" y="1872343"/>
                </a:cubicBezTo>
                <a:lnTo>
                  <a:pt x="145143" y="1741714"/>
                </a:lnTo>
                <a:cubicBezTo>
                  <a:pt x="140305" y="1727200"/>
                  <a:pt x="139115" y="1710901"/>
                  <a:pt x="130628" y="1698171"/>
                </a:cubicBezTo>
                <a:cubicBezTo>
                  <a:pt x="120952" y="1683657"/>
                  <a:pt x="108685" y="1670569"/>
                  <a:pt x="101600" y="1654629"/>
                </a:cubicBezTo>
                <a:cubicBezTo>
                  <a:pt x="89173" y="1626667"/>
                  <a:pt x="82247" y="1596572"/>
                  <a:pt x="72571" y="1567543"/>
                </a:cubicBezTo>
                <a:cubicBezTo>
                  <a:pt x="67733" y="1553029"/>
                  <a:pt x="61768" y="1538843"/>
                  <a:pt x="58057" y="1524000"/>
                </a:cubicBezTo>
                <a:cubicBezTo>
                  <a:pt x="53219" y="1504648"/>
                  <a:pt x="47870" y="1485416"/>
                  <a:pt x="43543" y="1465943"/>
                </a:cubicBezTo>
                <a:cubicBezTo>
                  <a:pt x="33539" y="1420924"/>
                  <a:pt x="20818" y="1350413"/>
                  <a:pt x="14514" y="1306286"/>
                </a:cubicBezTo>
                <a:cubicBezTo>
                  <a:pt x="8998" y="1267672"/>
                  <a:pt x="4838" y="1228876"/>
                  <a:pt x="0" y="1190171"/>
                </a:cubicBezTo>
                <a:cubicBezTo>
                  <a:pt x="6087" y="1050156"/>
                  <a:pt x="6277" y="873591"/>
                  <a:pt x="29028" y="725714"/>
                </a:cubicBezTo>
                <a:cubicBezTo>
                  <a:pt x="32061" y="705998"/>
                  <a:pt x="39216" y="687130"/>
                  <a:pt x="43543" y="667657"/>
                </a:cubicBezTo>
                <a:cubicBezTo>
                  <a:pt x="44377" y="663904"/>
                  <a:pt x="60601" y="566506"/>
                  <a:pt x="72571" y="551543"/>
                </a:cubicBezTo>
                <a:cubicBezTo>
                  <a:pt x="83468" y="537921"/>
                  <a:pt x="102713" y="533681"/>
                  <a:pt x="116114" y="522514"/>
                </a:cubicBezTo>
                <a:cubicBezTo>
                  <a:pt x="270728" y="393669"/>
                  <a:pt x="65460" y="540979"/>
                  <a:pt x="203200" y="464457"/>
                </a:cubicBezTo>
                <a:cubicBezTo>
                  <a:pt x="233697" y="447514"/>
                  <a:pt x="257188" y="417433"/>
                  <a:pt x="290285" y="406400"/>
                </a:cubicBezTo>
                <a:cubicBezTo>
                  <a:pt x="477107" y="344125"/>
                  <a:pt x="285825" y="403886"/>
                  <a:pt x="449943" y="362857"/>
                </a:cubicBezTo>
                <a:cubicBezTo>
                  <a:pt x="464785" y="359146"/>
                  <a:pt x="478643" y="352054"/>
                  <a:pt x="493485" y="348343"/>
                </a:cubicBezTo>
                <a:cubicBezTo>
                  <a:pt x="517418" y="342360"/>
                  <a:pt x="542124" y="339812"/>
                  <a:pt x="566057" y="333829"/>
                </a:cubicBezTo>
                <a:cubicBezTo>
                  <a:pt x="580900" y="330118"/>
                  <a:pt x="594454" y="321478"/>
                  <a:pt x="609600" y="319314"/>
                </a:cubicBezTo>
                <a:cubicBezTo>
                  <a:pt x="662501" y="311757"/>
                  <a:pt x="716038" y="309638"/>
                  <a:pt x="769257" y="304800"/>
                </a:cubicBezTo>
                <a:cubicBezTo>
                  <a:pt x="800269" y="294463"/>
                  <a:pt x="838970" y="280326"/>
                  <a:pt x="870857" y="275771"/>
                </a:cubicBezTo>
                <a:cubicBezTo>
                  <a:pt x="918991" y="268895"/>
                  <a:pt x="967675" y="266626"/>
                  <a:pt x="1016000" y="261257"/>
                </a:cubicBezTo>
                <a:cubicBezTo>
                  <a:pt x="1054767" y="256950"/>
                  <a:pt x="1093409" y="251581"/>
                  <a:pt x="1132114" y="246743"/>
                </a:cubicBezTo>
                <a:cubicBezTo>
                  <a:pt x="1187265" y="228360"/>
                  <a:pt x="1207128" y="218854"/>
                  <a:pt x="1277257" y="217714"/>
                </a:cubicBezTo>
                <a:lnTo>
                  <a:pt x="2960914" y="203200"/>
                </a:lnTo>
                <a:cubicBezTo>
                  <a:pt x="3145902" y="166203"/>
                  <a:pt x="2887705" y="214560"/>
                  <a:pt x="3251200" y="174171"/>
                </a:cubicBezTo>
                <a:cubicBezTo>
                  <a:pt x="3266406" y="172481"/>
                  <a:pt x="3279741" y="162657"/>
                  <a:pt x="3294743" y="159657"/>
                </a:cubicBezTo>
                <a:cubicBezTo>
                  <a:pt x="3352458" y="148114"/>
                  <a:pt x="3410260" y="135517"/>
                  <a:pt x="3468914" y="130629"/>
                </a:cubicBezTo>
                <a:lnTo>
                  <a:pt x="3643085" y="116114"/>
                </a:lnTo>
                <a:cubicBezTo>
                  <a:pt x="3734945" y="110187"/>
                  <a:pt x="3827024" y="107933"/>
                  <a:pt x="3918857" y="101600"/>
                </a:cubicBezTo>
                <a:cubicBezTo>
                  <a:pt x="3967364" y="98255"/>
                  <a:pt x="4015619" y="91924"/>
                  <a:pt x="4064000" y="87086"/>
                </a:cubicBezTo>
                <a:cubicBezTo>
                  <a:pt x="4222617" y="47431"/>
                  <a:pt x="4140462" y="62463"/>
                  <a:pt x="4310743" y="43543"/>
                </a:cubicBezTo>
                <a:cubicBezTo>
                  <a:pt x="4330095" y="38705"/>
                  <a:pt x="4349124" y="32308"/>
                  <a:pt x="4368800" y="29029"/>
                </a:cubicBezTo>
                <a:cubicBezTo>
                  <a:pt x="4408719" y="22376"/>
                  <a:pt x="4580556" y="3887"/>
                  <a:pt x="4615543" y="0"/>
                </a:cubicBezTo>
                <a:lnTo>
                  <a:pt x="5225143" y="14514"/>
                </a:lnTo>
                <a:lnTo>
                  <a:pt x="5994400" y="29029"/>
                </a:lnTo>
                <a:cubicBezTo>
                  <a:pt x="6019055" y="29879"/>
                  <a:pt x="6042588" y="39792"/>
                  <a:pt x="6066971" y="43543"/>
                </a:cubicBezTo>
                <a:cubicBezTo>
                  <a:pt x="6105523" y="49474"/>
                  <a:pt x="6144380" y="53219"/>
                  <a:pt x="6183085" y="58057"/>
                </a:cubicBezTo>
                <a:cubicBezTo>
                  <a:pt x="6197599" y="62895"/>
                  <a:pt x="6211785" y="68860"/>
                  <a:pt x="6226628" y="72571"/>
                </a:cubicBezTo>
                <a:cubicBezTo>
                  <a:pt x="6295050" y="89677"/>
                  <a:pt x="6327053" y="89309"/>
                  <a:pt x="6400800" y="101600"/>
                </a:cubicBezTo>
                <a:cubicBezTo>
                  <a:pt x="6488370" y="116195"/>
                  <a:pt x="6453127" y="113229"/>
                  <a:pt x="6531428" y="130629"/>
                </a:cubicBezTo>
                <a:cubicBezTo>
                  <a:pt x="6555510" y="135981"/>
                  <a:pt x="6579918" y="139792"/>
                  <a:pt x="6604000" y="145143"/>
                </a:cubicBezTo>
                <a:cubicBezTo>
                  <a:pt x="6623473" y="149470"/>
                  <a:pt x="6642341" y="156624"/>
                  <a:pt x="6662057" y="159657"/>
                </a:cubicBezTo>
                <a:cubicBezTo>
                  <a:pt x="6705358" y="166319"/>
                  <a:pt x="6749142" y="169333"/>
                  <a:pt x="6792685" y="174171"/>
                </a:cubicBezTo>
                <a:cubicBezTo>
                  <a:pt x="6831390" y="183847"/>
                  <a:pt x="6869447" y="196641"/>
                  <a:pt x="6908800" y="203200"/>
                </a:cubicBezTo>
                <a:cubicBezTo>
                  <a:pt x="6966857" y="212876"/>
                  <a:pt x="7024568" y="224929"/>
                  <a:pt x="7082971" y="232229"/>
                </a:cubicBezTo>
                <a:cubicBezTo>
                  <a:pt x="7121676" y="237067"/>
                  <a:pt x="7160533" y="240812"/>
                  <a:pt x="7199085" y="246743"/>
                </a:cubicBezTo>
                <a:cubicBezTo>
                  <a:pt x="7266560" y="257124"/>
                  <a:pt x="7287828" y="269017"/>
                  <a:pt x="7358743" y="275771"/>
                </a:cubicBezTo>
                <a:cubicBezTo>
                  <a:pt x="7513212" y="290483"/>
                  <a:pt x="7559076" y="282551"/>
                  <a:pt x="7692571" y="304800"/>
                </a:cubicBezTo>
                <a:cubicBezTo>
                  <a:pt x="7770258" y="317748"/>
                  <a:pt x="7847358" y="334002"/>
                  <a:pt x="7924800" y="348343"/>
                </a:cubicBezTo>
                <a:cubicBezTo>
                  <a:pt x="7977987" y="358192"/>
                  <a:pt x="8030588" y="372474"/>
                  <a:pt x="8084457" y="377371"/>
                </a:cubicBezTo>
                <a:lnTo>
                  <a:pt x="8244114" y="391886"/>
                </a:lnTo>
                <a:cubicBezTo>
                  <a:pt x="8268304" y="396724"/>
                  <a:pt x="8292752" y="400417"/>
                  <a:pt x="8316685" y="406400"/>
                </a:cubicBezTo>
                <a:cubicBezTo>
                  <a:pt x="8331528" y="410111"/>
                  <a:pt x="8345293" y="417595"/>
                  <a:pt x="8360228" y="420914"/>
                </a:cubicBezTo>
                <a:cubicBezTo>
                  <a:pt x="8396491" y="428972"/>
                  <a:pt x="8516489" y="445311"/>
                  <a:pt x="8548914" y="449943"/>
                </a:cubicBezTo>
                <a:cubicBezTo>
                  <a:pt x="8662128" y="563157"/>
                  <a:pt x="8516785" y="426994"/>
                  <a:pt x="8650514" y="522514"/>
                </a:cubicBezTo>
                <a:cubicBezTo>
                  <a:pt x="8675482" y="540348"/>
                  <a:pt x="8708939" y="581308"/>
                  <a:pt x="8723085" y="609600"/>
                </a:cubicBezTo>
                <a:cubicBezTo>
                  <a:pt x="8729927" y="623284"/>
                  <a:pt x="8730758" y="639459"/>
                  <a:pt x="8737600" y="653143"/>
                </a:cubicBezTo>
                <a:cubicBezTo>
                  <a:pt x="8745401" y="668745"/>
                  <a:pt x="8759543" y="680746"/>
                  <a:pt x="8766628" y="696686"/>
                </a:cubicBezTo>
                <a:cubicBezTo>
                  <a:pt x="8779055" y="724647"/>
                  <a:pt x="8785981" y="754743"/>
                  <a:pt x="8795657" y="783771"/>
                </a:cubicBezTo>
                <a:lnTo>
                  <a:pt x="8810171" y="827314"/>
                </a:lnTo>
                <a:cubicBezTo>
                  <a:pt x="8805333" y="986971"/>
                  <a:pt x="8803837" y="1146765"/>
                  <a:pt x="8795657" y="1306286"/>
                </a:cubicBezTo>
                <a:cubicBezTo>
                  <a:pt x="8794150" y="1335676"/>
                  <a:pt x="8790449" y="1365452"/>
                  <a:pt x="8781143" y="1393371"/>
                </a:cubicBezTo>
                <a:cubicBezTo>
                  <a:pt x="8775627" y="1409920"/>
                  <a:pt x="8761790" y="1422400"/>
                  <a:pt x="8752114" y="1436914"/>
                </a:cubicBezTo>
                <a:cubicBezTo>
                  <a:pt x="8737567" y="1480555"/>
                  <a:pt x="8739835" y="1486484"/>
                  <a:pt x="8708571" y="1524000"/>
                </a:cubicBezTo>
                <a:cubicBezTo>
                  <a:pt x="8695430" y="1539769"/>
                  <a:pt x="8678169" y="1551774"/>
                  <a:pt x="8665028" y="1567543"/>
                </a:cubicBezTo>
                <a:cubicBezTo>
                  <a:pt x="8563992" y="1688787"/>
                  <a:pt x="8719669" y="1527417"/>
                  <a:pt x="8592457" y="1654629"/>
                </a:cubicBezTo>
                <a:cubicBezTo>
                  <a:pt x="8587619" y="1669143"/>
                  <a:pt x="8584785" y="1684487"/>
                  <a:pt x="8577943" y="1698171"/>
                </a:cubicBezTo>
                <a:cubicBezTo>
                  <a:pt x="8564556" y="1724945"/>
                  <a:pt x="8529445" y="1769207"/>
                  <a:pt x="8505371" y="1785257"/>
                </a:cubicBezTo>
                <a:cubicBezTo>
                  <a:pt x="8492641" y="1793744"/>
                  <a:pt x="8476342" y="1794933"/>
                  <a:pt x="8461828" y="1799771"/>
                </a:cubicBezTo>
                <a:cubicBezTo>
                  <a:pt x="8447314" y="1809447"/>
                  <a:pt x="8432480" y="1818661"/>
                  <a:pt x="8418285" y="1828800"/>
                </a:cubicBezTo>
                <a:cubicBezTo>
                  <a:pt x="8398600" y="1842860"/>
                  <a:pt x="8381865" y="1861525"/>
                  <a:pt x="8360228" y="1872343"/>
                </a:cubicBezTo>
                <a:cubicBezTo>
                  <a:pt x="8342386" y="1881264"/>
                  <a:pt x="8321351" y="1881377"/>
                  <a:pt x="8302171" y="1886857"/>
                </a:cubicBezTo>
                <a:cubicBezTo>
                  <a:pt x="8287460" y="1891060"/>
                  <a:pt x="8273142" y="1896533"/>
                  <a:pt x="8258628" y="1901371"/>
                </a:cubicBezTo>
                <a:cubicBezTo>
                  <a:pt x="7984078" y="2084409"/>
                  <a:pt x="8281267" y="1897311"/>
                  <a:pt x="8128000" y="1973943"/>
                </a:cubicBezTo>
                <a:cubicBezTo>
                  <a:pt x="8112398" y="1981744"/>
                  <a:pt x="8100490" y="1996099"/>
                  <a:pt x="8084457" y="2002971"/>
                </a:cubicBezTo>
                <a:cubicBezTo>
                  <a:pt x="8066122" y="2010829"/>
                  <a:pt x="8045580" y="2012006"/>
                  <a:pt x="8026400" y="2017486"/>
                </a:cubicBezTo>
                <a:cubicBezTo>
                  <a:pt x="7935592" y="2043431"/>
                  <a:pt x="8014391" y="2037247"/>
                  <a:pt x="7852228" y="2046514"/>
                </a:cubicBezTo>
                <a:cubicBezTo>
                  <a:pt x="7726550" y="2053696"/>
                  <a:pt x="7600647" y="2056191"/>
                  <a:pt x="7474857" y="2061029"/>
                </a:cubicBezTo>
                <a:cubicBezTo>
                  <a:pt x="7374806" y="2071034"/>
                  <a:pt x="7332659" y="2072051"/>
                  <a:pt x="7242628" y="2090057"/>
                </a:cubicBezTo>
                <a:cubicBezTo>
                  <a:pt x="7153804" y="2107821"/>
                  <a:pt x="7200164" y="2110405"/>
                  <a:pt x="7082971" y="2119086"/>
                </a:cubicBezTo>
                <a:cubicBezTo>
                  <a:pt x="6986353" y="2126243"/>
                  <a:pt x="6889447" y="2128762"/>
                  <a:pt x="6792685" y="2133600"/>
                </a:cubicBezTo>
                <a:lnTo>
                  <a:pt x="5733143" y="2119086"/>
                </a:lnTo>
                <a:cubicBezTo>
                  <a:pt x="5713201" y="2118568"/>
                  <a:pt x="5695033" y="2104571"/>
                  <a:pt x="5675085" y="2104571"/>
                </a:cubicBezTo>
                <a:cubicBezTo>
                  <a:pt x="5544367" y="2104571"/>
                  <a:pt x="5413828" y="2114248"/>
                  <a:pt x="5283200" y="2119086"/>
                </a:cubicBezTo>
                <a:lnTo>
                  <a:pt x="4470400" y="2104571"/>
                </a:lnTo>
                <a:cubicBezTo>
                  <a:pt x="4455109" y="2104053"/>
                  <a:pt x="4440541" y="2096899"/>
                  <a:pt x="4426857" y="2090057"/>
                </a:cubicBezTo>
                <a:cubicBezTo>
                  <a:pt x="4314303" y="2033781"/>
                  <a:pt x="4449225" y="2083000"/>
                  <a:pt x="4339771" y="2046514"/>
                </a:cubicBezTo>
                <a:cubicBezTo>
                  <a:pt x="4256592" y="2063151"/>
                  <a:pt x="4289265" y="2049997"/>
                  <a:pt x="4238171" y="2075543"/>
                </a:cubicBezTo>
              </a:path>
            </a:pathLst>
          </a:custGeom>
          <a:noFill/>
          <a:ln w="762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Tree>
    <p:extLst>
      <p:ext uri="{BB962C8B-B14F-4D97-AF65-F5344CB8AC3E}">
        <p14:creationId xmlns:p14="http://schemas.microsoft.com/office/powerpoint/2010/main" val="1860926553"/>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722378"/>
            <a:ext cx="6908800" cy="2585323"/>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latin typeface="Arial" charset="0"/>
              </a:rPr>
              <a:t>A simple example of the importance of </a:t>
            </a:r>
          </a:p>
          <a:p>
            <a:pPr algn="ctr" eaLnBrk="0" hangingPunct="0">
              <a:lnSpc>
                <a:spcPct val="150000"/>
              </a:lnSpc>
              <a:spcAft>
                <a:spcPts val="500"/>
              </a:spcAft>
            </a:pPr>
            <a:r>
              <a:rPr kumimoji="1" lang="en-US" sz="3600" b="1" dirty="0" smtClean="0">
                <a:solidFill>
                  <a:srgbClr val="FFFFFF"/>
                </a:solidFill>
                <a:latin typeface="Arial" charset="0"/>
              </a:rPr>
              <a:t> holistic thinking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526363437"/>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9" y="614366"/>
            <a:ext cx="794385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92369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7" name="Rectangle 3"/>
          <p:cNvSpPr>
            <a:spLocks noGrp="1" noChangeArrowheads="1"/>
          </p:cNvSpPr>
          <p:nvPr>
            <p:ph type="subTitle" idx="4294967295"/>
          </p:nvPr>
        </p:nvSpPr>
        <p:spPr>
          <a:xfrm>
            <a:off x="914400" y="2151165"/>
            <a:ext cx="6400800" cy="4302125"/>
          </a:xfrm>
        </p:spPr>
        <p:txBody>
          <a:bodyPr>
            <a:spAutoFit/>
          </a:bodyPr>
          <a:lstStyle/>
          <a:p>
            <a:pPr marL="0" indent="0" eaLnBrk="1" hangingPunct="1">
              <a:tabLst>
                <a:tab pos="685800" algn="l"/>
              </a:tabLst>
            </a:pPr>
            <a:r>
              <a:rPr lang="en-US" sz="4000" b="1" dirty="0" smtClean="0"/>
              <a:t> </a:t>
            </a:r>
            <a:r>
              <a:rPr lang="en-US" sz="4400" b="1" dirty="0" smtClean="0"/>
              <a:t>“culture”</a:t>
            </a:r>
          </a:p>
          <a:p>
            <a:pPr marL="0" indent="0" eaLnBrk="1" hangingPunct="1">
              <a:lnSpc>
                <a:spcPct val="40000"/>
              </a:lnSpc>
              <a:tabLst>
                <a:tab pos="685800" algn="l"/>
              </a:tabLst>
            </a:pPr>
            <a:endParaRPr lang="en-US" sz="4000" b="1" dirty="0" smtClean="0"/>
          </a:p>
          <a:p>
            <a:pPr lvl="1" eaLnBrk="1" hangingPunct="1">
              <a:tabLst>
                <a:tab pos="685800" algn="l"/>
              </a:tabLst>
            </a:pPr>
            <a:r>
              <a:rPr lang="en-US" b="1" dirty="0" smtClean="0"/>
              <a:t>learned</a:t>
            </a:r>
          </a:p>
          <a:p>
            <a:pPr lvl="1" eaLnBrk="1" hangingPunct="1">
              <a:tabLst>
                <a:tab pos="685800" algn="l"/>
              </a:tabLst>
            </a:pPr>
            <a:r>
              <a:rPr lang="en-US" b="1" dirty="0" smtClean="0"/>
              <a:t>shared</a:t>
            </a:r>
          </a:p>
          <a:p>
            <a:pPr lvl="1" eaLnBrk="1" hangingPunct="1">
              <a:tabLst>
                <a:tab pos="685800" algn="l"/>
              </a:tabLst>
            </a:pPr>
            <a:r>
              <a:rPr lang="en-US" b="1" dirty="0" smtClean="0"/>
              <a:t>transmitted from generation to generation</a:t>
            </a:r>
          </a:p>
          <a:p>
            <a:pPr lvl="1" eaLnBrk="1" hangingPunct="1">
              <a:tabLst>
                <a:tab pos="685800" algn="l"/>
              </a:tabLst>
            </a:pPr>
            <a:r>
              <a:rPr lang="en-US" sz="3600" b="1" dirty="0" smtClean="0"/>
              <a:t>based on symbols</a:t>
            </a:r>
          </a:p>
          <a:p>
            <a:pPr lvl="1" eaLnBrk="1" hangingPunct="1">
              <a:tabLst>
                <a:tab pos="685800" algn="l"/>
              </a:tabLst>
            </a:pPr>
            <a:r>
              <a:rPr lang="en-US" b="1" dirty="0" smtClean="0"/>
              <a:t>integrated</a:t>
            </a:r>
          </a:p>
        </p:txBody>
      </p:sp>
      <p:sp>
        <p:nvSpPr>
          <p:cNvPr id="20377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4" name="TextBox 3"/>
          <p:cNvSpPr txBox="1">
            <a:spLocks noChangeArrowheads="1"/>
          </p:cNvSpPr>
          <p:nvPr/>
        </p:nvSpPr>
        <p:spPr bwMode="auto">
          <a:xfrm>
            <a:off x="1379135" y="3235655"/>
            <a:ext cx="5762625" cy="2554545"/>
          </a:xfrm>
          <a:prstGeom prst="rect">
            <a:avLst/>
          </a:prstGeom>
          <a:solidFill>
            <a:schemeClr val="bg1"/>
          </a:solidFill>
          <a:ln w="76200">
            <a:solidFill>
              <a:srgbClr val="FFC000"/>
            </a:solidFill>
            <a:miter lim="800000"/>
            <a:headEnd/>
            <a:tailEnd/>
          </a:ln>
        </p:spPr>
        <p:txBody>
          <a:bodyPr>
            <a:spAutoFit/>
          </a:bodyPr>
          <a:lstStyle/>
          <a:p>
            <a:pPr algn="ctr"/>
            <a:endParaRPr lang="en-US" sz="3200" b="1" dirty="0">
              <a:solidFill>
                <a:srgbClr val="000000"/>
              </a:solidFill>
            </a:endParaRPr>
          </a:p>
          <a:p>
            <a:pPr algn="ctr"/>
            <a:r>
              <a:rPr lang="en-US" sz="3200" b="1" dirty="0" smtClean="0">
                <a:solidFill>
                  <a:srgbClr val="000000"/>
                </a:solidFill>
              </a:rPr>
              <a:t>some focus on the idea that it involves </a:t>
            </a:r>
          </a:p>
          <a:p>
            <a:pPr algn="ctr"/>
            <a:r>
              <a:rPr lang="en-US" sz="3200" b="1" dirty="0" smtClean="0">
                <a:solidFill>
                  <a:srgbClr val="000000"/>
                </a:solidFill>
              </a:rPr>
              <a:t>“shared </a:t>
            </a:r>
            <a:r>
              <a:rPr lang="en-US" sz="3200" b="1" dirty="0">
                <a:solidFill>
                  <a:srgbClr val="000000"/>
                </a:solidFill>
              </a:rPr>
              <a:t>understanding”</a:t>
            </a:r>
          </a:p>
          <a:p>
            <a:pPr algn="ctr"/>
            <a:endParaRPr lang="en-US" sz="3200" b="1" dirty="0">
              <a:solidFill>
                <a:srgbClr val="000000"/>
              </a:solidFill>
            </a:endParaRPr>
          </a:p>
        </p:txBody>
      </p:sp>
    </p:spTree>
    <p:extLst>
      <p:ext uri="{BB962C8B-B14F-4D97-AF65-F5344CB8AC3E}">
        <p14:creationId xmlns:p14="http://schemas.microsoft.com/office/powerpoint/2010/main" val="1283239134"/>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solidFill>
                <a:latin typeface="Verdana" pitchFamily="34" charset="0"/>
              </a:rPr>
              <a:t>Is it good to feed the winter birds?</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algn="ctr" eaLnBrk="0" hangingPunct="0">
              <a:lnSpc>
                <a:spcPct val="120000"/>
              </a:lnSpc>
            </a:pPr>
            <a:r>
              <a:rPr kumimoji="1" lang="en-US" sz="4000" b="1" dirty="0" smtClean="0">
                <a:solidFill>
                  <a:srgbClr val="0C0600"/>
                </a:solidFill>
                <a:latin typeface="Verdana" pitchFamily="34" charset="0"/>
              </a:rPr>
              <a:t>Yes . . .</a:t>
            </a:r>
          </a:p>
          <a:p>
            <a:pPr algn="ctr" eaLnBrk="0" hangingPunct="0">
              <a:lnSpc>
                <a:spcPct val="120000"/>
              </a:lnSpc>
            </a:pPr>
            <a:endParaRPr kumimoji="1" lang="en-US" sz="4000" b="1" dirty="0" smtClean="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a:t>
            </a:r>
            <a:r>
              <a:rPr kumimoji="1" lang="en-US" sz="4000" b="1" dirty="0" smtClean="0">
                <a:solidFill>
                  <a:srgbClr val="0C0600"/>
                </a:solidFill>
                <a:latin typeface="Verdana" pitchFamily="34" charset="0"/>
              </a:rPr>
              <a:t>or the reasons one might suspect . . .</a:t>
            </a:r>
            <a:endParaRPr kumimoji="1" lang="en-US" sz="4000" b="1" dirty="0">
              <a:solidFill>
                <a:srgbClr val="0C0600"/>
              </a:solidFill>
              <a:latin typeface="Verdana" pitchFamily="34" charset="0"/>
            </a:endParaRP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1795650619"/>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br>
              <a:rPr kumimoji="1" lang="en-US" sz="2800" b="1" dirty="0" smtClean="0">
                <a:solidFill>
                  <a:srgbClr val="FFFFFF">
                    <a:lumMod val="65000"/>
                  </a:srgbClr>
                </a:solidFill>
                <a:latin typeface="Verdana" pitchFamily="34" charset="0"/>
              </a:rPr>
            </a:br>
            <a:endParaRPr kumimoji="1" lang="en-US" sz="2800" b="1" dirty="0" smtClean="0">
              <a:solidFill>
                <a:srgbClr val="FFFFFF">
                  <a:lumMod val="65000"/>
                </a:srgbClr>
              </a:solidFill>
              <a:latin typeface="Verdana" pitchFamily="34" charset="0"/>
            </a:endParaRPr>
          </a:p>
          <a:p>
            <a:pPr algn="ctr" eaLnBrk="0" hangingPunct="0">
              <a:lnSpc>
                <a:spcPct val="120000"/>
              </a:lnSpc>
            </a:pPr>
            <a:r>
              <a:rPr kumimoji="1" lang="en-US" sz="4000" b="1" dirty="0" smtClean="0">
                <a:solidFill>
                  <a:srgbClr val="0C0600"/>
                </a:solidFill>
                <a:latin typeface="Verdana" pitchFamily="34" charset="0"/>
              </a:rPr>
              <a:t>Yes . . .</a:t>
            </a:r>
          </a:p>
          <a:p>
            <a:pPr algn="ctr" eaLnBrk="0" hangingPunct="0">
              <a:lnSpc>
                <a:spcPct val="120000"/>
              </a:lnSpc>
            </a:pPr>
            <a:endParaRPr kumimoji="1" lang="en-US" sz="4000" b="1" dirty="0" smtClean="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a:t>
            </a:r>
            <a:r>
              <a:rPr kumimoji="1" lang="en-US" sz="4000" b="1" dirty="0" smtClean="0">
                <a:solidFill>
                  <a:srgbClr val="0C0600"/>
                </a:solidFill>
                <a:latin typeface="Verdana" pitchFamily="34" charset="0"/>
              </a:rPr>
              <a:t>or the reasons one might suspect . . .</a:t>
            </a:r>
            <a:endParaRPr kumimoji="1" lang="en-US" sz="4000" b="1" dirty="0">
              <a:solidFill>
                <a:srgbClr val="0C0600"/>
              </a:solidFill>
              <a:latin typeface="Verdana" pitchFamily="34" charset="0"/>
            </a:endParaRP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latin typeface="Arial" charset="0"/>
              </a:rPr>
              <a:t>A simple answer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302683535"/>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1239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br>
              <a:rPr kumimoji="1" lang="en-US" sz="2800" b="1" dirty="0" smtClean="0">
                <a:solidFill>
                  <a:srgbClr val="FFFFFF">
                    <a:lumMod val="65000"/>
                  </a:srgbClr>
                </a:solidFill>
                <a:latin typeface="Verdana" pitchFamily="34" charset="0"/>
              </a:rPr>
            </a:br>
            <a:endParaRPr kumimoji="1" lang="en-US" sz="2800" b="1" dirty="0" smtClean="0">
              <a:solidFill>
                <a:srgbClr val="FFFFFF">
                  <a:lumMod val="65000"/>
                </a:srgbClr>
              </a:solidFill>
              <a:latin typeface="Verdana" pitchFamily="34" charset="0"/>
            </a:endParaRPr>
          </a:p>
          <a:p>
            <a:pPr algn="ctr" eaLnBrk="0" hangingPunct="0">
              <a:lnSpc>
                <a:spcPct val="120000"/>
              </a:lnSpc>
            </a:pPr>
            <a:r>
              <a:rPr kumimoji="1" lang="en-US" sz="4000" b="1" dirty="0" smtClean="0">
                <a:solidFill>
                  <a:srgbClr val="FFFFFF"/>
                </a:solidFill>
                <a:latin typeface="Verdana" pitchFamily="34" charset="0"/>
              </a:rPr>
              <a:t>Yes . . .</a:t>
            </a:r>
          </a:p>
          <a:p>
            <a:pPr algn="ctr" eaLnBrk="0" hangingPunct="0">
              <a:lnSpc>
                <a:spcPct val="120000"/>
              </a:lnSpc>
            </a:pPr>
            <a:endParaRPr kumimoji="1" lang="en-US" sz="4000" b="1" dirty="0" smtClean="0">
              <a:solidFill>
                <a:srgbClr val="FFFFFF"/>
              </a:solidFill>
              <a:latin typeface="Verdana" pitchFamily="34" charset="0"/>
            </a:endParaRPr>
          </a:p>
          <a:p>
            <a:pPr algn="ctr" eaLnBrk="0" hangingPunct="0">
              <a:lnSpc>
                <a:spcPct val="120000"/>
              </a:lnSpc>
            </a:pPr>
            <a:r>
              <a:rPr kumimoji="1" lang="en-US" sz="3200" b="1" dirty="0">
                <a:solidFill>
                  <a:srgbClr val="FFFFFF"/>
                </a:solidFill>
                <a:latin typeface="Verdana" pitchFamily="34" charset="0"/>
              </a:rPr>
              <a:t>f</a:t>
            </a:r>
            <a:r>
              <a:rPr kumimoji="1" lang="en-US" sz="3200" b="1" dirty="0" smtClean="0">
                <a:solidFill>
                  <a:srgbClr val="FFFFFF"/>
                </a:solidFill>
                <a:latin typeface="Verdana" pitchFamily="34" charset="0"/>
              </a:rPr>
              <a:t>or the reasons one might suspect . . .</a:t>
            </a:r>
            <a:endParaRPr kumimoji="1" lang="en-US" sz="3200" b="1" dirty="0">
              <a:solidFill>
                <a:srgbClr val="FFFFFF"/>
              </a:solidFill>
              <a:latin typeface="Verdana" pitchFamily="34" charset="0"/>
            </a:endParaRP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1929163341"/>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13316" y="2358639"/>
            <a:ext cx="7668684" cy="3933384"/>
          </a:xfrm>
          <a:prstGeom prst="rect">
            <a:avLst/>
          </a:prstGeom>
          <a:noFill/>
          <a:ln w="9525">
            <a:noFill/>
            <a:miter lim="800000"/>
            <a:headEnd/>
            <a:tailEnd/>
          </a:ln>
        </p:spPr>
        <p:txBody>
          <a:bodyPr wrap="square" anchor="ctr">
            <a:spAutoFit/>
          </a:bodyPr>
          <a:lstStyle/>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More than 40 percent of U.S. households feed their backyard birds, and in the United Kingdom, the rate is as high as 75 percent</a:t>
            </a:r>
            <a:r>
              <a:rPr kumimoji="1" lang="en-US" sz="1200" b="1" dirty="0" smtClean="0">
                <a:solidFill>
                  <a:srgbClr val="FFFFFF"/>
                </a:solidFill>
                <a:latin typeface="Verdana" pitchFamily="34" charset="0"/>
              </a:rPr>
              <a:t>.</a:t>
            </a:r>
            <a:br>
              <a:rPr kumimoji="1" lang="en-US" sz="1200" b="1" dirty="0" smtClean="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A study conducted during winter in Wisconsin showed that black-capped chickadees with access to bird seed had a much higher overwinter survival rate (69 percent) as compared to those without access to human-provided seed (37 percent </a:t>
            </a:r>
            <a:r>
              <a:rPr kumimoji="1" lang="en-US" sz="1200" b="1" dirty="0" smtClean="0">
                <a:solidFill>
                  <a:srgbClr val="FFFFFF"/>
                </a:solidFill>
                <a:latin typeface="Verdana" pitchFamily="34" charset="0"/>
              </a:rPr>
              <a:t>survival</a:t>
            </a:r>
            <a:br>
              <a:rPr kumimoji="1" lang="en-US" sz="1200" b="1" dirty="0" smtClean="0">
                <a:solidFill>
                  <a:srgbClr val="FFFFFF"/>
                </a:solidFill>
                <a:latin typeface="Verdana" pitchFamily="34" charset="0"/>
              </a:rPr>
            </a:br>
            <a:endParaRPr kumimoji="1" lang="en-US" sz="1200" b="1" dirty="0" smtClean="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Furthermore, some studies have shown that birds making it through the winter in better physical condition see those benefits carry over into the nesting </a:t>
            </a:r>
            <a:r>
              <a:rPr kumimoji="1" lang="en-US" sz="1200" b="1" dirty="0" smtClean="0">
                <a:solidFill>
                  <a:srgbClr val="FFFFFF"/>
                </a:solidFill>
                <a:latin typeface="Verdana" pitchFamily="34" charset="0"/>
              </a:rPr>
              <a:t>season</a:t>
            </a:r>
            <a:br>
              <a:rPr kumimoji="1" lang="en-US" sz="1200" b="1" dirty="0" smtClean="0">
                <a:solidFill>
                  <a:srgbClr val="FFFFFF"/>
                </a:solidFill>
                <a:latin typeface="Verdana" pitchFamily="34" charset="0"/>
              </a:rPr>
            </a:br>
            <a:endParaRPr kumimoji="1" lang="en-US" sz="1200" b="1" dirty="0" smtClean="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Bird feeding produces significantly earlier egg laying dates, larger clutches of eggs, higher chick weights and higher overall breeding success across a wide range of bird </a:t>
            </a:r>
            <a:r>
              <a:rPr kumimoji="1" lang="en-US" sz="1200" b="1" dirty="0" smtClean="0">
                <a:solidFill>
                  <a:srgbClr val="FFFFFF"/>
                </a:solidFill>
                <a:latin typeface="Verdana" pitchFamily="34" charset="0"/>
              </a:rPr>
              <a:t>species</a:t>
            </a:r>
            <a:endParaRPr kumimoji="1" lang="en-US" sz="1200"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210265166"/>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br>
              <a:rPr kumimoji="1" lang="en-US" sz="2800" b="1" dirty="0" smtClean="0">
                <a:solidFill>
                  <a:srgbClr val="FFFFFF">
                    <a:lumMod val="65000"/>
                  </a:srgbClr>
                </a:solidFill>
                <a:latin typeface="Verdana" pitchFamily="34" charset="0"/>
              </a:rPr>
            </a:br>
            <a:endParaRPr kumimoji="1" lang="en-US" sz="2800" b="1" dirty="0" smtClean="0">
              <a:solidFill>
                <a:srgbClr val="FFFFFF">
                  <a:lumMod val="65000"/>
                </a:srgbClr>
              </a:solidFill>
              <a:latin typeface="Verdana" pitchFamily="34" charset="0"/>
            </a:endParaRPr>
          </a:p>
          <a:p>
            <a:pPr algn="ctr" eaLnBrk="0" hangingPunct="0">
              <a:lnSpc>
                <a:spcPct val="120000"/>
              </a:lnSpc>
            </a:pPr>
            <a:r>
              <a:rPr kumimoji="1" lang="en-US" sz="4000" b="1" dirty="0" smtClean="0">
                <a:solidFill>
                  <a:srgbClr val="0C0600"/>
                </a:solidFill>
                <a:latin typeface="Verdana" pitchFamily="34" charset="0"/>
              </a:rPr>
              <a:t>Yes . . .</a:t>
            </a:r>
          </a:p>
          <a:p>
            <a:pPr algn="ctr" eaLnBrk="0" hangingPunct="0">
              <a:lnSpc>
                <a:spcPct val="120000"/>
              </a:lnSpc>
            </a:pPr>
            <a:endParaRPr kumimoji="1" lang="en-US" sz="4000" b="1" dirty="0" smtClean="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a:t>
            </a:r>
            <a:r>
              <a:rPr kumimoji="1" lang="en-US" sz="4000" b="1" dirty="0" smtClean="0">
                <a:solidFill>
                  <a:srgbClr val="0C0600"/>
                </a:solidFill>
                <a:latin typeface="Verdana" pitchFamily="34" charset="0"/>
              </a:rPr>
              <a:t>or the reasons one might suspect . . .</a:t>
            </a:r>
            <a:endParaRPr kumimoji="1" lang="en-US" sz="4000" b="1" dirty="0">
              <a:solidFill>
                <a:srgbClr val="0C0600"/>
              </a:solidFill>
              <a:latin typeface="Verdana" pitchFamily="34" charset="0"/>
            </a:endParaRP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latin typeface="Arial" charset="0"/>
              </a:rPr>
              <a:t>BUT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3217607537"/>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br>
              <a:rPr kumimoji="1" lang="en-US" sz="2800" b="1" dirty="0" smtClean="0">
                <a:solidFill>
                  <a:srgbClr val="FFFFFF">
                    <a:lumMod val="65000"/>
                  </a:srgbClr>
                </a:solidFill>
                <a:latin typeface="Verdana" pitchFamily="34" charset="0"/>
              </a:rPr>
            </a:br>
            <a:endParaRPr kumimoji="1" lang="en-US" sz="2800" b="1" dirty="0" smtClean="0">
              <a:solidFill>
                <a:srgbClr val="FFFFFF">
                  <a:lumMod val="65000"/>
                </a:srgbClr>
              </a:solidFill>
              <a:latin typeface="Verdana" pitchFamily="34" charset="0"/>
            </a:endParaRPr>
          </a:p>
          <a:p>
            <a:pPr algn="ctr" eaLnBrk="0" hangingPunct="0">
              <a:lnSpc>
                <a:spcPct val="120000"/>
              </a:lnSpc>
            </a:pPr>
            <a:r>
              <a:rPr kumimoji="1" lang="en-US" sz="4000" b="1" dirty="0" smtClean="0">
                <a:solidFill>
                  <a:srgbClr val="0C0600"/>
                </a:solidFill>
                <a:latin typeface="Verdana" pitchFamily="34" charset="0"/>
              </a:rPr>
              <a:t>Yes . . .</a:t>
            </a:r>
          </a:p>
          <a:p>
            <a:pPr algn="ctr" eaLnBrk="0" hangingPunct="0">
              <a:lnSpc>
                <a:spcPct val="120000"/>
              </a:lnSpc>
            </a:pPr>
            <a:endParaRPr kumimoji="1" lang="en-US" sz="4000" b="1" dirty="0" smtClean="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a:t>
            </a:r>
            <a:r>
              <a:rPr kumimoji="1" lang="en-US" sz="4000" b="1" dirty="0" smtClean="0">
                <a:solidFill>
                  <a:srgbClr val="0C0600"/>
                </a:solidFill>
                <a:latin typeface="Verdana" pitchFamily="34" charset="0"/>
              </a:rPr>
              <a:t>or the one might suspect . . .</a:t>
            </a:r>
            <a:endParaRPr kumimoji="1" lang="en-US" sz="4000" b="1" dirty="0">
              <a:solidFill>
                <a:srgbClr val="0C0600"/>
              </a:solidFill>
              <a:latin typeface="Verdana" pitchFamily="34" charset="0"/>
            </a:endParaRP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098550" y="3137877"/>
            <a:ext cx="6908800" cy="175432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smtClean="0">
                <a:solidFill>
                  <a:srgbClr val="FFFFFF"/>
                </a:solidFill>
                <a:latin typeface="Arial" charset="0"/>
              </a:rPr>
              <a:t>A holistic view would also consider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889936637"/>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13316" y="1834559"/>
            <a:ext cx="7668684" cy="4524315"/>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400" b="1" dirty="0" smtClean="0">
                <a:solidFill>
                  <a:srgbClr val="FFFFFF"/>
                </a:solidFill>
                <a:latin typeface="Verdana" pitchFamily="34" charset="0"/>
              </a:rPr>
              <a:t>feeding </a:t>
            </a:r>
            <a:r>
              <a:rPr kumimoji="1" lang="en-US" sz="2400" b="1" dirty="0">
                <a:solidFill>
                  <a:srgbClr val="FFFFFF"/>
                </a:solidFill>
                <a:latin typeface="Verdana" pitchFamily="34" charset="0"/>
              </a:rPr>
              <a:t>can promote the survival and reproduction of the </a:t>
            </a:r>
            <a:r>
              <a:rPr kumimoji="1" lang="en-US" sz="2400" b="1" dirty="0" smtClean="0">
                <a:solidFill>
                  <a:srgbClr val="FFFFFF"/>
                </a:solidFill>
                <a:latin typeface="Verdana" pitchFamily="34" charset="0"/>
              </a:rPr>
              <a:t>not-quite-fittest</a:t>
            </a:r>
            <a:br>
              <a:rPr kumimoji="1" lang="en-US" sz="2400" b="1" dirty="0" smtClean="0">
                <a:solidFill>
                  <a:srgbClr val="FFFFFF"/>
                </a:solidFill>
                <a:latin typeface="Verdana" pitchFamily="34" charset="0"/>
              </a:rPr>
            </a:br>
            <a:endParaRPr kumimoji="1" lang="en-US" sz="2400" b="1" dirty="0" smtClean="0">
              <a:solidFill>
                <a:srgbClr val="FFFFFF"/>
              </a:solidFill>
              <a:latin typeface="Verdana" pitchFamily="34" charset="0"/>
            </a:endParaRPr>
          </a:p>
          <a:p>
            <a:pPr marL="228600" indent="-228600" eaLnBrk="0" hangingPunct="0">
              <a:buFontTx/>
              <a:buChar char="•"/>
              <a:tabLst>
                <a:tab pos="231775" algn="l"/>
              </a:tabLst>
              <a:defRPr/>
            </a:pPr>
            <a:r>
              <a:rPr kumimoji="1" lang="en-US" sz="2400" b="1" dirty="0" smtClean="0">
                <a:solidFill>
                  <a:srgbClr val="FFFFFF"/>
                </a:solidFill>
                <a:latin typeface="Verdana" pitchFamily="34" charset="0"/>
              </a:rPr>
              <a:t>one </a:t>
            </a:r>
            <a:r>
              <a:rPr kumimoji="1" lang="en-US" sz="2400" b="1" dirty="0">
                <a:solidFill>
                  <a:srgbClr val="FFFFFF"/>
                </a:solidFill>
                <a:latin typeface="Verdana" pitchFamily="34" charset="0"/>
              </a:rPr>
              <a:t>research </a:t>
            </a:r>
            <a:r>
              <a:rPr kumimoji="1" lang="en-US" sz="2400" b="1" dirty="0" smtClean="0">
                <a:solidFill>
                  <a:srgbClr val="FFFFFF"/>
                </a:solidFill>
                <a:latin typeface="Verdana" pitchFamily="34" charset="0"/>
              </a:rPr>
              <a:t>group </a:t>
            </a:r>
            <a:r>
              <a:rPr kumimoji="1" lang="en-US" sz="2400" b="1" dirty="0">
                <a:solidFill>
                  <a:srgbClr val="FFFFFF"/>
                </a:solidFill>
                <a:latin typeface="Verdana" pitchFamily="34" charset="0"/>
              </a:rPr>
              <a:t>found that birds fed during winter subsequently laid a smaller number of eggs that had lower hatching success and ultimately fledged fewer young than birds that weren’t fed at </a:t>
            </a:r>
            <a:r>
              <a:rPr kumimoji="1" lang="en-US" sz="2400" b="1" dirty="0" smtClean="0">
                <a:solidFill>
                  <a:srgbClr val="FFFFFF"/>
                </a:solidFill>
                <a:latin typeface="Verdana" pitchFamily="34" charset="0"/>
              </a:rPr>
              <a:t>all</a:t>
            </a:r>
            <a:br>
              <a:rPr kumimoji="1" lang="en-US" sz="2400" b="1" dirty="0" smtClean="0">
                <a:solidFill>
                  <a:srgbClr val="FFFFFF"/>
                </a:solidFill>
                <a:latin typeface="Verdana" pitchFamily="34" charset="0"/>
              </a:rPr>
            </a:br>
            <a:endParaRPr kumimoji="1" lang="en-US" sz="2400" b="1" dirty="0" smtClean="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t</a:t>
            </a:r>
            <a:r>
              <a:rPr kumimoji="1" lang="en-US" sz="2400" b="1" dirty="0" smtClean="0">
                <a:solidFill>
                  <a:srgbClr val="FFFFFF"/>
                </a:solidFill>
                <a:latin typeface="Verdana" pitchFamily="34" charset="0"/>
              </a:rPr>
              <a:t>he </a:t>
            </a:r>
            <a:r>
              <a:rPr kumimoji="1" lang="en-US" sz="2400" b="1" dirty="0">
                <a:solidFill>
                  <a:srgbClr val="FFFFFF"/>
                </a:solidFill>
                <a:latin typeface="Verdana" pitchFamily="34" charset="0"/>
              </a:rPr>
              <a:t>offspring that did fledge weighed less and had a lower survival rate than the young of unfed </a:t>
            </a:r>
            <a:r>
              <a:rPr kumimoji="1" lang="en-US" sz="2400" b="1" dirty="0" smtClean="0">
                <a:solidFill>
                  <a:srgbClr val="FFFFFF"/>
                </a:solidFill>
                <a:latin typeface="Verdana" pitchFamily="34" charset="0"/>
              </a:rPr>
              <a:t>birds</a:t>
            </a:r>
            <a:endParaRPr kumimoji="1" lang="en-US"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1099268871"/>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13316" y="20353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smtClean="0">
                <a:solidFill>
                  <a:srgbClr val="FFFFFF"/>
                </a:solidFill>
                <a:latin typeface="Verdana" pitchFamily="34" charset="0"/>
              </a:rPr>
              <a:t>both species [in two U.K. studies], </a:t>
            </a:r>
            <a:r>
              <a:rPr kumimoji="1" lang="en-US" sz="2800" b="1" dirty="0">
                <a:solidFill>
                  <a:srgbClr val="FFFFFF"/>
                </a:solidFill>
                <a:latin typeface="Verdana" pitchFamily="34" charset="0"/>
              </a:rPr>
              <a:t>when they had access to bird food, laid fewer eggs, had lower hatching success, and ultimately had fewer chicks </a:t>
            </a:r>
            <a:r>
              <a:rPr kumimoji="1" lang="en-US" sz="2800" b="1" dirty="0" smtClean="0">
                <a:solidFill>
                  <a:srgbClr val="FFFFFF"/>
                </a:solidFill>
                <a:latin typeface="Verdana" pitchFamily="34" charset="0"/>
              </a:rPr>
              <a:t>fledged</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f</a:t>
            </a:r>
            <a:r>
              <a:rPr kumimoji="1" lang="en-US" sz="2800" b="1" dirty="0" smtClean="0">
                <a:solidFill>
                  <a:srgbClr val="FFFFFF"/>
                </a:solidFill>
                <a:latin typeface="Verdana" pitchFamily="34" charset="0"/>
              </a:rPr>
              <a:t>eeding an </a:t>
            </a:r>
            <a:r>
              <a:rPr kumimoji="1" lang="en-US" sz="2800" b="1" dirty="0">
                <a:solidFill>
                  <a:srgbClr val="FFFFFF"/>
                </a:solidFill>
                <a:latin typeface="Verdana" pitchFamily="34" charset="0"/>
              </a:rPr>
              <a:t>irresistible diet that was unbalanced – too high in fat to produce high-quality </a:t>
            </a:r>
            <a:r>
              <a:rPr kumimoji="1" lang="en-US" sz="2800" b="1" dirty="0" smtClean="0">
                <a:solidFill>
                  <a:srgbClr val="FFFFFF"/>
                </a:solidFill>
                <a:latin typeface="Verdana" pitchFamily="34" charset="0"/>
              </a:rPr>
              <a:t>eggs</a:t>
            </a:r>
            <a:endParaRPr kumimoji="1" lang="en-US" sz="2800"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266148730"/>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13316" y="19972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bird feeding allowed individuals with a lower reproductive capacity which ordinarily would not survive the winter the chance to </a:t>
            </a:r>
            <a:r>
              <a:rPr kumimoji="1" lang="en-US" sz="2800" b="1" dirty="0" smtClean="0">
                <a:solidFill>
                  <a:srgbClr val="FFFFFF"/>
                </a:solidFill>
                <a:latin typeface="Verdana" pitchFamily="34" charset="0"/>
              </a:rPr>
              <a:t>nest</a:t>
            </a:r>
          </a:p>
          <a:p>
            <a:pPr marL="228600" indent="-228600" eaLnBrk="0" hangingPunct="0">
              <a:buFontTx/>
              <a:buChar char="•"/>
              <a:tabLst>
                <a:tab pos="231775" algn="l"/>
              </a:tabLst>
              <a:defRPr/>
            </a:pP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the feeders </a:t>
            </a:r>
            <a:r>
              <a:rPr kumimoji="1" lang="en-US" sz="2800" b="1" dirty="0" smtClean="0">
                <a:solidFill>
                  <a:srgbClr val="FFFFFF"/>
                </a:solidFill>
                <a:latin typeface="Verdana" pitchFamily="34" charset="0"/>
              </a:rPr>
              <a:t>may be in </a:t>
            </a:r>
            <a:r>
              <a:rPr kumimoji="1" lang="en-US" sz="2800" b="1" dirty="0">
                <a:solidFill>
                  <a:srgbClr val="FFFFFF"/>
                </a:solidFill>
                <a:latin typeface="Verdana" pitchFamily="34" charset="0"/>
              </a:rPr>
              <a:t>poor quality nesting habitat – leading the birds to choose these suboptimal sites as nesting areas in the </a:t>
            </a:r>
            <a:r>
              <a:rPr kumimoji="1" lang="en-US" sz="2800" b="1" dirty="0" smtClean="0">
                <a:solidFill>
                  <a:srgbClr val="FFFFFF"/>
                </a:solidFill>
                <a:latin typeface="Verdana" pitchFamily="34" charset="0"/>
              </a:rPr>
              <a:t>spring</a:t>
            </a:r>
            <a:endParaRPr kumimoji="1" lang="en-US" sz="2800"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3402144466"/>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32366" y="2293304"/>
            <a:ext cx="7668684" cy="3416320"/>
          </a:xfrm>
          <a:prstGeom prst="rect">
            <a:avLst/>
          </a:prstGeom>
          <a:noFill/>
          <a:ln w="9525">
            <a:noFill/>
            <a:miter lim="800000"/>
            <a:headEnd/>
            <a:tailEnd/>
          </a:ln>
        </p:spPr>
        <p:txBody>
          <a:bodyPr wrap="square" anchor="ctr">
            <a:spAutoFit/>
          </a:bodyPr>
          <a:lstStyle/>
          <a:p>
            <a:pPr eaLnBrk="0" hangingPunct="0">
              <a:tabLst>
                <a:tab pos="231775" algn="l"/>
              </a:tabLst>
              <a:defRPr/>
            </a:pPr>
            <a:r>
              <a:rPr kumimoji="1" lang="en-US" sz="3600" b="1" dirty="0" smtClean="0">
                <a:solidFill>
                  <a:srgbClr val="FFFFFF"/>
                </a:solidFill>
                <a:latin typeface="Verdana" pitchFamily="34" charset="0"/>
              </a:rPr>
              <a:t>So from the holistic view, one must look at things like the </a:t>
            </a:r>
            <a:r>
              <a:rPr kumimoji="1" lang="en-US" sz="3600" b="1" dirty="0">
                <a:solidFill>
                  <a:srgbClr val="FFFFFF"/>
                </a:solidFill>
                <a:latin typeface="Verdana" pitchFamily="34" charset="0"/>
              </a:rPr>
              <a:t>impacts of bird </a:t>
            </a:r>
            <a:r>
              <a:rPr kumimoji="1" lang="en-US" sz="3600" b="1" dirty="0" smtClean="0">
                <a:solidFill>
                  <a:srgbClr val="FFFFFF"/>
                </a:solidFill>
                <a:latin typeface="Verdana" pitchFamily="34" charset="0"/>
              </a:rPr>
              <a:t>feeding not only on the survival </a:t>
            </a:r>
          </a:p>
          <a:p>
            <a:pPr algn="ctr" eaLnBrk="0" hangingPunct="0">
              <a:tabLst>
                <a:tab pos="231775" algn="l"/>
              </a:tabLst>
              <a:defRPr/>
            </a:pPr>
            <a:r>
              <a:rPr kumimoji="1" lang="en-US" sz="3600" b="1" i="1" dirty="0" smtClean="0">
                <a:solidFill>
                  <a:srgbClr val="FFFFFF"/>
                </a:solidFill>
                <a:latin typeface="Verdana" pitchFamily="34" charset="0"/>
              </a:rPr>
              <a:t>of the birds fed</a:t>
            </a:r>
            <a:r>
              <a:rPr kumimoji="1" lang="en-US" sz="3600" b="1" dirty="0" smtClean="0">
                <a:solidFill>
                  <a:srgbClr val="FFFFFF"/>
                </a:solidFill>
                <a:latin typeface="Verdana" pitchFamily="34" charset="0"/>
              </a:rPr>
              <a:t>, </a:t>
            </a:r>
          </a:p>
          <a:p>
            <a:pPr eaLnBrk="0" hangingPunct="0">
              <a:tabLst>
                <a:tab pos="231775" algn="l"/>
              </a:tabLst>
              <a:defRPr/>
            </a:pPr>
            <a:r>
              <a:rPr kumimoji="1" lang="en-US" sz="3600" b="1" dirty="0" smtClean="0">
                <a:solidFill>
                  <a:srgbClr val="FFFFFF"/>
                </a:solidFill>
                <a:latin typeface="Verdana" pitchFamily="34" charset="0"/>
              </a:rPr>
              <a:t>but also on things like . . . </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9"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Tree>
    <p:extLst>
      <p:ext uri="{BB962C8B-B14F-4D97-AF65-F5344CB8AC3E}">
        <p14:creationId xmlns:p14="http://schemas.microsoft.com/office/powerpoint/2010/main" val="367374556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1" name="Rectangle 3"/>
          <p:cNvSpPr>
            <a:spLocks noGrp="1" noChangeArrowheads="1"/>
          </p:cNvSpPr>
          <p:nvPr>
            <p:ph type="subTitle" idx="4294967295"/>
          </p:nvPr>
        </p:nvSpPr>
        <p:spPr>
          <a:xfrm>
            <a:off x="914400" y="2833688"/>
            <a:ext cx="6400800" cy="3048000"/>
          </a:xfrm>
        </p:spPr>
        <p:txBody>
          <a:bodyPr>
            <a:spAutoFit/>
          </a:bodyPr>
          <a:lstStyle/>
          <a:p>
            <a:pPr marL="0" indent="0" eaLnBrk="1" hangingPunct="1">
              <a:tabLst>
                <a:tab pos="742950" algn="l"/>
              </a:tabLst>
            </a:pPr>
            <a:r>
              <a:rPr lang="en-US" sz="4000" b="1" smtClean="0"/>
              <a:t> </a:t>
            </a:r>
            <a:r>
              <a:rPr lang="en-US" sz="4400" b="1" smtClean="0"/>
              <a:t>“culture”</a:t>
            </a:r>
          </a:p>
          <a:p>
            <a:pPr marL="0" indent="0" eaLnBrk="1" hangingPunct="1">
              <a:lnSpc>
                <a:spcPct val="30000"/>
              </a:lnSpc>
              <a:tabLst>
                <a:tab pos="742950" algn="l"/>
              </a:tabLst>
            </a:pPr>
            <a:endParaRPr lang="en-US" sz="4400" b="1" smtClean="0"/>
          </a:p>
          <a:p>
            <a:pPr marL="971550" lvl="2" indent="0" eaLnBrk="1" hangingPunct="1">
              <a:lnSpc>
                <a:spcPct val="90000"/>
              </a:lnSpc>
              <a:tabLst>
                <a:tab pos="742950" algn="l"/>
              </a:tabLst>
            </a:pPr>
            <a:r>
              <a:rPr lang="en-US" sz="2800" b="1" smtClean="0"/>
              <a:t> is not inherited</a:t>
            </a:r>
            <a:r>
              <a:rPr lang="en-US" b="1" smtClean="0"/>
              <a:t> </a:t>
            </a:r>
          </a:p>
          <a:p>
            <a:pPr lvl="1" eaLnBrk="1" hangingPunct="1">
              <a:lnSpc>
                <a:spcPct val="90000"/>
              </a:lnSpc>
              <a:buFontTx/>
              <a:buNone/>
              <a:tabLst>
                <a:tab pos="742950" algn="l"/>
              </a:tabLst>
            </a:pPr>
            <a:r>
              <a:rPr lang="en-US" sz="3600" b="1" smtClean="0"/>
              <a:t>	     </a:t>
            </a:r>
            <a:r>
              <a:rPr lang="en-US" sz="2000" b="1" smtClean="0"/>
              <a:t>(</a:t>
            </a:r>
            <a:r>
              <a:rPr lang="en-US" sz="2000" b="1" i="1" smtClean="0"/>
              <a:t>i.e.</a:t>
            </a:r>
            <a:r>
              <a:rPr lang="en-US" sz="2000" b="1" smtClean="0"/>
              <a:t>, is not biological)</a:t>
            </a:r>
          </a:p>
          <a:p>
            <a:pPr marL="1200150" lvl="4" indent="0" eaLnBrk="1" hangingPunct="1">
              <a:buFontTx/>
              <a:buNone/>
              <a:tabLst>
                <a:tab pos="742950" algn="l"/>
              </a:tabLst>
            </a:pPr>
            <a:endParaRPr lang="en-US" b="1" smtClean="0"/>
          </a:p>
          <a:p>
            <a:pPr marL="971550" lvl="2" indent="0" eaLnBrk="1" hangingPunct="1">
              <a:tabLst>
                <a:tab pos="742950" algn="l"/>
              </a:tabLst>
            </a:pPr>
            <a:r>
              <a:rPr lang="en-US" sz="2800" b="1" smtClean="0"/>
              <a:t> is not “instinct”</a:t>
            </a:r>
          </a:p>
        </p:txBody>
      </p:sp>
      <p:sp>
        <p:nvSpPr>
          <p:cNvPr id="3686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extLst>
      <p:ext uri="{BB962C8B-B14F-4D97-AF65-F5344CB8AC3E}">
        <p14:creationId xmlns:p14="http://schemas.microsoft.com/office/powerpoint/2010/main" val="719225360"/>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32366" y="1107681"/>
            <a:ext cx="7668684" cy="5139869"/>
          </a:xfrm>
          <a:prstGeom prst="rect">
            <a:avLst/>
          </a:prstGeom>
          <a:noFill/>
          <a:ln w="9525">
            <a:noFill/>
            <a:miter lim="800000"/>
            <a:headEnd/>
            <a:tailEnd/>
          </a:ln>
        </p:spPr>
        <p:txBody>
          <a:bodyPr wrap="square" anchor="ctr">
            <a:spAutoFit/>
          </a:bodyPr>
          <a:lstStyle/>
          <a:p>
            <a:pPr lvl="1" eaLnBrk="0" hangingPunct="0">
              <a:tabLst>
                <a:tab pos="231775" algn="l"/>
              </a:tabLst>
              <a:defRPr/>
            </a:pPr>
            <a:r>
              <a:rPr kumimoji="1" lang="en-US" sz="2000" b="1" dirty="0" smtClean="0">
                <a:solidFill>
                  <a:srgbClr val="FFFFFF">
                    <a:lumMod val="65000"/>
                  </a:srgbClr>
                </a:solidFill>
                <a:latin typeface="Verdana" pitchFamily="34" charset="0"/>
              </a:rPr>
              <a:t> </a:t>
            </a: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overall reproductive success</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other </a:t>
            </a:r>
            <a:r>
              <a:rPr kumimoji="1" lang="en-US" sz="2800" b="1" dirty="0">
                <a:solidFill>
                  <a:srgbClr val="FFFFFF"/>
                </a:solidFill>
                <a:latin typeface="Verdana" pitchFamily="34" charset="0"/>
              </a:rPr>
              <a:t>factors such as disease </a:t>
            </a:r>
            <a:r>
              <a:rPr kumimoji="1" lang="en-US" sz="2800" b="1" dirty="0" smtClean="0">
                <a:solidFill>
                  <a:srgbClr val="FFFFFF"/>
                </a:solidFill>
                <a:latin typeface="Verdana" pitchFamily="34" charset="0"/>
              </a:rPr>
              <a:t>transmission</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species </a:t>
            </a:r>
            <a:r>
              <a:rPr kumimoji="1" lang="en-US" sz="2800" b="1" dirty="0">
                <a:solidFill>
                  <a:srgbClr val="FFFFFF"/>
                </a:solidFill>
                <a:latin typeface="Verdana" pitchFamily="34" charset="0"/>
              </a:rPr>
              <a:t>range </a:t>
            </a:r>
            <a:r>
              <a:rPr kumimoji="1" lang="en-US" sz="2800" b="1" dirty="0" smtClean="0">
                <a:solidFill>
                  <a:srgbClr val="FFFFFF"/>
                </a:solidFill>
                <a:latin typeface="Verdana" pitchFamily="34" charset="0"/>
              </a:rPr>
              <a:t>expansion</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population trajectories</a:t>
            </a:r>
            <a:br>
              <a:rPr kumimoji="1" lang="en-US" sz="2800" b="1" dirty="0" smtClean="0">
                <a:solidFill>
                  <a:srgbClr val="FFFFFF"/>
                </a:solidFill>
                <a:latin typeface="Verdana" pitchFamily="34" charset="0"/>
              </a:rPr>
            </a:br>
            <a:endParaRPr kumimoji="1" lang="en-US" sz="2800" b="1" dirty="0" smtClean="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smtClean="0">
                <a:solidFill>
                  <a:srgbClr val="FFFFFF"/>
                </a:solidFill>
                <a:latin typeface="Verdana" pitchFamily="34" charset="0"/>
              </a:rPr>
              <a:t>and the long-range evolutionary effects on the species</a:t>
            </a:r>
            <a:endParaRPr kumimoji="1" lang="en-US" sz="2800" b="1" dirty="0">
              <a:solidFill>
                <a:srgbClr val="FFFFFF"/>
              </a:solidFill>
              <a:latin typeface="Verdana" pitchFamily="34" charset="0"/>
            </a:endParaRPr>
          </a:p>
        </p:txBody>
      </p:sp>
      <p:sp>
        <p:nvSpPr>
          <p:cNvPr id="7" name="Rectangle 3"/>
          <p:cNvSpPr>
            <a:spLocks noChangeArrowheads="1"/>
          </p:cNvSpPr>
          <p:nvPr/>
        </p:nvSpPr>
        <p:spPr bwMode="auto">
          <a:xfrm>
            <a:off x="694267" y="361950"/>
            <a:ext cx="7721600" cy="8001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smtClean="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410982554"/>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2838450"/>
            <a:ext cx="7721600" cy="20955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a:t>
            </a:r>
            <a:r>
              <a:rPr kumimoji="1" lang="en-US" sz="3600" b="1" dirty="0" smtClean="0">
                <a:solidFill>
                  <a:srgbClr val="FFFFFF"/>
                </a:solidFill>
                <a:latin typeface="Verdana" pitchFamily="34" charset="0"/>
              </a:rPr>
              <a:t>nother simple example . . .</a:t>
            </a:r>
            <a:endParaRPr kumimoji="1" lang="en-US" sz="3600" b="1" dirty="0">
              <a:solidFill>
                <a:srgbClr val="FFFFFF"/>
              </a:solidFill>
              <a:latin typeface="Verdana" pitchFamily="34" charset="0"/>
            </a:endParaRP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531397655"/>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4"/>
              </a:rPr>
              <a:t>http://www.bbc.com/news/health-40118539</a:t>
            </a:r>
            <a:endParaRPr kumimoji="1" lang="en-US" sz="800" dirty="0">
              <a:solidFill>
                <a:srgbClr val="99CC00"/>
              </a:solidFill>
              <a:latin typeface="Arial" charset="0"/>
            </a:endParaRPr>
          </a:p>
        </p:txBody>
      </p:sp>
      <p:pic>
        <p:nvPicPr>
          <p:cNvPr id="10245"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538738"/>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4"/>
              </a:rPr>
              <a:t>http://www.bbc.com/news/health-40118539</a:t>
            </a:r>
            <a:endParaRPr kumimoji="1" lang="en-US" sz="800" dirty="0">
              <a:solidFill>
                <a:srgbClr val="99CC00"/>
              </a:solidFill>
              <a:latin typeface="Arial" charset="0"/>
            </a:endParaRP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550" y="2112614"/>
            <a:ext cx="8153400" cy="2431435"/>
          </a:xfrm>
          <a:prstGeom prst="rect">
            <a:avLst/>
          </a:prstGeom>
          <a:solidFill>
            <a:srgbClr val="FFFFFF">
              <a:alpha val="54000"/>
            </a:srgbClr>
          </a:solidFill>
          <a:ln w="76200">
            <a:solidFill>
              <a:srgbClr val="C00000"/>
            </a:solidFill>
          </a:ln>
        </p:spPr>
        <p:txBody>
          <a:bodyPr wrap="square" lIns="228600" tIns="228600" rIns="228600" bIns="228600">
            <a:spAutoFit/>
          </a:bodyPr>
          <a:lstStyle/>
          <a:p>
            <a:pPr algn="ctr"/>
            <a:r>
              <a:rPr lang="en-US" sz="3200" b="1" dirty="0">
                <a:solidFill>
                  <a:srgbClr val="000000"/>
                </a:solidFill>
              </a:rPr>
              <a:t>US scientists say they have poured cold water on the theory that washing hands with hot water kills more germs than unheated water.</a:t>
            </a:r>
          </a:p>
        </p:txBody>
      </p:sp>
    </p:spTree>
    <p:extLst>
      <p:ext uri="{BB962C8B-B14F-4D97-AF65-F5344CB8AC3E}">
        <p14:creationId xmlns:p14="http://schemas.microsoft.com/office/powerpoint/2010/main" val="723924984"/>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46411"/>
            <a:ext cx="6109365"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a:t>
            </a:r>
            <a:r>
              <a:rPr kumimoji="1" lang="en-US" sz="800" dirty="0" smtClean="0">
                <a:solidFill>
                  <a:srgbClr val="99CC00"/>
                </a:solidFill>
                <a:latin typeface="Arial" charset="0"/>
              </a:rPr>
              <a:t>jfoodprotection.org/doi/pdf/10.4315/0362-028X.JFP-16-370</a:t>
            </a:r>
            <a:r>
              <a:rPr kumimoji="1" lang="en-US" sz="800" dirty="0" smtClean="0">
                <a:solidFill>
                  <a:srgbClr val="99CC00"/>
                </a:solidFill>
                <a:latin typeface="Arial" charset="0"/>
                <a:hlinkClick r:id="rId2"/>
              </a:rPr>
              <a:t>http://jfoodprotection.org/doi/pdf/10.4315/0362-028X.JFP-16-370</a:t>
            </a:r>
            <a:endParaRPr kumimoji="1" lang="en-US" sz="800" dirty="0">
              <a:solidFill>
                <a:srgbClr val="99CC00"/>
              </a:solidFill>
              <a:latin typeface="Arial" charset="0"/>
            </a:endParaRPr>
          </a:p>
        </p:txBody>
      </p:sp>
      <p:sp>
        <p:nvSpPr>
          <p:cNvPr id="3" name="Rectangle 2"/>
          <p:cNvSpPr/>
          <p:nvPr/>
        </p:nvSpPr>
        <p:spPr>
          <a:xfrm>
            <a:off x="1200150" y="5646298"/>
            <a:ext cx="5753100" cy="646331"/>
          </a:xfrm>
          <a:prstGeom prst="rect">
            <a:avLst/>
          </a:prstGeom>
        </p:spPr>
        <p:txBody>
          <a:bodyPr wrap="square">
            <a:spAutoFit/>
          </a:bodyPr>
          <a:lstStyle/>
          <a:p>
            <a:r>
              <a:rPr lang="en-US" i="1" dirty="0" smtClean="0">
                <a:solidFill>
                  <a:srgbClr val="000000"/>
                </a:solidFill>
              </a:rPr>
              <a:t>Journal of Food Protection</a:t>
            </a:r>
            <a:r>
              <a:rPr lang="en-US" dirty="0" smtClean="0">
                <a:solidFill>
                  <a:srgbClr val="000000"/>
                </a:solidFill>
              </a:rPr>
              <a:t>, Volume 80, Issue 6 (June 2017),  pp. 1022-1031.</a:t>
            </a:r>
            <a:endParaRPr lang="en-US" dirty="0">
              <a:solidFill>
                <a:srgbClr val="000000"/>
              </a:solidFill>
            </a:endParaRP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4221804"/>
            <a:ext cx="1663700" cy="2229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3450" y="1306351"/>
            <a:ext cx="7315200" cy="2985433"/>
          </a:xfrm>
          <a:prstGeom prst="rect">
            <a:avLst/>
          </a:prstGeom>
        </p:spPr>
        <p:txBody>
          <a:bodyPr wrap="square">
            <a:spAutoFit/>
          </a:bodyPr>
          <a:lstStyle/>
          <a:p>
            <a:pPr algn="ctr"/>
            <a:r>
              <a:rPr lang="en-US" sz="2000" dirty="0" smtClean="0">
                <a:solidFill>
                  <a:srgbClr val="000000"/>
                </a:solidFill>
              </a:rPr>
              <a:t>Article:</a:t>
            </a:r>
          </a:p>
          <a:p>
            <a:pPr algn="ctr"/>
            <a:endParaRPr lang="en-US" sz="2800" dirty="0" smtClean="0">
              <a:solidFill>
                <a:srgbClr val="000000"/>
              </a:solidFill>
            </a:endParaRPr>
          </a:p>
          <a:p>
            <a:r>
              <a:rPr lang="en-US" sz="2800" dirty="0" smtClean="0">
                <a:solidFill>
                  <a:srgbClr val="000000"/>
                </a:solidFill>
              </a:rPr>
              <a:t>“Quantifying </a:t>
            </a:r>
            <a:r>
              <a:rPr lang="en-US" sz="2800" dirty="0">
                <a:solidFill>
                  <a:srgbClr val="000000"/>
                </a:solidFill>
              </a:rPr>
              <a:t>the Effects of Water Temperature, Soap Volume, Lather Time, and Antimicrobial Soap as Variables in the Removal of Escherichia coli ATCC 11229 from </a:t>
            </a:r>
            <a:r>
              <a:rPr lang="en-US" sz="2800" dirty="0" smtClean="0">
                <a:solidFill>
                  <a:srgbClr val="000000"/>
                </a:solidFill>
              </a:rPr>
              <a:t>Hands”</a:t>
            </a:r>
            <a:endParaRPr lang="en-US" sz="3200" b="1" dirty="0">
              <a:solidFill>
                <a:srgbClr val="000000"/>
              </a:solidFill>
            </a:endParaRPr>
          </a:p>
        </p:txBody>
      </p:sp>
      <p:sp>
        <p:nvSpPr>
          <p:cNvPr id="7" name="Rectangle 6"/>
          <p:cNvSpPr/>
          <p:nvPr/>
        </p:nvSpPr>
        <p:spPr>
          <a:xfrm>
            <a:off x="1162050" y="4543336"/>
            <a:ext cx="5657850" cy="923330"/>
          </a:xfrm>
          <a:prstGeom prst="rect">
            <a:avLst/>
          </a:prstGeom>
        </p:spPr>
        <p:txBody>
          <a:bodyPr wrap="square">
            <a:spAutoFit/>
          </a:bodyPr>
          <a:lstStyle/>
          <a:p>
            <a:r>
              <a:rPr lang="en-US" dirty="0">
                <a:solidFill>
                  <a:srgbClr val="000000"/>
                </a:solidFill>
              </a:rPr>
              <a:t>Dane A. Jensen, David R. </a:t>
            </a:r>
            <a:r>
              <a:rPr lang="en-US" dirty="0" err="1">
                <a:solidFill>
                  <a:srgbClr val="000000"/>
                </a:solidFill>
              </a:rPr>
              <a:t>Macinga</a:t>
            </a:r>
            <a:r>
              <a:rPr lang="en-US" dirty="0">
                <a:solidFill>
                  <a:srgbClr val="000000"/>
                </a:solidFill>
              </a:rPr>
              <a:t>, David J. Shumaker, Roberto </a:t>
            </a:r>
            <a:r>
              <a:rPr lang="en-US" dirty="0" err="1">
                <a:solidFill>
                  <a:srgbClr val="000000"/>
                </a:solidFill>
              </a:rPr>
              <a:t>Bellino</a:t>
            </a:r>
            <a:r>
              <a:rPr lang="en-US" dirty="0">
                <a:solidFill>
                  <a:srgbClr val="000000"/>
                </a:solidFill>
              </a:rPr>
              <a:t>, James W. </a:t>
            </a:r>
            <a:r>
              <a:rPr lang="en-US" dirty="0" err="1">
                <a:solidFill>
                  <a:srgbClr val="000000"/>
                </a:solidFill>
              </a:rPr>
              <a:t>Arbogast</a:t>
            </a:r>
            <a:r>
              <a:rPr lang="en-US" dirty="0">
                <a:solidFill>
                  <a:srgbClr val="000000"/>
                </a:solidFill>
              </a:rPr>
              <a:t> and Donald W. </a:t>
            </a:r>
            <a:r>
              <a:rPr lang="en-US" dirty="0" err="1">
                <a:solidFill>
                  <a:srgbClr val="000000"/>
                </a:solidFill>
              </a:rPr>
              <a:t>Schaffner</a:t>
            </a:r>
            <a:endParaRPr lang="en-US" dirty="0">
              <a:solidFill>
                <a:srgbClr val="000000"/>
              </a:solidFill>
            </a:endParaRPr>
          </a:p>
        </p:txBody>
      </p:sp>
    </p:spTree>
    <p:extLst>
      <p:ext uri="{BB962C8B-B14F-4D97-AF65-F5344CB8AC3E}">
        <p14:creationId xmlns:p14="http://schemas.microsoft.com/office/powerpoint/2010/main" val="645602268"/>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102311"/>
            <a:ext cx="7721600" cy="5262979"/>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smtClean="0">
                <a:solidFill>
                  <a:srgbClr val="FFFFFF"/>
                </a:solidFill>
                <a:latin typeface="Verdana" pitchFamily="34" charset="0"/>
              </a:rPr>
              <a:t>an anthropologist would look at the problem of water temperature </a:t>
            </a:r>
            <a:r>
              <a:rPr kumimoji="1" lang="en-US" sz="4000" b="1" i="1" dirty="0" smtClean="0">
                <a:solidFill>
                  <a:srgbClr val="FFFFFF"/>
                </a:solidFill>
                <a:latin typeface="Verdana" pitchFamily="34" charset="0"/>
              </a:rPr>
              <a:t>holistically</a:t>
            </a:r>
            <a:r>
              <a:rPr kumimoji="1" lang="en-US" sz="4000" b="1" dirty="0" smtClean="0">
                <a:solidFill>
                  <a:srgbClr val="FFFFFF"/>
                </a:solidFill>
                <a:latin typeface="Verdana" pitchFamily="34" charset="0"/>
              </a:rPr>
              <a:t>, and conclude that the water temperature DOES make a difference . . . </a:t>
            </a:r>
            <a:endParaRPr kumimoji="1" lang="en-US" sz="4000" b="1" dirty="0">
              <a:solidFill>
                <a:srgbClr val="FFFFFF"/>
              </a:solidFill>
              <a:latin typeface="Verdana" pitchFamily="34" charset="0"/>
            </a:endParaRP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876538125"/>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250044"/>
            <a:ext cx="7721600" cy="4967514"/>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smtClean="0">
                <a:solidFill>
                  <a:srgbClr val="FFFFFF"/>
                </a:solidFill>
                <a:latin typeface="Verdana" pitchFamily="34" charset="0"/>
              </a:rPr>
              <a:t>because </a:t>
            </a:r>
            <a:r>
              <a:rPr kumimoji="1" lang="en-US" sz="4000" b="1" i="1" dirty="0" smtClean="0">
                <a:solidFill>
                  <a:srgbClr val="FFFFFF"/>
                </a:solidFill>
                <a:latin typeface="Verdana" pitchFamily="34" charset="0"/>
              </a:rPr>
              <a:t>length of time</a:t>
            </a:r>
            <a:r>
              <a:rPr kumimoji="1" lang="en-US" sz="4000" b="1" dirty="0" smtClean="0">
                <a:solidFill>
                  <a:srgbClr val="FFFFFF"/>
                </a:solidFill>
                <a:latin typeface="Verdana" pitchFamily="34" charset="0"/>
              </a:rPr>
              <a:t> of washing hands </a:t>
            </a:r>
          </a:p>
          <a:p>
            <a:pPr algn="ctr" eaLnBrk="0" hangingPunct="0">
              <a:lnSpc>
                <a:spcPct val="120000"/>
              </a:lnSpc>
            </a:pPr>
            <a:r>
              <a:rPr kumimoji="1" lang="en-US" sz="3200" b="1" dirty="0" smtClean="0">
                <a:solidFill>
                  <a:srgbClr val="FFFFFF"/>
                </a:solidFill>
                <a:latin typeface="Verdana" pitchFamily="34" charset="0"/>
              </a:rPr>
              <a:t>(like </a:t>
            </a:r>
            <a:r>
              <a:rPr kumimoji="1" lang="en-US" sz="3200" b="1" i="1" dirty="0" smtClean="0">
                <a:solidFill>
                  <a:srgbClr val="FFFFFF"/>
                </a:solidFill>
                <a:latin typeface="Verdana" pitchFamily="34" charset="0"/>
              </a:rPr>
              <a:t>length of time </a:t>
            </a:r>
          </a:p>
          <a:p>
            <a:pPr algn="ctr" eaLnBrk="0" hangingPunct="0">
              <a:lnSpc>
                <a:spcPct val="120000"/>
              </a:lnSpc>
            </a:pPr>
            <a:r>
              <a:rPr kumimoji="1" lang="en-US" sz="3200" b="1" dirty="0" smtClean="0">
                <a:solidFill>
                  <a:srgbClr val="FFFFFF"/>
                </a:solidFill>
                <a:latin typeface="Verdana" pitchFamily="34" charset="0"/>
              </a:rPr>
              <a:t>brushing one’s teeth) </a:t>
            </a:r>
          </a:p>
          <a:p>
            <a:pPr algn="ctr" eaLnBrk="0" hangingPunct="0">
              <a:lnSpc>
                <a:spcPct val="120000"/>
              </a:lnSpc>
            </a:pPr>
            <a:r>
              <a:rPr kumimoji="1" lang="en-US" sz="4000" b="1" dirty="0" smtClean="0">
                <a:solidFill>
                  <a:srgbClr val="FFFFFF"/>
                </a:solidFill>
                <a:latin typeface="Verdana" pitchFamily="34" charset="0"/>
              </a:rPr>
              <a:t>is a key variable to overall effectiveness </a:t>
            </a:r>
          </a:p>
          <a:p>
            <a:pPr algn="ctr" eaLnBrk="0" hangingPunct="0">
              <a:lnSpc>
                <a:spcPct val="120000"/>
              </a:lnSpc>
            </a:pPr>
            <a:r>
              <a:rPr kumimoji="1" lang="en-US" sz="4000" b="1" dirty="0" smtClean="0">
                <a:solidFill>
                  <a:srgbClr val="FFFFFF"/>
                </a:solidFill>
                <a:latin typeface="Verdana" pitchFamily="34" charset="0"/>
              </a:rPr>
              <a:t>. . . </a:t>
            </a:r>
            <a:endParaRPr kumimoji="1" lang="en-US" sz="4000" b="1" dirty="0">
              <a:solidFill>
                <a:srgbClr val="FFFFFF"/>
              </a:solidFill>
              <a:latin typeface="Verdana" pitchFamily="34" charset="0"/>
            </a:endParaRP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17851563"/>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smtClean="0">
                <a:solidFill>
                  <a:srgbClr val="FFFFFF"/>
                </a:solidFill>
                <a:latin typeface="Verdana" pitchFamily="34" charset="0"/>
              </a:rPr>
              <a:t>. . . in other words, HUMAN BEHAVIOR</a:t>
            </a:r>
          </a:p>
          <a:p>
            <a:pPr algn="ctr" eaLnBrk="0" hangingPunct="0">
              <a:lnSpc>
                <a:spcPct val="120000"/>
              </a:lnSpc>
            </a:pPr>
            <a:r>
              <a:rPr kumimoji="1" lang="en-US" sz="4000" b="1" dirty="0" smtClean="0">
                <a:solidFill>
                  <a:srgbClr val="FFFFFF"/>
                </a:solidFill>
                <a:latin typeface="Verdana" pitchFamily="34" charset="0"/>
              </a:rPr>
              <a:t>is a most-important</a:t>
            </a:r>
          </a:p>
          <a:p>
            <a:pPr algn="ctr" eaLnBrk="0" hangingPunct="0">
              <a:lnSpc>
                <a:spcPct val="120000"/>
              </a:lnSpc>
            </a:pPr>
            <a:r>
              <a:rPr kumimoji="1" lang="en-US" sz="4000" b="1" dirty="0" smtClean="0">
                <a:solidFill>
                  <a:srgbClr val="FFFFFF"/>
                </a:solidFill>
                <a:latin typeface="Verdana" pitchFamily="34" charset="0"/>
              </a:rPr>
              <a:t> key variable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095716266"/>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smtClean="0">
                <a:solidFill>
                  <a:srgbClr val="FFFFFF"/>
                </a:solidFill>
                <a:latin typeface="Verdana" pitchFamily="34" charset="0"/>
              </a:rPr>
              <a:t>. . . and people tend to wash their hands </a:t>
            </a:r>
            <a:r>
              <a:rPr kumimoji="1" lang="en-US" sz="4000" b="1" i="1" dirty="0" smtClean="0">
                <a:solidFill>
                  <a:srgbClr val="FFFFFF"/>
                </a:solidFill>
                <a:latin typeface="Verdana" pitchFamily="34" charset="0"/>
              </a:rPr>
              <a:t>longer</a:t>
            </a:r>
            <a:r>
              <a:rPr kumimoji="1" lang="en-US" sz="4000" b="1" dirty="0" smtClean="0">
                <a:solidFill>
                  <a:srgbClr val="FFFFFF"/>
                </a:solidFill>
                <a:latin typeface="Verdana" pitchFamily="34" charset="0"/>
              </a:rPr>
              <a:t> if the water temperature is comfortably warm</a:t>
            </a:r>
            <a:endParaRPr kumimoji="1" lang="en-US" sz="4000" b="1" dirty="0">
              <a:solidFill>
                <a:srgbClr val="FFFFFF"/>
              </a:solidFill>
              <a:latin typeface="Verdana" pitchFamily="34" charset="0"/>
            </a:endParaRP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823540376"/>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1102312"/>
            <a:ext cx="7721600" cy="5262979"/>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smtClean="0">
                <a:solidFill>
                  <a:srgbClr val="FFFFFF"/>
                </a:solidFill>
                <a:latin typeface="Verdana" pitchFamily="34" charset="0"/>
              </a:rPr>
              <a:t>even the scientists focusing on water temperature in the experiments note more or less in passing that human behavior is an important issue . . . </a:t>
            </a:r>
            <a:endParaRPr kumimoji="1" lang="en-US" sz="4000" b="1" dirty="0">
              <a:solidFill>
                <a:srgbClr val="FFFFFF"/>
              </a:solidFill>
              <a:latin typeface="Verdana" pitchFamily="34" charset="0"/>
            </a:endParaRP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80957667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8"/>
            <a:ext cx="6400800" cy="2086725"/>
          </a:xfrm>
        </p:spPr>
        <p:txBody>
          <a:bodyPr>
            <a:spAutoFit/>
          </a:bodyPr>
          <a:lstStyle/>
          <a:p>
            <a:pPr marL="0" indent="0" eaLnBrk="1" hangingPunct="1">
              <a:tabLst>
                <a:tab pos="685800" algn="l"/>
                <a:tab pos="1200150" algn="l"/>
              </a:tabLst>
            </a:pPr>
            <a:r>
              <a:rPr lang="en-US" sz="4000" b="1" dirty="0" smtClean="0"/>
              <a:t> </a:t>
            </a:r>
            <a:r>
              <a:rPr lang="en-US" sz="4400" b="1" dirty="0" smtClean="0"/>
              <a:t>“culture</a:t>
            </a:r>
            <a:r>
              <a:rPr lang="en-US" sz="4400" b="1" dirty="0" smtClean="0">
                <a:solidFill>
                  <a:srgbClr val="FF0000"/>
                </a:solidFill>
              </a:rPr>
              <a:t>s</a:t>
            </a:r>
            <a:r>
              <a:rPr lang="en-US" sz="4400" b="1" dirty="0" smtClean="0"/>
              <a:t>”</a:t>
            </a:r>
          </a:p>
          <a:p>
            <a:pPr marL="1257300" lvl="2" eaLnBrk="1" hangingPunct="1">
              <a:tabLst>
                <a:tab pos="685800" algn="l"/>
                <a:tab pos="1200150" algn="l"/>
              </a:tabLst>
            </a:pPr>
            <a:r>
              <a:rPr lang="en-US" sz="2800" b="1" dirty="0" smtClean="0"/>
              <a:t>are groups of people sharing a common heritage </a:t>
            </a:r>
            <a:br>
              <a:rPr lang="en-US" sz="2800" b="1" dirty="0" smtClean="0"/>
            </a:br>
            <a:r>
              <a:rPr lang="en-US" b="1" dirty="0" smtClean="0"/>
              <a:t>(and usually a common language)</a:t>
            </a:r>
            <a:endParaRPr lang="en-US" sz="2800" b="1" dirty="0" smtClean="0"/>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extLst>
      <p:ext uri="{BB962C8B-B14F-4D97-AF65-F5344CB8AC3E}">
        <p14:creationId xmlns:p14="http://schemas.microsoft.com/office/powerpoint/2010/main" val="4089526686"/>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7" name="Rectangle 3"/>
          <p:cNvSpPr>
            <a:spLocks noChangeArrowheads="1"/>
          </p:cNvSpPr>
          <p:nvPr/>
        </p:nvSpPr>
        <p:spPr bwMode="auto">
          <a:xfrm>
            <a:off x="694267" y="876046"/>
            <a:ext cx="7721600" cy="5410712"/>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3200" b="1" dirty="0" smtClean="0">
                <a:solidFill>
                  <a:srgbClr val="FFFFFF"/>
                </a:solidFill>
                <a:latin typeface="Verdana" pitchFamily="34" charset="0"/>
              </a:rPr>
              <a:t>“A </a:t>
            </a:r>
            <a:r>
              <a:rPr kumimoji="1" lang="en-US" sz="3200" b="1" dirty="0">
                <a:solidFill>
                  <a:srgbClr val="FFFFFF"/>
                </a:solidFill>
                <a:latin typeface="Verdana" pitchFamily="34" charset="0"/>
              </a:rPr>
              <a:t>large part of the variability in the data was associated with the behaviors of the volunteers. Understanding what behaviors and human factors most influence hand washing may help researchers find techniques to optimize the effectiveness of hand washing</a:t>
            </a:r>
            <a:r>
              <a:rPr kumimoji="1" lang="en-US" sz="3200" b="1" dirty="0" smtClean="0">
                <a:solidFill>
                  <a:srgbClr val="FFFFFF"/>
                </a:solidFill>
                <a:latin typeface="Verdana" pitchFamily="34" charset="0"/>
              </a:rPr>
              <a:t>.”</a:t>
            </a:r>
            <a:endParaRPr kumimoji="1" lang="en-US" sz="3200" b="1" dirty="0">
              <a:solidFill>
                <a:srgbClr val="FFFFFF"/>
              </a:solidFill>
              <a:latin typeface="Verdana" pitchFamily="34" charset="0"/>
            </a:endParaRP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1636742214"/>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65461"/>
            <a:ext cx="6154249"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a:t>
            </a:r>
            <a:r>
              <a:rPr kumimoji="1" lang="en-US" sz="800" dirty="0" smtClean="0">
                <a:solidFill>
                  <a:srgbClr val="99CC00"/>
                </a:solidFill>
                <a:latin typeface="Arial" charset="0"/>
              </a:rPr>
              <a:t>jfoodprotection.org/doi/abs/10.4315/0362-028X.JFP-16-370</a:t>
            </a:r>
            <a:r>
              <a:rPr kumimoji="1" lang="en-US" sz="800" dirty="0" smtClean="0">
                <a:solidFill>
                  <a:srgbClr val="99CC00"/>
                </a:solidFill>
                <a:latin typeface="Arial" charset="0"/>
                <a:hlinkClick r:id="rId2"/>
              </a:rPr>
              <a:t>http://jfoodprotection.org/doi/abs/10.4315/0362-028X.JFP-16-370</a:t>
            </a:r>
            <a:endParaRPr kumimoji="1" lang="en-US" sz="800" dirty="0">
              <a:solidFill>
                <a:srgbClr val="99CC00"/>
              </a:solidFill>
              <a:latin typeface="Arial" charset="0"/>
            </a:endParaRPr>
          </a:p>
        </p:txBody>
      </p:sp>
      <p:sp>
        <p:nvSpPr>
          <p:cNvPr id="3" name="Rectangle 2"/>
          <p:cNvSpPr/>
          <p:nvPr/>
        </p:nvSpPr>
        <p:spPr>
          <a:xfrm>
            <a:off x="1104900" y="5874898"/>
            <a:ext cx="5753100" cy="646331"/>
          </a:xfrm>
          <a:prstGeom prst="rect">
            <a:avLst/>
          </a:prstGeom>
        </p:spPr>
        <p:txBody>
          <a:bodyPr wrap="square">
            <a:spAutoFit/>
          </a:bodyPr>
          <a:lstStyle/>
          <a:p>
            <a:r>
              <a:rPr lang="en-US" i="1" dirty="0" smtClean="0">
                <a:solidFill>
                  <a:srgbClr val="000000"/>
                </a:solidFill>
              </a:rPr>
              <a:t>Journal of Food Protection</a:t>
            </a:r>
            <a:r>
              <a:rPr lang="en-US" dirty="0" smtClean="0">
                <a:solidFill>
                  <a:srgbClr val="000000"/>
                </a:solidFill>
              </a:rPr>
              <a:t>, Volume 80, Issue 6 (June 2017),  pp. 1022-1031.</a:t>
            </a:r>
            <a:endParaRPr lang="en-US" dirty="0">
              <a:solidFill>
                <a:srgbClr val="000000"/>
              </a:solidFill>
            </a:endParaRP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343724"/>
            <a:ext cx="1473200" cy="1974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1050" y="658651"/>
            <a:ext cx="7600950" cy="4278094"/>
          </a:xfrm>
          <a:prstGeom prst="rect">
            <a:avLst/>
          </a:prstGeom>
        </p:spPr>
        <p:txBody>
          <a:bodyPr wrap="square">
            <a:spAutoFit/>
          </a:bodyPr>
          <a:lstStyle/>
          <a:p>
            <a:r>
              <a:rPr lang="en-US" sz="3200" b="1" dirty="0" smtClean="0">
                <a:solidFill>
                  <a:srgbClr val="000000"/>
                </a:solidFill>
              </a:rPr>
              <a:t>“A </a:t>
            </a:r>
            <a:r>
              <a:rPr lang="en-US" sz="3200" b="1" dirty="0">
                <a:solidFill>
                  <a:srgbClr val="000000"/>
                </a:solidFill>
              </a:rPr>
              <a:t>large part of the variability in the data was associated </a:t>
            </a:r>
            <a:r>
              <a:rPr lang="en-US" sz="4000" b="1" dirty="0">
                <a:solidFill>
                  <a:srgbClr val="000000"/>
                </a:solidFill>
              </a:rPr>
              <a:t>with the behaviors of the volunteers</a:t>
            </a:r>
            <a:r>
              <a:rPr lang="en-US" sz="3200" b="1" dirty="0">
                <a:solidFill>
                  <a:srgbClr val="000000"/>
                </a:solidFill>
              </a:rPr>
              <a:t>. Understanding what behaviors and human factors most influence hand washing may help researchers find techniques to optimize the effectiveness of hand washing</a:t>
            </a:r>
            <a:r>
              <a:rPr lang="en-US" sz="3200" b="1" dirty="0" smtClean="0">
                <a:solidFill>
                  <a:srgbClr val="000000"/>
                </a:solidFill>
              </a:rPr>
              <a:t>.”</a:t>
            </a:r>
            <a:endParaRPr lang="en-US" sz="3200" b="1" dirty="0">
              <a:solidFill>
                <a:srgbClr val="000000"/>
              </a:solidFill>
            </a:endParaRPr>
          </a:p>
        </p:txBody>
      </p:sp>
      <p:sp>
        <p:nvSpPr>
          <p:cNvPr id="7" name="Rectangle 6"/>
          <p:cNvSpPr/>
          <p:nvPr/>
        </p:nvSpPr>
        <p:spPr>
          <a:xfrm>
            <a:off x="1143000" y="4924336"/>
            <a:ext cx="5657850" cy="923330"/>
          </a:xfrm>
          <a:prstGeom prst="rect">
            <a:avLst/>
          </a:prstGeom>
        </p:spPr>
        <p:txBody>
          <a:bodyPr wrap="square">
            <a:spAutoFit/>
          </a:bodyPr>
          <a:lstStyle/>
          <a:p>
            <a:r>
              <a:rPr lang="en-US" b="1" dirty="0">
                <a:solidFill>
                  <a:srgbClr val="000000"/>
                </a:solidFill>
              </a:rPr>
              <a:t>Dane A. Jensen, David R. </a:t>
            </a:r>
            <a:r>
              <a:rPr lang="en-US" b="1" dirty="0" err="1">
                <a:solidFill>
                  <a:srgbClr val="000000"/>
                </a:solidFill>
              </a:rPr>
              <a:t>Macinga</a:t>
            </a:r>
            <a:r>
              <a:rPr lang="en-US" b="1" dirty="0">
                <a:solidFill>
                  <a:srgbClr val="000000"/>
                </a:solidFill>
              </a:rPr>
              <a:t>, David J. Shumaker, Roberto </a:t>
            </a:r>
            <a:r>
              <a:rPr lang="en-US" b="1" dirty="0" err="1">
                <a:solidFill>
                  <a:srgbClr val="000000"/>
                </a:solidFill>
              </a:rPr>
              <a:t>Bellino</a:t>
            </a:r>
            <a:r>
              <a:rPr lang="en-US" b="1" dirty="0">
                <a:solidFill>
                  <a:srgbClr val="000000"/>
                </a:solidFill>
              </a:rPr>
              <a:t>, James W. </a:t>
            </a:r>
            <a:r>
              <a:rPr lang="en-US" b="1" dirty="0" err="1">
                <a:solidFill>
                  <a:srgbClr val="000000"/>
                </a:solidFill>
              </a:rPr>
              <a:t>Arbogast</a:t>
            </a:r>
            <a:r>
              <a:rPr lang="en-US" b="1" dirty="0">
                <a:solidFill>
                  <a:srgbClr val="000000"/>
                </a:solidFill>
              </a:rPr>
              <a:t> and Donald W. </a:t>
            </a:r>
            <a:r>
              <a:rPr lang="en-US" b="1" dirty="0" err="1">
                <a:solidFill>
                  <a:srgbClr val="000000"/>
                </a:solidFill>
              </a:rPr>
              <a:t>Schaffner</a:t>
            </a:r>
            <a:endParaRPr lang="en-US" b="1" dirty="0">
              <a:solidFill>
                <a:srgbClr val="000000"/>
              </a:solidFill>
            </a:endParaRPr>
          </a:p>
        </p:txBody>
      </p:sp>
    </p:spTree>
    <p:extLst>
      <p:ext uri="{BB962C8B-B14F-4D97-AF65-F5344CB8AC3E}">
        <p14:creationId xmlns:p14="http://schemas.microsoft.com/office/powerpoint/2010/main" val="1203217190"/>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732366" y="2331406"/>
            <a:ext cx="7668684" cy="3416320"/>
          </a:xfrm>
          <a:prstGeom prst="rect">
            <a:avLst/>
          </a:prstGeom>
          <a:noFill/>
          <a:ln w="9525">
            <a:noFill/>
            <a:miter lim="800000"/>
            <a:headEnd/>
            <a:tailEnd/>
          </a:ln>
        </p:spPr>
        <p:txBody>
          <a:bodyPr wrap="square" anchor="ctr">
            <a:spAutoFit/>
          </a:bodyPr>
          <a:lstStyle/>
          <a:p>
            <a:pPr algn="ctr" eaLnBrk="0" hangingPunct="0">
              <a:tabLst>
                <a:tab pos="231775" algn="l"/>
              </a:tabLst>
              <a:defRPr/>
            </a:pPr>
            <a:r>
              <a:rPr kumimoji="1" lang="en-US" sz="3600" b="1" dirty="0" smtClean="0">
                <a:solidFill>
                  <a:srgbClr val="FFFFFF"/>
                </a:solidFill>
                <a:latin typeface="Verdana" pitchFamily="34" charset="0"/>
              </a:rPr>
              <a:t>with humans, </a:t>
            </a:r>
            <a:br>
              <a:rPr kumimoji="1" lang="en-US" sz="3600" b="1" dirty="0" smtClean="0">
                <a:solidFill>
                  <a:srgbClr val="FFFFFF"/>
                </a:solidFill>
                <a:latin typeface="Verdana" pitchFamily="34" charset="0"/>
              </a:rPr>
            </a:br>
            <a:r>
              <a:rPr kumimoji="1" lang="en-US" sz="3600" b="1" dirty="0" smtClean="0">
                <a:solidFill>
                  <a:srgbClr val="FFFFFF"/>
                </a:solidFill>
                <a:latin typeface="Verdana" pitchFamily="34" charset="0"/>
              </a:rPr>
              <a:t>in anthropology, </a:t>
            </a:r>
            <a:br>
              <a:rPr kumimoji="1" lang="en-US" sz="3600" b="1" dirty="0" smtClean="0">
                <a:solidFill>
                  <a:srgbClr val="FFFFFF"/>
                </a:solidFill>
                <a:latin typeface="Verdana" pitchFamily="34" charset="0"/>
              </a:rPr>
            </a:br>
            <a:r>
              <a:rPr kumimoji="1" lang="en-US" sz="3600" b="1" i="1" dirty="0" smtClean="0">
                <a:solidFill>
                  <a:srgbClr val="FFFFFF"/>
                </a:solidFill>
                <a:latin typeface="Verdana" pitchFamily="34" charset="0"/>
              </a:rPr>
              <a:t>holism</a:t>
            </a:r>
            <a:r>
              <a:rPr kumimoji="1" lang="en-US" sz="3600" b="1" dirty="0" smtClean="0">
                <a:solidFill>
                  <a:srgbClr val="FFFFFF"/>
                </a:solidFill>
                <a:latin typeface="Verdana" pitchFamily="34" charset="0"/>
              </a:rPr>
              <a:t> looks at an item including the many </a:t>
            </a:r>
            <a:r>
              <a:rPr kumimoji="1" lang="en-US" sz="3600" b="1" dirty="0" err="1" smtClean="0">
                <a:solidFill>
                  <a:srgbClr val="FFFFFF"/>
                </a:solidFill>
                <a:latin typeface="Verdana" pitchFamily="34" charset="0"/>
              </a:rPr>
              <a:t>subdisciplines</a:t>
            </a:r>
            <a:r>
              <a:rPr kumimoji="1" lang="en-US" sz="3600" b="1" dirty="0" smtClean="0">
                <a:solidFill>
                  <a:srgbClr val="FFFFFF"/>
                </a:solidFill>
                <a:latin typeface="Verdana" pitchFamily="34" charset="0"/>
              </a:rPr>
              <a:t> in the areas of . . . </a:t>
            </a:r>
          </a:p>
        </p:txBody>
      </p:sp>
    </p:spTree>
    <p:extLst>
      <p:ext uri="{BB962C8B-B14F-4D97-AF65-F5344CB8AC3E}">
        <p14:creationId xmlns:p14="http://schemas.microsoft.com/office/powerpoint/2010/main" val="290658831"/>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522244" name="Rectangle 3"/>
          <p:cNvSpPr>
            <a:spLocks noChangeArrowheads="1"/>
          </p:cNvSpPr>
          <p:nvPr/>
        </p:nvSpPr>
        <p:spPr bwMode="auto">
          <a:xfrm>
            <a:off x="2404534" y="274325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linguistics</a:t>
            </a:r>
            <a:endParaRPr kumimoji="1" lang="en-US" sz="3200" b="1" dirty="0">
              <a:solidFill>
                <a:srgbClr val="FFFFFF"/>
              </a:solidFill>
              <a:latin typeface="Verdana" pitchFamily="34" charset="0"/>
            </a:endParaRPr>
          </a:p>
        </p:txBody>
      </p:sp>
      <p:sp>
        <p:nvSpPr>
          <p:cNvPr id="6" name="Rectangle 5"/>
          <p:cNvSpPr>
            <a:spLocks noChangeArrowheads="1"/>
          </p:cNvSpPr>
          <p:nvPr/>
        </p:nvSpPr>
        <p:spPr bwMode="auto">
          <a:xfrm>
            <a:off x="685800" y="1509250"/>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dirty="0" smtClean="0">
                <a:solidFill>
                  <a:srgbClr val="000000"/>
                </a:solidFill>
                <a:latin typeface="Arial"/>
              </a:rPr>
              <a:t>Holism tries to put all of the pieces together . . .</a:t>
            </a:r>
          </a:p>
        </p:txBody>
      </p:sp>
      <p:sp>
        <p:nvSpPr>
          <p:cNvPr id="8" name="Rectangle 7"/>
          <p:cNvSpPr/>
          <p:nvPr/>
        </p:nvSpPr>
        <p:spPr>
          <a:xfrm>
            <a:off x="4688001" y="3777742"/>
            <a:ext cx="2268570" cy="461665"/>
          </a:xfrm>
          <a:prstGeom prst="rect">
            <a:avLst/>
          </a:prstGeom>
        </p:spPr>
        <p:txBody>
          <a:bodyPr wrap="none">
            <a:spAutoFit/>
          </a:bodyPr>
          <a:lstStyle/>
          <a:p>
            <a:r>
              <a:rPr lang="en-US" sz="2400" b="1" dirty="0" smtClean="0">
                <a:solidFill>
                  <a:srgbClr val="FFFFFF"/>
                </a:solidFill>
              </a:rPr>
              <a:t>(bio-physical) </a:t>
            </a:r>
            <a:endParaRPr lang="en-US" sz="2400" dirty="0">
              <a:solidFill>
                <a:srgbClr val="FFFFFF"/>
              </a:solidFill>
              <a:latin typeface="Arial" charset="0"/>
            </a:endParaRPr>
          </a:p>
        </p:txBody>
      </p:sp>
    </p:spTree>
    <p:extLst>
      <p:ext uri="{BB962C8B-B14F-4D97-AF65-F5344CB8AC3E}">
        <p14:creationId xmlns:p14="http://schemas.microsoft.com/office/powerpoint/2010/main" val="620346736"/>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smtClean="0">
                <a:solidFill>
                  <a:srgbClr val="000000"/>
                </a:solidFill>
              </a:rPr>
              <a:t>Anthropology</a:t>
            </a:r>
            <a:endParaRPr kumimoji="1" lang="en-US" sz="3200" b="1" dirty="0">
              <a:solidFill>
                <a:srgbClr val="000000"/>
              </a:solidFill>
            </a:endParaRPr>
          </a:p>
        </p:txBody>
      </p:sp>
    </p:spTree>
    <p:extLst>
      <p:ext uri="{BB962C8B-B14F-4D97-AF65-F5344CB8AC3E}">
        <p14:creationId xmlns:p14="http://schemas.microsoft.com/office/powerpoint/2010/main" val="3439906805"/>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31"/>
            <a:ext cx="5668037" cy="769441"/>
          </a:xfrm>
          <a:prstGeom prst="rect">
            <a:avLst/>
          </a:prstGeom>
          <a:solidFill>
            <a:schemeClr val="bg1"/>
          </a:solid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FFFFFF"/>
                </a:solidFill>
              </a:rPr>
              <a:t>holism</a:t>
            </a:r>
            <a:endParaRPr kumimoji="1" lang="en-US" sz="4400" b="1" dirty="0">
              <a:solidFill>
                <a:srgbClr val="FFFFFF"/>
              </a:solidFill>
            </a:endParaRP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latin typeface="Arial" charset="0"/>
            </a:endParaRPr>
          </a:p>
        </p:txBody>
      </p:sp>
      <p:sp>
        <p:nvSpPr>
          <p:cNvPr id="16" name="Rectangle 7"/>
          <p:cNvSpPr>
            <a:spLocks noChangeArrowheads="1"/>
          </p:cNvSpPr>
          <p:nvPr/>
        </p:nvSpPr>
        <p:spPr bwMode="auto">
          <a:xfrm>
            <a:off x="2401910" y="1820502"/>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000000"/>
                </a:solidFill>
              </a:rPr>
              <a:t>theory</a:t>
            </a:r>
            <a:endParaRPr kumimoji="1" lang="en-US" sz="4400" b="1" dirty="0">
              <a:solidFill>
                <a:srgbClr val="000000"/>
              </a:solidFill>
            </a:endParaRPr>
          </a:p>
        </p:txBody>
      </p:sp>
    </p:spTree>
    <p:extLst>
      <p:ext uri="{BB962C8B-B14F-4D97-AF65-F5344CB8AC3E}">
        <p14:creationId xmlns:p14="http://schemas.microsoft.com/office/powerpoint/2010/main" val="2282448328"/>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31"/>
            <a:ext cx="5668037" cy="769441"/>
          </a:xfrm>
          <a:prstGeom prst="rect">
            <a:avLst/>
          </a:prstGeom>
          <a:solidFill>
            <a:schemeClr val="bg1"/>
          </a:solid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FFFFFF"/>
                </a:solidFill>
              </a:rPr>
              <a:t>holism</a:t>
            </a:r>
            <a:endParaRPr kumimoji="1" lang="en-US" sz="4400" b="1" dirty="0">
              <a:solidFill>
                <a:srgbClr val="FFFFFF"/>
              </a:solidFill>
            </a:endParaRP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latin typeface="Arial" charset="0"/>
            </a:endParaRPr>
          </a:p>
        </p:txBody>
      </p:sp>
      <p:sp>
        <p:nvSpPr>
          <p:cNvPr id="16" name="Rectangle 7"/>
          <p:cNvSpPr>
            <a:spLocks noChangeArrowheads="1"/>
          </p:cNvSpPr>
          <p:nvPr/>
        </p:nvSpPr>
        <p:spPr bwMode="auto">
          <a:xfrm>
            <a:off x="2401910" y="1820502"/>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smtClean="0">
                <a:solidFill>
                  <a:srgbClr val="000000"/>
                </a:solidFill>
              </a:rPr>
              <a:t>theory</a:t>
            </a:r>
            <a:endParaRPr kumimoji="1" lang="en-US" sz="4400" b="1" dirty="0">
              <a:solidFill>
                <a:srgbClr val="000000"/>
              </a:solidFill>
            </a:endParaRPr>
          </a:p>
        </p:txBody>
      </p:sp>
      <p:sp>
        <p:nvSpPr>
          <p:cNvPr id="6" name="Rectangle 7"/>
          <p:cNvSpPr>
            <a:spLocks noChangeArrowheads="1"/>
          </p:cNvSpPr>
          <p:nvPr/>
        </p:nvSpPr>
        <p:spPr bwMode="auto">
          <a:xfrm>
            <a:off x="2409174" y="3375039"/>
            <a:ext cx="5668037" cy="1274195"/>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2400" b="1" dirty="0" smtClean="0">
                <a:solidFill>
                  <a:srgbClr val="000000"/>
                </a:solidFill>
              </a:rPr>
              <a:t>and the theory ultimately also includes the</a:t>
            </a:r>
          </a:p>
          <a:p>
            <a:pPr algn="ctr" eaLnBrk="0" hangingPunct="0">
              <a:spcBef>
                <a:spcPct val="20000"/>
              </a:spcBef>
              <a:buClr>
                <a:srgbClr val="009999"/>
              </a:buClr>
            </a:pPr>
            <a:r>
              <a:rPr kumimoji="1" lang="en-US" sz="2400" b="1" dirty="0" smtClean="0">
                <a:solidFill>
                  <a:srgbClr val="000000"/>
                </a:solidFill>
              </a:rPr>
              <a:t>results of interdisciplinary study . . .</a:t>
            </a:r>
          </a:p>
        </p:txBody>
      </p:sp>
    </p:spTree>
    <p:extLst>
      <p:ext uri="{BB962C8B-B14F-4D97-AF65-F5344CB8AC3E}">
        <p14:creationId xmlns:p14="http://schemas.microsoft.com/office/powerpoint/2010/main" val="2337354996"/>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06798"/>
            <a:ext cx="6908800" cy="305468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latin typeface="Arial" charset="0"/>
              </a:rPr>
              <a:t>and finally,</a:t>
            </a:r>
          </a:p>
          <a:p>
            <a:pPr algn="ctr" eaLnBrk="0" hangingPunct="0">
              <a:spcAft>
                <a:spcPts val="500"/>
              </a:spcAft>
            </a:pPr>
            <a:r>
              <a:rPr kumimoji="1" lang="en-US" sz="3600" b="1" dirty="0" smtClean="0">
                <a:solidFill>
                  <a:srgbClr val="FFFFFF"/>
                </a:solidFill>
                <a:latin typeface="Arial" charset="0"/>
              </a:rPr>
              <a:t>we have the last</a:t>
            </a:r>
          </a:p>
          <a:p>
            <a:pPr algn="ctr" eaLnBrk="0" hangingPunct="0">
              <a:spcAft>
                <a:spcPts val="500"/>
              </a:spcAft>
            </a:pPr>
            <a:r>
              <a:rPr kumimoji="1" lang="en-US" sz="3600" b="1" dirty="0" smtClean="0">
                <a:solidFill>
                  <a:srgbClr val="FFFFFF"/>
                </a:solidFill>
                <a:latin typeface="Arial" charset="0"/>
              </a:rPr>
              <a:t>main characteristic of anthropology . . . </a:t>
            </a:r>
          </a:p>
          <a:p>
            <a:pPr algn="ctr" eaLnBrk="0" hangingPunct="0">
              <a:spcAft>
                <a:spcPts val="500"/>
              </a:spcAft>
            </a:pPr>
            <a:endParaRPr kumimoji="1" lang="en-US" sz="3600" b="1" dirty="0" smtClean="0">
              <a:solidFill>
                <a:srgbClr val="FFFFFF"/>
              </a:solidFill>
              <a:latin typeface="Arial" charset="0"/>
            </a:endParaRPr>
          </a:p>
        </p:txBody>
      </p:sp>
    </p:spTree>
    <p:extLst>
      <p:ext uri="{BB962C8B-B14F-4D97-AF65-F5344CB8AC3E}">
        <p14:creationId xmlns:p14="http://schemas.microsoft.com/office/powerpoint/2010/main" val="2993365078"/>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93800" y="2277800"/>
            <a:ext cx="6908800" cy="286488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4400" b="1" dirty="0" smtClean="0">
                <a:solidFill>
                  <a:srgbClr val="FFFFFF"/>
                </a:solidFill>
                <a:latin typeface="Arial" charset="0"/>
              </a:rPr>
              <a:t>so back to finishing off our</a:t>
            </a:r>
          </a:p>
          <a:p>
            <a:pPr algn="ctr" eaLnBrk="0" hangingPunct="0">
              <a:spcAft>
                <a:spcPts val="500"/>
              </a:spcAft>
            </a:pPr>
            <a:r>
              <a:rPr kumimoji="1" lang="en-US" sz="4400" b="1" dirty="0" smtClean="0">
                <a:solidFill>
                  <a:srgbClr val="FFFFFF"/>
                </a:solidFill>
                <a:latin typeface="Arial" charset="0"/>
              </a:rPr>
              <a:t>main characteristics of anthropology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3266166982"/>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325755228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7"/>
          <p:cNvSpPr>
            <a:spLocks noChangeArrowheads="1"/>
          </p:cNvSpPr>
          <p:nvPr/>
        </p:nvSpPr>
        <p:spPr bwMode="auto">
          <a:xfrm>
            <a:off x="3232512" y="5479871"/>
            <a:ext cx="2651688" cy="892552"/>
          </a:xfrm>
          <a:prstGeom prst="rect">
            <a:avLst/>
          </a:prstGeom>
          <a:noFill/>
          <a:ln w="9525">
            <a:noFill/>
            <a:miter lim="800000"/>
            <a:headEnd/>
            <a:tailEnd/>
          </a:ln>
        </p:spPr>
        <p:txBody>
          <a:bodyPr wrap="none" anchor="ctr">
            <a:spAutoFit/>
          </a:bodyPr>
          <a:lstStyle/>
          <a:p>
            <a:pPr algn="ctr" eaLnBrk="0" hangingPunct="0"/>
            <a:r>
              <a:rPr lang="en-US" dirty="0">
                <a:solidFill>
                  <a:srgbClr val="000000"/>
                </a:solidFill>
                <a:latin typeface="Arial" charset="0"/>
              </a:rPr>
              <a:t>Sophie D. Coe</a:t>
            </a:r>
            <a:r>
              <a:rPr lang="en-US" sz="2400" dirty="0">
                <a:solidFill>
                  <a:srgbClr val="000000"/>
                </a:solidFill>
                <a:latin typeface="Arial" charset="0"/>
              </a:rPr>
              <a:t/>
            </a:r>
            <a:br>
              <a:rPr lang="en-US" sz="2400" dirty="0">
                <a:solidFill>
                  <a:srgbClr val="000000"/>
                </a:solidFill>
                <a:latin typeface="Arial" charset="0"/>
              </a:rPr>
            </a:br>
            <a:r>
              <a:rPr lang="en-US" i="1" dirty="0">
                <a:solidFill>
                  <a:srgbClr val="000000"/>
                </a:solidFill>
                <a:latin typeface="Arial" charset="0"/>
              </a:rPr>
              <a:t>America's First Cuisines</a:t>
            </a:r>
            <a:r>
              <a:rPr lang="en-US" sz="1400" dirty="0">
                <a:solidFill>
                  <a:srgbClr val="000000"/>
                </a:solidFill>
                <a:latin typeface="Arial" charset="0"/>
              </a:rPr>
              <a:t/>
            </a:r>
            <a:br>
              <a:rPr lang="en-US" sz="1400" dirty="0">
                <a:solidFill>
                  <a:srgbClr val="000000"/>
                </a:solidFill>
                <a:latin typeface="Arial" charset="0"/>
              </a:rPr>
            </a:br>
            <a:r>
              <a:rPr lang="en-US" sz="1000" dirty="0">
                <a:solidFill>
                  <a:srgbClr val="000000"/>
                </a:solidFill>
                <a:latin typeface="Arial" charset="0"/>
              </a:rPr>
              <a:t>Austin: University of </a:t>
            </a:r>
            <a:r>
              <a:rPr lang="en-US" sz="1000" dirty="0" err="1">
                <a:solidFill>
                  <a:srgbClr val="000000"/>
                </a:solidFill>
                <a:latin typeface="Arial" charset="0"/>
              </a:rPr>
              <a:t>Texax</a:t>
            </a:r>
            <a:r>
              <a:rPr lang="en-US" sz="1000" dirty="0">
                <a:solidFill>
                  <a:srgbClr val="000000"/>
                </a:solidFill>
                <a:latin typeface="Arial" charset="0"/>
              </a:rPr>
              <a:t> Press, 1994</a:t>
            </a:r>
            <a:r>
              <a:rPr lang="en-US" sz="1000" dirty="0" smtClean="0">
                <a:solidFill>
                  <a:srgbClr val="000000"/>
                </a:solidFill>
                <a:latin typeface="Arial" charset="0"/>
              </a:rPr>
              <a:t>.</a:t>
            </a:r>
            <a:endParaRPr lang="en-US" sz="1000" dirty="0">
              <a:solidFill>
                <a:srgbClr val="000000"/>
              </a:solidFill>
              <a:latin typeface="Arial" charset="0"/>
            </a:endParaRPr>
          </a:p>
        </p:txBody>
      </p:sp>
      <p:pic>
        <p:nvPicPr>
          <p:cNvPr id="191492" name="Picture 2"/>
          <p:cNvPicPr>
            <a:picLocks noChangeAspect="1" noChangeArrowheads="1"/>
          </p:cNvPicPr>
          <p:nvPr/>
        </p:nvPicPr>
        <p:blipFill>
          <a:blip r:embed="rId2" cstate="print"/>
          <a:srcRect/>
          <a:stretch>
            <a:fillRect/>
          </a:stretch>
        </p:blipFill>
        <p:spPr bwMode="auto">
          <a:xfrm>
            <a:off x="3407032" y="1999320"/>
            <a:ext cx="2346545" cy="3505200"/>
          </a:xfrm>
          <a:prstGeom prst="rect">
            <a:avLst/>
          </a:prstGeom>
          <a:noFill/>
          <a:ln w="9525">
            <a:noFill/>
            <a:miter lim="800000"/>
            <a:headEnd/>
            <a:tailEnd/>
          </a:ln>
        </p:spPr>
      </p:pic>
      <p:sp>
        <p:nvSpPr>
          <p:cNvPr id="191493" name="Text Box 10"/>
          <p:cNvSpPr txBox="1">
            <a:spLocks noChangeArrowheads="1"/>
          </p:cNvSpPr>
          <p:nvPr/>
        </p:nvSpPr>
        <p:spPr bwMode="auto">
          <a:xfrm>
            <a:off x="2647261" y="6400839"/>
            <a:ext cx="4223785" cy="276999"/>
          </a:xfrm>
          <a:prstGeom prst="rect">
            <a:avLst/>
          </a:prstGeom>
          <a:noFill/>
          <a:ln w="9525">
            <a:noFill/>
            <a:miter lim="800000"/>
            <a:headEnd/>
            <a:tailEnd/>
          </a:ln>
        </p:spPr>
        <p:txBody>
          <a:bodyPr wrap="none">
            <a:spAutoFit/>
          </a:bodyPr>
          <a:lstStyle/>
          <a:p>
            <a:pPr algn="ctr" eaLnBrk="0" hangingPunct="0"/>
            <a:r>
              <a:rPr kumimoji="1" lang="en-US" sz="1200">
                <a:solidFill>
                  <a:srgbClr val="000000"/>
                </a:solidFill>
                <a:latin typeface="Arial" charset="0"/>
                <a:hlinkClick r:id="rId3"/>
              </a:rPr>
              <a:t>www.d.umn.edu/cla/faculty/troufs/anthfood/aftexts.html#title</a:t>
            </a:r>
            <a:endParaRPr kumimoji="1" lang="en-US" sz="1200">
              <a:solidFill>
                <a:srgbClr val="000000"/>
              </a:solidFill>
              <a:latin typeface="Arial" charset="0"/>
            </a:endParaRPr>
          </a:p>
        </p:txBody>
      </p:sp>
      <p:sp>
        <p:nvSpPr>
          <p:cNvPr id="6" name="Text Box 7"/>
          <p:cNvSpPr txBox="1">
            <a:spLocks noChangeArrowheads="1"/>
          </p:cNvSpPr>
          <p:nvPr/>
        </p:nvSpPr>
        <p:spPr bwMode="auto">
          <a:xfrm>
            <a:off x="1607658" y="1806581"/>
            <a:ext cx="1553630" cy="3785652"/>
          </a:xfrm>
          <a:prstGeom prst="rect">
            <a:avLst/>
          </a:prstGeom>
          <a:noFill/>
          <a:ln w="9525">
            <a:noFill/>
            <a:miter lim="800000"/>
            <a:headEnd/>
            <a:tailEnd/>
          </a:ln>
        </p:spPr>
        <p:txBody>
          <a:bodyPr wrap="none">
            <a:spAutoFit/>
          </a:bodyPr>
          <a:lstStyle/>
          <a:p>
            <a:pPr algn="ctr" eaLnBrk="0" hangingPunct="0">
              <a:lnSpc>
                <a:spcPct val="200000"/>
              </a:lnSpc>
            </a:pPr>
            <a:r>
              <a:rPr kumimoji="1" lang="en-US" sz="4000" b="1" dirty="0">
                <a:solidFill>
                  <a:srgbClr val="000000"/>
                </a:solidFill>
                <a:latin typeface="Arial" charset="0"/>
              </a:rPr>
              <a:t>Aztec</a:t>
            </a:r>
          </a:p>
          <a:p>
            <a:pPr algn="ctr" eaLnBrk="0" hangingPunct="0">
              <a:lnSpc>
                <a:spcPct val="200000"/>
              </a:lnSpc>
            </a:pPr>
            <a:r>
              <a:rPr kumimoji="1" lang="en-US" sz="4000" b="1" dirty="0">
                <a:solidFill>
                  <a:srgbClr val="000000"/>
                </a:solidFill>
                <a:latin typeface="Arial" charset="0"/>
              </a:rPr>
              <a:t>Maya</a:t>
            </a:r>
          </a:p>
          <a:p>
            <a:pPr algn="ctr" eaLnBrk="0" hangingPunct="0">
              <a:lnSpc>
                <a:spcPct val="200000"/>
              </a:lnSpc>
            </a:pPr>
            <a:r>
              <a:rPr kumimoji="1" lang="en-US" sz="4000" b="1" dirty="0">
                <a:solidFill>
                  <a:srgbClr val="000000"/>
                </a:solidFill>
                <a:latin typeface="Arial" charset="0"/>
              </a:rPr>
              <a:t>Inca</a:t>
            </a:r>
          </a:p>
        </p:txBody>
      </p:sp>
      <p:sp>
        <p:nvSpPr>
          <p:cNvPr id="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2400" dirty="0" smtClean="0">
                <a:solidFill>
                  <a:srgbClr val="000000"/>
                </a:solidFill>
              </a:rPr>
              <a:t>for e.g., </a:t>
            </a:r>
            <a:endParaRPr lang="en-US" sz="2400" dirty="0">
              <a:solidFill>
                <a:srgbClr val="000000"/>
              </a:solidFill>
            </a:endParaRPr>
          </a:p>
        </p:txBody>
      </p:sp>
    </p:spTree>
    <p:extLst>
      <p:ext uri="{BB962C8B-B14F-4D97-AF65-F5344CB8AC3E}">
        <p14:creationId xmlns:p14="http://schemas.microsoft.com/office/powerpoint/2010/main" val="431031678"/>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4000" b="1" dirty="0" smtClean="0">
                <a:solidFill>
                  <a:srgbClr val="000000"/>
                </a:solidFill>
              </a:rPr>
              <a:t>fieldwork</a:t>
            </a:r>
            <a:r>
              <a:rPr lang="en-US" sz="4000" dirty="0" smtClean="0">
                <a:solidFill>
                  <a:srgbClr val="000000"/>
                </a:solidFill>
              </a:rPr>
              <a:t> </a:t>
            </a:r>
            <a:br>
              <a:rPr lang="en-US" sz="4000" dirty="0" smtClean="0">
                <a:solidFill>
                  <a:srgbClr val="000000"/>
                </a:solidFill>
              </a:rPr>
            </a:br>
            <a:r>
              <a:rPr lang="en-US" dirty="0" smtClean="0">
                <a:solidFill>
                  <a:srgbClr val="000000"/>
                </a:solidFill>
              </a:rPr>
              <a:t>as a primary research technique— </a:t>
            </a:r>
            <a:br>
              <a:rPr lang="en-US" dirty="0" smtClean="0">
                <a:solidFill>
                  <a:srgbClr val="000000"/>
                </a:solidFill>
              </a:rPr>
            </a:br>
            <a:r>
              <a:rPr lang="en-US" dirty="0" smtClean="0">
                <a:solidFill>
                  <a:srgbClr val="000000"/>
                </a:solidFill>
              </a:rPr>
              <a:t>involving “participant observation”</a:t>
            </a:r>
            <a:endParaRPr lang="en-US" sz="4000" b="1" dirty="0" smtClean="0">
              <a:solidFill>
                <a:srgbClr val="00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1549159604"/>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653949"/>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4000" b="1" dirty="0" smtClean="0">
                <a:solidFill>
                  <a:schemeClr val="bg1">
                    <a:lumMod val="65000"/>
                  </a:schemeClr>
                </a:solidFill>
              </a:rPr>
              <a:t>fieldwork</a:t>
            </a:r>
            <a:r>
              <a:rPr lang="en-US" sz="4000" dirty="0" smtClean="0">
                <a:solidFill>
                  <a:schemeClr val="bg1">
                    <a:lumMod val="65000"/>
                  </a:schemeClr>
                </a:solidFill>
              </a:rPr>
              <a:t> </a:t>
            </a:r>
            <a:br>
              <a:rPr lang="en-US" sz="4000" dirty="0" smtClean="0">
                <a:solidFill>
                  <a:schemeClr val="bg1">
                    <a:lumMod val="65000"/>
                  </a:schemeClr>
                </a:solidFill>
              </a:rPr>
            </a:br>
            <a:r>
              <a:rPr lang="en-US" dirty="0" smtClean="0">
                <a:solidFill>
                  <a:schemeClr val="bg1">
                    <a:lumMod val="65000"/>
                  </a:schemeClr>
                </a:solidFill>
              </a:rPr>
              <a:t>as a primary </a:t>
            </a:r>
            <a:r>
              <a:rPr lang="en-US" sz="3600" b="1" dirty="0" smtClean="0">
                <a:solidFill>
                  <a:srgbClr val="000000"/>
                </a:solidFill>
              </a:rPr>
              <a:t>research technique</a:t>
            </a:r>
            <a:r>
              <a:rPr lang="en-US" dirty="0" smtClean="0">
                <a:solidFill>
                  <a:schemeClr val="bg1">
                    <a:lumMod val="65000"/>
                  </a:schemeClr>
                </a:solidFill>
              </a:rPr>
              <a:t>— </a:t>
            </a:r>
            <a:br>
              <a:rPr lang="en-US" dirty="0" smtClean="0">
                <a:solidFill>
                  <a:schemeClr val="bg1">
                    <a:lumMod val="65000"/>
                  </a:schemeClr>
                </a:solidFill>
              </a:rPr>
            </a:br>
            <a:r>
              <a:rPr lang="en-US" dirty="0" smtClean="0">
                <a:solidFill>
                  <a:schemeClr val="bg1">
                    <a:lumMod val="65000"/>
                  </a:schemeClr>
                </a:solidFill>
              </a:rPr>
              <a:t>involving “participant observation”</a:t>
            </a:r>
            <a:endParaRPr lang="en-US" sz="4000" b="1" dirty="0" smtClean="0">
              <a:solidFill>
                <a:schemeClr val="bg1">
                  <a:lumMod val="65000"/>
                </a:schemeClr>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3235552090"/>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798281" y="3787123"/>
            <a:ext cx="7493907" cy="646331"/>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latin typeface="Arial" charset="0"/>
              </a:rPr>
              <a:t>Note two terms in the listing . . . </a:t>
            </a:r>
          </a:p>
        </p:txBody>
      </p:sp>
    </p:spTree>
    <p:extLst>
      <p:ext uri="{BB962C8B-B14F-4D97-AF65-F5344CB8AC3E}">
        <p14:creationId xmlns:p14="http://schemas.microsoft.com/office/powerpoint/2010/main" val="3324734331"/>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737900"/>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a:t>
            </a:r>
            <a:r>
              <a:rPr lang="en-US" sz="4000" b="1" i="1" dirty="0" smtClean="0">
                <a:solidFill>
                  <a:srgbClr val="FF0000"/>
                </a:solidFill>
              </a:rPr>
              <a:t>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rgbClr val="000000"/>
                </a:solidFill>
              </a:rPr>
              <a:t>	</a:t>
            </a:r>
            <a:r>
              <a:rPr lang="en-US" sz="40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i="1" dirty="0" smtClean="0">
                <a:solidFill>
                  <a:schemeClr val="accent1"/>
                </a:solidFill>
              </a:rPr>
              <a:t>participant observation”</a:t>
            </a:r>
            <a:endParaRPr lang="en-US" sz="2800" b="1" i="1" dirty="0" smtClean="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 Characteristics</a:t>
            </a:r>
          </a:p>
        </p:txBody>
      </p:sp>
    </p:spTree>
    <p:extLst>
      <p:ext uri="{BB962C8B-B14F-4D97-AF65-F5344CB8AC3E}">
        <p14:creationId xmlns:p14="http://schemas.microsoft.com/office/powerpoint/2010/main" val="692677088"/>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737900"/>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a:t>
            </a:r>
            <a:r>
              <a:rPr lang="en-US" sz="4000" b="1" i="1" dirty="0" smtClean="0">
                <a:solidFill>
                  <a:srgbClr val="FF0000"/>
                </a:solidFill>
              </a:rPr>
              <a:t>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rgbClr val="000000"/>
                </a:solidFill>
              </a:rPr>
              <a:t>	</a:t>
            </a:r>
            <a:r>
              <a:rPr lang="en-US" sz="40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i="1" dirty="0" smtClean="0">
                <a:solidFill>
                  <a:schemeClr val="accent1"/>
                </a:solidFill>
              </a:rPr>
              <a:t>participant observation”</a:t>
            </a:r>
            <a:endParaRPr lang="en-US" sz="2800" b="1" i="1" dirty="0" smtClean="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 Characteristics</a:t>
            </a:r>
          </a:p>
        </p:txBody>
      </p:sp>
      <p:sp>
        <p:nvSpPr>
          <p:cNvPr id="4" name="Rectangle 3"/>
          <p:cNvSpPr/>
          <p:nvPr/>
        </p:nvSpPr>
        <p:spPr>
          <a:xfrm>
            <a:off x="811003" y="3817551"/>
            <a:ext cx="7895771" cy="923330"/>
          </a:xfrm>
          <a:prstGeom prst="rect">
            <a:avLst/>
          </a:prstGeom>
          <a:solidFill>
            <a:srgbClr val="FFFFFF"/>
          </a:solidFill>
        </p:spPr>
        <p:txBody>
          <a:bodyPr wrap="square">
            <a:spAutoFit/>
          </a:bodyPr>
          <a:lstStyle/>
          <a:p>
            <a:pPr algn="ctr"/>
            <a:r>
              <a:rPr lang="en-US" sz="5400" b="1" dirty="0" smtClean="0">
                <a:solidFill>
                  <a:srgbClr val="000000"/>
                </a:solidFill>
              </a:rPr>
              <a:t>what’s the difference?</a:t>
            </a:r>
            <a:endParaRPr lang="en-US" sz="5400" dirty="0">
              <a:solidFill>
                <a:srgbClr val="000000"/>
              </a:solidFill>
            </a:endParaRPr>
          </a:p>
        </p:txBody>
      </p:sp>
    </p:spTree>
    <p:extLst>
      <p:ext uri="{BB962C8B-B14F-4D97-AF65-F5344CB8AC3E}">
        <p14:creationId xmlns:p14="http://schemas.microsoft.com/office/powerpoint/2010/main" val="1420419577"/>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a:t>
            </a:r>
            <a:r>
              <a:rPr lang="en-US" sz="2400" b="1" i="1" dirty="0" smtClean="0">
                <a:solidFill>
                  <a:srgbClr val="000000"/>
                </a:solidFill>
              </a:rPr>
              <a:t>get</a:t>
            </a:r>
            <a:r>
              <a:rPr lang="en-US" sz="2400" b="1" dirty="0" smtClean="0">
                <a:solidFill>
                  <a:srgbClr val="000000"/>
                </a:solidFill>
              </a:rPr>
              <a: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Tree>
    <p:extLst>
      <p:ext uri="{BB962C8B-B14F-4D97-AF65-F5344CB8AC3E}">
        <p14:creationId xmlns:p14="http://schemas.microsoft.com/office/powerpoint/2010/main" val="3732053849"/>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a:t>
            </a:r>
            <a:r>
              <a:rPr lang="en-US" sz="2400" b="1" i="1" dirty="0" smtClean="0">
                <a:solidFill>
                  <a:srgbClr val="000000"/>
                </a:solidFill>
              </a:rPr>
              <a:t>get</a:t>
            </a:r>
            <a:r>
              <a:rPr lang="en-US" sz="2400" b="1" dirty="0" smtClean="0">
                <a:solidFill>
                  <a:srgbClr val="000000"/>
                </a:solidFill>
              </a:rPr>
              <a: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6" name="TextBox 5"/>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
        <p:nvSpPr>
          <p:cNvPr id="8" name="Text Box 4"/>
          <p:cNvSpPr txBox="1">
            <a:spLocks noChangeArrowheads="1"/>
          </p:cNvSpPr>
          <p:nvPr/>
        </p:nvSpPr>
        <p:spPr bwMode="auto">
          <a:xfrm>
            <a:off x="899879" y="2514636"/>
            <a:ext cx="7315200" cy="2886944"/>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endParaRPr lang="en-US" sz="2400" b="1" dirty="0">
              <a:solidFill>
                <a:srgbClr val="000000"/>
              </a:solidFill>
              <a:latin typeface="Tahoma" pitchFamily="34" charset="0"/>
            </a:endParaRPr>
          </a:p>
          <a:p>
            <a:pPr algn="ctr">
              <a:lnSpc>
                <a:spcPct val="70000"/>
              </a:lnSpc>
            </a:pPr>
            <a:r>
              <a:rPr lang="en-US" sz="3200" b="1" dirty="0">
                <a:solidFill>
                  <a:srgbClr val="000000"/>
                </a:solidFill>
                <a:latin typeface="Tahoma" pitchFamily="34" charset="0"/>
              </a:rPr>
              <a:t>data gathering </a:t>
            </a:r>
            <a:r>
              <a:rPr lang="en-US" sz="3200" b="1" i="1" dirty="0">
                <a:solidFill>
                  <a:srgbClr val="000000"/>
                </a:solidFill>
                <a:latin typeface="Tahoma" pitchFamily="34" charset="0"/>
              </a:rPr>
              <a:t>technique </a:t>
            </a:r>
            <a:r>
              <a:rPr lang="en-US" sz="3200" b="1" i="1" dirty="0" smtClean="0">
                <a:solidFill>
                  <a:srgbClr val="000000"/>
                </a:solidFill>
                <a:latin typeface="Tahoma" pitchFamily="34" charset="0"/>
              </a:rPr>
              <a:t>—</a:t>
            </a:r>
            <a:r>
              <a:rPr lang="en-US" sz="3200" b="1" dirty="0" smtClean="0">
                <a:solidFill>
                  <a:srgbClr val="000000"/>
                </a:solidFill>
                <a:latin typeface="Tahoma" pitchFamily="34" charset="0"/>
              </a:rPr>
              <a:t> </a:t>
            </a:r>
            <a:r>
              <a:rPr lang="en-US" sz="3200" b="1" dirty="0">
                <a:solidFill>
                  <a:srgbClr val="000000"/>
                </a:solidFill>
                <a:latin typeface="Tahoma" pitchFamily="34" charset="0"/>
              </a:rPr>
              <a:t/>
            </a:r>
            <a:br>
              <a:rPr lang="en-US" sz="3200" b="1" dirty="0">
                <a:solidFill>
                  <a:srgbClr val="000000"/>
                </a:solidFill>
                <a:latin typeface="Tahoma" pitchFamily="34" charset="0"/>
              </a:rPr>
            </a:br>
            <a:endParaRPr lang="en-US" sz="32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participant observation</a:t>
            </a:r>
          </a:p>
          <a:p>
            <a:pPr algn="ctr">
              <a:lnSpc>
                <a:spcPct val="70000"/>
              </a:lnSpc>
            </a:pPr>
            <a:endParaRPr lang="en-US" sz="28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a:t>
            </a:r>
            <a:r>
              <a:rPr lang="en-US" sz="2800" b="1" dirty="0" smtClean="0">
                <a:solidFill>
                  <a:srgbClr val="000000"/>
                </a:solidFill>
                <a:latin typeface="Tahoma" pitchFamily="34" charset="0"/>
              </a:rPr>
              <a:t>fieldwork</a:t>
            </a:r>
            <a:r>
              <a:rPr lang="en-US" sz="2800" b="1" dirty="0">
                <a:solidFill>
                  <a:srgbClr val="000000"/>
                </a:solidFill>
                <a:latin typeface="Tahoma" pitchFamily="34" charset="0"/>
              </a:rPr>
              <a:t>)</a:t>
            </a:r>
          </a:p>
        </p:txBody>
      </p:sp>
    </p:spTree>
    <p:extLst>
      <p:ext uri="{BB962C8B-B14F-4D97-AF65-F5344CB8AC3E}">
        <p14:creationId xmlns:p14="http://schemas.microsoft.com/office/powerpoint/2010/main" val="3570605328"/>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a:solidFill>
            <a:schemeClr val="bg1"/>
          </a:solidFill>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chemeClr val="accent1"/>
                </a:solidFill>
              </a:rPr>
              <a:t>technique</a:t>
            </a:r>
            <a:r>
              <a:rPr lang="en-US" sz="2400" b="1" dirty="0" smtClean="0">
                <a:solidFill>
                  <a:schemeClr val="accent1"/>
                </a:solidFill>
              </a:rPr>
              <a:t>, involving </a:t>
            </a:r>
            <a:r>
              <a:rPr lang="en-US" sz="2400" b="1" dirty="0" smtClean="0">
                <a:solidFill>
                  <a:srgbClr val="FF0000"/>
                </a:solidFill>
              </a:rPr>
              <a:t>“</a:t>
            </a:r>
            <a:r>
              <a:rPr lang="en-US" sz="2400" b="1" i="1" dirty="0" smtClean="0">
                <a:solidFill>
                  <a:srgbClr val="FF0000"/>
                </a:solidFill>
              </a:rPr>
              <a:t>participant observation” </a:t>
            </a:r>
            <a:r>
              <a:rPr lang="en-US" sz="2400" b="1" i="1" dirty="0" smtClean="0">
                <a:solidFill>
                  <a:schemeClr val="accent1"/>
                </a:solidFill>
              </a:rPr>
              <a:t>=</a:t>
            </a:r>
            <a:r>
              <a:rPr lang="en-US" sz="2400" b="1" dirty="0" smtClean="0">
                <a:solidFill>
                  <a:schemeClr val="accent1"/>
                </a:solidFill>
              </a:rPr>
              <a:t> how you </a:t>
            </a:r>
            <a:r>
              <a:rPr lang="en-US" sz="2400" b="1" i="1" dirty="0" smtClean="0">
                <a:solidFill>
                  <a:schemeClr val="accent1"/>
                </a:solidFill>
              </a:rPr>
              <a:t>get</a:t>
            </a:r>
            <a:r>
              <a:rPr lang="en-US" sz="2400" b="1" dirty="0" smtClean="0">
                <a:solidFill>
                  <a:schemeClr val="accent1"/>
                </a:solidFill>
              </a:rPr>
              <a:t> information</a:t>
            </a:r>
            <a:endParaRPr lang="en-US" sz="2800" b="1" dirty="0" smtClean="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a:t>
            </a:r>
            <a:r>
              <a:rPr lang="en-US" sz="4000" b="1" dirty="0" smtClean="0">
                <a:solidFill>
                  <a:srgbClr val="BBE0E3"/>
                </a:solidFill>
                <a:latin typeface="Arial"/>
              </a:rPr>
              <a:t>tool</a:t>
            </a:r>
            <a:endParaRPr lang="en-US" sz="2400" b="1" dirty="0">
              <a:solidFill>
                <a:srgbClr val="BBE0E3"/>
              </a:solidFill>
              <a:latin typeface="Arial"/>
            </a:endParaRPr>
          </a:p>
        </p:txBody>
      </p:sp>
      <p:sp>
        <p:nvSpPr>
          <p:cNvPr id="6" name="Rectangle 5"/>
          <p:cNvSpPr/>
          <p:nvPr/>
        </p:nvSpPr>
        <p:spPr>
          <a:xfrm>
            <a:off x="904376" y="1865502"/>
            <a:ext cx="7315200" cy="3977640"/>
          </a:xfrm>
          <a:prstGeom prst="rect">
            <a:avLst/>
          </a:prstGeom>
          <a:solidFill>
            <a:schemeClr val="bg1"/>
          </a:solidFill>
          <a:ln w="76200">
            <a:solidFill>
              <a:srgbClr val="FFC000"/>
            </a:solidFill>
          </a:ln>
        </p:spPr>
        <p:txBody>
          <a:bodyPr wrap="square">
            <a:noAutofit/>
          </a:bodyPr>
          <a:lstStyle/>
          <a:p>
            <a:pPr algn="ctr"/>
            <a:endParaRPr lang="en-US" sz="2400" b="1" dirty="0" smtClean="0">
              <a:solidFill>
                <a:srgbClr val="000000"/>
              </a:solidFill>
            </a:endParaRPr>
          </a:p>
          <a:p>
            <a:pPr algn="ctr"/>
            <a:r>
              <a:rPr lang="en-US" sz="2800" b="1" dirty="0" smtClean="0">
                <a:solidFill>
                  <a:srgbClr val="000000"/>
                </a:solidFill>
              </a:rPr>
              <a:t>Anthropologists use other tools . . . like questionnaires, interview schedules, psychological tests, documentary filming . </a:t>
            </a:r>
            <a:r>
              <a:rPr lang="en-US" sz="3200" b="1" dirty="0" smtClean="0">
                <a:solidFill>
                  <a:srgbClr val="000000"/>
                </a:solidFill>
              </a:rPr>
              <a:t>. .</a:t>
            </a:r>
            <a:r>
              <a:rPr lang="en-US" sz="2800" b="1" dirty="0" smtClean="0">
                <a:solidFill>
                  <a:srgbClr val="000000"/>
                </a:solidFill>
              </a:rPr>
              <a:t> but </a:t>
            </a:r>
            <a:r>
              <a:rPr lang="en-US" sz="2800" b="1" dirty="0" smtClean="0">
                <a:solidFill>
                  <a:srgbClr val="FF0000"/>
                </a:solidFill>
              </a:rPr>
              <a:t>“participant observation” </a:t>
            </a:r>
            <a:r>
              <a:rPr lang="en-US" sz="2800" b="1" dirty="0" smtClean="0">
                <a:solidFill>
                  <a:srgbClr val="000000"/>
                </a:solidFill>
              </a:rPr>
              <a:t>is a characteristic technique use by anthropologists, especially cultural anthropologists (ethnologists)</a:t>
            </a:r>
            <a:endParaRPr lang="en-US" sz="2400" dirty="0">
              <a:solidFill>
                <a:srgbClr val="000000"/>
              </a:solidFill>
            </a:endParaRPr>
          </a:p>
        </p:txBody>
      </p:sp>
    </p:spTree>
    <p:extLst>
      <p:ext uri="{BB962C8B-B14F-4D97-AF65-F5344CB8AC3E}">
        <p14:creationId xmlns:p14="http://schemas.microsoft.com/office/powerpoint/2010/main" val="2333354324"/>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a:solidFill>
            <a:schemeClr val="bg1"/>
          </a:solidFill>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chemeClr val="accent1"/>
                </a:solidFill>
              </a:rPr>
              <a:t>technique</a:t>
            </a:r>
            <a:r>
              <a:rPr lang="en-US" sz="2400" b="1" dirty="0" smtClean="0">
                <a:solidFill>
                  <a:schemeClr val="accent1"/>
                </a:solidFill>
              </a:rPr>
              <a:t>, involving </a:t>
            </a:r>
            <a:r>
              <a:rPr lang="en-US" sz="2400" b="1" dirty="0" smtClean="0">
                <a:solidFill>
                  <a:srgbClr val="FF0000"/>
                </a:solidFill>
              </a:rPr>
              <a:t>“</a:t>
            </a:r>
            <a:r>
              <a:rPr lang="en-US" sz="2400" b="1" i="1" dirty="0" smtClean="0">
                <a:solidFill>
                  <a:srgbClr val="FF0000"/>
                </a:solidFill>
              </a:rPr>
              <a:t>participant observation” </a:t>
            </a:r>
            <a:r>
              <a:rPr lang="en-US" sz="2400" b="1" i="1" dirty="0" smtClean="0">
                <a:solidFill>
                  <a:schemeClr val="accent1"/>
                </a:solidFill>
              </a:rPr>
              <a:t>=</a:t>
            </a:r>
            <a:r>
              <a:rPr lang="en-US" sz="2400" b="1" dirty="0" smtClean="0">
                <a:solidFill>
                  <a:schemeClr val="accent1"/>
                </a:solidFill>
              </a:rPr>
              <a:t> how you </a:t>
            </a:r>
            <a:r>
              <a:rPr lang="en-US" sz="2400" b="1" i="1" dirty="0" smtClean="0">
                <a:solidFill>
                  <a:schemeClr val="accent1"/>
                </a:solidFill>
              </a:rPr>
              <a:t>get</a:t>
            </a:r>
            <a:r>
              <a:rPr lang="en-US" sz="2400" b="1" dirty="0" smtClean="0">
                <a:solidFill>
                  <a:schemeClr val="accent1"/>
                </a:solidFill>
              </a:rPr>
              <a:t> information</a:t>
            </a:r>
            <a:endParaRPr lang="en-US" sz="2800" b="1" dirty="0" smtClean="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a:t>
            </a:r>
            <a:r>
              <a:rPr lang="en-US" sz="4000" b="1" dirty="0" smtClean="0">
                <a:solidFill>
                  <a:srgbClr val="BBE0E3"/>
                </a:solidFill>
                <a:latin typeface="Arial"/>
              </a:rPr>
              <a:t>tool</a:t>
            </a:r>
            <a:endParaRPr lang="en-US" sz="2400" b="1" dirty="0">
              <a:solidFill>
                <a:srgbClr val="BBE0E3"/>
              </a:solidFill>
              <a:latin typeface="Arial"/>
            </a:endParaRPr>
          </a:p>
        </p:txBody>
      </p:sp>
      <p:sp>
        <p:nvSpPr>
          <p:cNvPr id="6" name="Rectangle 5"/>
          <p:cNvSpPr/>
          <p:nvPr/>
        </p:nvSpPr>
        <p:spPr>
          <a:xfrm>
            <a:off x="904376" y="1850987"/>
            <a:ext cx="7315200" cy="3998269"/>
          </a:xfrm>
          <a:prstGeom prst="rect">
            <a:avLst/>
          </a:prstGeom>
          <a:solidFill>
            <a:schemeClr val="bg1"/>
          </a:solidFill>
          <a:ln w="76200">
            <a:solidFill>
              <a:srgbClr val="FFC000"/>
            </a:solidFill>
          </a:ln>
        </p:spPr>
        <p:txBody>
          <a:bodyPr wrap="square">
            <a:noAutofit/>
          </a:bodyPr>
          <a:lstStyle/>
          <a:p>
            <a:pPr algn="ctr"/>
            <a:endParaRPr lang="en-US" sz="2400" b="1" dirty="0" smtClean="0">
              <a:solidFill>
                <a:srgbClr val="BBE0E3"/>
              </a:solidFill>
            </a:endParaRPr>
          </a:p>
          <a:p>
            <a:pPr algn="ctr"/>
            <a:r>
              <a:rPr lang="en-US" sz="2800" b="1" dirty="0" smtClean="0">
                <a:solidFill>
                  <a:srgbClr val="BBE0E3"/>
                </a:solidFill>
              </a:rPr>
              <a:t>Anthropologists use other tools . . . like questionnaires, interview schedules, psychological tests, documentary filming . </a:t>
            </a:r>
            <a:r>
              <a:rPr lang="en-US" sz="3200" b="1" dirty="0" smtClean="0">
                <a:solidFill>
                  <a:srgbClr val="BBE0E3"/>
                </a:solidFill>
              </a:rPr>
              <a:t>. .</a:t>
            </a:r>
            <a:r>
              <a:rPr lang="en-US" sz="2800" b="1" dirty="0" smtClean="0">
                <a:solidFill>
                  <a:srgbClr val="BBE0E3"/>
                </a:solidFill>
              </a:rPr>
              <a:t> but “participant observation” is a characteristic technique use by anthropologists, especially </a:t>
            </a:r>
            <a:r>
              <a:rPr lang="en-US" sz="2800" b="1" dirty="0" smtClean="0">
                <a:solidFill>
                  <a:srgbClr val="000000"/>
                </a:solidFill>
              </a:rPr>
              <a:t>cultural anthropologists</a:t>
            </a:r>
            <a:r>
              <a:rPr lang="en-US" sz="2800" b="1" dirty="0" smtClean="0">
                <a:solidFill>
                  <a:srgbClr val="BBE0E3"/>
                </a:solidFill>
              </a:rPr>
              <a:t> </a:t>
            </a:r>
            <a:r>
              <a:rPr lang="en-US" sz="3600" b="1" dirty="0" smtClean="0">
                <a:solidFill>
                  <a:srgbClr val="000000"/>
                </a:solidFill>
              </a:rPr>
              <a:t>(</a:t>
            </a:r>
            <a:r>
              <a:rPr lang="en-US" sz="3600" b="1" dirty="0" smtClean="0">
                <a:solidFill>
                  <a:srgbClr val="FF0000"/>
                </a:solidFill>
              </a:rPr>
              <a:t>ethnologists</a:t>
            </a:r>
            <a:r>
              <a:rPr lang="en-US" sz="3600" b="1" dirty="0" smtClean="0">
                <a:solidFill>
                  <a:srgbClr val="000000"/>
                </a:solidFill>
              </a:rPr>
              <a:t>)</a:t>
            </a:r>
            <a:endParaRPr lang="en-US" sz="2800" b="1" dirty="0" smtClean="0">
              <a:solidFill>
                <a:srgbClr val="000000"/>
              </a:solidFill>
            </a:endParaRPr>
          </a:p>
          <a:p>
            <a:pPr algn="ctr"/>
            <a:endParaRPr lang="en-US" sz="2400" b="1" dirty="0" smtClean="0">
              <a:solidFill>
                <a:srgbClr val="000000"/>
              </a:solidFill>
            </a:endParaRPr>
          </a:p>
          <a:p>
            <a:pPr algn="ctr"/>
            <a:endParaRPr lang="en-US" sz="2400" dirty="0">
              <a:solidFill>
                <a:srgbClr val="000000"/>
              </a:solidFill>
            </a:endParaRPr>
          </a:p>
        </p:txBody>
      </p:sp>
      <p:sp>
        <p:nvSpPr>
          <p:cNvPr id="7" name="TextBox 6"/>
          <p:cNvSpPr txBox="1">
            <a:spLocks noChangeArrowheads="1"/>
          </p:cNvSpPr>
          <p:nvPr/>
        </p:nvSpPr>
        <p:spPr bwMode="auto">
          <a:xfrm>
            <a:off x="3502255" y="4276567"/>
            <a:ext cx="1620957" cy="646331"/>
          </a:xfrm>
          <a:prstGeom prst="rect">
            <a:avLst/>
          </a:prstGeom>
          <a:solidFill>
            <a:schemeClr val="bg1"/>
          </a:solidFill>
          <a:ln w="9525">
            <a:noFill/>
            <a:miter lim="800000"/>
            <a:headEnd/>
            <a:tailEnd/>
          </a:ln>
        </p:spPr>
        <p:txBody>
          <a:bodyPr wrap="none">
            <a:spAutoFit/>
          </a:bodyPr>
          <a:lstStyle/>
          <a:p>
            <a:r>
              <a:rPr lang="en-US" sz="3600" b="1" dirty="0" smtClean="0">
                <a:solidFill>
                  <a:srgbClr val="000000"/>
                </a:solidFill>
                <a:latin typeface="Arial"/>
              </a:rPr>
              <a:t>NOTE:</a:t>
            </a:r>
            <a:endParaRPr lang="en-US" sz="2000" b="1" dirty="0">
              <a:solidFill>
                <a:srgbClr val="000000"/>
              </a:solidFill>
              <a:latin typeface="Arial"/>
            </a:endParaRPr>
          </a:p>
        </p:txBody>
      </p:sp>
    </p:spTree>
    <p:extLst>
      <p:ext uri="{BB962C8B-B14F-4D97-AF65-F5344CB8AC3E}">
        <p14:creationId xmlns:p14="http://schemas.microsoft.com/office/powerpoint/2010/main" val="691945518"/>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61"/>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a:t>
            </a:r>
            <a:r>
              <a:rPr lang="en-US" sz="2400" b="1" i="1" dirty="0" smtClean="0">
                <a:solidFill>
                  <a:srgbClr val="000000"/>
                </a:solidFill>
              </a:rPr>
              <a:t>get</a:t>
            </a:r>
            <a:r>
              <a:rPr lang="en-US" sz="2400" b="1" dirty="0" smtClean="0">
                <a:solidFill>
                  <a:srgbClr val="000000"/>
                </a:solidFill>
              </a:rPr>
              <a: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Tree>
    <p:extLst>
      <p:ext uri="{BB962C8B-B14F-4D97-AF65-F5344CB8AC3E}">
        <p14:creationId xmlns:p14="http://schemas.microsoft.com/office/powerpoint/2010/main" val="55650641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2436813" y="6526249"/>
            <a:ext cx="4273478" cy="276999"/>
          </a:xfrm>
          <a:prstGeom prst="rect">
            <a:avLst/>
          </a:prstGeom>
          <a:noFill/>
          <a:ln w="9525">
            <a:noFill/>
            <a:miter lim="800000"/>
            <a:headEnd/>
            <a:tailEnd/>
          </a:ln>
        </p:spPr>
        <p:txBody>
          <a:bodyPr wrap="none">
            <a:spAutoFit/>
          </a:bodyPr>
          <a:lstStyle/>
          <a:p>
            <a:pPr eaLnBrk="0" hangingPunct="0"/>
            <a:r>
              <a:rPr kumimoji="1" lang="en-US" sz="1200">
                <a:solidFill>
                  <a:srgbClr val="FFFFFF"/>
                </a:solidFill>
                <a:hlinkClick r:id="rId2"/>
              </a:rPr>
              <a:t>www.d.umn.edu/cla/faculty/troufs/anth3618/matext.html#title</a:t>
            </a:r>
            <a:endParaRPr kumimoji="1" lang="en-US" sz="1200">
              <a:solidFill>
                <a:srgbClr val="FFFFFF"/>
              </a:solidFill>
            </a:endParaRPr>
          </a:p>
        </p:txBody>
      </p:sp>
      <p:sp>
        <p:nvSpPr>
          <p:cNvPr id="6" name="Rectangle 2"/>
          <p:cNvSpPr txBox="1">
            <a:spLocks noChangeArrowheads="1"/>
          </p:cNvSpPr>
          <p:nvPr/>
        </p:nvSpPr>
        <p:spPr bwMode="auto">
          <a:xfrm>
            <a:off x="3069515" y="129963"/>
            <a:ext cx="3011714" cy="832964"/>
          </a:xfrm>
          <a:prstGeom prst="rect">
            <a:avLst/>
          </a:prstGeom>
          <a:noFill/>
          <a:ln w="9525">
            <a:noFill/>
            <a:miter lim="800000"/>
            <a:headEnd/>
            <a:tailEnd/>
          </a:ln>
        </p:spPr>
        <p:txBody>
          <a:bodyPr anchor="ctr"/>
          <a:lstStyle/>
          <a:p>
            <a:pPr algn="ctr"/>
            <a:r>
              <a:rPr lang="en-US" sz="2400" dirty="0" smtClean="0">
                <a:solidFill>
                  <a:srgbClr val="FFFFFF"/>
                </a:solidFill>
              </a:rPr>
              <a:t>for e.g., </a:t>
            </a:r>
            <a:endParaRPr lang="en-US" sz="2400" dirty="0">
              <a:solidFill>
                <a:srgbClr val="FFFFFF"/>
              </a:solidFill>
            </a:endParaRPr>
          </a:p>
        </p:txBody>
      </p:sp>
      <p:pic>
        <p:nvPicPr>
          <p:cNvPr id="1026" name="Picture 2" descr="Text, The Maya, 8th Edition, Michael D. C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121" y="962927"/>
            <a:ext cx="3609474"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21840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61"/>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a:t>
            </a:r>
            <a:r>
              <a:rPr lang="en-US" sz="4000" b="1" i="1" dirty="0" smtClean="0">
                <a:solidFill>
                  <a:srgbClr val="FF0000"/>
                </a:solidFill>
              </a:rPr>
              <a:t>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a:t>
            </a:r>
            <a:r>
              <a:rPr lang="en-US" sz="2400" b="1" i="1" dirty="0" smtClean="0">
                <a:solidFill>
                  <a:srgbClr val="000000"/>
                </a:solidFill>
              </a:rPr>
              <a:t>get</a:t>
            </a:r>
            <a:r>
              <a:rPr lang="en-US" sz="2400" b="1" dirty="0" smtClean="0">
                <a:solidFill>
                  <a:srgbClr val="000000"/>
                </a:solidFill>
              </a:rPr>
              <a:t> information</a:t>
            </a:r>
            <a:endParaRPr lang="en-US" sz="2800" b="1" i="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 Characteristics</a:t>
            </a:r>
          </a:p>
        </p:txBody>
      </p:sp>
      <p:sp>
        <p:nvSpPr>
          <p:cNvPr id="5" name="TextBox 6"/>
          <p:cNvSpPr txBox="1">
            <a:spLocks noChangeArrowheads="1"/>
          </p:cNvSpPr>
          <p:nvPr/>
        </p:nvSpPr>
        <p:spPr bwMode="auto">
          <a:xfrm>
            <a:off x="5195895" y="3251406"/>
            <a:ext cx="3219151" cy="707886"/>
          </a:xfrm>
          <a:prstGeom prst="rect">
            <a:avLst/>
          </a:prstGeom>
          <a:solidFill>
            <a:schemeClr val="bg1"/>
          </a:solidFill>
          <a:ln w="9525">
            <a:noFill/>
            <a:miter lim="800000"/>
            <a:headEnd/>
            <a:tailEnd/>
          </a:ln>
        </p:spPr>
        <p:txBody>
          <a:bodyPr wrap="none">
            <a:spAutoFit/>
          </a:bodyPr>
          <a:lstStyle/>
          <a:p>
            <a:r>
              <a:rPr lang="en-US" sz="4000" b="1" dirty="0" smtClean="0">
                <a:solidFill>
                  <a:srgbClr val="FF0000"/>
                </a:solidFill>
              </a:rPr>
              <a:t>  = </a:t>
            </a:r>
            <a:r>
              <a:rPr lang="en-US" sz="4000" b="1" dirty="0">
                <a:solidFill>
                  <a:srgbClr val="FF0000"/>
                </a:solidFill>
              </a:rPr>
              <a:t>approach</a:t>
            </a:r>
          </a:p>
        </p:txBody>
      </p:sp>
      <p:sp>
        <p:nvSpPr>
          <p:cNvPr id="10" name="TextBox 9"/>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
        <p:nvSpPr>
          <p:cNvPr id="11" name="Rectangle 10"/>
          <p:cNvSpPr/>
          <p:nvPr/>
        </p:nvSpPr>
        <p:spPr>
          <a:xfrm>
            <a:off x="4771704" y="3926590"/>
            <a:ext cx="4076584" cy="461665"/>
          </a:xfrm>
          <a:prstGeom prst="rect">
            <a:avLst/>
          </a:prstGeom>
          <a:solidFill>
            <a:schemeClr val="bg1"/>
          </a:solidFill>
        </p:spPr>
        <p:txBody>
          <a:bodyPr wrap="square">
            <a:spAutoFit/>
          </a:bodyPr>
          <a:lstStyle/>
          <a:p>
            <a:pPr algn="ctr"/>
            <a:r>
              <a:rPr lang="en-US" sz="2400" b="1" dirty="0" smtClean="0">
                <a:solidFill>
                  <a:srgbClr val="000000"/>
                </a:solidFill>
              </a:rPr>
              <a:t>= how you </a:t>
            </a:r>
            <a:r>
              <a:rPr lang="en-US" sz="2400" b="1" i="1" dirty="0" smtClean="0">
                <a:solidFill>
                  <a:srgbClr val="000000"/>
                </a:solidFill>
              </a:rPr>
              <a:t>use</a:t>
            </a:r>
            <a:r>
              <a:rPr lang="en-US" sz="2400" b="1" dirty="0" smtClean="0">
                <a:solidFill>
                  <a:srgbClr val="000000"/>
                </a:solidFill>
              </a:rPr>
              <a:t> information</a:t>
            </a:r>
            <a:endParaRPr lang="en-US" sz="2400" dirty="0">
              <a:solidFill>
                <a:srgbClr val="000000"/>
              </a:solidFill>
            </a:endParaRPr>
          </a:p>
        </p:txBody>
      </p:sp>
      <p:sp>
        <p:nvSpPr>
          <p:cNvPr id="12" name="Up-Down Arrow 11"/>
          <p:cNvSpPr/>
          <p:nvPr/>
        </p:nvSpPr>
        <p:spPr bwMode="auto">
          <a:xfrm rot="1880826">
            <a:off x="3919645" y="3222804"/>
            <a:ext cx="406400" cy="2552764"/>
          </a:xfrm>
          <a:prstGeom prst="upDownArrow">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US" smtClean="0">
              <a:solidFill>
                <a:srgbClr val="000000"/>
              </a:solidFill>
              <a:latin typeface="Arial" charset="0"/>
            </a:endParaRPr>
          </a:p>
        </p:txBody>
      </p:sp>
    </p:spTree>
    <p:extLst>
      <p:ext uri="{BB962C8B-B14F-4D97-AF65-F5344CB8AC3E}">
        <p14:creationId xmlns:p14="http://schemas.microsoft.com/office/powerpoint/2010/main" val="1148099760"/>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a:t>
            </a:r>
            <a:r>
              <a:rPr lang="en-US" sz="2400" b="1" i="1" dirty="0" smtClean="0">
                <a:solidFill>
                  <a:srgbClr val="000000"/>
                </a:solidFill>
              </a:rPr>
              <a:t>get</a:t>
            </a:r>
            <a:r>
              <a:rPr lang="en-US" sz="2400" b="1" dirty="0" smtClean="0">
                <a:solidFill>
                  <a:srgbClr val="000000"/>
                </a:solidFill>
              </a:rPr>
              <a: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Tree>
    <p:extLst>
      <p:ext uri="{BB962C8B-B14F-4D97-AF65-F5344CB8AC3E}">
        <p14:creationId xmlns:p14="http://schemas.microsoft.com/office/powerpoint/2010/main" val="1733975481"/>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a:t>
            </a:r>
            <a:r>
              <a:rPr lang="en-US" sz="2400" b="1" i="1" dirty="0" smtClean="0">
                <a:solidFill>
                  <a:srgbClr val="000000"/>
                </a:solidFill>
              </a:rPr>
              <a:t>get</a:t>
            </a:r>
            <a:r>
              <a:rPr lang="en-US" sz="2400" b="1" dirty="0" smtClean="0">
                <a:solidFill>
                  <a:srgbClr val="000000"/>
                </a:solidFill>
              </a:rPr>
              <a: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
        <p:nvSpPr>
          <p:cNvPr id="6" name="Text Box 4"/>
          <p:cNvSpPr txBox="1">
            <a:spLocks noChangeArrowheads="1"/>
          </p:cNvSpPr>
          <p:nvPr/>
        </p:nvSpPr>
        <p:spPr bwMode="auto">
          <a:xfrm>
            <a:off x="899879" y="2848460"/>
            <a:ext cx="73152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lnSpc>
                <a:spcPct val="150000"/>
              </a:lnSpc>
            </a:pPr>
            <a:r>
              <a:rPr lang="en-US" sz="3200" b="1" dirty="0" smtClean="0">
                <a:solidFill>
                  <a:srgbClr val="000000"/>
                </a:solidFill>
                <a:latin typeface="Tahoma" pitchFamily="34" charset="0"/>
              </a:rPr>
              <a:t>other tools include </a:t>
            </a:r>
          </a:p>
          <a:p>
            <a:pPr algn="ctr">
              <a:lnSpc>
                <a:spcPct val="150000"/>
              </a:lnSpc>
            </a:pPr>
            <a:r>
              <a:rPr lang="en-US" sz="3200" b="1" dirty="0" smtClean="0">
                <a:solidFill>
                  <a:srgbClr val="000000"/>
                </a:solidFill>
                <a:latin typeface="Tahoma" pitchFamily="34" charset="0"/>
              </a:rPr>
              <a:t>things like . . .</a:t>
            </a:r>
            <a:endParaRPr lang="en-US" sz="2800" b="1" dirty="0">
              <a:solidFill>
                <a:srgbClr val="000000"/>
              </a:solidFill>
              <a:latin typeface="Tahoma" pitchFamily="34" charset="0"/>
            </a:endParaRPr>
          </a:p>
        </p:txBody>
      </p:sp>
    </p:spTree>
    <p:extLst>
      <p:ext uri="{BB962C8B-B14F-4D97-AF65-F5344CB8AC3E}">
        <p14:creationId xmlns:p14="http://schemas.microsoft.com/office/powerpoint/2010/main" val="3863801481"/>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31"/>
            <a:ext cx="7498080" cy="4651723"/>
          </a:xfrm>
        </p:spPr>
        <p:txBody>
          <a:bodyPr wrap="square">
            <a:spAutoFit/>
          </a:bodyPr>
          <a:lstStyle/>
          <a:p>
            <a:pPr marL="566738" indent="-566738" eaLnBrk="1" hangingPunct="1">
              <a:buNone/>
              <a:tabLst>
                <a:tab pos="0" algn="l"/>
              </a:tabLst>
              <a:defRPr/>
            </a:pPr>
            <a:r>
              <a:rPr lang="en-US" sz="2400" b="1" dirty="0" smtClean="0">
                <a:solidFill>
                  <a:schemeClr val="accent1"/>
                </a:solidFill>
              </a:rPr>
              <a:t>1.</a:t>
            </a:r>
            <a:r>
              <a:rPr lang="en-US" sz="2800" b="1" dirty="0" smtClean="0">
                <a:solidFill>
                  <a:schemeClr val="accent1"/>
                </a:solidFill>
              </a:rPr>
              <a:t>	</a:t>
            </a:r>
            <a:r>
              <a:rPr lang="en-US" sz="4000" b="1" i="1" dirty="0" smtClean="0">
                <a:solidFill>
                  <a:schemeClr val="accent1"/>
                </a:solidFill>
              </a:rPr>
              <a:t>culture</a:t>
            </a:r>
            <a:r>
              <a:rPr lang="en-US" sz="4000" b="1" dirty="0" smtClean="0">
                <a:solidFill>
                  <a:schemeClr val="accent1"/>
                </a:solidFill>
              </a:rPr>
              <a:t> </a:t>
            </a:r>
            <a:r>
              <a:rPr lang="en-US" sz="2400" b="1" dirty="0" smtClean="0">
                <a:solidFill>
                  <a:schemeClr val="accent1"/>
                </a:solidFill>
              </a:rPr>
              <a:t>as a primary </a:t>
            </a:r>
            <a:r>
              <a:rPr lang="en-US" sz="2400" b="1" i="1" dirty="0" smtClean="0">
                <a:solidFill>
                  <a:schemeClr val="accent1"/>
                </a:solidFill>
              </a:rPr>
              <a:t>concept</a:t>
            </a:r>
            <a:endParaRPr lang="en-US" sz="2800" b="1" i="1" dirty="0" smtClean="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2.</a:t>
            </a:r>
            <a:r>
              <a:rPr lang="en-US" b="1" dirty="0" smtClean="0">
                <a:solidFill>
                  <a:schemeClr val="accent1"/>
                </a:solidFill>
              </a:rPr>
              <a:t>	</a:t>
            </a:r>
            <a:r>
              <a:rPr lang="en-US" sz="4000" b="1" i="1" dirty="0" smtClean="0">
                <a:solidFill>
                  <a:schemeClr val="accent1"/>
                </a:solidFill>
              </a:rPr>
              <a:t>comparative method</a:t>
            </a:r>
            <a:r>
              <a:rPr lang="en-US" sz="4000" b="1" dirty="0" smtClean="0">
                <a:solidFill>
                  <a:schemeClr val="accent1"/>
                </a:solidFill>
              </a:rPr>
              <a:t> </a:t>
            </a:r>
            <a:r>
              <a:rPr lang="en-US" sz="2400" b="1" dirty="0" smtClean="0">
                <a:solidFill>
                  <a:schemeClr val="accent1"/>
                </a:solidFill>
              </a:rPr>
              <a:t>as major </a:t>
            </a:r>
            <a:r>
              <a:rPr lang="en-US" sz="2400" b="1" i="1" dirty="0" smtClean="0">
                <a:solidFill>
                  <a:schemeClr val="accent1"/>
                </a:solidFill>
              </a:rPr>
              <a:t>approach</a:t>
            </a:r>
            <a:r>
              <a:rPr lang="en-US" sz="2400" b="1" dirty="0" smtClean="0">
                <a:solidFill>
                  <a:schemeClr val="accent1"/>
                </a:solidFill>
              </a:rPr>
              <a:t> to the study of human behavior</a:t>
            </a:r>
          </a:p>
          <a:p>
            <a:pPr marL="566738" indent="-566738" eaLnBrk="1" hangingPunct="1">
              <a:buNone/>
              <a:tabLst>
                <a:tab pos="0" algn="l"/>
              </a:tabLst>
              <a:defRPr/>
            </a:pPr>
            <a:r>
              <a:rPr lang="en-US" sz="2400" b="1" dirty="0" smtClean="0">
                <a:solidFill>
                  <a:schemeClr val="accent1"/>
                </a:solidFill>
              </a:rPr>
              <a:t>3.</a:t>
            </a:r>
            <a:r>
              <a:rPr lang="en-US" b="1" dirty="0" smtClean="0">
                <a:solidFill>
                  <a:schemeClr val="accent1"/>
                </a:solidFill>
              </a:rPr>
              <a:t>	</a:t>
            </a:r>
            <a:r>
              <a:rPr lang="en-US" sz="4000" b="1" i="1" dirty="0" smtClean="0">
                <a:solidFill>
                  <a:schemeClr val="accent1"/>
                </a:solidFill>
              </a:rPr>
              <a:t>holism</a:t>
            </a:r>
            <a:r>
              <a:rPr lang="en-US" b="1" dirty="0" smtClean="0">
                <a:solidFill>
                  <a:schemeClr val="accent1"/>
                </a:solidFill>
              </a:rPr>
              <a:t> </a:t>
            </a:r>
            <a:r>
              <a:rPr lang="en-US" sz="2400" b="1" dirty="0" smtClean="0">
                <a:solidFill>
                  <a:schemeClr val="accent1"/>
                </a:solidFill>
              </a:rPr>
              <a:t>or the study of "humankind" as a whole, as a </a:t>
            </a:r>
            <a:r>
              <a:rPr lang="en-US" sz="2400" b="1" i="1" dirty="0" smtClean="0">
                <a:solidFill>
                  <a:schemeClr val="accent1"/>
                </a:solidFill>
              </a:rPr>
              <a:t>primary theoretical goal</a:t>
            </a:r>
            <a:endParaRPr lang="en-US" sz="2800" b="1" dirty="0" smtClean="0">
              <a:solidFill>
                <a:schemeClr val="accent1"/>
              </a:solidFill>
            </a:endParaRPr>
          </a:p>
          <a:p>
            <a:pPr marL="566738" indent="-566738" eaLnBrk="1" hangingPunct="1">
              <a:buNone/>
              <a:tabLst>
                <a:tab pos="0" algn="l"/>
              </a:tabLst>
              <a:defRPr/>
            </a:pPr>
            <a:r>
              <a:rPr lang="en-US" sz="2400" b="1" dirty="0" smtClean="0">
                <a:solidFill>
                  <a:schemeClr val="accent1"/>
                </a:solidFill>
              </a:rPr>
              <a:t>4.</a:t>
            </a:r>
            <a:r>
              <a:rPr lang="en-US" b="1" dirty="0" smtClean="0">
                <a:solidFill>
                  <a:schemeClr val="accent1"/>
                </a:solidFill>
              </a:rPr>
              <a:t>	</a:t>
            </a:r>
            <a:r>
              <a:rPr lang="en-US" sz="2400" b="1" dirty="0" smtClean="0">
                <a:solidFill>
                  <a:schemeClr val="accent1"/>
                </a:solidFill>
              </a:rPr>
              <a:t>fieldwork</a:t>
            </a:r>
            <a:r>
              <a:rPr lang="en-US" b="1" dirty="0" smtClean="0">
                <a:solidFill>
                  <a:srgbClr val="000000"/>
                </a:solidFill>
              </a:rPr>
              <a:t> </a:t>
            </a:r>
            <a:r>
              <a:rPr lang="en-US" sz="2400" b="1" dirty="0" smtClean="0">
                <a:solidFill>
                  <a:schemeClr val="accent1"/>
                </a:solidFill>
              </a:rPr>
              <a:t>as a primary research </a:t>
            </a:r>
            <a:br>
              <a:rPr lang="en-US" sz="2400" b="1" dirty="0" smtClean="0">
                <a:solidFill>
                  <a:schemeClr val="accent1"/>
                </a:solidFill>
              </a:rPr>
            </a:br>
            <a:r>
              <a:rPr lang="en-US" sz="4000" b="1" dirty="0" smtClean="0">
                <a:solidFill>
                  <a:srgbClr val="FF0000"/>
                </a:solidFill>
              </a:rPr>
              <a:t>technique</a:t>
            </a:r>
            <a:r>
              <a:rPr lang="en-US" sz="2400" b="1" dirty="0" smtClean="0">
                <a:solidFill>
                  <a:schemeClr val="accent1"/>
                </a:solidFill>
              </a:rPr>
              <a:t>, involving </a:t>
            </a:r>
            <a:r>
              <a:rPr lang="en-US" sz="2400" b="1" dirty="0" smtClean="0">
                <a:solidFill>
                  <a:srgbClr val="000000"/>
                </a:solidFill>
              </a:rPr>
              <a:t>“</a:t>
            </a:r>
            <a:r>
              <a:rPr lang="en-US" sz="2400" b="1" i="1" dirty="0" smtClean="0">
                <a:solidFill>
                  <a:srgbClr val="000000"/>
                </a:solidFill>
              </a:rPr>
              <a:t>participant observation” =</a:t>
            </a:r>
            <a:r>
              <a:rPr lang="en-US" sz="2400" b="1" dirty="0" smtClean="0">
                <a:solidFill>
                  <a:srgbClr val="000000"/>
                </a:solidFill>
              </a:rPr>
              <a:t> how you </a:t>
            </a:r>
            <a:r>
              <a:rPr lang="en-US" sz="2400" b="1" i="1" dirty="0" smtClean="0">
                <a:solidFill>
                  <a:srgbClr val="000000"/>
                </a:solidFill>
              </a:rPr>
              <a:t>get</a:t>
            </a:r>
            <a:r>
              <a:rPr lang="en-US" sz="2400" b="1" dirty="0" smtClean="0">
                <a:solidFill>
                  <a:srgbClr val="000000"/>
                </a:solidFill>
              </a:rPr>
              <a:t> information</a:t>
            </a:r>
            <a:endParaRPr lang="en-US" sz="2800" b="1" dirty="0" smtClean="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7" name="Rectangle 6"/>
          <p:cNvSpPr>
            <a:spLocks noChangeArrowheads="1"/>
          </p:cNvSpPr>
          <p:nvPr/>
        </p:nvSpPr>
        <p:spPr bwMode="auto">
          <a:xfrm>
            <a:off x="906948" y="6474196"/>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401-405</a:t>
            </a:r>
            <a:endParaRPr lang="en-US" sz="1200" dirty="0">
              <a:solidFill>
                <a:srgbClr val="000000"/>
              </a:solidFill>
            </a:endParaRPr>
          </a:p>
        </p:txBody>
      </p:sp>
      <p:sp>
        <p:nvSpPr>
          <p:cNvPr id="8" name="TextBox 7"/>
          <p:cNvSpPr txBox="1">
            <a:spLocks noChangeArrowheads="1"/>
          </p:cNvSpPr>
          <p:nvPr/>
        </p:nvSpPr>
        <p:spPr bwMode="auto">
          <a:xfrm>
            <a:off x="39594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a:t>
            </a:r>
            <a:r>
              <a:rPr lang="en-US" sz="4000" b="1" dirty="0" smtClean="0">
                <a:solidFill>
                  <a:srgbClr val="FF0000"/>
                </a:solidFill>
                <a:latin typeface="Arial"/>
              </a:rPr>
              <a:t>tool</a:t>
            </a:r>
            <a:endParaRPr lang="en-US" sz="2400" b="1" dirty="0">
              <a:solidFill>
                <a:srgbClr val="FF0000"/>
              </a:solidFill>
              <a:latin typeface="Arial"/>
            </a:endParaRPr>
          </a:p>
        </p:txBody>
      </p:sp>
      <p:sp>
        <p:nvSpPr>
          <p:cNvPr id="9" name="Text Box 4"/>
          <p:cNvSpPr txBox="1">
            <a:spLocks noChangeArrowheads="1"/>
          </p:cNvSpPr>
          <p:nvPr/>
        </p:nvSpPr>
        <p:spPr bwMode="auto">
          <a:xfrm>
            <a:off x="914393" y="1480482"/>
            <a:ext cx="7315200" cy="3908762"/>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indent="-231775">
              <a:lnSpc>
                <a:spcPct val="150000"/>
              </a:lnSpc>
              <a:buFont typeface="Arial" pitchFamily="34" charset="0"/>
              <a:buChar char="•"/>
              <a:tabLst>
                <a:tab pos="231775" algn="l"/>
              </a:tabLst>
            </a:pPr>
            <a:r>
              <a:rPr lang="en-US" sz="2800" b="1" dirty="0" smtClean="0">
                <a:solidFill>
                  <a:srgbClr val="000000"/>
                </a:solidFill>
                <a:latin typeface="Tahoma" pitchFamily="34" charset="0"/>
              </a:rPr>
              <a:t>surveys and questionnaires</a:t>
            </a:r>
          </a:p>
          <a:p>
            <a:pPr marL="231775" indent="-231775">
              <a:lnSpc>
                <a:spcPct val="150000"/>
              </a:lnSpc>
              <a:buFont typeface="Arial" pitchFamily="34" charset="0"/>
              <a:buChar char="•"/>
              <a:tabLst>
                <a:tab pos="231775" algn="l"/>
              </a:tabLst>
            </a:pPr>
            <a:endParaRPr lang="en-US" sz="1600" b="1" dirty="0" smtClean="0">
              <a:solidFill>
                <a:srgbClr val="000000"/>
              </a:solidFill>
              <a:latin typeface="Tahoma" pitchFamily="34" charset="0"/>
            </a:endParaRPr>
          </a:p>
          <a:p>
            <a:pPr marL="231775" indent="-231775">
              <a:buFont typeface="Arial" pitchFamily="34" charset="0"/>
              <a:buChar char="•"/>
              <a:tabLst>
                <a:tab pos="231775" algn="l"/>
              </a:tabLst>
            </a:pPr>
            <a:r>
              <a:rPr lang="en-US" sz="2800" b="1" dirty="0" smtClean="0">
                <a:solidFill>
                  <a:srgbClr val="000000"/>
                </a:solidFill>
                <a:latin typeface="Tahoma" pitchFamily="34" charset="0"/>
              </a:rPr>
              <a:t>various laboratory analyses of a variety of artifacts</a:t>
            </a:r>
          </a:p>
          <a:p>
            <a:pPr marL="231775" indent="-231775">
              <a:tabLst>
                <a:tab pos="231775" algn="l"/>
              </a:tabLst>
            </a:pPr>
            <a:endParaRPr lang="en-US" sz="1600" dirty="0" smtClean="0">
              <a:solidFill>
                <a:srgbClr val="000000"/>
              </a:solidFill>
              <a:latin typeface="Tahoma" pitchFamily="34" charset="0"/>
            </a:endParaRPr>
          </a:p>
          <a:p>
            <a:pPr marL="231775" indent="-231775">
              <a:buFont typeface="Arial" pitchFamily="34" charset="0"/>
              <a:buChar char="•"/>
              <a:tabLst>
                <a:tab pos="231775" algn="l"/>
              </a:tabLst>
            </a:pPr>
            <a:r>
              <a:rPr lang="en-US" sz="2800" b="1" dirty="0" smtClean="0">
                <a:solidFill>
                  <a:srgbClr val="000000"/>
                </a:solidFill>
                <a:latin typeface="Tahoma" pitchFamily="34" charset="0"/>
              </a:rPr>
              <a:t>ethological research techniques</a:t>
            </a:r>
            <a:br>
              <a:rPr lang="en-US" sz="2800" b="1" dirty="0" smtClean="0">
                <a:solidFill>
                  <a:srgbClr val="000000"/>
                </a:solidFill>
                <a:latin typeface="Tahoma" pitchFamily="34" charset="0"/>
              </a:rPr>
            </a:br>
            <a:r>
              <a:rPr lang="en-US" sz="2000" dirty="0" smtClean="0">
                <a:solidFill>
                  <a:srgbClr val="000000"/>
                </a:solidFill>
                <a:latin typeface="Tahoma" pitchFamily="34" charset="0"/>
              </a:rPr>
              <a:t>(animal studies in the field)</a:t>
            </a:r>
            <a:endParaRPr lang="en-US" sz="2800" dirty="0" smtClean="0">
              <a:solidFill>
                <a:srgbClr val="000000"/>
              </a:solidFill>
              <a:latin typeface="Tahoma" pitchFamily="34" charset="0"/>
            </a:endParaRPr>
          </a:p>
        </p:txBody>
      </p:sp>
    </p:spTree>
    <p:extLst>
      <p:ext uri="{BB962C8B-B14F-4D97-AF65-F5344CB8AC3E}">
        <p14:creationId xmlns:p14="http://schemas.microsoft.com/office/powerpoint/2010/main" val="2583033194"/>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914393" y="1016032"/>
            <a:ext cx="7315200" cy="5539978"/>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lvl="1" indent="-231775">
              <a:buFont typeface="Arial" pitchFamily="34" charset="0"/>
              <a:buChar char="•"/>
              <a:tabLst>
                <a:tab pos="231775" algn="l"/>
              </a:tabLst>
            </a:pPr>
            <a:r>
              <a:rPr lang="en-US" sz="2800" b="1" dirty="0" smtClean="0">
                <a:solidFill>
                  <a:srgbClr val="000000"/>
                </a:solidFill>
                <a:latin typeface="Tahoma" pitchFamily="34" charset="0"/>
              </a:rPr>
              <a:t>various studies of laboratory animals</a:t>
            </a:r>
          </a:p>
          <a:p>
            <a:pPr marL="231775" lvl="1" indent="-231775">
              <a:buFont typeface="Arial" pitchFamily="34" charset="0"/>
              <a:buChar char="•"/>
              <a:tabLst>
                <a:tab pos="231775" algn="l"/>
              </a:tabLst>
            </a:pPr>
            <a:endParaRPr lang="en-US" sz="1600" b="1" dirty="0" smtClean="0">
              <a:solidFill>
                <a:srgbClr val="000000"/>
              </a:solidFill>
              <a:latin typeface="Tahoma" pitchFamily="34" charset="0"/>
            </a:endParaRPr>
          </a:p>
          <a:p>
            <a:pPr marL="231775" indent="-231775">
              <a:buFont typeface="Arial" pitchFamily="34" charset="0"/>
              <a:buChar char="•"/>
              <a:tabLst>
                <a:tab pos="231775" algn="l"/>
              </a:tabLst>
            </a:pPr>
            <a:r>
              <a:rPr lang="en-US" sz="2800" b="1" dirty="0" smtClean="0">
                <a:solidFill>
                  <a:srgbClr val="000000"/>
                </a:solidFill>
                <a:latin typeface="Tahoma" pitchFamily="34" charset="0"/>
              </a:rPr>
              <a:t>biochemical research </a:t>
            </a:r>
          </a:p>
          <a:p>
            <a:pPr marL="231775" indent="-231775">
              <a:tabLst>
                <a:tab pos="231775" algn="l"/>
              </a:tabLst>
            </a:pPr>
            <a:r>
              <a:rPr lang="en-US" sz="2400" dirty="0" smtClean="0">
                <a:solidFill>
                  <a:srgbClr val="000000"/>
                </a:solidFill>
                <a:latin typeface="Tahoma" pitchFamily="34" charset="0"/>
              </a:rPr>
              <a:t>	(“test tube”)</a:t>
            </a:r>
          </a:p>
          <a:p>
            <a:pPr marL="231775" indent="-231775">
              <a:tabLst>
                <a:tab pos="231775" algn="l"/>
              </a:tabLst>
            </a:pPr>
            <a:endParaRPr lang="en-US" sz="1600" dirty="0" smtClean="0">
              <a:solidFill>
                <a:srgbClr val="000000"/>
              </a:solidFill>
              <a:latin typeface="Tahoma" pitchFamily="34" charset="0"/>
            </a:endParaRPr>
          </a:p>
          <a:p>
            <a:pPr marL="231775" indent="-231775">
              <a:buFont typeface="Arial" pitchFamily="34" charset="0"/>
              <a:buChar char="•"/>
              <a:tabLst>
                <a:tab pos="231775" algn="l"/>
              </a:tabLst>
            </a:pPr>
            <a:r>
              <a:rPr lang="en-US" sz="2800" b="1" dirty="0" smtClean="0">
                <a:solidFill>
                  <a:srgbClr val="000000"/>
                </a:solidFill>
                <a:latin typeface="Tahoma" pitchFamily="34" charset="0"/>
              </a:rPr>
              <a:t>epidemiological research </a:t>
            </a:r>
            <a:r>
              <a:rPr lang="en-US" sz="2400" dirty="0" smtClean="0">
                <a:solidFill>
                  <a:srgbClr val="000000"/>
                </a:solidFill>
                <a:latin typeface="Tahoma" pitchFamily="34" charset="0"/>
              </a:rPr>
              <a:t>(populations)</a:t>
            </a:r>
          </a:p>
          <a:p>
            <a:pPr marL="231775" indent="-231775">
              <a:buFont typeface="Arial" pitchFamily="34" charset="0"/>
              <a:buChar char="•"/>
              <a:tabLst>
                <a:tab pos="231775" algn="l"/>
              </a:tabLst>
            </a:pPr>
            <a:endParaRPr lang="en-US" sz="1600" dirty="0" smtClean="0">
              <a:solidFill>
                <a:srgbClr val="000000"/>
              </a:solidFill>
              <a:latin typeface="Tahoma" pitchFamily="34" charset="0"/>
            </a:endParaRPr>
          </a:p>
          <a:p>
            <a:pPr marL="231775" indent="-231775">
              <a:buFont typeface="Arial" pitchFamily="34" charset="0"/>
              <a:buChar char="•"/>
              <a:tabLst>
                <a:tab pos="231775" algn="l"/>
              </a:tabLst>
            </a:pPr>
            <a:r>
              <a:rPr lang="en-US" sz="2800" b="1" dirty="0" smtClean="0">
                <a:solidFill>
                  <a:srgbClr val="000000"/>
                </a:solidFill>
                <a:latin typeface="Tahoma" pitchFamily="34" charset="0"/>
              </a:rPr>
              <a:t>clinical studies</a:t>
            </a:r>
          </a:p>
          <a:p>
            <a:pPr marL="231775" indent="-231775">
              <a:tabLst>
                <a:tab pos="231775" algn="l"/>
              </a:tabLst>
            </a:pPr>
            <a:r>
              <a:rPr lang="en-US" sz="2400" dirty="0" smtClean="0">
                <a:solidFill>
                  <a:srgbClr val="000000"/>
                </a:solidFill>
                <a:latin typeface="Tahoma" pitchFamily="34" charset="0"/>
              </a:rPr>
              <a:t> 	(medical)</a:t>
            </a:r>
          </a:p>
          <a:p>
            <a:pPr marL="231775" indent="-231775">
              <a:tabLst>
                <a:tab pos="231775" algn="l"/>
              </a:tabLst>
            </a:pPr>
            <a:endParaRPr lang="en-US" sz="1600" dirty="0" smtClean="0">
              <a:solidFill>
                <a:srgbClr val="000000"/>
              </a:solidFill>
              <a:latin typeface="Tahoma" pitchFamily="34" charset="0"/>
            </a:endParaRPr>
          </a:p>
          <a:p>
            <a:pPr marL="231775" indent="-231775">
              <a:buFont typeface="Arial" pitchFamily="34" charset="0"/>
              <a:buChar char="•"/>
              <a:tabLst>
                <a:tab pos="231775" algn="l"/>
              </a:tabLst>
            </a:pPr>
            <a:r>
              <a:rPr lang="en-US" sz="2400" dirty="0" smtClean="0">
                <a:solidFill>
                  <a:srgbClr val="000000"/>
                </a:solidFill>
                <a:latin typeface="Tahoma" pitchFamily="34" charset="0"/>
              </a:rPr>
              <a:t>and others</a:t>
            </a:r>
          </a:p>
        </p:txBody>
      </p:sp>
    </p:spTree>
    <p:extLst>
      <p:ext uri="{BB962C8B-B14F-4D97-AF65-F5344CB8AC3E}">
        <p14:creationId xmlns:p14="http://schemas.microsoft.com/office/powerpoint/2010/main" val="1495376492"/>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849442"/>
            <a:ext cx="6908800" cy="335989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latin typeface="Arial" charset="0"/>
              </a:rPr>
              <a:t>Anthropologists also often like to use a research “technique” based on “unobtrusive measures” . . . </a:t>
            </a:r>
          </a:p>
          <a:p>
            <a:pPr algn="ctr" eaLnBrk="0" hangingPunct="0">
              <a:spcAft>
                <a:spcPts val="500"/>
              </a:spcAft>
            </a:pPr>
            <a:endParaRPr kumimoji="1" lang="en-US" sz="3600" b="1" dirty="0" smtClean="0">
              <a:solidFill>
                <a:srgbClr val="FFFFFF"/>
              </a:solidFill>
              <a:latin typeface="Arial" charset="0"/>
            </a:endParaRPr>
          </a:p>
          <a:p>
            <a:pPr algn="ctr" eaLnBrk="0" hangingPunct="0">
              <a:spcAft>
                <a:spcPts val="500"/>
              </a:spcAft>
            </a:pPr>
            <a:r>
              <a:rPr kumimoji="1" lang="en-US" sz="2400" dirty="0" smtClean="0">
                <a:solidFill>
                  <a:srgbClr val="FFFFFF"/>
                </a:solidFill>
                <a:latin typeface="Arial" charset="0"/>
              </a:rPr>
              <a:t>(either in the field or elsewhere)</a:t>
            </a:r>
            <a:endParaRPr kumimoji="1" lang="en-US" sz="3600" b="1" dirty="0" smtClean="0">
              <a:solidFill>
                <a:srgbClr val="FFFFFF"/>
              </a:solidFill>
              <a:latin typeface="Arial" charset="0"/>
            </a:endParaRPr>
          </a:p>
        </p:txBody>
      </p:sp>
    </p:spTree>
    <p:extLst>
      <p:ext uri="{BB962C8B-B14F-4D97-AF65-F5344CB8AC3E}">
        <p14:creationId xmlns:p14="http://schemas.microsoft.com/office/powerpoint/2010/main" val="3566914006"/>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06948" y="6474196"/>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401-405</a:t>
            </a:r>
            <a:endParaRPr lang="en-US" sz="1200" dirty="0">
              <a:solidFill>
                <a:srgbClr val="000000"/>
              </a:solidFill>
            </a:endParaRPr>
          </a:p>
        </p:txBody>
      </p:sp>
      <p:sp>
        <p:nvSpPr>
          <p:cNvPr id="8" name="Text Box 4"/>
          <p:cNvSpPr txBox="1">
            <a:spLocks noChangeArrowheads="1"/>
          </p:cNvSpPr>
          <p:nvPr/>
        </p:nvSpPr>
        <p:spPr bwMode="auto">
          <a:xfrm>
            <a:off x="899879" y="1030519"/>
            <a:ext cx="7315200" cy="5186035"/>
          </a:xfrm>
          <a:prstGeom prst="rect">
            <a:avLst/>
          </a:prstGeom>
          <a:solidFill>
            <a:schemeClr val="bg1"/>
          </a:solidFill>
          <a:ln w="76200">
            <a:solidFill>
              <a:srgbClr val="FFC000"/>
            </a:solidFill>
            <a:miter lim="800000"/>
            <a:headEnd/>
            <a:tailEnd/>
          </a:ln>
        </p:spPr>
        <p:txBody>
          <a:bodyPr wrap="square" lIns="457200" tIns="457200" rIns="457200" bIns="228600">
            <a:spAutoFit/>
          </a:bodyPr>
          <a:lstStyle/>
          <a:p>
            <a:pPr marL="231775" lvl="1" indent="-231775" algn="ctr">
              <a:tabLst>
                <a:tab pos="231775" algn="l"/>
              </a:tabLst>
            </a:pPr>
            <a:r>
              <a:rPr lang="en-US" sz="4000" b="1" dirty="0" smtClean="0">
                <a:solidFill>
                  <a:srgbClr val="000000"/>
                </a:solidFill>
                <a:latin typeface="Arial"/>
              </a:rPr>
              <a:t>“unobtrusive measures”</a:t>
            </a:r>
          </a:p>
          <a:p>
            <a:pPr marL="231775" lvl="1" indent="-231775">
              <a:buFont typeface="Arial" pitchFamily="34" charset="0"/>
              <a:buChar char="•"/>
              <a:tabLst>
                <a:tab pos="231775" algn="l"/>
              </a:tabLst>
            </a:pPr>
            <a:endParaRPr lang="en-US" sz="2400" b="1" dirty="0" smtClean="0">
              <a:solidFill>
                <a:srgbClr val="000000"/>
              </a:solidFill>
              <a:latin typeface="Arial"/>
            </a:endParaRPr>
          </a:p>
          <a:p>
            <a:pPr marL="688975" lvl="1" indent="-231775">
              <a:buFont typeface="Arial" pitchFamily="34" charset="0"/>
              <a:buChar char="•"/>
              <a:tabLst>
                <a:tab pos="231775" algn="l"/>
              </a:tabLst>
            </a:pPr>
            <a:r>
              <a:rPr lang="en-US" sz="2800" b="1" dirty="0" smtClean="0">
                <a:solidFill>
                  <a:srgbClr val="000000"/>
                </a:solidFill>
                <a:latin typeface="Arial"/>
              </a:rPr>
              <a:t>analysis of available data</a:t>
            </a:r>
            <a:endParaRPr lang="en-US" sz="2400" dirty="0" smtClean="0">
              <a:solidFill>
                <a:srgbClr val="000000"/>
              </a:solidFill>
              <a:latin typeface="Arial"/>
            </a:endParaRPr>
          </a:p>
          <a:p>
            <a:pPr marL="688975" lvl="1" indent="-231775">
              <a:tabLst>
                <a:tab pos="231775" algn="l"/>
              </a:tabLst>
            </a:pPr>
            <a:endParaRPr lang="en-US" sz="1600" dirty="0" smtClean="0">
              <a:solidFill>
                <a:srgbClr val="000000"/>
              </a:solidFill>
              <a:latin typeface="Arial"/>
            </a:endParaRPr>
          </a:p>
          <a:p>
            <a:pPr marL="688975" lvl="1" indent="-231775">
              <a:buFont typeface="Arial" pitchFamily="34" charset="0"/>
              <a:buChar char="•"/>
              <a:tabLst>
                <a:tab pos="231775" algn="l"/>
              </a:tabLst>
            </a:pPr>
            <a:r>
              <a:rPr lang="en-US" sz="2800" b="1" dirty="0" smtClean="0">
                <a:solidFill>
                  <a:srgbClr val="000000"/>
                </a:solidFill>
                <a:latin typeface="Arial"/>
              </a:rPr>
              <a:t>analysis of artifacts</a:t>
            </a:r>
            <a:endParaRPr lang="en-US" sz="2400" dirty="0" smtClean="0">
              <a:solidFill>
                <a:srgbClr val="000000"/>
              </a:solidFill>
              <a:latin typeface="Arial"/>
            </a:endParaRPr>
          </a:p>
          <a:p>
            <a:pPr marL="688975" lvl="1" indent="-231775">
              <a:tabLst>
                <a:tab pos="231775" algn="l"/>
              </a:tabLst>
            </a:pPr>
            <a:endParaRPr lang="en-US" sz="1600" dirty="0" smtClean="0">
              <a:solidFill>
                <a:srgbClr val="000000"/>
              </a:solidFill>
              <a:latin typeface="Arial"/>
            </a:endParaRPr>
          </a:p>
          <a:p>
            <a:pPr marL="688975" lvl="1" indent="-231775">
              <a:buFont typeface="Arial" pitchFamily="34" charset="0"/>
              <a:buChar char="•"/>
              <a:tabLst>
                <a:tab pos="231775" algn="l"/>
              </a:tabLst>
            </a:pPr>
            <a:r>
              <a:rPr lang="en-US" sz="2800" b="1" dirty="0" smtClean="0">
                <a:solidFill>
                  <a:srgbClr val="000000"/>
                </a:solidFill>
                <a:latin typeface="Arial"/>
              </a:rPr>
              <a:t>simply observing</a:t>
            </a:r>
          </a:p>
          <a:p>
            <a:pPr marL="688975" lvl="1" indent="-231775">
              <a:buFont typeface="Arial" pitchFamily="34" charset="0"/>
              <a:buChar char="•"/>
              <a:tabLst>
                <a:tab pos="231775" algn="l"/>
              </a:tabLst>
            </a:pPr>
            <a:endParaRPr lang="en-US" sz="1600" b="1" dirty="0" smtClean="0">
              <a:solidFill>
                <a:srgbClr val="000000"/>
              </a:solidFill>
              <a:latin typeface="Arial"/>
            </a:endParaRPr>
          </a:p>
          <a:p>
            <a:pPr marL="688975" lvl="1" indent="-231775">
              <a:buFont typeface="Arial" pitchFamily="34" charset="0"/>
              <a:buChar char="•"/>
              <a:tabLst>
                <a:tab pos="231775" algn="l"/>
              </a:tabLst>
            </a:pPr>
            <a:r>
              <a:rPr lang="en-US" sz="2800" b="1" dirty="0" smtClean="0">
                <a:solidFill>
                  <a:srgbClr val="000000"/>
                </a:solidFill>
                <a:latin typeface="Arial"/>
              </a:rPr>
              <a:t>still and video photography</a:t>
            </a:r>
            <a:br>
              <a:rPr lang="en-US" sz="2800" b="1" dirty="0" smtClean="0">
                <a:solidFill>
                  <a:srgbClr val="000000"/>
                </a:solidFill>
                <a:latin typeface="Arial"/>
              </a:rPr>
            </a:br>
            <a:r>
              <a:rPr lang="en-US" sz="2400" dirty="0" smtClean="0">
                <a:solidFill>
                  <a:srgbClr val="000000"/>
                </a:solidFill>
                <a:latin typeface="Arial"/>
              </a:rPr>
              <a:t>and analysis of films and images</a:t>
            </a:r>
            <a:endParaRPr lang="en-US" sz="2800" dirty="0" smtClean="0">
              <a:solidFill>
                <a:srgbClr val="000000"/>
              </a:solidFill>
              <a:latin typeface="Arial"/>
            </a:endParaRPr>
          </a:p>
          <a:p>
            <a:pPr marL="688975" lvl="1" indent="-231775">
              <a:buFont typeface="Arial" pitchFamily="34" charset="0"/>
              <a:buChar char="•"/>
              <a:tabLst>
                <a:tab pos="231775" algn="l"/>
              </a:tabLst>
            </a:pPr>
            <a:endParaRPr lang="en-US" sz="1600" b="1" dirty="0" smtClean="0">
              <a:solidFill>
                <a:srgbClr val="000000"/>
              </a:solidFill>
              <a:latin typeface="Arial"/>
            </a:endParaRPr>
          </a:p>
          <a:p>
            <a:pPr marL="688975" lvl="1" indent="-231775">
              <a:buFont typeface="Arial" pitchFamily="34" charset="0"/>
              <a:buChar char="•"/>
              <a:tabLst>
                <a:tab pos="231775" algn="l"/>
              </a:tabLst>
            </a:pPr>
            <a:r>
              <a:rPr lang="en-US" sz="2400" dirty="0" smtClean="0">
                <a:solidFill>
                  <a:srgbClr val="000000"/>
                </a:solidFill>
                <a:latin typeface="Arial"/>
              </a:rPr>
              <a:t>and others</a:t>
            </a:r>
          </a:p>
        </p:txBody>
      </p:sp>
    </p:spTree>
    <p:extLst>
      <p:ext uri="{BB962C8B-B14F-4D97-AF65-F5344CB8AC3E}">
        <p14:creationId xmlns:p14="http://schemas.microsoft.com/office/powerpoint/2010/main" val="406062156"/>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8"/>
            <a:ext cx="6908800" cy="188256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smtClean="0">
                <a:solidFill>
                  <a:srgbClr val="FFFFFF"/>
                </a:solidFill>
                <a:latin typeface="Arial" charset="0"/>
              </a:rPr>
              <a:t>But most of all (generally)</a:t>
            </a:r>
          </a:p>
          <a:p>
            <a:pPr algn="ctr" eaLnBrk="0" hangingPunct="0">
              <a:spcAft>
                <a:spcPts val="500"/>
              </a:spcAft>
            </a:pPr>
            <a:r>
              <a:rPr kumimoji="1" lang="en-US" sz="3600" b="1" dirty="0" smtClean="0">
                <a:solidFill>
                  <a:srgbClr val="FFFFFF"/>
                </a:solidFill>
                <a:latin typeface="Arial" charset="0"/>
              </a:rPr>
              <a:t>Anthropologists </a:t>
            </a:r>
          </a:p>
          <a:p>
            <a:pPr algn="ctr" eaLnBrk="0" hangingPunct="0">
              <a:spcAft>
                <a:spcPts val="500"/>
              </a:spcAft>
            </a:pPr>
            <a:r>
              <a:rPr kumimoji="1" lang="en-US" sz="3600" b="1" dirty="0" smtClean="0">
                <a:solidFill>
                  <a:srgbClr val="FFFFFF"/>
                </a:solidFill>
                <a:latin typeface="Arial" charset="0"/>
              </a:rPr>
              <a:t>LOVE . . .</a:t>
            </a:r>
          </a:p>
        </p:txBody>
      </p:sp>
    </p:spTree>
    <p:extLst>
      <p:ext uri="{BB962C8B-B14F-4D97-AF65-F5344CB8AC3E}">
        <p14:creationId xmlns:p14="http://schemas.microsoft.com/office/powerpoint/2010/main" val="3622318832"/>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1885944"/>
            <a:ext cx="7639045" cy="3789371"/>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dirty="0" smtClean="0">
              <a:solidFill>
                <a:schemeClr val="bg1">
                  <a:lumMod val="65000"/>
                </a:schemeClr>
              </a:solidFill>
            </a:endParaRPr>
          </a:p>
          <a:p>
            <a:pPr marL="457200" indent="-457200" eaLnBrk="1" hangingPunct="1">
              <a:buAutoNum type="arabicPeriod" startAt="2"/>
              <a:tabLst>
                <a:tab pos="457200" algn="l"/>
              </a:tabLst>
            </a:pPr>
            <a:r>
              <a:rPr lang="en-US" sz="5400" b="1" dirty="0" smtClean="0">
                <a:solidFill>
                  <a:srgbClr val="000000"/>
                </a:solidFill>
              </a:rPr>
              <a:t>fieldwork</a:t>
            </a:r>
            <a:r>
              <a:rPr lang="en-US" sz="4800" dirty="0" smtClean="0">
                <a:solidFill>
                  <a:srgbClr val="000000"/>
                </a:solidFill>
              </a:rPr>
              <a:t> </a:t>
            </a:r>
            <a:r>
              <a:rPr lang="en-US" sz="4000" dirty="0" smtClean="0">
                <a:solidFill>
                  <a:srgbClr val="000000"/>
                </a:solidFill>
              </a:rPr>
              <a:t/>
            </a:r>
            <a:br>
              <a:rPr lang="en-US" sz="4000" dirty="0" smtClean="0">
                <a:solidFill>
                  <a:srgbClr val="000000"/>
                </a:solidFill>
              </a:rPr>
            </a:br>
            <a:r>
              <a:rPr lang="en-US" sz="2400" dirty="0" smtClean="0">
                <a:solidFill>
                  <a:schemeClr val="bg1">
                    <a:lumMod val="85000"/>
                  </a:schemeClr>
                </a:solidFill>
              </a:rPr>
              <a:t>as a primary research technique -- </a:t>
            </a:r>
            <a:br>
              <a:rPr lang="en-US" sz="2400" dirty="0" smtClean="0">
                <a:solidFill>
                  <a:schemeClr val="bg1">
                    <a:lumMod val="85000"/>
                  </a:schemeClr>
                </a:solidFill>
              </a:rPr>
            </a:br>
            <a:r>
              <a:rPr lang="en-US" sz="2400" dirty="0" smtClean="0">
                <a:solidFill>
                  <a:schemeClr val="bg1">
                    <a:lumMod val="85000"/>
                  </a:schemeClr>
                </a:solidFill>
              </a:rPr>
              <a:t>involving </a:t>
            </a:r>
            <a:r>
              <a:rPr lang="en-US" dirty="0" smtClean="0">
                <a:solidFill>
                  <a:srgbClr val="000000"/>
                </a:solidFill>
              </a:rPr>
              <a:t>“</a:t>
            </a:r>
            <a:r>
              <a:rPr lang="en-US" sz="3600" b="1" dirty="0" smtClean="0">
                <a:solidFill>
                  <a:srgbClr val="FF0000"/>
                </a:solidFill>
              </a:rPr>
              <a:t>participant observation”</a:t>
            </a:r>
            <a:endParaRPr lang="en-US" sz="4400" b="1" dirty="0" smtClean="0">
              <a:solidFill>
                <a:srgbClr val="FF0000"/>
              </a:solidFill>
            </a:endParaRPr>
          </a:p>
        </p:txBody>
      </p:sp>
      <p:sp>
        <p:nvSpPr>
          <p:cNvPr id="530434" name="Rectangle 2"/>
          <p:cNvSpPr txBox="1">
            <a:spLocks noChangeArrowheads="1"/>
          </p:cNvSpPr>
          <p:nvPr/>
        </p:nvSpPr>
        <p:spPr bwMode="auto">
          <a:xfrm>
            <a:off x="457200" y="750222"/>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2401666733"/>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1885944"/>
            <a:ext cx="7639045" cy="4589590"/>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dirty="0" smtClean="0">
              <a:solidFill>
                <a:schemeClr val="bg1">
                  <a:lumMod val="65000"/>
                </a:schemeClr>
              </a:solidFill>
            </a:endParaRPr>
          </a:p>
          <a:p>
            <a:pPr marL="457200" indent="-457200" eaLnBrk="1" hangingPunct="1">
              <a:buAutoNum type="arabicPeriod" startAt="2"/>
              <a:tabLst>
                <a:tab pos="457200" algn="l"/>
              </a:tabLst>
            </a:pPr>
            <a:r>
              <a:rPr lang="en-US" sz="5400" b="1" dirty="0" smtClean="0">
                <a:solidFill>
                  <a:schemeClr val="bg1">
                    <a:lumMod val="65000"/>
                  </a:schemeClr>
                </a:solidFill>
              </a:rPr>
              <a:t>fieldwork</a:t>
            </a:r>
            <a:r>
              <a:rPr lang="en-US" sz="4800" dirty="0" smtClean="0">
                <a:solidFill>
                  <a:srgbClr val="000000"/>
                </a:solidFill>
              </a:rPr>
              <a:t> </a:t>
            </a:r>
            <a:r>
              <a:rPr lang="en-US" sz="4000" dirty="0" smtClean="0">
                <a:solidFill>
                  <a:srgbClr val="000000"/>
                </a:solidFill>
              </a:rPr>
              <a:t/>
            </a:r>
            <a:br>
              <a:rPr lang="en-US" sz="4000" dirty="0" smtClean="0">
                <a:solidFill>
                  <a:srgbClr val="000000"/>
                </a:solidFill>
              </a:rPr>
            </a:br>
            <a:r>
              <a:rPr lang="en-US" sz="2400" dirty="0" smtClean="0">
                <a:solidFill>
                  <a:schemeClr val="bg1">
                    <a:lumMod val="85000"/>
                  </a:schemeClr>
                </a:solidFill>
              </a:rPr>
              <a:t>as a primary research technique -- </a:t>
            </a:r>
            <a:br>
              <a:rPr lang="en-US" sz="2400" dirty="0" smtClean="0">
                <a:solidFill>
                  <a:schemeClr val="bg1">
                    <a:lumMod val="85000"/>
                  </a:schemeClr>
                </a:solidFill>
              </a:rPr>
            </a:br>
            <a:r>
              <a:rPr lang="en-US" sz="2400" dirty="0" smtClean="0">
                <a:solidFill>
                  <a:schemeClr val="bg1">
                    <a:lumMod val="85000"/>
                  </a:schemeClr>
                </a:solidFill>
              </a:rPr>
              <a:t>involving </a:t>
            </a:r>
            <a:r>
              <a:rPr lang="en-US" sz="4400" b="1" dirty="0">
                <a:solidFill>
                  <a:srgbClr val="FF0000"/>
                </a:solidFill>
              </a:rPr>
              <a:t>site excavation for archaeology</a:t>
            </a:r>
            <a:endParaRPr lang="en-US" sz="4400" b="1" dirty="0" smtClean="0">
              <a:solidFill>
                <a:srgbClr val="FF0000"/>
              </a:solidFill>
            </a:endParaRPr>
          </a:p>
        </p:txBody>
      </p:sp>
      <p:sp>
        <p:nvSpPr>
          <p:cNvPr id="4" name="Rectangle 2"/>
          <p:cNvSpPr txBox="1">
            <a:spLocks noChangeArrowheads="1"/>
          </p:cNvSpPr>
          <p:nvPr/>
        </p:nvSpPr>
        <p:spPr bwMode="auto">
          <a:xfrm>
            <a:off x="457200" y="750222"/>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103855195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2436813" y="6526249"/>
            <a:ext cx="4273478" cy="276999"/>
          </a:xfrm>
          <a:prstGeom prst="rect">
            <a:avLst/>
          </a:prstGeom>
          <a:noFill/>
          <a:ln w="9525">
            <a:noFill/>
            <a:miter lim="800000"/>
            <a:headEnd/>
            <a:tailEnd/>
          </a:ln>
        </p:spPr>
        <p:txBody>
          <a:bodyPr wrap="none">
            <a:spAutoFit/>
          </a:bodyPr>
          <a:lstStyle/>
          <a:p>
            <a:pPr eaLnBrk="0" hangingPunct="0"/>
            <a:r>
              <a:rPr kumimoji="1" lang="en-US" sz="1200">
                <a:solidFill>
                  <a:srgbClr val="FFFFFF"/>
                </a:solidFill>
                <a:hlinkClick r:id="rId2"/>
              </a:rPr>
              <a:t>www.d.umn.edu/cla/faculty/troufs/anth3618/matext.html#title</a:t>
            </a:r>
            <a:endParaRPr kumimoji="1" lang="en-US" sz="1200">
              <a:solidFill>
                <a:srgbClr val="FFFFFF"/>
              </a:solidFill>
            </a:endParaRPr>
          </a:p>
        </p:txBody>
      </p:sp>
      <p:sp>
        <p:nvSpPr>
          <p:cNvPr id="5" name="Rectangle 2"/>
          <p:cNvSpPr txBox="1">
            <a:spLocks noChangeArrowheads="1"/>
          </p:cNvSpPr>
          <p:nvPr/>
        </p:nvSpPr>
        <p:spPr bwMode="auto">
          <a:xfrm>
            <a:off x="457200" y="391215"/>
            <a:ext cx="8229600" cy="1143000"/>
          </a:xfrm>
          <a:prstGeom prst="rect">
            <a:avLst/>
          </a:prstGeom>
          <a:noFill/>
          <a:ln w="9525">
            <a:noFill/>
            <a:miter lim="800000"/>
            <a:headEnd/>
            <a:tailEnd/>
          </a:ln>
        </p:spPr>
        <p:txBody>
          <a:bodyPr anchor="ctr"/>
          <a:lstStyle/>
          <a:p>
            <a:pPr algn="ctr"/>
            <a:r>
              <a:rPr lang="en-US" sz="2400" dirty="0">
                <a:solidFill>
                  <a:srgbClr val="FFFFFF"/>
                </a:solidFill>
              </a:rPr>
              <a:t>f</a:t>
            </a:r>
            <a:r>
              <a:rPr lang="en-US" sz="2400" dirty="0" smtClean="0">
                <a:solidFill>
                  <a:srgbClr val="FFFFFF"/>
                </a:solidFill>
              </a:rPr>
              <a:t>or e.g., </a:t>
            </a:r>
            <a:endParaRPr lang="en-US" sz="2400" dirty="0">
              <a:solidFill>
                <a:srgbClr val="FFFFFF"/>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95425"/>
            <a:ext cx="8498638"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36774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1205338"/>
            <a:ext cx="6908800" cy="5086008"/>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smtClean="0">
                <a:solidFill>
                  <a:srgbClr val="FFFFFF"/>
                </a:solidFill>
                <a:latin typeface="Arial" charset="0"/>
              </a:rPr>
              <a:t>And as I mentioned in the </a:t>
            </a:r>
          </a:p>
          <a:p>
            <a:pPr algn="ctr" eaLnBrk="0" hangingPunct="0">
              <a:spcAft>
                <a:spcPts val="500"/>
              </a:spcAft>
            </a:pPr>
            <a:r>
              <a:rPr kumimoji="1" lang="en-US" sz="3200" b="1" dirty="0" smtClean="0">
                <a:solidFill>
                  <a:srgbClr val="FFFFFF"/>
                </a:solidFill>
                <a:latin typeface="Arial" charset="0"/>
              </a:rPr>
              <a:t>“An Important Note on Videos and Visual Anthropology” note</a:t>
            </a:r>
          </a:p>
          <a:p>
            <a:pPr algn="ctr" eaLnBrk="0" hangingPunct="0">
              <a:spcAft>
                <a:spcPts val="500"/>
              </a:spcAft>
            </a:pPr>
            <a:r>
              <a:rPr kumimoji="1" lang="en-US" sz="3200" b="1" dirty="0" smtClean="0">
                <a:solidFill>
                  <a:srgbClr val="FFFFFF"/>
                </a:solidFill>
                <a:latin typeface="Arial" charset="0"/>
              </a:rPr>
              <a:t>we would LOVE to take you along with us around the world, but the next best thing we can do is bring the world to you in the form of films and videos.  And we’ll do a lot of that</a:t>
            </a:r>
          </a:p>
          <a:p>
            <a:pPr algn="ctr" eaLnBrk="0" hangingPunct="0">
              <a:spcAft>
                <a:spcPts val="500"/>
              </a:spcAft>
            </a:pPr>
            <a:r>
              <a:rPr kumimoji="1" lang="en-US" sz="2400" b="1" dirty="0" smtClean="0">
                <a:solidFill>
                  <a:srgbClr val="FFFFFF"/>
                </a:solidFill>
                <a:latin typeface="Arial" charset="0"/>
              </a:rPr>
              <a:t>(starting Week 2)</a:t>
            </a:r>
          </a:p>
        </p:txBody>
      </p:sp>
    </p:spTree>
    <p:extLst>
      <p:ext uri="{BB962C8B-B14F-4D97-AF65-F5344CB8AC3E}">
        <p14:creationId xmlns:p14="http://schemas.microsoft.com/office/powerpoint/2010/main" val="857182432"/>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2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pic>
        <p:nvPicPr>
          <p:cNvPr id="5" name="Picture 2"/>
          <p:cNvPicPr>
            <a:picLocks noChangeAspect="1" noChangeArrowheads="1"/>
          </p:cNvPicPr>
          <p:nvPr/>
        </p:nvPicPr>
        <p:blipFill>
          <a:blip r:embed="rId2"/>
          <a:srcRect/>
          <a:stretch>
            <a:fillRect/>
          </a:stretch>
        </p:blipFill>
        <p:spPr bwMode="auto">
          <a:xfrm>
            <a:off x="784225" y="2002952"/>
            <a:ext cx="7589838" cy="4743450"/>
          </a:xfrm>
          <a:prstGeom prst="rect">
            <a:avLst/>
          </a:prstGeom>
          <a:noFill/>
          <a:ln w="9525">
            <a:solidFill>
              <a:srgbClr val="0070C0"/>
            </a:solidFill>
            <a:miter lim="800000"/>
            <a:headEnd/>
            <a:tailEnd/>
          </a:ln>
        </p:spPr>
      </p:pic>
      <p:sp>
        <p:nvSpPr>
          <p:cNvPr id="6" name="Text Box 2"/>
          <p:cNvSpPr txBox="1">
            <a:spLocks noChangeArrowheads="1"/>
          </p:cNvSpPr>
          <p:nvPr/>
        </p:nvSpPr>
        <p:spPr bwMode="auto">
          <a:xfrm>
            <a:off x="1103534" y="543399"/>
            <a:ext cx="6923790" cy="1323439"/>
          </a:xfrm>
          <a:prstGeom prst="rect">
            <a:avLst/>
          </a:prstGeom>
          <a:noFill/>
          <a:ln w="9525">
            <a:noFill/>
            <a:miter lim="800000"/>
            <a:headEnd/>
            <a:tailEnd/>
          </a:ln>
        </p:spPr>
        <p:txBody>
          <a:bodyPr wrap="square">
            <a:spAutoFit/>
          </a:bodyPr>
          <a:lstStyle/>
          <a:p>
            <a:pPr algn="ctr"/>
            <a:r>
              <a:rPr lang="en-US" sz="4000" b="1" dirty="0" smtClean="0">
                <a:solidFill>
                  <a:srgbClr val="333399"/>
                </a:solidFill>
                <a:effectLst>
                  <a:outerShdw blurRad="50800" dist="38100" dir="2700000" algn="tl" rotWithShape="0">
                    <a:prstClr val="black">
                      <a:alpha val="40000"/>
                    </a:prstClr>
                  </a:outerShdw>
                </a:effectLst>
                <a:latin typeface="Arial" charset="0"/>
              </a:rPr>
              <a:t>our first “field trip” it to visit the  . . .</a:t>
            </a:r>
            <a:endParaRPr lang="en-US" sz="4000" b="1" dirty="0">
              <a:solidFill>
                <a:srgbClr val="333399"/>
              </a:solidFill>
              <a:effectLst>
                <a:outerShdw blurRad="50800" dist="38100" dir="2700000" algn="tl" rotWithShape="0">
                  <a:prstClr val="black">
                    <a:alpha val="40000"/>
                  </a:prstClr>
                </a:outerShdw>
              </a:effectLst>
              <a:latin typeface="Arial" charset="0"/>
            </a:endParaRPr>
          </a:p>
        </p:txBody>
      </p:sp>
    </p:spTree>
    <p:extLst>
      <p:ext uri="{BB962C8B-B14F-4D97-AF65-F5344CB8AC3E}">
        <p14:creationId xmlns:p14="http://schemas.microsoft.com/office/powerpoint/2010/main" val="1676238333"/>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08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8" name="Text Box 2"/>
          <p:cNvSpPr txBox="1">
            <a:spLocks noChangeArrowheads="1"/>
          </p:cNvSpPr>
          <p:nvPr/>
        </p:nvSpPr>
        <p:spPr bwMode="auto">
          <a:xfrm>
            <a:off x="1406270" y="866337"/>
            <a:ext cx="6301725" cy="1446550"/>
          </a:xfrm>
          <a:prstGeom prst="rect">
            <a:avLst/>
          </a:prstGeom>
          <a:solidFill>
            <a:schemeClr val="bg1"/>
          </a:solidFill>
          <a:ln w="9525">
            <a:noFill/>
            <a:miter lim="800000"/>
            <a:headEnd/>
            <a:tailEnd/>
          </a:ln>
        </p:spPr>
        <p:txBody>
          <a:bodyPr wrap="square">
            <a:spAutoFit/>
          </a:bodyPr>
          <a:lstStyle/>
          <a:p>
            <a:pPr algn="ctr"/>
            <a:r>
              <a:rPr lang="en-US" sz="4400" b="1" dirty="0">
                <a:solidFill>
                  <a:srgbClr val="333399"/>
                </a:solidFill>
                <a:effectLst>
                  <a:outerShdw blurRad="50800" dist="38100" dir="2700000" algn="tl" rotWithShape="0">
                    <a:prstClr val="black">
                      <a:alpha val="40000"/>
                    </a:prstClr>
                  </a:outerShdw>
                </a:effectLst>
                <a:latin typeface="Arial" charset="0"/>
              </a:rPr>
              <a:t>o</a:t>
            </a:r>
            <a:r>
              <a:rPr lang="en-US" sz="4400" b="1" dirty="0" smtClean="0">
                <a:solidFill>
                  <a:srgbClr val="333399"/>
                </a:solidFill>
                <a:effectLst>
                  <a:outerShdw blurRad="50800" dist="38100" dir="2700000" algn="tl" rotWithShape="0">
                    <a:prstClr val="black">
                      <a:alpha val="40000"/>
                    </a:prstClr>
                  </a:outerShdw>
                </a:effectLst>
                <a:latin typeface="Arial" charset="0"/>
              </a:rPr>
              <a:t>ur first “field trip” . . .</a:t>
            </a:r>
            <a:br>
              <a:rPr lang="en-US" sz="4400" b="1" dirty="0" smtClean="0">
                <a:solidFill>
                  <a:srgbClr val="333399"/>
                </a:solidFill>
                <a:effectLst>
                  <a:outerShdw blurRad="50800" dist="38100" dir="2700000" algn="tl" rotWithShape="0">
                    <a:prstClr val="black">
                      <a:alpha val="40000"/>
                    </a:prstClr>
                  </a:outerShdw>
                </a:effectLst>
                <a:latin typeface="Arial" charset="0"/>
              </a:rPr>
            </a:br>
            <a:endParaRPr lang="en-US" sz="4400" b="1" dirty="0">
              <a:solidFill>
                <a:srgbClr val="333399"/>
              </a:solidFill>
              <a:effectLst>
                <a:outerShdw blurRad="50800" dist="38100" dir="2700000" algn="tl" rotWithShape="0">
                  <a:prstClr val="black">
                    <a:alpha val="40000"/>
                  </a:prstClr>
                </a:outerShdw>
              </a:effectLst>
              <a:latin typeface="Arial" charset="0"/>
            </a:endParaRPr>
          </a:p>
        </p:txBody>
      </p:sp>
      <p:pic>
        <p:nvPicPr>
          <p:cNvPr id="1026" name="Picture 2"/>
          <p:cNvPicPr>
            <a:picLocks noChangeAspect="1" noChangeArrowheads="1"/>
          </p:cNvPicPr>
          <p:nvPr/>
        </p:nvPicPr>
        <p:blipFill>
          <a:blip r:embed="rId2" cstate="print"/>
          <a:srcRect/>
          <a:stretch>
            <a:fillRect/>
          </a:stretch>
        </p:blipFill>
        <p:spPr bwMode="auto">
          <a:xfrm>
            <a:off x="1699986" y="2096623"/>
            <a:ext cx="5715000" cy="4029075"/>
          </a:xfrm>
          <a:prstGeom prst="rect">
            <a:avLst/>
          </a:prstGeom>
          <a:noFill/>
          <a:ln w="9525">
            <a:noFill/>
            <a:miter lim="800000"/>
            <a:headEnd/>
            <a:tailEnd/>
          </a:ln>
        </p:spPr>
      </p:pic>
      <p:sp>
        <p:nvSpPr>
          <p:cNvPr id="6" name="Text Box 2"/>
          <p:cNvSpPr txBox="1">
            <a:spLocks noChangeArrowheads="1"/>
          </p:cNvSpPr>
          <p:nvPr/>
        </p:nvSpPr>
        <p:spPr bwMode="auto">
          <a:xfrm>
            <a:off x="1399016" y="5213365"/>
            <a:ext cx="6301725" cy="646331"/>
          </a:xfrm>
          <a:prstGeom prst="rect">
            <a:avLst/>
          </a:prstGeom>
          <a:noFill/>
          <a:ln w="9525">
            <a:noFill/>
            <a:miter lim="800000"/>
            <a:headEnd/>
            <a:tailEnd/>
          </a:ln>
        </p:spPr>
        <p:txBody>
          <a:bodyPr wrap="square">
            <a:spAutoFit/>
          </a:bodyPr>
          <a:lstStyle/>
          <a:p>
            <a:pPr algn="ctr"/>
            <a:r>
              <a:rPr lang="en-US" sz="3600" b="1" i="1" dirty="0" smtClean="0">
                <a:solidFill>
                  <a:srgbClr val="FFFFFF"/>
                </a:solidFill>
                <a:effectLst>
                  <a:outerShdw blurRad="50800" dist="38100" dir="2700000" algn="tl" rotWithShape="0">
                    <a:prstClr val="black">
                      <a:alpha val="40000"/>
                    </a:prstClr>
                  </a:outerShdw>
                </a:effectLst>
                <a:latin typeface="Arial" charset="0"/>
              </a:rPr>
              <a:t>Woman of </a:t>
            </a:r>
            <a:r>
              <a:rPr lang="en-US" sz="3600" b="1" i="1" dirty="0" err="1" smtClean="0">
                <a:solidFill>
                  <a:srgbClr val="FFFFFF"/>
                </a:solidFill>
                <a:effectLst>
                  <a:outerShdw blurRad="50800" dist="38100" dir="2700000" algn="tl" rotWithShape="0">
                    <a:prstClr val="black">
                      <a:alpha val="40000"/>
                    </a:prstClr>
                  </a:outerShdw>
                </a:effectLst>
                <a:latin typeface="Arial" charset="0"/>
              </a:rPr>
              <a:t>Chamula</a:t>
            </a:r>
            <a:endParaRPr lang="en-US" sz="3600" b="1" dirty="0">
              <a:solidFill>
                <a:srgbClr val="FFFFFF"/>
              </a:solidFill>
              <a:effectLst>
                <a:outerShdw blurRad="50800" dist="38100" dir="2700000" algn="tl" rotWithShape="0">
                  <a:prstClr val="black">
                    <a:alpha val="40000"/>
                  </a:prstClr>
                </a:outerShdw>
              </a:effectLst>
              <a:latin typeface="Arial" charset="0"/>
            </a:endParaRPr>
          </a:p>
        </p:txBody>
      </p:sp>
    </p:spTree>
    <p:extLst>
      <p:ext uri="{BB962C8B-B14F-4D97-AF65-F5344CB8AC3E}">
        <p14:creationId xmlns:p14="http://schemas.microsoft.com/office/powerpoint/2010/main" val="1923712790"/>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2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652" y="820730"/>
            <a:ext cx="8153400"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1524010" y="107979"/>
            <a:ext cx="7170042" cy="646331"/>
          </a:xfrm>
          <a:prstGeom prst="rect">
            <a:avLst/>
          </a:prstGeom>
          <a:solidFill>
            <a:schemeClr val="bg1"/>
          </a:solidFill>
          <a:ln w="9525">
            <a:noFill/>
            <a:miter lim="800000"/>
            <a:headEnd/>
            <a:tailEnd/>
          </a:ln>
        </p:spPr>
        <p:txBody>
          <a:bodyPr wrap="square">
            <a:spAutoFit/>
          </a:bodyPr>
          <a:lstStyle/>
          <a:p>
            <a:pPr algn="ctr"/>
            <a:r>
              <a:rPr lang="en-US" sz="3600" b="1" dirty="0" smtClean="0">
                <a:solidFill>
                  <a:srgbClr val="333399"/>
                </a:solidFill>
                <a:effectLst>
                  <a:outerShdw blurRad="50800" dist="38100" dir="2700000" algn="tl" rotWithShape="0">
                    <a:prstClr val="black">
                      <a:alpha val="40000"/>
                    </a:prstClr>
                  </a:outerShdw>
                </a:effectLst>
                <a:latin typeface="Arial" charset="0"/>
              </a:rPr>
              <a:t>then we move on to . . .</a:t>
            </a:r>
            <a:endParaRPr lang="en-US" sz="3600" b="1" dirty="0">
              <a:solidFill>
                <a:srgbClr val="333399"/>
              </a:solidFill>
              <a:effectLst>
                <a:outerShdw blurRad="50800" dist="38100" dir="2700000" algn="tl" rotWithShape="0">
                  <a:prstClr val="black">
                    <a:alpha val="40000"/>
                  </a:prstClr>
                </a:outerShdw>
              </a:effectLst>
              <a:latin typeface="Arial" charset="0"/>
            </a:endParaRPr>
          </a:p>
        </p:txBody>
      </p:sp>
      <p:pic>
        <p:nvPicPr>
          <p:cNvPr id="1030" name="Picture 6" descr="Map of Meso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2" y="1905383"/>
            <a:ext cx="3576638" cy="248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59573"/>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08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8" name="Text Box 2"/>
          <p:cNvSpPr txBox="1">
            <a:spLocks noChangeArrowheads="1"/>
          </p:cNvSpPr>
          <p:nvPr/>
        </p:nvSpPr>
        <p:spPr bwMode="auto">
          <a:xfrm>
            <a:off x="769253" y="822795"/>
            <a:ext cx="7721600" cy="1754326"/>
          </a:xfrm>
          <a:prstGeom prst="rect">
            <a:avLst/>
          </a:prstGeom>
          <a:solidFill>
            <a:schemeClr val="bg1"/>
          </a:solidFill>
          <a:ln w="9525">
            <a:noFill/>
            <a:miter lim="800000"/>
            <a:headEnd/>
            <a:tailEnd/>
          </a:ln>
        </p:spPr>
        <p:txBody>
          <a:bodyPr wrap="square">
            <a:spAutoFit/>
          </a:bodyPr>
          <a:lstStyle/>
          <a:p>
            <a:pPr algn="ctr"/>
            <a:r>
              <a:rPr lang="en-US" sz="4000" b="1" dirty="0" smtClean="0">
                <a:solidFill>
                  <a:srgbClr val="333399"/>
                </a:solidFill>
                <a:effectLst>
                  <a:outerShdw blurRad="50800" dist="38100" dir="2700000" algn="tl" rotWithShape="0">
                    <a:prstClr val="black">
                      <a:alpha val="40000"/>
                    </a:prstClr>
                  </a:outerShdw>
                </a:effectLst>
                <a:latin typeface="Arial" charset="0"/>
              </a:rPr>
              <a:t>on our </a:t>
            </a:r>
            <a:r>
              <a:rPr lang="en-US" sz="4000" b="1" dirty="0" smtClean="0">
                <a:solidFill>
                  <a:srgbClr val="333399"/>
                </a:solidFill>
                <a:effectLst>
                  <a:outerShdw blurRad="50800" dist="38100" dir="2700000" algn="tl" rotWithShape="0">
                    <a:prstClr val="black">
                      <a:alpha val="40000"/>
                    </a:prstClr>
                  </a:outerShdw>
                </a:effectLst>
                <a:latin typeface="Arial" charset="0"/>
              </a:rPr>
              <a:t>second “field trip” . . </a:t>
            </a:r>
            <a:r>
              <a:rPr lang="en-US" sz="4000" b="1" dirty="0" smtClean="0">
                <a:solidFill>
                  <a:srgbClr val="333399"/>
                </a:solidFill>
                <a:effectLst>
                  <a:outerShdw blurRad="50800" dist="38100" dir="2700000" algn="tl" rotWithShape="0">
                    <a:prstClr val="black">
                      <a:alpha val="40000"/>
                    </a:prstClr>
                  </a:outerShdw>
                </a:effectLst>
                <a:latin typeface="Arial" charset="0"/>
              </a:rPr>
              <a:t>.</a:t>
            </a:r>
            <a:br>
              <a:rPr lang="en-US" sz="4000" b="1" dirty="0" smtClean="0">
                <a:solidFill>
                  <a:srgbClr val="333399"/>
                </a:solidFill>
                <a:effectLst>
                  <a:outerShdw blurRad="50800" dist="38100" dir="2700000" algn="tl" rotWithShape="0">
                    <a:prstClr val="black">
                      <a:alpha val="40000"/>
                    </a:prstClr>
                  </a:outerShdw>
                </a:effectLst>
                <a:latin typeface="Arial" charset="0"/>
              </a:rPr>
            </a:br>
            <a:r>
              <a:rPr lang="en-US" sz="2400" dirty="0" smtClean="0">
                <a:solidFill>
                  <a:srgbClr val="333399"/>
                </a:solidFill>
                <a:effectLst>
                  <a:outerShdw blurRad="50800" dist="38100" dir="2700000" algn="tl" rotWithShape="0">
                    <a:prstClr val="black">
                      <a:alpha val="40000"/>
                    </a:prstClr>
                  </a:outerShdw>
                </a:effectLst>
                <a:latin typeface="Arial" charset="0"/>
              </a:rPr>
              <a:t>to visit . . .</a:t>
            </a:r>
            <a:endParaRPr lang="en-US" sz="4400" dirty="0" smtClean="0">
              <a:solidFill>
                <a:srgbClr val="333399"/>
              </a:solidFill>
              <a:effectLst>
                <a:outerShdw blurRad="50800" dist="38100" dir="2700000" algn="tl" rotWithShape="0">
                  <a:prstClr val="black">
                    <a:alpha val="40000"/>
                  </a:prstClr>
                </a:outerShdw>
              </a:effectLst>
              <a:latin typeface="Arial" charset="0"/>
            </a:endParaRPr>
          </a:p>
          <a:p>
            <a:pPr algn="ctr"/>
            <a:endParaRPr lang="en-US" sz="4400" b="1" dirty="0">
              <a:solidFill>
                <a:srgbClr val="333399"/>
              </a:solidFill>
              <a:effectLst>
                <a:outerShdw blurRad="50800" dist="38100" dir="2700000" algn="tl" rotWithShape="0">
                  <a:prstClr val="black">
                    <a:alpha val="40000"/>
                  </a:prstClr>
                </a:outerShdw>
              </a:effectLst>
              <a:latin typeface="Arial" charset="0"/>
            </a:endParaRPr>
          </a:p>
        </p:txBody>
      </p:sp>
      <p:pic>
        <p:nvPicPr>
          <p:cNvPr id="2050" name="Picture 2"/>
          <p:cNvPicPr>
            <a:picLocks noChangeAspect="1" noChangeArrowheads="1"/>
          </p:cNvPicPr>
          <p:nvPr/>
        </p:nvPicPr>
        <p:blipFill>
          <a:blip r:embed="rId2" cstate="print"/>
          <a:srcRect/>
          <a:stretch>
            <a:fillRect/>
          </a:stretch>
        </p:blipFill>
        <p:spPr bwMode="auto">
          <a:xfrm>
            <a:off x="0" y="2020886"/>
            <a:ext cx="9144000" cy="4009414"/>
          </a:xfrm>
          <a:prstGeom prst="rect">
            <a:avLst/>
          </a:prstGeom>
          <a:noFill/>
          <a:ln w="9525">
            <a:noFill/>
            <a:miter lim="800000"/>
            <a:headEnd/>
            <a:tailEnd/>
          </a:ln>
        </p:spPr>
      </p:pic>
      <p:sp>
        <p:nvSpPr>
          <p:cNvPr id="7" name="Text Box 2"/>
          <p:cNvSpPr txBox="1">
            <a:spLocks noChangeArrowheads="1"/>
          </p:cNvSpPr>
          <p:nvPr/>
        </p:nvSpPr>
        <p:spPr bwMode="auto">
          <a:xfrm>
            <a:off x="1074052" y="4894057"/>
            <a:ext cx="6975024" cy="954107"/>
          </a:xfrm>
          <a:prstGeom prst="rect">
            <a:avLst/>
          </a:prstGeom>
          <a:noFill/>
          <a:ln w="9525">
            <a:noFill/>
            <a:miter lim="800000"/>
            <a:headEnd/>
            <a:tailEnd/>
          </a:ln>
        </p:spPr>
        <p:txBody>
          <a:bodyPr wrap="square">
            <a:spAutoFit/>
          </a:bodyPr>
          <a:lstStyle/>
          <a:p>
            <a:pPr algn="ctr"/>
            <a:r>
              <a:rPr lang="en-US" sz="2800" b="1" dirty="0" err="1" smtClean="0">
                <a:solidFill>
                  <a:srgbClr val="FFFFFF"/>
                </a:solidFill>
                <a:effectLst>
                  <a:outerShdw blurRad="50800" dist="38100" dir="2700000" algn="tl" rotWithShape="0">
                    <a:prstClr val="black">
                      <a:alpha val="40000"/>
                    </a:prstClr>
                  </a:outerShdw>
                </a:effectLst>
                <a:latin typeface="Arial" charset="0"/>
              </a:rPr>
              <a:t>Tikál</a:t>
            </a:r>
            <a:r>
              <a:rPr lang="en-US" sz="2800" b="1" dirty="0" smtClean="0">
                <a:solidFill>
                  <a:srgbClr val="FFFFFF"/>
                </a:solidFill>
                <a:effectLst>
                  <a:outerShdw blurRad="50800" dist="38100" dir="2700000" algn="tl" rotWithShape="0">
                    <a:prstClr val="black">
                      <a:alpha val="40000"/>
                    </a:prstClr>
                  </a:outerShdw>
                </a:effectLst>
                <a:latin typeface="Arial" charset="0"/>
              </a:rPr>
              <a:t> and Seven Other Ancient Mesoamerican Sites</a:t>
            </a:r>
            <a:endParaRPr lang="en-US" sz="2800" b="1" dirty="0">
              <a:solidFill>
                <a:srgbClr val="FFFFFF"/>
              </a:solidFill>
              <a:effectLst>
                <a:outerShdw blurRad="50800" dist="38100" dir="2700000" algn="tl" rotWithShape="0">
                  <a:prstClr val="black">
                    <a:alpha val="40000"/>
                  </a:prstClr>
                </a:outerShdw>
              </a:effectLst>
              <a:latin typeface="Arial" charset="0"/>
            </a:endParaRPr>
          </a:p>
        </p:txBody>
      </p:sp>
    </p:spTree>
    <p:extLst>
      <p:ext uri="{BB962C8B-B14F-4D97-AF65-F5344CB8AC3E}">
        <p14:creationId xmlns:p14="http://schemas.microsoft.com/office/powerpoint/2010/main" val="2949946345"/>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08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471" y="859816"/>
            <a:ext cx="3397956" cy="593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711200" y="358654"/>
            <a:ext cx="7721600" cy="646331"/>
          </a:xfrm>
          <a:prstGeom prst="rect">
            <a:avLst/>
          </a:prstGeom>
          <a:solidFill>
            <a:schemeClr val="bg1"/>
          </a:solidFill>
          <a:ln w="9525">
            <a:noFill/>
            <a:miter lim="800000"/>
            <a:headEnd/>
            <a:tailEnd/>
          </a:ln>
        </p:spPr>
        <p:txBody>
          <a:bodyPr wrap="square">
            <a:spAutoFit/>
          </a:bodyPr>
          <a:lstStyle/>
          <a:p>
            <a:pPr algn="ctr"/>
            <a:r>
              <a:rPr lang="en-US" sz="3600" b="1" dirty="0">
                <a:solidFill>
                  <a:srgbClr val="333399"/>
                </a:solidFill>
                <a:effectLst>
                  <a:outerShdw blurRad="50800" dist="38100" dir="2700000" algn="tl" rotWithShape="0">
                    <a:prstClr val="black">
                      <a:alpha val="40000"/>
                    </a:prstClr>
                  </a:outerShdw>
                </a:effectLst>
                <a:latin typeface="Arial" charset="0"/>
              </a:rPr>
              <a:t>o</a:t>
            </a:r>
            <a:r>
              <a:rPr lang="en-US" sz="3600" b="1" dirty="0" smtClean="0">
                <a:solidFill>
                  <a:srgbClr val="333399"/>
                </a:solidFill>
                <a:effectLst>
                  <a:outerShdw blurRad="50800" dist="38100" dir="2700000" algn="tl" rotWithShape="0">
                    <a:prstClr val="black">
                      <a:alpha val="40000"/>
                    </a:prstClr>
                  </a:outerShdw>
                </a:effectLst>
                <a:latin typeface="Arial" charset="0"/>
              </a:rPr>
              <a:t>ur third “field trip” . . </a:t>
            </a:r>
            <a:r>
              <a:rPr lang="en-US" sz="3600" b="1" dirty="0" smtClean="0">
                <a:solidFill>
                  <a:srgbClr val="333399"/>
                </a:solidFill>
                <a:effectLst>
                  <a:outerShdw blurRad="50800" dist="38100" dir="2700000" algn="tl" rotWithShape="0">
                    <a:prstClr val="black">
                      <a:alpha val="40000"/>
                    </a:prstClr>
                  </a:outerShdw>
                </a:effectLst>
                <a:latin typeface="Arial" charset="0"/>
              </a:rPr>
              <a:t>.</a:t>
            </a:r>
            <a:endParaRPr lang="en-US" sz="3600" b="1" dirty="0">
              <a:solidFill>
                <a:srgbClr val="333399"/>
              </a:solidFill>
              <a:effectLst>
                <a:outerShdw blurRad="50800" dist="38100" dir="2700000" algn="tl" rotWithShape="0">
                  <a:prstClr val="black">
                    <a:alpha val="40000"/>
                  </a:prstClr>
                </a:outerShdw>
              </a:effectLst>
              <a:latin typeface="Arial" charset="0"/>
            </a:endParaRPr>
          </a:p>
        </p:txBody>
      </p:sp>
      <p:sp>
        <p:nvSpPr>
          <p:cNvPr id="4" name="Rectangle 3"/>
          <p:cNvSpPr/>
          <p:nvPr/>
        </p:nvSpPr>
        <p:spPr>
          <a:xfrm>
            <a:off x="3817589" y="5827868"/>
            <a:ext cx="1505540" cy="584775"/>
          </a:xfrm>
          <a:prstGeom prst="rect">
            <a:avLst/>
          </a:prstGeom>
        </p:spPr>
        <p:txBody>
          <a:bodyPr wrap="none">
            <a:spAutoFit/>
          </a:bodyPr>
          <a:lstStyle/>
          <a:p>
            <a:r>
              <a:rPr lang="en-US" sz="3200" b="1" dirty="0" smtClean="0">
                <a:solidFill>
                  <a:schemeClr val="bg1"/>
                </a:solidFill>
              </a:rPr>
              <a:t>Aztecs</a:t>
            </a:r>
            <a:endParaRPr lang="en-US" sz="5400" b="1" dirty="0">
              <a:solidFill>
                <a:schemeClr val="bg1"/>
              </a:solidFill>
            </a:endParaRPr>
          </a:p>
        </p:txBody>
      </p:sp>
    </p:spTree>
    <p:extLst>
      <p:ext uri="{BB962C8B-B14F-4D97-AF65-F5344CB8AC3E}">
        <p14:creationId xmlns:p14="http://schemas.microsoft.com/office/powerpoint/2010/main" val="2436229853"/>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2219325" y="6526213"/>
            <a:ext cx="4672013" cy="276225"/>
          </a:xfrm>
          <a:prstGeom prst="rect">
            <a:avLst/>
          </a:prstGeom>
          <a:noFill/>
          <a:ln w="9525">
            <a:noFill/>
            <a:miter lim="800000"/>
            <a:headEnd/>
            <a:tailEnd/>
          </a:ln>
        </p:spPr>
        <p:txBody>
          <a:bodyPr wrap="none">
            <a:spAutoFit/>
          </a:bodyPr>
          <a:lstStyle/>
          <a:p>
            <a:pPr eaLnBrk="0" hangingPunct="0"/>
            <a:r>
              <a:rPr kumimoji="1" lang="en-US" sz="1200">
                <a:solidFill>
                  <a:srgbClr val="FFFFFF"/>
                </a:solidFill>
                <a:hlinkClick r:id="rId2"/>
              </a:rPr>
              <a:t>www.d.umn.edu/cla/faculty/troufs/anth3618/video/Copan.html#title</a:t>
            </a:r>
            <a:endParaRPr kumimoji="1" lang="en-US" sz="1200">
              <a:solidFill>
                <a:srgbClr val="FFFFFF"/>
              </a:solidFill>
            </a:endParaRPr>
          </a:p>
        </p:txBody>
      </p:sp>
      <p:pic>
        <p:nvPicPr>
          <p:cNvPr id="139267" name="Picture 2"/>
          <p:cNvPicPr>
            <a:picLocks noChangeAspect="1" noChangeArrowheads="1"/>
          </p:cNvPicPr>
          <p:nvPr/>
        </p:nvPicPr>
        <p:blipFill>
          <a:blip r:embed="rId3"/>
          <a:srcRect/>
          <a:stretch>
            <a:fillRect/>
          </a:stretch>
        </p:blipFill>
        <p:spPr bwMode="auto">
          <a:xfrm>
            <a:off x="139491" y="1303788"/>
            <a:ext cx="8961120" cy="4603332"/>
          </a:xfrm>
          <a:prstGeom prst="rect">
            <a:avLst/>
          </a:prstGeom>
          <a:noFill/>
          <a:ln w="9525">
            <a:noFill/>
            <a:miter lim="800000"/>
            <a:headEnd/>
            <a:tailEnd/>
          </a:ln>
        </p:spPr>
      </p:pic>
      <p:sp>
        <p:nvSpPr>
          <p:cNvPr id="4" name="Text Box 2"/>
          <p:cNvSpPr txBox="1">
            <a:spLocks noChangeArrowheads="1"/>
          </p:cNvSpPr>
          <p:nvPr/>
        </p:nvSpPr>
        <p:spPr bwMode="auto">
          <a:xfrm>
            <a:off x="798291" y="3565940"/>
            <a:ext cx="7271657" cy="1323439"/>
          </a:xfrm>
          <a:prstGeom prst="rect">
            <a:avLst/>
          </a:prstGeom>
          <a:noFill/>
          <a:ln w="9525">
            <a:noFill/>
            <a:miter lim="800000"/>
            <a:headEnd/>
            <a:tailEnd/>
          </a:ln>
        </p:spPr>
        <p:txBody>
          <a:bodyPr wrap="square">
            <a:spAutoFit/>
          </a:bodyPr>
          <a:lstStyle/>
          <a:p>
            <a:pPr algn="ctr"/>
            <a:r>
              <a:rPr lang="en-US" sz="4000" b="1" dirty="0">
                <a:solidFill>
                  <a:srgbClr val="333399"/>
                </a:solidFill>
                <a:effectLst>
                  <a:glow rad="101600">
                    <a:srgbClr val="FFFFFF">
                      <a:satMod val="175000"/>
                      <a:alpha val="40000"/>
                    </a:srgbClr>
                  </a:glow>
                  <a:outerShdw blurRad="88900" dist="127000" dir="18900000" algn="bl" rotWithShape="0">
                    <a:srgbClr val="002060">
                      <a:alpha val="63000"/>
                    </a:srgbClr>
                  </a:outerShdw>
                </a:effectLst>
                <a:latin typeface="Arial" charset="0"/>
              </a:rPr>
              <a:t>a</a:t>
            </a:r>
            <a:r>
              <a:rPr lang="en-US" sz="4000" b="1" dirty="0" smtClean="0">
                <a:solidFill>
                  <a:srgbClr val="333399"/>
                </a:solidFill>
                <a:effectLst>
                  <a:glow rad="101600">
                    <a:srgbClr val="FFFFFF">
                      <a:satMod val="175000"/>
                      <a:alpha val="40000"/>
                    </a:srgbClr>
                  </a:glow>
                  <a:outerShdw blurRad="88900" dist="127000" dir="18900000" algn="bl" rotWithShape="0">
                    <a:srgbClr val="002060">
                      <a:alpha val="63000"/>
                    </a:srgbClr>
                  </a:outerShdw>
                </a:effectLst>
                <a:latin typeface="Arial" charset="0"/>
              </a:rPr>
              <a:t>nd from there</a:t>
            </a:r>
          </a:p>
          <a:p>
            <a:pPr algn="ctr"/>
            <a:r>
              <a:rPr lang="en-US" sz="4000" b="1" dirty="0">
                <a:solidFill>
                  <a:srgbClr val="333399"/>
                </a:solidFill>
                <a:effectLst>
                  <a:glow rad="101600">
                    <a:srgbClr val="FFFFFF">
                      <a:satMod val="175000"/>
                      <a:alpha val="40000"/>
                    </a:srgbClr>
                  </a:glow>
                  <a:outerShdw blurRad="88900" dist="127000" dir="18900000" algn="bl" rotWithShape="0">
                    <a:srgbClr val="002060">
                      <a:alpha val="63000"/>
                    </a:srgbClr>
                  </a:outerShdw>
                </a:effectLst>
                <a:latin typeface="Arial" charset="0"/>
              </a:rPr>
              <a:t>w</a:t>
            </a:r>
            <a:r>
              <a:rPr lang="en-US" sz="4000" b="1" dirty="0" smtClean="0">
                <a:solidFill>
                  <a:srgbClr val="333399"/>
                </a:solidFill>
                <a:effectLst>
                  <a:glow rad="101600">
                    <a:srgbClr val="FFFFFF">
                      <a:satMod val="175000"/>
                      <a:alpha val="40000"/>
                    </a:srgbClr>
                  </a:glow>
                  <a:outerShdw blurRad="88900" dist="127000" dir="18900000" algn="bl" rotWithShape="0">
                    <a:srgbClr val="002060">
                      <a:alpha val="63000"/>
                    </a:srgbClr>
                  </a:outerShdw>
                </a:effectLst>
                <a:latin typeface="Arial" charset="0"/>
              </a:rPr>
              <a:t>e’ll explore most of . . .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FFD700"/>
        </a:solidFill>
        <a:effectLst/>
      </p:bgPr>
    </p:bg>
    <p:spTree>
      <p:nvGrpSpPr>
        <p:cNvPr id="1" name=""/>
        <p:cNvGrpSpPr/>
        <p:nvPr/>
      </p:nvGrpSpPr>
      <p:grpSpPr>
        <a:xfrm>
          <a:off x="0" y="0"/>
          <a:ext cx="0" cy="0"/>
          <a:chOff x="0" y="0"/>
          <a:chExt cx="0" cy="0"/>
        </a:xfrm>
      </p:grpSpPr>
      <p:sp>
        <p:nvSpPr>
          <p:cNvPr id="530434" name="Rectangle 2"/>
          <p:cNvSpPr txBox="1">
            <a:spLocks noChangeArrowheads="1"/>
          </p:cNvSpPr>
          <p:nvPr/>
        </p:nvSpPr>
        <p:spPr bwMode="auto">
          <a:xfrm>
            <a:off x="457200" y="1411517"/>
            <a:ext cx="8229600" cy="4931230"/>
          </a:xfrm>
          <a:prstGeom prst="rect">
            <a:avLst/>
          </a:prstGeom>
          <a:noFill/>
          <a:ln w="9525">
            <a:noFill/>
            <a:miter lim="800000"/>
            <a:headEnd/>
            <a:tailEnd/>
          </a:ln>
        </p:spPr>
        <p:txBody>
          <a:bodyPr anchor="ctr"/>
          <a:lstStyle/>
          <a:p>
            <a:pPr algn="ctr"/>
            <a:r>
              <a:rPr lang="en-US" sz="3200" b="1" dirty="0">
                <a:solidFill>
                  <a:srgbClr val="800000"/>
                </a:solidFill>
              </a:rPr>
              <a:t>Anthropology graduates, reflecting back on their time with us at UMD, suggested </a:t>
            </a:r>
            <a:r>
              <a:rPr lang="en-US" sz="3200" b="1" dirty="0" smtClean="0">
                <a:solidFill>
                  <a:srgbClr val="800000"/>
                </a:solidFill>
              </a:rPr>
              <a:t>in our surveys that </a:t>
            </a:r>
            <a:r>
              <a:rPr lang="en-US" sz="3200" b="1" dirty="0">
                <a:solidFill>
                  <a:srgbClr val="800000"/>
                </a:solidFill>
              </a:rPr>
              <a:t>it would be a good idea to tie the individual courses in the </a:t>
            </a:r>
            <a:r>
              <a:rPr lang="en-US" sz="3200" b="1" dirty="0" smtClean="0">
                <a:solidFill>
                  <a:srgbClr val="800000"/>
                </a:solidFill>
              </a:rPr>
              <a:t>Anthropology curriculum </a:t>
            </a:r>
            <a:r>
              <a:rPr lang="en-US" sz="3200" b="1" dirty="0">
                <a:solidFill>
                  <a:srgbClr val="800000"/>
                </a:solidFill>
              </a:rPr>
              <a:t>together a little more. </a:t>
            </a:r>
            <a:endParaRPr lang="en-US" sz="3200" b="1" dirty="0" smtClean="0">
              <a:solidFill>
                <a:srgbClr val="800000"/>
              </a:solidFill>
            </a:endParaRPr>
          </a:p>
          <a:p>
            <a:pPr algn="ctr"/>
            <a:endParaRPr lang="en-US" sz="3200" b="1" dirty="0">
              <a:solidFill>
                <a:srgbClr val="800000"/>
              </a:solidFill>
            </a:endParaRPr>
          </a:p>
          <a:p>
            <a:pPr algn="ctr"/>
            <a:r>
              <a:rPr lang="en-US" sz="3200" b="1" dirty="0" smtClean="0">
                <a:solidFill>
                  <a:srgbClr val="800000"/>
                </a:solidFill>
              </a:rPr>
              <a:t>So </a:t>
            </a:r>
            <a:r>
              <a:rPr lang="en-US" sz="3200" b="1" dirty="0">
                <a:solidFill>
                  <a:srgbClr val="800000"/>
                </a:solidFill>
              </a:rPr>
              <a:t>that’s what we’re going to do </a:t>
            </a:r>
            <a:r>
              <a:rPr lang="en-US" sz="3200" b="1" dirty="0" smtClean="0">
                <a:solidFill>
                  <a:srgbClr val="800000"/>
                </a:solidFill>
              </a:rPr>
              <a:t>. . .</a:t>
            </a:r>
            <a:endParaRPr lang="en-US" sz="3200" b="1" dirty="0">
              <a:solidFill>
                <a:srgbClr val="800000"/>
              </a:solidFill>
            </a:endParaRPr>
          </a:p>
        </p:txBody>
      </p:sp>
    </p:spTree>
    <p:extLst>
      <p:ext uri="{BB962C8B-B14F-4D97-AF65-F5344CB8AC3E}">
        <p14:creationId xmlns:p14="http://schemas.microsoft.com/office/powerpoint/2010/main" val="201265189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2436813" y="6526249"/>
            <a:ext cx="4273478" cy="276999"/>
          </a:xfrm>
          <a:prstGeom prst="rect">
            <a:avLst/>
          </a:prstGeom>
          <a:noFill/>
          <a:ln w="9525">
            <a:noFill/>
            <a:miter lim="800000"/>
            <a:headEnd/>
            <a:tailEnd/>
          </a:ln>
        </p:spPr>
        <p:txBody>
          <a:bodyPr wrap="none">
            <a:spAutoFit/>
          </a:bodyPr>
          <a:lstStyle/>
          <a:p>
            <a:pPr eaLnBrk="0" hangingPunct="0"/>
            <a:r>
              <a:rPr kumimoji="1" lang="en-US" sz="1200">
                <a:solidFill>
                  <a:srgbClr val="FFFFFF"/>
                </a:solidFill>
                <a:hlinkClick r:id="rId2"/>
              </a:rPr>
              <a:t>www.d.umn.edu/cla/faculty/troufs/anth3618/matext.html#title</a:t>
            </a:r>
            <a:endParaRPr kumimoji="1" lang="en-US" sz="1200">
              <a:solidFill>
                <a:srgbClr val="FFFFFF"/>
              </a:solidFill>
            </a:endParaRPr>
          </a:p>
        </p:txBody>
      </p:sp>
      <p:sp>
        <p:nvSpPr>
          <p:cNvPr id="5" name="Rectangle 2"/>
          <p:cNvSpPr txBox="1">
            <a:spLocks noChangeArrowheads="1"/>
          </p:cNvSpPr>
          <p:nvPr/>
        </p:nvSpPr>
        <p:spPr bwMode="auto">
          <a:xfrm>
            <a:off x="457200" y="391215"/>
            <a:ext cx="8229600" cy="1143000"/>
          </a:xfrm>
          <a:prstGeom prst="rect">
            <a:avLst/>
          </a:prstGeom>
          <a:noFill/>
          <a:ln w="9525">
            <a:noFill/>
            <a:miter lim="800000"/>
            <a:headEnd/>
            <a:tailEnd/>
          </a:ln>
        </p:spPr>
        <p:txBody>
          <a:bodyPr anchor="ctr"/>
          <a:lstStyle/>
          <a:p>
            <a:pPr algn="ctr"/>
            <a:r>
              <a:rPr lang="en-US" sz="2400" dirty="0">
                <a:solidFill>
                  <a:srgbClr val="FFFFFF"/>
                </a:solidFill>
              </a:rPr>
              <a:t>f</a:t>
            </a:r>
            <a:r>
              <a:rPr lang="en-US" sz="2400" dirty="0" smtClean="0">
                <a:solidFill>
                  <a:srgbClr val="FFFFFF"/>
                </a:solidFill>
              </a:rPr>
              <a:t>or e.g., </a:t>
            </a:r>
            <a:endParaRPr lang="en-US" sz="2400" dirty="0">
              <a:solidFill>
                <a:srgbClr val="FFFFFF"/>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95425"/>
            <a:ext cx="8498638"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7"/>
          <p:cNvSpPr txBox="1">
            <a:spLocks noChangeArrowheads="1"/>
          </p:cNvSpPr>
          <p:nvPr/>
        </p:nvSpPr>
        <p:spPr bwMode="auto">
          <a:xfrm>
            <a:off x="3831239" y="2343600"/>
            <a:ext cx="3783088" cy="4031873"/>
          </a:xfrm>
          <a:prstGeom prst="rect">
            <a:avLst/>
          </a:prstGeom>
          <a:solidFill>
            <a:schemeClr val="bg1"/>
          </a:solidFill>
          <a:ln w="76200">
            <a:solidFill>
              <a:srgbClr val="FFD961"/>
            </a:solidFill>
            <a:miter lim="800000"/>
            <a:headEnd/>
            <a:tailEnd/>
          </a:ln>
        </p:spPr>
        <p:txBody>
          <a:bodyPr wrap="none" lIns="228600" tIns="228600" rIns="228600" bIns="228600">
            <a:spAutoFit/>
          </a:bodyPr>
          <a:lstStyle/>
          <a:p>
            <a:pPr algn="ctr" eaLnBrk="0" hangingPunct="0"/>
            <a:r>
              <a:rPr kumimoji="1" lang="en-US" sz="2800" b="1" dirty="0">
                <a:solidFill>
                  <a:srgbClr val="000000"/>
                </a:solidFill>
                <a:latin typeface="Arial" charset="0"/>
              </a:rPr>
              <a:t>b</a:t>
            </a:r>
            <a:r>
              <a:rPr kumimoji="1" lang="en-US" sz="2800" b="1" dirty="0" smtClean="0">
                <a:solidFill>
                  <a:srgbClr val="000000"/>
                </a:solidFill>
                <a:latin typeface="Arial" charset="0"/>
              </a:rPr>
              <a:t>ut “Mexico”</a:t>
            </a:r>
          </a:p>
          <a:p>
            <a:pPr algn="ctr" eaLnBrk="0" hangingPunct="0"/>
            <a:r>
              <a:rPr kumimoji="1" lang="en-US" b="1" dirty="0" smtClean="0">
                <a:solidFill>
                  <a:srgbClr val="000000"/>
                </a:solidFill>
                <a:latin typeface="Arial" charset="0"/>
              </a:rPr>
              <a:t>includes </a:t>
            </a:r>
            <a:r>
              <a:rPr kumimoji="1" lang="en-US" sz="2800" b="1" i="1" dirty="0" smtClean="0">
                <a:solidFill>
                  <a:srgbClr val="000000"/>
                </a:solidFill>
                <a:latin typeface="Arial" charset="0"/>
              </a:rPr>
              <a:t>many</a:t>
            </a:r>
            <a:r>
              <a:rPr kumimoji="1" lang="en-US" sz="2800" b="1" dirty="0" smtClean="0">
                <a:solidFill>
                  <a:srgbClr val="000000"/>
                </a:solidFill>
                <a:latin typeface="Arial" charset="0"/>
              </a:rPr>
              <a:t> </a:t>
            </a:r>
            <a:r>
              <a:rPr kumimoji="1" lang="en-US" b="1" dirty="0" smtClean="0">
                <a:solidFill>
                  <a:srgbClr val="000000"/>
                </a:solidFill>
                <a:latin typeface="Arial" charset="0"/>
              </a:rPr>
              <a:t>cultures . . .</a:t>
            </a:r>
          </a:p>
          <a:p>
            <a:pPr algn="ctr" eaLnBrk="0" hangingPunct="0"/>
            <a:r>
              <a:rPr kumimoji="1" lang="en-US" sz="2000" b="1" dirty="0" smtClean="0">
                <a:solidFill>
                  <a:srgbClr val="000000"/>
                </a:solidFill>
                <a:latin typeface="Arial" charset="0"/>
              </a:rPr>
              <a:t>Aztec</a:t>
            </a:r>
          </a:p>
          <a:p>
            <a:pPr algn="ctr" eaLnBrk="0" hangingPunct="0"/>
            <a:r>
              <a:rPr kumimoji="1" lang="en-US" sz="2000" b="1" dirty="0" smtClean="0">
                <a:solidFill>
                  <a:srgbClr val="000000"/>
                </a:solidFill>
                <a:latin typeface="Arial" charset="0"/>
              </a:rPr>
              <a:t>Toltec</a:t>
            </a:r>
          </a:p>
          <a:p>
            <a:pPr algn="ctr" eaLnBrk="0" hangingPunct="0"/>
            <a:r>
              <a:rPr kumimoji="1" lang="en-US" sz="2000" b="1" dirty="0" err="1" smtClean="0">
                <a:solidFill>
                  <a:srgbClr val="000000"/>
                </a:solidFill>
                <a:latin typeface="Arial" charset="0"/>
              </a:rPr>
              <a:t>Mixtec</a:t>
            </a:r>
            <a:endParaRPr kumimoji="1" lang="en-US" sz="2000" b="1" dirty="0" smtClean="0">
              <a:solidFill>
                <a:srgbClr val="000000"/>
              </a:solidFill>
              <a:latin typeface="Arial" charset="0"/>
            </a:endParaRPr>
          </a:p>
          <a:p>
            <a:pPr algn="ctr" eaLnBrk="0" hangingPunct="0"/>
            <a:r>
              <a:rPr kumimoji="1" lang="en-US" sz="2000" b="1" dirty="0" err="1" smtClean="0">
                <a:solidFill>
                  <a:srgbClr val="000000"/>
                </a:solidFill>
                <a:latin typeface="Arial" charset="0"/>
              </a:rPr>
              <a:t>Totonac</a:t>
            </a:r>
            <a:endParaRPr kumimoji="1" lang="en-US" sz="2000" b="1" dirty="0" smtClean="0">
              <a:solidFill>
                <a:srgbClr val="000000"/>
              </a:solidFill>
              <a:latin typeface="Arial" charset="0"/>
            </a:endParaRPr>
          </a:p>
          <a:p>
            <a:pPr algn="ctr" eaLnBrk="0" hangingPunct="0"/>
            <a:r>
              <a:rPr kumimoji="1" lang="en-US" sz="2000" b="1" dirty="0" err="1" smtClean="0">
                <a:solidFill>
                  <a:srgbClr val="000000"/>
                </a:solidFill>
                <a:latin typeface="Arial" charset="0"/>
              </a:rPr>
              <a:t>Tarascan</a:t>
            </a:r>
            <a:endParaRPr kumimoji="1" lang="en-US" sz="2000" b="1" dirty="0" smtClean="0">
              <a:solidFill>
                <a:srgbClr val="000000"/>
              </a:solidFill>
              <a:latin typeface="Arial" charset="0"/>
            </a:endParaRPr>
          </a:p>
          <a:p>
            <a:pPr algn="ctr" eaLnBrk="0" hangingPunct="0"/>
            <a:r>
              <a:rPr kumimoji="1" lang="en-US" sz="2000" b="1" dirty="0" err="1" smtClean="0">
                <a:solidFill>
                  <a:srgbClr val="000000"/>
                </a:solidFill>
                <a:latin typeface="Arial" charset="0"/>
              </a:rPr>
              <a:t>Zapotec</a:t>
            </a:r>
            <a:endParaRPr kumimoji="1" lang="en-US" sz="2000" b="1" dirty="0" smtClean="0">
              <a:solidFill>
                <a:srgbClr val="000000"/>
              </a:solidFill>
              <a:latin typeface="Arial" charset="0"/>
            </a:endParaRPr>
          </a:p>
          <a:p>
            <a:pPr algn="ctr" eaLnBrk="0" hangingPunct="0"/>
            <a:r>
              <a:rPr kumimoji="1" lang="en-US" sz="2000" b="1" dirty="0" smtClean="0">
                <a:solidFill>
                  <a:srgbClr val="000000"/>
                </a:solidFill>
                <a:latin typeface="Arial" charset="0"/>
              </a:rPr>
              <a:t>Olmec</a:t>
            </a:r>
          </a:p>
          <a:p>
            <a:pPr algn="ctr" eaLnBrk="0" hangingPunct="0"/>
            <a:r>
              <a:rPr kumimoji="1" lang="en-US" sz="2000" b="1" dirty="0" smtClean="0">
                <a:solidFill>
                  <a:srgbClr val="000000"/>
                </a:solidFill>
                <a:latin typeface="Arial" charset="0"/>
              </a:rPr>
              <a:t>Yaqui</a:t>
            </a:r>
          </a:p>
          <a:p>
            <a:pPr algn="ctr" eaLnBrk="0" hangingPunct="0"/>
            <a:r>
              <a:rPr kumimoji="1" lang="en-US" sz="1600" dirty="0" smtClean="0">
                <a:solidFill>
                  <a:srgbClr val="000000"/>
                </a:solidFill>
                <a:latin typeface="Arial" charset="0"/>
              </a:rPr>
              <a:t>and others</a:t>
            </a:r>
          </a:p>
        </p:txBody>
      </p:sp>
    </p:spTree>
    <p:extLst>
      <p:ext uri="{BB962C8B-B14F-4D97-AF65-F5344CB8AC3E}">
        <p14:creationId xmlns:p14="http://schemas.microsoft.com/office/powerpoint/2010/main" val="3724860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2436813" y="6526249"/>
            <a:ext cx="4273478" cy="276999"/>
          </a:xfrm>
          <a:prstGeom prst="rect">
            <a:avLst/>
          </a:prstGeom>
          <a:noFill/>
          <a:ln w="9525">
            <a:noFill/>
            <a:miter lim="800000"/>
            <a:headEnd/>
            <a:tailEnd/>
          </a:ln>
        </p:spPr>
        <p:txBody>
          <a:bodyPr wrap="none">
            <a:spAutoFit/>
          </a:bodyPr>
          <a:lstStyle/>
          <a:p>
            <a:pPr eaLnBrk="0" hangingPunct="0"/>
            <a:r>
              <a:rPr kumimoji="1" lang="en-US" sz="1200">
                <a:solidFill>
                  <a:srgbClr val="FFFFFF"/>
                </a:solidFill>
                <a:hlinkClick r:id="rId2"/>
              </a:rPr>
              <a:t>www.d.umn.edu/cla/faculty/troufs/anth3618/matext.html#title</a:t>
            </a:r>
            <a:endParaRPr kumimoji="1" lang="en-US" sz="1200">
              <a:solidFill>
                <a:srgbClr val="FFFFFF"/>
              </a:solidFill>
            </a:endParaRPr>
          </a:p>
        </p:txBody>
      </p:sp>
      <p:sp>
        <p:nvSpPr>
          <p:cNvPr id="5" name="Rectangle 2"/>
          <p:cNvSpPr txBox="1">
            <a:spLocks noChangeArrowheads="1"/>
          </p:cNvSpPr>
          <p:nvPr/>
        </p:nvSpPr>
        <p:spPr bwMode="auto">
          <a:xfrm>
            <a:off x="457200" y="391215"/>
            <a:ext cx="8229600" cy="1143000"/>
          </a:xfrm>
          <a:prstGeom prst="rect">
            <a:avLst/>
          </a:prstGeom>
          <a:noFill/>
          <a:ln w="9525">
            <a:noFill/>
            <a:miter lim="800000"/>
            <a:headEnd/>
            <a:tailEnd/>
          </a:ln>
        </p:spPr>
        <p:txBody>
          <a:bodyPr anchor="ctr"/>
          <a:lstStyle/>
          <a:p>
            <a:pPr algn="ctr"/>
            <a:r>
              <a:rPr lang="en-US" sz="2400" dirty="0">
                <a:solidFill>
                  <a:srgbClr val="FFFFFF"/>
                </a:solidFill>
              </a:rPr>
              <a:t>f</a:t>
            </a:r>
            <a:r>
              <a:rPr lang="en-US" sz="2400" dirty="0" smtClean="0">
                <a:solidFill>
                  <a:srgbClr val="FFFFFF"/>
                </a:solidFill>
              </a:rPr>
              <a:t>or e.g., </a:t>
            </a:r>
            <a:endParaRPr lang="en-US" sz="2400" dirty="0">
              <a:solidFill>
                <a:srgbClr val="FFFFFF"/>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95425"/>
            <a:ext cx="8498638"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7"/>
          <p:cNvSpPr txBox="1">
            <a:spLocks noChangeArrowheads="1"/>
          </p:cNvSpPr>
          <p:nvPr/>
        </p:nvSpPr>
        <p:spPr bwMode="auto">
          <a:xfrm>
            <a:off x="4003567" y="2343599"/>
            <a:ext cx="3438442" cy="3693319"/>
          </a:xfrm>
          <a:prstGeom prst="rect">
            <a:avLst/>
          </a:prstGeom>
          <a:solidFill>
            <a:schemeClr val="bg1"/>
          </a:solidFill>
          <a:ln w="76200">
            <a:solidFill>
              <a:srgbClr val="FFD961"/>
            </a:solidFill>
            <a:miter lim="800000"/>
            <a:headEnd/>
            <a:tailEnd/>
          </a:ln>
        </p:spPr>
        <p:txBody>
          <a:bodyPr wrap="none" lIns="228600" tIns="228600" rIns="228600" bIns="228600">
            <a:spAutoFit/>
          </a:bodyPr>
          <a:lstStyle/>
          <a:p>
            <a:pPr algn="ctr" eaLnBrk="0" hangingPunct="0">
              <a:lnSpc>
                <a:spcPct val="150000"/>
              </a:lnSpc>
            </a:pPr>
            <a:r>
              <a:rPr kumimoji="1" lang="en-US" sz="2800" b="1" dirty="0" smtClean="0">
                <a:solidFill>
                  <a:srgbClr val="000000"/>
                </a:solidFill>
                <a:latin typeface="Arial" charset="0"/>
              </a:rPr>
              <a:t>more about this </a:t>
            </a:r>
          </a:p>
          <a:p>
            <a:pPr algn="ctr" eaLnBrk="0" hangingPunct="0">
              <a:lnSpc>
                <a:spcPct val="150000"/>
              </a:lnSpc>
            </a:pPr>
            <a:r>
              <a:rPr kumimoji="1" lang="en-US" sz="2800" b="1" dirty="0" smtClean="0">
                <a:solidFill>
                  <a:srgbClr val="000000"/>
                </a:solidFill>
                <a:latin typeface="Arial" charset="0"/>
              </a:rPr>
              <a:t>with </a:t>
            </a:r>
          </a:p>
          <a:p>
            <a:pPr algn="ctr" eaLnBrk="0" hangingPunct="0">
              <a:lnSpc>
                <a:spcPct val="150000"/>
              </a:lnSpc>
            </a:pPr>
            <a:r>
              <a:rPr kumimoji="1" lang="en-US" sz="2800" b="1" dirty="0" smtClean="0">
                <a:solidFill>
                  <a:srgbClr val="000000"/>
                </a:solidFill>
                <a:latin typeface="Arial" charset="0"/>
              </a:rPr>
              <a:t>“local cultures”</a:t>
            </a:r>
            <a:br>
              <a:rPr kumimoji="1" lang="en-US" sz="2800" b="1" dirty="0" smtClean="0">
                <a:solidFill>
                  <a:srgbClr val="000000"/>
                </a:solidFill>
                <a:latin typeface="Arial" charset="0"/>
              </a:rPr>
            </a:br>
            <a:r>
              <a:rPr kumimoji="1" lang="en-US" sz="2800" b="1" dirty="0" smtClean="0">
                <a:solidFill>
                  <a:srgbClr val="000000"/>
                </a:solidFill>
                <a:latin typeface="Arial" charset="0"/>
              </a:rPr>
              <a:t>(“</a:t>
            </a:r>
            <a:r>
              <a:rPr kumimoji="1" lang="en-US" sz="2800" b="1" dirty="0" err="1" smtClean="0">
                <a:solidFill>
                  <a:srgbClr val="000000"/>
                </a:solidFill>
                <a:latin typeface="Arial" charset="0"/>
              </a:rPr>
              <a:t>microcultures</a:t>
            </a:r>
            <a:r>
              <a:rPr kumimoji="1" lang="en-US" sz="2800" b="1" dirty="0" smtClean="0">
                <a:solidFill>
                  <a:srgbClr val="000000"/>
                </a:solidFill>
                <a:latin typeface="Arial" charset="0"/>
              </a:rPr>
              <a:t>”)</a:t>
            </a:r>
          </a:p>
          <a:p>
            <a:pPr algn="ctr" eaLnBrk="0" hangingPunct="0">
              <a:lnSpc>
                <a:spcPct val="150000"/>
              </a:lnSpc>
            </a:pPr>
            <a:r>
              <a:rPr kumimoji="1" lang="en-US" sz="2800" b="1" dirty="0" smtClean="0">
                <a:solidFill>
                  <a:srgbClr val="000000"/>
                </a:solidFill>
                <a:latin typeface="Arial" charset="0"/>
              </a:rPr>
              <a:t>below</a:t>
            </a:r>
            <a:endParaRPr kumimoji="1" lang="en-US" sz="1600" dirty="0" smtClean="0">
              <a:solidFill>
                <a:srgbClr val="000000"/>
              </a:solidFill>
              <a:latin typeface="Arial" charset="0"/>
            </a:endParaRPr>
          </a:p>
        </p:txBody>
      </p:sp>
    </p:spTree>
    <p:extLst>
      <p:ext uri="{BB962C8B-B14F-4D97-AF65-F5344CB8AC3E}">
        <p14:creationId xmlns:p14="http://schemas.microsoft.com/office/powerpoint/2010/main" val="1543097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2"/>
            <a:ext cx="4514850" cy="2702278"/>
          </a:xfrm>
        </p:spPr>
        <p:txBody>
          <a:bodyPr wrap="square">
            <a:spAutoFit/>
          </a:bodyPr>
          <a:lstStyle/>
          <a:p>
            <a:pPr marL="0" indent="0" eaLnBrk="1" hangingPunct="1">
              <a:tabLst>
                <a:tab pos="685800" algn="l"/>
                <a:tab pos="1200150" algn="l"/>
              </a:tabLst>
            </a:pPr>
            <a:r>
              <a:rPr lang="en-US" sz="4000" b="1" dirty="0" smtClean="0"/>
              <a:t> </a:t>
            </a:r>
            <a:r>
              <a:rPr lang="en-US" sz="4400" b="1" dirty="0" smtClean="0"/>
              <a:t>“culture</a:t>
            </a:r>
            <a:r>
              <a:rPr lang="en-US" sz="4400" b="1" dirty="0" smtClean="0">
                <a:solidFill>
                  <a:srgbClr val="FF0000"/>
                </a:solidFill>
              </a:rPr>
              <a:t>s</a:t>
            </a:r>
            <a:r>
              <a:rPr lang="en-US" sz="4400" b="1" dirty="0" smtClean="0"/>
              <a:t>”</a:t>
            </a:r>
            <a:endParaRPr lang="en-US" sz="4000" b="1" dirty="0" smtClean="0"/>
          </a:p>
          <a:p>
            <a:pPr marL="1257300" lvl="2" eaLnBrk="1" hangingPunct="1">
              <a:lnSpc>
                <a:spcPct val="200000"/>
              </a:lnSpc>
              <a:tabLst>
                <a:tab pos="685800" algn="l"/>
                <a:tab pos="1200150" algn="l"/>
              </a:tabLst>
            </a:pPr>
            <a:r>
              <a:rPr lang="en-US" sz="2800" b="1" dirty="0" smtClean="0"/>
              <a:t>are “integrated”</a:t>
            </a:r>
          </a:p>
          <a:p>
            <a:pPr marL="114300" lvl="2" indent="-114300" algn="ctr" eaLnBrk="1" hangingPunct="1">
              <a:buNone/>
            </a:pPr>
            <a:r>
              <a:rPr lang="en-US" sz="2000" b="1" dirty="0" smtClean="0"/>
              <a:t>	-- an idea that was pioneered and emphasized by the “pioneer” anthropologist Ruth Benedict</a:t>
            </a:r>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pic>
        <p:nvPicPr>
          <p:cNvPr id="6"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8" name="Rectangle 6"/>
          <p:cNvSpPr>
            <a:spLocks noChangeArrowheads="1"/>
          </p:cNvSpPr>
          <p:nvPr/>
        </p:nvSpPr>
        <p:spPr bwMode="auto">
          <a:xfrm>
            <a:off x="5624535"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rPr>
              <a:t>Ruth Fulton Benedict</a:t>
            </a:r>
            <a:r>
              <a:rPr lang="en-US" sz="1200" dirty="0">
                <a:solidFill>
                  <a:srgbClr val="000000"/>
                </a:solidFill>
              </a:rPr>
              <a:t> </a:t>
            </a:r>
          </a:p>
          <a:p>
            <a:pPr algn="ctr"/>
            <a:r>
              <a:rPr lang="en-US" sz="1200" dirty="0">
                <a:solidFill>
                  <a:srgbClr val="000000"/>
                </a:solidFill>
              </a:rPr>
              <a:t>1887-1948</a:t>
            </a:r>
          </a:p>
          <a:p>
            <a:pPr algn="ctr"/>
            <a:r>
              <a:rPr lang="en-US" sz="1200" i="1" dirty="0">
                <a:solidFill>
                  <a:srgbClr val="000000"/>
                </a:solidFill>
              </a:rPr>
              <a:t>Patterns of Culture</a:t>
            </a:r>
          </a:p>
          <a:p>
            <a:pPr algn="ctr"/>
            <a:r>
              <a:rPr lang="en-US" sz="1200" dirty="0">
                <a:solidFill>
                  <a:srgbClr val="000000"/>
                </a:solidFill>
              </a:rPr>
              <a:t>1934</a:t>
            </a:r>
          </a:p>
        </p:txBody>
      </p:sp>
    </p:spTree>
    <p:extLst>
      <p:ext uri="{BB962C8B-B14F-4D97-AF65-F5344CB8AC3E}">
        <p14:creationId xmlns:p14="http://schemas.microsoft.com/office/powerpoint/2010/main" val="289889080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7873"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207874" name="Rectangle 6"/>
          <p:cNvSpPr>
            <a:spLocks noChangeArrowheads="1"/>
          </p:cNvSpPr>
          <p:nvPr/>
        </p:nvSpPr>
        <p:spPr bwMode="auto">
          <a:xfrm>
            <a:off x="5624535"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rPr>
              <a:t>Ruth Fulton Benedict</a:t>
            </a:r>
            <a:r>
              <a:rPr lang="en-US" sz="1200" dirty="0">
                <a:solidFill>
                  <a:srgbClr val="000000"/>
                </a:solidFill>
              </a:rPr>
              <a:t> </a:t>
            </a:r>
          </a:p>
          <a:p>
            <a:pPr algn="ctr"/>
            <a:r>
              <a:rPr lang="en-US" sz="1200" dirty="0">
                <a:solidFill>
                  <a:srgbClr val="000000"/>
                </a:solidFill>
              </a:rPr>
              <a:t>1887-1948</a:t>
            </a:r>
          </a:p>
          <a:p>
            <a:pPr algn="ctr"/>
            <a:r>
              <a:rPr lang="en-US" sz="1200" i="1" dirty="0">
                <a:solidFill>
                  <a:srgbClr val="000000"/>
                </a:solidFill>
              </a:rPr>
              <a:t>Patterns of Culture</a:t>
            </a:r>
          </a:p>
          <a:p>
            <a:pPr algn="ctr"/>
            <a:r>
              <a:rPr lang="en-US" sz="1200" dirty="0">
                <a:solidFill>
                  <a:srgbClr val="000000"/>
                </a:solidFill>
              </a:rPr>
              <a:t>1934</a:t>
            </a:r>
          </a:p>
        </p:txBody>
      </p:sp>
      <p:pic>
        <p:nvPicPr>
          <p:cNvPr id="207875" name="Picture 2"/>
          <p:cNvPicPr>
            <a:picLocks noChangeAspect="1" noChangeArrowheads="1"/>
          </p:cNvPicPr>
          <p:nvPr/>
        </p:nvPicPr>
        <p:blipFill>
          <a:blip r:embed="rId3" cstate="print"/>
          <a:srcRect/>
          <a:stretch>
            <a:fillRect/>
          </a:stretch>
        </p:blipFill>
        <p:spPr bwMode="auto">
          <a:xfrm>
            <a:off x="1103089" y="687388"/>
            <a:ext cx="3784827" cy="5486400"/>
          </a:xfrm>
          <a:prstGeom prst="rect">
            <a:avLst/>
          </a:prstGeom>
          <a:noFill/>
          <a:ln w="9525">
            <a:noFill/>
            <a:miter lim="800000"/>
            <a:headEnd/>
            <a:tailEnd/>
          </a:ln>
        </p:spPr>
      </p:pic>
    </p:spTree>
    <p:extLst>
      <p:ext uri="{BB962C8B-B14F-4D97-AF65-F5344CB8AC3E}">
        <p14:creationId xmlns:p14="http://schemas.microsoft.com/office/powerpoint/2010/main" val="103528429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812800" y="2825758"/>
            <a:ext cx="7378700" cy="2733056"/>
          </a:xfrm>
        </p:spPr>
        <p:txBody>
          <a:bodyPr wrap="square">
            <a:spAutoFit/>
          </a:bodyPr>
          <a:lstStyle/>
          <a:p>
            <a:pPr marL="0" indent="0" eaLnBrk="1" hangingPunct="1">
              <a:tabLst>
                <a:tab pos="685800" algn="l"/>
                <a:tab pos="1200150" algn="l"/>
              </a:tabLst>
            </a:pPr>
            <a:r>
              <a:rPr lang="en-US" sz="4000" b="1" dirty="0" smtClean="0">
                <a:solidFill>
                  <a:schemeClr val="accent5">
                    <a:lumMod val="90000"/>
                  </a:schemeClr>
                </a:solidFill>
              </a:rPr>
              <a:t> </a:t>
            </a:r>
            <a:r>
              <a:rPr lang="en-US" sz="4400" b="1" dirty="0" smtClean="0">
                <a:solidFill>
                  <a:schemeClr val="accent5">
                    <a:lumMod val="90000"/>
                  </a:schemeClr>
                </a:solidFill>
              </a:rPr>
              <a:t>“cultures”</a:t>
            </a:r>
            <a:endParaRPr lang="en-US" sz="4000" b="1" dirty="0" smtClean="0">
              <a:solidFill>
                <a:schemeClr val="accent5">
                  <a:lumMod val="90000"/>
                </a:schemeClr>
              </a:solidFill>
            </a:endParaRPr>
          </a:p>
          <a:p>
            <a:pPr marL="1257300" lvl="2" eaLnBrk="1" hangingPunct="1">
              <a:lnSpc>
                <a:spcPct val="150000"/>
              </a:lnSpc>
              <a:tabLst>
                <a:tab pos="685800" algn="l"/>
                <a:tab pos="1200150" algn="l"/>
              </a:tabLst>
            </a:pPr>
            <a:r>
              <a:rPr lang="en-US" sz="2800" b="1" dirty="0" smtClean="0">
                <a:solidFill>
                  <a:schemeClr val="accent1"/>
                </a:solidFill>
              </a:rPr>
              <a:t>are integrated</a:t>
            </a:r>
          </a:p>
          <a:p>
            <a:pPr marL="1257300" lvl="2" eaLnBrk="1" hangingPunct="1">
              <a:spcBef>
                <a:spcPts val="0"/>
              </a:spcBef>
              <a:tabLst>
                <a:tab pos="685800" algn="l"/>
                <a:tab pos="1200150" algn="l"/>
              </a:tabLst>
            </a:pPr>
            <a:r>
              <a:rPr lang="en-US" sz="2800" b="1" dirty="0" smtClean="0">
                <a:solidFill>
                  <a:srgbClr val="000000"/>
                </a:solidFill>
              </a:rPr>
              <a:t>Interact  and change</a:t>
            </a:r>
          </a:p>
          <a:p>
            <a:pPr marL="1714500" lvl="3" eaLnBrk="1" hangingPunct="1">
              <a:spcBef>
                <a:spcPts val="0"/>
              </a:spcBef>
              <a:tabLst>
                <a:tab pos="685800" algn="l"/>
                <a:tab pos="1200150" algn="l"/>
              </a:tabLst>
            </a:pPr>
            <a:r>
              <a:rPr lang="en-US" sz="1800" b="1" dirty="0" smtClean="0">
                <a:solidFill>
                  <a:srgbClr val="000000"/>
                </a:solidFill>
              </a:rPr>
              <a:t>the idea that some cultures  </a:t>
            </a:r>
            <a:br>
              <a:rPr lang="en-US" sz="1800" b="1" dirty="0" smtClean="0">
                <a:solidFill>
                  <a:srgbClr val="000000"/>
                </a:solidFill>
              </a:rPr>
            </a:br>
            <a:r>
              <a:rPr lang="en-US" sz="1600" b="1" dirty="0" smtClean="0">
                <a:solidFill>
                  <a:srgbClr val="000000"/>
                </a:solidFill>
              </a:rPr>
              <a:t>(like “hunting and gathering” cultures, or the Amish) </a:t>
            </a:r>
            <a:r>
              <a:rPr lang="en-US" sz="1800" b="1" dirty="0" smtClean="0">
                <a:solidFill>
                  <a:srgbClr val="000000"/>
                </a:solidFill>
              </a:rPr>
              <a:t/>
            </a:r>
            <a:br>
              <a:rPr lang="en-US" sz="1800" b="1" dirty="0" smtClean="0">
                <a:solidFill>
                  <a:srgbClr val="000000"/>
                </a:solidFill>
              </a:rPr>
            </a:br>
            <a:r>
              <a:rPr lang="en-US" sz="1800" b="1" dirty="0" smtClean="0">
                <a:solidFill>
                  <a:srgbClr val="000000"/>
                </a:solidFill>
              </a:rPr>
              <a:t>do not change is not correct</a:t>
            </a:r>
          </a:p>
        </p:txBody>
      </p:sp>
      <p:sp>
        <p:nvSpPr>
          <p:cNvPr id="327682"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DAEDEF">
                    <a:lumMod val="90000"/>
                  </a:srgbClr>
                </a:solidFill>
                <a:latin typeface="Arial" charset="0"/>
              </a:rPr>
              <a:t>Main Characteristics</a:t>
            </a:r>
          </a:p>
        </p:txBody>
      </p:sp>
    </p:spTree>
    <p:extLst>
      <p:ext uri="{BB962C8B-B14F-4D97-AF65-F5344CB8AC3E}">
        <p14:creationId xmlns:p14="http://schemas.microsoft.com/office/powerpoint/2010/main" val="70567322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smtClean="0">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243965"/>
          </a:xfrm>
        </p:spPr>
        <p:txBody>
          <a:bodyPr>
            <a:spAutoFit/>
          </a:bodyPr>
          <a:lstStyle/>
          <a:p>
            <a:pPr eaLnBrk="1" hangingPunct="1">
              <a:lnSpc>
                <a:spcPct val="80000"/>
              </a:lnSpc>
              <a:tabLst>
                <a:tab pos="0" algn="l"/>
              </a:tabLst>
            </a:pPr>
            <a:r>
              <a:rPr lang="en-US" b="1" i="1" dirty="0" err="1">
                <a:solidFill>
                  <a:srgbClr val="FF1B36"/>
                </a:solidFill>
              </a:rPr>
              <a:t>m</a:t>
            </a:r>
            <a:r>
              <a:rPr lang="en-US" b="1" i="1" dirty="0" err="1" smtClean="0">
                <a:solidFill>
                  <a:srgbClr val="FF1B36"/>
                </a:solidFill>
              </a:rPr>
              <a:t>icroculture</a:t>
            </a:r>
            <a:endParaRPr lang="en-US" b="1" i="1" dirty="0" smtClean="0">
              <a:solidFill>
                <a:srgbClr val="FF1B36"/>
              </a:solidFill>
            </a:endParaRPr>
          </a:p>
          <a:p>
            <a:pPr eaLnBrk="1" hangingPunct="1">
              <a:lnSpc>
                <a:spcPct val="30000"/>
              </a:lnSpc>
              <a:tabLst>
                <a:tab pos="0" algn="l"/>
              </a:tabLst>
            </a:pPr>
            <a:endParaRPr lang="en-US" b="1" i="1" dirty="0" smtClean="0">
              <a:solidFill>
                <a:srgbClr val="FF1B36"/>
              </a:solidFill>
            </a:endParaRPr>
          </a:p>
          <a:p>
            <a:pPr lvl="1" eaLnBrk="1" hangingPunct="1">
              <a:lnSpc>
                <a:spcPct val="110000"/>
              </a:lnSpc>
              <a:tabLst>
                <a:tab pos="0" algn="l"/>
              </a:tabLst>
            </a:pPr>
            <a:r>
              <a:rPr lang="en-US" sz="2400" b="1" dirty="0" smtClean="0"/>
              <a:t>are smaller groups with distinct pattern of learned and shared behavior and thinking found within larger cultures such as ethnic groups in localized regions</a:t>
            </a:r>
          </a:p>
          <a:p>
            <a:pPr lvl="1" eaLnBrk="1" hangingPunct="1">
              <a:tabLst>
                <a:tab pos="0" algn="l"/>
              </a:tabLst>
            </a:pPr>
            <a:r>
              <a:rPr lang="en-US" sz="2400" b="1" dirty="0" smtClean="0"/>
              <a:t>some people like to think of these as </a:t>
            </a:r>
            <a:br>
              <a:rPr lang="en-US" sz="2400" b="1" dirty="0" smtClean="0"/>
            </a:br>
            <a:r>
              <a:rPr lang="en-US" sz="2400" b="1" dirty="0" smtClean="0"/>
              <a:t>“local cultures”</a:t>
            </a:r>
          </a:p>
        </p:txBody>
      </p:sp>
    </p:spTree>
    <p:extLst>
      <p:ext uri="{BB962C8B-B14F-4D97-AF65-F5344CB8AC3E}">
        <p14:creationId xmlns:p14="http://schemas.microsoft.com/office/powerpoint/2010/main" val="171801955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smtClean="0">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367076"/>
          </a:xfrm>
        </p:spPr>
        <p:txBody>
          <a:bodyPr>
            <a:spAutoFit/>
          </a:bodyPr>
          <a:lstStyle/>
          <a:p>
            <a:pPr eaLnBrk="1" hangingPunct="1">
              <a:lnSpc>
                <a:spcPct val="80000"/>
              </a:lnSpc>
              <a:tabLst>
                <a:tab pos="0" algn="l"/>
              </a:tabLst>
            </a:pPr>
            <a:r>
              <a:rPr lang="en-US" b="1" i="1" dirty="0" err="1" smtClean="0">
                <a:solidFill>
                  <a:srgbClr val="FF1B36"/>
                </a:solidFill>
              </a:rPr>
              <a:t>microculture</a:t>
            </a:r>
            <a:endParaRPr lang="en-US" b="1" i="1" dirty="0" smtClean="0">
              <a:solidFill>
                <a:srgbClr val="FF1B36"/>
              </a:solidFill>
            </a:endParaRPr>
          </a:p>
          <a:p>
            <a:pPr eaLnBrk="1" hangingPunct="1">
              <a:lnSpc>
                <a:spcPct val="30000"/>
              </a:lnSpc>
              <a:tabLst>
                <a:tab pos="0" algn="l"/>
              </a:tabLst>
            </a:pPr>
            <a:endParaRPr lang="en-US" b="1" i="1" dirty="0" smtClean="0">
              <a:solidFill>
                <a:srgbClr val="FF1B36"/>
              </a:solidFill>
            </a:endParaRPr>
          </a:p>
          <a:p>
            <a:pPr lvl="1" eaLnBrk="1" hangingPunct="1">
              <a:lnSpc>
                <a:spcPct val="110000"/>
              </a:lnSpc>
              <a:tabLst>
                <a:tab pos="0" algn="l"/>
              </a:tabLst>
            </a:pPr>
            <a:r>
              <a:rPr lang="en-US" sz="2400" b="1" dirty="0" smtClean="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smtClean="0">
                <a:solidFill>
                  <a:srgbClr val="BADDE1"/>
                </a:solidFill>
              </a:rPr>
              <a:t>some people like to think of these as </a:t>
            </a:r>
            <a:br>
              <a:rPr lang="en-US" sz="2400" b="1" dirty="0" smtClean="0">
                <a:solidFill>
                  <a:srgbClr val="BADDE1"/>
                </a:solidFill>
              </a:rPr>
            </a:br>
            <a:r>
              <a:rPr lang="en-US" sz="3200" b="1" dirty="0" smtClean="0"/>
              <a:t>“local cultures”</a:t>
            </a:r>
            <a:endParaRPr lang="en-US" sz="2400" b="1" dirty="0" smtClean="0"/>
          </a:p>
        </p:txBody>
      </p:sp>
    </p:spTree>
    <p:extLst>
      <p:ext uri="{BB962C8B-B14F-4D97-AF65-F5344CB8AC3E}">
        <p14:creationId xmlns:p14="http://schemas.microsoft.com/office/powerpoint/2010/main" val="161226080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pPr>
            <a:endParaRPr lang="en-US" sz="1000" b="1" dirty="0" smtClean="0">
              <a:solidFill>
                <a:srgbClr val="FF1B36"/>
              </a:solidFill>
              <a:latin typeface="Verdana" pitchFamily="34" charset="0"/>
            </a:endParaRPr>
          </a:p>
          <a:p>
            <a:pPr marL="566738" lvl="1" indent="-109538" eaLnBrk="1" hangingPunct="1"/>
            <a:r>
              <a:rPr lang="en-US" sz="2000" b="1" dirty="0">
                <a:latin typeface="Verdana" pitchFamily="34" charset="0"/>
              </a:rPr>
              <a:t>e.g</a:t>
            </a:r>
            <a:r>
              <a:rPr lang="en-US" sz="2000" b="1" dirty="0" smtClean="0">
                <a:latin typeface="Verdana" pitchFamily="34" charset="0"/>
              </a:rPr>
              <a:t>., Greek-Americans</a:t>
            </a:r>
            <a:endParaRPr lang="en-US" sz="2000" b="1" dirty="0">
              <a:latin typeface="Verdana" pitchFamily="34" charset="0"/>
            </a:endParaRPr>
          </a:p>
          <a:p>
            <a:pPr marL="566738" lvl="1" indent="-109538" eaLnBrk="1" hangingPunct="1"/>
            <a:r>
              <a:rPr lang="en-US" sz="2000" b="1" dirty="0" smtClean="0">
                <a:latin typeface="Verdana" pitchFamily="34" charset="0"/>
              </a:rPr>
              <a:t> e.g., </a:t>
            </a:r>
            <a:r>
              <a:rPr lang="en-US" sz="2000" b="1" i="1" dirty="0" err="1" smtClean="0">
                <a:latin typeface="Verdana" pitchFamily="34" charset="0"/>
              </a:rPr>
              <a:t>Anishinabe</a:t>
            </a:r>
            <a:r>
              <a:rPr lang="en-US" sz="2000" b="1" dirty="0" smtClean="0">
                <a:latin typeface="Verdana" pitchFamily="34" charset="0"/>
              </a:rPr>
              <a:t> (Chippewa; Ojibwa)</a:t>
            </a:r>
          </a:p>
          <a:p>
            <a:pPr marL="566738" lvl="1" indent="-109538" eaLnBrk="1" hangingPunct="1"/>
            <a:r>
              <a:rPr lang="en-US" sz="2000" b="1" dirty="0" smtClean="0">
                <a:latin typeface="Verdana" pitchFamily="34" charset="0"/>
              </a:rPr>
              <a:t> e.g., Irish “</a:t>
            </a:r>
            <a:r>
              <a:rPr lang="en-US" sz="2000" b="1" dirty="0" err="1" smtClean="0">
                <a:latin typeface="Verdana" pitchFamily="34" charset="0"/>
              </a:rPr>
              <a:t>Travellers</a:t>
            </a:r>
            <a:r>
              <a:rPr lang="en-US" sz="2000" b="1" dirty="0" smtClean="0">
                <a:latin typeface="Verdana" pitchFamily="34" charset="0"/>
              </a:rPr>
              <a:t>”</a:t>
            </a:r>
          </a:p>
          <a:p>
            <a:pPr lvl="2" indent="-163513" eaLnBrk="1" hangingPunct="1"/>
            <a:r>
              <a:rPr lang="en-US" sz="1800" b="1" dirty="0" smtClean="0">
                <a:latin typeface="Verdana" pitchFamily="34" charset="0"/>
              </a:rPr>
              <a:t>sometimes incorrectly called “Gypsies”</a:t>
            </a:r>
            <a:endParaRPr lang="en-US" sz="2000" b="1" dirty="0" smtClean="0">
              <a:latin typeface="Verdana" pitchFamily="34" charset="0"/>
            </a:endParaRPr>
          </a:p>
          <a:p>
            <a:pPr marL="739775" lvl="1" indent="-282575" eaLnBrk="1" hangingPunct="1"/>
            <a:r>
              <a:rPr lang="en-US" sz="2000" b="1" dirty="0" smtClean="0">
                <a:latin typeface="Verdana" pitchFamily="34" charset="0"/>
              </a:rPr>
              <a:t>e.g., Australian Aboriginals</a:t>
            </a:r>
          </a:p>
          <a:p>
            <a:pPr marL="739775" lvl="1" indent="-282575" eaLnBrk="1" hangingPunct="1"/>
            <a:r>
              <a:rPr lang="en-US" sz="2000" b="1" dirty="0" smtClean="0">
                <a:latin typeface="Verdana" pitchFamily="34" charset="0"/>
              </a:rPr>
              <a:t>e.g., Cajun</a:t>
            </a:r>
          </a:p>
          <a:p>
            <a:pPr marL="739775" lvl="1" indent="-282575" eaLnBrk="1" hangingPunct="1"/>
            <a:r>
              <a:rPr lang="en-US" sz="2000" b="1" dirty="0" smtClean="0">
                <a:latin typeface="Verdana" pitchFamily="34" charset="0"/>
              </a:rPr>
              <a:t>e.g., Rom (Gypsies)</a:t>
            </a:r>
          </a:p>
          <a:p>
            <a:pPr marL="739775" lvl="1" indent="-282575" eaLnBrk="1" hangingPunct="1"/>
            <a:r>
              <a:rPr lang="en-US" sz="2000" b="1" dirty="0" smtClean="0">
                <a:latin typeface="Verdana" pitchFamily="34" charset="0"/>
              </a:rPr>
              <a:t>e.g., Basques</a:t>
            </a:r>
          </a:p>
          <a:p>
            <a:pPr marL="739775" lvl="1" indent="-282575" eaLnBrk="1" hangingPunct="1"/>
            <a:r>
              <a:rPr lang="en-US" sz="2000" b="1" dirty="0" smtClean="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183773317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pPr>
            <a:endParaRPr lang="en-US" sz="1000" b="1" dirty="0" smtClean="0">
              <a:solidFill>
                <a:srgbClr val="FF1B36"/>
              </a:solidFill>
              <a:latin typeface="Verdana" pitchFamily="34" charset="0"/>
            </a:endParaRPr>
          </a:p>
          <a:p>
            <a:pPr marL="566738" lvl="1" indent="-109538" eaLnBrk="1" hangingPunct="1"/>
            <a:r>
              <a:rPr lang="en-US" sz="2000" b="1" dirty="0">
                <a:latin typeface="Verdana" pitchFamily="34" charset="0"/>
              </a:rPr>
              <a:t>e.g</a:t>
            </a:r>
            <a:r>
              <a:rPr lang="en-US" sz="2000" b="1" dirty="0" smtClean="0">
                <a:latin typeface="Verdana" pitchFamily="34" charset="0"/>
              </a:rPr>
              <a:t>., Greek-Americans</a:t>
            </a:r>
            <a:endParaRPr lang="en-US" sz="2000" b="1" dirty="0">
              <a:latin typeface="Verdana" pitchFamily="34" charset="0"/>
            </a:endParaRPr>
          </a:p>
          <a:p>
            <a:pPr marL="566738" lvl="1" indent="-109538" eaLnBrk="1" hangingPunct="1"/>
            <a:r>
              <a:rPr lang="en-US" sz="2000" b="1" dirty="0" smtClean="0">
                <a:latin typeface="Verdana" pitchFamily="34" charset="0"/>
              </a:rPr>
              <a:t> e.g., </a:t>
            </a:r>
            <a:r>
              <a:rPr lang="en-US" sz="2000" b="1" i="1" dirty="0" err="1" smtClean="0">
                <a:latin typeface="Verdana" pitchFamily="34" charset="0"/>
              </a:rPr>
              <a:t>Anishinabe</a:t>
            </a:r>
            <a:r>
              <a:rPr lang="en-US" sz="2000" b="1" dirty="0" smtClean="0">
                <a:latin typeface="Verdana" pitchFamily="34" charset="0"/>
              </a:rPr>
              <a:t> (Chippewa; Ojibwa)</a:t>
            </a:r>
          </a:p>
          <a:p>
            <a:pPr marL="566738" lvl="1" indent="-109538" eaLnBrk="1" hangingPunct="1"/>
            <a:r>
              <a:rPr lang="en-US" sz="2000" b="1" dirty="0" smtClean="0">
                <a:latin typeface="Verdana" pitchFamily="34" charset="0"/>
              </a:rPr>
              <a:t> e.g., Irish “</a:t>
            </a:r>
            <a:r>
              <a:rPr lang="en-US" sz="2000" b="1" dirty="0" err="1" smtClean="0">
                <a:latin typeface="Verdana" pitchFamily="34" charset="0"/>
              </a:rPr>
              <a:t>Travellers</a:t>
            </a:r>
            <a:r>
              <a:rPr lang="en-US" sz="2000" b="1" dirty="0" smtClean="0">
                <a:latin typeface="Verdana" pitchFamily="34" charset="0"/>
              </a:rPr>
              <a:t>”</a:t>
            </a:r>
          </a:p>
          <a:p>
            <a:pPr lvl="2" indent="-163513" eaLnBrk="1" hangingPunct="1"/>
            <a:r>
              <a:rPr lang="en-US" sz="1800" b="1" dirty="0" smtClean="0">
                <a:latin typeface="Verdana" pitchFamily="34" charset="0"/>
              </a:rPr>
              <a:t>sometimes incorrectly called “Gypsies”</a:t>
            </a:r>
            <a:endParaRPr lang="en-US" sz="2000" b="1" dirty="0" smtClean="0">
              <a:latin typeface="Verdana" pitchFamily="34" charset="0"/>
            </a:endParaRPr>
          </a:p>
          <a:p>
            <a:pPr marL="739775" lvl="1" indent="-282575" eaLnBrk="1" hangingPunct="1"/>
            <a:r>
              <a:rPr lang="en-US" sz="2000" b="1" dirty="0" smtClean="0">
                <a:latin typeface="Verdana" pitchFamily="34" charset="0"/>
              </a:rPr>
              <a:t>e.g., Australian Aboriginals</a:t>
            </a:r>
          </a:p>
          <a:p>
            <a:pPr marL="739775" lvl="1" indent="-282575" eaLnBrk="1" hangingPunct="1"/>
            <a:r>
              <a:rPr lang="en-US" sz="2000" b="1" dirty="0" smtClean="0">
                <a:latin typeface="Verdana" pitchFamily="34" charset="0"/>
              </a:rPr>
              <a:t>e.g., Cajun</a:t>
            </a:r>
          </a:p>
          <a:p>
            <a:pPr marL="739775" lvl="1" indent="-282575" eaLnBrk="1" hangingPunct="1"/>
            <a:r>
              <a:rPr lang="en-US" sz="2000" b="1" dirty="0" smtClean="0">
                <a:latin typeface="Verdana" pitchFamily="34" charset="0"/>
              </a:rPr>
              <a:t>e.g., Rom (Gypsies)</a:t>
            </a:r>
          </a:p>
          <a:p>
            <a:pPr marL="739775" lvl="1" indent="-282575" eaLnBrk="1" hangingPunct="1"/>
            <a:r>
              <a:rPr lang="en-US" sz="2000" b="1" dirty="0" smtClean="0">
                <a:latin typeface="Verdana" pitchFamily="34" charset="0"/>
              </a:rPr>
              <a:t>e.g., Basques</a:t>
            </a:r>
          </a:p>
          <a:p>
            <a:pPr marL="739775" lvl="1" indent="-282575" eaLnBrk="1" hangingPunct="1"/>
            <a:r>
              <a:rPr lang="en-US" sz="2000" b="1" dirty="0" smtClean="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a:spLocks noChangeArrowheads="1"/>
          </p:cNvSpPr>
          <p:nvPr/>
        </p:nvSpPr>
        <p:spPr bwMode="auto">
          <a:xfrm>
            <a:off x="1683930" y="4063788"/>
            <a:ext cx="5762625" cy="1938992"/>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smtClean="0">
                <a:solidFill>
                  <a:srgbClr val="000000"/>
                </a:solidFill>
              </a:rPr>
              <a:t>local groups generally strive to preserve their cultural identity</a:t>
            </a:r>
            <a:endParaRPr lang="en-US" sz="3200" b="1" dirty="0">
              <a:solidFill>
                <a:srgbClr val="000000"/>
              </a:solidFill>
            </a:endParaRPr>
          </a:p>
        </p:txBody>
      </p:sp>
    </p:spTree>
    <p:extLst>
      <p:ext uri="{BB962C8B-B14F-4D97-AF65-F5344CB8AC3E}">
        <p14:creationId xmlns:p14="http://schemas.microsoft.com/office/powerpoint/2010/main" val="268624355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000000"/>
                </a:solidFill>
              </a:rPr>
              <a:t>food</a:t>
            </a:r>
            <a:br>
              <a:rPr lang="en-US" sz="2800" b="1" dirty="0" smtClean="0">
                <a:solidFill>
                  <a:srgbClr val="000000"/>
                </a:solidFill>
              </a:rPr>
            </a:br>
            <a:r>
              <a:rPr lang="en-US" sz="2800" b="1" dirty="0" smtClean="0">
                <a:solidFill>
                  <a:srgbClr val="000000"/>
                </a:solidFill>
              </a:rPr>
              <a:t>clothing</a:t>
            </a:r>
            <a:endParaRPr lang="en-US" sz="2800" b="1" dirty="0">
              <a:solidFill>
                <a:srgbClr val="000000"/>
              </a:solidFill>
            </a:endParaRPr>
          </a:p>
          <a:p>
            <a:pPr algn="ctr"/>
            <a:r>
              <a:rPr lang="en-US" sz="2800" b="1" dirty="0" smtClean="0">
                <a:solidFill>
                  <a:srgbClr val="000000"/>
                </a:solidFill>
              </a:rPr>
              <a:t>religion</a:t>
            </a:r>
          </a:p>
          <a:p>
            <a:pPr algn="ctr"/>
            <a:r>
              <a:rPr lang="en-US" sz="2800" b="1" dirty="0" smtClean="0">
                <a:solidFill>
                  <a:srgbClr val="000000"/>
                </a:solidFill>
              </a:rPr>
              <a:t>ritual</a:t>
            </a:r>
          </a:p>
          <a:p>
            <a:pPr algn="ctr"/>
            <a:r>
              <a:rPr lang="en-US" sz="2800" b="1" dirty="0" smtClean="0">
                <a:solidFill>
                  <a:srgbClr val="000000"/>
                </a:solidFill>
              </a:rPr>
              <a:t>music, dance, and other arts</a:t>
            </a:r>
          </a:p>
          <a:p>
            <a:pPr algn="ctr"/>
            <a:r>
              <a:rPr lang="en-US" sz="2800" b="1" dirty="0" smtClean="0">
                <a:solidFill>
                  <a:srgbClr val="000000"/>
                </a:solidFill>
              </a:rPr>
              <a:t>language</a:t>
            </a:r>
          </a:p>
          <a:p>
            <a:pPr algn="ctr"/>
            <a:r>
              <a:rPr lang="en-US" sz="2800" b="1" dirty="0" smtClean="0">
                <a:solidFill>
                  <a:srgbClr val="000000"/>
                </a:solidFill>
              </a:rPr>
              <a:t>cultural symbols . . .</a:t>
            </a:r>
            <a:endParaRPr lang="en-US" sz="2800" b="1" dirty="0">
              <a:solidFill>
                <a:srgbClr val="000000"/>
              </a:solidFill>
            </a:endParaRPr>
          </a:p>
        </p:txBody>
      </p:sp>
    </p:spTree>
    <p:extLst>
      <p:ext uri="{BB962C8B-B14F-4D97-AF65-F5344CB8AC3E}">
        <p14:creationId xmlns:p14="http://schemas.microsoft.com/office/powerpoint/2010/main" val="411980484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48" y="1634222"/>
            <a:ext cx="8229600" cy="474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1104699" y="600794"/>
            <a:ext cx="6908800" cy="830997"/>
          </a:xfrm>
          <a:prstGeom prst="rect">
            <a:avLst/>
          </a:prstGeom>
          <a:noFill/>
          <a:ln w="28575">
            <a:noFill/>
            <a:miter lim="800000"/>
            <a:headEnd/>
            <a:tailEnd/>
          </a:ln>
        </p:spPr>
        <p:txBody>
          <a:bodyPr wrap="square" anchor="ctr">
            <a:spAutoFit/>
          </a:bodyPr>
          <a:lstStyle/>
          <a:p>
            <a:pPr algn="ctr" eaLnBrk="0" hangingPunct="0"/>
            <a:r>
              <a:rPr kumimoji="1" lang="en-US" sz="2400" b="1" dirty="0" smtClean="0">
                <a:solidFill>
                  <a:srgbClr val="FFFFFF"/>
                </a:solidFill>
                <a:latin typeface="Arial" charset="0"/>
              </a:rPr>
              <a:t>You’ve seen these listed in the </a:t>
            </a:r>
            <a:br>
              <a:rPr kumimoji="1" lang="en-US" sz="2400" b="1" dirty="0" smtClean="0">
                <a:solidFill>
                  <a:srgbClr val="FFFFFF"/>
                </a:solidFill>
                <a:latin typeface="Arial" charset="0"/>
              </a:rPr>
            </a:br>
            <a:r>
              <a:rPr kumimoji="1" lang="en-US" sz="2400" b="1" dirty="0" smtClean="0">
                <a:solidFill>
                  <a:srgbClr val="FFFFFF"/>
                </a:solidFill>
                <a:latin typeface="Arial" charset="0"/>
              </a:rPr>
              <a:t>Week 1 “Topics” . . . </a:t>
            </a:r>
            <a:endParaRPr kumimoji="1" lang="en-US" sz="2400" b="1" dirty="0">
              <a:solidFill>
                <a:srgbClr val="FFFFFF"/>
              </a:solidFill>
              <a:latin typeface="Arial" charset="0"/>
            </a:endParaRPr>
          </a:p>
        </p:txBody>
      </p:sp>
    </p:spTree>
    <p:extLst>
      <p:ext uri="{BB962C8B-B14F-4D97-AF65-F5344CB8AC3E}">
        <p14:creationId xmlns:p14="http://schemas.microsoft.com/office/powerpoint/2010/main" val="2702715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613571"/>
          </a:xfrm>
        </p:spPr>
        <p:txBody>
          <a:bodyPr>
            <a:spAutoFit/>
          </a:bodyPr>
          <a:lstStyle/>
          <a:p>
            <a:pPr eaLnBrk="1" hangingPunct="1"/>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 </a:t>
            </a:r>
            <a:r>
              <a:rPr lang="en-US" sz="2800" b="1" dirty="0" smtClean="0">
                <a:latin typeface="Verdana" pitchFamily="34" charset="0"/>
              </a:rPr>
              <a:t>can include ethnic groups </a:t>
            </a:r>
            <a:r>
              <a:rPr lang="en-US" sz="2800" b="1" i="1" dirty="0" smtClean="0">
                <a:solidFill>
                  <a:srgbClr val="FF1B36"/>
                </a:solidFill>
                <a:latin typeface="Verdana" pitchFamily="34" charset="0"/>
              </a:rPr>
              <a:t>within</a:t>
            </a:r>
            <a:r>
              <a:rPr lang="en-US" sz="2800" b="1" dirty="0" smtClean="0">
                <a:latin typeface="Verdana" pitchFamily="34" charset="0"/>
              </a:rPr>
              <a:t> nations</a:t>
            </a:r>
          </a:p>
          <a:p>
            <a:pPr eaLnBrk="1" hangingPunct="1">
              <a:lnSpc>
                <a:spcPct val="30000"/>
              </a:lnSpc>
            </a:pPr>
            <a:endParaRPr lang="en-US" sz="1000" b="1" dirty="0" smtClean="0">
              <a:solidFill>
                <a:srgbClr val="FF1B36"/>
              </a:solidFill>
              <a:latin typeface="Verdana" pitchFamily="34" charset="0"/>
            </a:endParaRPr>
          </a:p>
          <a:p>
            <a:pPr marL="566738" lvl="1" indent="-109538" eaLnBrk="1" hangingPunct="1"/>
            <a:r>
              <a:rPr lang="en-US" sz="3600" b="1" dirty="0">
                <a:latin typeface="Verdana" pitchFamily="34" charset="0"/>
              </a:rPr>
              <a:t>e.g</a:t>
            </a:r>
            <a:r>
              <a:rPr lang="en-US" sz="3600" b="1" dirty="0" smtClean="0">
                <a:latin typeface="Verdana" pitchFamily="34" charset="0"/>
              </a:rPr>
              <a:t>., Greek-Americans</a:t>
            </a:r>
            <a:endParaRPr lang="en-US" sz="3600" b="1" dirty="0">
              <a:latin typeface="Verdana" pitchFamily="34" charset="0"/>
            </a:endParaRPr>
          </a:p>
          <a:p>
            <a:pPr marL="566738" lvl="1" indent="-109538" eaLnBrk="1" hangingPunct="1"/>
            <a:r>
              <a:rPr lang="en-US" sz="2000" b="1" dirty="0" smtClean="0">
                <a:solidFill>
                  <a:schemeClr val="bg1">
                    <a:lumMod val="85000"/>
                  </a:schemeClr>
                </a:solidFill>
                <a:latin typeface="Verdana" pitchFamily="34" charset="0"/>
              </a:rPr>
              <a:t> e.g., </a:t>
            </a:r>
            <a:r>
              <a:rPr lang="en-US" sz="2000" b="1" i="1" dirty="0" err="1" smtClean="0">
                <a:solidFill>
                  <a:schemeClr val="bg1">
                    <a:lumMod val="85000"/>
                  </a:schemeClr>
                </a:solidFill>
                <a:latin typeface="Verdana" pitchFamily="34" charset="0"/>
              </a:rPr>
              <a:t>Anishinabe</a:t>
            </a:r>
            <a:r>
              <a:rPr lang="en-US" sz="2000" b="1" dirty="0" smtClean="0">
                <a:solidFill>
                  <a:schemeClr val="bg1">
                    <a:lumMod val="85000"/>
                  </a:schemeClr>
                </a:solidFill>
                <a:latin typeface="Verdana" pitchFamily="34" charset="0"/>
              </a:rPr>
              <a:t> (Chippewa; Ojibwa)</a:t>
            </a:r>
          </a:p>
          <a:p>
            <a:pPr marL="566738" lvl="1" indent="-109538" eaLnBrk="1" hangingPunct="1"/>
            <a:r>
              <a:rPr lang="en-US" sz="2000" b="1" dirty="0" smtClean="0">
                <a:solidFill>
                  <a:schemeClr val="bg1">
                    <a:lumMod val="85000"/>
                  </a:schemeClr>
                </a:solidFill>
                <a:latin typeface="Verdana" pitchFamily="34" charset="0"/>
              </a:rPr>
              <a:t> e.g., Irish “</a:t>
            </a:r>
            <a:r>
              <a:rPr lang="en-US" sz="2000" b="1" dirty="0" err="1" smtClean="0">
                <a:solidFill>
                  <a:schemeClr val="bg1">
                    <a:lumMod val="85000"/>
                  </a:schemeClr>
                </a:solidFill>
                <a:latin typeface="Verdana" pitchFamily="34" charset="0"/>
              </a:rPr>
              <a:t>Travellers</a:t>
            </a:r>
            <a:r>
              <a:rPr lang="en-US" sz="2000" b="1" dirty="0" smtClean="0">
                <a:solidFill>
                  <a:schemeClr val="bg1">
                    <a:lumMod val="85000"/>
                  </a:schemeClr>
                </a:solidFill>
                <a:latin typeface="Verdana" pitchFamily="34" charset="0"/>
              </a:rPr>
              <a:t>”</a:t>
            </a:r>
          </a:p>
          <a:p>
            <a:pPr lvl="2" indent="-163513" eaLnBrk="1" hangingPunct="1"/>
            <a:r>
              <a:rPr lang="en-US" sz="1800" b="1" dirty="0" smtClean="0">
                <a:solidFill>
                  <a:schemeClr val="bg1">
                    <a:lumMod val="85000"/>
                  </a:schemeClr>
                </a:solidFill>
                <a:latin typeface="Verdana" pitchFamily="34" charset="0"/>
              </a:rPr>
              <a:t>sometimes incorrectly called “Gypsies”</a:t>
            </a:r>
            <a:endParaRPr lang="en-US" sz="2000" b="1" dirty="0" smtClean="0">
              <a:solidFill>
                <a:schemeClr val="bg1">
                  <a:lumMod val="85000"/>
                </a:schemeClr>
              </a:solidFill>
              <a:latin typeface="Verdana" pitchFamily="34" charset="0"/>
            </a:endParaRPr>
          </a:p>
          <a:p>
            <a:pPr marL="739775" lvl="1" indent="-282575" eaLnBrk="1" hangingPunct="1"/>
            <a:r>
              <a:rPr lang="en-US" sz="2000" b="1" dirty="0" smtClean="0">
                <a:solidFill>
                  <a:schemeClr val="bg1">
                    <a:lumMod val="85000"/>
                  </a:schemeClr>
                </a:solidFill>
                <a:latin typeface="Verdana" pitchFamily="34" charset="0"/>
              </a:rPr>
              <a:t>e.g., Australian Aboriginals</a:t>
            </a:r>
          </a:p>
          <a:p>
            <a:pPr marL="739775" lvl="1" indent="-282575" eaLnBrk="1" hangingPunct="1"/>
            <a:r>
              <a:rPr lang="en-US" sz="2000" b="1" dirty="0" smtClean="0">
                <a:solidFill>
                  <a:schemeClr val="bg1">
                    <a:lumMod val="85000"/>
                  </a:schemeClr>
                </a:solidFill>
                <a:latin typeface="Verdana" pitchFamily="34" charset="0"/>
              </a:rPr>
              <a:t>e.g., Cajun</a:t>
            </a:r>
          </a:p>
          <a:p>
            <a:pPr marL="739775" lvl="1" indent="-282575" eaLnBrk="1" hangingPunct="1"/>
            <a:r>
              <a:rPr lang="en-US" sz="2000" b="1" dirty="0" smtClean="0">
                <a:solidFill>
                  <a:schemeClr val="bg1">
                    <a:lumMod val="85000"/>
                  </a:schemeClr>
                </a:solidFill>
                <a:latin typeface="Verdana" pitchFamily="34" charset="0"/>
              </a:rPr>
              <a:t>e.g., Rom (Gypsies)</a:t>
            </a:r>
          </a:p>
          <a:p>
            <a:pPr marL="739775" lvl="1" indent="-282575" eaLnBrk="1" hangingPunct="1"/>
            <a:r>
              <a:rPr lang="en-US" sz="2000" b="1" dirty="0" smtClean="0">
                <a:solidFill>
                  <a:schemeClr val="bg1">
                    <a:lumMod val="85000"/>
                  </a:schemeClr>
                </a:solidFill>
                <a:latin typeface="Verdana" pitchFamily="34" charset="0"/>
              </a:rPr>
              <a:t>e.g., Basques</a:t>
            </a:r>
          </a:p>
          <a:p>
            <a:pPr marL="739775" lvl="1" indent="-282575" eaLnBrk="1" hangingPunct="1"/>
            <a:r>
              <a:rPr lang="en-US" sz="2000" b="1" dirty="0" smtClean="0">
                <a:solidFill>
                  <a:schemeClr val="bg1">
                    <a:lumMod val="85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279144218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smtClean="0">
                <a:solidFill>
                  <a:srgbClr val="FF1B36"/>
                </a:solidFill>
              </a:rPr>
              <a:t>microculture</a:t>
            </a:r>
            <a:endParaRPr lang="en-US" b="1" dirty="0" smtClean="0">
              <a:solidFill>
                <a:srgbClr val="FF1B36"/>
              </a:solidFill>
            </a:endParaRPr>
          </a:p>
          <a:p>
            <a:pPr eaLnBrk="1" hangingPunct="1">
              <a:lnSpc>
                <a:spcPct val="30000"/>
              </a:lnSpc>
              <a:tabLst>
                <a:tab pos="0" algn="l"/>
              </a:tabLst>
            </a:pPr>
            <a:endParaRPr lang="en-US" b="1" i="1" dirty="0" smtClean="0">
              <a:solidFill>
                <a:srgbClr val="FF1B36"/>
              </a:solidFill>
            </a:endParaRPr>
          </a:p>
          <a:p>
            <a:pPr lvl="1" eaLnBrk="1" hangingPunct="1">
              <a:lnSpc>
                <a:spcPct val="110000"/>
              </a:lnSpc>
              <a:tabLst>
                <a:tab pos="0" algn="l"/>
              </a:tabLst>
            </a:pPr>
            <a:r>
              <a:rPr lang="en-US" sz="2400" b="1" dirty="0" smtClean="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smtClean="0">
                <a:solidFill>
                  <a:srgbClr val="FFFFFF"/>
                </a:solidFill>
              </a:rPr>
              <a:t>some people like to think of these as </a:t>
            </a:r>
            <a:br>
              <a:rPr lang="en-US" sz="2400" b="1" dirty="0" smtClean="0">
                <a:solidFill>
                  <a:srgbClr val="FFFFFF"/>
                </a:solidFill>
              </a:rPr>
            </a:br>
            <a:r>
              <a:rPr lang="en-US" sz="3200" b="1" dirty="0" smtClean="0">
                <a:solidFill>
                  <a:srgbClr val="FFFFFF"/>
                </a:solidFill>
              </a:rPr>
              <a:t>“local cultures”</a:t>
            </a:r>
            <a:endParaRPr lang="en-US" sz="2400" b="1" dirty="0" smtClean="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33101226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smtClean="0">
                <a:solidFill>
                  <a:srgbClr val="FF1B36"/>
                </a:solidFill>
              </a:rPr>
              <a:t>microculture</a:t>
            </a:r>
            <a:endParaRPr lang="en-US" b="1" dirty="0" smtClean="0">
              <a:solidFill>
                <a:srgbClr val="FF1B36"/>
              </a:solidFill>
            </a:endParaRPr>
          </a:p>
          <a:p>
            <a:pPr eaLnBrk="1" hangingPunct="1">
              <a:lnSpc>
                <a:spcPct val="30000"/>
              </a:lnSpc>
              <a:tabLst>
                <a:tab pos="0" algn="l"/>
              </a:tabLst>
            </a:pPr>
            <a:endParaRPr lang="en-US" b="1" i="1" dirty="0" smtClean="0">
              <a:solidFill>
                <a:srgbClr val="FF1B36"/>
              </a:solidFill>
            </a:endParaRPr>
          </a:p>
          <a:p>
            <a:pPr lvl="1" eaLnBrk="1" hangingPunct="1">
              <a:lnSpc>
                <a:spcPct val="110000"/>
              </a:lnSpc>
              <a:tabLst>
                <a:tab pos="0" algn="l"/>
              </a:tabLst>
            </a:pPr>
            <a:r>
              <a:rPr lang="en-US" sz="2400" b="1" dirty="0" smtClean="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smtClean="0">
                <a:solidFill>
                  <a:srgbClr val="FFFFFF"/>
                </a:solidFill>
              </a:rPr>
              <a:t>some people like to think of these as </a:t>
            </a:r>
            <a:br>
              <a:rPr lang="en-US" sz="2400" b="1" dirty="0" smtClean="0">
                <a:solidFill>
                  <a:srgbClr val="FFFFFF"/>
                </a:solidFill>
              </a:rPr>
            </a:br>
            <a:r>
              <a:rPr lang="en-US" sz="3200" b="1" dirty="0" smtClean="0">
                <a:solidFill>
                  <a:srgbClr val="FFFFFF"/>
                </a:solidFill>
              </a:rPr>
              <a:t>“local cultures”</a:t>
            </a:r>
            <a:endParaRPr lang="en-US" sz="2400" b="1" dirty="0" smtClean="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TextBox 5"/>
          <p:cNvSpPr txBox="1">
            <a:spLocks noChangeArrowheads="1"/>
          </p:cNvSpPr>
          <p:nvPr/>
        </p:nvSpPr>
        <p:spPr bwMode="auto">
          <a:xfrm>
            <a:off x="1393365" y="3164152"/>
            <a:ext cx="63580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r>
              <a:rPr lang="en-US" sz="3200" b="1" dirty="0" smtClean="0">
                <a:solidFill>
                  <a:srgbClr val="000000"/>
                </a:solidFill>
              </a:rPr>
              <a:t>local groups generally strive to preserve their cultural identity . . .</a:t>
            </a:r>
            <a:endParaRPr lang="en-US" sz="3200" b="1" dirty="0">
              <a:solidFill>
                <a:srgbClr val="000000"/>
              </a:solidFill>
            </a:endParaRPr>
          </a:p>
        </p:txBody>
      </p:sp>
      <p:sp>
        <p:nvSpPr>
          <p:cNvPr id="7"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60991126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4400" b="1" dirty="0" smtClean="0">
                <a:solidFill>
                  <a:srgbClr val="000000"/>
                </a:solidFill>
              </a:rPr>
              <a:t>food</a:t>
            </a:r>
            <a:r>
              <a:rPr lang="en-US" sz="2800" b="1" dirty="0" smtClean="0">
                <a:solidFill>
                  <a:srgbClr val="BADDE1"/>
                </a:solidFill>
              </a:rPr>
              <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2800" b="1" dirty="0" smtClean="0">
                <a:solidFill>
                  <a:srgbClr val="BADDE1"/>
                </a:solidFill>
              </a:rPr>
              <a:t>religion</a:t>
            </a:r>
          </a:p>
          <a:p>
            <a:pPr algn="ctr"/>
            <a:r>
              <a:rPr lang="en-US" sz="2800" b="1" dirty="0" smtClean="0">
                <a:solidFill>
                  <a:srgbClr val="BADDE1"/>
                </a:solidFill>
              </a:rPr>
              <a:t>ritual</a:t>
            </a:r>
          </a:p>
          <a:p>
            <a:pPr algn="ctr"/>
            <a:r>
              <a:rPr lang="en-US" sz="2800" b="1" dirty="0">
                <a:solidFill>
                  <a:srgbClr val="BADDE1"/>
                </a:solidFill>
              </a:rPr>
              <a:t>music, dance, and other arts</a:t>
            </a: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126809589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600" b="1" dirty="0" smtClean="0">
                <a:solidFill>
                  <a:srgbClr val="FFFFFF"/>
                </a:solidFill>
                <a:latin typeface="Arial" charset="0"/>
              </a:rPr>
              <a:t>A Tate of Greece</a:t>
            </a:r>
          </a:p>
          <a:p>
            <a:pPr algn="ctr" eaLnBrk="1" hangingPunct="1"/>
            <a:r>
              <a:rPr lang="en-US" altLang="en-US" sz="1050" b="1" dirty="0" smtClean="0">
                <a:solidFill>
                  <a:srgbClr val="FFFFFF"/>
                </a:solidFill>
                <a:latin typeface="Arial" charset="0"/>
              </a:rPr>
              <a:t>25</a:t>
            </a:r>
            <a:r>
              <a:rPr lang="en-US" altLang="en-US" sz="1050" b="1" baseline="30000" dirty="0" smtClean="0">
                <a:solidFill>
                  <a:srgbClr val="FFFFFF"/>
                </a:solidFill>
                <a:latin typeface="Arial" charset="0"/>
              </a:rPr>
              <a:t>th</a:t>
            </a:r>
            <a:r>
              <a:rPr lang="en-US" altLang="en-US" sz="1050" b="1" dirty="0" smtClean="0">
                <a:solidFill>
                  <a:srgbClr val="FFFFFF"/>
                </a:solidFill>
                <a:latin typeface="Arial" charset="0"/>
              </a:rPr>
              <a:t> Annual Food Festival 2017</a:t>
            </a:r>
          </a:p>
        </p:txBody>
      </p:sp>
      <p:sp>
        <p:nvSpPr>
          <p:cNvPr id="7" name="Rectangle 6"/>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smtClean="0">
                <a:solidFill>
                  <a:srgbClr val="0070C0"/>
                </a:solidFill>
                <a:latin typeface="Arial" charset="0"/>
              </a:rPr>
              <a:t>gyro</a:t>
            </a:r>
          </a:p>
        </p:txBody>
      </p:sp>
    </p:spTree>
    <p:extLst>
      <p:ext uri="{BB962C8B-B14F-4D97-AF65-F5344CB8AC3E}">
        <p14:creationId xmlns:p14="http://schemas.microsoft.com/office/powerpoint/2010/main" val="330542177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4400" b="1" dirty="0" smtClean="0">
                <a:solidFill>
                  <a:srgbClr val="000000"/>
                </a:solidFill>
              </a:rPr>
              <a:t>clothing</a:t>
            </a:r>
            <a:endParaRPr lang="en-US" sz="4400" b="1" dirty="0">
              <a:solidFill>
                <a:srgbClr val="000000"/>
              </a:solidFill>
            </a:endParaRPr>
          </a:p>
          <a:p>
            <a:pPr algn="ctr"/>
            <a:r>
              <a:rPr lang="en-US" sz="2800" b="1" dirty="0" smtClean="0">
                <a:solidFill>
                  <a:srgbClr val="BADDE1"/>
                </a:solidFill>
              </a:rPr>
              <a:t>religion</a:t>
            </a:r>
          </a:p>
          <a:p>
            <a:pPr algn="ctr"/>
            <a:r>
              <a:rPr lang="en-US" sz="2800" b="1" dirty="0" smtClean="0">
                <a:solidFill>
                  <a:srgbClr val="BADDE1"/>
                </a:solidFill>
              </a:rPr>
              <a:t>ritual</a:t>
            </a:r>
          </a:p>
          <a:p>
            <a:pPr algn="ctr"/>
            <a:r>
              <a:rPr lang="en-US" sz="2800" b="1" dirty="0">
                <a:solidFill>
                  <a:srgbClr val="BADDE1"/>
                </a:solidFill>
              </a:rPr>
              <a:t>music, dance, and other arts</a:t>
            </a:r>
            <a:endParaRPr lang="en-US" sz="2800" b="1" dirty="0" smtClean="0">
              <a:solidFill>
                <a:srgbClr val="BADDE1"/>
              </a:solidFill>
            </a:endParaRP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420993037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3314" name="Picture 2" descr="https://scontent-ord1-1.xx.fbcdn.net/hphotos-xfp1/v/t1.0-9/11223659_716539861791446_5081062444181955862_n.jpg?oh=557b49098d1fbaac9240b39eb3848f80&amp;oe=567A88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005"/>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98746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3936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4400" b="1" dirty="0" smtClean="0">
                <a:solidFill>
                  <a:srgbClr val="000000"/>
                </a:solidFill>
              </a:rPr>
              <a:t>religion</a:t>
            </a:r>
          </a:p>
          <a:p>
            <a:pPr algn="ctr"/>
            <a:r>
              <a:rPr lang="en-US" sz="2800" b="1" dirty="0" smtClean="0">
                <a:solidFill>
                  <a:srgbClr val="BADDE1"/>
                </a:solidFill>
              </a:rPr>
              <a:t>ritual</a:t>
            </a:r>
          </a:p>
          <a:p>
            <a:pPr algn="ctr"/>
            <a:r>
              <a:rPr lang="en-US" sz="2800" b="1" dirty="0">
                <a:solidFill>
                  <a:srgbClr val="BADDE1"/>
                </a:solidFill>
              </a:rPr>
              <a:t>music, dance, and other arts</a:t>
            </a:r>
            <a:endParaRPr lang="en-US" sz="2800" b="1" dirty="0" smtClean="0">
              <a:solidFill>
                <a:srgbClr val="BADDE1"/>
              </a:solidFill>
            </a:endParaRP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319245155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8" name="Picture 4" descr="http://www.meocca.org/images/church%20pics/twelve_holy_apostles_dul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66" y="-14513"/>
            <a:ext cx="8184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r>
              <a:rPr lang="en-US" sz="800" dirty="0">
                <a:solidFill>
                  <a:srgbClr val="000000"/>
                </a:solidFill>
                <a:hlinkClick r:id="rId3"/>
              </a:rPr>
              <a:t>https://www.facebook.com/pages/Taste-of-Greece-Festival-Duluth-Minnesota/199921043362252</a:t>
            </a:r>
            <a:endParaRPr lang="en-US" sz="800" dirty="0">
              <a:solidFill>
                <a:srgbClr val="000000"/>
              </a:solidFill>
            </a:endParaRPr>
          </a:p>
        </p:txBody>
      </p:sp>
    </p:spTree>
    <p:extLst>
      <p:ext uri="{BB962C8B-B14F-4D97-AF65-F5344CB8AC3E}">
        <p14:creationId xmlns:p14="http://schemas.microsoft.com/office/powerpoint/2010/main" val="335623267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48" y="1634222"/>
            <a:ext cx="8229600" cy="474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1104699" y="600794"/>
            <a:ext cx="6908800" cy="830997"/>
          </a:xfrm>
          <a:prstGeom prst="rect">
            <a:avLst/>
          </a:prstGeom>
          <a:noFill/>
          <a:ln w="28575">
            <a:noFill/>
            <a:miter lim="800000"/>
            <a:headEnd/>
            <a:tailEnd/>
          </a:ln>
        </p:spPr>
        <p:txBody>
          <a:bodyPr wrap="square" anchor="ctr">
            <a:spAutoFit/>
          </a:bodyPr>
          <a:lstStyle/>
          <a:p>
            <a:pPr algn="ctr" eaLnBrk="0" hangingPunct="0"/>
            <a:r>
              <a:rPr kumimoji="1" lang="en-US" sz="2400" b="1" dirty="0" smtClean="0">
                <a:solidFill>
                  <a:srgbClr val="FFFFFF"/>
                </a:solidFill>
                <a:latin typeface="Arial" charset="0"/>
              </a:rPr>
              <a:t>You’ve seen these listed in the </a:t>
            </a:r>
            <a:br>
              <a:rPr kumimoji="1" lang="en-US" sz="2400" b="1" dirty="0" smtClean="0">
                <a:solidFill>
                  <a:srgbClr val="FFFFFF"/>
                </a:solidFill>
                <a:latin typeface="Arial" charset="0"/>
              </a:rPr>
            </a:br>
            <a:r>
              <a:rPr kumimoji="1" lang="en-US" sz="2400" b="1" dirty="0" smtClean="0">
                <a:solidFill>
                  <a:srgbClr val="FFFFFF"/>
                </a:solidFill>
                <a:latin typeface="Arial" charset="0"/>
              </a:rPr>
              <a:t>Week 1 “Topics” . . . </a:t>
            </a:r>
            <a:endParaRPr kumimoji="1" lang="en-US" sz="2400" b="1" dirty="0">
              <a:solidFill>
                <a:srgbClr val="FFFFFF"/>
              </a:solidFill>
              <a:latin typeface="Arial" charset="0"/>
            </a:endParaRPr>
          </a:p>
        </p:txBody>
      </p:sp>
      <p:sp>
        <p:nvSpPr>
          <p:cNvPr id="4" name="Rectangle 3"/>
          <p:cNvSpPr>
            <a:spLocks noChangeArrowheads="1"/>
          </p:cNvSpPr>
          <p:nvPr/>
        </p:nvSpPr>
        <p:spPr bwMode="auto">
          <a:xfrm>
            <a:off x="652236" y="3825019"/>
            <a:ext cx="7772400" cy="646331"/>
          </a:xfrm>
          <a:prstGeom prst="rect">
            <a:avLst/>
          </a:prstGeom>
          <a:solidFill>
            <a:schemeClr val="bg1"/>
          </a:solidFill>
          <a:ln w="76200">
            <a:solidFill>
              <a:srgbClr val="FFC000"/>
            </a:solidFill>
            <a:miter lim="800000"/>
            <a:headEnd/>
            <a:tailEnd/>
          </a:ln>
        </p:spPr>
        <p:txBody>
          <a:bodyPr wrap="square" anchor="ctr">
            <a:spAutoFit/>
          </a:bodyPr>
          <a:lstStyle/>
          <a:p>
            <a:pPr algn="ctr"/>
            <a:r>
              <a:rPr lang="en-US" sz="3600" b="1" dirty="0" smtClean="0">
                <a:solidFill>
                  <a:srgbClr val="000000"/>
                </a:solidFill>
                <a:latin typeface="Arial Black"/>
              </a:rPr>
              <a:t>Let’s have a closer look . . . </a:t>
            </a:r>
          </a:p>
        </p:txBody>
      </p:sp>
    </p:spTree>
    <p:extLst>
      <p:ext uri="{BB962C8B-B14F-4D97-AF65-F5344CB8AC3E}">
        <p14:creationId xmlns:p14="http://schemas.microsoft.com/office/powerpoint/2010/main" val="32166622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hlinkClick r:id="rId3"/>
              </a:rPr>
              <a:t>https://www.facebook.com/12HolyApostlesChurch/photos/</a:t>
            </a:r>
            <a:endParaRPr lang="en-US" sz="800" dirty="0">
              <a:solidFill>
                <a:srgbClr val="000000"/>
              </a:solidFill>
            </a:endParaRPr>
          </a:p>
        </p:txBody>
      </p:sp>
    </p:spTree>
    <p:extLst>
      <p:ext uri="{BB962C8B-B14F-4D97-AF65-F5344CB8AC3E}">
        <p14:creationId xmlns:p14="http://schemas.microsoft.com/office/powerpoint/2010/main" val="361682288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2800" b="1" dirty="0" smtClean="0">
                <a:solidFill>
                  <a:srgbClr val="BADDE1"/>
                </a:solidFill>
              </a:rPr>
              <a:t>religion</a:t>
            </a:r>
          </a:p>
          <a:p>
            <a:pPr algn="ctr"/>
            <a:r>
              <a:rPr lang="en-US" sz="4400" b="1" dirty="0" smtClean="0">
                <a:solidFill>
                  <a:srgbClr val="000000"/>
                </a:solidFill>
              </a:rPr>
              <a:t>ritual</a:t>
            </a:r>
          </a:p>
          <a:p>
            <a:pPr algn="ctr"/>
            <a:r>
              <a:rPr lang="en-US" sz="2800" b="1" dirty="0">
                <a:solidFill>
                  <a:srgbClr val="BADDE1"/>
                </a:solidFill>
              </a:rPr>
              <a:t>music, dance, and other arts</a:t>
            </a:r>
            <a:endParaRPr lang="en-US" sz="2800" b="1" dirty="0" smtClean="0">
              <a:solidFill>
                <a:srgbClr val="BADDE1"/>
              </a:solidFill>
            </a:endParaRP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261297065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9458" name="Picture 2" descr="https://scontent-ord1-1.xx.fbcdn.net/hphotos-xfp1/v/t1.0-9/11009115_843979792321727_8795418194692312653_n.jpg?oh=dc912069881f38250e2a99c3604a870b&amp;oe=5676AC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2" y="0"/>
            <a:ext cx="514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3"/>
              </a:rPr>
              <a:t>www.facebook.com/alexganeevphotography/photos/</a:t>
            </a:r>
            <a:endParaRPr lang="en-US" sz="800" dirty="0">
              <a:solidFill>
                <a:srgbClr val="000000"/>
              </a:solidFill>
            </a:endParaRPr>
          </a:p>
        </p:txBody>
      </p:sp>
    </p:spTree>
    <p:extLst>
      <p:ext uri="{BB962C8B-B14F-4D97-AF65-F5344CB8AC3E}">
        <p14:creationId xmlns:p14="http://schemas.microsoft.com/office/powerpoint/2010/main" val="165037094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2800" b="1" dirty="0" smtClean="0">
                <a:solidFill>
                  <a:srgbClr val="BADDE1"/>
                </a:solidFill>
              </a:rPr>
              <a:t>religion</a:t>
            </a:r>
          </a:p>
          <a:p>
            <a:pPr algn="ctr"/>
            <a:r>
              <a:rPr lang="en-US" sz="2800" b="1" dirty="0" smtClean="0">
                <a:solidFill>
                  <a:srgbClr val="BADDE1"/>
                </a:solidFill>
              </a:rPr>
              <a:t>ritual</a:t>
            </a:r>
          </a:p>
          <a:p>
            <a:pPr algn="ctr"/>
            <a:r>
              <a:rPr lang="en-US" sz="4000" b="1" dirty="0" smtClean="0">
                <a:solidFill>
                  <a:srgbClr val="000000"/>
                </a:solidFill>
              </a:rPr>
              <a:t>music, dance, and other arts</a:t>
            </a: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132218040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smtClean="0">
                <a:solidFill>
                  <a:srgbClr val="FFFFFF"/>
                </a:solidFill>
                <a:latin typeface="Arial" charset="0"/>
              </a:rPr>
              <a:t>A Taste of Greece</a:t>
            </a:r>
          </a:p>
          <a:p>
            <a:pPr algn="ctr" eaLnBrk="1" hangingPunct="1"/>
            <a:r>
              <a:rPr lang="en-US" altLang="en-US" sz="3200" b="1" dirty="0" smtClean="0">
                <a:solidFill>
                  <a:srgbClr val="FFFFFF"/>
                </a:solidFill>
                <a:latin typeface="Arial" charset="0"/>
              </a:rPr>
              <a:t>22</a:t>
            </a:r>
            <a:r>
              <a:rPr lang="en-US" altLang="en-US" sz="3200" b="1" baseline="30000" dirty="0" smtClean="0">
                <a:solidFill>
                  <a:srgbClr val="FFFFFF"/>
                </a:solidFill>
                <a:latin typeface="Arial" charset="0"/>
              </a:rPr>
              <a:t>nd</a:t>
            </a:r>
            <a:r>
              <a:rPr lang="en-US" altLang="en-US" sz="3200" b="1" dirty="0" smtClean="0">
                <a:solidFill>
                  <a:srgbClr val="FFFFFF"/>
                </a:solidFill>
                <a:latin typeface="Arial" charset="0"/>
              </a:rPr>
              <a:t> Annual Food Festival 2014</a:t>
            </a:r>
          </a:p>
        </p:txBody>
      </p:sp>
      <p:pic>
        <p:nvPicPr>
          <p:cNvPr id="2050" name="Picture 2" descr="https://scontent-ord1-1.xx.fbcdn.net/hphotos-xaf1/v/t1.0-9/197772_443145592373128_1460943302_n.jpg?oh=f3267cf15a3f4646d15a646c57bf8e13&amp;oe=565D7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8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r>
              <a:rPr lang="en-US" sz="800" dirty="0">
                <a:solidFill>
                  <a:srgbClr val="000000"/>
                </a:solidFill>
                <a:hlinkClick r:id="rId3"/>
              </a:rPr>
              <a:t>https://www.facebook.com/pages/Taste-of-Greece-Festival-Duluth-Minnesota/199921043362252</a:t>
            </a:r>
            <a:endParaRPr lang="en-US" sz="800" dirty="0">
              <a:solidFill>
                <a:srgbClr val="000000"/>
              </a:solidFill>
            </a:endParaRPr>
          </a:p>
        </p:txBody>
      </p:sp>
    </p:spTree>
    <p:extLst>
      <p:ext uri="{BB962C8B-B14F-4D97-AF65-F5344CB8AC3E}">
        <p14:creationId xmlns:p14="http://schemas.microsoft.com/office/powerpoint/2010/main" val="396048884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3"/>
              </a:rPr>
              <a:t>www.facebook.com/alexganeevphotography/photos/</a:t>
            </a:r>
            <a:endParaRPr lang="en-US" sz="800" dirty="0">
              <a:solidFill>
                <a:srgbClr val="000000"/>
              </a:solidFill>
            </a:endParaRPr>
          </a:p>
        </p:txBody>
      </p:sp>
    </p:spTree>
    <p:extLst>
      <p:ext uri="{BB962C8B-B14F-4D97-AF65-F5344CB8AC3E}">
        <p14:creationId xmlns:p14="http://schemas.microsoft.com/office/powerpoint/2010/main" val="175230536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2800" b="1" dirty="0" smtClean="0">
                <a:solidFill>
                  <a:srgbClr val="BADDE1"/>
                </a:solidFill>
              </a:rPr>
              <a:t>religion</a:t>
            </a:r>
          </a:p>
          <a:p>
            <a:pPr algn="ctr"/>
            <a:r>
              <a:rPr lang="en-US" sz="2800" b="1" dirty="0" smtClean="0">
                <a:solidFill>
                  <a:srgbClr val="BADDE1"/>
                </a:solidFill>
              </a:rPr>
              <a:t>ritual</a:t>
            </a:r>
          </a:p>
          <a:p>
            <a:pPr algn="ctr"/>
            <a:r>
              <a:rPr lang="en-US" sz="2800" b="1" dirty="0">
                <a:solidFill>
                  <a:srgbClr val="BADDE1"/>
                </a:solidFill>
              </a:rPr>
              <a:t>music, dance, and other arts</a:t>
            </a:r>
            <a:endParaRPr lang="en-US" sz="2800" b="1" dirty="0" smtClean="0">
              <a:solidFill>
                <a:srgbClr val="BADDE1"/>
              </a:solidFill>
            </a:endParaRPr>
          </a:p>
          <a:p>
            <a:pPr algn="ctr"/>
            <a:r>
              <a:rPr lang="en-US" sz="4400" b="1" dirty="0" smtClean="0">
                <a:solidFill>
                  <a:srgbClr val="000000"/>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269115228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hlinkClick r:id="rId3"/>
              </a:rPr>
              <a:t>https://www.facebook.com/12HolyApostlesChurch/photos/</a:t>
            </a:r>
            <a:endParaRPr lang="en-US" sz="800" dirty="0">
              <a:solidFill>
                <a:srgbClr val="000000"/>
              </a:solidFill>
            </a:endParaRPr>
          </a:p>
        </p:txBody>
      </p:sp>
    </p:spTree>
    <p:extLst>
      <p:ext uri="{BB962C8B-B14F-4D97-AF65-F5344CB8AC3E}">
        <p14:creationId xmlns:p14="http://schemas.microsoft.com/office/powerpoint/2010/main" val="380886696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2800" b="1" dirty="0" smtClean="0">
                <a:solidFill>
                  <a:srgbClr val="BADDE1"/>
                </a:solidFill>
              </a:rPr>
              <a:t>religion</a:t>
            </a:r>
          </a:p>
          <a:p>
            <a:pPr algn="ctr"/>
            <a:r>
              <a:rPr lang="en-US" sz="2800" b="1" dirty="0" smtClean="0">
                <a:solidFill>
                  <a:srgbClr val="BADDE1"/>
                </a:solidFill>
              </a:rPr>
              <a:t>ritual</a:t>
            </a:r>
          </a:p>
          <a:p>
            <a:pPr algn="ctr"/>
            <a:r>
              <a:rPr lang="en-US" sz="2800" b="1" dirty="0">
                <a:solidFill>
                  <a:srgbClr val="BADDE1"/>
                </a:solidFill>
              </a:rPr>
              <a:t>music, dance, and other arts</a:t>
            </a:r>
            <a:endParaRPr lang="en-US" sz="2800" b="1" dirty="0" smtClean="0">
              <a:solidFill>
                <a:srgbClr val="BADDE1"/>
              </a:solidFill>
            </a:endParaRPr>
          </a:p>
          <a:p>
            <a:pPr algn="ctr"/>
            <a:r>
              <a:rPr lang="en-US" sz="2800" b="1" dirty="0" smtClean="0">
                <a:solidFill>
                  <a:srgbClr val="BADDE1"/>
                </a:solidFill>
              </a:rPr>
              <a:t>language</a:t>
            </a:r>
          </a:p>
          <a:p>
            <a:pPr algn="ctr"/>
            <a:r>
              <a:rPr lang="en-US" sz="4400" b="1" dirty="0" smtClean="0">
                <a:solidFill>
                  <a:srgbClr val="000000"/>
                </a:solidFill>
              </a:rPr>
              <a:t>cultural symbols . . .</a:t>
            </a:r>
            <a:endParaRPr lang="en-US" sz="4400" b="1" dirty="0">
              <a:solidFill>
                <a:srgbClr val="000000"/>
              </a:solidFill>
            </a:endParaRPr>
          </a:p>
        </p:txBody>
      </p:sp>
    </p:spTree>
    <p:extLst>
      <p:ext uri="{BB962C8B-B14F-4D97-AF65-F5344CB8AC3E}">
        <p14:creationId xmlns:p14="http://schemas.microsoft.com/office/powerpoint/2010/main" val="190000936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85429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157333342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70313" y="3587234"/>
            <a:ext cx="5917004" cy="923330"/>
          </a:xfrm>
          <a:prstGeom prst="rect">
            <a:avLst/>
          </a:prstGeom>
          <a:ln w="76200">
            <a:solidFill>
              <a:schemeClr val="bg1"/>
            </a:solidFill>
          </a:ln>
        </p:spPr>
        <p:txBody>
          <a:bodyPr wrap="none">
            <a:spAutoFit/>
          </a:bodyPr>
          <a:lstStyle/>
          <a:p>
            <a:r>
              <a:rPr lang="en-US" sz="5400" b="1" dirty="0" smtClean="0">
                <a:solidFill>
                  <a:srgbClr val="3366CC"/>
                </a:solidFill>
              </a:rPr>
              <a:t> including colors </a:t>
            </a:r>
            <a:endParaRPr lang="en-US" sz="5400" dirty="0">
              <a:solidFill>
                <a:srgbClr val="3366CC"/>
              </a:solidFill>
            </a:endParaRPr>
          </a:p>
        </p:txBody>
      </p:sp>
    </p:spTree>
    <p:extLst>
      <p:ext uri="{BB962C8B-B14F-4D97-AF65-F5344CB8AC3E}">
        <p14:creationId xmlns:p14="http://schemas.microsoft.com/office/powerpoint/2010/main" val="304993481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100" name="Picture 4" descr="Cup of Greek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
            <a:ext cx="9110888" cy="6833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3570" y="607432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2000" b="1" u="sng" dirty="0" smtClean="0">
                <a:solidFill>
                  <a:srgbClr val="0070C0"/>
                </a:solidFill>
                <a:latin typeface="Arial" charset="0"/>
              </a:rPr>
              <a:t>“Greek Coffee”</a:t>
            </a:r>
            <a:endParaRPr lang="en-US" altLang="en-US" sz="1200" b="1" u="sng" dirty="0" smtClean="0">
              <a:solidFill>
                <a:srgbClr val="0070C0"/>
              </a:solidFill>
              <a:latin typeface="Arial" charset="0"/>
            </a:endParaRPr>
          </a:p>
        </p:txBody>
      </p:sp>
    </p:spTree>
    <p:extLst>
      <p:ext uri="{BB962C8B-B14F-4D97-AF65-F5344CB8AC3E}">
        <p14:creationId xmlns:p14="http://schemas.microsoft.com/office/powerpoint/2010/main" val="408809251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BADDE1"/>
                </a:solidFill>
              </a:rPr>
              <a:t>local groups </a:t>
            </a:r>
            <a:r>
              <a:rPr lang="en-US" sz="2800" b="1" dirty="0" smtClean="0">
                <a:solidFill>
                  <a:srgbClr val="BADDE1"/>
                </a:solidFill>
                <a:latin typeface="Verdana" pitchFamily="34" charset="0"/>
              </a:rPr>
              <a:t>(</a:t>
            </a:r>
            <a:r>
              <a:rPr lang="en-US" sz="2800" b="1" dirty="0" err="1" smtClean="0">
                <a:solidFill>
                  <a:srgbClr val="BADDE1"/>
                </a:solidFill>
                <a:latin typeface="Verdana" pitchFamily="34" charset="0"/>
              </a:rPr>
              <a:t>microcultures</a:t>
            </a:r>
            <a:r>
              <a:rPr lang="en-US" sz="2800" b="1" dirty="0" smtClean="0">
                <a:solidFill>
                  <a:srgbClr val="BADDE1"/>
                </a:solidFill>
                <a:latin typeface="Verdana" pitchFamily="34" charset="0"/>
              </a:rPr>
              <a:t>)</a:t>
            </a:r>
            <a:r>
              <a:rPr lang="en-US" sz="2800" b="1" dirty="0" smtClean="0">
                <a:solidFill>
                  <a:srgbClr val="BADDE1"/>
                </a:solidFill>
              </a:rPr>
              <a:t> </a:t>
            </a:r>
          </a:p>
          <a:p>
            <a:pPr algn="ctr"/>
            <a:r>
              <a:rPr lang="en-US" sz="2800" b="1" dirty="0" smtClean="0">
                <a:solidFill>
                  <a:srgbClr val="BADDE1"/>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000000"/>
                </a:solidFill>
              </a:rPr>
              <a:t>food</a:t>
            </a:r>
            <a:br>
              <a:rPr lang="en-US" sz="2800" b="1" dirty="0" smtClean="0">
                <a:solidFill>
                  <a:srgbClr val="000000"/>
                </a:solidFill>
              </a:rPr>
            </a:br>
            <a:r>
              <a:rPr lang="en-US" sz="2800" b="1" dirty="0" smtClean="0">
                <a:solidFill>
                  <a:srgbClr val="000000"/>
                </a:solidFill>
              </a:rPr>
              <a:t>clothing</a:t>
            </a:r>
            <a:endParaRPr lang="en-US" sz="2800" b="1" dirty="0">
              <a:solidFill>
                <a:srgbClr val="000000"/>
              </a:solidFill>
            </a:endParaRPr>
          </a:p>
          <a:p>
            <a:pPr algn="ctr"/>
            <a:r>
              <a:rPr lang="en-US" sz="2800" b="1" dirty="0" smtClean="0">
                <a:solidFill>
                  <a:srgbClr val="000000"/>
                </a:solidFill>
              </a:rPr>
              <a:t>religion</a:t>
            </a:r>
          </a:p>
          <a:p>
            <a:pPr algn="ctr"/>
            <a:r>
              <a:rPr lang="en-US" sz="2800" b="1" dirty="0" smtClean="0">
                <a:solidFill>
                  <a:srgbClr val="000000"/>
                </a:solidFill>
              </a:rPr>
              <a:t>ritual</a:t>
            </a:r>
          </a:p>
          <a:p>
            <a:pPr algn="ctr"/>
            <a:r>
              <a:rPr lang="en-US" sz="2800" b="1" dirty="0">
                <a:solidFill>
                  <a:srgbClr val="000000"/>
                </a:solidFill>
              </a:rPr>
              <a:t>music, dance, and other arts</a:t>
            </a:r>
            <a:endParaRPr lang="en-US" sz="2800" b="1" dirty="0" smtClean="0">
              <a:solidFill>
                <a:srgbClr val="000000"/>
              </a:solidFill>
            </a:endParaRPr>
          </a:p>
          <a:p>
            <a:pPr algn="ctr"/>
            <a:r>
              <a:rPr lang="en-US" sz="2800" b="1" dirty="0" smtClean="0">
                <a:solidFill>
                  <a:srgbClr val="000000"/>
                </a:solidFill>
              </a:rPr>
              <a:t>language</a:t>
            </a:r>
          </a:p>
          <a:p>
            <a:pPr algn="ctr"/>
            <a:r>
              <a:rPr lang="en-US" sz="2800" b="1" dirty="0" smtClean="0">
                <a:solidFill>
                  <a:srgbClr val="000000"/>
                </a:solidFill>
              </a:rPr>
              <a:t>cultural symbols . . .</a:t>
            </a:r>
            <a:endParaRPr lang="en-US" sz="2800" b="1" dirty="0">
              <a:solidFill>
                <a:srgbClr val="000000"/>
              </a:solidFill>
            </a:endParaRP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algn="ctr"/>
            <a:r>
              <a:rPr lang="en-US" sz="4000" b="1" dirty="0" smtClean="0">
                <a:solidFill>
                  <a:srgbClr val="00B0F0"/>
                </a:solidFill>
                <a:latin typeface="Tahoma" pitchFamily="34" charset="0"/>
              </a:rPr>
              <a:t>and these can be combined . . .</a:t>
            </a:r>
            <a:endParaRPr lang="en-US" sz="2800" dirty="0" smtClean="0">
              <a:solidFill>
                <a:srgbClr val="00B0F0"/>
              </a:solidFill>
              <a:latin typeface="Tahoma" pitchFamily="34" charset="0"/>
            </a:endParaRPr>
          </a:p>
        </p:txBody>
      </p:sp>
    </p:spTree>
    <p:extLst>
      <p:ext uri="{BB962C8B-B14F-4D97-AF65-F5344CB8AC3E}">
        <p14:creationId xmlns:p14="http://schemas.microsoft.com/office/powerpoint/2010/main" val="126813434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8"/>
            <a:ext cx="6400800" cy="2086725"/>
          </a:xfrm>
        </p:spPr>
        <p:txBody>
          <a:bodyPr>
            <a:spAutoFit/>
          </a:bodyPr>
          <a:lstStyle/>
          <a:p>
            <a:pPr marL="0" indent="0" eaLnBrk="1" hangingPunct="1">
              <a:tabLst>
                <a:tab pos="685800" algn="l"/>
                <a:tab pos="1200150" algn="l"/>
              </a:tabLst>
            </a:pPr>
            <a:r>
              <a:rPr lang="en-US" sz="4000" b="1" dirty="0" smtClean="0"/>
              <a:t> </a:t>
            </a:r>
            <a:r>
              <a:rPr lang="en-US" sz="4400" b="1" dirty="0" smtClean="0"/>
              <a:t>“culture</a:t>
            </a:r>
            <a:r>
              <a:rPr lang="en-US" sz="4400" b="1" dirty="0" smtClean="0">
                <a:solidFill>
                  <a:srgbClr val="FF0000"/>
                </a:solidFill>
              </a:rPr>
              <a:t>s</a:t>
            </a:r>
            <a:r>
              <a:rPr lang="en-US" sz="4400" b="1" dirty="0" smtClean="0"/>
              <a:t>”</a:t>
            </a:r>
          </a:p>
          <a:p>
            <a:pPr marL="1257300" lvl="2" eaLnBrk="1" hangingPunct="1">
              <a:tabLst>
                <a:tab pos="685800" algn="l"/>
                <a:tab pos="1200150" algn="l"/>
              </a:tabLst>
            </a:pPr>
            <a:r>
              <a:rPr lang="en-US" sz="2800" b="1" dirty="0" smtClean="0"/>
              <a:t>are groups of people sharing a common heritage </a:t>
            </a:r>
            <a:br>
              <a:rPr lang="en-US" sz="2800" b="1" dirty="0" smtClean="0"/>
            </a:br>
            <a:r>
              <a:rPr lang="en-US" b="1" dirty="0" smtClean="0"/>
              <a:t>(and usually a common language)</a:t>
            </a:r>
            <a:endParaRPr lang="en-US" sz="2800" b="1" dirty="0" smtClean="0"/>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extLst>
      <p:ext uri="{BB962C8B-B14F-4D97-AF65-F5344CB8AC3E}">
        <p14:creationId xmlns:p14="http://schemas.microsoft.com/office/powerpoint/2010/main" val="189385460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670160" y="1695232"/>
            <a:ext cx="7769225" cy="4721292"/>
          </a:xfrm>
        </p:spPr>
        <p:txBody>
          <a:bodyPr>
            <a:spAutoFit/>
          </a:bodyPr>
          <a:lstStyle/>
          <a:p>
            <a:pPr marL="628650" lvl="1" indent="-171450" eaLnBrk="1" hangingPunct="1">
              <a:defRPr/>
            </a:pPr>
            <a:r>
              <a:rPr lang="en-US" sz="3200" b="1" dirty="0" smtClean="0">
                <a:latin typeface="Verdana" pitchFamily="34" charset="0"/>
              </a:rPr>
              <a:t>  Aztec</a:t>
            </a:r>
          </a:p>
          <a:p>
            <a:pPr marL="628650" lvl="1" indent="-171450" eaLnBrk="1" hangingPunct="1">
              <a:defRPr/>
            </a:pPr>
            <a:r>
              <a:rPr lang="en-US" sz="3200" b="1" dirty="0" smtClean="0">
                <a:latin typeface="Verdana" pitchFamily="34" charset="0"/>
              </a:rPr>
              <a:t>  Maya</a:t>
            </a:r>
          </a:p>
          <a:p>
            <a:pPr marL="628650" lvl="1" indent="-171450" eaLnBrk="1" hangingPunct="1">
              <a:defRPr/>
            </a:pPr>
            <a:r>
              <a:rPr lang="en-US" sz="3200" b="1" dirty="0" smtClean="0">
                <a:latin typeface="Verdana" pitchFamily="34" charset="0"/>
              </a:rPr>
              <a:t>  </a:t>
            </a:r>
            <a:r>
              <a:rPr lang="en-US" sz="3200" b="1" dirty="0" err="1" smtClean="0">
                <a:latin typeface="Verdana" pitchFamily="34" charset="0"/>
              </a:rPr>
              <a:t>Zapotec</a:t>
            </a:r>
            <a:endParaRPr lang="en-US" sz="3200" b="1" dirty="0" smtClean="0">
              <a:latin typeface="Verdana" pitchFamily="34" charset="0"/>
            </a:endParaRPr>
          </a:p>
          <a:p>
            <a:pPr marL="628650" lvl="1" indent="-171450" eaLnBrk="1" hangingPunct="1">
              <a:defRPr/>
            </a:pPr>
            <a:r>
              <a:rPr lang="en-US" sz="3200" b="1" dirty="0" smtClean="0">
                <a:latin typeface="Verdana" pitchFamily="34" charset="0"/>
              </a:rPr>
              <a:t>  </a:t>
            </a:r>
            <a:r>
              <a:rPr lang="en-US" sz="3200" b="1" dirty="0" err="1" smtClean="0">
                <a:latin typeface="Verdana" pitchFamily="34" charset="0"/>
              </a:rPr>
              <a:t>Mixtec</a:t>
            </a:r>
            <a:endParaRPr lang="en-US" sz="3200" b="1" dirty="0" smtClean="0">
              <a:latin typeface="Verdana" pitchFamily="34" charset="0"/>
            </a:endParaRPr>
          </a:p>
          <a:p>
            <a:pPr marL="628650" lvl="1" indent="-171450" eaLnBrk="1" hangingPunct="1">
              <a:defRPr/>
            </a:pPr>
            <a:r>
              <a:rPr lang="en-US" sz="3200" b="1" dirty="0" smtClean="0">
                <a:latin typeface="Verdana" pitchFamily="34" charset="0"/>
              </a:rPr>
              <a:t>  </a:t>
            </a:r>
            <a:r>
              <a:rPr lang="en-US" sz="3200" b="1" dirty="0" err="1" smtClean="0">
                <a:latin typeface="Verdana" pitchFamily="34" charset="0"/>
              </a:rPr>
              <a:t>Otomi</a:t>
            </a:r>
            <a:endParaRPr lang="en-US" sz="3200" b="1" dirty="0" smtClean="0">
              <a:latin typeface="Verdana" pitchFamily="34" charset="0"/>
            </a:endParaRPr>
          </a:p>
          <a:p>
            <a:pPr marL="628650" lvl="1" indent="-171450" eaLnBrk="1" hangingPunct="1">
              <a:defRPr/>
            </a:pPr>
            <a:r>
              <a:rPr lang="en-US" sz="3200" b="1" dirty="0" smtClean="0">
                <a:latin typeface="Verdana" pitchFamily="34" charset="0"/>
              </a:rPr>
              <a:t>  </a:t>
            </a:r>
            <a:r>
              <a:rPr lang="en-US" sz="3200" b="1" dirty="0" err="1" smtClean="0">
                <a:latin typeface="Verdana" pitchFamily="34" charset="0"/>
              </a:rPr>
              <a:t>Tarascan</a:t>
            </a:r>
            <a:endParaRPr lang="en-US" sz="3200" b="1" dirty="0" smtClean="0">
              <a:latin typeface="Verdana" pitchFamily="34" charset="0"/>
            </a:endParaRPr>
          </a:p>
          <a:p>
            <a:pPr marL="628650" lvl="1" indent="-171450" eaLnBrk="1" hangingPunct="1">
              <a:defRPr/>
            </a:pPr>
            <a:r>
              <a:rPr lang="en-US" sz="3200" b="1" dirty="0" smtClean="0">
                <a:latin typeface="Verdana" pitchFamily="34" charset="0"/>
              </a:rPr>
              <a:t>  Yaqui</a:t>
            </a:r>
          </a:p>
          <a:p>
            <a:pPr marL="628650" lvl="1" indent="-171450" eaLnBrk="1" hangingPunct="1">
              <a:defRPr/>
            </a:pPr>
            <a:r>
              <a:rPr lang="en-US" sz="3200" b="1" dirty="0" smtClean="0">
                <a:latin typeface="Verdana" pitchFamily="34" charset="0"/>
              </a:rPr>
              <a:t>  </a:t>
            </a:r>
            <a:r>
              <a:rPr lang="en-US" sz="3200" b="1" dirty="0" err="1" smtClean="0">
                <a:latin typeface="Verdana" pitchFamily="34" charset="0"/>
              </a:rPr>
              <a:t>Tarahumara</a:t>
            </a:r>
            <a:r>
              <a:rPr lang="en-US" sz="3200" b="1" dirty="0" smtClean="0">
                <a:latin typeface="Verdana" pitchFamily="34" charset="0"/>
              </a:rPr>
              <a:t> . . .</a:t>
            </a:r>
          </a:p>
        </p:txBody>
      </p:sp>
      <p:sp>
        <p:nvSpPr>
          <p:cNvPr id="51203" name="Rectangle 2"/>
          <p:cNvSpPr txBox="1">
            <a:spLocks noChangeArrowheads="1"/>
          </p:cNvSpPr>
          <p:nvPr/>
        </p:nvSpPr>
        <p:spPr bwMode="auto">
          <a:xfrm>
            <a:off x="457200" y="521161"/>
            <a:ext cx="8229600" cy="1143000"/>
          </a:xfrm>
          <a:prstGeom prst="rect">
            <a:avLst/>
          </a:prstGeom>
          <a:noFill/>
          <a:ln w="9525">
            <a:noFill/>
            <a:miter lim="800000"/>
            <a:headEnd/>
            <a:tailEnd/>
          </a:ln>
        </p:spPr>
        <p:txBody>
          <a:bodyPr anchor="ctr"/>
          <a:lstStyle/>
          <a:p>
            <a:pPr algn="ctr"/>
            <a:r>
              <a:rPr lang="en-US" sz="3200" b="1" dirty="0" smtClean="0">
                <a:solidFill>
                  <a:srgbClr val="000000"/>
                </a:solidFill>
              </a:rPr>
              <a:t>Middle American </a:t>
            </a:r>
            <a:r>
              <a:rPr lang="en-US" sz="3200" b="1" dirty="0">
                <a:solidFill>
                  <a:srgbClr val="000000"/>
                </a:solidFill>
              </a:rPr>
              <a:t>c</a:t>
            </a:r>
            <a:r>
              <a:rPr lang="en-US" sz="3200" b="1" dirty="0" smtClean="0">
                <a:solidFill>
                  <a:srgbClr val="000000"/>
                </a:solidFill>
              </a:rPr>
              <a:t>ultures include . . .</a:t>
            </a:r>
            <a:endParaRPr lang="en-US" sz="3200" b="1" dirty="0">
              <a:solidFill>
                <a:srgbClr val="000000"/>
              </a:solidFill>
            </a:endParaRPr>
          </a:p>
        </p:txBody>
      </p:sp>
    </p:spTree>
    <p:extLst>
      <p:ext uri="{BB962C8B-B14F-4D97-AF65-F5344CB8AC3E}">
        <p14:creationId xmlns:p14="http://schemas.microsoft.com/office/powerpoint/2010/main" val="257436980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chemeClr val="bg1"/>
                </a:solidFill>
                <a:latin typeface="Verdana" pitchFamily="34" charset="0"/>
              </a:rPr>
              <a:t> e.g., </a:t>
            </a:r>
            <a:r>
              <a:rPr lang="en-US" sz="2400" b="1" i="1" kern="0" dirty="0" err="1">
                <a:solidFill>
                  <a:schemeClr val="bg1"/>
                </a:solidFill>
                <a:latin typeface="Verdana" pitchFamily="34" charset="0"/>
              </a:rPr>
              <a:t>Anishinabe</a:t>
            </a:r>
            <a:r>
              <a:rPr lang="en-US" sz="2400" b="1" kern="0" dirty="0">
                <a:solidFill>
                  <a:schemeClr val="bg1"/>
                </a:solidFill>
                <a:latin typeface="Verdana" pitchFamily="34" charset="0"/>
              </a:rPr>
              <a:t> (Chippewa; Ojibwa)</a:t>
            </a:r>
          </a:p>
          <a:p>
            <a:pPr marL="628650" lvl="1" indent="-171450">
              <a:spcBef>
                <a:spcPct val="20000"/>
              </a:spcBef>
              <a:buFontTx/>
              <a:buChar char="–"/>
              <a:defRPr/>
            </a:pPr>
            <a:r>
              <a:rPr lang="en-US" sz="2000" b="1" kern="0" dirty="0">
                <a:solidFill>
                  <a:schemeClr val="bg1"/>
                </a:solidFill>
                <a:latin typeface="Verdana" pitchFamily="34" charset="0"/>
              </a:rPr>
              <a:t>  e.g., Irish “</a:t>
            </a:r>
            <a:r>
              <a:rPr lang="en-US" sz="2000" b="1" kern="0" dirty="0" err="1">
                <a:solidFill>
                  <a:schemeClr val="bg1"/>
                </a:solidFill>
                <a:latin typeface="Verdana" pitchFamily="34" charset="0"/>
              </a:rPr>
              <a:t>Travellers</a:t>
            </a:r>
            <a:r>
              <a:rPr lang="en-US" sz="2000" b="1" kern="0" dirty="0">
                <a:solidFill>
                  <a:schemeClr val="bg1"/>
                </a:solidFill>
                <a:latin typeface="Verdana" pitchFamily="34" charset="0"/>
              </a:rPr>
              <a:t>”</a:t>
            </a:r>
          </a:p>
          <a:p>
            <a:pPr marL="1143000" lvl="2" indent="-163513">
              <a:spcBef>
                <a:spcPct val="20000"/>
              </a:spcBef>
              <a:buFontTx/>
              <a:buChar char="•"/>
              <a:defRPr/>
            </a:pPr>
            <a:r>
              <a:rPr lang="en-US" b="1" kern="0" dirty="0">
                <a:solidFill>
                  <a:schemeClr val="bg1"/>
                </a:solidFill>
                <a:latin typeface="Verdana" pitchFamily="34" charset="0"/>
              </a:rPr>
              <a:t>sometimes incorrectly called “Gypsies”</a:t>
            </a:r>
            <a:endParaRPr lang="en-US" sz="2000" b="1" kern="0" dirty="0">
              <a:solidFill>
                <a:schemeClr val="bg1"/>
              </a:solidFill>
              <a:latin typeface="Verdana" pitchFamily="34" charset="0"/>
            </a:endParaRPr>
          </a:p>
          <a:p>
            <a:pPr marL="628650" lvl="1" indent="-171450">
              <a:spcBef>
                <a:spcPct val="20000"/>
              </a:spcBef>
              <a:buFontTx/>
              <a:buChar char="–"/>
              <a:defRPr/>
            </a:pPr>
            <a:r>
              <a:rPr lang="en-US" sz="2000" b="1" kern="0" dirty="0">
                <a:solidFill>
                  <a:schemeClr val="bg1"/>
                </a:solidFill>
                <a:latin typeface="Verdana" pitchFamily="34" charset="0"/>
              </a:rPr>
              <a:t>e.g., Rom (Gypsies)</a:t>
            </a:r>
          </a:p>
          <a:p>
            <a:pPr marL="628650" lvl="1" indent="-171450">
              <a:spcBef>
                <a:spcPct val="20000"/>
              </a:spcBef>
              <a:buFontTx/>
              <a:buChar char="–"/>
              <a:defRPr/>
            </a:pPr>
            <a:r>
              <a:rPr lang="en-US" sz="2000" b="1" kern="0" dirty="0">
                <a:solidFill>
                  <a:schemeClr val="bg1"/>
                </a:solidFill>
                <a:latin typeface="Verdana" pitchFamily="34" charset="0"/>
              </a:rPr>
              <a:t>e.g., Basques</a:t>
            </a:r>
          </a:p>
          <a:p>
            <a:pPr marL="628650" lvl="1" indent="-171450">
              <a:spcBef>
                <a:spcPct val="20000"/>
              </a:spcBef>
              <a:buFontTx/>
              <a:buChar char="–"/>
              <a:defRPr/>
            </a:pPr>
            <a:r>
              <a:rPr lang="en-US" sz="2000" b="1" kern="0" dirty="0">
                <a:solidFill>
                  <a:schemeClr val="bg1"/>
                </a:solidFill>
                <a:latin typeface="Verdana" pitchFamily="34" charset="0"/>
              </a:rPr>
              <a:t> e.g., Kurds</a:t>
            </a:r>
          </a:p>
          <a:p>
            <a:pPr marL="628650" lvl="1" indent="-171450">
              <a:spcBef>
                <a:spcPct val="20000"/>
              </a:spcBef>
              <a:buFontTx/>
              <a:buChar char="–"/>
              <a:defRPr/>
            </a:pPr>
            <a:r>
              <a:rPr lang="en-US" sz="2000" b="1" kern="0" dirty="0">
                <a:solidFill>
                  <a:schemeClr val="bg1"/>
                </a:solidFill>
                <a:latin typeface="Verdana" pitchFamily="34" charset="0"/>
              </a:rPr>
              <a:t> e.g., Australian Aboriginals</a:t>
            </a:r>
          </a:p>
        </p:txBody>
      </p:sp>
    </p:spTree>
    <p:extLst>
      <p:ext uri="{BB962C8B-B14F-4D97-AF65-F5344CB8AC3E}">
        <p14:creationId xmlns:p14="http://schemas.microsoft.com/office/powerpoint/2010/main" val="253548310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3"/>
          <p:cNvSpPr>
            <a:spLocks noGrp="1" noChangeArrowheads="1"/>
          </p:cNvSpPr>
          <p:nvPr>
            <p:ph type="subTitle" idx="4294967295"/>
          </p:nvPr>
        </p:nvSpPr>
        <p:spPr>
          <a:xfrm>
            <a:off x="885825" y="1495425"/>
            <a:ext cx="7358063" cy="2665413"/>
          </a:xfrm>
        </p:spPr>
        <p:txBody>
          <a:bodyPr>
            <a:spAutoFit/>
          </a:bodyPr>
          <a:lstStyle/>
          <a:p>
            <a:pPr eaLnBrk="1" hangingPunct="1">
              <a:lnSpc>
                <a:spcPct val="80000"/>
              </a:lnSpc>
              <a:tabLst>
                <a:tab pos="0" algn="l"/>
              </a:tabLst>
              <a:defRPr/>
            </a:pPr>
            <a:r>
              <a:rPr lang="en-US" b="1" i="1" dirty="0" err="1" smtClean="0">
                <a:solidFill>
                  <a:schemeClr val="accent5">
                    <a:lumMod val="90000"/>
                  </a:schemeClr>
                </a:solidFill>
              </a:rPr>
              <a:t>Microculture</a:t>
            </a:r>
            <a:endParaRPr lang="en-US" b="1" i="1" dirty="0" smtClean="0">
              <a:solidFill>
                <a:schemeClr val="accent5">
                  <a:lumMod val="90000"/>
                </a:schemeClr>
              </a:solidFill>
            </a:endParaRPr>
          </a:p>
          <a:p>
            <a:pPr eaLnBrk="1" hangingPunct="1">
              <a:lnSpc>
                <a:spcPct val="30000"/>
              </a:lnSpc>
              <a:tabLst>
                <a:tab pos="0" algn="l"/>
              </a:tabLst>
              <a:defRPr/>
            </a:pPr>
            <a:endParaRPr lang="en-US" b="1" i="1" dirty="0" smtClean="0">
              <a:solidFill>
                <a:schemeClr val="accent2"/>
              </a:solidFill>
            </a:endParaRPr>
          </a:p>
          <a:p>
            <a:pPr lvl="1" eaLnBrk="1" hangingPunct="1">
              <a:lnSpc>
                <a:spcPct val="80000"/>
              </a:lnSpc>
              <a:tabLst>
                <a:tab pos="0" algn="l"/>
              </a:tabLst>
              <a:defRPr/>
            </a:pPr>
            <a:r>
              <a:rPr lang="en-US" sz="2400" b="1" dirty="0" smtClean="0">
                <a:solidFill>
                  <a:schemeClr val="accent5">
                    <a:lumMod val="90000"/>
                  </a:schemeClr>
                </a:solidFill>
              </a:rPr>
              <a:t>a distinct pattern of learned and shared behavior and thinking found within larger cultures such as ethnic groups in localized regions</a:t>
            </a:r>
          </a:p>
          <a:p>
            <a:pPr lvl="1" eaLnBrk="1" hangingPunct="1">
              <a:lnSpc>
                <a:spcPct val="80000"/>
              </a:lnSpc>
              <a:tabLst>
                <a:tab pos="0" algn="l"/>
              </a:tabLst>
              <a:defRPr/>
            </a:pPr>
            <a:endParaRPr lang="en-US" sz="2400" b="1" dirty="0" smtClean="0">
              <a:solidFill>
                <a:schemeClr val="accent5">
                  <a:lumMod val="90000"/>
                </a:schemeClr>
              </a:solidFill>
            </a:endParaRPr>
          </a:p>
          <a:p>
            <a:pPr lvl="1" eaLnBrk="1" hangingPunct="1">
              <a:lnSpc>
                <a:spcPct val="80000"/>
              </a:lnSpc>
              <a:tabLst>
                <a:tab pos="0" algn="l"/>
              </a:tabLst>
              <a:defRPr/>
            </a:pPr>
            <a:r>
              <a:rPr lang="en-US" sz="2000" b="1" dirty="0" smtClean="0">
                <a:solidFill>
                  <a:schemeClr val="accent5">
                    <a:lumMod val="90000"/>
                  </a:schemeClr>
                </a:solidFill>
              </a:rPr>
              <a:t>local cultures</a:t>
            </a:r>
          </a:p>
        </p:txBody>
      </p:sp>
      <p:sp>
        <p:nvSpPr>
          <p:cNvPr id="52227" name="Rectangle 2"/>
          <p:cNvSpPr txBox="1">
            <a:spLocks noChangeArrowheads="1"/>
          </p:cNvSpPr>
          <p:nvPr/>
        </p:nvSpPr>
        <p:spPr bwMode="auto">
          <a:xfrm>
            <a:off x="457200" y="420688"/>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52228" name="Rectangle 3"/>
          <p:cNvSpPr txBox="1">
            <a:spLocks noChangeArrowheads="1"/>
          </p:cNvSpPr>
          <p:nvPr/>
        </p:nvSpPr>
        <p:spPr bwMode="auto">
          <a:xfrm>
            <a:off x="877888" y="4346575"/>
            <a:ext cx="7359650" cy="1989138"/>
          </a:xfrm>
          <a:prstGeom prst="rect">
            <a:avLst/>
          </a:prstGeom>
          <a:noFill/>
          <a:ln w="9525">
            <a:noFill/>
            <a:miter lim="800000"/>
            <a:headEnd/>
            <a:tailEnd/>
          </a:ln>
        </p:spPr>
        <p:txBody>
          <a:bodyPr>
            <a:spAutoFit/>
          </a:bodyPr>
          <a:lstStyle/>
          <a:p>
            <a:pPr marL="342900" indent="-342900">
              <a:lnSpc>
                <a:spcPct val="80000"/>
              </a:lnSpc>
              <a:spcBef>
                <a:spcPct val="20000"/>
              </a:spcBef>
              <a:buFontTx/>
              <a:buChar char="•"/>
              <a:tabLst>
                <a:tab pos="0" algn="l"/>
              </a:tabLst>
            </a:pPr>
            <a:r>
              <a:rPr lang="en-US" sz="3200" b="1" i="1">
                <a:solidFill>
                  <a:srgbClr val="FF1B36"/>
                </a:solidFill>
              </a:rPr>
              <a:t>Macroculture</a:t>
            </a:r>
          </a:p>
          <a:p>
            <a:pPr marL="342900" indent="-342900">
              <a:lnSpc>
                <a:spcPct val="30000"/>
              </a:lnSpc>
              <a:spcBef>
                <a:spcPct val="20000"/>
              </a:spcBef>
              <a:buFontTx/>
              <a:buChar char="•"/>
              <a:tabLst>
                <a:tab pos="0" algn="l"/>
              </a:tabLst>
            </a:pPr>
            <a:endParaRPr lang="en-US" sz="3200" b="1" i="1">
              <a:solidFill>
                <a:srgbClr val="333399"/>
              </a:solidFill>
            </a:endParaRPr>
          </a:p>
          <a:p>
            <a:pPr marL="742950" lvl="1" indent="-285750" eaLnBrk="0" hangingPunct="0">
              <a:lnSpc>
                <a:spcPct val="80000"/>
              </a:lnSpc>
              <a:spcBef>
                <a:spcPct val="20000"/>
              </a:spcBef>
              <a:buClr>
                <a:srgbClr val="009999"/>
              </a:buClr>
              <a:buSzPct val="55000"/>
              <a:buFont typeface="Wingdings" pitchFamily="2" charset="2"/>
              <a:buChar char="n"/>
              <a:tabLst>
                <a:tab pos="0" algn="l"/>
              </a:tabLst>
            </a:pPr>
            <a:r>
              <a:rPr lang="en-US" sz="2400" b="1">
                <a:solidFill>
                  <a:srgbClr val="000000"/>
                </a:solidFill>
              </a:rPr>
              <a:t>a distinct pattern of learned and shared behavior and thinking that crosses local boundaries, such as transnational culture and global culture</a:t>
            </a:r>
            <a:endParaRPr lang="en-US" sz="2400" b="1">
              <a:solidFill>
                <a:srgbClr val="333399"/>
              </a:solidFill>
            </a:endParaRPr>
          </a:p>
        </p:txBody>
      </p:sp>
    </p:spTree>
    <p:extLst>
      <p:ext uri="{BB962C8B-B14F-4D97-AF65-F5344CB8AC3E}">
        <p14:creationId xmlns:p14="http://schemas.microsoft.com/office/powerpoint/2010/main" val="192882153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a:spLocks noChangeArrowheads="1"/>
          </p:cNvSpPr>
          <p:nvPr/>
        </p:nvSpPr>
        <p:spPr bwMode="auto">
          <a:xfrm>
            <a:off x="666750" y="2903598"/>
            <a:ext cx="7772400" cy="1754326"/>
          </a:xfrm>
          <a:prstGeom prst="rect">
            <a:avLst/>
          </a:prstGeom>
          <a:solidFill>
            <a:schemeClr val="bg1"/>
          </a:solidFill>
          <a:ln w="76200">
            <a:solidFill>
              <a:srgbClr val="FFC000"/>
            </a:solidFill>
            <a:miter lim="800000"/>
            <a:headEnd/>
            <a:tailEnd/>
          </a:ln>
        </p:spPr>
        <p:txBody>
          <a:bodyPr wrap="square" anchor="ctr">
            <a:spAutoFit/>
          </a:bodyPr>
          <a:lstStyle/>
          <a:p>
            <a:pPr algn="ctr"/>
            <a:r>
              <a:rPr lang="en-US" sz="3600" b="1" dirty="0" smtClean="0">
                <a:solidFill>
                  <a:srgbClr val="000000"/>
                </a:solidFill>
                <a:latin typeface="Arial"/>
              </a:rPr>
              <a:t>every region has its own </a:t>
            </a:r>
            <a:br>
              <a:rPr lang="en-US" sz="3600" b="1" dirty="0" smtClean="0">
                <a:solidFill>
                  <a:srgbClr val="000000"/>
                </a:solidFill>
                <a:latin typeface="Arial"/>
              </a:rPr>
            </a:br>
            <a:r>
              <a:rPr lang="en-US" sz="3600" b="1" dirty="0" smtClean="0">
                <a:solidFill>
                  <a:srgbClr val="000000"/>
                </a:solidFill>
                <a:latin typeface="Arial"/>
              </a:rPr>
              <a:t>local cultures, </a:t>
            </a:r>
            <a:br>
              <a:rPr lang="en-US" sz="3600" b="1" dirty="0" smtClean="0">
                <a:solidFill>
                  <a:srgbClr val="000000"/>
                </a:solidFill>
                <a:latin typeface="Arial"/>
              </a:rPr>
            </a:br>
            <a:r>
              <a:rPr lang="en-US" sz="3600" b="1" dirty="0" smtClean="0">
                <a:solidFill>
                  <a:srgbClr val="000000"/>
                </a:solidFill>
                <a:latin typeface="Arial"/>
              </a:rPr>
              <a:t>or </a:t>
            </a:r>
            <a:r>
              <a:rPr lang="en-US" sz="3600" b="1" dirty="0" err="1" smtClean="0">
                <a:solidFill>
                  <a:srgbClr val="000000"/>
                </a:solidFill>
                <a:latin typeface="Arial"/>
              </a:rPr>
              <a:t>microcultures</a:t>
            </a:r>
            <a:r>
              <a:rPr lang="en-US" sz="3600" b="1" dirty="0" smtClean="0">
                <a:solidFill>
                  <a:srgbClr val="000000"/>
                </a:solidFill>
                <a:latin typeface="Arial"/>
              </a:rPr>
              <a:t> . . . </a:t>
            </a:r>
          </a:p>
        </p:txBody>
      </p:sp>
    </p:spTree>
    <p:extLst>
      <p:ext uri="{BB962C8B-B14F-4D97-AF65-F5344CB8AC3E}">
        <p14:creationId xmlns:p14="http://schemas.microsoft.com/office/powerpoint/2010/main" val="30147658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871538" y="714379"/>
            <a:ext cx="7372350" cy="5675313"/>
          </a:xfrm>
        </p:spPr>
        <p:txBody>
          <a:bodyPr>
            <a:spAutoFit/>
          </a:bodyPr>
          <a:lstStyle/>
          <a:p>
            <a:pPr eaLnBrk="1" hangingPunct="1">
              <a:lnSpc>
                <a:spcPct val="70000"/>
              </a:lnSpc>
              <a:buFontTx/>
              <a:buNone/>
              <a:defRPr/>
            </a:pPr>
            <a:endParaRPr lang="en-US" sz="4000" b="1" dirty="0" smtClean="0">
              <a:latin typeface="Verdana" pitchFamily="34" charset="0"/>
            </a:endParaRPr>
          </a:p>
          <a:p>
            <a:pPr eaLnBrk="1" hangingPunct="1">
              <a:lnSpc>
                <a:spcPct val="90000"/>
              </a:lnSpc>
              <a:buFontTx/>
              <a:buNone/>
              <a:defRPr/>
            </a:pPr>
            <a:r>
              <a:rPr lang="en-US" sz="2800" b="1" dirty="0" smtClean="0">
                <a:solidFill>
                  <a:schemeClr val="accent5">
                    <a:lumMod val="90000"/>
                  </a:schemeClr>
                </a:solidFill>
                <a:latin typeface="Verdana" pitchFamily="34" charset="0"/>
              </a:rPr>
              <a:t>“units of analysis” may include:</a:t>
            </a:r>
          </a:p>
          <a:p>
            <a:pPr eaLnBrk="1" hangingPunct="1">
              <a:lnSpc>
                <a:spcPct val="60000"/>
              </a:lnSpc>
              <a:buFontTx/>
              <a:buNone/>
              <a:defRPr/>
            </a:pPr>
            <a:endParaRPr lang="en-US" sz="2800" b="1" dirty="0" smtClean="0">
              <a:solidFill>
                <a:schemeClr val="accent5">
                  <a:lumMod val="90000"/>
                </a:schemeClr>
              </a:solidFill>
              <a:latin typeface="Verdana" pitchFamily="34" charset="0"/>
            </a:endParaRPr>
          </a:p>
          <a:p>
            <a:pPr marL="865188" lvl="1" indent="-407988" eaLnBrk="1" hangingPunct="1">
              <a:lnSpc>
                <a:spcPct val="90000"/>
              </a:lnSpc>
              <a:defRPr/>
            </a:pPr>
            <a:r>
              <a:rPr lang="en-US" b="1" dirty="0" smtClean="0">
                <a:solidFill>
                  <a:schemeClr val="accent5">
                    <a:lumMod val="90000"/>
                  </a:schemeClr>
                </a:solidFill>
                <a:latin typeface="Verdana" pitchFamily="34" charset="0"/>
              </a:rPr>
              <a:t>one person</a:t>
            </a:r>
            <a:endParaRPr lang="en-US" sz="1800" dirty="0" smtClean="0">
              <a:solidFill>
                <a:schemeClr val="accent5">
                  <a:lumMod val="90000"/>
                </a:schemeClr>
              </a:solidFill>
              <a:latin typeface="Verdana" pitchFamily="34" charset="0"/>
            </a:endParaRPr>
          </a:p>
          <a:p>
            <a:pPr marL="865188" lvl="1" indent="-407988" eaLnBrk="1" hangingPunct="1">
              <a:lnSpc>
                <a:spcPct val="90000"/>
              </a:lnSpc>
              <a:defRPr/>
            </a:pPr>
            <a:r>
              <a:rPr lang="en-US" b="1" dirty="0" smtClean="0">
                <a:solidFill>
                  <a:schemeClr val="accent5">
                    <a:lumMod val="90000"/>
                  </a:schemeClr>
                </a:solidFill>
                <a:latin typeface="Verdana" pitchFamily="34" charset="0"/>
              </a:rPr>
              <a:t>the family</a:t>
            </a:r>
            <a:endParaRPr lang="en-US" sz="1600" dirty="0" smtClean="0">
              <a:solidFill>
                <a:schemeClr val="accent5">
                  <a:lumMod val="90000"/>
                </a:schemeClr>
              </a:solidFill>
              <a:latin typeface="Verdana" pitchFamily="34" charset="0"/>
            </a:endParaRPr>
          </a:p>
          <a:p>
            <a:pPr marL="865188" lvl="1" indent="-407988" eaLnBrk="1" hangingPunct="1">
              <a:lnSpc>
                <a:spcPct val="90000"/>
              </a:lnSpc>
              <a:defRPr/>
            </a:pPr>
            <a:r>
              <a:rPr lang="en-US" b="1" dirty="0" smtClean="0">
                <a:solidFill>
                  <a:schemeClr val="accent5">
                    <a:lumMod val="90000"/>
                  </a:schemeClr>
                </a:solidFill>
                <a:latin typeface="Verdana" pitchFamily="34" charset="0"/>
              </a:rPr>
              <a:t>the community</a:t>
            </a:r>
          </a:p>
          <a:p>
            <a:pPr marL="865188" lvl="1" indent="-407988" eaLnBrk="1" hangingPunct="1">
              <a:lnSpc>
                <a:spcPct val="90000"/>
              </a:lnSpc>
              <a:defRPr/>
            </a:pPr>
            <a:r>
              <a:rPr lang="en-US" b="1" dirty="0" smtClean="0">
                <a:solidFill>
                  <a:schemeClr val="accent5">
                    <a:lumMod val="90000"/>
                  </a:schemeClr>
                </a:solidFill>
                <a:latin typeface="Verdana" pitchFamily="34" charset="0"/>
              </a:rPr>
              <a:t>a region</a:t>
            </a:r>
          </a:p>
          <a:p>
            <a:pPr marL="865188" lvl="1" indent="-407988" eaLnBrk="1" hangingPunct="1">
              <a:lnSpc>
                <a:spcPct val="90000"/>
              </a:lnSpc>
              <a:defRPr/>
            </a:pPr>
            <a:r>
              <a:rPr lang="en-US" b="1" dirty="0" smtClean="0">
                <a:solidFill>
                  <a:schemeClr val="accent5">
                    <a:lumMod val="90000"/>
                  </a:schemeClr>
                </a:solidFill>
                <a:latin typeface="Verdana" pitchFamily="34" charset="0"/>
              </a:rPr>
              <a:t>“culture area”</a:t>
            </a:r>
          </a:p>
          <a:p>
            <a:pPr marL="865188" lvl="1" indent="-407988" eaLnBrk="1" hangingPunct="1">
              <a:lnSpc>
                <a:spcPct val="90000"/>
              </a:lnSpc>
              <a:defRPr/>
            </a:pPr>
            <a:r>
              <a:rPr lang="en-US" b="1" dirty="0" smtClean="0">
                <a:solidFill>
                  <a:srgbClr val="000000"/>
                </a:solidFill>
                <a:latin typeface="Verdana" pitchFamily="34" charset="0"/>
              </a:rPr>
              <a:t>a culture / “subculture”</a:t>
            </a:r>
          </a:p>
          <a:p>
            <a:pPr marL="1208088" lvl="2" eaLnBrk="1" hangingPunct="1">
              <a:lnSpc>
                <a:spcPct val="90000"/>
              </a:lnSpc>
              <a:defRPr/>
            </a:pPr>
            <a:r>
              <a:rPr lang="en-US" sz="1800" b="1" dirty="0" smtClean="0">
                <a:latin typeface="Verdana" pitchFamily="34" charset="0"/>
              </a:rPr>
              <a:t>Ancient Middle America</a:t>
            </a:r>
          </a:p>
          <a:p>
            <a:pPr marL="1665288" lvl="3" eaLnBrk="1" hangingPunct="1">
              <a:lnSpc>
                <a:spcPct val="90000"/>
              </a:lnSpc>
              <a:defRPr/>
            </a:pPr>
            <a:r>
              <a:rPr lang="en-US" sz="1400" b="1" dirty="0" err="1" smtClean="0">
                <a:latin typeface="Verdana" pitchFamily="34" charset="0"/>
              </a:rPr>
              <a:t>Chamula</a:t>
            </a:r>
            <a:endParaRPr lang="en-US" sz="1400" b="1" dirty="0" smtClean="0">
              <a:latin typeface="Verdana" pitchFamily="34" charset="0"/>
            </a:endParaRPr>
          </a:p>
          <a:p>
            <a:pPr marL="1665288" lvl="3" eaLnBrk="1" hangingPunct="1">
              <a:lnSpc>
                <a:spcPct val="90000"/>
              </a:lnSpc>
              <a:defRPr/>
            </a:pPr>
            <a:r>
              <a:rPr lang="en-US" sz="1400" b="1" dirty="0" err="1" smtClean="0">
                <a:latin typeface="Verdana" pitchFamily="34" charset="0"/>
              </a:rPr>
              <a:t>Lancandon</a:t>
            </a:r>
            <a:endParaRPr lang="en-US" sz="1400" b="1" dirty="0" smtClean="0">
              <a:latin typeface="Verdana" pitchFamily="34" charset="0"/>
            </a:endParaRPr>
          </a:p>
          <a:p>
            <a:pPr marL="1665288" lvl="3" eaLnBrk="1" hangingPunct="1">
              <a:lnSpc>
                <a:spcPct val="90000"/>
              </a:lnSpc>
              <a:defRPr/>
            </a:pPr>
            <a:r>
              <a:rPr lang="en-US" sz="1400" b="1" dirty="0" err="1" smtClean="0">
                <a:latin typeface="Verdana" pitchFamily="34" charset="0"/>
              </a:rPr>
              <a:t>Tzotzil</a:t>
            </a:r>
            <a:endParaRPr lang="en-US" sz="1400" b="1" dirty="0" smtClean="0">
              <a:latin typeface="Verdana" pitchFamily="34" charset="0"/>
            </a:endParaRPr>
          </a:p>
          <a:p>
            <a:pPr marL="1665288" lvl="3" eaLnBrk="1" hangingPunct="1">
              <a:lnSpc>
                <a:spcPct val="90000"/>
              </a:lnSpc>
              <a:defRPr/>
            </a:pPr>
            <a:r>
              <a:rPr lang="en-US" sz="1400" b="1" dirty="0" err="1" smtClean="0">
                <a:latin typeface="Verdana" pitchFamily="34" charset="0"/>
              </a:rPr>
              <a:t>Tzeltal</a:t>
            </a:r>
            <a:endParaRPr lang="en-US" sz="1400" b="1" dirty="0" smtClean="0">
              <a:latin typeface="Verdana" pitchFamily="34" charset="0"/>
            </a:endParaRPr>
          </a:p>
          <a:p>
            <a:pPr marL="1665288" lvl="3" eaLnBrk="1" hangingPunct="1">
              <a:lnSpc>
                <a:spcPct val="90000"/>
              </a:lnSpc>
              <a:defRPr/>
            </a:pPr>
            <a:r>
              <a:rPr lang="en-US" sz="1400" b="1" dirty="0" err="1" smtClean="0">
                <a:latin typeface="Verdana" pitchFamily="34" charset="0"/>
              </a:rPr>
              <a:t>Zoque</a:t>
            </a:r>
            <a:endParaRPr lang="en-US" sz="1400" b="1" dirty="0" smtClean="0">
              <a:latin typeface="Verdana" pitchFamily="34" charset="0"/>
            </a:endParaRPr>
          </a:p>
        </p:txBody>
      </p:sp>
      <p:sp>
        <p:nvSpPr>
          <p:cNvPr id="360450" name="TextBox 4"/>
          <p:cNvSpPr txBox="1">
            <a:spLocks noChangeArrowheads="1"/>
          </p:cNvSpPr>
          <p:nvPr/>
        </p:nvSpPr>
        <p:spPr bwMode="auto">
          <a:xfrm>
            <a:off x="3092031" y="5108351"/>
            <a:ext cx="2424113" cy="1169551"/>
          </a:xfrm>
          <a:prstGeom prst="rect">
            <a:avLst/>
          </a:prstGeom>
          <a:noFill/>
          <a:ln w="9525">
            <a:noFill/>
            <a:miter lim="800000"/>
            <a:headEnd/>
            <a:tailEnd/>
          </a:ln>
        </p:spPr>
        <p:txBody>
          <a:bodyPr>
            <a:spAutoFit/>
          </a:bodyPr>
          <a:lstStyle/>
          <a:p>
            <a:pPr lvl="2">
              <a:buFont typeface="Arial" charset="0"/>
              <a:buChar char="•"/>
            </a:pPr>
            <a:r>
              <a:rPr lang="en-US" sz="1400" b="1" dirty="0">
                <a:solidFill>
                  <a:srgbClr val="000000"/>
                </a:solidFill>
                <a:latin typeface="Verdana" pitchFamily="34" charset="0"/>
              </a:rPr>
              <a:t> Yaqui</a:t>
            </a:r>
          </a:p>
          <a:p>
            <a:pPr lvl="2">
              <a:buFont typeface="Arial" charset="0"/>
              <a:buChar char="•"/>
            </a:pPr>
            <a:r>
              <a:rPr lang="en-US" sz="1400" b="1" dirty="0">
                <a:solidFill>
                  <a:srgbClr val="000000"/>
                </a:solidFill>
                <a:latin typeface="Verdana" pitchFamily="34" charset="0"/>
              </a:rPr>
              <a:t> </a:t>
            </a:r>
            <a:r>
              <a:rPr lang="en-US" sz="1400" b="1" dirty="0" err="1">
                <a:solidFill>
                  <a:srgbClr val="000000"/>
                </a:solidFill>
                <a:latin typeface="Verdana" pitchFamily="34" charset="0"/>
              </a:rPr>
              <a:t>Otomi</a:t>
            </a:r>
            <a:endParaRPr lang="en-US" sz="1400" b="1" dirty="0">
              <a:solidFill>
                <a:srgbClr val="000000"/>
              </a:solidFill>
              <a:latin typeface="Verdana" pitchFamily="34" charset="0"/>
            </a:endParaRPr>
          </a:p>
          <a:p>
            <a:pPr lvl="2">
              <a:buFont typeface="Arial" charset="0"/>
              <a:buChar char="•"/>
            </a:pPr>
            <a:r>
              <a:rPr lang="en-US" sz="1400" b="1" dirty="0">
                <a:solidFill>
                  <a:srgbClr val="000000"/>
                </a:solidFill>
                <a:latin typeface="Verdana" pitchFamily="34" charset="0"/>
              </a:rPr>
              <a:t> </a:t>
            </a:r>
            <a:r>
              <a:rPr lang="en-US" sz="1400" b="1" dirty="0" err="1">
                <a:solidFill>
                  <a:srgbClr val="000000"/>
                </a:solidFill>
                <a:latin typeface="Verdana" pitchFamily="34" charset="0"/>
              </a:rPr>
              <a:t>Tarascan</a:t>
            </a:r>
            <a:endParaRPr lang="en-US" sz="1400" b="1" dirty="0">
              <a:solidFill>
                <a:srgbClr val="000000"/>
              </a:solidFill>
              <a:latin typeface="Verdana" pitchFamily="34" charset="0"/>
            </a:endParaRPr>
          </a:p>
          <a:p>
            <a:pPr lvl="2">
              <a:buFont typeface="Arial" charset="0"/>
              <a:buChar char="•"/>
            </a:pPr>
            <a:r>
              <a:rPr lang="en-US" sz="1400" b="1" dirty="0">
                <a:solidFill>
                  <a:srgbClr val="000000"/>
                </a:solidFill>
                <a:latin typeface="Verdana" pitchFamily="34" charset="0"/>
              </a:rPr>
              <a:t> </a:t>
            </a:r>
            <a:r>
              <a:rPr lang="en-US" sz="1400" b="1" dirty="0" err="1">
                <a:solidFill>
                  <a:srgbClr val="000000"/>
                </a:solidFill>
                <a:latin typeface="Verdana" pitchFamily="34" charset="0"/>
              </a:rPr>
              <a:t>Mixtec</a:t>
            </a:r>
            <a:endParaRPr lang="en-US" sz="1400" b="1" dirty="0">
              <a:solidFill>
                <a:srgbClr val="000000"/>
              </a:solidFill>
              <a:latin typeface="Verdana" pitchFamily="34" charset="0"/>
            </a:endParaRPr>
          </a:p>
          <a:p>
            <a:pPr lvl="2">
              <a:buFont typeface="Arial" charset="0"/>
              <a:buChar char="•"/>
            </a:pPr>
            <a:r>
              <a:rPr lang="en-US" sz="1400" b="1" dirty="0">
                <a:solidFill>
                  <a:srgbClr val="000000"/>
                </a:solidFill>
                <a:latin typeface="Verdana" pitchFamily="34" charset="0"/>
              </a:rPr>
              <a:t> </a:t>
            </a:r>
            <a:r>
              <a:rPr lang="en-US" sz="1400" b="1" dirty="0" err="1">
                <a:solidFill>
                  <a:srgbClr val="000000"/>
                </a:solidFill>
                <a:latin typeface="Verdana" pitchFamily="34" charset="0"/>
              </a:rPr>
              <a:t>Zapotec</a:t>
            </a:r>
            <a:endParaRPr lang="en-US" sz="1400" b="1" dirty="0">
              <a:solidFill>
                <a:srgbClr val="000000"/>
              </a:solidFill>
              <a:latin typeface="Verdana" pitchFamily="34" charset="0"/>
            </a:endParaRPr>
          </a:p>
        </p:txBody>
      </p:sp>
      <p:sp>
        <p:nvSpPr>
          <p:cNvPr id="360451" name="TextBox 5"/>
          <p:cNvSpPr txBox="1">
            <a:spLocks noChangeArrowheads="1"/>
          </p:cNvSpPr>
          <p:nvPr/>
        </p:nvSpPr>
        <p:spPr bwMode="auto">
          <a:xfrm>
            <a:off x="4688142" y="5058467"/>
            <a:ext cx="2678122" cy="1169551"/>
          </a:xfrm>
          <a:prstGeom prst="rect">
            <a:avLst/>
          </a:prstGeom>
          <a:noFill/>
          <a:ln w="9525">
            <a:noFill/>
            <a:miter lim="800000"/>
            <a:headEnd/>
            <a:tailEnd/>
          </a:ln>
        </p:spPr>
        <p:txBody>
          <a:bodyPr wrap="square">
            <a:spAutoFit/>
          </a:bodyPr>
          <a:lstStyle/>
          <a:p>
            <a:pPr lvl="2">
              <a:buFont typeface="Arial" charset="0"/>
              <a:buChar char="•"/>
            </a:pPr>
            <a:r>
              <a:rPr lang="en-US" sz="1400" b="1" dirty="0" smtClean="0">
                <a:solidFill>
                  <a:srgbClr val="000000"/>
                </a:solidFill>
                <a:latin typeface="Verdana" pitchFamily="34" charset="0"/>
              </a:rPr>
              <a:t> Olmec </a:t>
            </a:r>
            <a:endParaRPr lang="en-US" sz="1400" b="1" dirty="0">
              <a:solidFill>
                <a:srgbClr val="000000"/>
              </a:solidFill>
              <a:latin typeface="Verdana" pitchFamily="34" charset="0"/>
            </a:endParaRPr>
          </a:p>
          <a:p>
            <a:pPr lvl="2">
              <a:buFont typeface="Arial" charset="0"/>
              <a:buChar char="•"/>
            </a:pPr>
            <a:r>
              <a:rPr lang="en-US" sz="1400" b="1" dirty="0">
                <a:solidFill>
                  <a:srgbClr val="000000"/>
                </a:solidFill>
                <a:latin typeface="Verdana" pitchFamily="34" charset="0"/>
              </a:rPr>
              <a:t> Toltec</a:t>
            </a:r>
          </a:p>
          <a:p>
            <a:pPr lvl="2">
              <a:buFont typeface="Arial" charset="0"/>
              <a:buChar char="•"/>
            </a:pPr>
            <a:r>
              <a:rPr lang="en-US" sz="1400" b="1" dirty="0">
                <a:solidFill>
                  <a:srgbClr val="000000"/>
                </a:solidFill>
                <a:latin typeface="Verdana" pitchFamily="34" charset="0"/>
              </a:rPr>
              <a:t> Aztec</a:t>
            </a:r>
          </a:p>
          <a:p>
            <a:pPr lvl="2">
              <a:buFont typeface="Arial" charset="0"/>
              <a:buChar char="•"/>
            </a:pPr>
            <a:r>
              <a:rPr lang="en-US" sz="1400" b="1" dirty="0">
                <a:solidFill>
                  <a:srgbClr val="000000"/>
                </a:solidFill>
                <a:latin typeface="Verdana" pitchFamily="34" charset="0"/>
              </a:rPr>
              <a:t> </a:t>
            </a:r>
            <a:r>
              <a:rPr lang="en-US" sz="1400" b="1" dirty="0" err="1" smtClean="0">
                <a:solidFill>
                  <a:srgbClr val="000000"/>
                </a:solidFill>
                <a:latin typeface="Verdana" pitchFamily="34" charset="0"/>
              </a:rPr>
              <a:t>Teotihuacanos</a:t>
            </a:r>
            <a:endParaRPr lang="en-US" sz="1400" b="1" dirty="0">
              <a:solidFill>
                <a:srgbClr val="000000"/>
              </a:solidFill>
              <a:latin typeface="Verdana" pitchFamily="34" charset="0"/>
            </a:endParaRPr>
          </a:p>
          <a:p>
            <a:pPr lvl="2">
              <a:buFont typeface="Arial" charset="0"/>
              <a:buChar char="•"/>
            </a:pPr>
            <a:r>
              <a:rPr lang="en-US" sz="1400" b="1" dirty="0">
                <a:solidFill>
                  <a:srgbClr val="000000"/>
                </a:solidFill>
                <a:latin typeface="Verdana" pitchFamily="34" charset="0"/>
              </a:rPr>
              <a:t> </a:t>
            </a:r>
            <a:r>
              <a:rPr lang="en-US" sz="1400" b="1" dirty="0" err="1">
                <a:solidFill>
                  <a:srgbClr val="000000"/>
                </a:solidFill>
                <a:latin typeface="Verdana" pitchFamily="34" charset="0"/>
              </a:rPr>
              <a:t>Tarahumara</a:t>
            </a:r>
            <a:endParaRPr lang="en-US" sz="1400" dirty="0">
              <a:solidFill>
                <a:srgbClr val="000000"/>
              </a:solidFill>
            </a:endParaRPr>
          </a:p>
        </p:txBody>
      </p:sp>
      <p:sp>
        <p:nvSpPr>
          <p:cNvPr id="5" name="TextBox 4"/>
          <p:cNvSpPr txBox="1">
            <a:spLocks noChangeArrowheads="1"/>
          </p:cNvSpPr>
          <p:nvPr/>
        </p:nvSpPr>
        <p:spPr bwMode="auto">
          <a:xfrm>
            <a:off x="900144" y="2293035"/>
            <a:ext cx="7315200" cy="1938992"/>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2400" b="1" dirty="0" smtClean="0">
                <a:solidFill>
                  <a:srgbClr val="000000"/>
                </a:solidFill>
              </a:rPr>
              <a:t>for e.g.,</a:t>
            </a:r>
          </a:p>
          <a:p>
            <a:pPr algn="ctr"/>
            <a:r>
              <a:rPr lang="en-US" sz="2400" b="1" dirty="0" smtClean="0">
                <a:solidFill>
                  <a:srgbClr val="000000"/>
                </a:solidFill>
              </a:rPr>
              <a:t>Prehistoric Middle America </a:t>
            </a:r>
          </a:p>
          <a:p>
            <a:pPr algn="ctr"/>
            <a:r>
              <a:rPr lang="en-US" sz="2400" b="1" dirty="0" smtClean="0">
                <a:solidFill>
                  <a:srgbClr val="000000"/>
                </a:solidFill>
              </a:rPr>
              <a:t>has all of these cultures . . . </a:t>
            </a:r>
          </a:p>
          <a:p>
            <a:pPr algn="ctr"/>
            <a:r>
              <a:rPr lang="en-US" sz="2400" b="1" dirty="0" smtClean="0">
                <a:solidFill>
                  <a:srgbClr val="000000"/>
                </a:solidFill>
              </a:rPr>
              <a:t>and more . . .</a:t>
            </a:r>
            <a:endParaRPr lang="en-US" sz="2400" b="1" dirty="0">
              <a:solidFill>
                <a:srgbClr val="000000"/>
              </a:solidFill>
            </a:endParaRPr>
          </a:p>
        </p:txBody>
      </p:sp>
    </p:spTree>
    <p:extLst>
      <p:ext uri="{BB962C8B-B14F-4D97-AF65-F5344CB8AC3E}">
        <p14:creationId xmlns:p14="http://schemas.microsoft.com/office/powerpoint/2010/main" val="214246111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1593379" y="6539076"/>
            <a:ext cx="5960286" cy="215444"/>
          </a:xfrm>
          <a:prstGeom prst="rect">
            <a:avLst/>
          </a:prstGeom>
        </p:spPr>
        <p:txBody>
          <a:bodyPr wrap="none">
            <a:spAutoFit/>
          </a:bodyPr>
          <a:lstStyle/>
          <a:p>
            <a:r>
              <a:rPr lang="en-US" sz="800" dirty="0" smtClean="0">
                <a:solidFill>
                  <a:srgbClr val="000000"/>
                </a:solidFill>
                <a:hlinkClick r:id="rId3"/>
              </a:rPr>
              <a:t>http://en.wikipedia.org/wiki/Indigenous_peoples_of_Mexico#Indigenous_groups_with_a_population_of_more_than_100.2C000</a:t>
            </a:r>
            <a:endParaRPr lang="en-US" sz="800" dirty="0">
              <a:solidFill>
                <a:srgbClr val="000000"/>
              </a:solidFill>
            </a:endParaRPr>
          </a:p>
        </p:txBody>
      </p:sp>
      <p:pic>
        <p:nvPicPr>
          <p:cNvPr id="3075" name="Picture 3"/>
          <p:cNvPicPr>
            <a:picLocks noChangeAspect="1" noChangeArrowheads="1"/>
          </p:cNvPicPr>
          <p:nvPr/>
        </p:nvPicPr>
        <p:blipFill>
          <a:blip r:embed="rId4" cstate="print"/>
          <a:srcRect/>
          <a:stretch>
            <a:fillRect/>
          </a:stretch>
        </p:blipFill>
        <p:spPr bwMode="auto">
          <a:xfrm>
            <a:off x="660402" y="905557"/>
            <a:ext cx="7772400" cy="5236655"/>
          </a:xfrm>
          <a:prstGeom prst="rect">
            <a:avLst/>
          </a:prstGeom>
          <a:noFill/>
          <a:ln w="9525">
            <a:noFill/>
            <a:miter lim="800000"/>
            <a:headEnd/>
            <a:tailEnd/>
          </a:ln>
        </p:spPr>
      </p:pic>
      <p:sp>
        <p:nvSpPr>
          <p:cNvPr id="12" name="Rectangle 11"/>
          <p:cNvSpPr/>
          <p:nvPr/>
        </p:nvSpPr>
        <p:spPr>
          <a:xfrm>
            <a:off x="2034067" y="2772006"/>
            <a:ext cx="4572000" cy="923330"/>
          </a:xfrm>
          <a:prstGeom prst="rect">
            <a:avLst/>
          </a:prstGeom>
        </p:spPr>
        <p:txBody>
          <a:bodyPr>
            <a:spAutoFit/>
          </a:bodyPr>
          <a:lstStyle/>
          <a:p>
            <a:pPr algn="ctr"/>
            <a:r>
              <a:rPr lang="en-US" b="1" dirty="0" smtClean="0">
                <a:solidFill>
                  <a:srgbClr val="000000"/>
                </a:solidFill>
              </a:rPr>
              <a:t>indigenous </a:t>
            </a:r>
            <a:r>
              <a:rPr lang="en-US" b="1" dirty="0">
                <a:solidFill>
                  <a:srgbClr val="000000"/>
                </a:solidFill>
              </a:rPr>
              <a:t>groups </a:t>
            </a:r>
            <a:endParaRPr lang="en-US" b="1" dirty="0" smtClean="0">
              <a:solidFill>
                <a:srgbClr val="000000"/>
              </a:solidFill>
            </a:endParaRPr>
          </a:p>
          <a:p>
            <a:pPr algn="ctr"/>
            <a:r>
              <a:rPr lang="en-US" b="1" dirty="0" smtClean="0">
                <a:solidFill>
                  <a:srgbClr val="000000"/>
                </a:solidFill>
              </a:rPr>
              <a:t>with </a:t>
            </a:r>
            <a:r>
              <a:rPr lang="en-US" b="1" dirty="0">
                <a:solidFill>
                  <a:srgbClr val="000000"/>
                </a:solidFill>
              </a:rPr>
              <a:t>a population </a:t>
            </a:r>
            <a:endParaRPr lang="en-US" b="1" dirty="0" smtClean="0">
              <a:solidFill>
                <a:srgbClr val="000000"/>
              </a:solidFill>
            </a:endParaRPr>
          </a:p>
          <a:p>
            <a:pPr algn="ctr"/>
            <a:r>
              <a:rPr lang="en-US" b="1" dirty="0" smtClean="0">
                <a:solidFill>
                  <a:srgbClr val="000000"/>
                </a:solidFill>
              </a:rPr>
              <a:t>of </a:t>
            </a:r>
            <a:r>
              <a:rPr lang="en-US" b="1" dirty="0">
                <a:solidFill>
                  <a:srgbClr val="000000"/>
                </a:solidFill>
              </a:rPr>
              <a:t>more than 100,000</a:t>
            </a:r>
          </a:p>
        </p:txBody>
      </p:sp>
    </p:spTree>
    <p:extLst>
      <p:ext uri="{BB962C8B-B14F-4D97-AF65-F5344CB8AC3E}">
        <p14:creationId xmlns:p14="http://schemas.microsoft.com/office/powerpoint/2010/main" val="427752561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428"/>
            <a:ext cx="7639045" cy="3322769"/>
          </a:xfrm>
        </p:spPr>
        <p:txBody>
          <a:bodyPr wrap="square">
            <a:spAutoFit/>
          </a:bodyPr>
          <a:lstStyle/>
          <a:p>
            <a:pPr marL="457200" indent="-457200" eaLnBrk="1" hangingPunct="1">
              <a:buNone/>
              <a:tabLst>
                <a:tab pos="457200" algn="l"/>
              </a:tabLst>
            </a:pPr>
            <a:r>
              <a:rPr lang="en-US" sz="4400" b="1" dirty="0" smtClean="0">
                <a:solidFill>
                  <a:srgbClr val="000000"/>
                </a:solidFill>
              </a:rPr>
              <a:t>1. </a:t>
            </a:r>
            <a:r>
              <a:rPr lang="en-US" sz="3600" dirty="0" smtClean="0">
                <a:solidFill>
                  <a:srgbClr val="000000"/>
                </a:solidFill>
              </a:rPr>
              <a:t>the</a:t>
            </a:r>
            <a:r>
              <a:rPr lang="en-US" sz="4400" dirty="0" smtClean="0">
                <a:solidFill>
                  <a:srgbClr val="000000"/>
                </a:solidFill>
              </a:rPr>
              <a:t> </a:t>
            </a:r>
            <a:r>
              <a:rPr lang="en-US" sz="4400" b="1" dirty="0" smtClean="0">
                <a:solidFill>
                  <a:srgbClr val="000000"/>
                </a:solidFill>
              </a:rPr>
              <a:t>four fields </a:t>
            </a:r>
            <a:br>
              <a:rPr lang="en-US" sz="4400" b="1" dirty="0" smtClean="0">
                <a:solidFill>
                  <a:srgbClr val="000000"/>
                </a:solidFill>
              </a:rPr>
            </a:br>
            <a:r>
              <a:rPr lang="en-US" sz="4400" b="1" dirty="0" smtClean="0">
                <a:solidFill>
                  <a:srgbClr val="000000"/>
                </a:solidFill>
              </a:rPr>
              <a:t> </a:t>
            </a:r>
            <a:r>
              <a:rPr lang="en-US" sz="3600" dirty="0" smtClean="0">
                <a:solidFill>
                  <a:srgbClr val="000000"/>
                </a:solidFill>
              </a:rPr>
              <a:t>of general anthropology</a:t>
            </a:r>
            <a:endParaRPr lang="en-US" sz="4400"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AutoNum type="arabicPeriod" startAt="2"/>
              <a:tabLst>
                <a:tab pos="0" algn="l"/>
                <a:tab pos="457200" algn="l"/>
              </a:tabLst>
            </a:pPr>
            <a:r>
              <a:rPr lang="en-US" sz="2400" b="1" dirty="0" smtClean="0">
                <a:solidFill>
                  <a:schemeClr val="bg1">
                    <a:lumMod val="65000"/>
                  </a:schemeClr>
                </a:solidFill>
              </a:rPr>
              <a:t>comparative method</a:t>
            </a:r>
            <a:r>
              <a:rPr lang="en-US" sz="2400" dirty="0" smtClean="0">
                <a:solidFill>
                  <a:schemeClr val="bg1">
                    <a:lumMod val="65000"/>
                  </a:schemeClr>
                </a:solidFill>
              </a:rPr>
              <a:t> </a:t>
            </a:r>
            <a:r>
              <a:rPr lang="en-US" sz="1800" dirty="0" smtClean="0">
                <a:solidFill>
                  <a:schemeClr val="bg1">
                    <a:lumMod val="65000"/>
                  </a:schemeClr>
                </a:solidFill>
              </a:rPr>
              <a:t>as major approach</a:t>
            </a:r>
            <a:endParaRPr lang="en-US" sz="2400"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224945948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1593379" y="6539076"/>
            <a:ext cx="5960286" cy="215444"/>
          </a:xfrm>
          <a:prstGeom prst="rect">
            <a:avLst/>
          </a:prstGeom>
        </p:spPr>
        <p:txBody>
          <a:bodyPr wrap="none">
            <a:spAutoFit/>
          </a:bodyPr>
          <a:lstStyle/>
          <a:p>
            <a:r>
              <a:rPr lang="en-US" sz="800" dirty="0" smtClean="0">
                <a:solidFill>
                  <a:srgbClr val="000000"/>
                </a:solidFill>
                <a:hlinkClick r:id="rId3"/>
              </a:rPr>
              <a:t>http://en.wikipedia.org/wiki/Indigenous_peoples_of_Mexico#Indigenous_groups_with_a_population_of_more_than_100.2C000</a:t>
            </a:r>
            <a:endParaRPr lang="en-US" sz="800" dirty="0">
              <a:solidFill>
                <a:srgbClr val="000000"/>
              </a:solidFill>
            </a:endParaRPr>
          </a:p>
        </p:txBody>
      </p:sp>
      <p:pic>
        <p:nvPicPr>
          <p:cNvPr id="3075" name="Picture 3"/>
          <p:cNvPicPr>
            <a:picLocks noChangeAspect="1" noChangeArrowheads="1"/>
          </p:cNvPicPr>
          <p:nvPr/>
        </p:nvPicPr>
        <p:blipFill>
          <a:blip r:embed="rId4" cstate="print"/>
          <a:srcRect/>
          <a:stretch>
            <a:fillRect/>
          </a:stretch>
        </p:blipFill>
        <p:spPr bwMode="auto">
          <a:xfrm>
            <a:off x="660402" y="905557"/>
            <a:ext cx="7772400" cy="5236655"/>
          </a:xfrm>
          <a:prstGeom prst="rect">
            <a:avLst/>
          </a:prstGeom>
          <a:noFill/>
          <a:ln w="9525">
            <a:noFill/>
            <a:miter lim="800000"/>
            <a:headEnd/>
            <a:tailEnd/>
          </a:ln>
        </p:spPr>
      </p:pic>
      <p:sp>
        <p:nvSpPr>
          <p:cNvPr id="15" name="Rectangle 14"/>
          <p:cNvSpPr/>
          <p:nvPr/>
        </p:nvSpPr>
        <p:spPr bwMode="auto">
          <a:xfrm>
            <a:off x="4310745" y="4005046"/>
            <a:ext cx="3018971" cy="2134503"/>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smtClean="0">
              <a:solidFill>
                <a:srgbClr val="FF0000"/>
              </a:solidFill>
              <a:latin typeface="Arial" charset="0"/>
            </a:endParaRPr>
          </a:p>
        </p:txBody>
      </p:sp>
      <p:sp>
        <p:nvSpPr>
          <p:cNvPr id="2" name="Rectangle 1"/>
          <p:cNvSpPr/>
          <p:nvPr/>
        </p:nvSpPr>
        <p:spPr>
          <a:xfrm>
            <a:off x="2034067" y="2772006"/>
            <a:ext cx="4572000" cy="923330"/>
          </a:xfrm>
          <a:prstGeom prst="rect">
            <a:avLst/>
          </a:prstGeom>
        </p:spPr>
        <p:txBody>
          <a:bodyPr>
            <a:spAutoFit/>
          </a:bodyPr>
          <a:lstStyle/>
          <a:p>
            <a:pPr algn="ctr"/>
            <a:r>
              <a:rPr lang="en-US" b="1" dirty="0" smtClean="0">
                <a:solidFill>
                  <a:srgbClr val="000000"/>
                </a:solidFill>
              </a:rPr>
              <a:t>indigenous </a:t>
            </a:r>
            <a:r>
              <a:rPr lang="en-US" b="1" dirty="0">
                <a:solidFill>
                  <a:srgbClr val="000000"/>
                </a:solidFill>
              </a:rPr>
              <a:t>groups </a:t>
            </a:r>
            <a:endParaRPr lang="en-US" b="1" dirty="0" smtClean="0">
              <a:solidFill>
                <a:srgbClr val="000000"/>
              </a:solidFill>
            </a:endParaRPr>
          </a:p>
          <a:p>
            <a:pPr algn="ctr"/>
            <a:r>
              <a:rPr lang="en-US" b="1" dirty="0" smtClean="0">
                <a:solidFill>
                  <a:srgbClr val="000000"/>
                </a:solidFill>
              </a:rPr>
              <a:t>with </a:t>
            </a:r>
            <a:r>
              <a:rPr lang="en-US" b="1" dirty="0">
                <a:solidFill>
                  <a:srgbClr val="000000"/>
                </a:solidFill>
              </a:rPr>
              <a:t>a population </a:t>
            </a:r>
            <a:endParaRPr lang="en-US" b="1" dirty="0" smtClean="0">
              <a:solidFill>
                <a:srgbClr val="000000"/>
              </a:solidFill>
            </a:endParaRPr>
          </a:p>
          <a:p>
            <a:pPr algn="ctr"/>
            <a:r>
              <a:rPr lang="en-US" b="1" dirty="0" smtClean="0">
                <a:solidFill>
                  <a:srgbClr val="000000"/>
                </a:solidFill>
              </a:rPr>
              <a:t>of </a:t>
            </a:r>
            <a:r>
              <a:rPr lang="en-US" b="1" dirty="0">
                <a:solidFill>
                  <a:srgbClr val="000000"/>
                </a:solidFill>
              </a:rPr>
              <a:t>more than 100,000</a:t>
            </a:r>
          </a:p>
        </p:txBody>
      </p:sp>
    </p:spTree>
    <p:extLst>
      <p:ext uri="{BB962C8B-B14F-4D97-AF65-F5344CB8AC3E}">
        <p14:creationId xmlns:p14="http://schemas.microsoft.com/office/powerpoint/2010/main" val="390010905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445869" y="256961"/>
            <a:ext cx="8229600" cy="6336157"/>
          </a:xfrm>
          <a:prstGeom prst="rect">
            <a:avLst/>
          </a:prstGeom>
          <a:noFill/>
          <a:ln w="9525">
            <a:noFill/>
            <a:miter lim="800000"/>
            <a:headEnd/>
            <a:tailEnd/>
          </a:ln>
        </p:spPr>
      </p:pic>
      <p:sp>
        <p:nvSpPr>
          <p:cNvPr id="12" name="Rectangle 11"/>
          <p:cNvSpPr>
            <a:spLocks noChangeArrowheads="1"/>
          </p:cNvSpPr>
          <p:nvPr/>
        </p:nvSpPr>
        <p:spPr bwMode="auto">
          <a:xfrm>
            <a:off x="4857751" y="3872345"/>
            <a:ext cx="3531969" cy="400110"/>
          </a:xfrm>
          <a:prstGeom prst="rect">
            <a:avLst/>
          </a:prstGeom>
          <a:solidFill>
            <a:srgbClr val="FBFAE1"/>
          </a:solidFill>
          <a:ln w="76200">
            <a:solidFill>
              <a:srgbClr val="FFC000"/>
            </a:solidFill>
            <a:miter lim="800000"/>
            <a:headEnd/>
            <a:tailEnd/>
          </a:ln>
        </p:spPr>
        <p:txBody>
          <a:bodyPr wrap="square" anchor="ctr">
            <a:spAutoFit/>
          </a:bodyPr>
          <a:lstStyle/>
          <a:p>
            <a:pPr algn="ctr"/>
            <a:r>
              <a:rPr lang="en-US" sz="2000" b="1" dirty="0" smtClean="0">
                <a:solidFill>
                  <a:srgbClr val="000000"/>
                </a:solidFill>
                <a:latin typeface="Arial"/>
              </a:rPr>
              <a:t>Aztec “Triple Alliance” . . . </a:t>
            </a:r>
          </a:p>
        </p:txBody>
      </p:sp>
      <p:sp>
        <p:nvSpPr>
          <p:cNvPr id="14" name="Rectangle 13"/>
          <p:cNvSpPr/>
          <p:nvPr/>
        </p:nvSpPr>
        <p:spPr>
          <a:xfrm>
            <a:off x="3726940" y="6539076"/>
            <a:ext cx="1675459" cy="215444"/>
          </a:xfrm>
          <a:prstGeom prst="rect">
            <a:avLst/>
          </a:prstGeom>
        </p:spPr>
        <p:txBody>
          <a:bodyPr wrap="none">
            <a:spAutoFit/>
          </a:bodyPr>
          <a:lstStyle/>
          <a:p>
            <a:r>
              <a:rPr lang="en-US" sz="800" dirty="0" smtClean="0">
                <a:solidFill>
                  <a:srgbClr val="000000"/>
                </a:solidFill>
                <a:hlinkClick r:id="rId4"/>
              </a:rPr>
              <a:t>http://en.wikipedia.org/wiki/Aztec</a:t>
            </a:r>
            <a:endParaRPr lang="en-US" sz="800" dirty="0">
              <a:solidFill>
                <a:srgbClr val="000000"/>
              </a:solidFill>
            </a:endParaRPr>
          </a:p>
        </p:txBody>
      </p:sp>
    </p:spTree>
    <p:extLst>
      <p:ext uri="{BB962C8B-B14F-4D97-AF65-F5344CB8AC3E}">
        <p14:creationId xmlns:p14="http://schemas.microsoft.com/office/powerpoint/2010/main" val="21043201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871538" y="714379"/>
            <a:ext cx="7372350" cy="5675313"/>
          </a:xfrm>
        </p:spPr>
        <p:txBody>
          <a:bodyPr>
            <a:spAutoFit/>
          </a:bodyPr>
          <a:lstStyle/>
          <a:p>
            <a:pPr eaLnBrk="1" hangingPunct="1">
              <a:lnSpc>
                <a:spcPct val="70000"/>
              </a:lnSpc>
              <a:buFontTx/>
              <a:buNone/>
              <a:defRPr/>
            </a:pPr>
            <a:endParaRPr lang="en-US" sz="4000" b="1" dirty="0" smtClean="0">
              <a:latin typeface="Verdana" pitchFamily="34" charset="0"/>
            </a:endParaRPr>
          </a:p>
          <a:p>
            <a:pPr eaLnBrk="1" hangingPunct="1">
              <a:lnSpc>
                <a:spcPct val="90000"/>
              </a:lnSpc>
              <a:buFontTx/>
              <a:buNone/>
              <a:defRPr/>
            </a:pPr>
            <a:r>
              <a:rPr lang="en-US" sz="2800" b="1" dirty="0" smtClean="0">
                <a:solidFill>
                  <a:schemeClr val="accent5">
                    <a:lumMod val="90000"/>
                  </a:schemeClr>
                </a:solidFill>
                <a:latin typeface="Verdana" pitchFamily="34" charset="0"/>
              </a:rPr>
              <a:t>“units of analysis” may include:</a:t>
            </a:r>
          </a:p>
          <a:p>
            <a:pPr eaLnBrk="1" hangingPunct="1">
              <a:lnSpc>
                <a:spcPct val="60000"/>
              </a:lnSpc>
              <a:buFontTx/>
              <a:buNone/>
              <a:defRPr/>
            </a:pPr>
            <a:endParaRPr lang="en-US" sz="2800" b="1" dirty="0" smtClean="0">
              <a:solidFill>
                <a:schemeClr val="accent5">
                  <a:lumMod val="90000"/>
                </a:schemeClr>
              </a:solidFill>
              <a:latin typeface="Verdana" pitchFamily="34" charset="0"/>
            </a:endParaRPr>
          </a:p>
          <a:p>
            <a:pPr marL="865188" lvl="1" indent="-407988" eaLnBrk="1" hangingPunct="1">
              <a:lnSpc>
                <a:spcPct val="90000"/>
              </a:lnSpc>
              <a:defRPr/>
            </a:pPr>
            <a:r>
              <a:rPr lang="en-US" b="1" dirty="0" smtClean="0">
                <a:solidFill>
                  <a:schemeClr val="accent5">
                    <a:lumMod val="90000"/>
                  </a:schemeClr>
                </a:solidFill>
                <a:latin typeface="Verdana" pitchFamily="34" charset="0"/>
              </a:rPr>
              <a:t>one person</a:t>
            </a:r>
            <a:endParaRPr lang="en-US" sz="1800" dirty="0" smtClean="0">
              <a:solidFill>
                <a:schemeClr val="accent5">
                  <a:lumMod val="90000"/>
                </a:schemeClr>
              </a:solidFill>
              <a:latin typeface="Verdana" pitchFamily="34" charset="0"/>
            </a:endParaRPr>
          </a:p>
          <a:p>
            <a:pPr marL="865188" lvl="1" indent="-407988" eaLnBrk="1" hangingPunct="1">
              <a:lnSpc>
                <a:spcPct val="90000"/>
              </a:lnSpc>
              <a:defRPr/>
            </a:pPr>
            <a:r>
              <a:rPr lang="en-US" b="1" dirty="0" smtClean="0">
                <a:solidFill>
                  <a:schemeClr val="accent5">
                    <a:lumMod val="90000"/>
                  </a:schemeClr>
                </a:solidFill>
                <a:latin typeface="Verdana" pitchFamily="34" charset="0"/>
              </a:rPr>
              <a:t>the family</a:t>
            </a:r>
            <a:endParaRPr lang="en-US" sz="1600" dirty="0" smtClean="0">
              <a:solidFill>
                <a:schemeClr val="accent5">
                  <a:lumMod val="90000"/>
                </a:schemeClr>
              </a:solidFill>
              <a:latin typeface="Verdana" pitchFamily="34" charset="0"/>
            </a:endParaRPr>
          </a:p>
          <a:p>
            <a:pPr marL="865188" lvl="1" indent="-407988" eaLnBrk="1" hangingPunct="1">
              <a:lnSpc>
                <a:spcPct val="90000"/>
              </a:lnSpc>
              <a:defRPr/>
            </a:pPr>
            <a:r>
              <a:rPr lang="en-US" b="1" dirty="0" smtClean="0">
                <a:solidFill>
                  <a:schemeClr val="accent5">
                    <a:lumMod val="90000"/>
                  </a:schemeClr>
                </a:solidFill>
                <a:latin typeface="Verdana" pitchFamily="34" charset="0"/>
              </a:rPr>
              <a:t>the community</a:t>
            </a:r>
          </a:p>
          <a:p>
            <a:pPr marL="865188" lvl="1" indent="-407988" eaLnBrk="1" hangingPunct="1">
              <a:lnSpc>
                <a:spcPct val="90000"/>
              </a:lnSpc>
              <a:defRPr/>
            </a:pPr>
            <a:r>
              <a:rPr lang="en-US" b="1" dirty="0" smtClean="0">
                <a:solidFill>
                  <a:schemeClr val="accent5">
                    <a:lumMod val="90000"/>
                  </a:schemeClr>
                </a:solidFill>
                <a:latin typeface="Verdana" pitchFamily="34" charset="0"/>
              </a:rPr>
              <a:t>a region</a:t>
            </a:r>
          </a:p>
          <a:p>
            <a:pPr marL="865188" lvl="1" indent="-407988" eaLnBrk="1" hangingPunct="1">
              <a:lnSpc>
                <a:spcPct val="90000"/>
              </a:lnSpc>
              <a:defRPr/>
            </a:pPr>
            <a:r>
              <a:rPr lang="en-US" b="1" dirty="0" smtClean="0">
                <a:solidFill>
                  <a:schemeClr val="accent5">
                    <a:lumMod val="90000"/>
                  </a:schemeClr>
                </a:solidFill>
                <a:latin typeface="Verdana" pitchFamily="34" charset="0"/>
              </a:rPr>
              <a:t>“culture area”</a:t>
            </a:r>
          </a:p>
          <a:p>
            <a:pPr marL="865188" lvl="1" indent="-407988" eaLnBrk="1" hangingPunct="1">
              <a:lnSpc>
                <a:spcPct val="90000"/>
              </a:lnSpc>
              <a:defRPr/>
            </a:pPr>
            <a:r>
              <a:rPr lang="en-US" b="1" dirty="0" smtClean="0">
                <a:solidFill>
                  <a:srgbClr val="BADDE1"/>
                </a:solidFill>
                <a:latin typeface="Verdana" pitchFamily="34" charset="0"/>
              </a:rPr>
              <a:t>a culture / </a:t>
            </a:r>
            <a:r>
              <a:rPr lang="en-US" b="1" dirty="0" smtClean="0">
                <a:solidFill>
                  <a:srgbClr val="000000"/>
                </a:solidFill>
                <a:latin typeface="Verdana" pitchFamily="34" charset="0"/>
              </a:rPr>
              <a:t>“subculture”</a:t>
            </a:r>
          </a:p>
          <a:p>
            <a:pPr marL="1208088" lvl="2" eaLnBrk="1" hangingPunct="1">
              <a:lnSpc>
                <a:spcPct val="90000"/>
              </a:lnSpc>
              <a:defRPr/>
            </a:pPr>
            <a:r>
              <a:rPr lang="en-US" sz="1800" b="1" dirty="0" smtClean="0">
                <a:latin typeface="Verdana" pitchFamily="34" charset="0"/>
              </a:rPr>
              <a:t>Maya</a:t>
            </a:r>
          </a:p>
          <a:p>
            <a:pPr marL="1665288" lvl="3" eaLnBrk="1" hangingPunct="1">
              <a:lnSpc>
                <a:spcPct val="90000"/>
              </a:lnSpc>
              <a:defRPr/>
            </a:pPr>
            <a:r>
              <a:rPr lang="en-US" sz="1400" b="1" dirty="0" err="1" smtClean="0">
                <a:latin typeface="Verdana" pitchFamily="34" charset="0"/>
              </a:rPr>
              <a:t>Chamula</a:t>
            </a:r>
            <a:endParaRPr lang="en-US" sz="1400" b="1" dirty="0" smtClean="0">
              <a:latin typeface="Verdana" pitchFamily="34" charset="0"/>
            </a:endParaRPr>
          </a:p>
          <a:p>
            <a:pPr marL="1665288" lvl="3" eaLnBrk="1" hangingPunct="1">
              <a:lnSpc>
                <a:spcPct val="90000"/>
              </a:lnSpc>
              <a:defRPr/>
            </a:pPr>
            <a:r>
              <a:rPr lang="en-US" sz="1400" b="1" dirty="0" err="1" smtClean="0">
                <a:latin typeface="Verdana" pitchFamily="34" charset="0"/>
              </a:rPr>
              <a:t>Lancandon</a:t>
            </a:r>
            <a:endParaRPr lang="en-US" sz="1400" b="1" dirty="0" smtClean="0">
              <a:latin typeface="Verdana" pitchFamily="34" charset="0"/>
            </a:endParaRPr>
          </a:p>
          <a:p>
            <a:pPr marL="1665288" lvl="3" eaLnBrk="1" hangingPunct="1">
              <a:lnSpc>
                <a:spcPct val="90000"/>
              </a:lnSpc>
              <a:defRPr/>
            </a:pPr>
            <a:r>
              <a:rPr lang="en-US" sz="1400" b="1" dirty="0" err="1" smtClean="0">
                <a:latin typeface="Verdana" pitchFamily="34" charset="0"/>
              </a:rPr>
              <a:t>Tzotzil</a:t>
            </a:r>
            <a:endParaRPr lang="en-US" sz="1400" b="1" dirty="0" smtClean="0">
              <a:latin typeface="Verdana" pitchFamily="34" charset="0"/>
            </a:endParaRPr>
          </a:p>
          <a:p>
            <a:pPr marL="1665288" lvl="3" eaLnBrk="1" hangingPunct="1">
              <a:lnSpc>
                <a:spcPct val="90000"/>
              </a:lnSpc>
              <a:defRPr/>
            </a:pPr>
            <a:r>
              <a:rPr lang="en-US" sz="1400" b="1" dirty="0" err="1" smtClean="0">
                <a:latin typeface="Verdana" pitchFamily="34" charset="0"/>
              </a:rPr>
              <a:t>Tzeltal</a:t>
            </a:r>
            <a:endParaRPr lang="en-US" sz="1400" b="1" dirty="0" smtClean="0">
              <a:latin typeface="Verdana" pitchFamily="34" charset="0"/>
            </a:endParaRPr>
          </a:p>
          <a:p>
            <a:pPr marL="1665288" lvl="3" eaLnBrk="1" hangingPunct="1">
              <a:lnSpc>
                <a:spcPct val="90000"/>
              </a:lnSpc>
              <a:defRPr/>
            </a:pPr>
            <a:r>
              <a:rPr lang="en-US" sz="1400" b="1" dirty="0" err="1" smtClean="0">
                <a:latin typeface="Verdana" pitchFamily="34" charset="0"/>
              </a:rPr>
              <a:t>Zoque</a:t>
            </a:r>
            <a:endParaRPr lang="en-US" sz="1400" b="1" dirty="0" smtClean="0">
              <a:latin typeface="Verdana" pitchFamily="34" charset="0"/>
            </a:endParaRPr>
          </a:p>
        </p:txBody>
      </p:sp>
      <p:sp>
        <p:nvSpPr>
          <p:cNvPr id="5" name="TextBox 4"/>
          <p:cNvSpPr txBox="1">
            <a:spLocks noChangeArrowheads="1"/>
          </p:cNvSpPr>
          <p:nvPr/>
        </p:nvSpPr>
        <p:spPr bwMode="auto">
          <a:xfrm>
            <a:off x="900144" y="2162415"/>
            <a:ext cx="7315200" cy="2062103"/>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2400" b="1" dirty="0" smtClean="0">
                <a:solidFill>
                  <a:srgbClr val="000000"/>
                </a:solidFill>
              </a:rPr>
              <a:t>and</a:t>
            </a:r>
          </a:p>
          <a:p>
            <a:pPr algn="ctr"/>
            <a:r>
              <a:rPr lang="en-US" sz="3200" b="1" dirty="0" smtClean="0">
                <a:solidFill>
                  <a:srgbClr val="000000"/>
                </a:solidFill>
              </a:rPr>
              <a:t>just the Maya</a:t>
            </a:r>
          </a:p>
          <a:p>
            <a:pPr algn="ctr"/>
            <a:r>
              <a:rPr lang="en-US" sz="2400" b="1" dirty="0" smtClean="0">
                <a:solidFill>
                  <a:srgbClr val="000000"/>
                </a:solidFill>
              </a:rPr>
              <a:t>include all of these subcultures . . . </a:t>
            </a:r>
          </a:p>
          <a:p>
            <a:pPr algn="ctr"/>
            <a:r>
              <a:rPr lang="en-US" sz="2400" b="1" dirty="0" smtClean="0">
                <a:solidFill>
                  <a:srgbClr val="000000"/>
                </a:solidFill>
              </a:rPr>
              <a:t>and more . . .</a:t>
            </a:r>
            <a:endParaRPr lang="en-US" sz="2400" b="1" dirty="0">
              <a:solidFill>
                <a:srgbClr val="000000"/>
              </a:solidFill>
            </a:endParaRPr>
          </a:p>
        </p:txBody>
      </p:sp>
    </p:spTree>
    <p:extLst>
      <p:ext uri="{BB962C8B-B14F-4D97-AF65-F5344CB8AC3E}">
        <p14:creationId xmlns:p14="http://schemas.microsoft.com/office/powerpoint/2010/main" val="401215658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a:spLocks noChangeArrowheads="1"/>
          </p:cNvSpPr>
          <p:nvPr/>
        </p:nvSpPr>
        <p:spPr bwMode="auto">
          <a:xfrm>
            <a:off x="666750" y="2903598"/>
            <a:ext cx="7772400" cy="1754326"/>
          </a:xfrm>
          <a:prstGeom prst="rect">
            <a:avLst/>
          </a:prstGeom>
          <a:solidFill>
            <a:schemeClr val="bg1"/>
          </a:solidFill>
          <a:ln w="76200">
            <a:solidFill>
              <a:srgbClr val="FFC000"/>
            </a:solidFill>
            <a:miter lim="800000"/>
            <a:headEnd/>
            <a:tailEnd/>
          </a:ln>
        </p:spPr>
        <p:txBody>
          <a:bodyPr wrap="square" anchor="ctr">
            <a:spAutoFit/>
          </a:bodyPr>
          <a:lstStyle/>
          <a:p>
            <a:pPr algn="ctr"/>
            <a:r>
              <a:rPr lang="en-US" sz="3600" b="1" dirty="0" smtClean="0">
                <a:solidFill>
                  <a:srgbClr val="000000"/>
                </a:solidFill>
                <a:latin typeface="Arial"/>
              </a:rPr>
              <a:t>every region has its own </a:t>
            </a:r>
            <a:br>
              <a:rPr lang="en-US" sz="3600" b="1" dirty="0" smtClean="0">
                <a:solidFill>
                  <a:srgbClr val="000000"/>
                </a:solidFill>
                <a:latin typeface="Arial"/>
              </a:rPr>
            </a:br>
            <a:r>
              <a:rPr lang="en-US" sz="3600" b="1" dirty="0" smtClean="0">
                <a:solidFill>
                  <a:srgbClr val="000000"/>
                </a:solidFill>
                <a:latin typeface="Arial"/>
              </a:rPr>
              <a:t>local cultures, </a:t>
            </a:r>
            <a:br>
              <a:rPr lang="en-US" sz="3600" b="1" dirty="0" smtClean="0">
                <a:solidFill>
                  <a:srgbClr val="000000"/>
                </a:solidFill>
                <a:latin typeface="Arial"/>
              </a:rPr>
            </a:br>
            <a:r>
              <a:rPr lang="en-US" sz="3600" b="1" dirty="0" smtClean="0">
                <a:solidFill>
                  <a:srgbClr val="000000"/>
                </a:solidFill>
                <a:latin typeface="Arial"/>
              </a:rPr>
              <a:t>or </a:t>
            </a:r>
            <a:r>
              <a:rPr lang="en-US" sz="3600" b="1" dirty="0" err="1" smtClean="0">
                <a:solidFill>
                  <a:srgbClr val="000000"/>
                </a:solidFill>
                <a:latin typeface="Arial"/>
              </a:rPr>
              <a:t>microcultures</a:t>
            </a:r>
            <a:r>
              <a:rPr lang="en-US" sz="3600" b="1" dirty="0" smtClean="0">
                <a:solidFill>
                  <a:srgbClr val="000000"/>
                </a:solidFill>
                <a:latin typeface="Arial"/>
              </a:rPr>
              <a:t> . . . </a:t>
            </a:r>
          </a:p>
        </p:txBody>
      </p:sp>
    </p:spTree>
    <p:extLst>
      <p:ext uri="{BB962C8B-B14F-4D97-AF65-F5344CB8AC3E}">
        <p14:creationId xmlns:p14="http://schemas.microsoft.com/office/powerpoint/2010/main" val="148951272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40"/>
            <a:ext cx="7769225" cy="3902607"/>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BADDE1"/>
                </a:solidFill>
                <a:latin typeface="Verdana" pitchFamily="34" charset="0"/>
              </a:rPr>
              <a:t>microcultures</a:t>
            </a:r>
            <a:r>
              <a:rPr lang="en-US" sz="2800" b="1" kern="0" dirty="0">
                <a:solidFill>
                  <a:srgbClr val="BADDE1"/>
                </a:solidFill>
                <a:latin typeface="Verdana" pitchFamily="34" charset="0"/>
              </a:rPr>
              <a:t> can include ethnic groups </a:t>
            </a:r>
            <a:r>
              <a:rPr lang="en-US" sz="2800" b="1" i="1" kern="0" dirty="0">
                <a:solidFill>
                  <a:srgbClr val="BADDE1"/>
                </a:solidFill>
                <a:latin typeface="Verdana" pitchFamily="34" charset="0"/>
              </a:rPr>
              <a:t>within</a:t>
            </a:r>
            <a:r>
              <a:rPr lang="en-US" sz="2800" b="1" kern="0" dirty="0">
                <a:solidFill>
                  <a:srgbClr val="BADDE1"/>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BADDE1"/>
              </a:solidFill>
              <a:latin typeface="Verdana" pitchFamily="34" charset="0"/>
            </a:endParaRPr>
          </a:p>
          <a:p>
            <a:pPr marL="628650" lvl="1" indent="-171450">
              <a:spcBef>
                <a:spcPct val="20000"/>
              </a:spcBef>
              <a:buFontTx/>
              <a:buChar char="–"/>
              <a:defRPr/>
            </a:pPr>
            <a:r>
              <a:rPr lang="en-US" sz="2800" b="1" kern="0" dirty="0">
                <a:solidFill>
                  <a:srgbClr val="BADDE1"/>
                </a:solidFill>
                <a:latin typeface="Verdana" pitchFamily="34" charset="0"/>
              </a:rPr>
              <a:t> e.g., </a:t>
            </a:r>
            <a:r>
              <a:rPr lang="en-US" sz="2800" b="1" i="1" kern="0" dirty="0" err="1">
                <a:solidFill>
                  <a:srgbClr val="BADDE1"/>
                </a:solidFill>
                <a:latin typeface="Verdana" pitchFamily="34" charset="0"/>
              </a:rPr>
              <a:t>Anishinabe</a:t>
            </a:r>
            <a:r>
              <a:rPr lang="en-US" sz="2800" b="1" kern="0" dirty="0">
                <a:solidFill>
                  <a:srgbClr val="BADDE1"/>
                </a:solidFill>
                <a:latin typeface="Verdana" pitchFamily="34" charset="0"/>
              </a:rPr>
              <a:t> </a:t>
            </a:r>
            <a:r>
              <a:rPr lang="en-US" sz="2400" b="1" kern="0" dirty="0">
                <a:solidFill>
                  <a:srgbClr val="BADDE1"/>
                </a:solidFill>
                <a:latin typeface="Verdana" pitchFamily="34" charset="0"/>
              </a:rPr>
              <a:t>(Chippewa;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914643" y="3962158"/>
            <a:ext cx="7315200" cy="2185214"/>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2800" b="1" dirty="0" smtClean="0">
                <a:solidFill>
                  <a:srgbClr val="BADDE1"/>
                </a:solidFill>
              </a:rPr>
              <a:t>local groups generally strive to preserve their cultural identity . . .</a:t>
            </a:r>
          </a:p>
          <a:p>
            <a:pPr algn="ctr"/>
            <a:r>
              <a:rPr lang="en-US" sz="2800" b="1" dirty="0" smtClean="0">
                <a:solidFill>
                  <a:srgbClr val="000000"/>
                </a:solidFill>
              </a:rPr>
              <a:t>and you can often see that in the artifacts that they produce</a:t>
            </a:r>
            <a:endParaRPr lang="en-US" sz="2800" b="1" dirty="0">
              <a:solidFill>
                <a:srgbClr val="000000"/>
              </a:solidFill>
            </a:endParaRPr>
          </a:p>
        </p:txBody>
      </p:sp>
    </p:spTree>
    <p:extLst>
      <p:ext uri="{BB962C8B-B14F-4D97-AF65-F5344CB8AC3E}">
        <p14:creationId xmlns:p14="http://schemas.microsoft.com/office/powerpoint/2010/main" val="251959237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p:nvPr/>
        </p:nvSpPr>
        <p:spPr>
          <a:xfrm>
            <a:off x="1676414" y="5878009"/>
            <a:ext cx="5769429" cy="369332"/>
          </a:xfrm>
          <a:prstGeom prst="rect">
            <a:avLst/>
          </a:prstGeom>
        </p:spPr>
        <p:txBody>
          <a:bodyPr wrap="square">
            <a:spAutoFit/>
          </a:bodyPr>
          <a:lstStyle/>
          <a:p>
            <a:pPr algn="ctr"/>
            <a:r>
              <a:rPr lang="en-US" dirty="0" smtClean="0">
                <a:solidFill>
                  <a:srgbClr val="000000"/>
                </a:solidFill>
              </a:rPr>
              <a:t>Clovis Point</a:t>
            </a:r>
            <a:endParaRPr lang="en-US" dirty="0">
              <a:solidFill>
                <a:srgbClr val="000000"/>
              </a:solidFill>
            </a:endParaRPr>
          </a:p>
        </p:txBody>
      </p:sp>
      <p:pic>
        <p:nvPicPr>
          <p:cNvPr id="12" name="Picture 2" descr="Clovis point"/>
          <p:cNvPicPr>
            <a:picLocks noChangeAspect="1" noChangeArrowheads="1"/>
          </p:cNvPicPr>
          <p:nvPr/>
        </p:nvPicPr>
        <p:blipFill>
          <a:blip r:embed="rId3" cstate="print"/>
          <a:srcRect/>
          <a:stretch>
            <a:fillRect/>
          </a:stretch>
        </p:blipFill>
        <p:spPr bwMode="auto">
          <a:xfrm>
            <a:off x="3585023" y="878175"/>
            <a:ext cx="1958522" cy="4915506"/>
          </a:xfrm>
          <a:prstGeom prst="rect">
            <a:avLst/>
          </a:prstGeom>
          <a:noFill/>
        </p:spPr>
      </p:pic>
    </p:spTree>
    <p:extLst>
      <p:ext uri="{BB962C8B-B14F-4D97-AF65-F5344CB8AC3E}">
        <p14:creationId xmlns:p14="http://schemas.microsoft.com/office/powerpoint/2010/main" val="37481122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p:nvPr/>
        </p:nvSpPr>
        <p:spPr>
          <a:xfrm>
            <a:off x="1676414" y="5878009"/>
            <a:ext cx="5769429" cy="369332"/>
          </a:xfrm>
          <a:prstGeom prst="rect">
            <a:avLst/>
          </a:prstGeom>
        </p:spPr>
        <p:txBody>
          <a:bodyPr wrap="square">
            <a:spAutoFit/>
          </a:bodyPr>
          <a:lstStyle/>
          <a:p>
            <a:pPr algn="ctr"/>
            <a:r>
              <a:rPr lang="en-US" dirty="0">
                <a:solidFill>
                  <a:srgbClr val="FFFFFF"/>
                </a:solidFill>
              </a:rPr>
              <a:t>Pictograph from </a:t>
            </a:r>
            <a:r>
              <a:rPr lang="en-US" dirty="0" err="1">
                <a:solidFill>
                  <a:srgbClr val="FFFFFF"/>
                </a:solidFill>
              </a:rPr>
              <a:t>Hegman</a:t>
            </a:r>
            <a:r>
              <a:rPr lang="en-US" dirty="0">
                <a:solidFill>
                  <a:srgbClr val="FFFFFF"/>
                </a:solidFill>
              </a:rPr>
              <a:t> Lake, Minnesota</a:t>
            </a:r>
          </a:p>
        </p:txBody>
      </p:sp>
      <p:pic>
        <p:nvPicPr>
          <p:cNvPr id="6147" name="Picture 3"/>
          <p:cNvPicPr>
            <a:picLocks noChangeAspect="1" noChangeArrowheads="1"/>
          </p:cNvPicPr>
          <p:nvPr/>
        </p:nvPicPr>
        <p:blipFill>
          <a:blip r:embed="rId3" cstate="print"/>
          <a:srcRect/>
          <a:stretch>
            <a:fillRect/>
          </a:stretch>
        </p:blipFill>
        <p:spPr bwMode="auto">
          <a:xfrm>
            <a:off x="2685023" y="682172"/>
            <a:ext cx="3744833" cy="4955662"/>
          </a:xfrm>
          <a:prstGeom prst="rect">
            <a:avLst/>
          </a:prstGeom>
          <a:noFill/>
          <a:ln w="9525">
            <a:noFill/>
            <a:miter lim="800000"/>
            <a:headEnd/>
            <a:tailEnd/>
          </a:ln>
          <a:effectLst/>
        </p:spPr>
      </p:pic>
    </p:spTree>
    <p:extLst>
      <p:ext uri="{BB962C8B-B14F-4D97-AF65-F5344CB8AC3E}">
        <p14:creationId xmlns:p14="http://schemas.microsoft.com/office/powerpoint/2010/main" val="381897771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04162" name="Picture 2"/>
          <p:cNvPicPr>
            <a:picLocks noChangeAspect="1" noChangeArrowheads="1"/>
          </p:cNvPicPr>
          <p:nvPr/>
        </p:nvPicPr>
        <p:blipFill>
          <a:blip r:embed="rId3" cstate="print"/>
          <a:srcRect/>
          <a:stretch>
            <a:fillRect/>
          </a:stretch>
        </p:blipFill>
        <p:spPr bwMode="auto">
          <a:xfrm>
            <a:off x="2495547" y="989694"/>
            <a:ext cx="6619421" cy="4762500"/>
          </a:xfrm>
          <a:prstGeom prst="rect">
            <a:avLst/>
          </a:prstGeom>
          <a:noFill/>
          <a:ln w="9525">
            <a:noFill/>
            <a:miter lim="800000"/>
            <a:headEnd/>
            <a:tailEnd/>
          </a:ln>
        </p:spPr>
      </p:pic>
      <p:sp>
        <p:nvSpPr>
          <p:cNvPr id="14" name="Rectangle 13"/>
          <p:cNvSpPr/>
          <p:nvPr/>
        </p:nvSpPr>
        <p:spPr>
          <a:xfrm>
            <a:off x="2332689" y="6401584"/>
            <a:ext cx="4445448" cy="215444"/>
          </a:xfrm>
          <a:prstGeom prst="rect">
            <a:avLst/>
          </a:prstGeom>
        </p:spPr>
        <p:txBody>
          <a:bodyPr wrap="none">
            <a:spAutoFit/>
          </a:bodyPr>
          <a:lstStyle/>
          <a:p>
            <a:r>
              <a:rPr lang="en-US" sz="800" dirty="0" smtClean="0">
                <a:solidFill>
                  <a:srgbClr val="000000"/>
                </a:solidFill>
                <a:hlinkClick r:id="rId4"/>
              </a:rPr>
              <a:t>http://www.thegreenhead.com/2009/01/molinillo-traditional-mexican-hot-chocolate-frother.php</a:t>
            </a:r>
            <a:endParaRPr lang="en-US" sz="800" dirty="0">
              <a:solidFill>
                <a:srgbClr val="000000"/>
              </a:solidFill>
            </a:endParaRPr>
          </a:p>
        </p:txBody>
      </p:sp>
      <p:sp>
        <p:nvSpPr>
          <p:cNvPr id="15" name="Rectangle 14"/>
          <p:cNvSpPr/>
          <p:nvPr/>
        </p:nvSpPr>
        <p:spPr>
          <a:xfrm>
            <a:off x="1676414" y="5660307"/>
            <a:ext cx="5769429" cy="646331"/>
          </a:xfrm>
          <a:prstGeom prst="rect">
            <a:avLst/>
          </a:prstGeom>
        </p:spPr>
        <p:txBody>
          <a:bodyPr wrap="square">
            <a:spAutoFit/>
          </a:bodyPr>
          <a:lstStyle/>
          <a:p>
            <a:pPr algn="ctr"/>
            <a:r>
              <a:rPr lang="en-US" i="1" dirty="0" err="1" smtClean="0">
                <a:solidFill>
                  <a:srgbClr val="000000"/>
                </a:solidFill>
              </a:rPr>
              <a:t>Molinillo</a:t>
            </a:r>
            <a:r>
              <a:rPr lang="en-US" dirty="0" smtClean="0">
                <a:solidFill>
                  <a:srgbClr val="000000"/>
                </a:solidFill>
              </a:rPr>
              <a:t> </a:t>
            </a:r>
            <a:br>
              <a:rPr lang="en-US" dirty="0" smtClean="0">
                <a:solidFill>
                  <a:srgbClr val="000000"/>
                </a:solidFill>
              </a:rPr>
            </a:br>
            <a:r>
              <a:rPr lang="en-US" dirty="0" smtClean="0">
                <a:solidFill>
                  <a:srgbClr val="000000"/>
                </a:solidFill>
              </a:rPr>
              <a:t> Ancient Mexican Hot Chocolate </a:t>
            </a:r>
            <a:r>
              <a:rPr lang="en-US" dirty="0" err="1" smtClean="0">
                <a:solidFill>
                  <a:srgbClr val="000000"/>
                </a:solidFill>
              </a:rPr>
              <a:t>Frother</a:t>
            </a:r>
            <a:endParaRPr lang="en-US" dirty="0" smtClean="0">
              <a:solidFill>
                <a:srgbClr val="000000"/>
              </a:solidFill>
            </a:endParaRPr>
          </a:p>
        </p:txBody>
      </p:sp>
      <p:sp>
        <p:nvSpPr>
          <p:cNvPr id="16" name="Rectangle 15"/>
          <p:cNvSpPr>
            <a:spLocks noChangeArrowheads="1"/>
          </p:cNvSpPr>
          <p:nvPr/>
        </p:nvSpPr>
        <p:spPr bwMode="auto">
          <a:xfrm>
            <a:off x="928004" y="3151943"/>
            <a:ext cx="4137479" cy="2431435"/>
          </a:xfrm>
          <a:prstGeom prst="rect">
            <a:avLst/>
          </a:prstGeom>
          <a:solidFill>
            <a:schemeClr val="bg1"/>
          </a:solidFill>
          <a:ln w="76200">
            <a:noFill/>
            <a:miter lim="800000"/>
            <a:headEnd/>
            <a:tailEnd/>
          </a:ln>
        </p:spPr>
        <p:txBody>
          <a:bodyPr wrap="square" lIns="228600" tIns="228600" rIns="228600" bIns="228600" anchor="ctr">
            <a:spAutoFit/>
          </a:bodyPr>
          <a:lstStyle/>
          <a:p>
            <a:pPr algn="ctr"/>
            <a:r>
              <a:rPr lang="en-US" sz="3200" b="1" dirty="0" smtClean="0">
                <a:solidFill>
                  <a:srgbClr val="000000"/>
                </a:solidFill>
                <a:latin typeface="Arial"/>
              </a:rPr>
              <a:t>and prehistoric items sometimes have modern counterparts</a:t>
            </a:r>
          </a:p>
        </p:txBody>
      </p:sp>
    </p:spTree>
    <p:extLst>
      <p:ext uri="{BB962C8B-B14F-4D97-AF65-F5344CB8AC3E}">
        <p14:creationId xmlns:p14="http://schemas.microsoft.com/office/powerpoint/2010/main" val="248394042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6" name="Rectangle 15"/>
          <p:cNvSpPr>
            <a:spLocks noChangeArrowheads="1"/>
          </p:cNvSpPr>
          <p:nvPr/>
        </p:nvSpPr>
        <p:spPr bwMode="auto">
          <a:xfrm>
            <a:off x="928004" y="2474837"/>
            <a:ext cx="4137479" cy="3785652"/>
          </a:xfrm>
          <a:prstGeom prst="rect">
            <a:avLst/>
          </a:prstGeom>
          <a:solidFill>
            <a:schemeClr val="bg1"/>
          </a:solidFill>
          <a:ln w="76200">
            <a:noFill/>
            <a:miter lim="800000"/>
            <a:headEnd/>
            <a:tailEnd/>
          </a:ln>
        </p:spPr>
        <p:txBody>
          <a:bodyPr wrap="square" lIns="228600" tIns="228600" rIns="228600" bIns="228600" anchor="ctr">
            <a:spAutoFit/>
          </a:bodyPr>
          <a:lstStyle/>
          <a:p>
            <a:pPr algn="ctr"/>
            <a:r>
              <a:rPr lang="en-US" sz="4000" b="1" dirty="0" smtClean="0">
                <a:solidFill>
                  <a:srgbClr val="000000"/>
                </a:solidFill>
                <a:latin typeface="Arial"/>
              </a:rPr>
              <a:t>but </a:t>
            </a:r>
            <a:r>
              <a:rPr lang="en-US" sz="4000" b="1" i="1" dirty="0" smtClean="0">
                <a:solidFill>
                  <a:srgbClr val="000000"/>
                </a:solidFill>
                <a:latin typeface="Arial"/>
              </a:rPr>
              <a:t>context </a:t>
            </a:r>
            <a:r>
              <a:rPr lang="en-US" sz="4000" b="1" dirty="0" smtClean="0">
                <a:solidFill>
                  <a:srgbClr val="000000"/>
                </a:solidFill>
                <a:latin typeface="Arial"/>
              </a:rPr>
              <a:t>is </a:t>
            </a:r>
            <a:r>
              <a:rPr lang="en-US" sz="4000" b="1" i="1" dirty="0" smtClean="0">
                <a:solidFill>
                  <a:srgbClr val="000000"/>
                </a:solidFill>
                <a:latin typeface="Arial"/>
              </a:rPr>
              <a:t>always </a:t>
            </a:r>
            <a:r>
              <a:rPr lang="en-US" sz="4000" b="1" dirty="0" smtClean="0">
                <a:solidFill>
                  <a:srgbClr val="000000"/>
                </a:solidFill>
                <a:latin typeface="Arial"/>
              </a:rPr>
              <a:t>important</a:t>
            </a:r>
          </a:p>
          <a:p>
            <a:pPr algn="ctr"/>
            <a:endParaRPr lang="en-US" sz="3200" b="1" i="1" dirty="0" smtClean="0">
              <a:solidFill>
                <a:srgbClr val="000000"/>
              </a:solidFill>
              <a:latin typeface="Arial"/>
            </a:endParaRPr>
          </a:p>
          <a:p>
            <a:pPr algn="ctr"/>
            <a:r>
              <a:rPr lang="en-US" sz="3200" b="1" i="1" dirty="0" smtClean="0">
                <a:solidFill>
                  <a:srgbClr val="FFFFFF"/>
                </a:solidFill>
                <a:latin typeface="Arial"/>
              </a:rPr>
              <a:t>What is this, </a:t>
            </a:r>
          </a:p>
          <a:p>
            <a:pPr algn="ctr"/>
            <a:r>
              <a:rPr lang="en-US" sz="3200" b="1" i="1" dirty="0" smtClean="0">
                <a:solidFill>
                  <a:srgbClr val="FFFFFF"/>
                </a:solidFill>
                <a:latin typeface="Arial"/>
              </a:rPr>
              <a:t>for e.g.?</a:t>
            </a:r>
            <a:endParaRPr lang="en-US" sz="3200" b="1" dirty="0" smtClean="0">
              <a:solidFill>
                <a:srgbClr val="FFFFFF"/>
              </a:solidFill>
              <a:latin typeface="Arial"/>
            </a:endParaRPr>
          </a:p>
        </p:txBody>
      </p:sp>
      <p:pic>
        <p:nvPicPr>
          <p:cNvPr id="18" name="Picture 2"/>
          <p:cNvPicPr>
            <a:picLocks noChangeAspect="1" noChangeArrowheads="1"/>
          </p:cNvPicPr>
          <p:nvPr/>
        </p:nvPicPr>
        <p:blipFill>
          <a:blip r:embed="rId3" cstate="print"/>
          <a:srcRect/>
          <a:stretch>
            <a:fillRect/>
          </a:stretch>
        </p:blipFill>
        <p:spPr bwMode="auto">
          <a:xfrm rot="20461030">
            <a:off x="5651701" y="609600"/>
            <a:ext cx="714375" cy="5638800"/>
          </a:xfrm>
          <a:prstGeom prst="rect">
            <a:avLst/>
          </a:prstGeom>
          <a:noFill/>
          <a:ln w="9525">
            <a:noFill/>
            <a:miter lim="800000"/>
            <a:headEnd/>
            <a:tailEnd/>
          </a:ln>
        </p:spPr>
      </p:pic>
    </p:spTree>
    <p:extLst>
      <p:ext uri="{BB962C8B-B14F-4D97-AF65-F5344CB8AC3E}">
        <p14:creationId xmlns:p14="http://schemas.microsoft.com/office/powerpoint/2010/main" val="41068158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6" name="Rectangle 15"/>
          <p:cNvSpPr>
            <a:spLocks noChangeArrowheads="1"/>
          </p:cNvSpPr>
          <p:nvPr/>
        </p:nvSpPr>
        <p:spPr bwMode="auto">
          <a:xfrm>
            <a:off x="928004" y="2474837"/>
            <a:ext cx="4137479" cy="3785652"/>
          </a:xfrm>
          <a:prstGeom prst="rect">
            <a:avLst/>
          </a:prstGeom>
          <a:solidFill>
            <a:schemeClr val="bg1"/>
          </a:solidFill>
          <a:ln w="76200">
            <a:noFill/>
            <a:miter lim="800000"/>
            <a:headEnd/>
            <a:tailEnd/>
          </a:ln>
        </p:spPr>
        <p:txBody>
          <a:bodyPr wrap="square" lIns="228600" tIns="228600" rIns="228600" bIns="228600" anchor="ctr">
            <a:spAutoFit/>
          </a:bodyPr>
          <a:lstStyle/>
          <a:p>
            <a:pPr algn="ctr"/>
            <a:r>
              <a:rPr lang="en-US" sz="4000" b="1" dirty="0" smtClean="0">
                <a:solidFill>
                  <a:srgbClr val="BADDE1"/>
                </a:solidFill>
                <a:latin typeface="Arial"/>
              </a:rPr>
              <a:t>but </a:t>
            </a:r>
            <a:r>
              <a:rPr lang="en-US" sz="4000" b="1" i="1" dirty="0" smtClean="0">
                <a:solidFill>
                  <a:srgbClr val="BADDE1"/>
                </a:solidFill>
                <a:latin typeface="Arial"/>
              </a:rPr>
              <a:t>context </a:t>
            </a:r>
            <a:r>
              <a:rPr lang="en-US" sz="4000" b="1" dirty="0" smtClean="0">
                <a:solidFill>
                  <a:srgbClr val="BADDE1"/>
                </a:solidFill>
                <a:latin typeface="Arial"/>
              </a:rPr>
              <a:t>is </a:t>
            </a:r>
            <a:r>
              <a:rPr lang="en-US" sz="4000" b="1" i="1" dirty="0" smtClean="0">
                <a:solidFill>
                  <a:srgbClr val="BADDE1"/>
                </a:solidFill>
                <a:latin typeface="Arial"/>
              </a:rPr>
              <a:t>always </a:t>
            </a:r>
            <a:r>
              <a:rPr lang="en-US" sz="4000" b="1" dirty="0" smtClean="0">
                <a:solidFill>
                  <a:srgbClr val="BADDE1"/>
                </a:solidFill>
                <a:latin typeface="Arial"/>
              </a:rPr>
              <a:t>important</a:t>
            </a:r>
          </a:p>
          <a:p>
            <a:pPr algn="ctr"/>
            <a:endParaRPr lang="en-US" sz="3200" b="1" i="1" dirty="0" smtClean="0">
              <a:solidFill>
                <a:srgbClr val="000000"/>
              </a:solidFill>
              <a:latin typeface="Arial"/>
            </a:endParaRPr>
          </a:p>
          <a:p>
            <a:pPr algn="ctr"/>
            <a:r>
              <a:rPr lang="en-US" sz="3200" b="1" dirty="0" smtClean="0">
                <a:solidFill>
                  <a:srgbClr val="000000"/>
                </a:solidFill>
                <a:latin typeface="Arial"/>
              </a:rPr>
              <a:t>What is this, </a:t>
            </a:r>
          </a:p>
          <a:p>
            <a:pPr algn="ctr"/>
            <a:r>
              <a:rPr lang="en-US" sz="3200" b="1" dirty="0" smtClean="0">
                <a:solidFill>
                  <a:srgbClr val="000000"/>
                </a:solidFill>
                <a:latin typeface="Arial"/>
              </a:rPr>
              <a:t>for e.g.?</a:t>
            </a:r>
          </a:p>
        </p:txBody>
      </p:sp>
      <p:pic>
        <p:nvPicPr>
          <p:cNvPr id="18" name="Picture 2"/>
          <p:cNvPicPr>
            <a:picLocks noChangeAspect="1" noChangeArrowheads="1"/>
          </p:cNvPicPr>
          <p:nvPr/>
        </p:nvPicPr>
        <p:blipFill>
          <a:blip r:embed="rId3" cstate="print"/>
          <a:srcRect/>
          <a:stretch>
            <a:fillRect/>
          </a:stretch>
        </p:blipFill>
        <p:spPr bwMode="auto">
          <a:xfrm rot="20461030">
            <a:off x="5651701" y="609600"/>
            <a:ext cx="714375" cy="5638800"/>
          </a:xfrm>
          <a:prstGeom prst="rect">
            <a:avLst/>
          </a:prstGeom>
          <a:noFill/>
          <a:ln w="9525">
            <a:noFill/>
            <a:miter lim="800000"/>
            <a:headEnd/>
            <a:tailEnd/>
          </a:ln>
        </p:spPr>
      </p:pic>
    </p:spTree>
    <p:extLst>
      <p:ext uri="{BB962C8B-B14F-4D97-AF65-F5344CB8AC3E}">
        <p14:creationId xmlns:p14="http://schemas.microsoft.com/office/powerpoint/2010/main" val="20168547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dirty="0" smtClean="0"/>
              <a:t/>
            </a:r>
            <a:br>
              <a:rPr lang="en-US" i="1" dirty="0" smtClean="0"/>
            </a:br>
            <a:endParaRPr lang="en-US" i="1" dirty="0" smtClean="0"/>
          </a:p>
        </p:txBody>
      </p:sp>
      <p:sp>
        <p:nvSpPr>
          <p:cNvPr id="171010" name="Rectangle 3"/>
          <p:cNvSpPr>
            <a:spLocks noChangeArrowheads="1"/>
          </p:cNvSpPr>
          <p:nvPr/>
        </p:nvSpPr>
        <p:spPr bwMode="auto">
          <a:xfrm>
            <a:off x="1320800" y="1567528"/>
            <a:ext cx="6502400" cy="1211550"/>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smtClean="0">
                <a:solidFill>
                  <a:srgbClr val="FFFFFF"/>
                </a:solidFill>
                <a:latin typeface="Verdana" pitchFamily="34" charset="0"/>
              </a:rPr>
              <a:t>The Four Fields of American Anthropology</a:t>
            </a:r>
            <a:endParaRPr kumimoji="1" lang="en-US" sz="3200" b="1" dirty="0">
              <a:solidFill>
                <a:srgbClr val="FFFFFF"/>
              </a:solidFill>
              <a:latin typeface="Verdana" pitchFamily="34" charset="0"/>
            </a:endParaRPr>
          </a:p>
        </p:txBody>
      </p:sp>
      <p:sp>
        <p:nvSpPr>
          <p:cNvPr id="5" name="Rectangle 3"/>
          <p:cNvSpPr>
            <a:spLocks noChangeArrowheads="1"/>
          </p:cNvSpPr>
          <p:nvPr/>
        </p:nvSpPr>
        <p:spPr bwMode="auto">
          <a:xfrm>
            <a:off x="2404534" y="312426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linguistics</a:t>
            </a:r>
            <a:endParaRPr kumimoji="1" lang="en-US" sz="3200" b="1" dirty="0">
              <a:solidFill>
                <a:srgbClr val="FFFFFF"/>
              </a:solidFill>
              <a:latin typeface="Verdana" pitchFamily="34" charset="0"/>
            </a:endParaRPr>
          </a:p>
        </p:txBody>
      </p:sp>
    </p:spTree>
    <p:extLst>
      <p:ext uri="{BB962C8B-B14F-4D97-AF65-F5344CB8AC3E}">
        <p14:creationId xmlns:p14="http://schemas.microsoft.com/office/powerpoint/2010/main" val="174154192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3697005" y="6401584"/>
            <a:ext cx="1744388" cy="215444"/>
          </a:xfrm>
          <a:prstGeom prst="rect">
            <a:avLst/>
          </a:prstGeom>
        </p:spPr>
        <p:txBody>
          <a:bodyPr wrap="none">
            <a:spAutoFit/>
          </a:bodyPr>
          <a:lstStyle/>
          <a:p>
            <a:r>
              <a:rPr lang="en-US" sz="800" dirty="0" smtClean="0">
                <a:solidFill>
                  <a:srgbClr val="000000"/>
                </a:solidFill>
                <a:hlinkClick r:id="rId3"/>
              </a:rPr>
              <a:t>http://en.wikipedia.org/wiki/Spurtle</a:t>
            </a:r>
            <a:endParaRPr lang="en-US" sz="800" dirty="0">
              <a:solidFill>
                <a:srgbClr val="000000"/>
              </a:solidFill>
            </a:endParaRPr>
          </a:p>
        </p:txBody>
      </p:sp>
      <p:sp>
        <p:nvSpPr>
          <p:cNvPr id="16" name="Rectangle 15"/>
          <p:cNvSpPr>
            <a:spLocks noChangeArrowheads="1"/>
          </p:cNvSpPr>
          <p:nvPr/>
        </p:nvSpPr>
        <p:spPr bwMode="auto">
          <a:xfrm>
            <a:off x="928004" y="3213494"/>
            <a:ext cx="4137479" cy="2308324"/>
          </a:xfrm>
          <a:prstGeom prst="rect">
            <a:avLst/>
          </a:prstGeom>
          <a:solidFill>
            <a:schemeClr val="bg1"/>
          </a:solidFill>
          <a:ln w="76200">
            <a:noFill/>
            <a:miter lim="800000"/>
            <a:headEnd/>
            <a:tailEnd/>
          </a:ln>
        </p:spPr>
        <p:txBody>
          <a:bodyPr wrap="square" lIns="228600" tIns="228600" rIns="228600" bIns="228600" anchor="ctr">
            <a:spAutoFit/>
          </a:bodyPr>
          <a:lstStyle/>
          <a:p>
            <a:pPr algn="ctr"/>
            <a:r>
              <a:rPr lang="en-US" sz="3200" b="1" dirty="0" smtClean="0">
                <a:solidFill>
                  <a:srgbClr val="000000"/>
                </a:solidFill>
                <a:latin typeface="Arial"/>
              </a:rPr>
              <a:t>it’s a “</a:t>
            </a:r>
            <a:r>
              <a:rPr lang="en-US" sz="3200" b="1" dirty="0" err="1" smtClean="0">
                <a:solidFill>
                  <a:srgbClr val="000000"/>
                </a:solidFill>
                <a:latin typeface="Arial"/>
              </a:rPr>
              <a:t>spurtle</a:t>
            </a:r>
            <a:r>
              <a:rPr lang="en-US" sz="3200" b="1" dirty="0" smtClean="0">
                <a:solidFill>
                  <a:srgbClr val="000000"/>
                </a:solidFill>
                <a:latin typeface="Arial"/>
              </a:rPr>
              <a:t>”</a:t>
            </a:r>
          </a:p>
          <a:p>
            <a:pPr algn="ctr"/>
            <a:endParaRPr lang="en-US" sz="1600" b="1" i="1" dirty="0" smtClean="0">
              <a:solidFill>
                <a:srgbClr val="000000"/>
              </a:solidFill>
              <a:latin typeface="Arial"/>
            </a:endParaRPr>
          </a:p>
          <a:p>
            <a:pPr algn="ctr"/>
            <a:r>
              <a:rPr lang="en-US" sz="2400" dirty="0" smtClean="0">
                <a:solidFill>
                  <a:srgbClr val="000000"/>
                </a:solidFill>
                <a:latin typeface="Arial"/>
              </a:rPr>
              <a:t>for stirring oatmeal </a:t>
            </a:r>
          </a:p>
          <a:p>
            <a:pPr algn="ctr"/>
            <a:r>
              <a:rPr lang="en-US" sz="2400" dirty="0" smtClean="0">
                <a:solidFill>
                  <a:srgbClr val="000000"/>
                </a:solidFill>
                <a:latin typeface="Arial"/>
              </a:rPr>
              <a:t>and soups</a:t>
            </a:r>
          </a:p>
          <a:p>
            <a:pPr algn="ctr"/>
            <a:r>
              <a:rPr lang="en-US" sz="2400" dirty="0" smtClean="0">
                <a:solidFill>
                  <a:srgbClr val="000000"/>
                </a:solidFill>
                <a:latin typeface="Arial"/>
              </a:rPr>
              <a:t>(in Scotland)</a:t>
            </a:r>
          </a:p>
        </p:txBody>
      </p:sp>
      <p:pic>
        <p:nvPicPr>
          <p:cNvPr id="18" name="Picture 2"/>
          <p:cNvPicPr>
            <a:picLocks noChangeAspect="1" noChangeArrowheads="1"/>
          </p:cNvPicPr>
          <p:nvPr/>
        </p:nvPicPr>
        <p:blipFill>
          <a:blip r:embed="rId4" cstate="print"/>
          <a:srcRect/>
          <a:stretch>
            <a:fillRect/>
          </a:stretch>
        </p:blipFill>
        <p:spPr bwMode="auto">
          <a:xfrm rot="20461030">
            <a:off x="5651701" y="609600"/>
            <a:ext cx="714375" cy="5638800"/>
          </a:xfrm>
          <a:prstGeom prst="rect">
            <a:avLst/>
          </a:prstGeom>
          <a:noFill/>
          <a:ln w="9525">
            <a:noFill/>
            <a:miter lim="800000"/>
            <a:headEnd/>
            <a:tailEnd/>
          </a:ln>
        </p:spPr>
      </p:pic>
    </p:spTree>
    <p:extLst>
      <p:ext uri="{BB962C8B-B14F-4D97-AF65-F5344CB8AC3E}">
        <p14:creationId xmlns:p14="http://schemas.microsoft.com/office/powerpoint/2010/main" val="377438488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BADDE1"/>
                </a:solidFill>
                <a:latin typeface="Verdana" pitchFamily="34" charset="0"/>
              </a:rPr>
              <a:t>microcultures</a:t>
            </a:r>
            <a:r>
              <a:rPr lang="en-US" sz="2800" b="1" kern="0" dirty="0">
                <a:solidFill>
                  <a:srgbClr val="BADDE1"/>
                </a:solidFill>
                <a:latin typeface="Verdana" pitchFamily="34" charset="0"/>
              </a:rPr>
              <a:t> can include ethnic groups </a:t>
            </a:r>
            <a:r>
              <a:rPr lang="en-US" sz="2800" b="1" i="1" kern="0" dirty="0">
                <a:solidFill>
                  <a:srgbClr val="BADDE1"/>
                </a:solidFill>
                <a:latin typeface="Verdana" pitchFamily="34" charset="0"/>
              </a:rPr>
              <a:t>within</a:t>
            </a:r>
            <a:r>
              <a:rPr lang="en-US" sz="2800" b="1" kern="0" dirty="0">
                <a:solidFill>
                  <a:srgbClr val="BADDE1"/>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BADDE1"/>
              </a:solidFill>
              <a:latin typeface="Verdana" pitchFamily="34" charset="0"/>
            </a:endParaRPr>
          </a:p>
          <a:p>
            <a:pPr marL="628650" lvl="1" indent="-171450">
              <a:spcBef>
                <a:spcPct val="20000"/>
              </a:spcBef>
              <a:buFontTx/>
              <a:buChar char="–"/>
              <a:defRPr/>
            </a:pPr>
            <a:r>
              <a:rPr lang="en-US" sz="2400" b="1" kern="0" dirty="0">
                <a:solidFill>
                  <a:srgbClr val="BADDE1"/>
                </a:solidFill>
                <a:latin typeface="Verdana" pitchFamily="34" charset="0"/>
              </a:rPr>
              <a:t> e.g., </a:t>
            </a:r>
            <a:r>
              <a:rPr lang="en-US" sz="2400" b="1" i="1" kern="0" dirty="0" err="1">
                <a:solidFill>
                  <a:srgbClr val="BADDE1"/>
                </a:solidFill>
                <a:latin typeface="Verdana" pitchFamily="34" charset="0"/>
              </a:rPr>
              <a:t>Anishinabe</a:t>
            </a:r>
            <a:r>
              <a:rPr lang="en-US" sz="2400" b="1" kern="0" dirty="0">
                <a:solidFill>
                  <a:srgbClr val="BADDE1"/>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20708"/>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smtClean="0">
                <a:solidFill>
                  <a:srgbClr val="000000"/>
                </a:solidFill>
              </a:rPr>
              <a:t>. . . some areas of human activity tell us more than others . . .</a:t>
            </a:r>
          </a:p>
        </p:txBody>
      </p:sp>
    </p:spTree>
    <p:extLst>
      <p:ext uri="{BB962C8B-B14F-4D97-AF65-F5344CB8AC3E}">
        <p14:creationId xmlns:p14="http://schemas.microsoft.com/office/powerpoint/2010/main" val="331350658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BADDE1"/>
                </a:solidFill>
                <a:latin typeface="Verdana" pitchFamily="34" charset="0"/>
              </a:rPr>
              <a:t>microcultures</a:t>
            </a:r>
            <a:r>
              <a:rPr lang="en-US" sz="2800" b="1" kern="0" dirty="0">
                <a:solidFill>
                  <a:srgbClr val="BADDE1"/>
                </a:solidFill>
                <a:latin typeface="Verdana" pitchFamily="34" charset="0"/>
              </a:rPr>
              <a:t> can include ethnic groups </a:t>
            </a:r>
            <a:r>
              <a:rPr lang="en-US" sz="2800" b="1" i="1" kern="0" dirty="0">
                <a:solidFill>
                  <a:srgbClr val="BADDE1"/>
                </a:solidFill>
                <a:latin typeface="Verdana" pitchFamily="34" charset="0"/>
              </a:rPr>
              <a:t>within</a:t>
            </a:r>
            <a:r>
              <a:rPr lang="en-US" sz="2800" b="1" kern="0" dirty="0">
                <a:solidFill>
                  <a:srgbClr val="BADDE1"/>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BADDE1"/>
              </a:solidFill>
              <a:latin typeface="Verdana" pitchFamily="34" charset="0"/>
            </a:endParaRPr>
          </a:p>
          <a:p>
            <a:pPr marL="628650" lvl="1" indent="-171450">
              <a:spcBef>
                <a:spcPct val="20000"/>
              </a:spcBef>
              <a:buFontTx/>
              <a:buChar char="–"/>
              <a:defRPr/>
            </a:pPr>
            <a:r>
              <a:rPr lang="en-US" sz="2400" b="1" kern="0" dirty="0">
                <a:solidFill>
                  <a:srgbClr val="BADDE1"/>
                </a:solidFill>
                <a:latin typeface="Verdana" pitchFamily="34" charset="0"/>
              </a:rPr>
              <a:t> e.g., </a:t>
            </a:r>
            <a:r>
              <a:rPr lang="en-US" sz="2400" b="1" i="1" kern="0" dirty="0" err="1">
                <a:solidFill>
                  <a:srgbClr val="BADDE1"/>
                </a:solidFill>
                <a:latin typeface="Verdana" pitchFamily="34" charset="0"/>
              </a:rPr>
              <a:t>Anishinabe</a:t>
            </a:r>
            <a:r>
              <a:rPr lang="en-US" sz="2400" b="1" kern="0" dirty="0">
                <a:solidFill>
                  <a:srgbClr val="BADDE1"/>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20716"/>
            <a:ext cx="7772400" cy="243143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smtClean="0">
                <a:solidFill>
                  <a:srgbClr val="000000"/>
                </a:solidFill>
              </a:rPr>
              <a:t>. . . food, for e.g., is almost always a key part of peoples’ cultural identity,</a:t>
            </a:r>
          </a:p>
          <a:p>
            <a:pPr algn="ctr"/>
            <a:r>
              <a:rPr lang="en-US" sz="3200" b="1" dirty="0" smtClean="0">
                <a:solidFill>
                  <a:srgbClr val="000000"/>
                </a:solidFill>
              </a:rPr>
              <a:t>often dating back to their prehistoric past, and defining their history . . .</a:t>
            </a:r>
          </a:p>
        </p:txBody>
      </p:sp>
    </p:spTree>
    <p:extLst>
      <p:ext uri="{BB962C8B-B14F-4D97-AF65-F5344CB8AC3E}">
        <p14:creationId xmlns:p14="http://schemas.microsoft.com/office/powerpoint/2010/main" val="226604694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BADDE1"/>
                </a:solidFill>
                <a:latin typeface="Verdana" pitchFamily="34" charset="0"/>
              </a:rPr>
              <a:t>microcultures</a:t>
            </a:r>
            <a:r>
              <a:rPr lang="en-US" sz="2800" b="1" kern="0" dirty="0">
                <a:solidFill>
                  <a:srgbClr val="BADDE1"/>
                </a:solidFill>
                <a:latin typeface="Verdana" pitchFamily="34" charset="0"/>
              </a:rPr>
              <a:t> can include ethnic groups </a:t>
            </a:r>
            <a:r>
              <a:rPr lang="en-US" sz="2800" b="1" i="1" kern="0" dirty="0">
                <a:solidFill>
                  <a:srgbClr val="BADDE1"/>
                </a:solidFill>
                <a:latin typeface="Verdana" pitchFamily="34" charset="0"/>
              </a:rPr>
              <a:t>within</a:t>
            </a:r>
            <a:r>
              <a:rPr lang="en-US" sz="2800" b="1" kern="0" dirty="0">
                <a:solidFill>
                  <a:srgbClr val="BADDE1"/>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BADDE1"/>
              </a:solidFill>
              <a:latin typeface="Verdana" pitchFamily="34" charset="0"/>
            </a:endParaRPr>
          </a:p>
          <a:p>
            <a:pPr marL="628650" lvl="1" indent="-171450">
              <a:spcBef>
                <a:spcPct val="20000"/>
              </a:spcBef>
              <a:buFontTx/>
              <a:buChar char="–"/>
              <a:defRPr/>
            </a:pPr>
            <a:r>
              <a:rPr lang="en-US" sz="2400" b="1" kern="0" dirty="0">
                <a:solidFill>
                  <a:srgbClr val="BADDE1"/>
                </a:solidFill>
                <a:latin typeface="Verdana" pitchFamily="34" charset="0"/>
              </a:rPr>
              <a:t> e.g., </a:t>
            </a:r>
            <a:r>
              <a:rPr lang="en-US" sz="2400" b="1" i="1" kern="0" dirty="0" err="1">
                <a:solidFill>
                  <a:srgbClr val="BADDE1"/>
                </a:solidFill>
                <a:latin typeface="Verdana" pitchFamily="34" charset="0"/>
              </a:rPr>
              <a:t>Anishinabe</a:t>
            </a:r>
            <a:r>
              <a:rPr lang="en-US" sz="2400" b="1" kern="0" dirty="0">
                <a:solidFill>
                  <a:srgbClr val="BADDE1"/>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4401268"/>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smtClean="0">
                <a:solidFill>
                  <a:srgbClr val="000000"/>
                </a:solidFill>
              </a:rPr>
              <a:t>and this often shows up in the archeological record . . .</a:t>
            </a:r>
          </a:p>
        </p:txBody>
      </p:sp>
    </p:spTree>
    <p:extLst>
      <p:ext uri="{BB962C8B-B14F-4D97-AF65-F5344CB8AC3E}">
        <p14:creationId xmlns:p14="http://schemas.microsoft.com/office/powerpoint/2010/main" val="116097902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000000"/>
                </a:solidFill>
              </a:rPr>
              <a:t>food</a:t>
            </a:r>
            <a:br>
              <a:rPr lang="en-US" sz="2800" b="1" dirty="0" smtClean="0">
                <a:solidFill>
                  <a:srgbClr val="000000"/>
                </a:solidFill>
              </a:rPr>
            </a:br>
            <a:r>
              <a:rPr lang="en-US" sz="2800" b="1" dirty="0" smtClean="0">
                <a:solidFill>
                  <a:srgbClr val="000000"/>
                </a:solidFill>
              </a:rPr>
              <a:t>clothing</a:t>
            </a:r>
            <a:endParaRPr lang="en-US" sz="2800" b="1" dirty="0">
              <a:solidFill>
                <a:srgbClr val="000000"/>
              </a:solidFill>
            </a:endParaRPr>
          </a:p>
          <a:p>
            <a:pPr algn="ctr"/>
            <a:r>
              <a:rPr lang="en-US" sz="2800" b="1" dirty="0" smtClean="0">
                <a:solidFill>
                  <a:srgbClr val="000000"/>
                </a:solidFill>
              </a:rPr>
              <a:t>religion</a:t>
            </a:r>
          </a:p>
          <a:p>
            <a:pPr algn="ctr"/>
            <a:r>
              <a:rPr lang="en-US" sz="2800" b="1" dirty="0" smtClean="0">
                <a:solidFill>
                  <a:srgbClr val="000000"/>
                </a:solidFill>
              </a:rPr>
              <a:t>ritual</a:t>
            </a:r>
          </a:p>
          <a:p>
            <a:pPr algn="ctr"/>
            <a:r>
              <a:rPr lang="en-US" sz="2800" b="1" dirty="0" smtClean="0">
                <a:solidFill>
                  <a:srgbClr val="000000"/>
                </a:solidFill>
              </a:rPr>
              <a:t>music, dance, and other arts</a:t>
            </a:r>
          </a:p>
          <a:p>
            <a:pPr algn="ctr"/>
            <a:r>
              <a:rPr lang="en-US" sz="2800" b="1" dirty="0" smtClean="0">
                <a:solidFill>
                  <a:srgbClr val="000000"/>
                </a:solidFill>
              </a:rPr>
              <a:t>language</a:t>
            </a:r>
          </a:p>
          <a:p>
            <a:pPr algn="ctr"/>
            <a:r>
              <a:rPr lang="en-US" sz="2800" b="1" dirty="0" smtClean="0">
                <a:solidFill>
                  <a:srgbClr val="000000"/>
                </a:solidFill>
              </a:rPr>
              <a:t>cultural symbols . . .</a:t>
            </a:r>
            <a:endParaRPr lang="en-US" sz="2800" b="1" dirty="0">
              <a:solidFill>
                <a:srgbClr val="000000"/>
              </a:solidFill>
            </a:endParaRPr>
          </a:p>
        </p:txBody>
      </p:sp>
    </p:spTree>
    <p:extLst>
      <p:ext uri="{BB962C8B-B14F-4D97-AF65-F5344CB8AC3E}">
        <p14:creationId xmlns:p14="http://schemas.microsoft.com/office/powerpoint/2010/main" val="341398127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4400" b="1" dirty="0" smtClean="0">
                <a:solidFill>
                  <a:srgbClr val="000000"/>
                </a:solidFill>
              </a:rPr>
              <a:t>food</a:t>
            </a:r>
            <a:r>
              <a:rPr lang="en-US" sz="2800" b="1" dirty="0" smtClean="0">
                <a:solidFill>
                  <a:srgbClr val="000000"/>
                </a:solidFill>
              </a:rPr>
              <a:t/>
            </a:r>
            <a:br>
              <a:rPr lang="en-US" sz="2800" b="1" dirty="0" smtClean="0">
                <a:solidFill>
                  <a:srgbClr val="000000"/>
                </a:solidFill>
              </a:rPr>
            </a:br>
            <a:r>
              <a:rPr lang="en-US" sz="2800" b="1" dirty="0" smtClean="0">
                <a:solidFill>
                  <a:srgbClr val="BADDE1"/>
                </a:solidFill>
              </a:rPr>
              <a:t>clothing</a:t>
            </a:r>
            <a:endParaRPr lang="en-US" sz="2800" b="1" dirty="0">
              <a:solidFill>
                <a:srgbClr val="BADDE1"/>
              </a:solidFill>
            </a:endParaRPr>
          </a:p>
          <a:p>
            <a:pPr algn="ctr"/>
            <a:r>
              <a:rPr lang="en-US" sz="2800" b="1" dirty="0" smtClean="0">
                <a:solidFill>
                  <a:srgbClr val="BADDE1"/>
                </a:solidFill>
              </a:rPr>
              <a:t>religion</a:t>
            </a:r>
          </a:p>
          <a:p>
            <a:pPr algn="ctr"/>
            <a:r>
              <a:rPr lang="en-US" sz="2800" b="1" dirty="0" smtClean="0">
                <a:solidFill>
                  <a:srgbClr val="BADDE1"/>
                </a:solidFill>
              </a:rPr>
              <a:t>ritual</a:t>
            </a:r>
          </a:p>
          <a:p>
            <a:pPr algn="ctr"/>
            <a:r>
              <a:rPr lang="en-US" sz="2800" b="1" dirty="0" smtClean="0">
                <a:solidFill>
                  <a:srgbClr val="BADDE1"/>
                </a:solidFill>
              </a:rPr>
              <a:t>music, dance, and other arts</a:t>
            </a: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171463273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r>
              <a:rPr lang="en-US" sz="2800" b="1" dirty="0" smtClean="0">
                <a:solidFill>
                  <a:srgbClr val="000000"/>
                </a:solidFill>
              </a:rPr>
              <a:t/>
            </a:r>
            <a:br>
              <a:rPr lang="en-US" sz="2800" b="1" dirty="0" smtClean="0">
                <a:solidFill>
                  <a:srgbClr val="000000"/>
                </a:solidFill>
              </a:rPr>
            </a:br>
            <a:r>
              <a:rPr lang="en-US" sz="4400" b="1" dirty="0" smtClean="0">
                <a:solidFill>
                  <a:srgbClr val="000000"/>
                </a:solidFill>
              </a:rPr>
              <a:t>clothing</a:t>
            </a:r>
            <a:endParaRPr lang="en-US" sz="4400" b="1" dirty="0">
              <a:solidFill>
                <a:srgbClr val="000000"/>
              </a:solidFill>
            </a:endParaRPr>
          </a:p>
          <a:p>
            <a:pPr algn="ctr"/>
            <a:r>
              <a:rPr lang="en-US" sz="2800" b="1" dirty="0" smtClean="0">
                <a:solidFill>
                  <a:srgbClr val="BADDE1"/>
                </a:solidFill>
              </a:rPr>
              <a:t>religion</a:t>
            </a:r>
          </a:p>
          <a:p>
            <a:pPr algn="ctr"/>
            <a:r>
              <a:rPr lang="en-US" sz="2800" b="1" dirty="0" smtClean="0">
                <a:solidFill>
                  <a:srgbClr val="BADDE1"/>
                </a:solidFill>
              </a:rPr>
              <a:t>ritual</a:t>
            </a:r>
          </a:p>
          <a:p>
            <a:pPr algn="ctr"/>
            <a:r>
              <a:rPr lang="en-US" sz="2800" b="1" dirty="0" smtClean="0">
                <a:solidFill>
                  <a:srgbClr val="BADDE1"/>
                </a:solidFill>
              </a:rPr>
              <a:t>music, dance, and other arts</a:t>
            </a: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14268172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4400" b="1" dirty="0" smtClean="0">
                <a:solidFill>
                  <a:srgbClr val="000000"/>
                </a:solidFill>
              </a:rPr>
              <a:t>religion</a:t>
            </a:r>
          </a:p>
          <a:p>
            <a:pPr algn="ctr"/>
            <a:r>
              <a:rPr lang="en-US" sz="2800" b="1" dirty="0" smtClean="0">
                <a:solidFill>
                  <a:srgbClr val="BADDE1"/>
                </a:solidFill>
              </a:rPr>
              <a:t>ritual</a:t>
            </a:r>
          </a:p>
          <a:p>
            <a:pPr algn="ctr"/>
            <a:r>
              <a:rPr lang="en-US" sz="2800" b="1" dirty="0" smtClean="0">
                <a:solidFill>
                  <a:srgbClr val="BADDE1"/>
                </a:solidFill>
              </a:rPr>
              <a:t>music, dance, and other arts</a:t>
            </a: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11320891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2800" b="1" dirty="0" smtClean="0">
                <a:solidFill>
                  <a:srgbClr val="BADDE1"/>
                </a:solidFill>
              </a:rPr>
              <a:t>religion</a:t>
            </a:r>
          </a:p>
          <a:p>
            <a:pPr algn="ctr"/>
            <a:r>
              <a:rPr lang="en-US" sz="4400" b="1" dirty="0" smtClean="0">
                <a:solidFill>
                  <a:srgbClr val="000000"/>
                </a:solidFill>
              </a:rPr>
              <a:t>ritual</a:t>
            </a:r>
          </a:p>
          <a:p>
            <a:pPr algn="ctr"/>
            <a:r>
              <a:rPr lang="en-US" sz="2800" b="1" dirty="0" smtClean="0">
                <a:solidFill>
                  <a:srgbClr val="BADDE1"/>
                </a:solidFill>
              </a:rPr>
              <a:t>music, dance, and other arts</a:t>
            </a: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163421553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2800" b="1" dirty="0" smtClean="0">
                <a:solidFill>
                  <a:srgbClr val="BADDE1"/>
                </a:solidFill>
              </a:rPr>
              <a:t>religion</a:t>
            </a:r>
          </a:p>
          <a:p>
            <a:pPr algn="ctr"/>
            <a:r>
              <a:rPr lang="en-US" sz="2800" b="1" dirty="0" smtClean="0">
                <a:solidFill>
                  <a:srgbClr val="BADDE1"/>
                </a:solidFill>
              </a:rPr>
              <a:t>ritual</a:t>
            </a:r>
          </a:p>
          <a:p>
            <a:pPr algn="ctr"/>
            <a:r>
              <a:rPr lang="en-US" sz="4000" b="1" dirty="0" smtClean="0">
                <a:solidFill>
                  <a:srgbClr val="000000"/>
                </a:solidFill>
              </a:rPr>
              <a:t>music, dance, and other arts</a:t>
            </a:r>
            <a:endParaRPr lang="en-US" sz="2800" b="1" dirty="0" smtClean="0">
              <a:solidFill>
                <a:srgbClr val="000000"/>
              </a:solidFill>
            </a:endParaRPr>
          </a:p>
          <a:p>
            <a:pPr algn="ctr"/>
            <a:r>
              <a:rPr lang="en-US" sz="2800" b="1" dirty="0" smtClean="0">
                <a:solidFill>
                  <a:srgbClr val="BADDE1"/>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288091369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r>
              <a:rPr lang="en-US" i="1" smtClean="0"/>
              <a:t/>
            </a:r>
            <a:br>
              <a:rPr lang="en-US" i="1" smtClean="0"/>
            </a:br>
            <a:endParaRPr lang="en-US" i="1" smtClean="0"/>
          </a:p>
        </p:txBody>
      </p:sp>
      <p:sp>
        <p:nvSpPr>
          <p:cNvPr id="171010" name="Rectangle 3"/>
          <p:cNvSpPr>
            <a:spLocks noChangeArrowheads="1"/>
          </p:cNvSpPr>
          <p:nvPr/>
        </p:nvSpPr>
        <p:spPr bwMode="auto">
          <a:xfrm>
            <a:off x="1320800" y="1743420"/>
            <a:ext cx="6502400" cy="1126462"/>
          </a:xfrm>
          <a:prstGeom prst="rect">
            <a:avLst/>
          </a:prstGeom>
          <a:noFill/>
          <a:ln w="9525">
            <a:noFill/>
            <a:miter lim="800000"/>
            <a:headEnd/>
            <a:tailEnd/>
          </a:ln>
        </p:spPr>
        <p:txBody>
          <a:bodyPr anchor="ctr">
            <a:spAutoFit/>
          </a:bodyPr>
          <a:lstStyle/>
          <a:p>
            <a:pPr algn="ctr" eaLnBrk="0" hangingPunct="0">
              <a:lnSpc>
                <a:spcPct val="120000"/>
              </a:lnSpc>
            </a:pPr>
            <a:r>
              <a:rPr kumimoji="1" lang="en-US" sz="4000" b="1" dirty="0" smtClean="0">
                <a:solidFill>
                  <a:srgbClr val="FFFFFF"/>
                </a:solidFill>
                <a:latin typeface="Verdana" pitchFamily="34" charset="0"/>
              </a:rPr>
              <a:t>Middle America</a:t>
            </a:r>
          </a:p>
          <a:p>
            <a:pPr algn="ctr" eaLnBrk="0" hangingPunct="0">
              <a:lnSpc>
                <a:spcPct val="120000"/>
              </a:lnSpc>
            </a:pPr>
            <a:r>
              <a:rPr kumimoji="1" lang="en-US" sz="1600" b="1" dirty="0" smtClean="0">
                <a:solidFill>
                  <a:srgbClr val="FFFFFF"/>
                </a:solidFill>
                <a:latin typeface="Verdana" pitchFamily="34" charset="0"/>
              </a:rPr>
              <a:t>and its . . .</a:t>
            </a:r>
            <a:endParaRPr kumimoji="1" lang="en-US" sz="1200" b="1" dirty="0">
              <a:solidFill>
                <a:srgbClr val="FFFFFF"/>
              </a:solidFill>
              <a:latin typeface="Verdana" pitchFamily="34" charset="0"/>
            </a:endParaRPr>
          </a:p>
        </p:txBody>
      </p:sp>
      <p:sp>
        <p:nvSpPr>
          <p:cNvPr id="522244" name="Rectangle 3"/>
          <p:cNvSpPr>
            <a:spLocks noChangeArrowheads="1"/>
          </p:cNvSpPr>
          <p:nvPr/>
        </p:nvSpPr>
        <p:spPr bwMode="auto">
          <a:xfrm>
            <a:off x="2404534" y="2743221"/>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smtClean="0">
                <a:solidFill>
                  <a:srgbClr val="FFFFFF"/>
                </a:solidFill>
                <a:latin typeface="Verdana" pitchFamily="34" charset="0"/>
              </a:rPr>
              <a:t>linguistics</a:t>
            </a:r>
            <a:endParaRPr kumimoji="1" lang="en-US" sz="3200" b="1" dirty="0">
              <a:solidFill>
                <a:srgbClr val="FFFFFF"/>
              </a:solidFill>
              <a:latin typeface="Verdana" pitchFamily="34" charset="0"/>
            </a:endParaRPr>
          </a:p>
        </p:txBody>
      </p:sp>
      <p:sp>
        <p:nvSpPr>
          <p:cNvPr id="5" name="Rectangle 3"/>
          <p:cNvSpPr>
            <a:spLocks noChangeArrowheads="1"/>
          </p:cNvSpPr>
          <p:nvPr/>
        </p:nvSpPr>
        <p:spPr bwMode="auto">
          <a:xfrm>
            <a:off x="1104699" y="1173786"/>
            <a:ext cx="6908800" cy="523220"/>
          </a:xfrm>
          <a:prstGeom prst="rect">
            <a:avLst/>
          </a:prstGeom>
          <a:noFill/>
          <a:ln w="28575">
            <a:noFill/>
            <a:miter lim="800000"/>
            <a:headEnd/>
            <a:tailEnd/>
          </a:ln>
        </p:spPr>
        <p:txBody>
          <a:bodyPr wrap="square" anchor="ctr">
            <a:spAutoFit/>
          </a:bodyPr>
          <a:lstStyle/>
          <a:p>
            <a:pPr algn="ctr" eaLnBrk="0" hangingPunct="0"/>
            <a:r>
              <a:rPr kumimoji="1" lang="en-US" sz="2800" b="1" dirty="0">
                <a:solidFill>
                  <a:srgbClr val="FFFFFF"/>
                </a:solidFill>
                <a:latin typeface="Arial" charset="0"/>
              </a:rPr>
              <a:t>w</a:t>
            </a:r>
            <a:r>
              <a:rPr kumimoji="1" lang="en-US" sz="2800" b="1" dirty="0" smtClean="0">
                <a:solidFill>
                  <a:srgbClr val="FFFFFF"/>
                </a:solidFill>
                <a:latin typeface="Arial" charset="0"/>
              </a:rPr>
              <a:t>e’re going to have a closer look at . . . </a:t>
            </a:r>
            <a:endParaRPr kumimoji="1" lang="en-US" sz="2800" b="1" dirty="0">
              <a:solidFill>
                <a:srgbClr val="FFFFFF"/>
              </a:solidFill>
              <a:latin typeface="Arial" charset="0"/>
            </a:endParaRPr>
          </a:p>
        </p:txBody>
      </p:sp>
      <p:sp>
        <p:nvSpPr>
          <p:cNvPr id="6" name="Rectangle 5"/>
          <p:cNvSpPr/>
          <p:nvPr/>
        </p:nvSpPr>
        <p:spPr>
          <a:xfrm>
            <a:off x="4032905" y="5896428"/>
            <a:ext cx="1168910" cy="369332"/>
          </a:xfrm>
          <a:prstGeom prst="rect">
            <a:avLst/>
          </a:prstGeom>
        </p:spPr>
        <p:txBody>
          <a:bodyPr wrap="none">
            <a:spAutoFit/>
          </a:bodyPr>
          <a:lstStyle/>
          <a:p>
            <a:r>
              <a:rPr kumimoji="1" lang="en-US" b="1" dirty="0" smtClean="0">
                <a:solidFill>
                  <a:srgbClr val="FFFFFF"/>
                </a:solidFill>
                <a:latin typeface="Verdana" pitchFamily="34" charset="0"/>
              </a:rPr>
              <a:t>aspects</a:t>
            </a:r>
            <a:endParaRPr lang="en-US" dirty="0">
              <a:solidFill>
                <a:srgbClr val="000000"/>
              </a:solidFill>
              <a:latin typeface="Arial" charset="0"/>
            </a:endParaRPr>
          </a:p>
        </p:txBody>
      </p:sp>
    </p:spTree>
    <p:extLst>
      <p:ext uri="{BB962C8B-B14F-4D97-AF65-F5344CB8AC3E}">
        <p14:creationId xmlns:p14="http://schemas.microsoft.com/office/powerpoint/2010/main" val="262082119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000000"/>
                </a:solidFill>
              </a:rPr>
              <a:t>and, as usual, local groups </a:t>
            </a:r>
            <a:r>
              <a:rPr lang="en-US" sz="2800" b="1" dirty="0" smtClean="0">
                <a:solidFill>
                  <a:srgbClr val="FF1B36"/>
                </a:solidFill>
                <a:latin typeface="Verdana" pitchFamily="34" charset="0"/>
              </a:rPr>
              <a:t>(</a:t>
            </a:r>
            <a:r>
              <a:rPr lang="en-US" sz="2800" b="1" dirty="0" err="1" smtClean="0">
                <a:solidFill>
                  <a:srgbClr val="FF1B36"/>
                </a:solidFill>
                <a:latin typeface="Verdana" pitchFamily="34" charset="0"/>
              </a:rPr>
              <a:t>microcultures</a:t>
            </a:r>
            <a:r>
              <a:rPr lang="en-US" sz="2800" b="1" dirty="0" smtClean="0">
                <a:solidFill>
                  <a:srgbClr val="FF1B36"/>
                </a:solidFill>
                <a:latin typeface="Verdana" pitchFamily="34" charset="0"/>
              </a:rPr>
              <a:t>)</a:t>
            </a:r>
            <a:r>
              <a:rPr lang="en-US" sz="2800" b="1" dirty="0" smtClean="0">
                <a:solidFill>
                  <a:srgbClr val="000000"/>
                </a:solidFill>
              </a:rPr>
              <a:t> </a:t>
            </a:r>
          </a:p>
          <a:p>
            <a:pPr algn="ctr"/>
            <a:r>
              <a:rPr lang="en-US" sz="2800" b="1" dirty="0" smtClean="0">
                <a:solidFill>
                  <a:srgbClr val="000000"/>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BADDE1"/>
                </a:solidFill>
              </a:rPr>
              <a:t>food</a:t>
            </a:r>
            <a:br>
              <a:rPr lang="en-US" sz="2800" b="1" dirty="0" smtClean="0">
                <a:solidFill>
                  <a:srgbClr val="BADDE1"/>
                </a:solidFill>
              </a:rPr>
            </a:br>
            <a:r>
              <a:rPr lang="en-US" sz="2800" b="1" dirty="0" smtClean="0">
                <a:solidFill>
                  <a:srgbClr val="BADDE1"/>
                </a:solidFill>
              </a:rPr>
              <a:t>clothing</a:t>
            </a:r>
            <a:endParaRPr lang="en-US" sz="2800" b="1" dirty="0">
              <a:solidFill>
                <a:srgbClr val="BADDE1"/>
              </a:solidFill>
            </a:endParaRPr>
          </a:p>
          <a:p>
            <a:pPr algn="ctr"/>
            <a:r>
              <a:rPr lang="en-US" sz="2800" b="1" dirty="0" smtClean="0">
                <a:solidFill>
                  <a:srgbClr val="BADDE1"/>
                </a:solidFill>
              </a:rPr>
              <a:t>religion</a:t>
            </a:r>
          </a:p>
          <a:p>
            <a:pPr algn="ctr"/>
            <a:r>
              <a:rPr lang="en-US" sz="2800" b="1" dirty="0" smtClean="0">
                <a:solidFill>
                  <a:srgbClr val="BADDE1"/>
                </a:solidFill>
              </a:rPr>
              <a:t>ritual</a:t>
            </a:r>
          </a:p>
          <a:p>
            <a:pPr algn="ctr"/>
            <a:r>
              <a:rPr lang="en-US" sz="2800" b="1" dirty="0" smtClean="0">
                <a:solidFill>
                  <a:srgbClr val="BADDE1"/>
                </a:solidFill>
              </a:rPr>
              <a:t>music, dance, and other arts</a:t>
            </a:r>
          </a:p>
          <a:p>
            <a:pPr algn="ctr"/>
            <a:r>
              <a:rPr lang="en-US" sz="4400" b="1" dirty="0" smtClean="0">
                <a:solidFill>
                  <a:srgbClr val="000000"/>
                </a:solidFill>
              </a:rPr>
              <a:t>language</a:t>
            </a:r>
          </a:p>
          <a:p>
            <a:pPr algn="ctr"/>
            <a:r>
              <a:rPr lang="en-US" sz="2800" b="1" dirty="0" smtClean="0">
                <a:solidFill>
                  <a:srgbClr val="BADDE1"/>
                </a:solidFill>
              </a:rPr>
              <a:t>cultural symbols . . .</a:t>
            </a:r>
            <a:endParaRPr lang="en-US" sz="2800" b="1" dirty="0">
              <a:solidFill>
                <a:srgbClr val="BADDE1"/>
              </a:solidFill>
            </a:endParaRPr>
          </a:p>
        </p:txBody>
      </p:sp>
    </p:spTree>
    <p:extLst>
      <p:ext uri="{BB962C8B-B14F-4D97-AF65-F5344CB8AC3E}">
        <p14:creationId xmlns:p14="http://schemas.microsoft.com/office/powerpoint/2010/main" val="69775276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smtClean="0">
                <a:solidFill>
                  <a:srgbClr val="BADDE1"/>
                </a:solidFill>
              </a:rPr>
              <a:t>local groups </a:t>
            </a:r>
            <a:r>
              <a:rPr lang="en-US" sz="2800" b="1" dirty="0" smtClean="0">
                <a:solidFill>
                  <a:srgbClr val="BADDE1"/>
                </a:solidFill>
                <a:latin typeface="Verdana" pitchFamily="34" charset="0"/>
              </a:rPr>
              <a:t>(</a:t>
            </a:r>
            <a:r>
              <a:rPr lang="en-US" sz="2800" b="1" dirty="0" err="1" smtClean="0">
                <a:solidFill>
                  <a:srgbClr val="BADDE1"/>
                </a:solidFill>
                <a:latin typeface="Verdana" pitchFamily="34" charset="0"/>
              </a:rPr>
              <a:t>microcultures</a:t>
            </a:r>
            <a:r>
              <a:rPr lang="en-US" sz="2800" b="1" dirty="0" smtClean="0">
                <a:solidFill>
                  <a:srgbClr val="BADDE1"/>
                </a:solidFill>
                <a:latin typeface="Verdana" pitchFamily="34" charset="0"/>
              </a:rPr>
              <a:t>)</a:t>
            </a:r>
            <a:r>
              <a:rPr lang="en-US" sz="2800" b="1" dirty="0" smtClean="0">
                <a:solidFill>
                  <a:srgbClr val="BADDE1"/>
                </a:solidFill>
              </a:rPr>
              <a:t> </a:t>
            </a:r>
          </a:p>
          <a:p>
            <a:pPr algn="ctr"/>
            <a:r>
              <a:rPr lang="en-US" sz="2800" b="1" dirty="0" smtClean="0">
                <a:solidFill>
                  <a:srgbClr val="BADDE1"/>
                </a:solidFill>
              </a:rPr>
              <a:t>generally strive to preserve their cultural identity with . . .</a:t>
            </a:r>
          </a:p>
          <a:p>
            <a:pPr algn="ctr"/>
            <a:endParaRPr lang="en-US" sz="1200" b="1" dirty="0" smtClean="0">
              <a:solidFill>
                <a:srgbClr val="000000"/>
              </a:solidFill>
            </a:endParaRPr>
          </a:p>
          <a:p>
            <a:pPr algn="ctr"/>
            <a:r>
              <a:rPr lang="en-US" sz="2800" b="1" dirty="0" smtClean="0">
                <a:solidFill>
                  <a:srgbClr val="000000"/>
                </a:solidFill>
              </a:rPr>
              <a:t>food</a:t>
            </a:r>
            <a:br>
              <a:rPr lang="en-US" sz="2800" b="1" dirty="0" smtClean="0">
                <a:solidFill>
                  <a:srgbClr val="000000"/>
                </a:solidFill>
              </a:rPr>
            </a:br>
            <a:r>
              <a:rPr lang="en-US" sz="2800" b="1" dirty="0" smtClean="0">
                <a:solidFill>
                  <a:srgbClr val="000000"/>
                </a:solidFill>
              </a:rPr>
              <a:t>clothing</a:t>
            </a:r>
            <a:endParaRPr lang="en-US" sz="2800" b="1" dirty="0">
              <a:solidFill>
                <a:srgbClr val="000000"/>
              </a:solidFill>
            </a:endParaRPr>
          </a:p>
          <a:p>
            <a:pPr algn="ctr"/>
            <a:r>
              <a:rPr lang="en-US" sz="2800" b="1" dirty="0" smtClean="0">
                <a:solidFill>
                  <a:srgbClr val="000000"/>
                </a:solidFill>
              </a:rPr>
              <a:t>religion</a:t>
            </a:r>
          </a:p>
          <a:p>
            <a:pPr algn="ctr"/>
            <a:r>
              <a:rPr lang="en-US" sz="2800" b="1" dirty="0" smtClean="0">
                <a:solidFill>
                  <a:srgbClr val="000000"/>
                </a:solidFill>
              </a:rPr>
              <a:t>ritual</a:t>
            </a:r>
          </a:p>
          <a:p>
            <a:pPr algn="ctr"/>
            <a:r>
              <a:rPr lang="en-US" sz="2800" b="1" dirty="0">
                <a:solidFill>
                  <a:srgbClr val="000000"/>
                </a:solidFill>
              </a:rPr>
              <a:t>music, dance, and other arts</a:t>
            </a:r>
            <a:endParaRPr lang="en-US" sz="2800" b="1" dirty="0" smtClean="0">
              <a:solidFill>
                <a:srgbClr val="000000"/>
              </a:solidFill>
            </a:endParaRPr>
          </a:p>
          <a:p>
            <a:pPr algn="ctr"/>
            <a:r>
              <a:rPr lang="en-US" sz="2800" b="1" dirty="0" smtClean="0">
                <a:solidFill>
                  <a:srgbClr val="000000"/>
                </a:solidFill>
              </a:rPr>
              <a:t>language</a:t>
            </a:r>
          </a:p>
          <a:p>
            <a:pPr algn="ctr"/>
            <a:r>
              <a:rPr lang="en-US" sz="2800" b="1" dirty="0" smtClean="0">
                <a:solidFill>
                  <a:srgbClr val="000000"/>
                </a:solidFill>
              </a:rPr>
              <a:t>cultural symbols . . .</a:t>
            </a:r>
            <a:endParaRPr lang="en-US" sz="2800" b="1" dirty="0">
              <a:solidFill>
                <a:srgbClr val="000000"/>
              </a:solidFill>
            </a:endParaRP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algn="ctr"/>
            <a:r>
              <a:rPr lang="en-US" sz="4000" b="1" dirty="0" smtClean="0">
                <a:solidFill>
                  <a:srgbClr val="00B0F0"/>
                </a:solidFill>
                <a:latin typeface="Tahoma" pitchFamily="34" charset="0"/>
              </a:rPr>
              <a:t>and these can be combined . . .</a:t>
            </a:r>
            <a:endParaRPr lang="en-US" sz="2800" dirty="0" smtClean="0">
              <a:solidFill>
                <a:srgbClr val="00B0F0"/>
              </a:solidFill>
              <a:latin typeface="Tahoma" pitchFamily="34" charset="0"/>
            </a:endParaRPr>
          </a:p>
        </p:txBody>
      </p:sp>
    </p:spTree>
    <p:extLst>
      <p:ext uri="{BB962C8B-B14F-4D97-AF65-F5344CB8AC3E}">
        <p14:creationId xmlns:p14="http://schemas.microsoft.com/office/powerpoint/2010/main" val="320661264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 name="TextBox 3"/>
          <p:cNvSpPr txBox="1"/>
          <p:nvPr/>
        </p:nvSpPr>
        <p:spPr>
          <a:xfrm>
            <a:off x="943477" y="2162660"/>
            <a:ext cx="7257087" cy="4108817"/>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smtClean="0">
              <a:solidFill>
                <a:srgbClr val="000000"/>
              </a:solidFill>
            </a:endParaRPr>
          </a:p>
          <a:p>
            <a:pPr algn="ctr">
              <a:lnSpc>
                <a:spcPct val="150000"/>
              </a:lnSpc>
            </a:pPr>
            <a:r>
              <a:rPr lang="en-US" sz="3200" b="1" dirty="0" smtClean="0">
                <a:solidFill>
                  <a:srgbClr val="000000"/>
                </a:solidFill>
              </a:rPr>
              <a:t>. . . these elements are often </a:t>
            </a:r>
          </a:p>
          <a:p>
            <a:pPr algn="ctr">
              <a:lnSpc>
                <a:spcPct val="150000"/>
              </a:lnSpc>
            </a:pPr>
            <a:r>
              <a:rPr lang="en-US" sz="3200" b="1" dirty="0" smtClean="0">
                <a:solidFill>
                  <a:srgbClr val="000000"/>
                </a:solidFill>
              </a:rPr>
              <a:t>key factors in one’s individual </a:t>
            </a:r>
          </a:p>
          <a:p>
            <a:pPr algn="ctr">
              <a:lnSpc>
                <a:spcPct val="150000"/>
              </a:lnSpc>
            </a:pPr>
            <a:r>
              <a:rPr lang="en-US" sz="3200" b="1" dirty="0" smtClean="0">
                <a:solidFill>
                  <a:srgbClr val="000000"/>
                </a:solidFill>
              </a:rPr>
              <a:t>and in collective, </a:t>
            </a:r>
          </a:p>
          <a:p>
            <a:pPr algn="ctr">
              <a:lnSpc>
                <a:spcPct val="150000"/>
              </a:lnSpc>
            </a:pPr>
            <a:r>
              <a:rPr lang="en-US" sz="3200" b="1" dirty="0" smtClean="0">
                <a:solidFill>
                  <a:srgbClr val="000000"/>
                </a:solidFill>
              </a:rPr>
              <a:t>even national, cultural identities . . .</a:t>
            </a:r>
          </a:p>
          <a:p>
            <a:pPr algn="ctr">
              <a:lnSpc>
                <a:spcPct val="150000"/>
              </a:lnSpc>
            </a:pPr>
            <a:endParaRPr lang="en-US" b="1" dirty="0" smtClean="0">
              <a:solidFill>
                <a:srgbClr val="FFFFFF"/>
              </a:solidFill>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270817145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 name="TextBox 3"/>
          <p:cNvSpPr txBox="1"/>
          <p:nvPr/>
        </p:nvSpPr>
        <p:spPr>
          <a:xfrm>
            <a:off x="943477" y="2162660"/>
            <a:ext cx="7257087" cy="4108817"/>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smtClean="0">
              <a:solidFill>
                <a:srgbClr val="000000"/>
              </a:solidFill>
            </a:endParaRPr>
          </a:p>
          <a:p>
            <a:pPr algn="ctr">
              <a:lnSpc>
                <a:spcPct val="150000"/>
              </a:lnSpc>
            </a:pPr>
            <a:r>
              <a:rPr lang="en-US" sz="3200" b="1" dirty="0" smtClean="0">
                <a:solidFill>
                  <a:srgbClr val="000000"/>
                </a:solidFill>
              </a:rPr>
              <a:t>And when we’re looking at ancient cultures, in Middle America or anywhere else, these are items we look for . . .</a:t>
            </a:r>
          </a:p>
          <a:p>
            <a:pPr algn="ctr">
              <a:lnSpc>
                <a:spcPct val="150000"/>
              </a:lnSpc>
            </a:pPr>
            <a:endParaRPr lang="en-US" b="1" dirty="0" smtClean="0">
              <a:solidFill>
                <a:srgbClr val="FFFFFF"/>
              </a:solidFill>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329314583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1062038" y="2116156"/>
            <a:ext cx="7769225" cy="4862870"/>
          </a:xfrm>
        </p:spPr>
        <p:txBody>
          <a:bodyPr>
            <a:spAutoFit/>
          </a:bodyPr>
          <a:lstStyle/>
          <a:p>
            <a:pPr eaLnBrk="1" hangingPunct="1">
              <a:defRPr/>
            </a:pPr>
            <a:r>
              <a:rPr lang="en-US" sz="2800" b="1" dirty="0" err="1" smtClean="0">
                <a:solidFill>
                  <a:schemeClr val="accent5">
                    <a:lumMod val="90000"/>
                  </a:schemeClr>
                </a:solidFill>
                <a:latin typeface="Verdana" pitchFamily="34" charset="0"/>
              </a:rPr>
              <a:t>microcultures</a:t>
            </a:r>
            <a:r>
              <a:rPr lang="en-US" sz="2800" b="1" dirty="0" smtClean="0">
                <a:solidFill>
                  <a:schemeClr val="accent5">
                    <a:lumMod val="90000"/>
                  </a:schemeClr>
                </a:solidFill>
                <a:latin typeface="Verdana" pitchFamily="34" charset="0"/>
              </a:rPr>
              <a:t> can include ethnic groups </a:t>
            </a:r>
            <a:r>
              <a:rPr lang="en-US" sz="2800" b="1" i="1" dirty="0" smtClean="0">
                <a:solidFill>
                  <a:schemeClr val="accent5">
                    <a:lumMod val="90000"/>
                  </a:schemeClr>
                </a:solidFill>
                <a:latin typeface="Verdana" pitchFamily="34" charset="0"/>
              </a:rPr>
              <a:t>within</a:t>
            </a:r>
            <a:r>
              <a:rPr lang="en-US" sz="2800" b="1" dirty="0" smtClean="0">
                <a:solidFill>
                  <a:schemeClr val="accent5">
                    <a:lumMod val="90000"/>
                  </a:schemeClr>
                </a:solidFill>
                <a:latin typeface="Verdana" pitchFamily="34" charset="0"/>
              </a:rPr>
              <a:t> nations</a:t>
            </a:r>
          </a:p>
          <a:p>
            <a:pPr eaLnBrk="1" hangingPunct="1">
              <a:lnSpc>
                <a:spcPct val="30000"/>
              </a:lnSpc>
              <a:defRPr/>
            </a:pPr>
            <a:endParaRPr lang="en-US" sz="2800" b="1" dirty="0" smtClean="0">
              <a:solidFill>
                <a:srgbClr val="FF1B36"/>
              </a:solidFill>
              <a:latin typeface="Verdana" pitchFamily="34" charset="0"/>
            </a:endParaRPr>
          </a:p>
          <a:p>
            <a:pPr marL="628650" lvl="1" indent="-171450" eaLnBrk="1" hangingPunct="1">
              <a:defRPr/>
            </a:pPr>
            <a:r>
              <a:rPr lang="en-US" sz="3600" b="1" dirty="0" smtClean="0">
                <a:latin typeface="Verdana" pitchFamily="34" charset="0"/>
              </a:rPr>
              <a:t>  Aztec</a:t>
            </a:r>
          </a:p>
          <a:p>
            <a:pPr marL="628650" lvl="1" indent="-171450" eaLnBrk="1" hangingPunct="1">
              <a:defRPr/>
            </a:pPr>
            <a:r>
              <a:rPr lang="en-US" sz="3600" b="1" dirty="0" smtClean="0">
                <a:latin typeface="Verdana" pitchFamily="34" charset="0"/>
              </a:rPr>
              <a:t>  Maya</a:t>
            </a:r>
          </a:p>
          <a:p>
            <a:pPr marL="628650" lvl="1" indent="-171450" eaLnBrk="1" hangingPunct="1">
              <a:defRPr/>
            </a:pPr>
            <a:r>
              <a:rPr lang="en-US" sz="2000" b="1" dirty="0" smtClean="0">
                <a:solidFill>
                  <a:schemeClr val="accent1"/>
                </a:solidFill>
                <a:latin typeface="Verdana" pitchFamily="34" charset="0"/>
              </a:rPr>
              <a:t>  </a:t>
            </a:r>
            <a:r>
              <a:rPr lang="en-US" sz="2000" b="1" dirty="0" err="1" smtClean="0">
                <a:solidFill>
                  <a:schemeClr val="accent1"/>
                </a:solidFill>
                <a:latin typeface="Verdana" pitchFamily="34" charset="0"/>
              </a:rPr>
              <a:t>Zapotec</a:t>
            </a:r>
            <a:endParaRPr lang="en-US" sz="2000" b="1" dirty="0" smtClean="0">
              <a:solidFill>
                <a:schemeClr val="accent1"/>
              </a:solidFill>
              <a:latin typeface="Verdana" pitchFamily="34" charset="0"/>
            </a:endParaRPr>
          </a:p>
          <a:p>
            <a:pPr marL="628650" lvl="1" indent="-171450" eaLnBrk="1" hangingPunct="1">
              <a:defRPr/>
            </a:pPr>
            <a:r>
              <a:rPr lang="en-US" sz="2000" b="1" dirty="0" smtClean="0">
                <a:solidFill>
                  <a:schemeClr val="accent1"/>
                </a:solidFill>
                <a:latin typeface="Verdana" pitchFamily="34" charset="0"/>
              </a:rPr>
              <a:t>  </a:t>
            </a:r>
            <a:r>
              <a:rPr lang="en-US" sz="2000" b="1" dirty="0" err="1" smtClean="0">
                <a:solidFill>
                  <a:schemeClr val="accent1"/>
                </a:solidFill>
                <a:latin typeface="Verdana" pitchFamily="34" charset="0"/>
              </a:rPr>
              <a:t>Mixtec</a:t>
            </a:r>
            <a:endParaRPr lang="en-US" sz="2000" b="1" dirty="0" smtClean="0">
              <a:solidFill>
                <a:schemeClr val="accent1"/>
              </a:solidFill>
              <a:latin typeface="Verdana" pitchFamily="34" charset="0"/>
            </a:endParaRPr>
          </a:p>
          <a:p>
            <a:pPr marL="628650" lvl="1" indent="-171450" eaLnBrk="1" hangingPunct="1">
              <a:defRPr/>
            </a:pPr>
            <a:r>
              <a:rPr lang="en-US" sz="2000" b="1" dirty="0" smtClean="0">
                <a:solidFill>
                  <a:schemeClr val="accent1"/>
                </a:solidFill>
                <a:latin typeface="Verdana" pitchFamily="34" charset="0"/>
              </a:rPr>
              <a:t>  </a:t>
            </a:r>
            <a:r>
              <a:rPr lang="en-US" sz="2000" b="1" dirty="0" err="1" smtClean="0">
                <a:solidFill>
                  <a:schemeClr val="accent1"/>
                </a:solidFill>
                <a:latin typeface="Verdana" pitchFamily="34" charset="0"/>
              </a:rPr>
              <a:t>Otomi</a:t>
            </a:r>
            <a:endParaRPr lang="en-US" sz="2000" b="1" dirty="0" smtClean="0">
              <a:solidFill>
                <a:schemeClr val="accent1"/>
              </a:solidFill>
              <a:latin typeface="Verdana" pitchFamily="34" charset="0"/>
            </a:endParaRPr>
          </a:p>
          <a:p>
            <a:pPr marL="628650" lvl="1" indent="-171450" eaLnBrk="1" hangingPunct="1">
              <a:defRPr/>
            </a:pPr>
            <a:r>
              <a:rPr lang="en-US" sz="2000" b="1" dirty="0" smtClean="0">
                <a:solidFill>
                  <a:schemeClr val="accent1"/>
                </a:solidFill>
                <a:latin typeface="Verdana" pitchFamily="34" charset="0"/>
              </a:rPr>
              <a:t>  </a:t>
            </a:r>
            <a:r>
              <a:rPr lang="en-US" sz="2000" b="1" dirty="0" err="1" smtClean="0">
                <a:solidFill>
                  <a:schemeClr val="accent1"/>
                </a:solidFill>
                <a:latin typeface="Verdana" pitchFamily="34" charset="0"/>
              </a:rPr>
              <a:t>Tarascan</a:t>
            </a:r>
            <a:endParaRPr lang="en-US" sz="2000" b="1" dirty="0" smtClean="0">
              <a:solidFill>
                <a:schemeClr val="accent1"/>
              </a:solidFill>
              <a:latin typeface="Verdana" pitchFamily="34" charset="0"/>
            </a:endParaRPr>
          </a:p>
          <a:p>
            <a:pPr marL="628650" lvl="1" indent="-171450" eaLnBrk="1" hangingPunct="1">
              <a:defRPr/>
            </a:pPr>
            <a:r>
              <a:rPr lang="en-US" sz="2000" b="1" dirty="0" smtClean="0">
                <a:solidFill>
                  <a:schemeClr val="accent1"/>
                </a:solidFill>
                <a:latin typeface="Verdana" pitchFamily="34" charset="0"/>
              </a:rPr>
              <a:t>  Yaqui</a:t>
            </a:r>
          </a:p>
          <a:p>
            <a:pPr marL="628650" lvl="1" indent="-171450" eaLnBrk="1" hangingPunct="1">
              <a:defRPr/>
            </a:pPr>
            <a:r>
              <a:rPr lang="en-US" sz="2000" b="1" dirty="0" smtClean="0">
                <a:solidFill>
                  <a:schemeClr val="accent1"/>
                </a:solidFill>
                <a:latin typeface="Verdana" pitchFamily="34" charset="0"/>
              </a:rPr>
              <a:t>  </a:t>
            </a:r>
            <a:r>
              <a:rPr lang="en-US" sz="2000" b="1" dirty="0" err="1" smtClean="0">
                <a:solidFill>
                  <a:schemeClr val="accent1"/>
                </a:solidFill>
                <a:latin typeface="Verdana" pitchFamily="34" charset="0"/>
              </a:rPr>
              <a:t>Tarahumara</a:t>
            </a:r>
            <a:r>
              <a:rPr lang="en-US" sz="2000" b="1" dirty="0" smtClean="0">
                <a:solidFill>
                  <a:schemeClr val="accent1"/>
                </a:solidFill>
                <a:latin typeface="Verdana" pitchFamily="34" charset="0"/>
              </a:rPr>
              <a:t> . . .</a:t>
            </a:r>
          </a:p>
        </p:txBody>
      </p:sp>
      <p:sp>
        <p:nvSpPr>
          <p:cNvPr id="5120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3614073" y="3657593"/>
            <a:ext cx="2264224" cy="646331"/>
          </a:xfrm>
          <a:prstGeom prst="rect">
            <a:avLst/>
          </a:prstGeom>
          <a:noFill/>
        </p:spPr>
        <p:txBody>
          <a:bodyPr wrap="square" rtlCol="0">
            <a:spAutoFit/>
          </a:bodyPr>
          <a:lstStyle/>
          <a:p>
            <a:pPr marL="231775" lvl="1" indent="-231775">
              <a:spcBef>
                <a:spcPct val="20000"/>
              </a:spcBef>
              <a:buFontTx/>
              <a:buChar char="–"/>
              <a:defRPr/>
            </a:pPr>
            <a:r>
              <a:rPr lang="en-US" sz="3600" b="1" kern="0" dirty="0" smtClean="0">
                <a:solidFill>
                  <a:srgbClr val="000000"/>
                </a:solidFill>
                <a:latin typeface="Verdana" pitchFamily="34" charset="0"/>
              </a:rPr>
              <a:t> Inca</a:t>
            </a:r>
          </a:p>
        </p:txBody>
      </p:sp>
    </p:spTree>
    <p:extLst>
      <p:ext uri="{BB962C8B-B14F-4D97-AF65-F5344CB8AC3E}">
        <p14:creationId xmlns:p14="http://schemas.microsoft.com/office/powerpoint/2010/main" val="187269444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7"/>
          <p:cNvSpPr>
            <a:spLocks noChangeArrowheads="1"/>
          </p:cNvSpPr>
          <p:nvPr/>
        </p:nvSpPr>
        <p:spPr bwMode="auto">
          <a:xfrm>
            <a:off x="2675474" y="5237313"/>
            <a:ext cx="3765774" cy="1000274"/>
          </a:xfrm>
          <a:prstGeom prst="rect">
            <a:avLst/>
          </a:prstGeom>
          <a:noFill/>
          <a:ln w="9525">
            <a:noFill/>
            <a:miter lim="800000"/>
            <a:headEnd/>
            <a:tailEnd/>
          </a:ln>
        </p:spPr>
        <p:txBody>
          <a:bodyPr wrap="none" anchor="ctr">
            <a:spAutoFit/>
          </a:bodyPr>
          <a:lstStyle/>
          <a:p>
            <a:pPr algn="ctr" eaLnBrk="0" hangingPunct="0"/>
            <a:r>
              <a:rPr lang="en-US" dirty="0">
                <a:solidFill>
                  <a:srgbClr val="000000"/>
                </a:solidFill>
                <a:latin typeface="Arial" charset="0"/>
              </a:rPr>
              <a:t>Sophie D. Coe</a:t>
            </a:r>
            <a:r>
              <a:rPr lang="en-US" sz="2400" dirty="0">
                <a:solidFill>
                  <a:srgbClr val="000000"/>
                </a:solidFill>
                <a:latin typeface="Arial" charset="0"/>
              </a:rPr>
              <a:t/>
            </a:r>
            <a:br>
              <a:rPr lang="en-US" sz="2400" dirty="0">
                <a:solidFill>
                  <a:srgbClr val="000000"/>
                </a:solidFill>
                <a:latin typeface="Arial" charset="0"/>
              </a:rPr>
            </a:br>
            <a:r>
              <a:rPr lang="en-US" sz="2400" b="1" i="1" dirty="0">
                <a:solidFill>
                  <a:srgbClr val="000000"/>
                </a:solidFill>
                <a:latin typeface="Arial" charset="0"/>
              </a:rPr>
              <a:t>America's First Cuisines</a:t>
            </a:r>
            <a:r>
              <a:rPr lang="en-US" b="1" dirty="0">
                <a:solidFill>
                  <a:srgbClr val="000000"/>
                </a:solidFill>
                <a:latin typeface="Arial" charset="0"/>
              </a:rPr>
              <a:t/>
            </a:r>
            <a:br>
              <a:rPr lang="en-US" b="1" dirty="0">
                <a:solidFill>
                  <a:srgbClr val="000000"/>
                </a:solidFill>
                <a:latin typeface="Arial" charset="0"/>
              </a:rPr>
            </a:br>
            <a:r>
              <a:rPr lang="en-US" sz="1100" dirty="0">
                <a:solidFill>
                  <a:srgbClr val="000000"/>
                </a:solidFill>
                <a:latin typeface="Arial" charset="0"/>
              </a:rPr>
              <a:t>Austin: University of </a:t>
            </a:r>
            <a:r>
              <a:rPr lang="en-US" sz="1100" dirty="0" err="1">
                <a:solidFill>
                  <a:srgbClr val="000000"/>
                </a:solidFill>
                <a:latin typeface="Arial" charset="0"/>
              </a:rPr>
              <a:t>Texax</a:t>
            </a:r>
            <a:r>
              <a:rPr lang="en-US" sz="1100" dirty="0">
                <a:solidFill>
                  <a:srgbClr val="000000"/>
                </a:solidFill>
                <a:latin typeface="Arial" charset="0"/>
              </a:rPr>
              <a:t> Press, 1994</a:t>
            </a:r>
            <a:r>
              <a:rPr lang="en-US" sz="1100" dirty="0" smtClean="0">
                <a:solidFill>
                  <a:srgbClr val="000000"/>
                </a:solidFill>
                <a:latin typeface="Arial" charset="0"/>
              </a:rPr>
              <a:t>.</a:t>
            </a:r>
            <a:endParaRPr lang="en-US" sz="1100" dirty="0">
              <a:solidFill>
                <a:srgbClr val="000000"/>
              </a:solidFill>
              <a:latin typeface="Arial" charset="0"/>
            </a:endParaRPr>
          </a:p>
        </p:txBody>
      </p:sp>
      <p:pic>
        <p:nvPicPr>
          <p:cNvPr id="191492" name="Picture 2"/>
          <p:cNvPicPr>
            <a:picLocks noChangeAspect="1" noChangeArrowheads="1"/>
          </p:cNvPicPr>
          <p:nvPr/>
        </p:nvPicPr>
        <p:blipFill>
          <a:blip r:embed="rId2" cstate="print"/>
          <a:srcRect/>
          <a:stretch>
            <a:fillRect/>
          </a:stretch>
        </p:blipFill>
        <p:spPr bwMode="auto">
          <a:xfrm>
            <a:off x="3537656" y="1578414"/>
            <a:ext cx="2050344" cy="3505200"/>
          </a:xfrm>
          <a:prstGeom prst="rect">
            <a:avLst/>
          </a:prstGeom>
          <a:noFill/>
          <a:ln w="9525">
            <a:noFill/>
            <a:miter lim="800000"/>
            <a:headEnd/>
            <a:tailEnd/>
          </a:ln>
        </p:spPr>
      </p:pic>
      <p:sp>
        <p:nvSpPr>
          <p:cNvPr id="191493" name="Text Box 10"/>
          <p:cNvSpPr txBox="1">
            <a:spLocks noChangeArrowheads="1"/>
          </p:cNvSpPr>
          <p:nvPr/>
        </p:nvSpPr>
        <p:spPr bwMode="auto">
          <a:xfrm>
            <a:off x="3117978" y="6400815"/>
            <a:ext cx="2904962" cy="215444"/>
          </a:xfrm>
          <a:prstGeom prst="rect">
            <a:avLst/>
          </a:prstGeom>
          <a:noFill/>
          <a:ln w="9525">
            <a:noFill/>
            <a:miter lim="800000"/>
            <a:headEnd/>
            <a:tailEnd/>
          </a:ln>
        </p:spPr>
        <p:txBody>
          <a:bodyPr wrap="none">
            <a:spAutoFit/>
          </a:bodyPr>
          <a:lstStyle/>
          <a:p>
            <a:pPr algn="ctr" eaLnBrk="0" hangingPunct="0"/>
            <a:r>
              <a:rPr kumimoji="1" lang="en-US" sz="800" dirty="0">
                <a:solidFill>
                  <a:srgbClr val="000000"/>
                </a:solidFill>
                <a:latin typeface="Arial" charset="0"/>
                <a:hlinkClick r:id="rId3"/>
              </a:rPr>
              <a:t>www.d.umn.edu/cla/faculty/troufs/anthfood/aftexts.html#title</a:t>
            </a:r>
            <a:endParaRPr kumimoji="1" lang="en-US" sz="800" dirty="0">
              <a:solidFill>
                <a:srgbClr val="000000"/>
              </a:solidFill>
              <a:latin typeface="Arial" charset="0"/>
            </a:endParaRPr>
          </a:p>
        </p:txBody>
      </p:sp>
      <p:sp>
        <p:nvSpPr>
          <p:cNvPr id="6" name="Text Box 7"/>
          <p:cNvSpPr txBox="1">
            <a:spLocks noChangeArrowheads="1"/>
          </p:cNvSpPr>
          <p:nvPr/>
        </p:nvSpPr>
        <p:spPr bwMode="auto">
          <a:xfrm>
            <a:off x="1810854" y="1356647"/>
            <a:ext cx="1553630" cy="3785652"/>
          </a:xfrm>
          <a:prstGeom prst="rect">
            <a:avLst/>
          </a:prstGeom>
          <a:noFill/>
          <a:ln w="9525">
            <a:noFill/>
            <a:miter lim="800000"/>
            <a:headEnd/>
            <a:tailEnd/>
          </a:ln>
        </p:spPr>
        <p:txBody>
          <a:bodyPr wrap="none">
            <a:spAutoFit/>
          </a:bodyPr>
          <a:lstStyle/>
          <a:p>
            <a:pPr algn="ctr" eaLnBrk="0" hangingPunct="0">
              <a:lnSpc>
                <a:spcPct val="200000"/>
              </a:lnSpc>
            </a:pPr>
            <a:r>
              <a:rPr kumimoji="1" lang="en-US" sz="4000" b="1" dirty="0">
                <a:solidFill>
                  <a:srgbClr val="000000"/>
                </a:solidFill>
                <a:latin typeface="Arial" charset="0"/>
              </a:rPr>
              <a:t>Aztec</a:t>
            </a:r>
          </a:p>
          <a:p>
            <a:pPr algn="ctr" eaLnBrk="0" hangingPunct="0">
              <a:lnSpc>
                <a:spcPct val="200000"/>
              </a:lnSpc>
            </a:pPr>
            <a:r>
              <a:rPr kumimoji="1" lang="en-US" sz="4000" b="1" dirty="0">
                <a:solidFill>
                  <a:srgbClr val="000000"/>
                </a:solidFill>
                <a:latin typeface="Arial" charset="0"/>
              </a:rPr>
              <a:t>Maya</a:t>
            </a:r>
          </a:p>
          <a:p>
            <a:pPr algn="ctr" eaLnBrk="0" hangingPunct="0">
              <a:lnSpc>
                <a:spcPct val="200000"/>
              </a:lnSpc>
            </a:pPr>
            <a:r>
              <a:rPr kumimoji="1" lang="en-US" sz="4000" b="1" dirty="0">
                <a:solidFill>
                  <a:srgbClr val="000000"/>
                </a:solidFill>
                <a:latin typeface="Arial" charset="0"/>
              </a:rPr>
              <a:t>Inca</a:t>
            </a:r>
          </a:p>
        </p:txBody>
      </p:sp>
    </p:spTree>
    <p:extLst>
      <p:ext uri="{BB962C8B-B14F-4D97-AF65-F5344CB8AC3E}">
        <p14:creationId xmlns:p14="http://schemas.microsoft.com/office/powerpoint/2010/main" val="318769179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0" name="Rectangle 2"/>
          <p:cNvSpPr>
            <a:spLocks noChangeArrowheads="1"/>
          </p:cNvSpPr>
          <p:nvPr/>
        </p:nvSpPr>
        <p:spPr bwMode="auto">
          <a:xfrm>
            <a:off x="457200" y="369888"/>
            <a:ext cx="8229600" cy="411162"/>
          </a:xfrm>
          <a:prstGeom prst="rect">
            <a:avLst/>
          </a:prstGeom>
          <a:solidFill>
            <a:schemeClr val="tx1"/>
          </a:solidFill>
          <a:ln w="9525">
            <a:noFill/>
            <a:miter lim="800000"/>
            <a:headEnd/>
            <a:tailEnd/>
          </a:ln>
        </p:spPr>
        <p:txBody>
          <a:bodyPr/>
          <a:lstStyle/>
          <a:p>
            <a:pPr algn="ctr"/>
            <a:r>
              <a:rPr lang="en-US" sz="2000" dirty="0">
                <a:solidFill>
                  <a:srgbClr val="FFFFFF"/>
                </a:solidFill>
              </a:rPr>
              <a:t>Compare . . .</a:t>
            </a:r>
            <a:endParaRPr lang="en-US" sz="2400" dirty="0">
              <a:solidFill>
                <a:srgbClr val="FFFFFF"/>
              </a:solidFill>
            </a:endParaRPr>
          </a:p>
        </p:txBody>
      </p:sp>
      <p:pic>
        <p:nvPicPr>
          <p:cNvPr id="10242" name="Picture 2"/>
          <p:cNvPicPr>
            <a:picLocks noChangeAspect="1" noChangeArrowheads="1"/>
          </p:cNvPicPr>
          <p:nvPr/>
        </p:nvPicPr>
        <p:blipFill>
          <a:blip r:embed="rId2" cstate="print"/>
          <a:srcRect/>
          <a:stretch>
            <a:fillRect/>
          </a:stretch>
        </p:blipFill>
        <p:spPr bwMode="auto">
          <a:xfrm>
            <a:off x="667654" y="1146628"/>
            <a:ext cx="7772400" cy="4857750"/>
          </a:xfrm>
          <a:prstGeom prst="rect">
            <a:avLst/>
          </a:prstGeom>
          <a:noFill/>
          <a:ln w="9525">
            <a:noFill/>
            <a:miter lim="800000"/>
            <a:headEnd/>
            <a:tailEnd/>
          </a:ln>
        </p:spPr>
      </p:pic>
      <p:sp>
        <p:nvSpPr>
          <p:cNvPr id="6" name="Text Box 2"/>
          <p:cNvSpPr txBox="1">
            <a:spLocks noChangeArrowheads="1"/>
          </p:cNvSpPr>
          <p:nvPr/>
        </p:nvSpPr>
        <p:spPr bwMode="auto">
          <a:xfrm>
            <a:off x="2913159" y="6395599"/>
            <a:ext cx="3283271" cy="215444"/>
          </a:xfrm>
          <a:prstGeom prst="rect">
            <a:avLst/>
          </a:prstGeom>
          <a:noFill/>
          <a:ln w="9525">
            <a:noFill/>
            <a:miter lim="800000"/>
            <a:headEnd/>
            <a:tailEnd/>
          </a:ln>
        </p:spPr>
        <p:txBody>
          <a:bodyPr wrap="none">
            <a:spAutoFit/>
          </a:bodyPr>
          <a:lstStyle/>
          <a:p>
            <a:pPr algn="ctr" eaLnBrk="0" hangingPunct="0"/>
            <a:r>
              <a:rPr kumimoji="1" lang="en-US" sz="800" dirty="0" smtClean="0">
                <a:solidFill>
                  <a:srgbClr val="FFFFFF"/>
                </a:solidFill>
                <a:hlinkClick r:id="rId3"/>
              </a:rPr>
              <a:t>http://www.d.umn.edu/cla/faculty/troufs/anth3618/mamaya.html#title</a:t>
            </a:r>
            <a:endParaRPr kumimoji="1" lang="en-US" sz="800" dirty="0">
              <a:solidFill>
                <a:srgbClr val="FFFFFF"/>
              </a:solidFill>
            </a:endParaRPr>
          </a:p>
        </p:txBody>
      </p:sp>
    </p:spTree>
    <p:extLst>
      <p:ext uri="{BB962C8B-B14F-4D97-AF65-F5344CB8AC3E}">
        <p14:creationId xmlns:p14="http://schemas.microsoft.com/office/powerpoint/2010/main" val="941404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2814574" y="6395599"/>
            <a:ext cx="3480441" cy="215444"/>
          </a:xfrm>
          <a:prstGeom prst="rect">
            <a:avLst/>
          </a:prstGeom>
          <a:noFill/>
          <a:ln w="9525">
            <a:noFill/>
            <a:miter lim="800000"/>
            <a:headEnd/>
            <a:tailEnd/>
          </a:ln>
        </p:spPr>
        <p:txBody>
          <a:bodyPr wrap="none">
            <a:spAutoFit/>
          </a:bodyPr>
          <a:lstStyle/>
          <a:p>
            <a:pPr algn="ctr" eaLnBrk="0" hangingPunct="0"/>
            <a:r>
              <a:rPr kumimoji="1" lang="en-US" sz="800" dirty="0">
                <a:solidFill>
                  <a:srgbClr val="FFFFFF"/>
                </a:solidFill>
                <a:hlinkClick r:id="rId2"/>
              </a:rPr>
              <a:t>www.d.umn.edu/cla/faculty/troufs/anth3618/video/Out_of_Past.html#title</a:t>
            </a:r>
            <a:endParaRPr kumimoji="1" lang="en-US" sz="800" dirty="0">
              <a:solidFill>
                <a:srgbClr val="FFFFFF"/>
              </a:solidFill>
            </a:endParaRPr>
          </a:p>
        </p:txBody>
      </p:sp>
      <p:pic>
        <p:nvPicPr>
          <p:cNvPr id="75779" name="Picture 2"/>
          <p:cNvPicPr>
            <a:picLocks noChangeAspect="1" noChangeArrowheads="1"/>
          </p:cNvPicPr>
          <p:nvPr/>
        </p:nvPicPr>
        <p:blipFill>
          <a:blip r:embed="rId3" cstate="print"/>
          <a:srcRect/>
          <a:stretch>
            <a:fillRect/>
          </a:stretch>
        </p:blipFill>
        <p:spPr bwMode="auto">
          <a:xfrm>
            <a:off x="682854" y="1160694"/>
            <a:ext cx="7772400" cy="4858563"/>
          </a:xfrm>
          <a:prstGeom prst="rect">
            <a:avLst/>
          </a:prstGeom>
          <a:noFill/>
          <a:ln w="9525">
            <a:noFill/>
            <a:miter lim="800000"/>
            <a:headEnd/>
            <a:tailEnd/>
          </a:ln>
        </p:spPr>
      </p:pic>
      <p:sp>
        <p:nvSpPr>
          <p:cNvPr id="75780" name="Rectangle 2"/>
          <p:cNvSpPr>
            <a:spLocks noChangeArrowheads="1"/>
          </p:cNvSpPr>
          <p:nvPr/>
        </p:nvSpPr>
        <p:spPr bwMode="auto">
          <a:xfrm>
            <a:off x="457200" y="369888"/>
            <a:ext cx="8229600" cy="411162"/>
          </a:xfrm>
          <a:prstGeom prst="rect">
            <a:avLst/>
          </a:prstGeom>
          <a:solidFill>
            <a:schemeClr val="tx1"/>
          </a:solidFill>
          <a:ln w="9525">
            <a:noFill/>
            <a:miter lim="800000"/>
            <a:headEnd/>
            <a:tailEnd/>
          </a:ln>
        </p:spPr>
        <p:txBody>
          <a:bodyPr/>
          <a:lstStyle/>
          <a:p>
            <a:pPr algn="ctr"/>
            <a:r>
              <a:rPr lang="en-US" sz="2000">
                <a:solidFill>
                  <a:srgbClr val="FFFFFF"/>
                </a:solidFill>
              </a:rPr>
              <a:t>Compare . . .</a:t>
            </a:r>
            <a:endParaRPr lang="en-US" sz="2400">
              <a:solidFill>
                <a:srgbClr val="FFFFFF"/>
              </a:solidFill>
            </a:endParaRPr>
          </a:p>
        </p:txBody>
      </p:sp>
    </p:spTree>
    <p:extLst>
      <p:ext uri="{BB962C8B-B14F-4D97-AF65-F5344CB8AC3E}">
        <p14:creationId xmlns:p14="http://schemas.microsoft.com/office/powerpoint/2010/main" val="26624319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93800" y="2616354"/>
            <a:ext cx="6908800" cy="2187778"/>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4400" b="1" dirty="0" smtClean="0">
                <a:solidFill>
                  <a:srgbClr val="FFFFFF"/>
                </a:solidFill>
                <a:latin typeface="Arial" charset="0"/>
              </a:rPr>
              <a:t>back to our</a:t>
            </a:r>
          </a:p>
          <a:p>
            <a:pPr algn="ctr" eaLnBrk="0" hangingPunct="0">
              <a:spcAft>
                <a:spcPts val="500"/>
              </a:spcAft>
            </a:pPr>
            <a:r>
              <a:rPr kumimoji="1" lang="en-US" sz="4400" b="1" dirty="0" smtClean="0">
                <a:solidFill>
                  <a:srgbClr val="FFFFFF"/>
                </a:solidFill>
                <a:latin typeface="Arial" charset="0"/>
              </a:rPr>
              <a:t>main characteristics of anthropology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73165037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smtClean="0">
                <a:solidFill>
                  <a:srgbClr val="000000"/>
                </a:solidFill>
              </a:rPr>
              <a:t>1.	</a:t>
            </a:r>
            <a:r>
              <a:rPr lang="en-US" sz="2400" dirty="0" smtClean="0"/>
              <a:t>the</a:t>
            </a:r>
            <a:r>
              <a:rPr lang="en-US" dirty="0" smtClean="0"/>
              <a:t> </a:t>
            </a:r>
            <a:r>
              <a:rPr lang="en-US" b="1" dirty="0" smtClean="0"/>
              <a:t>four fields </a:t>
            </a:r>
            <a:r>
              <a:rPr lang="en-US" sz="2400" dirty="0" smtClean="0"/>
              <a:t>of general anthropology</a:t>
            </a:r>
            <a:endParaRPr lang="en-US" b="1" dirty="0" smtClean="0">
              <a:solidFill>
                <a:srgbClr val="000000"/>
              </a:solidFill>
            </a:endParaRPr>
          </a:p>
          <a:p>
            <a:pPr eaLnBrk="1" hangingPunct="1">
              <a:lnSpc>
                <a:spcPct val="0"/>
              </a:lnSpc>
              <a:buFont typeface="Wingdings" pitchFamily="2" charset="2"/>
              <a:buNone/>
              <a:tabLst>
                <a:tab pos="0" algn="l"/>
              </a:tabLst>
            </a:pPr>
            <a:endParaRPr lang="en-US" b="1" dirty="0" smtClean="0">
              <a:solidFill>
                <a:srgbClr val="000000"/>
              </a:solidFill>
            </a:endParaRPr>
          </a:p>
          <a:p>
            <a:pPr marL="457200" indent="-457200" eaLnBrk="1" hangingPunct="1">
              <a:buAutoNum type="arabicPeriod" startAt="2"/>
              <a:tabLst>
                <a:tab pos="0" algn="l"/>
              </a:tabLst>
            </a:pPr>
            <a:r>
              <a:rPr lang="en-US" b="1" dirty="0" smtClean="0"/>
              <a:t>culture </a:t>
            </a:r>
            <a:r>
              <a:rPr lang="en-US" sz="2000" dirty="0" smtClean="0"/>
              <a:t>as a primary concept</a:t>
            </a:r>
            <a:endParaRPr lang="en-US" dirty="0" smtClean="0"/>
          </a:p>
          <a:p>
            <a:pPr marL="457200" indent="-457200" eaLnBrk="1" hangingPunct="1">
              <a:buAutoNum type="arabicPeriod" startAt="2"/>
              <a:tabLst>
                <a:tab pos="0" algn="l"/>
                <a:tab pos="457200" algn="l"/>
              </a:tabLst>
            </a:pPr>
            <a:r>
              <a:rPr lang="en-US" b="1" dirty="0" smtClean="0"/>
              <a:t>comparative method</a:t>
            </a:r>
            <a:r>
              <a:rPr lang="en-US" dirty="0" smtClean="0"/>
              <a:t> </a:t>
            </a:r>
            <a:r>
              <a:rPr lang="en-US" sz="2400" dirty="0" smtClean="0"/>
              <a:t>as major approach</a:t>
            </a:r>
            <a:endParaRPr lang="en-US" dirty="0" smtClean="0"/>
          </a:p>
          <a:p>
            <a:pPr marL="457200" indent="-457200" eaLnBrk="1" hangingPunct="1">
              <a:buAutoNum type="arabicPeriod" startAt="2"/>
              <a:tabLst>
                <a:tab pos="0" algn="l"/>
              </a:tabLst>
            </a:pPr>
            <a:r>
              <a:rPr lang="en-US" b="1" dirty="0" smtClean="0"/>
              <a:t>holism</a:t>
            </a:r>
            <a:r>
              <a:rPr lang="en-US" dirty="0" smtClean="0"/>
              <a:t> </a:t>
            </a:r>
            <a:r>
              <a:rPr lang="en-US" sz="2400" dirty="0" smtClean="0"/>
              <a:t>as a primary theoretical goal</a:t>
            </a:r>
            <a:endParaRPr lang="en-US" dirty="0" smtClean="0"/>
          </a:p>
          <a:p>
            <a:pPr marL="457200" indent="-457200" eaLnBrk="1" hangingPunct="1">
              <a:buAutoNum type="arabicPeriod" startAt="2"/>
              <a:tabLst>
                <a:tab pos="457200" algn="l"/>
              </a:tabLst>
            </a:pPr>
            <a:r>
              <a:rPr lang="en-US" b="1" dirty="0" smtClean="0"/>
              <a:t>fieldwork</a:t>
            </a:r>
            <a:r>
              <a:rPr lang="en-US" dirty="0" smtClean="0"/>
              <a:t> </a:t>
            </a:r>
            <a:r>
              <a:rPr lang="en-US" sz="2400" dirty="0" smtClean="0"/>
              <a:t>as a primary research technique</a:t>
            </a:r>
            <a:endParaRPr lang="en-US" b="1" dirty="0" smtClean="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13405623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6101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0723" name="AutoShape 3"/>
          <p:cNvSpPr>
            <a:spLocks noChangeArrowheads="1"/>
          </p:cNvSpPr>
          <p:nvPr/>
        </p:nvSpPr>
        <p:spPr bwMode="auto">
          <a:xfrm>
            <a:off x="2533653" y="394342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30724" name="AutoShape 4"/>
          <p:cNvSpPr>
            <a:spLocks noChangeArrowheads="1"/>
          </p:cNvSpPr>
          <p:nvPr/>
        </p:nvSpPr>
        <p:spPr bwMode="auto">
          <a:xfrm flipV="1">
            <a:off x="1847852" y="486734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3072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30726" name="AutoShape 6"/>
          <p:cNvSpPr>
            <a:spLocks noChangeArrowheads="1"/>
          </p:cNvSpPr>
          <p:nvPr/>
        </p:nvSpPr>
        <p:spPr bwMode="auto">
          <a:xfrm>
            <a:off x="2495550" y="46101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0727" name="AutoShape 7"/>
          <p:cNvSpPr>
            <a:spLocks noChangeArrowheads="1"/>
          </p:cNvSpPr>
          <p:nvPr/>
        </p:nvSpPr>
        <p:spPr bwMode="auto">
          <a:xfrm>
            <a:off x="3181350" y="501022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0728" name="AutoShape 8"/>
          <p:cNvSpPr>
            <a:spLocks noChangeArrowheads="1"/>
          </p:cNvSpPr>
          <p:nvPr/>
        </p:nvSpPr>
        <p:spPr bwMode="auto">
          <a:xfrm>
            <a:off x="3238501" y="52959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0729" name="AutoShape 9"/>
          <p:cNvSpPr>
            <a:spLocks noChangeArrowheads="1"/>
          </p:cNvSpPr>
          <p:nvPr/>
        </p:nvSpPr>
        <p:spPr bwMode="auto">
          <a:xfrm>
            <a:off x="2724150" y="53340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1" name="Rectangle 3"/>
          <p:cNvSpPr>
            <a:spLocks noChangeArrowheads="1"/>
          </p:cNvSpPr>
          <p:nvPr/>
        </p:nvSpPr>
        <p:spPr bwMode="auto">
          <a:xfrm>
            <a:off x="914400" y="3219278"/>
            <a:ext cx="7315200" cy="1569660"/>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dirty="0" smtClean="0">
                <a:solidFill>
                  <a:srgbClr val="FFFFFF"/>
                </a:solidFill>
                <a:latin typeface="Arial" charset="0"/>
              </a:rPr>
              <a:t>These are also commonly known as . . . </a:t>
            </a:r>
            <a:endParaRPr kumimoji="1" lang="en-US" sz="3200" b="1" dirty="0">
              <a:solidFill>
                <a:srgbClr val="FFFFFF"/>
              </a:solidFill>
              <a:latin typeface="Arial" charset="0"/>
            </a:endParaRPr>
          </a:p>
        </p:txBody>
      </p:sp>
    </p:spTree>
    <p:extLst>
      <p:ext uri="{BB962C8B-B14F-4D97-AF65-F5344CB8AC3E}">
        <p14:creationId xmlns:p14="http://schemas.microsoft.com/office/powerpoint/2010/main" val="330503877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92"/>
            <a:ext cx="7639045" cy="3715504"/>
          </a:xfrm>
        </p:spPr>
        <p:txBody>
          <a:bodyPr wrap="square">
            <a:spAutoFit/>
          </a:bodyPr>
          <a:lstStyle/>
          <a:p>
            <a:pPr marL="457200" indent="-457200" eaLnBrk="1" hangingPunct="1">
              <a:buNone/>
              <a:tabLst>
                <a:tab pos="457200" algn="l"/>
              </a:tabLst>
            </a:pPr>
            <a:r>
              <a:rPr lang="en-US" sz="2400" b="1" dirty="0" smtClean="0">
                <a:solidFill>
                  <a:schemeClr val="bg1">
                    <a:lumMod val="65000"/>
                  </a:schemeClr>
                </a:solidFill>
              </a:rPr>
              <a:t>1.	</a:t>
            </a:r>
            <a:r>
              <a:rPr lang="en-US" sz="1800" dirty="0" smtClean="0">
                <a:solidFill>
                  <a:schemeClr val="bg1">
                    <a:lumMod val="65000"/>
                  </a:schemeClr>
                </a:solidFill>
              </a:rPr>
              <a:t>the</a:t>
            </a:r>
            <a:r>
              <a:rPr lang="en-US" sz="2400" dirty="0" smtClean="0">
                <a:solidFill>
                  <a:schemeClr val="bg1">
                    <a:lumMod val="65000"/>
                  </a:schemeClr>
                </a:solidFill>
              </a:rPr>
              <a:t> </a:t>
            </a:r>
            <a:r>
              <a:rPr lang="en-US" sz="2400" b="1" dirty="0" smtClean="0">
                <a:solidFill>
                  <a:schemeClr val="bg1">
                    <a:lumMod val="65000"/>
                  </a:schemeClr>
                </a:solidFill>
              </a:rPr>
              <a:t>four fields </a:t>
            </a:r>
            <a:r>
              <a:rPr lang="en-US" sz="1800" dirty="0" smtClean="0">
                <a:solidFill>
                  <a:schemeClr val="bg1">
                    <a:lumMod val="65000"/>
                  </a:schemeClr>
                </a:solidFill>
              </a:rPr>
              <a:t>of general anthropology</a:t>
            </a:r>
            <a:endParaRPr lang="en-US" sz="2400" b="1" dirty="0" smtClean="0">
              <a:solidFill>
                <a:schemeClr val="bg1">
                  <a:lumMod val="65000"/>
                </a:schemeClr>
              </a:solidFill>
            </a:endParaRPr>
          </a:p>
          <a:p>
            <a:pPr eaLnBrk="1" hangingPunct="1">
              <a:lnSpc>
                <a:spcPct val="0"/>
              </a:lnSpc>
              <a:buFont typeface="Wingdings" pitchFamily="2" charset="2"/>
              <a:buNone/>
              <a:tabLst>
                <a:tab pos="0" algn="l"/>
              </a:tabLst>
            </a:pPr>
            <a:endParaRPr lang="en-US" sz="2400" b="1" dirty="0" smtClean="0">
              <a:solidFill>
                <a:schemeClr val="bg1">
                  <a:lumMod val="65000"/>
                </a:schemeClr>
              </a:solidFill>
            </a:endParaRPr>
          </a:p>
          <a:p>
            <a:pPr marL="457200" indent="-457200" eaLnBrk="1" hangingPunct="1">
              <a:buAutoNum type="arabicPeriod" startAt="2"/>
              <a:tabLst>
                <a:tab pos="0" algn="l"/>
              </a:tabLst>
            </a:pPr>
            <a:r>
              <a:rPr lang="en-US" sz="2400" b="1" dirty="0" smtClean="0">
                <a:solidFill>
                  <a:schemeClr val="bg1">
                    <a:lumMod val="65000"/>
                  </a:schemeClr>
                </a:solidFill>
              </a:rPr>
              <a:t>culture </a:t>
            </a:r>
            <a:r>
              <a:rPr lang="en-US" sz="1600" dirty="0" smtClean="0">
                <a:solidFill>
                  <a:schemeClr val="bg1">
                    <a:lumMod val="65000"/>
                  </a:schemeClr>
                </a:solidFill>
              </a:rPr>
              <a:t>as a primary concept</a:t>
            </a:r>
            <a:endParaRPr lang="en-US" sz="2400" dirty="0" smtClean="0">
              <a:solidFill>
                <a:schemeClr val="bg1">
                  <a:lumMod val="65000"/>
                </a:schemeClr>
              </a:solidFill>
            </a:endParaRPr>
          </a:p>
          <a:p>
            <a:pPr marL="457200" indent="-457200" eaLnBrk="1" hangingPunct="1">
              <a:buFontTx/>
              <a:buAutoNum type="arabicPeriod" startAt="2"/>
              <a:tabLst>
                <a:tab pos="0" algn="l"/>
                <a:tab pos="457200" algn="l"/>
              </a:tabLst>
            </a:pPr>
            <a:r>
              <a:rPr lang="en-US" sz="4000" b="1" dirty="0" smtClean="0">
                <a:solidFill>
                  <a:srgbClr val="000000"/>
                </a:solidFill>
              </a:rPr>
              <a:t>comparative method</a:t>
            </a:r>
            <a:r>
              <a:rPr lang="en-US" sz="4000" dirty="0" smtClean="0">
                <a:solidFill>
                  <a:srgbClr val="000000"/>
                </a:solidFill>
              </a:rPr>
              <a:t> </a:t>
            </a:r>
            <a:br>
              <a:rPr lang="en-US" sz="4000" dirty="0" smtClean="0">
                <a:solidFill>
                  <a:srgbClr val="000000"/>
                </a:solidFill>
              </a:rPr>
            </a:br>
            <a:r>
              <a:rPr lang="en-US" dirty="0" smtClean="0">
                <a:solidFill>
                  <a:srgbClr val="000000"/>
                </a:solidFill>
              </a:rPr>
              <a:t>as major approach</a:t>
            </a:r>
            <a:br>
              <a:rPr lang="en-US" dirty="0" smtClean="0">
                <a:solidFill>
                  <a:srgbClr val="000000"/>
                </a:solidFill>
              </a:rPr>
            </a:br>
            <a:r>
              <a:rPr lang="en-US" dirty="0" smtClean="0">
                <a:solidFill>
                  <a:srgbClr val="000000"/>
                </a:solidFill>
              </a:rPr>
              <a:t>development and structure</a:t>
            </a:r>
            <a:endParaRPr lang="en-US" sz="4000" dirty="0" smtClean="0">
              <a:solidFill>
                <a:srgbClr val="000000"/>
              </a:solidFill>
            </a:endParaRPr>
          </a:p>
          <a:p>
            <a:pPr marL="457200" indent="-457200" eaLnBrk="1" hangingPunct="1">
              <a:buAutoNum type="arabicPeriod" startAt="2"/>
              <a:tabLst>
                <a:tab pos="0" algn="l"/>
              </a:tabLst>
            </a:pPr>
            <a:r>
              <a:rPr lang="en-US" sz="2400" b="1" dirty="0" smtClean="0">
                <a:solidFill>
                  <a:schemeClr val="bg1">
                    <a:lumMod val="65000"/>
                  </a:schemeClr>
                </a:solidFill>
              </a:rPr>
              <a:t>holism</a:t>
            </a:r>
            <a:r>
              <a:rPr lang="en-US" sz="2400" dirty="0" smtClean="0">
                <a:solidFill>
                  <a:schemeClr val="bg1">
                    <a:lumMod val="65000"/>
                  </a:schemeClr>
                </a:solidFill>
              </a:rPr>
              <a:t> </a:t>
            </a:r>
            <a:r>
              <a:rPr lang="en-US" sz="1800" dirty="0" smtClean="0">
                <a:solidFill>
                  <a:schemeClr val="bg1">
                    <a:lumMod val="65000"/>
                  </a:schemeClr>
                </a:solidFill>
              </a:rPr>
              <a:t>as a primary theoretical goal</a:t>
            </a:r>
            <a:endParaRPr lang="en-US" sz="2400" dirty="0" smtClean="0">
              <a:solidFill>
                <a:schemeClr val="bg1">
                  <a:lumMod val="65000"/>
                </a:schemeClr>
              </a:solidFill>
            </a:endParaRPr>
          </a:p>
          <a:p>
            <a:pPr marL="457200" indent="-457200" eaLnBrk="1" hangingPunct="1">
              <a:buAutoNum type="arabicPeriod" startAt="2"/>
              <a:tabLst>
                <a:tab pos="457200" algn="l"/>
              </a:tabLst>
            </a:pPr>
            <a:r>
              <a:rPr lang="en-US" sz="2400" b="1" dirty="0" smtClean="0">
                <a:solidFill>
                  <a:schemeClr val="bg1">
                    <a:lumMod val="65000"/>
                  </a:schemeClr>
                </a:solidFill>
              </a:rPr>
              <a:t>fieldwork</a:t>
            </a:r>
            <a:r>
              <a:rPr lang="en-US" sz="2400" dirty="0" smtClean="0">
                <a:solidFill>
                  <a:schemeClr val="bg1">
                    <a:lumMod val="65000"/>
                  </a:schemeClr>
                </a:solidFill>
              </a:rPr>
              <a:t> </a:t>
            </a:r>
            <a:r>
              <a:rPr lang="en-US" sz="1800" dirty="0" smtClean="0">
                <a:solidFill>
                  <a:schemeClr val="bg1">
                    <a:lumMod val="65000"/>
                  </a:schemeClr>
                </a:solidFill>
              </a:rPr>
              <a:t>as a primary research technique</a:t>
            </a:r>
            <a:endParaRPr lang="en-US" sz="2400" b="1" dirty="0" smtClean="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smtClean="0">
                <a:solidFill>
                  <a:srgbClr val="000000"/>
                </a:solidFill>
                <a:latin typeface="Arial" charset="0"/>
              </a:rPr>
              <a:t> </a:t>
            </a:r>
            <a:r>
              <a:rPr lang="en-US" sz="3200" b="1" dirty="0" smtClean="0">
                <a:solidFill>
                  <a:srgbClr val="000000"/>
                </a:solidFill>
              </a:rPr>
              <a:t>Main Characteristics of Anthropology</a:t>
            </a:r>
            <a:endParaRPr lang="en-US" sz="3200" b="1" dirty="0">
              <a:solidFill>
                <a:srgbClr val="000000"/>
              </a:solidFill>
              <a:latin typeface="Arial" charset="0"/>
            </a:endParaRPr>
          </a:p>
        </p:txBody>
      </p:sp>
    </p:spTree>
    <p:extLst>
      <p:ext uri="{BB962C8B-B14F-4D97-AF65-F5344CB8AC3E}">
        <p14:creationId xmlns:p14="http://schemas.microsoft.com/office/powerpoint/2010/main" val="278868452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Grp="1" noChangeArrowheads="1"/>
          </p:cNvSpPr>
          <p:nvPr>
            <p:ph type="subTitle" idx="4294967295"/>
          </p:nvPr>
        </p:nvSpPr>
        <p:spPr>
          <a:xfrm>
            <a:off x="900113" y="2381250"/>
            <a:ext cx="7358062" cy="3551742"/>
          </a:xfrm>
        </p:spPr>
        <p:txBody>
          <a:bodyPr>
            <a:spAutoFit/>
          </a:bodyPr>
          <a:lstStyle/>
          <a:p>
            <a:pPr marL="0" indent="0" eaLnBrk="1" hangingPunct="1">
              <a:tabLst>
                <a:tab pos="0" algn="l"/>
              </a:tabLst>
            </a:pPr>
            <a:r>
              <a:rPr lang="en-US" sz="4000" b="1" dirty="0" smtClean="0"/>
              <a:t> </a:t>
            </a:r>
            <a:r>
              <a:rPr lang="en-US" sz="4400" b="1" dirty="0" smtClean="0"/>
              <a:t>comparative method</a:t>
            </a:r>
          </a:p>
          <a:p>
            <a:pPr marL="0" indent="0" eaLnBrk="1" hangingPunct="1">
              <a:lnSpc>
                <a:spcPct val="40000"/>
              </a:lnSpc>
              <a:tabLst>
                <a:tab pos="0" algn="l"/>
              </a:tabLst>
            </a:pPr>
            <a:endParaRPr lang="en-US" sz="4000" b="1" dirty="0" smtClean="0"/>
          </a:p>
          <a:p>
            <a:pPr lvl="1" eaLnBrk="1" hangingPunct="1">
              <a:tabLst>
                <a:tab pos="0" algn="l"/>
              </a:tabLst>
            </a:pPr>
            <a:r>
              <a:rPr lang="en-US" b="1" dirty="0" smtClean="0"/>
              <a:t>as a </a:t>
            </a:r>
            <a:r>
              <a:rPr lang="en-US" b="1" dirty="0" smtClean="0">
                <a:solidFill>
                  <a:srgbClr val="FF0000"/>
                </a:solidFill>
              </a:rPr>
              <a:t>major </a:t>
            </a:r>
            <a:r>
              <a:rPr lang="en-US" b="1" i="1" dirty="0" smtClean="0">
                <a:solidFill>
                  <a:srgbClr val="FF0000"/>
                </a:solidFill>
              </a:rPr>
              <a:t>approach</a:t>
            </a:r>
            <a:r>
              <a:rPr lang="en-US" b="1" dirty="0" smtClean="0">
                <a:solidFill>
                  <a:srgbClr val="FF0000"/>
                </a:solidFill>
              </a:rPr>
              <a:t> </a:t>
            </a:r>
            <a:r>
              <a:rPr lang="en-US" b="1" dirty="0" smtClean="0"/>
              <a:t>to the study of human behavior</a:t>
            </a:r>
          </a:p>
          <a:p>
            <a:pPr lvl="1" eaLnBrk="1" hangingPunct="1">
              <a:tabLst>
                <a:tab pos="0" algn="l"/>
              </a:tabLst>
            </a:pPr>
            <a:endParaRPr lang="en-US" b="1" dirty="0" smtClean="0"/>
          </a:p>
          <a:p>
            <a:pPr lvl="1" eaLnBrk="1" hangingPunct="1">
              <a:tabLst>
                <a:tab pos="0" algn="l"/>
              </a:tabLst>
            </a:pPr>
            <a:r>
              <a:rPr lang="en-US" b="1" dirty="0" smtClean="0"/>
              <a:t>the comparative method </a:t>
            </a:r>
            <a:r>
              <a:rPr lang="en-US" b="1" dirty="0" smtClean="0">
                <a:solidFill>
                  <a:srgbClr val="FF1B36"/>
                </a:solidFill>
              </a:rPr>
              <a:t>compares</a:t>
            </a:r>
            <a:r>
              <a:rPr lang="en-US" b="1" dirty="0" smtClean="0"/>
              <a:t> things </a:t>
            </a:r>
            <a:r>
              <a:rPr lang="en-US" sz="1000" b="1" dirty="0" smtClean="0"/>
              <a:t>(what else would a “comparative” method do?)</a:t>
            </a:r>
          </a:p>
        </p:txBody>
      </p:sp>
      <p:sp>
        <p:nvSpPr>
          <p:cNvPr id="5529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5530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extLst>
      <p:ext uri="{BB962C8B-B14F-4D97-AF65-F5344CB8AC3E}">
        <p14:creationId xmlns:p14="http://schemas.microsoft.com/office/powerpoint/2010/main" val="4250352333"/>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dirty="0" smtClean="0"/>
              <a:t> comparative method</a:t>
            </a:r>
          </a:p>
          <a:p>
            <a:pPr lvl="1" eaLnBrk="1" hangingPunct="1">
              <a:lnSpc>
                <a:spcPct val="140000"/>
              </a:lnSpc>
              <a:tabLst>
                <a:tab pos="0" algn="l"/>
              </a:tabLst>
            </a:pPr>
            <a:r>
              <a:rPr lang="en-US" sz="1600" b="1" dirty="0" smtClean="0"/>
              <a:t>One form of comparative method was pioneered by Fred </a:t>
            </a:r>
            <a:r>
              <a:rPr lang="en-US" sz="1600" b="1" dirty="0" err="1" smtClean="0"/>
              <a:t>Eggan</a:t>
            </a:r>
            <a:endParaRPr lang="en-US" sz="1600" b="1" dirty="0" smtClean="0"/>
          </a:p>
          <a:p>
            <a:pPr lvl="1" eaLnBrk="1" hangingPunct="1">
              <a:lnSpc>
                <a:spcPct val="140000"/>
              </a:lnSpc>
              <a:buFontTx/>
              <a:buNone/>
              <a:tabLst>
                <a:tab pos="0" algn="l"/>
              </a:tabLst>
            </a:pPr>
            <a:r>
              <a:rPr lang="en-US" sz="1400" dirty="0" smtClean="0"/>
              <a:t>				(University of Chicago)</a:t>
            </a:r>
            <a:endParaRPr lang="en-US" sz="2000" dirty="0" smtClean="0"/>
          </a:p>
        </p:txBody>
      </p:sp>
      <p:sp>
        <p:nvSpPr>
          <p:cNvPr id="56323" name="Text Box 4"/>
          <p:cNvSpPr txBox="1">
            <a:spLocks noChangeArrowheads="1"/>
          </p:cNvSpPr>
          <p:nvPr/>
        </p:nvSpPr>
        <p:spPr bwMode="auto">
          <a:xfrm>
            <a:off x="885877" y="3943454"/>
            <a:ext cx="7229475" cy="1647825"/>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000000"/>
                </a:solidFill>
              </a:rPr>
              <a:t>“Social anthropology and the method of controlled comparison”</a:t>
            </a:r>
          </a:p>
          <a:p>
            <a:pPr marL="739775" indent="-739775">
              <a:buFontTx/>
              <a:buAutoNum type="arabicPlain" startAt="1954"/>
              <a:tabLst>
                <a:tab pos="623888" algn="l"/>
              </a:tabLst>
            </a:pPr>
            <a:endParaRPr lang="en-US" sz="2800" b="1">
              <a:solidFill>
                <a:srgbClr val="000000"/>
              </a:solidFill>
            </a:endParaRPr>
          </a:p>
          <a:p>
            <a:pPr marL="854075" lvl="1" algn="ctr">
              <a:tabLst>
                <a:tab pos="623888" algn="l"/>
              </a:tabLst>
            </a:pPr>
            <a:r>
              <a:rPr lang="en-US" i="1">
                <a:solidFill>
                  <a:srgbClr val="000000"/>
                </a:solidFill>
              </a:rPr>
              <a:t>American Anthropologist, </a:t>
            </a:r>
            <a:r>
              <a:rPr lang="en-US">
                <a:solidFill>
                  <a:srgbClr val="000000"/>
                </a:solidFill>
              </a:rPr>
              <a:t>56:743-61 (1954)</a:t>
            </a:r>
          </a:p>
        </p:txBody>
      </p:sp>
      <p:sp>
        <p:nvSpPr>
          <p:cNvPr id="5632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56325"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extLst>
      <p:ext uri="{BB962C8B-B14F-4D97-AF65-F5344CB8AC3E}">
        <p14:creationId xmlns:p14="http://schemas.microsoft.com/office/powerpoint/2010/main" val="274697096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smtClean="0">
                <a:solidFill>
                  <a:schemeClr val="accent1"/>
                </a:solidFill>
              </a:rPr>
              <a:t> comparative method</a:t>
            </a:r>
          </a:p>
          <a:p>
            <a:pPr lvl="1" eaLnBrk="1" hangingPunct="1">
              <a:lnSpc>
                <a:spcPct val="140000"/>
              </a:lnSpc>
              <a:tabLst>
                <a:tab pos="0" algn="l"/>
              </a:tabLst>
            </a:pPr>
            <a:r>
              <a:rPr lang="en-US" sz="1600" b="1" smtClean="0">
                <a:solidFill>
                  <a:schemeClr val="accent1"/>
                </a:solidFill>
              </a:rPr>
              <a:t>One form of comparative method was pioneered by Fred Eggan</a:t>
            </a:r>
          </a:p>
          <a:p>
            <a:pPr lvl="1" eaLnBrk="1" hangingPunct="1">
              <a:lnSpc>
                <a:spcPct val="140000"/>
              </a:lnSpc>
              <a:buFontTx/>
              <a:buNone/>
              <a:tabLst>
                <a:tab pos="0" algn="l"/>
              </a:tabLst>
            </a:pPr>
            <a:r>
              <a:rPr lang="en-US" sz="1400" smtClean="0">
                <a:solidFill>
                  <a:schemeClr val="accent1"/>
                </a:solidFill>
              </a:rPr>
              <a:t>				(University of Chicago)</a:t>
            </a:r>
            <a:endParaRPr lang="en-US" sz="2000" smtClean="0">
              <a:solidFill>
                <a:schemeClr val="accent1"/>
              </a:solidFill>
            </a:endParaRPr>
          </a:p>
        </p:txBody>
      </p:sp>
      <p:sp>
        <p:nvSpPr>
          <p:cNvPr id="57347" name="Text Box 4"/>
          <p:cNvSpPr txBox="1">
            <a:spLocks noChangeArrowheads="1"/>
          </p:cNvSpPr>
          <p:nvPr/>
        </p:nvSpPr>
        <p:spPr bwMode="auto">
          <a:xfrm>
            <a:off x="871538" y="3943454"/>
            <a:ext cx="7243762" cy="1908215"/>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BE0E3"/>
                </a:solidFill>
              </a:rPr>
              <a:t>“Social anthropology and the</a:t>
            </a:r>
            <a:r>
              <a:rPr lang="en-US" sz="2800" b="1" dirty="0">
                <a:solidFill>
                  <a:srgbClr val="000000"/>
                </a:solidFill>
              </a:rPr>
              <a:t> </a:t>
            </a:r>
            <a:r>
              <a:rPr lang="en-US" sz="3600" b="1" dirty="0">
                <a:solidFill>
                  <a:srgbClr val="000000"/>
                </a:solidFill>
              </a:rPr>
              <a:t>method of controlled comparison</a:t>
            </a:r>
            <a:r>
              <a:rPr lang="en-US" sz="2800" b="1" dirty="0">
                <a:solidFill>
                  <a:srgbClr val="BBE0E3"/>
                </a:solidFill>
              </a:rPr>
              <a:t>”</a:t>
            </a:r>
          </a:p>
          <a:p>
            <a:pPr marL="739775" indent="-739775">
              <a:buFontTx/>
              <a:buAutoNum type="arabicPlain" startAt="1954"/>
              <a:tabLst>
                <a:tab pos="623888" algn="l"/>
              </a:tabLst>
            </a:pPr>
            <a:endParaRPr lang="en-US" sz="2800" b="1" dirty="0">
              <a:solidFill>
                <a:srgbClr val="BBE0E3"/>
              </a:solidFill>
            </a:endParaRPr>
          </a:p>
          <a:p>
            <a:pPr marL="854075" lvl="1" algn="ctr">
              <a:tabLst>
                <a:tab pos="623888" algn="l"/>
              </a:tabLst>
            </a:pPr>
            <a:r>
              <a:rPr lang="en-US" i="1" dirty="0">
                <a:solidFill>
                  <a:srgbClr val="BBE0E3"/>
                </a:solidFill>
              </a:rPr>
              <a:t>American Anthropologist, </a:t>
            </a:r>
            <a:r>
              <a:rPr lang="en-US" dirty="0">
                <a:solidFill>
                  <a:srgbClr val="BBE0E3"/>
                </a:solidFill>
              </a:rPr>
              <a:t>56:743-61 (1954)</a:t>
            </a:r>
          </a:p>
        </p:txBody>
      </p:sp>
      <p:sp>
        <p:nvSpPr>
          <p:cNvPr id="5734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7349"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extLst>
      <p:ext uri="{BB962C8B-B14F-4D97-AF65-F5344CB8AC3E}">
        <p14:creationId xmlns:p14="http://schemas.microsoft.com/office/powerpoint/2010/main" val="377619919"/>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1422400"/>
          </a:xfrm>
        </p:spPr>
        <p:txBody>
          <a:bodyPr>
            <a:spAutoFit/>
          </a:bodyPr>
          <a:lstStyle/>
          <a:p>
            <a:pPr marL="0" indent="0" eaLnBrk="1" hangingPunct="1">
              <a:lnSpc>
                <a:spcPct val="140000"/>
              </a:lnSpc>
              <a:tabLst>
                <a:tab pos="0" algn="l"/>
              </a:tabLst>
              <a:defRPr/>
            </a:pPr>
            <a:r>
              <a:rPr lang="en-US" sz="4400" b="1" dirty="0" smtClean="0">
                <a:solidFill>
                  <a:schemeClr val="accent5">
                    <a:lumMod val="90000"/>
                  </a:schemeClr>
                </a:solidFill>
              </a:rPr>
              <a:t> comparative method</a:t>
            </a:r>
          </a:p>
          <a:p>
            <a:pPr lvl="1" eaLnBrk="1" hangingPunct="1">
              <a:lnSpc>
                <a:spcPct val="140000"/>
              </a:lnSpc>
              <a:tabLst>
                <a:tab pos="0" algn="l"/>
              </a:tabLst>
              <a:defRPr/>
            </a:pPr>
            <a:r>
              <a:rPr lang="en-US" sz="1600" b="1" dirty="0" smtClean="0">
                <a:solidFill>
                  <a:schemeClr val="accent5">
                    <a:lumMod val="90000"/>
                  </a:schemeClr>
                </a:solidFill>
              </a:rPr>
              <a:t>Other methods .  .  .</a:t>
            </a:r>
            <a:endParaRPr lang="en-US" sz="2000" dirty="0" smtClean="0">
              <a:solidFill>
                <a:schemeClr val="accent5">
                  <a:lumMod val="90000"/>
                </a:schemeClr>
              </a:solidFill>
            </a:endParaRPr>
          </a:p>
        </p:txBody>
      </p:sp>
      <p:sp>
        <p:nvSpPr>
          <p:cNvPr id="59395" name="Text Box 4"/>
          <p:cNvSpPr txBox="1">
            <a:spLocks noChangeArrowheads="1"/>
          </p:cNvSpPr>
          <p:nvPr/>
        </p:nvSpPr>
        <p:spPr bwMode="auto">
          <a:xfrm>
            <a:off x="900165" y="3943454"/>
            <a:ext cx="7215187"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BADDE1"/>
                </a:solidFill>
              </a:rPr>
              <a:t>compare things regionally </a:t>
            </a:r>
          </a:p>
        </p:txBody>
      </p:sp>
      <p:sp>
        <p:nvSpPr>
          <p:cNvPr id="59396" name="Text Box 5"/>
          <p:cNvSpPr txBox="1">
            <a:spLocks noChangeArrowheads="1"/>
          </p:cNvSpPr>
          <p:nvPr/>
        </p:nvSpPr>
        <p:spPr bwMode="auto">
          <a:xfrm>
            <a:off x="885825" y="4838760"/>
            <a:ext cx="7239000" cy="769441"/>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ADDE1"/>
                </a:solidFill>
              </a:rPr>
              <a:t>in an attempt to understand </a:t>
            </a:r>
            <a:r>
              <a:rPr lang="en-US" sz="4400" b="1" dirty="0">
                <a:solidFill>
                  <a:srgbClr val="000000"/>
                </a:solidFill>
              </a:rPr>
              <a:t>process</a:t>
            </a:r>
            <a:endParaRPr lang="en-US" dirty="0">
              <a:solidFill>
                <a:srgbClr val="000000"/>
              </a:solidFill>
            </a:endParaRPr>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9398"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extLst>
      <p:ext uri="{BB962C8B-B14F-4D97-AF65-F5344CB8AC3E}">
        <p14:creationId xmlns:p14="http://schemas.microsoft.com/office/powerpoint/2010/main" val="769656529"/>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1422400"/>
          </a:xfrm>
        </p:spPr>
        <p:txBody>
          <a:bodyPr>
            <a:spAutoFit/>
          </a:bodyPr>
          <a:lstStyle/>
          <a:p>
            <a:pPr marL="0" indent="0" eaLnBrk="1" hangingPunct="1">
              <a:lnSpc>
                <a:spcPct val="140000"/>
              </a:lnSpc>
              <a:tabLst>
                <a:tab pos="0" algn="l"/>
              </a:tabLst>
              <a:defRPr/>
            </a:pPr>
            <a:r>
              <a:rPr lang="en-US" sz="4400" b="1" dirty="0" smtClean="0">
                <a:solidFill>
                  <a:schemeClr val="accent5">
                    <a:lumMod val="90000"/>
                  </a:schemeClr>
                </a:solidFill>
              </a:rPr>
              <a:t> comparative method</a:t>
            </a:r>
          </a:p>
          <a:p>
            <a:pPr lvl="1" eaLnBrk="1" hangingPunct="1">
              <a:lnSpc>
                <a:spcPct val="140000"/>
              </a:lnSpc>
              <a:tabLst>
                <a:tab pos="0" algn="l"/>
              </a:tabLst>
              <a:defRPr/>
            </a:pPr>
            <a:r>
              <a:rPr lang="en-US" sz="1600" b="1" dirty="0" smtClean="0">
                <a:solidFill>
                  <a:schemeClr val="accent5">
                    <a:lumMod val="90000"/>
                  </a:schemeClr>
                </a:solidFill>
              </a:rPr>
              <a:t>Other methods .  .  .</a:t>
            </a:r>
            <a:endParaRPr lang="en-US" sz="2000" dirty="0" smtClean="0">
              <a:solidFill>
                <a:schemeClr val="accent5">
                  <a:lumMod val="90000"/>
                </a:schemeClr>
              </a:solidFill>
            </a:endParaRPr>
          </a:p>
        </p:txBody>
      </p:sp>
      <p:sp>
        <p:nvSpPr>
          <p:cNvPr id="59395" name="Text Box 4"/>
          <p:cNvSpPr txBox="1">
            <a:spLocks noChangeArrowheads="1"/>
          </p:cNvSpPr>
          <p:nvPr/>
        </p:nvSpPr>
        <p:spPr bwMode="auto">
          <a:xfrm>
            <a:off x="900165" y="3943454"/>
            <a:ext cx="7215187"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BADDE1"/>
                </a:solidFill>
              </a:rPr>
              <a:t>compare things regionally </a:t>
            </a:r>
          </a:p>
        </p:txBody>
      </p:sp>
      <p:sp>
        <p:nvSpPr>
          <p:cNvPr id="59396" name="Text Box 5"/>
          <p:cNvSpPr txBox="1">
            <a:spLocks noChangeArrowheads="1"/>
          </p:cNvSpPr>
          <p:nvPr/>
        </p:nvSpPr>
        <p:spPr bwMode="auto">
          <a:xfrm>
            <a:off x="885825" y="4838760"/>
            <a:ext cx="7239000" cy="769441"/>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ADDE1"/>
                </a:solidFill>
              </a:rPr>
              <a:t>in an attempt to understand </a:t>
            </a:r>
            <a:r>
              <a:rPr lang="en-US" sz="4400" b="1" dirty="0">
                <a:solidFill>
                  <a:srgbClr val="000000"/>
                </a:solidFill>
              </a:rPr>
              <a:t>process</a:t>
            </a:r>
            <a:endParaRPr lang="en-US" dirty="0">
              <a:solidFill>
                <a:srgbClr val="000000"/>
              </a:solidFill>
            </a:endParaRPr>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9398"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7" name="Rectangle 6"/>
          <p:cNvSpPr>
            <a:spLocks noChangeArrowheads="1"/>
          </p:cNvSpPr>
          <p:nvPr/>
        </p:nvSpPr>
        <p:spPr bwMode="auto">
          <a:xfrm>
            <a:off x="704850" y="2261540"/>
            <a:ext cx="7772400" cy="3631763"/>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4400" b="1" dirty="0" smtClean="0">
                <a:solidFill>
                  <a:srgbClr val="000000"/>
                </a:solidFill>
              </a:rPr>
              <a:t>process</a:t>
            </a:r>
          </a:p>
          <a:p>
            <a:pPr algn="ctr"/>
            <a:endParaRPr lang="en-US" sz="1000" dirty="0" smtClean="0">
              <a:solidFill>
                <a:srgbClr val="000000"/>
              </a:solidFill>
              <a:latin typeface="Arial"/>
            </a:endParaRPr>
          </a:p>
          <a:p>
            <a:pPr algn="ctr"/>
            <a:r>
              <a:rPr lang="en-US" sz="3200" b="1" dirty="0" smtClean="0">
                <a:solidFill>
                  <a:srgbClr val="000000"/>
                </a:solidFill>
                <a:latin typeface="Arial"/>
              </a:rPr>
              <a:t>essentially refers to </a:t>
            </a:r>
          </a:p>
          <a:p>
            <a:pPr algn="ctr"/>
            <a:r>
              <a:rPr lang="en-US" sz="3200" b="1" dirty="0" smtClean="0">
                <a:solidFill>
                  <a:srgbClr val="000000"/>
                </a:solidFill>
                <a:latin typeface="Arial"/>
              </a:rPr>
              <a:t>how things change</a:t>
            </a:r>
          </a:p>
          <a:p>
            <a:pPr algn="ctr"/>
            <a:r>
              <a:rPr lang="en-US" sz="2400" dirty="0" smtClean="0">
                <a:solidFill>
                  <a:srgbClr val="000000"/>
                </a:solidFill>
                <a:latin typeface="Arial"/>
              </a:rPr>
              <a:t>or</a:t>
            </a:r>
          </a:p>
          <a:p>
            <a:pPr algn="ctr"/>
            <a:r>
              <a:rPr lang="en-US" sz="3200" b="1" dirty="0" smtClean="0">
                <a:solidFill>
                  <a:srgbClr val="000000"/>
                </a:solidFill>
                <a:latin typeface="Arial"/>
              </a:rPr>
              <a:t>how things came to be </a:t>
            </a:r>
          </a:p>
          <a:p>
            <a:pPr algn="ctr"/>
            <a:r>
              <a:rPr lang="en-US" sz="3200" b="1" dirty="0" smtClean="0">
                <a:solidFill>
                  <a:srgbClr val="000000"/>
                </a:solidFill>
                <a:latin typeface="Arial"/>
              </a:rPr>
              <a:t>the way they are now</a:t>
            </a:r>
            <a:endParaRPr lang="en-US" sz="2800" dirty="0" smtClean="0">
              <a:solidFill>
                <a:srgbClr val="000000"/>
              </a:solidFill>
              <a:latin typeface="Arial"/>
            </a:endParaRPr>
          </a:p>
        </p:txBody>
      </p:sp>
    </p:spTree>
    <p:extLst>
      <p:ext uri="{BB962C8B-B14F-4D97-AF65-F5344CB8AC3E}">
        <p14:creationId xmlns:p14="http://schemas.microsoft.com/office/powerpoint/2010/main" val="2692695850"/>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676485"/>
            <a:ext cx="7772400" cy="2320635"/>
          </a:xfrm>
        </p:spPr>
        <p:txBody>
          <a:bodyPr>
            <a:spAutoFit/>
          </a:bodyPr>
          <a:lstStyle/>
          <a:p>
            <a:pPr marL="285750" indent="-285750" eaLnBrk="1" hangingPunct="1">
              <a:tabLst>
                <a:tab pos="57150" algn="l"/>
                <a:tab pos="2171700" algn="l"/>
                <a:tab pos="2628900" algn="l"/>
                <a:tab pos="3200400" algn="l"/>
                <a:tab pos="3657600" algn="l"/>
              </a:tabLst>
            </a:pPr>
            <a:r>
              <a:rPr lang="en-US" b="1" dirty="0" smtClean="0"/>
              <a:t>the comparative method </a:t>
            </a:r>
            <a:r>
              <a:rPr lang="en-US" sz="3600" b="1" dirty="0" smtClean="0">
                <a:solidFill>
                  <a:srgbClr val="FF0000"/>
                </a:solidFill>
              </a:rPr>
              <a:t>compares</a:t>
            </a:r>
            <a:r>
              <a:rPr lang="en-US" sz="3600" b="1" dirty="0" smtClean="0"/>
              <a:t> </a:t>
            </a:r>
            <a:r>
              <a:rPr lang="en-US" b="1" dirty="0" smtClean="0"/>
              <a:t>things </a:t>
            </a:r>
          </a:p>
          <a:p>
            <a:pPr marL="914400" indent="-914400" eaLnBrk="1" hangingPunct="1">
              <a:buNone/>
              <a:tabLst>
                <a:tab pos="914400" algn="l"/>
                <a:tab pos="2171700" algn="l"/>
                <a:tab pos="2628900" algn="l"/>
                <a:tab pos="3200400" algn="l"/>
                <a:tab pos="3657600" algn="l"/>
              </a:tabLst>
            </a:pPr>
            <a:r>
              <a:rPr lang="en-US" b="1" dirty="0" smtClean="0"/>
              <a:t>	</a:t>
            </a:r>
          </a:p>
          <a:p>
            <a:pPr marL="914400" indent="-914400" eaLnBrk="1" hangingPunct="1">
              <a:buNone/>
              <a:tabLst>
                <a:tab pos="914400" algn="l"/>
                <a:tab pos="2171700" algn="l"/>
                <a:tab pos="2628900" algn="l"/>
                <a:tab pos="3200400" algn="l"/>
                <a:tab pos="3657600" algn="l"/>
              </a:tabLst>
            </a:pPr>
            <a:r>
              <a:rPr lang="en-US" b="1" dirty="0" smtClean="0"/>
              <a:t>	for e.g. . . .</a:t>
            </a:r>
            <a:endParaRPr lang="en-US" sz="2800" b="1" dirty="0" smtClean="0">
              <a:solidFill>
                <a:schemeClr val="bg1"/>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extLst>
      <p:ext uri="{BB962C8B-B14F-4D97-AF65-F5344CB8AC3E}">
        <p14:creationId xmlns:p14="http://schemas.microsoft.com/office/powerpoint/2010/main" val="1295703613"/>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7"/>
          <p:cNvSpPr>
            <a:spLocks noChangeArrowheads="1"/>
          </p:cNvSpPr>
          <p:nvPr/>
        </p:nvSpPr>
        <p:spPr bwMode="auto">
          <a:xfrm>
            <a:off x="2675474" y="5237313"/>
            <a:ext cx="3765774" cy="1000274"/>
          </a:xfrm>
          <a:prstGeom prst="rect">
            <a:avLst/>
          </a:prstGeom>
          <a:noFill/>
          <a:ln w="9525">
            <a:noFill/>
            <a:miter lim="800000"/>
            <a:headEnd/>
            <a:tailEnd/>
          </a:ln>
        </p:spPr>
        <p:txBody>
          <a:bodyPr wrap="none" anchor="ctr">
            <a:spAutoFit/>
          </a:bodyPr>
          <a:lstStyle/>
          <a:p>
            <a:pPr algn="ctr" eaLnBrk="0" hangingPunct="0"/>
            <a:r>
              <a:rPr lang="en-US" dirty="0">
                <a:solidFill>
                  <a:srgbClr val="000000"/>
                </a:solidFill>
                <a:latin typeface="Arial" charset="0"/>
              </a:rPr>
              <a:t>Sophie D. Coe</a:t>
            </a:r>
            <a:r>
              <a:rPr lang="en-US" sz="2400" dirty="0">
                <a:solidFill>
                  <a:srgbClr val="000000"/>
                </a:solidFill>
                <a:latin typeface="Arial" charset="0"/>
              </a:rPr>
              <a:t/>
            </a:r>
            <a:br>
              <a:rPr lang="en-US" sz="2400" dirty="0">
                <a:solidFill>
                  <a:srgbClr val="000000"/>
                </a:solidFill>
                <a:latin typeface="Arial" charset="0"/>
              </a:rPr>
            </a:br>
            <a:r>
              <a:rPr lang="en-US" sz="2400" b="1" i="1" dirty="0">
                <a:solidFill>
                  <a:srgbClr val="000000"/>
                </a:solidFill>
                <a:latin typeface="Arial" charset="0"/>
              </a:rPr>
              <a:t>America's First Cuisines</a:t>
            </a:r>
            <a:r>
              <a:rPr lang="en-US" b="1" dirty="0">
                <a:solidFill>
                  <a:srgbClr val="000000"/>
                </a:solidFill>
                <a:latin typeface="Arial" charset="0"/>
              </a:rPr>
              <a:t/>
            </a:r>
            <a:br>
              <a:rPr lang="en-US" b="1" dirty="0">
                <a:solidFill>
                  <a:srgbClr val="000000"/>
                </a:solidFill>
                <a:latin typeface="Arial" charset="0"/>
              </a:rPr>
            </a:br>
            <a:r>
              <a:rPr lang="en-US" sz="1100" dirty="0">
                <a:solidFill>
                  <a:srgbClr val="000000"/>
                </a:solidFill>
                <a:latin typeface="Arial" charset="0"/>
              </a:rPr>
              <a:t>Austin: University of </a:t>
            </a:r>
            <a:r>
              <a:rPr lang="en-US" sz="1100" dirty="0" err="1">
                <a:solidFill>
                  <a:srgbClr val="000000"/>
                </a:solidFill>
                <a:latin typeface="Arial" charset="0"/>
              </a:rPr>
              <a:t>Texax</a:t>
            </a:r>
            <a:r>
              <a:rPr lang="en-US" sz="1100" dirty="0">
                <a:solidFill>
                  <a:srgbClr val="000000"/>
                </a:solidFill>
                <a:latin typeface="Arial" charset="0"/>
              </a:rPr>
              <a:t> Press, 1994</a:t>
            </a:r>
            <a:r>
              <a:rPr lang="en-US" sz="1100" dirty="0" smtClean="0">
                <a:solidFill>
                  <a:srgbClr val="000000"/>
                </a:solidFill>
                <a:latin typeface="Arial" charset="0"/>
              </a:rPr>
              <a:t>.</a:t>
            </a:r>
            <a:endParaRPr lang="en-US" sz="1100" dirty="0">
              <a:solidFill>
                <a:srgbClr val="000000"/>
              </a:solidFill>
              <a:latin typeface="Arial" charset="0"/>
            </a:endParaRPr>
          </a:p>
        </p:txBody>
      </p:sp>
      <p:pic>
        <p:nvPicPr>
          <p:cNvPr id="191492" name="Picture 2"/>
          <p:cNvPicPr>
            <a:picLocks noChangeAspect="1" noChangeArrowheads="1"/>
          </p:cNvPicPr>
          <p:nvPr/>
        </p:nvPicPr>
        <p:blipFill>
          <a:blip r:embed="rId2" cstate="print"/>
          <a:srcRect/>
          <a:stretch>
            <a:fillRect/>
          </a:stretch>
        </p:blipFill>
        <p:spPr bwMode="auto">
          <a:xfrm>
            <a:off x="3537656" y="1578414"/>
            <a:ext cx="2050344" cy="3505200"/>
          </a:xfrm>
          <a:prstGeom prst="rect">
            <a:avLst/>
          </a:prstGeom>
          <a:noFill/>
          <a:ln w="9525">
            <a:noFill/>
            <a:miter lim="800000"/>
            <a:headEnd/>
            <a:tailEnd/>
          </a:ln>
        </p:spPr>
      </p:pic>
      <p:sp>
        <p:nvSpPr>
          <p:cNvPr id="191493" name="Text Box 10"/>
          <p:cNvSpPr txBox="1">
            <a:spLocks noChangeArrowheads="1"/>
          </p:cNvSpPr>
          <p:nvPr/>
        </p:nvSpPr>
        <p:spPr bwMode="auto">
          <a:xfrm>
            <a:off x="3117978" y="6400815"/>
            <a:ext cx="2904962" cy="215444"/>
          </a:xfrm>
          <a:prstGeom prst="rect">
            <a:avLst/>
          </a:prstGeom>
          <a:noFill/>
          <a:ln w="9525">
            <a:noFill/>
            <a:miter lim="800000"/>
            <a:headEnd/>
            <a:tailEnd/>
          </a:ln>
        </p:spPr>
        <p:txBody>
          <a:bodyPr wrap="none">
            <a:spAutoFit/>
          </a:bodyPr>
          <a:lstStyle/>
          <a:p>
            <a:pPr algn="ctr" eaLnBrk="0" hangingPunct="0"/>
            <a:r>
              <a:rPr kumimoji="1" lang="en-US" sz="800" dirty="0">
                <a:solidFill>
                  <a:srgbClr val="000000"/>
                </a:solidFill>
                <a:latin typeface="Arial" charset="0"/>
                <a:hlinkClick r:id="rId3"/>
              </a:rPr>
              <a:t>www.d.umn.edu/cla/faculty/troufs/anthfood/aftexts.html#title</a:t>
            </a:r>
            <a:endParaRPr kumimoji="1" lang="en-US" sz="800" dirty="0">
              <a:solidFill>
                <a:srgbClr val="000000"/>
              </a:solidFill>
              <a:latin typeface="Arial" charset="0"/>
            </a:endParaRPr>
          </a:p>
        </p:txBody>
      </p:sp>
      <p:sp>
        <p:nvSpPr>
          <p:cNvPr id="6" name="Text Box 7"/>
          <p:cNvSpPr txBox="1">
            <a:spLocks noChangeArrowheads="1"/>
          </p:cNvSpPr>
          <p:nvPr/>
        </p:nvSpPr>
        <p:spPr bwMode="auto">
          <a:xfrm>
            <a:off x="1810854" y="1356647"/>
            <a:ext cx="1553630" cy="3785652"/>
          </a:xfrm>
          <a:prstGeom prst="rect">
            <a:avLst/>
          </a:prstGeom>
          <a:noFill/>
          <a:ln w="9525">
            <a:noFill/>
            <a:miter lim="800000"/>
            <a:headEnd/>
            <a:tailEnd/>
          </a:ln>
        </p:spPr>
        <p:txBody>
          <a:bodyPr wrap="none">
            <a:spAutoFit/>
          </a:bodyPr>
          <a:lstStyle/>
          <a:p>
            <a:pPr algn="ctr" eaLnBrk="0" hangingPunct="0">
              <a:lnSpc>
                <a:spcPct val="200000"/>
              </a:lnSpc>
            </a:pPr>
            <a:r>
              <a:rPr kumimoji="1" lang="en-US" sz="4000" b="1" dirty="0">
                <a:solidFill>
                  <a:srgbClr val="000000"/>
                </a:solidFill>
                <a:latin typeface="Arial" charset="0"/>
              </a:rPr>
              <a:t>Aztec</a:t>
            </a:r>
          </a:p>
          <a:p>
            <a:pPr algn="ctr" eaLnBrk="0" hangingPunct="0">
              <a:lnSpc>
                <a:spcPct val="200000"/>
              </a:lnSpc>
            </a:pPr>
            <a:r>
              <a:rPr kumimoji="1" lang="en-US" sz="4000" b="1" dirty="0">
                <a:solidFill>
                  <a:srgbClr val="000000"/>
                </a:solidFill>
                <a:latin typeface="Arial" charset="0"/>
              </a:rPr>
              <a:t>Maya</a:t>
            </a:r>
          </a:p>
          <a:p>
            <a:pPr algn="ctr" eaLnBrk="0" hangingPunct="0">
              <a:lnSpc>
                <a:spcPct val="200000"/>
              </a:lnSpc>
            </a:pPr>
            <a:r>
              <a:rPr kumimoji="1" lang="en-US" sz="4000" b="1" dirty="0">
                <a:solidFill>
                  <a:srgbClr val="000000"/>
                </a:solidFill>
                <a:latin typeface="Arial" charset="0"/>
              </a:rPr>
              <a:t>Inca</a:t>
            </a:r>
          </a:p>
        </p:txBody>
      </p:sp>
      <p:sp>
        <p:nvSpPr>
          <p:cNvPr id="8" name="TextBox 7"/>
          <p:cNvSpPr txBox="1">
            <a:spLocks noChangeArrowheads="1"/>
          </p:cNvSpPr>
          <p:nvPr/>
        </p:nvSpPr>
        <p:spPr bwMode="auto">
          <a:xfrm>
            <a:off x="1683930" y="5250454"/>
            <a:ext cx="5762625" cy="1077218"/>
          </a:xfrm>
          <a:prstGeom prst="rect">
            <a:avLst/>
          </a:prstGeom>
          <a:solidFill>
            <a:schemeClr val="bg1"/>
          </a:solidFill>
          <a:ln w="76200">
            <a:solidFill>
              <a:srgbClr val="FFC000"/>
            </a:solidFill>
            <a:miter lim="800000"/>
            <a:headEnd/>
            <a:tailEnd/>
          </a:ln>
        </p:spPr>
        <p:txBody>
          <a:bodyPr>
            <a:spAutoFit/>
          </a:bodyPr>
          <a:lstStyle/>
          <a:p>
            <a:pPr algn="ctr"/>
            <a:r>
              <a:rPr lang="en-US" sz="3200" b="1" dirty="0" smtClean="0">
                <a:solidFill>
                  <a:srgbClr val="000000"/>
                </a:solidFill>
              </a:rPr>
              <a:t>comparing cultures and cuisines</a:t>
            </a:r>
            <a:endParaRPr lang="en-US" sz="3200" b="1" dirty="0">
              <a:solidFill>
                <a:srgbClr val="000000"/>
              </a:solidFill>
            </a:endParaRPr>
          </a:p>
        </p:txBody>
      </p:sp>
    </p:spTree>
    <p:extLst>
      <p:ext uri="{BB962C8B-B14F-4D97-AF65-F5344CB8AC3E}">
        <p14:creationId xmlns:p14="http://schemas.microsoft.com/office/powerpoint/2010/main" val="381267598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subTitle" idx="4294967295"/>
          </p:nvPr>
        </p:nvSpPr>
        <p:spPr>
          <a:xfrm>
            <a:off x="871590" y="1935163"/>
            <a:ext cx="7343775" cy="1422400"/>
          </a:xfrm>
        </p:spPr>
        <p:txBody>
          <a:bodyPr>
            <a:spAutoFit/>
          </a:bodyPr>
          <a:lstStyle/>
          <a:p>
            <a:pPr marL="0" indent="0" eaLnBrk="1" hangingPunct="1">
              <a:lnSpc>
                <a:spcPct val="140000"/>
              </a:lnSpc>
              <a:tabLst>
                <a:tab pos="0" algn="l"/>
              </a:tabLst>
            </a:pPr>
            <a:r>
              <a:rPr lang="en-US" sz="4400" b="1" smtClean="0"/>
              <a:t> comparative method</a:t>
            </a:r>
          </a:p>
          <a:p>
            <a:pPr lvl="1" eaLnBrk="1" hangingPunct="1">
              <a:lnSpc>
                <a:spcPct val="140000"/>
              </a:lnSpc>
              <a:tabLst>
                <a:tab pos="0" algn="l"/>
              </a:tabLst>
            </a:pPr>
            <a:r>
              <a:rPr lang="en-US" sz="1600" b="1" smtClean="0"/>
              <a:t>Other methods .  .  .</a:t>
            </a:r>
            <a:endParaRPr lang="en-US" sz="2000" smtClean="0"/>
          </a:p>
        </p:txBody>
      </p:sp>
      <p:sp>
        <p:nvSpPr>
          <p:cNvPr id="58371" name="Text Box 4"/>
          <p:cNvSpPr txBox="1">
            <a:spLocks noChangeArrowheads="1"/>
          </p:cNvSpPr>
          <p:nvPr/>
        </p:nvSpPr>
        <p:spPr bwMode="auto">
          <a:xfrm>
            <a:off x="900165" y="3943454"/>
            <a:ext cx="7215187"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000000"/>
                </a:solidFill>
              </a:rPr>
              <a:t>compare things regionally </a:t>
            </a:r>
          </a:p>
        </p:txBody>
      </p:sp>
      <p:sp>
        <p:nvSpPr>
          <p:cNvPr id="515077" name="Text Box 5"/>
          <p:cNvSpPr txBox="1">
            <a:spLocks noChangeArrowheads="1"/>
          </p:cNvSpPr>
          <p:nvPr/>
        </p:nvSpPr>
        <p:spPr bwMode="auto">
          <a:xfrm>
            <a:off x="885825" y="4838804"/>
            <a:ext cx="7239000"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000000"/>
                </a:solidFill>
              </a:rPr>
              <a:t>in an attempt to understand process</a:t>
            </a:r>
            <a:endParaRPr lang="en-US">
              <a:solidFill>
                <a:srgbClr val="000000"/>
              </a:solidFill>
            </a:endParaRPr>
          </a:p>
        </p:txBody>
      </p:sp>
      <p:sp>
        <p:nvSpPr>
          <p:cNvPr id="5837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8374"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extLst>
      <p:ext uri="{BB962C8B-B14F-4D97-AF65-F5344CB8AC3E}">
        <p14:creationId xmlns:p14="http://schemas.microsoft.com/office/powerpoint/2010/main" val="242326369"/>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3"/>
          <p:cNvSpPr>
            <a:spLocks noGrp="1" noChangeArrowheads="1"/>
          </p:cNvSpPr>
          <p:nvPr>
            <p:ph type="subTitle" idx="4294967295"/>
          </p:nvPr>
        </p:nvSpPr>
        <p:spPr>
          <a:xfrm>
            <a:off x="914400" y="1676400"/>
            <a:ext cx="7772400" cy="4857750"/>
          </a:xfrm>
        </p:spPr>
        <p:txBody>
          <a:bodyPr>
            <a:spAutoFit/>
          </a:bodyPr>
          <a:lstStyle/>
          <a:p>
            <a:pPr marL="285750" indent="-285750" eaLnBrk="1" hangingPunct="1">
              <a:tabLst>
                <a:tab pos="57150" algn="l"/>
                <a:tab pos="2171700" algn="l"/>
                <a:tab pos="2628900" algn="l"/>
                <a:tab pos="3200400" algn="l"/>
                <a:tab pos="3657600" algn="l"/>
              </a:tabLst>
            </a:pPr>
            <a:r>
              <a:rPr lang="en-US" b="1" smtClean="0"/>
              <a:t>the comparative method </a:t>
            </a:r>
            <a:r>
              <a:rPr lang="en-US" b="1" smtClean="0">
                <a:solidFill>
                  <a:srgbClr val="FF0000"/>
                </a:solidFill>
              </a:rPr>
              <a:t>compares</a:t>
            </a:r>
            <a:r>
              <a:rPr lang="en-US" b="1" smtClean="0"/>
              <a:t> things, for e.g., process of domestication / civilization</a:t>
            </a:r>
          </a:p>
          <a:p>
            <a:pPr marL="285750" indent="-285750" eaLnBrk="1" hangingPunct="1">
              <a:lnSpc>
                <a:spcPct val="0"/>
              </a:lnSpc>
              <a:tabLst>
                <a:tab pos="57150" algn="l"/>
                <a:tab pos="2171700" algn="l"/>
                <a:tab pos="2628900" algn="l"/>
                <a:tab pos="3200400" algn="l"/>
                <a:tab pos="3657600" algn="l"/>
              </a:tabLst>
            </a:pPr>
            <a:endParaRPr lang="en-US" b="1" smtClean="0"/>
          </a:p>
          <a:p>
            <a:pPr marL="1828800" lvl="2" indent="0" eaLnBrk="1" hangingPunct="1">
              <a:lnSpc>
                <a:spcPct val="90000"/>
              </a:lnSpc>
              <a:buFontTx/>
              <a:buNone/>
              <a:tabLst>
                <a:tab pos="57150" algn="l"/>
                <a:tab pos="2171700" algn="l"/>
                <a:tab pos="2628900" algn="l"/>
                <a:tab pos="3200400" algn="l"/>
                <a:tab pos="3657600" algn="l"/>
              </a:tabLst>
            </a:pPr>
            <a:r>
              <a:rPr lang="en-US" sz="2800" b="1" smtClean="0">
                <a:solidFill>
                  <a:schemeClr val="bg1"/>
                </a:solidFill>
              </a:rPr>
              <a:t>maize 	– 	Mexico</a:t>
            </a:r>
          </a:p>
          <a:p>
            <a:pPr marL="1828800" lvl="2" indent="0" eaLnBrk="1" hangingPunct="1">
              <a:lnSpc>
                <a:spcPct val="140000"/>
              </a:lnSpc>
              <a:buFontTx/>
              <a:buNone/>
              <a:tabLst>
                <a:tab pos="57150" algn="l"/>
                <a:tab pos="2171700" algn="l"/>
                <a:tab pos="2628900" algn="l"/>
                <a:tab pos="3200400" algn="l"/>
                <a:tab pos="3657600" algn="l"/>
              </a:tabLst>
            </a:pPr>
            <a:r>
              <a:rPr lang="en-US" sz="2800" b="1" smtClean="0">
                <a:solidFill>
                  <a:schemeClr val="bg1"/>
                </a:solidFill>
              </a:rPr>
              <a:t>wheat 	– 	Turkey</a:t>
            </a:r>
          </a:p>
          <a:p>
            <a:pPr marL="1828800" lvl="2" indent="0" eaLnBrk="1" hangingPunct="1">
              <a:lnSpc>
                <a:spcPct val="140000"/>
              </a:lnSpc>
              <a:buFontTx/>
              <a:buNone/>
              <a:tabLst>
                <a:tab pos="57150" algn="l"/>
                <a:tab pos="2171700" algn="l"/>
                <a:tab pos="2628900" algn="l"/>
                <a:tab pos="3200400" algn="l"/>
                <a:tab pos="3657600" algn="l"/>
              </a:tabLst>
            </a:pPr>
            <a:r>
              <a:rPr lang="en-US" sz="2800" b="1" smtClean="0">
                <a:solidFill>
                  <a:schemeClr val="bg1"/>
                </a:solidFill>
              </a:rPr>
              <a:t>rice 		– 	China</a:t>
            </a:r>
          </a:p>
          <a:p>
            <a:pPr marL="1828800" lvl="2" indent="0" eaLnBrk="1" hangingPunct="1">
              <a:lnSpc>
                <a:spcPct val="140000"/>
              </a:lnSpc>
              <a:buFontTx/>
              <a:buNone/>
              <a:tabLst>
                <a:tab pos="57150" algn="l"/>
                <a:tab pos="2171700" algn="l"/>
                <a:tab pos="2628900" algn="l"/>
                <a:tab pos="3200400" algn="l"/>
                <a:tab pos="3657600" algn="l"/>
              </a:tabLst>
            </a:pPr>
            <a:r>
              <a:rPr lang="en-US" sz="2800" b="1" smtClean="0">
                <a:solidFill>
                  <a:schemeClr val="bg1"/>
                </a:solidFill>
              </a:rPr>
              <a:t>manioc 	– 	Brazil</a:t>
            </a:r>
          </a:p>
          <a:p>
            <a:pPr marL="1828800" lvl="2" indent="0" eaLnBrk="1" hangingPunct="1">
              <a:lnSpc>
                <a:spcPct val="140000"/>
              </a:lnSpc>
              <a:buFontTx/>
              <a:buNone/>
              <a:tabLst>
                <a:tab pos="57150" algn="l"/>
                <a:tab pos="2171700" algn="l"/>
                <a:tab pos="2628900" algn="l"/>
                <a:tab pos="3200400" algn="l"/>
                <a:tab pos="3657600" algn="l"/>
              </a:tabLst>
            </a:pPr>
            <a:r>
              <a:rPr lang="en-US" sz="2800" b="1" smtClean="0">
                <a:solidFill>
                  <a:schemeClr val="bg1"/>
                </a:solidFill>
              </a:rPr>
              <a:t>millet 	– 	Africa</a:t>
            </a:r>
          </a:p>
        </p:txBody>
      </p:sp>
      <p:sp>
        <p:nvSpPr>
          <p:cNvPr id="60419"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6042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extLst>
      <p:ext uri="{BB962C8B-B14F-4D97-AF65-F5344CB8AC3E}">
        <p14:creationId xmlns:p14="http://schemas.microsoft.com/office/powerpoint/2010/main" val="12066224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7681</TotalTime>
  <Words>3981</Words>
  <Application>Microsoft Office PowerPoint</Application>
  <PresentationFormat>On-screen Show (4:3)</PresentationFormat>
  <Paragraphs>1186</Paragraphs>
  <Slides>196</Slides>
  <Notes>47</Notes>
  <HiddenSlides>3</HiddenSlides>
  <MMClips>0</MMClips>
  <ScaleCrop>false</ScaleCrop>
  <HeadingPairs>
    <vt:vector size="4" baseType="variant">
      <vt:variant>
        <vt:lpstr>Theme</vt:lpstr>
      </vt:variant>
      <vt:variant>
        <vt:i4>25</vt:i4>
      </vt:variant>
      <vt:variant>
        <vt:lpstr>Slide Titles</vt:lpstr>
      </vt:variant>
      <vt:variant>
        <vt:i4>196</vt:i4>
      </vt:variant>
    </vt:vector>
  </HeadingPairs>
  <TitlesOfParts>
    <vt:vector size="221" baseType="lpstr">
      <vt:lpstr>Default Design</vt:lpstr>
      <vt:lpstr>1_Default Design</vt:lpstr>
      <vt:lpstr>CE Master</vt:lpstr>
      <vt:lpstr>18_Default Design</vt:lpstr>
      <vt:lpstr>51_Default Design</vt:lpstr>
      <vt:lpstr>37_Default Design</vt:lpstr>
      <vt:lpstr>20_Default Design</vt:lpstr>
      <vt:lpstr>21_Default Design</vt:lpstr>
      <vt:lpstr>1_Blends</vt:lpstr>
      <vt:lpstr>22_Default Design</vt:lpstr>
      <vt:lpstr>23_Default Design</vt:lpstr>
      <vt:lpstr>24_Default Design</vt:lpstr>
      <vt:lpstr>2_Blends</vt:lpstr>
      <vt:lpstr>25_Default Design</vt:lpstr>
      <vt:lpstr>26_Default Design</vt:lpstr>
      <vt:lpstr>27_Default Design</vt:lpstr>
      <vt:lpstr>28_Default Design</vt:lpstr>
      <vt:lpstr>23_Contemporary Portrait</vt:lpstr>
      <vt:lpstr>29_Default Design</vt:lpstr>
      <vt:lpstr>30_Default Design</vt:lpstr>
      <vt:lpstr>31_Default Design</vt:lpstr>
      <vt:lpstr>6_Contemporary Portrait</vt:lpstr>
      <vt:lpstr>8_Default Design</vt:lpstr>
      <vt:lpstr>3_Default Design</vt:lpstr>
      <vt:lpstr>7_Contemporary Portrait</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Concept of Culture</vt:lpstr>
      <vt:lpstr>The Concept of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 </vt:lpstr>
      <vt:lpstr> </vt:lpstr>
      <vt:lpstr> </vt:lpstr>
      <vt:lpstr> </vt:lpstr>
      <vt:lpstr> </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425</cp:revision>
  <cp:lastPrinted>2000-04-06T19:51:41Z</cp:lastPrinted>
  <dcterms:created xsi:type="dcterms:W3CDTF">2000-03-27T15:46:35Z</dcterms:created>
  <dcterms:modified xsi:type="dcterms:W3CDTF">2019-01-19T03:39:24Z</dcterms:modified>
</cp:coreProperties>
</file>