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9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0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1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2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79" r:id="rId4"/>
    <p:sldMasterId id="2147484922" r:id="rId5"/>
    <p:sldMasterId id="2147484958" r:id="rId6"/>
    <p:sldMasterId id="2147484982" r:id="rId7"/>
    <p:sldMasterId id="2147485273" r:id="rId8"/>
    <p:sldMasterId id="2147485309" r:id="rId9"/>
    <p:sldMasterId id="2147485573" r:id="rId10"/>
    <p:sldMasterId id="2147485623" r:id="rId11"/>
    <p:sldMasterId id="2147485635" r:id="rId12"/>
    <p:sldMasterId id="2147485647" r:id="rId13"/>
    <p:sldMasterId id="2147485672" r:id="rId14"/>
    <p:sldMasterId id="2147485684" r:id="rId15"/>
    <p:sldMasterId id="2147485708" r:id="rId16"/>
    <p:sldMasterId id="2147485720" r:id="rId17"/>
    <p:sldMasterId id="2147485732" r:id="rId18"/>
    <p:sldMasterId id="2147485744" r:id="rId19"/>
    <p:sldMasterId id="2147485780" r:id="rId20"/>
    <p:sldMasterId id="2147485792" r:id="rId21"/>
    <p:sldMasterId id="2147485828" r:id="rId22"/>
    <p:sldMasterId id="2147485876" r:id="rId23"/>
    <p:sldMasterId id="2147485888" r:id="rId24"/>
    <p:sldMasterId id="2147485900" r:id="rId25"/>
    <p:sldMasterId id="2147485924" r:id="rId26"/>
    <p:sldMasterId id="2147485936" r:id="rId27"/>
    <p:sldMasterId id="2147485972" r:id="rId28"/>
    <p:sldMasterId id="2147485985" r:id="rId29"/>
    <p:sldMasterId id="2147485997" r:id="rId30"/>
    <p:sldMasterId id="2147486009" r:id="rId31"/>
    <p:sldMasterId id="2147486021" r:id="rId32"/>
    <p:sldMasterId id="2147486046" r:id="rId33"/>
  </p:sldMasterIdLst>
  <p:notesMasterIdLst>
    <p:notesMasterId r:id="rId203"/>
  </p:notesMasterIdLst>
  <p:handoutMasterIdLst>
    <p:handoutMasterId r:id="rId204"/>
  </p:handoutMasterIdLst>
  <p:sldIdLst>
    <p:sldId id="1372" r:id="rId34"/>
    <p:sldId id="1385" r:id="rId35"/>
    <p:sldId id="1275" r:id="rId36"/>
    <p:sldId id="1389" r:id="rId37"/>
    <p:sldId id="1338" r:id="rId38"/>
    <p:sldId id="1360" r:id="rId39"/>
    <p:sldId id="1339" r:id="rId40"/>
    <p:sldId id="1340" r:id="rId41"/>
    <p:sldId id="1361" r:id="rId42"/>
    <p:sldId id="1341" r:id="rId43"/>
    <p:sldId id="1342" r:id="rId44"/>
    <p:sldId id="1362" r:id="rId45"/>
    <p:sldId id="1343" r:id="rId46"/>
    <p:sldId id="1363" r:id="rId47"/>
    <p:sldId id="1345" r:id="rId48"/>
    <p:sldId id="1346" r:id="rId49"/>
    <p:sldId id="1347" r:id="rId50"/>
    <p:sldId id="1390" r:id="rId51"/>
    <p:sldId id="1391" r:id="rId52"/>
    <p:sldId id="1349" r:id="rId53"/>
    <p:sldId id="1350" r:id="rId54"/>
    <p:sldId id="1351" r:id="rId55"/>
    <p:sldId id="1352" r:id="rId56"/>
    <p:sldId id="1353" r:id="rId57"/>
    <p:sldId id="1366" r:id="rId58"/>
    <p:sldId id="1367" r:id="rId59"/>
    <p:sldId id="1368" r:id="rId60"/>
    <p:sldId id="1328" r:id="rId61"/>
    <p:sldId id="1329" r:id="rId62"/>
    <p:sldId id="521" r:id="rId63"/>
    <p:sldId id="1276" r:id="rId64"/>
    <p:sldId id="522" r:id="rId65"/>
    <p:sldId id="523" r:id="rId66"/>
    <p:sldId id="1277" r:id="rId67"/>
    <p:sldId id="525" r:id="rId68"/>
    <p:sldId id="1278" r:id="rId69"/>
    <p:sldId id="1280" r:id="rId70"/>
    <p:sldId id="1281" r:id="rId71"/>
    <p:sldId id="1282" r:id="rId72"/>
    <p:sldId id="1283" r:id="rId73"/>
    <p:sldId id="1284" r:id="rId74"/>
    <p:sldId id="1285" r:id="rId75"/>
    <p:sldId id="1392" r:id="rId76"/>
    <p:sldId id="1393" r:id="rId77"/>
    <p:sldId id="1394" r:id="rId78"/>
    <p:sldId id="1395" r:id="rId79"/>
    <p:sldId id="1001" r:id="rId80"/>
    <p:sldId id="1291" r:id="rId81"/>
    <p:sldId id="1071" r:id="rId82"/>
    <p:sldId id="1396" r:id="rId83"/>
    <p:sldId id="1535" r:id="rId84"/>
    <p:sldId id="1537" r:id="rId85"/>
    <p:sldId id="1538" r:id="rId86"/>
    <p:sldId id="1539" r:id="rId87"/>
    <p:sldId id="1540" r:id="rId88"/>
    <p:sldId id="1405" r:id="rId89"/>
    <p:sldId id="1410" r:id="rId90"/>
    <p:sldId id="1411" r:id="rId91"/>
    <p:sldId id="1412" r:id="rId92"/>
    <p:sldId id="1413" r:id="rId93"/>
    <p:sldId id="1414" r:id="rId94"/>
    <p:sldId id="1415" r:id="rId95"/>
    <p:sldId id="1416" r:id="rId96"/>
    <p:sldId id="1417" r:id="rId97"/>
    <p:sldId id="1418" r:id="rId98"/>
    <p:sldId id="1419" r:id="rId99"/>
    <p:sldId id="1420" r:id="rId100"/>
    <p:sldId id="1421" r:id="rId101"/>
    <p:sldId id="1422" r:id="rId102"/>
    <p:sldId id="1423" r:id="rId103"/>
    <p:sldId id="1424" r:id="rId104"/>
    <p:sldId id="1425" r:id="rId105"/>
    <p:sldId id="1426" r:id="rId106"/>
    <p:sldId id="1427" r:id="rId107"/>
    <p:sldId id="1428" r:id="rId108"/>
    <p:sldId id="1429" r:id="rId109"/>
    <p:sldId id="1430" r:id="rId110"/>
    <p:sldId id="1431" r:id="rId111"/>
    <p:sldId id="1432" r:id="rId112"/>
    <p:sldId id="1433" r:id="rId113"/>
    <p:sldId id="1434" r:id="rId114"/>
    <p:sldId id="1435" r:id="rId115"/>
    <p:sldId id="1436" r:id="rId116"/>
    <p:sldId id="1536" r:id="rId117"/>
    <p:sldId id="1528" r:id="rId118"/>
    <p:sldId id="1529" r:id="rId119"/>
    <p:sldId id="1530" r:id="rId120"/>
    <p:sldId id="1531" r:id="rId121"/>
    <p:sldId id="1532" r:id="rId122"/>
    <p:sldId id="1533" r:id="rId123"/>
    <p:sldId id="1534" r:id="rId124"/>
    <p:sldId id="1443" r:id="rId125"/>
    <p:sldId id="1444" r:id="rId126"/>
    <p:sldId id="1445" r:id="rId127"/>
    <p:sldId id="1446" r:id="rId128"/>
    <p:sldId id="1447" r:id="rId129"/>
    <p:sldId id="1452" r:id="rId130"/>
    <p:sldId id="1453" r:id="rId131"/>
    <p:sldId id="1454" r:id="rId132"/>
    <p:sldId id="1455" r:id="rId133"/>
    <p:sldId id="1456" r:id="rId134"/>
    <p:sldId id="1457" r:id="rId135"/>
    <p:sldId id="1458" r:id="rId136"/>
    <p:sldId id="1460" r:id="rId137"/>
    <p:sldId id="1461" r:id="rId138"/>
    <p:sldId id="1462" r:id="rId139"/>
    <p:sldId id="1463" r:id="rId140"/>
    <p:sldId id="1464" r:id="rId141"/>
    <p:sldId id="1465" r:id="rId142"/>
    <p:sldId id="1466" r:id="rId143"/>
    <p:sldId id="1467" r:id="rId144"/>
    <p:sldId id="1468" r:id="rId145"/>
    <p:sldId id="1469" r:id="rId146"/>
    <p:sldId id="1470" r:id="rId147"/>
    <p:sldId id="1471" r:id="rId148"/>
    <p:sldId id="1472" r:id="rId149"/>
    <p:sldId id="1473" r:id="rId150"/>
    <p:sldId id="1474" r:id="rId151"/>
    <p:sldId id="1475" r:id="rId152"/>
    <p:sldId id="1476" r:id="rId153"/>
    <p:sldId id="1477" r:id="rId154"/>
    <p:sldId id="1478" r:id="rId155"/>
    <p:sldId id="1479" r:id="rId156"/>
    <p:sldId id="1480" r:id="rId157"/>
    <p:sldId id="1481" r:id="rId158"/>
    <p:sldId id="1482" r:id="rId159"/>
    <p:sldId id="1483" r:id="rId160"/>
    <p:sldId id="1484" r:id="rId161"/>
    <p:sldId id="1485" r:id="rId162"/>
    <p:sldId id="1486" r:id="rId163"/>
    <p:sldId id="1487" r:id="rId164"/>
    <p:sldId id="1488" r:id="rId165"/>
    <p:sldId id="1489" r:id="rId166"/>
    <p:sldId id="1490" r:id="rId167"/>
    <p:sldId id="1491" r:id="rId168"/>
    <p:sldId id="1492" r:id="rId169"/>
    <p:sldId id="1497" r:id="rId170"/>
    <p:sldId id="1498" r:id="rId171"/>
    <p:sldId id="1499" r:id="rId172"/>
    <p:sldId id="1500" r:id="rId173"/>
    <p:sldId id="1502" r:id="rId174"/>
    <p:sldId id="1503" r:id="rId175"/>
    <p:sldId id="1504" r:id="rId176"/>
    <p:sldId id="1493" r:id="rId177"/>
    <p:sldId id="1494" r:id="rId178"/>
    <p:sldId id="1495" r:id="rId179"/>
    <p:sldId id="1496" r:id="rId180"/>
    <p:sldId id="1505" r:id="rId181"/>
    <p:sldId id="1506" r:id="rId182"/>
    <p:sldId id="1507" r:id="rId183"/>
    <p:sldId id="1508" r:id="rId184"/>
    <p:sldId id="1509" r:id="rId185"/>
    <p:sldId id="1510" r:id="rId186"/>
    <p:sldId id="1511" r:id="rId187"/>
    <p:sldId id="1512" r:id="rId188"/>
    <p:sldId id="1513" r:id="rId189"/>
    <p:sldId id="1514" r:id="rId190"/>
    <p:sldId id="1515" r:id="rId191"/>
    <p:sldId id="1516" r:id="rId192"/>
    <p:sldId id="1517" r:id="rId193"/>
    <p:sldId id="1518" r:id="rId194"/>
    <p:sldId id="1519" r:id="rId195"/>
    <p:sldId id="1520" r:id="rId196"/>
    <p:sldId id="1521" r:id="rId197"/>
    <p:sldId id="1522" r:id="rId198"/>
    <p:sldId id="1523" r:id="rId199"/>
    <p:sldId id="1524" r:id="rId200"/>
    <p:sldId id="1525" r:id="rId201"/>
    <p:sldId id="1373" r:id="rId2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ADDE1"/>
    <a:srgbClr val="000000"/>
    <a:srgbClr val="000600"/>
    <a:srgbClr val="91E3B0"/>
    <a:srgbClr val="D79694"/>
    <a:srgbClr val="64D890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81" autoAdjust="0"/>
    <p:restoredTop sz="94658" autoAdjust="0"/>
  </p:normalViewPr>
  <p:slideViewPr>
    <p:cSldViewPr snapToGrid="0">
      <p:cViewPr>
        <p:scale>
          <a:sx n="66" d="100"/>
          <a:sy n="66" d="100"/>
        </p:scale>
        <p:origin x="-1248" y="-180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02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63" Type="http://schemas.openxmlformats.org/officeDocument/2006/relationships/slide" Target="slides/slide30.xml"/><Relationship Id="rId84" Type="http://schemas.openxmlformats.org/officeDocument/2006/relationships/slide" Target="slides/slide51.xml"/><Relationship Id="rId138" Type="http://schemas.openxmlformats.org/officeDocument/2006/relationships/slide" Target="slides/slide105.xml"/><Relationship Id="rId159" Type="http://schemas.openxmlformats.org/officeDocument/2006/relationships/slide" Target="slides/slide126.xml"/><Relationship Id="rId170" Type="http://schemas.openxmlformats.org/officeDocument/2006/relationships/slide" Target="slides/slide137.xml"/><Relationship Id="rId191" Type="http://schemas.openxmlformats.org/officeDocument/2006/relationships/slide" Target="slides/slide158.xml"/><Relationship Id="rId205" Type="http://schemas.openxmlformats.org/officeDocument/2006/relationships/presProps" Target="presProps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20.xml"/><Relationship Id="rId74" Type="http://schemas.openxmlformats.org/officeDocument/2006/relationships/slide" Target="slides/slide41.xml"/><Relationship Id="rId128" Type="http://schemas.openxmlformats.org/officeDocument/2006/relationships/slide" Target="slides/slide95.xml"/><Relationship Id="rId149" Type="http://schemas.openxmlformats.org/officeDocument/2006/relationships/slide" Target="slides/slide11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2.xml"/><Relationship Id="rId160" Type="http://schemas.openxmlformats.org/officeDocument/2006/relationships/slide" Target="slides/slide127.xml"/><Relationship Id="rId181" Type="http://schemas.openxmlformats.org/officeDocument/2006/relationships/slide" Target="slides/slide148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0.xml"/><Relationship Id="rId64" Type="http://schemas.openxmlformats.org/officeDocument/2006/relationships/slide" Target="slides/slide31.xml"/><Relationship Id="rId118" Type="http://schemas.openxmlformats.org/officeDocument/2006/relationships/slide" Target="slides/slide85.xml"/><Relationship Id="rId139" Type="http://schemas.openxmlformats.org/officeDocument/2006/relationships/slide" Target="slides/slide106.xml"/><Relationship Id="rId85" Type="http://schemas.openxmlformats.org/officeDocument/2006/relationships/slide" Target="slides/slide52.xml"/><Relationship Id="rId150" Type="http://schemas.openxmlformats.org/officeDocument/2006/relationships/slide" Target="slides/slide117.xml"/><Relationship Id="rId171" Type="http://schemas.openxmlformats.org/officeDocument/2006/relationships/slide" Target="slides/slide138.xml"/><Relationship Id="rId192" Type="http://schemas.openxmlformats.org/officeDocument/2006/relationships/slide" Target="slides/slide159.xml"/><Relationship Id="rId206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75.xml"/><Relationship Id="rId129" Type="http://schemas.openxmlformats.org/officeDocument/2006/relationships/slide" Target="slides/slide96.xml"/><Relationship Id="rId54" Type="http://schemas.openxmlformats.org/officeDocument/2006/relationships/slide" Target="slides/slide21.xml"/><Relationship Id="rId75" Type="http://schemas.openxmlformats.org/officeDocument/2006/relationships/slide" Target="slides/slide42.xml"/><Relationship Id="rId96" Type="http://schemas.openxmlformats.org/officeDocument/2006/relationships/slide" Target="slides/slide63.xml"/><Relationship Id="rId140" Type="http://schemas.openxmlformats.org/officeDocument/2006/relationships/slide" Target="slides/slide107.xml"/><Relationship Id="rId161" Type="http://schemas.openxmlformats.org/officeDocument/2006/relationships/slide" Target="slides/slide128.xml"/><Relationship Id="rId182" Type="http://schemas.openxmlformats.org/officeDocument/2006/relationships/slide" Target="slides/slide149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6.xml"/><Relationship Id="rId44" Type="http://schemas.openxmlformats.org/officeDocument/2006/relationships/slide" Target="slides/slide11.xml"/><Relationship Id="rId65" Type="http://schemas.openxmlformats.org/officeDocument/2006/relationships/slide" Target="slides/slide32.xml"/><Relationship Id="rId86" Type="http://schemas.openxmlformats.org/officeDocument/2006/relationships/slide" Target="slides/slide53.xml"/><Relationship Id="rId130" Type="http://schemas.openxmlformats.org/officeDocument/2006/relationships/slide" Target="slides/slide97.xml"/><Relationship Id="rId151" Type="http://schemas.openxmlformats.org/officeDocument/2006/relationships/slide" Target="slides/slide118.xml"/><Relationship Id="rId172" Type="http://schemas.openxmlformats.org/officeDocument/2006/relationships/slide" Target="slides/slide139.xml"/><Relationship Id="rId193" Type="http://schemas.openxmlformats.org/officeDocument/2006/relationships/slide" Target="slides/slide160.xml"/><Relationship Id="rId207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20" Type="http://schemas.openxmlformats.org/officeDocument/2006/relationships/slide" Target="slides/slide87.xml"/><Relationship Id="rId141" Type="http://schemas.openxmlformats.org/officeDocument/2006/relationships/slide" Target="slides/slide108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29.xml"/><Relationship Id="rId183" Type="http://schemas.openxmlformats.org/officeDocument/2006/relationships/slide" Target="slides/slide150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slide" Target="slides/slide82.xml"/><Relationship Id="rId131" Type="http://schemas.openxmlformats.org/officeDocument/2006/relationships/slide" Target="slides/slide98.xml"/><Relationship Id="rId136" Type="http://schemas.openxmlformats.org/officeDocument/2006/relationships/slide" Target="slides/slide103.xml"/><Relationship Id="rId157" Type="http://schemas.openxmlformats.org/officeDocument/2006/relationships/slide" Target="slides/slide124.xml"/><Relationship Id="rId178" Type="http://schemas.openxmlformats.org/officeDocument/2006/relationships/slide" Target="slides/slide14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52" Type="http://schemas.openxmlformats.org/officeDocument/2006/relationships/slide" Target="slides/slide119.xml"/><Relationship Id="rId173" Type="http://schemas.openxmlformats.org/officeDocument/2006/relationships/slide" Target="slides/slide140.xml"/><Relationship Id="rId194" Type="http://schemas.openxmlformats.org/officeDocument/2006/relationships/slide" Target="slides/slide161.xml"/><Relationship Id="rId199" Type="http://schemas.openxmlformats.org/officeDocument/2006/relationships/slide" Target="slides/slide166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26" Type="http://schemas.openxmlformats.org/officeDocument/2006/relationships/slide" Target="slides/slide93.xml"/><Relationship Id="rId147" Type="http://schemas.openxmlformats.org/officeDocument/2006/relationships/slide" Target="slides/slide114.xml"/><Relationship Id="rId168" Type="http://schemas.openxmlformats.org/officeDocument/2006/relationships/slide" Target="slides/slide1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slide" Target="slides/slide88.xml"/><Relationship Id="rId142" Type="http://schemas.openxmlformats.org/officeDocument/2006/relationships/slide" Target="slides/slide109.xml"/><Relationship Id="rId163" Type="http://schemas.openxmlformats.org/officeDocument/2006/relationships/slide" Target="slides/slide130.xml"/><Relationship Id="rId184" Type="http://schemas.openxmlformats.org/officeDocument/2006/relationships/slide" Target="slides/slide151.xml"/><Relationship Id="rId189" Type="http://schemas.openxmlformats.org/officeDocument/2006/relationships/slide" Target="slides/slide15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3.xml"/><Relationship Id="rId67" Type="http://schemas.openxmlformats.org/officeDocument/2006/relationships/slide" Target="slides/slide34.xml"/><Relationship Id="rId116" Type="http://schemas.openxmlformats.org/officeDocument/2006/relationships/slide" Target="slides/slide83.xml"/><Relationship Id="rId137" Type="http://schemas.openxmlformats.org/officeDocument/2006/relationships/slide" Target="slides/slide104.xml"/><Relationship Id="rId158" Type="http://schemas.openxmlformats.org/officeDocument/2006/relationships/slide" Target="slides/slide12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62" Type="http://schemas.openxmlformats.org/officeDocument/2006/relationships/slide" Target="slides/slide29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111" Type="http://schemas.openxmlformats.org/officeDocument/2006/relationships/slide" Target="slides/slide78.xml"/><Relationship Id="rId132" Type="http://schemas.openxmlformats.org/officeDocument/2006/relationships/slide" Target="slides/slide99.xml"/><Relationship Id="rId153" Type="http://schemas.openxmlformats.org/officeDocument/2006/relationships/slide" Target="slides/slide120.xml"/><Relationship Id="rId174" Type="http://schemas.openxmlformats.org/officeDocument/2006/relationships/slide" Target="slides/slide141.xml"/><Relationship Id="rId179" Type="http://schemas.openxmlformats.org/officeDocument/2006/relationships/slide" Target="slides/slide146.xml"/><Relationship Id="rId195" Type="http://schemas.openxmlformats.org/officeDocument/2006/relationships/slide" Target="slides/slide162.xml"/><Relationship Id="rId190" Type="http://schemas.openxmlformats.org/officeDocument/2006/relationships/slide" Target="slides/slide157.xml"/><Relationship Id="rId204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3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27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9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slide" Target="slides/slide89.xml"/><Relationship Id="rId143" Type="http://schemas.openxmlformats.org/officeDocument/2006/relationships/slide" Target="slides/slide110.xml"/><Relationship Id="rId148" Type="http://schemas.openxmlformats.org/officeDocument/2006/relationships/slide" Target="slides/slide115.xml"/><Relationship Id="rId164" Type="http://schemas.openxmlformats.org/officeDocument/2006/relationships/slide" Target="slides/slide131.xml"/><Relationship Id="rId169" Type="http://schemas.openxmlformats.org/officeDocument/2006/relationships/slide" Target="slides/slide136.xml"/><Relationship Id="rId185" Type="http://schemas.openxmlformats.org/officeDocument/2006/relationships/slide" Target="slides/slide1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7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4.xml"/><Relationship Id="rId68" Type="http://schemas.openxmlformats.org/officeDocument/2006/relationships/slide" Target="slides/slide35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33" Type="http://schemas.openxmlformats.org/officeDocument/2006/relationships/slide" Target="slides/slide100.xml"/><Relationship Id="rId154" Type="http://schemas.openxmlformats.org/officeDocument/2006/relationships/slide" Target="slides/slide121.xml"/><Relationship Id="rId175" Type="http://schemas.openxmlformats.org/officeDocument/2006/relationships/slide" Target="slides/slide142.xml"/><Relationship Id="rId196" Type="http://schemas.openxmlformats.org/officeDocument/2006/relationships/slide" Target="slides/slide163.xml"/><Relationship Id="rId200" Type="http://schemas.openxmlformats.org/officeDocument/2006/relationships/slide" Target="slides/slide167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4.xml"/><Relationship Id="rId58" Type="http://schemas.openxmlformats.org/officeDocument/2006/relationships/slide" Target="slides/slide25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123" Type="http://schemas.openxmlformats.org/officeDocument/2006/relationships/slide" Target="slides/slide90.xml"/><Relationship Id="rId144" Type="http://schemas.openxmlformats.org/officeDocument/2006/relationships/slide" Target="slides/slide111.xml"/><Relationship Id="rId90" Type="http://schemas.openxmlformats.org/officeDocument/2006/relationships/slide" Target="slides/slide57.xml"/><Relationship Id="rId165" Type="http://schemas.openxmlformats.org/officeDocument/2006/relationships/slide" Target="slides/slide132.xml"/><Relationship Id="rId186" Type="http://schemas.openxmlformats.org/officeDocument/2006/relationships/slide" Target="slides/slide153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5.xml"/><Relationship Id="rId69" Type="http://schemas.openxmlformats.org/officeDocument/2006/relationships/slide" Target="slides/slide36.xml"/><Relationship Id="rId113" Type="http://schemas.openxmlformats.org/officeDocument/2006/relationships/slide" Target="slides/slide80.xml"/><Relationship Id="rId134" Type="http://schemas.openxmlformats.org/officeDocument/2006/relationships/slide" Target="slides/slide101.xml"/><Relationship Id="rId80" Type="http://schemas.openxmlformats.org/officeDocument/2006/relationships/slide" Target="slides/slide47.xml"/><Relationship Id="rId155" Type="http://schemas.openxmlformats.org/officeDocument/2006/relationships/slide" Target="slides/slide122.xml"/><Relationship Id="rId176" Type="http://schemas.openxmlformats.org/officeDocument/2006/relationships/slide" Target="slides/slide143.xml"/><Relationship Id="rId197" Type="http://schemas.openxmlformats.org/officeDocument/2006/relationships/slide" Target="slides/slide164.xml"/><Relationship Id="rId201" Type="http://schemas.openxmlformats.org/officeDocument/2006/relationships/slide" Target="slides/slide168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5.xml"/><Relationship Id="rId59" Type="http://schemas.openxmlformats.org/officeDocument/2006/relationships/slide" Target="slides/slide26.xml"/><Relationship Id="rId103" Type="http://schemas.openxmlformats.org/officeDocument/2006/relationships/slide" Target="slides/slide70.xml"/><Relationship Id="rId124" Type="http://schemas.openxmlformats.org/officeDocument/2006/relationships/slide" Target="slides/slide91.xml"/><Relationship Id="rId70" Type="http://schemas.openxmlformats.org/officeDocument/2006/relationships/slide" Target="slides/slide37.xml"/><Relationship Id="rId91" Type="http://schemas.openxmlformats.org/officeDocument/2006/relationships/slide" Target="slides/slide58.xml"/><Relationship Id="rId145" Type="http://schemas.openxmlformats.org/officeDocument/2006/relationships/slide" Target="slides/slide112.xml"/><Relationship Id="rId166" Type="http://schemas.openxmlformats.org/officeDocument/2006/relationships/slide" Target="slides/slide133.xml"/><Relationship Id="rId187" Type="http://schemas.openxmlformats.org/officeDocument/2006/relationships/slide" Target="slides/slide154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6.xml"/><Relationship Id="rId114" Type="http://schemas.openxmlformats.org/officeDocument/2006/relationships/slide" Target="slides/slide81.xml"/><Relationship Id="rId60" Type="http://schemas.openxmlformats.org/officeDocument/2006/relationships/slide" Target="slides/slide27.xml"/><Relationship Id="rId81" Type="http://schemas.openxmlformats.org/officeDocument/2006/relationships/slide" Target="slides/slide48.xml"/><Relationship Id="rId135" Type="http://schemas.openxmlformats.org/officeDocument/2006/relationships/slide" Target="slides/slide102.xml"/><Relationship Id="rId156" Type="http://schemas.openxmlformats.org/officeDocument/2006/relationships/slide" Target="slides/slide123.xml"/><Relationship Id="rId177" Type="http://schemas.openxmlformats.org/officeDocument/2006/relationships/slide" Target="slides/slide144.xml"/><Relationship Id="rId198" Type="http://schemas.openxmlformats.org/officeDocument/2006/relationships/slide" Target="slides/slide165.xml"/><Relationship Id="rId202" Type="http://schemas.openxmlformats.org/officeDocument/2006/relationships/slide" Target="slides/slide169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50" Type="http://schemas.openxmlformats.org/officeDocument/2006/relationships/slide" Target="slides/slide17.xml"/><Relationship Id="rId104" Type="http://schemas.openxmlformats.org/officeDocument/2006/relationships/slide" Target="slides/slide71.xml"/><Relationship Id="rId125" Type="http://schemas.openxmlformats.org/officeDocument/2006/relationships/slide" Target="slides/slide92.xml"/><Relationship Id="rId146" Type="http://schemas.openxmlformats.org/officeDocument/2006/relationships/slide" Target="slides/slide113.xml"/><Relationship Id="rId167" Type="http://schemas.openxmlformats.org/officeDocument/2006/relationships/slide" Target="slides/slide134.xml"/><Relationship Id="rId188" Type="http://schemas.openxmlformats.org/officeDocument/2006/relationships/slide" Target="slides/slide155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88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90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53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F861-EE6F-4C9C-BEBE-1C619343652E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BE446-99BC-4A28-B0BD-B266ABEBDDDA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23708-8425-43CE-A2D1-64429C6375E7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23708-8425-43CE-A2D1-64429C6375E7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23708-8425-43CE-A2D1-64429C6375E7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A9443-1106-4502-B9C1-21951A0304C5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B2BFDA-1890-4481-A3CB-57DAACDDFADD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/>
              <a:t>60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FC9C5-4DF6-4F74-977E-98A00CF79D92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829A2-C272-4122-9021-31613116FDC6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40172-5441-4AD2-8EBE-A59888A320E8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08996-07C8-4A28-BF62-6643A10B8195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73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74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76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77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78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79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893C8-3520-4AE2-99CE-D5DF517BA722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81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82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83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85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86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87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88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91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108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19B11B-10EE-40E6-AC27-C6D7521356EA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/>
              <a:t>113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1B871-4CEB-45D2-A705-461C54295F8F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C9F56B-491B-49B7-BCC9-7DBFD87E730D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122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CDB876-EDB9-43B7-BC95-A8FA0C014BD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124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FB4DB6-05C0-4BD6-8D12-150943D777A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128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CDB876-EDB9-43B7-BC95-A8FA0C014BD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129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132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</a:rPr>
              <a:pPr eaLnBrk="0" hangingPunct="0"/>
              <a:t>133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</a:rPr>
              <a:pPr eaLnBrk="0" hangingPunct="0"/>
              <a:t>134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135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A622C-9955-4584-89DD-FD04FB2EE50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136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6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44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2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435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979" y="350838"/>
            <a:ext cx="194592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50838"/>
            <a:ext cx="5703711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6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39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1156-5E07-4B78-B46B-3211205DB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10F0-0071-4989-90C6-473B68DC6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47AD-081A-4ECE-9548-30422D2D7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7886-9716-4E11-8457-444C66BDB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1EB2-0E68-4156-B4A8-E6E365BF9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0B03E-1164-4AF7-98EC-46572262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9F64-91C2-4A47-9EBD-731C3537D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A209-8F65-4C7C-98B5-E767CE83D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823C-DA11-487D-A4BF-650A5DF02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A112-8523-48B5-BF22-11EBD43A5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ED1-2434-4084-9F92-0235EF480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CFB6-8696-41FF-A4DC-DF74FECEC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3BE7-3EFA-43E2-8D09-FD963CDF4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6F66-0FE8-4A4F-867E-7EAA593D6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1924-6D1F-444C-A401-15C430FB3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13AA6-E858-4AD6-B5EE-42A77DAF2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4EE9-3327-42E1-B730-1AC5826D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105-A937-49C6-A372-8C9EBB1EC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2C4D-A463-49EC-9340-9B1351EB3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311B-CE16-45A5-8CAB-DB3CEF821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9904-35D0-4191-8F62-8EC720DD8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EB6-39CB-439E-ADD6-5BB32A894B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89BA-1483-4439-9044-4F1BC6656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E2A2-133F-452D-AC42-C82D8D0EA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405C-0217-4F92-B21B-7AB105EDF3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918-434E-45F3-AEDF-FAE47F32F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F515-9D7A-4D67-B6DD-DF8E5B9B3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55E7-3BA9-4745-A924-D557F1D66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782C-F5F0-4B13-893C-68B199499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D7FC-044F-4A1F-9386-1F6D69FEE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80A9-3FDE-418B-AAF6-5BD3D680C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19F2-2EB6-4843-A838-0940FEA9D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43B2-7CD7-470A-9C4E-5FA3F394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77C59-A680-47F5-AEE2-2DF5B411DE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DE22-E8D4-4D5E-B903-23072B0EF6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7D4B5-0FDC-4B35-B691-157DB923CB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7F358-67FA-4F06-8739-0992A7757A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A7AF7-F0EE-43B3-B3FD-B1893C6C1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E8BE5-49C7-42DB-A5AC-38C45707B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AE0F-3CE9-4725-A715-8219B7BECC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D13AC-83FB-4B43-95B0-7A29264B63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3F59C-9208-46E6-AB34-C801F2032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A7EB-3768-480E-B324-E8E179F59D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2B5A3-3A4C-4D07-BEAD-120C911FAE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CE499FC-65CB-496A-B6C2-C6EDA9A95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6F19-D2D8-4845-9E51-5ACA034AA3F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741F-6951-4062-BD65-B9C8787CAE8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CEF3-D71D-4FD1-89F0-126C224F26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C6B0-B1AA-433C-8D02-2F70CFA3318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051-98E1-4C56-A4E6-E37FCF5822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C3A1A-61D5-4F85-AEB0-40D152DB321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98F1-6E51-43B7-9419-759E2A79C36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67B7-8B76-493C-B399-24162E5C51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1275-B217-41E6-A5B5-AF533586195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4427-CCB2-484E-AAFE-1D1C3421AA1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EA93-0105-477F-952B-229C508E4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65552-A585-4E52-B5F3-6A39CC4A64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70F3-9EA0-41BF-A518-6017F00D0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437B-3AEA-45EC-AB4D-F68C395A0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1FE1-DA58-4226-B756-83F8C03829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DDBA-209B-4F62-94C8-D439002452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CB9E-F2ED-4984-B494-E51D66375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3CEF-5CD3-4E3C-81CC-36D9E68E0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C026-3899-4FB2-BBCD-56738B9DB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DDF9-E85B-416A-9A8C-A4EC75B47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3002-54A0-46F5-BB5B-F5A4C8DE1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8757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85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956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28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85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0674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9809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6388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0331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3726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188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3791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2550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1993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64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6857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22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1327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244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37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3843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3829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4292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136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668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997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2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4951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33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889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2272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2716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9426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61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289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3593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4327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4479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0495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33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894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2674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371F2-AF5A-4D9D-B81E-2345F1612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27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237D7-5F56-4AFF-822F-1C6CDD4DC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405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D735-04B6-4606-9B6B-3B5130C17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772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EB21-A892-4F86-A47B-299E55A14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1692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EB64-BC86-4F70-9526-A2ED5A73F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035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BDDBF-5AC1-4297-87E0-0D398E408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5401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4778-7225-463C-A7EB-F7C39D4344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51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060D-3FC5-49F3-9B91-A197C0064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488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6E86E-7B8B-4D81-A593-BB8AA76A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951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A4D8-F53C-4584-A294-CA0F346FE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430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0785-F2D9-43A8-87A6-8D57ED9B7F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6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6DF0-7DDC-45C7-9D42-2E13D6976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9914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D76-1DBF-4CC0-B23A-F79E49F7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82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D9F-2043-460E-9120-905626338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9502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806B0-BF56-4137-AE8C-2957A4DD6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21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D4BF-9C3A-495A-AE5B-E2E874E37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3977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EA88-0A37-4675-A676-CB7F3615E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85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684-89A1-4A72-A535-235790838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2341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DBBB-E9B9-4DF6-A18F-6274BC970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528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AF36A-0EDB-48CF-83C2-9D890117A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0885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D699-7AD3-45D6-A009-797DAA781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15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8B15-0AAF-4D4D-A96D-A312A4E4C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1683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B88A-E34B-40A5-BFE5-20095F4A5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4291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F3C7-AE18-4879-A485-8BBFE889B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215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E32E-F255-4270-87D9-D319011F0C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0474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36A7-ED14-4984-94C7-B038870C7E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7383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9E81-48F6-46F1-9F28-C5B96C357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306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D42C-D431-4A93-B1F8-0E743E37B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2051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B4E4-2FDB-4E79-8269-90D96BB47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288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6733-EFE4-44D1-B7A5-B58D4DBCC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530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662D-4197-41C7-87E9-D30EA3362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5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D7D7-2927-474D-AD8B-3CADC2E56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1993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B6A0E-1525-43DB-ACF6-5E52B15CE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776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5AEFB-2A40-40E2-B8C6-79A58C8A6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335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396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6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D75FF17-1DD2-4760-BD66-6F42EFAA8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36629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ECB-BEBA-4DC0-98C6-71EB562A5E2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53045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9E05-124C-44BE-AB5D-46B59BCBFD0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4710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74C6-995C-4AF9-B730-4A163F7811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17035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2582-DE79-40D5-B8E1-AF7940DA750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10576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E70F-A5DF-40B1-8027-B6E3270ED97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33460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059B-35BC-4C49-8E03-10D9B3CA3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1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5125-5391-4FB6-80F5-F4277807888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48582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7AFD-D055-4DFB-B9B3-36F4FDC8B3C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6336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21E8-2DCF-49F8-8785-D0F820A5DF4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34894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BE6-21CB-4D65-A018-8BB240AC01A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6850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3831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5510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39662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1120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85941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1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95E9-584C-43B8-AB61-EAF5BE55E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6188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9249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2939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3531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2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7752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3014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0469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3909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315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75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311F-8B12-4F93-A889-A8FF17F88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4021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70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5951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5605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3704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9" y="274675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55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8878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7911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7597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4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27BC-2855-48E6-8600-3D6C36353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825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5170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9664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8767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3764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0074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1240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6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2362-54AC-45F8-B0E5-A3BFF5A6B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CC8B4-D621-4AE0-A623-211D40AE8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2DBA-8F82-4EEB-B665-911FA7E13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EAF0-1352-43FC-A35D-83FA3871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72CEB-847D-482C-AA6C-D2304697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E4A6C-8D50-49F7-B769-1249B05A5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D624-3EE4-4AE9-97AE-04B21406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A668E-8B56-4038-B116-B10330957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NUL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EF13826-F5C7-4C8D-B694-238B2DE07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F62FDF0-F93E-49FD-B30D-896489FCC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fld id="{AE0E0956-52E8-4C5E-95E0-4C8287C15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735" r:id="rId3"/>
    <p:sldLayoutId id="2147485736" r:id="rId4"/>
    <p:sldLayoutId id="2147485737" r:id="rId5"/>
    <p:sldLayoutId id="2147485738" r:id="rId6"/>
    <p:sldLayoutId id="2147485739" r:id="rId7"/>
    <p:sldLayoutId id="2147485740" r:id="rId8"/>
    <p:sldLayoutId id="2147485741" r:id="rId9"/>
    <p:sldLayoutId id="2147485742" r:id="rId10"/>
    <p:sldLayoutId id="2147485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500A863-CD1F-46E4-96E5-0EAF6DA509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  <p:sldLayoutId id="2147485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9669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52D29409-69ED-491F-9552-0C49942317B1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B44B70-0969-4581-A9A0-9D052C05DC0A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  <p:sldLayoutId id="2147485796" r:id="rId4"/>
    <p:sldLayoutId id="2147485797" r:id="rId5"/>
    <p:sldLayoutId id="2147485798" r:id="rId6"/>
    <p:sldLayoutId id="2147485799" r:id="rId7"/>
    <p:sldLayoutId id="2147485800" r:id="rId8"/>
    <p:sldLayoutId id="2147485801" r:id="rId9"/>
    <p:sldLayoutId id="2147485802" r:id="rId10"/>
    <p:sldLayoutId id="2147485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5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7" r:id="rId1"/>
    <p:sldLayoutId id="2147485878" r:id="rId2"/>
    <p:sldLayoutId id="2147485879" r:id="rId3"/>
    <p:sldLayoutId id="2147485880" r:id="rId4"/>
    <p:sldLayoutId id="2147485881" r:id="rId5"/>
    <p:sldLayoutId id="2147485882" r:id="rId6"/>
    <p:sldLayoutId id="2147485883" r:id="rId7"/>
    <p:sldLayoutId id="2147485884" r:id="rId8"/>
    <p:sldLayoutId id="2147485885" r:id="rId9"/>
    <p:sldLayoutId id="2147485886" r:id="rId10"/>
    <p:sldLayoutId id="2147485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9" r:id="rId1"/>
    <p:sldLayoutId id="2147485890" r:id="rId2"/>
    <p:sldLayoutId id="2147485891" r:id="rId3"/>
    <p:sldLayoutId id="2147485892" r:id="rId4"/>
    <p:sldLayoutId id="2147485893" r:id="rId5"/>
    <p:sldLayoutId id="2147485894" r:id="rId6"/>
    <p:sldLayoutId id="2147485895" r:id="rId7"/>
    <p:sldLayoutId id="2147485896" r:id="rId8"/>
    <p:sldLayoutId id="2147485897" r:id="rId9"/>
    <p:sldLayoutId id="2147485898" r:id="rId10"/>
    <p:sldLayoutId id="2147485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1" r:id="rId1"/>
    <p:sldLayoutId id="2147485902" r:id="rId2"/>
    <p:sldLayoutId id="2147485903" r:id="rId3"/>
    <p:sldLayoutId id="2147485904" r:id="rId4"/>
    <p:sldLayoutId id="2147485905" r:id="rId5"/>
    <p:sldLayoutId id="2147485906" r:id="rId6"/>
    <p:sldLayoutId id="2147485907" r:id="rId7"/>
    <p:sldLayoutId id="2147485908" r:id="rId8"/>
    <p:sldLayoutId id="2147485909" r:id="rId9"/>
    <p:sldLayoutId id="2147485910" r:id="rId10"/>
    <p:sldLayoutId id="2147485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2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5" r:id="rId1"/>
    <p:sldLayoutId id="2147485926" r:id="rId2"/>
    <p:sldLayoutId id="2147485927" r:id="rId3"/>
    <p:sldLayoutId id="2147485928" r:id="rId4"/>
    <p:sldLayoutId id="2147485929" r:id="rId5"/>
    <p:sldLayoutId id="2147485930" r:id="rId6"/>
    <p:sldLayoutId id="2147485931" r:id="rId7"/>
    <p:sldLayoutId id="2147485932" r:id="rId8"/>
    <p:sldLayoutId id="2147485933" r:id="rId9"/>
    <p:sldLayoutId id="2147485934" r:id="rId10"/>
    <p:sldLayoutId id="2147485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73B6433-3657-487F-BD3C-7993396F3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7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7" r:id="rId1"/>
    <p:sldLayoutId id="2147485938" r:id="rId2"/>
    <p:sldLayoutId id="2147485939" r:id="rId3"/>
    <p:sldLayoutId id="2147485940" r:id="rId4"/>
    <p:sldLayoutId id="2147485941" r:id="rId5"/>
    <p:sldLayoutId id="2147485942" r:id="rId6"/>
    <p:sldLayoutId id="2147485943" r:id="rId7"/>
    <p:sldLayoutId id="2147485944" r:id="rId8"/>
    <p:sldLayoutId id="2147485945" r:id="rId9"/>
    <p:sldLayoutId id="2147485946" r:id="rId10"/>
    <p:sldLayoutId id="2147485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DFE9547D-DB62-4B12-8E1E-F16FB1BD73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9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3" r:id="rId1"/>
    <p:sldLayoutId id="2147485974" r:id="rId2"/>
    <p:sldLayoutId id="2147485975" r:id="rId3"/>
    <p:sldLayoutId id="2147485976" r:id="rId4"/>
    <p:sldLayoutId id="2147485977" r:id="rId5"/>
    <p:sldLayoutId id="2147485978" r:id="rId6"/>
    <p:sldLayoutId id="2147485979" r:id="rId7"/>
    <p:sldLayoutId id="2147485980" r:id="rId8"/>
    <p:sldLayoutId id="2147485981" r:id="rId9"/>
    <p:sldLayoutId id="2147485982" r:id="rId10"/>
    <p:sldLayoutId id="2147485983" r:id="rId11"/>
    <p:sldLayoutId id="21474859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575D22B6-AFEA-4164-B17E-CD3DCF205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6" r:id="rId1"/>
    <p:sldLayoutId id="2147485987" r:id="rId2"/>
    <p:sldLayoutId id="2147485988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5994" r:id="rId9"/>
    <p:sldLayoutId id="2147485995" r:id="rId10"/>
    <p:sldLayoutId id="21474859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5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4FB51124-3EAC-4E11-9B7C-22FF6416B5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8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8" r:id="rId1"/>
    <p:sldLayoutId id="2147485999" r:id="rId2"/>
    <p:sldLayoutId id="2147486000" r:id="rId3"/>
    <p:sldLayoutId id="2147486001" r:id="rId4"/>
    <p:sldLayoutId id="2147486002" r:id="rId5"/>
    <p:sldLayoutId id="2147486003" r:id="rId6"/>
    <p:sldLayoutId id="2147486004" r:id="rId7"/>
    <p:sldLayoutId id="2147486005" r:id="rId8"/>
    <p:sldLayoutId id="2147486006" r:id="rId9"/>
    <p:sldLayoutId id="2147486007" r:id="rId10"/>
    <p:sldLayoutId id="21474860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11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0" r:id="rId1"/>
    <p:sldLayoutId id="2147486011" r:id="rId2"/>
    <p:sldLayoutId id="2147486012" r:id="rId3"/>
    <p:sldLayoutId id="2147486013" r:id="rId4"/>
    <p:sldLayoutId id="2147486014" r:id="rId5"/>
    <p:sldLayoutId id="2147486015" r:id="rId6"/>
    <p:sldLayoutId id="2147486016" r:id="rId7"/>
    <p:sldLayoutId id="2147486017" r:id="rId8"/>
    <p:sldLayoutId id="2147486018" r:id="rId9"/>
    <p:sldLayoutId id="2147486019" r:id="rId10"/>
    <p:sldLayoutId id="21474860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9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2" r:id="rId1"/>
    <p:sldLayoutId id="2147486023" r:id="rId2"/>
    <p:sldLayoutId id="2147486024" r:id="rId3"/>
    <p:sldLayoutId id="2147486025" r:id="rId4"/>
    <p:sldLayoutId id="2147486026" r:id="rId5"/>
    <p:sldLayoutId id="2147486027" r:id="rId6"/>
    <p:sldLayoutId id="2147486028" r:id="rId7"/>
    <p:sldLayoutId id="2147486029" r:id="rId8"/>
    <p:sldLayoutId id="2147486030" r:id="rId9"/>
    <p:sldLayoutId id="2147486031" r:id="rId10"/>
    <p:sldLayoutId id="2147486032" r:id="rId11"/>
    <p:sldLayoutId id="214748603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7" r:id="rId1"/>
    <p:sldLayoutId id="2147486048" r:id="rId2"/>
    <p:sldLayoutId id="2147486049" r:id="rId3"/>
    <p:sldLayoutId id="2147486050" r:id="rId4"/>
    <p:sldLayoutId id="2147486051" r:id="rId5"/>
    <p:sldLayoutId id="2147486052" r:id="rId6"/>
    <p:sldLayoutId id="2147486053" r:id="rId7"/>
    <p:sldLayoutId id="2147486054" r:id="rId8"/>
    <p:sldLayoutId id="2147486055" r:id="rId9"/>
    <p:sldLayoutId id="2147486056" r:id="rId10"/>
    <p:sldLayoutId id="21474860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71003DE-2E2C-4FFD-AC01-8D8370F1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0" r:id="rId1"/>
    <p:sldLayoutId id="2147485311" r:id="rId2"/>
    <p:sldLayoutId id="2147485312" r:id="rId3"/>
    <p:sldLayoutId id="2147485313" r:id="rId4"/>
    <p:sldLayoutId id="2147485314" r:id="rId5"/>
    <p:sldLayoutId id="2147485315" r:id="rId6"/>
    <p:sldLayoutId id="2147485316" r:id="rId7"/>
    <p:sldLayoutId id="2147485317" r:id="rId8"/>
    <p:sldLayoutId id="2147485318" r:id="rId9"/>
    <p:sldLayoutId id="2147485319" r:id="rId10"/>
    <p:sldLayoutId id="2147485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7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6.xml"/><Relationship Id="rId4" Type="http://schemas.openxmlformats.org/officeDocument/2006/relationships/hyperlink" Target="http://en.wikipedia.org/wiki/Saartjie_Baartman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1957240.stm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20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8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scotland/edinburgh_and_east/7492386.stm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8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editorial/15397954.htmhttp:/www.duluthsuperior.com/mld/duluthsuperior/news/editorial/15397954.ht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29.xml"/><Relationship Id="rId4" Type="http://schemas.openxmlformats.org/officeDocument/2006/relationships/image" Target="../media/image8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06.xml"/><Relationship Id="rId5" Type="http://schemas.openxmlformats.org/officeDocument/2006/relationships/hyperlink" Target="https://www.theguardian.com/uk-news/2016/jun/09/elephant-man-skeleton-should-be-given-christian-burial-say-campaigners" TargetMode="External"/><Relationship Id="rId4" Type="http://schemas.openxmlformats.org/officeDocument/2006/relationships/image" Target="../media/image29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6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8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06.xml"/><Relationship Id="rId5" Type="http://schemas.openxmlformats.org/officeDocument/2006/relationships/image" Target="../media/image16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06.xml"/><Relationship Id="rId5" Type="http://schemas.openxmlformats.org/officeDocument/2006/relationships/image" Target="../media/image16.png"/><Relationship Id="rId4" Type="http://schemas.openxmlformats.org/officeDocument/2006/relationships/image" Target="../media/image9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4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8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99.png"/><Relationship Id="rId4" Type="http://schemas.openxmlformats.org/officeDocument/2006/relationships/hyperlink" Target="http://www.theguardian.com/science/2015/jun/10/brains-helped-papua-new-guinea-tribe" TargetMode="Externa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10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10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10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86.jpg"/><Relationship Id="rId4" Type="http://schemas.openxmlformats.org/officeDocument/2006/relationships/hyperlink" Target="http://www.bbc.com/news/world-europe-37034619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29.JPG"/><Relationship Id="rId4" Type="http://schemas.openxmlformats.org/officeDocument/2006/relationships/hyperlink" Target="https://www.theguardian.com/film/2016/jul/06/jesus-camp-christian-documentary-kids-10-years-later?CMP=oth_b-aplnews_d-1" TargetMode="Externa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4.xml"/><Relationship Id="rId4" Type="http://schemas.openxmlformats.org/officeDocument/2006/relationships/hyperlink" Target="http://www.bbc.com/news/world-us-canada-35117311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4.xml"/><Relationship Id="rId4" Type="http://schemas.openxmlformats.org/officeDocument/2006/relationships/hyperlink" Target="http://www.bbc.com/news/world-us-canada-3511731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4.xml"/><Relationship Id="rId4" Type="http://schemas.openxmlformats.org/officeDocument/2006/relationships/hyperlink" Target="http://www.bbc.com/news/world-us-canada-35192267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6040878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10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109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0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84.xml"/><Relationship Id="rId4" Type="http://schemas.openxmlformats.org/officeDocument/2006/relationships/hyperlink" Target="http://www.bbc.com/news/world-europe-38063778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20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84.xml"/><Relationship Id="rId5" Type="http://schemas.openxmlformats.org/officeDocument/2006/relationships/image" Target="../media/image114.png"/><Relationship Id="rId4" Type="http://schemas.openxmlformats.org/officeDocument/2006/relationships/image" Target="../media/image20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www.telegraph.co.uk/news/2016/09/02/obese-patients-and-smokers-banned-from-all-routine-operations-by/" TargetMode="External"/><Relationship Id="rId1" Type="http://schemas.openxmlformats.org/officeDocument/2006/relationships/slideLayout" Target="../slideLayouts/slideLayout28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www.telegraph.co.uk/news/2016/08/25/university-of-chicago-rejects-safe-spaces-and-trigger-warnings-i/" TargetMode="External"/><Relationship Id="rId1" Type="http://schemas.openxmlformats.org/officeDocument/2006/relationships/slideLayout" Target="../slideLayouts/slideLayout28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www.theguardian.com/us-news/2016/aug/27/new-york-yellow-taxi-cab-drivers-english-test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5/burkini-ban-sarkozy-calls-swimsuits-a-provocation-that-support-radical-islam?CMP=Share_iOSApp_Other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theguardian.com/world/2016/aug/24/the-burkini-ban-what-it-really-means-when-we-criminalise-clothes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theguardian.com/world/2016/aug/11/cannes-mayor-bans-burqinis-beachwear-must-respect-secularism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www.telegraph.co.uk/news/2016/07/07/burka-ban-for-muslims-enforced-in-switzerland-with-fines-of-up-t/" TargetMode="Externa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europe-37033286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8/09/german-judges-could-be-banned-from-wearing-islamic-headscarves-o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www.bbc.com/news/world-europe-37373324'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www.telegraph.co.uk/women/work/the-prejudice-against-brown-shoes-is-a-classic-case-of-class-sn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0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health-40615778?ns_mchannel=email&amp;ns_source=newsdaily_newsletter&amp;ns_campaign=NEWS_NLB_Wk29_Mon_17_July&amp;ns_linkname=bbcnews_righttodie_newshealth_righttodie&amp;ns_fee=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2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ytimes.com/2016/04/15/world/americas/canadian-prime-minister-seeks-to-legalize-physician-assistedsuicide.html?emc=edit_na_20160414&amp;nlid=60046204&amp;ref=cta" TargetMode="Externa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445137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2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prnews.org/story/2016/01/29/minnesota-right-to-die-bill-forums-set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untary_euthanasia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health-3420862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er.com/a-1567034~Father_renews_call_to_dismiss_homicide_charg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4.xml"/><Relationship Id="rId5" Type="http://schemas.openxmlformats.org/officeDocument/2006/relationships/image" Target="../media/image20.jpg"/><Relationship Id="rId4" Type="http://schemas.openxmlformats.org/officeDocument/2006/relationships/hyperlink" Target="http://www.bbc.com/news/world-us-canada-40709250?ocid=global_bbccom_email_25072017_top+news+stories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hoo.com/digest/20160120/trial-begins-polygamous-towns-discrimination-case-0139959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855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kpates@duluthnews.co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8485730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frica-17450447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poe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6057004.s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5.xml"/><Relationship Id="rId4" Type="http://schemas.openxmlformats.org/officeDocument/2006/relationships/hyperlink" Target="https://en.wikipedia.org/wiki/William_and_Mary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5.xml"/><Relationship Id="rId5" Type="http://schemas.openxmlformats.org/officeDocument/2006/relationships/hyperlink" Target="https://en.wikipedia.org/wiki/William_and_Mary" TargetMode="Externa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omas_Jeffers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5.xml"/><Relationship Id="rId4" Type="http://schemas.openxmlformats.org/officeDocument/2006/relationships/hyperlink" Target="https://commons.wikimedia.org/wiki/Category:Paintings_of_Jacob_and_Rachel#/media/File:Spanish_-_Jacob_and_Rachel_at_the_Well_-_Google_Art_Project.j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rdaens_Fall_of_man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en.wikipedia.org/wiki/List_of_coupled_cousin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7.xml"/><Relationship Id="rId4" Type="http://schemas.openxmlformats.org/officeDocument/2006/relationships/hyperlink" Target="http://www.cousincouples.com/info/states.shtml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3.xml"/><Relationship Id="rId5" Type="http://schemas.openxmlformats.org/officeDocument/2006/relationships/hyperlink" Target="http://www.bbc.com/news/world-asia-36486974" TargetMode="External"/><Relationship Id="rId4" Type="http://schemas.openxmlformats.org/officeDocument/2006/relationships/image" Target="../media/image20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rnews.org/story/2017/08/22/history-state-fair-sideshow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824821"/>
            <a:ext cx="7848600" cy="2951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Other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Important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Terms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36970" y="866788"/>
            <a:ext cx="74238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</a:t>
            </a: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 your up/down arrow keys and/or </a:t>
            </a:r>
          </a:p>
          <a:p>
            <a:pPr algn="ctr" eaLnBrk="0" hangingPunct="0"/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381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0986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"/>
            <a:ext cx="5638800" cy="54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38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98785"/>
            <a:ext cx="4200525" cy="55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</p:spTree>
    <p:extLst>
      <p:ext uri="{BB962C8B-B14F-4D97-AF65-F5344CB8AC3E}">
        <p14:creationId xmlns:p14="http://schemas.microsoft.com/office/powerpoint/2010/main" val="12838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944" y="272142"/>
            <a:ext cx="6934200" cy="52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488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4113" y="439056"/>
            <a:ext cx="4295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cs typeface="Arial" pitchFamily="34" charset="0"/>
                <a:hlinkClick r:id="rId4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2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She died on 29 December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Her skeleton, preserved genitals and brain were placed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on display in Paris'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Musée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l'Homme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Her remains were repatriated to her homeland, the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Gamtoos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Valley, on 6 May 2002 and she was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finally laid to rest on 9 August 2002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on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Vergaderingskop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, a hill in the town of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Hankey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over 200 years after her birth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cs typeface="Arial" pitchFamily="34" charset="0"/>
                <a:hlinkClick r:id="rId3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7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666633">
                  <a:lumMod val="20000"/>
                  <a:lumOff val="80000"/>
                </a:srgbClr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She died on 29 December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Her skeleton, preserved genitals and brain were placed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on display </a:t>
            </a:r>
            <a:r>
              <a:rPr lang="en-US" sz="20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in Paris' </a:t>
            </a:r>
            <a:r>
              <a:rPr lang="en-US" sz="2000" b="1" i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Musée</a:t>
            </a:r>
            <a:r>
              <a:rPr lang="en-US" sz="2000" b="1" i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de </a:t>
            </a:r>
            <a:r>
              <a:rPr lang="en-US" sz="2000" b="1" i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l'Homme</a:t>
            </a:r>
            <a:r>
              <a:rPr lang="en-US" sz="2000" b="1" i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Her remains were repatriated to her homeland, the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Gamtoos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Valley, on 6 May 2002 and she was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finally laid to rest </a:t>
            </a:r>
            <a:r>
              <a:rPr lang="en-US" sz="24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on 9 August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2002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on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Vergaderingskop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, a hill in the town of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Hankey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over 200 years after her birth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cs typeface="Arial" pitchFamily="34" charset="0"/>
                <a:hlinkClick r:id="rId3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31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886" y="928914"/>
            <a:ext cx="6553200" cy="46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729025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576388" y="6529388"/>
            <a:ext cx="59721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400" b="1">
                <a:solidFill>
                  <a:srgbClr val="808000"/>
                </a:solidFill>
                <a:latin typeface="Verdana" pitchFamily="34" charset="0"/>
                <a:hlinkClick r:id="rId3"/>
              </a:rPr>
              <a:t>http://news.bbc.co.uk/1/hi/world/europe/1957240.stm</a:t>
            </a:r>
            <a:endParaRPr kumimoji="1" lang="en-US" sz="1400" b="1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885039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65488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ethn</a:t>
            </a:r>
            <a:r>
              <a:rPr lang="en-US" sz="4000" b="1" dirty="0" smtClean="0"/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45" y="457200"/>
            <a:ext cx="49056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62484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334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Verdana" pitchFamily="34" charset="0"/>
              </a:rPr>
              <a:t>August 2009 </a:t>
            </a:r>
            <a:endParaRPr lang="en-US" sz="4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8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August 2009 </a:t>
            </a:r>
            <a:endParaRPr lang="en-US" sz="4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2209800"/>
            <a:ext cx="5868914" cy="2554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BODIES Exhibit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in Paris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an at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Mall of America</a:t>
            </a:r>
            <a:endParaRPr lang="en-US" sz="40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09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295400" y="6578600"/>
            <a:ext cx="651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http://news.bbc.co.uk/2/hi/uk_news/scotland/edinburgh_and_east/7492386.stm</a:t>
            </a:r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7200"/>
            <a:ext cx="703897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78532" name="Oval 5"/>
          <p:cNvSpPr>
            <a:spLocks noChangeArrowheads="1"/>
          </p:cNvSpPr>
          <p:nvPr/>
        </p:nvSpPr>
        <p:spPr bwMode="auto">
          <a:xfrm>
            <a:off x="5257800" y="1123950"/>
            <a:ext cx="2057400" cy="4572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34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06400" y="6627813"/>
            <a:ext cx="8286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FFFF"/>
                </a:solidFill>
                <a:latin typeface="Verdana" pitchFamily="34" charset="0"/>
                <a:hlinkClick r:id="rId3"/>
              </a:rPr>
              <a:t>www.duluthsuperior.com/mld/duluthsuperior/news/editorial/15397954.htmhttp://www.duluthsuperior.com/mld/duluthsuperior/news/editorial/15397954.htm</a:t>
            </a:r>
            <a:endParaRPr lang="en-US" sz="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09600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1905000" y="3067050"/>
            <a:ext cx="5334000" cy="266065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“It all amounts to a 21st Century version of a circus freak show; no one is supposed to watch junk like that but everyone does.”</a:t>
            </a:r>
          </a:p>
          <a:p>
            <a:pPr algn="ctr"/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29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2" y="534764"/>
            <a:ext cx="8229600" cy="57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1" y="999713"/>
            <a:ext cx="1709764" cy="37636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00628" y="6560454"/>
            <a:ext cx="680506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5"/>
              </a:rPr>
              <a:t>https://www.theguardian.com/uk-news/2016/jun/09/elephant-man-skeleton-should-be-given-christian-burial-say-campaigners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6264" y="6291418"/>
            <a:ext cx="3657600" cy="27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1862 - 1890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171" y="2724873"/>
            <a:ext cx="2098964" cy="372411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http://www.bbc.com/news/magazine-37344210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57200"/>
            <a:ext cx="510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72" y="1143000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4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http://www.bbc.com/news/magazine-37344210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" y="444736"/>
            <a:ext cx="840968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8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http://www.bbc.com/news/magazine-37344210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" y="432487"/>
            <a:ext cx="789972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32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3"/>
              </a:rPr>
              <a:t>http://news.nationalgeographic.com/2016/08/human-skulls-sale-legal-ebay-forensics-science/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275"/>
            <a:ext cx="6705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23 August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31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2537278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ethn</a:t>
            </a:r>
            <a:r>
              <a:rPr lang="en-US" sz="4000" b="1" dirty="0" smtClean="0"/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 ethno</a:t>
            </a:r>
            <a:r>
              <a:rPr lang="en-US" b="1" dirty="0" smtClean="0">
                <a:solidFill>
                  <a:srgbClr val="FF0000"/>
                </a:solidFill>
              </a:rPr>
              <a:t>logy</a:t>
            </a:r>
            <a:r>
              <a:rPr lang="en-US" b="1" dirty="0" smtClean="0"/>
              <a:t> looks at “why” and “how”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>
                <a:solidFill>
                  <a:srgbClr val="808000"/>
                </a:solidFill>
                <a:latin typeface="Verdana" pitchFamily="34" charset="0"/>
                <a:hlinkClick r:id="rId3"/>
              </a:rPr>
              <a:t>http://news.nationalgeographic.com/2016/08/human-skulls-sale-legal-ebay-forensics-science/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74" y="432928"/>
            <a:ext cx="558505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23 August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48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cannibalism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409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993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51" y="413896"/>
            <a:ext cx="3840480" cy="57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38607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Cambridge University </a:t>
            </a:r>
            <a:r>
              <a:rPr lang="en-US" sz="1200" dirty="0" smtClean="0">
                <a:solidFill>
                  <a:srgbClr val="FFFFFF"/>
                </a:solidFill>
              </a:rPr>
              <a:t>Press, 1986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31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800827" y="3925398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Verdana"/>
              </a:rPr>
              <a:t>“gustatory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Verdana"/>
              </a:rPr>
              <a:t>cannibalism” </a:t>
            </a:r>
            <a:endParaRPr lang="en-US" sz="2800" b="1" kern="0" dirty="0" smtClean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191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00025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420197"/>
            <a:ext cx="7300912" cy="144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Marvin Harris</a:t>
            </a:r>
            <a:br>
              <a:rPr lang="en-US" sz="2400" kern="0" dirty="0" smtClean="0">
                <a:solidFill>
                  <a:srgbClr val="000000"/>
                </a:solidFill>
                <a:latin typeface="Tahoma"/>
              </a:rPr>
            </a:b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(of “cultural materialism” fame)</a:t>
            </a:r>
            <a:br>
              <a:rPr lang="en-US" sz="1600" kern="0" dirty="0" smtClean="0">
                <a:solidFill>
                  <a:srgbClr val="000000"/>
                </a:solidFill>
                <a:latin typeface="Tahoma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writes about cannibalism 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from an anthropological view</a:t>
            </a:r>
            <a:endParaRPr lang="en-US" kern="0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1088" y="6248400"/>
            <a:ext cx="1170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545472"/>
                </a:solidFill>
                <a:latin typeface="Times New Roman" pitchFamily="18" charset="0"/>
              </a:rPr>
              <a:t>Knopf 1991</a:t>
            </a:r>
            <a:endParaRPr lang="en-US" sz="1600" dirty="0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51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83" name="Picture 3" descr="C:\www\Sasha\PC-26.jpg\26_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4" y="228600"/>
            <a:ext cx="4141787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577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6_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95363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26_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05238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24677" y="1405362"/>
            <a:ext cx="360022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How about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“survival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cannibalism” </a:t>
            </a:r>
            <a:endParaRPr lang="en-US" sz="2800" b="1" kern="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026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62000"/>
            <a:ext cx="5505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5119" y="65523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3300"/>
                </a:solidFill>
                <a:hlinkClick r:id="rId4"/>
              </a:rPr>
              <a:t>http://www.theguardian.com/science/2015/jun/10/brains-helped-papua-new-guinea-tribe</a:t>
            </a:r>
            <a:endParaRPr lang="en-US" sz="800" dirty="0">
              <a:solidFill>
                <a:srgbClr val="0033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19" y="1487943"/>
            <a:ext cx="2552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4635" y="1908796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3300"/>
                </a:solidFill>
              </a:rPr>
              <a:t>10 </a:t>
            </a:r>
            <a:r>
              <a:rPr lang="en-US" sz="1600" dirty="0">
                <a:solidFill>
                  <a:srgbClr val="003300"/>
                </a:solidFill>
              </a:rPr>
              <a:t>June 2015</a:t>
            </a:r>
          </a:p>
        </p:txBody>
      </p:sp>
    </p:spTree>
    <p:extLst>
      <p:ext uri="{BB962C8B-B14F-4D97-AF65-F5344CB8AC3E}">
        <p14:creationId xmlns:p14="http://schemas.microsoft.com/office/powerpoint/2010/main" val="3442415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81151" y="3715848"/>
            <a:ext cx="474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“ritual cannibalism” </a:t>
            </a:r>
            <a:endParaRPr lang="en-US" sz="2800" b="1" kern="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1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cultural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relativism?</a:t>
            </a: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Aztec human heart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sacrifice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cannibalism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selling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and eating children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. . .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17448" y="4499658"/>
            <a:ext cx="5685852" cy="200054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e.g., Aztecs must sacrifice and eat humans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in order to please the gods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in order that the gods allow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the sun to rise each day,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so that the world doesn’t end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1151" y="3715848"/>
            <a:ext cx="474345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“ritual cannibalism” 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470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94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32468" y="6400837"/>
            <a:ext cx="6421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http://www.gastronomica.org/gastro/pages/sample3.2.html</a:t>
            </a:r>
            <a:endParaRPr lang="en-US" sz="16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4" y="952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31547" y="2129752"/>
            <a:ext cx="5762625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or eating gorilla?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47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http://www.bbc.com/news/uk-england-oxfordshire-33782249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669702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How about baiting, then killing Cecil the Lion to hang his stuffed head on your wall?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37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http://www.bbc.com/news/uk-england-oxfordshire-33782249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263310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Cecil was a well-known tourist attraction in Zimbabwe and was shot by dentist Walter Palmer from Minnesota, USA.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5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3837"/>
            <a:ext cx="6513784" cy="6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34941" y="6545981"/>
            <a:ext cx="286809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http://www.bbc.com/news/world-europe-37034619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438150"/>
            <a:ext cx="992188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5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361950"/>
            <a:ext cx="853978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9966" y="6545981"/>
            <a:ext cx="689804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https://www.theguardian.com/film/2016/jul/06/jesus-camp-christian-documentary-kids-10-years-later?CMP=oth_b-aplnews_d-1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" y="807791"/>
            <a:ext cx="1683544" cy="3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2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419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http://www.bbc.com/news/world-us-canada-35117311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90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4809" y="2928022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rich kids who kill people not held responsible because they are rich kids suffering from “affluenza” 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http://www.bbc.com/news/world-us-canada-35117311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29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>
              <a:solidFill>
                <a:srgbClr val="FFFFFF"/>
              </a:solidFill>
            </a:endParaRPr>
          </a:p>
          <a:p>
            <a:pPr marL="457200" lvl="1" indent="285750" eaLnBrk="1" hangingPunct="1"/>
            <a:r>
              <a:rPr lang="en-US" b="1" dirty="0" smtClean="0">
                <a:solidFill>
                  <a:srgbClr val="FFFFFF"/>
                </a:solidFill>
              </a:rPr>
              <a:t> comparative </a:t>
            </a:r>
            <a:r>
              <a:rPr lang="en-US" b="1" i="1" dirty="0" smtClean="0">
                <a:solidFill>
                  <a:srgbClr val="FFFFFF"/>
                </a:solidFill>
              </a:rPr>
              <a:t>study</a:t>
            </a:r>
            <a:r>
              <a:rPr lang="en-US" b="1" dirty="0" smtClean="0">
                <a:solidFill>
                  <a:srgbClr val="FFFFFF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52696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2169906" y="3185866"/>
            <a:ext cx="595084" cy="20323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895988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Take out the </a:t>
            </a:r>
            <a:r>
              <a:rPr lang="en-US" sz="2400" b="1" i="1" dirty="0" smtClean="0">
                <a:solidFill>
                  <a:srgbClr val="000000"/>
                </a:solidFill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</a:rPr>
              <a:t> and that yields an entirely different word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8" y="538389"/>
            <a:ext cx="52712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4809" y="3348928"/>
            <a:ext cx="5762625" cy="261610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How about the rich kid’s mother harboring a fugitive, and aiding and abetting (and even celebrating) his criminal behavior 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http://www.bbc.com/news/world-us-canada-35192267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0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0" y="472393"/>
            <a:ext cx="1011558" cy="48554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http://www.bbc.com/news/world-us-canada-36040878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66725"/>
            <a:ext cx="63150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06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4809" y="3348928"/>
            <a:ext cx="5762625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or maybe his genes made him do it . . 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source</a:t>
            </a:r>
            <a:endParaRPr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12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69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source</a:t>
            </a:r>
            <a:endParaRPr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74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781158"/>
            <a:ext cx="7300912" cy="213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More directly related to </a:t>
            </a:r>
          </a:p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Peoples and Cultures of Europe . . .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1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48"/>
            <a:ext cx="7300912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the way girls and women are treated in Kypseli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37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" y="1451430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or requiring women to bare their faces in Italy?</a:t>
            </a:r>
            <a:endParaRPr lang="en-US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719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4" y="1465943"/>
            <a:ext cx="8229600" cy="43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or Belgium?</a:t>
            </a:r>
            <a:endParaRPr lang="en-US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529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ow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9054" y="3512941"/>
            <a:ext cx="3256020" cy="1674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bullfighting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kern="0" dirty="0" smtClean="0">
                <a:solidFill>
                  <a:srgbClr val="000000"/>
                </a:solidFill>
                <a:latin typeface="Arial"/>
              </a:rPr>
              <a:t>corrida de </a:t>
            </a:r>
            <a:r>
              <a:rPr lang="en-US" sz="2800" b="1" i="1" kern="0" dirty="0" err="1" smtClean="0">
                <a:solidFill>
                  <a:srgbClr val="000000"/>
                </a:solidFill>
                <a:latin typeface="Arial"/>
              </a:rPr>
              <a:t>toros</a:t>
            </a:r>
            <a:endParaRPr lang="en-US" sz="2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42888"/>
            <a:ext cx="64484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3" y="561522"/>
            <a:ext cx="1270000" cy="609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0509" y="6531463"/>
            <a:ext cx="7053949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http://www.bbc.com/news/world-europe-38063778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086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>
                <a:solidFill>
                  <a:schemeClr val="bg1"/>
                </a:solidFill>
              </a:rPr>
              <a:t> comparative </a:t>
            </a:r>
            <a:r>
              <a:rPr lang="en-US" b="1" i="1" dirty="0" smtClean="0">
                <a:solidFill>
                  <a:schemeClr val="bg1"/>
                </a:solidFill>
              </a:rPr>
              <a:t>study</a:t>
            </a:r>
            <a:r>
              <a:rPr lang="en-US" b="1" dirty="0" smtClean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042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2698" y="3933348"/>
            <a:ext cx="6778625" cy="146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45720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scientific </a:t>
            </a:r>
            <a:r>
              <a:rPr lang="en-US" sz="2800" b="1" i="1" kern="0" smtClean="0">
                <a:solidFill>
                  <a:srgbClr val="000000"/>
                </a:solidFill>
                <a:latin typeface="Arial"/>
              </a:rPr>
              <a:t>study of the social 	behavior of animals, </a:t>
            </a: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especially in 	their natural environments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ow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961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http://www.bbc.com/capital/story/20161020-where-its-common-to-get-nude-with-your-colleagues?ocid=ww.social.link.email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 smtClean="0">
                <a:solidFill>
                  <a:srgbClr val="FFFFFF"/>
                </a:solidFill>
                <a:latin typeface="Arial"/>
              </a:rPr>
              <a:t>21 October 2016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http://www.bbc.com/capital/story/20161020-where-its-common-to-get-nude-with-your-colleagues?ocid=ww.social.link.email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 smtClean="0">
                <a:solidFill>
                  <a:srgbClr val="FFFFFF"/>
                </a:solidFill>
                <a:latin typeface="Arial"/>
              </a:rPr>
              <a:t>21 October 2016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58" y="3773682"/>
            <a:ext cx="4351316" cy="24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82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ow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8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http://www.telegraph.co.uk/news/2016/09/02/obese-patients-and-smokers-banned-from-all-routine-operations-by/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42900"/>
            <a:ext cx="643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713887" y="149497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http://www.telegraph.co.uk/news/2016/08/25/university-of-chicago-rejects-safe-spaces-and-trigger-warnings-i/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0050"/>
            <a:ext cx="64293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713887" y="139972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9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4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https://www.theguardian.com/us-news/2016/aug/27/new-york-yellow-taxi-cab-drivers-english-test?CMP=Share_iOSApp_Other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409575"/>
            <a:ext cx="8967858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5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261938"/>
            <a:ext cx="8970264" cy="62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https://www.theguardian.com/world/2016/aug/25/burkini-ban-sarkozy-calls-swimsuits-a-provocation-that-support-radical-islam?CMP=Share_iOSApp_Other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6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https://www.theguardian.com/world/2016/aug/24/the-burkini-ban-what-it-really-means-when-we-criminalise-clothes?CMP=Share_iOSApp_Other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https://www.theguardian.com/world/2016/aug/11/cannes-mayor-bans-burqinis-beachwear-must-respect-secularism?CMP=Share_iOSApp_Other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0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9" y="1484893"/>
            <a:ext cx="1538599" cy="3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9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981200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 smtClean="0"/>
          </a:p>
          <a:p>
            <a:pPr lvl="1" indent="-228600" eaLnBrk="1" hangingPunct="1"/>
            <a:r>
              <a:rPr lang="en-US" b="1" smtClean="0"/>
              <a:t>  scientific study of the social   	behavior of</a:t>
            </a:r>
            <a:r>
              <a:rPr lang="en-US" b="1" i="1" smtClean="0"/>
              <a:t> primates, </a:t>
            </a:r>
            <a:r>
              <a:rPr lang="en-US" b="1" smtClean="0"/>
              <a:t>especially 	(non-human primates) apes and 	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http://www.telegraph.co.uk/news/2016/07/07/burka-ban-for-muslims-enforced-in-switzerland-with-fines-of-up-t/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00050"/>
            <a:ext cx="43529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20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88018"/>
            <a:ext cx="3886200" cy="6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http://www.bbc.com/news/world-europe-37033286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7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47675"/>
            <a:ext cx="43053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http://www.telegraph.co.uk/news/2016/08/09/german-judges-could-be-banned-from-wearing-islamic-headscarves-o/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5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http://www.bbc.com/news/world-europe-37373324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7200"/>
            <a:ext cx="5848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1" y="1273628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0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http://www.telegraph.co.uk/women/work/the-prejudice-against-brown-shoes-is-a-classic-case-of-class-sno</a:t>
            </a: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2"/>
              </a:rPr>
              <a:t>/</a:t>
            </a:r>
            <a:endParaRPr lang="en-US" sz="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38163"/>
            <a:ext cx="64293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51" y="3114605"/>
            <a:ext cx="1998405" cy="32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912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2875" y="3294282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latin typeface="Arial" charset="0"/>
              </a:rPr>
              <a:t>switching to </a:t>
            </a:r>
          </a:p>
          <a:p>
            <a:pPr algn="ctr"/>
            <a:r>
              <a:rPr lang="en-US" sz="3600" b="1" dirty="0" smtClean="0">
                <a:solidFill>
                  <a:srgbClr val="FFCC00"/>
                </a:solidFill>
                <a:latin typeface="Arial" charset="0"/>
              </a:rPr>
              <a:t>a much more pleasant subject . . .</a:t>
            </a:r>
            <a:endParaRPr lang="en-US" sz="3600" b="1" dirty="0">
              <a:solidFill>
                <a:srgbClr val="FF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31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1" y="1962162"/>
            <a:ext cx="7343775" cy="1828193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sz="3200" b="1" dirty="0" smtClean="0"/>
              <a:t>What is “normal” / “abnormal” ?</a:t>
            </a:r>
            <a:endParaRPr lang="en-US" sz="3200" b="1" i="1" dirty="0" smtClean="0"/>
          </a:p>
        </p:txBody>
      </p:sp>
      <p:sp>
        <p:nvSpPr>
          <p:cNvPr id="316418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  <p:extLst>
      <p:ext uri="{BB962C8B-B14F-4D97-AF65-F5344CB8AC3E}">
        <p14:creationId xmlns:p14="http://schemas.microsoft.com/office/powerpoint/2010/main" val="312786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6915" y="2184862"/>
            <a:ext cx="710322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CC00"/>
                </a:solidFill>
                <a:latin typeface="Arial" charset="0"/>
              </a:rPr>
              <a:t>always</a:t>
            </a:r>
            <a:r>
              <a:rPr lang="en-US" sz="3600" b="1" dirty="0" smtClean="0">
                <a:solidFill>
                  <a:srgbClr val="FFCC00"/>
                </a:solidFill>
                <a:latin typeface="Arial" charset="0"/>
              </a:rPr>
              <a:t> remember</a:t>
            </a:r>
          </a:p>
          <a:p>
            <a:pPr algn="ctr"/>
            <a:r>
              <a:rPr lang="en-US" sz="3600" b="1" dirty="0" smtClean="0">
                <a:solidFill>
                  <a:srgbClr val="FFCC00"/>
                </a:solidFill>
                <a:latin typeface="Arial" charset="0"/>
              </a:rPr>
              <a:t>that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charset="0"/>
              </a:rPr>
              <a:t>people live in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charset="0"/>
              </a:rPr>
              <a:t>multiple cultural worlds</a:t>
            </a:r>
            <a:endParaRPr lang="en-US" sz="3600" b="1" dirty="0">
              <a:solidFill>
                <a:srgbClr val="FF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53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multiple cultural worlds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include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14629" y="2006602"/>
            <a:ext cx="5591175" cy="4327525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class</a:t>
            </a: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race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ethnicity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gender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age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</a:endParaRP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206543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824821"/>
            <a:ext cx="7848600" cy="2951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Other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Important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Terms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to come later . . .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7881" y="1734848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more</a:t>
            </a:r>
            <a:endParaRPr lang="en-US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1952625"/>
            <a:ext cx="7162800" cy="459105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1257300" algn="l"/>
              </a:tabLst>
            </a:pPr>
            <a:r>
              <a:rPr lang="en-US" sz="4000" b="1" dirty="0" smtClean="0"/>
              <a:t> “primatologist”</a:t>
            </a:r>
          </a:p>
          <a:p>
            <a:pPr marL="0" indent="0" eaLnBrk="1" hangingPunct="1">
              <a:lnSpc>
                <a:spcPct val="40000"/>
              </a:lnSpc>
              <a:tabLst>
                <a:tab pos="125730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 smtClean="0"/>
              <a:t>usually refers to one who studies the behavior and social lives of chimpanzees, gorillas, orangutans, monkeys, etc.</a:t>
            </a:r>
          </a:p>
          <a:p>
            <a:pPr marL="800100" lvl="1" indent="-342900" eaLnBrk="1" hangingPunct="1">
              <a:lnSpc>
                <a:spcPct val="50000"/>
              </a:lnSpc>
              <a:tabLst>
                <a:tab pos="1257300" algn="l"/>
              </a:tabLst>
            </a:pPr>
            <a:endParaRPr lang="en-US" b="1" dirty="0" smtClean="0"/>
          </a:p>
          <a:p>
            <a:pPr marL="1371600" lvl="3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 smtClean="0"/>
              <a:t>e.g., Jane </a:t>
            </a:r>
            <a:r>
              <a:rPr lang="en-US" b="1" dirty="0" err="1" smtClean="0"/>
              <a:t>Goodall</a:t>
            </a:r>
            <a:r>
              <a:rPr lang="en-US" b="1" dirty="0" smtClean="0"/>
              <a:t>, Diane </a:t>
            </a:r>
            <a:r>
              <a:rPr lang="en-US" b="1" dirty="0" err="1" smtClean="0"/>
              <a:t>Fossy</a:t>
            </a:r>
            <a:endParaRPr lang="en-US" b="1" dirty="0" smtClean="0"/>
          </a:p>
          <a:p>
            <a:pPr marL="1371600" lvl="3" eaLnBrk="1" hangingPunct="1">
              <a:lnSpc>
                <a:spcPct val="130000"/>
              </a:lnSpc>
              <a:buFontTx/>
              <a:buNone/>
              <a:tabLst>
                <a:tab pos="1257300" algn="l"/>
              </a:tabLst>
            </a:pPr>
            <a:r>
              <a:rPr lang="en-US" b="1" dirty="0" smtClean="0"/>
              <a:t>		</a:t>
            </a:r>
            <a:r>
              <a:rPr lang="en-US" b="1" dirty="0" err="1" smtClean="0"/>
              <a:t>Birute</a:t>
            </a:r>
            <a:r>
              <a:rPr lang="en-US" b="1" dirty="0" smtClean="0"/>
              <a:t> </a:t>
            </a:r>
            <a:r>
              <a:rPr lang="en-US" b="1" dirty="0" err="1" smtClean="0"/>
              <a:t>Galdikas-Brindamour</a:t>
            </a:r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893" y="437238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3587" y="6237518"/>
            <a:ext cx="300447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Grand Central Publishing, 2006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3" y="4886592"/>
            <a:ext cx="7772400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Jane </a:t>
            </a:r>
            <a:r>
              <a:rPr lang="en-US" sz="2000" b="1" dirty="0" err="1" smtClean="0">
                <a:solidFill>
                  <a:srgbClr val="000000"/>
                </a:solidFill>
              </a:rPr>
              <a:t>Goodall</a:t>
            </a:r>
            <a:r>
              <a:rPr lang="en-US" sz="2000" b="1" dirty="0" smtClean="0">
                <a:solidFill>
                  <a:srgbClr val="000000"/>
                </a:solidFill>
              </a:rPr>
              <a:t> is the most famous primatologist of all time, and she has some excellent advice on food consumption by primates – including human primates</a:t>
            </a:r>
          </a:p>
        </p:txBody>
      </p:sp>
    </p:spTree>
    <p:extLst>
      <p:ext uri="{BB962C8B-B14F-4D97-AF65-F5344CB8AC3E}">
        <p14:creationId xmlns:p14="http://schemas.microsoft.com/office/powerpoint/2010/main" val="2460173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4" y="212512"/>
            <a:ext cx="684139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793" y="5699372"/>
            <a:ext cx="7772400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Jane </a:t>
            </a:r>
            <a:r>
              <a:rPr lang="en-US" sz="2000" b="1" dirty="0" err="1" smtClean="0">
                <a:solidFill>
                  <a:srgbClr val="000000"/>
                </a:solidFill>
              </a:rPr>
              <a:t>Goodall</a:t>
            </a:r>
            <a:r>
              <a:rPr lang="en-US" sz="2000" b="1" dirty="0" smtClean="0">
                <a:solidFill>
                  <a:srgbClr val="000000"/>
                </a:solidFill>
              </a:rPr>
              <a:t> is the most famous primatologist of all time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– including human primates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3" y="800117"/>
            <a:ext cx="1269841" cy="380952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54319" y="4286323"/>
            <a:ext cx="3874779" cy="13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The 2016 film premiered 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on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the National Geographic Channel </a:t>
            </a:r>
            <a:endParaRPr lang="en-US" sz="1400" b="1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in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171 countries and 44 languages</a:t>
            </a: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050" dirty="0" smtClean="0">
                <a:solidFill>
                  <a:srgbClr val="FFFFFF"/>
                </a:solidFill>
                <a:latin typeface="Verdana" pitchFamily="34" charset="0"/>
              </a:rPr>
              <a:t>(21 January 2016</a:t>
            </a:r>
            <a:r>
              <a:rPr lang="en-US" sz="1050" dirty="0">
                <a:solidFill>
                  <a:srgbClr val="FFFFFF"/>
                </a:solidFill>
                <a:latin typeface="Verdana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90942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824821"/>
            <a:ext cx="7848600" cy="2951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Other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Important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Terms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04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“primates” include</a:t>
            </a:r>
          </a:p>
          <a:p>
            <a:pPr marL="0" indent="0" eaLnBrk="1" hangingPunct="1">
              <a:lnSpc>
                <a:spcPct val="70000"/>
              </a:lnSpc>
            </a:pPr>
            <a:endParaRPr lang="en-US" sz="2800" b="1" dirty="0" smtClean="0"/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</a:t>
            </a:r>
            <a:r>
              <a:rPr lang="en-US" sz="2800" b="1" dirty="0" err="1" smtClean="0"/>
              <a:t>prosimians</a:t>
            </a:r>
            <a:r>
              <a:rPr lang="en-US" sz="2800" b="1" dirty="0" smtClean="0"/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monkeys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apes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</a:t>
            </a:r>
            <a:r>
              <a:rPr lang="en-US" sz="2800" b="1" i="1" dirty="0" smtClean="0"/>
              <a:t>and also humans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>
              <a:defRPr/>
            </a:pPr>
            <a:r>
              <a:rPr lang="en-US" sz="4000" b="1" dirty="0" smtClean="0">
                <a:solidFill>
                  <a:schemeClr val="accent5">
                    <a:lumMod val="90000"/>
                  </a:schemeClr>
                </a:solidFill>
              </a:rPr>
              <a:t> “primates”</a:t>
            </a:r>
          </a:p>
          <a:p>
            <a:pPr marL="0" indent="0" eaLnBrk="1" hangingPunct="1">
              <a:lnSpc>
                <a:spcPct val="70000"/>
              </a:lnSpc>
              <a:defRPr/>
            </a:pPr>
            <a:endParaRPr lang="en-US" sz="2800" b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90000"/>
                  </a:schemeClr>
                </a:solidFill>
              </a:rPr>
              <a:t>prosimians</a:t>
            </a: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monkeys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apes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/>
              <a:t> </a:t>
            </a:r>
            <a:r>
              <a:rPr lang="en-US" sz="2800" b="1" i="1" dirty="0" smtClean="0"/>
              <a:t>and also humans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3360" y="2863334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smtClean="0">
                <a:solidFill>
                  <a:srgbClr val="BADDE1"/>
                </a:solidFill>
                <a:latin typeface="Arial"/>
              </a:rPr>
              <a:t>include</a:t>
            </a:r>
            <a:endParaRPr lang="en-US" dirty="0">
              <a:solidFill>
                <a:srgbClr val="BADDE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5" name="AutoShape 4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6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7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8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9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0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1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2" name="Text Box 13"/>
          <p:cNvSpPr txBox="1">
            <a:spLocks noChangeArrowheads="1"/>
          </p:cNvSpPr>
          <p:nvPr/>
        </p:nvSpPr>
        <p:spPr bwMode="auto">
          <a:xfrm>
            <a:off x="2579688" y="6329363"/>
            <a:ext cx="3948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www.d.umn.edu/cla/faculty/troufs/anth1602/pcprim.html</a:t>
            </a:r>
          </a:p>
        </p:txBody>
      </p:sp>
      <p:pic>
        <p:nvPicPr>
          <p:cNvPr id="5816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44" name="Rectangle 14"/>
          <p:cNvSpPr>
            <a:spLocks noChangeArrowheads="1"/>
          </p:cNvSpPr>
          <p:nvPr/>
        </p:nvSpPr>
        <p:spPr bwMode="auto">
          <a:xfrm>
            <a:off x="1450975" y="5427663"/>
            <a:ext cx="6126163" cy="34131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2867025"/>
            <a:ext cx="7162800" cy="264687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“non-human primates” are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</a:t>
            </a:r>
            <a:r>
              <a:rPr lang="en-US" b="1" dirty="0" err="1" smtClean="0"/>
              <a:t>prosimians</a:t>
            </a:r>
            <a:r>
              <a:rPr lang="en-US" b="1" dirty="0" smtClean="0"/>
              <a:t> (“pre-monkeys”)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monkeys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apes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4" name="Text Box 13"/>
          <p:cNvSpPr txBox="1">
            <a:spLocks noChangeArrowheads="1"/>
          </p:cNvSpPr>
          <p:nvPr/>
        </p:nvSpPr>
        <p:spPr bwMode="auto">
          <a:xfrm>
            <a:off x="2579688" y="6329363"/>
            <a:ext cx="3948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www.d.umn.edu/cla/faculty/troufs/anth1602/pcprim.html</a:t>
            </a:r>
          </a:p>
        </p:txBody>
      </p:sp>
      <p:pic>
        <p:nvPicPr>
          <p:cNvPr id="584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716" name="Rectangle 12"/>
          <p:cNvSpPr>
            <a:spLocks noChangeArrowheads="1"/>
          </p:cNvSpPr>
          <p:nvPr/>
        </p:nvSpPr>
        <p:spPr bwMode="auto">
          <a:xfrm>
            <a:off x="1450975" y="1524000"/>
            <a:ext cx="6126163" cy="3970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7" name="Text Box 13"/>
          <p:cNvSpPr txBox="1">
            <a:spLocks noChangeArrowheads="1"/>
          </p:cNvSpPr>
          <p:nvPr/>
        </p:nvSpPr>
        <p:spPr bwMode="auto">
          <a:xfrm>
            <a:off x="3078163" y="3090863"/>
            <a:ext cx="4060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 charset="0"/>
              </a:rPr>
              <a:t>“non-human primates”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9" y="129177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02597" y="1448498"/>
            <a:ext cx="7315200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with regard to primates, note one major recent change </a:t>
            </a:r>
            <a:r>
              <a:rPr lang="en-US" sz="3200" b="1" i="1" dirty="0" smtClean="0">
                <a:solidFill>
                  <a:srgbClr val="000000"/>
                </a:solidFill>
              </a:rPr>
              <a:t>. . .</a:t>
            </a:r>
            <a:endParaRPr lang="en-US" sz="3200" b="1" dirty="0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334001" y="3092449"/>
            <a:ext cx="1182914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9" y="129177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5334001" y="3092449"/>
            <a:ext cx="1182914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2597" y="4425692"/>
            <a:ext cx="7315200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“hominins” is now generally used rather than “hominids”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02597" y="1448498"/>
            <a:ext cx="7315200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ADDE1"/>
                </a:solidFill>
              </a:rPr>
              <a:t>with regard to primates, note one major recent change </a:t>
            </a:r>
            <a:r>
              <a:rPr lang="en-US" sz="3200" b="1" i="1" dirty="0" smtClean="0">
                <a:solidFill>
                  <a:srgbClr val="BADDE1"/>
                </a:solidFill>
              </a:rPr>
              <a:t>. . .</a:t>
            </a:r>
            <a:endParaRPr lang="en-US" sz="3200" b="1" dirty="0" smtClean="0">
              <a:solidFill>
                <a:srgbClr val="BADDE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9" y="129177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5334001" y="3092449"/>
            <a:ext cx="1182914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2597" y="4425692"/>
            <a:ext cx="7315200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ADDE1"/>
                </a:solidFill>
              </a:rPr>
              <a:t>“hominins” is now generally used rather than “hominids”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07133" y="535034"/>
            <a:ext cx="7315200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this reflects a relatively recent change in the classification of the Great Apes and prehistoric forms like “Lucy”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225" y="3821113"/>
            <a:ext cx="7518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3600" b="1" kern="0" dirty="0" smtClean="0">
                <a:solidFill>
                  <a:srgbClr val="000000"/>
                </a:solidFill>
                <a:latin typeface="Arial" charset="0"/>
              </a:rPr>
              <a:t>ther </a:t>
            </a:r>
            <a:r>
              <a:rPr lang="en-US" sz="3600" b="1" kern="0" dirty="0">
                <a:solidFill>
                  <a:srgbClr val="000000"/>
                </a:solidFill>
                <a:latin typeface="Arial" charset="0"/>
              </a:rPr>
              <a:t>important terms include . . .</a:t>
            </a:r>
            <a:endParaRPr lang="en-US" sz="3600" b="1" i="1" kern="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25" y="2576513"/>
            <a:ext cx="7358063" cy="32924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b="1" smtClean="0"/>
              <a:t>judging other cultures by the standards of one’s own culture rather than by the standards of that particular culture</a:t>
            </a:r>
            <a:endParaRPr lang="en-US" b="1" i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015291"/>
            <a:ext cx="6502400" cy="354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 . . . and one or more of these term clarifications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might prove interesting, and even helpful with your class project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judging other cultures by the standards of one’s own culture rather than by the standards of that particular culture</a:t>
            </a:r>
            <a:endParaRPr lang="en-US" b="1" i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0791" y="1223689"/>
            <a:ext cx="6502400" cy="12872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two fundamental concepts in anthropology are 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335228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spcBef>
                <a:spcPct val="20000"/>
              </a:spcBef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is the mindset of judging other cultures by the standards of one’s own culture rather than by the standards of that particular culture</a:t>
            </a:r>
            <a:endParaRPr lang="en-US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39"/>
            <a:ext cx="7315200" cy="381027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refers to the perspective that each culture must be understood in terms of the values and ideas of that culture and should not be judged by the standards of another </a:t>
            </a:r>
            <a:endParaRPr lang="en-US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 dirty="0">
                <a:solidFill>
                  <a:srgbClr val="BADDE1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0790" y="181425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the term as originally proposed came to be referred to as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981325"/>
            <a:ext cx="7329487" cy="2677656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the perspective that says a person from one culture should not question the rightness or wrongness of behavior or ideas in other cultures because that would be ethnocentric</a:t>
            </a:r>
            <a:endParaRPr lang="en-US" b="1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642" y="2895155"/>
            <a:ext cx="7402044" cy="328705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was quickly criticized as unacceptable as, taken literally, [absolute] cultural relativism suggested we should accept </a:t>
            </a:r>
            <a:r>
              <a:rPr lang="en-US" b="1" i="1" dirty="0" smtClean="0"/>
              <a:t>anything</a:t>
            </a:r>
            <a:r>
              <a:rPr lang="en-US" b="1" dirty="0" smtClean="0"/>
              <a:t> and everything that was thought to be OK by the people under consideration</a:t>
            </a:r>
            <a:endParaRPr lang="en-US" b="1" i="1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643881"/>
            <a:ext cx="7329487" cy="389029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critics quickly pointed to Hitler and the World War II Holocaust</a:t>
            </a:r>
            <a:r>
              <a:rPr lang="en-US" b="1" i="1" dirty="0" smtClean="0"/>
              <a:t> </a:t>
            </a:r>
            <a:r>
              <a:rPr lang="en-US" b="1" dirty="0" smtClean="0"/>
              <a:t>and (rightfully) said that no one should accept behaviors that resulted in The [WW II] Holocaust; that such behavior was unacceptable under any circumstances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812611"/>
            <a:ext cx="7329487" cy="320087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and the critics added enough other examples so that the original concept of cultural relativism was modified and resulted in today’s concept of </a:t>
            </a:r>
          </a:p>
          <a:p>
            <a:pPr lvl="1" algn="ctr" eaLnBrk="1" hangingPunct="1">
              <a:lnSpc>
                <a:spcPct val="120000"/>
              </a:lnSpc>
              <a:buNone/>
            </a:pPr>
            <a:r>
              <a:rPr lang="en-US" sz="4000" b="1" dirty="0" smtClean="0"/>
              <a:t>critical cultural relativism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7782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b="1" dirty="0" smtClean="0"/>
              <a:t>offers an alternative view that poses questions about cultural practices and ideas in terms of who accepts them and why, and who they might be harming or helping</a:t>
            </a:r>
            <a:endParaRPr lang="en-US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313"/>
            <a:ext cx="7315200" cy="64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717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2"/>
            <a:ext cx="7343775" cy="403802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answered many of the early critics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endParaRPr lang="en-US" sz="16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b</a:t>
            </a:r>
            <a:r>
              <a:rPr lang="en-US" sz="2800" b="1" dirty="0" smtClean="0"/>
              <a:t>ut—even accepting the modified concept—it is oftentimes not easy to figure out what “. . . in terms of who accepts them and why, and who they might be harming or helping” means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6440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l</a:t>
            </a:r>
            <a:r>
              <a:rPr lang="en-US" sz="2800" b="1" dirty="0" smtClean="0"/>
              <a:t>et’s look at a few examples of where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“it is oftentimes not easy to figure out what ‘. . . in terms of who accepts them and why, and who they might be harming or helping’ means” . . .</a:t>
            </a:r>
            <a:endParaRPr lang="en-US" sz="4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6"/>
            <a:ext cx="7300912" cy="3207032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d</a:t>
            </a:r>
            <a:r>
              <a:rPr lang="en-US" sz="3200" b="1" dirty="0" smtClean="0">
                <a:solidFill>
                  <a:srgbClr val="000000"/>
                </a:solidFill>
              </a:rPr>
              <a:t>octor </a:t>
            </a:r>
            <a:r>
              <a:rPr lang="en-US" sz="3200" b="1" dirty="0">
                <a:solidFill>
                  <a:srgbClr val="000000"/>
                </a:solidFill>
              </a:rPr>
              <a:t>a</a:t>
            </a:r>
            <a:r>
              <a:rPr lang="en-US" sz="3200" b="1" dirty="0" smtClean="0">
                <a:solidFill>
                  <a:srgbClr val="000000"/>
                </a:solidFill>
              </a:rPr>
              <a:t>ssisted </a:t>
            </a:r>
            <a:r>
              <a:rPr lang="en-US" sz="3200" b="1" dirty="0">
                <a:solidFill>
                  <a:srgbClr val="000000"/>
                </a:solidFill>
              </a:rPr>
              <a:t>s</a:t>
            </a:r>
            <a:r>
              <a:rPr lang="en-US" sz="3200" b="1" dirty="0" smtClean="0">
                <a:solidFill>
                  <a:srgbClr val="000000"/>
                </a:solidFill>
              </a:rPr>
              <a:t>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400" b="1" kern="0" dirty="0">
                <a:latin typeface="+mn-lt"/>
              </a:rPr>
              <a:t>h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ow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about?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70893" y="6093992"/>
            <a:ext cx="138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14 APRIL2016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34" y="217710"/>
            <a:ext cx="581792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316160" y="6547075"/>
            <a:ext cx="5116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Source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8" y="859971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61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48362" y="6547075"/>
            <a:ext cx="82541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https://www.nytimes.com/2016/04/15/world/americas/canadian-prime-minister-seeks-to-legalize-physician-assistedsuicide.html?emc=edit_na_20160414&amp;nlid=60046204&amp;ref=cta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425"/>
            <a:ext cx="88392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5" y="1084716"/>
            <a:ext cx="1905000" cy="27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0893" y="6093992"/>
            <a:ext cx="138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14 APRIL2016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2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6" y="434079"/>
            <a:ext cx="59086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35103" y="6547075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http://www.bbc.com/news/world-us-canada-34451379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41956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0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54543" y="6547075"/>
            <a:ext cx="3797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http://www.mprnews.org/story/2016/01/29/minnesota-right-to-die-bill-forums-set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534306"/>
            <a:ext cx="7239688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1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4731649"/>
            <a:ext cx="6686447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n many places doctor assisted suicide is legal, </a:t>
            </a:r>
            <a:r>
              <a:rPr lang="en-US" sz="2400" b="1" kern="0" dirty="0" smtClean="0">
                <a:solidFill>
                  <a:srgbClr val="000000"/>
                </a:solidFill>
              </a:rPr>
              <a:t>perfectly acceptable to many if not most, of the members of a culture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4731651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 that OK?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322187" y="6401935"/>
            <a:ext cx="2475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\ http://en.wikipedia.org/wiki/Voluntary_euthanasia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286" y="2730475"/>
            <a:ext cx="6686447" cy="1938992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p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eople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living in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the states of Oregon and Washington, and the countries of Belgium, Luxembourg, The Netherlands and Switzerland think so </a:t>
            </a:r>
            <a:r>
              <a:rPr kumimoji="0" lang="en-US" sz="1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(for e.g.)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6102" y="4669961"/>
            <a:ext cx="3336414" cy="947068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99123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</a:rPr>
              <a:t>his is the same chart as in the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“Main Characteristics of Anthropology”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material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23837"/>
            <a:ext cx="723151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74587" y="6630535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http://www.bbc.com/news/health-34208624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82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597"/>
            <a:ext cx="9144000" cy="605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265340"/>
            <a:ext cx="3028950" cy="666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725" y="4347420"/>
            <a:ext cx="2054289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18 January 2019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0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ow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41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97" y="222251"/>
            <a:ext cx="5669280" cy="64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90699" y="1351488"/>
            <a:ext cx="171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Sat 22 Sep 2018</a:t>
            </a:r>
          </a:p>
        </p:txBody>
      </p:sp>
    </p:spTree>
    <p:extLst>
      <p:ext uri="{BB962C8B-B14F-4D97-AF65-F5344CB8AC3E}">
        <p14:creationId xmlns:p14="http://schemas.microsoft.com/office/powerpoint/2010/main" val="3788153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485729" y="6391518"/>
            <a:ext cx="41729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www.examiner.com/a-1567034~Father_renews_call_to_dismiss_homicide_charge.html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0193" y="455613"/>
            <a:ext cx="6792668" cy="5715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4774" y="2120892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this is in Wisconsin, not Minnesota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87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019530" y="6391518"/>
            <a:ext cx="31165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www.wuwm.com/programs/news/view_news.php?articleid=2242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79" y="938240"/>
            <a:ext cx="7589837" cy="5210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38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2813078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 smtClean="0">
                <a:solidFill>
                  <a:srgbClr val="000000"/>
                </a:solidFill>
              </a:rPr>
              <a:t>polygyny</a:t>
            </a:r>
            <a:r>
              <a:rPr lang="en-US" sz="3200" b="1" dirty="0" smtClean="0">
                <a:solidFill>
                  <a:srgbClr val="000000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44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8667" y="6304622"/>
            <a:ext cx="30389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lvl="1" indent="-398463" algn="ctr">
              <a:lnSpc>
                <a:spcPct val="120000"/>
              </a:lnSpc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26 July 2017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671513"/>
            <a:ext cx="69437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5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1" y="339282"/>
            <a:ext cx="601013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98541" y="6294654"/>
            <a:ext cx="30389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lvl="1" indent="-398463" algn="ctr">
              <a:lnSpc>
                <a:spcPct val="120000"/>
              </a:lnSpc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25 July 2017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27718" y="6547544"/>
            <a:ext cx="53254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4"/>
              </a:rPr>
              <a:t>http://www.bbc.com/news/world-us-canada-40709250?ocid=global_bbccom_email_25072017_top+news+stories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2127718" y="6547544"/>
            <a:ext cx="48798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https://www.yahoo.com/digest/20160120/trial-begins-polygamous-towns-discrimination-case-01399592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488958"/>
            <a:ext cx="737363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6" y="206385"/>
            <a:ext cx="1905000" cy="361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8541" y="6294654"/>
            <a:ext cx="3038953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lvl="1" indent="-398463" algn="ctr">
              <a:lnSpc>
                <a:spcPct val="120000"/>
              </a:lnSpc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 January 2016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70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80346" y="4536422"/>
            <a:ext cx="3542852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difficult terms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252261" y="4630309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80549" y="2938934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514600" y="6516688"/>
            <a:ext cx="404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www.duluthnewstribune.com/articles/index.cfm?id=68557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914400" y="1082675"/>
            <a:ext cx="793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Grandma's Marathon: Remembering a fallen champion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838200" y="167640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Kevin Pates</a:t>
            </a:r>
            <a:r>
              <a:rPr lang="en-US" sz="1000" dirty="0">
                <a:solidFill>
                  <a:srgbClr val="000000"/>
                </a:solidFill>
                <a:latin typeface="Verdana" pitchFamily="34" charset="0"/>
              </a:rPr>
              <a:t> Duluth News Tribune</a:t>
            </a:r>
            <a:br>
              <a:rPr lang="en-US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 pitchFamily="34" charset="0"/>
              </a:rPr>
              <a:t>Published Sunday, June 15, 2008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838200" y="2357438"/>
            <a:ext cx="5638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There will be a moment of silence before the start of Saturday’s 32nd Grandma’s Marathon.</a:t>
            </a:r>
          </a:p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Standing on North Shore Drive, just south of Two Harbors, Stephen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Muturi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will gather his thoughts and emotions before the day’s task of running 26.2 miles.</a:t>
            </a:r>
          </a:p>
          <a:p>
            <a:endParaRPr lang="en-US" dirty="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He’ll remember close friend and countryman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Wesly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Ngetich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, last year’s champion, who was killed Jan. 21 at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Emarti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village in Kenya’s Trans Mara district.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Ngetich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was caught in the middle of an incident that turned violent. He was 31 and had two wives and three children, ages 8, 6 and 1.  “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Wesly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was a peacemaker. . . .”</a:t>
            </a:r>
          </a:p>
        </p:txBody>
      </p:sp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562100"/>
            <a:ext cx="2133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838200" y="5395913"/>
            <a:ext cx="5486400" cy="990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67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33978" y="6402404"/>
            <a:ext cx="22589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http://news.bbc.co.uk/2/hi/africa/8485730.stm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 flipV="1">
            <a:off x="2061029" y="4978406"/>
            <a:ext cx="4020457" cy="798285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1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does the White House 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hadle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official protocol at a state dinner when the President / Prime Minister of the other country has three or more wives?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3" y="522515"/>
            <a:ext cx="8808564" cy="59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6115" y="1538514"/>
            <a:ext cx="3889829" cy="624114"/>
          </a:xfrm>
          <a:custGeom>
            <a:avLst/>
            <a:gdLst>
              <a:gd name="connsiteX0" fmla="*/ 1785258 w 3889829"/>
              <a:gd name="connsiteY0" fmla="*/ 508000 h 624114"/>
              <a:gd name="connsiteX1" fmla="*/ 1524000 w 3889829"/>
              <a:gd name="connsiteY1" fmla="*/ 478971 h 624114"/>
              <a:gd name="connsiteX2" fmla="*/ 1320800 w 3889829"/>
              <a:gd name="connsiteY2" fmla="*/ 493486 h 624114"/>
              <a:gd name="connsiteX3" fmla="*/ 1277258 w 3889829"/>
              <a:gd name="connsiteY3" fmla="*/ 508000 h 624114"/>
              <a:gd name="connsiteX4" fmla="*/ 1045029 w 3889829"/>
              <a:gd name="connsiteY4" fmla="*/ 537029 h 624114"/>
              <a:gd name="connsiteX5" fmla="*/ 174172 w 3889829"/>
              <a:gd name="connsiteY5" fmla="*/ 508000 h 624114"/>
              <a:gd name="connsiteX6" fmla="*/ 130629 w 3889829"/>
              <a:gd name="connsiteY6" fmla="*/ 493486 h 624114"/>
              <a:gd name="connsiteX7" fmla="*/ 72572 w 3889829"/>
              <a:gd name="connsiteY7" fmla="*/ 478971 h 624114"/>
              <a:gd name="connsiteX8" fmla="*/ 29029 w 3889829"/>
              <a:gd name="connsiteY8" fmla="*/ 435429 h 624114"/>
              <a:gd name="connsiteX9" fmla="*/ 0 w 3889829"/>
              <a:gd name="connsiteY9" fmla="*/ 348343 h 624114"/>
              <a:gd name="connsiteX10" fmla="*/ 14515 w 3889829"/>
              <a:gd name="connsiteY10" fmla="*/ 290286 h 624114"/>
              <a:gd name="connsiteX11" fmla="*/ 87086 w 3889829"/>
              <a:gd name="connsiteY11" fmla="*/ 203200 h 624114"/>
              <a:gd name="connsiteX12" fmla="*/ 174172 w 3889829"/>
              <a:gd name="connsiteY12" fmla="*/ 174171 h 624114"/>
              <a:gd name="connsiteX13" fmla="*/ 217715 w 3889829"/>
              <a:gd name="connsiteY13" fmla="*/ 159657 h 624114"/>
              <a:gd name="connsiteX14" fmla="*/ 261258 w 3889829"/>
              <a:gd name="connsiteY14" fmla="*/ 145143 h 624114"/>
              <a:gd name="connsiteX15" fmla="*/ 319315 w 3889829"/>
              <a:gd name="connsiteY15" fmla="*/ 130629 h 624114"/>
              <a:gd name="connsiteX16" fmla="*/ 493486 w 3889829"/>
              <a:gd name="connsiteY16" fmla="*/ 101600 h 624114"/>
              <a:gd name="connsiteX17" fmla="*/ 624115 w 3889829"/>
              <a:gd name="connsiteY17" fmla="*/ 72571 h 624114"/>
              <a:gd name="connsiteX18" fmla="*/ 667658 w 3889829"/>
              <a:gd name="connsiteY18" fmla="*/ 58057 h 624114"/>
              <a:gd name="connsiteX19" fmla="*/ 798286 w 3889829"/>
              <a:gd name="connsiteY19" fmla="*/ 43543 h 624114"/>
              <a:gd name="connsiteX20" fmla="*/ 885372 w 3889829"/>
              <a:gd name="connsiteY20" fmla="*/ 29029 h 624114"/>
              <a:gd name="connsiteX21" fmla="*/ 1045029 w 3889829"/>
              <a:gd name="connsiteY21" fmla="*/ 14514 h 624114"/>
              <a:gd name="connsiteX22" fmla="*/ 1175658 w 3889829"/>
              <a:gd name="connsiteY22" fmla="*/ 0 h 624114"/>
              <a:gd name="connsiteX23" fmla="*/ 2002972 w 3889829"/>
              <a:gd name="connsiteY23" fmla="*/ 14514 h 624114"/>
              <a:gd name="connsiteX24" fmla="*/ 2090058 w 3889829"/>
              <a:gd name="connsiteY24" fmla="*/ 29029 h 624114"/>
              <a:gd name="connsiteX25" fmla="*/ 2351315 w 3889829"/>
              <a:gd name="connsiteY25" fmla="*/ 43543 h 624114"/>
              <a:gd name="connsiteX26" fmla="*/ 2656115 w 3889829"/>
              <a:gd name="connsiteY26" fmla="*/ 58057 h 624114"/>
              <a:gd name="connsiteX27" fmla="*/ 3106058 w 3889829"/>
              <a:gd name="connsiteY27" fmla="*/ 87086 h 624114"/>
              <a:gd name="connsiteX28" fmla="*/ 3207658 w 3889829"/>
              <a:gd name="connsiteY28" fmla="*/ 101600 h 624114"/>
              <a:gd name="connsiteX29" fmla="*/ 3265715 w 3889829"/>
              <a:gd name="connsiteY29" fmla="*/ 116114 h 624114"/>
              <a:gd name="connsiteX30" fmla="*/ 3672115 w 3889829"/>
              <a:gd name="connsiteY30" fmla="*/ 174171 h 624114"/>
              <a:gd name="connsiteX31" fmla="*/ 3759200 w 3889829"/>
              <a:gd name="connsiteY31" fmla="*/ 217714 h 624114"/>
              <a:gd name="connsiteX32" fmla="*/ 3802743 w 3889829"/>
              <a:gd name="connsiteY32" fmla="*/ 232229 h 624114"/>
              <a:gd name="connsiteX33" fmla="*/ 3846286 w 3889829"/>
              <a:gd name="connsiteY33" fmla="*/ 275771 h 624114"/>
              <a:gd name="connsiteX34" fmla="*/ 3889829 w 3889829"/>
              <a:gd name="connsiteY34" fmla="*/ 435429 h 624114"/>
              <a:gd name="connsiteX35" fmla="*/ 3875315 w 3889829"/>
              <a:gd name="connsiteY35" fmla="*/ 508000 h 624114"/>
              <a:gd name="connsiteX36" fmla="*/ 3744686 w 3889829"/>
              <a:gd name="connsiteY36" fmla="*/ 580571 h 624114"/>
              <a:gd name="connsiteX37" fmla="*/ 3396343 w 3889829"/>
              <a:gd name="connsiteY37" fmla="*/ 624114 h 624114"/>
              <a:gd name="connsiteX38" fmla="*/ 2946400 w 3889829"/>
              <a:gd name="connsiteY38" fmla="*/ 609600 h 624114"/>
              <a:gd name="connsiteX39" fmla="*/ 2786743 w 3889829"/>
              <a:gd name="connsiteY39" fmla="*/ 595086 h 624114"/>
              <a:gd name="connsiteX40" fmla="*/ 2554515 w 3889829"/>
              <a:gd name="connsiteY40" fmla="*/ 566057 h 624114"/>
              <a:gd name="connsiteX41" fmla="*/ 2235200 w 3889829"/>
              <a:gd name="connsiteY41" fmla="*/ 551543 h 624114"/>
              <a:gd name="connsiteX42" fmla="*/ 2177143 w 3889829"/>
              <a:gd name="connsiteY42" fmla="*/ 537029 h 624114"/>
              <a:gd name="connsiteX43" fmla="*/ 1785258 w 3889829"/>
              <a:gd name="connsiteY43" fmla="*/ 508000 h 624114"/>
              <a:gd name="connsiteX44" fmla="*/ 1712686 w 3889829"/>
              <a:gd name="connsiteY44" fmla="*/ 493486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89829" h="624114">
                <a:moveTo>
                  <a:pt x="1785258" y="508000"/>
                </a:moveTo>
                <a:cubicBezTo>
                  <a:pt x="1682913" y="487532"/>
                  <a:pt x="1655245" y="478971"/>
                  <a:pt x="1524000" y="478971"/>
                </a:cubicBezTo>
                <a:cubicBezTo>
                  <a:pt x="1456094" y="478971"/>
                  <a:pt x="1388533" y="488648"/>
                  <a:pt x="1320800" y="493486"/>
                </a:cubicBezTo>
                <a:cubicBezTo>
                  <a:pt x="1306286" y="498324"/>
                  <a:pt x="1292260" y="505000"/>
                  <a:pt x="1277258" y="508000"/>
                </a:cubicBezTo>
                <a:cubicBezTo>
                  <a:pt x="1225491" y="518353"/>
                  <a:pt x="1090300" y="531999"/>
                  <a:pt x="1045029" y="537029"/>
                </a:cubicBezTo>
                <a:cubicBezTo>
                  <a:pt x="754743" y="527353"/>
                  <a:pt x="449715" y="599845"/>
                  <a:pt x="174172" y="508000"/>
                </a:cubicBezTo>
                <a:cubicBezTo>
                  <a:pt x="159658" y="503162"/>
                  <a:pt x="145340" y="497689"/>
                  <a:pt x="130629" y="493486"/>
                </a:cubicBezTo>
                <a:cubicBezTo>
                  <a:pt x="111449" y="488006"/>
                  <a:pt x="91924" y="483809"/>
                  <a:pt x="72572" y="478971"/>
                </a:cubicBezTo>
                <a:cubicBezTo>
                  <a:pt x="58058" y="464457"/>
                  <a:pt x="38997" y="453372"/>
                  <a:pt x="29029" y="435429"/>
                </a:cubicBezTo>
                <a:cubicBezTo>
                  <a:pt x="14169" y="408681"/>
                  <a:pt x="0" y="348343"/>
                  <a:pt x="0" y="348343"/>
                </a:cubicBezTo>
                <a:cubicBezTo>
                  <a:pt x="4838" y="328991"/>
                  <a:pt x="6657" y="308621"/>
                  <a:pt x="14515" y="290286"/>
                </a:cubicBezTo>
                <a:cubicBezTo>
                  <a:pt x="24114" y="267888"/>
                  <a:pt x="67468" y="214099"/>
                  <a:pt x="87086" y="203200"/>
                </a:cubicBezTo>
                <a:cubicBezTo>
                  <a:pt x="113834" y="188340"/>
                  <a:pt x="145143" y="183847"/>
                  <a:pt x="174172" y="174171"/>
                </a:cubicBezTo>
                <a:lnTo>
                  <a:pt x="217715" y="159657"/>
                </a:lnTo>
                <a:cubicBezTo>
                  <a:pt x="232229" y="154819"/>
                  <a:pt x="246415" y="148854"/>
                  <a:pt x="261258" y="145143"/>
                </a:cubicBezTo>
                <a:cubicBezTo>
                  <a:pt x="280610" y="140305"/>
                  <a:pt x="299842" y="134956"/>
                  <a:pt x="319315" y="130629"/>
                </a:cubicBezTo>
                <a:cubicBezTo>
                  <a:pt x="395731" y="113647"/>
                  <a:pt x="408653" y="113719"/>
                  <a:pt x="493486" y="101600"/>
                </a:cubicBezTo>
                <a:cubicBezTo>
                  <a:pt x="591508" y="68927"/>
                  <a:pt x="470849" y="106630"/>
                  <a:pt x="624115" y="72571"/>
                </a:cubicBezTo>
                <a:cubicBezTo>
                  <a:pt x="639050" y="69252"/>
                  <a:pt x="652567" y="60572"/>
                  <a:pt x="667658" y="58057"/>
                </a:cubicBezTo>
                <a:cubicBezTo>
                  <a:pt x="710873" y="50855"/>
                  <a:pt x="754860" y="49333"/>
                  <a:pt x="798286" y="43543"/>
                </a:cubicBezTo>
                <a:cubicBezTo>
                  <a:pt x="827457" y="39654"/>
                  <a:pt x="856145" y="32468"/>
                  <a:pt x="885372" y="29029"/>
                </a:cubicBezTo>
                <a:cubicBezTo>
                  <a:pt x="938444" y="22785"/>
                  <a:pt x="991856" y="19831"/>
                  <a:pt x="1045029" y="14514"/>
                </a:cubicBezTo>
                <a:cubicBezTo>
                  <a:pt x="1088623" y="10155"/>
                  <a:pt x="1132115" y="4838"/>
                  <a:pt x="1175658" y="0"/>
                </a:cubicBezTo>
                <a:lnTo>
                  <a:pt x="2002972" y="14514"/>
                </a:lnTo>
                <a:cubicBezTo>
                  <a:pt x="2032386" y="15448"/>
                  <a:pt x="2060731" y="26585"/>
                  <a:pt x="2090058" y="29029"/>
                </a:cubicBezTo>
                <a:cubicBezTo>
                  <a:pt x="2176977" y="36272"/>
                  <a:pt x="2264210" y="39076"/>
                  <a:pt x="2351315" y="43543"/>
                </a:cubicBezTo>
                <a:lnTo>
                  <a:pt x="2656115" y="58057"/>
                </a:lnTo>
                <a:lnTo>
                  <a:pt x="3106058" y="87086"/>
                </a:lnTo>
                <a:cubicBezTo>
                  <a:pt x="3139925" y="91924"/>
                  <a:pt x="3173999" y="95480"/>
                  <a:pt x="3207658" y="101600"/>
                </a:cubicBezTo>
                <a:cubicBezTo>
                  <a:pt x="3227284" y="105168"/>
                  <a:pt x="3245950" y="113419"/>
                  <a:pt x="3265715" y="116114"/>
                </a:cubicBezTo>
                <a:cubicBezTo>
                  <a:pt x="3399508" y="134359"/>
                  <a:pt x="3540649" y="136609"/>
                  <a:pt x="3672115" y="174171"/>
                </a:cubicBezTo>
                <a:cubicBezTo>
                  <a:pt x="3757236" y="198492"/>
                  <a:pt x="3674391" y="175309"/>
                  <a:pt x="3759200" y="217714"/>
                </a:cubicBezTo>
                <a:cubicBezTo>
                  <a:pt x="3772884" y="224556"/>
                  <a:pt x="3788229" y="227391"/>
                  <a:pt x="3802743" y="232229"/>
                </a:cubicBezTo>
                <a:cubicBezTo>
                  <a:pt x="3817257" y="246743"/>
                  <a:pt x="3834355" y="259068"/>
                  <a:pt x="3846286" y="275771"/>
                </a:cubicBezTo>
                <a:cubicBezTo>
                  <a:pt x="3885865" y="331181"/>
                  <a:pt x="3879765" y="364976"/>
                  <a:pt x="3889829" y="435429"/>
                </a:cubicBezTo>
                <a:cubicBezTo>
                  <a:pt x="3884991" y="459619"/>
                  <a:pt x="3886347" y="485935"/>
                  <a:pt x="3875315" y="508000"/>
                </a:cubicBezTo>
                <a:cubicBezTo>
                  <a:pt x="3850784" y="557061"/>
                  <a:pt x="3790649" y="569080"/>
                  <a:pt x="3744686" y="580571"/>
                </a:cubicBezTo>
                <a:cubicBezTo>
                  <a:pt x="3553327" y="628412"/>
                  <a:pt x="3668390" y="607111"/>
                  <a:pt x="3396343" y="624114"/>
                </a:cubicBezTo>
                <a:lnTo>
                  <a:pt x="2946400" y="609600"/>
                </a:lnTo>
                <a:cubicBezTo>
                  <a:pt x="2893022" y="607058"/>
                  <a:pt x="2839855" y="600987"/>
                  <a:pt x="2786743" y="595086"/>
                </a:cubicBezTo>
                <a:cubicBezTo>
                  <a:pt x="2671537" y="582285"/>
                  <a:pt x="2681028" y="574219"/>
                  <a:pt x="2554515" y="566057"/>
                </a:cubicBezTo>
                <a:cubicBezTo>
                  <a:pt x="2448188" y="559197"/>
                  <a:pt x="2341638" y="556381"/>
                  <a:pt x="2235200" y="551543"/>
                </a:cubicBezTo>
                <a:cubicBezTo>
                  <a:pt x="2215848" y="546705"/>
                  <a:pt x="2196819" y="540308"/>
                  <a:pt x="2177143" y="537029"/>
                </a:cubicBezTo>
                <a:cubicBezTo>
                  <a:pt x="2045480" y="515085"/>
                  <a:pt x="1921119" y="515150"/>
                  <a:pt x="1785258" y="508000"/>
                </a:cubicBezTo>
                <a:cubicBezTo>
                  <a:pt x="1732535" y="490426"/>
                  <a:pt x="1757014" y="493486"/>
                  <a:pt x="1712686" y="493486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80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does the White House handle official protocol at a state dinner when the President / Prime Minister of the other country has three or more wives?</a:t>
            </a:r>
          </a:p>
          <a:p>
            <a:pPr marL="0" lvl="1" algn="ctr"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</a:rPr>
              <a:t>(at the same time, not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</a:rPr>
              <a:t>successively  with the President of the U.S.A</a:t>
            </a:r>
            <a:r>
              <a:rPr lang="en-US" sz="3200" kern="0" dirty="0">
                <a:solidFill>
                  <a:srgbClr val="000000"/>
                </a:solidFill>
                <a:latin typeface="Arial"/>
              </a:rPr>
              <a:t>.)</a:t>
            </a:r>
            <a:endParaRPr lang="en-US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6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hef-1.bbci.co.uk/news/624/media/images/74311000/jpg/_74311605_zo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" y="1132116"/>
            <a:ext cx="8179607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893" y="5892799"/>
            <a:ext cx="7315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hlinkClick r:id="rId3"/>
              </a:rPr>
              <a:t>President </a:t>
            </a:r>
            <a:r>
              <a:rPr lang="en-US" dirty="0" err="1" smtClean="0">
                <a:solidFill>
                  <a:srgbClr val="000000"/>
                </a:solidFill>
                <a:hlinkClick r:id="rId3"/>
              </a:rPr>
              <a:t>Zuma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attended a banquet at Buckingham Palace in 2010 with one of his wives, </a:t>
            </a:r>
            <a:r>
              <a:rPr lang="en-US" dirty="0" err="1">
                <a:solidFill>
                  <a:srgbClr val="000000"/>
                </a:solidFill>
                <a:hlinkClick r:id="rId3"/>
              </a:rPr>
              <a:t>Tobeka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000000"/>
                </a:solidFill>
                <a:hlinkClick r:id="rId3"/>
              </a:rPr>
              <a:t>Madiba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linkClick r:id="rId3"/>
              </a:rPr>
              <a:t>Zuma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800" dirty="0" err="1" smtClean="0">
                <a:solidFill>
                  <a:srgbClr val="000000"/>
                </a:solidFill>
              </a:rPr>
              <a:t>BBCNews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24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9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49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6007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58" y="173721"/>
            <a:ext cx="5943600" cy="64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4" y="1338928"/>
            <a:ext cx="12700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8658" y="1546146"/>
            <a:ext cx="219803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14 December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94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4044" y="2635708"/>
            <a:ext cx="4191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580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724400" y="742950"/>
            <a:ext cx="3276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In 1839 Charles Darwin married his  first cousin, Emma Wedgwood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4586514"/>
            <a:ext cx="731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Daughter of the younger Josiah Wedgwood, son of the Josiah Wedgwood who founded the pottery works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Darwin's mother Susannah was the sister of his wife’s father</a:t>
            </a:r>
          </a:p>
        </p:txBody>
      </p:sp>
      <p:pic>
        <p:nvPicPr>
          <p:cNvPr id="16388" name="Picture 4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3241568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421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8"/>
            <a:ext cx="6778625" cy="230028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</a:t>
            </a:r>
            <a:r>
              <a:rPr lang="en-US" sz="4000" b="1" dirty="0" smtClean="0">
                <a:solidFill>
                  <a:srgbClr val="FF0000"/>
                </a:solidFill>
              </a:rPr>
              <a:t>graphy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0" eaLnBrk="1" hangingPunct="1">
              <a:lnSpc>
                <a:spcPct val="110000"/>
              </a:lnSpc>
            </a:pPr>
            <a:r>
              <a:rPr lang="en-US" b="1" dirty="0" smtClean="0"/>
              <a:t> scientific </a:t>
            </a:r>
            <a:r>
              <a:rPr lang="en-US" b="1" i="1" dirty="0" smtClean="0"/>
              <a:t>description</a:t>
            </a:r>
            <a:r>
              <a:rPr lang="en-US" b="1" dirty="0" smtClean="0"/>
              <a:t> of cultures</a:t>
            </a:r>
          </a:p>
          <a:p>
            <a:pPr marL="457200" lvl="1" indent="0" eaLnBrk="1" hangingPunct="1">
              <a:lnSpc>
                <a:spcPct val="110000"/>
              </a:lnSpc>
              <a:buFontTx/>
              <a:buNone/>
            </a:pPr>
            <a:r>
              <a:rPr lang="en-US" b="1" dirty="0" smtClean="0"/>
              <a:t> 	  </a:t>
            </a:r>
            <a:r>
              <a:rPr lang="en-US" sz="2000" b="1" dirty="0" smtClean="0"/>
              <a:t>(“a portrait of a people”)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dgar_allan_po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839" y="987425"/>
            <a:ext cx="4638675" cy="3127375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4307789"/>
            <a:ext cx="731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In 1835 Edgar Allan Poe married his widowed aunt’s daughter, Virginia Eliza </a:t>
            </a:r>
            <a:r>
              <a:rPr kumimoji="1" lang="en-US" sz="2800" b="1" dirty="0" err="1">
                <a:solidFill>
                  <a:srgbClr val="000000"/>
                </a:solidFill>
                <a:latin typeface="Verdana" pitchFamily="34" charset="0"/>
              </a:rPr>
              <a:t>Clemm</a:t>
            </a:r>
            <a:endParaRPr kumimoji="1"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lnSpc>
                <a:spcPct val="50000"/>
              </a:lnSpc>
            </a:pPr>
            <a:endParaRPr kumimoji="1"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buFontTx/>
              <a:buChar char="•"/>
            </a:pPr>
            <a:r>
              <a:rPr kumimoji="1" lang="en-US" sz="2400" dirty="0">
                <a:solidFill>
                  <a:srgbClr val="000000"/>
                </a:solidFill>
                <a:latin typeface="Verdana" pitchFamily="34" charset="0"/>
              </a:rPr>
              <a:t> Virginia was 13 years old</a:t>
            </a:r>
          </a:p>
        </p:txBody>
      </p:sp>
    </p:spTree>
    <p:extLst>
      <p:ext uri="{BB962C8B-B14F-4D97-AF65-F5344CB8AC3E}">
        <p14:creationId xmlns:p14="http://schemas.microsoft.com/office/powerpoint/2010/main" val="165039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85800" y="4648200"/>
            <a:ext cx="35687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Jesse James married his first cousin</a:t>
            </a:r>
          </a:p>
          <a:p>
            <a:pPr algn="ctr"/>
            <a:r>
              <a:rPr kumimoji="1" lang="en-US" sz="2000" b="1" dirty="0" err="1">
                <a:solidFill>
                  <a:srgbClr val="000000"/>
                </a:solidFill>
                <a:latin typeface="Verdana" pitchFamily="34" charset="0"/>
              </a:rPr>
              <a:t>Zerelda</a:t>
            </a:r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 "Zee" </a:t>
            </a:r>
            <a:r>
              <a:rPr kumimoji="1" lang="en-US" sz="2000" b="1" dirty="0" err="1">
                <a:solidFill>
                  <a:srgbClr val="000000"/>
                </a:solidFill>
                <a:latin typeface="Verdana" pitchFamily="34" charset="0"/>
              </a:rPr>
              <a:t>Mimms</a:t>
            </a:r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, named for his own mother</a:t>
            </a:r>
          </a:p>
          <a:p>
            <a:pPr algn="ctr">
              <a:lnSpc>
                <a:spcPct val="50000"/>
              </a:lnSpc>
            </a:pPr>
            <a:endParaRPr kumimoji="1"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076325"/>
            <a:ext cx="2486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5"/>
            <a:ext cx="36290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673600" y="4953000"/>
            <a:ext cx="342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Zerelda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"Zee" </a:t>
            </a: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Mimms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“cousin of Jesse James and commonly accepted by historians as his wife”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55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4400" y="5077491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In 1919 Einstein married</a:t>
            </a:r>
          </a:p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his second cousin, his second wife,  </a:t>
            </a:r>
          </a:p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Elsa </a:t>
            </a:r>
            <a:r>
              <a:rPr kumimoji="1" lang="en-US" sz="2400" b="1" dirty="0" err="1" smtClean="0">
                <a:solidFill>
                  <a:srgbClr val="FFFFFF"/>
                </a:solidFill>
                <a:latin typeface="Verdana" pitchFamily="34" charset="0"/>
              </a:rPr>
              <a:t>Lowenthal</a:t>
            </a:r>
            <a:endParaRPr kumimoji="1" lang="en-US" sz="2400" b="1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20483" name="Picture 3" descr="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0650"/>
            <a:ext cx="4953000" cy="460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5647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13050" y="6339114"/>
            <a:ext cx="3481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http://news.bbc.co.uk/2/hi/americas/6057004.stm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2971800" cy="3660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2585115"/>
            <a:ext cx="5105400" cy="37394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Johann Sebastian Bach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(1685-1750)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married his second cousin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Maria Barbara Bach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(1685-1750)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the daughter of Johann Michael Bach</a:t>
            </a:r>
          </a:p>
        </p:txBody>
      </p:sp>
    </p:spTree>
    <p:extLst>
      <p:ext uri="{BB962C8B-B14F-4D97-AF65-F5344CB8AC3E}">
        <p14:creationId xmlns:p14="http://schemas.microsoft.com/office/powerpoint/2010/main" val="3584504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2889915"/>
            <a:ext cx="6115050" cy="36933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Verdana" pitchFamily="34" charset="0"/>
              </a:rPr>
              <a:t>William and </a:t>
            </a:r>
            <a:r>
              <a:rPr lang="en-US" sz="3600" b="1" dirty="0" smtClean="0">
                <a:solidFill>
                  <a:srgbClr val="FF0000"/>
                </a:solidFill>
                <a:latin typeface="Verdana" pitchFamily="34" charset="0"/>
              </a:rPr>
              <a:t>Mary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FFFF"/>
                </a:solidFill>
                <a:latin typeface="Verdana" pitchFamily="34" charset="0"/>
              </a:rPr>
              <a:t>(English Monarchs William 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III and Mary </a:t>
            </a:r>
            <a:r>
              <a:rPr lang="en-US" b="1" dirty="0" smtClean="0">
                <a:solidFill>
                  <a:srgbClr val="FFFFFF"/>
                </a:solidFill>
                <a:latin typeface="Verdana" pitchFamily="34" charset="0"/>
              </a:rPr>
              <a:t>II)</a:t>
            </a:r>
            <a:endParaRPr lang="en-US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  <a:t>(Reigned 1689-1702/1694)</a:t>
            </a:r>
            <a:endParaRPr lang="en-US" sz="16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Verdana" pitchFamily="34" charset="0"/>
              </a:rPr>
              <a:t>w</a:t>
            </a:r>
            <a:r>
              <a:rPr lang="en-US" sz="3200" b="1" dirty="0" smtClean="0">
                <a:solidFill>
                  <a:srgbClr val="FF0000"/>
                </a:solidFill>
                <a:latin typeface="Verdana" pitchFamily="34" charset="0"/>
              </a:rPr>
              <a:t>ere first cousins</a:t>
            </a:r>
            <a:endParaRPr lang="en-US" sz="2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Mary was 15 when they married, 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William was 26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https://en.wikipedia.org/wiki/William_and_Mary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35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3042315"/>
            <a:ext cx="6115050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Verdana" pitchFamily="34" charset="0"/>
              </a:rPr>
              <a:t>College of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Verdana" pitchFamily="34" charset="0"/>
              </a:rPr>
              <a:t>William </a:t>
            </a:r>
            <a:r>
              <a:rPr lang="en-US" sz="3600" b="1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sz="3600" b="1" dirty="0" smtClean="0">
                <a:solidFill>
                  <a:srgbClr val="FFFFFF"/>
                </a:solidFill>
                <a:latin typeface="Verdana" pitchFamily="34" charset="0"/>
              </a:rPr>
              <a:t>Mary </a:t>
            </a:r>
            <a:r>
              <a:rPr lang="en-US" sz="3600" b="1" dirty="0">
                <a:solidFill>
                  <a:srgbClr val="FFFFFF"/>
                </a:solidFill>
                <a:latin typeface="Verdana" pitchFamily="34" charset="0"/>
              </a:rPr>
              <a:t>in  	Williamsburg, Virginia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" name="Picture 2" descr="College of W&amp;M s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72" y="1280190"/>
            <a:ext cx="1428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https://en.wikipedia.org/wiki/William_and_Mary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5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03410" y="6542310"/>
            <a:ext cx="2323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https://en.wikipedia.org/wiki/Thomas_Jefferson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" name="Picture 2" descr="Portrait of Thomas Jefferson by Rembrandt Pe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53751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www.firstladies.org/images/biographies/jefferson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1049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03338" y="3747165"/>
            <a:ext cx="5105400" cy="2677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Thomas Jefferson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(1743 -1826)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married his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third cousin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Martha </a:t>
            </a:r>
            <a:r>
              <a:rPr lang="en-US" sz="2800" b="1" dirty="0" err="1">
                <a:solidFill>
                  <a:srgbClr val="FFFFFF"/>
                </a:solidFill>
                <a:latin typeface="Verdana" pitchFamily="34" charset="0"/>
              </a:rPr>
              <a:t>Wayles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Skelton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(1748-1782)</a:t>
            </a:r>
          </a:p>
        </p:txBody>
      </p:sp>
    </p:spTree>
    <p:extLst>
      <p:ext uri="{BB962C8B-B14F-4D97-AF65-F5344CB8AC3E}">
        <p14:creationId xmlns:p14="http://schemas.microsoft.com/office/powerpoint/2010/main" val="3633553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anish - Jacob and Rachel at the Well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2914"/>
            <a:ext cx="9144000" cy="563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3086" y="4602598"/>
            <a:ext cx="6923314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Jacob married </a:t>
            </a:r>
            <a:r>
              <a:rPr lang="en-US" sz="2800" b="1" i="1" dirty="0" smtClean="0">
                <a:solidFill>
                  <a:srgbClr val="FFFFFF"/>
                </a:solidFill>
                <a:latin typeface="Verdana" pitchFamily="34" charset="0"/>
              </a:rPr>
              <a:t>two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 first cousins, Rachel and Leah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457" y="6551060"/>
            <a:ext cx="822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https://commons.wikimedia.org/wiki/Category:Paintings_of_Jacob_and_Rachel#/media/File:Spanish_-_Jacob_and_Rachel_at_the_Well_-_Google_Art_Project.jpg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82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238828" y="6339114"/>
            <a:ext cx="4652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http://commons.wikimedia.org/wiki/File:Jordaens_Fall_of_man.jpg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288" y="571500"/>
            <a:ext cx="6829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95714" y="5653314"/>
            <a:ext cx="5105400" cy="491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Adam and Eve’s Grandchildren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89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0" y="264552"/>
            <a:ext cx="9144000" cy="63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6003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https://en.wikipedia.org/wiki/List_of_coupled_cousins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43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 – </a:t>
            </a:r>
            <a:r>
              <a:rPr lang="en-US" sz="4000" b="1" dirty="0" err="1" smtClean="0">
                <a:solidFill>
                  <a:srgbClr val="FF0000"/>
                </a:solidFill>
              </a:rPr>
              <a:t>graphy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 smtClean="0"/>
          </a:p>
          <a:p>
            <a:pPr lvl="1" eaLnBrk="1" hangingPunct="1">
              <a:lnSpc>
                <a:spcPct val="50000"/>
              </a:lnSpc>
            </a:pPr>
            <a:endParaRPr lang="en-US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i="1" dirty="0" smtClean="0"/>
              <a:t>graph</a:t>
            </a:r>
            <a:r>
              <a:rPr lang="en-US" b="1" dirty="0" smtClean="0"/>
              <a:t> from the Greek, meaning something “written” or “drawn”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66573" y="6339114"/>
            <a:ext cx="3972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http://www.cousincouples.com/info/states.shtml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83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34" y="3925176"/>
            <a:ext cx="8229600" cy="192643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7439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99766" y="3390725"/>
            <a:ext cx="5515427" cy="221599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usually children of brothers marry</a:t>
            </a:r>
          </a:p>
          <a:p>
            <a:pPr algn="ctr"/>
            <a:endParaRPr lang="en-US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FA-BR-DA</a:t>
            </a:r>
          </a:p>
        </p:txBody>
      </p:sp>
    </p:spTree>
    <p:extLst>
      <p:ext uri="{BB962C8B-B14F-4D97-AF65-F5344CB8AC3E}">
        <p14:creationId xmlns:p14="http://schemas.microsoft.com/office/powerpoint/2010/main" val="16135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06550" y="6489488"/>
            <a:ext cx="21739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  <a:latin typeface="Arial" charset="0"/>
              </a:rPr>
              <a:t>Harvard University Press , 2011</a:t>
            </a:r>
            <a:endParaRPr lang="en-US" sz="11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2" y="366486"/>
            <a:ext cx="41529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758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404009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arranged “underage</a:t>
            </a:r>
            <a:r>
              <a:rPr lang="en-US" sz="3200" b="1" dirty="0" smtClean="0">
                <a:solidFill>
                  <a:srgbClr val="000000"/>
                </a:solidFill>
              </a:rPr>
              <a:t>” and arranged/forced </a:t>
            </a:r>
            <a:r>
              <a:rPr lang="en-US" sz="3200" b="1" dirty="0" smtClean="0">
                <a:solidFill>
                  <a:srgbClr val="000000"/>
                </a:solidFill>
              </a:rPr>
              <a:t>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r>
              <a:rPr lang="en-US" sz="2000" b="1" dirty="0" smtClean="0">
                <a:solidFill>
                  <a:srgbClr val="BADDE1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450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http://news.bbc.co.uk/2/hi/middle_east/7711554.stm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6" y="183246"/>
            <a:ext cx="6858000" cy="650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27413" y="115427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July 29, 2018</a:t>
            </a:r>
          </a:p>
        </p:txBody>
      </p:sp>
    </p:spTree>
    <p:extLst>
      <p:ext uri="{BB962C8B-B14F-4D97-AF65-F5344CB8AC3E}">
        <p14:creationId xmlns:p14="http://schemas.microsoft.com/office/powerpoint/2010/main" val="319170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http://news.bbc.co.uk/2/hi/middle_east/7711554.stm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365" y="384179"/>
            <a:ext cx="55578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5486383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a 9-year-old requests a divorce in Yemen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52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http://news.bbc.co.uk/2/hi/middle_east/7711554.stm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9" y="269875"/>
            <a:ext cx="6858000" cy="649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97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52450"/>
            <a:ext cx="87534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8857" y="1770743"/>
            <a:ext cx="2489881" cy="4717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8857" y="1770743"/>
            <a:ext cx="2489881" cy="4847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619" y="0"/>
            <a:ext cx="5707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2913" y="5199750"/>
            <a:ext cx="8264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Birmingham, England</a:t>
            </a:r>
          </a:p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1985 Asian Teen </a:t>
            </a:r>
            <a:r>
              <a:rPr lang="en-US" sz="2000" b="1" dirty="0" err="1" smtClean="0">
                <a:solidFill>
                  <a:srgbClr val="F1F7E9"/>
                </a:solidFill>
                <a:latin typeface="Verdana" pitchFamily="34" charset="0"/>
              </a:rPr>
              <a:t>HelpLine</a:t>
            </a:r>
            <a:endParaRPr lang="en-US" sz="2000" b="1" dirty="0" smtClean="0">
              <a:solidFill>
                <a:srgbClr val="F1F7E9"/>
              </a:solidFill>
              <a:latin typeface="Verdana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received 1,400 calls / month</a:t>
            </a:r>
          </a:p>
        </p:txBody>
      </p:sp>
    </p:spTree>
    <p:extLst>
      <p:ext uri="{BB962C8B-B14F-4D97-AF65-F5344CB8AC3E}">
        <p14:creationId xmlns:p14="http://schemas.microsoft.com/office/powerpoint/2010/main" val="35662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 – </a:t>
            </a:r>
            <a:r>
              <a:rPr lang="en-US" sz="4000" b="1" dirty="0" err="1" smtClean="0">
                <a:solidFill>
                  <a:srgbClr val="FF0000"/>
                </a:solidFill>
              </a:rPr>
              <a:t>graphy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 smtClean="0"/>
          </a:p>
          <a:p>
            <a:pPr lvl="1" eaLnBrk="1" hangingPunct="1">
              <a:lnSpc>
                <a:spcPct val="50000"/>
              </a:lnSpc>
            </a:pPr>
            <a:endParaRPr lang="en-US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ethno</a:t>
            </a:r>
            <a:r>
              <a:rPr lang="en-US" b="1" dirty="0" smtClean="0">
                <a:solidFill>
                  <a:srgbClr val="FF0000"/>
                </a:solidFill>
              </a:rPr>
              <a:t>graphy</a:t>
            </a:r>
            <a:r>
              <a:rPr lang="en-US" b="1" dirty="0" smtClean="0"/>
              <a:t> looks at “who,” “what,” “where” and “when”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442913" y="5577114"/>
            <a:ext cx="826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rgbClr val="F1F7E9"/>
                </a:solidFill>
                <a:latin typeface="Verdana" pitchFamily="34" charset="0"/>
              </a:rPr>
              <a:t>N!ai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, one of the little girls in the film </a:t>
            </a:r>
            <a:r>
              <a:rPr lang="en-US" sz="2000" b="1" i="1" dirty="0">
                <a:solidFill>
                  <a:srgbClr val="F1F7E9"/>
                </a:solidFill>
                <a:latin typeface="Verdana" pitchFamily="34" charset="0"/>
              </a:rPr>
              <a:t>The Hunters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, </a:t>
            </a:r>
          </a:p>
          <a:p>
            <a:pPr algn="ctr"/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was married to </a:t>
            </a:r>
            <a:r>
              <a:rPr lang="en-US" sz="2000" b="1" dirty="0" err="1">
                <a:solidFill>
                  <a:srgbClr val="F1F7E9"/>
                </a:solidFill>
                <a:latin typeface="Verdana" pitchFamily="34" charset="0"/>
              </a:rPr>
              <a:t>Gunda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 at the age of 8</a:t>
            </a:r>
            <a:r>
              <a:rPr lang="en-US" sz="2000" baseline="30000" dirty="0">
                <a:solidFill>
                  <a:srgbClr val="F1F7E9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5524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8807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430214"/>
            <a:ext cx="596334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" y="285750"/>
            <a:ext cx="977900" cy="46939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11951" y="6551842"/>
            <a:ext cx="27142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5"/>
              </a:rPr>
              <a:t>http://www.bbc.com/news/world-asia-36486974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77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1560513"/>
            <a:ext cx="7300912" cy="48450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>
                <a:solidFill>
                  <a:schemeClr val="accent1"/>
                </a:solidFill>
              </a:rPr>
              <a:t>absolute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sz="3600" b="1" smtClean="0"/>
              <a:t>World War II Holocaust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</a:rPr>
              <a:t>arranged “underage” marriage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</a:rPr>
              <a:t>female genital mutilations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</a:rPr>
              <a:t>withholding of medical treatment of children for religious reasons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</a:rPr>
              <a:t>polygyny. . . .</a:t>
            </a:r>
          </a:p>
        </p:txBody>
      </p:sp>
      <p:sp>
        <p:nvSpPr>
          <p:cNvPr id="67584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688" y="1320800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820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7" y="742725"/>
            <a:ext cx="7772400" cy="54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706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365704"/>
            <a:ext cx="7772400" cy="478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964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77890" name="Rectangle 3"/>
          <p:cNvSpPr txBox="1">
            <a:spLocks noChangeArrowheads="1"/>
          </p:cNvSpPr>
          <p:nvPr/>
        </p:nvSpPr>
        <p:spPr bwMode="auto">
          <a:xfrm>
            <a:off x="900113" y="1560513"/>
            <a:ext cx="7300912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BBE0E3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 World </a:t>
            </a: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 arranged </a:t>
            </a: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female infanticide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collateral infanticide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688" y="1320800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78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60" y="663579"/>
            <a:ext cx="7772400" cy="548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0833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How about . . .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208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“freak shows” ?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828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1963"/>
            <a:ext cx="71628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82446" y="6547544"/>
            <a:ext cx="33698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https://www.mprnews.org/story/2017/08/22/history-state-fair-sideshow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349829" y="5441659"/>
            <a:ext cx="6855527" cy="984279"/>
          </a:xfrm>
          <a:custGeom>
            <a:avLst/>
            <a:gdLst>
              <a:gd name="connsiteX0" fmla="*/ 3120571 w 6855527"/>
              <a:gd name="connsiteY0" fmla="*/ 798286 h 894799"/>
              <a:gd name="connsiteX1" fmla="*/ 1727200 w 6855527"/>
              <a:gd name="connsiteY1" fmla="*/ 812800 h 894799"/>
              <a:gd name="connsiteX2" fmla="*/ 1465943 w 6855527"/>
              <a:gd name="connsiteY2" fmla="*/ 841829 h 894799"/>
              <a:gd name="connsiteX3" fmla="*/ 290286 w 6855527"/>
              <a:gd name="connsiteY3" fmla="*/ 841829 h 894799"/>
              <a:gd name="connsiteX4" fmla="*/ 246743 w 6855527"/>
              <a:gd name="connsiteY4" fmla="*/ 827315 h 894799"/>
              <a:gd name="connsiteX5" fmla="*/ 130628 w 6855527"/>
              <a:gd name="connsiteY5" fmla="*/ 783772 h 894799"/>
              <a:gd name="connsiteX6" fmla="*/ 43543 w 6855527"/>
              <a:gd name="connsiteY6" fmla="*/ 696686 h 894799"/>
              <a:gd name="connsiteX7" fmla="*/ 0 w 6855527"/>
              <a:gd name="connsiteY7" fmla="*/ 609600 h 894799"/>
              <a:gd name="connsiteX8" fmla="*/ 29028 w 6855527"/>
              <a:gd name="connsiteY8" fmla="*/ 72572 h 894799"/>
              <a:gd name="connsiteX9" fmla="*/ 43543 w 6855527"/>
              <a:gd name="connsiteY9" fmla="*/ 29029 h 894799"/>
              <a:gd name="connsiteX10" fmla="*/ 87086 w 6855527"/>
              <a:gd name="connsiteY10" fmla="*/ 0 h 894799"/>
              <a:gd name="connsiteX11" fmla="*/ 1567543 w 6855527"/>
              <a:gd name="connsiteY11" fmla="*/ 14515 h 894799"/>
              <a:gd name="connsiteX12" fmla="*/ 1799771 w 6855527"/>
              <a:gd name="connsiteY12" fmla="*/ 43543 h 894799"/>
              <a:gd name="connsiteX13" fmla="*/ 3918857 w 6855527"/>
              <a:gd name="connsiteY13" fmla="*/ 58058 h 894799"/>
              <a:gd name="connsiteX14" fmla="*/ 6197600 w 6855527"/>
              <a:gd name="connsiteY14" fmla="*/ 58058 h 894799"/>
              <a:gd name="connsiteX15" fmla="*/ 6299200 w 6855527"/>
              <a:gd name="connsiteY15" fmla="*/ 116115 h 894799"/>
              <a:gd name="connsiteX16" fmla="*/ 6386286 w 6855527"/>
              <a:gd name="connsiteY16" fmla="*/ 145143 h 894799"/>
              <a:gd name="connsiteX17" fmla="*/ 6487886 w 6855527"/>
              <a:gd name="connsiteY17" fmla="*/ 203200 h 894799"/>
              <a:gd name="connsiteX18" fmla="*/ 6545943 w 6855527"/>
              <a:gd name="connsiteY18" fmla="*/ 217715 h 894799"/>
              <a:gd name="connsiteX19" fmla="*/ 6589486 w 6855527"/>
              <a:gd name="connsiteY19" fmla="*/ 246743 h 894799"/>
              <a:gd name="connsiteX20" fmla="*/ 6633028 w 6855527"/>
              <a:gd name="connsiteY20" fmla="*/ 261258 h 894799"/>
              <a:gd name="connsiteX21" fmla="*/ 6720114 w 6855527"/>
              <a:gd name="connsiteY21" fmla="*/ 319315 h 894799"/>
              <a:gd name="connsiteX22" fmla="*/ 6807200 w 6855527"/>
              <a:gd name="connsiteY22" fmla="*/ 348343 h 894799"/>
              <a:gd name="connsiteX23" fmla="*/ 6850743 w 6855527"/>
              <a:gd name="connsiteY23" fmla="*/ 377372 h 894799"/>
              <a:gd name="connsiteX24" fmla="*/ 6749143 w 6855527"/>
              <a:gd name="connsiteY24" fmla="*/ 653143 h 894799"/>
              <a:gd name="connsiteX25" fmla="*/ 6705600 w 6855527"/>
              <a:gd name="connsiteY25" fmla="*/ 667658 h 894799"/>
              <a:gd name="connsiteX26" fmla="*/ 6604000 w 6855527"/>
              <a:gd name="connsiteY26" fmla="*/ 725715 h 894799"/>
              <a:gd name="connsiteX27" fmla="*/ 6560457 w 6855527"/>
              <a:gd name="connsiteY27" fmla="*/ 754743 h 894799"/>
              <a:gd name="connsiteX28" fmla="*/ 6516914 w 6855527"/>
              <a:gd name="connsiteY28" fmla="*/ 769258 h 894799"/>
              <a:gd name="connsiteX29" fmla="*/ 6429828 w 6855527"/>
              <a:gd name="connsiteY29" fmla="*/ 812800 h 894799"/>
              <a:gd name="connsiteX30" fmla="*/ 4862286 w 6855527"/>
              <a:gd name="connsiteY30" fmla="*/ 783772 h 894799"/>
              <a:gd name="connsiteX31" fmla="*/ 4688114 w 6855527"/>
              <a:gd name="connsiteY31" fmla="*/ 769258 h 894799"/>
              <a:gd name="connsiteX32" fmla="*/ 4383314 w 6855527"/>
              <a:gd name="connsiteY32" fmla="*/ 754743 h 894799"/>
              <a:gd name="connsiteX33" fmla="*/ 3889828 w 6855527"/>
              <a:gd name="connsiteY33" fmla="*/ 754743 h 894799"/>
              <a:gd name="connsiteX34" fmla="*/ 3817257 w 6855527"/>
              <a:gd name="connsiteY34" fmla="*/ 769258 h 894799"/>
              <a:gd name="connsiteX35" fmla="*/ 3730171 w 6855527"/>
              <a:gd name="connsiteY35" fmla="*/ 798286 h 894799"/>
              <a:gd name="connsiteX36" fmla="*/ 3628571 w 6855527"/>
              <a:gd name="connsiteY36" fmla="*/ 827315 h 894799"/>
              <a:gd name="connsiteX37" fmla="*/ 3193143 w 6855527"/>
              <a:gd name="connsiteY37" fmla="*/ 798286 h 894799"/>
              <a:gd name="connsiteX38" fmla="*/ 3091543 w 6855527"/>
              <a:gd name="connsiteY38" fmla="*/ 769258 h 894799"/>
              <a:gd name="connsiteX39" fmla="*/ 3062514 w 6855527"/>
              <a:gd name="connsiteY39" fmla="*/ 769258 h 89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855527" h="894799">
                <a:moveTo>
                  <a:pt x="3120571" y="798286"/>
                </a:moveTo>
                <a:lnTo>
                  <a:pt x="1727200" y="812800"/>
                </a:lnTo>
                <a:cubicBezTo>
                  <a:pt x="1639609" y="815105"/>
                  <a:pt x="1465943" y="841829"/>
                  <a:pt x="1465943" y="841829"/>
                </a:cubicBezTo>
                <a:cubicBezTo>
                  <a:pt x="1049105" y="946037"/>
                  <a:pt x="1378140" y="869025"/>
                  <a:pt x="290286" y="841829"/>
                </a:cubicBezTo>
                <a:cubicBezTo>
                  <a:pt x="274991" y="841447"/>
                  <a:pt x="261454" y="831518"/>
                  <a:pt x="246743" y="827315"/>
                </a:cubicBezTo>
                <a:cubicBezTo>
                  <a:pt x="154523" y="800966"/>
                  <a:pt x="220816" y="828864"/>
                  <a:pt x="130628" y="783772"/>
                </a:cubicBezTo>
                <a:cubicBezTo>
                  <a:pt x="101600" y="754743"/>
                  <a:pt x="56525" y="735632"/>
                  <a:pt x="43543" y="696686"/>
                </a:cubicBezTo>
                <a:cubicBezTo>
                  <a:pt x="23512" y="636594"/>
                  <a:pt x="37515" y="665873"/>
                  <a:pt x="0" y="609600"/>
                </a:cubicBezTo>
                <a:cubicBezTo>
                  <a:pt x="9676" y="430591"/>
                  <a:pt x="15620" y="251341"/>
                  <a:pt x="29028" y="72572"/>
                </a:cubicBezTo>
                <a:cubicBezTo>
                  <a:pt x="30172" y="57315"/>
                  <a:pt x="33985" y="40976"/>
                  <a:pt x="43543" y="29029"/>
                </a:cubicBezTo>
                <a:cubicBezTo>
                  <a:pt x="54440" y="15407"/>
                  <a:pt x="72572" y="9676"/>
                  <a:pt x="87086" y="0"/>
                </a:cubicBezTo>
                <a:lnTo>
                  <a:pt x="1567543" y="14515"/>
                </a:lnTo>
                <a:cubicBezTo>
                  <a:pt x="2708712" y="35454"/>
                  <a:pt x="359390" y="24957"/>
                  <a:pt x="1799771" y="43543"/>
                </a:cubicBezTo>
                <a:lnTo>
                  <a:pt x="3918857" y="58058"/>
                </a:lnTo>
                <a:cubicBezTo>
                  <a:pt x="4844966" y="39898"/>
                  <a:pt x="5091608" y="27894"/>
                  <a:pt x="6197600" y="58058"/>
                </a:cubicBezTo>
                <a:cubicBezTo>
                  <a:pt x="6228457" y="58900"/>
                  <a:pt x="6272163" y="104099"/>
                  <a:pt x="6299200" y="116115"/>
                </a:cubicBezTo>
                <a:cubicBezTo>
                  <a:pt x="6327162" y="128542"/>
                  <a:pt x="6386286" y="145143"/>
                  <a:pt x="6386286" y="145143"/>
                </a:cubicBezTo>
                <a:cubicBezTo>
                  <a:pt x="6422385" y="169210"/>
                  <a:pt x="6445788" y="187413"/>
                  <a:pt x="6487886" y="203200"/>
                </a:cubicBezTo>
                <a:cubicBezTo>
                  <a:pt x="6506564" y="210204"/>
                  <a:pt x="6526591" y="212877"/>
                  <a:pt x="6545943" y="217715"/>
                </a:cubicBezTo>
                <a:cubicBezTo>
                  <a:pt x="6560457" y="227391"/>
                  <a:pt x="6573884" y="238942"/>
                  <a:pt x="6589486" y="246743"/>
                </a:cubicBezTo>
                <a:cubicBezTo>
                  <a:pt x="6603170" y="253585"/>
                  <a:pt x="6619654" y="253828"/>
                  <a:pt x="6633028" y="261258"/>
                </a:cubicBezTo>
                <a:cubicBezTo>
                  <a:pt x="6663526" y="278201"/>
                  <a:pt x="6687016" y="308283"/>
                  <a:pt x="6720114" y="319315"/>
                </a:cubicBezTo>
                <a:lnTo>
                  <a:pt x="6807200" y="348343"/>
                </a:lnTo>
                <a:cubicBezTo>
                  <a:pt x="6821714" y="358019"/>
                  <a:pt x="6848438" y="360081"/>
                  <a:pt x="6850743" y="377372"/>
                </a:cubicBezTo>
                <a:cubicBezTo>
                  <a:pt x="6862083" y="462420"/>
                  <a:pt x="6861958" y="615536"/>
                  <a:pt x="6749143" y="653143"/>
                </a:cubicBezTo>
                <a:lnTo>
                  <a:pt x="6705600" y="667658"/>
                </a:lnTo>
                <a:cubicBezTo>
                  <a:pt x="6565219" y="772942"/>
                  <a:pt x="6714818" y="670306"/>
                  <a:pt x="6604000" y="725715"/>
                </a:cubicBezTo>
                <a:cubicBezTo>
                  <a:pt x="6588398" y="733516"/>
                  <a:pt x="6576059" y="746942"/>
                  <a:pt x="6560457" y="754743"/>
                </a:cubicBezTo>
                <a:cubicBezTo>
                  <a:pt x="6546773" y="761585"/>
                  <a:pt x="6530598" y="762416"/>
                  <a:pt x="6516914" y="769258"/>
                </a:cubicBezTo>
                <a:cubicBezTo>
                  <a:pt x="6404376" y="825527"/>
                  <a:pt x="6539268" y="776321"/>
                  <a:pt x="6429828" y="812800"/>
                </a:cubicBezTo>
                <a:lnTo>
                  <a:pt x="4862286" y="783772"/>
                </a:lnTo>
                <a:cubicBezTo>
                  <a:pt x="4804070" y="781533"/>
                  <a:pt x="4746266" y="772782"/>
                  <a:pt x="4688114" y="769258"/>
                </a:cubicBezTo>
                <a:cubicBezTo>
                  <a:pt x="4586585" y="763105"/>
                  <a:pt x="4484914" y="759581"/>
                  <a:pt x="4383314" y="754743"/>
                </a:cubicBezTo>
                <a:cubicBezTo>
                  <a:pt x="4189218" y="706220"/>
                  <a:pt x="4309891" y="730739"/>
                  <a:pt x="3889828" y="754743"/>
                </a:cubicBezTo>
                <a:cubicBezTo>
                  <a:pt x="3865199" y="756150"/>
                  <a:pt x="3841057" y="762767"/>
                  <a:pt x="3817257" y="769258"/>
                </a:cubicBezTo>
                <a:cubicBezTo>
                  <a:pt x="3787736" y="777309"/>
                  <a:pt x="3759856" y="790865"/>
                  <a:pt x="3730171" y="798286"/>
                </a:cubicBezTo>
                <a:cubicBezTo>
                  <a:pt x="3657271" y="816511"/>
                  <a:pt x="3691038" y="806492"/>
                  <a:pt x="3628571" y="827315"/>
                </a:cubicBezTo>
                <a:cubicBezTo>
                  <a:pt x="3419847" y="785568"/>
                  <a:pt x="3666299" y="830917"/>
                  <a:pt x="3193143" y="798286"/>
                </a:cubicBezTo>
                <a:cubicBezTo>
                  <a:pt x="3138084" y="794489"/>
                  <a:pt x="3140327" y="779015"/>
                  <a:pt x="3091543" y="769258"/>
                </a:cubicBezTo>
                <a:cubicBezTo>
                  <a:pt x="3082055" y="767360"/>
                  <a:pt x="3072190" y="769258"/>
                  <a:pt x="3062514" y="769258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22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7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14185</TotalTime>
  <Words>2572</Words>
  <Application>Microsoft Office PowerPoint</Application>
  <PresentationFormat>On-screen Show (4:3)</PresentationFormat>
  <Paragraphs>570</Paragraphs>
  <Slides>169</Slides>
  <Notes>85</Notes>
  <HiddenSlides>5</HiddenSlides>
  <MMClips>0</MMClips>
  <ScaleCrop>false</ScaleCrop>
  <HeadingPairs>
    <vt:vector size="4" baseType="variant">
      <vt:variant>
        <vt:lpstr>Theme</vt:lpstr>
      </vt:variant>
      <vt:variant>
        <vt:i4>33</vt:i4>
      </vt:variant>
      <vt:variant>
        <vt:lpstr>Slide Titles</vt:lpstr>
      </vt:variant>
      <vt:variant>
        <vt:i4>169</vt:i4>
      </vt:variant>
    </vt:vector>
  </HeadingPairs>
  <TitlesOfParts>
    <vt:vector size="202" baseType="lpstr">
      <vt:lpstr>Default Design</vt:lpstr>
      <vt:lpstr>1_Default Design</vt:lpstr>
      <vt:lpstr>2_Default Design</vt:lpstr>
      <vt:lpstr>4_Default Design</vt:lpstr>
      <vt:lpstr>22_Default Design</vt:lpstr>
      <vt:lpstr>23_Default Design</vt:lpstr>
      <vt:lpstr>8_Default Design</vt:lpstr>
      <vt:lpstr>42_Default Design</vt:lpstr>
      <vt:lpstr>44_Default Design</vt:lpstr>
      <vt:lpstr>31_Default Design</vt:lpstr>
      <vt:lpstr>3_Default Design</vt:lpstr>
      <vt:lpstr>6_Marble</vt:lpstr>
      <vt:lpstr>42_Meadow</vt:lpstr>
      <vt:lpstr>44_Meadow</vt:lpstr>
      <vt:lpstr>Sumi Painting</vt:lpstr>
      <vt:lpstr>6_Default Design</vt:lpstr>
      <vt:lpstr>7_Default Design</vt:lpstr>
      <vt:lpstr>1_white3</vt:lpstr>
      <vt:lpstr>white3</vt:lpstr>
      <vt:lpstr>Meadow</vt:lpstr>
      <vt:lpstr>39_Default Design</vt:lpstr>
      <vt:lpstr>2_Meadow</vt:lpstr>
      <vt:lpstr>11_Default Design</vt:lpstr>
      <vt:lpstr>12_Default Design</vt:lpstr>
      <vt:lpstr>24_Default Design</vt:lpstr>
      <vt:lpstr>14_Default Design</vt:lpstr>
      <vt:lpstr>17_Default Design</vt:lpstr>
      <vt:lpstr>7_white3</vt:lpstr>
      <vt:lpstr>15_Default Design</vt:lpstr>
      <vt:lpstr>3_Meadow</vt:lpstr>
      <vt:lpstr>4_Contemporary Portrait</vt:lpstr>
      <vt:lpstr>16_Default Design</vt:lpstr>
      <vt:lpstr>18_Default Design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cultural worlds include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848</cp:revision>
  <cp:lastPrinted>2000-04-06T19:51:41Z</cp:lastPrinted>
  <dcterms:created xsi:type="dcterms:W3CDTF">2000-03-27T15:46:35Z</dcterms:created>
  <dcterms:modified xsi:type="dcterms:W3CDTF">2019-01-19T20:46:56Z</dcterms:modified>
</cp:coreProperties>
</file>