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4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5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6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29" r:id="rId1"/>
    <p:sldMasterId id="2147484053" r:id="rId2"/>
    <p:sldMasterId id="2147484066" r:id="rId3"/>
    <p:sldMasterId id="2147484103" r:id="rId4"/>
    <p:sldMasterId id="2147484145" r:id="rId5"/>
    <p:sldMasterId id="2147484579" r:id="rId6"/>
    <p:sldMasterId id="2147484886" r:id="rId7"/>
    <p:sldMasterId id="2147484922" r:id="rId8"/>
    <p:sldMasterId id="2147484958" r:id="rId9"/>
    <p:sldMasterId id="2147485006" r:id="rId10"/>
    <p:sldMasterId id="2147485019" r:id="rId11"/>
    <p:sldMasterId id="2147485273" r:id="rId12"/>
    <p:sldMasterId id="2147485357" r:id="rId13"/>
    <p:sldMasterId id="2147485525" r:id="rId14"/>
    <p:sldMasterId id="2147485573" r:id="rId15"/>
    <p:sldMasterId id="2147485611" r:id="rId16"/>
    <p:sldMasterId id="2147485623" r:id="rId17"/>
    <p:sldMasterId id="2147485635" r:id="rId18"/>
    <p:sldMasterId id="2147485647" r:id="rId19"/>
    <p:sldMasterId id="2147485659" r:id="rId20"/>
    <p:sldMasterId id="2147485671" r:id="rId21"/>
    <p:sldMasterId id="2147485683" r:id="rId22"/>
    <p:sldMasterId id="2147485696" r:id="rId23"/>
    <p:sldMasterId id="2147485709" r:id="rId24"/>
    <p:sldMasterId id="2147485721" r:id="rId25"/>
    <p:sldMasterId id="2147485733" r:id="rId26"/>
    <p:sldMasterId id="2147485745" r:id="rId27"/>
  </p:sldMasterIdLst>
  <p:notesMasterIdLst>
    <p:notesMasterId r:id="rId208"/>
  </p:notesMasterIdLst>
  <p:handoutMasterIdLst>
    <p:handoutMasterId r:id="rId209"/>
  </p:handoutMasterIdLst>
  <p:sldIdLst>
    <p:sldId id="1332" r:id="rId28"/>
    <p:sldId id="1446" r:id="rId29"/>
    <p:sldId id="1460" r:id="rId30"/>
    <p:sldId id="1461" r:id="rId31"/>
    <p:sldId id="1462" r:id="rId32"/>
    <p:sldId id="1463" r:id="rId33"/>
    <p:sldId id="1464" r:id="rId34"/>
    <p:sldId id="1465" r:id="rId35"/>
    <p:sldId id="1466" r:id="rId36"/>
    <p:sldId id="1467" r:id="rId37"/>
    <p:sldId id="1468" r:id="rId38"/>
    <p:sldId id="1469" r:id="rId39"/>
    <p:sldId id="1470" r:id="rId40"/>
    <p:sldId id="1471" r:id="rId41"/>
    <p:sldId id="1281" r:id="rId42"/>
    <p:sldId id="1474" r:id="rId43"/>
    <p:sldId id="1292" r:id="rId44"/>
    <p:sldId id="846" r:id="rId45"/>
    <p:sldId id="1472" r:id="rId46"/>
    <p:sldId id="1473" r:id="rId47"/>
    <p:sldId id="1389" r:id="rId48"/>
    <p:sldId id="1139" r:id="rId49"/>
    <p:sldId id="1338" r:id="rId50"/>
    <p:sldId id="1431" r:id="rId51"/>
    <p:sldId id="1339" r:id="rId52"/>
    <p:sldId id="1039" r:id="rId53"/>
    <p:sldId id="545" r:id="rId54"/>
    <p:sldId id="1475" r:id="rId55"/>
    <p:sldId id="1293" r:id="rId56"/>
    <p:sldId id="1430" r:id="rId57"/>
    <p:sldId id="1337" r:id="rId58"/>
    <p:sldId id="1477" r:id="rId59"/>
    <p:sldId id="1476" r:id="rId60"/>
    <p:sldId id="1340" r:id="rId61"/>
    <p:sldId id="1341" r:id="rId62"/>
    <p:sldId id="1390" r:id="rId63"/>
    <p:sldId id="1432" r:id="rId64"/>
    <p:sldId id="1379" r:id="rId65"/>
    <p:sldId id="1381" r:id="rId66"/>
    <p:sldId id="1439" r:id="rId67"/>
    <p:sldId id="1382" r:id="rId68"/>
    <p:sldId id="1344" r:id="rId69"/>
    <p:sldId id="1345" r:id="rId70"/>
    <p:sldId id="1346" r:id="rId71"/>
    <p:sldId id="1347" r:id="rId72"/>
    <p:sldId id="646" r:id="rId73"/>
    <p:sldId id="1307" r:id="rId74"/>
    <p:sldId id="1306" r:id="rId75"/>
    <p:sldId id="1305" r:id="rId76"/>
    <p:sldId id="645" r:id="rId77"/>
    <p:sldId id="1480" r:id="rId78"/>
    <p:sldId id="1348" r:id="rId79"/>
    <p:sldId id="1321" r:id="rId80"/>
    <p:sldId id="1322" r:id="rId81"/>
    <p:sldId id="647" r:id="rId82"/>
    <p:sldId id="1492" r:id="rId83"/>
    <p:sldId id="1419" r:id="rId84"/>
    <p:sldId id="1420" r:id="rId85"/>
    <p:sldId id="1421" r:id="rId86"/>
    <p:sldId id="1316" r:id="rId87"/>
    <p:sldId id="1317" r:id="rId88"/>
    <p:sldId id="686" r:id="rId89"/>
    <p:sldId id="1440" r:id="rId90"/>
    <p:sldId id="1479" r:id="rId91"/>
    <p:sldId id="1481" r:id="rId92"/>
    <p:sldId id="1296" r:id="rId93"/>
    <p:sldId id="1371" r:id="rId94"/>
    <p:sldId id="659" r:id="rId95"/>
    <p:sldId id="1483" r:id="rId96"/>
    <p:sldId id="1433" r:id="rId97"/>
    <p:sldId id="1249" r:id="rId98"/>
    <p:sldId id="1248" r:id="rId99"/>
    <p:sldId id="1482" r:id="rId100"/>
    <p:sldId id="1484" r:id="rId101"/>
    <p:sldId id="1252" r:id="rId102"/>
    <p:sldId id="1353" r:id="rId103"/>
    <p:sldId id="1485" r:id="rId104"/>
    <p:sldId id="1486" r:id="rId105"/>
    <p:sldId id="1250" r:id="rId106"/>
    <p:sldId id="1487" r:id="rId107"/>
    <p:sldId id="1422" r:id="rId108"/>
    <p:sldId id="1444" r:id="rId109"/>
    <p:sldId id="1442" r:id="rId110"/>
    <p:sldId id="1443" r:id="rId111"/>
    <p:sldId id="1445" r:id="rId112"/>
    <p:sldId id="1435" r:id="rId113"/>
    <p:sldId id="1436" r:id="rId114"/>
    <p:sldId id="1441" r:id="rId115"/>
    <p:sldId id="1428" r:id="rId116"/>
    <p:sldId id="1429" r:id="rId117"/>
    <p:sldId id="1489" r:id="rId118"/>
    <p:sldId id="1352" r:id="rId119"/>
    <p:sldId id="1319" r:id="rId120"/>
    <p:sldId id="1365" r:id="rId121"/>
    <p:sldId id="1366" r:id="rId122"/>
    <p:sldId id="1367" r:id="rId123"/>
    <p:sldId id="1490" r:id="rId124"/>
    <p:sldId id="1511" r:id="rId125"/>
    <p:sldId id="1513" r:id="rId126"/>
    <p:sldId id="1514" r:id="rId127"/>
    <p:sldId id="1515" r:id="rId128"/>
    <p:sldId id="1516" r:id="rId129"/>
    <p:sldId id="1538" r:id="rId130"/>
    <p:sldId id="1517" r:id="rId131"/>
    <p:sldId id="1518" r:id="rId132"/>
    <p:sldId id="1519" r:id="rId133"/>
    <p:sldId id="1520" r:id="rId134"/>
    <p:sldId id="1521" r:id="rId135"/>
    <p:sldId id="1522" r:id="rId136"/>
    <p:sldId id="1523" r:id="rId137"/>
    <p:sldId id="1524" r:id="rId138"/>
    <p:sldId id="1525" r:id="rId139"/>
    <p:sldId id="1526" r:id="rId140"/>
    <p:sldId id="1527" r:id="rId141"/>
    <p:sldId id="1528" r:id="rId142"/>
    <p:sldId id="1529" r:id="rId143"/>
    <p:sldId id="1530" r:id="rId144"/>
    <p:sldId id="1531" r:id="rId145"/>
    <p:sldId id="1532" r:id="rId146"/>
    <p:sldId id="1533" r:id="rId147"/>
    <p:sldId id="1534" r:id="rId148"/>
    <p:sldId id="1535" r:id="rId149"/>
    <p:sldId id="1536" r:id="rId150"/>
    <p:sldId id="1537" r:id="rId151"/>
    <p:sldId id="1512" r:id="rId152"/>
    <p:sldId id="1374" r:id="rId153"/>
    <p:sldId id="1369" r:id="rId154"/>
    <p:sldId id="1387" r:id="rId155"/>
    <p:sldId id="1388" r:id="rId156"/>
    <p:sldId id="1447" r:id="rId157"/>
    <p:sldId id="1448" r:id="rId158"/>
    <p:sldId id="1449" r:id="rId159"/>
    <p:sldId id="1450" r:id="rId160"/>
    <p:sldId id="1451" r:id="rId161"/>
    <p:sldId id="1452" r:id="rId162"/>
    <p:sldId id="1493" r:id="rId163"/>
    <p:sldId id="1494" r:id="rId164"/>
    <p:sldId id="1495" r:id="rId165"/>
    <p:sldId id="1496" r:id="rId166"/>
    <p:sldId id="1497" r:id="rId167"/>
    <p:sldId id="1299" r:id="rId168"/>
    <p:sldId id="1370" r:id="rId169"/>
    <p:sldId id="1437" r:id="rId170"/>
    <p:sldId id="1323" r:id="rId171"/>
    <p:sldId id="1498" r:id="rId172"/>
    <p:sldId id="1500" r:id="rId173"/>
    <p:sldId id="1501" r:id="rId174"/>
    <p:sldId id="1503" r:id="rId175"/>
    <p:sldId id="1499" r:id="rId176"/>
    <p:sldId id="1300" r:id="rId177"/>
    <p:sldId id="1324" r:id="rId178"/>
    <p:sldId id="1325" r:id="rId179"/>
    <p:sldId id="1391" r:id="rId180"/>
    <p:sldId id="1392" r:id="rId181"/>
    <p:sldId id="1407" r:id="rId182"/>
    <p:sldId id="1393" r:id="rId183"/>
    <p:sldId id="1394" r:id="rId184"/>
    <p:sldId id="1395" r:id="rId185"/>
    <p:sldId id="837" r:id="rId186"/>
    <p:sldId id="709" r:id="rId187"/>
    <p:sldId id="1398" r:id="rId188"/>
    <p:sldId id="1396" r:id="rId189"/>
    <p:sldId id="1411" r:id="rId190"/>
    <p:sldId id="1412" r:id="rId191"/>
    <p:sldId id="1504" r:id="rId192"/>
    <p:sldId id="1301" r:id="rId193"/>
    <p:sldId id="1375" r:id="rId194"/>
    <p:sldId id="1505" r:id="rId195"/>
    <p:sldId id="1506" r:id="rId196"/>
    <p:sldId id="1336" r:id="rId197"/>
    <p:sldId id="1376" r:id="rId198"/>
    <p:sldId id="1507" r:id="rId199"/>
    <p:sldId id="1508" r:id="rId200"/>
    <p:sldId id="1509" r:id="rId201"/>
    <p:sldId id="578" r:id="rId202"/>
    <p:sldId id="1099" r:id="rId203"/>
    <p:sldId id="848" r:id="rId204"/>
    <p:sldId id="1145" r:id="rId205"/>
    <p:sldId id="1510" r:id="rId206"/>
    <p:sldId id="1333" r:id="rId20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79694"/>
    <a:srgbClr val="000600"/>
    <a:srgbClr val="BADDE1"/>
    <a:srgbClr val="91E3B0"/>
    <a:srgbClr val="64D890"/>
    <a:srgbClr val="FF1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98" autoAdjust="0"/>
    <p:restoredTop sz="94660"/>
  </p:normalViewPr>
  <p:slideViewPr>
    <p:cSldViewPr snapToGrid="0">
      <p:cViewPr>
        <p:scale>
          <a:sx n="66" d="100"/>
          <a:sy n="66" d="100"/>
        </p:scale>
        <p:origin x="-1308" y="-270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6737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0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63" Type="http://schemas.openxmlformats.org/officeDocument/2006/relationships/slide" Target="slides/slide36.xml"/><Relationship Id="rId84" Type="http://schemas.openxmlformats.org/officeDocument/2006/relationships/slide" Target="slides/slide57.xml"/><Relationship Id="rId138" Type="http://schemas.openxmlformats.org/officeDocument/2006/relationships/slide" Target="slides/slide111.xml"/><Relationship Id="rId159" Type="http://schemas.openxmlformats.org/officeDocument/2006/relationships/slide" Target="slides/slide132.xml"/><Relationship Id="rId170" Type="http://schemas.openxmlformats.org/officeDocument/2006/relationships/slide" Target="slides/slide143.xml"/><Relationship Id="rId191" Type="http://schemas.openxmlformats.org/officeDocument/2006/relationships/slide" Target="slides/slide164.xml"/><Relationship Id="rId205" Type="http://schemas.openxmlformats.org/officeDocument/2006/relationships/slide" Target="slides/slide178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53" Type="http://schemas.openxmlformats.org/officeDocument/2006/relationships/slide" Target="slides/slide26.xml"/><Relationship Id="rId74" Type="http://schemas.openxmlformats.org/officeDocument/2006/relationships/slide" Target="slides/slide47.xml"/><Relationship Id="rId128" Type="http://schemas.openxmlformats.org/officeDocument/2006/relationships/slide" Target="slides/slide101.xml"/><Relationship Id="rId149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8.xml"/><Relationship Id="rId160" Type="http://schemas.openxmlformats.org/officeDocument/2006/relationships/slide" Target="slides/slide133.xml"/><Relationship Id="rId181" Type="http://schemas.openxmlformats.org/officeDocument/2006/relationships/slide" Target="slides/slide154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6.xml"/><Relationship Id="rId64" Type="http://schemas.openxmlformats.org/officeDocument/2006/relationships/slide" Target="slides/slide37.xml"/><Relationship Id="rId118" Type="http://schemas.openxmlformats.org/officeDocument/2006/relationships/slide" Target="slides/slide91.xml"/><Relationship Id="rId139" Type="http://schemas.openxmlformats.org/officeDocument/2006/relationships/slide" Target="slides/slide112.xml"/><Relationship Id="rId85" Type="http://schemas.openxmlformats.org/officeDocument/2006/relationships/slide" Target="slides/slide58.xml"/><Relationship Id="rId150" Type="http://schemas.openxmlformats.org/officeDocument/2006/relationships/slide" Target="slides/slide123.xml"/><Relationship Id="rId171" Type="http://schemas.openxmlformats.org/officeDocument/2006/relationships/slide" Target="slides/slide144.xml"/><Relationship Id="rId192" Type="http://schemas.openxmlformats.org/officeDocument/2006/relationships/slide" Target="slides/slide165.xml"/><Relationship Id="rId206" Type="http://schemas.openxmlformats.org/officeDocument/2006/relationships/slide" Target="slides/slide179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6.xml"/><Relationship Id="rId108" Type="http://schemas.openxmlformats.org/officeDocument/2006/relationships/slide" Target="slides/slide81.xml"/><Relationship Id="rId129" Type="http://schemas.openxmlformats.org/officeDocument/2006/relationships/slide" Target="slides/slide102.xml"/><Relationship Id="rId54" Type="http://schemas.openxmlformats.org/officeDocument/2006/relationships/slide" Target="slides/slide27.xml"/><Relationship Id="rId75" Type="http://schemas.openxmlformats.org/officeDocument/2006/relationships/slide" Target="slides/slide48.xml"/><Relationship Id="rId96" Type="http://schemas.openxmlformats.org/officeDocument/2006/relationships/slide" Target="slides/slide69.xml"/><Relationship Id="rId140" Type="http://schemas.openxmlformats.org/officeDocument/2006/relationships/slide" Target="slides/slide113.xml"/><Relationship Id="rId161" Type="http://schemas.openxmlformats.org/officeDocument/2006/relationships/slide" Target="slides/slide134.xml"/><Relationship Id="rId182" Type="http://schemas.openxmlformats.org/officeDocument/2006/relationships/slide" Target="slides/slide155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2.xml"/><Relationship Id="rId44" Type="http://schemas.openxmlformats.org/officeDocument/2006/relationships/slide" Target="slides/slide17.xml"/><Relationship Id="rId65" Type="http://schemas.openxmlformats.org/officeDocument/2006/relationships/slide" Target="slides/slide38.xml"/><Relationship Id="rId86" Type="http://schemas.openxmlformats.org/officeDocument/2006/relationships/slide" Target="slides/slide59.xml"/><Relationship Id="rId130" Type="http://schemas.openxmlformats.org/officeDocument/2006/relationships/slide" Target="slides/slide103.xml"/><Relationship Id="rId151" Type="http://schemas.openxmlformats.org/officeDocument/2006/relationships/slide" Target="slides/slide124.xml"/><Relationship Id="rId172" Type="http://schemas.openxmlformats.org/officeDocument/2006/relationships/slide" Target="slides/slide145.xml"/><Relationship Id="rId193" Type="http://schemas.openxmlformats.org/officeDocument/2006/relationships/slide" Target="slides/slide166.xml"/><Relationship Id="rId207" Type="http://schemas.openxmlformats.org/officeDocument/2006/relationships/slide" Target="slides/slide180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20" Type="http://schemas.openxmlformats.org/officeDocument/2006/relationships/slide" Target="slides/slide93.xml"/><Relationship Id="rId141" Type="http://schemas.openxmlformats.org/officeDocument/2006/relationships/slide" Target="slides/slide114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5.xml"/><Relationship Id="rId183" Type="http://schemas.openxmlformats.org/officeDocument/2006/relationships/slide" Target="slides/slide156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slide" Target="slides/slide83.xml"/><Relationship Id="rId131" Type="http://schemas.openxmlformats.org/officeDocument/2006/relationships/slide" Target="slides/slide104.xml"/><Relationship Id="rId152" Type="http://schemas.openxmlformats.org/officeDocument/2006/relationships/slide" Target="slides/slide125.xml"/><Relationship Id="rId173" Type="http://schemas.openxmlformats.org/officeDocument/2006/relationships/slide" Target="slides/slide146.xml"/><Relationship Id="rId194" Type="http://schemas.openxmlformats.org/officeDocument/2006/relationships/slide" Target="slides/slide167.xml"/><Relationship Id="rId208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126" Type="http://schemas.openxmlformats.org/officeDocument/2006/relationships/slide" Target="slides/slide99.xml"/><Relationship Id="rId147" Type="http://schemas.openxmlformats.org/officeDocument/2006/relationships/slide" Target="slides/slide120.xml"/><Relationship Id="rId168" Type="http://schemas.openxmlformats.org/officeDocument/2006/relationships/slide" Target="slides/slide1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121" Type="http://schemas.openxmlformats.org/officeDocument/2006/relationships/slide" Target="slides/slide94.xml"/><Relationship Id="rId142" Type="http://schemas.openxmlformats.org/officeDocument/2006/relationships/slide" Target="slides/slide115.xml"/><Relationship Id="rId163" Type="http://schemas.openxmlformats.org/officeDocument/2006/relationships/slide" Target="slides/slide136.xml"/><Relationship Id="rId184" Type="http://schemas.openxmlformats.org/officeDocument/2006/relationships/slide" Target="slides/slide157.xml"/><Relationship Id="rId189" Type="http://schemas.openxmlformats.org/officeDocument/2006/relationships/slide" Target="slides/slide16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116" Type="http://schemas.openxmlformats.org/officeDocument/2006/relationships/slide" Target="slides/slide89.xml"/><Relationship Id="rId137" Type="http://schemas.openxmlformats.org/officeDocument/2006/relationships/slide" Target="slides/slide110.xml"/><Relationship Id="rId158" Type="http://schemas.openxmlformats.org/officeDocument/2006/relationships/slide" Target="slides/slide1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slide" Target="slides/slide84.xml"/><Relationship Id="rId132" Type="http://schemas.openxmlformats.org/officeDocument/2006/relationships/slide" Target="slides/slide105.xml"/><Relationship Id="rId153" Type="http://schemas.openxmlformats.org/officeDocument/2006/relationships/slide" Target="slides/slide126.xml"/><Relationship Id="rId174" Type="http://schemas.openxmlformats.org/officeDocument/2006/relationships/slide" Target="slides/slide147.xml"/><Relationship Id="rId179" Type="http://schemas.openxmlformats.org/officeDocument/2006/relationships/slide" Target="slides/slide152.xml"/><Relationship Id="rId195" Type="http://schemas.openxmlformats.org/officeDocument/2006/relationships/slide" Target="slides/slide168.xml"/><Relationship Id="rId209" Type="http://schemas.openxmlformats.org/officeDocument/2006/relationships/handoutMaster" Target="handoutMasters/handoutMaster1.xml"/><Relationship Id="rId190" Type="http://schemas.openxmlformats.org/officeDocument/2006/relationships/slide" Target="slides/slide163.xml"/><Relationship Id="rId204" Type="http://schemas.openxmlformats.org/officeDocument/2006/relationships/slide" Target="slides/slide177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9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27" Type="http://schemas.openxmlformats.org/officeDocument/2006/relationships/slide" Target="slides/slide10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52" Type="http://schemas.openxmlformats.org/officeDocument/2006/relationships/slide" Target="slides/slide25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122" Type="http://schemas.openxmlformats.org/officeDocument/2006/relationships/slide" Target="slides/slide95.xml"/><Relationship Id="rId143" Type="http://schemas.openxmlformats.org/officeDocument/2006/relationships/slide" Target="slides/slide116.xml"/><Relationship Id="rId148" Type="http://schemas.openxmlformats.org/officeDocument/2006/relationships/slide" Target="slides/slide121.xml"/><Relationship Id="rId164" Type="http://schemas.openxmlformats.org/officeDocument/2006/relationships/slide" Target="slides/slide137.xml"/><Relationship Id="rId169" Type="http://schemas.openxmlformats.org/officeDocument/2006/relationships/slide" Target="slides/slide142.xml"/><Relationship Id="rId185" Type="http://schemas.openxmlformats.org/officeDocument/2006/relationships/slide" Target="slides/slide15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3.xml"/><Relationship Id="rId210" Type="http://schemas.openxmlformats.org/officeDocument/2006/relationships/presProps" Target="presProps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20.xml"/><Relationship Id="rId68" Type="http://schemas.openxmlformats.org/officeDocument/2006/relationships/slide" Target="slides/slide41.xml"/><Relationship Id="rId89" Type="http://schemas.openxmlformats.org/officeDocument/2006/relationships/slide" Target="slides/slide62.xml"/><Relationship Id="rId112" Type="http://schemas.openxmlformats.org/officeDocument/2006/relationships/slide" Target="slides/slide85.xml"/><Relationship Id="rId133" Type="http://schemas.openxmlformats.org/officeDocument/2006/relationships/slide" Target="slides/slide106.xml"/><Relationship Id="rId154" Type="http://schemas.openxmlformats.org/officeDocument/2006/relationships/slide" Target="slides/slide127.xml"/><Relationship Id="rId175" Type="http://schemas.openxmlformats.org/officeDocument/2006/relationships/slide" Target="slides/slide148.xml"/><Relationship Id="rId196" Type="http://schemas.openxmlformats.org/officeDocument/2006/relationships/slide" Target="slides/slide169.xml"/><Relationship Id="rId200" Type="http://schemas.openxmlformats.org/officeDocument/2006/relationships/slide" Target="slides/slide173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0.xml"/><Relationship Id="rId58" Type="http://schemas.openxmlformats.org/officeDocument/2006/relationships/slide" Target="slides/slide31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123" Type="http://schemas.openxmlformats.org/officeDocument/2006/relationships/slide" Target="slides/slide96.xml"/><Relationship Id="rId144" Type="http://schemas.openxmlformats.org/officeDocument/2006/relationships/slide" Target="slides/slide117.xml"/><Relationship Id="rId90" Type="http://schemas.openxmlformats.org/officeDocument/2006/relationships/slide" Target="slides/slide63.xml"/><Relationship Id="rId165" Type="http://schemas.openxmlformats.org/officeDocument/2006/relationships/slide" Target="slides/slide138.xml"/><Relationship Id="rId186" Type="http://schemas.openxmlformats.org/officeDocument/2006/relationships/slide" Target="slides/slide159.xml"/><Relationship Id="rId211" Type="http://schemas.openxmlformats.org/officeDocument/2006/relationships/viewProps" Target="viewProps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21.xml"/><Relationship Id="rId69" Type="http://schemas.openxmlformats.org/officeDocument/2006/relationships/slide" Target="slides/slide42.xml"/><Relationship Id="rId113" Type="http://schemas.openxmlformats.org/officeDocument/2006/relationships/slide" Target="slides/slide86.xml"/><Relationship Id="rId134" Type="http://schemas.openxmlformats.org/officeDocument/2006/relationships/slide" Target="slides/slide107.xml"/><Relationship Id="rId80" Type="http://schemas.openxmlformats.org/officeDocument/2006/relationships/slide" Target="slides/slide53.xml"/><Relationship Id="rId155" Type="http://schemas.openxmlformats.org/officeDocument/2006/relationships/slide" Target="slides/slide128.xml"/><Relationship Id="rId176" Type="http://schemas.openxmlformats.org/officeDocument/2006/relationships/slide" Target="slides/slide149.xml"/><Relationship Id="rId197" Type="http://schemas.openxmlformats.org/officeDocument/2006/relationships/slide" Target="slides/slide170.xml"/><Relationship Id="rId201" Type="http://schemas.openxmlformats.org/officeDocument/2006/relationships/slide" Target="slides/slide174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24" Type="http://schemas.openxmlformats.org/officeDocument/2006/relationships/slide" Target="slides/slide97.xml"/><Relationship Id="rId70" Type="http://schemas.openxmlformats.org/officeDocument/2006/relationships/slide" Target="slides/slide43.xml"/><Relationship Id="rId91" Type="http://schemas.openxmlformats.org/officeDocument/2006/relationships/slide" Target="slides/slide64.xml"/><Relationship Id="rId145" Type="http://schemas.openxmlformats.org/officeDocument/2006/relationships/slide" Target="slides/slide118.xml"/><Relationship Id="rId166" Type="http://schemas.openxmlformats.org/officeDocument/2006/relationships/slide" Target="slides/slide139.xml"/><Relationship Id="rId187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212" Type="http://schemas.openxmlformats.org/officeDocument/2006/relationships/theme" Target="theme/theme1.xml"/><Relationship Id="rId28" Type="http://schemas.openxmlformats.org/officeDocument/2006/relationships/slide" Target="slides/slide1.xml"/><Relationship Id="rId49" Type="http://schemas.openxmlformats.org/officeDocument/2006/relationships/slide" Target="slides/slide22.xml"/><Relationship Id="rId114" Type="http://schemas.openxmlformats.org/officeDocument/2006/relationships/slide" Target="slides/slide87.xml"/><Relationship Id="rId60" Type="http://schemas.openxmlformats.org/officeDocument/2006/relationships/slide" Target="slides/slide33.xml"/><Relationship Id="rId81" Type="http://schemas.openxmlformats.org/officeDocument/2006/relationships/slide" Target="slides/slide54.xml"/><Relationship Id="rId135" Type="http://schemas.openxmlformats.org/officeDocument/2006/relationships/slide" Target="slides/slide108.xml"/><Relationship Id="rId156" Type="http://schemas.openxmlformats.org/officeDocument/2006/relationships/slide" Target="slides/slide129.xml"/><Relationship Id="rId177" Type="http://schemas.openxmlformats.org/officeDocument/2006/relationships/slide" Target="slides/slide150.xml"/><Relationship Id="rId198" Type="http://schemas.openxmlformats.org/officeDocument/2006/relationships/slide" Target="slides/slide171.xml"/><Relationship Id="rId202" Type="http://schemas.openxmlformats.org/officeDocument/2006/relationships/slide" Target="slides/slide175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50" Type="http://schemas.openxmlformats.org/officeDocument/2006/relationships/slide" Target="slides/slide23.xml"/><Relationship Id="rId104" Type="http://schemas.openxmlformats.org/officeDocument/2006/relationships/slide" Target="slides/slide77.xml"/><Relationship Id="rId125" Type="http://schemas.openxmlformats.org/officeDocument/2006/relationships/slide" Target="slides/slide98.xml"/><Relationship Id="rId146" Type="http://schemas.openxmlformats.org/officeDocument/2006/relationships/slide" Target="slides/slide119.xml"/><Relationship Id="rId167" Type="http://schemas.openxmlformats.org/officeDocument/2006/relationships/slide" Target="slides/slide140.xml"/><Relationship Id="rId188" Type="http://schemas.openxmlformats.org/officeDocument/2006/relationships/slide" Target="slides/slide161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40" Type="http://schemas.openxmlformats.org/officeDocument/2006/relationships/slide" Target="slides/slide13.xml"/><Relationship Id="rId115" Type="http://schemas.openxmlformats.org/officeDocument/2006/relationships/slide" Target="slides/slide88.xml"/><Relationship Id="rId136" Type="http://schemas.openxmlformats.org/officeDocument/2006/relationships/slide" Target="slides/slide109.xml"/><Relationship Id="rId157" Type="http://schemas.openxmlformats.org/officeDocument/2006/relationships/slide" Target="slides/slide130.xml"/><Relationship Id="rId178" Type="http://schemas.openxmlformats.org/officeDocument/2006/relationships/slide" Target="slides/slide151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9" Type="http://schemas.openxmlformats.org/officeDocument/2006/relationships/slide" Target="slides/slide172.xml"/><Relationship Id="rId203" Type="http://schemas.openxmlformats.org/officeDocument/2006/relationships/slide" Target="slides/slide176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6.xml"/><Relationship Id="rId13" Type="http://schemas.openxmlformats.org/officeDocument/2006/relationships/slide" Target="slides/slide111.xml"/><Relationship Id="rId18" Type="http://schemas.openxmlformats.org/officeDocument/2006/relationships/slide" Target="slides/slide116.xml"/><Relationship Id="rId26" Type="http://schemas.openxmlformats.org/officeDocument/2006/relationships/slide" Target="slides/slide124.xml"/><Relationship Id="rId3" Type="http://schemas.openxmlformats.org/officeDocument/2006/relationships/slide" Target="slides/slide101.xml"/><Relationship Id="rId21" Type="http://schemas.openxmlformats.org/officeDocument/2006/relationships/slide" Target="slides/slide119.xml"/><Relationship Id="rId7" Type="http://schemas.openxmlformats.org/officeDocument/2006/relationships/slide" Target="slides/slide105.xml"/><Relationship Id="rId12" Type="http://schemas.openxmlformats.org/officeDocument/2006/relationships/slide" Target="slides/slide110.xml"/><Relationship Id="rId17" Type="http://schemas.openxmlformats.org/officeDocument/2006/relationships/slide" Target="slides/slide115.xml"/><Relationship Id="rId25" Type="http://schemas.openxmlformats.org/officeDocument/2006/relationships/slide" Target="slides/slide123.xml"/><Relationship Id="rId2" Type="http://schemas.openxmlformats.org/officeDocument/2006/relationships/slide" Target="slides/slide100.xml"/><Relationship Id="rId16" Type="http://schemas.openxmlformats.org/officeDocument/2006/relationships/slide" Target="slides/slide114.xml"/><Relationship Id="rId20" Type="http://schemas.openxmlformats.org/officeDocument/2006/relationships/slide" Target="slides/slide118.xml"/><Relationship Id="rId1" Type="http://schemas.openxmlformats.org/officeDocument/2006/relationships/slide" Target="slides/slide99.xml"/><Relationship Id="rId6" Type="http://schemas.openxmlformats.org/officeDocument/2006/relationships/slide" Target="slides/slide104.xml"/><Relationship Id="rId11" Type="http://schemas.openxmlformats.org/officeDocument/2006/relationships/slide" Target="slides/slide109.xml"/><Relationship Id="rId24" Type="http://schemas.openxmlformats.org/officeDocument/2006/relationships/slide" Target="slides/slide122.xml"/><Relationship Id="rId5" Type="http://schemas.openxmlformats.org/officeDocument/2006/relationships/slide" Target="slides/slide103.xml"/><Relationship Id="rId15" Type="http://schemas.openxmlformats.org/officeDocument/2006/relationships/slide" Target="slides/slide113.xml"/><Relationship Id="rId23" Type="http://schemas.openxmlformats.org/officeDocument/2006/relationships/slide" Target="slides/slide121.xml"/><Relationship Id="rId10" Type="http://schemas.openxmlformats.org/officeDocument/2006/relationships/slide" Target="slides/slide108.xml"/><Relationship Id="rId19" Type="http://schemas.openxmlformats.org/officeDocument/2006/relationships/slide" Target="slides/slide117.xml"/><Relationship Id="rId4" Type="http://schemas.openxmlformats.org/officeDocument/2006/relationships/slide" Target="slides/slide102.xml"/><Relationship Id="rId9" Type="http://schemas.openxmlformats.org/officeDocument/2006/relationships/slide" Target="slides/slide107.xml"/><Relationship Id="rId14" Type="http://schemas.openxmlformats.org/officeDocument/2006/relationships/slide" Target="slides/slide112.xml"/><Relationship Id="rId22" Type="http://schemas.openxmlformats.org/officeDocument/2006/relationships/slide" Target="slides/slide1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52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26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B6CA4-C3A3-4807-BD2D-101C78B16612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B6CA4-C3A3-4807-BD2D-101C78B16612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176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180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B2EE2BF-602C-4EF1-B57E-0894C582F5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CDED45-4783-4F44-9FDF-2BA0ADBC707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AF10623-321A-4C9F-AEA6-AE0E5F01CAE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32263-7EE4-4B31-BE95-F71DEA0FC42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939BC9-58D7-4C01-B32F-69878B258C5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6EE37E-14DE-4248-A841-1963EE165AB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DEF5C0A-9EC9-4CB4-9E9A-45A9513683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18AABC-A77B-4F0F-B829-1B51F39AA8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76DB1C-1AAF-4B10-9B76-C29F582B96E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1FA60C6-5372-466F-A9A0-04E793B8BD9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BF59D49-7279-4540-9453-41C57592D2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79CE90-F038-478D-80D5-AECC21AD2C9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B2EE2BF-602C-4EF1-B57E-0894C582F5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CDED45-4783-4F44-9FDF-2BA0ADBC707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AF10623-321A-4C9F-AEA6-AE0E5F01CAE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32263-7EE4-4B31-BE95-F71DEA0FC42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939BC9-58D7-4C01-B32F-69878B258C5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6EE37E-14DE-4248-A841-1963EE165AB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DEF5C0A-9EC9-4CB4-9E9A-45A9513683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18AABC-A77B-4F0F-B829-1B51F39AA8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76DB1C-1AAF-4B10-9B76-C29F582B96E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1FA60C6-5372-466F-A9A0-04E793B8BD9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BF59D49-7279-4540-9453-41C57592D2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79CE90-F038-478D-80D5-AECC21AD2C9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06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44"/>
            <a:ext cx="73152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204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981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746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075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2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964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9780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673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2499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938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201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3220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43984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9792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5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5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7511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69151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47075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46139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4714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61358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8840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65960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15845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880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66"/>
            <a:ext cx="6021387" cy="589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5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21500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32482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2113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3084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72167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7577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5399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0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65824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28669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288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76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5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25971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50542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14761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7004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82230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44691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9557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62512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3687A-48B2-4DEB-B836-E6AE6DA07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4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E0EC6-6175-42FD-9C95-0AC32449B9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3966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6A189-3E1E-4935-9670-B55C03FE2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240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8D611-7790-4B6E-9CB1-0EA69682CF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0336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0BBDE-0F9C-4B10-A1B9-B8638D580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985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7FA57-754C-4E5E-95FD-C1919BCBC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2399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3E3DC-97B5-4CD2-AA12-D1F84953F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2217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6B01-66BA-464C-A222-0A348AC6F9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5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97C0-13CD-4989-A8D4-68C842C621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493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15718-82BD-40FA-905D-FE49F19EBD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3621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13A1F-8572-4DAE-BB86-D5D198792E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18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50D86-27B3-4277-9CF8-DA53A92785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9615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3687A-48B2-4DEB-B836-E6AE6DA07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8781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E0EC6-6175-42FD-9C95-0AC32449B9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139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6A189-3E1E-4935-9670-B55C03FE2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3635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8D611-7790-4B6E-9CB1-0EA69682CF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30868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0BBDE-0F9C-4B10-A1B9-B8638D580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7463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7FA57-754C-4E5E-95FD-C1919BCBC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8311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3E3DC-97B5-4CD2-AA12-D1F84953F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1618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6B01-66BA-464C-A222-0A348AC6F9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920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97C0-13CD-4989-A8D4-68C842C621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84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15718-82BD-40FA-905D-FE49F19EBD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3895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13A1F-8572-4DAE-BB86-D5D198792E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0513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50D86-27B3-4277-9CF8-DA53A92785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8103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884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789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2295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1729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7408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4938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19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8150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7556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0902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3" y="274663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7205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393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9015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593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0024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3804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75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0811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298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2334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3250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0028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4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48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0583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2679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191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3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2018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4118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3051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9142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4871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52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52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4321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47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8626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9418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1405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2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4418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7128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19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5369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4705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55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1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1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36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0820D-D643-48C4-8D9E-B2D07CF9B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343EC-71CD-4951-B3D0-5C638D8CB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E41E5-F9BD-490E-9089-77DCFC816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05C0C-2D16-47FA-8561-F74DF7FF6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739B4-D2DE-4DC8-ABF5-EDFA5AA80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7D90A-779E-483B-80FC-2E831455A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F35D8-54FF-45B9-945C-5F38A5E00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35286-8831-4555-A026-35307A6EA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9312B-2F84-4711-AF41-A7D2FDC98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8027-C9CE-4900-B490-0E34ED978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E5749-A1E4-4BB2-BCEA-3A06AF3DD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02E94-7875-47FE-8756-AC614C8DA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0ABF3-6A96-41EA-9C75-044EC6488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A0D76-8F84-49CD-B47D-EC7D7E26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61908-1D06-47DD-A0C4-91FFBE3A7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9A9C9-8734-4F8B-98C1-EBFA7A963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F518B-B535-4E45-8224-905DBB18E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5186-788C-48B1-9CD0-F125A1C37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6218C-A7D8-4ADC-ABA1-FDB3C90A8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ACE53-A495-425E-9643-516557A05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04399-C81D-4274-9A05-08288B498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AE004-9B57-40EC-A644-EE4D6EBF7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D0A45-C6C2-4081-8D05-48D3477C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55E0-6C43-48F7-8B8C-68AC4CDA1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4F90-1665-4DDA-A663-93C2FD5B7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8518F-7876-4869-AE9C-5EFF495B6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702EF-DF75-4DE9-9BBD-64E34194D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88937-31CB-48B7-B992-51B1EBE43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26A6B-36D5-4895-B93F-EBB609E1F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EF94A-E0C2-494D-82B4-5897D5462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D82F7-A854-4F35-8891-A2666F7F2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E1E6E-758B-4C44-BC48-74094BF31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3582E-7325-450C-8B62-287E4984D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29263-749D-4577-8154-DD2DB70AE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CD5A15-DD98-4E06-84A4-CC8985EED6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92CCBB-B48C-4688-AA99-401A53C4BFB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126867-E981-479C-B990-1C00008F96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5463DA-9758-4977-9A58-FCAC9CABD4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FF9779-67C1-45C2-BCA9-C99A5D6DCE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DFA063-A919-4412-A0B8-603E388762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D1D87F-5718-472C-969E-198112277A3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6BF5D3-0594-4D90-8AFF-B8BB576B8A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D058C3-CB48-408C-ABE9-3868B06DC5E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F76E6-6999-4AF9-B9E9-6DAB290D2F6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4" y="274665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AC201C-3D4C-47EC-825F-FA435D9169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NUL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9AC0793B-2A51-42BA-975B-09B40FB2C8D5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7" r:id="rId1"/>
    <p:sldLayoutId id="2147485008" r:id="rId2"/>
    <p:sldLayoutId id="2147485009" r:id="rId3"/>
    <p:sldLayoutId id="2147485010" r:id="rId4"/>
    <p:sldLayoutId id="2147485011" r:id="rId5"/>
    <p:sldLayoutId id="2147485012" r:id="rId6"/>
    <p:sldLayoutId id="2147485013" r:id="rId7"/>
    <p:sldLayoutId id="2147485014" r:id="rId8"/>
    <p:sldLayoutId id="2147485015" r:id="rId9"/>
    <p:sldLayoutId id="2147485016" r:id="rId10"/>
    <p:sldLayoutId id="2147485017" r:id="rId11"/>
    <p:sldLayoutId id="21474850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9AC0793B-2A51-42BA-975B-09B40FB2C8D5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  <p:sldLayoutId id="2147485021" r:id="rId2"/>
    <p:sldLayoutId id="2147485022" r:id="rId3"/>
    <p:sldLayoutId id="2147485023" r:id="rId4"/>
    <p:sldLayoutId id="2147485024" r:id="rId5"/>
    <p:sldLayoutId id="2147485025" r:id="rId6"/>
    <p:sldLayoutId id="2147485026" r:id="rId7"/>
    <p:sldLayoutId id="2147485027" r:id="rId8"/>
    <p:sldLayoutId id="2147485028" r:id="rId9"/>
    <p:sldLayoutId id="2147485029" r:id="rId10"/>
    <p:sldLayoutId id="2147485030" r:id="rId11"/>
    <p:sldLayoutId id="21474850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58" r:id="rId1"/>
    <p:sldLayoutId id="2147485359" r:id="rId2"/>
    <p:sldLayoutId id="2147485360" r:id="rId3"/>
    <p:sldLayoutId id="2147485361" r:id="rId4"/>
    <p:sldLayoutId id="2147485362" r:id="rId5"/>
    <p:sldLayoutId id="2147485363" r:id="rId6"/>
    <p:sldLayoutId id="2147485364" r:id="rId7"/>
    <p:sldLayoutId id="2147485365" r:id="rId8"/>
    <p:sldLayoutId id="2147485366" r:id="rId9"/>
    <p:sldLayoutId id="2147485367" r:id="rId10"/>
    <p:sldLayoutId id="214748536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4" r:id="rId3"/>
    <p:sldLayoutId id="2147485615" r:id="rId4"/>
    <p:sldLayoutId id="2147485616" r:id="rId5"/>
    <p:sldLayoutId id="2147485617" r:id="rId6"/>
    <p:sldLayoutId id="2147485618" r:id="rId7"/>
    <p:sldLayoutId id="2147485619" r:id="rId8"/>
    <p:sldLayoutId id="2147485620" r:id="rId9"/>
    <p:sldLayoutId id="2147485621" r:id="rId10"/>
    <p:sldLayoutId id="21474856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9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9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513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  <p:sldLayoutId id="2147485649" r:id="rId2"/>
    <p:sldLayoutId id="2147485650" r:id="rId3"/>
    <p:sldLayoutId id="2147485651" r:id="rId4"/>
    <p:sldLayoutId id="2147485652" r:id="rId5"/>
    <p:sldLayoutId id="2147485653" r:id="rId6"/>
    <p:sldLayoutId id="2147485654" r:id="rId7"/>
    <p:sldLayoutId id="2147485655" r:id="rId8"/>
    <p:sldLayoutId id="2147485656" r:id="rId9"/>
    <p:sldLayoutId id="2147485657" r:id="rId10"/>
    <p:sldLayoutId id="21474856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8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341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0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968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2" r:id="rId1"/>
    <p:sldLayoutId id="2147485673" r:id="rId2"/>
    <p:sldLayoutId id="2147485674" r:id="rId3"/>
    <p:sldLayoutId id="2147485675" r:id="rId4"/>
    <p:sldLayoutId id="2147485676" r:id="rId5"/>
    <p:sldLayoutId id="2147485677" r:id="rId6"/>
    <p:sldLayoutId id="2147485678" r:id="rId7"/>
    <p:sldLayoutId id="2147485679" r:id="rId8"/>
    <p:sldLayoutId id="2147485680" r:id="rId9"/>
    <p:sldLayoutId id="2147485681" r:id="rId10"/>
    <p:sldLayoutId id="21474856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98127978-7267-4B57-94EC-54D0D2A44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6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4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90" r:id="rId7"/>
    <p:sldLayoutId id="2147485691" r:id="rId8"/>
    <p:sldLayoutId id="2147485692" r:id="rId9"/>
    <p:sldLayoutId id="2147485693" r:id="rId10"/>
    <p:sldLayoutId id="2147485694" r:id="rId11"/>
    <p:sldLayoutId id="2147485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98127978-7267-4B57-94EC-54D0D2A44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5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97" r:id="rId1"/>
    <p:sldLayoutId id="2147485698" r:id="rId2"/>
    <p:sldLayoutId id="2147485699" r:id="rId3"/>
    <p:sldLayoutId id="2147485700" r:id="rId4"/>
    <p:sldLayoutId id="2147485701" r:id="rId5"/>
    <p:sldLayoutId id="2147485702" r:id="rId6"/>
    <p:sldLayoutId id="2147485703" r:id="rId7"/>
    <p:sldLayoutId id="2147485704" r:id="rId8"/>
    <p:sldLayoutId id="2147485705" r:id="rId9"/>
    <p:sldLayoutId id="2147485706" r:id="rId10"/>
    <p:sldLayoutId id="2147485707" r:id="rId11"/>
    <p:sldLayoutId id="2147485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4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0" r:id="rId1"/>
    <p:sldLayoutId id="2147485711" r:id="rId2"/>
    <p:sldLayoutId id="2147485712" r:id="rId3"/>
    <p:sldLayoutId id="2147485713" r:id="rId4"/>
    <p:sldLayoutId id="2147485714" r:id="rId5"/>
    <p:sldLayoutId id="2147485715" r:id="rId6"/>
    <p:sldLayoutId id="2147485716" r:id="rId7"/>
    <p:sldLayoutId id="2147485717" r:id="rId8"/>
    <p:sldLayoutId id="2147485718" r:id="rId9"/>
    <p:sldLayoutId id="2147485719" r:id="rId10"/>
    <p:sldLayoutId id="2147485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0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22" r:id="rId1"/>
    <p:sldLayoutId id="2147485723" r:id="rId2"/>
    <p:sldLayoutId id="2147485724" r:id="rId3"/>
    <p:sldLayoutId id="2147485725" r:id="rId4"/>
    <p:sldLayoutId id="2147485726" r:id="rId5"/>
    <p:sldLayoutId id="2147485727" r:id="rId6"/>
    <p:sldLayoutId id="2147485728" r:id="rId7"/>
    <p:sldLayoutId id="2147485729" r:id="rId8"/>
    <p:sldLayoutId id="2147485730" r:id="rId9"/>
    <p:sldLayoutId id="2147485731" r:id="rId10"/>
    <p:sldLayoutId id="2147485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4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5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4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5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4" r:id="rId1"/>
    <p:sldLayoutId id="2147485735" r:id="rId2"/>
    <p:sldLayoutId id="2147485736" r:id="rId3"/>
    <p:sldLayoutId id="2147485737" r:id="rId4"/>
    <p:sldLayoutId id="2147485738" r:id="rId5"/>
    <p:sldLayoutId id="2147485739" r:id="rId6"/>
    <p:sldLayoutId id="2147485740" r:id="rId7"/>
    <p:sldLayoutId id="2147485741" r:id="rId8"/>
    <p:sldLayoutId id="2147485742" r:id="rId9"/>
    <p:sldLayoutId id="2147485743" r:id="rId10"/>
    <p:sldLayoutId id="21474857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2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2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77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87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678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77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3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6" r:id="rId1"/>
    <p:sldLayoutId id="2147485747" r:id="rId2"/>
    <p:sldLayoutId id="2147485748" r:id="rId3"/>
    <p:sldLayoutId id="2147485749" r:id="rId4"/>
    <p:sldLayoutId id="2147485750" r:id="rId5"/>
    <p:sldLayoutId id="2147485751" r:id="rId6"/>
    <p:sldLayoutId id="2147485752" r:id="rId7"/>
    <p:sldLayoutId id="2147485753" r:id="rId8"/>
    <p:sldLayoutId id="2147485754" r:id="rId9"/>
    <p:sldLayoutId id="2147485755" r:id="rId10"/>
    <p:sldLayoutId id="21474857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0A6C3C2-DD82-4800-9445-54BB19EA9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80B038DE-5959-4CF7-8C83-F04594B4B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4" r:id="rId1"/>
    <p:sldLayoutId id="2147484775" r:id="rId2"/>
    <p:sldLayoutId id="2147484776" r:id="rId3"/>
    <p:sldLayoutId id="2147484777" r:id="rId4"/>
    <p:sldLayoutId id="2147484778" r:id="rId5"/>
    <p:sldLayoutId id="2147484779" r:id="rId6"/>
    <p:sldLayoutId id="2147484780" r:id="rId7"/>
    <p:sldLayoutId id="2147484781" r:id="rId8"/>
    <p:sldLayoutId id="2147484782" r:id="rId9"/>
    <p:sldLayoutId id="2147484783" r:id="rId10"/>
    <p:sldLayoutId id="2147484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DB5ECA4-99CB-4577-81B8-9F7CF3713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0" r:id="rId1"/>
    <p:sldLayoutId id="2147484841" r:id="rId2"/>
    <p:sldLayoutId id="2147484842" r:id="rId3"/>
    <p:sldLayoutId id="2147484843" r:id="rId4"/>
    <p:sldLayoutId id="2147484844" r:id="rId5"/>
    <p:sldLayoutId id="2147484845" r:id="rId6"/>
    <p:sldLayoutId id="2147484846" r:id="rId7"/>
    <p:sldLayoutId id="2147484847" r:id="rId8"/>
    <p:sldLayoutId id="2147484848" r:id="rId9"/>
    <p:sldLayoutId id="2147484849" r:id="rId10"/>
    <p:sldLayoutId id="2147484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1E057-6A53-4F59-9C55-C20B5AE82C4E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facebook.com/alexganeevphotography/photos/" TargetMode="External"/><Relationship Id="rId1" Type="http://schemas.openxmlformats.org/officeDocument/2006/relationships/slideLayout" Target="../slideLayouts/slideLayout29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facebook.com/alexganeevphotography/photos/" TargetMode="External"/><Relationship Id="rId1" Type="http://schemas.openxmlformats.org/officeDocument/2006/relationships/slideLayout" Target="../slideLayouts/slideLayout29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Taste-of-Greece-Festival-Duluth-Minnesota/199921043362252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2HolyApostlesChurch/photos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lexganeevphotography/photos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Taste-of-Greece-Festival-Duluth-Minnesota/199921043362252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0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lexganeevphotography/photos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2HolyApostlesChurch/photos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9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d.umn.edu/cla/faculty/troufs/anth3618/video/Maya_Lords.html" TargetMode="External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d.umn.edu/cla/faculty/troufs/anth3618/video/Maya_Lords.html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Buffalo/pbwww.html" TargetMode="External"/><Relationship Id="rId1" Type="http://schemas.openxmlformats.org/officeDocument/2006/relationships/slideLayout" Target="../slideLayouts/slideLayout24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d.umn.edu/cla/faculty/troufs/anth3618/mamaya.html" TargetMode="External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69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SweetTreats.html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6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9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pbs.org/saf/1406/index.html" TargetMode="External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d.umn.edu/cla/faculty/troufs/anth3618/video/Fallacy_of_Diffusionism.html" TargetMode="External"/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d.umn.edu/cla/faculty/troufs/anth3618/video/Fifth_World.html" TargetMode="External"/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www.d.umn.edu/cla/faculty/troufs/anth3618/video/Forests.html" TargetMode="External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www.d.umn.edu/cla/faculty/troufs/anth3618/video/Culture_and_Math.html" TargetMode="External"/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d.umn.edu/cla/faculty/troufs/anth3618/video/Cracking_Maya_Code.html" TargetMode="External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d.umn.edu/cla/faculty/troufs/anth3618/video/Sweat.html" TargetMode="External"/><Relationship Id="rId1" Type="http://schemas.openxmlformats.org/officeDocument/2006/relationships/slideLayout" Target="../slideLayouts/slideLayout1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www.d.umn.edu/cla/faculty/troufs/anth3618/video/Collapse.html" TargetMode="External"/><Relationship Id="rId1" Type="http://schemas.openxmlformats.org/officeDocument/2006/relationships/slideLayout" Target="../slideLayouts/slideLayout1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d.umn.edu/cla/faculty/troufs/anth3618/video/Conquistadors.html" TargetMode="External"/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www.pbs.org/wnet/secrets/aztec_massacre/aztec_massacre" TargetMode="External"/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www.d.umn.edu/cla/faculty/troufs/anth1095/fstext.html#text" TargetMode="External"/><Relationship Id="rId1" Type="http://schemas.openxmlformats.org/officeDocument/2006/relationships/slideLayout" Target="../slideLayouts/slideLayout30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d.umn.edu/cla/faculty/troufs/anth3618/video/Appeals.html" TargetMode="External"/><Relationship Id="rId1" Type="http://schemas.openxmlformats.org/officeDocument/2006/relationships/slideLayout" Target="../slideLayouts/slideLayout30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d.umn.edu/cla/faculty/troufs/anth3618/video/Chamula.html" TargetMode="Externa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urchtimes.co.uk/content.asp?id=8322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18_Rabbi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unexplainable.net/artman/publish/article_2274.shtml" TargetMode="Externa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d.umn.edu/cla/faculty/troufs/anth3618/video/Sentinels.html" TargetMode="Externa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Sentinels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d.umn.edu/cla/faculty/troufs/anth3618/masummary.html" TargetMode="Externa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d.umn.edu/cla/faculty/troufs/anth3618/video/Excavations.html" TargetMode="Externa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d.umn.edu/cla/faculty/troufs/anth3618/video/Teotihuacan.html" TargetMode="Externa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Copan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Copan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Copan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d.umn.edu/cla/faculty/troufs/anth3618/masummary.html" TargetMode="Externa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eclectic.ss.uci.edu/~drwhite/worldcul/atlas.htm" TargetMode="External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eclectic.ss.uci.edu/~drwhite/worldcul/atlas.htm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d.umn.edu/cla/faculty/troufs/anth3618/maKirchhof_handout.html" TargetMode="External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en.wikipedia.org/wiki/Culture_areas_of_North_America" TargetMode="Externa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en.wikipedia.org/wiki/Culture_areas_of_North_America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betantrekking.com/tcamap.htm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antiqueprints.com/images/af1/f1533.jpg" TargetMode="External"/><Relationship Id="rId1" Type="http://schemas.openxmlformats.org/officeDocument/2006/relationships/slideLayout" Target="../slideLayouts/slideLayout25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en.wikipedia.org/wiki/Indigenous_peoples_of_Mexico" TargetMode="External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d.umn.edu/cla/faculty/troufs/anth3618/masummary.html" TargetMode="Externa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2010-2019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389401"/>
            <a:ext cx="7848600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Units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of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Analysis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Ancient Middle America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36970" y="657238"/>
            <a:ext cx="74238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</a:t>
            </a: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se your up/down arrow keys and/or </a:t>
            </a:r>
          </a:p>
          <a:p>
            <a:pPr algn="ctr" eaLnBrk="0" hangingPunct="0"/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space bar to advance the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76705"/>
            <a:ext cx="6908800" cy="39703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in the “Main Characteristics of Anthropology” review it is noted that one of the defining characteristics of Anthropology is that it tends to be comparative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05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local groups 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food</a:t>
            </a:r>
            <a:br>
              <a:rPr lang="en-US" sz="2800" b="1" dirty="0" smtClean="0">
                <a:solidFill>
                  <a:srgbClr val="000000"/>
                </a:solidFill>
              </a:rPr>
            </a:br>
            <a:r>
              <a:rPr lang="en-US" sz="2800" b="1" dirty="0" smtClean="0">
                <a:solidFill>
                  <a:srgbClr val="000000"/>
                </a:solidFill>
              </a:rPr>
              <a:t>clothing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religion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ritual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music, dance, and other arts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language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cultural symbols . . .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8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613571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 smtClean="0">
                <a:latin typeface="Verdana" pitchFamily="34" charset="0"/>
              </a:rPr>
              <a:t>can include ethnic groups </a:t>
            </a:r>
            <a:r>
              <a:rPr lang="en-US" sz="2800" b="1" i="1" dirty="0" smtClean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 smtClean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 smtClean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3600" b="1" dirty="0">
                <a:latin typeface="Verdana" pitchFamily="34" charset="0"/>
              </a:rPr>
              <a:t>e.g</a:t>
            </a:r>
            <a:r>
              <a:rPr lang="en-US" sz="3600" b="1" dirty="0" smtClean="0">
                <a:latin typeface="Verdana" pitchFamily="34" charset="0"/>
              </a:rPr>
              <a:t>., Greek-Americans</a:t>
            </a:r>
            <a:endParaRPr lang="en-US" sz="3600" b="1" dirty="0"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</a:t>
            </a:r>
            <a:r>
              <a:rPr lang="en-US" sz="2000" b="1" i="1" dirty="0" err="1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Anishinabe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Irish “</a:t>
            </a:r>
            <a:r>
              <a:rPr lang="en-US" sz="2000" b="1" dirty="0" err="1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Travellers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 smtClean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835157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 smtClean="0">
                <a:solidFill>
                  <a:srgbClr val="FF1B36"/>
                </a:solidFill>
              </a:rPr>
              <a:t>microculture</a:t>
            </a:r>
            <a:endParaRPr lang="en-US" b="1" dirty="0" smtClean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 smtClean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 smtClean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 smtClean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3200" b="1" dirty="0" smtClean="0">
                <a:solidFill>
                  <a:srgbClr val="FFFFFF"/>
                </a:solidFill>
              </a:rPr>
              <a:t>“local cultures”</a:t>
            </a:r>
            <a:endParaRPr lang="en-US" sz="2400" b="1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897610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054"/>
            <a:ext cx="8763000" cy="6485546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429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rgbClr val="FFFFFF"/>
                </a:solidFill>
                <a:latin typeface="Arial" charset="0"/>
              </a:rPr>
              <a:t>A Taste of Greece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rgbClr val="FFFFFF"/>
                </a:solidFill>
                <a:latin typeface="Arial" charset="0"/>
              </a:rPr>
              <a:t>27</a:t>
            </a:r>
            <a:r>
              <a:rPr lang="en-US" altLang="en-US" sz="3200" b="1" baseline="30000" dirty="0" smtClean="0">
                <a:solidFill>
                  <a:srgbClr val="FFFFFF"/>
                </a:solidFill>
                <a:latin typeface="Arial" charset="0"/>
              </a:rPr>
              <a:t>nd</a:t>
            </a:r>
            <a:r>
              <a:rPr lang="en-US" altLang="en-US" sz="3200" b="1" dirty="0" smtClean="0">
                <a:solidFill>
                  <a:srgbClr val="FFFFFF"/>
                </a:solidFill>
                <a:latin typeface="Arial" charset="0"/>
              </a:rPr>
              <a:t> Annual Food Festival 2019</a:t>
            </a:r>
          </a:p>
        </p:txBody>
      </p:sp>
    </p:spTree>
    <p:extLst>
      <p:ext uri="{BB962C8B-B14F-4D97-AF65-F5344CB8AC3E}">
        <p14:creationId xmlns:p14="http://schemas.microsoft.com/office/powerpoint/2010/main" val="1432570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 smtClean="0">
                <a:solidFill>
                  <a:srgbClr val="FF1B36"/>
                </a:solidFill>
              </a:rPr>
              <a:t>microculture</a:t>
            </a:r>
            <a:endParaRPr lang="en-US" b="1" dirty="0" smtClean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 smtClean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 smtClean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 smtClean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3200" b="1" dirty="0" smtClean="0">
                <a:solidFill>
                  <a:srgbClr val="FFFFFF"/>
                </a:solidFill>
              </a:rPr>
              <a:t>“local cultures”</a:t>
            </a:r>
            <a:endParaRPr lang="en-US" sz="2400" b="1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93365" y="3164152"/>
            <a:ext cx="6358000" cy="240065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457200" tIns="457200" rIns="457200" bIns="4572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local groups generally strive to preserve their cultural identity . . .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069943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local groups 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food</a:t>
            </a:r>
            <a:r>
              <a:rPr lang="en-US" sz="2800" b="1" dirty="0" smtClean="0">
                <a:solidFill>
                  <a:srgbClr val="BADDE1"/>
                </a:solidFill>
              </a:rPr>
              <a:t/>
            </a:r>
            <a:br>
              <a:rPr lang="en-US" sz="2800" b="1" dirty="0" smtClean="0">
                <a:solidFill>
                  <a:srgbClr val="BADDE1"/>
                </a:solidFill>
              </a:rPr>
            </a:br>
            <a:r>
              <a:rPr lang="en-US" sz="2800" b="1" dirty="0" smtClean="0">
                <a:solidFill>
                  <a:srgbClr val="BADDE1"/>
                </a:solidFill>
              </a:rPr>
              <a:t>clothing</a:t>
            </a:r>
            <a:endParaRPr lang="en-US" sz="2800" b="1" dirty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religion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ritual</a:t>
            </a:r>
          </a:p>
          <a:p>
            <a:pPr algn="ctr"/>
            <a:r>
              <a:rPr lang="en-US" sz="2800" b="1" dirty="0">
                <a:solidFill>
                  <a:srgbClr val="BADDE1"/>
                </a:solidFill>
              </a:rPr>
              <a:t>music, dance, and other arts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language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cultural symbols . . .</a:t>
            </a:r>
            <a:endParaRPr lang="en-US" sz="2800" b="1" dirty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5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4500" y="61214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rgbClr val="FFFFFF"/>
                </a:solidFill>
                <a:latin typeface="Arial" charset="0"/>
              </a:rPr>
              <a:t>A Tate of Greece</a:t>
            </a:r>
          </a:p>
          <a:p>
            <a:pPr algn="ctr" eaLnBrk="1" hangingPunct="1"/>
            <a:r>
              <a:rPr lang="en-US" altLang="en-US" sz="1050" b="1" dirty="0" smtClean="0">
                <a:solidFill>
                  <a:srgbClr val="FFFFFF"/>
                </a:solidFill>
                <a:latin typeface="Arial" charset="0"/>
              </a:rPr>
              <a:t>25</a:t>
            </a:r>
            <a:r>
              <a:rPr lang="en-US" altLang="en-US" sz="1050" b="1" baseline="30000" dirty="0" smtClean="0">
                <a:solidFill>
                  <a:srgbClr val="FFFFFF"/>
                </a:solidFill>
                <a:latin typeface="Arial" charset="0"/>
              </a:rPr>
              <a:t>th</a:t>
            </a:r>
            <a:r>
              <a:rPr lang="en-US" altLang="en-US" sz="1050" b="1" dirty="0" smtClean="0">
                <a:solidFill>
                  <a:srgbClr val="FFFFFF"/>
                </a:solidFill>
                <a:latin typeface="Arial" charset="0"/>
              </a:rPr>
              <a:t> Annual Food Festival 2017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3570" y="5624391"/>
            <a:ext cx="8229600" cy="4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4000" b="1" i="1" dirty="0" smtClean="0">
                <a:solidFill>
                  <a:srgbClr val="0070C0"/>
                </a:solidFill>
                <a:latin typeface="Arial" charset="0"/>
              </a:rPr>
              <a:t>gyro</a:t>
            </a:r>
          </a:p>
        </p:txBody>
      </p:sp>
    </p:spTree>
    <p:extLst>
      <p:ext uri="{BB962C8B-B14F-4D97-AF65-F5344CB8AC3E}">
        <p14:creationId xmlns:p14="http://schemas.microsoft.com/office/powerpoint/2010/main" val="3666537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local groups 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food</a:t>
            </a:r>
            <a:br>
              <a:rPr lang="en-US" sz="2800" b="1" dirty="0" smtClean="0">
                <a:solidFill>
                  <a:srgbClr val="BADDE1"/>
                </a:solidFill>
              </a:rPr>
            </a:br>
            <a:r>
              <a:rPr lang="en-US" sz="4400" b="1" dirty="0" smtClean="0">
                <a:solidFill>
                  <a:srgbClr val="000000"/>
                </a:solidFill>
              </a:rPr>
              <a:t>clothing</a:t>
            </a:r>
            <a:endParaRPr lang="en-US" sz="44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religion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ritual</a:t>
            </a:r>
          </a:p>
          <a:p>
            <a:pPr algn="ctr"/>
            <a:r>
              <a:rPr lang="en-US" sz="2800" b="1" dirty="0">
                <a:solidFill>
                  <a:srgbClr val="BADDE1"/>
                </a:solidFill>
              </a:rPr>
              <a:t>music, dance, and other arts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language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cultural symbols . . .</a:t>
            </a:r>
            <a:endParaRPr lang="en-US" sz="2800" b="1" dirty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47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65746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2"/>
              </a:rPr>
              <a:t>www.facebook.com/alexganeevphotography/photos/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3314" name="Picture 2" descr="https://scontent-ord1-1.xx.fbcdn.net/hphotos-xfp1/v/t1.0-9/11223659_716539861791446_5081062444181955862_n.jpg?oh=557b49098d1fbaac9240b39eb3848f80&amp;oe=567A888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005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18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65746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2"/>
              </a:rPr>
              <a:t>www.facebook.com/alexganeevphotography/photos/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4338" name="Picture 2" descr="https://scontent-ord1-1.xx.fbcdn.net/hphotos-xtp1/v/t1.0-9/11143160_716540138458085_9056509914808660963_n.jpg?oh=841d7d0d6e416c99a5a34fab43bf2a7e&amp;oe=567B41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056"/>
            <a:ext cx="9144000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086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267" y="1873250"/>
            <a:ext cx="7497763" cy="4294702"/>
          </a:xfrm>
        </p:spPr>
        <p:txBody>
          <a:bodyPr>
            <a:spAutoFit/>
          </a:bodyPr>
          <a:lstStyle/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BADDE1"/>
                </a:solidFill>
              </a:rPr>
              <a:t>1.</a:t>
            </a:r>
            <a:r>
              <a:rPr lang="en-US" sz="2800" b="1" dirty="0" smtClean="0">
                <a:solidFill>
                  <a:srgbClr val="BADDE1"/>
                </a:solidFill>
              </a:rPr>
              <a:t>	</a:t>
            </a:r>
            <a:r>
              <a:rPr lang="en-US" sz="2800" dirty="0" smtClean="0">
                <a:solidFill>
                  <a:srgbClr val="BADDE1"/>
                </a:solidFill>
              </a:rPr>
              <a:t>the </a:t>
            </a:r>
            <a:r>
              <a:rPr lang="en-US" sz="2400" b="1" i="1" dirty="0" smtClean="0">
                <a:solidFill>
                  <a:srgbClr val="BADDE1"/>
                </a:solidFill>
              </a:rPr>
              <a:t>four fields</a:t>
            </a:r>
            <a:r>
              <a:rPr lang="en-US" sz="2400" dirty="0" smtClean="0">
                <a:solidFill>
                  <a:srgbClr val="BADDE1"/>
                </a:solidFill>
              </a:rPr>
              <a:t> </a:t>
            </a:r>
            <a:r>
              <a:rPr lang="en-US" sz="2800" dirty="0" smtClean="0">
                <a:solidFill>
                  <a:srgbClr val="BADDE1"/>
                </a:solidFill>
              </a:rPr>
              <a:t>of general anthropology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BADDE1"/>
                </a:solidFill>
              </a:rPr>
              <a:t>2.	</a:t>
            </a:r>
            <a:r>
              <a:rPr lang="en-US" sz="2400" b="1" i="1" dirty="0" smtClean="0">
                <a:solidFill>
                  <a:srgbClr val="BADDE1"/>
                </a:solidFill>
              </a:rPr>
              <a:t>culture</a:t>
            </a:r>
            <a:r>
              <a:rPr lang="en-US" sz="4000" b="1" dirty="0" smtClean="0">
                <a:solidFill>
                  <a:srgbClr val="BADDE1"/>
                </a:solidFill>
              </a:rPr>
              <a:t> </a:t>
            </a:r>
            <a:r>
              <a:rPr lang="en-US" sz="2400" b="1" dirty="0" smtClean="0">
                <a:solidFill>
                  <a:srgbClr val="BADDE1"/>
                </a:solidFill>
              </a:rPr>
              <a:t>as a primary </a:t>
            </a:r>
            <a:r>
              <a:rPr lang="en-US" sz="2400" b="1" i="1" dirty="0" smtClean="0">
                <a:solidFill>
                  <a:srgbClr val="BADDE1"/>
                </a:solidFill>
              </a:rPr>
              <a:t>concept</a:t>
            </a:r>
            <a:endParaRPr lang="en-US" sz="2800" b="1" i="1" dirty="0" smtClean="0">
              <a:solidFill>
                <a:srgbClr val="BADDE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3.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comparative method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as major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i="1" dirty="0" smtClean="0">
                <a:solidFill>
                  <a:srgbClr val="000000"/>
                </a:solidFill>
              </a:rPr>
              <a:t>approach</a:t>
            </a:r>
            <a:r>
              <a:rPr lang="en-US" sz="2400" b="1" dirty="0" smtClean="0">
                <a:solidFill>
                  <a:srgbClr val="000000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BADDE1"/>
                </a:solidFill>
              </a:rPr>
              <a:t>4. </a:t>
            </a:r>
            <a:r>
              <a:rPr lang="en-US" b="1" dirty="0" smtClean="0">
                <a:solidFill>
                  <a:srgbClr val="BADDE1"/>
                </a:solidFill>
              </a:rPr>
              <a:t>	</a:t>
            </a:r>
            <a:r>
              <a:rPr lang="en-US" sz="2400" b="1" i="1" dirty="0" smtClean="0">
                <a:solidFill>
                  <a:srgbClr val="BADDE1"/>
                </a:solidFill>
              </a:rPr>
              <a:t>holism</a:t>
            </a:r>
            <a:r>
              <a:rPr lang="en-US" sz="2400" b="1" dirty="0" smtClean="0">
                <a:solidFill>
                  <a:srgbClr val="BADDE1"/>
                </a:solidFill>
              </a:rPr>
              <a:t> or the study of "humankind" as a</a:t>
            </a:r>
            <a:br>
              <a:rPr lang="en-US" sz="2400" b="1" dirty="0" smtClean="0">
                <a:solidFill>
                  <a:srgbClr val="BADDE1"/>
                </a:solidFill>
              </a:rPr>
            </a:br>
            <a:r>
              <a:rPr lang="en-US" sz="2400" b="1" dirty="0" smtClean="0">
                <a:solidFill>
                  <a:srgbClr val="BADDE1"/>
                </a:solidFill>
              </a:rPr>
              <a:t>whole, as a </a:t>
            </a:r>
            <a:r>
              <a:rPr lang="en-US" sz="2400" b="1" i="1" dirty="0" smtClean="0">
                <a:solidFill>
                  <a:srgbClr val="BADDE1"/>
                </a:solidFill>
              </a:rPr>
              <a:t>primary theoretical goal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66738" indent="-566738" eaLnBrk="1" hangingPunct="1">
              <a:buFontTx/>
              <a:buNone/>
              <a:tabLst>
                <a:tab pos="0" algn="l"/>
              </a:tabLst>
            </a:pPr>
            <a:r>
              <a:rPr lang="en-US" sz="2400" b="1" dirty="0" smtClean="0">
                <a:solidFill>
                  <a:srgbClr val="BADDE1"/>
                </a:solidFill>
              </a:rPr>
              <a:t>5.</a:t>
            </a:r>
            <a:r>
              <a:rPr lang="en-US" b="1" dirty="0" smtClean="0">
                <a:solidFill>
                  <a:srgbClr val="BADDE1"/>
                </a:solidFill>
              </a:rPr>
              <a:t>	</a:t>
            </a:r>
            <a:r>
              <a:rPr lang="en-US" sz="2400" b="1" dirty="0" smtClean="0">
                <a:solidFill>
                  <a:srgbClr val="BADDE1"/>
                </a:solidFill>
              </a:rPr>
              <a:t>fieldwork as a primary research</a:t>
            </a:r>
            <a:br>
              <a:rPr lang="en-US" sz="2400" b="1" dirty="0" smtClean="0">
                <a:solidFill>
                  <a:srgbClr val="BADDE1"/>
                </a:solidFill>
              </a:rPr>
            </a:br>
            <a:r>
              <a:rPr lang="en-US" sz="2400" b="1" dirty="0" smtClean="0">
                <a:solidFill>
                  <a:srgbClr val="BADDE1"/>
                </a:solidFill>
              </a:rPr>
              <a:t>technique, involving </a:t>
            </a:r>
            <a:r>
              <a:rPr lang="en-US" sz="2400" b="1" i="1" dirty="0" smtClean="0">
                <a:solidFill>
                  <a:srgbClr val="BADDE1"/>
                </a:solidFill>
              </a:rPr>
              <a:t>“participant observation”</a:t>
            </a:r>
            <a:endParaRPr lang="en-US" sz="2800" b="1" i="1" dirty="0" smtClean="0">
              <a:solidFill>
                <a:srgbClr val="BADDE1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 charset="0"/>
              </a:rPr>
              <a:t>Main </a:t>
            </a:r>
            <a:r>
              <a:rPr lang="en-US" sz="4800" b="1" dirty="0" smtClean="0">
                <a:solidFill>
                  <a:srgbClr val="000000"/>
                </a:solidFill>
                <a:latin typeface="Arial" charset="0"/>
              </a:rPr>
              <a:t>Characteristics</a:t>
            </a:r>
            <a:br>
              <a:rPr lang="en-US" sz="4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of Anthropology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471719" y="3200400"/>
            <a:ext cx="7336970" cy="1275034"/>
          </a:xfrm>
          <a:custGeom>
            <a:avLst/>
            <a:gdLst>
              <a:gd name="connsiteX0" fmla="*/ 4644735 w 7271820"/>
              <a:gd name="connsiteY0" fmla="*/ 1045028 h 1248228"/>
              <a:gd name="connsiteX1" fmla="*/ 4572163 w 7271820"/>
              <a:gd name="connsiteY1" fmla="*/ 1030514 h 1248228"/>
              <a:gd name="connsiteX2" fmla="*/ 4514106 w 7271820"/>
              <a:gd name="connsiteY2" fmla="*/ 1016000 h 1248228"/>
              <a:gd name="connsiteX3" fmla="*/ 3715820 w 7271820"/>
              <a:gd name="connsiteY3" fmla="*/ 1030514 h 1248228"/>
              <a:gd name="connsiteX4" fmla="*/ 3657763 w 7271820"/>
              <a:gd name="connsiteY4" fmla="*/ 1045028 h 1248228"/>
              <a:gd name="connsiteX5" fmla="*/ 3570678 w 7271820"/>
              <a:gd name="connsiteY5" fmla="*/ 1074057 h 1248228"/>
              <a:gd name="connsiteX6" fmla="*/ 3164278 w 7271820"/>
              <a:gd name="connsiteY6" fmla="*/ 1059543 h 1248228"/>
              <a:gd name="connsiteX7" fmla="*/ 3091706 w 7271820"/>
              <a:gd name="connsiteY7" fmla="*/ 1045028 h 1248228"/>
              <a:gd name="connsiteX8" fmla="*/ 2961078 w 7271820"/>
              <a:gd name="connsiteY8" fmla="*/ 1030514 h 1248228"/>
              <a:gd name="connsiteX9" fmla="*/ 1959592 w 7271820"/>
              <a:gd name="connsiteY9" fmla="*/ 1001486 h 1248228"/>
              <a:gd name="connsiteX10" fmla="*/ 1887020 w 7271820"/>
              <a:gd name="connsiteY10" fmla="*/ 986971 h 1248228"/>
              <a:gd name="connsiteX11" fmla="*/ 754906 w 7271820"/>
              <a:gd name="connsiteY11" fmla="*/ 986971 h 1248228"/>
              <a:gd name="connsiteX12" fmla="*/ 551706 w 7271820"/>
              <a:gd name="connsiteY12" fmla="*/ 957943 h 1248228"/>
              <a:gd name="connsiteX13" fmla="*/ 406563 w 7271820"/>
              <a:gd name="connsiteY13" fmla="*/ 899886 h 1248228"/>
              <a:gd name="connsiteX14" fmla="*/ 319478 w 7271820"/>
              <a:gd name="connsiteY14" fmla="*/ 870857 h 1248228"/>
              <a:gd name="connsiteX15" fmla="*/ 232392 w 7271820"/>
              <a:gd name="connsiteY15" fmla="*/ 856343 h 1248228"/>
              <a:gd name="connsiteX16" fmla="*/ 130792 w 7271820"/>
              <a:gd name="connsiteY16" fmla="*/ 827314 h 1248228"/>
              <a:gd name="connsiteX17" fmla="*/ 116278 w 7271820"/>
              <a:gd name="connsiteY17" fmla="*/ 783771 h 1248228"/>
              <a:gd name="connsiteX18" fmla="*/ 43706 w 7271820"/>
              <a:gd name="connsiteY18" fmla="*/ 696686 h 1248228"/>
              <a:gd name="connsiteX19" fmla="*/ 14678 w 7271820"/>
              <a:gd name="connsiteY19" fmla="*/ 653143 h 1248228"/>
              <a:gd name="connsiteX20" fmla="*/ 163 w 7271820"/>
              <a:gd name="connsiteY20" fmla="*/ 595086 h 1248228"/>
              <a:gd name="connsiteX21" fmla="*/ 87249 w 7271820"/>
              <a:gd name="connsiteY21" fmla="*/ 391886 h 1248228"/>
              <a:gd name="connsiteX22" fmla="*/ 174335 w 7271820"/>
              <a:gd name="connsiteY22" fmla="*/ 333828 h 1248228"/>
              <a:gd name="connsiteX23" fmla="*/ 188849 w 7271820"/>
              <a:gd name="connsiteY23" fmla="*/ 290286 h 1248228"/>
              <a:gd name="connsiteX24" fmla="*/ 319478 w 7271820"/>
              <a:gd name="connsiteY24" fmla="*/ 174171 h 1248228"/>
              <a:gd name="connsiteX25" fmla="*/ 406563 w 7271820"/>
              <a:gd name="connsiteY25" fmla="*/ 145143 h 1248228"/>
              <a:gd name="connsiteX26" fmla="*/ 450106 w 7271820"/>
              <a:gd name="connsiteY26" fmla="*/ 130628 h 1248228"/>
              <a:gd name="connsiteX27" fmla="*/ 595249 w 7271820"/>
              <a:gd name="connsiteY27" fmla="*/ 101600 h 1248228"/>
              <a:gd name="connsiteX28" fmla="*/ 871020 w 7271820"/>
              <a:gd name="connsiteY28" fmla="*/ 87086 h 1248228"/>
              <a:gd name="connsiteX29" fmla="*/ 1030678 w 7271820"/>
              <a:gd name="connsiteY29" fmla="*/ 72571 h 1248228"/>
              <a:gd name="connsiteX30" fmla="*/ 1770906 w 7271820"/>
              <a:gd name="connsiteY30" fmla="*/ 58057 h 1248228"/>
              <a:gd name="connsiteX31" fmla="*/ 2322449 w 7271820"/>
              <a:gd name="connsiteY31" fmla="*/ 29028 h 1248228"/>
              <a:gd name="connsiteX32" fmla="*/ 2453078 w 7271820"/>
              <a:gd name="connsiteY32" fmla="*/ 14514 h 1248228"/>
              <a:gd name="connsiteX33" fmla="*/ 2961078 w 7271820"/>
              <a:gd name="connsiteY33" fmla="*/ 0 h 1248228"/>
              <a:gd name="connsiteX34" fmla="*/ 3730335 w 7271820"/>
              <a:gd name="connsiteY34" fmla="*/ 14514 h 1248228"/>
              <a:gd name="connsiteX35" fmla="*/ 3817420 w 7271820"/>
              <a:gd name="connsiteY35" fmla="*/ 29028 h 1248228"/>
              <a:gd name="connsiteX36" fmla="*/ 4049649 w 7271820"/>
              <a:gd name="connsiteY36" fmla="*/ 43543 h 1248228"/>
              <a:gd name="connsiteX37" fmla="*/ 4165763 w 7271820"/>
              <a:gd name="connsiteY37" fmla="*/ 58057 h 1248228"/>
              <a:gd name="connsiteX38" fmla="*/ 4397992 w 7271820"/>
              <a:gd name="connsiteY38" fmla="*/ 72571 h 1248228"/>
              <a:gd name="connsiteX39" fmla="*/ 4659249 w 7271820"/>
              <a:gd name="connsiteY39" fmla="*/ 58057 h 1248228"/>
              <a:gd name="connsiteX40" fmla="*/ 4717306 w 7271820"/>
              <a:gd name="connsiteY40" fmla="*/ 43543 h 1248228"/>
              <a:gd name="connsiteX41" fmla="*/ 5152735 w 7271820"/>
              <a:gd name="connsiteY41" fmla="*/ 0 h 1248228"/>
              <a:gd name="connsiteX42" fmla="*/ 5399478 w 7271820"/>
              <a:gd name="connsiteY42" fmla="*/ 14514 h 1248228"/>
              <a:gd name="connsiteX43" fmla="*/ 5515592 w 7271820"/>
              <a:gd name="connsiteY43" fmla="*/ 29028 h 1248228"/>
              <a:gd name="connsiteX44" fmla="*/ 5704278 w 7271820"/>
              <a:gd name="connsiteY44" fmla="*/ 43543 h 1248228"/>
              <a:gd name="connsiteX45" fmla="*/ 5776849 w 7271820"/>
              <a:gd name="connsiteY45" fmla="*/ 58057 h 1248228"/>
              <a:gd name="connsiteX46" fmla="*/ 5820392 w 7271820"/>
              <a:gd name="connsiteY46" fmla="*/ 72571 h 1248228"/>
              <a:gd name="connsiteX47" fmla="*/ 5892963 w 7271820"/>
              <a:gd name="connsiteY47" fmla="*/ 87086 h 1248228"/>
              <a:gd name="connsiteX48" fmla="*/ 5936506 w 7271820"/>
              <a:gd name="connsiteY48" fmla="*/ 101600 h 1248228"/>
              <a:gd name="connsiteX49" fmla="*/ 6023592 w 7271820"/>
              <a:gd name="connsiteY49" fmla="*/ 116114 h 1248228"/>
              <a:gd name="connsiteX50" fmla="*/ 6241306 w 7271820"/>
              <a:gd name="connsiteY50" fmla="*/ 174171 h 1248228"/>
              <a:gd name="connsiteX51" fmla="*/ 6328392 w 7271820"/>
              <a:gd name="connsiteY51" fmla="*/ 188686 h 1248228"/>
              <a:gd name="connsiteX52" fmla="*/ 6371935 w 7271820"/>
              <a:gd name="connsiteY52" fmla="*/ 203200 h 1248228"/>
              <a:gd name="connsiteX53" fmla="*/ 6488049 w 7271820"/>
              <a:gd name="connsiteY53" fmla="*/ 217714 h 1248228"/>
              <a:gd name="connsiteX54" fmla="*/ 6749306 w 7271820"/>
              <a:gd name="connsiteY54" fmla="*/ 203200 h 1248228"/>
              <a:gd name="connsiteX55" fmla="*/ 6792849 w 7271820"/>
              <a:gd name="connsiteY55" fmla="*/ 188686 h 1248228"/>
              <a:gd name="connsiteX56" fmla="*/ 6952506 w 7271820"/>
              <a:gd name="connsiteY56" fmla="*/ 203200 h 1248228"/>
              <a:gd name="connsiteX57" fmla="*/ 7170220 w 7271820"/>
              <a:gd name="connsiteY57" fmla="*/ 261257 h 1248228"/>
              <a:gd name="connsiteX58" fmla="*/ 7199249 w 7271820"/>
              <a:gd name="connsiteY58" fmla="*/ 304800 h 1248228"/>
              <a:gd name="connsiteX59" fmla="*/ 7213763 w 7271820"/>
              <a:gd name="connsiteY59" fmla="*/ 478971 h 1248228"/>
              <a:gd name="connsiteX60" fmla="*/ 7228278 w 7271820"/>
              <a:gd name="connsiteY60" fmla="*/ 551543 h 1248228"/>
              <a:gd name="connsiteX61" fmla="*/ 7242792 w 7271820"/>
              <a:gd name="connsiteY61" fmla="*/ 667657 h 1248228"/>
              <a:gd name="connsiteX62" fmla="*/ 7271820 w 7271820"/>
              <a:gd name="connsiteY62" fmla="*/ 899886 h 1248228"/>
              <a:gd name="connsiteX63" fmla="*/ 7257306 w 7271820"/>
              <a:gd name="connsiteY63" fmla="*/ 1016000 h 1248228"/>
              <a:gd name="connsiteX64" fmla="*/ 7184735 w 7271820"/>
              <a:gd name="connsiteY64" fmla="*/ 1146628 h 1248228"/>
              <a:gd name="connsiteX65" fmla="*/ 7126678 w 7271820"/>
              <a:gd name="connsiteY65" fmla="*/ 1161143 h 1248228"/>
              <a:gd name="connsiteX66" fmla="*/ 7083135 w 7271820"/>
              <a:gd name="connsiteY66" fmla="*/ 1190171 h 1248228"/>
              <a:gd name="connsiteX67" fmla="*/ 7039592 w 7271820"/>
              <a:gd name="connsiteY67" fmla="*/ 1204686 h 1248228"/>
              <a:gd name="connsiteX68" fmla="*/ 6807363 w 7271820"/>
              <a:gd name="connsiteY68" fmla="*/ 1233714 h 1248228"/>
              <a:gd name="connsiteX69" fmla="*/ 6676735 w 7271820"/>
              <a:gd name="connsiteY69" fmla="*/ 1248228 h 1248228"/>
              <a:gd name="connsiteX70" fmla="*/ 6197763 w 7271820"/>
              <a:gd name="connsiteY70" fmla="*/ 1233714 h 1248228"/>
              <a:gd name="connsiteX71" fmla="*/ 6139706 w 7271820"/>
              <a:gd name="connsiteY71" fmla="*/ 1219200 h 1248228"/>
              <a:gd name="connsiteX72" fmla="*/ 6067135 w 7271820"/>
              <a:gd name="connsiteY72" fmla="*/ 1204686 h 1248228"/>
              <a:gd name="connsiteX73" fmla="*/ 5863935 w 7271820"/>
              <a:gd name="connsiteY73" fmla="*/ 1190171 h 1248228"/>
              <a:gd name="connsiteX74" fmla="*/ 5675249 w 7271820"/>
              <a:gd name="connsiteY74" fmla="*/ 1161143 h 1248228"/>
              <a:gd name="connsiteX75" fmla="*/ 5602678 w 7271820"/>
              <a:gd name="connsiteY75" fmla="*/ 1146628 h 1248228"/>
              <a:gd name="connsiteX76" fmla="*/ 5413992 w 7271820"/>
              <a:gd name="connsiteY76" fmla="*/ 1117600 h 1248228"/>
              <a:gd name="connsiteX77" fmla="*/ 5283363 w 7271820"/>
              <a:gd name="connsiteY77" fmla="*/ 1103086 h 1248228"/>
              <a:gd name="connsiteX78" fmla="*/ 5210792 w 7271820"/>
              <a:gd name="connsiteY78" fmla="*/ 1088571 h 1248228"/>
              <a:gd name="connsiteX79" fmla="*/ 4964049 w 7271820"/>
              <a:gd name="connsiteY79" fmla="*/ 1074057 h 1248228"/>
              <a:gd name="connsiteX80" fmla="*/ 4920506 w 7271820"/>
              <a:gd name="connsiteY80" fmla="*/ 1059543 h 1248228"/>
              <a:gd name="connsiteX81" fmla="*/ 4702792 w 7271820"/>
              <a:gd name="connsiteY81" fmla="*/ 1045028 h 1248228"/>
              <a:gd name="connsiteX82" fmla="*/ 4470563 w 7271820"/>
              <a:gd name="connsiteY82" fmla="*/ 1059543 h 12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7271820" h="1248228">
                <a:moveTo>
                  <a:pt x="4644735" y="1045028"/>
                </a:moveTo>
                <a:cubicBezTo>
                  <a:pt x="4620544" y="1040190"/>
                  <a:pt x="4596245" y="1035865"/>
                  <a:pt x="4572163" y="1030514"/>
                </a:cubicBezTo>
                <a:cubicBezTo>
                  <a:pt x="4552690" y="1026187"/>
                  <a:pt x="4534054" y="1016000"/>
                  <a:pt x="4514106" y="1016000"/>
                </a:cubicBezTo>
                <a:cubicBezTo>
                  <a:pt x="4247967" y="1016000"/>
                  <a:pt x="3981915" y="1025676"/>
                  <a:pt x="3715820" y="1030514"/>
                </a:cubicBezTo>
                <a:cubicBezTo>
                  <a:pt x="3696468" y="1035352"/>
                  <a:pt x="3676870" y="1039296"/>
                  <a:pt x="3657763" y="1045028"/>
                </a:cubicBezTo>
                <a:cubicBezTo>
                  <a:pt x="3628455" y="1053821"/>
                  <a:pt x="3570678" y="1074057"/>
                  <a:pt x="3570678" y="1074057"/>
                </a:cubicBezTo>
                <a:cubicBezTo>
                  <a:pt x="3435211" y="1069219"/>
                  <a:pt x="3299583" y="1067743"/>
                  <a:pt x="3164278" y="1059543"/>
                </a:cubicBezTo>
                <a:cubicBezTo>
                  <a:pt x="3139653" y="1058051"/>
                  <a:pt x="3116128" y="1048517"/>
                  <a:pt x="3091706" y="1045028"/>
                </a:cubicBezTo>
                <a:cubicBezTo>
                  <a:pt x="3048336" y="1038832"/>
                  <a:pt x="3004621" y="1035352"/>
                  <a:pt x="2961078" y="1030514"/>
                </a:cubicBezTo>
                <a:cubicBezTo>
                  <a:pt x="2594258" y="938812"/>
                  <a:pt x="2980343" y="1030651"/>
                  <a:pt x="1959592" y="1001486"/>
                </a:cubicBezTo>
                <a:cubicBezTo>
                  <a:pt x="1934932" y="1000781"/>
                  <a:pt x="1911211" y="991809"/>
                  <a:pt x="1887020" y="986971"/>
                </a:cubicBezTo>
                <a:cubicBezTo>
                  <a:pt x="1398045" y="1008232"/>
                  <a:pt x="1399945" y="1015016"/>
                  <a:pt x="754906" y="986971"/>
                </a:cubicBezTo>
                <a:cubicBezTo>
                  <a:pt x="686550" y="983999"/>
                  <a:pt x="619439" y="967619"/>
                  <a:pt x="551706" y="957943"/>
                </a:cubicBezTo>
                <a:cubicBezTo>
                  <a:pt x="475267" y="906983"/>
                  <a:pt x="532185" y="938539"/>
                  <a:pt x="406563" y="899886"/>
                </a:cubicBezTo>
                <a:cubicBezTo>
                  <a:pt x="377317" y="890887"/>
                  <a:pt x="349660" y="875887"/>
                  <a:pt x="319478" y="870857"/>
                </a:cubicBezTo>
                <a:cubicBezTo>
                  <a:pt x="290449" y="866019"/>
                  <a:pt x="261250" y="862115"/>
                  <a:pt x="232392" y="856343"/>
                </a:cubicBezTo>
                <a:cubicBezTo>
                  <a:pt x="186837" y="847232"/>
                  <a:pt x="172287" y="841145"/>
                  <a:pt x="130792" y="827314"/>
                </a:cubicBezTo>
                <a:cubicBezTo>
                  <a:pt x="125954" y="812800"/>
                  <a:pt x="123120" y="797455"/>
                  <a:pt x="116278" y="783771"/>
                </a:cubicBezTo>
                <a:cubicBezTo>
                  <a:pt x="89250" y="729715"/>
                  <a:pt x="83832" y="744837"/>
                  <a:pt x="43706" y="696686"/>
                </a:cubicBezTo>
                <a:cubicBezTo>
                  <a:pt x="32539" y="683285"/>
                  <a:pt x="24354" y="667657"/>
                  <a:pt x="14678" y="653143"/>
                </a:cubicBezTo>
                <a:cubicBezTo>
                  <a:pt x="9840" y="633791"/>
                  <a:pt x="-1494" y="614965"/>
                  <a:pt x="163" y="595086"/>
                </a:cubicBezTo>
                <a:cubicBezTo>
                  <a:pt x="4447" y="543677"/>
                  <a:pt x="36099" y="425986"/>
                  <a:pt x="87249" y="391886"/>
                </a:cubicBezTo>
                <a:lnTo>
                  <a:pt x="174335" y="333828"/>
                </a:lnTo>
                <a:cubicBezTo>
                  <a:pt x="179173" y="319314"/>
                  <a:pt x="179456" y="302362"/>
                  <a:pt x="188849" y="290286"/>
                </a:cubicBezTo>
                <a:cubicBezTo>
                  <a:pt x="206200" y="267977"/>
                  <a:pt x="276650" y="193206"/>
                  <a:pt x="319478" y="174171"/>
                </a:cubicBezTo>
                <a:cubicBezTo>
                  <a:pt x="347439" y="161744"/>
                  <a:pt x="377535" y="154819"/>
                  <a:pt x="406563" y="145143"/>
                </a:cubicBezTo>
                <a:cubicBezTo>
                  <a:pt x="421077" y="140305"/>
                  <a:pt x="435263" y="134339"/>
                  <a:pt x="450106" y="130628"/>
                </a:cubicBezTo>
                <a:cubicBezTo>
                  <a:pt x="499821" y="118199"/>
                  <a:pt x="542914" y="105787"/>
                  <a:pt x="595249" y="101600"/>
                </a:cubicBezTo>
                <a:cubicBezTo>
                  <a:pt x="687007" y="94260"/>
                  <a:pt x="779173" y="93209"/>
                  <a:pt x="871020" y="87086"/>
                </a:cubicBezTo>
                <a:cubicBezTo>
                  <a:pt x="924340" y="83531"/>
                  <a:pt x="977267" y="74294"/>
                  <a:pt x="1030678" y="72571"/>
                </a:cubicBezTo>
                <a:cubicBezTo>
                  <a:pt x="1277340" y="64614"/>
                  <a:pt x="1524163" y="62895"/>
                  <a:pt x="1770906" y="58057"/>
                </a:cubicBezTo>
                <a:lnTo>
                  <a:pt x="2322449" y="29028"/>
                </a:lnTo>
                <a:cubicBezTo>
                  <a:pt x="2366140" y="25792"/>
                  <a:pt x="2409312" y="16503"/>
                  <a:pt x="2453078" y="14514"/>
                </a:cubicBezTo>
                <a:cubicBezTo>
                  <a:pt x="2622306" y="6822"/>
                  <a:pt x="2791745" y="4838"/>
                  <a:pt x="2961078" y="0"/>
                </a:cubicBezTo>
                <a:lnTo>
                  <a:pt x="3730335" y="14514"/>
                </a:lnTo>
                <a:cubicBezTo>
                  <a:pt x="3759747" y="15511"/>
                  <a:pt x="3788112" y="26364"/>
                  <a:pt x="3817420" y="29028"/>
                </a:cubicBezTo>
                <a:cubicBezTo>
                  <a:pt x="3894662" y="36050"/>
                  <a:pt x="3972356" y="37102"/>
                  <a:pt x="4049649" y="43543"/>
                </a:cubicBezTo>
                <a:cubicBezTo>
                  <a:pt x="4088520" y="46782"/>
                  <a:pt x="4126892" y="54818"/>
                  <a:pt x="4165763" y="58057"/>
                </a:cubicBezTo>
                <a:cubicBezTo>
                  <a:pt x="4243056" y="64498"/>
                  <a:pt x="4320582" y="67733"/>
                  <a:pt x="4397992" y="72571"/>
                </a:cubicBezTo>
                <a:cubicBezTo>
                  <a:pt x="4485078" y="67733"/>
                  <a:pt x="4572387" y="65953"/>
                  <a:pt x="4659249" y="58057"/>
                </a:cubicBezTo>
                <a:cubicBezTo>
                  <a:pt x="4679115" y="56251"/>
                  <a:pt x="4697579" y="46502"/>
                  <a:pt x="4717306" y="43543"/>
                </a:cubicBezTo>
                <a:cubicBezTo>
                  <a:pt x="4921593" y="12900"/>
                  <a:pt x="4954696" y="14145"/>
                  <a:pt x="5152735" y="0"/>
                </a:cubicBezTo>
                <a:cubicBezTo>
                  <a:pt x="5234983" y="4838"/>
                  <a:pt x="5317351" y="7944"/>
                  <a:pt x="5399478" y="14514"/>
                </a:cubicBezTo>
                <a:cubicBezTo>
                  <a:pt x="5438360" y="17624"/>
                  <a:pt x="5476762" y="25330"/>
                  <a:pt x="5515592" y="29028"/>
                </a:cubicBezTo>
                <a:cubicBezTo>
                  <a:pt x="5578389" y="35009"/>
                  <a:pt x="5641383" y="38705"/>
                  <a:pt x="5704278" y="43543"/>
                </a:cubicBezTo>
                <a:cubicBezTo>
                  <a:pt x="5728468" y="48381"/>
                  <a:pt x="5752916" y="52074"/>
                  <a:pt x="5776849" y="58057"/>
                </a:cubicBezTo>
                <a:cubicBezTo>
                  <a:pt x="5791692" y="61768"/>
                  <a:pt x="5805549" y="68860"/>
                  <a:pt x="5820392" y="72571"/>
                </a:cubicBezTo>
                <a:cubicBezTo>
                  <a:pt x="5844325" y="78554"/>
                  <a:pt x="5869030" y="81103"/>
                  <a:pt x="5892963" y="87086"/>
                </a:cubicBezTo>
                <a:cubicBezTo>
                  <a:pt x="5907806" y="90797"/>
                  <a:pt x="5921571" y="98281"/>
                  <a:pt x="5936506" y="101600"/>
                </a:cubicBezTo>
                <a:cubicBezTo>
                  <a:pt x="5965234" y="107984"/>
                  <a:pt x="5994563" y="111276"/>
                  <a:pt x="6023592" y="116114"/>
                </a:cubicBezTo>
                <a:cubicBezTo>
                  <a:pt x="6134647" y="153133"/>
                  <a:pt x="6107552" y="147420"/>
                  <a:pt x="6241306" y="174171"/>
                </a:cubicBezTo>
                <a:cubicBezTo>
                  <a:pt x="6270164" y="179943"/>
                  <a:pt x="6299664" y="182302"/>
                  <a:pt x="6328392" y="188686"/>
                </a:cubicBezTo>
                <a:cubicBezTo>
                  <a:pt x="6343327" y="192005"/>
                  <a:pt x="6356882" y="200463"/>
                  <a:pt x="6371935" y="203200"/>
                </a:cubicBezTo>
                <a:cubicBezTo>
                  <a:pt x="6410312" y="210177"/>
                  <a:pt x="6449344" y="212876"/>
                  <a:pt x="6488049" y="217714"/>
                </a:cubicBezTo>
                <a:cubicBezTo>
                  <a:pt x="6575135" y="212876"/>
                  <a:pt x="6662479" y="211469"/>
                  <a:pt x="6749306" y="203200"/>
                </a:cubicBezTo>
                <a:cubicBezTo>
                  <a:pt x="6764537" y="201750"/>
                  <a:pt x="6777550" y="188686"/>
                  <a:pt x="6792849" y="188686"/>
                </a:cubicBezTo>
                <a:cubicBezTo>
                  <a:pt x="6846287" y="188686"/>
                  <a:pt x="6899287" y="198362"/>
                  <a:pt x="6952506" y="203200"/>
                </a:cubicBezTo>
                <a:cubicBezTo>
                  <a:pt x="7025077" y="222552"/>
                  <a:pt x="7100770" y="232660"/>
                  <a:pt x="7170220" y="261257"/>
                </a:cubicBezTo>
                <a:cubicBezTo>
                  <a:pt x="7186350" y="267899"/>
                  <a:pt x="7195828" y="287695"/>
                  <a:pt x="7199249" y="304800"/>
                </a:cubicBezTo>
                <a:cubicBezTo>
                  <a:pt x="7210674" y="361927"/>
                  <a:pt x="7206956" y="421112"/>
                  <a:pt x="7213763" y="478971"/>
                </a:cubicBezTo>
                <a:cubicBezTo>
                  <a:pt x="7216645" y="503472"/>
                  <a:pt x="7224527" y="527160"/>
                  <a:pt x="7228278" y="551543"/>
                </a:cubicBezTo>
                <a:cubicBezTo>
                  <a:pt x="7234209" y="590095"/>
                  <a:pt x="7238709" y="628865"/>
                  <a:pt x="7242792" y="667657"/>
                </a:cubicBezTo>
                <a:cubicBezTo>
                  <a:pt x="7265122" y="879796"/>
                  <a:pt x="7244249" y="762027"/>
                  <a:pt x="7271820" y="899886"/>
                </a:cubicBezTo>
                <a:cubicBezTo>
                  <a:pt x="7266982" y="938591"/>
                  <a:pt x="7265479" y="977860"/>
                  <a:pt x="7257306" y="1016000"/>
                </a:cubicBezTo>
                <a:cubicBezTo>
                  <a:pt x="7246410" y="1066848"/>
                  <a:pt x="7233397" y="1118821"/>
                  <a:pt x="7184735" y="1146628"/>
                </a:cubicBezTo>
                <a:cubicBezTo>
                  <a:pt x="7167415" y="1156525"/>
                  <a:pt x="7146030" y="1156305"/>
                  <a:pt x="7126678" y="1161143"/>
                </a:cubicBezTo>
                <a:cubicBezTo>
                  <a:pt x="7112164" y="1170819"/>
                  <a:pt x="7098737" y="1182370"/>
                  <a:pt x="7083135" y="1190171"/>
                </a:cubicBezTo>
                <a:cubicBezTo>
                  <a:pt x="7069451" y="1197013"/>
                  <a:pt x="7054303" y="1200483"/>
                  <a:pt x="7039592" y="1204686"/>
                </a:cubicBezTo>
                <a:cubicBezTo>
                  <a:pt x="6942351" y="1232470"/>
                  <a:pt x="6950787" y="1220055"/>
                  <a:pt x="6807363" y="1233714"/>
                </a:cubicBezTo>
                <a:cubicBezTo>
                  <a:pt x="6763750" y="1237868"/>
                  <a:pt x="6720278" y="1243390"/>
                  <a:pt x="6676735" y="1248228"/>
                </a:cubicBezTo>
                <a:cubicBezTo>
                  <a:pt x="6517078" y="1243390"/>
                  <a:pt x="6357261" y="1242335"/>
                  <a:pt x="6197763" y="1233714"/>
                </a:cubicBezTo>
                <a:cubicBezTo>
                  <a:pt x="6177844" y="1232637"/>
                  <a:pt x="6159179" y="1223527"/>
                  <a:pt x="6139706" y="1219200"/>
                </a:cubicBezTo>
                <a:cubicBezTo>
                  <a:pt x="6115624" y="1213849"/>
                  <a:pt x="6091669" y="1207269"/>
                  <a:pt x="6067135" y="1204686"/>
                </a:cubicBezTo>
                <a:cubicBezTo>
                  <a:pt x="5999602" y="1197577"/>
                  <a:pt x="5931668" y="1195009"/>
                  <a:pt x="5863935" y="1190171"/>
                </a:cubicBezTo>
                <a:cubicBezTo>
                  <a:pt x="5697520" y="1156889"/>
                  <a:pt x="5903744" y="1196297"/>
                  <a:pt x="5675249" y="1161143"/>
                </a:cubicBezTo>
                <a:cubicBezTo>
                  <a:pt x="5650866" y="1157392"/>
                  <a:pt x="5627012" y="1150684"/>
                  <a:pt x="5602678" y="1146628"/>
                </a:cubicBezTo>
                <a:cubicBezTo>
                  <a:pt x="5539909" y="1136166"/>
                  <a:pt x="5477044" y="1126198"/>
                  <a:pt x="5413992" y="1117600"/>
                </a:cubicBezTo>
                <a:cubicBezTo>
                  <a:pt x="5370583" y="1111681"/>
                  <a:pt x="5326734" y="1109282"/>
                  <a:pt x="5283363" y="1103086"/>
                </a:cubicBezTo>
                <a:cubicBezTo>
                  <a:pt x="5258941" y="1099597"/>
                  <a:pt x="5235360" y="1090805"/>
                  <a:pt x="5210792" y="1088571"/>
                </a:cubicBezTo>
                <a:cubicBezTo>
                  <a:pt x="5128741" y="1081112"/>
                  <a:pt x="5046297" y="1078895"/>
                  <a:pt x="4964049" y="1074057"/>
                </a:cubicBezTo>
                <a:cubicBezTo>
                  <a:pt x="4949535" y="1069219"/>
                  <a:pt x="4935712" y="1061233"/>
                  <a:pt x="4920506" y="1059543"/>
                </a:cubicBezTo>
                <a:cubicBezTo>
                  <a:pt x="4848218" y="1051511"/>
                  <a:pt x="4775524" y="1045028"/>
                  <a:pt x="4702792" y="1045028"/>
                </a:cubicBezTo>
                <a:cubicBezTo>
                  <a:pt x="4625231" y="1045028"/>
                  <a:pt x="4548124" y="1059543"/>
                  <a:pt x="4470563" y="1059543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local groups 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food</a:t>
            </a:r>
            <a:br>
              <a:rPr lang="en-US" sz="2800" b="1" dirty="0" smtClean="0">
                <a:solidFill>
                  <a:srgbClr val="BADDE1"/>
                </a:solidFill>
              </a:rPr>
            </a:br>
            <a:r>
              <a:rPr lang="en-US" sz="2800" b="1" dirty="0" smtClean="0">
                <a:solidFill>
                  <a:srgbClr val="BADDE1"/>
                </a:solidFill>
              </a:rPr>
              <a:t>clothing</a:t>
            </a:r>
            <a:endParaRPr lang="en-US" sz="2800" b="1" dirty="0">
              <a:solidFill>
                <a:srgbClr val="BADDE1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religion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ritual</a:t>
            </a:r>
          </a:p>
          <a:p>
            <a:pPr algn="ctr"/>
            <a:r>
              <a:rPr lang="en-US" sz="2800" b="1" dirty="0">
                <a:solidFill>
                  <a:srgbClr val="BADDE1"/>
                </a:solidFill>
              </a:rPr>
              <a:t>music, dance, and other arts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language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cultural symbols . . .</a:t>
            </a:r>
            <a:endParaRPr lang="en-US" sz="2800" b="1" dirty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2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eocca.org/images/church%20pics/twelve_holy_apostles_dulu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6" y="-14513"/>
            <a:ext cx="8184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https://www.facebook.com/pages/Taste-of-Greece-Festival-Duluth-Minnesota/199921043362252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8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ord1-1.xx.fbcdn.net/hphotos-xfa1/v/t1.0-9/198352_429416043778106_1264405574_n.jpg?oh=506ee5266840af096ab5a9bb04f8e7df&amp;oe=566D22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2" y="3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3"/>
              </a:rPr>
              <a:t>https://www.facebook.com/12HolyApostlesChurch/photos/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local groups 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food</a:t>
            </a:r>
            <a:br>
              <a:rPr lang="en-US" sz="2800" b="1" dirty="0" smtClean="0">
                <a:solidFill>
                  <a:srgbClr val="BADDE1"/>
                </a:solidFill>
              </a:rPr>
            </a:br>
            <a:r>
              <a:rPr lang="en-US" sz="2800" b="1" dirty="0" smtClean="0">
                <a:solidFill>
                  <a:srgbClr val="BADDE1"/>
                </a:solidFill>
              </a:rPr>
              <a:t>clothing</a:t>
            </a:r>
            <a:endParaRPr lang="en-US" sz="2800" b="1" dirty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religion</a:t>
            </a:r>
          </a:p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ritual</a:t>
            </a:r>
          </a:p>
          <a:p>
            <a:pPr algn="ctr"/>
            <a:r>
              <a:rPr lang="en-US" sz="2800" b="1" dirty="0">
                <a:solidFill>
                  <a:srgbClr val="BADDE1"/>
                </a:solidFill>
              </a:rPr>
              <a:t>music, dance, and other arts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language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cultural symbols . . .</a:t>
            </a:r>
            <a:endParaRPr lang="en-US" sz="2800" b="1" dirty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81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content-ord1-1.xx.fbcdn.net/hphotos-xfp1/v/t1.0-9/11009115_843979792321727_8795418194692312653_n.jpg?oh=dc912069881f38250e2a99c3604a870b&amp;oe=5676AC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2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65746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3"/>
              </a:rPr>
              <a:t>www.facebook.com/alexganeevphotography/photos/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84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local groups 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food</a:t>
            </a:r>
            <a:br>
              <a:rPr lang="en-US" sz="2800" b="1" dirty="0" smtClean="0">
                <a:solidFill>
                  <a:srgbClr val="BADDE1"/>
                </a:solidFill>
              </a:rPr>
            </a:br>
            <a:r>
              <a:rPr lang="en-US" sz="2800" b="1" dirty="0" smtClean="0">
                <a:solidFill>
                  <a:srgbClr val="BADDE1"/>
                </a:solidFill>
              </a:rPr>
              <a:t>clothing</a:t>
            </a:r>
            <a:endParaRPr lang="en-US" sz="2800" b="1" dirty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religion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ritual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music, dance, and other arts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language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cultural symbols . . .</a:t>
            </a:r>
            <a:endParaRPr lang="en-US" sz="2800" b="1" dirty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74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429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rgbClr val="FFFFFF"/>
                </a:solidFill>
                <a:latin typeface="Arial" charset="0"/>
              </a:rPr>
              <a:t>A Taste of Greece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rgbClr val="FFFFFF"/>
                </a:solidFill>
                <a:latin typeface="Arial" charset="0"/>
              </a:rPr>
              <a:t>22</a:t>
            </a:r>
            <a:r>
              <a:rPr lang="en-US" altLang="en-US" sz="3200" b="1" baseline="30000" dirty="0" smtClean="0">
                <a:solidFill>
                  <a:srgbClr val="FFFFFF"/>
                </a:solidFill>
                <a:latin typeface="Arial" charset="0"/>
              </a:rPr>
              <a:t>nd</a:t>
            </a:r>
            <a:r>
              <a:rPr lang="en-US" altLang="en-US" sz="3200" b="1" dirty="0" smtClean="0">
                <a:solidFill>
                  <a:srgbClr val="FFFFFF"/>
                </a:solidFill>
                <a:latin typeface="Arial" charset="0"/>
              </a:rPr>
              <a:t> Annual Food Festival 2014</a:t>
            </a:r>
          </a:p>
        </p:txBody>
      </p:sp>
      <p:pic>
        <p:nvPicPr>
          <p:cNvPr id="2050" name="Picture 2" descr="https://scontent-ord1-1.xx.fbcdn.net/hphotos-xaf1/v/t1.0-9/197772_443145592373128_1460943302_n.jpg?oh=f3267cf15a3f4646d15a646c57bf8e13&amp;oe=565D77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9" y="1830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https://www.facebook.com/pages/Taste-of-Greece-Festival-Duluth-Minnesota/199921043362252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94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ord1-1.xx.fbcdn.net/hphotos-xfl1/v/t1.0-9/11752438_716539418458157_6656276734935766601_n.jpg?oh=050a811e0b8b72638e98b1e900d571c3&amp;oe=568232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" y="139187"/>
            <a:ext cx="91440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65746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3"/>
              </a:rPr>
              <a:t>www.facebook.com/alexganeevphotography/photos/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92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local groups 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food</a:t>
            </a:r>
            <a:br>
              <a:rPr lang="en-US" sz="2800" b="1" dirty="0" smtClean="0">
                <a:solidFill>
                  <a:srgbClr val="BADDE1"/>
                </a:solidFill>
              </a:rPr>
            </a:br>
            <a:r>
              <a:rPr lang="en-US" sz="2800" b="1" dirty="0" smtClean="0">
                <a:solidFill>
                  <a:srgbClr val="BADDE1"/>
                </a:solidFill>
              </a:rPr>
              <a:t>clothing</a:t>
            </a:r>
            <a:endParaRPr lang="en-US" sz="2800" b="1" dirty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religion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ritual</a:t>
            </a:r>
          </a:p>
          <a:p>
            <a:pPr algn="ctr"/>
            <a:r>
              <a:rPr lang="en-US" sz="2800" b="1" dirty="0">
                <a:solidFill>
                  <a:srgbClr val="BADDE1"/>
                </a:solidFill>
              </a:rPr>
              <a:t>music, dance, and other arts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language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cultural symbols . . .</a:t>
            </a:r>
            <a:endParaRPr lang="en-US" sz="2800" b="1" dirty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5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ord1-1.xx.fbcdn.net/hphotos-xfa1/v/t1.0-9/198352_429416043778106_1264405574_n.jpg?oh=506ee5266840af096ab5a9bb04f8e7df&amp;oe=566D22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2" y="3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3"/>
              </a:rPr>
              <a:t>https://www.facebook.com/12HolyApostlesChurch/photos/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72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64657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in comparative works it is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especially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important to check to see that the units of analysis are comparable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02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local groups 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food</a:t>
            </a:r>
            <a:br>
              <a:rPr lang="en-US" sz="2800" b="1" dirty="0" smtClean="0">
                <a:solidFill>
                  <a:srgbClr val="BADDE1"/>
                </a:solidFill>
              </a:rPr>
            </a:br>
            <a:r>
              <a:rPr lang="en-US" sz="2800" b="1" dirty="0" smtClean="0">
                <a:solidFill>
                  <a:srgbClr val="BADDE1"/>
                </a:solidFill>
              </a:rPr>
              <a:t>clothing</a:t>
            </a:r>
            <a:endParaRPr lang="en-US" sz="2800" b="1" dirty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religion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ritual</a:t>
            </a:r>
          </a:p>
          <a:p>
            <a:pPr algn="ctr"/>
            <a:r>
              <a:rPr lang="en-US" sz="2800" b="1" dirty="0">
                <a:solidFill>
                  <a:srgbClr val="BADDE1"/>
                </a:solidFill>
              </a:rPr>
              <a:t>music, dance, and other arts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language</a:t>
            </a:r>
          </a:p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cultural symbols . . .</a:t>
            </a:r>
            <a:endParaRPr lang="en-US" sz="4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46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" y="333940"/>
            <a:ext cx="9144001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142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" y="333940"/>
            <a:ext cx="9144001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70313" y="3587234"/>
            <a:ext cx="5917004" cy="923330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3366CC"/>
                </a:solidFill>
              </a:rPr>
              <a:t> including colors </a:t>
            </a:r>
            <a:endParaRPr lang="en-US" sz="54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65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up of Greek Coff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"/>
            <a:ext cx="9110888" cy="683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3570" y="6074325"/>
            <a:ext cx="8229600" cy="4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2000" b="1" u="sng" dirty="0" smtClean="0">
                <a:solidFill>
                  <a:srgbClr val="0070C0"/>
                </a:solidFill>
                <a:latin typeface="Arial" charset="0"/>
              </a:rPr>
              <a:t>“Greek Coffee”</a:t>
            </a:r>
            <a:endParaRPr lang="en-US" altLang="en-US" sz="1200" b="1" u="sng" dirty="0" smtClean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38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local groups </a:t>
            </a:r>
            <a:r>
              <a:rPr lang="en-US" sz="2800" b="1" dirty="0" smtClean="0">
                <a:solidFill>
                  <a:srgbClr val="BADDE1"/>
                </a:solidFill>
                <a:latin typeface="Verdana" pitchFamily="34" charset="0"/>
              </a:rPr>
              <a:t>(</a:t>
            </a:r>
            <a:r>
              <a:rPr lang="en-US" sz="2800" b="1" dirty="0" err="1" smtClean="0">
                <a:solidFill>
                  <a:srgbClr val="BADDE1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BADDE1"/>
                </a:solidFill>
                <a:latin typeface="Verdana" pitchFamily="34" charset="0"/>
              </a:rPr>
              <a:t>)</a:t>
            </a:r>
            <a:r>
              <a:rPr lang="en-US" sz="2800" b="1" dirty="0" smtClean="0">
                <a:solidFill>
                  <a:srgbClr val="BADDE1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BADDE1"/>
                </a:solidFill>
              </a:rPr>
              <a:t>generally strive to preserve their cultural identity with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food</a:t>
            </a:r>
            <a:br>
              <a:rPr lang="en-US" sz="2800" b="1" dirty="0" smtClean="0">
                <a:solidFill>
                  <a:srgbClr val="000000"/>
                </a:solidFill>
              </a:rPr>
            </a:br>
            <a:r>
              <a:rPr lang="en-US" sz="2800" b="1" dirty="0" smtClean="0">
                <a:solidFill>
                  <a:srgbClr val="000000"/>
                </a:solidFill>
              </a:rPr>
              <a:t>clothing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religion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ritual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music, dance, and other arts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language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cultural symbols . . .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270984">
            <a:off x="483076" y="3977799"/>
            <a:ext cx="8049641" cy="707886"/>
          </a:xfrm>
          <a:prstGeom prst="rect">
            <a:avLst/>
          </a:prstGeom>
          <a:noFill/>
        </p:spPr>
        <p:txBody>
          <a:bodyPr wrap="none" lIns="45720" rIns="4572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Tahoma" pitchFamily="34" charset="0"/>
              </a:rPr>
              <a:t>and these can be combined . . .</a:t>
            </a:r>
            <a:endParaRPr lang="en-US" sz="2800" dirty="0" smtClean="0">
              <a:solidFill>
                <a:srgbClr val="00B0F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52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3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694" y="4542920"/>
            <a:ext cx="7772400" cy="184665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and in Middle America</a:t>
            </a:r>
          </a:p>
          <a:p>
            <a:pPr marL="0" lvl="2" algn="ctr" eaLnBrk="1" hangingPunct="1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there are </a:t>
            </a:r>
            <a:r>
              <a:rPr lang="en-US" sz="3600" b="1" i="1" dirty="0" smtClean="0">
                <a:solidFill>
                  <a:srgbClr val="000000"/>
                </a:solidFill>
              </a:rPr>
              <a:t>lots</a:t>
            </a:r>
            <a:r>
              <a:rPr lang="en-US" sz="2400" b="1" dirty="0" smtClean="0">
                <a:solidFill>
                  <a:srgbClr val="000000"/>
                </a:solidFill>
              </a:rPr>
              <a:t> of them</a:t>
            </a:r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</a:t>
            </a: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“subculture”</a:t>
            </a:r>
            <a:endParaRPr lang="en-US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876819" y="4361776"/>
            <a:ext cx="387531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Olmec </a:t>
            </a:r>
          </a:p>
          <a:p>
            <a:pPr marL="0" lvl="2"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Toltec</a:t>
            </a:r>
          </a:p>
          <a:p>
            <a:pPr marL="0" lvl="2"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Aztec</a:t>
            </a:r>
          </a:p>
          <a:p>
            <a:pPr marL="0" lvl="2"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Teotihuacanos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2"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Tarahumara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. . 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323773" y="4368117"/>
            <a:ext cx="20907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Yaqui</a:t>
            </a:r>
          </a:p>
          <a:p>
            <a:pPr marL="0" lvl="2"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Otomi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2"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Tarascan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2"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Mixtec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2" algn="ct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Zapotec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4172" y="4224863"/>
            <a:ext cx="2053772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eaLnBrk="1" hangingPunct="1">
              <a:lnSpc>
                <a:spcPct val="90000"/>
              </a:lnSpc>
              <a:defRPr/>
            </a:pPr>
            <a:r>
              <a:rPr lang="en-US" sz="3200" b="1" dirty="0" smtClean="0">
                <a:latin typeface="Verdana" pitchFamily="34" charset="0"/>
              </a:rPr>
              <a:t>Maya</a:t>
            </a:r>
          </a:p>
          <a:p>
            <a:pPr marL="0" lvl="2" algn="ctr" eaLnBrk="1" hangingPunct="1">
              <a:lnSpc>
                <a:spcPct val="90000"/>
              </a:lnSpc>
              <a:defRPr/>
            </a:pPr>
            <a:endParaRPr lang="en-US" sz="1600" b="1" dirty="0" smtClean="0">
              <a:latin typeface="Verdana" pitchFamily="34" charset="0"/>
            </a:endParaRPr>
          </a:p>
          <a:p>
            <a:pPr marL="0" lvl="3" algn="ctr" eaLnBrk="1" hangingPunct="1">
              <a:lnSpc>
                <a:spcPct val="90000"/>
              </a:lnSpc>
              <a:defRPr/>
            </a:pPr>
            <a:r>
              <a:rPr lang="en-US" sz="2000" b="1" dirty="0" err="1" smtClean="0">
                <a:latin typeface="Verdana" pitchFamily="34" charset="0"/>
              </a:rPr>
              <a:t>Chamula</a:t>
            </a:r>
            <a:endParaRPr lang="en-US" sz="2000" b="1" dirty="0" smtClean="0">
              <a:latin typeface="Verdana" pitchFamily="34" charset="0"/>
            </a:endParaRPr>
          </a:p>
          <a:p>
            <a:pPr marL="0" lvl="3" algn="ctr" eaLnBrk="1" hangingPunct="1">
              <a:lnSpc>
                <a:spcPct val="90000"/>
              </a:lnSpc>
              <a:defRPr/>
            </a:pPr>
            <a:r>
              <a:rPr lang="en-US" sz="2000" b="1" dirty="0" err="1" smtClean="0">
                <a:latin typeface="Verdana" pitchFamily="34" charset="0"/>
              </a:rPr>
              <a:t>Lancandon</a:t>
            </a:r>
            <a:endParaRPr lang="en-US" sz="2000" b="1" dirty="0" smtClean="0">
              <a:latin typeface="Verdana" pitchFamily="34" charset="0"/>
            </a:endParaRPr>
          </a:p>
          <a:p>
            <a:pPr marL="0" lvl="3" algn="ctr" eaLnBrk="1" hangingPunct="1">
              <a:lnSpc>
                <a:spcPct val="90000"/>
              </a:lnSpc>
              <a:defRPr/>
            </a:pPr>
            <a:r>
              <a:rPr lang="en-US" sz="2000" b="1" dirty="0" err="1" smtClean="0">
                <a:latin typeface="Verdana" pitchFamily="34" charset="0"/>
              </a:rPr>
              <a:t>Tzotzil</a:t>
            </a:r>
            <a:endParaRPr lang="en-US" sz="2000" b="1" dirty="0" smtClean="0">
              <a:latin typeface="Verdana" pitchFamily="34" charset="0"/>
            </a:endParaRPr>
          </a:p>
          <a:p>
            <a:pPr marL="0" lvl="3" algn="ctr" eaLnBrk="1" hangingPunct="1">
              <a:lnSpc>
                <a:spcPct val="90000"/>
              </a:lnSpc>
              <a:defRPr/>
            </a:pPr>
            <a:r>
              <a:rPr lang="en-US" sz="2000" b="1" dirty="0" err="1" smtClean="0">
                <a:latin typeface="Verdana" pitchFamily="34" charset="0"/>
              </a:rPr>
              <a:t>Tzeltal</a:t>
            </a:r>
            <a:endParaRPr lang="en-US" sz="2000" b="1" dirty="0" smtClean="0">
              <a:latin typeface="Verdana" pitchFamily="34" charset="0"/>
            </a:endParaRPr>
          </a:p>
          <a:p>
            <a:pPr marL="0" lvl="3" algn="ctr" eaLnBrk="1" hangingPunct="1">
              <a:lnSpc>
                <a:spcPct val="90000"/>
              </a:lnSpc>
              <a:defRPr/>
            </a:pPr>
            <a:r>
              <a:rPr lang="en-US" sz="2000" b="1" dirty="0" err="1" smtClean="0">
                <a:latin typeface="Verdana" pitchFamily="34" charset="0"/>
              </a:rPr>
              <a:t>Zoque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694" y="2728670"/>
            <a:ext cx="77724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there are several “subcultures” </a:t>
            </a:r>
            <a:r>
              <a:rPr lang="en-US" sz="2400" b="1" dirty="0" smtClean="0">
                <a:solidFill>
                  <a:srgbClr val="000000"/>
                </a:solidFill>
              </a:rPr>
              <a:t>in the Maya area alone</a:t>
            </a:r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Text Box 2"/>
          <p:cNvSpPr txBox="1">
            <a:spLocks noChangeArrowheads="1"/>
          </p:cNvSpPr>
          <p:nvPr/>
        </p:nvSpPr>
        <p:spPr bwMode="auto">
          <a:xfrm>
            <a:off x="2815301" y="6395587"/>
            <a:ext cx="34724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www.d.umn.edu/cla/faculty/troufs/anth3618/video/Maya_Lords.html#title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7" y="127725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16743" y="3658808"/>
            <a:ext cx="2053772" cy="2677656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2" algn="ctr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Maya</a:t>
            </a:r>
          </a:p>
          <a:p>
            <a:pPr marL="0" lvl="2" algn="ctr">
              <a:lnSpc>
                <a:spcPct val="90000"/>
              </a:lnSpc>
              <a:defRPr/>
            </a:pPr>
            <a:endParaRPr lang="en-US" sz="1600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Chamula</a:t>
            </a:r>
            <a:endParaRPr lang="en-US" sz="2000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Lancandon</a:t>
            </a:r>
            <a:endParaRPr lang="en-US" sz="2000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Tzotzil</a:t>
            </a:r>
            <a:endParaRPr lang="en-US" sz="2000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Tzeltal</a:t>
            </a:r>
            <a:endParaRPr lang="en-US" sz="2000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Verdana" pitchFamily="34" charset="0"/>
              </a:rPr>
              <a:t>Zoque</a:t>
            </a:r>
            <a:endParaRPr lang="en-US" sz="32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Text Box 2"/>
          <p:cNvSpPr txBox="1">
            <a:spLocks noChangeArrowheads="1"/>
          </p:cNvSpPr>
          <p:nvPr/>
        </p:nvSpPr>
        <p:spPr bwMode="auto">
          <a:xfrm>
            <a:off x="1958975" y="6526213"/>
            <a:ext cx="5235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www.d.umn.edu/cla/faculty/troufs/anth3618/video/Maya_Lords.html#title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8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577" y="1262059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14404" y="2173510"/>
            <a:ext cx="7315200" cy="39703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 if you utilize a comparative approach in your project,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or in extra credit reports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— or in your exam questions —you need to be especially careful to compare like units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529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26"/>
            <a:ext cx="7315200" cy="5024452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</a:t>
            </a: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“subculture”</a:t>
            </a:r>
            <a:endParaRPr lang="en-US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world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  <p:extLst>
      <p:ext uri="{BB962C8B-B14F-4D97-AF65-F5344CB8AC3E}">
        <p14:creationId xmlns:p14="http://schemas.microsoft.com/office/powerpoint/2010/main" val="1152764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26"/>
            <a:ext cx="7315200" cy="5024452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</a:t>
            </a: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world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4896091" y="4484016"/>
            <a:ext cx="3402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~ “tribe” ?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56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756450"/>
            <a:ext cx="3333750" cy="5067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9746" y="5942036"/>
            <a:ext cx="4878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Fox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Robin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. </a:t>
            </a:r>
            <a:r>
              <a:rPr lang="en-US" sz="1600" i="1" dirty="0">
                <a:solidFill>
                  <a:srgbClr val="FFFFFF"/>
                </a:solidFill>
                <a:latin typeface="Arial" charset="0"/>
              </a:rPr>
              <a:t>The Tribal Imagination: Civilization and the Savage Mind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. Harvard University Press, 2011. 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10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26"/>
            <a:ext cx="7315200" cy="5024452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</a:t>
            </a: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world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4896091" y="4484016"/>
            <a:ext cx="3402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~ “tribe” ?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645" y="5313829"/>
            <a:ext cx="73152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Sometimes the “tribe” is also a “nation”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77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2" y="636038"/>
            <a:ext cx="7315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645" y="5313829"/>
            <a:ext cx="73152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Sometimes the “tribe” is also a “nation”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42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028700"/>
            <a:ext cx="68770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645" y="5313829"/>
            <a:ext cx="73152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Sometimes the “tribe” is also a “nation”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18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300" y="714375"/>
            <a:ext cx="7769225" cy="5824538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chemeClr val="accent1"/>
                </a:solidFill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2800" b="1" smtClean="0">
              <a:solidFill>
                <a:schemeClr val="accent1"/>
              </a:solidFill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</a:rPr>
              <a:t>(e.g., 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  <a:hlinkClick r:id="rId2"/>
              </a:rPr>
              <a:t>Paul Buffalo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</a:rPr>
              <a:t>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smtClean="0">
                <a:solidFill>
                  <a:schemeClr val="accent1"/>
                </a:solidFill>
                <a:latin typeface="Verdana" pitchFamily="34" charset="0"/>
              </a:rPr>
              <a:t>(e.g., Strodtbeck, see later)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a culture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smtClean="0">
                <a:solidFill>
                  <a:schemeClr val="accent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smtClean="0">
                <a:solidFill>
                  <a:schemeClr val="accent1"/>
                </a:solidFill>
                <a:latin typeface="Verdana" pitchFamily="34" charset="0"/>
              </a:rPr>
              <a:t>“Irish Travellers”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smtClean="0">
                <a:solidFill>
                  <a:schemeClr val="accent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smtClean="0">
                <a:solidFill>
                  <a:schemeClr val="accent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smtClean="0">
                <a:solidFill>
                  <a:schemeClr val="accent1"/>
                </a:solidFill>
                <a:latin typeface="Verdana" pitchFamily="34" charset="0"/>
              </a:rPr>
              <a:t>  Catalans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384300" y="2895600"/>
            <a:ext cx="5626100" cy="243143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3600" b="1">
                <a:solidFill>
                  <a:srgbClr val="000000"/>
                </a:solidFill>
                <a:latin typeface="Verdana" pitchFamily="34" charset="0"/>
              </a:rPr>
              <a:t>in summary</a:t>
            </a:r>
          </a:p>
          <a:p>
            <a:pPr algn="ctr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Verdana" pitchFamily="34" charset="0"/>
              </a:rPr>
              <a:t>(so far)</a:t>
            </a:r>
            <a:r>
              <a:rPr lang="en-US" sz="3200">
                <a:solidFill>
                  <a:srgbClr val="BBE0E3"/>
                </a:solidFill>
                <a:latin typeface="Verdana" pitchFamily="34" charset="0"/>
              </a:rPr>
              <a:t> </a:t>
            </a:r>
          </a:p>
          <a:p>
            <a:pPr algn="ctr">
              <a:spcBef>
                <a:spcPct val="20000"/>
              </a:spcBef>
            </a:pPr>
            <a:endParaRPr lang="en-US" sz="3200">
              <a:solidFill>
                <a:srgbClr val="BBE0E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54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300" y="714375"/>
            <a:ext cx="7769225" cy="5824538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10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one person </a:t>
            </a:r>
            <a:r>
              <a:rPr lang="en-US" sz="1800" dirty="0" smtClean="0">
                <a:latin typeface="Verdana" pitchFamily="34" charset="0"/>
              </a:rPr>
              <a:t>(e.g., Nan)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a culture / subculture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“Irish </a:t>
            </a:r>
            <a:r>
              <a:rPr lang="en-US" sz="2000" b="1" dirty="0" err="1" smtClean="0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  Catalans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52600" y="4636496"/>
            <a:ext cx="6096000" cy="1840504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3600" b="1" dirty="0" smtClean="0">
                <a:solidFill>
                  <a:srgbClr val="FFFFFF"/>
                </a:solidFill>
                <a:latin typeface="Verdana" pitchFamily="34" charset="0"/>
              </a:rPr>
              <a:t>and there’s more …</a:t>
            </a:r>
            <a:r>
              <a:rPr lang="en-US" sz="32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32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endParaRPr lang="en-US" sz="3200" dirty="0">
              <a:solidFill>
                <a:srgbClr val="BBE0E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28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300" y="714375"/>
            <a:ext cx="7769225" cy="5824538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10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one person </a:t>
            </a:r>
            <a:r>
              <a:rPr lang="en-US" sz="1800" dirty="0" smtClean="0">
                <a:latin typeface="Verdana" pitchFamily="34" charset="0"/>
              </a:rPr>
              <a:t>(e.g., Nan)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a culture / subculture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“Irish </a:t>
            </a:r>
            <a:r>
              <a:rPr lang="en-US" sz="2000" b="1" dirty="0" err="1" smtClean="0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  Catalans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52600" y="4636496"/>
            <a:ext cx="6096000" cy="1840504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Verdana" pitchFamily="34" charset="0"/>
              </a:rPr>
              <a:t>and there’s more …</a:t>
            </a:r>
            <a:r>
              <a:rPr lang="en-US" sz="3200" dirty="0" smtClean="0">
                <a:solidFill>
                  <a:srgbClr val="BBE0E3"/>
                </a:solidFill>
                <a:latin typeface="Verdana" pitchFamily="34" charset="0"/>
              </a:rPr>
              <a:t> </a:t>
            </a:r>
            <a:endParaRPr lang="en-US" sz="3200" dirty="0">
              <a:solidFill>
                <a:srgbClr val="BBE0E3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endParaRPr lang="en-US" sz="3200" dirty="0">
              <a:solidFill>
                <a:srgbClr val="BBE0E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77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63050"/>
            <a:ext cx="8991600" cy="56615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2800" b="1" dirty="0" smtClean="0">
                <a:latin typeface="Verdana" pitchFamily="34" charset="0"/>
              </a:rPr>
              <a:t>“units of analysis” may also include:</a:t>
            </a:r>
          </a:p>
          <a:p>
            <a:pPr eaLnBrk="1" hangingPunct="1">
              <a:buFontTx/>
              <a:buNone/>
            </a:pPr>
            <a:endParaRPr lang="en-US" sz="1400" b="1" dirty="0" smtClean="0">
              <a:latin typeface="Verdana" pitchFamily="34" charset="0"/>
            </a:endParaRPr>
          </a:p>
          <a:p>
            <a:pPr marL="865188" lvl="1" indent="-407988" eaLnBrk="1" hangingPunct="1"/>
            <a:r>
              <a:rPr lang="en-US" sz="3200" b="1" dirty="0" smtClean="0">
                <a:latin typeface="Verdana" pitchFamily="34" charset="0"/>
              </a:rPr>
              <a:t>a nation</a:t>
            </a:r>
          </a:p>
          <a:p>
            <a:pPr marL="1208088" lvl="2" eaLnBrk="1" hangingPunct="1">
              <a:buFontTx/>
              <a:buNone/>
            </a:pPr>
            <a:r>
              <a:rPr lang="en-US" b="1" dirty="0" smtClean="0"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buFontTx/>
              <a:buNone/>
            </a:pPr>
            <a:endParaRPr lang="en-US" sz="1050" b="1" dirty="0" smtClean="0">
              <a:latin typeface="Verdana" pitchFamily="34" charset="0"/>
            </a:endParaRPr>
          </a:p>
          <a:p>
            <a:pPr marL="865188" lvl="1" indent="-407988" eaLnBrk="1" hangingPunct="1"/>
            <a:r>
              <a:rPr lang="en-US" sz="3200" b="1" dirty="0" smtClean="0">
                <a:latin typeface="Verdana" pitchFamily="34" charset="0"/>
              </a:rPr>
              <a:t>the item or action itself</a:t>
            </a:r>
            <a:endParaRPr lang="en-US" b="1" dirty="0" smtClean="0">
              <a:latin typeface="Verdana" pitchFamily="34" charset="0"/>
            </a:endParaRPr>
          </a:p>
          <a:p>
            <a:pPr marL="1208088" lvl="2" eaLnBrk="1" hangingPunct="1">
              <a:buFontTx/>
              <a:buNone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buFontTx/>
              <a:buNone/>
            </a:pPr>
            <a:endParaRPr lang="en-US" sz="1600" b="1" dirty="0" smtClean="0">
              <a:latin typeface="Verdana" pitchFamily="34" charset="0"/>
            </a:endParaRPr>
          </a:p>
          <a:p>
            <a:pPr marL="865188" lvl="1" indent="-407988" eaLnBrk="1" hangingPunct="1"/>
            <a:r>
              <a:rPr lang="en-US" sz="3200" b="1" dirty="0" smtClean="0">
                <a:latin typeface="Verdana" pitchFamily="34" charset="0"/>
              </a:rPr>
              <a:t>a “cultural metaphor”</a:t>
            </a:r>
          </a:p>
        </p:txBody>
      </p:sp>
    </p:spTree>
    <p:extLst>
      <p:ext uri="{BB962C8B-B14F-4D97-AF65-F5344CB8AC3E}">
        <p14:creationId xmlns:p14="http://schemas.microsoft.com/office/powerpoint/2010/main" val="2321815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545308"/>
            <a:ext cx="6908800" cy="21236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4000" b="1" dirty="0" smtClean="0">
                <a:solidFill>
                  <a:srgbClr val="FFFFFF"/>
                </a:solidFill>
                <a:latin typeface="Arial" charset="0"/>
              </a:rPr>
              <a:t>so lets have a look at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4800" b="1" dirty="0" smtClean="0">
                <a:solidFill>
                  <a:srgbClr val="FFFFFF"/>
                </a:solidFill>
                <a:latin typeface="Arial" charset="0"/>
              </a:rPr>
              <a:t>Units of Analysis</a:t>
            </a:r>
          </a:p>
        </p:txBody>
      </p:sp>
    </p:spTree>
    <p:extLst>
      <p:ext uri="{BB962C8B-B14F-4D97-AF65-F5344CB8AC3E}">
        <p14:creationId xmlns:p14="http://schemas.microsoft.com/office/powerpoint/2010/main" val="3840139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a nation 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2800" b="1" smtClean="0">
                <a:solidFill>
                  <a:srgbClr val="FF0000"/>
                </a:solidFill>
              </a:rPr>
              <a:t>(Nation-State)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Unit of Analysis</a:t>
            </a:r>
            <a:endParaRPr lang="en-US" sz="4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68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2796114" y="6395611"/>
            <a:ext cx="35413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 smtClean="0">
                <a:solidFill>
                  <a:srgbClr val="FFFFFF"/>
                </a:solidFill>
                <a:hlinkClick r:id="rId2"/>
              </a:rPr>
              <a:t>http://www.d.umn.edu/cla/faculty/troufs/anth3618/mamaya.html#countries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3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86978" y="4207624"/>
            <a:ext cx="7184571" cy="932563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Mesoamerica</a:t>
            </a:r>
          </a:p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includes 7 countries</a:t>
            </a:r>
            <a:endParaRPr lang="en-US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3097478" y="6395611"/>
            <a:ext cx="29386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www.d.umn.edu/cla/faculty/troufs/anth3618/matext.html#title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24" y="1258884"/>
            <a:ext cx="7588250" cy="47434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72465" y="5165563"/>
            <a:ext cx="7184571" cy="120032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REM: Mexico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 for e.g., 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is not a “culture”</a:t>
            </a:r>
          </a:p>
          <a:p>
            <a:pPr marL="0" lvl="1" algn="ctr"/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it is a “nation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”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8" y="4744664"/>
            <a:ext cx="7772400" cy="145886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 eaLnBrk="1" hangingPunct="1">
              <a:lnSpc>
                <a:spcPct val="90000"/>
              </a:lnSpc>
            </a:pPr>
            <a:r>
              <a:rPr lang="en-US" sz="2400" b="1" dirty="0" smtClean="0">
                <a:latin typeface="Verdana" pitchFamily="34" charset="0"/>
              </a:rPr>
              <a:t>contemporary studies of nations in anthropology are often known as “national character studies”</a:t>
            </a:r>
            <a:endParaRPr lang="en-US" sz="3600" b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4400" b="1" dirty="0">
                <a:solidFill>
                  <a:srgbClr val="FF0000"/>
                </a:solidFill>
              </a:rPr>
              <a:t>t</a:t>
            </a:r>
            <a:r>
              <a:rPr lang="en-US" sz="4400" b="1" dirty="0" smtClean="0">
                <a:solidFill>
                  <a:srgbClr val="FF0000"/>
                </a:solidFill>
              </a:rPr>
              <a:t>he world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Unit of Analysis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80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51" y="478962"/>
            <a:ext cx="416218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66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51" y="478962"/>
            <a:ext cx="4162185" cy="59436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1264" y="4037081"/>
            <a:ext cx="7772400" cy="221599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457200" tIns="457200" rIns="457200" bIns="457200" anchor="ctr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Roufs, Timothy G. and Kathleen Smyth Roufs</a:t>
            </a:r>
            <a:r>
              <a:rPr lang="en-US" sz="2800" dirty="0" smtClean="0">
                <a:solidFill>
                  <a:srgbClr val="000000"/>
                </a:solidFill>
              </a:rPr>
              <a:t>. 2014. </a:t>
            </a:r>
            <a:r>
              <a:rPr lang="en-US" sz="2800" i="1" dirty="0">
                <a:solidFill>
                  <a:srgbClr val="000000"/>
                </a:solidFill>
                <a:hlinkClick r:id="rId3"/>
              </a:rPr>
              <a:t>Sweet Treats around the World</a:t>
            </a:r>
            <a:r>
              <a:rPr lang="en-US" sz="2800" dirty="0">
                <a:solidFill>
                  <a:srgbClr val="000000"/>
                </a:solidFill>
              </a:rPr>
              <a:t>, Santa Barbara, CA: </a:t>
            </a:r>
            <a:r>
              <a:rPr lang="en-US" sz="2800" dirty="0" smtClean="0">
                <a:solidFill>
                  <a:srgbClr val="000000"/>
                </a:solidFill>
              </a:rPr>
              <a:t>ABC-CLIO.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49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o and M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390"/>
            <a:ext cx="9144000" cy="607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175" y="5754079"/>
            <a:ext cx="878114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Martha Elena Félix </a:t>
            </a:r>
            <a:r>
              <a:rPr lang="en-US" sz="2000" b="1" dirty="0" err="1" smtClean="0">
                <a:solidFill>
                  <a:srgbClr val="FFFFFF"/>
                </a:solidFill>
              </a:rPr>
              <a:t>Brasdefer</a:t>
            </a:r>
            <a:r>
              <a:rPr lang="en-US" sz="2000" b="1" dirty="0" smtClean="0">
                <a:solidFill>
                  <a:srgbClr val="FFFFFF"/>
                </a:solidFill>
              </a:rPr>
              <a:t> and </a:t>
            </a:r>
            <a:r>
              <a:rPr lang="en-US" sz="2000" b="1" dirty="0" err="1" smtClean="0">
                <a:solidFill>
                  <a:srgbClr val="FFFFFF"/>
                </a:solidFill>
              </a:rPr>
              <a:t>Teódulo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Espinosa Victoria </a:t>
            </a:r>
            <a:r>
              <a:rPr lang="en-US" sz="2000" b="1" dirty="0" smtClean="0">
                <a:solidFill>
                  <a:srgbClr val="FFFFFF"/>
                </a:solidFill>
              </a:rPr>
              <a:t>enjoying Martha’s </a:t>
            </a:r>
            <a:r>
              <a:rPr lang="en-US" sz="2000" b="1" i="1" dirty="0" smtClean="0">
                <a:solidFill>
                  <a:srgbClr val="FFFFFF"/>
                </a:solidFill>
              </a:rPr>
              <a:t>flan</a:t>
            </a:r>
            <a:r>
              <a:rPr lang="en-US" sz="2000" b="1" dirty="0">
                <a:solidFill>
                  <a:srgbClr val="FFFFFF"/>
                </a:solidFill>
              </a:rPr>
              <a:t/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(Mexico) </a:t>
            </a:r>
          </a:p>
        </p:txBody>
      </p:sp>
    </p:spTree>
    <p:extLst>
      <p:ext uri="{BB962C8B-B14F-4D97-AF65-F5344CB8AC3E}">
        <p14:creationId xmlns:p14="http://schemas.microsoft.com/office/powerpoint/2010/main" val="2646184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the item or action 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or idea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itself 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Unit of Analysis</a:t>
            </a:r>
            <a:endParaRPr lang="en-US" sz="4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93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545534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439677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4" y="5223626"/>
            <a:ext cx="7772400" cy="960263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 eaLnBrk="1" hangingPunct="1">
              <a:lnSpc>
                <a:spcPct val="90000"/>
              </a:lnSpc>
            </a:pPr>
            <a:r>
              <a:rPr lang="en-US" sz="3600" b="1" dirty="0" smtClean="0">
                <a:latin typeface="Verdana" pitchFamily="34" charset="0"/>
              </a:rPr>
              <a:t>including “processes”</a:t>
            </a:r>
            <a:endParaRPr lang="en-US" sz="4800" b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2422" y="4949177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and there’s almost no end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to these . . .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3584545" y="6395587"/>
            <a:ext cx="19639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http://www.pbs.org/saf/1406/index.html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644" y="4818502"/>
            <a:ext cx="7315200" cy="89255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Who Were the First Americans?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452453" y="6395587"/>
            <a:ext cx="4251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http://www.d.umn.edu/cla/faculty/troufs/anth3618/video/Fallacy_of_Diffusionism.html#title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6114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Text Box 2"/>
          <p:cNvSpPr txBox="1">
            <a:spLocks noChangeArrowheads="1"/>
          </p:cNvSpPr>
          <p:nvPr/>
        </p:nvSpPr>
        <p:spPr bwMode="auto">
          <a:xfrm>
            <a:off x="2844331" y="6395587"/>
            <a:ext cx="34307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www.d.umn.edu/cla/faculty/troufs/anth3618/video/Fifth_World.html#title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248225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815303" y="6395587"/>
            <a:ext cx="35076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http://www.d.umn.edu/cla/faculty/troufs/anth3618/video/Forests.html#title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6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554051" y="6395587"/>
            <a:ext cx="401424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http://www.d.umn.edu/cla/faculty/troufs/anth3618/video/Culture_and_Math.html#title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7" y="114662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466967" y="6395587"/>
            <a:ext cx="41841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http://www.d.umn.edu/cla/faculty/troufs/anth3618/video/Cracking_Maya_Code.html#title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0" y="113211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7520" y="745678"/>
            <a:ext cx="36249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the individual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Unit of Analysis</a:t>
            </a:r>
            <a:endParaRPr lang="en-US" sz="4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ChangeArrowheads="1"/>
          </p:cNvSpPr>
          <p:nvPr/>
        </p:nvSpPr>
        <p:spPr bwMode="auto">
          <a:xfrm>
            <a:off x="1706790" y="4857412"/>
            <a:ext cx="5737469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Sidney W.</a:t>
            </a:r>
            <a:r>
              <a:rPr lang="en-US" sz="2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Mintz</a:t>
            </a:r>
            <a:r>
              <a:rPr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r>
              <a:rPr lang="en-US" sz="24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Sweetness and Power: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Place of Sugar in Modern </a:t>
            </a:r>
            <a:r>
              <a:rPr lang="en-US" sz="2400" b="1" i="1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History</a:t>
            </a:r>
            <a:r>
              <a:rPr lang="en-US" sz="2400" b="1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r>
              <a:rPr lang="en-US" sz="11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NY: Penguin Books, 1986.</a:t>
            </a: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endParaRPr lang="en-US" sz="11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925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989" y="464460"/>
            <a:ext cx="2743200" cy="43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7" name="Text Box 10"/>
          <p:cNvSpPr txBox="1">
            <a:spLocks noChangeArrowheads="1"/>
          </p:cNvSpPr>
          <p:nvPr/>
        </p:nvSpPr>
        <p:spPr bwMode="auto">
          <a:xfrm>
            <a:off x="3103469" y="6400823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844331" y="6395587"/>
            <a:ext cx="34515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http://www.d.umn.edu/cla/faculty/troufs/anth3618/video/Sweat.html#title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8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12782" y="4687876"/>
            <a:ext cx="3889611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gold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786275" y="6395587"/>
            <a:ext cx="3565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http://www.d.umn.edu/cla/faculty/troufs/anth3618/video/Collapse.html#title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6" y="116114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644" y="4818502"/>
            <a:ext cx="7315200" cy="89255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. . . the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rise and </a:t>
            </a:r>
            <a:r>
              <a:rPr lang="en-US" sz="2800" b="1" dirty="0" smtClean="0">
                <a:solidFill>
                  <a:srgbClr val="000000"/>
                </a:solidFill>
              </a:rPr>
              <a:t>fall of civilizations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Text Box 2"/>
          <p:cNvSpPr txBox="1">
            <a:spLocks noChangeArrowheads="1"/>
          </p:cNvSpPr>
          <p:nvPr/>
        </p:nvSpPr>
        <p:spPr bwMode="auto">
          <a:xfrm>
            <a:off x="2771533" y="6395587"/>
            <a:ext cx="35702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www.d.umn.edu/cla/faculty/troufs/anth3618/video/Conquistadors.html#title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86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711" y="1262285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861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FFFFFF"/>
                </a:solidFill>
                <a:latin typeface="Arial" charset="0"/>
              </a:rPr>
              <a:t>Compare . . .</a:t>
            </a:r>
            <a:endParaRPr lang="en-US" sz="24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Text Box 2"/>
          <p:cNvSpPr txBox="1">
            <a:spLocks noChangeArrowheads="1"/>
          </p:cNvSpPr>
          <p:nvPr/>
        </p:nvSpPr>
        <p:spPr bwMode="auto">
          <a:xfrm>
            <a:off x="3104683" y="6395587"/>
            <a:ext cx="29450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www.pbs.org/wnet/secrets/aztec_massacre/aztec_massacre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1248224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 cultural metaphor</a:t>
            </a:r>
          </a:p>
          <a:p>
            <a:pPr algn="ctr" eaLnBrk="1" hangingPunct="1">
              <a:buFontTx/>
              <a:buNone/>
            </a:pPr>
            <a:r>
              <a:rPr lang="en-US" sz="2400" dirty="0" smtClean="0">
                <a:solidFill>
                  <a:srgbClr val="FF3300"/>
                </a:solidFill>
              </a:rPr>
              <a:t>(analogy, by means of cultural metaphors)</a:t>
            </a:r>
            <a:endParaRPr lang="en-US" sz="2000" dirty="0" smtClean="0">
              <a:solidFill>
                <a:srgbClr val="FF33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Unit of Analysis</a:t>
            </a:r>
          </a:p>
        </p:txBody>
      </p:sp>
    </p:spTree>
    <p:extLst>
      <p:ext uri="{BB962C8B-B14F-4D97-AF65-F5344CB8AC3E}">
        <p14:creationId xmlns:p14="http://schemas.microsoft.com/office/powerpoint/2010/main" val="266555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439677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439677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644" y="2082598"/>
            <a:ext cx="7315200" cy="243143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cultural metaphors use an item or event representative of a culture and analyze the culture with reference to that item or event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871240"/>
            <a:ext cx="8226425" cy="4462760"/>
          </a:xfr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a cultural metaphor is a specialized use of an item or action or idea itself 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as a Unit of Analysis . . .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95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871240"/>
            <a:ext cx="8226425" cy="4462760"/>
          </a:xfr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a cultural metaphor is a specialized use of an item or action or idea itself 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as a Unit of Analysis . . .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028" y="4724400"/>
            <a:ext cx="4198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 smtClean="0">
                <a:solidFill>
                  <a:srgbClr val="FF3300"/>
                </a:solidFill>
                <a:latin typeface="Arial"/>
              </a:rPr>
              <a:t>through analogy</a:t>
            </a:r>
            <a:endParaRPr lang="en-US" sz="4000" b="1" dirty="0">
              <a:solidFill>
                <a:srgbClr val="FF33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10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one person</a:t>
            </a:r>
            <a:endParaRPr lang="en-US" sz="4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596900"/>
            <a:ext cx="7589837" cy="56911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596900"/>
            <a:ext cx="7589837" cy="56911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644" y="2844598"/>
            <a:ext cx="7315200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Carlos Fuentes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for e.g.,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looks at prehistoric and modern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 Mexico and Spain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in terms of the imagery of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“The Virgin”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and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“The Bull”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Text Box 3"/>
          <p:cNvSpPr txBox="1">
            <a:spLocks noChangeArrowheads="1"/>
          </p:cNvSpPr>
          <p:nvPr/>
        </p:nvSpPr>
        <p:spPr bwMode="auto">
          <a:xfrm>
            <a:off x="2968398" y="6545274"/>
            <a:ext cx="31422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http://www.d.umn.edu/cla/faculty/troufs/anth1095/fstext.html#text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5" y="563565"/>
            <a:ext cx="8229600" cy="566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0131" y="5444463"/>
            <a:ext cx="73152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Martin J. Gannon uses cultural metaphors as the basis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for his book on Global Cultures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99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1452" y="2076499"/>
            <a:ext cx="7607808" cy="3318857"/>
          </a:xfrm>
        </p:spPr>
        <p:txBody>
          <a:bodyPr>
            <a:spAutoFit/>
          </a:bodyPr>
          <a:lstStyle/>
          <a:p>
            <a:pPr marL="1204913" indent="-1204913" eaLnBrk="1" hangingPunct="1">
              <a:spcBef>
                <a:spcPts val="0"/>
              </a:spcBef>
              <a:spcAft>
                <a:spcPts val="1000"/>
              </a:spcAft>
              <a:buNone/>
              <a:tabLst>
                <a:tab pos="1146175" algn="l"/>
              </a:tabLst>
            </a:pP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Ch. 6   Kimchi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and Korea</a:t>
            </a:r>
          </a:p>
          <a:p>
            <a:pPr marL="1204913" indent="-1204913" eaLnBrk="1" hangingPunct="1">
              <a:spcBef>
                <a:spcPts val="0"/>
              </a:spcBef>
              <a:spcAft>
                <a:spcPts val="1000"/>
              </a:spcAft>
              <a:buNone/>
              <a:tabLst>
                <a:tab pos="1146175" algn="l"/>
              </a:tabLst>
            </a:pP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Ch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. 9   The Danish Christmas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Luncheon</a:t>
            </a:r>
          </a:p>
          <a:p>
            <a:pPr marL="1204913" indent="-1204913" eaLnBrk="1" hangingPunct="1">
              <a:spcBef>
                <a:spcPts val="0"/>
              </a:spcBef>
              <a:spcAft>
                <a:spcPts val="1000"/>
              </a:spcAft>
              <a:buNone/>
              <a:tabLst>
                <a:tab pos="1146175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Ch. 14  French Wine</a:t>
            </a:r>
          </a:p>
          <a:p>
            <a:pPr marL="1204913" indent="-1204913" eaLnBrk="1" hangingPunct="1">
              <a:spcBef>
                <a:spcPts val="0"/>
              </a:spcBef>
              <a:spcAft>
                <a:spcPts val="1000"/>
              </a:spcAft>
              <a:buFontTx/>
              <a:buNone/>
              <a:tabLst>
                <a:tab pos="1146175" algn="l"/>
              </a:tabLst>
            </a:pPr>
            <a:r>
              <a:rPr lang="en-US" sz="2800" b="1" dirty="0" smtClean="0"/>
              <a:t>Ch. 21  The Mexican Fiesta</a:t>
            </a:r>
          </a:p>
          <a:p>
            <a:pPr marL="1204913" indent="-1204913" eaLnBrk="1" hangingPunct="1">
              <a:spcBef>
                <a:spcPts val="0"/>
              </a:spcBef>
              <a:spcAft>
                <a:spcPts val="1000"/>
              </a:spcAft>
              <a:buNone/>
              <a:tabLst>
                <a:tab pos="1146175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Ch.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22  The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Turkish </a:t>
            </a:r>
            <a:r>
              <a:rPr lang="en-US" sz="2800" b="1" dirty="0" err="1" smtClean="0">
                <a:solidFill>
                  <a:schemeClr val="bg1">
                    <a:lumMod val="65000"/>
                  </a:schemeClr>
                </a:solidFill>
              </a:rPr>
              <a:t>Coffehouse</a:t>
            </a:r>
            <a:endParaRPr lang="en-US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1204913" indent="-1204913" eaLnBrk="1" hangingPunct="1">
              <a:spcBef>
                <a:spcPts val="0"/>
              </a:spcBef>
              <a:spcAft>
                <a:spcPts val="1000"/>
              </a:spcAft>
              <a:buNone/>
              <a:tabLst>
                <a:tab pos="1146175" algn="l"/>
              </a:tabLst>
            </a:pP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Ch. 25  The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Singapore Hawker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Centers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2685" y="381000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 smtClean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sz="2400" b="1" kern="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3200" b="1" kern="0" dirty="0" smtClean="0">
                <a:solidFill>
                  <a:srgbClr val="000000"/>
                </a:solidFill>
                <a:latin typeface="Verdana" pitchFamily="34" charset="0"/>
              </a:rPr>
              <a:t>European Cultural Metaphors</a:t>
            </a:r>
            <a:br>
              <a:rPr lang="en-US" sz="3200" b="1" kern="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000" b="1" kern="0" dirty="0" smtClean="0">
                <a:solidFill>
                  <a:srgbClr val="000000"/>
                </a:solidFill>
                <a:latin typeface="Verdana" pitchFamily="34" charset="0"/>
              </a:rPr>
              <a:t>include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14412" y="604217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566738" indent="-566738" algn="ctr">
              <a:spcBef>
                <a:spcPct val="20000"/>
              </a:spcBef>
              <a:tabLst>
                <a:tab pos="1379538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6 / 37 cultures have food  and food events as their metaphor</a:t>
            </a:r>
          </a:p>
        </p:txBody>
      </p:sp>
    </p:spTree>
    <p:extLst>
      <p:ext uri="{BB962C8B-B14F-4D97-AF65-F5344CB8AC3E}">
        <p14:creationId xmlns:p14="http://schemas.microsoft.com/office/powerpoint/2010/main" val="1297376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8915" y="6400529"/>
            <a:ext cx="72716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hlinkClick r:id="rId2"/>
              </a:rPr>
              <a:t>http://www.d.umn.edu/cla/faculty/troufs/anth3618/video/Appeals.html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7" y="113211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885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0324" y="2912146"/>
            <a:ext cx="7315200" cy="2492990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and</a:t>
            </a:r>
            <a:r>
              <a:rPr lang="en-US" sz="2400" dirty="0" smtClean="0">
                <a:solidFill>
                  <a:srgbClr val="FF0000"/>
                </a:solidFill>
              </a:rPr>
              <a:t>, of course, </a:t>
            </a:r>
            <a:r>
              <a:rPr lang="en-US" sz="3600" b="1" dirty="0" smtClean="0">
                <a:solidFill>
                  <a:srgbClr val="FF0000"/>
                </a:solidFill>
              </a:rPr>
              <a:t>the </a:t>
            </a:r>
          </a:p>
          <a:p>
            <a:pPr algn="ctr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Units of Analysis</a:t>
            </a:r>
          </a:p>
          <a:p>
            <a:pPr algn="ctr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can be combined</a:t>
            </a:r>
          </a:p>
          <a:p>
            <a:pPr algn="ctr"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(and quite often are)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" y="61683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Island Press (2004)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2084" y="284844"/>
            <a:ext cx="3657600" cy="552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64229" y="4426644"/>
            <a:ext cx="45720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genes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cultural diversity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food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83892" y="3163920"/>
            <a:ext cx="5762625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600" b="1" dirty="0">
              <a:solidFill>
                <a:srgbClr val="00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in summary . . .</a:t>
            </a:r>
            <a:endParaRPr lang="en-US" sz="3600" b="1" dirty="0">
              <a:solidFill>
                <a:srgbClr val="000000"/>
              </a:solidFill>
            </a:endParaRPr>
          </a:p>
          <a:p>
            <a:pPr algn="ctr"/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6948"/>
            <a:ext cx="7315200" cy="5607689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16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600444"/>
            <a:ext cx="7315200" cy="5929315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t</a:t>
            </a:r>
            <a:r>
              <a:rPr lang="en-US" b="1" dirty="0" smtClean="0">
                <a:latin typeface="Verdana" pitchFamily="34" charset="0"/>
              </a:rPr>
              <a:t>he world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14400" y="2902565"/>
            <a:ext cx="7315200" cy="243143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more on</a:t>
            </a:r>
            <a:endParaRPr lang="en-US" sz="3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everything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later in the semester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42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6948"/>
            <a:ext cx="7315200" cy="5743111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one person</a:t>
            </a:r>
            <a:endParaRPr lang="en-US" sz="4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the family</a:t>
            </a:r>
            <a:endParaRPr lang="en-US" sz="1600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1111" y="3955529"/>
            <a:ext cx="2074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Verdana" pitchFamily="34" charset="0"/>
              </a:rPr>
              <a:t>for e.g. . . .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2010-2014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42258" y="2171691"/>
            <a:ext cx="7848600" cy="382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2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end of unit on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Units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of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Analysis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Ancient Middle America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 Box 2"/>
          <p:cNvSpPr txBox="1">
            <a:spLocks noChangeArrowheads="1"/>
          </p:cNvSpPr>
          <p:nvPr/>
        </p:nvSpPr>
        <p:spPr bwMode="auto">
          <a:xfrm>
            <a:off x="4986931" y="5101732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6207541" y="2587132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64" y="129176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84641" y="3200792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you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60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2010-2019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389401"/>
            <a:ext cx="7848600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Units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of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Analysis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Ancient Middle America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60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23" y="878114"/>
            <a:ext cx="7526419" cy="5527667"/>
          </a:xfrm>
          <a:noFill/>
        </p:spPr>
        <p:txBody>
          <a:bodyPr wrap="none" lIns="91440" tIns="91440" rIns="91440" bIns="91440"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b="1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latin typeface="Verdana" pitchFamily="34" charset="0"/>
              </a:rPr>
              <a:t>“units of analysis” may include:</a:t>
            </a:r>
          </a:p>
          <a:p>
            <a:pPr marL="865188" lvl="1" indent="-407988" eaLnBrk="1" hangingPunct="1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one person 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(e.g., Nan)</a:t>
            </a:r>
          </a:p>
          <a:p>
            <a:pPr marL="865188" lvl="1" indent="-407988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the family</a:t>
            </a:r>
          </a:p>
          <a:p>
            <a:pPr marL="865188" lvl="1" indent="-407988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a region (“culture area”)</a:t>
            </a:r>
          </a:p>
          <a:p>
            <a:pPr marL="865188" lvl="1" indent="-407988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a culture</a:t>
            </a:r>
          </a:p>
          <a:p>
            <a:pPr marL="1208088" lvl="2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“Chinese”</a:t>
            </a:r>
          </a:p>
          <a:p>
            <a:pPr marL="1208088" lvl="2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“Mexicans”</a:t>
            </a:r>
          </a:p>
          <a:p>
            <a:pPr marL="1208088" lvl="2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“Bedouins”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14400" y="2819400"/>
            <a:ext cx="7315200" cy="1631216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3" algn="ctr">
              <a:spcBef>
                <a:spcPct val="20000"/>
              </a:spcBef>
              <a:buFontTx/>
              <a:buChar char="–"/>
            </a:pP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spcBef>
                <a:spcPct val="2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life histories</a:t>
            </a: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”</a:t>
            </a:r>
            <a:endParaRPr lang="en-US" sz="4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spcBef>
                <a:spcPct val="20000"/>
              </a:spcBef>
            </a:pP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59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829817" y="6395587"/>
            <a:ext cx="35766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http://www.d.umn.edu/cla/faculty/troufs/anth3618/video/Chamula.html#title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61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6528" y="431808"/>
            <a:ext cx="327772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0" y="6147882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hlinkClick r:id="rId3"/>
              </a:rPr>
              <a:t>Through Spanish eyes: a portrait of Montezuma (</a:t>
            </a:r>
            <a:r>
              <a:rPr lang="en-US" sz="800" dirty="0" err="1" smtClean="0">
                <a:solidFill>
                  <a:srgbClr val="FFFFFF"/>
                </a:solidFill>
                <a:hlinkClick r:id="rId3"/>
              </a:rPr>
              <a:t>Moctezuma</a:t>
            </a:r>
            <a:r>
              <a:rPr lang="en-US" sz="800" dirty="0" smtClean="0">
                <a:solidFill>
                  <a:srgbClr val="FFFFFF"/>
                </a:solidFill>
                <a:hlinkClick r:id="rId3"/>
              </a:rPr>
              <a:t>) by Antonio Rodriguez, 1680-97, from the </a:t>
            </a:r>
            <a:r>
              <a:rPr lang="en-US" sz="800" dirty="0" err="1" smtClean="0">
                <a:solidFill>
                  <a:srgbClr val="FFFFFF"/>
                </a:solidFill>
                <a:hlinkClick r:id="rId3"/>
              </a:rPr>
              <a:t>Museo</a:t>
            </a:r>
            <a:r>
              <a:rPr lang="en-US" sz="800" dirty="0" smtClean="0">
                <a:solidFill>
                  <a:srgbClr val="FFFFFF"/>
                </a:solidFill>
                <a:hlinkClick r:id="rId3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hlinkClick r:id="rId3"/>
              </a:rPr>
              <a:t>degli</a:t>
            </a:r>
            <a:r>
              <a:rPr lang="en-US" sz="800" dirty="0" smtClean="0">
                <a:solidFill>
                  <a:srgbClr val="FFFFFF"/>
                </a:solidFill>
                <a:hlinkClick r:id="rId3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hlinkClick r:id="rId3"/>
              </a:rPr>
              <a:t>Argenti</a:t>
            </a:r>
            <a:r>
              <a:rPr lang="en-US" sz="800" dirty="0" smtClean="0">
                <a:solidFill>
                  <a:srgbClr val="FFFFFF"/>
                </a:solidFill>
                <a:hlinkClick r:id="rId3"/>
              </a:rPr>
              <a:t>, Florence © SU CONCESSIONE DEL MINISTERO PER I BENI E LET ATTIVITÀ CULTURALI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4155" y="4652188"/>
            <a:ext cx="333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Motecuhzoma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Xocoyotzin</a:t>
            </a:r>
            <a:endParaRPr lang="en-US" sz="20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err="1" smtClean="0">
                <a:solidFill>
                  <a:srgbClr val="FFFFFF"/>
                </a:solidFill>
              </a:rPr>
              <a:t>Motecuhzoma</a:t>
            </a:r>
            <a:r>
              <a:rPr lang="en-US" sz="1600" dirty="0" smtClean="0">
                <a:solidFill>
                  <a:srgbClr val="FFFFFF"/>
                </a:solidFill>
              </a:rPr>
              <a:t> II)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4873" y="5319871"/>
            <a:ext cx="2182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(</a:t>
            </a:r>
            <a:r>
              <a:rPr lang="en-US" sz="1600" i="1" dirty="0" smtClean="0">
                <a:solidFill>
                  <a:srgbClr val="FFFFFF"/>
                </a:solidFill>
              </a:rPr>
              <a:t>c</a:t>
            </a:r>
            <a:r>
              <a:rPr lang="en-US" sz="1600" dirty="0" smtClean="0">
                <a:solidFill>
                  <a:srgbClr val="FFFFFF"/>
                </a:solidFill>
              </a:rPr>
              <a:t>. 1466 – June 1520)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 Box 2"/>
          <p:cNvSpPr txBox="1">
            <a:spLocks noChangeArrowheads="1"/>
          </p:cNvSpPr>
          <p:nvPr/>
        </p:nvSpPr>
        <p:spPr bwMode="auto">
          <a:xfrm>
            <a:off x="4986931" y="510169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6207541" y="258709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60" y="113211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613573" y="6395587"/>
            <a:ext cx="18886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http://en.wikipedia.org/wiki/18_Rabbit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6426" y="4245791"/>
            <a:ext cx="2125582" cy="126188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18-Rabbit</a:t>
            </a:r>
          </a:p>
          <a:p>
            <a:pPr algn="ctr"/>
            <a:endParaRPr lang="en-US" sz="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Copán, Honduras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7717" y="2249716"/>
            <a:ext cx="2290214" cy="356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 Box 2"/>
          <p:cNvSpPr txBox="1">
            <a:spLocks noChangeArrowheads="1"/>
          </p:cNvSpPr>
          <p:nvPr/>
        </p:nvSpPr>
        <p:spPr bwMode="auto">
          <a:xfrm>
            <a:off x="4986931" y="510169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6207541" y="258709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72" y="113211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12093" y="4332875"/>
            <a:ext cx="3834383" cy="123110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Lord “Shield” </a:t>
            </a:r>
            <a:r>
              <a:rPr lang="en-US" sz="2800" b="1" dirty="0" err="1" smtClean="0">
                <a:solidFill>
                  <a:srgbClr val="000000"/>
                </a:solidFill>
              </a:rPr>
              <a:t>Pacal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ctr"/>
            <a:endParaRPr lang="en-US" sz="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Palenque, Chiapas, Mexico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 Box 2"/>
          <p:cNvSpPr txBox="1">
            <a:spLocks noChangeArrowheads="1"/>
          </p:cNvSpPr>
          <p:nvPr/>
        </p:nvSpPr>
        <p:spPr bwMode="auto">
          <a:xfrm>
            <a:off x="4986931" y="510169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6207541" y="258709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3" y="127725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890" y="5196050"/>
            <a:ext cx="7315200" cy="112646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the unit of analysis for your case study </a:t>
            </a:r>
          </a:p>
          <a:p>
            <a:pPr marL="0" lvl="2"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is one person</a:t>
            </a:r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 Box 2"/>
          <p:cNvSpPr txBox="1">
            <a:spLocks noChangeArrowheads="1"/>
          </p:cNvSpPr>
          <p:nvPr/>
        </p:nvSpPr>
        <p:spPr bwMode="auto">
          <a:xfrm>
            <a:off x="4986931" y="510169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6207541" y="258709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72" y="126274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99890" y="5776610"/>
            <a:ext cx="7315200" cy="6832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other examples from Middle America</a:t>
            </a:r>
            <a:endParaRPr lang="en-US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7"/>
          <p:cNvSpPr txBox="1">
            <a:spLocks noChangeArrowheads="1"/>
          </p:cNvSpPr>
          <p:nvPr/>
        </p:nvSpPr>
        <p:spPr bwMode="auto">
          <a:xfrm>
            <a:off x="947738" y="1074751"/>
            <a:ext cx="7239000" cy="553997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lIns="457200" tIns="457200" rIns="457200" bIns="4572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focusing on the individual as a unit of analysis was advocated in anthropology by early pioneers such as . . .</a:t>
            </a:r>
            <a:endParaRPr lang="en-US" sz="2400" b="1" dirty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Oscar Lewis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 err="1" smtClean="0">
                <a:solidFill>
                  <a:srgbClr val="000000"/>
                </a:solidFill>
              </a:rPr>
              <a:t>Bronislow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Malinowski</a:t>
            </a:r>
            <a:endParaRPr lang="en-US" sz="3200" b="1" dirty="0">
              <a:solidFill>
                <a:srgbClr val="000000"/>
              </a:solidFill>
            </a:endParaRP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Edward Sapir</a:t>
            </a: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(of “Sapir-Whorf</a:t>
            </a:r>
            <a:r>
              <a:rPr lang="en-US" dirty="0">
                <a:solidFill>
                  <a:srgbClr val="000000"/>
                </a:solidFill>
              </a:rPr>
              <a:t>” </a:t>
            </a:r>
            <a:r>
              <a:rPr lang="en-US" dirty="0" smtClean="0">
                <a:solidFill>
                  <a:srgbClr val="000000"/>
                </a:solidFill>
              </a:rPr>
              <a:t>hypothesis fame)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Margaret Mead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the family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Unit of Analysis</a:t>
            </a:r>
            <a:endParaRPr lang="en-US" sz="4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07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the family</a:t>
            </a:r>
            <a:endParaRPr lang="en-US" sz="4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551542" y="2447760"/>
            <a:ext cx="8011886" cy="31085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When you pick a topic for your Project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most important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thing to consider is </a:t>
            </a:r>
            <a:r>
              <a:rPr kumimoji="1" lang="en-US" sz="4400" b="1" dirty="0" smtClean="0">
                <a:solidFill>
                  <a:srgbClr val="FFFFFF"/>
                </a:solidFill>
                <a:latin typeface="Arial" charset="0"/>
              </a:rPr>
              <a:t>picking a topic that you are interested in</a:t>
            </a:r>
            <a:r>
              <a:rPr kumimoji="1" lang="en-US" sz="28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.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0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3105583" y="6395587"/>
            <a:ext cx="29033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://www.unexplainable.net/artman/publish/article_2274.shtml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052" y="478637"/>
            <a:ext cx="4943475" cy="57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53769" y="5421477"/>
            <a:ext cx="3483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Aztec Genealogy</a:t>
            </a:r>
          </a:p>
          <a:p>
            <a:pPr algn="ctr"/>
            <a:r>
              <a:rPr lang="en-US" sz="2400" b="1" dirty="0" smtClean="0"/>
              <a:t>Family of </a:t>
            </a:r>
            <a:r>
              <a:rPr lang="en-US" sz="2400" b="1" dirty="0" err="1" smtClean="0"/>
              <a:t>Moteuczoma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158" y="3479800"/>
            <a:ext cx="2819400" cy="28194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259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424" y="2971800"/>
            <a:ext cx="2019300" cy="33337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54506" y="1052316"/>
            <a:ext cx="5050984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Oscar Lewis 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is one of the best known anthropologists pioneering 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studies of the family</a:t>
            </a:r>
            <a:endParaRPr lang="en-US" sz="12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peasant studies </a:t>
            </a:r>
            <a:r>
              <a:rPr lang="en-US" dirty="0" smtClean="0">
                <a:solidFill>
                  <a:schemeClr val="accent1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sz="3600" b="1" dirty="0" smtClean="0"/>
              <a:t>community studies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by and large perpetuated the</a:t>
            </a:r>
            <a:r>
              <a:rPr lang="en-US" dirty="0" smtClean="0"/>
              <a:t> </a:t>
            </a:r>
            <a:r>
              <a:rPr lang="en-US" sz="3600" b="1" dirty="0" smtClean="0"/>
              <a:t>island model </a:t>
            </a:r>
            <a:r>
              <a:rPr lang="en-US" dirty="0" smtClean="0">
                <a:solidFill>
                  <a:schemeClr val="accent1"/>
                </a:solidFill>
              </a:rPr>
              <a:t>of anthropological units of study with its concomitant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notions of . . . 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105045" y="6477039"/>
            <a:ext cx="4934877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Susan Parman, </a:t>
            </a:r>
            <a:r>
              <a:rPr lang="en-US" sz="1200" i="1">
                <a:solidFill>
                  <a:srgbClr val="000000"/>
                </a:solidFill>
                <a:latin typeface="Arial" charset="0"/>
                <a:hlinkClick r:id="rId2"/>
              </a:rPr>
              <a:t>Europe in the Anthropological Imagination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, pp. 11 - 14</a:t>
            </a:r>
          </a:p>
        </p:txBody>
      </p:sp>
    </p:spTree>
    <p:extLst>
      <p:ext uri="{BB962C8B-B14F-4D97-AF65-F5344CB8AC3E}">
        <p14:creationId xmlns:p14="http://schemas.microsoft.com/office/powerpoint/2010/main" val="3500527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the community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Unit of Analysis</a:t>
            </a:r>
            <a:endParaRPr lang="en-US" sz="4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15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53013" y="3448053"/>
            <a:ext cx="6449458" cy="280076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in archaeology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the comparable unit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to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the “community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”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is the</a:t>
            </a:r>
          </a:p>
          <a:p>
            <a:pPr algn="ctr"/>
            <a:r>
              <a:rPr lang="en-US" sz="4800" b="1" dirty="0">
                <a:solidFill>
                  <a:srgbClr val="000000"/>
                </a:solidFill>
                <a:latin typeface="Arial" charset="0"/>
              </a:rPr>
              <a:t>“site”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829817" y="6395587"/>
            <a:ext cx="35894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http://www.d.umn.edu/cla/faculty/troufs/anth3618/video/Sentinels.html#title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7" y="11611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890" y="5776610"/>
            <a:ext cx="7315200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this film introduces eight sites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4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29817" y="6395587"/>
            <a:ext cx="35894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http://www.d.umn.edu/cla/faculty/troufs/anth3618/video/Sentinels.html#title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890" y="5776610"/>
            <a:ext cx="7315200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this film introduces eight sites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5303" y="1590232"/>
            <a:ext cx="6449458" cy="452431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some  regions there are a lot of sites</a:t>
            </a:r>
          </a:p>
          <a:p>
            <a:pPr algn="ctr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there are more than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12,000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archaeological sites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in modern-day Mexico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alone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for e.g.</a:t>
            </a:r>
            <a:endParaRPr lang="en-US" sz="40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35303" y="1590232"/>
            <a:ext cx="6449458" cy="452431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some  regions there are a lot of sites</a:t>
            </a:r>
          </a:p>
          <a:p>
            <a:pPr algn="ctr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there are more than 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12,000 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archaeological sites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modern-day Mexico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alone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for e.g.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24" y="636361"/>
            <a:ext cx="665217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995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2657454" y="6540751"/>
            <a:ext cx="38186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 smtClean="0">
                <a:solidFill>
                  <a:srgbClr val="FFFFFF"/>
                </a:solidFill>
                <a:hlinkClick r:id="rId2"/>
              </a:rPr>
              <a:t>http://www.d.umn.edu/cla/faculty/troufs/anth3618/masummary.html#major_sites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226" y="114662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72462" y="5513882"/>
            <a:ext cx="7184571" cy="904863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in Ancient Middle America</a:t>
            </a:r>
          </a:p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we will focus on these 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6115"/>
            <a:ext cx="9144000" cy="661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Text Box 2"/>
          <p:cNvSpPr txBox="1">
            <a:spLocks noChangeArrowheads="1"/>
          </p:cNvSpPr>
          <p:nvPr/>
        </p:nvSpPr>
        <p:spPr bwMode="auto">
          <a:xfrm>
            <a:off x="2815303" y="6395587"/>
            <a:ext cx="3461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www.d.umn.edu/cla/faculty/troufs/anth3618/video/Excavations.html#title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5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85" y="1262285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829817" y="6395587"/>
            <a:ext cx="34740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www.d.umn.edu/cla/faculty/troufs/anth3618/video/Teotihuacan.html#title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6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803" y="1262059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Text Box 2"/>
          <p:cNvSpPr txBox="1">
            <a:spLocks noChangeArrowheads="1"/>
          </p:cNvSpPr>
          <p:nvPr/>
        </p:nvSpPr>
        <p:spPr bwMode="auto">
          <a:xfrm>
            <a:off x="2959539" y="6395587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6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485" y="1262512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Text Box 2"/>
          <p:cNvSpPr txBox="1">
            <a:spLocks noChangeArrowheads="1"/>
          </p:cNvSpPr>
          <p:nvPr/>
        </p:nvSpPr>
        <p:spPr bwMode="auto">
          <a:xfrm>
            <a:off x="2959550" y="6395585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6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247771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34" y="10160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6694" y="4630004"/>
            <a:ext cx="7772400" cy="112646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you have seen the big three debates in </a:t>
            </a:r>
          </a:p>
          <a:p>
            <a:pPr marL="0" lvl="2"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“</a:t>
            </a:r>
            <a:r>
              <a:rPr lang="en-US" sz="2400" b="1" dirty="0" smtClean="0"/>
              <a:t>Three Major Perennial Debates”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34" y="10160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6694" y="3599510"/>
            <a:ext cx="7772400" cy="145886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a fourth debate in anthropology became one of the most famous in all of the history of the social sciences . . .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34" y="10160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2180" y="2946380"/>
            <a:ext cx="7772400" cy="245605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one of the greatest debates 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(and most important) </a:t>
            </a:r>
            <a:r>
              <a:rPr lang="en-US" sz="2400" b="1" dirty="0" smtClean="0">
                <a:solidFill>
                  <a:srgbClr val="000000"/>
                </a:solidFill>
              </a:rPr>
              <a:t/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in the history of the philosophy of science as well was the Lewis-Redfield debate over their interpretations of the Mexican community</a:t>
            </a:r>
          </a:p>
          <a:p>
            <a:pPr marL="0" lvl="2"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of </a:t>
            </a:r>
            <a:r>
              <a:rPr lang="en-US" sz="2400" b="1" dirty="0" err="1" smtClean="0">
                <a:solidFill>
                  <a:srgbClr val="000000"/>
                </a:solidFill>
              </a:rPr>
              <a:t>Tepotzlán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611661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/>
              <a:t>Lewis - </a:t>
            </a:r>
            <a:r>
              <a:rPr lang="en-US" sz="2400" b="1" dirty="0" err="1" smtClean="0"/>
              <a:t>Refield</a:t>
            </a:r>
            <a:r>
              <a:rPr lang="en-US" sz="2400" b="1" dirty="0" smtClean="0"/>
              <a:t> debate</a:t>
            </a:r>
          </a:p>
          <a:p>
            <a:pPr lvl="1" eaLnBrk="1" hangingPunct="1">
              <a:buFontTx/>
              <a:buNone/>
            </a:pPr>
            <a:endParaRPr lang="en-US" sz="1400" b="1" i="1" dirty="0" smtClean="0"/>
          </a:p>
          <a:p>
            <a:pPr eaLnBrk="1" hangingPunct="1"/>
            <a:r>
              <a:rPr lang="en-US" b="1" dirty="0" smtClean="0"/>
              <a:t>Robert Redfield</a:t>
            </a:r>
          </a:p>
          <a:p>
            <a:pPr lvl="1" eaLnBrk="1" hangingPunct="1"/>
            <a:r>
              <a:rPr lang="en-US" sz="1400" b="1" i="1" dirty="0" err="1" smtClean="0"/>
              <a:t>Tepoztlan</a:t>
            </a:r>
            <a:r>
              <a:rPr lang="en-US" sz="1400" b="1" i="1" dirty="0" smtClean="0"/>
              <a:t>, a Mexican Village: A Study of Folk Life</a:t>
            </a:r>
          </a:p>
          <a:p>
            <a:pPr eaLnBrk="1" hangingPunct="1"/>
            <a:endParaRPr lang="en-US" sz="1600" b="1" dirty="0" smtClean="0"/>
          </a:p>
          <a:p>
            <a:pPr eaLnBrk="1" hangingPunct="1"/>
            <a:r>
              <a:rPr lang="en-US" b="1" dirty="0" smtClean="0"/>
              <a:t>Oscar Lewis</a:t>
            </a:r>
            <a:endParaRPr lang="en-US" sz="2000" b="1" dirty="0" smtClean="0"/>
          </a:p>
          <a:p>
            <a:pPr lvl="1" eaLnBrk="1" hangingPunct="1"/>
            <a:r>
              <a:rPr lang="en-US" sz="1400" b="1" i="1" dirty="0" smtClean="0"/>
              <a:t>Life in a Mexican Village: </a:t>
            </a:r>
            <a:r>
              <a:rPr lang="en-US" sz="1400" b="1" i="1" dirty="0" err="1" smtClean="0"/>
              <a:t>Tepoztlan</a:t>
            </a:r>
            <a:r>
              <a:rPr lang="en-US" sz="1400" b="1" i="1" dirty="0" smtClean="0"/>
              <a:t> Restudied</a:t>
            </a:r>
          </a:p>
          <a:p>
            <a:pPr lvl="1" eaLnBrk="1" hangingPunct="1"/>
            <a:endParaRPr lang="en-US" sz="1400" b="1" dirty="0" smtClean="0"/>
          </a:p>
        </p:txBody>
      </p:sp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716352"/>
            <a:ext cx="1201738" cy="1838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552450"/>
            <a:ext cx="88773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663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2211388"/>
            <a:ext cx="8226425" cy="4570412"/>
          </a:xfrm>
        </p:spPr>
        <p:txBody>
          <a:bodyPr/>
          <a:lstStyle/>
          <a:p>
            <a:pPr lvl="1" eaLnBrk="1" hangingPunct="1">
              <a:buFontTx/>
              <a:buNone/>
              <a:tabLst>
                <a:tab pos="1600200" algn="l"/>
              </a:tabLst>
            </a:pPr>
            <a:endParaRPr lang="en-US" sz="2400" b="1" i="1" smtClean="0"/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smtClean="0"/>
              <a:t>1930</a:t>
            </a:r>
            <a:r>
              <a:rPr lang="en-US" sz="2400" b="1" i="1" smtClean="0"/>
              <a:t>	Tepoztlan, a Mexican Village: A 	Study of Folk Life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smtClean="0"/>
              <a:t>	Chicago: University of Chicago Press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endParaRPr lang="en-US" sz="1800" b="1" smtClean="0"/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smtClean="0">
                <a:solidFill>
                  <a:schemeClr val="bg1"/>
                </a:solidFill>
              </a:rPr>
              <a:t>1941 	Folk Culture of Yucatan</a:t>
            </a:r>
            <a:endParaRPr lang="en-US" sz="2400" b="1" i="1" smtClean="0">
              <a:solidFill>
                <a:schemeClr val="bg1"/>
              </a:solidFill>
            </a:endParaRP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smtClean="0">
                <a:solidFill>
                  <a:schemeClr val="bg1"/>
                </a:solidFill>
              </a:rPr>
              <a:t>	Chicago: University of Chicago Press</a:t>
            </a:r>
          </a:p>
          <a:p>
            <a:pPr eaLnBrk="1" hangingPunct="1">
              <a:tabLst>
                <a:tab pos="1600200" algn="l"/>
              </a:tabLst>
            </a:pPr>
            <a:endParaRPr lang="en-US" sz="2800" b="1" smtClean="0"/>
          </a:p>
        </p:txBody>
      </p:sp>
      <p:sp>
        <p:nvSpPr>
          <p:cNvPr id="129027" name="Text Box 4"/>
          <p:cNvSpPr txBox="1">
            <a:spLocks noChangeArrowheads="1"/>
          </p:cNvSpPr>
          <p:nvPr/>
        </p:nvSpPr>
        <p:spPr bwMode="auto">
          <a:xfrm>
            <a:off x="1676400" y="2770216"/>
            <a:ext cx="6019800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Robert Redfield</a:t>
            </a:r>
          </a:p>
        </p:txBody>
      </p:sp>
      <p:pic>
        <p:nvPicPr>
          <p:cNvPr id="1290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7299" y="4572000"/>
            <a:ext cx="1463675" cy="1828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2902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39" y="581025"/>
            <a:ext cx="1190625" cy="19050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129030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Compare . . .</a:t>
            </a:r>
            <a:endParaRPr lang="en-US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the region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rgbClr val="FF0000"/>
                </a:solidFill>
              </a:rPr>
              <a:t>Unit of Analysis</a:t>
            </a:r>
            <a:endParaRPr lang="en-US" sz="4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45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373103" y="3730208"/>
            <a:ext cx="3853525" cy="2677656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/>
              <a:t> Valley of Mexico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err="1" smtClean="0"/>
              <a:t>Soconusco</a:t>
            </a:r>
            <a:endParaRPr lang="en-US" sz="2400" b="1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Xoconusco</a:t>
            </a:r>
            <a:r>
              <a:rPr lang="en-US" dirty="0" smtClean="0"/>
              <a:t>)</a:t>
            </a:r>
            <a:endParaRPr lang="en-US" sz="2400" dirty="0"/>
          </a:p>
          <a:p>
            <a:pPr algn="ctr"/>
            <a:r>
              <a:rPr lang="en-US" sz="2400" b="1" dirty="0"/>
              <a:t> El </a:t>
            </a:r>
            <a:r>
              <a:rPr lang="en-US" sz="2400" b="1" dirty="0" err="1"/>
              <a:t>Bajío</a:t>
            </a:r>
            <a:endParaRPr lang="en-US" sz="2400" b="1" dirty="0"/>
          </a:p>
          <a:p>
            <a:pPr algn="ctr"/>
            <a:r>
              <a:rPr lang="en-US" sz="2400" b="1" dirty="0"/>
              <a:t> </a:t>
            </a:r>
            <a:r>
              <a:rPr lang="en-US" sz="2400" b="1" dirty="0" err="1"/>
              <a:t>Huasteca</a:t>
            </a:r>
            <a:endParaRPr lang="en-US" sz="2400" b="1" dirty="0"/>
          </a:p>
          <a:p>
            <a:pPr algn="ctr"/>
            <a:r>
              <a:rPr lang="en-US" sz="2400" b="1" dirty="0"/>
              <a:t> </a:t>
            </a:r>
            <a:r>
              <a:rPr lang="en-US" sz="2400" b="1" dirty="0" smtClean="0"/>
              <a:t>Yucatán . </a:t>
            </a:r>
            <a:r>
              <a:rPr lang="en-US" sz="2400" b="1" dirty="0"/>
              <a:t>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5992" y="2202543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73103" y="3730208"/>
            <a:ext cx="3853525" cy="280076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/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Valley of Mexico</a:t>
            </a:r>
          </a:p>
          <a:p>
            <a:pPr algn="ctr"/>
            <a:r>
              <a:rPr lang="en-US" sz="3200" b="1" dirty="0"/>
              <a:t> </a:t>
            </a:r>
            <a:r>
              <a:rPr lang="en-US" sz="3200" b="1" dirty="0" err="1" smtClean="0"/>
              <a:t>Soconusco</a:t>
            </a:r>
            <a:endParaRPr lang="en-US" sz="2400" b="1" dirty="0" smtClean="0"/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Xoconusco</a:t>
            </a:r>
            <a:r>
              <a:rPr lang="en-US" sz="2400" dirty="0" smtClean="0"/>
              <a:t>)</a:t>
            </a:r>
            <a:endParaRPr lang="en-US" sz="3200" dirty="0"/>
          </a:p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El </a:t>
            </a:r>
            <a:r>
              <a:rPr lang="en-US" sz="2400" b="1" dirty="0" err="1">
                <a:solidFill>
                  <a:schemeClr val="bg1">
                    <a:lumMod val="65000"/>
                  </a:schemeClr>
                </a:solidFill>
              </a:rPr>
              <a:t>Bajío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65000"/>
                  </a:schemeClr>
                </a:solidFill>
              </a:rPr>
              <a:t>Huasteca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</a:rPr>
              <a:t>Yucatán .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2959542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602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306613">
            <a:off x="5214966" y="4912742"/>
            <a:ext cx="1114261" cy="381312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3" y="1596610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/>
              <a:t>the </a:t>
            </a:r>
            <a:r>
              <a:rPr lang="en-US" sz="2400" b="1" dirty="0" err="1" smtClean="0"/>
              <a:t>Xoconusco</a:t>
            </a:r>
            <a:r>
              <a:rPr lang="en-US" sz="2400" b="1" dirty="0" smtClean="0"/>
              <a:t> region played a central role in chocolate, which played a key role in prehistoric and post-contact Mesoamerica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2959550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610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306613">
            <a:off x="5214966" y="4912742"/>
            <a:ext cx="1114261" cy="381312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11" y="1117648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BADDE1"/>
                </a:solidFill>
              </a:rPr>
              <a:t>the </a:t>
            </a:r>
            <a:r>
              <a:rPr lang="en-US" sz="2400" b="1" dirty="0" err="1" smtClean="0">
                <a:solidFill>
                  <a:srgbClr val="BADDE1"/>
                </a:solidFill>
              </a:rPr>
              <a:t>Xoconusco</a:t>
            </a:r>
            <a:r>
              <a:rPr lang="en-US" sz="2400" b="1" dirty="0" smtClean="0">
                <a:solidFill>
                  <a:srgbClr val="BADDE1"/>
                </a:solidFill>
              </a:rPr>
              <a:t> region played a central role in </a:t>
            </a:r>
            <a:r>
              <a:rPr lang="en-US" sz="24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chocolate</a:t>
            </a:r>
            <a:r>
              <a:rPr lang="en-US" sz="2400" b="1" dirty="0" smtClean="0">
                <a:solidFill>
                  <a:srgbClr val="BADDE1"/>
                </a:solidFill>
              </a:rPr>
              <a:t>, which played a key role in prehistoric and post-contact Mesoamerica</a:t>
            </a:r>
            <a:endParaRPr lang="en-US" sz="2400" b="1" dirty="0">
              <a:solidFill>
                <a:srgbClr val="BADDE1"/>
              </a:solidFill>
            </a:endParaRPr>
          </a:p>
        </p:txBody>
      </p:sp>
      <p:pic>
        <p:nvPicPr>
          <p:cNvPr id="1026" name="Picture 2" descr="Chocolate is created from the cocoa bean. A cacao tree with fruit pods in various stages of ripe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90" y="3352804"/>
            <a:ext cx="228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9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2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4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7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3023953" y="6401959"/>
            <a:ext cx="30828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www.d.umn.edu/cla/faculty/troufs/anth3618/matehuac.html#title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402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858" y="125911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19205" y="4623796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 Tehuacán  region was one of the greatest centers of plant domestication in the world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2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4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7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3023953" y="6401959"/>
            <a:ext cx="30828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www.d.umn.edu/cla/faculty/troufs/anth3618/matehuac.html#title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402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858" y="125911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19205" y="4623796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 Tehuacán  region was one of the greatest centers of plant domestication in the world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6464" y="1960425"/>
            <a:ext cx="6686447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NOTE: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Tehuacán  is different from Teotihuacán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602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1563196">
            <a:off x="4363153" y="4273266"/>
            <a:ext cx="664430" cy="46681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59542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3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3" y="1553068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and Tehuacán is one of the best places in the world to look at to understand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 “agricultural revolution”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"/>
            <a:ext cx="6494032" cy="680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206" y="4855456"/>
            <a:ext cx="6699270" cy="176663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3200" b="1" dirty="0" smtClean="0">
                <a:solidFill>
                  <a:srgbClr val="FF0000"/>
                </a:solidFill>
                <a:latin typeface="Arial" charset="0"/>
              </a:rPr>
              <a:t>See larger version of the </a:t>
            </a:r>
          </a:p>
          <a:p>
            <a:pPr algn="ctr">
              <a:spcBef>
                <a:spcPct val="20000"/>
              </a:spcBef>
            </a:pPr>
            <a:r>
              <a:rPr kumimoji="1" lang="en-US" sz="3200" b="1" dirty="0" smtClean="0">
                <a:solidFill>
                  <a:srgbClr val="FF0000"/>
                </a:solidFill>
                <a:latin typeface="Arial" charset="0"/>
              </a:rPr>
              <a:t>Informal Project Proposal Rubric </a:t>
            </a:r>
          </a:p>
          <a:p>
            <a:pPr algn="ctr">
              <a:spcBef>
                <a:spcPct val="20000"/>
              </a:spcBef>
            </a:pPr>
            <a:r>
              <a:rPr kumimoji="1" lang="en-US" sz="3200" b="1" dirty="0" smtClean="0">
                <a:solidFill>
                  <a:srgbClr val="FF0000"/>
                </a:solidFill>
                <a:latin typeface="Arial" charset="0"/>
              </a:rPr>
              <a:t>in your Canvas file</a:t>
            </a:r>
            <a:endParaRPr lang="en-US" sz="32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63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602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1563196">
            <a:off x="4363153" y="4273266"/>
            <a:ext cx="664430" cy="46681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59542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3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3" y="1538554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/>
              <a:t>and it’s likely where your bottled water came from if you purchased bottled water in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602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1563196">
            <a:off x="4363153" y="4273266"/>
            <a:ext cx="664430" cy="46681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59542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3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3" y="1538554"/>
            <a:ext cx="6686447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000" b="1" dirty="0" smtClean="0"/>
              <a:t>as mentioned, Tehuacán is it one of the best places in the world to look at to understand the “agricultural revolution”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104900"/>
            <a:ext cx="8001000" cy="5029200"/>
          </a:xfrm>
        </p:spPr>
        <p:txBody>
          <a:bodyPr/>
          <a:lstStyle/>
          <a:p>
            <a:pPr eaLnBrk="1" hangingPunct="1">
              <a:buNone/>
            </a:pPr>
            <a:r>
              <a:rPr lang="en-US" sz="2400" b="1" dirty="0" smtClean="0"/>
              <a:t>             Tehuac</a:t>
            </a:r>
            <a:r>
              <a:rPr lang="en-US" sz="2400" b="1" dirty="0" smtClean="0">
                <a:cs typeface="Arial" pitchFamily="34" charset="0"/>
              </a:rPr>
              <a:t>án Valley, Puebla, Mexico</a:t>
            </a:r>
            <a:endParaRPr lang="en-US" sz="2400" b="1" dirty="0" smtClean="0"/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731312" y="6281059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, p. 432.</a:t>
            </a:r>
          </a:p>
        </p:txBody>
      </p:sp>
      <p:pic>
        <p:nvPicPr>
          <p:cNvPr id="141316" name="Picture 4" descr="Turn816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1" y="1752600"/>
            <a:ext cx="36258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AutoShape 5"/>
          <p:cNvSpPr>
            <a:spLocks noChangeArrowheads="1"/>
          </p:cNvSpPr>
          <p:nvPr/>
        </p:nvSpPr>
        <p:spPr bwMode="auto">
          <a:xfrm>
            <a:off x="5046668" y="3829053"/>
            <a:ext cx="2370137" cy="485775"/>
          </a:xfrm>
          <a:prstGeom prst="leftArrow">
            <a:avLst>
              <a:gd name="adj1" fmla="val 50000"/>
              <a:gd name="adj2" fmla="val 1219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030513" y="2985855"/>
            <a:ext cx="2394857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maize was domesticated here by at least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4,200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2657454" y="6540751"/>
            <a:ext cx="38186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 smtClean="0">
                <a:solidFill>
                  <a:srgbClr val="FFFFFF"/>
                </a:solidFill>
                <a:hlinkClick r:id="rId2"/>
              </a:rPr>
              <a:t>http://www.d.umn.edu/cla/faculty/troufs/anth3618/masummary.html#major_sites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7" y="113211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99892" y="4222136"/>
            <a:ext cx="7184571" cy="134806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endParaRPr lang="en-US" sz="16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in Ancient Middle America</a:t>
            </a:r>
          </a:p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we will focus on these regions</a:t>
            </a:r>
          </a:p>
          <a:p>
            <a:pPr marL="0" lvl="1" algn="ctr">
              <a:lnSpc>
                <a:spcPct val="90000"/>
              </a:lnSpc>
            </a:pPr>
            <a:endParaRPr lang="en-US" sz="16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“cultural area”</a:t>
            </a: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Unit of Analysis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95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754188"/>
            <a:ext cx="8226425" cy="4570412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some areas are </a:t>
            </a:r>
          </a:p>
          <a:p>
            <a:pPr marL="0" indent="0" algn="ctr" eaLnBrk="1" hangingPunct="1">
              <a:lnSpc>
                <a:spcPct val="100000"/>
              </a:lnSpc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“officially”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anthropological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“cultural areas” . . .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86342" y="6395322"/>
            <a:ext cx="25539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800" dirty="0">
                <a:solidFill>
                  <a:srgbClr val="FFFFFF"/>
                </a:solidFill>
              </a:rPr>
              <a:t>http://eclectic.ss.uci.edu/~</a:t>
            </a:r>
            <a:r>
              <a:rPr kumimoji="1" lang="en-US" sz="800" dirty="0">
                <a:solidFill>
                  <a:srgbClr val="FFFFFF"/>
                </a:solidFill>
                <a:hlinkClick r:id="rId2"/>
              </a:rPr>
              <a:t>drwhite/worldcul/atlas.htm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116" y="3019011"/>
            <a:ext cx="6686447" cy="295465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000" b="1" dirty="0" smtClean="0"/>
              <a:t>those “culture areas” were initially established by George P. Murdock and associates</a:t>
            </a:r>
          </a:p>
          <a:p>
            <a:pPr algn="ctr"/>
            <a:r>
              <a:rPr lang="en-US" sz="2000" b="1" dirty="0" smtClean="0"/>
              <a:t>and are commonly associated with </a:t>
            </a:r>
          </a:p>
          <a:p>
            <a:pPr algn="ctr"/>
            <a:r>
              <a:rPr lang="en-US" sz="2000" b="1" dirty="0" smtClean="0"/>
              <a:t>HRAF</a:t>
            </a:r>
          </a:p>
          <a:p>
            <a:pPr algn="ctr"/>
            <a:r>
              <a:rPr lang="en-US" sz="1600" dirty="0" smtClean="0"/>
              <a:t>(the Human Relations Area Files)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dirty="0" smtClean="0"/>
              <a:t>and its</a:t>
            </a:r>
          </a:p>
          <a:p>
            <a:pPr algn="ctr"/>
            <a:r>
              <a:rPr lang="en-US" sz="3200" b="1" i="1" dirty="0" smtClean="0"/>
              <a:t>World Ethnographic Atlas</a:t>
            </a:r>
            <a:endParaRPr lang="en-US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071" y="814389"/>
            <a:ext cx="7315200" cy="5484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6435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86342" y="6395322"/>
            <a:ext cx="25539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800" dirty="0">
                <a:solidFill>
                  <a:srgbClr val="FFFFFF"/>
                </a:solidFill>
              </a:rPr>
              <a:t>http://eclectic.ss.uci.edu/~</a:t>
            </a:r>
            <a:r>
              <a:rPr kumimoji="1" lang="en-US" sz="800" dirty="0">
                <a:solidFill>
                  <a:srgbClr val="FFFFFF"/>
                </a:solidFill>
                <a:hlinkClick r:id="rId3"/>
              </a:rPr>
              <a:t>drwhite/worldcul/atlas.htm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some culture areas were </a:t>
            </a:r>
            <a:r>
              <a:rPr lang="en-US" sz="3600" b="1" i="1" dirty="0" smtClean="0">
                <a:solidFill>
                  <a:srgbClr val="FF0000"/>
                </a:solidFill>
              </a:rPr>
              <a:t>very </a:t>
            </a:r>
            <a:r>
              <a:rPr lang="en-US" sz="3600" b="1" dirty="0" smtClean="0">
                <a:solidFill>
                  <a:srgbClr val="FF0000"/>
                </a:solidFill>
              </a:rPr>
              <a:t>carefully and precisely defined</a:t>
            </a:r>
            <a:r>
              <a:rPr lang="en-US" sz="3600" b="1" dirty="0" smtClean="0"/>
              <a:t>,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/>
              <a:t>such as “Mesoamerica” as defined in 1952 by Paul </a:t>
            </a:r>
            <a:r>
              <a:rPr lang="en-US" sz="3600" b="1" dirty="0" err="1" smtClean="0"/>
              <a:t>Kirchoff</a:t>
            </a:r>
            <a:r>
              <a:rPr lang="en-US" sz="3600" b="1" dirty="0" smtClean="0"/>
              <a:t>  ...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14400" y="6172240"/>
            <a:ext cx="7391400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Kirchhoff, Paul. "Meso-America," in </a:t>
            </a:r>
            <a:r>
              <a:rPr lang="en-US" sz="1600" b="1" i="1">
                <a:solidFill>
                  <a:srgbClr val="000000"/>
                </a:solidFill>
                <a:latin typeface="Verdana" pitchFamily="34" charset="0"/>
              </a:rPr>
              <a:t>Heritage of Conquest</a:t>
            </a: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, Sol Tax, ed., pp. 17-30. Glencoe, Illinois, 1952.</a:t>
            </a:r>
          </a:p>
        </p:txBody>
      </p:sp>
    </p:spTree>
    <p:extLst>
      <p:ext uri="{BB962C8B-B14F-4D97-AF65-F5344CB8AC3E}">
        <p14:creationId xmlns:p14="http://schemas.microsoft.com/office/powerpoint/2010/main" val="39472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61257" y="3107337"/>
            <a:ext cx="8621486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next most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important thing to consider is what “unit(s) of analysis” are best for you to use .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7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763838" y="6395322"/>
            <a:ext cx="3624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800" dirty="0" smtClean="0">
                <a:solidFill>
                  <a:srgbClr val="FFFFFF"/>
                </a:solidFill>
                <a:hlinkClick r:id="rId2"/>
              </a:rPr>
              <a:t>http://www.d.umn.edu/cla/faculty/troufs/anth3618/maKirchhof_handout.html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5" y="113211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08515" y="3243107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/>
              <a:t>Paul Kirchhoff </a:t>
            </a:r>
          </a:p>
          <a:p>
            <a:pPr algn="ctr"/>
            <a:r>
              <a:rPr lang="en-US" sz="2800" b="1" dirty="0" smtClean="0"/>
              <a:t>defined</a:t>
            </a:r>
          </a:p>
          <a:p>
            <a:pPr algn="ctr"/>
            <a:r>
              <a:rPr lang="en-US" sz="2800" b="1" dirty="0" smtClean="0"/>
              <a:t> "</a:t>
            </a:r>
            <a:r>
              <a:rPr lang="en-US" sz="2800" b="1" dirty="0" err="1" smtClean="0"/>
              <a:t>Meso</a:t>
            </a:r>
            <a:r>
              <a:rPr lang="en-US" sz="2800" b="1" dirty="0" smtClean="0"/>
              <a:t>-America" </a:t>
            </a:r>
          </a:p>
          <a:p>
            <a:pPr algn="ctr"/>
            <a:r>
              <a:rPr lang="en-US" sz="2800" b="1" dirty="0" smtClean="0"/>
              <a:t>as a culture area in 1952</a:t>
            </a:r>
          </a:p>
          <a:p>
            <a:pPr algn="ctr"/>
            <a:r>
              <a:rPr lang="en-US" sz="1600" b="1" i="1" dirty="0" smtClean="0"/>
              <a:t> </a:t>
            </a:r>
            <a:r>
              <a:rPr lang="en-US" sz="1600" b="1" dirty="0" smtClean="0"/>
              <a:t>in </a:t>
            </a:r>
            <a:r>
              <a:rPr lang="en-US" sz="1600" b="1" i="1" dirty="0" smtClean="0"/>
              <a:t>Heritage of Conquest</a:t>
            </a:r>
            <a:r>
              <a:rPr lang="en-US" sz="1600" b="1" dirty="0" smtClean="0"/>
              <a:t>, Sol Tax, ed., pp. 17-30. Glencoe, Illinois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2" descr="Mesoame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8" y="-6350"/>
            <a:ext cx="7348537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2" name="Text Box 3"/>
          <p:cNvSpPr txBox="1">
            <a:spLocks noChangeArrowheads="1"/>
          </p:cNvSpPr>
          <p:nvPr/>
        </p:nvSpPr>
        <p:spPr bwMode="auto">
          <a:xfrm>
            <a:off x="1592263" y="917576"/>
            <a:ext cx="2444900" cy="95410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400" b="1" dirty="0">
                <a:solidFill>
                  <a:srgbClr val="0C0600"/>
                </a:solidFill>
                <a:latin typeface="Arial" charset="0"/>
              </a:rPr>
              <a:t>“Mesoamerica”</a:t>
            </a:r>
          </a:p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Arial" charset="0"/>
              </a:rPr>
              <a:t>(“culture area)</a:t>
            </a:r>
          </a:p>
          <a:p>
            <a:pPr algn="ctr" eaLnBrk="0" hangingPunct="0"/>
            <a:r>
              <a:rPr kumimoji="1" lang="en-US" sz="1600" b="1" dirty="0" smtClean="0">
                <a:solidFill>
                  <a:srgbClr val="0C0600"/>
                </a:solidFill>
                <a:latin typeface="Arial" charset="0"/>
              </a:rPr>
              <a:t>after </a:t>
            </a:r>
            <a:r>
              <a:rPr lang="en-US" sz="1600" b="1" dirty="0" smtClean="0"/>
              <a:t>Kirchhoff</a:t>
            </a:r>
            <a:endParaRPr kumimoji="1" lang="en-US" sz="1600" b="1" dirty="0">
              <a:solidFill>
                <a:srgbClr val="0C0600"/>
              </a:solidFill>
              <a:latin typeface="Arial" charset="0"/>
            </a:endParaRPr>
          </a:p>
        </p:txBody>
      </p:sp>
      <p:sp>
        <p:nvSpPr>
          <p:cNvPr id="358403" name="Line 4"/>
          <p:cNvSpPr>
            <a:spLocks noChangeShapeType="1"/>
          </p:cNvSpPr>
          <p:nvPr/>
        </p:nvSpPr>
        <p:spPr bwMode="auto">
          <a:xfrm flipH="1" flipV="1">
            <a:off x="2670184" y="1524000"/>
            <a:ext cx="334963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04" name="Text Box 5"/>
          <p:cNvSpPr txBox="1">
            <a:spLocks noChangeArrowheads="1"/>
          </p:cNvSpPr>
          <p:nvPr/>
        </p:nvSpPr>
        <p:spPr bwMode="auto">
          <a:xfrm>
            <a:off x="4357698" y="1447801"/>
            <a:ext cx="2755691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400" b="1" dirty="0">
                <a:solidFill>
                  <a:srgbClr val="0C0600"/>
                </a:solidFill>
                <a:latin typeface="Arial" charset="0"/>
              </a:rPr>
              <a:t>“Middle America”</a:t>
            </a:r>
          </a:p>
          <a:p>
            <a:pPr algn="ctr" eaLnBrk="0" hangingPunct="0"/>
            <a:r>
              <a:rPr kumimoji="1" lang="en-US" sz="1600" b="1" dirty="0">
                <a:solidFill>
                  <a:srgbClr val="0C0600"/>
                </a:solidFill>
                <a:latin typeface="Arial" charset="0"/>
              </a:rPr>
              <a:t>(</a:t>
            </a:r>
            <a:r>
              <a:rPr kumimoji="1" lang="en-US" sz="1600" b="1" dirty="0" smtClean="0">
                <a:solidFill>
                  <a:srgbClr val="0C0600"/>
                </a:solidFill>
                <a:latin typeface="Arial" charset="0"/>
              </a:rPr>
              <a:t>geological area)</a:t>
            </a:r>
            <a:endParaRPr kumimoji="1" lang="en-US" sz="2000" b="1" dirty="0">
              <a:solidFill>
                <a:srgbClr val="0C0600"/>
              </a:solidFill>
              <a:latin typeface="Arial" charset="0"/>
            </a:endParaRPr>
          </a:p>
        </p:txBody>
      </p:sp>
      <p:sp>
        <p:nvSpPr>
          <p:cNvPr id="358405" name="Line 6"/>
          <p:cNvSpPr>
            <a:spLocks noChangeShapeType="1"/>
          </p:cNvSpPr>
          <p:nvPr/>
        </p:nvSpPr>
        <p:spPr bwMode="auto">
          <a:xfrm>
            <a:off x="5849947" y="2032018"/>
            <a:ext cx="1189037" cy="1857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3090621" y="6540739"/>
            <a:ext cx="2953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http://en.wikipedia.org/wiki/Culture_areas_of_North_America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177" y="82786"/>
            <a:ext cx="500897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5747693"/>
            <a:ext cx="6686447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1600" b="1" dirty="0" smtClean="0"/>
              <a:t>other North American “culture areas” </a:t>
            </a:r>
            <a:endParaRPr lang="en-US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0380" y="1710438"/>
            <a:ext cx="8226425" cy="40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kern="0" smtClean="0">
                <a:solidFill>
                  <a:srgbClr val="FF0000"/>
                </a:solidFill>
                <a:latin typeface="Arial"/>
              </a:rPr>
              <a:t>some “areas” </a:t>
            </a:r>
            <a:r>
              <a:rPr lang="en-US" sz="5400" b="1" i="1" kern="0" smtClean="0">
                <a:solidFill>
                  <a:srgbClr val="FF0000"/>
                </a:solidFill>
                <a:latin typeface="Arial"/>
              </a:rPr>
              <a:t>are not</a:t>
            </a:r>
            <a:r>
              <a:rPr lang="en-US" sz="5400" b="1" kern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600" b="1" kern="0" smtClean="0">
                <a:solidFill>
                  <a:srgbClr val="FF0000"/>
                </a:solidFill>
                <a:latin typeface="Arial"/>
              </a:rPr>
              <a:t>“officially”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 b="1" kern="0" smtClean="0">
                <a:solidFill>
                  <a:srgbClr val="FF0000"/>
                </a:solidFill>
                <a:latin typeface="Arial"/>
              </a:rPr>
              <a:t>anthropological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 b="1" kern="0" smtClean="0">
                <a:solidFill>
                  <a:srgbClr val="FF0000"/>
                </a:solidFill>
                <a:latin typeface="Arial"/>
              </a:rPr>
              <a:t>“cultural areas” . . .</a:t>
            </a:r>
            <a:endParaRPr lang="en-US" sz="3600" kern="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0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some areas that have been defined (by others) </a:t>
            </a:r>
            <a:r>
              <a:rPr lang="en-US" sz="3600" b="1" i="1" dirty="0" smtClean="0">
                <a:solidFill>
                  <a:srgbClr val="FF0000"/>
                </a:solidFill>
              </a:rPr>
              <a:t>around</a:t>
            </a:r>
            <a:r>
              <a:rPr lang="en-US" sz="3600" b="1" dirty="0" smtClean="0">
                <a:solidFill>
                  <a:srgbClr val="FF0000"/>
                </a:solidFill>
              </a:rPr>
              <a:t> cultural items / traits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are not the same as the anthropologists’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“cultural areas” . . .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3090621" y="6395599"/>
            <a:ext cx="2953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http://en.wikipedia.org/wiki/Culture_areas_of_North_America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439" y="2158093"/>
            <a:ext cx="408305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372" y="1308100"/>
            <a:ext cx="4276046" cy="389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67546" y="5644558"/>
            <a:ext cx="5979886" cy="68326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 eaLnBrk="1" hangingPunct="1">
              <a:lnSpc>
                <a:spcPct val="90000"/>
              </a:lnSpc>
            </a:pPr>
            <a:r>
              <a:rPr lang="en-US" sz="1600" b="1" dirty="0" smtClean="0">
                <a:latin typeface="Verdana" pitchFamily="34" charset="0"/>
              </a:rPr>
              <a:t>culture “areas” that are not “culture areas”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5" y="2888375"/>
            <a:ext cx="7315200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/>
              <a:t>it can get confusing</a:t>
            </a:r>
          </a:p>
          <a:p>
            <a:pPr algn="ctr"/>
            <a:r>
              <a:rPr lang="en-US" sz="2400" b="1" dirty="0" smtClean="0"/>
              <a:t>because, among other things,</a:t>
            </a:r>
          </a:p>
          <a:p>
            <a:pPr algn="ctr"/>
            <a:r>
              <a:rPr lang="en-US" sz="2400" b="1" dirty="0" smtClean="0"/>
              <a:t>some regions we consider cultural areas in daily life are also officially designated as “cultural areas” in modern Anthropology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685840"/>
            <a:ext cx="7313612" cy="5484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1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070235" y="6553239"/>
            <a:ext cx="3148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3"/>
              </a:rPr>
              <a:t>http://www.tibetantrekking.com/tcamap.html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819400" y="6553239"/>
            <a:ext cx="3614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</a:rPr>
              <a:t>http://</a:t>
            </a:r>
            <a:r>
              <a:rPr kumimoji="1" lang="en-US" sz="1200">
                <a:solidFill>
                  <a:srgbClr val="000000"/>
                </a:solidFill>
                <a:latin typeface="Arial" charset="0"/>
                <a:hlinkClick r:id="rId2"/>
              </a:rPr>
              <a:t>www.antiqueprints.com/images/af1/f1533.jpg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" y="461966"/>
            <a:ext cx="752475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4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25" y="662220"/>
            <a:ext cx="70008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5318" y="5325224"/>
            <a:ext cx="5979886" cy="1126462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 eaLnBrk="1" hangingPunct="1">
              <a:lnSpc>
                <a:spcPct val="90000"/>
              </a:lnSpc>
            </a:pPr>
            <a:r>
              <a:rPr lang="en-US" sz="1600" b="1" dirty="0" smtClean="0">
                <a:latin typeface="Verdana" pitchFamily="34" charset="0"/>
              </a:rPr>
              <a:t>Europe</a:t>
            </a:r>
            <a:r>
              <a:rPr lang="en-US" sz="1200" dirty="0" smtClean="0">
                <a:latin typeface="Verdana" pitchFamily="34" charset="0"/>
              </a:rPr>
              <a:t>, for e.g., </a:t>
            </a:r>
            <a:r>
              <a:rPr lang="en-US" sz="1600" b="1" dirty="0" smtClean="0">
                <a:latin typeface="Verdana" pitchFamily="34" charset="0"/>
              </a:rPr>
              <a:t>is now officially an anthropological</a:t>
            </a:r>
          </a:p>
          <a:p>
            <a:pPr marL="0" lvl="1" algn="ctr" eaLnBrk="1" hangingPunct="1">
              <a:lnSpc>
                <a:spcPct val="90000"/>
              </a:lnSpc>
            </a:pPr>
            <a:r>
              <a:rPr lang="en-US" sz="1600" b="1" dirty="0" smtClean="0">
                <a:latin typeface="Verdana" pitchFamily="34" charset="0"/>
              </a:rPr>
              <a:t>“culture area”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718461" y="557282"/>
            <a:ext cx="5979886" cy="68326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 eaLnBrk="1" hangingPunct="1">
              <a:lnSpc>
                <a:spcPct val="90000"/>
              </a:lnSpc>
            </a:pPr>
            <a:endParaRPr lang="en-US" sz="1600" b="1" dirty="0" smtClean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2010-2019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389401"/>
            <a:ext cx="7848600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Units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of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Analysis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  <a:buFontTx/>
              <a:buChar char="•"/>
              <a:defRPr/>
            </a:pP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Ancient Middle America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29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 culture</a:t>
            </a: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Unit of Analysis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28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culture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/ 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culture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/ 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9370" y="4439870"/>
            <a:ext cx="5979886" cy="212365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cultures are major groups of individuals with common customs, traditions, history, and origin, </a:t>
            </a:r>
          </a:p>
          <a:p>
            <a:pPr marL="0" lvl="1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sharing a common language</a:t>
            </a:r>
          </a:p>
        </p:txBody>
      </p:sp>
    </p:spTree>
    <p:extLst>
      <p:ext uri="{BB962C8B-B14F-4D97-AF65-F5344CB8AC3E}">
        <p14:creationId xmlns:p14="http://schemas.microsoft.com/office/powerpoint/2010/main" val="1631035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2436813" y="6526243"/>
            <a:ext cx="4273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hlinkClick r:id="rId2"/>
              </a:rPr>
              <a:t>www.d.umn.edu/cla/faculty/troufs/anth3618/matext.html#title</a:t>
            </a:r>
            <a:endParaRPr kumimoji="1" lang="en-US" sz="120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69515" y="129963"/>
            <a:ext cx="3011714" cy="83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 e.g.,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Text, The Maya, 8th Edition, Michael D. Co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21" y="962927"/>
            <a:ext cx="360947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ChangeArrowheads="1"/>
          </p:cNvSpPr>
          <p:nvPr/>
        </p:nvSpPr>
        <p:spPr bwMode="auto">
          <a:xfrm>
            <a:off x="3124312" y="5414125"/>
            <a:ext cx="2868093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Arial" charset="0"/>
              </a:rPr>
              <a:t>Sophie D. Coe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charset="0"/>
              </a:rPr>
            </a:b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America's First Cuisines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>
                <a:solidFill>
                  <a:srgbClr val="000000"/>
                </a:solidFill>
                <a:latin typeface="Arial" charset="0"/>
              </a:rPr>
              <a:t>Austin: University of </a:t>
            </a:r>
            <a:r>
              <a:rPr lang="en-US" sz="1100" dirty="0" err="1">
                <a:solidFill>
                  <a:srgbClr val="000000"/>
                </a:solidFill>
                <a:latin typeface="Arial" charset="0"/>
              </a:rPr>
              <a:t>Texax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 Press, 1994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4700" y="1854180"/>
            <a:ext cx="25527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2647259" y="6400835"/>
            <a:ext cx="42237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3"/>
              </a:rPr>
              <a:t>www.d.umn.edu/cla/faculty/troufs/anthfood/aftexts.html#title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07658" y="1661441"/>
            <a:ext cx="15536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kumimoji="1" lang="en-US" sz="4000" b="1" dirty="0">
                <a:solidFill>
                  <a:srgbClr val="000000"/>
                </a:solidFill>
                <a:latin typeface="Arial" charset="0"/>
              </a:rPr>
              <a:t>Aztec</a:t>
            </a:r>
          </a:p>
          <a:p>
            <a:pPr algn="ctr" eaLnBrk="0" hangingPunct="0">
              <a:lnSpc>
                <a:spcPct val="200000"/>
              </a:lnSpc>
            </a:pPr>
            <a:r>
              <a:rPr kumimoji="1" lang="en-US" sz="4000" b="1" dirty="0">
                <a:solidFill>
                  <a:srgbClr val="000000"/>
                </a:solidFill>
                <a:latin typeface="Arial" charset="0"/>
              </a:rPr>
              <a:t>Maya</a:t>
            </a:r>
          </a:p>
          <a:p>
            <a:pPr algn="ctr" eaLnBrk="0" hangingPunct="0">
              <a:lnSpc>
                <a:spcPct val="200000"/>
              </a:lnSpc>
            </a:pPr>
            <a:r>
              <a:rPr kumimoji="1" lang="en-US" sz="4000" b="1" dirty="0">
                <a:solidFill>
                  <a:srgbClr val="000000"/>
                </a:solidFill>
                <a:latin typeface="Arial" charset="0"/>
              </a:rPr>
              <a:t>Inca</a:t>
            </a:r>
          </a:p>
        </p:txBody>
      </p:sp>
    </p:spTree>
    <p:extLst>
      <p:ext uri="{BB962C8B-B14F-4D97-AF65-F5344CB8AC3E}">
        <p14:creationId xmlns:p14="http://schemas.microsoft.com/office/powerpoint/2010/main" val="1040127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culture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/ 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9370" y="4439870"/>
            <a:ext cx="5979886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000" b="1" dirty="0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cultures are major groups of individuals with common customs, traditions, history, and origin, </a:t>
            </a:r>
          </a:p>
          <a:p>
            <a:pPr marL="0" lvl="1" algn="ctr">
              <a:lnSpc>
                <a:spcPct val="90000"/>
              </a:lnSpc>
            </a:pPr>
            <a:r>
              <a:rPr lang="en-US" sz="2000" b="1" dirty="0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sharing a common language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663" y="2148050"/>
            <a:ext cx="7772400" cy="161582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</a:rPr>
              <a:t>there are dozens in Mesoamerica</a:t>
            </a:r>
          </a:p>
          <a:p>
            <a:pPr marL="0" lvl="2" algn="ctr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for e.g.</a:t>
            </a:r>
          </a:p>
        </p:txBody>
      </p:sp>
    </p:spTree>
    <p:extLst>
      <p:ext uri="{BB962C8B-B14F-4D97-AF65-F5344CB8AC3E}">
        <p14:creationId xmlns:p14="http://schemas.microsoft.com/office/powerpoint/2010/main" val="2355622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culture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/ 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663" y="2148050"/>
            <a:ext cx="7772400" cy="161582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there are dozens in Mesoamerica</a:t>
            </a:r>
          </a:p>
          <a:p>
            <a:pPr marL="0" lvl="2" algn="ctr"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for e.g.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4172" y="4413545"/>
            <a:ext cx="2053772" cy="18097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algn="ctr">
              <a:lnSpc>
                <a:spcPct val="90000"/>
              </a:lnSpc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Maya</a:t>
            </a:r>
          </a:p>
          <a:p>
            <a:pPr marL="0" lvl="2" algn="ctr">
              <a:lnSpc>
                <a:spcPct val="90000"/>
              </a:lnSpc>
              <a:defRPr/>
            </a:pPr>
            <a:endParaRPr lang="en-US" sz="20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Chamula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Lancandon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Tzotzil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Tzeltal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Zoque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876819" y="4361776"/>
            <a:ext cx="3875315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Olmec </a:t>
            </a: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Toltec</a:t>
            </a: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Aztec</a:t>
            </a: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Teotihuacanos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Tarahumara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323773" y="4368117"/>
            <a:ext cx="2090772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Yaqui</a:t>
            </a: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Otomi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Tarascan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Mixtec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Zapotec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1217614" y="6526241"/>
            <a:ext cx="6689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hlinkClick r:id="rId2"/>
              </a:rPr>
              <a:t>http://en.wikipedia.org/wiki/Indigenous_peoples_of_Mexico#History_of_the_indigenous_peoples</a:t>
            </a:r>
            <a:endParaRPr kumimoji="1" lang="en-US" sz="1200">
              <a:solidFill>
                <a:srgbClr val="FFFFFF"/>
              </a:solidFill>
            </a:endParaRPr>
          </a:p>
        </p:txBody>
      </p:sp>
      <p:pic>
        <p:nvPicPr>
          <p:cNvPr id="153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52" y="2061922"/>
            <a:ext cx="7589837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588680" y="4151299"/>
            <a:ext cx="2481262" cy="666750"/>
          </a:xfrm>
          <a:prstGeom prst="ellips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976" y="1058030"/>
            <a:ext cx="7184571" cy="16804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just in Mexico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, for e.g., 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there are 63 languages spoken</a:t>
            </a:r>
          </a:p>
          <a:p>
            <a:pPr marL="0" lvl="1" algn="ctr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—9 “major” languages, </a:t>
            </a:r>
          </a:p>
          <a:p>
            <a:pPr marL="0" lvl="1" algn="ctr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and 54 languages of “</a:t>
            </a:r>
            <a:r>
              <a:rPr lang="en-US" sz="2000" dirty="0" err="1" smtClean="0">
                <a:solidFill>
                  <a:srgbClr val="000000"/>
                </a:solidFill>
                <a:latin typeface="Verdana" pitchFamily="34" charset="0"/>
              </a:rPr>
              <a:t>microcultures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” </a:t>
            </a:r>
            <a:endParaRPr lang="en-US" sz="24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2657454" y="6540751"/>
            <a:ext cx="38186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 smtClean="0">
                <a:solidFill>
                  <a:srgbClr val="FFFFFF"/>
                </a:solidFill>
                <a:hlinkClick r:id="rId2"/>
              </a:rPr>
              <a:t>http://www.d.umn.edu/cla/faculty/troufs/anth3618/masummary.html#major_sites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63" y="114663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28920" y="5180060"/>
            <a:ext cx="7184571" cy="1126462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in Ancient Middle America</a:t>
            </a:r>
          </a:p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we will focus on these cultures,</a:t>
            </a:r>
          </a:p>
          <a:p>
            <a:pPr marL="0" lvl="1"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plus the Conquistadores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3097478" y="6395611"/>
            <a:ext cx="29386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www.d.umn.edu/cla/faculty/troufs/anth3618/matext.html#title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24" y="1258884"/>
            <a:ext cx="7588250" cy="47434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&quot;No&quot; Symbol 6"/>
          <p:cNvSpPr/>
          <p:nvPr/>
        </p:nvSpPr>
        <p:spPr bwMode="auto">
          <a:xfrm>
            <a:off x="1596575" y="2786738"/>
            <a:ext cx="1894123" cy="1930403"/>
          </a:xfrm>
          <a:prstGeom prst="noSmoking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65733"/>
            <a:ext cx="6908800" cy="38472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when you are looking at anthropological works</a:t>
            </a:r>
          </a:p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— or social science works in general —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it is important to pay attention to what “units of analysis” are being considered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99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3097478" y="6395611"/>
            <a:ext cx="29386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www.d.umn.edu/cla/faculty/troufs/anth3618/matext.html#title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24" y="1258884"/>
            <a:ext cx="7588250" cy="47434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5" name="&quot;No&quot; Symbol 4"/>
          <p:cNvSpPr/>
          <p:nvPr/>
        </p:nvSpPr>
        <p:spPr bwMode="auto">
          <a:xfrm>
            <a:off x="1596575" y="2786738"/>
            <a:ext cx="1894123" cy="1930403"/>
          </a:xfrm>
          <a:prstGeom prst="noSmoking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2465" y="5165563"/>
            <a:ext cx="7184571" cy="120032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but Mexico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 for e.g., 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is not a “culture”</a:t>
            </a:r>
          </a:p>
          <a:p>
            <a:pPr marL="0" lvl="1" algn="ctr"/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it is a “nation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”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 “subculture”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(“local culture”)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(“</a:t>
            </a:r>
            <a:r>
              <a:rPr lang="en-US" sz="2400" b="1" dirty="0" err="1" smtClean="0">
                <a:solidFill>
                  <a:srgbClr val="FF0000"/>
                </a:solidFill>
              </a:rPr>
              <a:t>microculture</a:t>
            </a:r>
            <a:r>
              <a:rPr lang="en-US" sz="2400" b="1" dirty="0" smtClean="0">
                <a:solidFill>
                  <a:srgbClr val="FF0000"/>
                </a:solidFill>
              </a:rPr>
              <a:t>”)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as a</a:t>
            </a: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Unit of Analysis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19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</a:t>
            </a: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“subculture”</a:t>
            </a:r>
            <a:endParaRPr lang="en-US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000000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FFFFFF">
                  <a:lumMod val="65000"/>
                </a:srgbClr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694" y="4891256"/>
            <a:ext cx="7772400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and there are </a:t>
            </a:r>
            <a:r>
              <a:rPr lang="en-US" sz="3600" b="1" i="1" dirty="0" smtClean="0">
                <a:solidFill>
                  <a:srgbClr val="000000"/>
                </a:solidFill>
              </a:rPr>
              <a:t>lots</a:t>
            </a:r>
            <a:r>
              <a:rPr lang="en-US" sz="2400" b="1" dirty="0" smtClean="0">
                <a:solidFill>
                  <a:srgbClr val="000000"/>
                </a:solidFill>
              </a:rPr>
              <a:t> of them</a:t>
            </a:r>
          </a:p>
        </p:txBody>
      </p:sp>
    </p:spTree>
    <p:extLst>
      <p:ext uri="{BB962C8B-B14F-4D97-AF65-F5344CB8AC3E}">
        <p14:creationId xmlns:p14="http://schemas.microsoft.com/office/powerpoint/2010/main" val="3548916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22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 smtClean="0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 smtClean="0">
                <a:latin typeface="Verdana" pitchFamily="34" charset="0"/>
              </a:rPr>
              <a:t>can include ethnic groups </a:t>
            </a:r>
            <a:r>
              <a:rPr lang="en-US" sz="2800" b="1" i="1" dirty="0" smtClean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 smtClean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 smtClean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</a:t>
            </a:r>
            <a:r>
              <a:rPr lang="en-US" sz="2000" b="1" dirty="0" smtClean="0">
                <a:latin typeface="Verdana" pitchFamily="34" charset="0"/>
              </a:rPr>
              <a:t>., Greek-Americans</a:t>
            </a:r>
            <a:endParaRPr lang="en-US" sz="2000" b="1" dirty="0"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 smtClean="0">
                <a:latin typeface="Verdana" pitchFamily="34" charset="0"/>
              </a:rPr>
              <a:t> e.g., </a:t>
            </a:r>
            <a:r>
              <a:rPr lang="en-US" sz="2000" b="1" i="1" dirty="0" err="1" smtClean="0">
                <a:latin typeface="Verdana" pitchFamily="34" charset="0"/>
              </a:rPr>
              <a:t>Anishinabe</a:t>
            </a:r>
            <a:r>
              <a:rPr lang="en-US" sz="2000" b="1" dirty="0" smtClean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 smtClean="0">
                <a:latin typeface="Verdana" pitchFamily="34" charset="0"/>
              </a:rPr>
              <a:t> e.g., Irish “</a:t>
            </a:r>
            <a:r>
              <a:rPr lang="en-US" sz="2000" b="1" dirty="0" err="1" smtClean="0">
                <a:latin typeface="Verdana" pitchFamily="34" charset="0"/>
              </a:rPr>
              <a:t>Travellers</a:t>
            </a:r>
            <a:r>
              <a:rPr lang="en-US" sz="2000" b="1" dirty="0" smtClean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 smtClean="0">
                <a:latin typeface="Verdana" pitchFamily="34" charset="0"/>
              </a:rPr>
              <a:t>sometimes incorrectly called “Gypsies”</a:t>
            </a:r>
            <a:endParaRPr lang="en-US" sz="2000" b="1" dirty="0" smtClean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 smtClean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 smtClean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 smtClean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 smtClean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 smtClean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local groups generally strive to preserve their cultural identity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54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efault Design">
  <a:themeElements>
    <a:clrScheme name="10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9_Default Design">
  <a:themeElements>
    <a:clrScheme name="1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14352</TotalTime>
  <Words>3988</Words>
  <Application>Microsoft Office PowerPoint</Application>
  <PresentationFormat>On-screen Show (4:3)</PresentationFormat>
  <Paragraphs>1039</Paragraphs>
  <Slides>180</Slides>
  <Notes>23</Notes>
  <HiddenSlides>6</HiddenSlides>
  <MMClips>0</MMClips>
  <ScaleCrop>false</ScaleCrop>
  <HeadingPairs>
    <vt:vector size="4" baseType="variant">
      <vt:variant>
        <vt:lpstr>Theme</vt:lpstr>
      </vt:variant>
      <vt:variant>
        <vt:i4>27</vt:i4>
      </vt:variant>
      <vt:variant>
        <vt:lpstr>Slide Titles</vt:lpstr>
      </vt:variant>
      <vt:variant>
        <vt:i4>180</vt:i4>
      </vt:variant>
    </vt:vector>
  </HeadingPairs>
  <TitlesOfParts>
    <vt:vector size="207" baseType="lpstr">
      <vt:lpstr>1_Default Design</vt:lpstr>
      <vt:lpstr>CE Master</vt:lpstr>
      <vt:lpstr>15_Default Design</vt:lpstr>
      <vt:lpstr>5_Default Design</vt:lpstr>
      <vt:lpstr>10_Default Design</vt:lpstr>
      <vt:lpstr>19_Default Design</vt:lpstr>
      <vt:lpstr>18_Default Design</vt:lpstr>
      <vt:lpstr>22_Default Design</vt:lpstr>
      <vt:lpstr>23_Default Design</vt:lpstr>
      <vt:lpstr>25_Default Design</vt:lpstr>
      <vt:lpstr>26_Default Design</vt:lpstr>
      <vt:lpstr>42_Default Design</vt:lpstr>
      <vt:lpstr>3_Contemporary Portrait</vt:lpstr>
      <vt:lpstr>5_Office Theme</vt:lpstr>
      <vt:lpstr>31_Default Design</vt:lpstr>
      <vt:lpstr>22_Contemporary Portrait</vt:lpstr>
      <vt:lpstr>3_Meadow</vt:lpstr>
      <vt:lpstr>Blends</vt:lpstr>
      <vt:lpstr>27_Contemporary Portrait</vt:lpstr>
      <vt:lpstr>23_Contemporary Portrait</vt:lpstr>
      <vt:lpstr>7_Contemporary Portrait</vt:lpstr>
      <vt:lpstr>Default Design</vt:lpstr>
      <vt:lpstr>2_Default Design</vt:lpstr>
      <vt:lpstr>4_Default Design</vt:lpstr>
      <vt:lpstr>20_Default Design</vt:lpstr>
      <vt:lpstr>1_Blends</vt:lpstr>
      <vt:lpstr>2_Blends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903</cp:revision>
  <cp:lastPrinted>2000-04-06T19:51:41Z</cp:lastPrinted>
  <dcterms:created xsi:type="dcterms:W3CDTF">2000-03-27T15:46:35Z</dcterms:created>
  <dcterms:modified xsi:type="dcterms:W3CDTF">2019-01-20T00:40:11Z</dcterms:modified>
</cp:coreProperties>
</file>