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029" r:id="rId1"/>
    <p:sldMasterId id="2147484922" r:id="rId2"/>
    <p:sldMasterId id="2147486127" r:id="rId3"/>
    <p:sldMasterId id="2147486163" r:id="rId4"/>
    <p:sldMasterId id="2147486247" r:id="rId5"/>
  </p:sldMasterIdLst>
  <p:notesMasterIdLst>
    <p:notesMasterId r:id="rId22"/>
  </p:notesMasterIdLst>
  <p:handoutMasterIdLst>
    <p:handoutMasterId r:id="rId23"/>
  </p:handoutMasterIdLst>
  <p:sldIdLst>
    <p:sldId id="1677" r:id="rId6"/>
    <p:sldId id="3320" r:id="rId7"/>
    <p:sldId id="1679" r:id="rId8"/>
    <p:sldId id="1903" r:id="rId9"/>
    <p:sldId id="3114" r:id="rId10"/>
    <p:sldId id="3324" r:id="rId11"/>
    <p:sldId id="3325" r:id="rId12"/>
    <p:sldId id="2307" r:id="rId13"/>
    <p:sldId id="2308" r:id="rId14"/>
    <p:sldId id="2309" r:id="rId15"/>
    <p:sldId id="3132" r:id="rId16"/>
    <p:sldId id="3327" r:id="rId17"/>
    <p:sldId id="3328" r:id="rId18"/>
    <p:sldId id="3330" r:id="rId19"/>
    <p:sldId id="3331" r:id="rId20"/>
    <p:sldId id="3321" r:id="rId21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03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22583"/>
    <a:srgbClr val="000000"/>
    <a:srgbClr val="FFFFFF"/>
    <a:srgbClr val="0070C0"/>
    <a:srgbClr val="FFD961"/>
    <a:srgbClr val="BADDE1"/>
    <a:srgbClr val="FFFFCD"/>
    <a:srgbClr val="FFFFAF"/>
    <a:srgbClr val="000600"/>
    <a:srgbClr val="91E3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15" autoAdjust="0"/>
    <p:restoredTop sz="94660"/>
  </p:normalViewPr>
  <p:slideViewPr>
    <p:cSldViewPr snapToGrid="0">
      <p:cViewPr varScale="1">
        <p:scale>
          <a:sx n="71" d="100"/>
          <a:sy n="71" d="100"/>
        </p:scale>
        <p:origin x="880" y="44"/>
      </p:cViewPr>
      <p:guideLst>
        <p:guide orient="horz" pos="210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37" d="100"/>
          <a:sy n="37" d="100"/>
        </p:scale>
        <p:origin x="-1470" y="-96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88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fld id="{8FEB9EEB-AC0C-41B8-84E9-0373B1DA91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091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8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5280" y="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73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9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5360" y="4560570"/>
            <a:ext cx="5364480" cy="4320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09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09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5280" y="9121140"/>
            <a:ext cx="3169920" cy="48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" charset="0"/>
              </a:defRPr>
            </a:lvl1pPr>
          </a:lstStyle>
          <a:p>
            <a:pPr>
              <a:defRPr/>
            </a:pPr>
            <a:fld id="{0C47849C-5A47-4F1B-8347-87C15C111F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9096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86CF96-D1CB-4D41-82D0-8389C51CBEB0}" type="slidenum">
              <a:rPr kumimoji="1" lang="en-US" sz="1300" b="0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1" lang="en-US" sz="13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4414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86CF96-D1CB-4D41-82D0-8389C51CBEB0}" type="slidenum">
              <a:rPr kumimoji="1" lang="en-US" sz="1300" b="0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1" lang="en-US" sz="13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020087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86CF96-D1CB-4D41-82D0-8389C51CBEB0}" type="slidenum">
              <a:rPr kumimoji="1" lang="en-US" sz="1300" b="0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1" lang="en-US" sz="13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94168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86CF96-D1CB-4D41-82D0-8389C51CBEB0}" type="slidenum">
              <a:rPr kumimoji="1" lang="en-US" sz="1300" b="0" i="1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1" lang="en-US" sz="1300" b="0" i="1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34822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59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F13B2-1104-40C1-A3DF-E4CA1C9F9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1FB0C-3862-421B-A059-DF544CA6F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72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72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14FD8-3282-4E9F-9A5C-E74BE7D5B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53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1A1FFA3F-0529-47EE-AF88-438232F16B2F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A6C6797D-333A-4C39-B5D1-96373ADC4292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02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FCA95195-6071-4C8F-85D5-A9298C7D7ED4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A4292821-B1E5-4D3E-ABF9-D495292D4186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8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8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22532446-A9E8-4F0F-A87F-856B24F33D88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B51BE6C5-F862-431A-A625-9D1A8DC307DE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0C2E96AE-28E5-4C2B-814A-AC280434BAE7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78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194B4F53-C1EF-4049-9C80-91A8783D320A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4AEB6-FAD4-4E02-834A-F9F0F5BBE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3063A11C-B25D-46F8-B798-36A813BEB910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104ECC4B-5B79-4AE2-AF62-15C7F2F1D6B9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766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766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l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ctr" rtl="0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 algn="r" rtl="0" fontAlgn="base">
              <a:spcBef>
                <a:spcPct val="0"/>
              </a:spcBef>
              <a:spcAft>
                <a:spcPct val="0"/>
              </a:spcAft>
              <a:defRPr/>
            </a:pPr>
            <a:fld id="{0C7806D5-08C1-41C8-BE9F-898D222DB952}" type="slidenum">
              <a:rPr lang="en-US" sz="1400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algn="r" rtl="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sz="1400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7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06405" indent="0" algn="ctr">
              <a:buNone/>
              <a:defRPr/>
            </a:lvl2pPr>
            <a:lvl3pPr marL="812810" indent="0" algn="ctr">
              <a:buNone/>
              <a:defRPr/>
            </a:lvl3pPr>
            <a:lvl4pPr marL="1219215" indent="0" algn="ctr">
              <a:buNone/>
              <a:defRPr/>
            </a:lvl4pPr>
            <a:lvl5pPr marL="1625620" indent="0" algn="ctr">
              <a:buNone/>
              <a:defRPr/>
            </a:lvl5pPr>
            <a:lvl6pPr marL="2032025" indent="0" algn="ctr">
              <a:buNone/>
              <a:defRPr/>
            </a:lvl6pPr>
            <a:lvl7pPr marL="2438430" indent="0" algn="ctr">
              <a:buNone/>
              <a:defRPr/>
            </a:lvl7pPr>
            <a:lvl8pPr marL="2844836" indent="0" algn="ctr">
              <a:buNone/>
              <a:defRPr/>
            </a:lvl8pPr>
            <a:lvl9pPr marL="325124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CF13B2-1104-40C1-A3DF-E4CA1C9F99E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2778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B4AEB6-FAD4-4E02-834A-F9F0F5BBED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2876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50"/>
            <a:ext cx="7772400" cy="1362075"/>
          </a:xfrm>
        </p:spPr>
        <p:txBody>
          <a:bodyPr anchor="t"/>
          <a:lstStyle>
            <a:lvl1pPr algn="l">
              <a:defRPr sz="355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778"/>
            </a:lvl1pPr>
            <a:lvl2pPr marL="406405" indent="0">
              <a:buNone/>
              <a:defRPr sz="1600"/>
            </a:lvl2pPr>
            <a:lvl3pPr marL="812810" indent="0">
              <a:buNone/>
              <a:defRPr sz="1422"/>
            </a:lvl3pPr>
            <a:lvl4pPr marL="1219215" indent="0">
              <a:buNone/>
              <a:defRPr sz="1244"/>
            </a:lvl4pPr>
            <a:lvl5pPr marL="1625620" indent="0">
              <a:buNone/>
              <a:defRPr sz="1244"/>
            </a:lvl5pPr>
            <a:lvl6pPr marL="2032025" indent="0">
              <a:buNone/>
              <a:defRPr sz="1244"/>
            </a:lvl6pPr>
            <a:lvl7pPr marL="2438430" indent="0">
              <a:buNone/>
              <a:defRPr sz="1244"/>
            </a:lvl7pPr>
            <a:lvl8pPr marL="2844836" indent="0">
              <a:buNone/>
              <a:defRPr sz="1244"/>
            </a:lvl8pPr>
            <a:lvl9pPr marL="3251241" indent="0">
              <a:buNone/>
              <a:defRPr sz="12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4D809-7AB2-4B37-8B84-246B0EC10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8565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65829-95B1-4346-BD21-D91C4A7FC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30558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50" y="1535113"/>
            <a:ext cx="4041775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50" y="2174875"/>
            <a:ext cx="4041775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1FF50-5117-4456-A946-5722B6974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23646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8401B-7D02-4BD4-9E48-E2971190C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26778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D0E87-6BE3-43E6-876F-020C78AB8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9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703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4D809-7AB2-4B37-8B84-246B0EC101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00"/>
            <a:ext cx="5111750" cy="5853113"/>
          </a:xfrm>
        </p:spPr>
        <p:txBody>
          <a:bodyPr/>
          <a:lstStyle>
            <a:lvl1pPr>
              <a:defRPr sz="2844"/>
            </a:lvl1pPr>
            <a:lvl2pPr>
              <a:defRPr sz="2489"/>
            </a:lvl2pPr>
            <a:lvl3pPr>
              <a:defRPr sz="2133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F9929-2F28-40E8-BB8D-CC56ED239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82287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844"/>
            </a:lvl1pPr>
            <a:lvl2pPr marL="406405" indent="0">
              <a:buNone/>
              <a:defRPr sz="2489"/>
            </a:lvl2pPr>
            <a:lvl3pPr marL="812810" indent="0">
              <a:buNone/>
              <a:defRPr sz="2133"/>
            </a:lvl3pPr>
            <a:lvl4pPr marL="1219215" indent="0">
              <a:buNone/>
              <a:defRPr sz="1778"/>
            </a:lvl4pPr>
            <a:lvl5pPr marL="1625620" indent="0">
              <a:buNone/>
              <a:defRPr sz="1778"/>
            </a:lvl5pPr>
            <a:lvl6pPr marL="2032025" indent="0">
              <a:buNone/>
              <a:defRPr sz="1778"/>
            </a:lvl6pPr>
            <a:lvl7pPr marL="2438430" indent="0">
              <a:buNone/>
              <a:defRPr sz="1778"/>
            </a:lvl7pPr>
            <a:lvl8pPr marL="2844836" indent="0">
              <a:buNone/>
              <a:defRPr sz="1778"/>
            </a:lvl8pPr>
            <a:lvl9pPr marL="3251241" indent="0">
              <a:buNone/>
              <a:defRPr sz="1778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95E2D-1F8B-4D04-8931-62B1D08C4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5510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F1FB0C-3862-421B-A059-DF544CA6F2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354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8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8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14FD8-3282-4E9F-9A5C-E74BE7D5B8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80745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6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06405" indent="0" algn="ctr">
              <a:buNone/>
              <a:defRPr/>
            </a:lvl2pPr>
            <a:lvl3pPr marL="812810" indent="0" algn="ctr">
              <a:buNone/>
              <a:defRPr/>
            </a:lvl3pPr>
            <a:lvl4pPr marL="1219215" indent="0" algn="ctr">
              <a:buNone/>
              <a:defRPr/>
            </a:lvl4pPr>
            <a:lvl5pPr marL="1625620" indent="0" algn="ctr">
              <a:buNone/>
              <a:defRPr/>
            </a:lvl5pPr>
            <a:lvl6pPr marL="2032025" indent="0" algn="ctr">
              <a:buNone/>
              <a:defRPr/>
            </a:lvl6pPr>
            <a:lvl7pPr marL="2438430" indent="0" algn="ctr">
              <a:buNone/>
              <a:defRPr/>
            </a:lvl7pPr>
            <a:lvl8pPr marL="2844836" indent="0" algn="ctr">
              <a:buNone/>
              <a:defRPr/>
            </a:lvl8pPr>
            <a:lvl9pPr marL="325124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D5A15-DD98-4E06-84A4-CC8985EED67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959050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92CCBB-B48C-4688-AA99-401A53C4BFB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31199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89" y="4406921"/>
            <a:ext cx="7772400" cy="1362075"/>
          </a:xfrm>
        </p:spPr>
        <p:txBody>
          <a:bodyPr anchor="t"/>
          <a:lstStyle>
            <a:lvl1pPr algn="l">
              <a:defRPr sz="355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89" y="2906713"/>
            <a:ext cx="7772400" cy="1500187"/>
          </a:xfrm>
        </p:spPr>
        <p:txBody>
          <a:bodyPr anchor="b"/>
          <a:lstStyle>
            <a:lvl1pPr marL="0" indent="0">
              <a:buNone/>
              <a:defRPr sz="1778"/>
            </a:lvl1pPr>
            <a:lvl2pPr marL="406405" indent="0">
              <a:buNone/>
              <a:defRPr sz="1600"/>
            </a:lvl2pPr>
            <a:lvl3pPr marL="812810" indent="0">
              <a:buNone/>
              <a:defRPr sz="1422"/>
            </a:lvl3pPr>
            <a:lvl4pPr marL="1219215" indent="0">
              <a:buNone/>
              <a:defRPr sz="1244"/>
            </a:lvl4pPr>
            <a:lvl5pPr marL="1625620" indent="0">
              <a:buNone/>
              <a:defRPr sz="1244"/>
            </a:lvl5pPr>
            <a:lvl6pPr marL="2032025" indent="0">
              <a:buNone/>
              <a:defRPr sz="1244"/>
            </a:lvl6pPr>
            <a:lvl7pPr marL="2438430" indent="0">
              <a:buNone/>
              <a:defRPr sz="1244"/>
            </a:lvl7pPr>
            <a:lvl8pPr marL="2844836" indent="0">
              <a:buNone/>
              <a:defRPr sz="1244"/>
            </a:lvl8pPr>
            <a:lvl9pPr marL="3251241" indent="0">
              <a:buNone/>
              <a:defRPr sz="12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26867-E981-479C-B990-1C00008F96A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427165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3" y="1600206"/>
            <a:ext cx="4047067" cy="4525963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9733" y="1600206"/>
            <a:ext cx="4047067" cy="4525963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5463DA-9758-4977-9A58-FCAC9CABD4E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18633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12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12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378" y="1535113"/>
            <a:ext cx="4041422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378" y="2174875"/>
            <a:ext cx="4041422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F9779-67C1-45C2-BCA9-C99A5D6DCE6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578529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DFA063-A919-4412-A0B8-603E388762F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551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6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65829-95B1-4346-BD21-D91C4A7FC25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D1D87F-5718-472C-969E-198112277A3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386059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489" cy="1162050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756" y="273071"/>
            <a:ext cx="5111044" cy="5853113"/>
          </a:xfrm>
        </p:spPr>
        <p:txBody>
          <a:bodyPr/>
          <a:lstStyle>
            <a:lvl1pPr>
              <a:defRPr sz="2844"/>
            </a:lvl1pPr>
            <a:lvl2pPr>
              <a:defRPr sz="2489"/>
            </a:lvl2pPr>
            <a:lvl3pPr>
              <a:defRPr sz="2133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489" cy="4691063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BF5D3-0594-4D90-8AFF-B8BB576B8A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0406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11" y="4800600"/>
            <a:ext cx="5486400" cy="566738"/>
          </a:xfrm>
        </p:spPr>
        <p:txBody>
          <a:bodyPr anchor="b"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11" y="612775"/>
            <a:ext cx="5486400" cy="4114800"/>
          </a:xfrm>
        </p:spPr>
        <p:txBody>
          <a:bodyPr/>
          <a:lstStyle>
            <a:lvl1pPr marL="0" indent="0">
              <a:buNone/>
              <a:defRPr sz="2844"/>
            </a:lvl1pPr>
            <a:lvl2pPr marL="406405" indent="0">
              <a:buNone/>
              <a:defRPr sz="2489"/>
            </a:lvl2pPr>
            <a:lvl3pPr marL="812810" indent="0">
              <a:buNone/>
              <a:defRPr sz="2133"/>
            </a:lvl3pPr>
            <a:lvl4pPr marL="1219215" indent="0">
              <a:buNone/>
              <a:defRPr sz="1778"/>
            </a:lvl4pPr>
            <a:lvl5pPr marL="1625620" indent="0">
              <a:buNone/>
              <a:defRPr sz="1778"/>
            </a:lvl5pPr>
            <a:lvl6pPr marL="2032025" indent="0">
              <a:buNone/>
              <a:defRPr sz="1778"/>
            </a:lvl6pPr>
            <a:lvl7pPr marL="2438430" indent="0">
              <a:buNone/>
              <a:defRPr sz="1778"/>
            </a:lvl7pPr>
            <a:lvl8pPr marL="2844836" indent="0">
              <a:buNone/>
              <a:defRPr sz="1778"/>
            </a:lvl8pPr>
            <a:lvl9pPr marL="3251241" indent="0">
              <a:buNone/>
              <a:defRPr sz="1778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11" y="5367338"/>
            <a:ext cx="5486400" cy="804862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058C3-CB48-408C-ABE9-3868B06DC5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471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1F76E6-6999-4AF9-B9E9-6DAB290D2F6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724003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9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11" y="274659"/>
            <a:ext cx="6036733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AC201C-3D4C-47EC-825F-FA435D9169D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73866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paint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828804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377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685800"/>
            <a:ext cx="7721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3886200"/>
            <a:ext cx="6400800" cy="177165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>
                <a:latin typeface="Arial Black" pitchFamily="34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85A28EB6-E1E6-4901-9BFC-9593594DB1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667745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2F4E95-4030-4B13-95ED-B7DE7D230E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546396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489" y="4406921"/>
            <a:ext cx="7772400" cy="1362075"/>
          </a:xfrm>
        </p:spPr>
        <p:txBody>
          <a:bodyPr anchor="t"/>
          <a:lstStyle>
            <a:lvl1pPr algn="l">
              <a:defRPr sz="3556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489" y="2906713"/>
            <a:ext cx="7772400" cy="1500187"/>
          </a:xfrm>
        </p:spPr>
        <p:txBody>
          <a:bodyPr anchor="b"/>
          <a:lstStyle>
            <a:lvl1pPr marL="0" indent="0">
              <a:buNone/>
              <a:defRPr sz="1778"/>
            </a:lvl1pPr>
            <a:lvl2pPr marL="406405" indent="0">
              <a:buNone/>
              <a:defRPr sz="1600"/>
            </a:lvl2pPr>
            <a:lvl3pPr marL="812810" indent="0">
              <a:buNone/>
              <a:defRPr sz="1422"/>
            </a:lvl3pPr>
            <a:lvl4pPr marL="1219215" indent="0">
              <a:buNone/>
              <a:defRPr sz="1244"/>
            </a:lvl4pPr>
            <a:lvl5pPr marL="1625620" indent="0">
              <a:buNone/>
              <a:defRPr sz="1244"/>
            </a:lvl5pPr>
            <a:lvl6pPr marL="2032025" indent="0">
              <a:buNone/>
              <a:defRPr sz="1244"/>
            </a:lvl6pPr>
            <a:lvl7pPr marL="2438430" indent="0">
              <a:buNone/>
              <a:defRPr sz="1244"/>
            </a:lvl7pPr>
            <a:lvl8pPr marL="2844836" indent="0">
              <a:buNone/>
              <a:defRPr sz="1244"/>
            </a:lvl8pPr>
            <a:lvl9pPr marL="3251241" indent="0">
              <a:buNone/>
              <a:defRPr sz="124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7E3EF-EB0C-4190-B113-4ECC8EECF7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205517"/>
      </p:ext>
    </p:extLst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10" y="1885950"/>
            <a:ext cx="4021667" cy="4171950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4344" y="1885950"/>
            <a:ext cx="4021667" cy="4171950"/>
          </a:xfrm>
        </p:spPr>
        <p:txBody>
          <a:bodyPr/>
          <a:lstStyle>
            <a:lvl1pPr>
              <a:defRPr sz="2489"/>
            </a:lvl1pPr>
            <a:lvl2pPr>
              <a:defRPr sz="2133"/>
            </a:lvl2pPr>
            <a:lvl3pPr>
              <a:defRPr sz="1778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2812E7-FB6A-41B7-9634-E4FACA7A76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57893"/>
      </p:ext>
    </p:extLst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012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012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378" y="1535113"/>
            <a:ext cx="4041422" cy="639762"/>
          </a:xfrm>
        </p:spPr>
        <p:txBody>
          <a:bodyPr anchor="b"/>
          <a:lstStyle>
            <a:lvl1pPr marL="0" indent="0">
              <a:buNone/>
              <a:defRPr sz="2133" b="1"/>
            </a:lvl1pPr>
            <a:lvl2pPr marL="406405" indent="0">
              <a:buNone/>
              <a:defRPr sz="1778" b="1"/>
            </a:lvl2pPr>
            <a:lvl3pPr marL="812810" indent="0">
              <a:buNone/>
              <a:defRPr sz="1600" b="1"/>
            </a:lvl3pPr>
            <a:lvl4pPr marL="1219215" indent="0">
              <a:buNone/>
              <a:defRPr sz="1422" b="1"/>
            </a:lvl4pPr>
            <a:lvl5pPr marL="1625620" indent="0">
              <a:buNone/>
              <a:defRPr sz="1422" b="1"/>
            </a:lvl5pPr>
            <a:lvl6pPr marL="2032025" indent="0">
              <a:buNone/>
              <a:defRPr sz="1422" b="1"/>
            </a:lvl6pPr>
            <a:lvl7pPr marL="2438430" indent="0">
              <a:buNone/>
              <a:defRPr sz="1422" b="1"/>
            </a:lvl7pPr>
            <a:lvl8pPr marL="2844836" indent="0">
              <a:buNone/>
              <a:defRPr sz="1422" b="1"/>
            </a:lvl8pPr>
            <a:lvl9pPr marL="3251241" indent="0">
              <a:buNone/>
              <a:defRPr sz="142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378" y="2174875"/>
            <a:ext cx="4041422" cy="3951288"/>
          </a:xfrm>
        </p:spPr>
        <p:txBody>
          <a:bodyPr/>
          <a:lstStyle>
            <a:lvl1pPr>
              <a:defRPr sz="2133"/>
            </a:lvl1pPr>
            <a:lvl2pPr>
              <a:defRPr sz="1778"/>
            </a:lvl2pPr>
            <a:lvl3pPr>
              <a:defRPr sz="1600"/>
            </a:lvl3pPr>
            <a:lvl4pPr>
              <a:defRPr sz="1422"/>
            </a:lvl4pPr>
            <a:lvl5pPr>
              <a:defRPr sz="1422"/>
            </a:lvl5pPr>
            <a:lvl6pPr>
              <a:defRPr sz="1422"/>
            </a:lvl6pPr>
            <a:lvl7pPr>
              <a:defRPr sz="1422"/>
            </a:lvl7pPr>
            <a:lvl8pPr>
              <a:defRPr sz="1422"/>
            </a:lvl8pPr>
            <a:lvl9pPr>
              <a:defRPr sz="1422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9434C8-76C7-4C34-8942-32F9323034C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973414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92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92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21FF50-5117-4456-A946-5722B6974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E05AC-D992-4A4E-8133-C261878801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236885"/>
      </p:ext>
    </p:extLst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AC0180-7176-4CA4-86C8-30CCA40193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433425"/>
      </p:ext>
    </p:extLst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489" cy="1162050"/>
          </a:xfrm>
        </p:spPr>
        <p:txBody>
          <a:bodyPr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756" y="273071"/>
            <a:ext cx="5111044" cy="5853113"/>
          </a:xfrm>
        </p:spPr>
        <p:txBody>
          <a:bodyPr/>
          <a:lstStyle>
            <a:lvl1pPr>
              <a:defRPr sz="2844"/>
            </a:lvl1pPr>
            <a:lvl2pPr>
              <a:defRPr sz="2489"/>
            </a:lvl2pPr>
            <a:lvl3pPr>
              <a:defRPr sz="2133"/>
            </a:lvl3pPr>
            <a:lvl4pPr>
              <a:defRPr sz="1778"/>
            </a:lvl4pPr>
            <a:lvl5pPr>
              <a:defRPr sz="1778"/>
            </a:lvl5pPr>
            <a:lvl6pPr>
              <a:defRPr sz="1778"/>
            </a:lvl6pPr>
            <a:lvl7pPr>
              <a:defRPr sz="1778"/>
            </a:lvl7pPr>
            <a:lvl8pPr>
              <a:defRPr sz="1778"/>
            </a:lvl8pPr>
            <a:lvl9pPr>
              <a:defRPr sz="177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489" cy="4691063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31615A-30C7-42F7-A5EF-BCAEB279CB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177337"/>
      </p:ext>
    </p:extLst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111" y="4800600"/>
            <a:ext cx="5486400" cy="566738"/>
          </a:xfrm>
        </p:spPr>
        <p:txBody>
          <a:bodyPr/>
          <a:lstStyle>
            <a:lvl1pPr algn="l">
              <a:defRPr sz="1778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111" y="612775"/>
            <a:ext cx="5486400" cy="4114800"/>
          </a:xfrm>
        </p:spPr>
        <p:txBody>
          <a:bodyPr/>
          <a:lstStyle>
            <a:lvl1pPr marL="0" indent="0">
              <a:buNone/>
              <a:defRPr sz="2844"/>
            </a:lvl1pPr>
            <a:lvl2pPr marL="406405" indent="0">
              <a:buNone/>
              <a:defRPr sz="2489"/>
            </a:lvl2pPr>
            <a:lvl3pPr marL="812810" indent="0">
              <a:buNone/>
              <a:defRPr sz="2133"/>
            </a:lvl3pPr>
            <a:lvl4pPr marL="1219215" indent="0">
              <a:buNone/>
              <a:defRPr sz="1778"/>
            </a:lvl4pPr>
            <a:lvl5pPr marL="1625620" indent="0">
              <a:buNone/>
              <a:defRPr sz="1778"/>
            </a:lvl5pPr>
            <a:lvl6pPr marL="2032025" indent="0">
              <a:buNone/>
              <a:defRPr sz="1778"/>
            </a:lvl6pPr>
            <a:lvl7pPr marL="2438430" indent="0">
              <a:buNone/>
              <a:defRPr sz="1778"/>
            </a:lvl7pPr>
            <a:lvl8pPr marL="2844836" indent="0">
              <a:buNone/>
              <a:defRPr sz="1778"/>
            </a:lvl8pPr>
            <a:lvl9pPr marL="3251241" indent="0">
              <a:buNone/>
              <a:defRPr sz="1778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111" y="5367338"/>
            <a:ext cx="5486400" cy="804862"/>
          </a:xfrm>
        </p:spPr>
        <p:txBody>
          <a:bodyPr/>
          <a:lstStyle>
            <a:lvl1pPr marL="0" indent="0">
              <a:buNone/>
              <a:defRPr sz="1244"/>
            </a:lvl1pPr>
            <a:lvl2pPr marL="406405" indent="0">
              <a:buNone/>
              <a:defRPr sz="1067"/>
            </a:lvl2pPr>
            <a:lvl3pPr marL="812810" indent="0">
              <a:buNone/>
              <a:defRPr sz="889"/>
            </a:lvl3pPr>
            <a:lvl4pPr marL="1219215" indent="0">
              <a:buNone/>
              <a:defRPr sz="800"/>
            </a:lvl4pPr>
            <a:lvl5pPr marL="1625620" indent="0">
              <a:buNone/>
              <a:defRPr sz="800"/>
            </a:lvl5pPr>
            <a:lvl6pPr marL="2032025" indent="0">
              <a:buNone/>
              <a:defRPr sz="800"/>
            </a:lvl6pPr>
            <a:lvl7pPr marL="2438430" indent="0">
              <a:buNone/>
              <a:defRPr sz="800"/>
            </a:lvl7pPr>
            <a:lvl8pPr marL="2844836" indent="0">
              <a:buNone/>
              <a:defRPr sz="800"/>
            </a:lvl8pPr>
            <a:lvl9pPr marL="325124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BBDAEE-5402-49CB-B223-536FA1C994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41785"/>
      </p:ext>
    </p:extLst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880842-A27C-4F93-8640-4F03BEB559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535815"/>
      </p:ext>
    </p:extLst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228600"/>
            <a:ext cx="2057400" cy="5829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11" y="228600"/>
            <a:ext cx="6036733" cy="5829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AD5420-EEED-4EB7-878F-9FB375E4F2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786854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C8401B-7D02-4BD4-9E48-E2971190C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4D0E87-6BE3-43E6-876F-020C78AB8C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18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F9929-2F28-40E8-BB8D-CC56ED239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695E2D-1F8B-4D04-8931-62B1D08C4B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8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8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03F1196D-6E90-4168-86F8-F84964D13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9" r:id="rId1"/>
    <p:sldLayoutId id="2147484630" r:id="rId2"/>
    <p:sldLayoutId id="2147484631" r:id="rId3"/>
    <p:sldLayoutId id="2147484632" r:id="rId4"/>
    <p:sldLayoutId id="2147484633" r:id="rId5"/>
    <p:sldLayoutId id="2147484634" r:id="rId6"/>
    <p:sldLayoutId id="2147484635" r:id="rId7"/>
    <p:sldLayoutId id="2147484636" r:id="rId8"/>
    <p:sldLayoutId id="2147484637" r:id="rId9"/>
    <p:sldLayoutId id="2147484638" r:id="rId10"/>
    <p:sldLayoutId id="214748463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52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latin typeface="+mn-lt"/>
              </a:defRPr>
            </a:lvl1pPr>
          </a:lstStyle>
          <a:p>
            <a:pPr rtl="0" fontAlgn="base">
              <a:spcAft>
                <a:spcPct val="0"/>
              </a:spcAft>
              <a:defRPr/>
            </a:pPr>
            <a:endParaRPr lang="en-US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2652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latin typeface="+mn-lt"/>
              </a:defRPr>
            </a:lvl1pPr>
          </a:lstStyle>
          <a:p>
            <a:pPr algn="ctr" rtl="0" fontAlgn="base">
              <a:spcAft>
                <a:spcPct val="0"/>
              </a:spcAft>
              <a:defRPr/>
            </a:pPr>
            <a:endParaRPr lang="en-US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  <p:sp>
        <p:nvSpPr>
          <p:cNvPr id="2652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latin typeface="+mn-lt"/>
              </a:defRPr>
            </a:lvl1pPr>
          </a:lstStyle>
          <a:p>
            <a:pPr rtl="0" fontAlgn="base">
              <a:spcAft>
                <a:spcPct val="0"/>
              </a:spcAft>
              <a:defRPr/>
            </a:pPr>
            <a:fld id="{0F60B05A-8A16-494C-9CA8-394F783BFA15}" type="slidenum">
              <a:rPr lang="en-US" kern="1200">
                <a:solidFill>
                  <a:srgbClr val="000000"/>
                </a:solidFill>
                <a:latin typeface="Arial"/>
                <a:ea typeface="+mn-ea"/>
                <a:cs typeface="+mn-cs"/>
              </a:rPr>
              <a:pPr rtl="0" fontAlgn="base">
                <a:spcAft>
                  <a:spcPct val="0"/>
                </a:spcAft>
                <a:defRPr/>
              </a:pPr>
              <a:t>‹#›</a:t>
            </a:fld>
            <a:endParaRPr lang="en-US" kern="1200">
              <a:solidFill>
                <a:srgbClr val="000000"/>
              </a:solidFill>
              <a:latin typeface="Arial"/>
              <a:ea typeface="+mn-ea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923" r:id="rId1"/>
    <p:sldLayoutId id="2147484924" r:id="rId2"/>
    <p:sldLayoutId id="2147484925" r:id="rId3"/>
    <p:sldLayoutId id="2147484926" r:id="rId4"/>
    <p:sldLayoutId id="2147484927" r:id="rId5"/>
    <p:sldLayoutId id="2147484928" r:id="rId6"/>
    <p:sldLayoutId id="2147484929" r:id="rId7"/>
    <p:sldLayoutId id="2147484930" r:id="rId8"/>
    <p:sldLayoutId id="2147484931" r:id="rId9"/>
    <p:sldLayoutId id="2147484932" r:id="rId10"/>
    <p:sldLayoutId id="214748493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2803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44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803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44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2803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44">
                <a:solidFill>
                  <a:srgbClr val="000000"/>
                </a:solidFill>
                <a:latin typeface="Arial" charset="0"/>
              </a:defRPr>
            </a:lvl1pPr>
          </a:lstStyle>
          <a:p>
            <a:pPr>
              <a:defRPr/>
            </a:pPr>
            <a:fld id="{03F1196D-6E90-4168-86F8-F84964D1395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554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28" r:id="rId1"/>
    <p:sldLayoutId id="2147486129" r:id="rId2"/>
    <p:sldLayoutId id="2147486130" r:id="rId3"/>
    <p:sldLayoutId id="2147486131" r:id="rId4"/>
    <p:sldLayoutId id="2147486132" r:id="rId5"/>
    <p:sldLayoutId id="2147486133" r:id="rId6"/>
    <p:sldLayoutId id="2147486134" r:id="rId7"/>
    <p:sldLayoutId id="2147486135" r:id="rId8"/>
    <p:sldLayoutId id="2147486136" r:id="rId9"/>
    <p:sldLayoutId id="2147486137" r:id="rId10"/>
    <p:sldLayoutId id="2147486138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5pPr>
      <a:lvl6pPr marL="406405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6pPr>
      <a:lvl7pPr marL="812810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7pPr>
      <a:lvl8pPr marL="1219215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8pPr>
      <a:lvl9pPr marL="1625620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9pPr>
    </p:titleStyle>
    <p:bodyStyle>
      <a:lvl1pPr marL="304804" indent="-304804" algn="l" rtl="0" eaLnBrk="0" fontAlgn="base" hangingPunct="0">
        <a:spcBef>
          <a:spcPct val="20000"/>
        </a:spcBef>
        <a:spcAft>
          <a:spcPct val="0"/>
        </a:spcAft>
        <a:buChar char="•"/>
        <a:defRPr sz="2844">
          <a:solidFill>
            <a:schemeClr val="tx1"/>
          </a:solidFill>
          <a:latin typeface="+mn-lt"/>
          <a:ea typeface="+mn-ea"/>
          <a:cs typeface="+mn-cs"/>
        </a:defRPr>
      </a:lvl1pPr>
      <a:lvl2pPr marL="660408" indent="-254003" algn="l" rtl="0" eaLnBrk="0" fontAlgn="base" hangingPunct="0">
        <a:spcBef>
          <a:spcPct val="20000"/>
        </a:spcBef>
        <a:spcAft>
          <a:spcPct val="0"/>
        </a:spcAft>
        <a:buChar char="–"/>
        <a:defRPr sz="2489">
          <a:solidFill>
            <a:schemeClr val="tx1"/>
          </a:solidFill>
          <a:latin typeface="+mn-lt"/>
        </a:defRPr>
      </a:lvl2pPr>
      <a:lvl3pPr marL="1016013" indent="-203203" algn="l" rtl="0" eaLnBrk="0" fontAlgn="base" hangingPunct="0">
        <a:spcBef>
          <a:spcPct val="20000"/>
        </a:spcBef>
        <a:spcAft>
          <a:spcPct val="0"/>
        </a:spcAft>
        <a:buChar char="•"/>
        <a:defRPr sz="2133">
          <a:solidFill>
            <a:schemeClr val="tx1"/>
          </a:solidFill>
          <a:latin typeface="+mn-lt"/>
        </a:defRPr>
      </a:lvl3pPr>
      <a:lvl4pPr marL="1422418" indent="-203203" algn="l" rtl="0" eaLnBrk="0" fontAlgn="base" hangingPunct="0">
        <a:spcBef>
          <a:spcPct val="20000"/>
        </a:spcBef>
        <a:spcAft>
          <a:spcPct val="0"/>
        </a:spcAft>
        <a:buChar char="–"/>
        <a:defRPr sz="1778">
          <a:solidFill>
            <a:schemeClr val="tx1"/>
          </a:solidFill>
          <a:latin typeface="+mn-lt"/>
        </a:defRPr>
      </a:lvl4pPr>
      <a:lvl5pPr marL="1828823" indent="-203203" algn="l" rtl="0" eaLnBrk="0" fontAlgn="base" hangingPunct="0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5pPr>
      <a:lvl6pPr marL="2235228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6pPr>
      <a:lvl7pPr marL="2641633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7pPr>
      <a:lvl8pPr marL="3048038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8pPr>
      <a:lvl9pPr marL="3454443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40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1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21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62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202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43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836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1241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6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962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44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962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44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23962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44"/>
            </a:lvl1pPr>
          </a:lstStyle>
          <a:p>
            <a:pPr>
              <a:defRPr/>
            </a:pPr>
            <a:fld id="{9E51E057-6A53-4F59-9C55-C20B5AE82C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587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164" r:id="rId1"/>
    <p:sldLayoutId id="2147486165" r:id="rId2"/>
    <p:sldLayoutId id="2147486166" r:id="rId3"/>
    <p:sldLayoutId id="2147486167" r:id="rId4"/>
    <p:sldLayoutId id="2147486168" r:id="rId5"/>
    <p:sldLayoutId id="2147486169" r:id="rId6"/>
    <p:sldLayoutId id="2147486170" r:id="rId7"/>
    <p:sldLayoutId id="2147486171" r:id="rId8"/>
    <p:sldLayoutId id="2147486172" r:id="rId9"/>
    <p:sldLayoutId id="2147486173" r:id="rId10"/>
    <p:sldLayoutId id="214748617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5pPr>
      <a:lvl6pPr marL="406405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6pPr>
      <a:lvl7pPr marL="812810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7pPr>
      <a:lvl8pPr marL="1219215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8pPr>
      <a:lvl9pPr marL="1625620" algn="ctr" rtl="0" fontAlgn="base">
        <a:spcBef>
          <a:spcPct val="0"/>
        </a:spcBef>
        <a:spcAft>
          <a:spcPct val="0"/>
        </a:spcAft>
        <a:defRPr sz="3911">
          <a:solidFill>
            <a:schemeClr val="tx2"/>
          </a:solidFill>
          <a:latin typeface="Arial" charset="0"/>
        </a:defRPr>
      </a:lvl9pPr>
    </p:titleStyle>
    <p:bodyStyle>
      <a:lvl1pPr marL="304804" indent="-304804" algn="l" rtl="0" eaLnBrk="0" fontAlgn="base" hangingPunct="0">
        <a:spcBef>
          <a:spcPct val="20000"/>
        </a:spcBef>
        <a:spcAft>
          <a:spcPct val="0"/>
        </a:spcAft>
        <a:buChar char="•"/>
        <a:defRPr sz="2844">
          <a:solidFill>
            <a:schemeClr val="tx1"/>
          </a:solidFill>
          <a:latin typeface="+mn-lt"/>
          <a:ea typeface="+mn-ea"/>
          <a:cs typeface="+mn-cs"/>
        </a:defRPr>
      </a:lvl1pPr>
      <a:lvl2pPr marL="660408" indent="-254003" algn="l" rtl="0" eaLnBrk="0" fontAlgn="base" hangingPunct="0">
        <a:spcBef>
          <a:spcPct val="20000"/>
        </a:spcBef>
        <a:spcAft>
          <a:spcPct val="0"/>
        </a:spcAft>
        <a:buChar char="–"/>
        <a:defRPr sz="2489">
          <a:solidFill>
            <a:schemeClr val="tx1"/>
          </a:solidFill>
          <a:latin typeface="+mn-lt"/>
        </a:defRPr>
      </a:lvl2pPr>
      <a:lvl3pPr marL="1016013" indent="-203203" algn="l" rtl="0" eaLnBrk="0" fontAlgn="base" hangingPunct="0">
        <a:spcBef>
          <a:spcPct val="20000"/>
        </a:spcBef>
        <a:spcAft>
          <a:spcPct val="0"/>
        </a:spcAft>
        <a:buChar char="•"/>
        <a:defRPr sz="2133">
          <a:solidFill>
            <a:schemeClr val="tx1"/>
          </a:solidFill>
          <a:latin typeface="+mn-lt"/>
        </a:defRPr>
      </a:lvl3pPr>
      <a:lvl4pPr marL="1422418" indent="-203203" algn="l" rtl="0" eaLnBrk="0" fontAlgn="base" hangingPunct="0">
        <a:spcBef>
          <a:spcPct val="20000"/>
        </a:spcBef>
        <a:spcAft>
          <a:spcPct val="0"/>
        </a:spcAft>
        <a:buChar char="–"/>
        <a:defRPr sz="1778">
          <a:solidFill>
            <a:schemeClr val="tx1"/>
          </a:solidFill>
          <a:latin typeface="+mn-lt"/>
        </a:defRPr>
      </a:lvl4pPr>
      <a:lvl5pPr marL="1828823" indent="-203203" algn="l" rtl="0" eaLnBrk="0" fontAlgn="base" hangingPunct="0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5pPr>
      <a:lvl6pPr marL="2235228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6pPr>
      <a:lvl7pPr marL="2641633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7pPr>
      <a:lvl8pPr marL="3048038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8pPr>
      <a:lvl9pPr marL="3454443" indent="-203203" algn="l" rtl="0" fontAlgn="base">
        <a:spcBef>
          <a:spcPct val="20000"/>
        </a:spcBef>
        <a:spcAft>
          <a:spcPct val="0"/>
        </a:spcAft>
        <a:buChar char="»"/>
        <a:defRPr sz="177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40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1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21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62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202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43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836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1241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228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885950"/>
            <a:ext cx="8178800" cy="417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27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defRPr kumimoji="0" sz="1244" i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27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kumimoji="0" sz="1244" i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27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244" i="0"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CCF87610-BFC6-4AAB-A42E-C1AF223125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74759" name="Picture 7" descr="paint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C0C0C0"/>
              </a:clrFrom>
              <a:clrTo>
                <a:srgbClr val="C0C0C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4400" y="1314471"/>
            <a:ext cx="8229600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2310311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6248" r:id="rId1"/>
    <p:sldLayoutId id="2147486249" r:id="rId2"/>
    <p:sldLayoutId id="2147486250" r:id="rId3"/>
    <p:sldLayoutId id="2147486251" r:id="rId4"/>
    <p:sldLayoutId id="2147486252" r:id="rId5"/>
    <p:sldLayoutId id="2147486253" r:id="rId6"/>
    <p:sldLayoutId id="2147486254" r:id="rId7"/>
    <p:sldLayoutId id="2147486255" r:id="rId8"/>
    <p:sldLayoutId id="2147486256" r:id="rId9"/>
    <p:sldLayoutId id="2147486257" r:id="rId10"/>
    <p:sldLayoutId id="2147486258" r:id="rId11"/>
  </p:sldLayoutIdLst>
  <p:transition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556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556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556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556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556">
          <a:solidFill>
            <a:schemeClr val="tx2"/>
          </a:solidFill>
          <a:latin typeface="Arial Black" pitchFamily="34" charset="0"/>
        </a:defRPr>
      </a:lvl5pPr>
      <a:lvl6pPr marL="406405" algn="l" rtl="0" fontAlgn="base">
        <a:spcBef>
          <a:spcPct val="0"/>
        </a:spcBef>
        <a:spcAft>
          <a:spcPct val="0"/>
        </a:spcAft>
        <a:defRPr kumimoji="1" sz="3556">
          <a:solidFill>
            <a:schemeClr val="tx2"/>
          </a:solidFill>
          <a:latin typeface="Arial Black" pitchFamily="34" charset="0"/>
        </a:defRPr>
      </a:lvl6pPr>
      <a:lvl7pPr marL="812810" algn="l" rtl="0" fontAlgn="base">
        <a:spcBef>
          <a:spcPct val="0"/>
        </a:spcBef>
        <a:spcAft>
          <a:spcPct val="0"/>
        </a:spcAft>
        <a:defRPr kumimoji="1" sz="3556">
          <a:solidFill>
            <a:schemeClr val="tx2"/>
          </a:solidFill>
          <a:latin typeface="Arial Black" pitchFamily="34" charset="0"/>
        </a:defRPr>
      </a:lvl7pPr>
      <a:lvl8pPr marL="1219215" algn="l" rtl="0" fontAlgn="base">
        <a:spcBef>
          <a:spcPct val="0"/>
        </a:spcBef>
        <a:spcAft>
          <a:spcPct val="0"/>
        </a:spcAft>
        <a:defRPr kumimoji="1" sz="3556">
          <a:solidFill>
            <a:schemeClr val="tx2"/>
          </a:solidFill>
          <a:latin typeface="Arial Black" pitchFamily="34" charset="0"/>
        </a:defRPr>
      </a:lvl8pPr>
      <a:lvl9pPr marL="1625620" algn="l" rtl="0" fontAlgn="base">
        <a:spcBef>
          <a:spcPct val="0"/>
        </a:spcBef>
        <a:spcAft>
          <a:spcPct val="0"/>
        </a:spcAft>
        <a:defRPr kumimoji="1" sz="3556">
          <a:solidFill>
            <a:schemeClr val="tx2"/>
          </a:solidFill>
          <a:latin typeface="Arial Black" pitchFamily="34" charset="0"/>
        </a:defRPr>
      </a:lvl9pPr>
    </p:titleStyle>
    <p:bodyStyle>
      <a:lvl1pPr marL="304804" indent="-304804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/>
        <a:buChar char="z"/>
        <a:defRPr kumimoji="1" sz="2844">
          <a:solidFill>
            <a:schemeClr val="tx1"/>
          </a:solidFill>
          <a:latin typeface="+mn-lt"/>
          <a:ea typeface="+mn-ea"/>
          <a:cs typeface="+mn-cs"/>
        </a:defRPr>
      </a:lvl1pPr>
      <a:lvl2pPr marL="660408" indent="-25400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/>
        <a:buChar char="y"/>
        <a:defRPr kumimoji="1" sz="2489">
          <a:solidFill>
            <a:schemeClr val="tx1"/>
          </a:solidFill>
          <a:latin typeface="+mn-lt"/>
        </a:defRPr>
      </a:lvl2pPr>
      <a:lvl3pPr marL="1016013" indent="-20320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Monotype Sorts"/>
        <a:buChar char="x"/>
        <a:defRPr kumimoji="1" sz="2133">
          <a:solidFill>
            <a:schemeClr val="tx1"/>
          </a:solidFill>
          <a:latin typeface="+mn-lt"/>
        </a:defRPr>
      </a:lvl3pPr>
      <a:lvl4pPr marL="1422418" indent="-20320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•"/>
        <a:defRPr kumimoji="1" sz="1778">
          <a:solidFill>
            <a:schemeClr val="tx1"/>
          </a:solidFill>
          <a:latin typeface="+mn-lt"/>
        </a:defRPr>
      </a:lvl4pPr>
      <a:lvl5pPr marL="1828823" indent="-20320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1778">
          <a:solidFill>
            <a:schemeClr val="tx1"/>
          </a:solidFill>
          <a:latin typeface="+mn-lt"/>
        </a:defRPr>
      </a:lvl5pPr>
      <a:lvl6pPr marL="2235228" indent="-203203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1778">
          <a:solidFill>
            <a:schemeClr val="tx1"/>
          </a:solidFill>
          <a:latin typeface="+mn-lt"/>
        </a:defRPr>
      </a:lvl6pPr>
      <a:lvl7pPr marL="2641633" indent="-203203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1778">
          <a:solidFill>
            <a:schemeClr val="tx1"/>
          </a:solidFill>
          <a:latin typeface="+mn-lt"/>
        </a:defRPr>
      </a:lvl7pPr>
      <a:lvl8pPr marL="3048038" indent="-203203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1778">
          <a:solidFill>
            <a:schemeClr val="tx1"/>
          </a:solidFill>
          <a:latin typeface="+mn-lt"/>
        </a:defRPr>
      </a:lvl8pPr>
      <a:lvl9pPr marL="3454443" indent="-203203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–"/>
        <a:defRPr kumimoji="1" sz="177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0640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1281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1921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2562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32025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438430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844836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251241" algn="l" defTabSz="81281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.umn.edu/cla/faculty/troufs/anth3635/ceproject.html#title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.umn.edu/cla/faculty/troufs/anth3635/ceproject.html#title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0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www.d.umn.edu/~troufs/#title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.umn.edu/cla/faculty/troufs/anth3635/ceproject.html#titl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d.umn.edu/cla/faculty/troufs/anth3635/ceproject.html#title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/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© 2010-2024 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  <a:hlinkClick r:id="rId2"/>
              </a:rPr>
              <a:t>Timothy G. Roufs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, University of Minnesota Duluth</a:t>
            </a:r>
            <a:endParaRPr kumimoji="1" lang="en-US" sz="1000" dirty="0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6" name="Picture 2" descr="http://ecx.images-amazon.com/images/I/51I-gWmAkTL._SX34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64" y="379844"/>
            <a:ext cx="4169668" cy="594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425805" y="4075519"/>
            <a:ext cx="8265404" cy="1569660"/>
          </a:xfrm>
          <a:prstGeom prst="rect">
            <a:avLst/>
          </a:prstGeom>
          <a:solidFill>
            <a:srgbClr val="D70000"/>
          </a:solidFill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8128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Start deck in “Slide Show” mode, </a:t>
            </a:r>
          </a:p>
          <a:p>
            <a:pPr marL="0" marR="0" lvl="0" indent="0" algn="ctr" defTabSz="8128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and use your up/down arrow keys and/or </a:t>
            </a:r>
          </a:p>
          <a:p>
            <a:pPr marL="0" marR="0" lvl="0" indent="0" algn="ctr" defTabSz="8128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your space bar to advance the slides</a:t>
            </a:r>
          </a:p>
        </p:txBody>
      </p:sp>
    </p:spTree>
    <p:extLst>
      <p:ext uri="{BB962C8B-B14F-4D97-AF65-F5344CB8AC3E}">
        <p14:creationId xmlns:p14="http://schemas.microsoft.com/office/powerpoint/2010/main" val="39682136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2914653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2533653" y="3876053"/>
            <a:ext cx="1795463" cy="672525"/>
          </a:xfrm>
          <a:prstGeom prst="leftArrow">
            <a:avLst>
              <a:gd name="adj1" fmla="val 50000"/>
              <a:gd name="adj2" fmla="val 40278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 flipV="1">
            <a:off x="1847852" y="4697319"/>
            <a:ext cx="976313" cy="672525"/>
          </a:xfrm>
          <a:prstGeom prst="lef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847852" y="6212812"/>
            <a:ext cx="976313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495550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3181350" y="4824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3238501" y="5078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2724150" y="5112186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6368" y="787408"/>
            <a:ext cx="7844165" cy="539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12810">
              <a:defRPr/>
            </a:pPr>
            <a:r>
              <a:rPr lang="en-US" sz="2489" b="1" dirty="0">
                <a:solidFill>
                  <a:srgbClr val="7F7F7F"/>
                </a:solidFill>
                <a:latin typeface="Arial" charset="0"/>
              </a:rPr>
              <a:t>In a nutshell, ANTH 3635 Anthropology of Europe  </a:t>
            </a:r>
          </a:p>
          <a:p>
            <a:pPr algn="ctr" defTabSz="812810">
              <a:defRPr/>
            </a:pPr>
            <a:r>
              <a:rPr lang="en-US" sz="2489" b="1" dirty="0">
                <a:solidFill>
                  <a:srgbClr val="7F7F7F"/>
                </a:solidFill>
                <a:latin typeface="Arial" charset="0"/>
              </a:rPr>
              <a:t>consists of three main segments: </a:t>
            </a:r>
          </a:p>
          <a:p>
            <a:pPr defTabSz="812810">
              <a:defRPr/>
            </a:pPr>
            <a:endParaRPr lang="en-US" sz="1778" b="1" dirty="0">
              <a:solidFill>
                <a:srgbClr val="7F7F7F"/>
              </a:solidFill>
              <a:latin typeface="Arial" charset="0"/>
            </a:endParaRPr>
          </a:p>
          <a:p>
            <a:pPr defTabSz="812810">
              <a:defRPr/>
            </a:pPr>
            <a:r>
              <a:rPr lang="en-US" sz="2133" b="1" dirty="0">
                <a:solidFill>
                  <a:srgbClr val="7F7F7F"/>
                </a:solidFill>
                <a:latin typeface="Arial" charset="0"/>
              </a:rPr>
              <a:t>  I Orientation and Background</a:t>
            </a:r>
          </a:p>
          <a:p>
            <a:pPr defTabSz="812810">
              <a:defRPr/>
            </a:pPr>
            <a:endParaRPr lang="en-US" sz="1600" b="1" dirty="0">
              <a:solidFill>
                <a:srgbClr val="7F7F7F"/>
              </a:solidFill>
              <a:latin typeface="Arial" charset="0"/>
            </a:endParaRPr>
          </a:p>
          <a:p>
            <a:pPr marL="612430" lvl="1" indent="-206025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Introduction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Basic Concepts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History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Theory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Methods and Techniques   </a:t>
            </a:r>
          </a:p>
          <a:p>
            <a:pPr defTabSz="812810">
              <a:defRPr/>
            </a:pPr>
            <a:r>
              <a:rPr lang="en-US" sz="1778" b="1" dirty="0">
                <a:solidFill>
                  <a:srgbClr val="7F7F7F"/>
                </a:solidFill>
                <a:latin typeface="Arial" charset="0"/>
              </a:rPr>
              <a:t>        </a:t>
            </a:r>
          </a:p>
          <a:p>
            <a:pPr defTabSz="812810">
              <a:defRPr/>
            </a:pPr>
            <a:r>
              <a:rPr lang="en-US" sz="2133" b="1" dirty="0">
                <a:solidFill>
                  <a:srgbClr val="7F7F7F"/>
                </a:solidFill>
                <a:latin typeface="Arial" charset="0"/>
              </a:rPr>
              <a:t>  II  Explorations   </a:t>
            </a:r>
          </a:p>
          <a:p>
            <a:pPr defTabSz="812810">
              <a:defRPr/>
            </a:pPr>
            <a:r>
              <a:rPr lang="en-US" sz="1778" b="1" dirty="0">
                <a:solidFill>
                  <a:srgbClr val="7F7F7F"/>
                </a:solidFill>
                <a:latin typeface="Arial" charset="0"/>
              </a:rPr>
              <a:t>          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Comparative / Cross-Cultural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Holistic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Ethnographic Case Studies from the Real World: Real People . . . Real Places from Around the Globe   </a:t>
            </a:r>
          </a:p>
          <a:p>
            <a:pPr defTabSz="812810">
              <a:defRPr/>
            </a:pPr>
            <a:r>
              <a:rPr lang="en-US" sz="1778" b="1" dirty="0">
                <a:solidFill>
                  <a:srgbClr val="7F7F7F"/>
                </a:solidFill>
                <a:latin typeface="Arial" charset="0"/>
              </a:rPr>
              <a:t>      </a:t>
            </a:r>
          </a:p>
          <a:p>
            <a:pPr defTabSz="812810">
              <a:defRPr/>
            </a:pPr>
            <a:r>
              <a:rPr lang="en-US" sz="2133" b="1" dirty="0">
                <a:solidFill>
                  <a:srgbClr val="FFFFFF"/>
                </a:solidFill>
                <a:latin typeface="Arial" charset="0"/>
              </a:rPr>
              <a:t>  III  Student Presentations on Term Research Project </a:t>
            </a:r>
            <a:r>
              <a:rPr lang="en-US" sz="2133" dirty="0">
                <a:solidFill>
                  <a:srgbClr val="FFFFFF"/>
                </a:solidFill>
                <a:latin typeface="Arial" charset="0"/>
              </a:rPr>
              <a:t>     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46E4DF60-CC1C-068C-3E43-667777B177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699" y="6027811"/>
            <a:ext cx="6908800" cy="35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 anchorCtr="1">
            <a:noAutofit/>
          </a:bodyPr>
          <a:lstStyle/>
          <a:p>
            <a:pPr defTabSz="81281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67" kern="0" dirty="0">
                <a:solidFill>
                  <a:srgbClr val="7F7F7F"/>
                </a:solidFill>
                <a:latin typeface="Arial" charset="0"/>
                <a:hlinkClick r:id="rId3"/>
              </a:rPr>
              <a:t>https://www.d.umn.edu/cla/faculty/troufs/anth3635/ceproject.html#title</a:t>
            </a:r>
            <a:endParaRPr lang="en-US" sz="1067" kern="0" dirty="0">
              <a:solidFill>
                <a:srgbClr val="7F7F7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2452419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2914653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2533653" y="3876053"/>
            <a:ext cx="1795463" cy="672525"/>
          </a:xfrm>
          <a:prstGeom prst="leftArrow">
            <a:avLst>
              <a:gd name="adj1" fmla="val 50000"/>
              <a:gd name="adj2" fmla="val 40278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 flipV="1">
            <a:off x="1847852" y="4697319"/>
            <a:ext cx="976313" cy="672525"/>
          </a:xfrm>
          <a:prstGeom prst="lef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847852" y="6212812"/>
            <a:ext cx="976313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495550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3181350" y="4824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3238501" y="5078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2724150" y="5112186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6368" y="787408"/>
            <a:ext cx="7844165" cy="539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12810">
              <a:defRPr/>
            </a:pPr>
            <a:r>
              <a:rPr lang="en-US" sz="2489" b="1" dirty="0">
                <a:solidFill>
                  <a:schemeClr val="bg1"/>
                </a:solidFill>
                <a:latin typeface="Arial" charset="0"/>
              </a:rPr>
              <a:t>In a nutshell, ANTH 3635 Anthropology of Europe  </a:t>
            </a:r>
          </a:p>
          <a:p>
            <a:pPr algn="ctr" defTabSz="812810">
              <a:defRPr/>
            </a:pPr>
            <a:r>
              <a:rPr lang="en-US" sz="2489" b="1" dirty="0">
                <a:solidFill>
                  <a:schemeClr val="bg1"/>
                </a:solidFill>
                <a:latin typeface="Arial" charset="0"/>
              </a:rPr>
              <a:t>consists of three main segments: </a:t>
            </a:r>
          </a:p>
          <a:p>
            <a:pPr defTabSz="812810">
              <a:defRPr/>
            </a:pPr>
            <a:endParaRPr lang="en-US" sz="1778" b="1" dirty="0">
              <a:solidFill>
                <a:schemeClr val="bg1"/>
              </a:solidFill>
              <a:latin typeface="Arial" charset="0"/>
            </a:endParaRPr>
          </a:p>
          <a:p>
            <a:pPr defTabSz="812810">
              <a:defRPr/>
            </a:pPr>
            <a:r>
              <a:rPr lang="en-US" sz="2133" b="1" dirty="0">
                <a:solidFill>
                  <a:schemeClr val="bg1"/>
                </a:solidFill>
                <a:latin typeface="Arial" charset="0"/>
              </a:rPr>
              <a:t>  I Orientation and Background</a:t>
            </a:r>
          </a:p>
          <a:p>
            <a:pPr defTabSz="812810">
              <a:defRPr/>
            </a:pPr>
            <a:endParaRPr lang="en-US" sz="1600" b="1" dirty="0">
              <a:solidFill>
                <a:schemeClr val="bg1"/>
              </a:solidFill>
              <a:latin typeface="Arial" charset="0"/>
            </a:endParaRPr>
          </a:p>
          <a:p>
            <a:pPr marL="612430" lvl="1" indent="-206025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Introduction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Basic Concepts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History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Theory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Methods and Techniques   </a:t>
            </a:r>
          </a:p>
          <a:p>
            <a:pPr defTabSz="812810">
              <a:defRPr/>
            </a:pPr>
            <a:r>
              <a:rPr lang="en-US" sz="1778" b="1" dirty="0">
                <a:solidFill>
                  <a:schemeClr val="bg1"/>
                </a:solidFill>
                <a:latin typeface="Arial" charset="0"/>
              </a:rPr>
              <a:t>        </a:t>
            </a:r>
          </a:p>
          <a:p>
            <a:pPr defTabSz="812810">
              <a:defRPr/>
            </a:pPr>
            <a:r>
              <a:rPr lang="en-US" sz="2133" b="1" dirty="0">
                <a:solidFill>
                  <a:schemeClr val="bg1"/>
                </a:solidFill>
                <a:latin typeface="Arial" charset="0"/>
              </a:rPr>
              <a:t>  II  Explorations   </a:t>
            </a:r>
          </a:p>
          <a:p>
            <a:pPr defTabSz="812810">
              <a:defRPr/>
            </a:pPr>
            <a:r>
              <a:rPr lang="en-US" sz="1778" b="1" dirty="0">
                <a:solidFill>
                  <a:schemeClr val="bg1"/>
                </a:solidFill>
                <a:latin typeface="Arial" charset="0"/>
              </a:rPr>
              <a:t>          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Comparative / Cross-Cultural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Holistic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chemeClr val="bg1"/>
                </a:solidFill>
                <a:latin typeface="Arial" charset="0"/>
              </a:rPr>
              <a:t>Ethnographic Case Studies from the Real World: Real People . . . Real Places from Around the Globe   </a:t>
            </a:r>
          </a:p>
          <a:p>
            <a:pPr defTabSz="812810">
              <a:defRPr/>
            </a:pPr>
            <a:r>
              <a:rPr lang="en-US" sz="1778" b="1" dirty="0">
                <a:solidFill>
                  <a:schemeClr val="bg1"/>
                </a:solidFill>
                <a:latin typeface="Arial" charset="0"/>
              </a:rPr>
              <a:t>      </a:t>
            </a:r>
          </a:p>
          <a:p>
            <a:pPr defTabSz="812810">
              <a:defRPr/>
            </a:pPr>
            <a:r>
              <a:rPr lang="en-US" sz="2133" b="1" dirty="0">
                <a:solidFill>
                  <a:schemeClr val="bg1"/>
                </a:solidFill>
                <a:latin typeface="Arial" charset="0"/>
              </a:rPr>
              <a:t>  III  Student Presentations on Term Research Project </a:t>
            </a:r>
            <a:r>
              <a:rPr lang="en-US" sz="2133" dirty="0">
                <a:solidFill>
                  <a:schemeClr val="bg1"/>
                </a:solidFill>
                <a:latin typeface="Arial" charset="0"/>
              </a:rPr>
              <a:t>     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31994938-687E-7B53-76CD-21A12AEB99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699" y="6027811"/>
            <a:ext cx="6908800" cy="35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 anchorCtr="1">
            <a:noAutofit/>
          </a:bodyPr>
          <a:lstStyle/>
          <a:p>
            <a:pPr defTabSz="81281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67" kern="0" dirty="0">
                <a:solidFill>
                  <a:srgbClr val="7F7F7F"/>
                </a:solidFill>
                <a:latin typeface="Arial" charset="0"/>
                <a:hlinkClick r:id="rId3"/>
              </a:rPr>
              <a:t>https://www.d.umn.edu/cla/faculty/troufs/anth3635/ceproject.html#title</a:t>
            </a:r>
            <a:endParaRPr lang="en-US" sz="1067" kern="0" dirty="0">
              <a:solidFill>
                <a:srgbClr val="7F7F7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439538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EF63C78-3314-4714-5B42-1EBC92969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770" y="754097"/>
            <a:ext cx="6629400" cy="539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5358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EF63C78-3314-4714-5B42-1EBC92969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770" y="754097"/>
            <a:ext cx="6629400" cy="539406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F452492-D0DE-633C-87F3-0278721318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064" y="3738686"/>
            <a:ext cx="7126514" cy="2535118"/>
          </a:xfrm>
          <a:prstGeom prst="rect">
            <a:avLst/>
          </a:prstGeom>
          <a:solidFill>
            <a:srgbClr val="FFC000"/>
          </a:solidFill>
          <a:ln w="76200">
            <a:solidFill>
              <a:srgbClr val="790019"/>
            </a:solidFill>
            <a:miter lim="800000"/>
            <a:headEnd/>
            <a:tailEnd/>
          </a:ln>
        </p:spPr>
        <p:txBody>
          <a:bodyPr wrap="square" lIns="203200" tIns="203200" rIns="203200" bIns="203200" anchor="ctr">
            <a:spAutoFit/>
          </a:bodyPr>
          <a:lstStyle/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The Course Outline in a Nutshell</a:t>
            </a:r>
          </a:p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Course Structure . . .</a:t>
            </a:r>
          </a:p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790019"/>
                </a:solidFill>
                <a:latin typeface="Arial" charset="0"/>
              </a:rPr>
              <a:t>Course Content . . .</a:t>
            </a:r>
          </a:p>
        </p:txBody>
      </p:sp>
    </p:spTree>
    <p:extLst>
      <p:ext uri="{BB962C8B-B14F-4D97-AF65-F5344CB8AC3E}">
        <p14:creationId xmlns:p14="http://schemas.microsoft.com/office/powerpoint/2010/main" val="1396750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EF63C78-3314-4714-5B42-1EBC92969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770" y="754097"/>
            <a:ext cx="6629400" cy="539406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C532CA9-0B15-0B03-7055-B262C7998F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867" y="3738686"/>
            <a:ext cx="7126514" cy="2535118"/>
          </a:xfrm>
          <a:prstGeom prst="rect">
            <a:avLst/>
          </a:prstGeom>
          <a:solidFill>
            <a:srgbClr val="FFC000"/>
          </a:solidFill>
          <a:ln w="76200">
            <a:solidFill>
              <a:srgbClr val="790019"/>
            </a:solidFill>
            <a:miter lim="800000"/>
            <a:headEnd/>
            <a:tailEnd/>
          </a:ln>
        </p:spPr>
        <p:txBody>
          <a:bodyPr wrap="square" lIns="203200" tIns="203200" rIns="203200" bIns="203200" anchor="ctr">
            <a:spAutoFit/>
          </a:bodyPr>
          <a:lstStyle/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7A0019"/>
                </a:solidFill>
                <a:latin typeface="Arial" charset="0"/>
              </a:rPr>
              <a:t>This is the way your </a:t>
            </a:r>
          </a:p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7A0019"/>
                </a:solidFill>
                <a:latin typeface="Arial" charset="0"/>
              </a:rPr>
              <a:t>Canvas Modules</a:t>
            </a:r>
          </a:p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7A0019"/>
                </a:solidFill>
                <a:latin typeface="Arial" charset="0"/>
              </a:rPr>
              <a:t>are organized . . .</a:t>
            </a:r>
          </a:p>
        </p:txBody>
      </p:sp>
    </p:spTree>
    <p:extLst>
      <p:ext uri="{BB962C8B-B14F-4D97-AF65-F5344CB8AC3E}">
        <p14:creationId xmlns:p14="http://schemas.microsoft.com/office/powerpoint/2010/main" val="15879435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EF63C78-3314-4714-5B42-1EBC929691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0770" y="754097"/>
            <a:ext cx="6629400" cy="53940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4359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/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4400" b="0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© 2010-2024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  <a:hlinkClick r:id="rId2"/>
              </a:rPr>
              <a:t>Timothy G. Roufs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, University of Minnesota Duluth</a:t>
            </a:r>
            <a:endParaRPr kumimoji="1" lang="en-US" sz="1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pic>
        <p:nvPicPr>
          <p:cNvPr id="6" name="Picture 2" descr="http://ecx.images-amazon.com/images/I/51I-gWmAkTL._SX34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64" y="379844"/>
            <a:ext cx="4169668" cy="594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510976" y="365511"/>
            <a:ext cx="4169664" cy="5943600"/>
          </a:xfrm>
          <a:prstGeom prst="rect">
            <a:avLst/>
          </a:prstGeom>
          <a:solidFill>
            <a:srgbClr val="FFFFFF">
              <a:alpha val="84706"/>
            </a:srgbClr>
          </a:solidFill>
        </p:spPr>
        <p:txBody>
          <a:bodyPr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4800" b="1" i="1" u="none" strike="noStrike" kern="0" cap="none" spc="0" normalizeH="0" baseline="0" noProof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4800" b="1" i="1" u="none" strike="noStrike" kern="0" cap="none" spc="0" normalizeH="0" baseline="0" noProof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4800" b="1" i="1" u="none" strike="noStrike" kern="0" cap="none" spc="0" normalizeH="0" baseline="0" noProof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3129613"/>
            <a:ext cx="7848600" cy="171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800" b="1" i="1" u="none" strike="noStrike" kern="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A Very Brief Outline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800" b="1" i="1" u="none" strike="noStrike" kern="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of the Course Structure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A036A15-667A-D8C2-805D-820087F85E6D}"/>
              </a:ext>
            </a:extLst>
          </p:cNvPr>
          <p:cNvSpPr/>
          <p:nvPr/>
        </p:nvSpPr>
        <p:spPr>
          <a:xfrm>
            <a:off x="3808783" y="946257"/>
            <a:ext cx="16017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charset="0"/>
                <a:ea typeface="+mn-ea"/>
                <a:cs typeface="+mn-cs"/>
              </a:rPr>
              <a:t>The End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88168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42" name="Text Box 2"/>
          <p:cNvSpPr txBox="1">
            <a:spLocks noChangeArrowheads="1"/>
          </p:cNvSpPr>
          <p:nvPr/>
        </p:nvSpPr>
        <p:spPr bwMode="auto">
          <a:xfrm>
            <a:off x="4986931" y="4910719"/>
            <a:ext cx="184731" cy="694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8128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3911" b="0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624643" name="Text Box 3"/>
          <p:cNvSpPr txBox="1">
            <a:spLocks noChangeArrowheads="1"/>
          </p:cNvSpPr>
          <p:nvPr/>
        </p:nvSpPr>
        <p:spPr bwMode="auto">
          <a:xfrm>
            <a:off x="6207541" y="2675519"/>
            <a:ext cx="184731" cy="694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0" marR="0" lvl="0" indent="0" algn="ctr" defTabSz="8128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sz="3911" b="0" i="1" u="none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575733" y="2480733"/>
            <a:ext cx="8128000" cy="2709524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marR="0" lvl="0" indent="0" algn="ctr" defTabSz="81281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  <a:p>
            <a:pPr marL="0" marR="0" lvl="0" indent="0" algn="ctr" defTabSz="81281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indicates that the materials</a:t>
            </a:r>
          </a:p>
          <a:p>
            <a:pPr marL="0" marR="0" lvl="0" indent="0" algn="ctr" defTabSz="81281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are a 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790019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        </a:t>
            </a: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REMinder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 </a:t>
            </a:r>
          </a:p>
          <a:p>
            <a:pPr marL="0" marR="0" lvl="0" indent="0" algn="ctr" defTabSz="81281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+mn-ea"/>
                <a:cs typeface="+mn-cs"/>
              </a:rPr>
              <a:t>and are thus being repeated . . .</a:t>
            </a:r>
          </a:p>
        </p:txBody>
      </p:sp>
      <p:sp>
        <p:nvSpPr>
          <p:cNvPr id="5" name="Text Box 4">
            <a:extLst>
              <a:ext uri="{FF2B5EF4-FFF2-40B4-BE49-F238E27FC236}">
                <a16:creationId xmlns:a16="http://schemas.microsoft.com/office/drawing/2014/main" id="{83C6527F-1964-4A22-D591-6E8D7E8964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7755" y="2353822"/>
            <a:ext cx="1746820" cy="639534"/>
          </a:xfrm>
          <a:prstGeom prst="rect">
            <a:avLst/>
          </a:prstGeom>
          <a:solidFill>
            <a:srgbClr val="FFFF00"/>
          </a:solidFill>
          <a:ln w="76200">
            <a:solidFill>
              <a:srgbClr val="790019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8128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56" b="1" i="0" u="none" strike="noStrike" kern="1200" cap="none" spc="0" normalizeH="0" baseline="0" noProof="0" dirty="0">
                <a:ln>
                  <a:noFill/>
                </a:ln>
                <a:solidFill>
                  <a:srgbClr val="79001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REM</a:t>
            </a:r>
          </a:p>
        </p:txBody>
      </p:sp>
      <p:sp>
        <p:nvSpPr>
          <p:cNvPr id="6" name="Text Box 4">
            <a:extLst>
              <a:ext uri="{FF2B5EF4-FFF2-40B4-BE49-F238E27FC236}">
                <a16:creationId xmlns:a16="http://schemas.microsoft.com/office/drawing/2014/main" id="{C1BA5425-8647-15E7-F5D2-50032CB5D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59200" y="3883501"/>
            <a:ext cx="2555076" cy="639534"/>
          </a:xfrm>
          <a:prstGeom prst="rect">
            <a:avLst/>
          </a:prstGeom>
          <a:solidFill>
            <a:srgbClr val="FFFF00"/>
          </a:solidFill>
          <a:ln w="76200">
            <a:solidFill>
              <a:srgbClr val="790019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0" marR="0" lvl="0" indent="0" algn="ctr" defTabSz="81281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56" b="1" i="0" u="none" strike="noStrike" kern="1200" cap="none" spc="0" normalizeH="0" baseline="0" noProof="0" dirty="0" err="1">
                <a:ln>
                  <a:noFill/>
                </a:ln>
                <a:solidFill>
                  <a:srgbClr val="790019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REM</a:t>
            </a:r>
            <a:r>
              <a:rPr kumimoji="0" lang="en-US" sz="3556" b="1" i="0" u="none" strike="noStrike" kern="1200" cap="none" spc="0" normalizeH="0" baseline="0" noProof="0" dirty="0" err="1">
                <a:ln>
                  <a:noFill/>
                </a:ln>
                <a:solidFill>
                  <a:srgbClr val="FFFFFF">
                    <a:lumMod val="5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charset="0"/>
                <a:ea typeface="+mn-ea"/>
                <a:cs typeface="+mn-cs"/>
              </a:rPr>
              <a:t>inder</a:t>
            </a:r>
            <a:endParaRPr kumimoji="0" lang="en-US" sz="3556" b="1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50000"/>
                </a:srgb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Arial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93927297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/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© 2010-2024 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  <a:hlinkClick r:id="rId2"/>
              </a:rPr>
              <a:t>Timothy G. Roufs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, University of Minnesota Duluth</a:t>
            </a:r>
            <a:endParaRPr kumimoji="1" lang="en-US" sz="1000" dirty="0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6" name="Picture 2" descr="http://ecx.images-amazon.com/images/I/51I-gWmAkTL._SX34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64" y="379844"/>
            <a:ext cx="4169668" cy="594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5E9F4A0-D236-B99F-2162-175CD6F71AC2}"/>
              </a:ext>
            </a:extLst>
          </p:cNvPr>
          <p:cNvSpPr/>
          <p:nvPr/>
        </p:nvSpPr>
        <p:spPr>
          <a:xfrm>
            <a:off x="1320800" y="3564467"/>
            <a:ext cx="6502400" cy="2488053"/>
          </a:xfrm>
          <a:prstGeom prst="rect">
            <a:avLst/>
          </a:prstGeom>
        </p:spPr>
        <p:txBody>
          <a:bodyPr lIns="81280" tIns="40640" rIns="81280">
            <a:spAutoFit/>
          </a:bodyPr>
          <a:lstStyle/>
          <a:p>
            <a:pPr marL="2133627" marR="0" lvl="0" indent="-2133627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2800" b="1" i="1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ANTH 3635 </a:t>
            </a:r>
          </a:p>
          <a:p>
            <a:pPr marL="2133627" marR="0" lvl="0" indent="-2133627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267" b="1" i="1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Anthropology</a:t>
            </a:r>
          </a:p>
          <a:p>
            <a:pPr marL="2133627" marR="0" lvl="0" indent="-2133627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267" b="1" i="1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</a:rPr>
              <a:t>of</a:t>
            </a:r>
          </a:p>
          <a:p>
            <a:pPr marL="2133627" marR="0" lvl="0" indent="-2133627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267" b="1" i="1" u="none" strike="noStrike" kern="120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 pitchFamily="34" charset="0"/>
                <a:ea typeface="+mn-ea"/>
                <a:cs typeface="+mn-cs"/>
              </a:rPr>
              <a:t>Europe</a:t>
            </a:r>
          </a:p>
        </p:txBody>
      </p:sp>
    </p:spTree>
    <p:extLst>
      <p:ext uri="{BB962C8B-B14F-4D97-AF65-F5344CB8AC3E}">
        <p14:creationId xmlns:p14="http://schemas.microsoft.com/office/powerpoint/2010/main" val="2158286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ext Box 7"/>
          <p:cNvSpPr txBox="1">
            <a:spLocks noChangeArrowheads="1"/>
          </p:cNvSpPr>
          <p:nvPr/>
        </p:nvSpPr>
        <p:spPr bwMode="auto">
          <a:xfrm>
            <a:off x="6207541" y="2587148"/>
            <a:ext cx="18473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ctr" eaLnBrk="0" hangingPunct="0"/>
            <a:endParaRPr kumimoji="1" lang="en-US" sz="4400" i="1">
              <a:solidFill>
                <a:srgbClr val="FF0000"/>
              </a:solidFill>
              <a:latin typeface="Arial" charset="0"/>
            </a:endParaRP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2556933" y="6509275"/>
            <a:ext cx="399626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/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© 2010-2024 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  <a:hlinkClick r:id="rId2"/>
              </a:rPr>
              <a:t>Timothy G. Roufs</a:t>
            </a:r>
            <a:r>
              <a:rPr lang="en-US" sz="1000" b="1" dirty="0">
                <a:solidFill>
                  <a:srgbClr val="FFFFFF"/>
                </a:solidFill>
                <a:latin typeface="Arial" charset="0"/>
              </a:rPr>
              <a:t>, University of Minnesota Duluth</a:t>
            </a:r>
            <a:endParaRPr kumimoji="1" lang="en-US" sz="1000" dirty="0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6" name="Picture 2" descr="http://ecx.images-amazon.com/images/I/51I-gWmAkTL._SX348_BO1,204,203,200_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2364" y="379844"/>
            <a:ext cx="4169668" cy="5944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ubtitle 2"/>
          <p:cNvSpPr txBox="1">
            <a:spLocks/>
          </p:cNvSpPr>
          <p:nvPr/>
        </p:nvSpPr>
        <p:spPr>
          <a:xfrm>
            <a:off x="2510976" y="365511"/>
            <a:ext cx="4169664" cy="5943600"/>
          </a:xfrm>
          <a:prstGeom prst="rect">
            <a:avLst/>
          </a:prstGeom>
          <a:solidFill>
            <a:srgbClr val="FFFFFF">
              <a:alpha val="84706"/>
            </a:srgbClr>
          </a:solidFill>
        </p:spPr>
        <p:txBody>
          <a:bodyPr>
            <a:noAutofit/>
          </a:bodyPr>
          <a:lstStyle/>
          <a:p>
            <a:pPr algn="ctr">
              <a:spcBef>
                <a:spcPct val="20000"/>
              </a:spcBef>
            </a:pPr>
            <a:endParaRPr kumimoji="1" lang="en-US" sz="4800" b="1" i="1" kern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latin typeface="Arial"/>
            </a:endParaRPr>
          </a:p>
          <a:p>
            <a:pPr algn="ctr">
              <a:spcBef>
                <a:spcPct val="20000"/>
              </a:spcBef>
            </a:pPr>
            <a:endParaRPr kumimoji="1" lang="en-US" sz="4800" b="1" i="1" kern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latin typeface="Arial"/>
            </a:endParaRPr>
          </a:p>
          <a:p>
            <a:pPr algn="ctr">
              <a:spcBef>
                <a:spcPct val="20000"/>
              </a:spcBef>
            </a:pPr>
            <a:endParaRPr kumimoji="1" lang="en-US" sz="4800" b="1" i="1" kern="0" dirty="0">
              <a:ln w="6350">
                <a:solidFill>
                  <a:srgbClr val="0C0600"/>
                </a:solidFill>
                <a:prstDash val="solid"/>
                <a:miter lim="800000"/>
              </a:ln>
              <a:solidFill>
                <a:srgbClr val="FFFFFF"/>
              </a:solidFill>
              <a:effectLst>
                <a:outerShdw blurRad="50800" dist="165100" dir="18900000" algn="bl" rotWithShape="0">
                  <a:prstClr val="black">
                    <a:alpha val="40000"/>
                  </a:prstClr>
                </a:outerShdw>
              </a:effectLst>
              <a:latin typeface="Arial"/>
            </a:endParaRP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 bwMode="auto">
          <a:xfrm>
            <a:off x="685800" y="3129613"/>
            <a:ext cx="7848600" cy="171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800" b="1" i="1" u="none" strike="noStrike" kern="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A Very Brief Outline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sz="4800" b="1" i="1" u="none" strike="noStrike" kern="0" cap="none" spc="0" normalizeH="0" baseline="0" noProof="0" dirty="0">
                <a:ln w="6350">
                  <a:solidFill>
                    <a:srgbClr val="0C0600"/>
                  </a:solidFill>
                  <a:prstDash val="solid"/>
                  <a:miter lim="800000"/>
                </a:ln>
                <a:solidFill>
                  <a:srgbClr val="FFFFFF"/>
                </a:solidFill>
                <a:effectLst>
                  <a:outerShdw blurRad="50800" dist="165100" dir="18900000" algn="b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Arial"/>
                <a:ea typeface="+mn-ea"/>
                <a:cs typeface="+mn-cs"/>
              </a:rPr>
              <a:t>of the Course Structure</a:t>
            </a:r>
          </a:p>
        </p:txBody>
      </p:sp>
    </p:spTree>
    <p:extLst>
      <p:ext uri="{BB962C8B-B14F-4D97-AF65-F5344CB8AC3E}">
        <p14:creationId xmlns:p14="http://schemas.microsoft.com/office/powerpoint/2010/main" val="8297901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5A0D43-EAA0-DB07-8D81-9BE87F64A6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377" y="562370"/>
            <a:ext cx="6629400" cy="5802675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C6C46C36-DF2A-9974-7C28-6A302984ED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064" y="2740374"/>
            <a:ext cx="7126514" cy="2535118"/>
          </a:xfrm>
          <a:prstGeom prst="rect">
            <a:avLst/>
          </a:prstGeom>
          <a:solidFill>
            <a:srgbClr val="FFC000"/>
          </a:solidFill>
          <a:ln w="76200">
            <a:solidFill>
              <a:srgbClr val="790019"/>
            </a:solidFill>
            <a:miter lim="800000"/>
            <a:headEnd/>
            <a:tailEnd/>
          </a:ln>
        </p:spPr>
        <p:txBody>
          <a:bodyPr wrap="square" lIns="203200" tIns="203200" rIns="203200" bIns="203200" anchor="ctr">
            <a:spAutoFit/>
          </a:bodyPr>
          <a:lstStyle/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790019"/>
                </a:solidFill>
                <a:latin typeface="Arial" charset="0"/>
              </a:rPr>
              <a:t>The Course Outline in a Nutshell</a:t>
            </a:r>
          </a:p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FFC000"/>
                </a:solidFill>
                <a:latin typeface="Arial" charset="0"/>
              </a:rPr>
              <a:t>Course Structure</a:t>
            </a:r>
          </a:p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FFC000"/>
                </a:solidFill>
                <a:latin typeface="Arial" charset="0"/>
              </a:rPr>
              <a:t>Course Structure</a:t>
            </a:r>
          </a:p>
        </p:txBody>
      </p:sp>
    </p:spTree>
    <p:extLst>
      <p:ext uri="{BB962C8B-B14F-4D97-AF65-F5344CB8AC3E}">
        <p14:creationId xmlns:p14="http://schemas.microsoft.com/office/powerpoint/2010/main" val="3701695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5A0D43-EAA0-DB07-8D81-9BE87F64A6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377" y="562370"/>
            <a:ext cx="6629400" cy="580267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BF7C26A-078A-5C7E-4719-D6DA0D57FB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4064" y="2740374"/>
            <a:ext cx="7126514" cy="2535118"/>
          </a:xfrm>
          <a:prstGeom prst="rect">
            <a:avLst/>
          </a:prstGeom>
          <a:solidFill>
            <a:srgbClr val="FFC000"/>
          </a:solidFill>
          <a:ln w="76200">
            <a:solidFill>
              <a:srgbClr val="790019"/>
            </a:solidFill>
            <a:miter lim="800000"/>
            <a:headEnd/>
            <a:tailEnd/>
          </a:ln>
        </p:spPr>
        <p:txBody>
          <a:bodyPr wrap="square" lIns="203200" tIns="203200" rIns="203200" bIns="203200" anchor="ctr">
            <a:spAutoFit/>
          </a:bodyPr>
          <a:lstStyle/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FFFFFF">
                    <a:lumMod val="65000"/>
                  </a:srgbClr>
                </a:solidFill>
                <a:latin typeface="Arial" charset="0"/>
              </a:rPr>
              <a:t>The Course Outline in a Nutshell</a:t>
            </a:r>
          </a:p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790019"/>
                </a:solidFill>
                <a:latin typeface="Arial" charset="0"/>
              </a:rPr>
              <a:t>Course Structure . . .</a:t>
            </a:r>
          </a:p>
          <a:p>
            <a:pPr algn="ctr" defTabSz="812810">
              <a:lnSpc>
                <a:spcPct val="150000"/>
              </a:lnSpc>
              <a:defRPr/>
            </a:pPr>
            <a:r>
              <a:rPr lang="en-US" sz="3200" b="1" dirty="0">
                <a:solidFill>
                  <a:srgbClr val="FFC000"/>
                </a:solidFill>
                <a:latin typeface="Arial" charset="0"/>
              </a:rPr>
              <a:t>Course Content</a:t>
            </a:r>
          </a:p>
        </p:txBody>
      </p:sp>
    </p:spTree>
    <p:extLst>
      <p:ext uri="{BB962C8B-B14F-4D97-AF65-F5344CB8AC3E}">
        <p14:creationId xmlns:p14="http://schemas.microsoft.com/office/powerpoint/2010/main" val="2888918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25A0D43-EAA0-DB07-8D81-9BE87F64A6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377" y="562370"/>
            <a:ext cx="6629400" cy="580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2472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2914653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2533653" y="3876053"/>
            <a:ext cx="1795463" cy="672525"/>
          </a:xfrm>
          <a:prstGeom prst="leftArrow">
            <a:avLst>
              <a:gd name="adj1" fmla="val 50000"/>
              <a:gd name="adj2" fmla="val 40278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 flipV="1">
            <a:off x="1847852" y="4697319"/>
            <a:ext cx="976313" cy="672525"/>
          </a:xfrm>
          <a:prstGeom prst="lef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847852" y="6212812"/>
            <a:ext cx="976313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495550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3181350" y="4824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3238501" y="5078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2724150" y="5112186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104699" y="6027811"/>
            <a:ext cx="6908800" cy="35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 anchorCtr="1">
            <a:noAutofit/>
          </a:bodyPr>
          <a:lstStyle/>
          <a:p>
            <a:pPr defTabSz="81281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67" kern="0" dirty="0">
                <a:solidFill>
                  <a:srgbClr val="7F7F7F"/>
                </a:solidFill>
                <a:latin typeface="Arial" charset="0"/>
                <a:hlinkClick r:id="rId3"/>
              </a:rPr>
              <a:t>https://www.d.umn.edu/cla/faculty/troufs/anth3635/ceproject.html#title</a:t>
            </a:r>
            <a:endParaRPr lang="en-US" sz="1067" kern="0" dirty="0">
              <a:solidFill>
                <a:srgbClr val="7F7F7F"/>
              </a:solidFill>
              <a:latin typeface="Arial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6368" y="787408"/>
            <a:ext cx="7844165" cy="539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12810">
              <a:defRPr/>
            </a:pPr>
            <a:r>
              <a:rPr lang="en-US" sz="2489" b="1" dirty="0">
                <a:solidFill>
                  <a:srgbClr val="7F7F7F"/>
                </a:solidFill>
                <a:latin typeface="Arial" charset="0"/>
              </a:rPr>
              <a:t>In a nutshell, ANTH 3635 Anthropology of Europe  </a:t>
            </a:r>
          </a:p>
          <a:p>
            <a:pPr algn="ctr" defTabSz="812810">
              <a:defRPr/>
            </a:pPr>
            <a:r>
              <a:rPr lang="en-US" sz="2489" b="1" dirty="0">
                <a:solidFill>
                  <a:srgbClr val="7F7F7F"/>
                </a:solidFill>
                <a:latin typeface="Arial" charset="0"/>
              </a:rPr>
              <a:t>consists of three main segments: </a:t>
            </a:r>
          </a:p>
          <a:p>
            <a:pPr defTabSz="812810">
              <a:defRPr/>
            </a:pPr>
            <a:endParaRPr lang="en-US" sz="1778" b="1" dirty="0">
              <a:solidFill>
                <a:srgbClr val="7F7F7F"/>
              </a:solidFill>
              <a:latin typeface="Arial" charset="0"/>
            </a:endParaRPr>
          </a:p>
          <a:p>
            <a:pPr defTabSz="812810">
              <a:defRPr/>
            </a:pPr>
            <a:r>
              <a:rPr lang="en-US" sz="2133" b="1" dirty="0">
                <a:solidFill>
                  <a:srgbClr val="7F7F7F"/>
                </a:solidFill>
                <a:latin typeface="Arial" charset="0"/>
              </a:rPr>
              <a:t>  </a:t>
            </a:r>
            <a:r>
              <a:rPr lang="en-US" sz="2133" b="1" dirty="0">
                <a:solidFill>
                  <a:srgbClr val="FFFFFF"/>
                </a:solidFill>
                <a:latin typeface="Arial" charset="0"/>
              </a:rPr>
              <a:t>I Orientation and Background</a:t>
            </a:r>
          </a:p>
          <a:p>
            <a:pPr defTabSz="812810">
              <a:defRPr/>
            </a:pPr>
            <a:endParaRPr lang="en-US" sz="1600" b="1" dirty="0">
              <a:solidFill>
                <a:srgbClr val="FFFFFF"/>
              </a:solidFill>
              <a:latin typeface="Arial" charset="0"/>
            </a:endParaRPr>
          </a:p>
          <a:p>
            <a:pPr marL="612430" lvl="1" indent="-206025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FFFFFF"/>
                </a:solidFill>
                <a:latin typeface="Arial" charset="0"/>
              </a:rPr>
              <a:t>Introduction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FFFFFF"/>
                </a:solidFill>
                <a:latin typeface="Arial" charset="0"/>
              </a:rPr>
              <a:t>Basic Concepts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FFFFFF"/>
                </a:solidFill>
                <a:latin typeface="Arial" charset="0"/>
              </a:rPr>
              <a:t>History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FFFFFF"/>
                </a:solidFill>
                <a:latin typeface="Arial" charset="0"/>
              </a:rPr>
              <a:t>Theory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FFFFFF"/>
                </a:solidFill>
                <a:latin typeface="Arial" charset="0"/>
              </a:rPr>
              <a:t>Methods and Techniques   </a:t>
            </a:r>
          </a:p>
          <a:p>
            <a:pPr defTabSz="812810">
              <a:defRPr/>
            </a:pPr>
            <a:r>
              <a:rPr lang="en-US" sz="1778" b="1" dirty="0">
                <a:solidFill>
                  <a:srgbClr val="7F7F7F"/>
                </a:solidFill>
                <a:latin typeface="Arial" charset="0"/>
              </a:rPr>
              <a:t>        </a:t>
            </a:r>
          </a:p>
          <a:p>
            <a:pPr defTabSz="812810">
              <a:defRPr/>
            </a:pPr>
            <a:r>
              <a:rPr lang="en-US" sz="2133" b="1" dirty="0">
                <a:solidFill>
                  <a:srgbClr val="7F7F7F"/>
                </a:solidFill>
                <a:latin typeface="Arial" charset="0"/>
              </a:rPr>
              <a:t>  II  Explorations   </a:t>
            </a:r>
          </a:p>
          <a:p>
            <a:pPr defTabSz="812810">
              <a:defRPr/>
            </a:pPr>
            <a:r>
              <a:rPr lang="en-US" sz="1778" b="1" dirty="0">
                <a:solidFill>
                  <a:srgbClr val="7F7F7F"/>
                </a:solidFill>
                <a:latin typeface="Arial" charset="0"/>
              </a:rPr>
              <a:t>          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Comparative / Cross-Cultural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Holistic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Ethnographic Case Studies from the Real World: Real People . . . Real Places from Around the Globe   </a:t>
            </a:r>
          </a:p>
          <a:p>
            <a:pPr defTabSz="812810">
              <a:defRPr/>
            </a:pPr>
            <a:r>
              <a:rPr lang="en-US" sz="1778" b="1" dirty="0">
                <a:solidFill>
                  <a:srgbClr val="7F7F7F"/>
                </a:solidFill>
                <a:latin typeface="Arial" charset="0"/>
              </a:rPr>
              <a:t>      </a:t>
            </a:r>
          </a:p>
          <a:p>
            <a:pPr defTabSz="812810">
              <a:defRPr/>
            </a:pPr>
            <a:r>
              <a:rPr lang="en-US" sz="2133" b="1" dirty="0">
                <a:solidFill>
                  <a:srgbClr val="7F7F7F"/>
                </a:solidFill>
                <a:latin typeface="Arial" charset="0"/>
              </a:rPr>
              <a:t>  III  Student Presentations on Term Research Project </a:t>
            </a:r>
            <a:r>
              <a:rPr lang="en-US" sz="2133" dirty="0">
                <a:solidFill>
                  <a:srgbClr val="7F7F7F"/>
                </a:solidFill>
                <a:latin typeface="Arial" charset="0"/>
              </a:rPr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342694826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AutoShape 2"/>
          <p:cNvSpPr>
            <a:spLocks noChangeArrowheads="1"/>
          </p:cNvSpPr>
          <p:nvPr/>
        </p:nvSpPr>
        <p:spPr bwMode="auto">
          <a:xfrm>
            <a:off x="2914653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3" name="AutoShape 3"/>
          <p:cNvSpPr>
            <a:spLocks noChangeArrowheads="1"/>
          </p:cNvSpPr>
          <p:nvPr/>
        </p:nvSpPr>
        <p:spPr bwMode="auto">
          <a:xfrm>
            <a:off x="2533653" y="3876053"/>
            <a:ext cx="1795463" cy="672525"/>
          </a:xfrm>
          <a:prstGeom prst="leftArrow">
            <a:avLst>
              <a:gd name="adj1" fmla="val 50000"/>
              <a:gd name="adj2" fmla="val 40278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4" name="AutoShape 4"/>
          <p:cNvSpPr>
            <a:spLocks noChangeArrowheads="1"/>
          </p:cNvSpPr>
          <p:nvPr/>
        </p:nvSpPr>
        <p:spPr bwMode="auto">
          <a:xfrm flipV="1">
            <a:off x="1847852" y="4697319"/>
            <a:ext cx="976313" cy="672525"/>
          </a:xfrm>
          <a:prstGeom prst="leftArrow">
            <a:avLst>
              <a:gd name="adj1" fmla="val 50000"/>
              <a:gd name="adj2" fmla="val 25000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5" name="AutoShape 5"/>
          <p:cNvSpPr>
            <a:spLocks noChangeArrowheads="1"/>
          </p:cNvSpPr>
          <p:nvPr/>
        </p:nvSpPr>
        <p:spPr bwMode="auto">
          <a:xfrm>
            <a:off x="1847852" y="6212812"/>
            <a:ext cx="976313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6" name="AutoShape 6"/>
          <p:cNvSpPr>
            <a:spLocks noChangeArrowheads="1"/>
          </p:cNvSpPr>
          <p:nvPr/>
        </p:nvSpPr>
        <p:spPr bwMode="auto">
          <a:xfrm>
            <a:off x="2495550" y="44687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3181350" y="4824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>
            <a:off x="3238501" y="5078319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>
            <a:off x="2724150" y="5112186"/>
            <a:ext cx="245474" cy="672525"/>
          </a:xfrm>
          <a:prstGeom prst="leftArrow">
            <a:avLst>
              <a:gd name="adj1" fmla="val 50000"/>
              <a:gd name="adj2" fmla="val 50245"/>
            </a:avLst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defTabSz="812810">
              <a:defRPr/>
            </a:pPr>
            <a:endParaRPr lang="en-US" sz="1600">
              <a:solidFill>
                <a:srgbClr val="000000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56368" y="787408"/>
            <a:ext cx="7844165" cy="539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12810">
              <a:defRPr/>
            </a:pPr>
            <a:r>
              <a:rPr lang="en-US" sz="2489" b="1" dirty="0">
                <a:solidFill>
                  <a:srgbClr val="7F7F7F"/>
                </a:solidFill>
                <a:latin typeface="Arial" charset="0"/>
              </a:rPr>
              <a:t>In a nutshell, ANTH 3635 Anthropology of Europe  </a:t>
            </a:r>
          </a:p>
          <a:p>
            <a:pPr algn="ctr" defTabSz="812810">
              <a:defRPr/>
            </a:pPr>
            <a:r>
              <a:rPr lang="en-US" sz="2489" b="1" dirty="0">
                <a:solidFill>
                  <a:srgbClr val="7F7F7F"/>
                </a:solidFill>
                <a:latin typeface="Arial" charset="0"/>
              </a:rPr>
              <a:t>consists of three main segments: </a:t>
            </a:r>
          </a:p>
          <a:p>
            <a:pPr defTabSz="812810">
              <a:defRPr/>
            </a:pPr>
            <a:endParaRPr lang="en-US" sz="1778" b="1" dirty="0">
              <a:solidFill>
                <a:srgbClr val="7F7F7F"/>
              </a:solidFill>
              <a:latin typeface="Arial" charset="0"/>
            </a:endParaRPr>
          </a:p>
          <a:p>
            <a:pPr defTabSz="812810">
              <a:defRPr/>
            </a:pPr>
            <a:r>
              <a:rPr lang="en-US" sz="2133" b="1" dirty="0">
                <a:solidFill>
                  <a:srgbClr val="7F7F7F"/>
                </a:solidFill>
                <a:latin typeface="Arial" charset="0"/>
              </a:rPr>
              <a:t>  I Orientation and Background</a:t>
            </a:r>
          </a:p>
          <a:p>
            <a:pPr defTabSz="812810">
              <a:defRPr/>
            </a:pPr>
            <a:endParaRPr lang="en-US" sz="1600" b="1" dirty="0">
              <a:solidFill>
                <a:srgbClr val="7F7F7F"/>
              </a:solidFill>
              <a:latin typeface="Arial" charset="0"/>
            </a:endParaRPr>
          </a:p>
          <a:p>
            <a:pPr marL="612430" lvl="1" indent="-206025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Introduction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Basic Concepts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History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Theory</a:t>
            </a:r>
          </a:p>
          <a:p>
            <a:pPr marL="612430" lvl="1" indent="-206025" defTabSz="812810">
              <a:buFont typeface="Arial" panose="020B0604020202020204" pitchFamily="34" charset="0"/>
              <a:buChar char="•"/>
              <a:tabLst>
                <a:tab pos="206025" algn="l"/>
              </a:tabLst>
              <a:defRPr/>
            </a:pPr>
            <a:r>
              <a:rPr lang="en-US" sz="1600" b="1" dirty="0">
                <a:solidFill>
                  <a:srgbClr val="7F7F7F"/>
                </a:solidFill>
                <a:latin typeface="Arial" charset="0"/>
              </a:rPr>
              <a:t>Methods and Techniques   </a:t>
            </a:r>
          </a:p>
          <a:p>
            <a:pPr defTabSz="812810">
              <a:defRPr/>
            </a:pPr>
            <a:r>
              <a:rPr lang="en-US" sz="1778" b="1" dirty="0">
                <a:solidFill>
                  <a:srgbClr val="7F7F7F"/>
                </a:solidFill>
                <a:latin typeface="Arial" charset="0"/>
              </a:rPr>
              <a:t>        </a:t>
            </a:r>
          </a:p>
          <a:p>
            <a:pPr defTabSz="812810">
              <a:defRPr/>
            </a:pPr>
            <a:r>
              <a:rPr lang="en-US" sz="2133" b="1" dirty="0">
                <a:solidFill>
                  <a:srgbClr val="7F7F7F"/>
                </a:solidFill>
                <a:latin typeface="Arial" charset="0"/>
              </a:rPr>
              <a:t>  </a:t>
            </a:r>
            <a:r>
              <a:rPr lang="en-US" sz="2133" b="1" dirty="0">
                <a:solidFill>
                  <a:srgbClr val="FFFFFF"/>
                </a:solidFill>
                <a:latin typeface="Arial" charset="0"/>
              </a:rPr>
              <a:t>II  Explorations   </a:t>
            </a:r>
          </a:p>
          <a:p>
            <a:pPr defTabSz="812810">
              <a:defRPr/>
            </a:pPr>
            <a:r>
              <a:rPr lang="en-US" sz="1778" b="1" dirty="0">
                <a:solidFill>
                  <a:srgbClr val="FFFFFF"/>
                </a:solidFill>
                <a:latin typeface="Arial" charset="0"/>
              </a:rPr>
              <a:t>          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FFFFFF"/>
                </a:solidFill>
                <a:latin typeface="Arial" charset="0"/>
              </a:rPr>
              <a:t>Comparative / Cross-Cultural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FFFFFF"/>
                </a:solidFill>
                <a:latin typeface="Arial" charset="0"/>
              </a:rPr>
              <a:t>Holistic</a:t>
            </a:r>
          </a:p>
          <a:p>
            <a:pPr marL="606785" indent="-194736" defTabSz="812810"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FFFFFF"/>
                </a:solidFill>
                <a:latin typeface="Arial" charset="0"/>
              </a:rPr>
              <a:t>Ethnographic Case Studies from the Real World: Real People . . . Real Places from Around the Globe   </a:t>
            </a:r>
          </a:p>
          <a:p>
            <a:pPr defTabSz="812810">
              <a:defRPr/>
            </a:pPr>
            <a:r>
              <a:rPr lang="en-US" sz="1778" b="1" dirty="0">
                <a:solidFill>
                  <a:srgbClr val="7F7F7F"/>
                </a:solidFill>
                <a:latin typeface="Arial" charset="0"/>
              </a:rPr>
              <a:t>      </a:t>
            </a:r>
          </a:p>
          <a:p>
            <a:pPr defTabSz="812810">
              <a:defRPr/>
            </a:pPr>
            <a:r>
              <a:rPr lang="en-US" sz="2133" b="1" dirty="0">
                <a:solidFill>
                  <a:srgbClr val="7F7F7F"/>
                </a:solidFill>
                <a:latin typeface="Arial" charset="0"/>
              </a:rPr>
              <a:t>  III  Student Presentations on Term Research Project </a:t>
            </a:r>
            <a:r>
              <a:rPr lang="en-US" sz="2133" dirty="0">
                <a:solidFill>
                  <a:srgbClr val="7F7F7F"/>
                </a:solidFill>
                <a:latin typeface="Arial" charset="0"/>
              </a:rPr>
              <a:t>     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C27EB46B-05A9-D53E-3831-BF7DBAE262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699" y="6027811"/>
            <a:ext cx="6908800" cy="355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0" tIns="0" rIns="0" bIns="0" anchor="ctr" anchorCtr="1">
            <a:noAutofit/>
          </a:bodyPr>
          <a:lstStyle/>
          <a:p>
            <a:pPr defTabSz="81281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067" kern="0" dirty="0">
                <a:solidFill>
                  <a:srgbClr val="7F7F7F"/>
                </a:solidFill>
                <a:latin typeface="Arial" charset="0"/>
                <a:hlinkClick r:id="rId3"/>
              </a:rPr>
              <a:t>https://www.d.umn.edu/cla/faculty/troufs/anth3635/ceproject.html#title</a:t>
            </a:r>
            <a:endParaRPr lang="en-US" sz="1067" kern="0" dirty="0">
              <a:solidFill>
                <a:srgbClr val="7F7F7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8694363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7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Contemporary Portrait">
  <a:themeElements>
    <a:clrScheme name="1_Contemporary Portra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1_Contemporary Portrai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6600" b="0" i="1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6600" b="0" i="1" u="none" strike="noStrike" cap="none" normalizeH="0" baseline="0" smtClean="0">
            <a:ln>
              <a:noFill/>
            </a:ln>
            <a:solidFill>
              <a:srgbClr val="FF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Contemporary Portra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temporary Portra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temporary Portra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temporary Portra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temporary Portra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Contemporary Portra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Contemporary Portra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17627</TotalTime>
  <Words>519</Words>
  <Application>Microsoft Office PowerPoint</Application>
  <PresentationFormat>On-screen Show (4:3)</PresentationFormat>
  <Paragraphs>116</Paragraphs>
  <Slides>16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Arial Black</vt:lpstr>
      <vt:lpstr>Monotype Sorts</vt:lpstr>
      <vt:lpstr>Tahoma</vt:lpstr>
      <vt:lpstr>1_Default Design</vt:lpstr>
      <vt:lpstr>22_Default Design</vt:lpstr>
      <vt:lpstr>47_Default Design</vt:lpstr>
      <vt:lpstr>3_Default Design</vt:lpstr>
      <vt:lpstr>3_Contemporary Portrait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UMD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Distincitve Qualities of Anthropology Concept of Culture Comparative Method Wholistic Approach</dc:title>
  <dc:creator>CLA</dc:creator>
  <cp:lastModifiedBy>Tim Roufs</cp:lastModifiedBy>
  <cp:revision>1130</cp:revision>
  <cp:lastPrinted>2000-04-06T19:51:41Z</cp:lastPrinted>
  <dcterms:created xsi:type="dcterms:W3CDTF">2000-03-27T15:46:35Z</dcterms:created>
  <dcterms:modified xsi:type="dcterms:W3CDTF">2023-11-19T06:54:59Z</dcterms:modified>
</cp:coreProperties>
</file>