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922" r:id="rId4"/>
    <p:sldMasterId id="2147485683" r:id="rId5"/>
    <p:sldMasterId id="2147486175" r:id="rId6"/>
    <p:sldMasterId id="2147486247" r:id="rId7"/>
    <p:sldMasterId id="2147486259" r:id="rId8"/>
    <p:sldMasterId id="2147486271" r:id="rId9"/>
  </p:sldMasterIdLst>
  <p:notesMasterIdLst>
    <p:notesMasterId r:id="rId80"/>
  </p:notesMasterIdLst>
  <p:handoutMasterIdLst>
    <p:handoutMasterId r:id="rId81"/>
  </p:handoutMasterIdLst>
  <p:sldIdLst>
    <p:sldId id="1677" r:id="rId10"/>
    <p:sldId id="3320" r:id="rId11"/>
    <p:sldId id="3322" r:id="rId12"/>
    <p:sldId id="3645" r:id="rId13"/>
    <p:sldId id="3323" r:id="rId14"/>
    <p:sldId id="3324" r:id="rId15"/>
    <p:sldId id="3631" r:id="rId16"/>
    <p:sldId id="3581" r:id="rId17"/>
    <p:sldId id="3582" r:id="rId18"/>
    <p:sldId id="3583" r:id="rId19"/>
    <p:sldId id="3632" r:id="rId20"/>
    <p:sldId id="3623" r:id="rId21"/>
    <p:sldId id="3624" r:id="rId22"/>
    <p:sldId id="3584" r:id="rId23"/>
    <p:sldId id="3659" r:id="rId24"/>
    <p:sldId id="3654" r:id="rId25"/>
    <p:sldId id="3629" r:id="rId26"/>
    <p:sldId id="3619" r:id="rId27"/>
    <p:sldId id="3658" r:id="rId28"/>
    <p:sldId id="3666" r:id="rId29"/>
    <p:sldId id="3660" r:id="rId30"/>
    <p:sldId id="3636" r:id="rId31"/>
    <p:sldId id="4048" r:id="rId32"/>
    <p:sldId id="4031" r:id="rId33"/>
    <p:sldId id="4030" r:id="rId34"/>
    <p:sldId id="3652" r:id="rId35"/>
    <p:sldId id="4032" r:id="rId36"/>
    <p:sldId id="4033" r:id="rId37"/>
    <p:sldId id="3653" r:id="rId38"/>
    <p:sldId id="4040" r:id="rId39"/>
    <p:sldId id="4034" r:id="rId40"/>
    <p:sldId id="3655" r:id="rId41"/>
    <p:sldId id="4041" r:id="rId42"/>
    <p:sldId id="4042" r:id="rId43"/>
    <p:sldId id="3656" r:id="rId44"/>
    <p:sldId id="4043" r:id="rId45"/>
    <p:sldId id="4045" r:id="rId46"/>
    <p:sldId id="3657" r:id="rId47"/>
    <p:sldId id="4044" r:id="rId48"/>
    <p:sldId id="4046" r:id="rId49"/>
    <p:sldId id="3640" r:id="rId50"/>
    <p:sldId id="3639" r:id="rId51"/>
    <p:sldId id="3641" r:id="rId52"/>
    <p:sldId id="3661" r:id="rId53"/>
    <p:sldId id="3662" r:id="rId54"/>
    <p:sldId id="3642" r:id="rId55"/>
    <p:sldId id="3643" r:id="rId56"/>
    <p:sldId id="3644" r:id="rId57"/>
    <p:sldId id="3620" r:id="rId58"/>
    <p:sldId id="3621" r:id="rId59"/>
    <p:sldId id="3663" r:id="rId60"/>
    <p:sldId id="3628" r:id="rId61"/>
    <p:sldId id="3627" r:id="rId62"/>
    <p:sldId id="3625" r:id="rId63"/>
    <p:sldId id="3626" r:id="rId64"/>
    <p:sldId id="3602" r:id="rId65"/>
    <p:sldId id="3646" r:id="rId66"/>
    <p:sldId id="3647" r:id="rId67"/>
    <p:sldId id="3648" r:id="rId68"/>
    <p:sldId id="3604" r:id="rId69"/>
    <p:sldId id="3605" r:id="rId70"/>
    <p:sldId id="4047" r:id="rId71"/>
    <p:sldId id="3606" r:id="rId72"/>
    <p:sldId id="3607" r:id="rId73"/>
    <p:sldId id="3608" r:id="rId74"/>
    <p:sldId id="1006" r:id="rId75"/>
    <p:sldId id="496" r:id="rId76"/>
    <p:sldId id="3613" r:id="rId77"/>
    <p:sldId id="3633" r:id="rId78"/>
    <p:sldId id="3580" r:id="rId7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B14"/>
    <a:srgbClr val="BFB3BD"/>
    <a:srgbClr val="CEBB9B"/>
    <a:srgbClr val="BEB1BB"/>
    <a:srgbClr val="787884"/>
    <a:srgbClr val="000000"/>
    <a:srgbClr val="C49A6A"/>
    <a:srgbClr val="C3A873"/>
    <a:srgbClr val="BB9D67"/>
    <a:srgbClr val="BFA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515" autoAdjust="0"/>
    <p:restoredTop sz="94660"/>
  </p:normalViewPr>
  <p:slideViewPr>
    <p:cSldViewPr snapToGrid="0">
      <p:cViewPr>
        <p:scale>
          <a:sx n="50" d="100"/>
          <a:sy n="50" d="100"/>
        </p:scale>
        <p:origin x="1480" y="496"/>
      </p:cViewPr>
      <p:guideLst>
        <p:guide orient="horz" pos="21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888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theme" Target="theme/theme1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61" Type="http://schemas.openxmlformats.org/officeDocument/2006/relationships/slide" Target="slides/slide52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50EF4C-430F-447F-9CD5-15907E3C10F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41BC7-0A44-4E4C-BE56-44A6960AB15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DC8D8-1968-4719-A9EC-115AB565DC7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7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3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72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2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856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43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067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70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567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6119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54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588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2882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510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23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129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532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67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0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4" y="1885950"/>
            <a:ext cx="4021667" cy="417195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294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17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791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04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045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225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11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281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412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674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54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86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0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170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71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146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872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027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1" y="274659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8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315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F3F-9549-4D82-98FC-D6B5B541A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0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2283702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833A-7BAA-4E65-AFC6-67AEF11DE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266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94A2-5C3D-4CD8-B0FF-2AC6C9184C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514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F0A4-E435-4792-A9E2-35F326441C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720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EDE7C-F9D4-4719-AAC4-9CA4EA87B6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55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FA0E-E903-4224-A1E5-33C761F5E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192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8E86-F3B5-4A08-B704-F259D6856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309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FFB7-C636-4C5A-A5C8-E91ACC4E70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909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7130-E6C5-4925-87AB-79A94A770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97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1123" y="1600200"/>
            <a:ext cx="2868478" cy="4525963"/>
          </a:xfrm>
        </p:spPr>
        <p:txBody>
          <a:bodyPr vert="eaVert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C21E6-C9F1-4889-8D99-819FDC3D81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251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EB34-0A52-4C7A-84F6-5FD7D0F03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4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27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  <p:sldLayoutId id="2147485691" r:id="rId8"/>
    <p:sldLayoutId id="2147485692" r:id="rId9"/>
    <p:sldLayoutId id="2147485693" r:id="rId10"/>
    <p:sldLayoutId id="21474856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8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6" r:id="rId1"/>
    <p:sldLayoutId id="2147486177" r:id="rId2"/>
    <p:sldLayoutId id="2147486178" r:id="rId3"/>
    <p:sldLayoutId id="2147486179" r:id="rId4"/>
    <p:sldLayoutId id="2147486180" r:id="rId5"/>
    <p:sldLayoutId id="2147486181" r:id="rId6"/>
    <p:sldLayoutId id="2147486182" r:id="rId7"/>
    <p:sldLayoutId id="2147486183" r:id="rId8"/>
    <p:sldLayoutId id="2147486184" r:id="rId9"/>
    <p:sldLayoutId id="2147486185" r:id="rId10"/>
    <p:sldLayoutId id="214748618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244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71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8" r:id="rId1"/>
    <p:sldLayoutId id="2147486249" r:id="rId2"/>
    <p:sldLayoutId id="2147486250" r:id="rId3"/>
    <p:sldLayoutId id="2147486251" r:id="rId4"/>
    <p:sldLayoutId id="2147486252" r:id="rId5"/>
    <p:sldLayoutId id="2147486253" r:id="rId6"/>
    <p:sldLayoutId id="2147486254" r:id="rId7"/>
    <p:sldLayoutId id="2147486255" r:id="rId8"/>
    <p:sldLayoutId id="2147486256" r:id="rId9"/>
    <p:sldLayoutId id="2147486257" r:id="rId10"/>
    <p:sldLayoutId id="214748625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5pPr>
      <a:lvl6pPr marL="40640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6pPr>
      <a:lvl7pPr marL="81281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7pPr>
      <a:lvl8pPr marL="1219215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8pPr>
      <a:lvl9pPr marL="1625620" algn="l" rtl="0" fontAlgn="base">
        <a:spcBef>
          <a:spcPct val="0"/>
        </a:spcBef>
        <a:spcAft>
          <a:spcPct val="0"/>
        </a:spcAft>
        <a:defRPr kumimoji="1" sz="3556">
          <a:solidFill>
            <a:schemeClr val="tx2"/>
          </a:solidFill>
          <a:latin typeface="Arial Black" pitchFamily="34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9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0" r:id="rId1"/>
    <p:sldLayoutId id="2147486261" r:id="rId2"/>
    <p:sldLayoutId id="2147486262" r:id="rId3"/>
    <p:sldLayoutId id="2147486263" r:id="rId4"/>
    <p:sldLayoutId id="2147486264" r:id="rId5"/>
    <p:sldLayoutId id="2147486265" r:id="rId6"/>
    <p:sldLayoutId id="2147486266" r:id="rId7"/>
    <p:sldLayoutId id="2147486267" r:id="rId8"/>
    <p:sldLayoutId id="2147486268" r:id="rId9"/>
    <p:sldLayoutId id="2147486269" r:id="rId10"/>
    <p:sldLayoutId id="2147486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fld id="{DE66C4BD-4008-4B64-96F5-B40D9260E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2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iles.co.uk/manuscripts-pens-and-composers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Relationship Id="rId5" Type="http://schemas.openxmlformats.org/officeDocument/2006/relationships/hyperlink" Target="https://en.wikipedia.org/wiki/Deutsches_Symphonie-Orchester_Berlin" TargetMode="Externa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dgallagher.com/journal/images/aida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ildernessadventuressweden.com/en/accommodations/cabin-bedro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history.org/article/831/shiva-nataraja---lord-of-the-dance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6180" y="4325779"/>
            <a:ext cx="8265404" cy="1569660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396821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>
                <a:solidFill>
                  <a:schemeClr val="accent1"/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>
                <a:solidFill>
                  <a:schemeClr val="accent1"/>
                </a:solidFill>
              </a:rPr>
              <a:t>One form of comparative method was pioneered by Fred Eggan</a:t>
            </a:r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>
                <a:solidFill>
                  <a:schemeClr val="accent1"/>
                </a:solidFill>
              </a:rPr>
              <a:t>				(University of Chicago)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773218" y="3943454"/>
            <a:ext cx="7574372" cy="23391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673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309415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/>
              <a:t>things </a:t>
            </a:r>
            <a:br>
              <a:rPr lang="en-US" b="1" dirty="0"/>
            </a:br>
            <a:r>
              <a:rPr lang="en-US" b="1" dirty="0">
                <a:solidFill>
                  <a:srgbClr val="FFFFFF"/>
                </a:solidFill>
              </a:rPr>
              <a:t>for e.g. . . .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393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96319"/>
            <a:ext cx="829947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e.g., we compare the basic ways people look at the world itself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7484528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7013"/>
            <a:ext cx="8534400" cy="5650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032000"/>
            <a:ext cx="7917358" cy="44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076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741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e.g.,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textbook compares a number of cultures/countries in terms of their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 metaphors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1267905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2955019"/>
            <a:ext cx="8299474" cy="31700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textbook compares “bullfighting”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Spain and Portugal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terms of their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 metaphors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9037432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1371600" y="5123934"/>
            <a:ext cx="6870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Chapter 34: The Spanish Bullfight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35: The Portuguese Bullfight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A64E8-1737-EDE8-B5EE-81A23B3DA02D}"/>
              </a:ext>
            </a:extLst>
          </p:cNvPr>
          <p:cNvSpPr txBox="1"/>
          <p:nvPr/>
        </p:nvSpPr>
        <p:spPr>
          <a:xfrm>
            <a:off x="596900" y="3766235"/>
            <a:ext cx="7975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PART XII: SAME METAPHOR, DIFFERENT MEANINGS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33A44-E0FE-224A-87FE-90D65DB2D996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62036"/>
                </a:solidFill>
              </a:rPr>
              <a:t>Cultural</a:t>
            </a:r>
          </a:p>
          <a:p>
            <a:pPr algn="ctr"/>
            <a:r>
              <a:rPr lang="en-US" sz="2800" b="1" dirty="0">
                <a:solidFill>
                  <a:srgbClr val="F62036"/>
                </a:solidFill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36148459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2226" name="Picture 2" descr="A bullfight in Sevilla, Spa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0" y="20082"/>
            <a:ext cx="8519886" cy="68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6305" y="503488"/>
            <a:ext cx="630172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Spain and Portugal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2585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23319"/>
            <a:ext cx="829947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class and in the textbook,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regions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of the Caribbean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4470893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342900" y="5441434"/>
            <a:ext cx="853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Chapter 38. Cultural Metaphors for the Caribbean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A64E8-1737-EDE8-B5EE-81A23B3DA02D}"/>
              </a:ext>
            </a:extLst>
          </p:cNvPr>
          <p:cNvSpPr txBox="1"/>
          <p:nvPr/>
        </p:nvSpPr>
        <p:spPr>
          <a:xfrm>
            <a:off x="596900" y="3766235"/>
            <a:ext cx="79756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PART XIV. OVERLAPPING CULTURAL METAPHORS FOR GEOGRAPHICALLY RELATED NATIONS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91938-956E-DDC9-95E7-64C134B761FE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62036"/>
                </a:solidFill>
              </a:rPr>
              <a:t>Cultural</a:t>
            </a:r>
          </a:p>
          <a:p>
            <a:pPr algn="ctr"/>
            <a:r>
              <a:rPr lang="en-US" sz="2800" b="1" dirty="0">
                <a:solidFill>
                  <a:srgbClr val="F62036"/>
                </a:solidFill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6966914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4986931" y="49107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207541" y="2675519"/>
            <a:ext cx="184731" cy="6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3911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733" y="2480733"/>
            <a:ext cx="8128000" cy="270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indicates that the materials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REMinder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1281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are thus being repeated . . 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C6527F-1964-4A22-D591-6E8D7E89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755" y="2353822"/>
            <a:ext cx="1746820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A5425-8647-15E7-F5D2-50032CB5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3883501"/>
            <a:ext cx="2555076" cy="639534"/>
          </a:xfrm>
          <a:prstGeom prst="rect">
            <a:avLst/>
          </a:prstGeom>
          <a:solidFill>
            <a:srgbClr val="FFFF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REM</a:t>
            </a:r>
            <a:r>
              <a:rPr kumimoji="0" lang="en-US" sz="3556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inder</a:t>
            </a:r>
            <a:endParaRPr kumimoji="0" lang="en-US" sz="3556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0368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A group of people scuba diving&#10;&#10;Description automatically generated with medium confidence">
            <a:extLst>
              <a:ext uri="{FF2B5EF4-FFF2-40B4-BE49-F238E27FC236}">
                <a16:creationId xmlns:a16="http://schemas.microsoft.com/office/drawing/2014/main" id="{6B5AC961-D937-4570-9276-D4732A457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091391"/>
            <a:ext cx="9144000" cy="4852294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395BB81-3B8C-4E9F-B476-DBFB1B9B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60" y="5426663"/>
            <a:ext cx="869833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we visit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BBC Caribbean with Simon Reeve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6990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18935" y="3488419"/>
            <a:ext cx="7343775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And throughout the semester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the textbook compares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506033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07D16A-831E-710E-7095-C97DECF3FC80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62036"/>
                </a:solidFill>
              </a:rPr>
              <a:t>Cultural</a:t>
            </a:r>
          </a:p>
          <a:p>
            <a:pPr algn="ctr"/>
            <a:r>
              <a:rPr lang="en-US" sz="2800" b="1" dirty="0">
                <a:solidFill>
                  <a:srgbClr val="F62036"/>
                </a:solidFill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39767090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1384300" y="5123934"/>
            <a:ext cx="6400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Chapter 10: The German Symphony</a:t>
            </a:r>
          </a:p>
          <a:p>
            <a:endParaRPr lang="en-US" sz="1400" b="1" dirty="0"/>
          </a:p>
          <a:p>
            <a:r>
              <a:rPr lang="en-US" sz="2800" b="1" dirty="0"/>
              <a:t>Chapter 19: The Italian Opera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07D16A-831E-710E-7095-C97DECF3FC80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62036"/>
                </a:solidFill>
              </a:rPr>
              <a:t>Cultural</a:t>
            </a:r>
          </a:p>
          <a:p>
            <a:pPr algn="ctr"/>
            <a:r>
              <a:rPr lang="en-US" sz="2800" b="1" dirty="0">
                <a:solidFill>
                  <a:srgbClr val="F62036"/>
                </a:solidFill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33260563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files.co.uk/illustrations/brahms-symphony-4-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3" y="76200"/>
            <a:ext cx="8686800" cy="66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26199" y="6400308"/>
            <a:ext cx="34852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http://www.mfiles.co.uk/manuscripts-pens-and-composers.htm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196" name="Picture 4" descr="http://s2.germany.travel/media/content/staedte___kultur_1/musik___shows/orchester/deutschessymphonie_orchesterberlin/Foto_DSO_Berli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693531"/>
            <a:ext cx="8077199" cy="55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3028" y="1799772"/>
            <a:ext cx="6028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Compare that with the starkness of the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5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5"/>
              </a:rPr>
              <a:t>German Symphony Orchestra Berlin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016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622"/>
            <a:ext cx="9144000" cy="610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56230" y="6552734"/>
            <a:ext cx="30251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http://www.nedgallagher.com/journal/images/aida.jpg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5307941-4169-A842-D037-369DDFBA5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5998163"/>
            <a:ext cx="86983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Italian Opera: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Aida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1384300" y="5123934"/>
            <a:ext cx="64007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Chapter 7: The Swedish </a:t>
            </a:r>
            <a:r>
              <a:rPr lang="en-US" sz="2800" b="1" dirty="0" err="1"/>
              <a:t>Stuga</a:t>
            </a:r>
            <a:endParaRPr lang="en-US" sz="2800" b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8: The Finnish Sauna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17D9F-7B6E-CDC9-0898-BFFDED35D183}"/>
              </a:ext>
            </a:extLst>
          </p:cNvPr>
          <p:cNvSpPr txBox="1"/>
          <p:nvPr/>
        </p:nvSpPr>
        <p:spPr>
          <a:xfrm>
            <a:off x="596900" y="3766235"/>
            <a:ext cx="7975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PART III: SCANDINAVIAN EGALITARIAN CULTURES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D71B2-D915-BD52-EEF9-EB062C089C74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62036"/>
                </a:solidFill>
              </a:rPr>
              <a:t>Cultural</a:t>
            </a:r>
          </a:p>
          <a:p>
            <a:pPr algn="ctr"/>
            <a:r>
              <a:rPr lang="en-US" sz="2800" b="1" dirty="0">
                <a:solidFill>
                  <a:srgbClr val="F62036"/>
                </a:solidFill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35633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FFD3D-E14E-6FFA-2565-E0117F7D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409"/>
            <a:ext cx="9144000" cy="5142716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64FFE2C3-2AA2-C1D5-9283-620E06215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Swedish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Stuga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https://wildernessadventuressweden.com/en/accommodations/cabin-bedroom/</a:t>
            </a: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3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66150-2639-090B-B99C-79B4664DA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266"/>
            <a:ext cx="9152787" cy="6552734"/>
          </a:xfrm>
          <a:prstGeom prst="rect">
            <a:avLst/>
          </a:prstGeom>
          <a:solidFill>
            <a:srgbClr val="454545"/>
          </a:solidFill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8EF24A83-CF2A-2433-027E-8F2B8D242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" y="6075106"/>
            <a:ext cx="869833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Finnish Sauna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Minnesota Historical Society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429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1371600" y="5123934"/>
            <a:ext cx="64007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Chapter 31: The Russian Ballet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Chapter 32: Estonian Singing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E18C7-7E59-05BF-5582-32BCA73CB726}"/>
              </a:ext>
            </a:extLst>
          </p:cNvPr>
          <p:cNvSpPr txBox="1"/>
          <p:nvPr/>
        </p:nvSpPr>
        <p:spPr>
          <a:xfrm>
            <a:off x="584200" y="3397935"/>
            <a:ext cx="7975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PART XI: THE STRUGGLE FOR CULTURAL IDENTITY AND THE SPLINTERING OF NATIONS: THE CASE OF THE RUSSIAN EMPIRE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D7EFD-AC7E-C047-EC06-D994668CB4AA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62036"/>
                </a:solidFill>
              </a:rPr>
              <a:t>Cultural</a:t>
            </a:r>
          </a:p>
          <a:p>
            <a:pPr algn="ctr"/>
            <a:r>
              <a:rPr lang="en-US" sz="2800" b="1" dirty="0">
                <a:solidFill>
                  <a:srgbClr val="F62036"/>
                </a:solidFill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16160146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2489199" y="4491905"/>
            <a:ext cx="4169664" cy="1046440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182880" rIns="182880" bIns="1828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3635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944859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279D6-9714-3FBD-0B59-1AD3405A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368"/>
            <a:ext cx="9144000" cy="5071264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3CD59EC6-F1B5-9978-CDEF-AB78D5C97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Russian Ballet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6DD87-1E20-11B5-D2A8-EB1D5EB1A1D9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088568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B236DDA-3AF8-42A0-6032-745C26DEC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Estonian Singing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02FC5-7B31-57B9-D80F-007852264C5E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Wikipedia</a:t>
            </a:r>
          </a:p>
        </p:txBody>
      </p:sp>
      <p:pic>
        <p:nvPicPr>
          <p:cNvPr id="10" name="Picture 9" descr="A picture containing posing, dressed&#10;&#10;Description automatically generated">
            <a:extLst>
              <a:ext uri="{FF2B5EF4-FFF2-40B4-BE49-F238E27FC236}">
                <a16:creationId xmlns:a16="http://schemas.microsoft.com/office/drawing/2014/main" id="{CF25C051-FF48-D007-54A1-31670EFA0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1"/>
            <a:ext cx="9163842" cy="51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53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1371600" y="5123934"/>
            <a:ext cx="68707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Chapter 11: Irish Conversations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Chapter 22: The Turkish Coffeehouse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D748B8-2FDC-F52E-B9F7-B52B25DCB938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62036"/>
                </a:solidFill>
              </a:rPr>
              <a:t>Cultural</a:t>
            </a:r>
          </a:p>
          <a:p>
            <a:pPr algn="ctr"/>
            <a:r>
              <a:rPr lang="en-US" sz="2800" b="1" dirty="0">
                <a:solidFill>
                  <a:srgbClr val="F62036"/>
                </a:solidFill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347626741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75CD3-6698-8DC1-0685-9227751CCF36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Wikipedia</a:t>
            </a:r>
          </a:p>
        </p:txBody>
      </p:sp>
      <p:pic>
        <p:nvPicPr>
          <p:cNvPr id="4" name="Picture 3" descr="A picture containing person, outdoor, person, standing&#10;&#10;Description automatically generated">
            <a:extLst>
              <a:ext uri="{FF2B5EF4-FFF2-40B4-BE49-F238E27FC236}">
                <a16:creationId xmlns:a16="http://schemas.microsoft.com/office/drawing/2014/main" id="{EF28BECE-71AC-4526-1F97-FAE97166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"/>
            <a:ext cx="9144000" cy="621792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EA01138-258E-B915-8D75-1F514D37C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Irish Conversations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349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407C-CA30-D10C-66EE-ED6E42B39A47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Wikipedia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4BC2-1CBB-07AF-47C1-A89BA9DA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67389"/>
            <a:ext cx="4572000" cy="6120245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7110873F-03FA-7132-6822-9BC5D8F5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Turkish Coffeehouse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47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749300" y="5123934"/>
            <a:ext cx="78105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Chapter 9: The Danish Christmas Luncheon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Chapter 14: French Wine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3561D-3395-871A-9F6C-E8DE7A7FA918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62036"/>
                </a:solidFill>
              </a:rPr>
              <a:t>Cultural</a:t>
            </a:r>
          </a:p>
          <a:p>
            <a:pPr algn="ctr"/>
            <a:r>
              <a:rPr lang="en-US" sz="2800" b="1" dirty="0">
                <a:solidFill>
                  <a:srgbClr val="F62036"/>
                </a:solidFill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24710729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0E524-7670-C2BF-4DF2-B619510AC6E3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Wikipedia</a:t>
            </a:r>
          </a:p>
        </p:txBody>
      </p:sp>
      <p:pic>
        <p:nvPicPr>
          <p:cNvPr id="4" name="Picture 3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58CB9219-CF54-91F6-5EDF-87CDD8937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69"/>
            <a:ext cx="9144000" cy="5934973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E109BD1-4859-1ADE-006E-88FF10AD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Danish Christmas Luncheon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52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8CF378-675C-B2B5-B309-A1DA3611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38A5C284-17D3-CB3A-3F03-85E2D62C7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French Wine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4119D-A58F-2DF1-018E-46A34163707A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4163112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56508E0D-855B-1039-9534-77C8417FA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1" y="392189"/>
            <a:ext cx="3206814" cy="457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32ACA-C1E0-9993-3C7C-F5849275DD75}"/>
              </a:ext>
            </a:extLst>
          </p:cNvPr>
          <p:cNvSpPr txBox="1"/>
          <p:nvPr/>
        </p:nvSpPr>
        <p:spPr>
          <a:xfrm>
            <a:off x="952500" y="4336534"/>
            <a:ext cx="7188199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Chapter 24: The Chinese Family Altar: The Expatriate Chinese Outside of China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Chapter 25: The Singapore Hawker Centers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17D9F-7B6E-CDC9-0898-BFFDED35D183}"/>
              </a:ext>
            </a:extLst>
          </p:cNvPr>
          <p:cNvSpPr txBox="1"/>
          <p:nvPr/>
        </p:nvSpPr>
        <p:spPr>
          <a:xfrm>
            <a:off x="596900" y="2635935"/>
            <a:ext cx="7975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PART VIII: THE BASE CULTURE AND ITS DIFFUSION ACROSS BORDERS (CLUSTERS OF NATIONS): THE EXAMPLE OF CHINA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0160D-7E5F-1A2F-4082-70D6C0871C41}"/>
              </a:ext>
            </a:extLst>
          </p:cNvPr>
          <p:cNvSpPr txBox="1"/>
          <p:nvPr/>
        </p:nvSpPr>
        <p:spPr>
          <a:xfrm>
            <a:off x="552516" y="1000780"/>
            <a:ext cx="2165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62036"/>
                </a:solidFill>
              </a:rPr>
              <a:t>Cultural</a:t>
            </a:r>
          </a:p>
          <a:p>
            <a:pPr algn="ctr"/>
            <a:r>
              <a:rPr lang="en-US" sz="2800" b="1" dirty="0">
                <a:solidFill>
                  <a:srgbClr val="F62036"/>
                </a:solidFill>
              </a:rPr>
              <a:t>Metaphors</a:t>
            </a:r>
          </a:p>
        </p:txBody>
      </p:sp>
    </p:spTree>
    <p:extLst>
      <p:ext uri="{BB962C8B-B14F-4D97-AF65-F5344CB8AC3E}">
        <p14:creationId xmlns:p14="http://schemas.microsoft.com/office/powerpoint/2010/main" val="250814831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616E7C-7EBD-43BD-28A3-BFC20127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64365" cy="685800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161895EC-0E32-B132-D256-114F5FC17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</a:rPr>
              <a:t>The Chinese Family Altar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88DE9-5B61-2BC9-A999-34813BD59325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Wikimedia </a:t>
            </a:r>
            <a:r>
              <a:rPr lang="en-US" sz="1400" dirty="0" err="1">
                <a:solidFill>
                  <a:schemeClr val="bg1"/>
                </a:solidFill>
              </a:rPr>
              <a:t>Commond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9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6925" y="3052608"/>
            <a:ext cx="78486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Anthropology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3635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3453684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11977-08FB-9CDC-C158-FAA43EB418E7}"/>
              </a:ext>
            </a:extLst>
          </p:cNvPr>
          <p:cNvSpPr txBox="1"/>
          <p:nvPr/>
        </p:nvSpPr>
        <p:spPr>
          <a:xfrm>
            <a:off x="2286000" y="64828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Wikipedia</a:t>
            </a:r>
          </a:p>
        </p:txBody>
      </p:sp>
      <p:pic>
        <p:nvPicPr>
          <p:cNvPr id="4" name="Picture 3" descr="A picture containing person, person, food, meal&#10;&#10;Description automatically generated">
            <a:extLst>
              <a:ext uri="{FF2B5EF4-FFF2-40B4-BE49-F238E27FC236}">
                <a16:creationId xmlns:a16="http://schemas.microsoft.com/office/drawing/2014/main" id="{D0287929-9EB6-2D4E-E000-568214DF7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"/>
            <a:ext cx="9144000" cy="617651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E22C5F14-2BF8-5612-A25F-29FDC2FB0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30" y="6125163"/>
            <a:ext cx="8698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</a:rPr>
              <a:t>The Singapore Hawker Centers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84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2713719"/>
            <a:ext cx="8299474" cy="36009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also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GREAT GATHERINGS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 .</a:t>
            </a:r>
          </a:p>
          <a:p>
            <a:pPr marL="739775" marR="0" lvl="0" indent="-739775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Sienna, Italy rival districts battle for supremacy in a 700 year-old horse race. 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63571924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16ADC6C-A925-E2A5-BEF8-465C6DFB6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60" y="576956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Great Gatherings: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Palio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di Siena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8D70A-DA4D-5AB7-2B4F-CE10D5888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110"/>
            <a:ext cx="9144000" cy="5486400"/>
          </a:xfrm>
          <a:prstGeom prst="rect">
            <a:avLst/>
          </a:prstGeom>
        </p:spPr>
      </p:pic>
      <p:pic>
        <p:nvPicPr>
          <p:cNvPr id="10" name="Picture 9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B1BCFEC-88EE-A6F5-5261-BF60C5767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" y="416706"/>
            <a:ext cx="1425575" cy="3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4610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2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2FB0B-CB0D-CF69-E44B-D6E27308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" y="38100"/>
            <a:ext cx="9144000" cy="68580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9B5D57B-DB65-4940-6450-7F3EE360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30" y="5713803"/>
            <a:ext cx="86983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Great Gatherings: Burning Man, U.S.A.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57F9898-4763-3DE5-34D7-8266BFE50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845" y="5421702"/>
            <a:ext cx="30145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39381852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18249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also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Villages and Village life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20424722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45836" y="796019"/>
            <a:ext cx="8299474" cy="53564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Villages and Village life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 .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Kypseli, Greece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Argaki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Cyprus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Rural France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Aran Islands, Ireland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Faroe Islands (Denmark)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Gyönk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Hungary</a:t>
            </a:r>
          </a:p>
        </p:txBody>
      </p:sp>
    </p:spTree>
    <p:extLst>
      <p:ext uri="{BB962C8B-B14F-4D97-AF65-F5344CB8AC3E}">
        <p14:creationId xmlns:p14="http://schemas.microsoft.com/office/powerpoint/2010/main" val="44948169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70919"/>
            <a:ext cx="8299474" cy="18249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Religious Dances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7440638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36B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urniture, several&#10;&#10;Description automatically generated">
            <a:extLst>
              <a:ext uri="{FF2B5EF4-FFF2-40B4-BE49-F238E27FC236}">
                <a16:creationId xmlns:a16="http://schemas.microsoft.com/office/drawing/2014/main" id="{728DD0DE-1027-D228-1F63-8299AE793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-1"/>
            <a:ext cx="5716588" cy="6866205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BD4A4421-45CD-4692-FB2F-CB646939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30" y="5917003"/>
            <a:ext cx="869833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Turkey: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Sema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C</a:t>
            </a:r>
            <a:r>
              <a:rPr kumimoji="0" lang="en-US" sz="3600" b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eremony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 Named Her Angel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4524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3A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zard, reptile&#10;&#10;Description automatically generated">
            <a:extLst>
              <a:ext uri="{FF2B5EF4-FFF2-40B4-BE49-F238E27FC236}">
                <a16:creationId xmlns:a16="http://schemas.microsoft.com/office/drawing/2014/main" id="{9274F947-6307-2193-E00E-D6B363493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1042121"/>
            <a:ext cx="9144000" cy="4777740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C045EFD1-781A-84C8-2599-28632FC2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9301"/>
            <a:ext cx="9144000" cy="1015663"/>
          </a:xfrm>
          <a:prstGeom prst="rect">
            <a:avLst/>
          </a:prstGeom>
          <a:solidFill>
            <a:srgbClr val="C49A6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India: The Dance of Shiva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https://www.worldhistory.org/article/831/shiva-nataraja---lord-of-the-dance/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44323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3487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“Romantic Love”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marriage practices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several cultures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2866672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2010-2024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6E6FE0-19D2-3338-F756-07739E56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3" y="3224658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597583-489D-22CD-B096-43A75302B922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3635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35853162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7" y="486665"/>
            <a:ext cx="4498340" cy="635635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775746" y="1086214"/>
            <a:ext cx="405043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to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Niger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(West Africa)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Nepal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France / England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Canada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09430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335" y="3653519"/>
            <a:ext cx="8299474" cy="23083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We’ll have a look at</a:t>
            </a:r>
          </a:p>
          <a:p>
            <a:pPr marL="739775" marR="0" lvl="0" indent="-739775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few Commonwealth Nations </a:t>
            </a:r>
          </a:p>
          <a:p>
            <a:pPr marL="739775" marR="0" lvl="0" indent="-739775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fka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the British Commonwealth)</a:t>
            </a:r>
          </a:p>
          <a:p>
            <a:pPr marL="739775" marR="0" lvl="0" indent="-739775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 the former British Empire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06227895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4059919"/>
            <a:ext cx="8299474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the significance of  </a:t>
            </a:r>
            <a:r>
              <a:rPr lang="en-US" sz="4000" b="1" dirty="0">
                <a:solidFill>
                  <a:srgbClr val="000000"/>
                </a:solidFill>
              </a:rPr>
              <a:t>burial practices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4011952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02" name="Picture 2" descr="Ganges: River to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1" y="14514"/>
            <a:ext cx="8801077" cy="68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06305" y="503488"/>
            <a:ext cx="63017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India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698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3136" y="3196319"/>
            <a:ext cx="8299474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 compare the significance of religious beliefs and  behaviors of Chinese in China and Malaysia . . .</a:t>
            </a: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37327099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207541" y="258715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57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54760" y="4770688"/>
            <a:ext cx="767963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we visit China and Malaysia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0261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562230"/>
            <a:ext cx="7315200" cy="2185214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/>
              <a:t>and items 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like “culture bound syndromes” </a:t>
            </a:r>
            <a:r>
              <a:rPr lang="en-US" b="1" dirty="0"/>
              <a:t>are compared with similar phenomena that are thought to be </a:t>
            </a:r>
            <a:r>
              <a:rPr lang="en-US" sz="4000" b="1" dirty="0">
                <a:solidFill>
                  <a:srgbClr val="FF0000"/>
                </a:solidFill>
              </a:rPr>
              <a:t>“universal” </a:t>
            </a:r>
            <a:r>
              <a:rPr lang="en-US" b="1" dirty="0"/>
              <a:t>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8050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8051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93173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20929" y="3196319"/>
            <a:ext cx="7684423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often, for e.g.,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folks compare things regionally in an attempt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understand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8808814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90" y="1935163"/>
            <a:ext cx="7343775" cy="142240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4400" b="1" dirty="0">
                <a:solidFill>
                  <a:schemeClr val="accent5">
                    <a:lumMod val="90000"/>
                  </a:schemeClr>
                </a:solidFill>
              </a:rPr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  <a:defRPr/>
            </a:pPr>
            <a:r>
              <a:rPr lang="en-US" sz="1600" b="1" dirty="0">
                <a:solidFill>
                  <a:schemeClr val="accent5">
                    <a:lumMod val="90000"/>
                  </a:schemeClr>
                </a:solidFill>
              </a:rPr>
              <a:t>Other methods .  .  .</a:t>
            </a:r>
            <a:endParaRPr lang="en-US" sz="20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900165" y="3943454"/>
            <a:ext cx="7215187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things regionally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85825" y="4838760"/>
            <a:ext cx="723900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an attempt to understand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4852" y="2262737"/>
            <a:ext cx="7772400" cy="393954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essentially refers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change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things came to be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way they are now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5564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96382"/>
            <a:ext cx="7772400" cy="2309415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sz="3600" b="1" dirty="0">
                <a:solidFill>
                  <a:srgbClr val="FF0000"/>
                </a:solidFill>
              </a:rPr>
              <a:t>compares</a:t>
            </a:r>
            <a:r>
              <a:rPr lang="en-US" sz="3600" b="1" dirty="0"/>
              <a:t> </a:t>
            </a:r>
            <a:r>
              <a:rPr lang="en-US" b="1" dirty="0"/>
              <a:t>things </a:t>
            </a:r>
            <a:br>
              <a:rPr lang="en-US" b="1" dirty="0"/>
            </a:br>
            <a:r>
              <a:rPr lang="en-US" b="1" dirty="0"/>
              <a:t>for e.g. . .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0882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056" y="3449281"/>
            <a:ext cx="7050545" cy="28237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David Montgomery compares what happens when great civilizations around the world ignore problems they are having with top soil . .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Spoiler: All failed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873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5751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958793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0000"/>
                </a:solidFill>
              </a:rPr>
              <a:t>compares</a:t>
            </a:r>
            <a:r>
              <a:rPr lang="en-US" b="1" dirty="0"/>
              <a:t> things, for e.g., </a:t>
            </a:r>
            <a:r>
              <a:rPr lang="en-US" sz="4000" b="1" dirty="0">
                <a:solidFill>
                  <a:srgbClr val="FF0000"/>
                </a:solidFill>
              </a:rPr>
              <a:t>process</a:t>
            </a:r>
            <a:r>
              <a:rPr lang="en-US" b="1" dirty="0"/>
              <a:t>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958793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the comparative method compares things, for e.g., </a:t>
            </a:r>
            <a:r>
              <a:rPr lang="en-US" sz="4000" b="1" dirty="0">
                <a:solidFill>
                  <a:srgbClr val="FF0000"/>
                </a:solidFill>
              </a:rPr>
              <a:t>process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5500" y="2755900"/>
            <a:ext cx="7772400" cy="2247900"/>
          </a:xfrm>
        </p:spPr>
        <p:txBody>
          <a:bodyPr>
            <a:noAutofit/>
          </a:bodyPr>
          <a:lstStyle/>
          <a:p>
            <a:pPr marL="285750" indent="-285750" eaLnBrk="1" hangingPunct="1">
              <a:lnSpc>
                <a:spcPct val="15000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3600" b="1" dirty="0"/>
              <a:t>In this context Europe was/is primarily a “wheat’ area . . .</a:t>
            </a:r>
            <a:r>
              <a:rPr lang="en-US" sz="2800" b="1" dirty="0" err="1">
                <a:solidFill>
                  <a:schemeClr val="bg1"/>
                </a:solidFill>
              </a:rPr>
              <a:t>aize</a:t>
            </a:r>
            <a:r>
              <a:rPr lang="en-US" sz="2800" b="1" dirty="0">
                <a:solidFill>
                  <a:schemeClr val="bg1"/>
                </a:solidFill>
              </a:rPr>
              <a:t>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millet 	– 	Africa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2086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/>
              <a:t>the comparative method </a:t>
            </a:r>
            <a:r>
              <a:rPr lang="en-US" b="1">
                <a:solidFill>
                  <a:srgbClr val="FF1B36"/>
                </a:solidFill>
              </a:rPr>
              <a:t>compares</a:t>
            </a:r>
            <a:r>
              <a:rPr lang="en-US" b="1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maize 	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wheat 	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rice 	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manioc 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/>
              <a:t>millet 	– 	Africa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4857750"/>
          </a:xfrm>
        </p:spPr>
        <p:txBody>
          <a:bodyPr>
            <a:spAutoFit/>
          </a:bodyPr>
          <a:lstStyle/>
          <a:p>
            <a:pPr marL="285750" indent="-285750" eaLnBrk="1" hangingPunct="1"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things, for e.g., process of domestication / civilization</a:t>
            </a:r>
          </a:p>
          <a:p>
            <a:pPr marL="285750" indent="-285750" eaLnBrk="1" hangingPunct="1">
              <a:lnSpc>
                <a:spcPct val="0"/>
              </a:lnSpc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endParaRPr lang="en-US" b="1" dirty="0"/>
          </a:p>
          <a:p>
            <a:pPr marL="1828800" lvl="2" indent="0" eaLnBrk="1" hangingPunct="1">
              <a:lnSpc>
                <a:spcPct val="9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maize 	</a:t>
            </a:r>
            <a:r>
              <a:rPr lang="en-US" sz="2800" b="1" dirty="0">
                <a:solidFill>
                  <a:schemeClr val="accent1"/>
                </a:solidFill>
              </a:rPr>
              <a:t>– 	Mexico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wheat 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2800" b="1" dirty="0">
                <a:solidFill>
                  <a:srgbClr val="FF0000"/>
                </a:solidFill>
              </a:rPr>
              <a:t>– 	Turkey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rice 	</a:t>
            </a:r>
            <a:r>
              <a:rPr lang="en-US" sz="2800" b="1" dirty="0">
                <a:solidFill>
                  <a:schemeClr val="accent1"/>
                </a:solidFill>
              </a:rPr>
              <a:t>	– 	China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manioc </a:t>
            </a:r>
            <a:r>
              <a:rPr lang="en-US" sz="2800" b="1" dirty="0">
                <a:solidFill>
                  <a:schemeClr val="accent1"/>
                </a:solidFill>
              </a:rPr>
              <a:t>	– 	Brazil</a:t>
            </a:r>
          </a:p>
          <a:p>
            <a:pPr marL="1828800" lvl="2" indent="0" eaLnBrk="1" hangingPunct="1">
              <a:lnSpc>
                <a:spcPct val="140000"/>
              </a:lnSpc>
              <a:buFontTx/>
              <a:buNone/>
              <a:tabLst>
                <a:tab pos="57150" algn="l"/>
                <a:tab pos="2171700" algn="l"/>
                <a:tab pos="2628900" algn="l"/>
                <a:tab pos="3200400" algn="l"/>
                <a:tab pos="3657600" algn="l"/>
              </a:tabLst>
            </a:pPr>
            <a:r>
              <a:rPr lang="en-US" sz="2800" b="1" dirty="0"/>
              <a:t>millet 	</a:t>
            </a:r>
            <a:r>
              <a:rPr lang="en-US" sz="2800" b="1" dirty="0">
                <a:solidFill>
                  <a:schemeClr val="accent1"/>
                </a:solidFill>
              </a:rPr>
              <a:t>– 	Africa</a:t>
            </a: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57200" y="434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47700" y="152400"/>
            <a:ext cx="819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Origin of Domestication for Selected Plants</a:t>
            </a:r>
            <a:endParaRPr kumimoji="1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4515" name="Picture 3" descr="Turn816bo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2" y="1214889"/>
            <a:ext cx="7772400" cy="47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05448" y="6274258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p. 342.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708881" y="279422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rice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7,000 ybp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91625" y="3882797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manioc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4,200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485225" y="2404835"/>
            <a:ext cx="1490662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maize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4,200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4639583" y="1548717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wheat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10,500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3892550" y="3945389"/>
            <a:ext cx="1828800" cy="6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millet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4,000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ybp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22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2914653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2533653" y="3943454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V="1">
            <a:off x="1847852" y="4867379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495550" y="46102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181350" y="501025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238501" y="52960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2724150" y="5334104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15156" y="2547279"/>
            <a:ext cx="6888617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Neolithic Revolution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Agriculture  Revolution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714520" y="6285142"/>
            <a:ext cx="5700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p. 333.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072383" y="5871031"/>
            <a:ext cx="500329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Time line for Ch. 14  Food Production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862264" y="509588"/>
            <a:ext cx="156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Neolithic</a:t>
            </a:r>
          </a:p>
        </p:txBody>
      </p:sp>
      <p:pic>
        <p:nvPicPr>
          <p:cNvPr id="484357" name="Picture 5" descr="Turn81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90" y="228600"/>
            <a:ext cx="5921375" cy="5627688"/>
          </a:xfrm>
          <a:prstGeom prst="rect">
            <a:avLst/>
          </a:pr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solidFill>
              <a:srgbClr val="FFC000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9604D8-4D07-72FB-CDFC-1E85769BD444}"/>
              </a:ext>
            </a:extLst>
          </p:cNvPr>
          <p:cNvCxnSpPr>
            <a:cxnSpLocks/>
          </p:cNvCxnSpPr>
          <p:nvPr/>
        </p:nvCxnSpPr>
        <p:spPr bwMode="auto">
          <a:xfrm>
            <a:off x="3634483" y="228600"/>
            <a:ext cx="0" cy="2870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BE0C2DA-CC02-B926-A6CE-7F077755E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40" y="2504850"/>
            <a:ext cx="1419225" cy="691257"/>
          </a:xfrm>
          <a:prstGeom prst="ellipse">
            <a:avLst/>
          </a:prstGeom>
          <a:noFill/>
          <a:ln w="1016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3950" y="2621980"/>
            <a:ext cx="6908800" cy="286232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 in a Nutshell</a:t>
            </a:r>
            <a:endParaRPr kumimoji="1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1307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803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comparative method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major approach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8EEF2578-6975-1FB4-3F37-10CF6F67E6F5}"/>
              </a:ext>
            </a:extLst>
          </p:cNvPr>
          <p:cNvSpPr/>
          <p:nvPr/>
        </p:nvSpPr>
        <p:spPr bwMode="auto">
          <a:xfrm>
            <a:off x="332071" y="411282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7860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2010-2024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6E6FE0-19D2-3338-F756-07739E56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3" y="3224658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Comparative Method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as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Major Approach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FF553-6084-27E6-19E6-1A687EA8DD51}"/>
              </a:ext>
            </a:extLst>
          </p:cNvPr>
          <p:cNvSpPr/>
          <p:nvPr/>
        </p:nvSpPr>
        <p:spPr>
          <a:xfrm>
            <a:off x="1319196" y="2523328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4D8BB9-7F0E-204D-4EE9-8C6F0EB07E4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3635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Anthropology of Europe</a:t>
            </a:r>
          </a:p>
        </p:txBody>
      </p:sp>
    </p:spTree>
    <p:extLst>
      <p:ext uri="{BB962C8B-B14F-4D97-AF65-F5344CB8AC3E}">
        <p14:creationId xmlns:p14="http://schemas.microsoft.com/office/powerpoint/2010/main" val="137111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381250"/>
            <a:ext cx="7358062" cy="3256276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0" algn="l"/>
              </a:tabLst>
            </a:pPr>
            <a:r>
              <a:rPr lang="en-US" sz="4000" b="1" dirty="0"/>
              <a:t> </a:t>
            </a:r>
            <a:r>
              <a:rPr lang="en-US" sz="4400" b="1" dirty="0"/>
              <a:t>comparative method</a:t>
            </a:r>
          </a:p>
          <a:p>
            <a:pPr marL="0" indent="0" eaLnBrk="1" hangingPunct="1">
              <a:lnSpc>
                <a:spcPct val="40000"/>
              </a:lnSpc>
              <a:tabLst>
                <a:tab pos="0" algn="l"/>
              </a:tabLst>
            </a:pPr>
            <a:endParaRPr lang="en-US" sz="4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as a </a:t>
            </a:r>
            <a:r>
              <a:rPr lang="en-US" b="1" dirty="0">
                <a:solidFill>
                  <a:srgbClr val="FF0000"/>
                </a:solidFill>
              </a:rPr>
              <a:t>major </a:t>
            </a:r>
            <a:r>
              <a:rPr lang="en-US" b="1" i="1" dirty="0">
                <a:solidFill>
                  <a:srgbClr val="FF0000"/>
                </a:solidFill>
              </a:rPr>
              <a:t>approach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to the study of human behavior</a:t>
            </a:r>
          </a:p>
          <a:p>
            <a:pPr lvl="1" eaLnBrk="1" hangingPunct="1">
              <a:tabLst>
                <a:tab pos="0" algn="l"/>
              </a:tabLst>
            </a:pPr>
            <a:endParaRPr lang="en-US" sz="1000" b="1" dirty="0"/>
          </a:p>
          <a:p>
            <a:pPr lvl="1" eaLnBrk="1" hangingPunct="1">
              <a:tabLst>
                <a:tab pos="0" algn="l"/>
              </a:tabLst>
            </a:pPr>
            <a:r>
              <a:rPr lang="en-US" b="1" dirty="0"/>
              <a:t>the comparative method </a:t>
            </a:r>
            <a:r>
              <a:rPr lang="en-US" b="1" dirty="0">
                <a:solidFill>
                  <a:srgbClr val="FF1B36"/>
                </a:solidFill>
              </a:rPr>
              <a:t>compares</a:t>
            </a:r>
            <a:r>
              <a:rPr lang="en-US" b="1" dirty="0"/>
              <a:t> things </a:t>
            </a:r>
            <a:r>
              <a:rPr lang="en-US" sz="1000" b="1" dirty="0"/>
              <a:t>(what else would a “comparative” method do?)</a:t>
            </a:r>
          </a:p>
        </p:txBody>
      </p:sp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068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71538" y="1935163"/>
            <a:ext cx="7358062" cy="1763712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4400" b="1" dirty="0"/>
              <a:t> comparative method</a:t>
            </a:r>
          </a:p>
          <a:p>
            <a:pPr lvl="1" eaLnBrk="1" hangingPunct="1">
              <a:lnSpc>
                <a:spcPct val="140000"/>
              </a:lnSpc>
              <a:tabLst>
                <a:tab pos="0" algn="l"/>
              </a:tabLst>
            </a:pPr>
            <a:r>
              <a:rPr lang="en-US" sz="1600" b="1" dirty="0"/>
              <a:t>One form of comparative method was pioneered by Fred </a:t>
            </a:r>
            <a:r>
              <a:rPr lang="en-US" sz="1600" b="1" dirty="0" err="1"/>
              <a:t>Eggan</a:t>
            </a:r>
            <a:endParaRPr lang="en-US" sz="1600" b="1" dirty="0"/>
          </a:p>
          <a:p>
            <a:pPr lvl="1" eaLnBrk="1" hangingPunct="1">
              <a:lnSpc>
                <a:spcPct val="140000"/>
              </a:lnSpc>
              <a:buFontTx/>
              <a:buNone/>
              <a:tabLst>
                <a:tab pos="0" algn="l"/>
              </a:tabLst>
            </a:pPr>
            <a:r>
              <a:rPr lang="en-US" sz="1400" dirty="0"/>
              <a:t>				(University of Chicago)</a:t>
            </a:r>
            <a:endParaRPr lang="en-US" sz="2000" dirty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885877" y="3943454"/>
            <a:ext cx="7229475" cy="1647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“Social anthropology and </a:t>
            </a:r>
          </a:p>
          <a:p>
            <a:pPr marL="739775" marR="0" lvl="0" indent="-739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method of controlled comparison”</a:t>
            </a:r>
          </a:p>
          <a:p>
            <a:pPr marL="739775" marR="0" lvl="0" indent="-739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1954"/>
              <a:tabLst>
                <a:tab pos="623888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54075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American Anthropologist,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56:743-61 (1954)</a:t>
            </a:r>
          </a:p>
        </p:txBody>
      </p:sp>
      <p:sp>
        <p:nvSpPr>
          <p:cNvPr id="56324" name="Rectangle 2"/>
          <p:cNvSpPr txBox="1">
            <a:spLocks noChangeArrowheads="1"/>
          </p:cNvSpPr>
          <p:nvPr/>
        </p:nvSpPr>
        <p:spPr bwMode="auto">
          <a:xfrm>
            <a:off x="457200" y="855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</a:t>
            </a: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. . 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698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18225</TotalTime>
  <Words>1544</Words>
  <Application>Microsoft Office PowerPoint</Application>
  <PresentationFormat>On-screen Show (4:3)</PresentationFormat>
  <Paragraphs>329</Paragraphs>
  <Slides>70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70</vt:i4>
      </vt:variant>
    </vt:vector>
  </HeadingPairs>
  <TitlesOfParts>
    <vt:vector size="87" baseType="lpstr">
      <vt:lpstr>Arial</vt:lpstr>
      <vt:lpstr>Arial Black</vt:lpstr>
      <vt:lpstr>Brush Script MT</vt:lpstr>
      <vt:lpstr>Monotype Sorts</vt:lpstr>
      <vt:lpstr>Tahoma</vt:lpstr>
      <vt:lpstr>Times New Roman</vt:lpstr>
      <vt:lpstr>Verdana</vt:lpstr>
      <vt:lpstr>Wingdings</vt:lpstr>
      <vt:lpstr>Default Design</vt:lpstr>
      <vt:lpstr>1_Default Design</vt:lpstr>
      <vt:lpstr>2_Default Design</vt:lpstr>
      <vt:lpstr>22_Default Design</vt:lpstr>
      <vt:lpstr>6_Contemporary Portrait</vt:lpstr>
      <vt:lpstr>28_Contemporary Portrait</vt:lpstr>
      <vt:lpstr>3_Contemporary Portrait</vt:lpstr>
      <vt:lpstr>3_Default Design</vt:lpstr>
      <vt:lpstr>10_Default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1168</cp:revision>
  <cp:lastPrinted>2000-04-06T19:51:41Z</cp:lastPrinted>
  <dcterms:created xsi:type="dcterms:W3CDTF">2000-03-27T15:46:35Z</dcterms:created>
  <dcterms:modified xsi:type="dcterms:W3CDTF">2023-12-24T05:09:37Z</dcterms:modified>
</cp:coreProperties>
</file>