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910" r:id="rId5"/>
    <p:sldMasterId id="2147484922" r:id="rId6"/>
    <p:sldMasterId id="2147484934" r:id="rId7"/>
    <p:sldMasterId id="2147484946" r:id="rId8"/>
    <p:sldMasterId id="2147485164" r:id="rId9"/>
    <p:sldMasterId id="2147485623" r:id="rId10"/>
    <p:sldMasterId id="2147485923" r:id="rId11"/>
    <p:sldMasterId id="2147486007" r:id="rId12"/>
    <p:sldMasterId id="2147486031" r:id="rId13"/>
    <p:sldMasterId id="2147486175" r:id="rId14"/>
    <p:sldMasterId id="2147486247" r:id="rId15"/>
  </p:sldMasterIdLst>
  <p:notesMasterIdLst>
    <p:notesMasterId r:id="rId190"/>
  </p:notesMasterIdLst>
  <p:handoutMasterIdLst>
    <p:handoutMasterId r:id="rId191"/>
  </p:handoutMasterIdLst>
  <p:sldIdLst>
    <p:sldId id="1677" r:id="rId16"/>
    <p:sldId id="3320" r:id="rId17"/>
    <p:sldId id="3322" r:id="rId18"/>
    <p:sldId id="3324" r:id="rId19"/>
    <p:sldId id="3629" r:id="rId20"/>
    <p:sldId id="466" r:id="rId21"/>
    <p:sldId id="3318" r:id="rId22"/>
    <p:sldId id="1880" r:id="rId23"/>
    <p:sldId id="3635" r:id="rId24"/>
    <p:sldId id="3636" r:id="rId25"/>
    <p:sldId id="1513" r:id="rId26"/>
    <p:sldId id="1514" r:id="rId27"/>
    <p:sldId id="1515" r:id="rId28"/>
    <p:sldId id="3637" r:id="rId29"/>
    <p:sldId id="3319" r:id="rId30"/>
    <p:sldId id="3638" r:id="rId31"/>
    <p:sldId id="3639" r:id="rId32"/>
    <p:sldId id="3690" r:id="rId33"/>
    <p:sldId id="3149" r:id="rId34"/>
    <p:sldId id="1055" r:id="rId35"/>
    <p:sldId id="1313" r:id="rId36"/>
    <p:sldId id="1057" r:id="rId37"/>
    <p:sldId id="1326" r:id="rId38"/>
    <p:sldId id="1056" r:id="rId39"/>
    <p:sldId id="1431" r:id="rId40"/>
    <p:sldId id="3641" r:id="rId41"/>
    <p:sldId id="753" r:id="rId42"/>
    <p:sldId id="1314" r:id="rId43"/>
    <p:sldId id="1641" r:id="rId44"/>
    <p:sldId id="1053" r:id="rId45"/>
    <p:sldId id="1054" r:id="rId46"/>
    <p:sldId id="3642" r:id="rId47"/>
    <p:sldId id="1315" r:id="rId48"/>
    <p:sldId id="1317" r:id="rId49"/>
    <p:sldId id="3643" r:id="rId50"/>
    <p:sldId id="3644" r:id="rId51"/>
    <p:sldId id="1318" r:id="rId52"/>
    <p:sldId id="1061" r:id="rId53"/>
    <p:sldId id="1063" r:id="rId54"/>
    <p:sldId id="3645" r:id="rId55"/>
    <p:sldId id="1319" r:id="rId56"/>
    <p:sldId id="1764" r:id="rId57"/>
    <p:sldId id="1763" r:id="rId58"/>
    <p:sldId id="3646" r:id="rId59"/>
    <p:sldId id="3647" r:id="rId60"/>
    <p:sldId id="1762" r:id="rId61"/>
    <p:sldId id="3648" r:id="rId62"/>
    <p:sldId id="1765" r:id="rId63"/>
    <p:sldId id="1642" r:id="rId64"/>
    <p:sldId id="1320" r:id="rId65"/>
    <p:sldId id="796" r:id="rId66"/>
    <p:sldId id="1329" r:id="rId67"/>
    <p:sldId id="3649" r:id="rId68"/>
    <p:sldId id="892" r:id="rId69"/>
    <p:sldId id="3650" r:id="rId70"/>
    <p:sldId id="958" r:id="rId71"/>
    <p:sldId id="797" r:id="rId72"/>
    <p:sldId id="3651" r:id="rId73"/>
    <p:sldId id="3652" r:id="rId74"/>
    <p:sldId id="758" r:id="rId75"/>
    <p:sldId id="3653" r:id="rId76"/>
    <p:sldId id="3654" r:id="rId77"/>
    <p:sldId id="3655" r:id="rId78"/>
    <p:sldId id="762" r:id="rId79"/>
    <p:sldId id="763" r:id="rId80"/>
    <p:sldId id="772" r:id="rId81"/>
    <p:sldId id="773" r:id="rId82"/>
    <p:sldId id="1960" r:id="rId83"/>
    <p:sldId id="774" r:id="rId84"/>
    <p:sldId id="775" r:id="rId85"/>
    <p:sldId id="957" r:id="rId86"/>
    <p:sldId id="776" r:id="rId87"/>
    <p:sldId id="777" r:id="rId88"/>
    <p:sldId id="778" r:id="rId89"/>
    <p:sldId id="779" r:id="rId90"/>
    <p:sldId id="780" r:id="rId91"/>
    <p:sldId id="3656" r:id="rId92"/>
    <p:sldId id="960" r:id="rId93"/>
    <p:sldId id="782" r:id="rId94"/>
    <p:sldId id="783" r:id="rId95"/>
    <p:sldId id="784" r:id="rId96"/>
    <p:sldId id="3657" r:id="rId97"/>
    <p:sldId id="786" r:id="rId98"/>
    <p:sldId id="787" r:id="rId99"/>
    <p:sldId id="788" r:id="rId100"/>
    <p:sldId id="789" r:id="rId101"/>
    <p:sldId id="1389" r:id="rId102"/>
    <p:sldId id="3658" r:id="rId103"/>
    <p:sldId id="791" r:id="rId104"/>
    <p:sldId id="3659" r:id="rId105"/>
    <p:sldId id="793" r:id="rId106"/>
    <p:sldId id="794" r:id="rId107"/>
    <p:sldId id="795" r:id="rId108"/>
    <p:sldId id="1759" r:id="rId109"/>
    <p:sldId id="1766" r:id="rId110"/>
    <p:sldId id="1685" r:id="rId111"/>
    <p:sldId id="734" r:id="rId112"/>
    <p:sldId id="3660" r:id="rId113"/>
    <p:sldId id="3661" r:id="rId114"/>
    <p:sldId id="3662" r:id="rId115"/>
    <p:sldId id="3663" r:id="rId116"/>
    <p:sldId id="861" r:id="rId117"/>
    <p:sldId id="3664" r:id="rId118"/>
    <p:sldId id="963" r:id="rId119"/>
    <p:sldId id="3665" r:id="rId120"/>
    <p:sldId id="1328" r:id="rId121"/>
    <p:sldId id="970" r:id="rId122"/>
    <p:sldId id="1961" r:id="rId123"/>
    <p:sldId id="969" r:id="rId124"/>
    <p:sldId id="1644" r:id="rId125"/>
    <p:sldId id="3666" r:id="rId126"/>
    <p:sldId id="961" r:id="rId127"/>
    <p:sldId id="1064" r:id="rId128"/>
    <p:sldId id="3667" r:id="rId129"/>
    <p:sldId id="1804" r:id="rId130"/>
    <p:sldId id="827" r:id="rId131"/>
    <p:sldId id="3668" r:id="rId132"/>
    <p:sldId id="3669" r:id="rId133"/>
    <p:sldId id="966" r:id="rId134"/>
    <p:sldId id="1438" r:id="rId135"/>
    <p:sldId id="3670" r:id="rId136"/>
    <p:sldId id="3671" r:id="rId137"/>
    <p:sldId id="1324" r:id="rId138"/>
    <p:sldId id="3672" r:id="rId139"/>
    <p:sldId id="1012" r:id="rId140"/>
    <p:sldId id="1004" r:id="rId141"/>
    <p:sldId id="3673" r:id="rId142"/>
    <p:sldId id="1645" r:id="rId143"/>
    <p:sldId id="1025" r:id="rId144"/>
    <p:sldId id="965" r:id="rId145"/>
    <p:sldId id="749" r:id="rId146"/>
    <p:sldId id="900" r:id="rId147"/>
    <p:sldId id="1646" r:id="rId148"/>
    <p:sldId id="1647" r:id="rId149"/>
    <p:sldId id="1440" r:id="rId150"/>
    <p:sldId id="1441" r:id="rId151"/>
    <p:sldId id="1325" r:id="rId152"/>
    <p:sldId id="1442" r:id="rId153"/>
    <p:sldId id="3674" r:id="rId154"/>
    <p:sldId id="1330" r:id="rId155"/>
    <p:sldId id="1331" r:id="rId156"/>
    <p:sldId id="973" r:id="rId157"/>
    <p:sldId id="1443" r:id="rId158"/>
    <p:sldId id="1445" r:id="rId159"/>
    <p:sldId id="1648" r:id="rId160"/>
    <p:sldId id="703" r:id="rId161"/>
    <p:sldId id="1457" r:id="rId162"/>
    <p:sldId id="1458" r:id="rId163"/>
    <p:sldId id="3675" r:id="rId164"/>
    <p:sldId id="1455" r:id="rId165"/>
    <p:sldId id="1456" r:id="rId166"/>
    <p:sldId id="1806" r:id="rId167"/>
    <p:sldId id="3134" r:id="rId168"/>
    <p:sldId id="1524" r:id="rId169"/>
    <p:sldId id="1805" r:id="rId170"/>
    <p:sldId id="1926" r:id="rId171"/>
    <p:sldId id="3676" r:id="rId172"/>
    <p:sldId id="1927" r:id="rId173"/>
    <p:sldId id="3677" r:id="rId174"/>
    <p:sldId id="1929" r:id="rId175"/>
    <p:sldId id="3678" r:id="rId176"/>
    <p:sldId id="3679" r:id="rId177"/>
    <p:sldId id="1928" r:id="rId178"/>
    <p:sldId id="3680" r:id="rId179"/>
    <p:sldId id="3681" r:id="rId180"/>
    <p:sldId id="3682" r:id="rId181"/>
    <p:sldId id="3683" r:id="rId182"/>
    <p:sldId id="3684" r:id="rId183"/>
    <p:sldId id="830" r:id="rId184"/>
    <p:sldId id="1332" r:id="rId185"/>
    <p:sldId id="1919" r:id="rId186"/>
    <p:sldId id="3687" r:id="rId187"/>
    <p:sldId id="3688" r:id="rId188"/>
    <p:sldId id="3689" r:id="rId18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583"/>
    <a:srgbClr val="000000"/>
    <a:srgbClr val="FFFFFF"/>
    <a:srgbClr val="0070C0"/>
    <a:srgbClr val="FFD961"/>
    <a:srgbClr val="BADDE1"/>
    <a:srgbClr val="FFFFCD"/>
    <a:srgbClr val="FFFFAF"/>
    <a:srgbClr val="000600"/>
    <a:srgbClr val="91E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5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80" y="44"/>
      </p:cViewPr>
      <p:guideLst>
        <p:guide orient="horz" pos="210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828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handoutMaster" Target="handoutMasters/handoutMaster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theme" Target="theme/theme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tableStyles" Target="tableStyles.xml"/><Relationship Id="rId190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98.xml"/><Relationship Id="rId18" Type="http://schemas.openxmlformats.org/officeDocument/2006/relationships/slide" Target="slides/slide157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97.xml"/><Relationship Id="rId17" Type="http://schemas.openxmlformats.org/officeDocument/2006/relationships/slide" Target="slides/slide155.xml"/><Relationship Id="rId2" Type="http://schemas.openxmlformats.org/officeDocument/2006/relationships/slide" Target="slides/slide7.xml"/><Relationship Id="rId16" Type="http://schemas.openxmlformats.org/officeDocument/2006/relationships/slide" Target="slides/slide154.xml"/><Relationship Id="rId1" Type="http://schemas.openxmlformats.org/officeDocument/2006/relationships/slide" Target="slides/slide6.xml"/><Relationship Id="rId6" Type="http://schemas.openxmlformats.org/officeDocument/2006/relationships/slide" Target="slides/slide11.xml"/><Relationship Id="rId11" Type="http://schemas.openxmlformats.org/officeDocument/2006/relationships/slide" Target="slides/slide96.xml"/><Relationship Id="rId5" Type="http://schemas.openxmlformats.org/officeDocument/2006/relationships/slide" Target="slides/slide10.xml"/><Relationship Id="rId15" Type="http://schemas.openxmlformats.org/officeDocument/2006/relationships/slide" Target="slides/slide127.xml"/><Relationship Id="rId10" Type="http://schemas.openxmlformats.org/officeDocument/2006/relationships/slide" Target="slides/slide95.xml"/><Relationship Id="rId19" Type="http://schemas.openxmlformats.org/officeDocument/2006/relationships/slide" Target="slides/slide167.xml"/><Relationship Id="rId4" Type="http://schemas.openxmlformats.org/officeDocument/2006/relationships/slide" Target="slides/slide9.xml"/><Relationship Id="rId9" Type="http://schemas.openxmlformats.org/officeDocument/2006/relationships/slide" Target="slides/slide94.xml"/><Relationship Id="rId14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5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84FDD-5C58-4A66-9D84-5025DFC75FA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1789E-4D06-48D8-A375-E8D7F5692A3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38814-04B8-4943-8F0B-31FD555D4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3A99E-BADD-4E54-A85D-0EC5D9ABCF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2344-DD58-479F-9969-89F1CF4BF6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33BAD-4A70-4134-A90C-EAEECF8DFC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A6CF2-7150-4EEA-A430-AE68A0497F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1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162EF-2E51-47D8-ABC9-52A7AD1BE0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6E11B-766B-4B60-8D9A-B98675F2FE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C088A-098E-43E8-8F61-2B0ECD8E11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9BB81-342F-4351-8704-B69611E03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2A5A9-801A-4644-9722-571124C1072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60D78-4D95-4738-A663-177241A3796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21D9C-6952-4305-8639-9889BC58715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F631E-5D2A-415C-8CDA-A662517647B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8F9BF-56AC-498E-A68D-68AB8B84420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B7466E-27A4-4973-A0F6-2B76F2086FE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A586B-843D-4B87-BBB7-47E269D6229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83EFB-D684-4919-8F05-3374BF5D8B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C2E4CB-2981-477A-BAF4-DFB4F84F6D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BE16F-160E-4630-83C4-FA6406FF798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603A5-5BAB-4419-A854-F7F2E2BC166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79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B95D0-4869-40AD-ABB0-7810E2FD0C0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C8164-EBFE-4353-96B7-CBE88BC0700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A2A8B-7905-446C-B0C6-97A4817B8ED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95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220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566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286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35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855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03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06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163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76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600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78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6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68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36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9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177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4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37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84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4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48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6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908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8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92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85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436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067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709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56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119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154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588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2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510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23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129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532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678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294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17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791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046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045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225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8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7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FCB6A4-A3BA-4570-BECD-D199A02C47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3DD7D-D355-4468-8CD8-7D8BF4D391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82839-C0A7-40B7-B132-E2B5D0FBD1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D26389-9545-45BA-BF81-68C412580D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F345DC-9FA1-426B-9338-39E7CAFBC4A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7E2FEF-65B5-4F74-9145-7E252F1A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CD3BD6-8DEE-42CF-9BC2-3E7EFEB721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EDB6E3-2689-4AAC-A9F1-AD2115E71AD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CEDACD-7602-48F7-A3B3-CCBBE21ECE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3FF599-6F2A-4222-AF29-FEC3CC8634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ED2C91-EE16-4791-903E-8989388332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66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929C5F8-760E-42DE-8B7F-E8F99F2D96F4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romaniworld.com/gal41.htm" TargetMode="Externa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oxt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umbo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Jambalaya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Louisiana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ajuncrawfishpie.com/cajun-recipes.html" TargetMode="Externa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jun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Creole_peoples#Louisiana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Louisiana_Creole_cuisine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ola.com/175years/index.ssf/2012/02/paul_prudhomme_the_times-picay.html" TargetMode="Externa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Pavlova_(food)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gomery,_Minnesota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3.xml"/><Relationship Id="rId4" Type="http://schemas.openxmlformats.org/officeDocument/2006/relationships/hyperlink" Target="http://www.montgomerymn.org/" TargetMode="Externa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budgeteer.com/community/4121672-simple-cooking-leads-success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9.gif"/><Relationship Id="rId5" Type="http://schemas.openxmlformats.org/officeDocument/2006/relationships/hyperlink" Target="http://www.d.umn.edu/cla/faculty/troufs/anth1095/Slovenia.html#title" TargetMode="External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2.png"/><Relationship Id="rId5" Type="http://schemas.openxmlformats.org/officeDocument/2006/relationships/hyperlink" Target="http://www.duluthbudgeteer.com/community/4121672-simple-cooking-leads-success" TargetMode="External"/><Relationship Id="rId4" Type="http://schemas.openxmlformats.org/officeDocument/2006/relationships/image" Target="../media/image11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4.png"/><Relationship Id="rId4" Type="http://schemas.openxmlformats.org/officeDocument/2006/relationships/hyperlink" Target="http://www.mprnews.org/story/2016/09/13/npr-pho-central-to-vietnamese-identity" TargetMode="Externa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6.gif"/><Relationship Id="rId4" Type="http://schemas.openxmlformats.org/officeDocument/2006/relationships/hyperlink" Target="https://www.travelwisconsin.com/events/fairs-festivals/booya-days-40367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8.jpg"/><Relationship Id="rId4" Type="http://schemas.openxmlformats.org/officeDocument/2006/relationships/hyperlink" Target="https://www.nytimes.com/2021/08/23/business/mayim-bialik-jeopardy-host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Haggis" TargetMode="Externa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thaandme.wordpress.com/2009/08/07/eating-our-way-across-the-uk/" TargetMode="Externa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ald_Trum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y_Anne_MacLeod_Tru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Tong,_Lewis" TargetMode="Externa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okaji" TargetMode="Externa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z.bme.hu/hungary/cuisine/cuisin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olbas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ausage_making-H-1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hungariansupper.com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dhaleb.com/food-type/meat/steak-tartar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6180" y="4325779"/>
            <a:ext cx="8265404" cy="156966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9682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3250130" y="6394002"/>
            <a:ext cx="25907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432" y="261356"/>
            <a:ext cx="3429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 Box 2"/>
          <p:cNvSpPr txBox="1">
            <a:spLocks noChangeArrowheads="1"/>
          </p:cNvSpPr>
          <p:nvPr/>
        </p:nvSpPr>
        <p:spPr bwMode="auto">
          <a:xfrm>
            <a:off x="1822011" y="5546966"/>
            <a:ext cx="55077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Roma boy in bear costume, part of entertainer team for working Christmas crowds. Budapest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503451" y="6567586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817305" y="6393325"/>
            <a:ext cx="1699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www.romaniworld.com/gal41.htm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-43179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5272462" y="5333419"/>
            <a:ext cx="29318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Sándor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Buffo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Rigó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Tata Gypsy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Budapest Gypsy Orchestra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49" y="781050"/>
            <a:ext cx="3152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45622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225876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Hippocrene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2004)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719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clues . . . 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395" y="3111880"/>
            <a:ext cx="7299427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more clue . . . </a:t>
            </a:r>
          </a:p>
        </p:txBody>
      </p:sp>
    </p:spTree>
    <p:extLst>
      <p:ext uri="{BB962C8B-B14F-4D97-AF65-F5344CB8AC3E}">
        <p14:creationId xmlns:p14="http://schemas.microsoft.com/office/powerpoint/2010/main" val="712022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and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03065846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0" y="791260"/>
            <a:ext cx="8229600" cy="541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8020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2210535" y="771984"/>
            <a:ext cx="4712833" cy="534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RPC International Publications Ltd.; 2nd edition,1988)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Of_Soda_Bread_and_Guines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3951" y="203196"/>
            <a:ext cx="3949104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6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dublinpass.com/images_lib/1052146616_BoxtyHouseNew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86" y="2947987"/>
            <a:ext cx="57816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84201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926" y="5892535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potato dishes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432" y="957924"/>
            <a:ext cx="7315200" cy="488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45071" y="1364372"/>
            <a:ext cx="7049299" cy="429348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“The average consumption of potatoes per person in Ireland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[before the great potato famine of 1845]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almost 8 lbs / day . . . and sometimes [potatoes were] the sole source of energy. . . 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(Jeremy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MacVeigh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International Cuisine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 Delmar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Cengage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2009,  p. 147)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45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14" y="561684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Whole wheat soda bread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(known as “wheaten bread” in Northern Ireland)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0648" y="5863507"/>
            <a:ext cx="636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corned beef and cabbage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428" y="314657"/>
            <a:ext cx="7315200" cy="552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http://s184.photobucket.com/albums/x318/RennyBA/StPatricksDayOslo2008/IrishStew.jpg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11756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these cultures 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229" y="4694671"/>
            <a:ext cx="670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they sometimes can even be defined by their cuisine . . 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27193866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asket 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706438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6672" y="4063779"/>
            <a:ext cx="3321551" cy="107721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 changing . . 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03617" y="575893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Gill &amp; Macmillan, 2009</a:t>
            </a:r>
          </a:p>
        </p:txBody>
      </p:sp>
    </p:spTree>
    <p:extLst>
      <p:ext uri="{BB962C8B-B14F-4D97-AF65-F5344CB8AC3E}">
        <p14:creationId xmlns:p14="http://schemas.microsoft.com/office/powerpoint/2010/main" val="297059137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3458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3200" b="1" dirty="0">
                <a:latin typeface="Verdana" pitchFamily="34" charset="0"/>
              </a:rPr>
              <a:t> e.g., Irish “</a:t>
            </a:r>
            <a:r>
              <a:rPr lang="en-US" sz="3200" b="1" dirty="0" err="1">
                <a:latin typeface="Verdana" pitchFamily="34" charset="0"/>
              </a:rPr>
              <a:t>Travellers</a:t>
            </a:r>
            <a:r>
              <a:rPr lang="en-US" sz="32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2000" b="1" dirty="0">
                <a:latin typeface="Verdana" pitchFamily="34" charset="0"/>
              </a:rPr>
              <a:t>sometimes incorrectly called “Gypsies”</a:t>
            </a:r>
            <a:endParaRPr lang="en-US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886200" y="1371601"/>
            <a:ext cx="4572000" cy="18928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Tinkers: The Urbanization of an Itinerant People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 George Gmelch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1985</a:t>
            </a:r>
          </a:p>
        </p:txBody>
      </p:sp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382" y="4459518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420" y="2589418"/>
            <a:ext cx="2656463" cy="357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gumbo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jambalaya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http://en.wikipedia.org/wiki/Gumbo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Roux-less gumbo with okra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88" y="2542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http://en.wikipedia.org/wiki/Jambalaya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Jambalaya with shrimp, ham, tomato,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Andouille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sausage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4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upload.wikimedia.org/wikipedia/commons/thumb/1/1f/Louisiana_regions_map.svg/667px-Louisiana_regions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9" y="901695"/>
            <a:ext cx="63150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Map of the United States with Louisiana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1414030"/>
            <a:ext cx="2571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48" y="6524563"/>
            <a:ext cx="19111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046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3" y="114662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77" y="3091530"/>
            <a:ext cx="6686447" cy="30931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and one’s cuisine is often a key factor in one’s own individual and collective identity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8953769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3875025"/>
            <a:ext cx="7184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eat, not eat to live.”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792" y="1538263"/>
            <a:ext cx="645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 , not eat to live.”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16871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19240" y="5616828"/>
            <a:ext cx="673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Crab Legs,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Crawfish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Étouffée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Shrimp Gumbo, Shrimp, Corn, and Potatoes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http://www.cajuncrawfishpie.com/cajun-recipes.html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07683"/>
            <a:ext cx="7184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 by the way . . . 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local cultures of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should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 confused with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</a:p>
        </p:txBody>
      </p:sp>
    </p:spTree>
    <p:extLst>
      <p:ext uri="{BB962C8B-B14F-4D97-AF65-F5344CB8AC3E}">
        <p14:creationId xmlns:p14="http://schemas.microsoft.com/office/powerpoint/2010/main" val="2224325304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51225"/>
            <a:ext cx="7184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descendants of Acadian exiles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(French-speakers from Acadia in what are now The Maritimes of Eastern Canada)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the United States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“people of any race or mixture thereof who are descended from settlers in colonial French Louisiana before it became part of the United States in 1803 with the Louisiana Purchase”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964" y="6380981"/>
            <a:ext cx="17379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https://en.wikipedia.org/wiki/Cajun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952" y="657451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https://en.wikipedia.org/wiki/Creole_peoples#Louisiana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1296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6732" y="4744356"/>
            <a:ext cx="4676318" cy="97064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cuisine is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similar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Cajun,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they are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 same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6950" y="64586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http://en.wikipedia.org/wiki/Louisiana_Creole_cuisine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28373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media.nola.com/175years/photo/paul-prudhommejpg-e8a8a656bf4ff5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65487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http://www.nola.com/175years/index.ssf/2012/02/paul_prudhomme_the_times-picay.html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9132" y="4934856"/>
            <a:ext cx="4066718" cy="97064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just ask Paul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Prudhomme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9376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18525997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4" y="0"/>
            <a:ext cx="688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5400000" flipH="1" flipV="1">
            <a:off x="3398786" y="4579860"/>
            <a:ext cx="153551" cy="821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108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6086228"/>
            <a:ext cx="69088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35015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 . . . 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51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http://en.wikipedia.org/wiki/ANZAC_biscuit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5466916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597"/>
            <a:ext cx="9124950" cy="66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6285" y="6520934"/>
            <a:ext cx="21114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http://en.wikipedia.org/wiki/Pavlova_(food)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12573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676282"/>
            <a:ext cx="8229600" cy="55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592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63078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56" y="4658852"/>
            <a:ext cx="7763256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 wants in on the action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2477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612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5FAA71-DD7C-4138-A5E7-492B4A32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24324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How about a little game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Jeopardy?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770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1032177797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2786" y="5851035"/>
            <a:ext cx="807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New Zealand Professor of Anthropology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582927498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4419" y="25616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there are all of the other foods mentioned elsewhere . . . </a:t>
            </a:r>
          </a:p>
        </p:txBody>
      </p:sp>
    </p:spTree>
    <p:extLst>
      <p:ext uri="{BB962C8B-B14F-4D97-AF65-F5344CB8AC3E}">
        <p14:creationId xmlns:p14="http://schemas.microsoft.com/office/powerpoint/2010/main" val="22659144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52F8-DC49-4803-997C-AD87F6DC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ap&#10;&#10;Description automatically generated with low confidence">
            <a:extLst>
              <a:ext uri="{FF2B5EF4-FFF2-40B4-BE49-F238E27FC236}">
                <a16:creationId xmlns:a16="http://schemas.microsoft.com/office/drawing/2014/main" id="{7C2E0203-AA46-F207-C9B2-72694446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84474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25268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318" cy="68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3570" y="6001755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baklava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0335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61214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</a:t>
            </a:r>
            <a:r>
              <a:rPr kumimoji="0" lang="en-US" alt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2017</a:t>
            </a:r>
          </a:p>
        </p:txBody>
      </p:sp>
      <p:pic>
        <p:nvPicPr>
          <p:cNvPr id="6146" name="Picture 2" descr="Flag of Greece.   Click for national anthe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386"/>
            <a:ext cx="1828800" cy="12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76016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4568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Montgomery,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48001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6 royalty welcome 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5" y="530446"/>
            <a:ext cx="8229600" cy="54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4098" y="6132678"/>
            <a:ext cx="3711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Montgomery, Minnesota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Kolacky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 Days Festival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est. 1929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3911" y="4835485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Czech</a:t>
            </a:r>
          </a:p>
        </p:txBody>
      </p:sp>
    </p:spTree>
    <p:extLst>
      <p:ext uri="{BB962C8B-B14F-4D97-AF65-F5344CB8AC3E}">
        <p14:creationId xmlns:p14="http://schemas.microsoft.com/office/powerpoint/2010/main" val="1209024616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52329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775"/>
            <a:ext cx="8674100" cy="56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23338" y="119963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Slovenia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273" name="Picture 9" descr="Flag of Sloven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0825"/>
            <a:ext cx="1905000" cy="9525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738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323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00077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Duluth,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7932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duluthbudgeteer.com/sites/default/files/styles/16x9_860/public/field/image/0925.F.DBN_.BeaOjakangas.BeaInKitchen.JPG?itok=2C9tW0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3700"/>
            <a:ext cx="9144000" cy="61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932785"/>
            <a:ext cx="83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Duluthian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Beatrice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Ojakangas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inducted into the Scandinavian-American Hall of Fame </a:t>
            </a:r>
          </a:p>
        </p:txBody>
      </p:sp>
      <p:pic>
        <p:nvPicPr>
          <p:cNvPr id="11270" name="Picture 6" descr="Flag of Finlan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860424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6483" y="221563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5CF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Finland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6" y="2582050"/>
            <a:ext cx="3922143" cy="30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5457" y="4958833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lutefisk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69743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19" y="816647"/>
            <a:ext cx="6583680" cy="55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94235" y="6551842"/>
            <a:ext cx="45496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http://www.mprnews.org/story/2016/09/13/npr-pho-central-to-vietnamese-identity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194" name="Picture 2" descr="Flag of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17512"/>
            <a:ext cx="1327150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285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542416"/>
            <a:ext cx="6908800" cy="2691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Green Bay, Wisconsin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27822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05479"/>
            <a:ext cx="9057213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651647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https://www.travelwisconsin.com/events/fairs-festivals/booya-days-40367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9810" y="6216134"/>
            <a:ext cx="1973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Cadott, Wisconsin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365" name="Picture 5" descr="http://www.d.umn.edu/cla/faculty/troufs/anth1095/images/flag_walloni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4" y="173911"/>
            <a:ext cx="1249095" cy="9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16266" y="1110734"/>
            <a:ext cx="1125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Wallonia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(Belgium)</a:t>
            </a:r>
          </a:p>
        </p:txBody>
      </p:sp>
    </p:spTree>
    <p:extLst>
      <p:ext uri="{BB962C8B-B14F-4D97-AF65-F5344CB8AC3E}">
        <p14:creationId xmlns:p14="http://schemas.microsoft.com/office/powerpoint/2010/main" val="2767566743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on . . .</a:t>
            </a:r>
          </a:p>
        </p:txBody>
      </p:sp>
    </p:spTree>
    <p:extLst>
      <p:ext uri="{BB962C8B-B14F-4D97-AF65-F5344CB8AC3E}">
        <p14:creationId xmlns:p14="http://schemas.microsoft.com/office/powerpoint/2010/main" val="23496219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and on . . .</a:t>
            </a:r>
          </a:p>
        </p:txBody>
      </p:sp>
    </p:spTree>
    <p:extLst>
      <p:ext uri="{BB962C8B-B14F-4D97-AF65-F5344CB8AC3E}">
        <p14:creationId xmlns:p14="http://schemas.microsoft.com/office/powerpoint/2010/main" val="94033006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648" y="5834571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7" y="8563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95094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076463"/>
            <a:ext cx="6908800" cy="32675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enough fun and games 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of anthropology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66107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33223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62EF2C-908E-F2F5-DDDE-42DE341BAC88}"/>
              </a:ext>
            </a:extLst>
          </p:cNvPr>
          <p:cNvSpPr/>
          <p:nvPr/>
        </p:nvSpPr>
        <p:spPr>
          <a:xfrm>
            <a:off x="1319196" y="183030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7C6027-2C37-E383-AF38-67BF090DCCD1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3635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Anthropology of Europe</a:t>
            </a:r>
          </a:p>
        </p:txBody>
      </p:sp>
    </p:spTree>
    <p:extLst>
      <p:ext uri="{BB962C8B-B14F-4D97-AF65-F5344CB8AC3E}">
        <p14:creationId xmlns:p14="http://schemas.microsoft.com/office/powerpoint/2010/main" val="275947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. .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52BD-9AAD-39F1-4464-EE274325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88" y="769187"/>
            <a:ext cx="5344407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26DA07-9BB5-8D33-BDBA-86076EC2F762}"/>
              </a:ext>
            </a:extLst>
          </p:cNvPr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https://www.nytimes.com/2021/08/23/business/mayim-bialik-jeopardy-host.html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1E244F-CF96-5A3B-D14C-C82BDD1EA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9" y="879870"/>
            <a:ext cx="118745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344440-A598-BE80-9457-3DF197BA8AB7}"/>
              </a:ext>
            </a:extLst>
          </p:cNvPr>
          <p:cNvSpPr txBox="1"/>
          <p:nvPr/>
        </p:nvSpPr>
        <p:spPr>
          <a:xfrm>
            <a:off x="1918112" y="1466334"/>
            <a:ext cx="1587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July 2022</a:t>
            </a:r>
          </a:p>
        </p:txBody>
      </p: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7DB044A1-421D-A285-5274-FEFC69A5D8D9}"/>
              </a:ext>
            </a:extLst>
          </p:cNvPr>
          <p:cNvSpPr/>
          <p:nvPr/>
        </p:nvSpPr>
        <p:spPr bwMode="auto">
          <a:xfrm rot="455657">
            <a:off x="1921923" y="2993522"/>
            <a:ext cx="2706371" cy="256593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01E99-4277-57F5-9719-BFD3495E6438}"/>
              </a:ext>
            </a:extLst>
          </p:cNvPr>
          <p:cNvSpPr txBox="1"/>
          <p:nvPr/>
        </p:nvSpPr>
        <p:spPr>
          <a:xfrm>
            <a:off x="2282269" y="4958704"/>
            <a:ext cx="177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Dec 2023</a:t>
            </a:r>
          </a:p>
        </p:txBody>
      </p:sp>
    </p:spTree>
    <p:extLst>
      <p:ext uri="{BB962C8B-B14F-4D97-AF65-F5344CB8AC3E}">
        <p14:creationId xmlns:p14="http://schemas.microsoft.com/office/powerpoint/2010/main" val="34607171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769BE9-0348-4CB6-8668-7861BED306C4}"/>
              </a:ext>
            </a:extLst>
          </p:cNvPr>
          <p:cNvSpPr txBox="1"/>
          <p:nvPr/>
        </p:nvSpPr>
        <p:spPr>
          <a:xfrm>
            <a:off x="469900" y="1225034"/>
            <a:ext cx="8229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 3635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 OF EUROPE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1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clue?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one more clue?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final clue?</a:t>
            </a:r>
          </a:p>
        </p:txBody>
      </p:sp>
    </p:spTree>
    <p:extLst>
      <p:ext uri="{BB962C8B-B14F-4D97-AF65-F5344CB8AC3E}">
        <p14:creationId xmlns:p14="http://schemas.microsoft.com/office/powerpoint/2010/main" val="24180320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267863"/>
            <a:ext cx="7315200" cy="42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skink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338889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4690553" y="3886203"/>
            <a:ext cx="269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“Scot”?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55988" y="3886203"/>
            <a:ext cx="291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“Scotland”?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477388"/>
            <a:ext cx="8229600" cy="59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6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487168" y="379844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3635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Anthropology of Europe</a:t>
            </a:r>
          </a:p>
        </p:txBody>
      </p:sp>
    </p:spTree>
    <p:extLst>
      <p:ext uri="{BB962C8B-B14F-4D97-AF65-F5344CB8AC3E}">
        <p14:creationId xmlns:p14="http://schemas.microsoft.com/office/powerpoint/2010/main" val="94485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Haggis: A Little History,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Pelican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1998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3810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http://en.wikipedia.org/wiki/Haggis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9" y="3611182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The United State Government agencies does not allow “real” haggis to be sold in the United States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61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 Haddie is smoked haddock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5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Its origin is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Findon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near Aberdeen, Scotland, but found a new home on American shores in the colonies of New England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129" y="425913"/>
            <a:ext cx="380640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817968" y="5410280"/>
            <a:ext cx="34884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611206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Cullen Skink is a thick Scottish soup made of smoked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Haddie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potatoes and onions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http://marthaandme.wordpress.com/2009/08/07/eating-our-way-across-the-uk/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21" y="319308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043993" y="5410280"/>
            <a:ext cx="3036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 Skink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575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49069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306358"/>
            <a:ext cx="7772400" cy="304698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spurtle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"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spirtle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") is a Scots kitchen tool, dating from at least the fifteenth century. It was originally a flat, wooden, spatula-like utensil, used for flipping oatcakes on a hot griddle.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terminology is now confined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Angus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Perthshire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1405">
            <a:off x="966581" y="3172874"/>
            <a:ext cx="2662266" cy="29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55521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famous person’s mother probably used one of these to cook him oatmeal?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85369" y="4807813"/>
            <a:ext cx="731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7602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86" y="217711"/>
            <a:ext cx="445598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56326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https://en.wikipedia.org/wiki/Donald_Trump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3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en/0/0e/Mary_Anne_Tr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452438"/>
            <a:ext cx="1952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433" y="3530084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Mary Anne MacLeod Trump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8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5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2224"/>
            <a:ext cx="7315200" cy="64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https://en.wikipedia.org/wiki/Mary_Anne_MacLeod_Trump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70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538163"/>
            <a:ext cx="86963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18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https://en.wikipedia.org/wiki/Tong,_Lewis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7486" y="6111295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Tong, Lewis, Scotland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7" y="324084"/>
            <a:ext cx="2286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41" y="1430047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44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747"/>
            <a:ext cx="9144000" cy="59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6729" y="5894388"/>
            <a:ext cx="7893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Scotland is also known for its highland cattle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6202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178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396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little 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clues . . . 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3993270" y="3886203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“Hungarian”?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75224" y="3886203"/>
            <a:ext cx="28777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4" y="551774"/>
            <a:ext cx="8229600" cy="58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88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848495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are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Hungarikum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terms used to refer to uniquely Hungarian products, especially cuisine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http://en.wikipedia.org/wiki/Tokaji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3748332"/>
            <a:ext cx="800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goulash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216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6038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http://en.wikipedia.org/wiki/Hungary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62" y="140255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14609" y="5823962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285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609600" y="2935304"/>
            <a:ext cx="8001000" cy="268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320430" y="5838694"/>
            <a:ext cx="25346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Hot Smoked Paprika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34262"/>
            <a:ext cx="7000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058827" y="6158010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18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23999" y="6394002"/>
            <a:ext cx="29722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www.fsz.bme.hu/hungary/cuisine/cuisine.html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1049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303077" y="5853216"/>
            <a:ext cx="4479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Capsicum Fruit Used to Make Paprika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64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29186" y="5824188"/>
            <a:ext cx="271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Hortobágyi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palacsinta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921654" y="972003"/>
            <a:ext cx="7315200" cy="487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581025" y="2917154"/>
            <a:ext cx="800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sausages . . .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525175" y="6393099"/>
            <a:ext cx="2074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http://en.wikipedia.org/wiki/Kolbasz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5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56" y="2095502"/>
            <a:ext cx="6858000" cy="3738751"/>
          </a:xfrm>
          <a:prstGeom prst="rect">
            <a:avLst/>
          </a:prstGeom>
          <a:noFill/>
          <a:ln w="635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408213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3062854" y="5932844"/>
            <a:ext cx="3015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(Hungarian sausages)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2946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94870" y="4826360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3314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751265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Box 4"/>
          <p:cNvSpPr txBox="1">
            <a:spLocks noChangeArrowheads="1"/>
          </p:cNvSpPr>
          <p:nvPr/>
        </p:nvSpPr>
        <p:spPr bwMode="auto">
          <a:xfrm>
            <a:off x="1782281" y="5802188"/>
            <a:ext cx="554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more Hungarian sausages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FFFB8-5B95-42B1-F458-6EE84CF3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14951555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425410" y="5811939"/>
            <a:ext cx="62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still more Hungarian sausages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04" y="736590"/>
            <a:ext cx="41338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745" y="1440534"/>
            <a:ext cx="2676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028" y="3113414"/>
            <a:ext cx="41624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029" y="4201890"/>
            <a:ext cx="23526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7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943366" y="6397174"/>
            <a:ext cx="3222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http://en.wikipedia.org/wiki/File:Sausage_making-H-1.jpg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714897" y="5782911"/>
            <a:ext cx="5639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 making in Hungary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30" y="53163"/>
            <a:ext cx="7772400" cy="5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295163" y="5797425"/>
            <a:ext cx="6582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 even more Hungarian sausages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736752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70" y="823692"/>
            <a:ext cx="33337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8187" y="431906"/>
            <a:ext cx="1209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306" y="3476172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2672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8722" y="3675732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87597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14590" y="5797425"/>
            <a:ext cx="4071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Hungarian salami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408198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1734066" y="5797425"/>
            <a:ext cx="5615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more Hungarian salami . . .</a:t>
            </a: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073" y="1534880"/>
            <a:ext cx="4169229" cy="416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122" y="235154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028367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357441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354176" y="5782911"/>
            <a:ext cx="6361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still more Hungarian salami . . 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2881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10462"/>
            <a:ext cx="89201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4184745" y="5540154"/>
            <a:ext cx="768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2007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657684" y="5838702"/>
            <a:ext cx="17556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Steak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Tartare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3188771" y="6394002"/>
            <a:ext cx="27478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http://dhaleb.com/food-type/meat/steak-tartare/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1000" contrast="-11000"/>
          </a:blip>
          <a:srcRect/>
          <a:stretch>
            <a:fillRect/>
          </a:stretch>
        </p:blipFill>
        <p:spPr bwMode="auto">
          <a:xfrm>
            <a:off x="903742" y="938443"/>
            <a:ext cx="7315200" cy="489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1025" y="2670500"/>
            <a:ext cx="8001000" cy="364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and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wines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(from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&amp; Eger)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named after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villages/regions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 they are produced . . 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4"/>
          <p:cNvSpPr txBox="1">
            <a:spLocks noChangeArrowheads="1"/>
          </p:cNvSpPr>
          <p:nvPr/>
        </p:nvSpPr>
        <p:spPr bwMode="auto">
          <a:xfrm>
            <a:off x="3429077" y="5892128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Tokaji, Hungary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1614"/>
            <a:ext cx="86868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ight Arrow 6"/>
          <p:cNvSpPr>
            <a:spLocks noChangeArrowheads="1"/>
          </p:cNvSpPr>
          <p:nvPr/>
        </p:nvSpPr>
        <p:spPr bwMode="auto">
          <a:xfrm rot="-3554335">
            <a:off x="3375025" y="3126022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6052507" y="2797723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501" y="127002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>
            <a:spLocks noChangeArrowheads="1"/>
          </p:cNvSpPr>
          <p:nvPr/>
        </p:nvSpPr>
        <p:spPr bwMode="auto">
          <a:xfrm rot="9842389">
            <a:off x="931864" y="2060124"/>
            <a:ext cx="2362200" cy="762000"/>
          </a:xfrm>
          <a:prstGeom prst="leftArrow">
            <a:avLst>
              <a:gd name="adj1" fmla="val 50000"/>
              <a:gd name="adj2" fmla="val 50002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83138" y="5000625"/>
            <a:ext cx="1447800" cy="685800"/>
          </a:xfrm>
          <a:prstGeom prst="ellipse">
            <a:avLst/>
          </a:prstGeom>
          <a:noFill/>
          <a:ln w="76200" algn="ctr">
            <a:solidFill>
              <a:schemeClr val="tx2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98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758" y="1009057"/>
            <a:ext cx="7315200" cy="4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475" y="127003"/>
            <a:ext cx="446179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767513" y="0"/>
            <a:ext cx="533400" cy="64008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3936620" y="580105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 rot="-3447489">
            <a:off x="5051425" y="233684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71811" y="736642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4076858" y="5801055"/>
            <a:ext cx="966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-2862854">
            <a:off x="3513138" y="252099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317" y="2665510"/>
            <a:ext cx="1228221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3992661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81200" y="2438400"/>
            <a:ext cx="52578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39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92" y="212947"/>
            <a:ext cx="89080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914" y="780144"/>
            <a:ext cx="26860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3733557" y="5838702"/>
            <a:ext cx="1669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Vinyard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9" y="141516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10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4" y="-25394"/>
            <a:ext cx="6223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36707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Rom 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(Gypsies)</a:t>
            </a:r>
            <a:endParaRPr lang="en-US" sz="24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6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61375824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05276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Rom </a:t>
            </a:r>
            <a:r>
              <a:rPr lang="en-US" sz="2000" b="1" dirty="0">
                <a:latin typeface="Verdana" pitchFamily="34" charset="0"/>
              </a:rPr>
              <a:t>(Gypsies)</a:t>
            </a:r>
            <a:endParaRPr lang="en-US" sz="24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3236736"/>
            <a:ext cx="7315200" cy="31885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is the cuisine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 Qaeda?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avoidance of pork</a:t>
            </a: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you define a cuisine by avoidance of food?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3074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2"/>
            <a:ext cx="7769225" cy="41243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Aztec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Maya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Zapata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Mixtec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Otomi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Tarascan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Yaqui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Tarahumara</a:t>
            </a:r>
            <a:r>
              <a:rPr lang="en-US" sz="2000" b="1" dirty="0">
                <a:latin typeface="Verdana" pitchFamily="34" charset="0"/>
              </a:rPr>
              <a:t> . . .</a:t>
            </a:r>
          </a:p>
        </p:txBody>
      </p:sp>
      <p:sp>
        <p:nvSpPr>
          <p:cNvPr id="5120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5429" y="3091586"/>
            <a:ext cx="8229600" cy="3106061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contemporary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prehistoric</a:t>
            </a:r>
          </a:p>
        </p:txBody>
      </p:sp>
    </p:spTree>
    <p:extLst>
      <p:ext uri="{BB962C8B-B14F-4D97-AF65-F5344CB8AC3E}">
        <p14:creationId xmlns:p14="http://schemas.microsoft.com/office/powerpoint/2010/main" val="175928866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269" y="4209205"/>
            <a:ext cx="6686447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but sometimes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just shares the cuisine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 its “mother culture” .  .  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17810</TotalTime>
  <Words>3443</Words>
  <Application>Microsoft Office PowerPoint</Application>
  <PresentationFormat>On-screen Show (4:3)</PresentationFormat>
  <Paragraphs>661</Paragraphs>
  <Slides>174</Slides>
  <Notes>92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174</vt:i4>
      </vt:variant>
    </vt:vector>
  </HeadingPairs>
  <TitlesOfParts>
    <vt:vector size="197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21_Default Design</vt:lpstr>
      <vt:lpstr>22_Default Design</vt:lpstr>
      <vt:lpstr>2_Meadow</vt:lpstr>
      <vt:lpstr>2_CE Master</vt:lpstr>
      <vt:lpstr>1_Office Theme</vt:lpstr>
      <vt:lpstr>22_Contemporary Portrait</vt:lpstr>
      <vt:lpstr>33_Default Design</vt:lpstr>
      <vt:lpstr>35_Default Design</vt:lpstr>
      <vt:lpstr>2_Blends</vt:lpstr>
      <vt:lpstr>28_Contemporary Portrait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1156</cp:revision>
  <cp:lastPrinted>2000-04-06T19:51:41Z</cp:lastPrinted>
  <dcterms:created xsi:type="dcterms:W3CDTF">2000-03-27T15:46:35Z</dcterms:created>
  <dcterms:modified xsi:type="dcterms:W3CDTF">2023-12-24T04:24:47Z</dcterms:modified>
</cp:coreProperties>
</file>