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029" r:id="rId2"/>
    <p:sldMasterId id="2147484041" r:id="rId3"/>
    <p:sldMasterId id="2147484066" r:id="rId4"/>
    <p:sldMasterId id="2147484922" r:id="rId5"/>
    <p:sldMasterId id="2147485213" r:id="rId6"/>
    <p:sldMasterId id="2147485369" r:id="rId7"/>
    <p:sldMasterId id="2147485453" r:id="rId8"/>
    <p:sldMasterId id="2147485623" r:id="rId9"/>
    <p:sldMasterId id="2147485923" r:id="rId10"/>
    <p:sldMasterId id="2147485971" r:id="rId11"/>
    <p:sldMasterId id="2147486247" r:id="rId12"/>
    <p:sldMasterId id="2147486259" r:id="rId13"/>
  </p:sldMasterIdLst>
  <p:notesMasterIdLst>
    <p:notesMasterId r:id="rId89"/>
  </p:notesMasterIdLst>
  <p:handoutMasterIdLst>
    <p:handoutMasterId r:id="rId90"/>
  </p:handoutMasterIdLst>
  <p:sldIdLst>
    <p:sldId id="1677" r:id="rId14"/>
    <p:sldId id="3320" r:id="rId15"/>
    <p:sldId id="3322" r:id="rId16"/>
    <p:sldId id="3323" r:id="rId17"/>
    <p:sldId id="3631" r:id="rId18"/>
    <p:sldId id="3632" r:id="rId19"/>
    <p:sldId id="3633" r:id="rId20"/>
    <p:sldId id="3634" r:id="rId21"/>
    <p:sldId id="3635" r:id="rId22"/>
    <p:sldId id="3636" r:id="rId23"/>
    <p:sldId id="3327" r:id="rId24"/>
    <p:sldId id="3643" r:id="rId25"/>
    <p:sldId id="3644" r:id="rId26"/>
    <p:sldId id="3645" r:id="rId27"/>
    <p:sldId id="3646" r:id="rId28"/>
    <p:sldId id="3648" r:id="rId29"/>
    <p:sldId id="3704" r:id="rId30"/>
    <p:sldId id="3649" r:id="rId31"/>
    <p:sldId id="3650" r:id="rId32"/>
    <p:sldId id="3705" r:id="rId33"/>
    <p:sldId id="3651" r:id="rId34"/>
    <p:sldId id="3652" r:id="rId35"/>
    <p:sldId id="3653" r:id="rId36"/>
    <p:sldId id="3654" r:id="rId37"/>
    <p:sldId id="3655" r:id="rId38"/>
    <p:sldId id="3656" r:id="rId39"/>
    <p:sldId id="3698" r:id="rId40"/>
    <p:sldId id="3657" r:id="rId41"/>
    <p:sldId id="3658" r:id="rId42"/>
    <p:sldId id="3659" r:id="rId43"/>
    <p:sldId id="3660" r:id="rId44"/>
    <p:sldId id="3661" r:id="rId45"/>
    <p:sldId id="3662" r:id="rId46"/>
    <p:sldId id="3663" r:id="rId47"/>
    <p:sldId id="3664" r:id="rId48"/>
    <p:sldId id="3665" r:id="rId49"/>
    <p:sldId id="3666" r:id="rId50"/>
    <p:sldId id="3667" r:id="rId51"/>
    <p:sldId id="3668" r:id="rId52"/>
    <p:sldId id="3669" r:id="rId53"/>
    <p:sldId id="3670" r:id="rId54"/>
    <p:sldId id="3671" r:id="rId55"/>
    <p:sldId id="3672" r:id="rId56"/>
    <p:sldId id="3673" r:id="rId57"/>
    <p:sldId id="3674" r:id="rId58"/>
    <p:sldId id="3675" r:id="rId59"/>
    <p:sldId id="3676" r:id="rId60"/>
    <p:sldId id="3677" r:id="rId61"/>
    <p:sldId id="3678" r:id="rId62"/>
    <p:sldId id="3679" r:id="rId63"/>
    <p:sldId id="3699" r:id="rId64"/>
    <p:sldId id="3700" r:id="rId65"/>
    <p:sldId id="3701" r:id="rId66"/>
    <p:sldId id="3680" r:id="rId67"/>
    <p:sldId id="3681" r:id="rId68"/>
    <p:sldId id="3682" r:id="rId69"/>
    <p:sldId id="3683" r:id="rId70"/>
    <p:sldId id="3684" r:id="rId71"/>
    <p:sldId id="3685" r:id="rId72"/>
    <p:sldId id="3686" r:id="rId73"/>
    <p:sldId id="3687" r:id="rId74"/>
    <p:sldId id="3688" r:id="rId75"/>
    <p:sldId id="3689" r:id="rId76"/>
    <p:sldId id="3690" r:id="rId77"/>
    <p:sldId id="3691" r:id="rId78"/>
    <p:sldId id="3692" r:id="rId79"/>
    <p:sldId id="3702" r:id="rId80"/>
    <p:sldId id="3693" r:id="rId81"/>
    <p:sldId id="3694" r:id="rId82"/>
    <p:sldId id="3695" r:id="rId83"/>
    <p:sldId id="3696" r:id="rId84"/>
    <p:sldId id="3697" r:id="rId85"/>
    <p:sldId id="3703" r:id="rId86"/>
    <p:sldId id="1922" r:id="rId87"/>
    <p:sldId id="1680" r:id="rId8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583"/>
    <a:srgbClr val="000000"/>
    <a:srgbClr val="FFFFFF"/>
    <a:srgbClr val="0070C0"/>
    <a:srgbClr val="FFD961"/>
    <a:srgbClr val="BADDE1"/>
    <a:srgbClr val="FFFFCD"/>
    <a:srgbClr val="FFFFAF"/>
    <a:srgbClr val="000600"/>
    <a:srgbClr val="91E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5" autoAdjust="0"/>
    <p:restoredTop sz="94660"/>
  </p:normalViewPr>
  <p:slideViewPr>
    <p:cSldViewPr snapToGrid="0">
      <p:cViewPr>
        <p:scale>
          <a:sx n="50" d="100"/>
          <a:sy n="50" d="100"/>
        </p:scale>
        <p:origin x="1480" y="496"/>
      </p:cViewPr>
      <p:guideLst>
        <p:guide orient="horz" pos="21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5" Type="http://schemas.openxmlformats.org/officeDocument/2006/relationships/slideMaster" Target="slideMasters/slideMaster5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8FEB9EEB-AC0C-41B8-84E9-0373B1DA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0C47849C-5A47-4F1B-8347-87C15C11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19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251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595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13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710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18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07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42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89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12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52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394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798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608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8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710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222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16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806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784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923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71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833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229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7366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294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87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0222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553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5294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8944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7089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84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6111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5041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4158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2163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9728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322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4759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0055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9840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6517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8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49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07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980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135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9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855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303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706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163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76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600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780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82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3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968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036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C865-83D8-4F9A-8888-A0D477A0B5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DA4F-4197-419E-9B70-7AAFBD0184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661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4FE3-7B46-4431-AF09-377163D76E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24B6-CC47-4BF7-BD96-BAC0D31253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777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FBA8-2716-4802-A466-3CC4CD2AB0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4F4C-C2D5-4F45-ADFD-08A9D87221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269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F394-2748-484C-AE9E-1187D7EEDD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8E10-A1F3-486B-AD5C-B0DA06FE79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781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C6FA-EA5C-4D3A-AE51-30B989FC99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3A87-71BA-48C8-97F0-3FDD9D166F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919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18F7-E1DD-4D0E-8A5B-4CF3C98948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69D2-4A3A-484E-B133-449774A22D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14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1C48-1D6B-4013-A9BC-035C3008D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5EA4-3902-477F-94F0-8D31FA6BAE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217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9305-C222-4ED6-8267-C33ABC2ABC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EA92-DAFE-43DC-9994-2115EF2827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4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2D72-5230-44E9-AA7B-A04C835307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0A70-0A85-42B8-A4D3-E34CB34AB5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340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9FF5-18FC-4B08-BFC0-367F7CAD70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1C57-9D1F-4858-A11F-6F57A3F3A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711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8EDF-684C-477D-91F4-7377AD0B8C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1BA9-C54D-4512-88A6-8A30BC47D3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344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7129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9532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678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0" y="1885950"/>
            <a:ext cx="4021667" cy="41719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4" y="1885950"/>
            <a:ext cx="4021667" cy="41719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7294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817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79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71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40461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045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8225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11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8281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1646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2837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9146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5286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310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373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80097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1780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675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7967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7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7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DE66-0E29-45F4-813C-C80E0FA3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88DA-493C-4160-A8D5-CA0600A6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EA33-D003-435A-82A0-DF3A7732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8DD-56F9-4985-A93C-EF1F078ED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535D-6635-4E1C-B7E0-66CAD01F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E331-3866-416C-9E66-63870BFC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022A-9D9B-4AC4-93F9-D1C63F4D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FB44-B2EC-44A3-8E7C-311BA009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C686-E176-40A4-A884-06B7D9255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1DE7-E7D7-4FBF-AD3B-B57758D1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F2C5-C97A-4EF9-8208-910D72A2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E2BF-602C-4EF1-B57E-0894C582F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ED45-4783-4F44-9FDF-2BA0ADBC7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0623-321A-4C9F-AEA6-AE0E5F01C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2263-7EE4-4B31-BE95-F71DEA0F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9BC9-58D7-4C01-B32F-69878B258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E37E-14DE-4248-A841-1963EE16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5C0A-9EC9-4CB4-9E9A-45A951368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AABC-A77B-4F0F-B829-1B51F39A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DB1C-1AAF-4B10-9B76-C29F582B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60C6-5372-466F-A9A0-04E793B8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9D49-7279-4540-9453-41C57592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CE90-F038-478D-80D5-AECC21AD2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6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6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2031-E206-4FF8-852C-2E90A5F07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3087-7EE8-4648-853C-6D984EA2C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86430-25D8-4858-95E9-F74A1B4A91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A1B9-DA87-4C81-94F9-6EC1636F20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BB8A-6509-4A0E-A1C5-C027250040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2915-C1EA-4D1F-AF2E-F4C5D9CE5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4142-1C36-4056-A033-CEC967730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6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5861-648D-4139-9926-3C097F6DE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3A91-35FC-4BB2-B952-24837B713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0BD1-7064-4E9E-9B45-E3AAD07E37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58" y="27475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6F3B9-F8ED-43CD-BE6C-786C9813CF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AD5DE43-57DF-4E2D-874C-8A6126F23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A4A5-E8A4-4C8E-8863-87B4B638F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A640-1BC0-4C88-A06A-CF7041217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5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9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B95E-2CC7-4068-9DCA-258FA2CA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00DF-03AA-49AE-9991-517E1D83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53E8B-8894-41EF-8AAE-C447C775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85F2-7A45-45D1-BDA5-B8408229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9915-FABB-404F-A5C4-F2E9DA31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81B6-16D0-4685-8A2A-E63BE629D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051E-FC91-46A5-B1E4-CAC20244B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6B2B-35FC-4CD2-937A-8D37F727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022C-C1A0-4566-85E1-215B33FAF87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4D9A-0C31-48EF-B86F-3B4E369B9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22AD-C908-48A5-A585-E11DAB27190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3B46-61FD-4541-8594-26437A54F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4BBA-2BF4-4251-87AA-BCF112FC4B8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4C48-6A83-4A73-B248-0C70EBA2E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3EFF-1DC9-48B1-A695-84F1EB43CE1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A660-20F1-48BE-8B62-66A8983A2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AC88-3E32-40BC-AE34-F03366B8BD4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9E6B6-3825-48F1-AA26-40F2080A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08FD-737E-49E0-BA64-6BB448194F3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FF8F-1B4C-4FA6-9EA3-E6943A4E3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7CB0-8C39-4F59-86F6-39ADCF0284C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10FF-7351-42E8-9901-8A8448115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AAC0-5F5A-4651-9787-4F6F2B1EDCB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DCCE-A5F8-4B9D-AE73-FEC3ADF0B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C511-7C5E-4FA2-9FE4-0CD9F5C081F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8D06-7222-472B-9685-970CB1720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1FBB-9D08-4FE1-B43A-BB47268A8EE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EC31-5E76-41DD-B6E4-F61FE8875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47623-2562-4045-8EE1-E946F224E89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BDD9-0BFC-4462-8C83-073CD184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54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8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5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0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4" r:id="rId1"/>
    <p:sldLayoutId id="2147485925" r:id="rId2"/>
    <p:sldLayoutId id="2147485926" r:id="rId3"/>
    <p:sldLayoutId id="2147485927" r:id="rId4"/>
    <p:sldLayoutId id="2147485928" r:id="rId5"/>
    <p:sldLayoutId id="2147485929" r:id="rId6"/>
    <p:sldLayoutId id="2147485930" r:id="rId7"/>
    <p:sldLayoutId id="2147485931" r:id="rId8"/>
    <p:sldLayoutId id="2147485932" r:id="rId9"/>
    <p:sldLayoutId id="2147485933" r:id="rId10"/>
    <p:sldLayoutId id="21474859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C7251-E2ED-4CB5-A5B6-9A55430409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E9AFD0-9A45-4EA1-8B63-CC2AD0A808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2" r:id="rId1"/>
    <p:sldLayoutId id="2147485973" r:id="rId2"/>
    <p:sldLayoutId id="2147485974" r:id="rId3"/>
    <p:sldLayoutId id="2147485975" r:id="rId4"/>
    <p:sldLayoutId id="2147485976" r:id="rId5"/>
    <p:sldLayoutId id="2147485977" r:id="rId6"/>
    <p:sldLayoutId id="2147485978" r:id="rId7"/>
    <p:sldLayoutId id="2147485979" r:id="rId8"/>
    <p:sldLayoutId id="2147485980" r:id="rId9"/>
    <p:sldLayoutId id="2147485981" r:id="rId10"/>
    <p:sldLayoutId id="21474859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71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8" r:id="rId1"/>
    <p:sldLayoutId id="2147486249" r:id="rId2"/>
    <p:sldLayoutId id="2147486250" r:id="rId3"/>
    <p:sldLayoutId id="2147486251" r:id="rId4"/>
    <p:sldLayoutId id="2147486252" r:id="rId5"/>
    <p:sldLayoutId id="2147486253" r:id="rId6"/>
    <p:sldLayoutId id="2147486254" r:id="rId7"/>
    <p:sldLayoutId id="2147486255" r:id="rId8"/>
    <p:sldLayoutId id="2147486256" r:id="rId9"/>
    <p:sldLayoutId id="2147486257" r:id="rId10"/>
    <p:sldLayoutId id="214748625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5pPr>
      <a:lvl6pPr marL="406405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6pPr>
      <a:lvl7pPr marL="812810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7pPr>
      <a:lvl8pPr marL="1219215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8pPr>
      <a:lvl9pPr marL="1625620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02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0" r:id="rId1"/>
    <p:sldLayoutId id="2147486261" r:id="rId2"/>
    <p:sldLayoutId id="2147486262" r:id="rId3"/>
    <p:sldLayoutId id="2147486263" r:id="rId4"/>
    <p:sldLayoutId id="2147486264" r:id="rId5"/>
    <p:sldLayoutId id="2147486265" r:id="rId6"/>
    <p:sldLayoutId id="2147486266" r:id="rId7"/>
    <p:sldLayoutId id="2147486267" r:id="rId8"/>
    <p:sldLayoutId id="2147486268" r:id="rId9"/>
    <p:sldLayoutId id="2147486269" r:id="rId10"/>
    <p:sldLayoutId id="214748627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09812D4-9873-4911-82F1-ACF7D3B1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AC0793B-2A51-42BA-975B-09B40FB2C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  <p:sldLayoutId id="2147484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4F8460-D1C9-4013-8BAC-EECAF710881F}" type="slidenum">
              <a:rPr kumimoji="1" lang="en-US" i="1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22" r:id="rId9"/>
    <p:sldLayoutId id="2147485223" r:id="rId10"/>
    <p:sldLayoutId id="21474852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E602C9D-98D3-4393-9683-98332985D1BF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50183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  <p:sldLayoutId id="2147485376" r:id="rId7"/>
    <p:sldLayoutId id="2147485377" r:id="rId8"/>
    <p:sldLayoutId id="2147485378" r:id="rId9"/>
    <p:sldLayoutId id="2147485379" r:id="rId10"/>
    <p:sldLayoutId id="21474853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3B6205D-DDD5-4B03-9B84-889B20A845E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02F5AB2-84B7-4901-9956-BBED34DC0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4" r:id="rId1"/>
    <p:sldLayoutId id="2147485455" r:id="rId2"/>
    <p:sldLayoutId id="2147485456" r:id="rId3"/>
    <p:sldLayoutId id="2147485457" r:id="rId4"/>
    <p:sldLayoutId id="2147485458" r:id="rId5"/>
    <p:sldLayoutId id="2147485459" r:id="rId6"/>
    <p:sldLayoutId id="2147485460" r:id="rId7"/>
    <p:sldLayoutId id="2147485461" r:id="rId8"/>
    <p:sldLayoutId id="2147485462" r:id="rId9"/>
    <p:sldLayoutId id="2147485463" r:id="rId10"/>
    <p:sldLayoutId id="21474854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59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24" r:id="rId1"/>
    <p:sldLayoutId id="2147485625" r:id="rId2"/>
    <p:sldLayoutId id="2147485626" r:id="rId3"/>
    <p:sldLayoutId id="2147485627" r:id="rId4"/>
    <p:sldLayoutId id="2147485628" r:id="rId5"/>
    <p:sldLayoutId id="2147485629" r:id="rId6"/>
    <p:sldLayoutId id="2147485630" r:id="rId7"/>
    <p:sldLayoutId id="2147485631" r:id="rId8"/>
    <p:sldLayoutId id="2147485632" r:id="rId9"/>
    <p:sldLayoutId id="2147485633" r:id="rId10"/>
    <p:sldLayoutId id="214748563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science-environment-59741723?xtor=AL-72-%5Bpartner%5D-%5Bgnl.newsletters%5D-%5Bheadline%5D-%5Bnews%5D-%5Bbizdev%5D-%5Bisapi%5D&amp;xtor=ES-213-%5BBBC%20News%20Newsletter%5D-2021December23-%5Btop+news+stories%5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bc.com/news/world-europe-35130792" TargetMode="Externa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2/01/19/health/covid-gender-deaths-men-women.html?referringSource=articleShar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bbc.com/news/world-europe-39821036" TargetMode="Externa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round/3597956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atingdisorderfoundation.org/EatingDisorders.htm" TargetMode="External"/><Relationship Id="rId1" Type="http://schemas.openxmlformats.org/officeDocument/2006/relationships/slideLayout" Target="../slideLayouts/slideLayout1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Nassim%20Nicholas%20Taleb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6180" y="4325779"/>
            <a:ext cx="8265404" cy="1569660"/>
          </a:xfrm>
          <a:prstGeom prst="rect">
            <a:avLst/>
          </a:prstGeom>
          <a:solidFill>
            <a:srgbClr val="D7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Start deck in “Slide Show” mode,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and use your up/down arrow keys and/or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396821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597985"/>
            <a:ext cx="6908800" cy="28341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let’s have a look at that on the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“Anthropology and . . . Its Parts” chart . . .</a:t>
            </a:r>
            <a:endParaRPr kumimoji="1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6511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642857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</a:p>
          <a:p>
            <a:pPr marL="857250" lvl="1" indent="-457200" eaLnBrk="1" hangingPunct="1"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</a:rPr>
              <a:t>Anthropology and its Parts chart</a:t>
            </a: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of 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32071" y="5284059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2164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79892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br>
              <a:rPr lang="en-US" i="1"/>
            </a:br>
            <a:endParaRPr lang="en-US" i="1"/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1003300" y="1730084"/>
            <a:ext cx="7137400" cy="10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Anthropology of Europe</a:t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their . . .</a:t>
            </a:r>
            <a:endParaRPr kumimoji="1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743261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cultural / social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physical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archaeology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linguistics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04699" y="1143055"/>
            <a:ext cx="69088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REM: We’re having a look at . .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8417" y="5925924"/>
            <a:ext cx="5638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that would appear on the chart as . . 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2022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811870"/>
            <a:ext cx="6908800" cy="44063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usually anthropologists read charts from the bottom up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that has to do with the fact that  in archaeology the oldest layers are at the bottom of a site and the newer ones are on top</a:t>
            </a: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7073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65680"/>
            <a:ext cx="6908800" cy="34881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 first note that the two main divisions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Anthropology are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B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io-physical and Cultural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8704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4776D4-6D3D-F9B7-B544-8845DACC4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38776900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307770" y="2555633"/>
            <a:ext cx="5834742" cy="796050"/>
          </a:xfrm>
          <a:custGeom>
            <a:avLst/>
            <a:gdLst>
              <a:gd name="connsiteX0" fmla="*/ 2510971 w 5675085"/>
              <a:gd name="connsiteY0" fmla="*/ 827314 h 957943"/>
              <a:gd name="connsiteX1" fmla="*/ 2714171 w 5675085"/>
              <a:gd name="connsiteY1" fmla="*/ 841829 h 957943"/>
              <a:gd name="connsiteX2" fmla="*/ 2757714 w 5675085"/>
              <a:gd name="connsiteY2" fmla="*/ 856343 h 957943"/>
              <a:gd name="connsiteX3" fmla="*/ 3033485 w 5675085"/>
              <a:gd name="connsiteY3" fmla="*/ 870857 h 957943"/>
              <a:gd name="connsiteX4" fmla="*/ 3164114 w 5675085"/>
              <a:gd name="connsiteY4" fmla="*/ 899886 h 957943"/>
              <a:gd name="connsiteX5" fmla="*/ 3309257 w 5675085"/>
              <a:gd name="connsiteY5" fmla="*/ 914400 h 957943"/>
              <a:gd name="connsiteX6" fmla="*/ 3439885 w 5675085"/>
              <a:gd name="connsiteY6" fmla="*/ 928914 h 957943"/>
              <a:gd name="connsiteX7" fmla="*/ 4049485 w 5675085"/>
              <a:gd name="connsiteY7" fmla="*/ 957943 h 957943"/>
              <a:gd name="connsiteX8" fmla="*/ 4513943 w 5675085"/>
              <a:gd name="connsiteY8" fmla="*/ 943429 h 957943"/>
              <a:gd name="connsiteX9" fmla="*/ 4659085 w 5675085"/>
              <a:gd name="connsiteY9" fmla="*/ 914400 h 957943"/>
              <a:gd name="connsiteX10" fmla="*/ 4746171 w 5675085"/>
              <a:gd name="connsiteY10" fmla="*/ 899886 h 957943"/>
              <a:gd name="connsiteX11" fmla="*/ 5428343 w 5675085"/>
              <a:gd name="connsiteY11" fmla="*/ 885372 h 957943"/>
              <a:gd name="connsiteX12" fmla="*/ 5486400 w 5675085"/>
              <a:gd name="connsiteY12" fmla="*/ 856343 h 957943"/>
              <a:gd name="connsiteX13" fmla="*/ 5529943 w 5675085"/>
              <a:gd name="connsiteY13" fmla="*/ 812800 h 957943"/>
              <a:gd name="connsiteX14" fmla="*/ 5573485 w 5675085"/>
              <a:gd name="connsiteY14" fmla="*/ 783772 h 957943"/>
              <a:gd name="connsiteX15" fmla="*/ 5602514 w 5675085"/>
              <a:gd name="connsiteY15" fmla="*/ 740229 h 957943"/>
              <a:gd name="connsiteX16" fmla="*/ 5646057 w 5675085"/>
              <a:gd name="connsiteY16" fmla="*/ 696686 h 957943"/>
              <a:gd name="connsiteX17" fmla="*/ 5675085 w 5675085"/>
              <a:gd name="connsiteY17" fmla="*/ 609600 h 957943"/>
              <a:gd name="connsiteX18" fmla="*/ 5631543 w 5675085"/>
              <a:gd name="connsiteY18" fmla="*/ 435429 h 957943"/>
              <a:gd name="connsiteX19" fmla="*/ 5588000 w 5675085"/>
              <a:gd name="connsiteY19" fmla="*/ 406400 h 957943"/>
              <a:gd name="connsiteX20" fmla="*/ 5544457 w 5675085"/>
              <a:gd name="connsiteY20" fmla="*/ 362857 h 957943"/>
              <a:gd name="connsiteX21" fmla="*/ 5500914 w 5675085"/>
              <a:gd name="connsiteY21" fmla="*/ 348343 h 957943"/>
              <a:gd name="connsiteX22" fmla="*/ 5442857 w 5675085"/>
              <a:gd name="connsiteY22" fmla="*/ 319314 h 957943"/>
              <a:gd name="connsiteX23" fmla="*/ 5399314 w 5675085"/>
              <a:gd name="connsiteY23" fmla="*/ 304800 h 957943"/>
              <a:gd name="connsiteX24" fmla="*/ 5326743 w 5675085"/>
              <a:gd name="connsiteY24" fmla="*/ 275772 h 957943"/>
              <a:gd name="connsiteX25" fmla="*/ 5254171 w 5675085"/>
              <a:gd name="connsiteY25" fmla="*/ 261257 h 957943"/>
              <a:gd name="connsiteX26" fmla="*/ 5167085 w 5675085"/>
              <a:gd name="connsiteY26" fmla="*/ 232229 h 957943"/>
              <a:gd name="connsiteX27" fmla="*/ 5050971 w 5675085"/>
              <a:gd name="connsiteY27" fmla="*/ 203200 h 957943"/>
              <a:gd name="connsiteX28" fmla="*/ 4992914 w 5675085"/>
              <a:gd name="connsiteY28" fmla="*/ 174172 h 957943"/>
              <a:gd name="connsiteX29" fmla="*/ 4847771 w 5675085"/>
              <a:gd name="connsiteY29" fmla="*/ 145143 h 957943"/>
              <a:gd name="connsiteX30" fmla="*/ 4804228 w 5675085"/>
              <a:gd name="connsiteY30" fmla="*/ 130629 h 957943"/>
              <a:gd name="connsiteX31" fmla="*/ 4659085 w 5675085"/>
              <a:gd name="connsiteY31" fmla="*/ 116114 h 957943"/>
              <a:gd name="connsiteX32" fmla="*/ 4557485 w 5675085"/>
              <a:gd name="connsiteY32" fmla="*/ 101600 h 957943"/>
              <a:gd name="connsiteX33" fmla="*/ 4020457 w 5675085"/>
              <a:gd name="connsiteY33" fmla="*/ 87086 h 957943"/>
              <a:gd name="connsiteX34" fmla="*/ 3759200 w 5675085"/>
              <a:gd name="connsiteY34" fmla="*/ 58057 h 957943"/>
              <a:gd name="connsiteX35" fmla="*/ 3541485 w 5675085"/>
              <a:gd name="connsiteY35" fmla="*/ 43543 h 957943"/>
              <a:gd name="connsiteX36" fmla="*/ 3265714 w 5675085"/>
              <a:gd name="connsiteY36" fmla="*/ 14514 h 957943"/>
              <a:gd name="connsiteX37" fmla="*/ 3091543 w 5675085"/>
              <a:gd name="connsiteY37" fmla="*/ 0 h 957943"/>
              <a:gd name="connsiteX38" fmla="*/ 2627085 w 5675085"/>
              <a:gd name="connsiteY38" fmla="*/ 14514 h 957943"/>
              <a:gd name="connsiteX39" fmla="*/ 2365828 w 5675085"/>
              <a:gd name="connsiteY39" fmla="*/ 43543 h 957943"/>
              <a:gd name="connsiteX40" fmla="*/ 2075543 w 5675085"/>
              <a:gd name="connsiteY40" fmla="*/ 72572 h 957943"/>
              <a:gd name="connsiteX41" fmla="*/ 2032000 w 5675085"/>
              <a:gd name="connsiteY41" fmla="*/ 87086 h 957943"/>
              <a:gd name="connsiteX42" fmla="*/ 1654628 w 5675085"/>
              <a:gd name="connsiteY42" fmla="*/ 116114 h 957943"/>
              <a:gd name="connsiteX43" fmla="*/ 841828 w 5675085"/>
              <a:gd name="connsiteY43" fmla="*/ 116114 h 957943"/>
              <a:gd name="connsiteX44" fmla="*/ 653143 w 5675085"/>
              <a:gd name="connsiteY44" fmla="*/ 145143 h 957943"/>
              <a:gd name="connsiteX45" fmla="*/ 595085 w 5675085"/>
              <a:gd name="connsiteY45" fmla="*/ 159657 h 957943"/>
              <a:gd name="connsiteX46" fmla="*/ 449943 w 5675085"/>
              <a:gd name="connsiteY46" fmla="*/ 174172 h 957943"/>
              <a:gd name="connsiteX47" fmla="*/ 333828 w 5675085"/>
              <a:gd name="connsiteY47" fmla="*/ 203200 h 957943"/>
              <a:gd name="connsiteX48" fmla="*/ 290285 w 5675085"/>
              <a:gd name="connsiteY48" fmla="*/ 217714 h 957943"/>
              <a:gd name="connsiteX49" fmla="*/ 232228 w 5675085"/>
              <a:gd name="connsiteY49" fmla="*/ 232229 h 957943"/>
              <a:gd name="connsiteX50" fmla="*/ 188685 w 5675085"/>
              <a:gd name="connsiteY50" fmla="*/ 261257 h 957943"/>
              <a:gd name="connsiteX51" fmla="*/ 145143 w 5675085"/>
              <a:gd name="connsiteY51" fmla="*/ 275772 h 957943"/>
              <a:gd name="connsiteX52" fmla="*/ 116114 w 5675085"/>
              <a:gd name="connsiteY52" fmla="*/ 319314 h 957943"/>
              <a:gd name="connsiteX53" fmla="*/ 72571 w 5675085"/>
              <a:gd name="connsiteY53" fmla="*/ 420914 h 957943"/>
              <a:gd name="connsiteX54" fmla="*/ 29028 w 5675085"/>
              <a:gd name="connsiteY54" fmla="*/ 508000 h 957943"/>
              <a:gd name="connsiteX55" fmla="*/ 0 w 5675085"/>
              <a:gd name="connsiteY55" fmla="*/ 624114 h 957943"/>
              <a:gd name="connsiteX56" fmla="*/ 14514 w 5675085"/>
              <a:gd name="connsiteY56" fmla="*/ 812800 h 957943"/>
              <a:gd name="connsiteX57" fmla="*/ 72571 w 5675085"/>
              <a:gd name="connsiteY57" fmla="*/ 827314 h 957943"/>
              <a:gd name="connsiteX58" fmla="*/ 116114 w 5675085"/>
              <a:gd name="connsiteY58" fmla="*/ 856343 h 957943"/>
              <a:gd name="connsiteX59" fmla="*/ 159657 w 5675085"/>
              <a:gd name="connsiteY59" fmla="*/ 870857 h 957943"/>
              <a:gd name="connsiteX60" fmla="*/ 217714 w 5675085"/>
              <a:gd name="connsiteY60" fmla="*/ 899886 h 957943"/>
              <a:gd name="connsiteX61" fmla="*/ 333828 w 5675085"/>
              <a:gd name="connsiteY61" fmla="*/ 914400 h 957943"/>
              <a:gd name="connsiteX62" fmla="*/ 391885 w 5675085"/>
              <a:gd name="connsiteY62" fmla="*/ 928914 h 957943"/>
              <a:gd name="connsiteX63" fmla="*/ 812800 w 5675085"/>
              <a:gd name="connsiteY63" fmla="*/ 899886 h 957943"/>
              <a:gd name="connsiteX64" fmla="*/ 870857 w 5675085"/>
              <a:gd name="connsiteY64" fmla="*/ 885372 h 957943"/>
              <a:gd name="connsiteX65" fmla="*/ 1001485 w 5675085"/>
              <a:gd name="connsiteY65" fmla="*/ 870857 h 957943"/>
              <a:gd name="connsiteX66" fmla="*/ 1393371 w 5675085"/>
              <a:gd name="connsiteY66" fmla="*/ 870857 h 957943"/>
              <a:gd name="connsiteX67" fmla="*/ 1741714 w 5675085"/>
              <a:gd name="connsiteY67" fmla="*/ 899886 h 957943"/>
              <a:gd name="connsiteX68" fmla="*/ 2075543 w 5675085"/>
              <a:gd name="connsiteY68" fmla="*/ 885372 h 957943"/>
              <a:gd name="connsiteX69" fmla="*/ 2177143 w 5675085"/>
              <a:gd name="connsiteY69" fmla="*/ 870857 h 957943"/>
              <a:gd name="connsiteX70" fmla="*/ 2322285 w 5675085"/>
              <a:gd name="connsiteY70" fmla="*/ 856343 h 957943"/>
              <a:gd name="connsiteX71" fmla="*/ 2409371 w 5675085"/>
              <a:gd name="connsiteY71" fmla="*/ 841829 h 957943"/>
              <a:gd name="connsiteX72" fmla="*/ 2525485 w 5675085"/>
              <a:gd name="connsiteY72" fmla="*/ 827314 h 957943"/>
              <a:gd name="connsiteX73" fmla="*/ 2583543 w 5675085"/>
              <a:gd name="connsiteY73" fmla="*/ 812800 h 957943"/>
              <a:gd name="connsiteX74" fmla="*/ 2728685 w 5675085"/>
              <a:gd name="connsiteY74" fmla="*/ 81280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675085" h="957943">
                <a:moveTo>
                  <a:pt x="2510971" y="827314"/>
                </a:moveTo>
                <a:cubicBezTo>
                  <a:pt x="2578704" y="832152"/>
                  <a:pt x="2646730" y="833895"/>
                  <a:pt x="2714171" y="841829"/>
                </a:cubicBezTo>
                <a:cubicBezTo>
                  <a:pt x="2729366" y="843617"/>
                  <a:pt x="2742477" y="854958"/>
                  <a:pt x="2757714" y="856343"/>
                </a:cubicBezTo>
                <a:cubicBezTo>
                  <a:pt x="2849387" y="864677"/>
                  <a:pt x="2941561" y="866019"/>
                  <a:pt x="3033485" y="870857"/>
                </a:cubicBezTo>
                <a:cubicBezTo>
                  <a:pt x="3072908" y="880713"/>
                  <a:pt x="3124624" y="894621"/>
                  <a:pt x="3164114" y="899886"/>
                </a:cubicBezTo>
                <a:cubicBezTo>
                  <a:pt x="3212310" y="906312"/>
                  <a:pt x="3260902" y="909310"/>
                  <a:pt x="3309257" y="914400"/>
                </a:cubicBezTo>
                <a:cubicBezTo>
                  <a:pt x="3352827" y="918986"/>
                  <a:pt x="3396214" y="925420"/>
                  <a:pt x="3439885" y="928914"/>
                </a:cubicBezTo>
                <a:cubicBezTo>
                  <a:pt x="3647006" y="945484"/>
                  <a:pt x="3839276" y="949858"/>
                  <a:pt x="4049485" y="957943"/>
                </a:cubicBezTo>
                <a:cubicBezTo>
                  <a:pt x="4204304" y="953105"/>
                  <a:pt x="4359442" y="954465"/>
                  <a:pt x="4513943" y="943429"/>
                </a:cubicBezTo>
                <a:cubicBezTo>
                  <a:pt x="4563156" y="939914"/>
                  <a:pt x="4610417" y="922511"/>
                  <a:pt x="4659085" y="914400"/>
                </a:cubicBezTo>
                <a:cubicBezTo>
                  <a:pt x="4688114" y="909562"/>
                  <a:pt x="4716763" y="900996"/>
                  <a:pt x="4746171" y="899886"/>
                </a:cubicBezTo>
                <a:cubicBezTo>
                  <a:pt x="4973451" y="891310"/>
                  <a:pt x="5200952" y="890210"/>
                  <a:pt x="5428343" y="885372"/>
                </a:cubicBezTo>
                <a:cubicBezTo>
                  <a:pt x="5447695" y="875696"/>
                  <a:pt x="5468794" y="868919"/>
                  <a:pt x="5486400" y="856343"/>
                </a:cubicBezTo>
                <a:cubicBezTo>
                  <a:pt x="5503103" y="844412"/>
                  <a:pt x="5514174" y="825941"/>
                  <a:pt x="5529943" y="812800"/>
                </a:cubicBezTo>
                <a:cubicBezTo>
                  <a:pt x="5543344" y="801633"/>
                  <a:pt x="5558971" y="793448"/>
                  <a:pt x="5573485" y="783772"/>
                </a:cubicBezTo>
                <a:cubicBezTo>
                  <a:pt x="5583161" y="769258"/>
                  <a:pt x="5591347" y="753630"/>
                  <a:pt x="5602514" y="740229"/>
                </a:cubicBezTo>
                <a:cubicBezTo>
                  <a:pt x="5615655" y="724460"/>
                  <a:pt x="5636089" y="714629"/>
                  <a:pt x="5646057" y="696686"/>
                </a:cubicBezTo>
                <a:cubicBezTo>
                  <a:pt x="5660917" y="669938"/>
                  <a:pt x="5675085" y="609600"/>
                  <a:pt x="5675085" y="609600"/>
                </a:cubicBezTo>
                <a:cubicBezTo>
                  <a:pt x="5667016" y="536978"/>
                  <a:pt x="5681539" y="485426"/>
                  <a:pt x="5631543" y="435429"/>
                </a:cubicBezTo>
                <a:cubicBezTo>
                  <a:pt x="5619208" y="423094"/>
                  <a:pt x="5601401" y="417567"/>
                  <a:pt x="5588000" y="406400"/>
                </a:cubicBezTo>
                <a:cubicBezTo>
                  <a:pt x="5572231" y="393259"/>
                  <a:pt x="5561536" y="374243"/>
                  <a:pt x="5544457" y="362857"/>
                </a:cubicBezTo>
                <a:cubicBezTo>
                  <a:pt x="5531727" y="354370"/>
                  <a:pt x="5514976" y="354370"/>
                  <a:pt x="5500914" y="348343"/>
                </a:cubicBezTo>
                <a:cubicBezTo>
                  <a:pt x="5481027" y="339820"/>
                  <a:pt x="5462744" y="327837"/>
                  <a:pt x="5442857" y="319314"/>
                </a:cubicBezTo>
                <a:cubicBezTo>
                  <a:pt x="5428795" y="313287"/>
                  <a:pt x="5413639" y="310172"/>
                  <a:pt x="5399314" y="304800"/>
                </a:cubicBezTo>
                <a:cubicBezTo>
                  <a:pt x="5374919" y="295652"/>
                  <a:pt x="5351698" y="283259"/>
                  <a:pt x="5326743" y="275772"/>
                </a:cubicBezTo>
                <a:cubicBezTo>
                  <a:pt x="5303114" y="268683"/>
                  <a:pt x="5277972" y="267748"/>
                  <a:pt x="5254171" y="261257"/>
                </a:cubicBezTo>
                <a:cubicBezTo>
                  <a:pt x="5224650" y="253206"/>
                  <a:pt x="5197090" y="238230"/>
                  <a:pt x="5167085" y="232229"/>
                </a:cubicBezTo>
                <a:cubicBezTo>
                  <a:pt x="5124493" y="223710"/>
                  <a:pt x="5090021" y="219935"/>
                  <a:pt x="5050971" y="203200"/>
                </a:cubicBezTo>
                <a:cubicBezTo>
                  <a:pt x="5031084" y="194677"/>
                  <a:pt x="5013173" y="181769"/>
                  <a:pt x="4992914" y="174172"/>
                </a:cubicBezTo>
                <a:cubicBezTo>
                  <a:pt x="4950844" y="158396"/>
                  <a:pt x="4888828" y="154267"/>
                  <a:pt x="4847771" y="145143"/>
                </a:cubicBezTo>
                <a:cubicBezTo>
                  <a:pt x="4832836" y="141824"/>
                  <a:pt x="4819350" y="132955"/>
                  <a:pt x="4804228" y="130629"/>
                </a:cubicBezTo>
                <a:cubicBezTo>
                  <a:pt x="4756171" y="123236"/>
                  <a:pt x="4707374" y="121795"/>
                  <a:pt x="4659085" y="116114"/>
                </a:cubicBezTo>
                <a:cubicBezTo>
                  <a:pt x="4625109" y="112117"/>
                  <a:pt x="4591660" y="103153"/>
                  <a:pt x="4557485" y="101600"/>
                </a:cubicBezTo>
                <a:cubicBezTo>
                  <a:pt x="4378595" y="93469"/>
                  <a:pt x="4199466" y="91924"/>
                  <a:pt x="4020457" y="87086"/>
                </a:cubicBezTo>
                <a:cubicBezTo>
                  <a:pt x="3921701" y="74742"/>
                  <a:pt x="3861376" y="66231"/>
                  <a:pt x="3759200" y="58057"/>
                </a:cubicBezTo>
                <a:cubicBezTo>
                  <a:pt x="3686699" y="52257"/>
                  <a:pt x="3614004" y="49121"/>
                  <a:pt x="3541485" y="43543"/>
                </a:cubicBezTo>
                <a:cubicBezTo>
                  <a:pt x="3212224" y="18216"/>
                  <a:pt x="3530297" y="40973"/>
                  <a:pt x="3265714" y="14514"/>
                </a:cubicBezTo>
                <a:cubicBezTo>
                  <a:pt x="3207745" y="8717"/>
                  <a:pt x="3149600" y="4838"/>
                  <a:pt x="3091543" y="0"/>
                </a:cubicBezTo>
                <a:cubicBezTo>
                  <a:pt x="2936724" y="4838"/>
                  <a:pt x="2781702" y="5237"/>
                  <a:pt x="2627085" y="14514"/>
                </a:cubicBezTo>
                <a:cubicBezTo>
                  <a:pt x="2539621" y="19762"/>
                  <a:pt x="2453090" y="35610"/>
                  <a:pt x="2365828" y="43543"/>
                </a:cubicBezTo>
                <a:cubicBezTo>
                  <a:pt x="2162540" y="62023"/>
                  <a:pt x="2259283" y="52155"/>
                  <a:pt x="2075543" y="72572"/>
                </a:cubicBezTo>
                <a:cubicBezTo>
                  <a:pt x="2061029" y="77410"/>
                  <a:pt x="2047002" y="84086"/>
                  <a:pt x="2032000" y="87086"/>
                </a:cubicBezTo>
                <a:cubicBezTo>
                  <a:pt x="1914004" y="110685"/>
                  <a:pt x="1763484" y="110385"/>
                  <a:pt x="1654628" y="116114"/>
                </a:cubicBezTo>
                <a:cubicBezTo>
                  <a:pt x="1233545" y="103354"/>
                  <a:pt x="1217239" y="91086"/>
                  <a:pt x="841828" y="116114"/>
                </a:cubicBezTo>
                <a:cubicBezTo>
                  <a:pt x="820923" y="117508"/>
                  <a:pt x="679496" y="139872"/>
                  <a:pt x="653143" y="145143"/>
                </a:cubicBezTo>
                <a:cubicBezTo>
                  <a:pt x="633582" y="149055"/>
                  <a:pt x="614833" y="156836"/>
                  <a:pt x="595085" y="159657"/>
                </a:cubicBezTo>
                <a:cubicBezTo>
                  <a:pt x="546952" y="166533"/>
                  <a:pt x="498324" y="169334"/>
                  <a:pt x="449943" y="174172"/>
                </a:cubicBezTo>
                <a:cubicBezTo>
                  <a:pt x="350410" y="207349"/>
                  <a:pt x="473947" y="168171"/>
                  <a:pt x="333828" y="203200"/>
                </a:cubicBezTo>
                <a:cubicBezTo>
                  <a:pt x="318985" y="206911"/>
                  <a:pt x="304996" y="213511"/>
                  <a:pt x="290285" y="217714"/>
                </a:cubicBezTo>
                <a:cubicBezTo>
                  <a:pt x="271105" y="223194"/>
                  <a:pt x="251580" y="227391"/>
                  <a:pt x="232228" y="232229"/>
                </a:cubicBezTo>
                <a:cubicBezTo>
                  <a:pt x="217714" y="241905"/>
                  <a:pt x="204287" y="253456"/>
                  <a:pt x="188685" y="261257"/>
                </a:cubicBezTo>
                <a:cubicBezTo>
                  <a:pt x="175001" y="268099"/>
                  <a:pt x="157090" y="266215"/>
                  <a:pt x="145143" y="275772"/>
                </a:cubicBezTo>
                <a:cubicBezTo>
                  <a:pt x="131522" y="286669"/>
                  <a:pt x="125790" y="304800"/>
                  <a:pt x="116114" y="319314"/>
                </a:cubicBezTo>
                <a:cubicBezTo>
                  <a:pt x="99830" y="368167"/>
                  <a:pt x="101269" y="370692"/>
                  <a:pt x="72571" y="420914"/>
                </a:cubicBezTo>
                <a:cubicBezTo>
                  <a:pt x="38109" y="481222"/>
                  <a:pt x="46382" y="444369"/>
                  <a:pt x="29028" y="508000"/>
                </a:cubicBezTo>
                <a:cubicBezTo>
                  <a:pt x="18531" y="546490"/>
                  <a:pt x="0" y="624114"/>
                  <a:pt x="0" y="624114"/>
                </a:cubicBezTo>
                <a:cubicBezTo>
                  <a:pt x="4838" y="687009"/>
                  <a:pt x="-6702" y="753394"/>
                  <a:pt x="14514" y="812800"/>
                </a:cubicBezTo>
                <a:cubicBezTo>
                  <a:pt x="21223" y="831586"/>
                  <a:pt x="54236" y="819456"/>
                  <a:pt x="72571" y="827314"/>
                </a:cubicBezTo>
                <a:cubicBezTo>
                  <a:pt x="88605" y="834186"/>
                  <a:pt x="100512" y="848542"/>
                  <a:pt x="116114" y="856343"/>
                </a:cubicBezTo>
                <a:cubicBezTo>
                  <a:pt x="129798" y="863185"/>
                  <a:pt x="145595" y="864830"/>
                  <a:pt x="159657" y="870857"/>
                </a:cubicBezTo>
                <a:cubicBezTo>
                  <a:pt x="179544" y="879380"/>
                  <a:pt x="196723" y="894638"/>
                  <a:pt x="217714" y="899886"/>
                </a:cubicBezTo>
                <a:cubicBezTo>
                  <a:pt x="255555" y="909346"/>
                  <a:pt x="295353" y="907988"/>
                  <a:pt x="333828" y="914400"/>
                </a:cubicBezTo>
                <a:cubicBezTo>
                  <a:pt x="353505" y="917679"/>
                  <a:pt x="372533" y="924076"/>
                  <a:pt x="391885" y="928914"/>
                </a:cubicBezTo>
                <a:cubicBezTo>
                  <a:pt x="468589" y="924402"/>
                  <a:pt x="717883" y="911750"/>
                  <a:pt x="812800" y="899886"/>
                </a:cubicBezTo>
                <a:cubicBezTo>
                  <a:pt x="832594" y="897412"/>
                  <a:pt x="851141" y="888405"/>
                  <a:pt x="870857" y="885372"/>
                </a:cubicBezTo>
                <a:cubicBezTo>
                  <a:pt x="914158" y="878710"/>
                  <a:pt x="957942" y="875695"/>
                  <a:pt x="1001485" y="870857"/>
                </a:cubicBezTo>
                <a:cubicBezTo>
                  <a:pt x="1163490" y="830357"/>
                  <a:pt x="1062556" y="849741"/>
                  <a:pt x="1393371" y="870857"/>
                </a:cubicBezTo>
                <a:cubicBezTo>
                  <a:pt x="1509651" y="878279"/>
                  <a:pt x="1741714" y="899886"/>
                  <a:pt x="1741714" y="899886"/>
                </a:cubicBezTo>
                <a:cubicBezTo>
                  <a:pt x="1852990" y="895048"/>
                  <a:pt x="1964408" y="892781"/>
                  <a:pt x="2075543" y="885372"/>
                </a:cubicBezTo>
                <a:cubicBezTo>
                  <a:pt x="2109678" y="883096"/>
                  <a:pt x="2143167" y="874854"/>
                  <a:pt x="2177143" y="870857"/>
                </a:cubicBezTo>
                <a:cubicBezTo>
                  <a:pt x="2225432" y="865176"/>
                  <a:pt x="2274038" y="862374"/>
                  <a:pt x="2322285" y="856343"/>
                </a:cubicBezTo>
                <a:cubicBezTo>
                  <a:pt x="2351487" y="852693"/>
                  <a:pt x="2380238" y="845991"/>
                  <a:pt x="2409371" y="841829"/>
                </a:cubicBezTo>
                <a:cubicBezTo>
                  <a:pt x="2447985" y="836313"/>
                  <a:pt x="2487010" y="833727"/>
                  <a:pt x="2525485" y="827314"/>
                </a:cubicBezTo>
                <a:cubicBezTo>
                  <a:pt x="2545162" y="824034"/>
                  <a:pt x="2563645" y="814221"/>
                  <a:pt x="2583543" y="812800"/>
                </a:cubicBezTo>
                <a:cubicBezTo>
                  <a:pt x="2631801" y="809353"/>
                  <a:pt x="2680304" y="812800"/>
                  <a:pt x="2728685" y="812800"/>
                </a:cubicBezTo>
              </a:path>
            </a:pathLst>
          </a:cu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4776D4-6D3D-F9B7-B544-8845DACC4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92087755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8609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F6D7906-7B82-7055-91A2-F20DDCBB7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28961605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19578"/>
            <a:ext cx="690880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Bio-physical involves</a:t>
            </a:r>
            <a:b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things like . . .</a:t>
            </a:r>
          </a:p>
        </p:txBody>
      </p:sp>
    </p:spTree>
    <p:extLst>
      <p:ext uri="{BB962C8B-B14F-4D97-AF65-F5344CB8AC3E}">
        <p14:creationId xmlns:p14="http://schemas.microsoft.com/office/powerpoint/2010/main" val="22474809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4910719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675519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733" y="2480733"/>
            <a:ext cx="8128000" cy="270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indicates that the materials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REMinder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are thus being repeated . . 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3C6527F-1964-4A22-D591-6E8D7E89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755" y="2353822"/>
            <a:ext cx="1746820" cy="639534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A5425-8647-15E7-F5D2-50032CB5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3883501"/>
            <a:ext cx="2555076" cy="639534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none" strike="noStrike" kern="1200" cap="none" spc="0" normalizeH="0" baseline="0" noProof="0" dirty="0" err="1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  <a:r>
              <a:rPr kumimoji="0" lang="en-US" sz="3556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inder</a:t>
            </a:r>
            <a:endParaRPr kumimoji="0" lang="en-US" sz="3556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0368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4C3DA1-5BF3-AA25-45AB-8C680CF90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298" y="228600"/>
            <a:ext cx="6400800" cy="640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1A40C-3D5C-1151-1FEA-3C2B7BA06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927100"/>
            <a:ext cx="12700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D1515E-DE57-2E39-D804-5AF86414584A}"/>
              </a:ext>
            </a:extLst>
          </p:cNvPr>
          <p:cNvSpPr txBox="1"/>
          <p:nvPr/>
        </p:nvSpPr>
        <p:spPr>
          <a:xfrm>
            <a:off x="1387602" y="1498600"/>
            <a:ext cx="195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March 10, 2021</a:t>
            </a:r>
          </a:p>
        </p:txBody>
      </p:sp>
    </p:spTree>
    <p:extLst>
      <p:ext uri="{BB962C8B-B14F-4D97-AF65-F5344CB8AC3E}">
        <p14:creationId xmlns:p14="http://schemas.microsoft.com/office/powerpoint/2010/main" val="26481188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B4AAD-1DEC-8529-2973-68B53C8A0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39" y="325598"/>
            <a:ext cx="6858000" cy="6183032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637EA313-014F-33F9-8BF2-47F848181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35" y="6521010"/>
            <a:ext cx="5116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dirty="0">
                <a:solidFill>
                  <a:srgbClr val="99CC00"/>
                </a:solidFill>
                <a:latin typeface="Arial" charset="0"/>
                <a:hlinkClick r:id="rId3"/>
              </a:rPr>
              <a:t>Source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216370-54CB-9964-E492-F74A54FF7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524000"/>
            <a:ext cx="1270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6597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427865"/>
            <a:ext cx="6908800" cy="29264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 ultimately anthropologists seek to study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3095843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58609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8263F3A-C7D7-FED0-D872-82F045F4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241646972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4" name="Subtitle 2"/>
          <p:cNvSpPr txBox="1">
            <a:spLocks/>
          </p:cNvSpPr>
          <p:nvPr/>
        </p:nvSpPr>
        <p:spPr bwMode="auto">
          <a:xfrm>
            <a:off x="914400" y="2188940"/>
            <a:ext cx="7315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rIns="45720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 example, numerous studies have shown that exposure to images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[cultural]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 ultrathin models can lead to body dissatisfaction and eventually to unhealthy eating behaviors and physical illness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[physical]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. .</a:t>
            </a:r>
          </a:p>
        </p:txBody>
      </p:sp>
      <p:sp>
        <p:nvSpPr>
          <p:cNvPr id="481285" name="TextBox 2"/>
          <p:cNvSpPr txBox="1">
            <a:spLocks noChangeArrowheads="1"/>
          </p:cNvSpPr>
          <p:nvPr/>
        </p:nvSpPr>
        <p:spPr bwMode="auto">
          <a:xfrm>
            <a:off x="914400" y="6245225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115</a:t>
            </a:r>
          </a:p>
        </p:txBody>
      </p:sp>
    </p:spTree>
    <p:extLst>
      <p:ext uri="{BB962C8B-B14F-4D97-AF65-F5344CB8AC3E}">
        <p14:creationId xmlns:p14="http://schemas.microsoft.com/office/powerpoint/2010/main" val="3068550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3"/>
          <p:cNvSpPr>
            <a:spLocks noChangeArrowheads="1"/>
          </p:cNvSpPr>
          <p:nvPr/>
        </p:nvSpPr>
        <p:spPr bwMode="auto">
          <a:xfrm>
            <a:off x="1856096" y="6483464"/>
            <a:ext cx="541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http://www.bbc.com/news/world-europe-35130792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00" y="445863"/>
            <a:ext cx="603245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4" y="464004"/>
            <a:ext cx="1270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51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63626"/>
            <a:ext cx="6908800" cy="23724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and to understand a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98550" y="4090846"/>
            <a:ext cx="690880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ultimately involves lots of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subdisciplines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9371BB3-E47B-02C4-1E47-3EF956B62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142846714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69BE9-0348-4CB6-8668-7861BED306C4}"/>
              </a:ext>
            </a:extLst>
          </p:cNvPr>
          <p:cNvSpPr txBox="1"/>
          <p:nvPr/>
        </p:nvSpPr>
        <p:spPr>
          <a:xfrm>
            <a:off x="482600" y="2284442"/>
            <a:ext cx="8229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 3635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800000"/>
                </a:solidFill>
              </a:rPr>
              <a:t>ANTHROPOLOGY OF EUROPE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745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36290"/>
            <a:ext cx="6908800" cy="29956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 are four levels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(REM: read from the bottom up)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26299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36306" y="4473008"/>
            <a:ext cx="2290762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1947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56925" y="2189008"/>
            <a:ext cx="7848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3635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Anthropology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Europe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859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065109" y="364152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1572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43341" y="2734491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35998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43341" y="1979763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16844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48950"/>
            <a:ext cx="6908800" cy="41703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HOLISM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Involves all four levels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all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the physical and 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components combined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53663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36306" y="4473008"/>
            <a:ext cx="2290762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065109" y="364152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43341" y="2734491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43341" y="1979763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01910" y="1941852"/>
            <a:ext cx="5668037" cy="58477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URL link to print: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4"/>
              </a:rPr>
              <a:t>https://www.d.umn.edu/cla/faculty/troufs/anth1602/pchoebel.html#title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8814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521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9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</p:spTree>
    <p:extLst>
      <p:ext uri="{BB962C8B-B14F-4D97-AF65-F5344CB8AC3E}">
        <p14:creationId xmlns:p14="http://schemas.microsoft.com/office/powerpoint/2010/main" val="95585466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78964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</p:spTree>
    <p:extLst>
      <p:ext uri="{BB962C8B-B14F-4D97-AF65-F5344CB8AC3E}">
        <p14:creationId xmlns:p14="http://schemas.microsoft.com/office/powerpoint/2010/main" val="129441069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CC33E-4BDB-EC74-5BAD-68A4AC2CE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47" y="183791"/>
            <a:ext cx="5486400" cy="6509587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F55B845-A041-9A0E-C930-DCA6514D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562" y="6597210"/>
            <a:ext cx="53511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https://www.nytimes.com/2022/01/19/health/covid-gender-deaths-men-women.html?referringSource=articleShare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DF256-A144-14A5-F316-C748127E2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85" y="2000092"/>
            <a:ext cx="2535555" cy="3676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66C207-8830-E796-E0A3-A4A6958CBBA5}"/>
              </a:ext>
            </a:extLst>
          </p:cNvPr>
          <p:cNvSpPr txBox="1"/>
          <p:nvPr/>
        </p:nvSpPr>
        <p:spPr>
          <a:xfrm>
            <a:off x="1943100" y="2049578"/>
            <a:ext cx="20955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January 19, 2022</a:t>
            </a:r>
          </a:p>
        </p:txBody>
      </p:sp>
    </p:spTree>
    <p:extLst>
      <p:ext uri="{BB962C8B-B14F-4D97-AF65-F5344CB8AC3E}">
        <p14:creationId xmlns:p14="http://schemas.microsoft.com/office/powerpoint/2010/main" val="29227726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33594"/>
            <a:ext cx="6908800" cy="35522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 two main divisions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Anthropology are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B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io-physical and Cultural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60939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307770" y="2715287"/>
            <a:ext cx="5834742" cy="369332"/>
          </a:xfrm>
          <a:custGeom>
            <a:avLst/>
            <a:gdLst>
              <a:gd name="connsiteX0" fmla="*/ 2510971 w 5675085"/>
              <a:gd name="connsiteY0" fmla="*/ 827314 h 957943"/>
              <a:gd name="connsiteX1" fmla="*/ 2714171 w 5675085"/>
              <a:gd name="connsiteY1" fmla="*/ 841829 h 957943"/>
              <a:gd name="connsiteX2" fmla="*/ 2757714 w 5675085"/>
              <a:gd name="connsiteY2" fmla="*/ 856343 h 957943"/>
              <a:gd name="connsiteX3" fmla="*/ 3033485 w 5675085"/>
              <a:gd name="connsiteY3" fmla="*/ 870857 h 957943"/>
              <a:gd name="connsiteX4" fmla="*/ 3164114 w 5675085"/>
              <a:gd name="connsiteY4" fmla="*/ 899886 h 957943"/>
              <a:gd name="connsiteX5" fmla="*/ 3309257 w 5675085"/>
              <a:gd name="connsiteY5" fmla="*/ 914400 h 957943"/>
              <a:gd name="connsiteX6" fmla="*/ 3439885 w 5675085"/>
              <a:gd name="connsiteY6" fmla="*/ 928914 h 957943"/>
              <a:gd name="connsiteX7" fmla="*/ 4049485 w 5675085"/>
              <a:gd name="connsiteY7" fmla="*/ 957943 h 957943"/>
              <a:gd name="connsiteX8" fmla="*/ 4513943 w 5675085"/>
              <a:gd name="connsiteY8" fmla="*/ 943429 h 957943"/>
              <a:gd name="connsiteX9" fmla="*/ 4659085 w 5675085"/>
              <a:gd name="connsiteY9" fmla="*/ 914400 h 957943"/>
              <a:gd name="connsiteX10" fmla="*/ 4746171 w 5675085"/>
              <a:gd name="connsiteY10" fmla="*/ 899886 h 957943"/>
              <a:gd name="connsiteX11" fmla="*/ 5428343 w 5675085"/>
              <a:gd name="connsiteY11" fmla="*/ 885372 h 957943"/>
              <a:gd name="connsiteX12" fmla="*/ 5486400 w 5675085"/>
              <a:gd name="connsiteY12" fmla="*/ 856343 h 957943"/>
              <a:gd name="connsiteX13" fmla="*/ 5529943 w 5675085"/>
              <a:gd name="connsiteY13" fmla="*/ 812800 h 957943"/>
              <a:gd name="connsiteX14" fmla="*/ 5573485 w 5675085"/>
              <a:gd name="connsiteY14" fmla="*/ 783772 h 957943"/>
              <a:gd name="connsiteX15" fmla="*/ 5602514 w 5675085"/>
              <a:gd name="connsiteY15" fmla="*/ 740229 h 957943"/>
              <a:gd name="connsiteX16" fmla="*/ 5646057 w 5675085"/>
              <a:gd name="connsiteY16" fmla="*/ 696686 h 957943"/>
              <a:gd name="connsiteX17" fmla="*/ 5675085 w 5675085"/>
              <a:gd name="connsiteY17" fmla="*/ 609600 h 957943"/>
              <a:gd name="connsiteX18" fmla="*/ 5631543 w 5675085"/>
              <a:gd name="connsiteY18" fmla="*/ 435429 h 957943"/>
              <a:gd name="connsiteX19" fmla="*/ 5588000 w 5675085"/>
              <a:gd name="connsiteY19" fmla="*/ 406400 h 957943"/>
              <a:gd name="connsiteX20" fmla="*/ 5544457 w 5675085"/>
              <a:gd name="connsiteY20" fmla="*/ 362857 h 957943"/>
              <a:gd name="connsiteX21" fmla="*/ 5500914 w 5675085"/>
              <a:gd name="connsiteY21" fmla="*/ 348343 h 957943"/>
              <a:gd name="connsiteX22" fmla="*/ 5442857 w 5675085"/>
              <a:gd name="connsiteY22" fmla="*/ 319314 h 957943"/>
              <a:gd name="connsiteX23" fmla="*/ 5399314 w 5675085"/>
              <a:gd name="connsiteY23" fmla="*/ 304800 h 957943"/>
              <a:gd name="connsiteX24" fmla="*/ 5326743 w 5675085"/>
              <a:gd name="connsiteY24" fmla="*/ 275772 h 957943"/>
              <a:gd name="connsiteX25" fmla="*/ 5254171 w 5675085"/>
              <a:gd name="connsiteY25" fmla="*/ 261257 h 957943"/>
              <a:gd name="connsiteX26" fmla="*/ 5167085 w 5675085"/>
              <a:gd name="connsiteY26" fmla="*/ 232229 h 957943"/>
              <a:gd name="connsiteX27" fmla="*/ 5050971 w 5675085"/>
              <a:gd name="connsiteY27" fmla="*/ 203200 h 957943"/>
              <a:gd name="connsiteX28" fmla="*/ 4992914 w 5675085"/>
              <a:gd name="connsiteY28" fmla="*/ 174172 h 957943"/>
              <a:gd name="connsiteX29" fmla="*/ 4847771 w 5675085"/>
              <a:gd name="connsiteY29" fmla="*/ 145143 h 957943"/>
              <a:gd name="connsiteX30" fmla="*/ 4804228 w 5675085"/>
              <a:gd name="connsiteY30" fmla="*/ 130629 h 957943"/>
              <a:gd name="connsiteX31" fmla="*/ 4659085 w 5675085"/>
              <a:gd name="connsiteY31" fmla="*/ 116114 h 957943"/>
              <a:gd name="connsiteX32" fmla="*/ 4557485 w 5675085"/>
              <a:gd name="connsiteY32" fmla="*/ 101600 h 957943"/>
              <a:gd name="connsiteX33" fmla="*/ 4020457 w 5675085"/>
              <a:gd name="connsiteY33" fmla="*/ 87086 h 957943"/>
              <a:gd name="connsiteX34" fmla="*/ 3759200 w 5675085"/>
              <a:gd name="connsiteY34" fmla="*/ 58057 h 957943"/>
              <a:gd name="connsiteX35" fmla="*/ 3541485 w 5675085"/>
              <a:gd name="connsiteY35" fmla="*/ 43543 h 957943"/>
              <a:gd name="connsiteX36" fmla="*/ 3265714 w 5675085"/>
              <a:gd name="connsiteY36" fmla="*/ 14514 h 957943"/>
              <a:gd name="connsiteX37" fmla="*/ 3091543 w 5675085"/>
              <a:gd name="connsiteY37" fmla="*/ 0 h 957943"/>
              <a:gd name="connsiteX38" fmla="*/ 2627085 w 5675085"/>
              <a:gd name="connsiteY38" fmla="*/ 14514 h 957943"/>
              <a:gd name="connsiteX39" fmla="*/ 2365828 w 5675085"/>
              <a:gd name="connsiteY39" fmla="*/ 43543 h 957943"/>
              <a:gd name="connsiteX40" fmla="*/ 2075543 w 5675085"/>
              <a:gd name="connsiteY40" fmla="*/ 72572 h 957943"/>
              <a:gd name="connsiteX41" fmla="*/ 2032000 w 5675085"/>
              <a:gd name="connsiteY41" fmla="*/ 87086 h 957943"/>
              <a:gd name="connsiteX42" fmla="*/ 1654628 w 5675085"/>
              <a:gd name="connsiteY42" fmla="*/ 116114 h 957943"/>
              <a:gd name="connsiteX43" fmla="*/ 841828 w 5675085"/>
              <a:gd name="connsiteY43" fmla="*/ 116114 h 957943"/>
              <a:gd name="connsiteX44" fmla="*/ 653143 w 5675085"/>
              <a:gd name="connsiteY44" fmla="*/ 145143 h 957943"/>
              <a:gd name="connsiteX45" fmla="*/ 595085 w 5675085"/>
              <a:gd name="connsiteY45" fmla="*/ 159657 h 957943"/>
              <a:gd name="connsiteX46" fmla="*/ 449943 w 5675085"/>
              <a:gd name="connsiteY46" fmla="*/ 174172 h 957943"/>
              <a:gd name="connsiteX47" fmla="*/ 333828 w 5675085"/>
              <a:gd name="connsiteY47" fmla="*/ 203200 h 957943"/>
              <a:gd name="connsiteX48" fmla="*/ 290285 w 5675085"/>
              <a:gd name="connsiteY48" fmla="*/ 217714 h 957943"/>
              <a:gd name="connsiteX49" fmla="*/ 232228 w 5675085"/>
              <a:gd name="connsiteY49" fmla="*/ 232229 h 957943"/>
              <a:gd name="connsiteX50" fmla="*/ 188685 w 5675085"/>
              <a:gd name="connsiteY50" fmla="*/ 261257 h 957943"/>
              <a:gd name="connsiteX51" fmla="*/ 145143 w 5675085"/>
              <a:gd name="connsiteY51" fmla="*/ 275772 h 957943"/>
              <a:gd name="connsiteX52" fmla="*/ 116114 w 5675085"/>
              <a:gd name="connsiteY52" fmla="*/ 319314 h 957943"/>
              <a:gd name="connsiteX53" fmla="*/ 72571 w 5675085"/>
              <a:gd name="connsiteY53" fmla="*/ 420914 h 957943"/>
              <a:gd name="connsiteX54" fmla="*/ 29028 w 5675085"/>
              <a:gd name="connsiteY54" fmla="*/ 508000 h 957943"/>
              <a:gd name="connsiteX55" fmla="*/ 0 w 5675085"/>
              <a:gd name="connsiteY55" fmla="*/ 624114 h 957943"/>
              <a:gd name="connsiteX56" fmla="*/ 14514 w 5675085"/>
              <a:gd name="connsiteY56" fmla="*/ 812800 h 957943"/>
              <a:gd name="connsiteX57" fmla="*/ 72571 w 5675085"/>
              <a:gd name="connsiteY57" fmla="*/ 827314 h 957943"/>
              <a:gd name="connsiteX58" fmla="*/ 116114 w 5675085"/>
              <a:gd name="connsiteY58" fmla="*/ 856343 h 957943"/>
              <a:gd name="connsiteX59" fmla="*/ 159657 w 5675085"/>
              <a:gd name="connsiteY59" fmla="*/ 870857 h 957943"/>
              <a:gd name="connsiteX60" fmla="*/ 217714 w 5675085"/>
              <a:gd name="connsiteY60" fmla="*/ 899886 h 957943"/>
              <a:gd name="connsiteX61" fmla="*/ 333828 w 5675085"/>
              <a:gd name="connsiteY61" fmla="*/ 914400 h 957943"/>
              <a:gd name="connsiteX62" fmla="*/ 391885 w 5675085"/>
              <a:gd name="connsiteY62" fmla="*/ 928914 h 957943"/>
              <a:gd name="connsiteX63" fmla="*/ 812800 w 5675085"/>
              <a:gd name="connsiteY63" fmla="*/ 899886 h 957943"/>
              <a:gd name="connsiteX64" fmla="*/ 870857 w 5675085"/>
              <a:gd name="connsiteY64" fmla="*/ 885372 h 957943"/>
              <a:gd name="connsiteX65" fmla="*/ 1001485 w 5675085"/>
              <a:gd name="connsiteY65" fmla="*/ 870857 h 957943"/>
              <a:gd name="connsiteX66" fmla="*/ 1393371 w 5675085"/>
              <a:gd name="connsiteY66" fmla="*/ 870857 h 957943"/>
              <a:gd name="connsiteX67" fmla="*/ 1741714 w 5675085"/>
              <a:gd name="connsiteY67" fmla="*/ 899886 h 957943"/>
              <a:gd name="connsiteX68" fmla="*/ 2075543 w 5675085"/>
              <a:gd name="connsiteY68" fmla="*/ 885372 h 957943"/>
              <a:gd name="connsiteX69" fmla="*/ 2177143 w 5675085"/>
              <a:gd name="connsiteY69" fmla="*/ 870857 h 957943"/>
              <a:gd name="connsiteX70" fmla="*/ 2322285 w 5675085"/>
              <a:gd name="connsiteY70" fmla="*/ 856343 h 957943"/>
              <a:gd name="connsiteX71" fmla="*/ 2409371 w 5675085"/>
              <a:gd name="connsiteY71" fmla="*/ 841829 h 957943"/>
              <a:gd name="connsiteX72" fmla="*/ 2525485 w 5675085"/>
              <a:gd name="connsiteY72" fmla="*/ 827314 h 957943"/>
              <a:gd name="connsiteX73" fmla="*/ 2583543 w 5675085"/>
              <a:gd name="connsiteY73" fmla="*/ 812800 h 957943"/>
              <a:gd name="connsiteX74" fmla="*/ 2728685 w 5675085"/>
              <a:gd name="connsiteY74" fmla="*/ 81280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675085" h="957943">
                <a:moveTo>
                  <a:pt x="2510971" y="827314"/>
                </a:moveTo>
                <a:cubicBezTo>
                  <a:pt x="2578704" y="832152"/>
                  <a:pt x="2646730" y="833895"/>
                  <a:pt x="2714171" y="841829"/>
                </a:cubicBezTo>
                <a:cubicBezTo>
                  <a:pt x="2729366" y="843617"/>
                  <a:pt x="2742477" y="854958"/>
                  <a:pt x="2757714" y="856343"/>
                </a:cubicBezTo>
                <a:cubicBezTo>
                  <a:pt x="2849387" y="864677"/>
                  <a:pt x="2941561" y="866019"/>
                  <a:pt x="3033485" y="870857"/>
                </a:cubicBezTo>
                <a:cubicBezTo>
                  <a:pt x="3072908" y="880713"/>
                  <a:pt x="3124624" y="894621"/>
                  <a:pt x="3164114" y="899886"/>
                </a:cubicBezTo>
                <a:cubicBezTo>
                  <a:pt x="3212310" y="906312"/>
                  <a:pt x="3260902" y="909310"/>
                  <a:pt x="3309257" y="914400"/>
                </a:cubicBezTo>
                <a:cubicBezTo>
                  <a:pt x="3352827" y="918986"/>
                  <a:pt x="3396214" y="925420"/>
                  <a:pt x="3439885" y="928914"/>
                </a:cubicBezTo>
                <a:cubicBezTo>
                  <a:pt x="3647006" y="945484"/>
                  <a:pt x="3839276" y="949858"/>
                  <a:pt x="4049485" y="957943"/>
                </a:cubicBezTo>
                <a:cubicBezTo>
                  <a:pt x="4204304" y="953105"/>
                  <a:pt x="4359442" y="954465"/>
                  <a:pt x="4513943" y="943429"/>
                </a:cubicBezTo>
                <a:cubicBezTo>
                  <a:pt x="4563156" y="939914"/>
                  <a:pt x="4610417" y="922511"/>
                  <a:pt x="4659085" y="914400"/>
                </a:cubicBezTo>
                <a:cubicBezTo>
                  <a:pt x="4688114" y="909562"/>
                  <a:pt x="4716763" y="900996"/>
                  <a:pt x="4746171" y="899886"/>
                </a:cubicBezTo>
                <a:cubicBezTo>
                  <a:pt x="4973451" y="891310"/>
                  <a:pt x="5200952" y="890210"/>
                  <a:pt x="5428343" y="885372"/>
                </a:cubicBezTo>
                <a:cubicBezTo>
                  <a:pt x="5447695" y="875696"/>
                  <a:pt x="5468794" y="868919"/>
                  <a:pt x="5486400" y="856343"/>
                </a:cubicBezTo>
                <a:cubicBezTo>
                  <a:pt x="5503103" y="844412"/>
                  <a:pt x="5514174" y="825941"/>
                  <a:pt x="5529943" y="812800"/>
                </a:cubicBezTo>
                <a:cubicBezTo>
                  <a:pt x="5543344" y="801633"/>
                  <a:pt x="5558971" y="793448"/>
                  <a:pt x="5573485" y="783772"/>
                </a:cubicBezTo>
                <a:cubicBezTo>
                  <a:pt x="5583161" y="769258"/>
                  <a:pt x="5591347" y="753630"/>
                  <a:pt x="5602514" y="740229"/>
                </a:cubicBezTo>
                <a:cubicBezTo>
                  <a:pt x="5615655" y="724460"/>
                  <a:pt x="5636089" y="714629"/>
                  <a:pt x="5646057" y="696686"/>
                </a:cubicBezTo>
                <a:cubicBezTo>
                  <a:pt x="5660917" y="669938"/>
                  <a:pt x="5675085" y="609600"/>
                  <a:pt x="5675085" y="609600"/>
                </a:cubicBezTo>
                <a:cubicBezTo>
                  <a:pt x="5667016" y="536978"/>
                  <a:pt x="5681539" y="485426"/>
                  <a:pt x="5631543" y="435429"/>
                </a:cubicBezTo>
                <a:cubicBezTo>
                  <a:pt x="5619208" y="423094"/>
                  <a:pt x="5601401" y="417567"/>
                  <a:pt x="5588000" y="406400"/>
                </a:cubicBezTo>
                <a:cubicBezTo>
                  <a:pt x="5572231" y="393259"/>
                  <a:pt x="5561536" y="374243"/>
                  <a:pt x="5544457" y="362857"/>
                </a:cubicBezTo>
                <a:cubicBezTo>
                  <a:pt x="5531727" y="354370"/>
                  <a:pt x="5514976" y="354370"/>
                  <a:pt x="5500914" y="348343"/>
                </a:cubicBezTo>
                <a:cubicBezTo>
                  <a:pt x="5481027" y="339820"/>
                  <a:pt x="5462744" y="327837"/>
                  <a:pt x="5442857" y="319314"/>
                </a:cubicBezTo>
                <a:cubicBezTo>
                  <a:pt x="5428795" y="313287"/>
                  <a:pt x="5413639" y="310172"/>
                  <a:pt x="5399314" y="304800"/>
                </a:cubicBezTo>
                <a:cubicBezTo>
                  <a:pt x="5374919" y="295652"/>
                  <a:pt x="5351698" y="283259"/>
                  <a:pt x="5326743" y="275772"/>
                </a:cubicBezTo>
                <a:cubicBezTo>
                  <a:pt x="5303114" y="268683"/>
                  <a:pt x="5277972" y="267748"/>
                  <a:pt x="5254171" y="261257"/>
                </a:cubicBezTo>
                <a:cubicBezTo>
                  <a:pt x="5224650" y="253206"/>
                  <a:pt x="5197090" y="238230"/>
                  <a:pt x="5167085" y="232229"/>
                </a:cubicBezTo>
                <a:cubicBezTo>
                  <a:pt x="5124493" y="223710"/>
                  <a:pt x="5090021" y="219935"/>
                  <a:pt x="5050971" y="203200"/>
                </a:cubicBezTo>
                <a:cubicBezTo>
                  <a:pt x="5031084" y="194677"/>
                  <a:pt x="5013173" y="181769"/>
                  <a:pt x="4992914" y="174172"/>
                </a:cubicBezTo>
                <a:cubicBezTo>
                  <a:pt x="4950844" y="158396"/>
                  <a:pt x="4888828" y="154267"/>
                  <a:pt x="4847771" y="145143"/>
                </a:cubicBezTo>
                <a:cubicBezTo>
                  <a:pt x="4832836" y="141824"/>
                  <a:pt x="4819350" y="132955"/>
                  <a:pt x="4804228" y="130629"/>
                </a:cubicBezTo>
                <a:cubicBezTo>
                  <a:pt x="4756171" y="123236"/>
                  <a:pt x="4707374" y="121795"/>
                  <a:pt x="4659085" y="116114"/>
                </a:cubicBezTo>
                <a:cubicBezTo>
                  <a:pt x="4625109" y="112117"/>
                  <a:pt x="4591660" y="103153"/>
                  <a:pt x="4557485" y="101600"/>
                </a:cubicBezTo>
                <a:cubicBezTo>
                  <a:pt x="4378595" y="93469"/>
                  <a:pt x="4199466" y="91924"/>
                  <a:pt x="4020457" y="87086"/>
                </a:cubicBezTo>
                <a:cubicBezTo>
                  <a:pt x="3921701" y="74742"/>
                  <a:pt x="3861376" y="66231"/>
                  <a:pt x="3759200" y="58057"/>
                </a:cubicBezTo>
                <a:cubicBezTo>
                  <a:pt x="3686699" y="52257"/>
                  <a:pt x="3614004" y="49121"/>
                  <a:pt x="3541485" y="43543"/>
                </a:cubicBezTo>
                <a:cubicBezTo>
                  <a:pt x="3212224" y="18216"/>
                  <a:pt x="3530297" y="40973"/>
                  <a:pt x="3265714" y="14514"/>
                </a:cubicBezTo>
                <a:cubicBezTo>
                  <a:pt x="3207745" y="8717"/>
                  <a:pt x="3149600" y="4838"/>
                  <a:pt x="3091543" y="0"/>
                </a:cubicBezTo>
                <a:cubicBezTo>
                  <a:pt x="2936724" y="4838"/>
                  <a:pt x="2781702" y="5237"/>
                  <a:pt x="2627085" y="14514"/>
                </a:cubicBezTo>
                <a:cubicBezTo>
                  <a:pt x="2539621" y="19762"/>
                  <a:pt x="2453090" y="35610"/>
                  <a:pt x="2365828" y="43543"/>
                </a:cubicBezTo>
                <a:cubicBezTo>
                  <a:pt x="2162540" y="62023"/>
                  <a:pt x="2259283" y="52155"/>
                  <a:pt x="2075543" y="72572"/>
                </a:cubicBezTo>
                <a:cubicBezTo>
                  <a:pt x="2061029" y="77410"/>
                  <a:pt x="2047002" y="84086"/>
                  <a:pt x="2032000" y="87086"/>
                </a:cubicBezTo>
                <a:cubicBezTo>
                  <a:pt x="1914004" y="110685"/>
                  <a:pt x="1763484" y="110385"/>
                  <a:pt x="1654628" y="116114"/>
                </a:cubicBezTo>
                <a:cubicBezTo>
                  <a:pt x="1233545" y="103354"/>
                  <a:pt x="1217239" y="91086"/>
                  <a:pt x="841828" y="116114"/>
                </a:cubicBezTo>
                <a:cubicBezTo>
                  <a:pt x="820923" y="117508"/>
                  <a:pt x="679496" y="139872"/>
                  <a:pt x="653143" y="145143"/>
                </a:cubicBezTo>
                <a:cubicBezTo>
                  <a:pt x="633582" y="149055"/>
                  <a:pt x="614833" y="156836"/>
                  <a:pt x="595085" y="159657"/>
                </a:cubicBezTo>
                <a:cubicBezTo>
                  <a:pt x="546952" y="166533"/>
                  <a:pt x="498324" y="169334"/>
                  <a:pt x="449943" y="174172"/>
                </a:cubicBezTo>
                <a:cubicBezTo>
                  <a:pt x="350410" y="207349"/>
                  <a:pt x="473947" y="168171"/>
                  <a:pt x="333828" y="203200"/>
                </a:cubicBezTo>
                <a:cubicBezTo>
                  <a:pt x="318985" y="206911"/>
                  <a:pt x="304996" y="213511"/>
                  <a:pt x="290285" y="217714"/>
                </a:cubicBezTo>
                <a:cubicBezTo>
                  <a:pt x="271105" y="223194"/>
                  <a:pt x="251580" y="227391"/>
                  <a:pt x="232228" y="232229"/>
                </a:cubicBezTo>
                <a:cubicBezTo>
                  <a:pt x="217714" y="241905"/>
                  <a:pt x="204287" y="253456"/>
                  <a:pt x="188685" y="261257"/>
                </a:cubicBezTo>
                <a:cubicBezTo>
                  <a:pt x="175001" y="268099"/>
                  <a:pt x="157090" y="266215"/>
                  <a:pt x="145143" y="275772"/>
                </a:cubicBezTo>
                <a:cubicBezTo>
                  <a:pt x="131522" y="286669"/>
                  <a:pt x="125790" y="304800"/>
                  <a:pt x="116114" y="319314"/>
                </a:cubicBezTo>
                <a:cubicBezTo>
                  <a:pt x="99830" y="368167"/>
                  <a:pt x="101269" y="370692"/>
                  <a:pt x="72571" y="420914"/>
                </a:cubicBezTo>
                <a:cubicBezTo>
                  <a:pt x="38109" y="481222"/>
                  <a:pt x="46382" y="444369"/>
                  <a:pt x="29028" y="508000"/>
                </a:cubicBezTo>
                <a:cubicBezTo>
                  <a:pt x="18531" y="546490"/>
                  <a:pt x="0" y="624114"/>
                  <a:pt x="0" y="624114"/>
                </a:cubicBezTo>
                <a:cubicBezTo>
                  <a:pt x="4838" y="687009"/>
                  <a:pt x="-6702" y="753394"/>
                  <a:pt x="14514" y="812800"/>
                </a:cubicBezTo>
                <a:cubicBezTo>
                  <a:pt x="21223" y="831586"/>
                  <a:pt x="54236" y="819456"/>
                  <a:pt x="72571" y="827314"/>
                </a:cubicBezTo>
                <a:cubicBezTo>
                  <a:pt x="88605" y="834186"/>
                  <a:pt x="100512" y="848542"/>
                  <a:pt x="116114" y="856343"/>
                </a:cubicBezTo>
                <a:cubicBezTo>
                  <a:pt x="129798" y="863185"/>
                  <a:pt x="145595" y="864830"/>
                  <a:pt x="159657" y="870857"/>
                </a:cubicBezTo>
                <a:cubicBezTo>
                  <a:pt x="179544" y="879380"/>
                  <a:pt x="196723" y="894638"/>
                  <a:pt x="217714" y="899886"/>
                </a:cubicBezTo>
                <a:cubicBezTo>
                  <a:pt x="255555" y="909346"/>
                  <a:pt x="295353" y="907988"/>
                  <a:pt x="333828" y="914400"/>
                </a:cubicBezTo>
                <a:cubicBezTo>
                  <a:pt x="353505" y="917679"/>
                  <a:pt x="372533" y="924076"/>
                  <a:pt x="391885" y="928914"/>
                </a:cubicBezTo>
                <a:cubicBezTo>
                  <a:pt x="468589" y="924402"/>
                  <a:pt x="717883" y="911750"/>
                  <a:pt x="812800" y="899886"/>
                </a:cubicBezTo>
                <a:cubicBezTo>
                  <a:pt x="832594" y="897412"/>
                  <a:pt x="851141" y="888405"/>
                  <a:pt x="870857" y="885372"/>
                </a:cubicBezTo>
                <a:cubicBezTo>
                  <a:pt x="914158" y="878710"/>
                  <a:pt x="957942" y="875695"/>
                  <a:pt x="1001485" y="870857"/>
                </a:cubicBezTo>
                <a:cubicBezTo>
                  <a:pt x="1163490" y="830357"/>
                  <a:pt x="1062556" y="849741"/>
                  <a:pt x="1393371" y="870857"/>
                </a:cubicBezTo>
                <a:cubicBezTo>
                  <a:pt x="1509651" y="878279"/>
                  <a:pt x="1741714" y="899886"/>
                  <a:pt x="1741714" y="899886"/>
                </a:cubicBezTo>
                <a:cubicBezTo>
                  <a:pt x="1852990" y="895048"/>
                  <a:pt x="1964408" y="892781"/>
                  <a:pt x="2075543" y="885372"/>
                </a:cubicBezTo>
                <a:cubicBezTo>
                  <a:pt x="2109678" y="883096"/>
                  <a:pt x="2143167" y="874854"/>
                  <a:pt x="2177143" y="870857"/>
                </a:cubicBezTo>
                <a:cubicBezTo>
                  <a:pt x="2225432" y="865176"/>
                  <a:pt x="2274038" y="862374"/>
                  <a:pt x="2322285" y="856343"/>
                </a:cubicBezTo>
                <a:cubicBezTo>
                  <a:pt x="2351487" y="852693"/>
                  <a:pt x="2380238" y="845991"/>
                  <a:pt x="2409371" y="841829"/>
                </a:cubicBezTo>
                <a:cubicBezTo>
                  <a:pt x="2447985" y="836313"/>
                  <a:pt x="2487010" y="833727"/>
                  <a:pt x="2525485" y="827314"/>
                </a:cubicBezTo>
                <a:cubicBezTo>
                  <a:pt x="2545162" y="824034"/>
                  <a:pt x="2563645" y="814221"/>
                  <a:pt x="2583543" y="812800"/>
                </a:cubicBezTo>
                <a:cubicBezTo>
                  <a:pt x="2631801" y="809353"/>
                  <a:pt x="2680304" y="812800"/>
                  <a:pt x="2728685" y="812800"/>
                </a:cubicBezTo>
              </a:path>
            </a:pathLst>
          </a:cu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URL link to print: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4"/>
              </a:rPr>
              <a:t>https://www.d.umn.edu/cla/faculty/troufs/anth1602/pchoebel.html#title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B292B8-EB4A-B0D5-7CDF-9DCD79A11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42571064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CA9E-8ECC-F184-9C5E-56E74AFED0CD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3635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06E6FE0-19D2-3338-F756-07739E56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93" y="3224658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Characteristics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</a:t>
            </a:r>
          </a:p>
        </p:txBody>
      </p:sp>
    </p:spTree>
    <p:extLst>
      <p:ext uri="{BB962C8B-B14F-4D97-AF65-F5344CB8AC3E}">
        <p14:creationId xmlns:p14="http://schemas.microsoft.com/office/powerpoint/2010/main" val="3585316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8594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URL link to print: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4"/>
              </a:rPr>
              <a:t>https://www.d.umn.edu/cla/faculty/troufs/anth1602/pchoebel.html#title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96321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FB080C7-5359-4B1B-2EDE-81DFE499E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56356453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150866"/>
            <a:ext cx="6908800" cy="34804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but, as mentioned above, ultimately anthropologists seek to study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99559539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58057A4-137A-817D-91F8-B7FF9B0BF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428394232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4" name="Subtitle 2"/>
          <p:cNvSpPr txBox="1">
            <a:spLocks/>
          </p:cNvSpPr>
          <p:nvPr/>
        </p:nvSpPr>
        <p:spPr bwMode="auto">
          <a:xfrm>
            <a:off x="914400" y="2188939"/>
            <a:ext cx="7315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rIns="45720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 in the example mentioned above, numerous studies have shown that exposure to images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[cultural]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 ultrathin models can lead to body dissatisfaction and eventually to unhealthy eating behaviors and physical illness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[physical]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. .</a:t>
            </a:r>
          </a:p>
        </p:txBody>
      </p:sp>
      <p:sp>
        <p:nvSpPr>
          <p:cNvPr id="481285" name="TextBox 2"/>
          <p:cNvSpPr txBox="1">
            <a:spLocks noChangeArrowheads="1"/>
          </p:cNvSpPr>
          <p:nvPr/>
        </p:nvSpPr>
        <p:spPr bwMode="auto">
          <a:xfrm>
            <a:off x="914400" y="6245225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115</a:t>
            </a:r>
          </a:p>
        </p:txBody>
      </p:sp>
    </p:spTree>
    <p:extLst>
      <p:ext uri="{BB962C8B-B14F-4D97-AF65-F5344CB8AC3E}">
        <p14:creationId xmlns:p14="http://schemas.microsoft.com/office/powerpoint/2010/main" val="2051767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3"/>
          <p:cNvSpPr>
            <a:spLocks noChangeArrowheads="1"/>
          </p:cNvSpPr>
          <p:nvPr/>
        </p:nvSpPr>
        <p:spPr bwMode="auto">
          <a:xfrm>
            <a:off x="1885950" y="6407269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http://www.bbc.com/news/world-europe-39821036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http://www.bbc.com/news/world-europe-39821036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4" y="464004"/>
            <a:ext cx="1270000" cy="6096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452438"/>
            <a:ext cx="64484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692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4" y="43541"/>
            <a:ext cx="8686800" cy="6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56096" y="6541520"/>
            <a:ext cx="541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http://www.bbc.co.uk/newsround/35979565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63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63626"/>
            <a:ext cx="6908800" cy="23724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and to understand a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98550" y="4000656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ultimately involves lots of disciplines and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subdisciplines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4959875-E67D-B9C1-6A86-F09EE50D7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21862452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3"/>
          <p:cNvSpPr>
            <a:spLocks noChangeArrowheads="1"/>
          </p:cNvSpPr>
          <p:nvPr/>
        </p:nvSpPr>
        <p:spPr bwMode="auto">
          <a:xfrm>
            <a:off x="1856096" y="6338330"/>
            <a:ext cx="541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www.eatingdisorderfoundation.org/EatingDisorders.htm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76200"/>
            <a:ext cx="58521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33184" y="5493685"/>
            <a:ext cx="59868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“Eating Disorders are about feelings, not food.”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Eating Disorder Foundation</a:t>
            </a:r>
          </a:p>
        </p:txBody>
      </p:sp>
    </p:spTree>
    <p:extLst>
      <p:ext uri="{BB962C8B-B14F-4D97-AF65-F5344CB8AC3E}">
        <p14:creationId xmlns:p14="http://schemas.microsoft.com/office/powerpoint/2010/main" val="3767928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09277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and that ultimately involves lots of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subdisciplines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20252165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32485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944582F-2D38-0664-0871-3BF2D655B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358511468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B3232F4-DF12-BDE0-2166-DA53F56A0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65817793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389767-89B6-FA9B-C4BD-689C7FB1F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326135295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FA2DBE1-C1BE-A562-1090-8823EA658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349015369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9B824BB-75E4-FC20-ABAD-35809B253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47250105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F0ECCE9-2A5F-2146-984E-5871359DE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217588364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A347986-D1A2-909C-7F3A-3C19A4743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208845005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“Agricultural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Revolution”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B0BDB9-5853-4500-5EF9-9E4C3C7A8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364689076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9" y="285792"/>
            <a:ext cx="739374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97796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“Agricultural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Revolution”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60629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literature,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F3FBA6D-58F5-26C7-AC55-FB580B7B6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7277502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</a:rPr>
              <a:t>holism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a primary theoretical goal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32071" y="4725125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15190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“Agricultural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Revolution”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09411" y="3581400"/>
            <a:ext cx="963907" cy="84429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kinship,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beliefs, etc.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60629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literature,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12D40DA-5143-B3B9-46DD-EA0DF83A2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27824718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“Agricultural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Revolution”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09411" y="3581400"/>
            <a:ext cx="963907" cy="84429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kinship,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beliefs, etc.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60629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literature,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389048" y="3606510"/>
            <a:ext cx="753468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language,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history,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structure,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world view,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C31D359-EF38-07A2-911E-09338A5BC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259426797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831256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 examples of holistic comparative work include . . .</a:t>
            </a:r>
          </a:p>
        </p:txBody>
      </p:sp>
    </p:spTree>
    <p:extLst>
      <p:ext uri="{BB962C8B-B14F-4D97-AF65-F5344CB8AC3E}">
        <p14:creationId xmlns:p14="http://schemas.microsoft.com/office/powerpoint/2010/main" val="183394517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9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9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678" y="281220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6845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Penguin Avery, 2009</a:t>
            </a:r>
          </a:p>
        </p:txBody>
      </p:sp>
    </p:spTree>
    <p:extLst>
      <p:ext uri="{BB962C8B-B14F-4D97-AF65-F5344CB8AC3E}">
        <p14:creationId xmlns:p14="http://schemas.microsoft.com/office/powerpoint/2010/main" val="14982375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9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9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678" y="281220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6845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Penguin Avery, 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279" y="1901399"/>
            <a:ext cx="5486400" cy="283154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“I’m one of the few experts—if not the only expert—to have conducted large-scale, longitudinal surveys following obesity on a global scale.”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(p. 2)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96962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960726"/>
            <a:ext cx="69088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Barry </a:t>
            </a:r>
            <a:r>
              <a:rPr kumimoji="1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Popkin’s</a:t>
            </a: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work looks at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7600" y="4399715"/>
            <a:ext cx="6908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(Trivia: Barry is from Superior, WI, and includes Superior in his comparisons in this book)</a:t>
            </a:r>
          </a:p>
        </p:txBody>
      </p:sp>
    </p:spTree>
    <p:extLst>
      <p:ext uri="{BB962C8B-B14F-4D97-AF65-F5344CB8AC3E}">
        <p14:creationId xmlns:p14="http://schemas.microsoft.com/office/powerpoint/2010/main" val="362030197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“Agricultural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Revolution”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09411" y="3581400"/>
            <a:ext cx="963907" cy="84429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kinship,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beliefs, etc.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60629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literature,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389048" y="3606510"/>
            <a:ext cx="753468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language,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history,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structure,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world view,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622657" y="3526983"/>
            <a:ext cx="827641" cy="849085"/>
          </a:xfrm>
          <a:prstGeom prst="roundRect">
            <a:avLst/>
          </a:prstGeom>
          <a:noFill/>
          <a:ln w="76200" cap="flat" cmpd="sng" algn="ctr">
            <a:solidFill>
              <a:srgbClr val="91E3B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494813" y="3543300"/>
            <a:ext cx="857663" cy="849085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DC58239-F9BB-3C55-FFF8-F2254F6DF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53265109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463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34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</p:spTree>
    <p:extLst>
      <p:ext uri="{BB962C8B-B14F-4D97-AF65-F5344CB8AC3E}">
        <p14:creationId xmlns:p14="http://schemas.microsoft.com/office/powerpoint/2010/main" val="240361945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130240"/>
            <a:ext cx="6908800" cy="42267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some ways this chart business is all about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key theory that is important to understanding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dirty="0">
                <a:solidFill>
                  <a:srgbClr val="FFFFFF"/>
                </a:solidFill>
                <a:latin typeface="Arial" charset="0"/>
              </a:rPr>
              <a:t>the Anthropology of Europe</a:t>
            </a:r>
            <a:endParaRPr kumimoji="1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71053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561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53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theory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B09AA3F-8D9C-493C-C641-42B9A2D42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29981194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592394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FontTx/>
              <a:buAutoNum type="arabicPeriod" startAt="2"/>
              <a:tabLst>
                <a:tab pos="0" algn="l"/>
              </a:tabLst>
            </a:pPr>
            <a:r>
              <a:rPr lang="en-US" sz="4000" b="1" dirty="0">
                <a:solidFill>
                  <a:srgbClr val="FF0000"/>
                </a:solidFill>
              </a:rPr>
              <a:t>holism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or the study of "humankind" as a whole, as a primary theoretical goal</a:t>
            </a:r>
            <a:endParaRPr lang="en-US" sz="4000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fieldwork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as a primary research technique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of 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2735E2E7-480A-7FD7-32B9-4523F0C5AFA7}"/>
              </a:ext>
            </a:extLst>
          </p:cNvPr>
          <p:cNvSpPr/>
          <p:nvPr/>
        </p:nvSpPr>
        <p:spPr bwMode="auto">
          <a:xfrm>
            <a:off x="332071" y="435365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73955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561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53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theory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09174" y="2968774"/>
            <a:ext cx="5668037" cy="20867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the theory ultimately also includes the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results of interdisciplinary study,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esp. with history, biological studies, economics, marketing . . 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38D2222-19FD-37E3-8329-508C70B35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632649320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50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theory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2920" y="2179736"/>
            <a:ext cx="7542530" cy="3393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One excellent example of holism in action is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 action="ppaction://hlinkfile"/>
              </a:rPr>
              <a:t>Nassim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 action="ppaction://hlinkfile"/>
              </a:rPr>
              <a:t> Nicholas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 action="ppaction://hlinkfile"/>
              </a:rPr>
              <a:t>Taleb’s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INCERTO. . . </a:t>
            </a:r>
            <a:endParaRPr kumimoji="1" lang="en-US" sz="9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57681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06" y="5904"/>
            <a:ext cx="6401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970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3950" y="2085095"/>
            <a:ext cx="6908800" cy="29264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Characteristics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Nutshell</a:t>
            </a:r>
            <a:endParaRPr kumimoji="1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28014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642857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</a:p>
          <a:p>
            <a:pPr marL="857250" lvl="1" indent="-457200" eaLnBrk="1" hangingPunct="1"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</a:rPr>
              <a:t>Anthropology and its Parts chart</a:t>
            </a: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of 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32071" y="5284059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84558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3129613"/>
            <a:ext cx="7848600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kumimoji="1" lang="en-US" sz="48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Main</a:t>
            </a:r>
          </a:p>
          <a:p>
            <a:pPr algn="ctr">
              <a:spcBef>
                <a:spcPct val="20000"/>
              </a:spcBef>
              <a:defRPr/>
            </a:pPr>
            <a:r>
              <a:rPr kumimoji="1" lang="en-US" sz="48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Characteristics of</a:t>
            </a:r>
          </a:p>
          <a:p>
            <a:pPr algn="ctr">
              <a:spcBef>
                <a:spcPct val="20000"/>
              </a:spcBef>
              <a:defRPr/>
            </a:pPr>
            <a:r>
              <a:rPr kumimoji="1" lang="en-US" sz="48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Anthropology</a:t>
            </a:r>
          </a:p>
          <a:p>
            <a:pPr algn="ctr">
              <a:spcBef>
                <a:spcPct val="20000"/>
              </a:spcBef>
              <a:defRPr/>
            </a:pPr>
            <a:endParaRPr kumimoji="1" lang="en-US" sz="16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3EA747-8B66-5D46-8709-85088DB1CAD0}"/>
              </a:ext>
            </a:extLst>
          </p:cNvPr>
          <p:cNvSpPr/>
          <p:nvPr/>
        </p:nvSpPr>
        <p:spPr>
          <a:xfrm>
            <a:off x="1319196" y="1830308"/>
            <a:ext cx="6502400" cy="579646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The End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4EC4B3-F0B4-F5CE-F394-73DE702A468F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3635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365492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br>
              <a:rPr lang="en-US" i="1"/>
            </a:br>
            <a:endParaRPr lang="en-US" i="1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32366" y="2331406"/>
            <a:ext cx="7668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with humans, </a:t>
            </a:r>
            <a:b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anthropology, </a:t>
            </a:r>
            <a:b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holism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looks at an item including the many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subdisciplines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in the areas of . . . </a:t>
            </a:r>
          </a:p>
        </p:txBody>
      </p:sp>
    </p:spTree>
    <p:extLst>
      <p:ext uri="{BB962C8B-B14F-4D97-AF65-F5344CB8AC3E}">
        <p14:creationId xmlns:p14="http://schemas.microsoft.com/office/powerpoint/2010/main" val="41640789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br>
              <a:rPr lang="en-US" i="1"/>
            </a:br>
            <a:endParaRPr lang="en-US" i="1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743253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cultural / social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physical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archaeology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linguistics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143000"/>
            <a:ext cx="77216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dirty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Anthropology of Europe</a:t>
            </a: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its . . .</a:t>
            </a:r>
            <a:endParaRPr kumimoji="1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594868"/>
            <a:ext cx="77724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Holism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tries to put all of the pieces together . . 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51501" y="3879342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(Bio-physical)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1717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8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2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17906</TotalTime>
  <Words>1563</Words>
  <Application>Microsoft Office PowerPoint</Application>
  <PresentationFormat>On-screen Show (4:3)</PresentationFormat>
  <Paragraphs>417</Paragraphs>
  <Slides>75</Slides>
  <Notes>49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75</vt:i4>
      </vt:variant>
    </vt:vector>
  </HeadingPairs>
  <TitlesOfParts>
    <vt:vector size="96" baseType="lpstr">
      <vt:lpstr>Arial</vt:lpstr>
      <vt:lpstr>Arial Black</vt:lpstr>
      <vt:lpstr>Brush Script MT</vt:lpstr>
      <vt:lpstr>Calibri</vt:lpstr>
      <vt:lpstr>Monotype Sorts</vt:lpstr>
      <vt:lpstr>Tahoma</vt:lpstr>
      <vt:lpstr>Verdana</vt:lpstr>
      <vt:lpstr>Wingdings</vt:lpstr>
      <vt:lpstr>Default Design</vt:lpstr>
      <vt:lpstr>1_Default Design</vt:lpstr>
      <vt:lpstr>2_Default Design</vt:lpstr>
      <vt:lpstr>15_Default Design</vt:lpstr>
      <vt:lpstr>22_Default Design</vt:lpstr>
      <vt:lpstr>37_Default Design</vt:lpstr>
      <vt:lpstr>4_Contemporary Portrait</vt:lpstr>
      <vt:lpstr>38_Office Theme</vt:lpstr>
      <vt:lpstr>22_Contemporary Portrait</vt:lpstr>
      <vt:lpstr>33_Default Design</vt:lpstr>
      <vt:lpstr>5_Office Theme</vt:lpstr>
      <vt:lpstr>3_Contemporary Portrait</vt:lpstr>
      <vt:lpstr>28_Contemporary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1162</cp:revision>
  <cp:lastPrinted>2000-04-06T19:51:41Z</cp:lastPrinted>
  <dcterms:created xsi:type="dcterms:W3CDTF">2000-03-27T15:46:35Z</dcterms:created>
  <dcterms:modified xsi:type="dcterms:W3CDTF">2023-11-19T07:04:35Z</dcterms:modified>
</cp:coreProperties>
</file>