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86" r:id="rId3"/>
    <p:sldMasterId id="2147483698" r:id="rId4"/>
    <p:sldMasterId id="2147483710" r:id="rId5"/>
    <p:sldMasterId id="2147483723" r:id="rId6"/>
    <p:sldMasterId id="2147483736" r:id="rId7"/>
    <p:sldMasterId id="2147483748" r:id="rId8"/>
  </p:sldMasterIdLst>
  <p:notesMasterIdLst>
    <p:notesMasterId r:id="rId238"/>
  </p:notesMasterIdLst>
  <p:sldIdLst>
    <p:sldId id="626" r:id="rId9"/>
    <p:sldId id="628" r:id="rId10"/>
    <p:sldId id="643" r:id="rId11"/>
    <p:sldId id="300" r:id="rId12"/>
    <p:sldId id="630" r:id="rId13"/>
    <p:sldId id="298" r:id="rId14"/>
    <p:sldId id="360" r:id="rId15"/>
    <p:sldId id="305" r:id="rId16"/>
    <p:sldId id="575" r:id="rId17"/>
    <p:sldId id="262" r:id="rId18"/>
    <p:sldId id="576" r:id="rId19"/>
    <p:sldId id="610" r:id="rId20"/>
    <p:sldId id="611" r:id="rId21"/>
    <p:sldId id="612" r:id="rId22"/>
    <p:sldId id="613" r:id="rId23"/>
    <p:sldId id="407" r:id="rId24"/>
    <p:sldId id="408" r:id="rId25"/>
    <p:sldId id="306" r:id="rId26"/>
    <p:sldId id="304" r:id="rId27"/>
    <p:sldId id="308" r:id="rId28"/>
    <p:sldId id="631" r:id="rId29"/>
    <p:sldId id="309" r:id="rId30"/>
    <p:sldId id="310" r:id="rId31"/>
    <p:sldId id="614" r:id="rId32"/>
    <p:sldId id="418" r:id="rId33"/>
    <p:sldId id="417" r:id="rId34"/>
    <p:sldId id="577" r:id="rId35"/>
    <p:sldId id="671" r:id="rId36"/>
    <p:sldId id="419" r:id="rId37"/>
    <p:sldId id="420" r:id="rId38"/>
    <p:sldId id="632" r:id="rId39"/>
    <p:sldId id="438" r:id="rId40"/>
    <p:sldId id="311" r:id="rId41"/>
    <p:sldId id="312" r:id="rId42"/>
    <p:sldId id="578" r:id="rId43"/>
    <p:sldId id="460" r:id="rId44"/>
    <p:sldId id="458" r:id="rId45"/>
    <p:sldId id="539" r:id="rId46"/>
    <p:sldId id="615" r:id="rId47"/>
    <p:sldId id="439" r:id="rId48"/>
    <p:sldId id="440" r:id="rId49"/>
    <p:sldId id="441" r:id="rId50"/>
    <p:sldId id="314" r:id="rId51"/>
    <p:sldId id="315" r:id="rId52"/>
    <p:sldId id="316" r:id="rId53"/>
    <p:sldId id="317" r:id="rId54"/>
    <p:sldId id="633" r:id="rId55"/>
    <p:sldId id="635" r:id="rId56"/>
    <p:sldId id="318" r:id="rId57"/>
    <p:sldId id="319" r:id="rId58"/>
    <p:sldId id="263" r:id="rId59"/>
    <p:sldId id="636" r:id="rId60"/>
    <p:sldId id="637" r:id="rId61"/>
    <p:sldId id="638" r:id="rId62"/>
    <p:sldId id="320" r:id="rId63"/>
    <p:sldId id="321" r:id="rId64"/>
    <p:sldId id="640" r:id="rId65"/>
    <p:sldId id="641" r:id="rId66"/>
    <p:sldId id="642" r:id="rId67"/>
    <p:sldId id="422" r:id="rId68"/>
    <p:sldId id="323" r:id="rId69"/>
    <p:sldId id="538" r:id="rId70"/>
    <p:sldId id="579" r:id="rId71"/>
    <p:sldId id="394" r:id="rId72"/>
    <p:sldId id="644" r:id="rId73"/>
    <p:sldId id="324" r:id="rId74"/>
    <p:sldId id="396" r:id="rId75"/>
    <p:sldId id="325" r:id="rId76"/>
    <p:sldId id="397" r:id="rId77"/>
    <p:sldId id="409" r:id="rId78"/>
    <p:sldId id="423" r:id="rId79"/>
    <p:sldId id="398" r:id="rId80"/>
    <p:sldId id="326" r:id="rId81"/>
    <p:sldId id="399" r:id="rId82"/>
    <p:sldId id="522" r:id="rId83"/>
    <p:sldId id="330" r:id="rId84"/>
    <p:sldId id="616" r:id="rId85"/>
    <p:sldId id="328" r:id="rId86"/>
    <p:sldId id="331" r:id="rId87"/>
    <p:sldId id="424" r:id="rId88"/>
    <p:sldId id="442" r:id="rId89"/>
    <p:sldId id="585" r:id="rId90"/>
    <p:sldId id="332" r:id="rId91"/>
    <p:sldId id="333" r:id="rId92"/>
    <p:sldId id="400" r:id="rId93"/>
    <p:sldId id="410" r:id="rId94"/>
    <p:sldId id="492" r:id="rId95"/>
    <p:sldId id="334" r:id="rId96"/>
    <p:sldId id="411" r:id="rId97"/>
    <p:sldId id="672" r:id="rId98"/>
    <p:sldId id="558" r:id="rId99"/>
    <p:sldId id="335" r:id="rId100"/>
    <p:sldId id="673" r:id="rId101"/>
    <p:sldId id="674" r:id="rId102"/>
    <p:sldId id="678" r:id="rId103"/>
    <p:sldId id="580" r:id="rId104"/>
    <p:sldId id="679" r:id="rId105"/>
    <p:sldId id="336" r:id="rId106"/>
    <p:sldId id="581" r:id="rId107"/>
    <p:sldId id="675" r:id="rId108"/>
    <p:sldId id="337" r:id="rId109"/>
    <p:sldId id="401" r:id="rId110"/>
    <p:sldId id="523" r:id="rId111"/>
    <p:sldId id="562" r:id="rId112"/>
    <p:sldId id="338" r:id="rId113"/>
    <p:sldId id="412" r:id="rId114"/>
    <p:sldId id="339" r:id="rId115"/>
    <p:sldId id="413" r:id="rId116"/>
    <p:sldId id="645" r:id="rId117"/>
    <p:sldId id="646" r:id="rId118"/>
    <p:sldId id="647" r:id="rId119"/>
    <p:sldId id="648" r:id="rId120"/>
    <p:sldId id="649" r:id="rId121"/>
    <p:sldId id="650" r:id="rId122"/>
    <p:sldId id="651" r:id="rId123"/>
    <p:sldId id="495" r:id="rId124"/>
    <p:sldId id="652" r:id="rId125"/>
    <p:sldId id="617" r:id="rId126"/>
    <p:sldId id="498" r:id="rId127"/>
    <p:sldId id="549" r:id="rId128"/>
    <p:sldId id="496" r:id="rId129"/>
    <p:sldId id="502" r:id="rId130"/>
    <p:sldId id="653" r:id="rId131"/>
    <p:sldId id="654" r:id="rId132"/>
    <p:sldId id="655" r:id="rId133"/>
    <p:sldId id="656" r:id="rId134"/>
    <p:sldId id="657" r:id="rId135"/>
    <p:sldId id="658" r:id="rId136"/>
    <p:sldId id="659" r:id="rId137"/>
    <p:sldId id="660" r:id="rId138"/>
    <p:sldId id="661" r:id="rId139"/>
    <p:sldId id="583" r:id="rId140"/>
    <p:sldId id="499" r:id="rId141"/>
    <p:sldId id="582" r:id="rId142"/>
    <p:sldId id="494" r:id="rId143"/>
    <p:sldId id="619" r:id="rId144"/>
    <p:sldId id="620" r:id="rId145"/>
    <p:sldId id="584" r:id="rId146"/>
    <p:sldId id="493" r:id="rId147"/>
    <p:sldId id="622" r:id="rId148"/>
    <p:sldId id="586" r:id="rId149"/>
    <p:sldId id="425" r:id="rId150"/>
    <p:sldId id="341" r:id="rId151"/>
    <p:sldId id="426" r:id="rId152"/>
    <p:sldId id="427" r:id="rId153"/>
    <p:sldId id="428" r:id="rId154"/>
    <p:sldId id="429" r:id="rId155"/>
    <p:sldId id="342" r:id="rId156"/>
    <p:sldId id="343" r:id="rId157"/>
    <p:sldId id="344" r:id="rId158"/>
    <p:sldId id="345" r:id="rId159"/>
    <p:sldId id="587" r:id="rId160"/>
    <p:sldId id="346" r:id="rId161"/>
    <p:sldId id="662" r:id="rId162"/>
    <p:sldId id="347" r:id="rId163"/>
    <p:sldId id="348" r:id="rId164"/>
    <p:sldId id="349" r:id="rId165"/>
    <p:sldId id="350" r:id="rId166"/>
    <p:sldId id="351" r:id="rId167"/>
    <p:sldId id="663" r:id="rId168"/>
    <p:sldId id="431" r:id="rId169"/>
    <p:sldId id="664" r:id="rId170"/>
    <p:sldId id="432" r:id="rId171"/>
    <p:sldId id="352" r:id="rId172"/>
    <p:sldId id="430" r:id="rId173"/>
    <p:sldId id="669" r:id="rId174"/>
    <p:sldId id="433" r:id="rId175"/>
    <p:sldId id="665" r:id="rId176"/>
    <p:sldId id="588" r:id="rId177"/>
    <p:sldId id="353" r:id="rId178"/>
    <p:sldId id="354" r:id="rId179"/>
    <p:sldId id="666" r:id="rId180"/>
    <p:sldId id="667" r:id="rId181"/>
    <p:sldId id="589" r:id="rId182"/>
    <p:sldId id="434" r:id="rId183"/>
    <p:sldId id="355" r:id="rId184"/>
    <p:sldId id="356" r:id="rId185"/>
    <p:sldId id="357" r:id="rId186"/>
    <p:sldId id="592" r:id="rId187"/>
    <p:sldId id="590" r:id="rId188"/>
    <p:sldId id="591" r:id="rId189"/>
    <p:sldId id="358" r:id="rId190"/>
    <p:sldId id="359" r:id="rId191"/>
    <p:sldId id="475" r:id="rId192"/>
    <p:sldId id="670" r:id="rId193"/>
    <p:sldId id="623" r:id="rId194"/>
    <p:sldId id="303" r:id="rId195"/>
    <p:sldId id="484" r:id="rId196"/>
    <p:sldId id="292" r:id="rId197"/>
    <p:sldId id="293" r:id="rId198"/>
    <p:sldId id="527" r:id="rId199"/>
    <p:sldId id="294" r:id="rId200"/>
    <p:sldId id="543" r:id="rId201"/>
    <p:sldId id="451" r:id="rId202"/>
    <p:sldId id="542" r:id="rId203"/>
    <p:sldId id="528" r:id="rId204"/>
    <p:sldId id="556" r:id="rId205"/>
    <p:sldId id="295" r:id="rId206"/>
    <p:sldId id="296" r:id="rId207"/>
    <p:sldId id="540" r:id="rId208"/>
    <p:sldId id="541" r:id="rId209"/>
    <p:sldId id="544" r:id="rId210"/>
    <p:sldId id="545" r:id="rId211"/>
    <p:sldId id="557" r:id="rId212"/>
    <p:sldId id="264" r:id="rId213"/>
    <p:sldId id="529" r:id="rId214"/>
    <p:sldId id="530" r:id="rId215"/>
    <p:sldId id="265" r:id="rId216"/>
    <p:sldId id="531" r:id="rId217"/>
    <p:sldId id="536" r:id="rId218"/>
    <p:sldId id="533" r:id="rId219"/>
    <p:sldId id="535" r:id="rId220"/>
    <p:sldId id="526" r:id="rId221"/>
    <p:sldId id="596" r:id="rId222"/>
    <p:sldId id="676" r:id="rId223"/>
    <p:sldId id="597" r:id="rId224"/>
    <p:sldId id="677" r:id="rId225"/>
    <p:sldId id="594" r:id="rId226"/>
    <p:sldId id="595" r:id="rId227"/>
    <p:sldId id="593" r:id="rId228"/>
    <p:sldId id="602" r:id="rId229"/>
    <p:sldId id="598" r:id="rId230"/>
    <p:sldId id="599" r:id="rId231"/>
    <p:sldId id="600" r:id="rId232"/>
    <p:sldId id="601" r:id="rId233"/>
    <p:sldId id="571" r:id="rId234"/>
    <p:sldId id="568" r:id="rId235"/>
    <p:sldId id="569" r:id="rId236"/>
    <p:sldId id="624" r:id="rId2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4F9FA"/>
    <a:srgbClr val="E8F2F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58" autoAdjust="0"/>
  </p:normalViewPr>
  <p:slideViewPr>
    <p:cSldViewPr>
      <p:cViewPr varScale="1">
        <p:scale>
          <a:sx n="67" d="100"/>
          <a:sy n="67" d="100"/>
        </p:scale>
        <p:origin x="1020" y="44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48" y="231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90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9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63" Type="http://schemas.openxmlformats.org/officeDocument/2006/relationships/slide" Target="slides/slide55.xml"/><Relationship Id="rId84" Type="http://schemas.openxmlformats.org/officeDocument/2006/relationships/slide" Target="slides/slide76.xml"/><Relationship Id="rId138" Type="http://schemas.openxmlformats.org/officeDocument/2006/relationships/slide" Target="slides/slide130.xml"/><Relationship Id="rId159" Type="http://schemas.openxmlformats.org/officeDocument/2006/relationships/slide" Target="slides/slide151.xml"/><Relationship Id="rId170" Type="http://schemas.openxmlformats.org/officeDocument/2006/relationships/slide" Target="slides/slide162.xml"/><Relationship Id="rId191" Type="http://schemas.openxmlformats.org/officeDocument/2006/relationships/slide" Target="slides/slide183.xml"/><Relationship Id="rId205" Type="http://schemas.openxmlformats.org/officeDocument/2006/relationships/slide" Target="slides/slide197.xml"/><Relationship Id="rId226" Type="http://schemas.openxmlformats.org/officeDocument/2006/relationships/slide" Target="slides/slide218.xml"/><Relationship Id="rId107" Type="http://schemas.openxmlformats.org/officeDocument/2006/relationships/slide" Target="slides/slide99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53" Type="http://schemas.openxmlformats.org/officeDocument/2006/relationships/slide" Target="slides/slide45.xml"/><Relationship Id="rId74" Type="http://schemas.openxmlformats.org/officeDocument/2006/relationships/slide" Target="slides/slide66.xml"/><Relationship Id="rId128" Type="http://schemas.openxmlformats.org/officeDocument/2006/relationships/slide" Target="slides/slide120.xml"/><Relationship Id="rId149" Type="http://schemas.openxmlformats.org/officeDocument/2006/relationships/slide" Target="slides/slide141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7.xml"/><Relationship Id="rId160" Type="http://schemas.openxmlformats.org/officeDocument/2006/relationships/slide" Target="slides/slide152.xml"/><Relationship Id="rId181" Type="http://schemas.openxmlformats.org/officeDocument/2006/relationships/slide" Target="slides/slide173.xml"/><Relationship Id="rId216" Type="http://schemas.openxmlformats.org/officeDocument/2006/relationships/slide" Target="slides/slide208.xml"/><Relationship Id="rId237" Type="http://schemas.openxmlformats.org/officeDocument/2006/relationships/slide" Target="slides/slide229.xml"/><Relationship Id="rId22" Type="http://schemas.openxmlformats.org/officeDocument/2006/relationships/slide" Target="slides/slide14.xml"/><Relationship Id="rId43" Type="http://schemas.openxmlformats.org/officeDocument/2006/relationships/slide" Target="slides/slide35.xml"/><Relationship Id="rId64" Type="http://schemas.openxmlformats.org/officeDocument/2006/relationships/slide" Target="slides/slide56.xml"/><Relationship Id="rId118" Type="http://schemas.openxmlformats.org/officeDocument/2006/relationships/slide" Target="slides/slide110.xml"/><Relationship Id="rId139" Type="http://schemas.openxmlformats.org/officeDocument/2006/relationships/slide" Target="slides/slide131.xml"/><Relationship Id="rId85" Type="http://schemas.openxmlformats.org/officeDocument/2006/relationships/slide" Target="slides/slide77.xml"/><Relationship Id="rId150" Type="http://schemas.openxmlformats.org/officeDocument/2006/relationships/slide" Target="slides/slide142.xml"/><Relationship Id="rId171" Type="http://schemas.openxmlformats.org/officeDocument/2006/relationships/slide" Target="slides/slide163.xml"/><Relationship Id="rId192" Type="http://schemas.openxmlformats.org/officeDocument/2006/relationships/slide" Target="slides/slide184.xml"/><Relationship Id="rId206" Type="http://schemas.openxmlformats.org/officeDocument/2006/relationships/slide" Target="slides/slide198.xml"/><Relationship Id="rId227" Type="http://schemas.openxmlformats.org/officeDocument/2006/relationships/slide" Target="slides/slide219.xml"/><Relationship Id="rId12" Type="http://schemas.openxmlformats.org/officeDocument/2006/relationships/slide" Target="slides/slide4.xml"/><Relationship Id="rId33" Type="http://schemas.openxmlformats.org/officeDocument/2006/relationships/slide" Target="slides/slide25.xml"/><Relationship Id="rId108" Type="http://schemas.openxmlformats.org/officeDocument/2006/relationships/slide" Target="slides/slide100.xml"/><Relationship Id="rId129" Type="http://schemas.openxmlformats.org/officeDocument/2006/relationships/slide" Target="slides/slide121.xml"/><Relationship Id="rId54" Type="http://schemas.openxmlformats.org/officeDocument/2006/relationships/slide" Target="slides/slide46.xml"/><Relationship Id="rId75" Type="http://schemas.openxmlformats.org/officeDocument/2006/relationships/slide" Target="slides/slide67.xml"/><Relationship Id="rId96" Type="http://schemas.openxmlformats.org/officeDocument/2006/relationships/slide" Target="slides/slide88.xml"/><Relationship Id="rId140" Type="http://schemas.openxmlformats.org/officeDocument/2006/relationships/slide" Target="slides/slide132.xml"/><Relationship Id="rId161" Type="http://schemas.openxmlformats.org/officeDocument/2006/relationships/slide" Target="slides/slide153.xml"/><Relationship Id="rId182" Type="http://schemas.openxmlformats.org/officeDocument/2006/relationships/slide" Target="slides/slide174.xml"/><Relationship Id="rId217" Type="http://schemas.openxmlformats.org/officeDocument/2006/relationships/slide" Target="slides/slide209.xml"/><Relationship Id="rId6" Type="http://schemas.openxmlformats.org/officeDocument/2006/relationships/slideMaster" Target="slideMasters/slideMaster6.xml"/><Relationship Id="rId238" Type="http://schemas.openxmlformats.org/officeDocument/2006/relationships/notesMaster" Target="notesMasters/notesMaster1.xml"/><Relationship Id="rId23" Type="http://schemas.openxmlformats.org/officeDocument/2006/relationships/slide" Target="slides/slide15.xml"/><Relationship Id="rId119" Type="http://schemas.openxmlformats.org/officeDocument/2006/relationships/slide" Target="slides/slide111.xml"/><Relationship Id="rId44" Type="http://schemas.openxmlformats.org/officeDocument/2006/relationships/slide" Target="slides/slide36.xml"/><Relationship Id="rId65" Type="http://schemas.openxmlformats.org/officeDocument/2006/relationships/slide" Target="slides/slide57.xml"/><Relationship Id="rId86" Type="http://schemas.openxmlformats.org/officeDocument/2006/relationships/slide" Target="slides/slide78.xml"/><Relationship Id="rId130" Type="http://schemas.openxmlformats.org/officeDocument/2006/relationships/slide" Target="slides/slide122.xml"/><Relationship Id="rId151" Type="http://schemas.openxmlformats.org/officeDocument/2006/relationships/slide" Target="slides/slide143.xml"/><Relationship Id="rId172" Type="http://schemas.openxmlformats.org/officeDocument/2006/relationships/slide" Target="slides/slide164.xml"/><Relationship Id="rId193" Type="http://schemas.openxmlformats.org/officeDocument/2006/relationships/slide" Target="slides/slide185.xml"/><Relationship Id="rId207" Type="http://schemas.openxmlformats.org/officeDocument/2006/relationships/slide" Target="slides/slide199.xml"/><Relationship Id="rId228" Type="http://schemas.openxmlformats.org/officeDocument/2006/relationships/slide" Target="slides/slide220.xml"/><Relationship Id="rId13" Type="http://schemas.openxmlformats.org/officeDocument/2006/relationships/slide" Target="slides/slide5.xml"/><Relationship Id="rId109" Type="http://schemas.openxmlformats.org/officeDocument/2006/relationships/slide" Target="slides/slide101.xml"/><Relationship Id="rId34" Type="http://schemas.openxmlformats.org/officeDocument/2006/relationships/slide" Target="slides/slide26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20" Type="http://schemas.openxmlformats.org/officeDocument/2006/relationships/slide" Target="slides/slide112.xml"/><Relationship Id="rId141" Type="http://schemas.openxmlformats.org/officeDocument/2006/relationships/slide" Target="slides/slide133.xml"/><Relationship Id="rId7" Type="http://schemas.openxmlformats.org/officeDocument/2006/relationships/slideMaster" Target="slideMasters/slideMaster7.xml"/><Relationship Id="rId162" Type="http://schemas.openxmlformats.org/officeDocument/2006/relationships/slide" Target="slides/slide154.xml"/><Relationship Id="rId183" Type="http://schemas.openxmlformats.org/officeDocument/2006/relationships/slide" Target="slides/slide175.xml"/><Relationship Id="rId218" Type="http://schemas.openxmlformats.org/officeDocument/2006/relationships/slide" Target="slides/slide210.xml"/><Relationship Id="rId239" Type="http://schemas.openxmlformats.org/officeDocument/2006/relationships/presProps" Target="presProps.xml"/><Relationship Id="rId24" Type="http://schemas.openxmlformats.org/officeDocument/2006/relationships/slide" Target="slides/slide16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110" Type="http://schemas.openxmlformats.org/officeDocument/2006/relationships/slide" Target="slides/slide102.xml"/><Relationship Id="rId131" Type="http://schemas.openxmlformats.org/officeDocument/2006/relationships/slide" Target="slides/slide123.xml"/><Relationship Id="rId152" Type="http://schemas.openxmlformats.org/officeDocument/2006/relationships/slide" Target="slides/slide144.xml"/><Relationship Id="rId173" Type="http://schemas.openxmlformats.org/officeDocument/2006/relationships/slide" Target="slides/slide165.xml"/><Relationship Id="rId194" Type="http://schemas.openxmlformats.org/officeDocument/2006/relationships/slide" Target="slides/slide186.xml"/><Relationship Id="rId208" Type="http://schemas.openxmlformats.org/officeDocument/2006/relationships/slide" Target="slides/slide200.xml"/><Relationship Id="rId229" Type="http://schemas.openxmlformats.org/officeDocument/2006/relationships/slide" Target="slides/slide221.xml"/><Relationship Id="rId240" Type="http://schemas.openxmlformats.org/officeDocument/2006/relationships/viewProps" Target="viewProps.xml"/><Relationship Id="rId14" Type="http://schemas.openxmlformats.org/officeDocument/2006/relationships/slide" Target="slides/slide6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8" Type="http://schemas.openxmlformats.org/officeDocument/2006/relationships/slideMaster" Target="slideMasters/slideMaster8.xml"/><Relationship Id="rId98" Type="http://schemas.openxmlformats.org/officeDocument/2006/relationships/slide" Target="slides/slide90.xml"/><Relationship Id="rId121" Type="http://schemas.openxmlformats.org/officeDocument/2006/relationships/slide" Target="slides/slide113.xml"/><Relationship Id="rId142" Type="http://schemas.openxmlformats.org/officeDocument/2006/relationships/slide" Target="slides/slide134.xml"/><Relationship Id="rId163" Type="http://schemas.openxmlformats.org/officeDocument/2006/relationships/slide" Target="slides/slide155.xml"/><Relationship Id="rId184" Type="http://schemas.openxmlformats.org/officeDocument/2006/relationships/slide" Target="slides/slide176.xml"/><Relationship Id="rId219" Type="http://schemas.openxmlformats.org/officeDocument/2006/relationships/slide" Target="slides/slide211.xml"/><Relationship Id="rId230" Type="http://schemas.openxmlformats.org/officeDocument/2006/relationships/slide" Target="slides/slide222.xml"/><Relationship Id="rId25" Type="http://schemas.openxmlformats.org/officeDocument/2006/relationships/slide" Target="slides/slide17.xml"/><Relationship Id="rId46" Type="http://schemas.openxmlformats.org/officeDocument/2006/relationships/slide" Target="slides/slide38.xml"/><Relationship Id="rId67" Type="http://schemas.openxmlformats.org/officeDocument/2006/relationships/slide" Target="slides/slide59.xml"/><Relationship Id="rId88" Type="http://schemas.openxmlformats.org/officeDocument/2006/relationships/slide" Target="slides/slide80.xml"/><Relationship Id="rId111" Type="http://schemas.openxmlformats.org/officeDocument/2006/relationships/slide" Target="slides/slide103.xml"/><Relationship Id="rId132" Type="http://schemas.openxmlformats.org/officeDocument/2006/relationships/slide" Target="slides/slide124.xml"/><Relationship Id="rId153" Type="http://schemas.openxmlformats.org/officeDocument/2006/relationships/slide" Target="slides/slide145.xml"/><Relationship Id="rId174" Type="http://schemas.openxmlformats.org/officeDocument/2006/relationships/slide" Target="slides/slide166.xml"/><Relationship Id="rId195" Type="http://schemas.openxmlformats.org/officeDocument/2006/relationships/slide" Target="slides/slide187.xml"/><Relationship Id="rId209" Type="http://schemas.openxmlformats.org/officeDocument/2006/relationships/slide" Target="slides/slide201.xml"/><Relationship Id="rId220" Type="http://schemas.openxmlformats.org/officeDocument/2006/relationships/slide" Target="slides/slide212.xml"/><Relationship Id="rId241" Type="http://schemas.openxmlformats.org/officeDocument/2006/relationships/theme" Target="theme/theme1.xml"/><Relationship Id="rId15" Type="http://schemas.openxmlformats.org/officeDocument/2006/relationships/slide" Target="slides/slide7.xml"/><Relationship Id="rId36" Type="http://schemas.openxmlformats.org/officeDocument/2006/relationships/slide" Target="slides/slide28.xml"/><Relationship Id="rId57" Type="http://schemas.openxmlformats.org/officeDocument/2006/relationships/slide" Target="slides/slide49.xml"/><Relationship Id="rId106" Type="http://schemas.openxmlformats.org/officeDocument/2006/relationships/slide" Target="slides/slide98.xml"/><Relationship Id="rId127" Type="http://schemas.openxmlformats.org/officeDocument/2006/relationships/slide" Target="slides/slide11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52" Type="http://schemas.openxmlformats.org/officeDocument/2006/relationships/slide" Target="slides/slide44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slide" Target="slides/slide93.xml"/><Relationship Id="rId122" Type="http://schemas.openxmlformats.org/officeDocument/2006/relationships/slide" Target="slides/slide114.xml"/><Relationship Id="rId143" Type="http://schemas.openxmlformats.org/officeDocument/2006/relationships/slide" Target="slides/slide135.xml"/><Relationship Id="rId148" Type="http://schemas.openxmlformats.org/officeDocument/2006/relationships/slide" Target="slides/slide140.xml"/><Relationship Id="rId164" Type="http://schemas.openxmlformats.org/officeDocument/2006/relationships/slide" Target="slides/slide156.xml"/><Relationship Id="rId169" Type="http://schemas.openxmlformats.org/officeDocument/2006/relationships/slide" Target="slides/slide161.xml"/><Relationship Id="rId185" Type="http://schemas.openxmlformats.org/officeDocument/2006/relationships/slide" Target="slides/slide17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80" Type="http://schemas.openxmlformats.org/officeDocument/2006/relationships/slide" Target="slides/slide172.xml"/><Relationship Id="rId210" Type="http://schemas.openxmlformats.org/officeDocument/2006/relationships/slide" Target="slides/slide202.xml"/><Relationship Id="rId215" Type="http://schemas.openxmlformats.org/officeDocument/2006/relationships/slide" Target="slides/slide207.xml"/><Relationship Id="rId236" Type="http://schemas.openxmlformats.org/officeDocument/2006/relationships/slide" Target="slides/slide228.xml"/><Relationship Id="rId26" Type="http://schemas.openxmlformats.org/officeDocument/2006/relationships/slide" Target="slides/slide18.xml"/><Relationship Id="rId231" Type="http://schemas.openxmlformats.org/officeDocument/2006/relationships/slide" Target="slides/slide223.xml"/><Relationship Id="rId47" Type="http://schemas.openxmlformats.org/officeDocument/2006/relationships/slide" Target="slides/slide39.xml"/><Relationship Id="rId68" Type="http://schemas.openxmlformats.org/officeDocument/2006/relationships/slide" Target="slides/slide60.xml"/><Relationship Id="rId89" Type="http://schemas.openxmlformats.org/officeDocument/2006/relationships/slide" Target="slides/slide81.xml"/><Relationship Id="rId112" Type="http://schemas.openxmlformats.org/officeDocument/2006/relationships/slide" Target="slides/slide104.xml"/><Relationship Id="rId133" Type="http://schemas.openxmlformats.org/officeDocument/2006/relationships/slide" Target="slides/slide125.xml"/><Relationship Id="rId154" Type="http://schemas.openxmlformats.org/officeDocument/2006/relationships/slide" Target="slides/slide146.xml"/><Relationship Id="rId175" Type="http://schemas.openxmlformats.org/officeDocument/2006/relationships/slide" Target="slides/slide167.xml"/><Relationship Id="rId196" Type="http://schemas.openxmlformats.org/officeDocument/2006/relationships/slide" Target="slides/slide188.xml"/><Relationship Id="rId200" Type="http://schemas.openxmlformats.org/officeDocument/2006/relationships/slide" Target="slides/slide192.xml"/><Relationship Id="rId16" Type="http://schemas.openxmlformats.org/officeDocument/2006/relationships/slide" Target="slides/slide8.xml"/><Relationship Id="rId221" Type="http://schemas.openxmlformats.org/officeDocument/2006/relationships/slide" Target="slides/slide213.xml"/><Relationship Id="rId242" Type="http://schemas.openxmlformats.org/officeDocument/2006/relationships/tableStyles" Target="tableStyles.xml"/><Relationship Id="rId37" Type="http://schemas.openxmlformats.org/officeDocument/2006/relationships/slide" Target="slides/slide29.xml"/><Relationship Id="rId58" Type="http://schemas.openxmlformats.org/officeDocument/2006/relationships/slide" Target="slides/slide50.xml"/><Relationship Id="rId79" Type="http://schemas.openxmlformats.org/officeDocument/2006/relationships/slide" Target="slides/slide71.xml"/><Relationship Id="rId102" Type="http://schemas.openxmlformats.org/officeDocument/2006/relationships/slide" Target="slides/slide94.xml"/><Relationship Id="rId123" Type="http://schemas.openxmlformats.org/officeDocument/2006/relationships/slide" Target="slides/slide115.xml"/><Relationship Id="rId144" Type="http://schemas.openxmlformats.org/officeDocument/2006/relationships/slide" Target="slides/slide136.xml"/><Relationship Id="rId90" Type="http://schemas.openxmlformats.org/officeDocument/2006/relationships/slide" Target="slides/slide82.xml"/><Relationship Id="rId165" Type="http://schemas.openxmlformats.org/officeDocument/2006/relationships/slide" Target="slides/slide157.xml"/><Relationship Id="rId186" Type="http://schemas.openxmlformats.org/officeDocument/2006/relationships/slide" Target="slides/slide178.xml"/><Relationship Id="rId211" Type="http://schemas.openxmlformats.org/officeDocument/2006/relationships/slide" Target="slides/slide203.xml"/><Relationship Id="rId232" Type="http://schemas.openxmlformats.org/officeDocument/2006/relationships/slide" Target="slides/slide224.xml"/><Relationship Id="rId27" Type="http://schemas.openxmlformats.org/officeDocument/2006/relationships/slide" Target="slides/slide19.xml"/><Relationship Id="rId48" Type="http://schemas.openxmlformats.org/officeDocument/2006/relationships/slide" Target="slides/slide40.xml"/><Relationship Id="rId69" Type="http://schemas.openxmlformats.org/officeDocument/2006/relationships/slide" Target="slides/slide61.xml"/><Relationship Id="rId113" Type="http://schemas.openxmlformats.org/officeDocument/2006/relationships/slide" Target="slides/slide105.xml"/><Relationship Id="rId134" Type="http://schemas.openxmlformats.org/officeDocument/2006/relationships/slide" Target="slides/slide126.xml"/><Relationship Id="rId80" Type="http://schemas.openxmlformats.org/officeDocument/2006/relationships/slide" Target="slides/slide72.xml"/><Relationship Id="rId155" Type="http://schemas.openxmlformats.org/officeDocument/2006/relationships/slide" Target="slides/slide147.xml"/><Relationship Id="rId176" Type="http://schemas.openxmlformats.org/officeDocument/2006/relationships/slide" Target="slides/slide168.xml"/><Relationship Id="rId197" Type="http://schemas.openxmlformats.org/officeDocument/2006/relationships/slide" Target="slides/slide189.xml"/><Relationship Id="rId201" Type="http://schemas.openxmlformats.org/officeDocument/2006/relationships/slide" Target="slides/slide193.xml"/><Relationship Id="rId222" Type="http://schemas.openxmlformats.org/officeDocument/2006/relationships/slide" Target="slides/slide214.xml"/><Relationship Id="rId17" Type="http://schemas.openxmlformats.org/officeDocument/2006/relationships/slide" Target="slides/slide9.xml"/><Relationship Id="rId38" Type="http://schemas.openxmlformats.org/officeDocument/2006/relationships/slide" Target="slides/slide30.xml"/><Relationship Id="rId59" Type="http://schemas.openxmlformats.org/officeDocument/2006/relationships/slide" Target="slides/slide51.xml"/><Relationship Id="rId103" Type="http://schemas.openxmlformats.org/officeDocument/2006/relationships/slide" Target="slides/slide95.xml"/><Relationship Id="rId124" Type="http://schemas.openxmlformats.org/officeDocument/2006/relationships/slide" Target="slides/slide116.xml"/><Relationship Id="rId70" Type="http://schemas.openxmlformats.org/officeDocument/2006/relationships/slide" Target="slides/slide62.xml"/><Relationship Id="rId91" Type="http://schemas.openxmlformats.org/officeDocument/2006/relationships/slide" Target="slides/slide83.xml"/><Relationship Id="rId145" Type="http://schemas.openxmlformats.org/officeDocument/2006/relationships/slide" Target="slides/slide137.xml"/><Relationship Id="rId166" Type="http://schemas.openxmlformats.org/officeDocument/2006/relationships/slide" Target="slides/slide158.xml"/><Relationship Id="rId187" Type="http://schemas.openxmlformats.org/officeDocument/2006/relationships/slide" Target="slides/slide179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04.xml"/><Relationship Id="rId233" Type="http://schemas.openxmlformats.org/officeDocument/2006/relationships/slide" Target="slides/slide225.xml"/><Relationship Id="rId28" Type="http://schemas.openxmlformats.org/officeDocument/2006/relationships/slide" Target="slides/slide20.xml"/><Relationship Id="rId49" Type="http://schemas.openxmlformats.org/officeDocument/2006/relationships/slide" Target="slides/slide41.xml"/><Relationship Id="rId114" Type="http://schemas.openxmlformats.org/officeDocument/2006/relationships/slide" Target="slides/slide106.xml"/><Relationship Id="rId60" Type="http://schemas.openxmlformats.org/officeDocument/2006/relationships/slide" Target="slides/slide52.xml"/><Relationship Id="rId81" Type="http://schemas.openxmlformats.org/officeDocument/2006/relationships/slide" Target="slides/slide73.xml"/><Relationship Id="rId135" Type="http://schemas.openxmlformats.org/officeDocument/2006/relationships/slide" Target="slides/slide127.xml"/><Relationship Id="rId156" Type="http://schemas.openxmlformats.org/officeDocument/2006/relationships/slide" Target="slides/slide148.xml"/><Relationship Id="rId177" Type="http://schemas.openxmlformats.org/officeDocument/2006/relationships/slide" Target="slides/slide169.xml"/><Relationship Id="rId198" Type="http://schemas.openxmlformats.org/officeDocument/2006/relationships/slide" Target="slides/slide190.xml"/><Relationship Id="rId202" Type="http://schemas.openxmlformats.org/officeDocument/2006/relationships/slide" Target="slides/slide194.xml"/><Relationship Id="rId223" Type="http://schemas.openxmlformats.org/officeDocument/2006/relationships/slide" Target="slides/slide21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50" Type="http://schemas.openxmlformats.org/officeDocument/2006/relationships/slide" Target="slides/slide42.xml"/><Relationship Id="rId104" Type="http://schemas.openxmlformats.org/officeDocument/2006/relationships/slide" Target="slides/slide96.xml"/><Relationship Id="rId125" Type="http://schemas.openxmlformats.org/officeDocument/2006/relationships/slide" Target="slides/slide117.xml"/><Relationship Id="rId146" Type="http://schemas.openxmlformats.org/officeDocument/2006/relationships/slide" Target="slides/slide138.xml"/><Relationship Id="rId167" Type="http://schemas.openxmlformats.org/officeDocument/2006/relationships/slide" Target="slides/slide159.xml"/><Relationship Id="rId188" Type="http://schemas.openxmlformats.org/officeDocument/2006/relationships/slide" Target="slides/slide180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13" Type="http://schemas.openxmlformats.org/officeDocument/2006/relationships/slide" Target="slides/slide205.xml"/><Relationship Id="rId234" Type="http://schemas.openxmlformats.org/officeDocument/2006/relationships/slide" Target="slides/slide22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40" Type="http://schemas.openxmlformats.org/officeDocument/2006/relationships/slide" Target="slides/slide32.xml"/><Relationship Id="rId115" Type="http://schemas.openxmlformats.org/officeDocument/2006/relationships/slide" Target="slides/slide107.xml"/><Relationship Id="rId136" Type="http://schemas.openxmlformats.org/officeDocument/2006/relationships/slide" Target="slides/slide128.xml"/><Relationship Id="rId157" Type="http://schemas.openxmlformats.org/officeDocument/2006/relationships/slide" Target="slides/slide149.xml"/><Relationship Id="rId178" Type="http://schemas.openxmlformats.org/officeDocument/2006/relationships/slide" Target="slides/slide170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9" Type="http://schemas.openxmlformats.org/officeDocument/2006/relationships/slide" Target="slides/slide191.xml"/><Relationship Id="rId203" Type="http://schemas.openxmlformats.org/officeDocument/2006/relationships/slide" Target="slides/slide195.xml"/><Relationship Id="rId19" Type="http://schemas.openxmlformats.org/officeDocument/2006/relationships/slide" Target="slides/slide11.xml"/><Relationship Id="rId224" Type="http://schemas.openxmlformats.org/officeDocument/2006/relationships/slide" Target="slides/slide216.xml"/><Relationship Id="rId30" Type="http://schemas.openxmlformats.org/officeDocument/2006/relationships/slide" Target="slides/slide22.xml"/><Relationship Id="rId105" Type="http://schemas.openxmlformats.org/officeDocument/2006/relationships/slide" Target="slides/slide97.xml"/><Relationship Id="rId126" Type="http://schemas.openxmlformats.org/officeDocument/2006/relationships/slide" Target="slides/slide118.xml"/><Relationship Id="rId147" Type="http://schemas.openxmlformats.org/officeDocument/2006/relationships/slide" Target="slides/slide139.xml"/><Relationship Id="rId168" Type="http://schemas.openxmlformats.org/officeDocument/2006/relationships/slide" Target="slides/slide160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slide" Target="slides/slide85.xml"/><Relationship Id="rId189" Type="http://schemas.openxmlformats.org/officeDocument/2006/relationships/slide" Target="slides/slide181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06.xml"/><Relationship Id="rId235" Type="http://schemas.openxmlformats.org/officeDocument/2006/relationships/slide" Target="slides/slide227.xml"/><Relationship Id="rId116" Type="http://schemas.openxmlformats.org/officeDocument/2006/relationships/slide" Target="slides/slide108.xml"/><Relationship Id="rId137" Type="http://schemas.openxmlformats.org/officeDocument/2006/relationships/slide" Target="slides/slide129.xml"/><Relationship Id="rId158" Type="http://schemas.openxmlformats.org/officeDocument/2006/relationships/slide" Target="slides/slide150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62" Type="http://schemas.openxmlformats.org/officeDocument/2006/relationships/slide" Target="slides/slide54.xml"/><Relationship Id="rId83" Type="http://schemas.openxmlformats.org/officeDocument/2006/relationships/slide" Target="slides/slide75.xml"/><Relationship Id="rId179" Type="http://schemas.openxmlformats.org/officeDocument/2006/relationships/slide" Target="slides/slide171.xml"/><Relationship Id="rId190" Type="http://schemas.openxmlformats.org/officeDocument/2006/relationships/slide" Target="slides/slide182.xml"/><Relationship Id="rId204" Type="http://schemas.openxmlformats.org/officeDocument/2006/relationships/slide" Target="slides/slide196.xml"/><Relationship Id="rId225" Type="http://schemas.openxmlformats.org/officeDocument/2006/relationships/slide" Target="slides/slide2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6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6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158A746-9FC2-4DF2-84AC-34BB38D47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96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58A746-9FC2-4DF2-84AC-34BB38D478F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17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943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21387" cy="5894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570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598613"/>
            <a:ext cx="4037013" cy="4570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98613"/>
            <a:ext cx="3581400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3581400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98613"/>
            <a:ext cx="7315200" cy="4570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943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94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defRPr/>
            </a:pPr>
            <a:fld id="{C27CBA22-0419-496C-8CCB-B1B3BB4BEB75}" type="datetimeFigureOut">
              <a:rPr lang="en-US" b="1"/>
              <a:pPr>
                <a:spcBef>
                  <a:spcPct val="0"/>
                </a:spcBef>
                <a:defRPr/>
              </a:pPr>
              <a:t>11/19/2023</a:t>
            </a:fld>
            <a:endParaRPr lang="en-US" b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defRPr/>
            </a:pP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defRPr/>
            </a:pPr>
            <a:fld id="{01335D42-E7EA-4D00-9CF1-9AB602CD9074}" type="slidenum">
              <a:rPr lang="en-US" b="1"/>
              <a:pPr>
                <a:spcBef>
                  <a:spcPct val="0"/>
                </a:spcBef>
                <a:defRPr/>
              </a:pPr>
              <a:t>‹#›</a:t>
            </a:fld>
            <a:endParaRPr lang="en-US" b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defRPr/>
            </a:pPr>
            <a:fld id="{29170606-1EF8-46FF-B6B6-F743C893CEF8}" type="datetimeFigureOut">
              <a:rPr lang="en-US" b="1"/>
              <a:pPr>
                <a:spcBef>
                  <a:spcPct val="0"/>
                </a:spcBef>
                <a:defRPr/>
              </a:pPr>
              <a:t>11/19/2023</a:t>
            </a:fld>
            <a:endParaRPr lang="en-US" b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defRPr/>
            </a:pP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defRPr/>
            </a:pPr>
            <a:fld id="{127F1FB1-8238-4F72-A24F-4EA826BF8663}" type="slidenum">
              <a:rPr lang="en-US" b="1"/>
              <a:pPr>
                <a:spcBef>
                  <a:spcPct val="0"/>
                </a:spcBef>
                <a:defRPr/>
              </a:pPr>
              <a:t>‹#›</a:t>
            </a:fld>
            <a:endParaRPr lang="en-US" b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defRPr/>
            </a:pPr>
            <a:fld id="{71C2A447-AE94-4215-9CA3-A70481E76682}" type="datetimeFigureOut">
              <a:rPr lang="en-US" b="1"/>
              <a:pPr>
                <a:spcBef>
                  <a:spcPct val="0"/>
                </a:spcBef>
                <a:defRPr/>
              </a:pPr>
              <a:t>11/19/2023</a:t>
            </a:fld>
            <a:endParaRPr lang="en-US" b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defRPr/>
            </a:pP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defRPr/>
            </a:pPr>
            <a:fld id="{B577CECD-E9F6-49D0-ACEA-2AB3EE6EB5A4}" type="slidenum">
              <a:rPr lang="en-US" b="1"/>
              <a:pPr>
                <a:spcBef>
                  <a:spcPct val="0"/>
                </a:spcBef>
                <a:defRPr/>
              </a:pPr>
              <a:t>‹#›</a:t>
            </a:fld>
            <a:endParaRPr lang="en-US" b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defRPr/>
            </a:pPr>
            <a:fld id="{B7683D01-B620-4FD8-8E61-6544A38D42CE}" type="datetimeFigureOut">
              <a:rPr lang="en-US" b="1"/>
              <a:pPr>
                <a:spcBef>
                  <a:spcPct val="0"/>
                </a:spcBef>
                <a:defRPr/>
              </a:pPr>
              <a:t>11/19/2023</a:t>
            </a:fld>
            <a:endParaRPr lang="en-US" b="1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defRPr/>
            </a:pP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defRPr/>
            </a:pPr>
            <a:fld id="{DA166ABA-9A29-40E7-9FAD-4A470B76E44B}" type="slidenum">
              <a:rPr lang="en-US" b="1"/>
              <a:pPr>
                <a:spcBef>
                  <a:spcPct val="0"/>
                </a:spcBef>
                <a:defRPr/>
              </a:pPr>
              <a:t>‹#›</a:t>
            </a:fld>
            <a:endParaRPr lang="en-US" b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defRPr/>
            </a:pPr>
            <a:fld id="{88289F53-21E6-4BCF-AAD7-DEA05FA4783D}" type="datetimeFigureOut">
              <a:rPr lang="en-US" b="1"/>
              <a:pPr>
                <a:spcBef>
                  <a:spcPct val="0"/>
                </a:spcBef>
                <a:defRPr/>
              </a:pPr>
              <a:t>11/19/2023</a:t>
            </a:fld>
            <a:endParaRPr lang="en-US" b="1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defRPr/>
            </a:pP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defRPr/>
            </a:pPr>
            <a:fld id="{6DB6A4F6-FAAF-4019-A2D3-4B522A451008}" type="slidenum">
              <a:rPr lang="en-US" b="1"/>
              <a:pPr>
                <a:spcBef>
                  <a:spcPct val="0"/>
                </a:spcBef>
                <a:defRPr/>
              </a:pPr>
              <a:t>‹#›</a:t>
            </a:fld>
            <a:endParaRPr lang="en-US" b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defRPr/>
            </a:pPr>
            <a:fld id="{A6DC44EB-3A4D-412A-B6D3-E57187A61777}" type="datetimeFigureOut">
              <a:rPr lang="en-US" b="1"/>
              <a:pPr>
                <a:spcBef>
                  <a:spcPct val="0"/>
                </a:spcBef>
                <a:defRPr/>
              </a:pPr>
              <a:t>11/19/2023</a:t>
            </a:fld>
            <a:endParaRPr lang="en-US" b="1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defRPr/>
            </a:pP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defRPr/>
            </a:pPr>
            <a:fld id="{88BDB3D8-754F-4C5C-83B9-3CAF76D80602}" type="slidenum">
              <a:rPr lang="en-US" b="1"/>
              <a:pPr>
                <a:spcBef>
                  <a:spcPct val="0"/>
                </a:spcBef>
                <a:defRPr/>
              </a:pPr>
              <a:t>‹#›</a:t>
            </a:fld>
            <a:endParaRPr lang="en-US" b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defRPr/>
            </a:pPr>
            <a:fld id="{FBA0D74A-723F-4730-B6BF-F91D9F278B89}" type="datetimeFigureOut">
              <a:rPr lang="en-US" b="1"/>
              <a:pPr>
                <a:spcBef>
                  <a:spcPct val="0"/>
                </a:spcBef>
                <a:defRPr/>
              </a:pPr>
              <a:t>11/19/2023</a:t>
            </a:fld>
            <a:endParaRPr lang="en-US" b="1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defRPr/>
            </a:pPr>
            <a:endParaRPr lang="en-US" b="1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defRPr/>
            </a:pPr>
            <a:fld id="{3EE7C040-4166-4214-8BCC-C2438F2AFB65}" type="slidenum">
              <a:rPr lang="en-US" b="1"/>
              <a:pPr>
                <a:spcBef>
                  <a:spcPct val="0"/>
                </a:spcBef>
                <a:defRPr/>
              </a:pPr>
              <a:t>‹#›</a:t>
            </a:fld>
            <a:endParaRPr lang="en-US" b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defRPr/>
            </a:pPr>
            <a:fld id="{7AAF3288-599E-47DB-AA03-25A5C7FCE537}" type="datetimeFigureOut">
              <a:rPr lang="en-US" b="1"/>
              <a:pPr>
                <a:spcBef>
                  <a:spcPct val="0"/>
                </a:spcBef>
                <a:defRPr/>
              </a:pPr>
              <a:t>11/19/2023</a:t>
            </a:fld>
            <a:endParaRPr lang="en-US" b="1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defRPr/>
            </a:pP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defRPr/>
            </a:pPr>
            <a:fld id="{03D1A1DC-1402-4C2E-AB83-F1F4D151BB27}" type="slidenum">
              <a:rPr lang="en-US" b="1"/>
              <a:pPr>
                <a:spcBef>
                  <a:spcPct val="0"/>
                </a:spcBef>
                <a:defRPr/>
              </a:pPr>
              <a:t>‹#›</a:t>
            </a:fld>
            <a:endParaRPr lang="en-US" b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defRPr/>
            </a:pPr>
            <a:fld id="{3F867D0D-C21F-4482-8125-6AA122CEB0AB}" type="datetimeFigureOut">
              <a:rPr lang="en-US" b="1"/>
              <a:pPr>
                <a:spcBef>
                  <a:spcPct val="0"/>
                </a:spcBef>
                <a:defRPr/>
              </a:pPr>
              <a:t>11/19/2023</a:t>
            </a:fld>
            <a:endParaRPr lang="en-US" b="1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defRPr/>
            </a:pP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defRPr/>
            </a:pPr>
            <a:fld id="{6DF68CBF-60CB-42F3-BAD6-701644CD0791}" type="slidenum">
              <a:rPr lang="en-US" b="1"/>
              <a:pPr>
                <a:spcBef>
                  <a:spcPct val="0"/>
                </a:spcBef>
                <a:defRPr/>
              </a:pPr>
              <a:t>‹#›</a:t>
            </a:fld>
            <a:endParaRPr lang="en-US" b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defRPr/>
            </a:pPr>
            <a:fld id="{E80C090F-49BB-45B2-A834-9C71AEBFEC05}" type="datetimeFigureOut">
              <a:rPr lang="en-US" b="1"/>
              <a:pPr>
                <a:spcBef>
                  <a:spcPct val="0"/>
                </a:spcBef>
                <a:defRPr/>
              </a:pPr>
              <a:t>11/19/2023</a:t>
            </a:fld>
            <a:endParaRPr lang="en-US" b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defRPr/>
            </a:pP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defRPr/>
            </a:pPr>
            <a:fld id="{44D9D0CB-6D42-4CD8-86B7-3DF013C7B791}" type="slidenum">
              <a:rPr lang="en-US" b="1"/>
              <a:pPr>
                <a:spcBef>
                  <a:spcPct val="0"/>
                </a:spcBef>
                <a:defRPr/>
              </a:pPr>
              <a:t>‹#›</a:t>
            </a:fld>
            <a:endParaRPr lang="en-US" b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defRPr/>
            </a:pPr>
            <a:fld id="{4D10FFCB-D5FF-4BCB-8706-6D930979EDA2}" type="datetimeFigureOut">
              <a:rPr lang="en-US" b="1"/>
              <a:pPr>
                <a:spcBef>
                  <a:spcPct val="0"/>
                </a:spcBef>
                <a:defRPr/>
              </a:pPr>
              <a:t>11/19/2023</a:t>
            </a:fld>
            <a:endParaRPr lang="en-US" b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defRPr/>
            </a:pP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spcBef>
                <a:spcPct val="0"/>
              </a:spcBef>
              <a:defRPr/>
            </a:pPr>
            <a:fld id="{6A11BBAB-3611-4EF0-A828-C5DD08D09899}" type="slidenum">
              <a:rPr lang="en-US" b="1"/>
              <a:pPr>
                <a:spcBef>
                  <a:spcPct val="0"/>
                </a:spcBef>
                <a:defRPr/>
              </a:pPr>
              <a:t>‹#›</a:t>
            </a:fld>
            <a:endParaRPr lang="en-US" b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C1D3-1237-404D-B6CB-F952FEFD865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6C-7986-4109-81C3-7FBC64E0D50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C1D3-1237-404D-B6CB-F952FEFD865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6C-7986-4109-81C3-7FBC64E0D50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C1D3-1237-404D-B6CB-F952FEFD865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6C-7986-4109-81C3-7FBC64E0D50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C1D3-1237-404D-B6CB-F952FEFD865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6C-7986-4109-81C3-7FBC64E0D50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C1D3-1237-404D-B6CB-F952FEFD865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6C-7986-4109-81C3-7FBC64E0D50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C1D3-1237-404D-B6CB-F952FEFD865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6C-7986-4109-81C3-7FBC64E0D50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C1D3-1237-404D-B6CB-F952FEFD865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6C-7986-4109-81C3-7FBC64E0D50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C1D3-1237-404D-B6CB-F952FEFD865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6C-7986-4109-81C3-7FBC64E0D50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C1D3-1237-404D-B6CB-F952FEFD865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6C-7986-4109-81C3-7FBC64E0D50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C1D3-1237-404D-B6CB-F952FEFD865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6C-7986-4109-81C3-7FBC64E0D50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C1D3-1237-404D-B6CB-F952FEFD865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3FB6C-7986-4109-81C3-7FBC64E0D50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943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21387" cy="5894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570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598613"/>
            <a:ext cx="4037013" cy="4570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3687A-48B2-4DEB-B836-E6AE6DA07E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E0EC6-6175-42FD-9C95-0AC32449B9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6A189-3E1E-4935-9670-B55C03FE26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8D611-7790-4B6E-9CB1-0EA69682C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0BBDE-0F9C-4B10-A1B9-B8638D5806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7FA57-754C-4E5E-95FD-C1919BCBC8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3E3DC-97B5-4CD2-AA12-D1F84953F5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A6B01-66BA-464C-A222-0A348AC6F9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997C0-13CD-4989-A8D4-68C842C621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15718-82BD-40FA-905D-FE49F19EBD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13A1F-8572-4DAE-BB86-D5D198792E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50D86-27B3-4277-9CF8-DA53A92785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CBA22-0419-496C-8CCB-B1B3BB4BEB75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35D42-E7EA-4D00-9CF1-9AB602CD9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70606-1EF8-46FF-B6B6-F743C893CEF8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F1FB1-8238-4F72-A24F-4EA826BF8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2A447-AE94-4215-9CA3-A70481E76682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7CECD-E9F6-49D0-ACEA-2AB3EE6EB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83D01-B620-4FD8-8E61-6544A38D42CE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66ABA-9A29-40E7-9FAD-4A470B76E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89F53-21E6-4BCF-AAD7-DEA05FA4783D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6A4F6-FAAF-4019-A2D3-4B522A451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C44EB-3A4D-412A-B6D3-E57187A61777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DB3D8-754F-4C5C-83B9-3CAF76D80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0D74A-723F-4730-B6BF-F91D9F278B89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7C040-4166-4214-8BCC-C2438F2AF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F3288-599E-47DB-AA03-25A5C7FCE537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1A1DC-1402-4C2E-AB83-F1F4D151B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67D0D-C21F-4482-8125-6AA122CEB0AB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68CBF-60CB-42F3-BAD6-701644CD0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C090F-49BB-45B2-A834-9C71AEBFEC05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9D0CB-6D42-4CD8-86B7-3DF013C7B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0FFCB-D5FF-4BCB-8706-6D930979EDA2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1BBAB-3611-4EF0-A828-C5DD08D09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31CEA-4DE0-43FE-AF41-92DECFF1C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4D4F9-AF1A-4ADD-BE97-21DE5BDAAD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06900"/>
            <a:ext cx="7315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7315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86BDC-8580-49E8-AFA6-620D6EA979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2735B-1A24-4B4C-8B2B-6164ACF549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B4278-252B-4C66-BC67-0C52843DD8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A4B05-325A-4AD1-87D6-E1D6FE1AD5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DC1E4-319A-4BC8-A460-937678858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8464E-B09D-4623-ABD3-1116026006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1DD67-DFAC-4055-93ED-443FA4276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1ED33-C13E-44FB-9DE8-7A8273E836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ABE2F-DB0A-4C67-A3BE-95FFCE482A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4638"/>
            <a:ext cx="73152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208C7-7DD4-4532-901A-CEC436518E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315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3152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18723-9167-41D7-9B8D-6463F5AC3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98613"/>
            <a:ext cx="7315200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0" tIns="685800" rIns="685800" bIns="685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98613"/>
            <a:ext cx="7315200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0" tIns="685800" rIns="685800" bIns="685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128F616-09E1-4E72-8C09-E0AA1F047DD1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923CE25-7CB7-451F-B648-304E1C034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0C1D3-1237-404D-B6CB-F952FEFD865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11/19/2023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3FB6C-7986-4109-81C3-7FBC64E0D5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0" tIns="685800" rIns="685800" bIns="685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 algn="ctr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98127978-7267-4B57-94EC-54D0D2A44CD3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128F616-09E1-4E72-8C09-E0AA1F047DD1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923CE25-7CB7-451F-B648-304E1C034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 algn="ctr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5DAF1876-A19F-411E-9038-8D1FC0F263C1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h-net.msu.edu/cgi-bin/logbrowse.pl?trx=vx&amp;list=h-sae&amp;month=9502&amp;week=c&amp;msg=s7Tkjn1xeOR4jDS8E2IpPw&amp;user=&amp;pw=" TargetMode="Externa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h-net.msu.edu/cgi-bin/logbrowse.pl?trx=vx&amp;list=h-sae&amp;month=9502&amp;week=c&amp;msg=s7Tkjn1xeOR4jDS8E2IpPw&amp;user=&amp;pw=" TargetMode="Externa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#AnthropologicalImagination" TargetMode="Externa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clectic.ss.uci.edu/~drwhite/worldcul/atlas.ht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3.png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Ferdinand_T%C3%B6nnies" TargetMode="Externa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Ferdinand_T%C3%B6nnies" TargetMode="Externa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Ferdinand_T%C3%B6nnie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6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Ferdinand_T%C3%B6nnies" TargetMode="Externa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h-net.msu.edu/cgi-bin/logbrowse.pl?trx=vx&amp;list=h-sae&amp;month=9502&amp;week=c&amp;msg=s7Tkjn1xeOR4jDS8E2IpPw&amp;user=&amp;pw=" TargetMode="Externa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h-net.msu.edu/cgi-bin/logbrowse.pl?trx=vx&amp;list=h-sae&amp;month=9502&amp;week=c&amp;msg=s7Tkjn1xeOR4jDS8E2IpPw&amp;user=&amp;pw=" TargetMode="Externa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h-net.msu.edu/cgi-bin/logbrowse.pl?trx=vx&amp;list=h-sae&amp;month=9502&amp;week=c&amp;msg=s7Tkjn1xeOR4jDS8E2IpPw&amp;user=&amp;pw=" TargetMode="Externa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hyperlink" Target="http://h-net.msu.edu/cgi-bin/logbrowse.pl?trx=vx&amp;list=h-sae&amp;month=9502&amp;week=c&amp;msg=s7Tkjn1xeOR4jDS8E2IpPw&amp;user=&amp;pw=" TargetMode="Externa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hyperlink" Target="http://h-net.msu.edu/cgi-bin/logbrowse.pl?trx=vx&amp;list=h-sae&amp;month=9502&amp;week=c&amp;msg=s7Tkjn1xeOR4jDS8E2IpPw&amp;user=&amp;pw=" TargetMode="Externa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h-net.msu.edu/cgi-bin/logbrowse.pl?trx=vx&amp;list=h-sae&amp;month=9502&amp;week=c&amp;msg=s7Tkjn1xeOR4jDS8E2IpPw&amp;user=&amp;pw=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h-net.msu.edu/cgi-bin/logbrowse.pl?trx=vx&amp;list=h-sae&amp;month=9502&amp;week=c&amp;msg=s7Tkjn1xeOR4jDS8E2IpPw&amp;user=&amp;pw=" TargetMode="Externa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h-net.msu.edu/cgi-bin/logbrowse.pl?trx=vx&amp;list=h-sae&amp;month=9502&amp;week=c&amp;msg=s7Tkjn1xeOR4jDS8E2IpPw&amp;user=&amp;pw=" TargetMode="External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hyperlink" Target="http://h-net.msu.edu/cgi-bin/logbrowse.pl?trx=vx&amp;list=h-sae&amp;month=9502&amp;week=c&amp;msg=s7Tkjn1xeOR4jDS8E2IpPw&amp;user=&amp;pw=" TargetMode="External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hyperlink" Target="http://h-net.msu.edu/cgi-bin/logbrowse.pl?trx=vx&amp;list=h-sae&amp;month=9502&amp;week=c&amp;msg=s7Tkjn1xeOR4jDS8E2IpPw&amp;user=&amp;pw=" TargetMode="Externa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hyperlink" Target="http://h-net.msu.edu/cgi-bin/logbrowse.pl?trx=vx&amp;list=h-sae&amp;month=9502&amp;week=c&amp;msg=s7Tkjn1xeOR4jDS8E2IpPw&amp;user=&amp;pw=" TargetMode="Externa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hyperlink" Target="http://h-net.msu.edu/cgi-bin/logbrowse.pl?trx=vx&amp;list=h-sae&amp;month=9502&amp;week=c&amp;msg=s7Tkjn1xeOR4jDS8E2IpPw&amp;user=&amp;pw=" TargetMode="External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h-net.msu.edu/cgi-bin/logbrowse.pl?trx=vx&amp;list=h-sae&amp;month=9502&amp;week=c&amp;msg=s7Tkjn1xeOR4jDS8E2IpPw&amp;user=&amp;pw=" TargetMode="External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hyperlink" Target="http://h-net.msu.edu/cgi-bin/logbrowse.pl?trx=vx&amp;list=h-sae&amp;month=9502&amp;week=c&amp;msg=s7Tkjn1xeOR4jDS8E2IpPw&amp;user=&amp;pw=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Gaelic" TargetMode="Externa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search.barnesandnoble.com/booksearch/isbnInquiry.asp?z=y&amp;EAN=9780881334081&amp;itm=1" TargetMode="External"/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.ucsb.edu/sexinfo/?article=activity&amp;refid=025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hyperlink" Target="http://h-net.msu.edu/cgi-bin/logbrowse.pl?trx=vx&amp;list=h-sae&amp;month=9502&amp;week=c&amp;msg=s7Tkjn1xeOR4jDS8E2IpPw&amp;user=&amp;pw=" TargetMode="Externa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en.wikipedia.org/wiki/Eric_Wolf" TargetMode="External"/><Relationship Id="rId1" Type="http://schemas.openxmlformats.org/officeDocument/2006/relationships/slideLayout" Target="../slideLayouts/slideLayout1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4616/debates.html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all_of_the_Berlin_Wall#The_Fall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en.wikipedia.org/wiki/Fall_of_the_Berlin_Wall#The_Fall" TargetMode="Externa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#AnthropologicalImagination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3635/cetexts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h-net.msu.edu/cgi-bin/logbrowse.pl?trx=vx&amp;list=h-sae&amp;month=9502&amp;week=c&amp;msg=s7Tkjn1xeOR4jDS8E2IpPw&amp;user=&amp;pw=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-net.org/~sa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h-net.msu.edu/cgi-bin/logbrowse.pl?trx=vx&amp;list=h-sae&amp;month=9502&amp;week=c&amp;msg=s7Tkjn1xeOR4jDS8E2IpPw&amp;user=&amp;pw=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h-net.msu.edu/cgi-bin/logbrowse.pl?trx=vx&amp;list=h-sae&amp;month=9502&amp;week=c&amp;msg=s7Tkjn1xeOR4jDS8E2IpPw&amp;user=&amp;pw=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h-net.msu.edu/cgi-bin/logbrowse.pl?trx=vx&amp;list=h-sae&amp;month=9502&amp;week=c&amp;msg=s7Tkjn1xeOR4jDS8E2IpPw&amp;user=&amp;pw=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h-net.msu.edu/cgi-bin/logbrowse.pl?trx=vx&amp;list=h-sae&amp;month=9502&amp;week=c&amp;msg=s7Tkjn1xeOR4jDS8E2IpPw&amp;user=&amp;pw=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h-net.msu.edu/cgi-bin/logbrowse.pl?trx=vx&amp;list=h-sae&amp;month=9502&amp;week=c&amp;msg=s7Tkjn1xeOR4jDS8E2IpPw&amp;user=&amp;pw=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h-net.msu.edu/cgi-bin/logbrowse.pl?trx=vx&amp;list=h-sae&amp;month=9502&amp;week=c&amp;msg=s7Tkjn1xeOR4jDS8E2IpPw&amp;user=&amp;pw=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#AnthropologicalImagination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4616/debates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d.umn.edu/cla/faculty/troufs/anth3618/video/Artisans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d.umn.edu/cla/faculty/troufs/anth3618/video/Artisans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d.umn.edu/cla/faculty/troufs/anth3618/video/Artisans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3635/cetext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143000"/>
            <a:ext cx="3352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0" y="1066800"/>
            <a:ext cx="9144000" cy="2743200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miter lim="800000"/>
            <a:headEnd/>
            <a:tailEnd/>
          </a:ln>
        </p:spPr>
        <p:txBody>
          <a:bodyPr wrap="none"/>
          <a:lstStyle/>
          <a:p>
            <a:pPr algn="ctr">
              <a:defRPr/>
            </a:pPr>
            <a:endParaRPr lang="en-US" sz="2800" dirty="0">
              <a:ln w="12700">
                <a:solidFill>
                  <a:srgbClr val="C0504D"/>
                </a:solidFill>
                <a:prstDash val="solid"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alpha val="50000"/>
                </a:schemeClr>
              </a:gs>
              <a:gs pos="80000">
                <a:srgbClr val="FFFFFF">
                  <a:alpha val="0"/>
                </a:srgbClr>
              </a:gs>
              <a:gs pos="98000">
                <a:srgbClr val="D4DEFF">
                  <a:alpha val="40000"/>
                </a:srgbClr>
              </a:gs>
              <a:gs pos="100000">
                <a:srgbClr val="FFC000"/>
              </a:gs>
            </a:gsLst>
            <a:lin ang="5400000" scaled="1"/>
          </a:gradFill>
        </p:spPr>
        <p:txBody>
          <a:bodyPr wrap="square" lIns="228600" tIns="228600" rIns="228600" bIns="228600">
            <a:noAutofit/>
          </a:bodyPr>
          <a:lstStyle/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</a:pPr>
            <a:endParaRPr kumimoji="1" lang="en-US" sz="3600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</a:pPr>
            <a:endParaRPr kumimoji="1" lang="en-US" sz="3600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</a:pPr>
            <a:endParaRPr kumimoji="1" lang="en-US" sz="3600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</a:pPr>
            <a:endParaRPr kumimoji="1" lang="en-US" sz="3600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752850" y="6096000"/>
            <a:ext cx="16446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n-US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4F9FA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Tim Roufs</a:t>
            </a:r>
          </a:p>
          <a:p>
            <a:pPr algn="ctr" eaLnBrk="0" hangingPunct="0"/>
            <a:r>
              <a:rPr lang="en-US" sz="900" dirty="0">
                <a:solidFill>
                  <a:srgbClr val="F4F9FA"/>
                </a:solidFill>
              </a:rPr>
              <a:t>© 2010-2024 </a:t>
            </a:r>
            <a:endParaRPr kumimoji="1" lang="en-US" sz="900" b="0" dirty="0">
              <a:solidFill>
                <a:srgbClr val="F4F9FA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3657600"/>
            <a:ext cx="9144000" cy="2285241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ln w="127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“Master Ethnographic Texts” 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1050" dirty="0">
              <a:ln w="12700">
                <a:solidFill>
                  <a:srgbClr val="C0504D"/>
                </a:solidFill>
                <a:prstDash val="solid"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ln w="127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“Classics” in the </a:t>
            </a:r>
            <a:br>
              <a:rPr lang="en-US" sz="3200" dirty="0">
                <a:ln w="127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</a:br>
            <a:r>
              <a:rPr lang="en-US" sz="3200" dirty="0">
                <a:ln w="127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Anthropology of Europe</a:t>
            </a:r>
            <a:br>
              <a:rPr lang="en-US" sz="4000" dirty="0">
                <a:ln w="127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</a:br>
            <a:r>
              <a:rPr lang="en-US" sz="2800" dirty="0">
                <a:ln w="127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and related studies</a:t>
            </a:r>
            <a:endParaRPr lang="en-US" sz="3200" dirty="0">
              <a:ln w="12700">
                <a:solidFill>
                  <a:srgbClr val="C0504D"/>
                </a:solidFill>
                <a:prstDash val="solid"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en-US" sz="2400" dirty="0"/>
              <a:t>"Classic" because it is inclusive, integrative, and generalizing in defining . . .</a:t>
            </a:r>
            <a:r>
              <a:rPr lang="en-US" sz="1600" dirty="0"/>
              <a:t> 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1600" dirty="0"/>
          </a:p>
          <a:p>
            <a:pPr lvl="1" eaLnBrk="1" hangingPunct="1">
              <a:lnSpc>
                <a:spcPct val="80000"/>
              </a:lnSpc>
            </a:pPr>
            <a:r>
              <a:rPr lang="en-US" sz="4000" b="1" dirty="0"/>
              <a:t> a "culture area“</a:t>
            </a:r>
            <a:br>
              <a:rPr lang="en-US" sz="2200" b="1" dirty="0"/>
            </a:br>
            <a:br>
              <a:rPr lang="en-US" sz="800" dirty="0"/>
            </a:br>
            <a:endParaRPr lang="en-US" sz="1800" dirty="0"/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e.g., the articles by . . .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800" dirty="0"/>
              <a:t> </a:t>
            </a:r>
            <a:endParaRPr lang="en-US" sz="2000" dirty="0"/>
          </a:p>
          <a:p>
            <a:pPr lvl="3" eaLnBrk="1" hangingPunct="1">
              <a:lnSpc>
                <a:spcPct val="80000"/>
              </a:lnSpc>
            </a:pPr>
            <a:r>
              <a:rPr lang="en-US" sz="1800" dirty="0" err="1"/>
              <a:t>Arensberg</a:t>
            </a:r>
            <a:endParaRPr lang="en-US" sz="1800" dirty="0"/>
          </a:p>
          <a:p>
            <a:pPr lvl="3" eaLnBrk="1" hangingPunct="1">
              <a:lnSpc>
                <a:spcPct val="80000"/>
              </a:lnSpc>
            </a:pPr>
            <a:r>
              <a:rPr lang="en-US" sz="1800" dirty="0"/>
              <a:t>Burns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800" dirty="0"/>
              <a:t>Kenny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800" dirty="0" err="1"/>
              <a:t>Halpern</a:t>
            </a:r>
            <a:endParaRPr lang="en-US" sz="1800" dirty="0"/>
          </a:p>
          <a:p>
            <a:pPr lvl="3" eaLnBrk="1" hangingPunct="1">
              <a:lnSpc>
                <a:spcPct val="80000"/>
              </a:lnSpc>
            </a:pPr>
            <a:r>
              <a:rPr lang="en-US" sz="1800" dirty="0" err="1"/>
              <a:t>Kideckel</a:t>
            </a:r>
            <a:endParaRPr lang="en-US" sz="1800" dirty="0"/>
          </a:p>
          <a:p>
            <a:pPr lvl="1" eaLnBrk="1" hangingPunct="1">
              <a:lnSpc>
                <a:spcPct val="80000"/>
              </a:lnSpc>
            </a:pPr>
            <a:endParaRPr lang="en-US" sz="400" dirty="0"/>
          </a:p>
          <a:p>
            <a:pPr lvl="3" eaLnBrk="1" hangingPunct="1">
              <a:lnSpc>
                <a:spcPct val="80000"/>
              </a:lnSpc>
              <a:buFontTx/>
              <a:buNone/>
            </a:pPr>
            <a:endParaRPr lang="en-US" sz="1000" dirty="0"/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REM "culture area“ and other units of analysis from earlier on</a:t>
            </a:r>
          </a:p>
        </p:txBody>
      </p:sp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3405188" y="6465888"/>
            <a:ext cx="2309812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hlinkClick r:id="rId2"/>
              </a:rPr>
              <a:t>Parman's classic picks</a:t>
            </a:r>
            <a:r>
              <a:rPr lang="en-US" b="0">
                <a:solidFill>
                  <a:schemeClr val="tx1"/>
                </a:solidFill>
              </a:rPr>
              <a:t> </a:t>
            </a:r>
            <a:r>
              <a:rPr lang="en-US" sz="800" b="0">
                <a:solidFill>
                  <a:schemeClr val="tx1"/>
                </a:solidFill>
              </a:rPr>
              <a:t>-- Tony Galt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In the 1960s there was a </a:t>
            </a:r>
            <a:r>
              <a:rPr lang="en-US" sz="4000" b="1" dirty="0">
                <a:solidFill>
                  <a:schemeClr val="accent1">
                    <a:lumMod val="90000"/>
                  </a:schemeClr>
                </a:solidFill>
              </a:rPr>
              <a:t>plethora of review articles about </a:t>
            </a:r>
            <a:r>
              <a:rPr lang="en-US" sz="5400" b="1" dirty="0"/>
              <a:t>peasants</a:t>
            </a:r>
            <a:endParaRPr lang="en-US" b="1" dirty="0"/>
          </a:p>
          <a:p>
            <a:pPr eaLnBrk="1" hangingPunct="1"/>
            <a:endParaRPr lang="en-US" sz="300" dirty="0"/>
          </a:p>
          <a:p>
            <a:pPr lvl="2" eaLnBrk="1" hangingPunct="1"/>
            <a:r>
              <a:rPr lang="en-US" sz="2000" dirty="0">
                <a:solidFill>
                  <a:schemeClr val="bg1"/>
                </a:solidFill>
              </a:rPr>
              <a:t>Clifford </a:t>
            </a:r>
            <a:r>
              <a:rPr lang="en-US" sz="2000" dirty="0" err="1">
                <a:solidFill>
                  <a:schemeClr val="bg1"/>
                </a:solidFill>
              </a:rPr>
              <a:t>Geertz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1962</a:t>
            </a:r>
          </a:p>
          <a:p>
            <a:pPr lvl="2" eaLnBrk="1" hangingPunct="1"/>
            <a:r>
              <a:rPr lang="en-US" sz="2000" dirty="0">
                <a:solidFill>
                  <a:schemeClr val="bg1"/>
                </a:solidFill>
              </a:rPr>
              <a:t>Ernestine </a:t>
            </a:r>
            <a:r>
              <a:rPr lang="en-US" sz="2000" dirty="0" err="1">
                <a:solidFill>
                  <a:schemeClr val="bg1"/>
                </a:solidFill>
              </a:rPr>
              <a:t>Friedl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1963</a:t>
            </a:r>
          </a:p>
          <a:p>
            <a:pPr lvl="2" eaLnBrk="1" hangingPunct="1"/>
            <a:r>
              <a:rPr lang="en-US" sz="2000" dirty="0">
                <a:solidFill>
                  <a:schemeClr val="bg1"/>
                </a:solidFill>
              </a:rPr>
              <a:t>Robert T. Anderson </a:t>
            </a:r>
            <a:r>
              <a:rPr lang="en-US" sz="1800" dirty="0">
                <a:solidFill>
                  <a:schemeClr val="bg1"/>
                </a:solidFill>
              </a:rPr>
              <a:t>1965</a:t>
            </a:r>
          </a:p>
        </p:txBody>
      </p:sp>
      <p:sp>
        <p:nvSpPr>
          <p:cNvPr id="113667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4895671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are basically self-sufficient subsistence farmers that also grow a few crops or make a few things to sell at a local market to get some cash</a:t>
            </a:r>
          </a:p>
        </p:txBody>
      </p:sp>
    </p:spTree>
    <p:extLst>
      <p:ext uri="{BB962C8B-B14F-4D97-AF65-F5344CB8AC3E}">
        <p14:creationId xmlns:p14="http://schemas.microsoft.com/office/powerpoint/2010/main" val="40546149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110000"/>
              </a:lnSpc>
            </a:pPr>
            <a:r>
              <a:rPr lang="en-US" sz="2800" dirty="0"/>
              <a:t>and Susan Freeman went from the University of Chicago</a:t>
            </a:r>
            <a:endParaRPr lang="en-US" dirty="0"/>
          </a:p>
          <a:p>
            <a:pPr eaLnBrk="1" hangingPunct="1">
              <a:lnSpc>
                <a:spcPct val="100000"/>
              </a:lnSpc>
            </a:pPr>
            <a:endParaRPr lang="en-US" sz="800" b="1" dirty="0"/>
          </a:p>
          <a:p>
            <a:pPr lvl="1" eaLnBrk="1" hangingPunct="1">
              <a:lnSpc>
                <a:spcPct val="100000"/>
              </a:lnSpc>
              <a:spcBef>
                <a:spcPts val="800"/>
              </a:spcBef>
            </a:pPr>
            <a:r>
              <a:rPr lang="en-US" sz="2400" b="1" dirty="0"/>
              <a:t>to do research in Spain 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None/>
            </a:pPr>
            <a:endParaRPr lang="en-US" sz="800" b="1" dirty="0"/>
          </a:p>
          <a:p>
            <a:pPr lvl="1" eaLnBrk="1" hangingPunct="1"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she was influenced not only by the </a:t>
            </a:r>
            <a:r>
              <a:rPr lang="en-US" sz="2400" b="1" dirty="0"/>
              <a:t>British social anthropology presence at Chicago 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buNone/>
            </a:pPr>
            <a:endParaRPr lang="en-US" sz="800" b="1" dirty="0"/>
          </a:p>
          <a:p>
            <a:pPr lvl="1" eaLnBrk="1" hangingPunct="1"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but also by </a:t>
            </a:r>
            <a:r>
              <a:rPr lang="en-US" sz="2400" b="1" dirty="0"/>
              <a:t>British social anthropologists producing seminal studies of Spanish communities </a:t>
            </a:r>
          </a:p>
          <a:p>
            <a:pPr lvl="1" eaLnBrk="1" hangingPunct="1">
              <a:lnSpc>
                <a:spcPct val="100000"/>
              </a:lnSpc>
              <a:buFontTx/>
              <a:buNone/>
            </a:pPr>
            <a:r>
              <a:rPr lang="en-US" sz="2000" dirty="0"/>
              <a:t>	(Pitt-Rivers)</a:t>
            </a:r>
          </a:p>
        </p:txBody>
      </p:sp>
      <p:sp>
        <p:nvSpPr>
          <p:cNvPr id="115715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 dirty="0"/>
          </a:p>
        </p:txBody>
      </p:sp>
      <p:sp>
        <p:nvSpPr>
          <p:cNvPr id="1167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514600" y="1752600"/>
            <a:ext cx="5867400" cy="4570413"/>
          </a:xfrm>
        </p:spPr>
        <p:txBody>
          <a:bodyPr/>
          <a:lstStyle/>
          <a:p>
            <a:pPr marL="806450" indent="-806450" eaLnBrk="1" hangingPunct="1">
              <a:lnSpc>
                <a:spcPct val="100000"/>
              </a:lnSpc>
              <a:buFontTx/>
              <a:buNone/>
            </a:pPr>
            <a:r>
              <a:rPr lang="en-US" sz="1600" dirty="0"/>
              <a:t>1954</a:t>
            </a:r>
            <a:r>
              <a:rPr lang="en-US" sz="1800" b="1" i="1" dirty="0"/>
              <a:t>	People of the Sierra</a:t>
            </a:r>
          </a:p>
          <a:p>
            <a:pPr marL="1454150" lvl="1" indent="-304800" eaLnBrk="1" hangingPunct="1">
              <a:lnSpc>
                <a:spcPct val="100000"/>
              </a:lnSpc>
              <a:buFontTx/>
              <a:buNone/>
            </a:pPr>
            <a:endParaRPr lang="en-US" sz="300" b="1" i="1" dirty="0"/>
          </a:p>
          <a:p>
            <a:pPr marL="806450" indent="-806450" eaLnBrk="1" hangingPunct="1">
              <a:lnSpc>
                <a:spcPct val="100000"/>
              </a:lnSpc>
              <a:buFontTx/>
              <a:buNone/>
            </a:pPr>
            <a:r>
              <a:rPr lang="en-US" sz="1400" b="1" dirty="0"/>
              <a:t>	</a:t>
            </a:r>
            <a:r>
              <a:rPr lang="en-US" sz="1000" dirty="0"/>
              <a:t>Chicago: University of Chicago Press</a:t>
            </a:r>
          </a:p>
          <a:p>
            <a:pPr marL="806450" indent="-806450" eaLnBrk="1" hangingPunct="1">
              <a:lnSpc>
                <a:spcPct val="100000"/>
              </a:lnSpc>
              <a:buFontTx/>
              <a:buNone/>
            </a:pPr>
            <a:r>
              <a:rPr lang="en-US" sz="1800" b="1" i="1" dirty="0"/>
              <a:t>	</a:t>
            </a:r>
            <a:endParaRPr lang="en-US" sz="1000" dirty="0"/>
          </a:p>
          <a:p>
            <a:pPr marL="806450" indent="-806450" eaLnBrk="1" hangingPunct="1">
              <a:lnSpc>
                <a:spcPct val="100000"/>
              </a:lnSpc>
              <a:buFontTx/>
              <a:buNone/>
            </a:pPr>
            <a:r>
              <a:rPr lang="en-US" sz="1600" dirty="0"/>
              <a:t>1963</a:t>
            </a:r>
            <a:r>
              <a:rPr lang="en-US" sz="1800" dirty="0"/>
              <a:t> 	</a:t>
            </a:r>
            <a:r>
              <a:rPr lang="en-US" sz="1800" b="1" i="1" dirty="0"/>
              <a:t>Mediterranean Countrymen: Essays in the Social Anthropology of the Mediterranean</a:t>
            </a:r>
          </a:p>
          <a:p>
            <a:pPr marL="806450" indent="-806450" eaLnBrk="1" hangingPunct="1">
              <a:lnSpc>
                <a:spcPct val="100000"/>
              </a:lnSpc>
              <a:buFontTx/>
              <a:buNone/>
            </a:pPr>
            <a:endParaRPr lang="en-US" sz="800" dirty="0"/>
          </a:p>
          <a:p>
            <a:pPr marL="806450" indent="-806450" eaLnBrk="1" hangingPunct="1">
              <a:lnSpc>
                <a:spcPct val="100000"/>
              </a:lnSpc>
              <a:buFontTx/>
              <a:buNone/>
            </a:pPr>
            <a:r>
              <a:rPr lang="en-US" sz="1400" dirty="0"/>
              <a:t>	Julian Alfred Pitt-Rivers, </a:t>
            </a:r>
            <a:r>
              <a:rPr lang="en-US" sz="1400" i="1" dirty="0"/>
              <a:t>et al </a:t>
            </a:r>
          </a:p>
          <a:p>
            <a:pPr marL="806450" indent="-806450" eaLnBrk="1" hangingPunct="1">
              <a:lnSpc>
                <a:spcPct val="100000"/>
              </a:lnSpc>
              <a:buFontTx/>
              <a:buNone/>
            </a:pPr>
            <a:endParaRPr lang="en-US" sz="1400" i="1" dirty="0"/>
          </a:p>
          <a:p>
            <a:pPr marL="806450" indent="-806450" eaLnBrk="1" hangingPunct="1">
              <a:lnSpc>
                <a:spcPct val="100000"/>
              </a:lnSpc>
              <a:buFontTx/>
              <a:buNone/>
            </a:pPr>
            <a:r>
              <a:rPr lang="en-US" sz="1000" i="1" dirty="0"/>
              <a:t> 	</a:t>
            </a:r>
            <a:r>
              <a:rPr lang="en-US" sz="1000" dirty="0"/>
              <a:t>Paris: Mouton</a:t>
            </a:r>
          </a:p>
        </p:txBody>
      </p:sp>
      <p:pic>
        <p:nvPicPr>
          <p:cNvPr id="11673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124200"/>
            <a:ext cx="2070100" cy="30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6740" name="Text Box 9"/>
          <p:cNvSpPr txBox="1">
            <a:spLocks noChangeArrowheads="1"/>
          </p:cNvSpPr>
          <p:nvPr/>
        </p:nvSpPr>
        <p:spPr bwMode="auto">
          <a:xfrm>
            <a:off x="2057400" y="1981200"/>
            <a:ext cx="6019800" cy="3651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Julian Alfred Pitt-Rivers</a:t>
            </a:r>
          </a:p>
        </p:txBody>
      </p:sp>
      <p:pic>
        <p:nvPicPr>
          <p:cNvPr id="11674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550" y="4114800"/>
            <a:ext cx="1543050" cy="20193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90600" y="757535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one of the master texts and classics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000" dirty="0"/>
              <a:t>Douglass extracts comments from . . .</a:t>
            </a:r>
          </a:p>
          <a:p>
            <a:pPr eaLnBrk="1" hangingPunct="1">
              <a:lnSpc>
                <a:spcPct val="100000"/>
              </a:lnSpc>
            </a:pPr>
            <a:endParaRPr lang="en-US" sz="2000" dirty="0"/>
          </a:p>
          <a:p>
            <a:pPr lvl="1" eaLnBrk="1" hangingPunct="1">
              <a:lnSpc>
                <a:spcPct val="100000"/>
              </a:lnSpc>
            </a:pPr>
            <a:r>
              <a:rPr lang="en-US" sz="2000" dirty="0" err="1">
                <a:solidFill>
                  <a:schemeClr val="accent1"/>
                </a:solidFill>
              </a:rPr>
              <a:t>Arensberg’s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i="1" dirty="0">
                <a:solidFill>
                  <a:schemeClr val="accent1"/>
                </a:solidFill>
              </a:rPr>
              <a:t>Irish Countryman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1800" dirty="0">
                <a:solidFill>
                  <a:schemeClr val="accent1"/>
                </a:solidFill>
              </a:rPr>
              <a:t>the earliest example of </a:t>
            </a:r>
            <a:r>
              <a:rPr lang="en-US" sz="1800" dirty="0" err="1">
                <a:solidFill>
                  <a:schemeClr val="accent1"/>
                </a:solidFill>
              </a:rPr>
              <a:t>anglophone</a:t>
            </a:r>
            <a:r>
              <a:rPr lang="en-US" sz="1800" dirty="0">
                <a:solidFill>
                  <a:schemeClr val="accent1"/>
                </a:solidFill>
              </a:rPr>
              <a:t> Europeanist anthropology</a:t>
            </a:r>
          </a:p>
          <a:p>
            <a:pPr lvl="1" eaLnBrk="1" hangingPunct="1">
              <a:lnSpc>
                <a:spcPct val="100000"/>
              </a:lnSpc>
            </a:pPr>
            <a:endParaRPr lang="en-US" sz="1050" b="1" i="1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sz="3200" b="1" dirty="0"/>
              <a:t>Pitt-</a:t>
            </a:r>
            <a:r>
              <a:rPr lang="en-US" sz="3200" b="1" dirty="0" err="1"/>
              <a:t>Rivers’s</a:t>
            </a:r>
            <a:r>
              <a:rPr lang="en-US" sz="3200" b="1" dirty="0"/>
              <a:t> </a:t>
            </a:r>
          </a:p>
          <a:p>
            <a:pPr lvl="1" eaLnBrk="1" hangingPunct="1">
              <a:lnSpc>
                <a:spcPct val="100000"/>
              </a:lnSpc>
              <a:buNone/>
            </a:pPr>
            <a:r>
              <a:rPr lang="en-US" sz="3200" b="1" i="1" dirty="0"/>
              <a:t>	People of the Sierra</a:t>
            </a:r>
          </a:p>
          <a:p>
            <a:pPr lvl="2" eaLnBrk="1" hangingPunct="1">
              <a:lnSpc>
                <a:spcPct val="150000"/>
              </a:lnSpc>
            </a:pPr>
            <a:r>
              <a:rPr lang="en-US" sz="1800" dirty="0"/>
              <a:t>“</a:t>
            </a:r>
            <a:r>
              <a:rPr lang="en-US" sz="1800" dirty="0" err="1"/>
              <a:t>anglophone</a:t>
            </a:r>
            <a:r>
              <a:rPr lang="en-US" sz="1800" dirty="0"/>
              <a:t> Europeanist anthropology’s quintessential and most influential little community study”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14 - 16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757535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one of the master texts and classics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187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514600" y="1220788"/>
            <a:ext cx="5867400" cy="4570412"/>
          </a:xfrm>
        </p:spPr>
        <p:txBody>
          <a:bodyPr/>
          <a:lstStyle/>
          <a:p>
            <a:pPr marL="806450" indent="-806450" eaLnBrk="1" hangingPunct="1">
              <a:lnSpc>
                <a:spcPct val="100000"/>
              </a:lnSpc>
              <a:buFontTx/>
              <a:buNone/>
            </a:pPr>
            <a:r>
              <a:rPr lang="en-US" sz="2800" b="1"/>
              <a:t>1954 </a:t>
            </a:r>
            <a:r>
              <a:rPr lang="en-US" sz="2800" b="1" i="1"/>
              <a:t>	People of the Sierra</a:t>
            </a:r>
          </a:p>
          <a:p>
            <a:pPr marL="1454150" lvl="1" indent="-304800" eaLnBrk="1" hangingPunct="1">
              <a:lnSpc>
                <a:spcPct val="100000"/>
              </a:lnSpc>
              <a:buFontTx/>
              <a:buNone/>
            </a:pPr>
            <a:endParaRPr lang="en-US" sz="600" b="1" i="1"/>
          </a:p>
          <a:p>
            <a:pPr marL="806450" indent="-806450" eaLnBrk="1" hangingPunct="1">
              <a:lnSpc>
                <a:spcPct val="100000"/>
              </a:lnSpc>
              <a:buFontTx/>
              <a:buNone/>
            </a:pPr>
            <a:r>
              <a:rPr lang="en-US" sz="2000" b="1"/>
              <a:t>	</a:t>
            </a:r>
            <a:r>
              <a:rPr lang="en-US" sz="1200"/>
              <a:t>Chicago: University of Chicago Press</a:t>
            </a:r>
          </a:p>
        </p:txBody>
      </p:sp>
      <p:pic>
        <p:nvPicPr>
          <p:cNvPr id="11878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124200"/>
            <a:ext cx="2070100" cy="30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8788" name="Text Box 9"/>
          <p:cNvSpPr txBox="1">
            <a:spLocks noChangeArrowheads="1"/>
          </p:cNvSpPr>
          <p:nvPr/>
        </p:nvSpPr>
        <p:spPr bwMode="auto">
          <a:xfrm>
            <a:off x="2057400" y="1981200"/>
            <a:ext cx="6019800" cy="3651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Julian Alfred Pitt-Rivers</a:t>
            </a:r>
          </a:p>
        </p:txBody>
      </p:sp>
      <p:pic>
        <p:nvPicPr>
          <p:cNvPr id="11878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550" y="4114800"/>
            <a:ext cx="1543050" cy="20193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90600" y="757535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one of the master texts and classics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198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defTabSz="739775" eaLnBrk="1" hangingPunct="1">
              <a:lnSpc>
                <a:spcPct val="110000"/>
              </a:lnSpc>
              <a:tabLst>
                <a:tab pos="914400" algn="l"/>
              </a:tabLst>
            </a:pPr>
            <a:r>
              <a:rPr lang="en-US" dirty="0"/>
              <a:t>the research that came out of this school of thought emphasized</a:t>
            </a:r>
          </a:p>
          <a:p>
            <a:pPr lvl="2" defTabSz="739775" eaLnBrk="1" hangingPunct="1">
              <a:lnSpc>
                <a:spcPct val="110000"/>
              </a:lnSpc>
              <a:tabLst>
                <a:tab pos="914400" algn="l"/>
              </a:tabLst>
            </a:pPr>
            <a:r>
              <a:rPr lang="en-US" sz="4400" b="1" dirty="0"/>
              <a:t>self-sufficiency </a:t>
            </a:r>
          </a:p>
          <a:p>
            <a:pPr lvl="2" defTabSz="739775" eaLnBrk="1" hangingPunct="1">
              <a:lnSpc>
                <a:spcPct val="110000"/>
              </a:lnSpc>
              <a:tabLst>
                <a:tab pos="914400" algn="l"/>
              </a:tabLst>
            </a:pPr>
            <a:r>
              <a:rPr lang="en-US" sz="4400" b="1" dirty="0"/>
              <a:t>and isolation</a:t>
            </a:r>
          </a:p>
          <a:p>
            <a:pPr defTabSz="739775" eaLnBrk="1" hangingPunct="1">
              <a:lnSpc>
                <a:spcPct val="110000"/>
              </a:lnSpc>
              <a:buFontTx/>
              <a:buNone/>
              <a:tabLst>
                <a:tab pos="914400" algn="l"/>
              </a:tabLst>
            </a:pPr>
            <a:r>
              <a:rPr lang="en-US" sz="4000" dirty="0"/>
              <a:t>	</a:t>
            </a:r>
            <a:r>
              <a:rPr lang="en-US" dirty="0"/>
              <a:t>rather than . . .</a:t>
            </a:r>
            <a:r>
              <a:rPr lang="en-US" sz="4000" dirty="0"/>
              <a:t> </a:t>
            </a:r>
          </a:p>
        </p:txBody>
      </p:sp>
      <p:sp>
        <p:nvSpPr>
          <p:cNvPr id="119811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739775" eaLnBrk="1" hangingPunct="1">
              <a:lnSpc>
                <a:spcPct val="110000"/>
              </a:lnSpc>
              <a:buNone/>
              <a:tabLst>
                <a:tab pos="914400" algn="l"/>
              </a:tabLst>
            </a:pPr>
            <a:r>
              <a:rPr lang="en-US" dirty="0">
                <a:solidFill>
                  <a:schemeClr val="accent1"/>
                </a:solidFill>
              </a:rPr>
              <a:t>. . . rather than</a:t>
            </a:r>
            <a:r>
              <a:rPr lang="en-US" sz="3600" dirty="0"/>
              <a:t> </a:t>
            </a:r>
          </a:p>
          <a:p>
            <a:pPr lvl="2" defTabSz="739775" eaLnBrk="1" hangingPunct="1">
              <a:lnSpc>
                <a:spcPct val="100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4000" b="1" dirty="0"/>
              <a:t>regional / national linkages</a:t>
            </a:r>
          </a:p>
          <a:p>
            <a:pPr lvl="2" defTabSz="739775" eaLnBrk="1" hangingPunct="1">
              <a:lnSpc>
                <a:spcPct val="100000"/>
              </a:lnSpc>
              <a:spcBef>
                <a:spcPts val="0"/>
              </a:spcBef>
              <a:tabLst>
                <a:tab pos="914400" algn="l"/>
              </a:tabLst>
            </a:pPr>
            <a:endParaRPr lang="en-US" sz="800" b="1" dirty="0"/>
          </a:p>
          <a:p>
            <a:pPr lvl="2" defTabSz="739775" eaLnBrk="1" hangingPunct="1">
              <a:lnSpc>
                <a:spcPct val="100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4000" b="1" dirty="0"/>
              <a:t>migration</a:t>
            </a:r>
          </a:p>
          <a:p>
            <a:pPr lvl="2" defTabSz="739775" eaLnBrk="1" hangingPunct="1">
              <a:lnSpc>
                <a:spcPct val="100000"/>
              </a:lnSpc>
              <a:spcBef>
                <a:spcPts val="0"/>
              </a:spcBef>
              <a:tabLst>
                <a:tab pos="914400" algn="l"/>
              </a:tabLst>
            </a:pPr>
            <a:endParaRPr lang="en-US" sz="800" b="1" dirty="0"/>
          </a:p>
          <a:p>
            <a:pPr lvl="2" defTabSz="739775" eaLnBrk="1" hangingPunct="1">
              <a:lnSpc>
                <a:spcPct val="100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4000" b="1" dirty="0"/>
              <a:t>tourism</a:t>
            </a:r>
          </a:p>
          <a:p>
            <a:pPr lvl="2" defTabSz="739775" eaLnBrk="1" hangingPunct="1">
              <a:lnSpc>
                <a:spcPct val="100000"/>
              </a:lnSpc>
              <a:spcBef>
                <a:spcPts val="0"/>
              </a:spcBef>
              <a:tabLst>
                <a:tab pos="914400" algn="l"/>
              </a:tabLst>
            </a:pPr>
            <a:endParaRPr lang="en-US" sz="800" b="1" dirty="0"/>
          </a:p>
          <a:p>
            <a:pPr lvl="2" defTabSz="739775" eaLnBrk="1" hangingPunct="1">
              <a:lnSpc>
                <a:spcPct val="100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4000" b="1" dirty="0"/>
              <a:t>urbanization</a:t>
            </a:r>
          </a:p>
        </p:txBody>
      </p:sp>
      <p:sp>
        <p:nvSpPr>
          <p:cNvPr id="120835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4000" b="1" dirty="0"/>
              <a:t>peasant studies and community studies </a:t>
            </a:r>
          </a:p>
          <a:p>
            <a:pPr eaLnBrk="1" hangingPunct="1">
              <a:lnSpc>
                <a:spcPct val="100000"/>
              </a:lnSpc>
              <a:buNone/>
            </a:pPr>
            <a:r>
              <a:rPr lang="en-US" sz="4000" b="1" dirty="0"/>
              <a:t>	</a:t>
            </a:r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by and large </a:t>
            </a:r>
            <a:r>
              <a:rPr lang="en-US" sz="4000" b="1" dirty="0"/>
              <a:t>perpetuated the island model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of anthropological units of study with its concomitant notions of . . . </a:t>
            </a:r>
          </a:p>
        </p:txBody>
      </p:sp>
      <p:sp>
        <p:nvSpPr>
          <p:cNvPr id="121859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100000"/>
              </a:lnSpc>
            </a:pPr>
            <a:r>
              <a:rPr lang="en-US" b="1" dirty="0"/>
              <a:t>tradition</a:t>
            </a:r>
          </a:p>
          <a:p>
            <a:pPr lvl="1" eaLnBrk="1" hangingPunct="1">
              <a:lnSpc>
                <a:spcPct val="100000"/>
              </a:lnSpc>
            </a:pPr>
            <a:r>
              <a:rPr lang="en-US" b="1" dirty="0"/>
              <a:t>conservatism</a:t>
            </a:r>
          </a:p>
          <a:p>
            <a:pPr lvl="1" eaLnBrk="1" hangingPunct="1">
              <a:lnSpc>
                <a:spcPct val="100000"/>
              </a:lnSpc>
            </a:pPr>
            <a:r>
              <a:rPr lang="en-US" b="1" dirty="0"/>
              <a:t>homogeneity 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2000" b="1" dirty="0"/>
              <a:t>in ideology if not in fact, as </a:t>
            </a:r>
            <a:r>
              <a:rPr lang="en-US" sz="2000" b="1" dirty="0" err="1"/>
              <a:t>Brettell</a:t>
            </a:r>
            <a:r>
              <a:rPr lang="en-US" sz="2000" b="1" dirty="0"/>
              <a:t> points out in </a:t>
            </a:r>
            <a:r>
              <a:rPr lang="en-US" sz="2000" b="1" dirty="0" err="1"/>
              <a:t>Parman</a:t>
            </a:r>
            <a:endParaRPr lang="en-US" sz="2000" b="1" dirty="0"/>
          </a:p>
          <a:p>
            <a:pPr lvl="1" eaLnBrk="1" hangingPunct="1">
              <a:lnSpc>
                <a:spcPct val="100000"/>
              </a:lnSpc>
            </a:pPr>
            <a:r>
              <a:rPr lang="en-US" b="1" dirty="0"/>
              <a:t>egalitarianism</a:t>
            </a:r>
          </a:p>
          <a:p>
            <a:pPr lvl="1" eaLnBrk="1" hangingPunct="1">
              <a:lnSpc>
                <a:spcPct val="100000"/>
              </a:lnSpc>
            </a:pPr>
            <a:r>
              <a:rPr lang="en-US" b="1" dirty="0"/>
              <a:t>mechanical solidarity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cultural essences </a:t>
            </a:r>
          </a:p>
          <a:p>
            <a:pPr lvl="1" eaLnBrk="1" hangingPunct="1">
              <a:lnSpc>
                <a:spcPct val="100000"/>
              </a:lnSpc>
            </a:pPr>
            <a:endParaRPr lang="en-US" sz="100" dirty="0"/>
          </a:p>
          <a:p>
            <a:pPr lvl="1" eaLnBrk="1" hangingPunct="1">
              <a:lnSpc>
                <a:spcPct val="100000"/>
              </a:lnSpc>
              <a:buFontTx/>
              <a:buNone/>
            </a:pPr>
            <a:r>
              <a:rPr lang="en-US" sz="3200" dirty="0"/>
              <a:t>as opposed to . . .  the notion of culture as . . </a:t>
            </a:r>
            <a:r>
              <a:rPr lang="en-US" sz="2400" dirty="0"/>
              <a:t>.</a:t>
            </a:r>
          </a:p>
        </p:txBody>
      </p:sp>
      <p:sp>
        <p:nvSpPr>
          <p:cNvPr id="124931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rgbClr val="000000"/>
                </a:solidFill>
              </a:rPr>
              <a:t>tradition</a:t>
            </a:r>
          </a:p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</a:rPr>
              <a:t>conservatism</a:t>
            </a:r>
          </a:p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</a:rPr>
              <a:t>homogeneity 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2000" b="1" dirty="0">
                <a:solidFill>
                  <a:schemeClr val="accent1"/>
                </a:solidFill>
              </a:rPr>
              <a:t>in ideology if not in fact, as </a:t>
            </a:r>
            <a:r>
              <a:rPr lang="en-US" sz="2000" b="1" dirty="0" err="1">
                <a:solidFill>
                  <a:schemeClr val="accent1"/>
                </a:solidFill>
              </a:rPr>
              <a:t>Brettell</a:t>
            </a:r>
            <a:r>
              <a:rPr lang="en-US" sz="2000" b="1" dirty="0">
                <a:solidFill>
                  <a:schemeClr val="accent1"/>
                </a:solidFill>
              </a:rPr>
              <a:t> points out in </a:t>
            </a:r>
            <a:r>
              <a:rPr lang="en-US" sz="2000" b="1" dirty="0" err="1">
                <a:solidFill>
                  <a:schemeClr val="accent1"/>
                </a:solidFill>
              </a:rPr>
              <a:t>Parman</a:t>
            </a:r>
            <a:endParaRPr lang="en-US" sz="2000" b="1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</a:rPr>
              <a:t>egalitarianism</a:t>
            </a:r>
          </a:p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</a:rPr>
              <a:t>mechanical solidarity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accent1"/>
                </a:solidFill>
              </a:rPr>
              <a:t>cultural essences </a:t>
            </a:r>
          </a:p>
          <a:p>
            <a:pPr lvl="1" eaLnBrk="1" hangingPunct="1">
              <a:lnSpc>
                <a:spcPct val="100000"/>
              </a:lnSpc>
            </a:pPr>
            <a:endParaRPr lang="en-US" sz="100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100000"/>
              </a:lnSpc>
              <a:buFontTx/>
              <a:buNone/>
            </a:pPr>
            <a:r>
              <a:rPr lang="en-US" sz="3200" dirty="0">
                <a:solidFill>
                  <a:schemeClr val="accent1"/>
                </a:solidFill>
              </a:rPr>
              <a:t>as opposed to . . .  the notion of culture as . . .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24931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en-US" sz="2400" dirty="0">
                <a:solidFill>
                  <a:schemeClr val="accent1"/>
                </a:solidFill>
              </a:rPr>
              <a:t>"Classic" because it is inclusive, integrative, and generalizing in </a:t>
            </a:r>
            <a:r>
              <a:rPr lang="en-US" sz="2400" dirty="0"/>
              <a:t>defining . . .</a:t>
            </a:r>
            <a:r>
              <a:rPr lang="en-US" sz="1600" dirty="0"/>
              <a:t> 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1600" dirty="0"/>
          </a:p>
          <a:p>
            <a:pPr lvl="1" eaLnBrk="1" hangingPunct="1">
              <a:lnSpc>
                <a:spcPct val="80000"/>
              </a:lnSpc>
            </a:pPr>
            <a:r>
              <a:rPr lang="en-US" sz="4000" b="1" dirty="0"/>
              <a:t> a "culture area“</a:t>
            </a:r>
            <a:br>
              <a:rPr lang="en-US" sz="2200" b="1" dirty="0"/>
            </a:br>
            <a:br>
              <a:rPr lang="en-US" sz="800" dirty="0"/>
            </a:br>
            <a:endParaRPr lang="en-US" sz="1800" dirty="0"/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accent1"/>
                </a:solidFill>
              </a:rPr>
              <a:t>e.g., the articles by . . .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accent1"/>
                </a:solidFill>
              </a:rPr>
              <a:t> </a:t>
            </a:r>
            <a:endParaRPr lang="en-US" sz="2000" dirty="0">
              <a:solidFill>
                <a:schemeClr val="accent1"/>
              </a:solidFill>
            </a:endParaRPr>
          </a:p>
          <a:p>
            <a:pPr lvl="3" eaLnBrk="1" hangingPunct="1">
              <a:lnSpc>
                <a:spcPct val="80000"/>
              </a:lnSpc>
            </a:pPr>
            <a:r>
              <a:rPr lang="en-US" sz="1800" dirty="0" err="1">
                <a:solidFill>
                  <a:schemeClr val="accent1"/>
                </a:solidFill>
              </a:rPr>
              <a:t>Arensberg</a:t>
            </a:r>
            <a:endParaRPr lang="en-US" sz="1800" dirty="0">
              <a:solidFill>
                <a:schemeClr val="accent1"/>
              </a:solidFill>
            </a:endParaRPr>
          </a:p>
          <a:p>
            <a:pPr lvl="3"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accent1"/>
                </a:solidFill>
              </a:rPr>
              <a:t>Burns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accent1"/>
                </a:solidFill>
              </a:rPr>
              <a:t>Kenny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800" dirty="0" err="1">
                <a:solidFill>
                  <a:schemeClr val="accent1"/>
                </a:solidFill>
              </a:rPr>
              <a:t>Halpern</a:t>
            </a:r>
            <a:endParaRPr lang="en-US" sz="1800" dirty="0">
              <a:solidFill>
                <a:schemeClr val="accent1"/>
              </a:solidFill>
            </a:endParaRPr>
          </a:p>
          <a:p>
            <a:pPr lvl="3" eaLnBrk="1" hangingPunct="1">
              <a:lnSpc>
                <a:spcPct val="80000"/>
              </a:lnSpc>
            </a:pPr>
            <a:r>
              <a:rPr lang="en-US" sz="1800" dirty="0" err="1">
                <a:solidFill>
                  <a:schemeClr val="accent1"/>
                </a:solidFill>
              </a:rPr>
              <a:t>Kideckel</a:t>
            </a:r>
            <a:endParaRPr lang="en-US" sz="1800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400" dirty="0">
              <a:solidFill>
                <a:schemeClr val="accent1"/>
              </a:solidFill>
            </a:endParaRPr>
          </a:p>
          <a:p>
            <a:pPr lvl="3" eaLnBrk="1" hangingPunct="1">
              <a:lnSpc>
                <a:spcPct val="80000"/>
              </a:lnSpc>
              <a:buFontTx/>
              <a:buNone/>
            </a:pPr>
            <a:endParaRPr lang="en-US" sz="1000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accent1"/>
                </a:solidFill>
              </a:rPr>
              <a:t>More on "culture area“ and other units of analysis another day</a:t>
            </a:r>
          </a:p>
        </p:txBody>
      </p:sp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3405188" y="6465888"/>
            <a:ext cx="2309812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hlinkClick r:id="rId2"/>
              </a:rPr>
              <a:t>Parman's classic picks</a:t>
            </a:r>
            <a:r>
              <a:rPr lang="en-US" b="0">
                <a:solidFill>
                  <a:schemeClr val="tx1"/>
                </a:solidFill>
              </a:rPr>
              <a:t> </a:t>
            </a:r>
            <a:r>
              <a:rPr lang="en-US" sz="800" b="0">
                <a:solidFill>
                  <a:schemeClr val="tx1"/>
                </a:solidFill>
              </a:rPr>
              <a:t>-- Tony Galt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rgbClr val="000000"/>
                </a:solidFill>
              </a:rPr>
              <a:t>tradition</a:t>
            </a:r>
          </a:p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rgbClr val="000000"/>
                </a:solidFill>
              </a:rPr>
              <a:t>conservatism</a:t>
            </a:r>
          </a:p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</a:rPr>
              <a:t>homogeneity 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2000" b="1" dirty="0">
                <a:solidFill>
                  <a:schemeClr val="accent1"/>
                </a:solidFill>
              </a:rPr>
              <a:t>in ideology if not in fact, as </a:t>
            </a:r>
            <a:r>
              <a:rPr lang="en-US" sz="2000" b="1" dirty="0" err="1">
                <a:solidFill>
                  <a:schemeClr val="accent1"/>
                </a:solidFill>
              </a:rPr>
              <a:t>Brettell</a:t>
            </a:r>
            <a:r>
              <a:rPr lang="en-US" sz="2000" b="1" dirty="0">
                <a:solidFill>
                  <a:schemeClr val="accent1"/>
                </a:solidFill>
              </a:rPr>
              <a:t> points out in </a:t>
            </a:r>
            <a:r>
              <a:rPr lang="en-US" sz="2000" b="1" dirty="0" err="1">
                <a:solidFill>
                  <a:schemeClr val="accent1"/>
                </a:solidFill>
              </a:rPr>
              <a:t>Parman</a:t>
            </a:r>
            <a:endParaRPr lang="en-US" sz="2000" b="1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</a:rPr>
              <a:t>egalitarianism</a:t>
            </a:r>
          </a:p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</a:rPr>
              <a:t>mechanical solidarity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accent1"/>
                </a:solidFill>
              </a:rPr>
              <a:t>cultural essences </a:t>
            </a:r>
          </a:p>
          <a:p>
            <a:pPr lvl="1" eaLnBrk="1" hangingPunct="1">
              <a:lnSpc>
                <a:spcPct val="100000"/>
              </a:lnSpc>
            </a:pPr>
            <a:endParaRPr lang="en-US" sz="100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100000"/>
              </a:lnSpc>
              <a:buFontTx/>
              <a:buNone/>
            </a:pPr>
            <a:r>
              <a:rPr lang="en-US" sz="3200" dirty="0">
                <a:solidFill>
                  <a:schemeClr val="accent1"/>
                </a:solidFill>
              </a:rPr>
              <a:t>as opposed to . . .  the notion of culture as . . .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24931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rgbClr val="000000"/>
                </a:solidFill>
              </a:rPr>
              <a:t>tradition</a:t>
            </a:r>
          </a:p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rgbClr val="000000"/>
                </a:solidFill>
              </a:rPr>
              <a:t>conservatism</a:t>
            </a:r>
          </a:p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rgbClr val="000000"/>
                </a:solidFill>
              </a:rPr>
              <a:t>homogeneity 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2000" b="1" dirty="0">
                <a:solidFill>
                  <a:srgbClr val="000000"/>
                </a:solidFill>
              </a:rPr>
              <a:t>in ideology if not in fact, as </a:t>
            </a:r>
            <a:r>
              <a:rPr lang="en-US" sz="2000" b="1" dirty="0" err="1">
                <a:solidFill>
                  <a:srgbClr val="000000"/>
                </a:solidFill>
              </a:rPr>
              <a:t>Brettell</a:t>
            </a:r>
            <a:r>
              <a:rPr lang="en-US" sz="2000" b="1" dirty="0">
                <a:solidFill>
                  <a:srgbClr val="000000"/>
                </a:solidFill>
              </a:rPr>
              <a:t> points out in </a:t>
            </a:r>
            <a:r>
              <a:rPr lang="en-US" sz="2000" b="1" dirty="0" err="1">
                <a:solidFill>
                  <a:srgbClr val="000000"/>
                </a:solidFill>
              </a:rPr>
              <a:t>Parman</a:t>
            </a:r>
            <a:endParaRPr lang="en-US" sz="2000" b="1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</a:rPr>
              <a:t>egalitarianism</a:t>
            </a:r>
          </a:p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</a:rPr>
              <a:t>mechanical solidarity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accent1"/>
                </a:solidFill>
              </a:rPr>
              <a:t>cultural essences </a:t>
            </a:r>
          </a:p>
          <a:p>
            <a:pPr lvl="1" eaLnBrk="1" hangingPunct="1">
              <a:lnSpc>
                <a:spcPct val="100000"/>
              </a:lnSpc>
            </a:pPr>
            <a:endParaRPr lang="en-US" sz="100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100000"/>
              </a:lnSpc>
              <a:buFontTx/>
              <a:buNone/>
            </a:pPr>
            <a:r>
              <a:rPr lang="en-US" sz="3200" dirty="0">
                <a:solidFill>
                  <a:schemeClr val="accent1"/>
                </a:solidFill>
              </a:rPr>
              <a:t>as opposed to . . .  the notion of culture as . . .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24931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rgbClr val="000000"/>
                </a:solidFill>
              </a:rPr>
              <a:t>tradition</a:t>
            </a:r>
          </a:p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rgbClr val="000000"/>
                </a:solidFill>
              </a:rPr>
              <a:t>conservatism</a:t>
            </a:r>
          </a:p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rgbClr val="000000"/>
                </a:solidFill>
              </a:rPr>
              <a:t>homogeneity 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2000" b="1" dirty="0">
                <a:solidFill>
                  <a:srgbClr val="000000"/>
                </a:solidFill>
              </a:rPr>
              <a:t>in ideology if not in fact, as </a:t>
            </a:r>
            <a:r>
              <a:rPr lang="en-US" sz="2000" b="1" dirty="0" err="1">
                <a:solidFill>
                  <a:srgbClr val="000000"/>
                </a:solidFill>
              </a:rPr>
              <a:t>Brettell</a:t>
            </a:r>
            <a:r>
              <a:rPr lang="en-US" sz="2000" b="1" dirty="0">
                <a:solidFill>
                  <a:srgbClr val="000000"/>
                </a:solidFill>
              </a:rPr>
              <a:t> points out in </a:t>
            </a:r>
            <a:r>
              <a:rPr lang="en-US" sz="2000" b="1" dirty="0" err="1">
                <a:solidFill>
                  <a:srgbClr val="000000"/>
                </a:solidFill>
              </a:rPr>
              <a:t>Parman</a:t>
            </a:r>
            <a:endParaRPr lang="en-US" sz="2000" b="1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rgbClr val="000000"/>
                </a:solidFill>
              </a:rPr>
              <a:t>egalitarianism</a:t>
            </a:r>
          </a:p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</a:rPr>
              <a:t>mechanical solidarity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accent1"/>
                </a:solidFill>
              </a:rPr>
              <a:t>cultural essences </a:t>
            </a:r>
          </a:p>
          <a:p>
            <a:pPr lvl="1" eaLnBrk="1" hangingPunct="1">
              <a:lnSpc>
                <a:spcPct val="100000"/>
              </a:lnSpc>
            </a:pPr>
            <a:endParaRPr lang="en-US" sz="100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100000"/>
              </a:lnSpc>
              <a:buFontTx/>
              <a:buNone/>
            </a:pPr>
            <a:r>
              <a:rPr lang="en-US" sz="3200" dirty="0">
                <a:solidFill>
                  <a:schemeClr val="accent1"/>
                </a:solidFill>
              </a:rPr>
              <a:t>as opposed to . . .  the notion of culture as . . .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24931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rgbClr val="000000"/>
                </a:solidFill>
              </a:rPr>
              <a:t>tradition</a:t>
            </a:r>
          </a:p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rgbClr val="000000"/>
                </a:solidFill>
              </a:rPr>
              <a:t>conservatism</a:t>
            </a:r>
          </a:p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rgbClr val="000000"/>
                </a:solidFill>
              </a:rPr>
              <a:t>homogeneity 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2000" b="1" dirty="0">
                <a:solidFill>
                  <a:srgbClr val="000000"/>
                </a:solidFill>
              </a:rPr>
              <a:t>in ideology if not in fact, as </a:t>
            </a:r>
            <a:r>
              <a:rPr lang="en-US" sz="2000" b="1" dirty="0" err="1">
                <a:solidFill>
                  <a:srgbClr val="000000"/>
                </a:solidFill>
              </a:rPr>
              <a:t>Brettell</a:t>
            </a:r>
            <a:r>
              <a:rPr lang="en-US" sz="2000" b="1" dirty="0">
                <a:solidFill>
                  <a:srgbClr val="000000"/>
                </a:solidFill>
              </a:rPr>
              <a:t> points out in </a:t>
            </a:r>
            <a:r>
              <a:rPr lang="en-US" sz="2000" b="1" dirty="0" err="1">
                <a:solidFill>
                  <a:srgbClr val="000000"/>
                </a:solidFill>
              </a:rPr>
              <a:t>Parman</a:t>
            </a:r>
            <a:endParaRPr lang="en-US" sz="2000" b="1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rgbClr val="000000"/>
                </a:solidFill>
              </a:rPr>
              <a:t>egalitarianism</a:t>
            </a:r>
          </a:p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rgbClr val="000000"/>
                </a:solidFill>
              </a:rPr>
              <a:t>mechanical solidarity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accent1"/>
                </a:solidFill>
              </a:rPr>
              <a:t>cultural essences </a:t>
            </a:r>
          </a:p>
          <a:p>
            <a:pPr lvl="1" eaLnBrk="1" hangingPunct="1">
              <a:lnSpc>
                <a:spcPct val="100000"/>
              </a:lnSpc>
            </a:pPr>
            <a:endParaRPr lang="en-US" sz="100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100000"/>
              </a:lnSpc>
              <a:buFontTx/>
              <a:buNone/>
            </a:pPr>
            <a:r>
              <a:rPr lang="en-US" sz="3200" dirty="0">
                <a:solidFill>
                  <a:schemeClr val="accent1"/>
                </a:solidFill>
              </a:rPr>
              <a:t>as opposed to . . .  the notion of culture as . . .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24931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rgbClr val="000000"/>
                </a:solidFill>
              </a:rPr>
              <a:t>tradition</a:t>
            </a:r>
          </a:p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rgbClr val="000000"/>
                </a:solidFill>
              </a:rPr>
              <a:t>conservatism</a:t>
            </a:r>
          </a:p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rgbClr val="000000"/>
                </a:solidFill>
              </a:rPr>
              <a:t>homogeneity 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2000" b="1" dirty="0">
                <a:solidFill>
                  <a:srgbClr val="000000"/>
                </a:solidFill>
              </a:rPr>
              <a:t>in ideology if not in fact, as </a:t>
            </a:r>
            <a:r>
              <a:rPr lang="en-US" sz="2000" b="1" dirty="0" err="1">
                <a:solidFill>
                  <a:srgbClr val="000000"/>
                </a:solidFill>
              </a:rPr>
              <a:t>Brettell</a:t>
            </a:r>
            <a:r>
              <a:rPr lang="en-US" sz="2000" b="1" dirty="0">
                <a:solidFill>
                  <a:srgbClr val="000000"/>
                </a:solidFill>
              </a:rPr>
              <a:t> points out in </a:t>
            </a:r>
            <a:r>
              <a:rPr lang="en-US" sz="2000" b="1" dirty="0" err="1">
                <a:solidFill>
                  <a:srgbClr val="000000"/>
                </a:solidFill>
              </a:rPr>
              <a:t>Parman</a:t>
            </a:r>
            <a:endParaRPr lang="en-US" sz="2000" b="1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rgbClr val="000000"/>
                </a:solidFill>
              </a:rPr>
              <a:t>egalitarianism</a:t>
            </a:r>
          </a:p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rgbClr val="000000"/>
                </a:solidFill>
              </a:rPr>
              <a:t>mechanical solidarity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</a:rPr>
              <a:t>cultural essences </a:t>
            </a:r>
          </a:p>
          <a:p>
            <a:pPr lvl="1" eaLnBrk="1" hangingPunct="1">
              <a:lnSpc>
                <a:spcPct val="100000"/>
              </a:lnSpc>
            </a:pPr>
            <a:endParaRPr lang="en-US" sz="100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100000"/>
              </a:lnSpc>
              <a:buFontTx/>
              <a:buNone/>
            </a:pPr>
            <a:r>
              <a:rPr lang="en-US" sz="3200" dirty="0">
                <a:solidFill>
                  <a:schemeClr val="accent1"/>
                </a:solidFill>
              </a:rPr>
              <a:t>as opposed to . . .  the notion of culture as . . .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24931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rgbClr val="000000"/>
                </a:solidFill>
              </a:rPr>
              <a:t>tradition</a:t>
            </a:r>
          </a:p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rgbClr val="000000"/>
                </a:solidFill>
              </a:rPr>
              <a:t>conservatism</a:t>
            </a:r>
          </a:p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rgbClr val="000000"/>
                </a:solidFill>
              </a:rPr>
              <a:t>homogeneity 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2000" b="1" dirty="0">
                <a:solidFill>
                  <a:srgbClr val="000000"/>
                </a:solidFill>
              </a:rPr>
              <a:t>in ideology if not in fact, as </a:t>
            </a:r>
            <a:r>
              <a:rPr lang="en-US" sz="2000" b="1" dirty="0" err="1">
                <a:solidFill>
                  <a:srgbClr val="000000"/>
                </a:solidFill>
              </a:rPr>
              <a:t>Brettell</a:t>
            </a:r>
            <a:r>
              <a:rPr lang="en-US" sz="2000" b="1" dirty="0">
                <a:solidFill>
                  <a:srgbClr val="000000"/>
                </a:solidFill>
              </a:rPr>
              <a:t> points out in </a:t>
            </a:r>
            <a:r>
              <a:rPr lang="en-US" sz="2000" b="1" dirty="0" err="1">
                <a:solidFill>
                  <a:srgbClr val="000000"/>
                </a:solidFill>
              </a:rPr>
              <a:t>Parman</a:t>
            </a:r>
            <a:endParaRPr lang="en-US" sz="2000" b="1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rgbClr val="000000"/>
                </a:solidFill>
              </a:rPr>
              <a:t>egalitarianism</a:t>
            </a:r>
          </a:p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rgbClr val="000000"/>
                </a:solidFill>
              </a:rPr>
              <a:t>mechanical solidarity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</a:rPr>
              <a:t>cultural essences </a:t>
            </a:r>
          </a:p>
          <a:p>
            <a:pPr lvl="1" eaLnBrk="1" hangingPunct="1">
              <a:lnSpc>
                <a:spcPct val="100000"/>
              </a:lnSpc>
            </a:pPr>
            <a:endParaRPr lang="en-US" sz="100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100000"/>
              </a:lnSpc>
              <a:buFontTx/>
              <a:buNone/>
            </a:pPr>
            <a:r>
              <a:rPr lang="en-US" sz="3200" dirty="0">
                <a:solidFill>
                  <a:srgbClr val="000000"/>
                </a:solidFill>
              </a:rPr>
              <a:t>as opposed to . . .  the notion of culture as . . 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4931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259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100000"/>
              </a:lnSpc>
            </a:pPr>
            <a:r>
              <a:rPr lang="en-US" sz="2000" dirty="0">
                <a:solidFill>
                  <a:schemeClr val="accent1"/>
                </a:solidFill>
              </a:rPr>
              <a:t>tradition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000" dirty="0">
                <a:solidFill>
                  <a:schemeClr val="accent1"/>
                </a:solidFill>
              </a:rPr>
              <a:t>conservatism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000" dirty="0">
                <a:solidFill>
                  <a:schemeClr val="accent1"/>
                </a:solidFill>
              </a:rPr>
              <a:t>homogeneity 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1600" dirty="0">
                <a:solidFill>
                  <a:schemeClr val="accent1"/>
                </a:solidFill>
              </a:rPr>
              <a:t>in ideology if not in fact, as </a:t>
            </a:r>
            <a:r>
              <a:rPr lang="en-US" sz="1600" dirty="0" err="1">
                <a:solidFill>
                  <a:schemeClr val="accent1"/>
                </a:solidFill>
              </a:rPr>
              <a:t>Brettell</a:t>
            </a:r>
            <a:r>
              <a:rPr lang="en-US" sz="1600" dirty="0">
                <a:solidFill>
                  <a:schemeClr val="accent1"/>
                </a:solidFill>
              </a:rPr>
              <a:t> points out in </a:t>
            </a:r>
            <a:r>
              <a:rPr lang="en-US" sz="1600" dirty="0" err="1">
                <a:solidFill>
                  <a:schemeClr val="accent1"/>
                </a:solidFill>
              </a:rPr>
              <a:t>Parman</a:t>
            </a:r>
            <a:endParaRPr lang="en-US" sz="1600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sz="2000" dirty="0">
                <a:solidFill>
                  <a:schemeClr val="accent1"/>
                </a:solidFill>
              </a:rPr>
              <a:t>egalitarianism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4000" b="1" dirty="0"/>
              <a:t>mechanical solidarity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000" dirty="0">
                <a:solidFill>
                  <a:schemeClr val="accent1"/>
                </a:solidFill>
              </a:rPr>
              <a:t>cultural essences </a:t>
            </a:r>
          </a:p>
          <a:p>
            <a:pPr lvl="1" eaLnBrk="1" hangingPunct="1">
              <a:lnSpc>
                <a:spcPct val="100000"/>
              </a:lnSpc>
            </a:pPr>
            <a:endParaRPr lang="en-US" sz="2000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100000"/>
              </a:lnSpc>
              <a:buFontTx/>
              <a:buNone/>
            </a:pPr>
            <a:r>
              <a:rPr lang="en-US" sz="2000" dirty="0">
                <a:solidFill>
                  <a:schemeClr val="accent1"/>
                </a:solidFill>
              </a:rPr>
              <a:t>as opposed to . . .  the notion of culture as . . .</a:t>
            </a:r>
          </a:p>
        </p:txBody>
      </p:sp>
      <p:sp>
        <p:nvSpPr>
          <p:cNvPr id="125955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259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100000"/>
              </a:lnSpc>
            </a:pPr>
            <a:r>
              <a:rPr lang="en-US" sz="2000" dirty="0">
                <a:solidFill>
                  <a:schemeClr val="accent1"/>
                </a:solidFill>
              </a:rPr>
              <a:t>tradition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000" dirty="0">
                <a:solidFill>
                  <a:schemeClr val="accent1"/>
                </a:solidFill>
              </a:rPr>
              <a:t>conservatism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000" dirty="0">
                <a:solidFill>
                  <a:schemeClr val="accent1"/>
                </a:solidFill>
              </a:rPr>
              <a:t>homogeneity 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1600" dirty="0">
                <a:solidFill>
                  <a:schemeClr val="accent1"/>
                </a:solidFill>
              </a:rPr>
              <a:t>in ideology if not in fact, as </a:t>
            </a:r>
            <a:r>
              <a:rPr lang="en-US" sz="1600" dirty="0" err="1">
                <a:solidFill>
                  <a:schemeClr val="accent1"/>
                </a:solidFill>
              </a:rPr>
              <a:t>Brettell</a:t>
            </a:r>
            <a:r>
              <a:rPr lang="en-US" sz="1600" dirty="0">
                <a:solidFill>
                  <a:schemeClr val="accent1"/>
                </a:solidFill>
              </a:rPr>
              <a:t> points out in </a:t>
            </a:r>
            <a:r>
              <a:rPr lang="en-US" sz="1600" dirty="0" err="1">
                <a:solidFill>
                  <a:schemeClr val="accent1"/>
                </a:solidFill>
              </a:rPr>
              <a:t>Parman</a:t>
            </a:r>
            <a:endParaRPr lang="en-US" sz="1600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sz="2000" dirty="0">
                <a:solidFill>
                  <a:schemeClr val="accent1"/>
                </a:solidFill>
              </a:rPr>
              <a:t>egalitarianism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4000" b="1" dirty="0"/>
              <a:t>mechanical solidarity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000" dirty="0">
                <a:solidFill>
                  <a:schemeClr val="accent1"/>
                </a:solidFill>
              </a:rPr>
              <a:t>cultural essences </a:t>
            </a:r>
          </a:p>
          <a:p>
            <a:pPr lvl="1" eaLnBrk="1" hangingPunct="1">
              <a:lnSpc>
                <a:spcPct val="100000"/>
              </a:lnSpc>
            </a:pPr>
            <a:endParaRPr lang="en-US" sz="2000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100000"/>
              </a:lnSpc>
              <a:buFontTx/>
              <a:buNone/>
            </a:pPr>
            <a:r>
              <a:rPr lang="en-US" sz="2000" dirty="0">
                <a:solidFill>
                  <a:schemeClr val="accent1"/>
                </a:solidFill>
              </a:rPr>
              <a:t>as opposed to . . .  the notion of culture as . . .</a:t>
            </a:r>
          </a:p>
        </p:txBody>
      </p:sp>
      <p:sp>
        <p:nvSpPr>
          <p:cNvPr id="125955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  <p:sp>
        <p:nvSpPr>
          <p:cNvPr id="330758" name="Text Box 6"/>
          <p:cNvSpPr txBox="1">
            <a:spLocks noChangeArrowheads="1"/>
          </p:cNvSpPr>
          <p:nvPr/>
        </p:nvSpPr>
        <p:spPr bwMode="auto">
          <a:xfrm>
            <a:off x="1447800" y="4800600"/>
            <a:ext cx="6019800" cy="12954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lIns="685800" tIns="685800" rIns="685800" bIns="685800" anchor="ctr"/>
          <a:lstStyle/>
          <a:p>
            <a:r>
              <a:rPr lang="en-US" sz="2400" dirty="0" err="1"/>
              <a:t>Émile</a:t>
            </a:r>
            <a:r>
              <a:rPr lang="en-US" sz="2400" dirty="0"/>
              <a:t> Durkheim</a:t>
            </a:r>
          </a:p>
          <a:p>
            <a:r>
              <a:rPr lang="en-US" sz="1600" i="1" dirty="0"/>
              <a:t>The Division of Labor in Society</a:t>
            </a:r>
          </a:p>
          <a:p>
            <a:r>
              <a:rPr lang="en-US" sz="1600" dirty="0"/>
              <a:t>(1893)</a:t>
            </a:r>
            <a:endParaRPr lang="en-US" sz="1200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</a:rPr>
              <a:t>tradition</a:t>
            </a:r>
          </a:p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</a:rPr>
              <a:t>conservatism</a:t>
            </a:r>
          </a:p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</a:rPr>
              <a:t>homogeneity 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2000" b="1" dirty="0">
                <a:solidFill>
                  <a:schemeClr val="accent1"/>
                </a:solidFill>
              </a:rPr>
              <a:t>in ideology if not in fact, as </a:t>
            </a:r>
            <a:r>
              <a:rPr lang="en-US" sz="2000" b="1" dirty="0" err="1">
                <a:solidFill>
                  <a:schemeClr val="accent1"/>
                </a:solidFill>
              </a:rPr>
              <a:t>Brettell</a:t>
            </a:r>
            <a:r>
              <a:rPr lang="en-US" sz="2000" b="1" dirty="0">
                <a:solidFill>
                  <a:schemeClr val="accent1"/>
                </a:solidFill>
              </a:rPr>
              <a:t> points out in </a:t>
            </a:r>
            <a:r>
              <a:rPr lang="en-US" sz="2000" b="1" dirty="0" err="1">
                <a:solidFill>
                  <a:schemeClr val="accent1"/>
                </a:solidFill>
              </a:rPr>
              <a:t>Parman</a:t>
            </a:r>
            <a:endParaRPr lang="en-US" sz="2000" b="1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</a:rPr>
              <a:t>egalitarianism</a:t>
            </a:r>
          </a:p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chemeClr val="accent1"/>
                </a:solidFill>
              </a:rPr>
              <a:t>cultural essences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3600" b="1" dirty="0"/>
              <a:t>mechanical solidarity</a:t>
            </a:r>
          </a:p>
          <a:p>
            <a:pPr lvl="1" eaLnBrk="1" hangingPunct="1">
              <a:lnSpc>
                <a:spcPct val="100000"/>
              </a:lnSpc>
            </a:pPr>
            <a:endParaRPr lang="en-US" sz="900" dirty="0"/>
          </a:p>
          <a:p>
            <a:pPr lvl="1" eaLnBrk="1" hangingPunct="1">
              <a:lnSpc>
                <a:spcPct val="100000"/>
              </a:lnSpc>
              <a:buNone/>
            </a:pPr>
            <a:r>
              <a:rPr lang="en-US" sz="2400" b="1" dirty="0">
                <a:solidFill>
                  <a:schemeClr val="accent1"/>
                </a:solidFill>
              </a:rPr>
              <a:t>as opposed to . . .  the notion of culture as . . .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rgbClr val="000000"/>
                </a:solidFill>
                <a:latin typeface="Arial" pitchFamily="34" charset="0"/>
              </a:rPr>
              <a:t>Susan Parman, </a:t>
            </a:r>
            <a:r>
              <a:rPr lang="en-US" sz="1200" b="0" i="1">
                <a:solidFill>
                  <a:srgbClr val="000000"/>
                </a:solidFill>
                <a:latin typeface="Arial" pitchFamily="34" charset="0"/>
                <a:hlinkClick r:id="rId2"/>
              </a:rPr>
              <a:t>Europe in the Anthropological Imagination</a:t>
            </a:r>
            <a:r>
              <a:rPr lang="en-US" sz="1200" b="0">
                <a:solidFill>
                  <a:srgbClr val="000000"/>
                </a:solidFill>
                <a:latin typeface="Arial" pitchFamily="34" charset="0"/>
              </a:rPr>
              <a:t>, pp. 11 - 14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00200" y="2971800"/>
            <a:ext cx="6019800" cy="16002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lIns="685800" tIns="685800" rIns="685800" bIns="68580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Arial" pitchFamily="34" charset="0"/>
              </a:rPr>
              <a:t>Émile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</a:rPr>
              <a:t> Durkheim</a:t>
            </a:r>
          </a:p>
          <a:p>
            <a:pPr algn="ctr"/>
            <a:r>
              <a:rPr lang="en-US" sz="2000" i="1" dirty="0">
                <a:solidFill>
                  <a:srgbClr val="000000"/>
                </a:solidFill>
                <a:latin typeface="Arial" pitchFamily="34" charset="0"/>
              </a:rPr>
              <a:t>The Division of Labor in Society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(1893)</a:t>
            </a: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4000" b="1" dirty="0"/>
              <a:t>mechanical solidarity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400" dirty="0">
                <a:solidFill>
                  <a:schemeClr val="accent1">
                    <a:lumMod val="90000"/>
                  </a:schemeClr>
                </a:solidFill>
              </a:rPr>
              <a:t>comes from </a:t>
            </a:r>
            <a:r>
              <a:rPr lang="en-US" sz="3200" b="1" dirty="0"/>
              <a:t>homogeneity</a:t>
            </a:r>
            <a:endParaRPr lang="en-US" sz="2400" b="1" dirty="0"/>
          </a:p>
          <a:p>
            <a:pPr lvl="1" eaLnBrk="1" hangingPunct="1">
              <a:lnSpc>
                <a:spcPct val="100000"/>
              </a:lnSpc>
            </a:pPr>
            <a:r>
              <a:rPr lang="en-US" sz="2400" dirty="0">
                <a:solidFill>
                  <a:schemeClr val="accent1">
                    <a:lumMod val="90000"/>
                  </a:schemeClr>
                </a:solidFill>
              </a:rPr>
              <a:t>when</a:t>
            </a:r>
            <a:r>
              <a:rPr lang="en-US" sz="2400" dirty="0"/>
              <a:t> </a:t>
            </a:r>
            <a:r>
              <a:rPr lang="en-US" sz="3200" b="1" dirty="0"/>
              <a:t>people feel connected </a:t>
            </a:r>
            <a:r>
              <a:rPr lang="en-US" sz="2400" dirty="0"/>
              <a:t>through similar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/>
              <a:t>work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/>
              <a:t>educational and religious training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2800" b="1" dirty="0"/>
              <a:t>lifestyle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400" dirty="0">
                <a:solidFill>
                  <a:schemeClr val="accent1">
                    <a:lumMod val="90000"/>
                  </a:schemeClr>
                </a:solidFill>
              </a:rPr>
              <a:t>typically operates in </a:t>
            </a:r>
            <a:r>
              <a:rPr lang="en-US" sz="3200" b="1" dirty="0"/>
              <a:t>“traditional” </a:t>
            </a:r>
            <a:r>
              <a:rPr lang="en-US" sz="2400" dirty="0">
                <a:solidFill>
                  <a:schemeClr val="accent1">
                    <a:lumMod val="90000"/>
                  </a:schemeClr>
                </a:solidFill>
              </a:rPr>
              <a:t>and</a:t>
            </a:r>
            <a:r>
              <a:rPr lang="en-US" sz="2400" dirty="0"/>
              <a:t> </a:t>
            </a:r>
            <a:r>
              <a:rPr lang="en-US" sz="3200" b="1" dirty="0"/>
              <a:t>small-scale societies</a:t>
            </a:r>
            <a:endParaRPr lang="en-US" sz="2400" b="1" dirty="0"/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US" sz="2800" dirty="0"/>
              <a:t> </a:t>
            </a:r>
            <a:r>
              <a:rPr lang="en-US" sz="1600" dirty="0" err="1"/>
              <a:t>Émile</a:t>
            </a:r>
            <a:r>
              <a:rPr lang="en-US" sz="1600" dirty="0"/>
              <a:t> Durkheim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0375" y="1754188"/>
            <a:ext cx="8226425" cy="4570412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buFontTx/>
              <a:buNone/>
            </a:pPr>
            <a:r>
              <a:rPr lang="en-US" sz="4000" b="1" dirty="0">
                <a:solidFill>
                  <a:srgbClr val="FF0000"/>
                </a:solidFill>
              </a:rPr>
              <a:t>some areas are </a:t>
            </a:r>
          </a:p>
          <a:p>
            <a:pPr marL="0" indent="0" algn="ctr" eaLnBrk="1" hangingPunct="1">
              <a:lnSpc>
                <a:spcPct val="100000"/>
              </a:lnSpc>
              <a:buFontTx/>
              <a:buNone/>
            </a:pPr>
            <a:r>
              <a:rPr lang="en-US" sz="4000" b="1" dirty="0">
                <a:solidFill>
                  <a:srgbClr val="FF0000"/>
                </a:solidFill>
              </a:rPr>
              <a:t>“officially”</a:t>
            </a:r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US" sz="4000" b="1" dirty="0">
                <a:solidFill>
                  <a:srgbClr val="FF0000"/>
                </a:solidFill>
              </a:rPr>
              <a:t>anthropological</a:t>
            </a:r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US" sz="4000" b="1" dirty="0">
                <a:solidFill>
                  <a:srgbClr val="FF0000"/>
                </a:solidFill>
              </a:rPr>
              <a:t>“cultural areas” . . 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280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4400" b="1" dirty="0"/>
              <a:t>organic</a:t>
            </a:r>
            <a:r>
              <a:rPr lang="en-US" sz="4400" dirty="0"/>
              <a:t> </a:t>
            </a:r>
            <a:r>
              <a:rPr lang="en-US" dirty="0"/>
              <a:t>solidarity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>
                <a:solidFill>
                  <a:schemeClr val="accent1">
                    <a:lumMod val="90000"/>
                  </a:schemeClr>
                </a:solidFill>
              </a:rPr>
              <a:t>based on </a:t>
            </a:r>
            <a:r>
              <a:rPr lang="en-US" sz="3200" b="1" dirty="0"/>
              <a:t>division of labor</a:t>
            </a:r>
            <a:endParaRPr lang="en-US" sz="2400" b="1" dirty="0"/>
          </a:p>
          <a:p>
            <a:pPr lvl="1" eaLnBrk="1" hangingPunct="1">
              <a:lnSpc>
                <a:spcPct val="110000"/>
              </a:lnSpc>
            </a:pPr>
            <a:r>
              <a:rPr lang="en-US" sz="2400" dirty="0">
                <a:solidFill>
                  <a:schemeClr val="accent1">
                    <a:lumMod val="90000"/>
                  </a:schemeClr>
                </a:solidFill>
              </a:rPr>
              <a:t>comes from the </a:t>
            </a:r>
            <a:r>
              <a:rPr lang="en-US" sz="3200" b="1" dirty="0"/>
              <a:t>interdependence</a:t>
            </a:r>
            <a:r>
              <a:rPr lang="en-US" sz="3200" dirty="0"/>
              <a:t> </a:t>
            </a:r>
            <a:r>
              <a:rPr lang="en-US" sz="2400" dirty="0"/>
              <a:t>that arises from </a:t>
            </a:r>
            <a:r>
              <a:rPr lang="en-US" sz="3200" b="1" dirty="0"/>
              <a:t>specialization of work</a:t>
            </a:r>
            <a:endParaRPr lang="en-US" sz="2400" b="1" dirty="0"/>
          </a:p>
          <a:p>
            <a:pPr lvl="1" eaLnBrk="1" hangingPunct="1">
              <a:lnSpc>
                <a:spcPct val="110000"/>
              </a:lnSpc>
            </a:pPr>
            <a:r>
              <a:rPr lang="en-US" sz="2400" dirty="0">
                <a:solidFill>
                  <a:schemeClr val="accent1">
                    <a:lumMod val="90000"/>
                  </a:schemeClr>
                </a:solidFill>
              </a:rPr>
              <a:t>occurs in </a:t>
            </a:r>
            <a:r>
              <a:rPr lang="en-US" sz="3200" b="1" dirty="0"/>
              <a:t>"modern" </a:t>
            </a:r>
            <a:r>
              <a:rPr lang="en-US" sz="2400" dirty="0">
                <a:solidFill>
                  <a:schemeClr val="accent1">
                    <a:lumMod val="90000"/>
                  </a:schemeClr>
                </a:solidFill>
              </a:rPr>
              <a:t>and</a:t>
            </a:r>
            <a:r>
              <a:rPr lang="en-US" sz="2400" dirty="0"/>
              <a:t> </a:t>
            </a:r>
            <a:r>
              <a:rPr lang="en-US" sz="3200" b="1" dirty="0"/>
              <a:t>"industrial" societies</a:t>
            </a:r>
            <a:endParaRPr lang="en-US" sz="2000" b="1" dirty="0"/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n-US" sz="2400" dirty="0"/>
              <a:t> </a:t>
            </a:r>
            <a:r>
              <a:rPr lang="en-US" sz="1400" dirty="0" err="1"/>
              <a:t>Émile</a:t>
            </a:r>
            <a:r>
              <a:rPr lang="en-US" sz="1400" dirty="0"/>
              <a:t> Durkheim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100000"/>
              </a:lnSpc>
            </a:pPr>
            <a:r>
              <a:rPr lang="en-US" sz="2400" dirty="0">
                <a:solidFill>
                  <a:schemeClr val="accent1"/>
                </a:solidFill>
              </a:rPr>
              <a:t>tradition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400" dirty="0">
                <a:solidFill>
                  <a:schemeClr val="accent1"/>
                </a:solidFill>
              </a:rPr>
              <a:t>conservatism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400" dirty="0">
                <a:solidFill>
                  <a:schemeClr val="accent1"/>
                </a:solidFill>
              </a:rPr>
              <a:t>homogeneity 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1800" dirty="0">
                <a:solidFill>
                  <a:schemeClr val="accent1"/>
                </a:solidFill>
              </a:rPr>
              <a:t>in ideology if not in fact, as </a:t>
            </a:r>
            <a:r>
              <a:rPr lang="en-US" sz="1800" dirty="0" err="1">
                <a:solidFill>
                  <a:schemeClr val="accent1"/>
                </a:solidFill>
              </a:rPr>
              <a:t>Brettell</a:t>
            </a:r>
            <a:r>
              <a:rPr lang="en-US" sz="1800" dirty="0">
                <a:solidFill>
                  <a:schemeClr val="accent1"/>
                </a:solidFill>
              </a:rPr>
              <a:t> points out in </a:t>
            </a:r>
            <a:r>
              <a:rPr lang="en-US" sz="1800" dirty="0" err="1">
                <a:solidFill>
                  <a:schemeClr val="accent1"/>
                </a:solidFill>
              </a:rPr>
              <a:t>Parman</a:t>
            </a:r>
            <a:endParaRPr lang="en-US" sz="1800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sz="2400" dirty="0">
                <a:solidFill>
                  <a:schemeClr val="accent1"/>
                </a:solidFill>
              </a:rPr>
              <a:t>egalitarianism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400" dirty="0">
                <a:solidFill>
                  <a:schemeClr val="accent1"/>
                </a:solidFill>
              </a:rPr>
              <a:t>mechanical solidarity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4400" b="1" dirty="0"/>
              <a:t> cultural essences </a:t>
            </a:r>
          </a:p>
          <a:p>
            <a:pPr lvl="1" eaLnBrk="1" hangingPunct="1">
              <a:lnSpc>
                <a:spcPct val="100000"/>
              </a:lnSpc>
            </a:pPr>
            <a:endParaRPr lang="en-US" sz="300" dirty="0"/>
          </a:p>
          <a:p>
            <a:pPr lvl="1" eaLnBrk="1" hangingPunct="1">
              <a:lnSpc>
                <a:spcPct val="100000"/>
              </a:lnSpc>
              <a:buFontTx/>
              <a:buNone/>
            </a:pPr>
            <a:r>
              <a:rPr lang="en-US" dirty="0"/>
              <a:t>as opposed to . . .  the notion of culture as . . .</a:t>
            </a:r>
          </a:p>
        </p:txBody>
      </p:sp>
      <p:sp>
        <p:nvSpPr>
          <p:cNvPr id="129027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100000"/>
              </a:lnSpc>
              <a:buFontTx/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. . . as opposed to . . . the alternative notion of culture as </a:t>
            </a:r>
          </a:p>
          <a:p>
            <a:pPr lvl="1" eaLnBrk="1" hangingPunct="1">
              <a:lnSpc>
                <a:spcPct val="100000"/>
              </a:lnSpc>
            </a:pPr>
            <a:endParaRPr lang="en-US" sz="100" dirty="0"/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/>
              <a:t>contested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/>
              <a:t>negotiated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/>
              <a:t>invented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/>
              <a:t>and relational</a:t>
            </a:r>
          </a:p>
          <a:p>
            <a:pPr lvl="2" indent="-403225" eaLnBrk="1" hangingPunct="1">
              <a:lnSpc>
                <a:spcPct val="100000"/>
              </a:lnSpc>
              <a:buFontTx/>
              <a:buNone/>
              <a:tabLst>
                <a:tab pos="682625" algn="l"/>
              </a:tabLst>
            </a:pPr>
            <a:r>
              <a:rPr lang="en-US" sz="2800" dirty="0"/>
              <a:t>. . . in a society characterized by 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/>
              <a:t>stratification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/>
              <a:t>class differences 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/>
              <a:t>and organic solidarity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i="1" dirty="0" err="1"/>
              <a:t>Gesellschaft</a:t>
            </a:r>
            <a:endParaRPr lang="en-US" sz="2400" b="1" dirty="0"/>
          </a:p>
        </p:txBody>
      </p:sp>
      <p:sp>
        <p:nvSpPr>
          <p:cNvPr id="130051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100000"/>
              </a:lnSpc>
              <a:buFontTx/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. . . as opposed to . . . the alternative notion of culture as </a:t>
            </a:r>
          </a:p>
          <a:p>
            <a:pPr lvl="1" eaLnBrk="1" hangingPunct="1">
              <a:lnSpc>
                <a:spcPct val="100000"/>
              </a:lnSpc>
            </a:pPr>
            <a:endParaRPr lang="en-US" sz="100" dirty="0"/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contested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negotiated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invented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and relational</a:t>
            </a:r>
          </a:p>
          <a:p>
            <a:pPr lvl="2" indent="-403225" eaLnBrk="1" hangingPunct="1">
              <a:lnSpc>
                <a:spcPct val="100000"/>
              </a:lnSpc>
              <a:buFontTx/>
              <a:buNone/>
              <a:tabLst>
                <a:tab pos="682625" algn="l"/>
              </a:tabLst>
            </a:pPr>
            <a:r>
              <a:rPr lang="en-US" sz="2800" dirty="0">
                <a:solidFill>
                  <a:schemeClr val="accent1"/>
                </a:solidFill>
              </a:rPr>
              <a:t>. . . in a society characterized by 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stratification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class differences 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and organic solidarity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i="1" dirty="0" err="1">
                <a:solidFill>
                  <a:schemeClr val="accent1"/>
                </a:solidFill>
              </a:rPr>
              <a:t>Gesellschaft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30051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100000"/>
              </a:lnSpc>
              <a:buFontTx/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. . . as opposed to . . . the alternative notion of culture as </a:t>
            </a:r>
          </a:p>
          <a:p>
            <a:pPr lvl="1" eaLnBrk="1" hangingPunct="1">
              <a:lnSpc>
                <a:spcPct val="100000"/>
              </a:lnSpc>
            </a:pPr>
            <a:endParaRPr lang="en-US" sz="100" dirty="0"/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contested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negotiated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invented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and relational</a:t>
            </a:r>
          </a:p>
          <a:p>
            <a:pPr lvl="2" indent="-403225" eaLnBrk="1" hangingPunct="1">
              <a:lnSpc>
                <a:spcPct val="100000"/>
              </a:lnSpc>
              <a:buFontTx/>
              <a:buNone/>
              <a:tabLst>
                <a:tab pos="682625" algn="l"/>
              </a:tabLst>
            </a:pPr>
            <a:r>
              <a:rPr lang="en-US" sz="2800" dirty="0">
                <a:solidFill>
                  <a:schemeClr val="accent1"/>
                </a:solidFill>
              </a:rPr>
              <a:t>. . . in a society characterized by 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stratification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class differences 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and organic solidarity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i="1" dirty="0" err="1">
                <a:solidFill>
                  <a:schemeClr val="accent1"/>
                </a:solidFill>
              </a:rPr>
              <a:t>Gesellschaft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30051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100000"/>
              </a:lnSpc>
              <a:buFontTx/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. . . as opposed to . . . the alternative notion of culture as </a:t>
            </a:r>
          </a:p>
          <a:p>
            <a:pPr lvl="1" eaLnBrk="1" hangingPunct="1">
              <a:lnSpc>
                <a:spcPct val="100000"/>
              </a:lnSpc>
            </a:pPr>
            <a:endParaRPr lang="en-US" sz="100" dirty="0"/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contested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negotiated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invented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and relational</a:t>
            </a:r>
          </a:p>
          <a:p>
            <a:pPr lvl="2" indent="-403225" eaLnBrk="1" hangingPunct="1">
              <a:lnSpc>
                <a:spcPct val="100000"/>
              </a:lnSpc>
              <a:buFontTx/>
              <a:buNone/>
              <a:tabLst>
                <a:tab pos="682625" algn="l"/>
              </a:tabLst>
            </a:pPr>
            <a:r>
              <a:rPr lang="en-US" sz="2800" dirty="0">
                <a:solidFill>
                  <a:schemeClr val="accent1"/>
                </a:solidFill>
              </a:rPr>
              <a:t>. . . in a society characterized by 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stratification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class differences 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and organic solidarity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i="1" dirty="0" err="1">
                <a:solidFill>
                  <a:schemeClr val="accent1"/>
                </a:solidFill>
              </a:rPr>
              <a:t>Gesellschaft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30051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100000"/>
              </a:lnSpc>
              <a:buFontTx/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. . . as opposed to . . . the alternative notion of culture as </a:t>
            </a:r>
          </a:p>
          <a:p>
            <a:pPr lvl="1" eaLnBrk="1" hangingPunct="1">
              <a:lnSpc>
                <a:spcPct val="100000"/>
              </a:lnSpc>
            </a:pPr>
            <a:endParaRPr lang="en-US" sz="100" dirty="0"/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contested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negotiated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invented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and relational</a:t>
            </a:r>
          </a:p>
          <a:p>
            <a:pPr lvl="2" indent="-403225" eaLnBrk="1" hangingPunct="1">
              <a:lnSpc>
                <a:spcPct val="100000"/>
              </a:lnSpc>
              <a:buFontTx/>
              <a:buNone/>
              <a:tabLst>
                <a:tab pos="682625" algn="l"/>
              </a:tabLst>
            </a:pPr>
            <a:r>
              <a:rPr lang="en-US" sz="2800" dirty="0">
                <a:solidFill>
                  <a:schemeClr val="accent1"/>
                </a:solidFill>
              </a:rPr>
              <a:t>. . . in a society characterized by 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stratification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class differences 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and organic solidarity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i="1" dirty="0" err="1">
                <a:solidFill>
                  <a:schemeClr val="accent1"/>
                </a:solidFill>
              </a:rPr>
              <a:t>Gesellschaft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30051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100000"/>
              </a:lnSpc>
              <a:buFontTx/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. . . as opposed to . . . the alternative notion of culture as </a:t>
            </a:r>
          </a:p>
          <a:p>
            <a:pPr lvl="1" eaLnBrk="1" hangingPunct="1">
              <a:lnSpc>
                <a:spcPct val="100000"/>
              </a:lnSpc>
            </a:pPr>
            <a:endParaRPr lang="en-US" sz="100" dirty="0"/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contested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negotiated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invented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and relational</a:t>
            </a:r>
          </a:p>
          <a:p>
            <a:pPr lvl="2" indent="-403225" eaLnBrk="1" hangingPunct="1">
              <a:lnSpc>
                <a:spcPct val="100000"/>
              </a:lnSpc>
              <a:buFontTx/>
              <a:buNone/>
              <a:tabLst>
                <a:tab pos="682625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. . . in a society characterized by 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stratification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class differences 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and organic solidarity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i="1" dirty="0" err="1">
                <a:solidFill>
                  <a:schemeClr val="accent1"/>
                </a:solidFill>
              </a:rPr>
              <a:t>Gesellschaft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30051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100000"/>
              </a:lnSpc>
              <a:buFontTx/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. . . as opposed to . . . the alternative notion of culture as </a:t>
            </a:r>
          </a:p>
          <a:p>
            <a:pPr lvl="1" eaLnBrk="1" hangingPunct="1">
              <a:lnSpc>
                <a:spcPct val="100000"/>
              </a:lnSpc>
            </a:pPr>
            <a:endParaRPr lang="en-US" sz="100" dirty="0"/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contested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negotiated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invented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and relational</a:t>
            </a:r>
          </a:p>
          <a:p>
            <a:pPr lvl="2" indent="-403225" eaLnBrk="1" hangingPunct="1">
              <a:lnSpc>
                <a:spcPct val="100000"/>
              </a:lnSpc>
              <a:buFontTx/>
              <a:buNone/>
              <a:tabLst>
                <a:tab pos="682625" algn="l"/>
              </a:tabLst>
            </a:pPr>
            <a:r>
              <a:rPr lang="en-US" sz="2800" dirty="0">
                <a:solidFill>
                  <a:schemeClr val="accent1"/>
                </a:solidFill>
              </a:rPr>
              <a:t>. . . in a society characterized by 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stratification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class differences 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and organic solidarity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i="1" dirty="0" err="1">
                <a:solidFill>
                  <a:schemeClr val="accent1"/>
                </a:solidFill>
              </a:rPr>
              <a:t>Gesellschaft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30051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100000"/>
              </a:lnSpc>
              <a:buFontTx/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. . . as opposed to . . . the alternative notion of culture as </a:t>
            </a:r>
          </a:p>
          <a:p>
            <a:pPr lvl="1" eaLnBrk="1" hangingPunct="1">
              <a:lnSpc>
                <a:spcPct val="100000"/>
              </a:lnSpc>
            </a:pPr>
            <a:endParaRPr lang="en-US" sz="100" dirty="0"/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contested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negotiated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invented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and relational</a:t>
            </a:r>
          </a:p>
          <a:p>
            <a:pPr lvl="2" indent="-403225" eaLnBrk="1" hangingPunct="1">
              <a:lnSpc>
                <a:spcPct val="100000"/>
              </a:lnSpc>
              <a:buFontTx/>
              <a:buNone/>
              <a:tabLst>
                <a:tab pos="682625" algn="l"/>
              </a:tabLst>
            </a:pPr>
            <a:r>
              <a:rPr lang="en-US" sz="2800" dirty="0">
                <a:solidFill>
                  <a:schemeClr val="accent1"/>
                </a:solidFill>
              </a:rPr>
              <a:t>. . . in a society characterized by 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stratification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class differences 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chemeClr val="accent1"/>
                </a:solidFill>
              </a:rPr>
              <a:t>and organic solidarity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i="1" dirty="0" err="1">
                <a:solidFill>
                  <a:schemeClr val="accent1"/>
                </a:solidFill>
              </a:rPr>
              <a:t>Gesellschaft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30051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788" y="685800"/>
            <a:ext cx="7313612" cy="5484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5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763838" y="6553200"/>
            <a:ext cx="3679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2400300" indent="-2400300" algn="ctr" eaLnBrk="0" hangingPunct="0"/>
            <a:r>
              <a:rPr kumimoji="1" lang="en-US" sz="1200" b="0">
                <a:solidFill>
                  <a:srgbClr val="000000"/>
                </a:solidFill>
              </a:rPr>
              <a:t>http://eclectic.ss.uci.edu/~</a:t>
            </a:r>
            <a:r>
              <a:rPr kumimoji="1" lang="en-US" sz="1200" b="0">
                <a:solidFill>
                  <a:srgbClr val="000000"/>
                </a:solidFill>
                <a:hlinkClick r:id="rId3"/>
              </a:rPr>
              <a:t>drwhite/worldcul/atlas.htm</a:t>
            </a:r>
            <a:endParaRPr kumimoji="1" lang="en-US" sz="1200" b="0">
              <a:solidFill>
                <a:srgbClr val="000000"/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600200"/>
            <a:ext cx="4038600" cy="4038600"/>
          </a:xfrm>
          <a:prstGeom prst="rect">
            <a:avLst/>
          </a:prstGeom>
          <a:noFill/>
          <a:ln w="2857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100000"/>
              </a:lnSpc>
              <a:buFontTx/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. . . as opposed to . . . the alternative notion of culture as </a:t>
            </a:r>
          </a:p>
          <a:p>
            <a:pPr lvl="1" eaLnBrk="1" hangingPunct="1">
              <a:lnSpc>
                <a:spcPct val="100000"/>
              </a:lnSpc>
            </a:pPr>
            <a:endParaRPr lang="en-US" sz="100" dirty="0"/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contested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negotiated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invented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and relational</a:t>
            </a:r>
          </a:p>
          <a:p>
            <a:pPr lvl="2" indent="-403225" eaLnBrk="1" hangingPunct="1">
              <a:lnSpc>
                <a:spcPct val="100000"/>
              </a:lnSpc>
              <a:buFontTx/>
              <a:buNone/>
              <a:tabLst>
                <a:tab pos="682625" algn="l"/>
              </a:tabLst>
            </a:pPr>
            <a:r>
              <a:rPr lang="en-US" sz="2800" dirty="0">
                <a:solidFill>
                  <a:schemeClr val="accent1"/>
                </a:solidFill>
              </a:rPr>
              <a:t>. . . in a society characterized by 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stratification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class differences 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and organic solidarity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i="1" dirty="0" err="1">
                <a:solidFill>
                  <a:schemeClr val="accent1"/>
                </a:solidFill>
              </a:rPr>
              <a:t>Gesellschaft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30051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100000"/>
              </a:lnSpc>
              <a:buFontTx/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. . . as opposed to . . . the alternative notion of culture as </a:t>
            </a:r>
          </a:p>
          <a:p>
            <a:pPr lvl="1" eaLnBrk="1" hangingPunct="1">
              <a:lnSpc>
                <a:spcPct val="100000"/>
              </a:lnSpc>
            </a:pPr>
            <a:endParaRPr lang="en-US" sz="100" dirty="0"/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contested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negotiated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invented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and relational</a:t>
            </a:r>
          </a:p>
          <a:p>
            <a:pPr lvl="2" indent="-403225" eaLnBrk="1" hangingPunct="1">
              <a:lnSpc>
                <a:spcPct val="100000"/>
              </a:lnSpc>
              <a:buFontTx/>
              <a:buNone/>
              <a:tabLst>
                <a:tab pos="682625" algn="l"/>
              </a:tabLst>
            </a:pPr>
            <a:r>
              <a:rPr lang="en-US" sz="2800" dirty="0">
                <a:solidFill>
                  <a:schemeClr val="accent1"/>
                </a:solidFill>
              </a:rPr>
              <a:t>. . . in a society characterized by 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stratification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class differences 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</a:rPr>
              <a:t>and organic solidarity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i="1" dirty="0" err="1">
                <a:solidFill>
                  <a:srgbClr val="000000"/>
                </a:solidFill>
              </a:rPr>
              <a:t>Gesellschaft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30051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100000"/>
              </a:lnSpc>
              <a:buFontTx/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. . . as opposed to . . . the alternative notion of culture as </a:t>
            </a:r>
          </a:p>
          <a:p>
            <a:pPr lvl="1" eaLnBrk="1" hangingPunct="1">
              <a:lnSpc>
                <a:spcPct val="100000"/>
              </a:lnSpc>
            </a:pPr>
            <a:endParaRPr lang="en-US" sz="100" dirty="0">
              <a:solidFill>
                <a:schemeClr val="accent1">
                  <a:lumMod val="90000"/>
                </a:schemeClr>
              </a:solidFill>
            </a:endParaRP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chemeClr val="accent1">
                    <a:lumMod val="90000"/>
                  </a:schemeClr>
                </a:solidFill>
              </a:rPr>
              <a:t>contested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chemeClr val="accent1">
                    <a:lumMod val="90000"/>
                  </a:schemeClr>
                </a:solidFill>
              </a:rPr>
              <a:t>negotiated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chemeClr val="accent1">
                    <a:lumMod val="90000"/>
                  </a:schemeClr>
                </a:solidFill>
              </a:rPr>
              <a:t>invented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chemeClr val="accent1">
                    <a:lumMod val="90000"/>
                  </a:schemeClr>
                </a:solidFill>
              </a:rPr>
              <a:t>and relational</a:t>
            </a:r>
          </a:p>
          <a:p>
            <a:pPr lvl="2" indent="-403225" eaLnBrk="1" hangingPunct="1">
              <a:lnSpc>
                <a:spcPct val="100000"/>
              </a:lnSpc>
              <a:buFontTx/>
              <a:buNone/>
              <a:tabLst>
                <a:tab pos="682625" algn="l"/>
              </a:tabLst>
            </a:pPr>
            <a:r>
              <a:rPr lang="en-US" sz="2800" dirty="0">
                <a:solidFill>
                  <a:schemeClr val="accent1">
                    <a:lumMod val="90000"/>
                  </a:schemeClr>
                </a:solidFill>
              </a:rPr>
              <a:t>. . . in a society characterized by 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chemeClr val="accent1">
                    <a:lumMod val="90000"/>
                  </a:schemeClr>
                </a:solidFill>
              </a:rPr>
              <a:t>stratification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chemeClr val="accent1">
                    <a:lumMod val="90000"/>
                  </a:schemeClr>
                </a:solidFill>
              </a:rPr>
              <a:t>class differences 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dirty="0">
                <a:solidFill>
                  <a:schemeClr val="accent1">
                    <a:lumMod val="90000"/>
                  </a:schemeClr>
                </a:solidFill>
              </a:rPr>
              <a:t>and organic solidarity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2400" b="1" i="1" dirty="0" err="1"/>
              <a:t>Gesellschaft</a:t>
            </a:r>
            <a:endParaRPr lang="en-US" sz="2400" b="1" dirty="0"/>
          </a:p>
        </p:txBody>
      </p:sp>
      <p:sp>
        <p:nvSpPr>
          <p:cNvPr id="130051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310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100000"/>
              </a:lnSpc>
              <a:buFontTx/>
              <a:buNone/>
            </a:pPr>
            <a:r>
              <a:rPr lang="en-US" sz="2000" dirty="0">
                <a:solidFill>
                  <a:schemeClr val="accent1"/>
                </a:solidFill>
              </a:rPr>
              <a:t>	…as opposed to . . . the alternative notion of culture as </a:t>
            </a:r>
          </a:p>
          <a:p>
            <a:pPr lvl="1" eaLnBrk="1" hangingPunct="1">
              <a:lnSpc>
                <a:spcPct val="100000"/>
              </a:lnSpc>
            </a:pPr>
            <a:endParaRPr lang="en-US" sz="2000" dirty="0">
              <a:solidFill>
                <a:schemeClr val="accent1"/>
              </a:solidFill>
            </a:endParaRPr>
          </a:p>
          <a:p>
            <a:pPr lvl="3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accent1"/>
                </a:solidFill>
              </a:rPr>
              <a:t>contested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accent1"/>
                </a:solidFill>
              </a:rPr>
              <a:t>negotiated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accent1"/>
                </a:solidFill>
              </a:rPr>
              <a:t>invented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accent1"/>
                </a:solidFill>
              </a:rPr>
              <a:t>and relational</a:t>
            </a:r>
          </a:p>
          <a:p>
            <a:pPr lvl="3" eaLnBrk="1" hangingPunct="1">
              <a:lnSpc>
                <a:spcPct val="100000"/>
              </a:lnSpc>
            </a:pPr>
            <a:endParaRPr lang="en-US" sz="1400" dirty="0">
              <a:solidFill>
                <a:schemeClr val="accent1"/>
              </a:solidFill>
            </a:endParaRPr>
          </a:p>
          <a:p>
            <a:pPr lvl="2" eaLnBrk="1" hangingPunct="1">
              <a:lnSpc>
                <a:spcPct val="100000"/>
              </a:lnSpc>
              <a:buFontTx/>
              <a:buNone/>
            </a:pPr>
            <a:r>
              <a:rPr lang="en-US" sz="1400" dirty="0">
                <a:solidFill>
                  <a:schemeClr val="accent1"/>
                </a:solidFill>
              </a:rPr>
              <a:t>in a society characterized by 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accent1"/>
                </a:solidFill>
              </a:rPr>
              <a:t>stratification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accent1"/>
                </a:solidFill>
              </a:rPr>
              <a:t>class differences 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accent1"/>
                </a:solidFill>
              </a:rPr>
              <a:t>and organic solidarity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3600" b="1" i="1" dirty="0"/>
              <a:t> </a:t>
            </a:r>
            <a:r>
              <a:rPr lang="en-US" sz="3600" b="1" i="1" dirty="0" err="1"/>
              <a:t>Gesellschaft</a:t>
            </a:r>
            <a:r>
              <a:rPr lang="en-US" sz="3600" b="1" i="1" dirty="0"/>
              <a:t>  vs. </a:t>
            </a:r>
            <a:r>
              <a:rPr lang="en-US" sz="3600" b="1" i="1" dirty="0" err="1"/>
              <a:t>Gemeinschaft</a:t>
            </a:r>
            <a:endParaRPr lang="en-US" sz="3600" b="1" dirty="0"/>
          </a:p>
        </p:txBody>
      </p:sp>
      <p:sp>
        <p:nvSpPr>
          <p:cNvPr id="131075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310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100000"/>
              </a:lnSpc>
              <a:buFontTx/>
              <a:buNone/>
            </a:pPr>
            <a:r>
              <a:rPr lang="en-US" sz="2000" dirty="0">
                <a:solidFill>
                  <a:schemeClr val="accent1"/>
                </a:solidFill>
              </a:rPr>
              <a:t>	…as opposed to . . . the alternative notion of culture as </a:t>
            </a:r>
          </a:p>
          <a:p>
            <a:pPr lvl="1" eaLnBrk="1" hangingPunct="1">
              <a:lnSpc>
                <a:spcPct val="100000"/>
              </a:lnSpc>
            </a:pPr>
            <a:endParaRPr lang="en-US" sz="2000" dirty="0">
              <a:solidFill>
                <a:schemeClr val="accent1"/>
              </a:solidFill>
            </a:endParaRPr>
          </a:p>
          <a:p>
            <a:pPr lvl="3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accent1"/>
                </a:solidFill>
              </a:rPr>
              <a:t>contested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accent1"/>
                </a:solidFill>
              </a:rPr>
              <a:t>negotiated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accent1"/>
                </a:solidFill>
              </a:rPr>
              <a:t>invented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accent1"/>
                </a:solidFill>
              </a:rPr>
              <a:t>and relational</a:t>
            </a:r>
          </a:p>
          <a:p>
            <a:pPr lvl="3" eaLnBrk="1" hangingPunct="1">
              <a:lnSpc>
                <a:spcPct val="100000"/>
              </a:lnSpc>
            </a:pPr>
            <a:endParaRPr lang="en-US" sz="1400" dirty="0">
              <a:solidFill>
                <a:schemeClr val="accent1"/>
              </a:solidFill>
            </a:endParaRPr>
          </a:p>
          <a:p>
            <a:pPr lvl="2" eaLnBrk="1" hangingPunct="1">
              <a:lnSpc>
                <a:spcPct val="100000"/>
              </a:lnSpc>
              <a:buFontTx/>
              <a:buNone/>
            </a:pPr>
            <a:r>
              <a:rPr lang="en-US" sz="1400" dirty="0">
                <a:solidFill>
                  <a:schemeClr val="accent1"/>
                </a:solidFill>
              </a:rPr>
              <a:t>in a society characterized by 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accent1"/>
                </a:solidFill>
              </a:rPr>
              <a:t>stratification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accent1"/>
                </a:solidFill>
              </a:rPr>
              <a:t>class differences 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accent1"/>
                </a:solidFill>
              </a:rPr>
              <a:t>and organic solidarity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3600" b="1" i="1" dirty="0"/>
              <a:t> </a:t>
            </a:r>
            <a:r>
              <a:rPr lang="en-US" sz="3600" b="1" i="1" dirty="0" err="1"/>
              <a:t>Gesellschaft</a:t>
            </a:r>
            <a:r>
              <a:rPr lang="en-US" sz="3600" b="1" i="1" dirty="0"/>
              <a:t>  </a:t>
            </a:r>
            <a:r>
              <a:rPr lang="en-US" sz="3600" b="1" i="1" dirty="0">
                <a:solidFill>
                  <a:schemeClr val="accent1">
                    <a:lumMod val="90000"/>
                  </a:schemeClr>
                </a:solidFill>
              </a:rPr>
              <a:t>vs. </a:t>
            </a:r>
            <a:r>
              <a:rPr lang="en-US" sz="3600" b="1" i="1" dirty="0" err="1">
                <a:solidFill>
                  <a:schemeClr val="accent1">
                    <a:lumMod val="90000"/>
                  </a:schemeClr>
                </a:solidFill>
              </a:rPr>
              <a:t>Gemeinschaft</a:t>
            </a:r>
            <a:endParaRPr lang="en-US" sz="3600" b="1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131075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7315200" cy="548322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None/>
            </a:pPr>
            <a:r>
              <a:rPr lang="en-US" sz="4000" b="1" i="1" dirty="0" err="1"/>
              <a:t>Gesellschaft</a:t>
            </a:r>
            <a:endParaRPr lang="en-US" sz="4000" b="1" i="1" dirty="0"/>
          </a:p>
          <a:p>
            <a:pPr eaLnBrk="1" hangingPunct="1">
              <a:lnSpc>
                <a:spcPct val="100000"/>
              </a:lnSpc>
            </a:pPr>
            <a:endParaRPr lang="en-US" sz="800" b="1" i="1" dirty="0"/>
          </a:p>
          <a:p>
            <a:pPr lvl="1" eaLnBrk="1" hangingPunct="1">
              <a:lnSpc>
                <a:spcPct val="100000"/>
              </a:lnSpc>
            </a:pPr>
            <a:r>
              <a:rPr lang="en-US" sz="2000" dirty="0"/>
              <a:t>for the individual, the larger association never takes on more importance than individual self interest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000" dirty="0"/>
              <a:t>lack the same level of shared common cultural beliefs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000" dirty="0"/>
              <a:t>maintained through individuals acting in their own self interest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000" dirty="0"/>
              <a:t>emphasize secondary relationships rather than familial or community ties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000" dirty="0"/>
              <a:t>generally less individual loyalty to society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000" dirty="0"/>
              <a:t>social cohesion typically derives from a more elaborate division of labor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000" dirty="0"/>
              <a:t>more susceptible to class conflict, as well as racial and ethnic conflicts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000" i="1" dirty="0"/>
              <a:t>e.g., </a:t>
            </a:r>
            <a:r>
              <a:rPr lang="en-US" sz="2000" dirty="0"/>
              <a:t>a modern business</a:t>
            </a:r>
            <a:r>
              <a:rPr lang="en-US" sz="1800" dirty="0"/>
              <a:t>  </a:t>
            </a:r>
            <a:endParaRPr lang="en-US" sz="1200" i="1" dirty="0"/>
          </a:p>
          <a:p>
            <a:pPr algn="ctr" eaLnBrk="1" hangingPunct="1">
              <a:lnSpc>
                <a:spcPct val="100000"/>
              </a:lnSpc>
              <a:buFontTx/>
              <a:buNone/>
            </a:pPr>
            <a:endParaRPr lang="en-US" sz="1200" dirty="0"/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US" sz="2000" b="1" dirty="0">
                <a:hlinkClick r:id="rId2" tooltip="Ferdinand Tönnies"/>
              </a:rPr>
              <a:t>Ferdinand </a:t>
            </a:r>
            <a:r>
              <a:rPr lang="en-US" sz="2000" b="1" dirty="0" err="1">
                <a:hlinkClick r:id="rId2" tooltip="Ferdinand Tönnies"/>
              </a:rPr>
              <a:t>Tönnies</a:t>
            </a:r>
            <a:endParaRPr lang="en-US" sz="2000" b="1" dirty="0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765175"/>
            <a:ext cx="7315200" cy="548322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None/>
            </a:pPr>
            <a:r>
              <a:rPr lang="en-US" sz="4000" b="1" i="1" dirty="0" err="1"/>
              <a:t>Gesellschaft</a:t>
            </a:r>
            <a:endParaRPr lang="en-US" sz="4000" b="1" i="1" dirty="0"/>
          </a:p>
          <a:p>
            <a:pPr eaLnBrk="1" hangingPunct="1">
              <a:lnSpc>
                <a:spcPct val="100000"/>
              </a:lnSpc>
            </a:pPr>
            <a:endParaRPr lang="en-US" sz="800" b="1" i="1" dirty="0"/>
          </a:p>
          <a:p>
            <a:pPr lvl="1" eaLnBrk="1" hangingPunct="1">
              <a:lnSpc>
                <a:spcPct val="100000"/>
              </a:lnSpc>
            </a:pPr>
            <a:r>
              <a:rPr lang="en-US" sz="1800" dirty="0">
                <a:solidFill>
                  <a:schemeClr val="accent1"/>
                </a:solidFill>
              </a:rPr>
              <a:t>for the individual, the larger association never takes on more importance than </a:t>
            </a:r>
            <a:r>
              <a:rPr lang="en-US" sz="2400" b="1" dirty="0"/>
              <a:t>individual self interest </a:t>
            </a:r>
            <a:endParaRPr lang="en-US" sz="2000" b="1" dirty="0"/>
          </a:p>
          <a:p>
            <a:pPr lvl="1" eaLnBrk="1" hangingPunct="1">
              <a:lnSpc>
                <a:spcPct val="100000"/>
              </a:lnSpc>
            </a:pPr>
            <a:r>
              <a:rPr lang="en-US" sz="1800" dirty="0">
                <a:solidFill>
                  <a:schemeClr val="accent1"/>
                </a:solidFill>
              </a:rPr>
              <a:t>lack the same level of shared common cultural beliefs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1800" dirty="0">
                <a:solidFill>
                  <a:schemeClr val="accent1"/>
                </a:solidFill>
              </a:rPr>
              <a:t>maintained through </a:t>
            </a:r>
            <a:r>
              <a:rPr lang="en-US" sz="2400" b="1" dirty="0"/>
              <a:t>individuals acting in their own self interest</a:t>
            </a:r>
            <a:endParaRPr lang="en-US" sz="2000" b="1" dirty="0"/>
          </a:p>
          <a:p>
            <a:pPr lvl="1" eaLnBrk="1" hangingPunct="1">
              <a:lnSpc>
                <a:spcPct val="100000"/>
              </a:lnSpc>
            </a:pPr>
            <a:r>
              <a:rPr lang="en-US" sz="1800" dirty="0">
                <a:solidFill>
                  <a:schemeClr val="accent1"/>
                </a:solidFill>
              </a:rPr>
              <a:t>emphasize </a:t>
            </a:r>
            <a:r>
              <a:rPr lang="en-US" sz="2400" b="1" dirty="0"/>
              <a:t>secondary relationships </a:t>
            </a:r>
            <a:r>
              <a:rPr lang="en-US" sz="1800" dirty="0">
                <a:solidFill>
                  <a:schemeClr val="accent1"/>
                </a:solidFill>
              </a:rPr>
              <a:t>rather than familial or community ties</a:t>
            </a:r>
            <a:endParaRPr lang="en-US" sz="2000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sz="1800" dirty="0">
                <a:solidFill>
                  <a:schemeClr val="accent1"/>
                </a:solidFill>
              </a:rPr>
              <a:t>generally</a:t>
            </a:r>
            <a:r>
              <a:rPr lang="en-US" sz="2000" dirty="0"/>
              <a:t> </a:t>
            </a:r>
            <a:r>
              <a:rPr lang="en-US" sz="2400" b="1" dirty="0"/>
              <a:t>less individual loyalty</a:t>
            </a:r>
            <a:r>
              <a:rPr lang="en-US" sz="2000" b="1" dirty="0"/>
              <a:t> </a:t>
            </a:r>
            <a:r>
              <a:rPr lang="en-US" sz="1800" dirty="0">
                <a:solidFill>
                  <a:schemeClr val="accent1"/>
                </a:solidFill>
              </a:rPr>
              <a:t>to society </a:t>
            </a:r>
            <a:endParaRPr lang="en-US" sz="2000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sz="1800" dirty="0">
                <a:solidFill>
                  <a:schemeClr val="accent1"/>
                </a:solidFill>
              </a:rPr>
              <a:t>social cohesion typically derives from a more elaborate division of labor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1800" dirty="0">
                <a:solidFill>
                  <a:schemeClr val="accent1"/>
                </a:solidFill>
              </a:rPr>
              <a:t>more susceptible to </a:t>
            </a:r>
            <a:r>
              <a:rPr lang="en-US" sz="2400" b="1" dirty="0"/>
              <a:t>class conflict</a:t>
            </a:r>
            <a:r>
              <a:rPr lang="en-US" sz="2000" dirty="0">
                <a:solidFill>
                  <a:schemeClr val="accent1"/>
                </a:solidFill>
              </a:rPr>
              <a:t>, </a:t>
            </a:r>
            <a:r>
              <a:rPr lang="en-US" sz="1800" dirty="0">
                <a:solidFill>
                  <a:schemeClr val="accent1"/>
                </a:solidFill>
              </a:rPr>
              <a:t>as well as racial and </a:t>
            </a:r>
            <a:r>
              <a:rPr lang="en-US" sz="2400" b="1" dirty="0">
                <a:solidFill>
                  <a:srgbClr val="000000"/>
                </a:solidFill>
              </a:rPr>
              <a:t>ethnic conflicts</a:t>
            </a:r>
            <a:endParaRPr lang="en-US" sz="2000" b="1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sz="1800" i="1" dirty="0">
                <a:solidFill>
                  <a:schemeClr val="accent1"/>
                </a:solidFill>
              </a:rPr>
              <a:t>e.g., </a:t>
            </a:r>
            <a:r>
              <a:rPr lang="en-US" sz="1800" dirty="0">
                <a:solidFill>
                  <a:schemeClr val="accent1"/>
                </a:solidFill>
              </a:rPr>
              <a:t>a modern business</a:t>
            </a:r>
            <a:endParaRPr lang="en-US" sz="1800" b="1" dirty="0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8223" y="2971800"/>
            <a:ext cx="4762843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5400" i="1" dirty="0" err="1">
                <a:solidFill>
                  <a:srgbClr val="000000"/>
                </a:solidFill>
                <a:latin typeface="Arial" pitchFamily="34" charset="0"/>
              </a:rPr>
              <a:t>Gemeinschaft</a:t>
            </a:r>
            <a:endParaRPr lang="en-US" sz="5400" i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4810780"/>
            <a:ext cx="3400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rial" pitchFamily="34" charset="0"/>
                <a:hlinkClick r:id="rId2" tooltip="Ferdinand Tönnies"/>
              </a:rPr>
              <a:t>Ferdinand </a:t>
            </a:r>
            <a:r>
              <a:rPr lang="en-US" sz="2800" dirty="0" err="1">
                <a:solidFill>
                  <a:srgbClr val="000000"/>
                </a:solidFill>
                <a:latin typeface="Arial" pitchFamily="34" charset="0"/>
                <a:hlinkClick r:id="rId2" tooltip="Ferdinand Tönnies"/>
              </a:rPr>
              <a:t>Tönnies</a:t>
            </a: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310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100000"/>
              </a:lnSpc>
              <a:buFontTx/>
              <a:buNone/>
            </a:pPr>
            <a:r>
              <a:rPr lang="en-US" sz="2000" dirty="0">
                <a:solidFill>
                  <a:schemeClr val="accent1"/>
                </a:solidFill>
              </a:rPr>
              <a:t>	…as opposed to . . . the alternative notion of culture as </a:t>
            </a:r>
          </a:p>
          <a:p>
            <a:pPr lvl="1" eaLnBrk="1" hangingPunct="1">
              <a:lnSpc>
                <a:spcPct val="100000"/>
              </a:lnSpc>
            </a:pPr>
            <a:endParaRPr lang="en-US" sz="2000" dirty="0">
              <a:solidFill>
                <a:schemeClr val="accent1"/>
              </a:solidFill>
            </a:endParaRPr>
          </a:p>
          <a:p>
            <a:pPr lvl="3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accent1"/>
                </a:solidFill>
              </a:rPr>
              <a:t>contested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accent1"/>
                </a:solidFill>
              </a:rPr>
              <a:t>negotiated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accent1"/>
                </a:solidFill>
              </a:rPr>
              <a:t>invented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accent1"/>
                </a:solidFill>
              </a:rPr>
              <a:t>and relational</a:t>
            </a:r>
          </a:p>
          <a:p>
            <a:pPr lvl="3" eaLnBrk="1" hangingPunct="1">
              <a:lnSpc>
                <a:spcPct val="100000"/>
              </a:lnSpc>
            </a:pPr>
            <a:endParaRPr lang="en-US" sz="1400" dirty="0">
              <a:solidFill>
                <a:schemeClr val="accent1"/>
              </a:solidFill>
            </a:endParaRPr>
          </a:p>
          <a:p>
            <a:pPr lvl="2" eaLnBrk="1" hangingPunct="1">
              <a:lnSpc>
                <a:spcPct val="100000"/>
              </a:lnSpc>
              <a:buFontTx/>
              <a:buNone/>
            </a:pPr>
            <a:r>
              <a:rPr lang="en-US" sz="1400" dirty="0">
                <a:solidFill>
                  <a:schemeClr val="accent1"/>
                </a:solidFill>
              </a:rPr>
              <a:t>in a society characterized by 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accent1"/>
                </a:solidFill>
              </a:rPr>
              <a:t>stratification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accent1"/>
                </a:solidFill>
              </a:rPr>
              <a:t>class differences 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accent1"/>
                </a:solidFill>
              </a:rPr>
              <a:t>and organic solidarity</a:t>
            </a:r>
          </a:p>
          <a:p>
            <a:pPr lvl="3" eaLnBrk="1" hangingPunct="1">
              <a:lnSpc>
                <a:spcPct val="100000"/>
              </a:lnSpc>
            </a:pPr>
            <a:r>
              <a:rPr lang="en-US" sz="3600" b="1" i="1" dirty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1">
                    <a:lumMod val="90000"/>
                  </a:schemeClr>
                </a:solidFill>
              </a:rPr>
              <a:t>Gesellschaft</a:t>
            </a:r>
            <a:r>
              <a:rPr lang="en-US" sz="3600" b="1" i="1" dirty="0">
                <a:solidFill>
                  <a:schemeClr val="accent1">
                    <a:lumMod val="90000"/>
                  </a:schemeClr>
                </a:solidFill>
              </a:rPr>
              <a:t>  vs. </a:t>
            </a:r>
            <a:r>
              <a:rPr lang="en-US" sz="3600" b="1" i="1" dirty="0" err="1">
                <a:solidFill>
                  <a:srgbClr val="000000"/>
                </a:solidFill>
              </a:rPr>
              <a:t>Gemeinschaft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131075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93775"/>
            <a:ext cx="7315200" cy="540702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None/>
            </a:pPr>
            <a:r>
              <a:rPr lang="en-US" sz="4000" b="1" i="1" dirty="0" err="1"/>
              <a:t>Gemeinschaft</a:t>
            </a:r>
            <a:endParaRPr lang="en-US" sz="4000" b="1" i="1" dirty="0"/>
          </a:p>
          <a:p>
            <a:pPr eaLnBrk="1" hangingPunct="1">
              <a:lnSpc>
                <a:spcPct val="100000"/>
              </a:lnSpc>
            </a:pPr>
            <a:endParaRPr lang="en-US" sz="800" b="1" i="1" dirty="0"/>
          </a:p>
          <a:p>
            <a:pPr lvl="1" eaLnBrk="1" hangingPunct="1">
              <a:lnSpc>
                <a:spcPct val="100000"/>
              </a:lnSpc>
            </a:pPr>
            <a:r>
              <a:rPr lang="en-US" sz="2000" dirty="0"/>
              <a:t>an association in which individuals are oriented to the large association as much, if not more, than to their own self interest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000" dirty="0"/>
              <a:t>individuals in </a:t>
            </a:r>
            <a:r>
              <a:rPr lang="en-US" sz="2000" i="1" dirty="0" err="1"/>
              <a:t>Gemeinschaft</a:t>
            </a:r>
            <a:r>
              <a:rPr lang="en-US" sz="2000" dirty="0"/>
              <a:t> are regulated by common cultural beliefs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000" dirty="0"/>
              <a:t>characterized by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2000" dirty="0"/>
              <a:t>a moderate division of labor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2000" dirty="0"/>
              <a:t>strong personal relationships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2000" dirty="0"/>
              <a:t>strong families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2000" dirty="0"/>
              <a:t>relatively simple social institutions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000" dirty="0"/>
              <a:t>there is seldom a need to enforce social control externally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000" i="1" dirty="0"/>
              <a:t>e.g., </a:t>
            </a:r>
            <a:r>
              <a:rPr lang="en-US" sz="2000" dirty="0"/>
              <a:t>the family </a:t>
            </a:r>
          </a:p>
          <a:p>
            <a:pPr lvl="1" eaLnBrk="1" hangingPunct="1">
              <a:lnSpc>
                <a:spcPct val="100000"/>
              </a:lnSpc>
            </a:pPr>
            <a:endParaRPr lang="en-US" sz="1200" dirty="0"/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US" sz="2000" b="1" dirty="0">
                <a:hlinkClick r:id="rId2" tooltip="Ferdinand Tönnies"/>
              </a:rPr>
              <a:t>Ferdinand </a:t>
            </a:r>
            <a:r>
              <a:rPr lang="en-US" sz="2000" b="1" dirty="0" err="1">
                <a:hlinkClick r:id="rId2" tooltip="Ferdinand Tönnies"/>
              </a:rPr>
              <a:t>Tönnies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143000"/>
            <a:ext cx="3352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1447800"/>
            <a:ext cx="9144000" cy="4876800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>
              <a:defRPr/>
            </a:pPr>
            <a:endParaRPr lang="en-US" sz="1000" dirty="0">
              <a:ln w="12700">
                <a:solidFill>
                  <a:srgbClr val="C0504D"/>
                </a:solidFill>
                <a:prstDash val="solid"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>
              <a:defRPr/>
            </a:pPr>
            <a:endParaRPr lang="en-US" sz="2800" dirty="0">
              <a:ln w="12700">
                <a:solidFill>
                  <a:srgbClr val="C0504D"/>
                </a:solidFill>
                <a:prstDash val="solid"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>
              <a:defRPr/>
            </a:pPr>
            <a:endParaRPr lang="en-US" sz="2800" dirty="0">
              <a:ln w="12700">
                <a:solidFill>
                  <a:srgbClr val="C0504D"/>
                </a:solidFill>
                <a:prstDash val="solid"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>
              <a:defRPr/>
            </a:pPr>
            <a:endParaRPr lang="en-US" sz="2800" dirty="0">
              <a:ln w="12700">
                <a:solidFill>
                  <a:srgbClr val="C0504D"/>
                </a:solidFill>
                <a:prstDash val="solid"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>
              <a:defRPr/>
            </a:pPr>
            <a:r>
              <a:rPr lang="en-US" sz="3600" dirty="0">
                <a:ln w="127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And Europe is no officially a “culture area” </a:t>
            </a:r>
          </a:p>
          <a:p>
            <a:pPr algn="ctr">
              <a:defRPr/>
            </a:pPr>
            <a:r>
              <a:rPr lang="en-US" sz="3600" dirty="0">
                <a:ln w="127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in anthropology</a:t>
            </a:r>
          </a:p>
          <a:p>
            <a:pPr algn="ctr">
              <a:defRPr/>
            </a:pPr>
            <a:br>
              <a:rPr lang="en-US" sz="2800" dirty="0">
                <a:ln w="127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</a:br>
            <a:r>
              <a:rPr lang="en-US" sz="2800" dirty="0">
                <a:ln w="127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Ch. 12 “The Place of Europe in </a:t>
            </a:r>
          </a:p>
          <a:p>
            <a:pPr algn="ctr">
              <a:defRPr/>
            </a:pPr>
            <a:r>
              <a:rPr lang="en-US" sz="2800" dirty="0">
                <a:ln w="127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George P. Murdock's Anthropological Theory”</a:t>
            </a:r>
          </a:p>
          <a:p>
            <a:pPr algn="ctr">
              <a:defRPr/>
            </a:pPr>
            <a:endParaRPr lang="en-US" sz="2000" dirty="0">
              <a:ln w="12700">
                <a:solidFill>
                  <a:srgbClr val="C0504D"/>
                </a:solidFill>
                <a:prstDash val="solid"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>
              <a:defRPr/>
            </a:pPr>
            <a:r>
              <a:rPr lang="en-US" sz="2800" dirty="0">
                <a:ln w="127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Mark T. </a:t>
            </a:r>
            <a:r>
              <a:rPr lang="en-US" sz="2800" dirty="0" err="1">
                <a:ln w="127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Shutes</a:t>
            </a:r>
            <a:r>
              <a:rPr lang="en-US" sz="2800" dirty="0">
                <a:ln w="127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, pp. 157-168</a:t>
            </a:r>
            <a:endParaRPr lang="en-US" sz="2000" dirty="0">
              <a:ln w="12700">
                <a:solidFill>
                  <a:srgbClr val="C0504D"/>
                </a:solidFill>
                <a:prstDash val="solid"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93775"/>
            <a:ext cx="7315200" cy="540702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None/>
            </a:pPr>
            <a:r>
              <a:rPr lang="en-US" sz="4000" b="1" i="1" dirty="0" err="1"/>
              <a:t>Gemeinschaft</a:t>
            </a:r>
            <a:endParaRPr lang="en-US" sz="4000" b="1" i="1" dirty="0"/>
          </a:p>
          <a:p>
            <a:pPr eaLnBrk="1" hangingPunct="1">
              <a:lnSpc>
                <a:spcPct val="100000"/>
              </a:lnSpc>
            </a:pPr>
            <a:endParaRPr lang="en-US" sz="100" b="1" i="1" dirty="0"/>
          </a:p>
          <a:p>
            <a:pPr lvl="1" eaLnBrk="1" hangingPunct="1">
              <a:lnSpc>
                <a:spcPct val="100000"/>
              </a:lnSpc>
            </a:pPr>
            <a:r>
              <a:rPr lang="en-US" sz="1800" dirty="0">
                <a:solidFill>
                  <a:schemeClr val="accent1"/>
                </a:solidFill>
              </a:rPr>
              <a:t>an association in which individuals are </a:t>
            </a:r>
            <a:r>
              <a:rPr lang="en-US" sz="2400" b="1" dirty="0"/>
              <a:t>oriented to the large association </a:t>
            </a:r>
            <a:r>
              <a:rPr lang="en-US" sz="1800" dirty="0">
                <a:solidFill>
                  <a:schemeClr val="accent1"/>
                </a:solidFill>
              </a:rPr>
              <a:t>as much, if not </a:t>
            </a:r>
            <a:r>
              <a:rPr lang="en-US" sz="2400" b="1" dirty="0">
                <a:solidFill>
                  <a:srgbClr val="000000"/>
                </a:solidFill>
              </a:rPr>
              <a:t>more, than to their own self interest </a:t>
            </a:r>
            <a:endParaRPr lang="en-US" sz="2000" b="1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sz="1800" dirty="0">
                <a:solidFill>
                  <a:schemeClr val="accent1"/>
                </a:solidFill>
              </a:rPr>
              <a:t>individuals in </a:t>
            </a:r>
            <a:r>
              <a:rPr lang="en-US" sz="1800" i="1" dirty="0" err="1">
                <a:solidFill>
                  <a:schemeClr val="accent1"/>
                </a:solidFill>
              </a:rPr>
              <a:t>Gemeinschaft</a:t>
            </a:r>
            <a:r>
              <a:rPr lang="en-US" sz="1800" dirty="0">
                <a:solidFill>
                  <a:schemeClr val="accent1"/>
                </a:solidFill>
              </a:rPr>
              <a:t> are regulated by </a:t>
            </a:r>
            <a:r>
              <a:rPr lang="en-US" sz="2400" b="1" dirty="0"/>
              <a:t>common cultural beliefs</a:t>
            </a:r>
            <a:endParaRPr lang="en-US" sz="2000" b="1" dirty="0"/>
          </a:p>
          <a:p>
            <a:pPr lvl="1" eaLnBrk="1" hangingPunct="1">
              <a:lnSpc>
                <a:spcPct val="100000"/>
              </a:lnSpc>
            </a:pPr>
            <a:r>
              <a:rPr lang="en-US" sz="1800" dirty="0">
                <a:solidFill>
                  <a:schemeClr val="accent1"/>
                </a:solidFill>
              </a:rPr>
              <a:t>characterized by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1800" dirty="0">
                <a:solidFill>
                  <a:schemeClr val="accent1"/>
                </a:solidFill>
              </a:rPr>
              <a:t>a moderate division of labor</a:t>
            </a:r>
          </a:p>
          <a:p>
            <a:pPr lvl="2" eaLnBrk="1" hangingPunct="1">
              <a:lnSpc>
                <a:spcPct val="100000"/>
              </a:lnSpc>
            </a:pPr>
            <a:r>
              <a:rPr lang="en-US" b="1" dirty="0"/>
              <a:t>strong personal relationships</a:t>
            </a:r>
          </a:p>
          <a:p>
            <a:pPr lvl="2" eaLnBrk="1" hangingPunct="1">
              <a:lnSpc>
                <a:spcPct val="100000"/>
              </a:lnSpc>
            </a:pPr>
            <a:r>
              <a:rPr lang="en-US" b="1" dirty="0"/>
              <a:t>strong families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1800" dirty="0">
                <a:solidFill>
                  <a:schemeClr val="accent1"/>
                </a:solidFill>
              </a:rPr>
              <a:t>relatively simple social institutions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1800" dirty="0">
                <a:solidFill>
                  <a:schemeClr val="accent1"/>
                </a:solidFill>
              </a:rPr>
              <a:t>there is </a:t>
            </a:r>
            <a:r>
              <a:rPr lang="en-US" sz="2400" b="1" dirty="0"/>
              <a:t>seldom a need to enforce social control externally</a:t>
            </a:r>
            <a:endParaRPr lang="en-US" sz="2000" b="1" dirty="0"/>
          </a:p>
          <a:p>
            <a:pPr lvl="1" eaLnBrk="1" hangingPunct="1">
              <a:lnSpc>
                <a:spcPct val="100000"/>
              </a:lnSpc>
            </a:pPr>
            <a:r>
              <a:rPr lang="en-US" sz="2000" i="1" dirty="0">
                <a:solidFill>
                  <a:schemeClr val="accent1"/>
                </a:solidFill>
              </a:rPr>
              <a:t>e.g., </a:t>
            </a:r>
            <a:r>
              <a:rPr lang="en-US" sz="2000" dirty="0">
                <a:solidFill>
                  <a:schemeClr val="accent1"/>
                </a:solidFill>
              </a:rPr>
              <a:t>the family </a:t>
            </a:r>
          </a:p>
          <a:p>
            <a:pPr lvl="1" eaLnBrk="1" hangingPunct="1">
              <a:lnSpc>
                <a:spcPct val="100000"/>
              </a:lnSpc>
            </a:pPr>
            <a:endParaRPr lang="en-US" sz="100" dirty="0"/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US" sz="2000" b="1" dirty="0">
                <a:hlinkClick r:id="rId2" tooltip="Ferdinand Tönnies"/>
              </a:rPr>
              <a:t>Ferdinand </a:t>
            </a:r>
            <a:r>
              <a:rPr lang="en-US" sz="2000" b="1" dirty="0" err="1">
                <a:hlinkClick r:id="rId2" tooltip="Ferdinand Tönnies"/>
              </a:rPr>
              <a:t>Tönnies</a:t>
            </a:r>
            <a:endParaRPr lang="en-US" sz="1400" dirty="0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400">
                <a:solidFill>
                  <a:schemeClr val="accent1"/>
                </a:solidFill>
              </a:rPr>
              <a:t>while Douglass points out </a:t>
            </a:r>
          </a:p>
          <a:p>
            <a:pPr eaLnBrk="1" hangingPunct="1">
              <a:lnSpc>
                <a:spcPct val="100000"/>
              </a:lnSpc>
            </a:pPr>
            <a:endParaRPr lang="en-US" sz="2400">
              <a:solidFill>
                <a:schemeClr val="accent1"/>
              </a:solidFill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sz="2000">
                <a:solidFill>
                  <a:schemeClr val="accent1"/>
                </a:solidFill>
              </a:rPr>
              <a:t>the long history of anthropological awareness of</a:t>
            </a:r>
            <a:r>
              <a:rPr lang="en-US" sz="2000"/>
              <a:t> internal and transnational migration </a:t>
            </a:r>
          </a:p>
          <a:p>
            <a:pPr lvl="1" eaLnBrk="1" hangingPunct="1">
              <a:lnSpc>
                <a:spcPct val="100000"/>
              </a:lnSpc>
            </a:pPr>
            <a:endParaRPr lang="en-US" sz="2000"/>
          </a:p>
          <a:p>
            <a:pPr lvl="1" eaLnBrk="1" hangingPunct="1">
              <a:lnSpc>
                <a:spcPct val="100000"/>
              </a:lnSpc>
            </a:pPr>
            <a:r>
              <a:rPr lang="en-US" sz="2000">
                <a:solidFill>
                  <a:schemeClr val="accent1"/>
                </a:solidFill>
              </a:rPr>
              <a:t>and the importance of looking at</a:t>
            </a:r>
            <a:r>
              <a:rPr lang="en-US" sz="2000"/>
              <a:t> networks of relationship that extend beyond the little community</a:t>
            </a:r>
          </a:p>
          <a:p>
            <a:pPr lvl="1" eaLnBrk="1" hangingPunct="1">
              <a:lnSpc>
                <a:spcPct val="100000"/>
              </a:lnSpc>
            </a:pPr>
            <a:endParaRPr lang="en-US" sz="2000"/>
          </a:p>
          <a:p>
            <a:pPr eaLnBrk="1" hangingPunct="1">
              <a:lnSpc>
                <a:spcPct val="100000"/>
              </a:lnSpc>
            </a:pPr>
            <a:r>
              <a:rPr lang="en-US" sz="2400"/>
              <a:t>he also argues . . .  </a:t>
            </a:r>
          </a:p>
        </p:txBody>
      </p:sp>
      <p:sp>
        <p:nvSpPr>
          <p:cNvPr id="140291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rgbClr val="000000"/>
                </a:solidFill>
              </a:rPr>
              <a:t>Susan Parman, </a:t>
            </a:r>
            <a:r>
              <a:rPr lang="en-US" sz="1200" b="0" i="1">
                <a:solidFill>
                  <a:srgbClr val="000000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rgbClr val="000000"/>
                </a:solidFill>
              </a:rPr>
              <a:t>, pp. 11 - 14</a:t>
            </a:r>
          </a:p>
        </p:txBody>
      </p:sp>
    </p:spTree>
  </p:cSld>
  <p:clrMapOvr>
    <a:masterClrMapping/>
  </p:clrMapOvr>
  <p:transition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accent1">
                    <a:lumMod val="90000"/>
                  </a:schemeClr>
                </a:solidFill>
              </a:rPr>
              <a:t>. . . he [Douglass] argues that </a:t>
            </a:r>
            <a:r>
              <a:rPr lang="en-US" sz="3600" b="1" dirty="0"/>
              <a:t>small communities are an important part of the European experience 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and 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/>
              <a:t>should not be dismissed 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1">
                    <a:lumMod val="90000"/>
                  </a:schemeClr>
                </a:solidFill>
              </a:rPr>
              <a:t>as an intellectual interlude in theoretical trends within American anthropology</a:t>
            </a:r>
          </a:p>
        </p:txBody>
      </p:sp>
      <p:sp>
        <p:nvSpPr>
          <p:cNvPr id="141315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42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4000" b="1" dirty="0"/>
              <a:t>others authors have justified the use of small communities in a variety of ways:</a:t>
            </a:r>
          </a:p>
          <a:p>
            <a:pPr eaLnBrk="1" hangingPunct="1">
              <a:lnSpc>
                <a:spcPct val="100000"/>
              </a:lnSpc>
            </a:pPr>
            <a:endParaRPr lang="en-US" sz="100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sz="1800" dirty="0">
                <a:solidFill>
                  <a:schemeClr val="accent1"/>
                </a:solidFill>
              </a:rPr>
              <a:t>they are condensed, manageable samples of a larger whole (Hoffman)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1800" dirty="0">
                <a:solidFill>
                  <a:schemeClr val="accent1"/>
                </a:solidFill>
              </a:rPr>
              <a:t>they are primordial (</a:t>
            </a:r>
            <a:r>
              <a:rPr lang="en-US" sz="1800" dirty="0" err="1">
                <a:solidFill>
                  <a:schemeClr val="accent1"/>
                </a:solidFill>
              </a:rPr>
              <a:t>Dubisch</a:t>
            </a:r>
            <a:r>
              <a:rPr lang="en-US" sz="1800" dirty="0">
                <a:solidFill>
                  <a:schemeClr val="accent1"/>
                </a:solidFill>
              </a:rPr>
              <a:t> referring to Campbell)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1800" dirty="0">
                <a:solidFill>
                  <a:schemeClr val="accent1"/>
                </a:solidFill>
              </a:rPr>
              <a:t>they are dynamic arenas within which national self-images are formed (</a:t>
            </a:r>
            <a:r>
              <a:rPr lang="en-US" sz="1800" dirty="0" err="1">
                <a:solidFill>
                  <a:schemeClr val="accent1"/>
                </a:solidFill>
              </a:rPr>
              <a:t>Dubisch</a:t>
            </a:r>
            <a:r>
              <a:rPr lang="en-US" sz="1800" dirty="0">
                <a:solidFill>
                  <a:schemeClr val="accent1"/>
                </a:solidFill>
              </a:rPr>
              <a:t> referring to Herzfeld)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1800" dirty="0">
                <a:solidFill>
                  <a:schemeClr val="accent1"/>
                </a:solidFill>
              </a:rPr>
              <a:t>they provide the holistic and ethnographic vehicle for integrating micro and macro levels of analysis (Bennett; Wilson)</a:t>
            </a:r>
          </a:p>
        </p:txBody>
      </p:sp>
      <p:sp>
        <p:nvSpPr>
          <p:cNvPr id="142339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400" dirty="0">
                <a:solidFill>
                  <a:schemeClr val="accent1"/>
                </a:solidFill>
              </a:rPr>
              <a:t>Others authors have justified the use of small communities in a variety of ways:</a:t>
            </a:r>
          </a:p>
          <a:p>
            <a:pPr eaLnBrk="1" hangingPunct="1">
              <a:lnSpc>
                <a:spcPct val="100000"/>
              </a:lnSpc>
            </a:pPr>
            <a:endParaRPr lang="en-US" sz="2400" dirty="0">
              <a:solidFill>
                <a:schemeClr val="accent1"/>
              </a:solidFill>
            </a:endParaRPr>
          </a:p>
          <a:p>
            <a:pPr marL="914400" lvl="1" indent="-457200" eaLnBrk="1" hangingPunct="1">
              <a:lnSpc>
                <a:spcPct val="100000"/>
              </a:lnSpc>
            </a:pPr>
            <a:r>
              <a:rPr lang="en-US" sz="4000" b="1" dirty="0"/>
              <a:t>they are condensed, manageable samples of a larger whole</a:t>
            </a:r>
            <a:endParaRPr lang="en-US" dirty="0"/>
          </a:p>
          <a:p>
            <a:pPr lvl="3" eaLnBrk="1" hangingPunct="1">
              <a:lnSpc>
                <a:spcPct val="100000"/>
              </a:lnSpc>
            </a:pPr>
            <a:r>
              <a:rPr lang="en-US" dirty="0"/>
              <a:t>Hoffman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3363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44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400" dirty="0">
                <a:solidFill>
                  <a:schemeClr val="accent1"/>
                </a:solidFill>
              </a:rPr>
              <a:t>Others authors have justified the use of small communities in a variety of ways:</a:t>
            </a:r>
          </a:p>
          <a:p>
            <a:pPr eaLnBrk="1" hangingPunct="1">
              <a:lnSpc>
                <a:spcPct val="100000"/>
              </a:lnSpc>
            </a:pPr>
            <a:endParaRPr lang="en-US" sz="2400" dirty="0">
              <a:solidFill>
                <a:schemeClr val="accent1"/>
              </a:solidFill>
            </a:endParaRPr>
          </a:p>
          <a:p>
            <a:pPr marL="914400" lvl="1" indent="-457200" eaLnBrk="1" hangingPunct="1">
              <a:lnSpc>
                <a:spcPct val="100000"/>
              </a:lnSpc>
            </a:pPr>
            <a:r>
              <a:rPr lang="en-US" sz="4000" b="1" dirty="0"/>
              <a:t>they are primordial</a:t>
            </a:r>
          </a:p>
          <a:p>
            <a:pPr lvl="1" eaLnBrk="1" hangingPunct="1">
              <a:lnSpc>
                <a:spcPct val="100000"/>
              </a:lnSpc>
            </a:pPr>
            <a:endParaRPr lang="en-US" sz="2000" dirty="0"/>
          </a:p>
          <a:p>
            <a:pPr lvl="1" eaLnBrk="1" hangingPunct="1">
              <a:lnSpc>
                <a:spcPct val="100000"/>
              </a:lnSpc>
            </a:pPr>
            <a:endParaRPr lang="en-US" sz="2000" dirty="0"/>
          </a:p>
          <a:p>
            <a:pPr lvl="3" eaLnBrk="1" hangingPunct="1">
              <a:lnSpc>
                <a:spcPct val="100000"/>
              </a:lnSpc>
            </a:pPr>
            <a:r>
              <a:rPr lang="en-US" dirty="0" err="1"/>
              <a:t>Dubisch</a:t>
            </a:r>
            <a:r>
              <a:rPr lang="en-US" dirty="0"/>
              <a:t> referring to Campbell</a:t>
            </a:r>
          </a:p>
        </p:txBody>
      </p:sp>
      <p:sp>
        <p:nvSpPr>
          <p:cNvPr id="144387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45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400" dirty="0">
                <a:solidFill>
                  <a:schemeClr val="accent1"/>
                </a:solidFill>
              </a:rPr>
              <a:t>Others authors have justified the use of small communities in a variety of ways:</a:t>
            </a:r>
          </a:p>
          <a:p>
            <a:pPr eaLnBrk="1" hangingPunct="1">
              <a:lnSpc>
                <a:spcPct val="100000"/>
              </a:lnSpc>
            </a:pPr>
            <a:endParaRPr lang="en-US" sz="2000" dirty="0">
              <a:solidFill>
                <a:schemeClr val="accent1"/>
              </a:solidFill>
            </a:endParaRPr>
          </a:p>
          <a:p>
            <a:pPr marL="1146175" lvl="1" indent="-463550" eaLnBrk="1" hangingPunct="1">
              <a:lnSpc>
                <a:spcPct val="100000"/>
              </a:lnSpc>
              <a:tabLst>
                <a:tab pos="1146175" algn="l"/>
              </a:tabLst>
            </a:pPr>
            <a:r>
              <a:rPr lang="en-US" sz="3600" b="1" dirty="0"/>
              <a:t>they are dynamic arenas within which national </a:t>
            </a:r>
          </a:p>
          <a:p>
            <a:pPr marL="1146175" lvl="1" indent="-463550" eaLnBrk="1" hangingPunct="1">
              <a:lnSpc>
                <a:spcPct val="100000"/>
              </a:lnSpc>
              <a:buNone/>
              <a:tabLst>
                <a:tab pos="1146175" algn="l"/>
              </a:tabLst>
            </a:pPr>
            <a:r>
              <a:rPr lang="en-US" sz="3600" b="1" dirty="0"/>
              <a:t>	self-images are formed</a:t>
            </a:r>
            <a:endParaRPr lang="en-US" sz="2000" dirty="0"/>
          </a:p>
          <a:p>
            <a:pPr marL="1770063" lvl="3" indent="-231775" eaLnBrk="1" hangingPunct="1">
              <a:lnSpc>
                <a:spcPct val="100000"/>
              </a:lnSpc>
              <a:tabLst>
                <a:tab pos="1146175" algn="l"/>
              </a:tabLst>
            </a:pPr>
            <a:r>
              <a:rPr lang="en-US" sz="1800" dirty="0" err="1"/>
              <a:t>Dubisch</a:t>
            </a:r>
            <a:r>
              <a:rPr lang="en-US" sz="1800" dirty="0"/>
              <a:t> referring to Herzfeld</a:t>
            </a:r>
          </a:p>
        </p:txBody>
      </p:sp>
      <p:sp>
        <p:nvSpPr>
          <p:cNvPr id="145411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46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400" dirty="0">
                <a:solidFill>
                  <a:schemeClr val="accent1"/>
                </a:solidFill>
              </a:rPr>
              <a:t>Others authors have justified the use of small communities in a variety of ways:</a:t>
            </a:r>
          </a:p>
          <a:p>
            <a:pPr marL="914400" lvl="1" indent="-457200" eaLnBrk="1" hangingPunct="1">
              <a:lnSpc>
                <a:spcPct val="100000"/>
              </a:lnSpc>
            </a:pPr>
            <a:r>
              <a:rPr lang="en-US" sz="3600" b="1" dirty="0"/>
              <a:t>they provide the holistic and ethnographic vehicle for integrating micro and macro levels of analysis</a:t>
            </a:r>
          </a:p>
          <a:p>
            <a:pPr marL="914400" lvl="1" indent="-457200" eaLnBrk="1" hangingPunct="1"/>
            <a:endParaRPr lang="en-US" sz="800" dirty="0"/>
          </a:p>
          <a:p>
            <a:pPr lvl="3" eaLnBrk="1" hangingPunct="1">
              <a:lnSpc>
                <a:spcPct val="100000"/>
              </a:lnSpc>
            </a:pPr>
            <a:r>
              <a:rPr lang="en-US" dirty="0"/>
              <a:t>Bennett</a:t>
            </a:r>
          </a:p>
          <a:p>
            <a:pPr lvl="3" eaLnBrk="1" hangingPunct="1">
              <a:lnSpc>
                <a:spcPct val="100000"/>
              </a:lnSpc>
            </a:pPr>
            <a:r>
              <a:rPr lang="en-US" dirty="0"/>
              <a:t>Wilson</a:t>
            </a:r>
          </a:p>
        </p:txBody>
      </p:sp>
      <p:sp>
        <p:nvSpPr>
          <p:cNvPr id="146435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gradually, however, changes within the field of anthropology itself led to </a:t>
            </a:r>
            <a:r>
              <a:rPr lang="en-US" sz="4000" b="1" dirty="0"/>
              <a:t>changes in the way that Europe could be studied</a:t>
            </a:r>
            <a:endParaRPr lang="en-US" b="1" dirty="0"/>
          </a:p>
        </p:txBody>
      </p:sp>
      <p:sp>
        <p:nvSpPr>
          <p:cNvPr id="147459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48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2800" dirty="0"/>
              <a:t>David L. </a:t>
            </a:r>
            <a:r>
              <a:rPr lang="en-US" sz="2800" dirty="0" err="1"/>
              <a:t>Kertzer</a:t>
            </a:r>
            <a:r>
              <a:rPr lang="en-US" sz="2800" dirty="0"/>
              <a:t> argues that </a:t>
            </a:r>
            <a:r>
              <a:rPr lang="en-US" sz="4000" b="1" dirty="0"/>
              <a:t>leftist political currents</a:t>
            </a:r>
            <a:r>
              <a:rPr lang="en-US" sz="2800" dirty="0"/>
              <a:t> supported a </a:t>
            </a:r>
            <a:r>
              <a:rPr lang="en-US" b="1" dirty="0"/>
              <a:t>shift away from the view of peasants not as </a:t>
            </a:r>
          </a:p>
          <a:p>
            <a:pPr eaLnBrk="1" hangingPunct="1">
              <a:buFontTx/>
              <a:buNone/>
            </a:pPr>
            <a:r>
              <a:rPr lang="en-US" b="1" dirty="0"/>
              <a:t>	folk-</a:t>
            </a:r>
            <a:r>
              <a:rPr lang="en-US" b="1" dirty="0" err="1"/>
              <a:t>loristically</a:t>
            </a:r>
            <a:r>
              <a:rPr lang="en-US" b="1" dirty="0"/>
              <a:t> interesting but as victims of exploitation</a:t>
            </a:r>
          </a:p>
        </p:txBody>
      </p:sp>
      <p:sp>
        <p:nvSpPr>
          <p:cNvPr id="148483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LonelyPlanetEurope_Ire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25" y="952500"/>
            <a:ext cx="70008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98613"/>
            <a:ext cx="8001000" cy="4570412"/>
          </a:xfrm>
        </p:spPr>
        <p:txBody>
          <a:bodyPr/>
          <a:lstStyle/>
          <a:p>
            <a:pPr lvl="1" eaLnBrk="1" hangingPunct="1">
              <a:lnSpc>
                <a:spcPct val="100000"/>
              </a:lnSpc>
            </a:pPr>
            <a:r>
              <a:rPr lang="en-US" sz="3200" b="1" dirty="0"/>
              <a:t>such currents stimulated criticism of Oscar Lewis’s “culture of poverty” thesis . . . </a:t>
            </a:r>
          </a:p>
          <a:p>
            <a:pPr lvl="1" eaLnBrk="1" hangingPunct="1">
              <a:lnSpc>
                <a:spcPct val="100000"/>
              </a:lnSpc>
            </a:pPr>
            <a:endParaRPr lang="en-US" sz="900" b="1" dirty="0"/>
          </a:p>
          <a:p>
            <a:pPr lvl="1" eaLnBrk="1" hangingPunct="1">
              <a:lnSpc>
                <a:spcPct val="100000"/>
              </a:lnSpc>
            </a:pPr>
            <a:r>
              <a:rPr lang="en-US" sz="3200" b="1" dirty="0"/>
              <a:t>and prompted an interest in the functioning of communism</a:t>
            </a:r>
          </a:p>
          <a:p>
            <a:pPr lvl="1" eaLnBrk="1" hangingPunct="1">
              <a:lnSpc>
                <a:spcPct val="100000"/>
              </a:lnSpc>
            </a:pPr>
            <a:endParaRPr lang="en-US" sz="1200" dirty="0"/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US" sz="1400" dirty="0"/>
              <a:t>(</a:t>
            </a:r>
            <a:r>
              <a:rPr lang="en-US" sz="1400" dirty="0" err="1"/>
              <a:t>Kertzer</a:t>
            </a:r>
            <a:r>
              <a:rPr lang="en-US" sz="1400" dirty="0"/>
              <a:t> 1980)</a:t>
            </a:r>
          </a:p>
        </p:txBody>
      </p:sp>
      <p:sp>
        <p:nvSpPr>
          <p:cNvPr id="149507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315200" cy="457041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researchers</a:t>
            </a:r>
            <a:r>
              <a:rPr lang="en-US" dirty="0"/>
              <a:t> </a:t>
            </a:r>
            <a:r>
              <a:rPr lang="en-US" sz="3600" b="1" dirty="0"/>
              <a:t>began to look more closely at the romantic myth of egalitarian communities</a:t>
            </a:r>
            <a:r>
              <a:rPr lang="en-US" dirty="0"/>
              <a:t>, </a:t>
            </a:r>
            <a:r>
              <a:rPr lang="en-US" dirty="0">
                <a:solidFill>
                  <a:srgbClr val="000000"/>
                </a:solidFill>
              </a:rPr>
              <a:t>and to describe </a:t>
            </a:r>
            <a:r>
              <a:rPr lang="en-US" sz="3600" b="1" dirty="0"/>
              <a:t>stratification systems</a:t>
            </a:r>
            <a:endParaRPr lang="en-US" b="1" dirty="0"/>
          </a:p>
        </p:txBody>
      </p:sp>
      <p:sp>
        <p:nvSpPr>
          <p:cNvPr id="150531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543800" cy="457041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researchers </a:t>
            </a:r>
            <a:r>
              <a:rPr lang="en-US" sz="3600" b="1" dirty="0">
                <a:solidFill>
                  <a:schemeClr val="accent1">
                    <a:lumMod val="90000"/>
                  </a:schemeClr>
                </a:solidFill>
              </a:rPr>
              <a:t>began to look more closely at the </a:t>
            </a:r>
            <a:r>
              <a:rPr lang="en-US" sz="4400" b="1" dirty="0"/>
              <a:t>romantic myth </a:t>
            </a:r>
            <a:r>
              <a:rPr lang="en-US" sz="3600" b="1" dirty="0">
                <a:solidFill>
                  <a:schemeClr val="accent1">
                    <a:lumMod val="90000"/>
                  </a:schemeClr>
                </a:solidFill>
              </a:rPr>
              <a:t>of egalitarian communities</a:t>
            </a:r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, and to describe </a:t>
            </a:r>
            <a:r>
              <a:rPr lang="en-US" sz="4400" b="1" dirty="0"/>
              <a:t>stratification systems</a:t>
            </a:r>
            <a:endParaRPr lang="en-US" b="1" dirty="0"/>
          </a:p>
        </p:txBody>
      </p:sp>
      <p:sp>
        <p:nvSpPr>
          <p:cNvPr id="150531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lnSpc>
                <a:spcPct val="100000"/>
              </a:lnSpc>
              <a:buNone/>
            </a:pPr>
            <a:r>
              <a:rPr lang="en-US" sz="2800" dirty="0"/>
              <a:t>the </a:t>
            </a:r>
            <a:r>
              <a:rPr lang="en-US" sz="3600" b="1" dirty="0"/>
              <a:t>island model of </a:t>
            </a:r>
            <a:r>
              <a:rPr lang="en-US" sz="3600" b="1" i="1" dirty="0" err="1"/>
              <a:t>Gemeinschaft</a:t>
            </a:r>
            <a:r>
              <a:rPr lang="en-US" sz="3600" b="1" i="1" dirty="0"/>
              <a:t> </a:t>
            </a:r>
            <a:r>
              <a:rPr lang="en-US" sz="2800" dirty="0"/>
              <a:t>/ peasant community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400" dirty="0"/>
              <a:t>allowed for </a:t>
            </a:r>
            <a:r>
              <a:rPr lang="en-US" sz="3200" b="1" dirty="0"/>
              <a:t>some</a:t>
            </a:r>
            <a:r>
              <a:rPr lang="en-US" sz="3200" dirty="0"/>
              <a:t> </a:t>
            </a:r>
            <a:r>
              <a:rPr lang="en-US" sz="3200" b="1" dirty="0"/>
              <a:t>role differentiation</a:t>
            </a:r>
            <a:endParaRPr lang="en-US" sz="2400" b="1" dirty="0"/>
          </a:p>
          <a:p>
            <a:pPr lvl="2" eaLnBrk="1" hangingPunct="1">
              <a:lnSpc>
                <a:spcPct val="100000"/>
              </a:lnSpc>
            </a:pPr>
            <a:r>
              <a:rPr lang="en-US" sz="2000" dirty="0"/>
              <a:t>primarily based on gender and kinship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</a:rPr>
              <a:t>but not the extreme differentiation </a:t>
            </a:r>
            <a:r>
              <a:rPr lang="en-US" sz="2400" dirty="0">
                <a:solidFill>
                  <a:schemeClr val="accent1"/>
                </a:solidFill>
              </a:rPr>
              <a:t>that comes under the heading of stratification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lnSpc>
                <a:spcPct val="100000"/>
              </a:lnSpc>
              <a:buNone/>
            </a:pPr>
            <a:r>
              <a:rPr lang="en-US" sz="2800" dirty="0"/>
              <a:t>the </a:t>
            </a:r>
            <a:r>
              <a:rPr lang="en-US" sz="3600" b="1" dirty="0"/>
              <a:t>island model of </a:t>
            </a:r>
            <a:r>
              <a:rPr lang="en-US" sz="3600" b="1" i="1" dirty="0" err="1"/>
              <a:t>Gemeinschaft</a:t>
            </a:r>
            <a:r>
              <a:rPr lang="en-US" sz="3600" b="1" i="1" dirty="0"/>
              <a:t> </a:t>
            </a:r>
            <a:r>
              <a:rPr lang="en-US" sz="2800" dirty="0"/>
              <a:t>/ peasant community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2400" dirty="0"/>
              <a:t>allowed for </a:t>
            </a:r>
            <a:r>
              <a:rPr lang="en-US" sz="3200" b="1" dirty="0"/>
              <a:t>some</a:t>
            </a:r>
            <a:r>
              <a:rPr lang="en-US" sz="3200" dirty="0"/>
              <a:t> </a:t>
            </a:r>
            <a:r>
              <a:rPr lang="en-US" sz="3200" b="1" dirty="0"/>
              <a:t>role differentiation</a:t>
            </a:r>
            <a:endParaRPr lang="en-US" sz="2400" b="1" dirty="0"/>
          </a:p>
          <a:p>
            <a:pPr lvl="2" eaLnBrk="1" hangingPunct="1">
              <a:lnSpc>
                <a:spcPct val="100000"/>
              </a:lnSpc>
            </a:pPr>
            <a:r>
              <a:rPr lang="en-US" sz="2000" dirty="0"/>
              <a:t>primarily based on gender and kinship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3200" b="1" dirty="0"/>
              <a:t>but not the extreme differentiation </a:t>
            </a:r>
            <a:r>
              <a:rPr lang="en-US" sz="2400" dirty="0"/>
              <a:t>that comes under the heading of stratification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53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400" b="1" dirty="0"/>
              <a:t>stratification</a:t>
            </a:r>
            <a:r>
              <a:rPr lang="en-US" sz="4400" dirty="0"/>
              <a:t> </a:t>
            </a:r>
            <a:r>
              <a:rPr lang="en-US" dirty="0"/>
              <a:t>is a symptom of </a:t>
            </a:r>
            <a:r>
              <a:rPr lang="en-US" sz="4400" b="1" dirty="0"/>
              <a:t>large complex societies</a:t>
            </a:r>
            <a:endParaRPr lang="en-US" b="1" dirty="0"/>
          </a:p>
          <a:p>
            <a:pPr lvl="2" eaLnBrk="1" hangingPunct="1"/>
            <a:r>
              <a:rPr lang="en-US" dirty="0"/>
              <a:t>not the </a:t>
            </a:r>
            <a:r>
              <a:rPr lang="en-US" i="1" dirty="0" err="1"/>
              <a:t>Gemeinschaft</a:t>
            </a:r>
            <a:r>
              <a:rPr lang="en-US" dirty="0"/>
              <a:t> of small-scale societies</a:t>
            </a:r>
          </a:p>
        </p:txBody>
      </p:sp>
      <p:sp>
        <p:nvSpPr>
          <p:cNvPr id="153603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54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chemeClr val="accent1">
                    <a:lumMod val="90000"/>
                  </a:schemeClr>
                </a:solidFill>
              </a:rPr>
              <a:t>however, as David I. </a:t>
            </a:r>
            <a:r>
              <a:rPr lang="en-US" sz="2800" dirty="0" err="1">
                <a:solidFill>
                  <a:schemeClr val="accent1">
                    <a:lumMod val="90000"/>
                  </a:schemeClr>
                </a:solidFill>
              </a:rPr>
              <a:t>Kertzer</a:t>
            </a:r>
            <a:r>
              <a:rPr lang="en-US" sz="2800" dirty="0">
                <a:solidFill>
                  <a:schemeClr val="accent1">
                    <a:lumMod val="90000"/>
                  </a:schemeClr>
                </a:solidFill>
              </a:rPr>
              <a:t> notes in his review of American anthropologists working in Italy, </a:t>
            </a:r>
            <a:r>
              <a:rPr lang="en-US" sz="3600" b="1" dirty="0"/>
              <a:t>most work </a:t>
            </a:r>
            <a:r>
              <a:rPr lang="en-US" sz="2400" dirty="0"/>
              <a:t>[in Italy] </a:t>
            </a:r>
            <a:r>
              <a:rPr lang="en-US" sz="3600" b="1" dirty="0"/>
              <a:t>continues to be done on islands and in the rural south</a:t>
            </a:r>
          </a:p>
        </p:txBody>
      </p:sp>
      <p:sp>
        <p:nvSpPr>
          <p:cNvPr id="154627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55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in addition, </a:t>
            </a:r>
            <a:r>
              <a:rPr lang="en-US" sz="4400" b="1" dirty="0"/>
              <a:t>anthropologists often are drawn to border regions</a:t>
            </a:r>
            <a:endParaRPr lang="en-US" b="1" dirty="0"/>
          </a:p>
        </p:txBody>
      </p:sp>
      <p:sp>
        <p:nvSpPr>
          <p:cNvPr id="155651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56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chemeClr val="accent1">
                    <a:lumMod val="90000"/>
                  </a:schemeClr>
                </a:solidFill>
              </a:rPr>
              <a:t>in  East Europe, as described by David A. </a:t>
            </a:r>
            <a:r>
              <a:rPr lang="en-US" sz="2800" dirty="0" err="1">
                <a:solidFill>
                  <a:schemeClr val="accent1">
                    <a:lumMod val="90000"/>
                  </a:schemeClr>
                </a:solidFill>
              </a:rPr>
              <a:t>Kideckel</a:t>
            </a:r>
            <a:r>
              <a:rPr lang="en-US" sz="2800" dirty="0">
                <a:solidFill>
                  <a:schemeClr val="accent1">
                    <a:lumMod val="90000"/>
                  </a:schemeClr>
                </a:solidFill>
              </a:rPr>
              <a:t>, a striking set of differences appear between </a:t>
            </a:r>
            <a:r>
              <a:rPr lang="en-US" b="1" dirty="0"/>
              <a:t>how</a:t>
            </a:r>
            <a:r>
              <a:rPr lang="en-US" dirty="0"/>
              <a:t> </a:t>
            </a:r>
            <a:r>
              <a:rPr lang="en-US" b="1" dirty="0"/>
              <a:t>Western anthropologists </a:t>
            </a:r>
          </a:p>
          <a:p>
            <a:pPr eaLnBrk="1" hangingPunct="1">
              <a:buNone/>
            </a:pPr>
            <a:r>
              <a:rPr lang="en-US" sz="2800" dirty="0"/>
              <a:t>	</a:t>
            </a:r>
            <a:r>
              <a:rPr lang="en-US" sz="2000" dirty="0"/>
              <a:t>(mostly American) </a:t>
            </a:r>
            <a:endParaRPr lang="en-US" sz="2800" dirty="0"/>
          </a:p>
          <a:p>
            <a:pPr eaLnBrk="1" hangingPunct="1">
              <a:buNone/>
            </a:pPr>
            <a:r>
              <a:rPr lang="en-US" sz="2800" dirty="0"/>
              <a:t>	</a:t>
            </a:r>
            <a:r>
              <a:rPr lang="en-US" b="1" dirty="0"/>
              <a:t>study Eastern Europe, and how they study Western Europe</a:t>
            </a:r>
            <a:endParaRPr lang="en-US" sz="2800" b="1" dirty="0"/>
          </a:p>
        </p:txBody>
      </p:sp>
      <p:sp>
        <p:nvSpPr>
          <p:cNvPr id="156675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4000" b="1" dirty="0"/>
              <a:t>Western</a:t>
            </a:r>
            <a:r>
              <a:rPr lang="en-US" sz="4000" dirty="0"/>
              <a:t> </a:t>
            </a:r>
            <a:r>
              <a:rPr lang="en-US" sz="2800" dirty="0"/>
              <a:t>anthropologists studying </a:t>
            </a:r>
            <a:r>
              <a:rPr lang="en-US" sz="4000" b="1" dirty="0"/>
              <a:t>Western</a:t>
            </a:r>
            <a:r>
              <a:rPr lang="en-US" sz="4000" dirty="0"/>
              <a:t> </a:t>
            </a:r>
            <a:r>
              <a:rPr lang="en-US" sz="2800" dirty="0"/>
              <a:t>Europe distinguish between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3200" b="1" dirty="0">
                <a:solidFill>
                  <a:schemeClr val="accent3"/>
                </a:solidFill>
              </a:rPr>
              <a:t>the urban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3200" b="1" dirty="0">
                <a:solidFill>
                  <a:schemeClr val="accent3"/>
                </a:solidFill>
              </a:rPr>
              <a:t>stratified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3200" b="1" dirty="0">
                <a:solidFill>
                  <a:schemeClr val="accent3"/>
                </a:solidFill>
              </a:rPr>
              <a:t>literate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3200" b="1" dirty="0">
                <a:solidFill>
                  <a:schemeClr val="accent3"/>
                </a:solidFill>
              </a:rPr>
              <a:t>large-scale “us”</a:t>
            </a:r>
          </a:p>
          <a:p>
            <a:pPr lvl="1" eaLnBrk="1" hangingPunct="1">
              <a:lnSpc>
                <a:spcPct val="100000"/>
              </a:lnSpc>
              <a:buFontTx/>
              <a:buNone/>
            </a:pPr>
            <a:r>
              <a:rPr lang="en-US" dirty="0"/>
              <a:t>and . . .</a:t>
            </a:r>
            <a:r>
              <a:rPr lang="en-US" sz="2400" dirty="0"/>
              <a:t> 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en-US" sz="2400" dirty="0">
                <a:solidFill>
                  <a:schemeClr val="accent1"/>
                </a:solidFill>
              </a:rPr>
              <a:t>"Classic" because it is inclusive, integrative, and generalizing in </a:t>
            </a:r>
            <a:r>
              <a:rPr lang="en-US" sz="2400" dirty="0"/>
              <a:t>defining . . . 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2400" dirty="0"/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sz="1800" dirty="0"/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4000" b="1" dirty="0"/>
              <a:t> research topic</a:t>
            </a:r>
            <a:endParaRPr lang="en-US" sz="4000" dirty="0"/>
          </a:p>
          <a:p>
            <a:pPr lvl="2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3600" b="1" dirty="0"/>
              <a:t>gender</a:t>
            </a:r>
          </a:p>
          <a:p>
            <a:pPr lvl="2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3600" b="1" dirty="0"/>
              <a:t>ethnicity</a:t>
            </a:r>
          </a:p>
          <a:p>
            <a:pPr lvl="2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3600" b="1" dirty="0"/>
              <a:t>nationalism</a:t>
            </a:r>
          </a:p>
        </p:txBody>
      </p:sp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3405188" y="6465888"/>
            <a:ext cx="2309812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hlinkClick r:id="rId2"/>
              </a:rPr>
              <a:t>Parman's classic picks</a:t>
            </a:r>
            <a:r>
              <a:rPr lang="en-US" b="0">
                <a:solidFill>
                  <a:schemeClr val="tx1"/>
                </a:solidFill>
              </a:rPr>
              <a:t> </a:t>
            </a:r>
            <a:r>
              <a:rPr lang="en-US" sz="800" b="0">
                <a:solidFill>
                  <a:schemeClr val="tx1"/>
                </a:solidFill>
              </a:rPr>
              <a:t>-- Tony Galt</a:t>
            </a: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4000" b="1" dirty="0"/>
              <a:t>Western</a:t>
            </a:r>
            <a:r>
              <a:rPr lang="en-US" sz="4000" dirty="0"/>
              <a:t> </a:t>
            </a:r>
            <a:r>
              <a:rPr lang="en-US" sz="2800" dirty="0"/>
              <a:t>anthropologists studying </a:t>
            </a:r>
            <a:r>
              <a:rPr lang="en-US" sz="4000" b="1" dirty="0"/>
              <a:t>Western</a:t>
            </a:r>
            <a:r>
              <a:rPr lang="en-US" sz="4000" dirty="0"/>
              <a:t> </a:t>
            </a:r>
            <a:r>
              <a:rPr lang="en-US" sz="2800" dirty="0"/>
              <a:t>Europe distinguish between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3200" b="1" dirty="0"/>
              <a:t>the urban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3200" b="1" dirty="0"/>
              <a:t>stratified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3200" b="1" dirty="0"/>
              <a:t>literate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3200" b="1" dirty="0"/>
              <a:t>large-scale “us”</a:t>
            </a:r>
          </a:p>
          <a:p>
            <a:pPr lvl="1" eaLnBrk="1" hangingPunct="1">
              <a:lnSpc>
                <a:spcPct val="100000"/>
              </a:lnSpc>
              <a:buFontTx/>
              <a:buNone/>
            </a:pPr>
            <a:r>
              <a:rPr lang="en-US" dirty="0"/>
              <a:t>and . . .</a:t>
            </a:r>
            <a:r>
              <a:rPr lang="en-US" sz="2400" dirty="0"/>
              <a:t> 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sz="3600" b="1" dirty="0"/>
              <a:t>. . . the “other” of 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3200" b="1" dirty="0"/>
              <a:t>rural 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3200" b="1" dirty="0"/>
              <a:t>egalitarian 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3200" b="1" dirty="0"/>
              <a:t>folk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3200" b="1" dirty="0"/>
              <a:t>small-scale communities</a:t>
            </a:r>
            <a:endParaRPr lang="en-US" b="1" dirty="0"/>
          </a:p>
          <a:p>
            <a:pPr lvl="1" algn="ctr" eaLnBrk="1" hangingPunct="1">
              <a:buFontTx/>
              <a:buNone/>
            </a:pPr>
            <a:r>
              <a:rPr lang="en-US" dirty="0">
                <a:solidFill>
                  <a:schemeClr val="accent3"/>
                </a:solidFill>
              </a:rPr>
              <a:t>and are asking questions </a:t>
            </a:r>
          </a:p>
          <a:p>
            <a:pPr lvl="1" algn="ctr" eaLnBrk="1" hangingPunct="1">
              <a:buFontTx/>
              <a:buNone/>
            </a:pPr>
            <a:r>
              <a:rPr lang="en-US" dirty="0">
                <a:solidFill>
                  <a:schemeClr val="accent3"/>
                </a:solidFill>
              </a:rPr>
              <a:t>about . .</a:t>
            </a:r>
            <a:r>
              <a:rPr lang="en-US" sz="2400" dirty="0">
                <a:solidFill>
                  <a:schemeClr val="accent3"/>
                </a:solidFill>
              </a:rPr>
              <a:t> . </a:t>
            </a:r>
          </a:p>
        </p:txBody>
      </p:sp>
      <p:sp>
        <p:nvSpPr>
          <p:cNvPr id="158723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sz="3600" b="1" dirty="0"/>
              <a:t>. . . the “other” of 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3200" b="1" dirty="0"/>
              <a:t>rural 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3200" b="1" dirty="0"/>
              <a:t>egalitarian 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3200" b="1" dirty="0"/>
              <a:t>folk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3200" b="1" dirty="0"/>
              <a:t>small-scale communities</a:t>
            </a:r>
            <a:endParaRPr lang="en-US" b="1" dirty="0"/>
          </a:p>
          <a:p>
            <a:pPr lvl="1" algn="ctr" eaLnBrk="1" hangingPunct="1">
              <a:buFontTx/>
              <a:buNone/>
            </a:pPr>
            <a:r>
              <a:rPr lang="en-US" dirty="0"/>
              <a:t>and are asking questions </a:t>
            </a:r>
          </a:p>
          <a:p>
            <a:pPr lvl="1" algn="ctr" eaLnBrk="1" hangingPunct="1">
              <a:buFontTx/>
              <a:buNone/>
            </a:pPr>
            <a:r>
              <a:rPr lang="en-US" dirty="0"/>
              <a:t>about . .</a:t>
            </a:r>
            <a:r>
              <a:rPr lang="en-US" sz="2400" dirty="0"/>
              <a:t> . </a:t>
            </a:r>
          </a:p>
        </p:txBody>
      </p:sp>
      <p:sp>
        <p:nvSpPr>
          <p:cNvPr id="158723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59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98613"/>
            <a:ext cx="7467600" cy="4570412"/>
          </a:xfrm>
        </p:spPr>
        <p:txBody>
          <a:bodyPr/>
          <a:lstStyle/>
          <a:p>
            <a:pPr algn="ctr" eaLnBrk="1" hangingPunct="1">
              <a:buFontTx/>
              <a:buNone/>
              <a:tabLst>
                <a:tab pos="511175" algn="l"/>
              </a:tabLst>
            </a:pPr>
            <a:r>
              <a:rPr lang="en-US" sz="2800" dirty="0">
                <a:solidFill>
                  <a:schemeClr val="accent1"/>
                </a:solidFill>
              </a:rPr>
              <a:t>. . . the Western anthropologists are asking  questions about</a:t>
            </a:r>
            <a:r>
              <a:rPr lang="en-US" sz="2800" dirty="0"/>
              <a:t> </a:t>
            </a:r>
          </a:p>
          <a:p>
            <a:pPr algn="ctr" eaLnBrk="1" hangingPunct="1">
              <a:buFontTx/>
              <a:buNone/>
              <a:tabLst>
                <a:tab pos="511175" algn="l"/>
              </a:tabLst>
            </a:pPr>
            <a:r>
              <a:rPr lang="en-US" sz="4000" b="1" dirty="0"/>
              <a:t>who “we” are </a:t>
            </a:r>
            <a:endParaRPr lang="en-US" sz="2800" b="1" dirty="0"/>
          </a:p>
          <a:p>
            <a:pPr eaLnBrk="1" hangingPunct="1">
              <a:buFontTx/>
              <a:buNone/>
              <a:tabLst>
                <a:tab pos="511175" algn="l"/>
              </a:tabLst>
            </a:pPr>
            <a:endParaRPr lang="en-US" sz="1100" dirty="0"/>
          </a:p>
          <a:p>
            <a:pPr marL="1263650" lvl="2" eaLnBrk="1" hangingPunct="1">
              <a:tabLst>
                <a:tab pos="511175" algn="l"/>
              </a:tabLst>
            </a:pPr>
            <a:r>
              <a:rPr lang="en-US" sz="2000" dirty="0"/>
              <a:t>what is the “home” toward which we are heading?</a:t>
            </a:r>
          </a:p>
          <a:p>
            <a:pPr marL="1263650" lvl="2" eaLnBrk="1" hangingPunct="1">
              <a:tabLst>
                <a:tab pos="511175" algn="l"/>
              </a:tabLst>
            </a:pPr>
            <a:r>
              <a:rPr lang="en-US" sz="2000" dirty="0"/>
              <a:t>what do we look like in the looking glass?</a:t>
            </a:r>
          </a:p>
        </p:txBody>
      </p:sp>
      <p:sp>
        <p:nvSpPr>
          <p:cNvPr id="159747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60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for </a:t>
            </a:r>
            <a:r>
              <a:rPr lang="en-US" sz="4400" b="1" dirty="0"/>
              <a:t>Western</a:t>
            </a:r>
            <a:r>
              <a:rPr lang="en-US" sz="4400" dirty="0"/>
              <a:t> </a:t>
            </a:r>
            <a:r>
              <a:rPr lang="en-US" dirty="0"/>
              <a:t>anthropologists studying </a:t>
            </a:r>
            <a:r>
              <a:rPr lang="en-US" sz="4400" b="1" dirty="0"/>
              <a:t>Eastern</a:t>
            </a:r>
            <a:r>
              <a:rPr lang="en-US" sz="4400" dirty="0"/>
              <a:t> </a:t>
            </a:r>
            <a:r>
              <a:rPr lang="en-US" dirty="0"/>
              <a:t>Europe, the whole of Eastern Europe becomes </a:t>
            </a:r>
            <a:r>
              <a:rPr lang="en-US" sz="4400" b="1" dirty="0"/>
              <a:t>“other” </a:t>
            </a:r>
            <a:r>
              <a:rPr lang="en-US" dirty="0"/>
              <a:t>. . .</a:t>
            </a:r>
          </a:p>
        </p:txBody>
      </p:sp>
      <p:sp>
        <p:nvSpPr>
          <p:cNvPr id="160771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988" y="685800"/>
            <a:ext cx="7313612" cy="548481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1909" name="Oval 5"/>
          <p:cNvSpPr>
            <a:spLocks noChangeArrowheads="1"/>
          </p:cNvSpPr>
          <p:nvPr/>
        </p:nvSpPr>
        <p:spPr bwMode="auto">
          <a:xfrm>
            <a:off x="1219200" y="3429000"/>
            <a:ext cx="6553200" cy="1600200"/>
          </a:xfrm>
          <a:prstGeom prst="ellipse">
            <a:avLst/>
          </a:prstGeom>
          <a:noFill/>
          <a:ln w="76200" algn="ctr">
            <a:solidFill>
              <a:srgbClr val="FFC000"/>
            </a:solidFill>
            <a:round/>
            <a:headEnd/>
            <a:tailEnd/>
          </a:ln>
        </p:spPr>
        <p:txBody>
          <a:bodyPr wrap="none" lIns="685800" tIns="685800" rIns="685800" bIns="68580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90600" y="1872088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one of the may excellent Hungarian anthropologists 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988" y="685800"/>
            <a:ext cx="7313612" cy="548481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 descr="http://www.d.umn.edu/cla/faculty/troufs/anth3635/images/Sarkany_Miha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48857"/>
            <a:ext cx="510540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53260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lnSpc>
                <a:spcPct val="100000"/>
              </a:lnSpc>
              <a:buFontTx/>
              <a:buNone/>
            </a:pPr>
            <a:r>
              <a:rPr lang="en-US" dirty="0"/>
              <a:t>. . . and </a:t>
            </a:r>
            <a:r>
              <a:rPr lang="en-US" sz="4000" b="1" dirty="0"/>
              <a:t>Western</a:t>
            </a:r>
            <a:r>
              <a:rPr lang="en-US" sz="4000" dirty="0"/>
              <a:t> </a:t>
            </a:r>
            <a:r>
              <a:rPr lang="en-US" dirty="0"/>
              <a:t>anthropologists explore the </a:t>
            </a:r>
            <a:r>
              <a:rPr lang="en-US" sz="4000" b="1" dirty="0"/>
              <a:t>otherness</a:t>
            </a:r>
            <a:r>
              <a:rPr lang="en-US" sz="4000" dirty="0"/>
              <a:t> </a:t>
            </a:r>
            <a:r>
              <a:rPr lang="en-US" dirty="0"/>
              <a:t>of unfamiliar customs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solidFill>
                  <a:schemeClr val="accent3"/>
                </a:solidFill>
              </a:rPr>
              <a:t>emphasizing </a:t>
            </a:r>
            <a:r>
              <a:rPr lang="en-US" sz="3200" b="1" i="1" dirty="0">
                <a:solidFill>
                  <a:schemeClr val="accent3"/>
                </a:solidFill>
              </a:rPr>
              <a:t>the differences</a:t>
            </a:r>
            <a:r>
              <a:rPr lang="en-US" sz="3200" b="1" dirty="0">
                <a:solidFill>
                  <a:schemeClr val="accent3"/>
                </a:solidFill>
              </a:rPr>
              <a:t> </a:t>
            </a:r>
            <a:endParaRPr lang="en-US" b="1" dirty="0">
              <a:solidFill>
                <a:schemeClr val="accent3"/>
              </a:solidFill>
            </a:endParaRPr>
          </a:p>
          <a:p>
            <a:pPr lvl="2" eaLnBrk="1" hangingPunct="1">
              <a:lnSpc>
                <a:spcPct val="110000"/>
              </a:lnSpc>
            </a:pPr>
            <a:r>
              <a:rPr lang="en-US" dirty="0">
                <a:solidFill>
                  <a:schemeClr val="accent3"/>
                </a:solidFill>
              </a:rPr>
              <a:t>the </a:t>
            </a:r>
            <a:r>
              <a:rPr lang="en-US" sz="3200" b="1" dirty="0">
                <a:solidFill>
                  <a:schemeClr val="accent3"/>
                </a:solidFill>
              </a:rPr>
              <a:t>“utter other”</a:t>
            </a:r>
            <a:endParaRPr lang="en-US" b="1" dirty="0">
              <a:solidFill>
                <a:schemeClr val="accent3"/>
              </a:solidFill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dirty="0">
                <a:solidFill>
                  <a:schemeClr val="accent3"/>
                </a:solidFill>
              </a:rPr>
              <a:t>rather than exploring </a:t>
            </a:r>
          </a:p>
          <a:p>
            <a:pPr lvl="1" eaLnBrk="1" hangingPunct="1">
              <a:lnSpc>
                <a:spcPct val="100000"/>
              </a:lnSpc>
              <a:buNone/>
            </a:pPr>
            <a:r>
              <a:rPr lang="en-US" sz="3200" b="1" i="1" dirty="0">
                <a:solidFill>
                  <a:schemeClr val="accent3"/>
                </a:solidFill>
              </a:rPr>
              <a:t>	the similarities</a:t>
            </a:r>
            <a:endParaRPr lang="en-US" b="1" i="1" dirty="0">
              <a:solidFill>
                <a:schemeClr val="accent3"/>
              </a:solidFill>
            </a:endParaRPr>
          </a:p>
        </p:txBody>
      </p:sp>
      <p:sp>
        <p:nvSpPr>
          <p:cNvPr id="162819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lnSpc>
                <a:spcPct val="100000"/>
              </a:lnSpc>
              <a:buFontTx/>
              <a:buNone/>
            </a:pPr>
            <a:r>
              <a:rPr lang="en-US" dirty="0"/>
              <a:t>. . . and </a:t>
            </a:r>
            <a:r>
              <a:rPr lang="en-US" sz="4000" b="1" dirty="0"/>
              <a:t>Western</a:t>
            </a:r>
            <a:r>
              <a:rPr lang="en-US" sz="4000" dirty="0"/>
              <a:t> </a:t>
            </a:r>
            <a:r>
              <a:rPr lang="en-US" dirty="0"/>
              <a:t>anthropologists explore the </a:t>
            </a:r>
            <a:r>
              <a:rPr lang="en-US" sz="4000" b="1" dirty="0"/>
              <a:t>otherness</a:t>
            </a:r>
            <a:r>
              <a:rPr lang="en-US" sz="4000" dirty="0"/>
              <a:t> </a:t>
            </a:r>
            <a:r>
              <a:rPr lang="en-US" dirty="0"/>
              <a:t>of unfamiliar customs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/>
              <a:t>emphasizing </a:t>
            </a:r>
            <a:r>
              <a:rPr lang="en-US" sz="3200" b="1" i="1" dirty="0"/>
              <a:t>the differences</a:t>
            </a:r>
            <a:r>
              <a:rPr lang="en-US" sz="3200" b="1" dirty="0"/>
              <a:t> </a:t>
            </a:r>
            <a:endParaRPr lang="en-US" b="1" dirty="0"/>
          </a:p>
          <a:p>
            <a:pPr lvl="2" eaLnBrk="1" hangingPunct="1">
              <a:lnSpc>
                <a:spcPct val="110000"/>
              </a:lnSpc>
            </a:pPr>
            <a:r>
              <a:rPr lang="en-US" dirty="0"/>
              <a:t>the </a:t>
            </a:r>
            <a:r>
              <a:rPr lang="en-US" sz="3200" b="1" dirty="0"/>
              <a:t>“utter other”</a:t>
            </a:r>
            <a:endParaRPr lang="en-US" b="1" dirty="0"/>
          </a:p>
          <a:p>
            <a:pPr lvl="1" eaLnBrk="1" hangingPunct="1">
              <a:lnSpc>
                <a:spcPct val="100000"/>
              </a:lnSpc>
            </a:pPr>
            <a:r>
              <a:rPr lang="en-US" dirty="0"/>
              <a:t>rather than exploring </a:t>
            </a:r>
          </a:p>
          <a:p>
            <a:pPr lvl="1" eaLnBrk="1" hangingPunct="1">
              <a:lnSpc>
                <a:spcPct val="100000"/>
              </a:lnSpc>
              <a:buNone/>
            </a:pPr>
            <a:r>
              <a:rPr lang="en-US" sz="3200" b="1" i="1" dirty="0"/>
              <a:t>	the similarities</a:t>
            </a:r>
            <a:endParaRPr lang="en-US" b="1" i="1" dirty="0"/>
          </a:p>
        </p:txBody>
      </p:sp>
      <p:sp>
        <p:nvSpPr>
          <p:cNvPr id="162819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lnSpc>
                <a:spcPct val="100000"/>
              </a:lnSpc>
              <a:buFontTx/>
              <a:buNone/>
            </a:pPr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. . . and </a:t>
            </a:r>
            <a:r>
              <a:rPr lang="en-US" sz="4000" b="1" dirty="0">
                <a:solidFill>
                  <a:schemeClr val="accent1">
                    <a:lumMod val="90000"/>
                  </a:schemeClr>
                </a:solidFill>
              </a:rPr>
              <a:t>Western</a:t>
            </a:r>
            <a:r>
              <a:rPr lang="en-US" sz="4000" dirty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anthropologists explore the </a:t>
            </a:r>
            <a:r>
              <a:rPr lang="en-US" sz="4000" b="1" dirty="0">
                <a:solidFill>
                  <a:schemeClr val="accent1">
                    <a:lumMod val="90000"/>
                  </a:schemeClr>
                </a:solidFill>
              </a:rPr>
              <a:t>otherness</a:t>
            </a:r>
            <a:r>
              <a:rPr lang="en-US" sz="4000" dirty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of unfamiliar customs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/>
              <a:t>emphasizing </a:t>
            </a:r>
            <a:r>
              <a:rPr lang="en-US" sz="3200" b="1" i="1" dirty="0"/>
              <a:t>the differences</a:t>
            </a:r>
            <a:r>
              <a:rPr lang="en-US" sz="3200" b="1" dirty="0"/>
              <a:t> </a:t>
            </a:r>
            <a:endParaRPr lang="en-US" b="1" dirty="0"/>
          </a:p>
          <a:p>
            <a:pPr lvl="2" eaLnBrk="1" hangingPunct="1">
              <a:lnSpc>
                <a:spcPct val="110000"/>
              </a:lnSpc>
            </a:pPr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the </a:t>
            </a:r>
            <a:r>
              <a:rPr lang="en-US" sz="3200" b="1" dirty="0">
                <a:solidFill>
                  <a:schemeClr val="accent1">
                    <a:lumMod val="90000"/>
                  </a:schemeClr>
                </a:solidFill>
              </a:rPr>
              <a:t>“utter other”</a:t>
            </a:r>
            <a:endParaRPr lang="en-US" b="1" dirty="0">
              <a:solidFill>
                <a:schemeClr val="accent1">
                  <a:lumMod val="90000"/>
                </a:schemeClr>
              </a:solidFill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dirty="0"/>
              <a:t>rather than exploring </a:t>
            </a:r>
          </a:p>
          <a:p>
            <a:pPr lvl="1" eaLnBrk="1" hangingPunct="1">
              <a:lnSpc>
                <a:spcPct val="100000"/>
              </a:lnSpc>
              <a:buNone/>
            </a:pPr>
            <a:r>
              <a:rPr lang="en-US" sz="3200" b="1" i="1" dirty="0"/>
              <a:t>	the similarities</a:t>
            </a:r>
            <a:endParaRPr lang="en-US" b="1" i="1" dirty="0"/>
          </a:p>
        </p:txBody>
      </p:sp>
      <p:sp>
        <p:nvSpPr>
          <p:cNvPr id="162819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800" dirty="0">
                <a:solidFill>
                  <a:schemeClr val="accent1"/>
                </a:solidFill>
              </a:rPr>
              <a:t>"Classic" because it is inclusive, integrative, and generalizing in</a:t>
            </a:r>
            <a:r>
              <a:rPr lang="en-US" sz="2800" dirty="0"/>
              <a:t> defining . . . 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sz="1600" b="1" dirty="0"/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3600" b="1" dirty="0"/>
              <a:t> the </a:t>
            </a:r>
            <a:r>
              <a:rPr lang="en-US" sz="3600" b="1" dirty="0" err="1"/>
              <a:t>subdiscipline</a:t>
            </a:r>
            <a:r>
              <a:rPr lang="en-US" sz="3600" b="1" dirty="0"/>
              <a:t> itself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endParaRPr lang="en-US" sz="1200" b="1" dirty="0"/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what is "the anthropology of Europe"?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</a:pPr>
            <a:endParaRPr lang="en-US" sz="1200" dirty="0"/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or "the anthropology of the Mediterranean“? </a:t>
            </a:r>
          </a:p>
        </p:txBody>
      </p:sp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3405188" y="6465888"/>
            <a:ext cx="2309812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hlinkClick r:id="rId2"/>
              </a:rPr>
              <a:t>Parman's classic picks</a:t>
            </a:r>
            <a:r>
              <a:rPr lang="en-US" b="0">
                <a:solidFill>
                  <a:schemeClr val="tx1"/>
                </a:solidFill>
              </a:rPr>
              <a:t> </a:t>
            </a:r>
            <a:r>
              <a:rPr lang="en-US" sz="800" b="0">
                <a:solidFill>
                  <a:schemeClr val="tx1"/>
                </a:solidFill>
              </a:rPr>
              <a:t>-- Tony Galt</a:t>
            </a: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67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chemeClr val="accent1">
                    <a:lumMod val="90000"/>
                  </a:schemeClr>
                </a:solidFill>
              </a:rPr>
              <a:t>Kideckel</a:t>
            </a:r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 also provides an additional contrast: </a:t>
            </a:r>
          </a:p>
          <a:p>
            <a:pPr lvl="1" algn="ctr" eaLnBrk="1" hangingPunct="1">
              <a:buFontTx/>
              <a:buNone/>
            </a:pPr>
            <a:r>
              <a:rPr lang="en-US" dirty="0"/>
              <a:t>	</a:t>
            </a:r>
            <a:r>
              <a:rPr lang="en-US" sz="3200" b="1" dirty="0"/>
              <a:t>how </a:t>
            </a:r>
            <a:r>
              <a:rPr lang="en-US" sz="4400" b="1" i="1" dirty="0"/>
              <a:t>Eastern</a:t>
            </a:r>
            <a:r>
              <a:rPr lang="en-US" sz="4400" b="1" dirty="0"/>
              <a:t> </a:t>
            </a:r>
            <a:r>
              <a:rPr lang="en-US" sz="3200" b="1" dirty="0"/>
              <a:t>European anthropologists </a:t>
            </a:r>
          </a:p>
          <a:p>
            <a:pPr lvl="1" algn="ctr" eaLnBrk="1" hangingPunct="1">
              <a:buFontTx/>
              <a:buNone/>
            </a:pPr>
            <a:r>
              <a:rPr lang="en-US" sz="3200" b="1" dirty="0"/>
              <a:t>	studied </a:t>
            </a:r>
            <a:r>
              <a:rPr lang="en-US" sz="4400" b="1" dirty="0"/>
              <a:t>Eastern </a:t>
            </a:r>
            <a:r>
              <a:rPr lang="en-US" sz="3200" b="1" dirty="0"/>
              <a:t>Europe</a:t>
            </a:r>
          </a:p>
        </p:txBody>
      </p:sp>
      <p:sp>
        <p:nvSpPr>
          <p:cNvPr id="167939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400" dirty="0" err="1">
                <a:solidFill>
                  <a:schemeClr val="accent1">
                    <a:lumMod val="90000"/>
                  </a:schemeClr>
                </a:solidFill>
              </a:rPr>
              <a:t>Kideckel</a:t>
            </a:r>
            <a:r>
              <a:rPr lang="en-US" sz="2400" dirty="0">
                <a:solidFill>
                  <a:schemeClr val="accent1">
                    <a:lumMod val="90000"/>
                  </a:schemeClr>
                </a:solidFill>
              </a:rPr>
              <a:t> refers to </a:t>
            </a:r>
            <a:r>
              <a:rPr lang="en-US" sz="2800" b="1" dirty="0"/>
              <a:t>Tomas Hofer’s classic article </a:t>
            </a:r>
            <a:r>
              <a:rPr lang="en-US" sz="1800" b="1" dirty="0"/>
              <a:t>(1968)</a:t>
            </a:r>
            <a:r>
              <a:rPr lang="en-US" sz="2800" b="1" dirty="0"/>
              <a:t> that compares how Americans and Europeans studied European villages </a:t>
            </a:r>
            <a:endParaRPr lang="en-US" sz="2400" b="1" dirty="0"/>
          </a:p>
          <a:p>
            <a:pPr eaLnBrk="1" hangingPunct="1">
              <a:lnSpc>
                <a:spcPct val="100000"/>
              </a:lnSpc>
            </a:pPr>
            <a:endParaRPr lang="en-US" sz="100" dirty="0"/>
          </a:p>
          <a:p>
            <a:pPr lvl="1" eaLnBrk="1" hangingPunct="1">
              <a:lnSpc>
                <a:spcPct val="100000"/>
              </a:lnSpc>
            </a:pPr>
            <a:r>
              <a:rPr lang="en-US" sz="1800" dirty="0">
                <a:solidFill>
                  <a:schemeClr val="accent3"/>
                </a:solidFill>
              </a:rPr>
              <a:t>the </a:t>
            </a:r>
            <a:r>
              <a:rPr lang="en-US" sz="2400" b="1" dirty="0">
                <a:solidFill>
                  <a:schemeClr val="accent3"/>
                </a:solidFill>
              </a:rPr>
              <a:t>Americans</a:t>
            </a:r>
            <a:r>
              <a:rPr lang="en-US" sz="2400" dirty="0">
                <a:solidFill>
                  <a:schemeClr val="accent3"/>
                </a:solidFill>
              </a:rPr>
              <a:t> </a:t>
            </a:r>
            <a:r>
              <a:rPr lang="en-US" sz="1800" dirty="0">
                <a:solidFill>
                  <a:schemeClr val="accent3"/>
                </a:solidFill>
              </a:rPr>
              <a:t>characterized as </a:t>
            </a:r>
            <a:r>
              <a:rPr lang="en-US" sz="2400" b="1" dirty="0">
                <a:solidFill>
                  <a:schemeClr val="accent3"/>
                </a:solidFill>
              </a:rPr>
              <a:t>slash-and-burn theoreticians </a:t>
            </a:r>
            <a:r>
              <a:rPr lang="en-US" sz="1800" dirty="0">
                <a:solidFill>
                  <a:schemeClr val="accent3"/>
                </a:solidFill>
              </a:rPr>
              <a:t>with few ties to the community they studied</a:t>
            </a:r>
          </a:p>
          <a:p>
            <a:pPr lvl="1" eaLnBrk="1" hangingPunct="1">
              <a:lnSpc>
                <a:spcPct val="100000"/>
              </a:lnSpc>
            </a:pPr>
            <a:endParaRPr lang="en-US" sz="700" dirty="0">
              <a:solidFill>
                <a:schemeClr val="accent3"/>
              </a:solidFill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sz="1800" dirty="0">
                <a:solidFill>
                  <a:schemeClr val="accent3"/>
                </a:solidFill>
              </a:rPr>
              <a:t>the </a:t>
            </a:r>
            <a:r>
              <a:rPr lang="en-US" sz="2400" b="1" dirty="0">
                <a:solidFill>
                  <a:schemeClr val="accent3"/>
                </a:solidFill>
              </a:rPr>
              <a:t>Europeans</a:t>
            </a:r>
            <a:r>
              <a:rPr lang="en-US" sz="2400" dirty="0">
                <a:solidFill>
                  <a:schemeClr val="accent3"/>
                </a:solidFill>
              </a:rPr>
              <a:t> </a:t>
            </a:r>
            <a:r>
              <a:rPr lang="en-US" sz="1800" dirty="0">
                <a:solidFill>
                  <a:schemeClr val="accent3"/>
                </a:solidFill>
              </a:rPr>
              <a:t>are characterized as theoretically limited but </a:t>
            </a:r>
            <a:r>
              <a:rPr lang="en-US" sz="2400" b="1" dirty="0">
                <a:solidFill>
                  <a:schemeClr val="accent3"/>
                </a:solidFill>
              </a:rPr>
              <a:t>ethnographically invested, long-term visitors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sp>
        <p:nvSpPr>
          <p:cNvPr id="168963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400" dirty="0" err="1">
                <a:solidFill>
                  <a:schemeClr val="accent1">
                    <a:lumMod val="90000"/>
                  </a:schemeClr>
                </a:solidFill>
              </a:rPr>
              <a:t>Kideckel</a:t>
            </a:r>
            <a:r>
              <a:rPr lang="en-US" sz="2400" dirty="0">
                <a:solidFill>
                  <a:schemeClr val="accent1">
                    <a:lumMod val="90000"/>
                  </a:schemeClr>
                </a:solidFill>
              </a:rPr>
              <a:t> refers to </a:t>
            </a:r>
            <a:r>
              <a:rPr lang="en-US" sz="2800" b="1" dirty="0"/>
              <a:t>Tomas Hofer’s classic article </a:t>
            </a:r>
            <a:r>
              <a:rPr lang="en-US" sz="1800" b="1" dirty="0"/>
              <a:t>(1968)</a:t>
            </a:r>
            <a:r>
              <a:rPr lang="en-US" sz="2800" b="1" dirty="0"/>
              <a:t> that compares how Americans and Europeans studied European villages </a:t>
            </a:r>
            <a:endParaRPr lang="en-US" sz="2400" b="1" dirty="0"/>
          </a:p>
          <a:p>
            <a:pPr eaLnBrk="1" hangingPunct="1">
              <a:lnSpc>
                <a:spcPct val="100000"/>
              </a:lnSpc>
            </a:pPr>
            <a:endParaRPr lang="en-US" sz="100" dirty="0"/>
          </a:p>
          <a:p>
            <a:pPr lvl="1" eaLnBrk="1" hangingPunct="1">
              <a:lnSpc>
                <a:spcPct val="100000"/>
              </a:lnSpc>
            </a:pPr>
            <a:r>
              <a:rPr lang="en-US" sz="1800" dirty="0"/>
              <a:t>the </a:t>
            </a:r>
            <a:r>
              <a:rPr lang="en-US" sz="2400" b="1" dirty="0"/>
              <a:t>Americans</a:t>
            </a:r>
            <a:r>
              <a:rPr lang="en-US" sz="2400" dirty="0"/>
              <a:t> </a:t>
            </a:r>
            <a:r>
              <a:rPr lang="en-US" sz="1800" dirty="0"/>
              <a:t>characterized as </a:t>
            </a:r>
            <a:r>
              <a:rPr lang="en-US" sz="2400" b="1" dirty="0"/>
              <a:t>slash-and-burn theoreticians </a:t>
            </a:r>
            <a:r>
              <a:rPr lang="en-US" sz="1800" dirty="0"/>
              <a:t>with few ties to the community they studied</a:t>
            </a:r>
          </a:p>
          <a:p>
            <a:pPr lvl="1" eaLnBrk="1" hangingPunct="1">
              <a:lnSpc>
                <a:spcPct val="100000"/>
              </a:lnSpc>
            </a:pPr>
            <a:endParaRPr lang="en-US" sz="700" dirty="0">
              <a:solidFill>
                <a:schemeClr val="accent3"/>
              </a:solidFill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sz="1800" dirty="0">
                <a:solidFill>
                  <a:schemeClr val="accent3"/>
                </a:solidFill>
              </a:rPr>
              <a:t>the </a:t>
            </a:r>
            <a:r>
              <a:rPr lang="en-US" sz="2400" b="1" dirty="0">
                <a:solidFill>
                  <a:schemeClr val="accent3"/>
                </a:solidFill>
              </a:rPr>
              <a:t>Europeans</a:t>
            </a:r>
            <a:r>
              <a:rPr lang="en-US" sz="2400" dirty="0">
                <a:solidFill>
                  <a:schemeClr val="accent3"/>
                </a:solidFill>
              </a:rPr>
              <a:t> </a:t>
            </a:r>
            <a:r>
              <a:rPr lang="en-US" sz="1800" dirty="0">
                <a:solidFill>
                  <a:schemeClr val="accent3"/>
                </a:solidFill>
              </a:rPr>
              <a:t>are characterized as theoretically limited but </a:t>
            </a:r>
            <a:r>
              <a:rPr lang="en-US" sz="2400" b="1" dirty="0">
                <a:solidFill>
                  <a:schemeClr val="accent3"/>
                </a:solidFill>
              </a:rPr>
              <a:t>ethnographically invested, long-term visitors</a:t>
            </a:r>
            <a:endParaRPr lang="en-US" sz="1800" b="1" dirty="0">
              <a:solidFill>
                <a:schemeClr val="accent3"/>
              </a:solidFill>
            </a:endParaRPr>
          </a:p>
        </p:txBody>
      </p:sp>
      <p:sp>
        <p:nvSpPr>
          <p:cNvPr id="168963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400" dirty="0" err="1">
                <a:solidFill>
                  <a:schemeClr val="accent1">
                    <a:lumMod val="90000"/>
                  </a:schemeClr>
                </a:solidFill>
              </a:rPr>
              <a:t>Kideckel</a:t>
            </a:r>
            <a:r>
              <a:rPr lang="en-US" sz="2400" dirty="0">
                <a:solidFill>
                  <a:schemeClr val="accent1">
                    <a:lumMod val="90000"/>
                  </a:schemeClr>
                </a:solidFill>
              </a:rPr>
              <a:t> refers to </a:t>
            </a:r>
            <a:r>
              <a:rPr lang="en-US" sz="2800" b="1" dirty="0"/>
              <a:t>Tomas Hofer’s classic article </a:t>
            </a:r>
            <a:r>
              <a:rPr lang="en-US" sz="1800" b="1" dirty="0"/>
              <a:t>(1968)</a:t>
            </a:r>
            <a:r>
              <a:rPr lang="en-US" sz="2800" b="1" dirty="0"/>
              <a:t> that compares how Americans and Europeans studied European villages </a:t>
            </a:r>
            <a:endParaRPr lang="en-US" sz="2400" b="1" dirty="0"/>
          </a:p>
          <a:p>
            <a:pPr eaLnBrk="1" hangingPunct="1">
              <a:lnSpc>
                <a:spcPct val="100000"/>
              </a:lnSpc>
            </a:pPr>
            <a:endParaRPr lang="en-US" sz="100" dirty="0"/>
          </a:p>
          <a:p>
            <a:pPr lvl="1" eaLnBrk="1" hangingPunct="1">
              <a:lnSpc>
                <a:spcPct val="100000"/>
              </a:lnSpc>
            </a:pPr>
            <a:r>
              <a:rPr lang="en-US" sz="1800" dirty="0"/>
              <a:t>the </a:t>
            </a:r>
            <a:r>
              <a:rPr lang="en-US" sz="2400" b="1" dirty="0"/>
              <a:t>Americans</a:t>
            </a:r>
            <a:r>
              <a:rPr lang="en-US" sz="2400" dirty="0"/>
              <a:t> </a:t>
            </a:r>
            <a:r>
              <a:rPr lang="en-US" sz="1800" dirty="0"/>
              <a:t>characterized as </a:t>
            </a:r>
            <a:r>
              <a:rPr lang="en-US" sz="2400" b="1" dirty="0"/>
              <a:t>slash-and-burn theoreticians </a:t>
            </a:r>
            <a:r>
              <a:rPr lang="en-US" sz="1800" dirty="0"/>
              <a:t>with few ties to the community they studied</a:t>
            </a:r>
          </a:p>
          <a:p>
            <a:pPr lvl="1" eaLnBrk="1" hangingPunct="1">
              <a:lnSpc>
                <a:spcPct val="100000"/>
              </a:lnSpc>
            </a:pPr>
            <a:endParaRPr lang="en-US" sz="7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sz="1800" dirty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000000"/>
                </a:solidFill>
              </a:rPr>
              <a:t>Europeans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are characterized as theoretically limited but </a:t>
            </a:r>
            <a:r>
              <a:rPr lang="en-US" sz="2400" b="1" dirty="0">
                <a:solidFill>
                  <a:srgbClr val="000000"/>
                </a:solidFill>
              </a:rPr>
              <a:t>ethnographically invested, long-term visitors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68963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400" dirty="0" err="1">
                <a:solidFill>
                  <a:schemeClr val="accent1">
                    <a:lumMod val="90000"/>
                  </a:schemeClr>
                </a:solidFill>
              </a:rPr>
              <a:t>Kideckel</a:t>
            </a:r>
            <a:r>
              <a:rPr lang="en-US" sz="2400" dirty="0">
                <a:solidFill>
                  <a:schemeClr val="accent1">
                    <a:lumMod val="90000"/>
                  </a:schemeClr>
                </a:solidFill>
              </a:rPr>
              <a:t> refers to </a:t>
            </a:r>
            <a:r>
              <a:rPr lang="en-US" sz="2800" b="1" dirty="0">
                <a:solidFill>
                  <a:schemeClr val="accent1">
                    <a:lumMod val="90000"/>
                  </a:schemeClr>
                </a:solidFill>
              </a:rPr>
              <a:t>Tomas Hofer’s classic article </a:t>
            </a:r>
            <a:r>
              <a:rPr lang="en-US" sz="1800" b="1" dirty="0">
                <a:solidFill>
                  <a:schemeClr val="accent1">
                    <a:lumMod val="90000"/>
                  </a:schemeClr>
                </a:solidFill>
              </a:rPr>
              <a:t>(1968)</a:t>
            </a:r>
            <a:r>
              <a:rPr lang="en-US" sz="2800" b="1" dirty="0">
                <a:solidFill>
                  <a:schemeClr val="accent1">
                    <a:lumMod val="90000"/>
                  </a:schemeClr>
                </a:solidFill>
              </a:rPr>
              <a:t> that compares how Americans and Europeans studied European villages </a:t>
            </a:r>
            <a:endParaRPr lang="en-US" sz="2400" b="1" dirty="0">
              <a:solidFill>
                <a:schemeClr val="accent1">
                  <a:lumMod val="90000"/>
                </a:schemeClr>
              </a:solidFill>
            </a:endParaRPr>
          </a:p>
          <a:p>
            <a:pPr eaLnBrk="1" hangingPunct="1">
              <a:lnSpc>
                <a:spcPct val="100000"/>
              </a:lnSpc>
            </a:pPr>
            <a:endParaRPr lang="en-US" sz="100" dirty="0">
              <a:solidFill>
                <a:schemeClr val="accent1">
                  <a:lumMod val="90000"/>
                </a:schemeClr>
              </a:solidFill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sz="1800" dirty="0">
                <a:solidFill>
                  <a:schemeClr val="accent1">
                    <a:lumMod val="90000"/>
                  </a:schemeClr>
                </a:solidFill>
              </a:rPr>
              <a:t>the </a:t>
            </a:r>
            <a:r>
              <a:rPr lang="en-US" sz="2400" b="1" dirty="0"/>
              <a:t>Americans</a:t>
            </a:r>
            <a:r>
              <a:rPr lang="en-US" sz="2400" dirty="0"/>
              <a:t> </a:t>
            </a:r>
            <a:r>
              <a:rPr lang="en-US" sz="1800" dirty="0">
                <a:solidFill>
                  <a:schemeClr val="accent1">
                    <a:lumMod val="90000"/>
                  </a:schemeClr>
                </a:solidFill>
              </a:rPr>
              <a:t>characterized as </a:t>
            </a:r>
            <a:r>
              <a:rPr lang="en-US" sz="2400" b="1" dirty="0"/>
              <a:t>slash-and-burn theoreticians with few ties to the community they studied</a:t>
            </a:r>
          </a:p>
          <a:p>
            <a:pPr lvl="1" eaLnBrk="1" hangingPunct="1">
              <a:lnSpc>
                <a:spcPct val="100000"/>
              </a:lnSpc>
            </a:pPr>
            <a:endParaRPr lang="en-US" sz="700" dirty="0"/>
          </a:p>
          <a:p>
            <a:pPr lvl="1" eaLnBrk="1" hangingPunct="1">
              <a:lnSpc>
                <a:spcPct val="100000"/>
              </a:lnSpc>
            </a:pPr>
            <a:r>
              <a:rPr lang="en-US" sz="1800" dirty="0">
                <a:solidFill>
                  <a:schemeClr val="accent1">
                    <a:lumMod val="90000"/>
                  </a:schemeClr>
                </a:solidFill>
              </a:rPr>
              <a:t>the</a:t>
            </a:r>
            <a:r>
              <a:rPr lang="en-US" sz="1800" dirty="0"/>
              <a:t> </a:t>
            </a:r>
            <a:r>
              <a:rPr lang="en-US" sz="2400" b="1" dirty="0"/>
              <a:t>Europeans</a:t>
            </a:r>
            <a:r>
              <a:rPr lang="en-US" sz="2400" dirty="0"/>
              <a:t> </a:t>
            </a:r>
            <a:r>
              <a:rPr lang="en-US" sz="1800" dirty="0">
                <a:solidFill>
                  <a:schemeClr val="accent1">
                    <a:lumMod val="90000"/>
                  </a:schemeClr>
                </a:solidFill>
              </a:rPr>
              <a:t>are characterized as theoretically limited but </a:t>
            </a:r>
            <a:r>
              <a:rPr lang="en-US" sz="2400" b="1" dirty="0"/>
              <a:t>ethnographically invested, long-term visitors</a:t>
            </a:r>
            <a:endParaRPr lang="en-US" sz="1800" b="1" dirty="0"/>
          </a:p>
        </p:txBody>
      </p:sp>
      <p:sp>
        <p:nvSpPr>
          <p:cNvPr id="168963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710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z="2000" dirty="0" err="1">
                <a:solidFill>
                  <a:schemeClr val="accent1">
                    <a:lumMod val="90000"/>
                  </a:schemeClr>
                </a:solidFill>
              </a:rPr>
              <a:t>Kideckel</a:t>
            </a:r>
            <a:r>
              <a:rPr lang="en-US" sz="2000" dirty="0">
                <a:solidFill>
                  <a:schemeClr val="accent1">
                    <a:lumMod val="90000"/>
                  </a:schemeClr>
                </a:solidFill>
              </a:rPr>
              <a:t> notes that the </a:t>
            </a:r>
            <a:r>
              <a:rPr lang="en-US" sz="2000" dirty="0"/>
              <a:t>conditions of doing fieldwork in Eastern Europe (the </a:t>
            </a:r>
            <a:r>
              <a:rPr lang="en-US" sz="2800" b="1" dirty="0"/>
              <a:t>mutual demonization of East and West)</a:t>
            </a:r>
            <a:r>
              <a:rPr lang="en-US" sz="2000" dirty="0"/>
              <a:t> </a:t>
            </a:r>
            <a:r>
              <a:rPr lang="en-US" sz="2800" b="1" dirty="0"/>
              <a:t>forced Americans to develop closer ties with their communities of study</a:t>
            </a:r>
            <a:endParaRPr lang="en-US" sz="2000" b="1" dirty="0"/>
          </a:p>
          <a:p>
            <a:pPr lvl="1" eaLnBrk="1" hangingPunct="1"/>
            <a:r>
              <a:rPr lang="en-US" sz="2000" dirty="0"/>
              <a:t>in an effort to serve as cultural mediators between adverse politico-economic systems </a:t>
            </a:r>
          </a:p>
          <a:p>
            <a:pPr lvl="1" eaLnBrk="1" hangingPunct="1">
              <a:lnSpc>
                <a:spcPct val="100000"/>
              </a:lnSpc>
            </a:pPr>
            <a:endParaRPr lang="en-US" sz="800" dirty="0"/>
          </a:p>
          <a:p>
            <a:pPr lvl="1" eaLnBrk="1" hangingPunct="1">
              <a:lnSpc>
                <a:spcPct val="100000"/>
              </a:lnSpc>
            </a:pPr>
            <a:r>
              <a:rPr lang="en-US" sz="1600" dirty="0"/>
              <a:t>for a detailed description of these ties concerning research in the former Yugoslavia, see Bennett’s chapter in </a:t>
            </a:r>
            <a:r>
              <a:rPr lang="en-US" sz="1600" dirty="0" err="1"/>
              <a:t>Parman</a:t>
            </a:r>
            <a:endParaRPr lang="en-US" sz="1600" dirty="0"/>
          </a:p>
        </p:txBody>
      </p:sp>
      <p:sp>
        <p:nvSpPr>
          <p:cNvPr id="171011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72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lnSpc>
                <a:spcPct val="100000"/>
              </a:lnSpc>
              <a:buNone/>
              <a:tabLst>
                <a:tab pos="115888" algn="l"/>
              </a:tabLst>
            </a:pPr>
            <a:r>
              <a:rPr lang="en-US" sz="2800" dirty="0">
                <a:solidFill>
                  <a:schemeClr val="accent1">
                    <a:lumMod val="90000"/>
                  </a:schemeClr>
                </a:solidFill>
              </a:rPr>
              <a:t>what resulted was a </a:t>
            </a:r>
            <a:r>
              <a:rPr lang="en-US" sz="2800" dirty="0"/>
              <a:t>stronger ethnographic component that continued to be linked with theoretical inquiry into</a:t>
            </a:r>
          </a:p>
          <a:p>
            <a:pPr eaLnBrk="1" hangingPunct="1">
              <a:lnSpc>
                <a:spcPct val="100000"/>
              </a:lnSpc>
            </a:pPr>
            <a:endParaRPr lang="en-US" sz="200" dirty="0"/>
          </a:p>
          <a:p>
            <a:pPr lvl="2" eaLnBrk="1" hangingPunct="1">
              <a:lnSpc>
                <a:spcPct val="100000"/>
              </a:lnSpc>
            </a:pPr>
            <a:r>
              <a:rPr lang="en-US" sz="4000" b="1" dirty="0"/>
              <a:t>nationalism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4000" b="1" dirty="0"/>
              <a:t>social change</a:t>
            </a:r>
          </a:p>
          <a:p>
            <a:pPr lvl="2" eaLnBrk="1" hangingPunct="1">
              <a:lnSpc>
                <a:spcPct val="100000"/>
              </a:lnSpc>
            </a:pPr>
            <a:r>
              <a:rPr lang="en-US" sz="4000" b="1" dirty="0"/>
              <a:t>political economy</a:t>
            </a:r>
          </a:p>
          <a:p>
            <a:pPr lvl="2" eaLnBrk="1" hangingPunct="1">
              <a:lnSpc>
                <a:spcPct val="100000"/>
              </a:lnSpc>
            </a:pPr>
            <a:endParaRPr lang="en-US" sz="800" dirty="0"/>
          </a:p>
          <a:p>
            <a:pPr lvl="3" eaLnBrk="1" hangingPunct="1">
              <a:lnSpc>
                <a:spcPct val="100000"/>
              </a:lnSpc>
            </a:pPr>
            <a:r>
              <a:rPr lang="en-US" dirty="0"/>
              <a:t>e.g., in the work of the </a:t>
            </a:r>
            <a:r>
              <a:rPr lang="en-US" dirty="0" err="1"/>
              <a:t>Halperns</a:t>
            </a:r>
            <a:endParaRPr lang="en-US" dirty="0"/>
          </a:p>
        </p:txBody>
      </p:sp>
      <p:sp>
        <p:nvSpPr>
          <p:cNvPr id="172035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73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b="1" dirty="0">
                <a:solidFill>
                  <a:schemeClr val="accent1">
                    <a:lumMod val="90000"/>
                  </a:schemeClr>
                </a:solidFill>
              </a:rPr>
              <a:t>Western anthropologists were </a:t>
            </a:r>
            <a:r>
              <a:rPr lang="en-US" sz="3600" b="1" dirty="0"/>
              <a:t>giving a human face to socialism and deflating many cold war myths about socialist life</a:t>
            </a:r>
          </a:p>
        </p:txBody>
      </p:sp>
      <p:sp>
        <p:nvSpPr>
          <p:cNvPr id="173059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74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b="1" dirty="0"/>
              <a:t>the breakdown of socialist East Europe in 1989 provides an interesting opportunity to examine changing theoretical perspectives and ethnographic practice</a:t>
            </a:r>
          </a:p>
        </p:txBody>
      </p:sp>
      <p:sp>
        <p:nvSpPr>
          <p:cNvPr id="174083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75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accent1">
                    <a:lumMod val="90000"/>
                  </a:schemeClr>
                </a:solidFill>
              </a:rPr>
              <a:t>David A. </a:t>
            </a:r>
            <a:r>
              <a:rPr lang="en-US" sz="2800" dirty="0" err="1">
                <a:solidFill>
                  <a:schemeClr val="accent1">
                    <a:lumMod val="90000"/>
                  </a:schemeClr>
                </a:solidFill>
              </a:rPr>
              <a:t>Kideckel</a:t>
            </a:r>
            <a:r>
              <a:rPr lang="en-US" sz="2800" dirty="0">
                <a:solidFill>
                  <a:schemeClr val="accent1">
                    <a:lumMod val="90000"/>
                  </a:schemeClr>
                </a:solidFill>
              </a:rPr>
              <a:t> notes </a:t>
            </a:r>
          </a:p>
          <a:p>
            <a:pPr algn="ctr" eaLnBrk="1" hangingPunct="1">
              <a:lnSpc>
                <a:spcPct val="100000"/>
              </a:lnSpc>
              <a:buNone/>
            </a:pPr>
            <a:r>
              <a:rPr lang="en-US" b="1" dirty="0"/>
              <a:t>a trend away from the ethnographic detail of everyday life toward explanations of how sociopolitical systems are transformed</a:t>
            </a:r>
          </a:p>
          <a:p>
            <a:pPr lvl="1" eaLnBrk="1" hangingPunct="1"/>
            <a:r>
              <a:rPr lang="en-US" sz="2400" dirty="0"/>
              <a:t>and a focus on how to solve practical economic and political problems</a:t>
            </a:r>
          </a:p>
        </p:txBody>
      </p:sp>
      <p:sp>
        <p:nvSpPr>
          <p:cNvPr id="175107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dirty="0"/>
              <a:t>"Classic" because . . 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sz="2400" dirty="0"/>
          </a:p>
          <a:p>
            <a:pPr lvl="1" eaLnBrk="1" hangingPunct="1">
              <a:lnSpc>
                <a:spcPct val="110000"/>
              </a:lnSpc>
            </a:pPr>
            <a:r>
              <a:rPr lang="en-US" sz="3600" b="1" dirty="0"/>
              <a:t>it raises important issues, arguments, and controversies </a:t>
            </a:r>
            <a:r>
              <a:rPr lang="en-US" sz="2400" dirty="0"/>
              <a:t>about doing the anthropology of Europe</a:t>
            </a:r>
          </a:p>
          <a:p>
            <a:pPr lvl="1" eaLnBrk="1" hangingPunct="1">
              <a:lnSpc>
                <a:spcPct val="80000"/>
              </a:lnSpc>
            </a:pPr>
            <a:endParaRPr lang="en-US" sz="1200" dirty="0"/>
          </a:p>
          <a:p>
            <a:pPr lvl="2" eaLnBrk="1" hangingPunct="1">
              <a:lnSpc>
                <a:spcPct val="110000"/>
              </a:lnSpc>
            </a:pPr>
            <a:r>
              <a:rPr lang="en-US" sz="1800" dirty="0"/>
              <a:t>e.g. Herzfeld / Galt / </a:t>
            </a:r>
            <a:r>
              <a:rPr lang="en-US" sz="1800" dirty="0" err="1"/>
              <a:t>Pina</a:t>
            </a:r>
            <a:r>
              <a:rPr lang="en-US" sz="1800" dirty="0"/>
              <a:t>-Cabral's discussion of doing "Mediterranean" ethnography / ethnology? </a:t>
            </a:r>
          </a:p>
        </p:txBody>
      </p:sp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3405188" y="6465888"/>
            <a:ext cx="2309812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hlinkClick r:id="rId2"/>
              </a:rPr>
              <a:t>Parman's classic picks</a:t>
            </a:r>
            <a:r>
              <a:rPr lang="en-US" b="0">
                <a:solidFill>
                  <a:schemeClr val="tx1"/>
                </a:solidFill>
              </a:rPr>
              <a:t> </a:t>
            </a:r>
            <a:r>
              <a:rPr lang="en-US" sz="800" b="0">
                <a:solidFill>
                  <a:schemeClr val="tx1"/>
                </a:solidFill>
              </a:rPr>
              <a:t>-- Tony Galt</a:t>
            </a: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75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accent1">
                    <a:lumMod val="90000"/>
                  </a:schemeClr>
                </a:solidFill>
              </a:rPr>
              <a:t>David A. </a:t>
            </a:r>
            <a:r>
              <a:rPr lang="en-US" sz="2800" dirty="0" err="1">
                <a:solidFill>
                  <a:schemeClr val="accent1">
                    <a:lumMod val="90000"/>
                  </a:schemeClr>
                </a:solidFill>
              </a:rPr>
              <a:t>Kideckel</a:t>
            </a:r>
            <a:r>
              <a:rPr lang="en-US" sz="2800" dirty="0">
                <a:solidFill>
                  <a:schemeClr val="accent1">
                    <a:lumMod val="90000"/>
                  </a:schemeClr>
                </a:solidFill>
              </a:rPr>
              <a:t> notes </a:t>
            </a:r>
          </a:p>
          <a:p>
            <a:pPr algn="ctr" eaLnBrk="1" hangingPunct="1">
              <a:lnSpc>
                <a:spcPct val="100000"/>
              </a:lnSpc>
              <a:buNone/>
            </a:pPr>
            <a:r>
              <a:rPr lang="en-US" sz="4000" b="1" dirty="0"/>
              <a:t>a trend away from the ethnographic detail of everyday life </a:t>
            </a:r>
            <a:r>
              <a:rPr lang="en-US" b="1" dirty="0">
                <a:solidFill>
                  <a:schemeClr val="accent1">
                    <a:lumMod val="90000"/>
                  </a:schemeClr>
                </a:solidFill>
              </a:rPr>
              <a:t>toward explanations of how sociopolitical systems are transformed</a:t>
            </a:r>
          </a:p>
          <a:p>
            <a:pPr lvl="1" eaLnBrk="1" hangingPunct="1"/>
            <a:r>
              <a:rPr lang="en-US" sz="2400" dirty="0">
                <a:solidFill>
                  <a:schemeClr val="accent1">
                    <a:lumMod val="90000"/>
                  </a:schemeClr>
                </a:solidFill>
              </a:rPr>
              <a:t>and a focus on how to solve practical economic and political problems</a:t>
            </a:r>
          </a:p>
        </p:txBody>
      </p:sp>
      <p:sp>
        <p:nvSpPr>
          <p:cNvPr id="175107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75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accent1">
                    <a:lumMod val="90000"/>
                  </a:schemeClr>
                </a:solidFill>
              </a:rPr>
              <a:t>David A. </a:t>
            </a:r>
            <a:r>
              <a:rPr lang="en-US" sz="2800" dirty="0" err="1">
                <a:solidFill>
                  <a:schemeClr val="accent1">
                    <a:lumMod val="90000"/>
                  </a:schemeClr>
                </a:solidFill>
              </a:rPr>
              <a:t>Kideckel</a:t>
            </a:r>
            <a:r>
              <a:rPr lang="en-US" sz="2800" dirty="0">
                <a:solidFill>
                  <a:schemeClr val="accent1">
                    <a:lumMod val="90000"/>
                  </a:schemeClr>
                </a:solidFill>
              </a:rPr>
              <a:t> notes </a:t>
            </a:r>
          </a:p>
          <a:p>
            <a:pPr algn="ctr" eaLnBrk="1" hangingPunct="1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1">
                    <a:lumMod val="90000"/>
                  </a:schemeClr>
                </a:solidFill>
              </a:rPr>
              <a:t>a trend away from the ethnographic detail of everyday life </a:t>
            </a:r>
            <a:r>
              <a:rPr lang="en-US" sz="4000" b="1" dirty="0"/>
              <a:t>toward explanations of how sociopolitical systems are transformed</a:t>
            </a:r>
            <a:endParaRPr lang="en-US" b="1" dirty="0"/>
          </a:p>
          <a:p>
            <a:pPr lvl="1" eaLnBrk="1" hangingPunct="1"/>
            <a:r>
              <a:rPr lang="en-US" sz="2000" dirty="0">
                <a:solidFill>
                  <a:schemeClr val="accent1">
                    <a:lumMod val="90000"/>
                  </a:schemeClr>
                </a:solidFill>
              </a:rPr>
              <a:t>and a focus on how to solve practical economic and political problems</a:t>
            </a:r>
          </a:p>
        </p:txBody>
      </p:sp>
      <p:sp>
        <p:nvSpPr>
          <p:cNvPr id="175107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75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accent1">
                    <a:lumMod val="90000"/>
                  </a:schemeClr>
                </a:solidFill>
              </a:rPr>
              <a:t>David A. </a:t>
            </a:r>
            <a:r>
              <a:rPr lang="en-US" sz="2800" dirty="0" err="1">
                <a:solidFill>
                  <a:schemeClr val="accent1">
                    <a:lumMod val="90000"/>
                  </a:schemeClr>
                </a:solidFill>
              </a:rPr>
              <a:t>Kideckel</a:t>
            </a:r>
            <a:r>
              <a:rPr lang="en-US" sz="2800" dirty="0">
                <a:solidFill>
                  <a:schemeClr val="accent1">
                    <a:lumMod val="90000"/>
                  </a:schemeClr>
                </a:solidFill>
              </a:rPr>
              <a:t> notes </a:t>
            </a:r>
          </a:p>
          <a:p>
            <a:pPr algn="ctr" eaLnBrk="1" hangingPunct="1">
              <a:lnSpc>
                <a:spcPct val="100000"/>
              </a:lnSpc>
              <a:buNone/>
            </a:pPr>
            <a:r>
              <a:rPr lang="en-US" sz="2800" b="1" dirty="0">
                <a:solidFill>
                  <a:schemeClr val="accent1">
                    <a:lumMod val="90000"/>
                  </a:schemeClr>
                </a:solidFill>
              </a:rPr>
              <a:t>a trend away from the ethnographic detail of everyday life toward explanations of how sociopolitical systems are transformed</a:t>
            </a:r>
          </a:p>
          <a:p>
            <a:pPr marL="855663" lvl="1" indent="-398463" eaLnBrk="1" hangingPunct="1">
              <a:lnSpc>
                <a:spcPct val="100000"/>
              </a:lnSpc>
            </a:pPr>
            <a:r>
              <a:rPr lang="en-US" sz="3200" b="1" dirty="0"/>
              <a:t>and a focus on how to solve practical economic and political problems</a:t>
            </a:r>
          </a:p>
        </p:txBody>
      </p:sp>
      <p:sp>
        <p:nvSpPr>
          <p:cNvPr id="175107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79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East Europe has become not so much a place to be studied as </a:t>
            </a:r>
          </a:p>
          <a:p>
            <a:pPr eaLnBrk="1" hangingPunct="1">
              <a:buNone/>
            </a:pPr>
            <a:r>
              <a:rPr lang="en-US" sz="3600" b="1" dirty="0"/>
              <a:t>	a problem to be mastered</a:t>
            </a:r>
          </a:p>
          <a:p>
            <a:pPr eaLnBrk="1" hangingPunct="1"/>
            <a:r>
              <a:rPr lang="en-US" sz="2800" dirty="0">
                <a:solidFill>
                  <a:schemeClr val="accent1"/>
                </a:solidFill>
              </a:rPr>
              <a:t>for Western anthropologists, it is also a cultural zone waiting to be theoretically defined</a:t>
            </a:r>
          </a:p>
        </p:txBody>
      </p:sp>
      <p:sp>
        <p:nvSpPr>
          <p:cNvPr id="179203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80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chemeClr val="accent1">
                    <a:lumMod val="90000"/>
                  </a:schemeClr>
                </a:solidFill>
              </a:rPr>
              <a:t>East Europe has become not so much a place to be studied as a problem to be mastered</a:t>
            </a:r>
          </a:p>
          <a:p>
            <a:pPr eaLnBrk="1" hangingPunct="1"/>
            <a:r>
              <a:rPr lang="en-US" sz="2800" dirty="0">
                <a:solidFill>
                  <a:srgbClr val="000000"/>
                </a:solidFill>
              </a:rPr>
              <a:t>for</a:t>
            </a:r>
            <a:r>
              <a:rPr lang="en-US" sz="2800" dirty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en-US" sz="2800" dirty="0"/>
              <a:t>Western anthropologists</a:t>
            </a:r>
            <a:r>
              <a:rPr lang="en-US" sz="2800" dirty="0">
                <a:solidFill>
                  <a:schemeClr val="accent1">
                    <a:lumMod val="90000"/>
                  </a:schemeClr>
                </a:solidFill>
              </a:rPr>
              <a:t>, it is also </a:t>
            </a:r>
            <a:r>
              <a:rPr lang="en-US" b="1" dirty="0"/>
              <a:t>a cultural zone waiting to be theoretically defined</a:t>
            </a:r>
          </a:p>
        </p:txBody>
      </p:sp>
      <p:sp>
        <p:nvSpPr>
          <p:cNvPr id="180227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988" y="685800"/>
            <a:ext cx="7313612" cy="548481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 descr="http://www.d.umn.edu/cla/faculty/troufs/anth3635/images/Sarkany_Miha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48857"/>
            <a:ext cx="510540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436651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98613"/>
            <a:ext cx="7315200" cy="4570412"/>
          </a:xfrm>
          <a:noFill/>
        </p:spPr>
        <p:txBody>
          <a:bodyPr/>
          <a:lstStyle/>
          <a:p>
            <a:pPr marL="685800" indent="0" algn="ctr" eaLnBrk="1" hangingPunct="1">
              <a:buFontTx/>
              <a:buNone/>
            </a:pPr>
            <a:r>
              <a:rPr lang="en-US" b="1" dirty="0"/>
              <a:t>”</a:t>
            </a:r>
            <a:r>
              <a:rPr lang="en-US" b="1" dirty="0" err="1"/>
              <a:t>Parman's</a:t>
            </a:r>
            <a:r>
              <a:rPr lang="en-US" b="1" dirty="0"/>
              <a:t> Picks”</a:t>
            </a:r>
          </a:p>
          <a:p>
            <a:pPr marL="685800" indent="0" algn="ctr" eaLnBrk="1" hangingPunct="1">
              <a:buFontTx/>
              <a:buNone/>
            </a:pPr>
            <a:endParaRPr lang="en-US" sz="1400" b="1" dirty="0"/>
          </a:p>
          <a:p>
            <a:pPr marL="685800" indent="0" algn="ctr" eaLnBrk="1" hangingPunct="1">
              <a:buFontTx/>
              <a:buNone/>
            </a:pPr>
            <a:r>
              <a:rPr lang="en-US" b="1" dirty="0"/>
              <a:t>Susan </a:t>
            </a:r>
            <a:r>
              <a:rPr lang="en-US" b="1" dirty="0" err="1"/>
              <a:t>Parman's</a:t>
            </a:r>
            <a:r>
              <a:rPr lang="en-US" b="1" dirty="0"/>
              <a:t> list of classic articles</a:t>
            </a:r>
            <a:endParaRPr lang="en-US" dirty="0"/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3405188" y="6465888"/>
            <a:ext cx="2309812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rgbClr val="000000"/>
                </a:solidFill>
                <a:latin typeface="Arial" pitchFamily="34" charset="0"/>
                <a:hlinkClick r:id="rId2"/>
              </a:rPr>
              <a:t>Parman's classic picks</a:t>
            </a:r>
            <a:r>
              <a:rPr lang="en-US" b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800" b="0">
                <a:solidFill>
                  <a:srgbClr val="000000"/>
                </a:solidFill>
                <a:latin typeface="Arial" pitchFamily="34" charset="0"/>
              </a:rPr>
              <a:t>-- Tony Galt</a:t>
            </a: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 dirty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b="1" dirty="0"/>
              <a:t>Nancy F. </a:t>
            </a:r>
            <a:r>
              <a:rPr lang="en-US" b="1" dirty="0" err="1"/>
              <a:t>Breuner</a:t>
            </a:r>
            <a:r>
              <a:rPr lang="en-US" b="1" dirty="0"/>
              <a:t> </a:t>
            </a:r>
          </a:p>
          <a:p>
            <a:pPr marL="0" indent="0" eaLnBrk="1" hangingPunct="1">
              <a:buFontTx/>
              <a:buNone/>
            </a:pPr>
            <a:r>
              <a:rPr lang="en-US" sz="2800" dirty="0"/>
              <a:t>1992 	</a:t>
            </a:r>
            <a:r>
              <a:rPr lang="en-US" b="1" dirty="0"/>
              <a:t>Cult of the Virgin Mary in 	Southern Italy and Spain</a:t>
            </a:r>
            <a:r>
              <a:rPr lang="en-US" sz="2800" dirty="0"/>
              <a:t>. 	</a:t>
            </a:r>
            <a:r>
              <a:rPr lang="en-US" sz="2800" i="1" dirty="0"/>
              <a:t>Ethos</a:t>
            </a:r>
            <a:r>
              <a:rPr lang="en-US" sz="2800" dirty="0"/>
              <a:t> 20:66-95. </a:t>
            </a:r>
          </a:p>
        </p:txBody>
      </p:sp>
      <p:sp>
        <p:nvSpPr>
          <p:cNvPr id="184324" name="Text Box 6"/>
          <p:cNvSpPr txBox="1">
            <a:spLocks noChangeArrowheads="1"/>
          </p:cNvSpPr>
          <p:nvPr/>
        </p:nvSpPr>
        <p:spPr bwMode="auto">
          <a:xfrm>
            <a:off x="3405188" y="6465888"/>
            <a:ext cx="2309812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hlinkClick r:id="rId2"/>
              </a:rPr>
              <a:t>Parman's classic picks</a:t>
            </a:r>
            <a:r>
              <a:rPr lang="en-US" b="0">
                <a:solidFill>
                  <a:schemeClr val="tx1"/>
                </a:solidFill>
              </a:rPr>
              <a:t> </a:t>
            </a:r>
            <a:r>
              <a:rPr lang="en-US" sz="800" b="0">
                <a:solidFill>
                  <a:schemeClr val="tx1"/>
                </a:solidFill>
              </a:rPr>
              <a:t>-- Tony Galt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849868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0" algn="ctr" eaLnBrk="1" hangingPunct="1">
              <a:buFontTx/>
              <a:buNone/>
            </a:pPr>
            <a:r>
              <a:rPr lang="en-US" dirty="0"/>
              <a:t>one of Susan </a:t>
            </a:r>
            <a:r>
              <a:rPr lang="en-US" dirty="0" err="1"/>
              <a:t>Parman's</a:t>
            </a:r>
            <a:r>
              <a:rPr lang="en-US" dirty="0"/>
              <a:t> “classics” picks</a:t>
            </a: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988" y="611188"/>
            <a:ext cx="7313612" cy="548481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4"/>
          <p:cNvSpPr txBox="1">
            <a:spLocks noChangeArrowheads="1"/>
          </p:cNvSpPr>
          <p:nvPr/>
        </p:nvSpPr>
        <p:spPr bwMode="auto">
          <a:xfrm>
            <a:off x="3405188" y="6465888"/>
            <a:ext cx="2309812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hlinkClick r:id="rId2"/>
              </a:rPr>
              <a:t>Parman's classic picks</a:t>
            </a:r>
            <a:r>
              <a:rPr lang="en-US" b="0">
                <a:solidFill>
                  <a:schemeClr val="tx1"/>
                </a:solidFill>
              </a:rPr>
              <a:t> </a:t>
            </a:r>
            <a:r>
              <a:rPr lang="en-US" sz="800" b="0">
                <a:solidFill>
                  <a:schemeClr val="tx1"/>
                </a:solidFill>
              </a:rPr>
              <a:t>-- Tony Galt</a:t>
            </a:r>
          </a:p>
        </p:txBody>
      </p:sp>
      <p:sp>
        <p:nvSpPr>
          <p:cNvPr id="18637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7038"/>
            <a:ext cx="8229600" cy="411162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/>
              <a:t>“Classics" in the Anthropology of Europe</a:t>
            </a:r>
          </a:p>
        </p:txBody>
      </p:sp>
      <p:pic>
        <p:nvPicPr>
          <p:cNvPr id="18637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657600"/>
            <a:ext cx="2552700" cy="2552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14400" y="1144588"/>
            <a:ext cx="7315200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0" tIns="685800" rIns="685800" bIns="685800" anchor="ctr"/>
          <a:lstStyle/>
          <a:p>
            <a:pPr>
              <a:lnSpc>
                <a:spcPct val="120000"/>
              </a:lnSpc>
              <a:spcBef>
                <a:spcPct val="20000"/>
              </a:spcBef>
              <a:tabLst>
                <a:tab pos="0" algn="l"/>
              </a:tabLst>
              <a:defRPr/>
            </a:pPr>
            <a:r>
              <a:rPr lang="en-US" sz="3200" kern="0" dirty="0">
                <a:solidFill>
                  <a:schemeClr val="tx1"/>
                </a:solidFill>
                <a:latin typeface="+mn-lt"/>
              </a:rPr>
              <a:t>George Foster</a:t>
            </a:r>
          </a:p>
          <a:p>
            <a:pPr marL="739775" indent="-739775">
              <a:lnSpc>
                <a:spcPct val="120000"/>
              </a:lnSpc>
              <a:spcBef>
                <a:spcPct val="20000"/>
              </a:spcBef>
              <a:buFontTx/>
              <a:buAutoNum type="arabicPlain" startAt="1965"/>
              <a:tabLst>
                <a:tab pos="0" algn="l"/>
                <a:tab pos="566738" algn="l"/>
              </a:tabLst>
              <a:defRPr/>
            </a:pPr>
            <a:r>
              <a:rPr lang="en-US" sz="2800" b="0" kern="0" dirty="0">
                <a:solidFill>
                  <a:schemeClr val="tx1"/>
                </a:solidFill>
                <a:latin typeface="+mn-lt"/>
              </a:rPr>
              <a:t> 	</a:t>
            </a:r>
            <a:r>
              <a:rPr lang="en-US" sz="3200" kern="0" dirty="0">
                <a:solidFill>
                  <a:schemeClr val="tx1"/>
                </a:solidFill>
                <a:latin typeface="+mn-lt"/>
              </a:rPr>
              <a:t>“Peasant Society and the 	Image of Limited Good.” 	</a:t>
            </a:r>
            <a:r>
              <a:rPr lang="en-US" sz="2800" b="0" i="1" kern="0" dirty="0">
                <a:solidFill>
                  <a:schemeClr val="tx1"/>
                </a:solidFill>
                <a:latin typeface="+mn-lt"/>
              </a:rPr>
              <a:t>American  	  	 	 	Anthropologist</a:t>
            </a:r>
            <a:r>
              <a:rPr lang="en-US" sz="2800" b="0" kern="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1196975" lvl="1" indent="-739775">
              <a:lnSpc>
                <a:spcPct val="120000"/>
              </a:lnSpc>
              <a:spcBef>
                <a:spcPct val="20000"/>
              </a:spcBef>
              <a:tabLst>
                <a:tab pos="0" algn="l"/>
                <a:tab pos="914400" algn="l"/>
              </a:tabLst>
              <a:defRPr/>
            </a:pPr>
            <a:r>
              <a:rPr lang="en-US" sz="2800" b="0" kern="0" dirty="0">
                <a:solidFill>
                  <a:schemeClr val="tx1"/>
                </a:solidFill>
                <a:latin typeface="+mn-lt"/>
              </a:rPr>
              <a:t>	67:293-315.</a:t>
            </a:r>
            <a:r>
              <a:rPr lang="en-US" sz="2400" b="0" kern="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dirty="0"/>
              <a:t>"Classic" because . . 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3600" b="1" dirty="0"/>
          </a:p>
          <a:p>
            <a:pPr marL="914400" lvl="1" indent="-457200" eaLnBrk="1" hangingPunct="1">
              <a:lnSpc>
                <a:spcPct val="100000"/>
              </a:lnSpc>
            </a:pPr>
            <a:r>
              <a:rPr lang="en-US" sz="3600" b="1" dirty="0"/>
              <a:t>it provided an influential model for subsequent research? </a:t>
            </a:r>
          </a:p>
        </p:txBody>
      </p:sp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3405188" y="6465888"/>
            <a:ext cx="2309812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hlinkClick r:id="rId2"/>
              </a:rPr>
              <a:t>Parman's classic picks</a:t>
            </a:r>
            <a:r>
              <a:rPr lang="en-US" b="0">
                <a:solidFill>
                  <a:schemeClr val="tx1"/>
                </a:solidFill>
              </a:rPr>
              <a:t> </a:t>
            </a:r>
            <a:r>
              <a:rPr lang="en-US" sz="800" b="0">
                <a:solidFill>
                  <a:schemeClr val="tx1"/>
                </a:solidFill>
              </a:rPr>
              <a:t>-- Tony Galt</a:t>
            </a: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Ernestine </a:t>
            </a:r>
            <a:r>
              <a:rPr lang="en-US" b="1" dirty="0" err="1">
                <a:solidFill>
                  <a:srgbClr val="000000"/>
                </a:solidFill>
              </a:rPr>
              <a:t>Friedl</a:t>
            </a:r>
            <a:endParaRPr lang="en-US" b="1" dirty="0">
              <a:solidFill>
                <a:srgbClr val="000000"/>
              </a:solidFill>
            </a:endParaRPr>
          </a:p>
          <a:p>
            <a:pPr marL="798513" indent="-798513" eaLnBrk="1" hangingPunct="1">
              <a:buFontTx/>
              <a:buNone/>
              <a:tabLst>
                <a:tab pos="739775" algn="l"/>
              </a:tabLst>
            </a:pPr>
            <a:r>
              <a:rPr lang="en-US" b="1" dirty="0"/>
              <a:t>1962</a:t>
            </a:r>
            <a:r>
              <a:rPr lang="en-US" dirty="0"/>
              <a:t> </a:t>
            </a:r>
            <a:r>
              <a:rPr lang="en-US" b="1" i="1" dirty="0" err="1">
                <a:solidFill>
                  <a:srgbClr val="000000"/>
                </a:solidFill>
              </a:rPr>
              <a:t>Vasilika</a:t>
            </a:r>
            <a:r>
              <a:rPr lang="en-US" b="1" i="1" dirty="0">
                <a:solidFill>
                  <a:srgbClr val="000000"/>
                </a:solidFill>
              </a:rPr>
              <a:t>: A Village in 	Modern Greece.</a:t>
            </a:r>
            <a:br>
              <a:rPr lang="en-US" b="1" i="1" dirty="0">
                <a:solidFill>
                  <a:srgbClr val="000000"/>
                </a:solidFill>
              </a:rPr>
            </a:br>
            <a:r>
              <a:rPr lang="en-US" b="1" i="1" dirty="0">
                <a:solidFill>
                  <a:srgbClr val="000000"/>
                </a:solidFill>
              </a:rPr>
              <a:t>	</a:t>
            </a:r>
            <a:r>
              <a:rPr lang="en-US" sz="1600" dirty="0">
                <a:solidFill>
                  <a:srgbClr val="000000"/>
                </a:solidFill>
              </a:rPr>
              <a:t>Belmont, CA: Thompson Wadsworth, 2002.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	(ISBN: 0030115450)</a:t>
            </a:r>
          </a:p>
        </p:txBody>
      </p:sp>
      <p:sp>
        <p:nvSpPr>
          <p:cNvPr id="188419" name="Text Box 4"/>
          <p:cNvSpPr txBox="1">
            <a:spLocks noChangeArrowheads="1"/>
          </p:cNvSpPr>
          <p:nvPr/>
        </p:nvSpPr>
        <p:spPr bwMode="auto">
          <a:xfrm>
            <a:off x="3405188" y="6465888"/>
            <a:ext cx="2309812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hlinkClick r:id="rId2"/>
              </a:rPr>
              <a:t>Parman's classic picks</a:t>
            </a:r>
            <a:r>
              <a:rPr lang="en-US" b="0">
                <a:solidFill>
                  <a:schemeClr val="tx1"/>
                </a:solidFill>
              </a:rPr>
              <a:t> </a:t>
            </a:r>
            <a:r>
              <a:rPr lang="en-US" sz="800" b="0">
                <a:solidFill>
                  <a:schemeClr val="tx1"/>
                </a:solidFill>
              </a:rPr>
              <a:t>-- Tony Galt</a:t>
            </a:r>
          </a:p>
        </p:txBody>
      </p:sp>
      <p:sp>
        <p:nvSpPr>
          <p:cNvPr id="18842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7038"/>
            <a:ext cx="8229600" cy="411162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/>
              <a:t>“Classics" in the Anthropology of Europe</a:t>
            </a:r>
          </a:p>
        </p:txBody>
      </p:sp>
      <p:pic>
        <p:nvPicPr>
          <p:cNvPr id="18842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886200"/>
            <a:ext cx="1543050" cy="228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100000"/>
              </a:lnSpc>
              <a:buFontTx/>
              <a:buNone/>
              <a:tabLst>
                <a:tab pos="914400" algn="l"/>
              </a:tabLst>
            </a:pPr>
            <a:r>
              <a:rPr lang="en-US" b="1" dirty="0">
                <a:solidFill>
                  <a:srgbClr val="000000"/>
                </a:solidFill>
              </a:rPr>
              <a:t>Ernestine </a:t>
            </a:r>
            <a:r>
              <a:rPr lang="en-US" b="1" dirty="0" err="1">
                <a:solidFill>
                  <a:srgbClr val="000000"/>
                </a:solidFill>
              </a:rPr>
              <a:t>Friedl</a:t>
            </a:r>
            <a:endParaRPr lang="en-US" b="1" dirty="0">
              <a:solidFill>
                <a:srgbClr val="000000"/>
              </a:solidFill>
            </a:endParaRPr>
          </a:p>
          <a:p>
            <a:pPr marL="609600" indent="-609600" eaLnBrk="1" hangingPunct="1">
              <a:lnSpc>
                <a:spcPct val="100000"/>
              </a:lnSpc>
              <a:buFontTx/>
              <a:buNone/>
              <a:tabLst>
                <a:tab pos="914400" algn="l"/>
              </a:tabLst>
            </a:pPr>
            <a:endParaRPr lang="en-US" sz="2000" b="1" i="1" dirty="0">
              <a:solidFill>
                <a:srgbClr val="000000"/>
              </a:solidFill>
            </a:endParaRPr>
          </a:p>
          <a:p>
            <a:pPr marL="682625" indent="-682625" eaLnBrk="1" hangingPunct="1">
              <a:lnSpc>
                <a:spcPct val="100000"/>
              </a:lnSpc>
              <a:buFontTx/>
              <a:buNone/>
              <a:tabLst>
                <a:tab pos="914400" algn="l"/>
              </a:tabLst>
            </a:pPr>
            <a:r>
              <a:rPr lang="en-US" sz="2000" b="1" dirty="0">
                <a:solidFill>
                  <a:srgbClr val="000000"/>
                </a:solidFill>
              </a:rPr>
              <a:t>1964 	Lagging Emulation in Post-Peasant Society.</a:t>
            </a:r>
            <a:r>
              <a:rPr lang="en-US" sz="2000" b="1" i="1" dirty="0">
                <a:solidFill>
                  <a:srgbClr val="000000"/>
                </a:solidFill>
              </a:rPr>
              <a:t>  American Anthropologist </a:t>
            </a:r>
            <a:r>
              <a:rPr lang="en-US" sz="2000" b="1" dirty="0">
                <a:solidFill>
                  <a:srgbClr val="000000"/>
                </a:solidFill>
              </a:rPr>
              <a:t>66:569-586.</a:t>
            </a:r>
            <a:br>
              <a:rPr lang="en-US" sz="2000" b="1" dirty="0">
                <a:solidFill>
                  <a:srgbClr val="000000"/>
                </a:solidFill>
              </a:rPr>
            </a:br>
            <a:endParaRPr lang="en-US" sz="2000" b="1" dirty="0">
              <a:solidFill>
                <a:srgbClr val="000000"/>
              </a:solidFill>
            </a:endParaRPr>
          </a:p>
          <a:p>
            <a:pPr marL="682625" indent="-682625" eaLnBrk="1" hangingPunct="1">
              <a:lnSpc>
                <a:spcPct val="100000"/>
              </a:lnSpc>
              <a:buFontTx/>
              <a:buAutoNum type="arabicPlain" startAt="1967"/>
              <a:tabLst>
                <a:tab pos="914400" algn="l"/>
              </a:tabLst>
            </a:pPr>
            <a:r>
              <a:rPr lang="en-US" sz="2000" b="1" dirty="0">
                <a:solidFill>
                  <a:srgbClr val="000000"/>
                </a:solidFill>
              </a:rPr>
              <a:t>The Position of Women: Appearance and Reality.</a:t>
            </a:r>
            <a:r>
              <a:rPr lang="en-US" sz="2000" b="1" i="1" dirty="0">
                <a:solidFill>
                  <a:srgbClr val="000000"/>
                </a:solidFill>
              </a:rPr>
              <a:t>  Anthropological Quarterly</a:t>
            </a:r>
            <a:r>
              <a:rPr lang="en-US" sz="2000" b="1" dirty="0">
                <a:solidFill>
                  <a:srgbClr val="000000"/>
                </a:solidFill>
              </a:rPr>
              <a:t>.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40:970108.</a:t>
            </a:r>
            <a:br>
              <a:rPr lang="en-US" sz="2000" b="1" dirty="0">
                <a:solidFill>
                  <a:srgbClr val="000000"/>
                </a:solidFill>
              </a:rPr>
            </a:br>
            <a:endParaRPr lang="en-US" sz="2000" b="1" dirty="0">
              <a:solidFill>
                <a:srgbClr val="000000"/>
              </a:solidFill>
            </a:endParaRPr>
          </a:p>
          <a:p>
            <a:pPr marL="682625" indent="-682625" eaLnBrk="1" hangingPunct="1">
              <a:lnSpc>
                <a:spcPct val="100000"/>
              </a:lnSpc>
              <a:buFontTx/>
              <a:buNone/>
              <a:tabLst>
                <a:tab pos="914400" algn="l"/>
              </a:tabLst>
            </a:pPr>
            <a:r>
              <a:rPr lang="en-US" sz="2000" b="1" dirty="0">
                <a:solidFill>
                  <a:srgbClr val="000000"/>
                </a:solidFill>
              </a:rPr>
              <a:t>1988 	Review of David D. Gilmore, ed.</a:t>
            </a:r>
            <a:r>
              <a:rPr lang="en-US" sz="2000" b="1" i="1" dirty="0">
                <a:solidFill>
                  <a:srgbClr val="000000"/>
                </a:solidFill>
              </a:rPr>
              <a:t>  Honor and Shame and the Unity of the Mediterranean.  American Ethnologist</a:t>
            </a:r>
            <a:r>
              <a:rPr lang="en-US" sz="2000" b="1" dirty="0">
                <a:solidFill>
                  <a:srgbClr val="000000"/>
                </a:solidFill>
              </a:rPr>
              <a:t>.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15:813-814.</a:t>
            </a:r>
            <a:br>
              <a:rPr lang="en-US" sz="1600" b="1" dirty="0">
                <a:solidFill>
                  <a:srgbClr val="000000"/>
                </a:solidFill>
              </a:rPr>
            </a:br>
            <a:r>
              <a:rPr lang="en-US" sz="2400" b="1" i="1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187394" name="Text Box 3"/>
          <p:cNvSpPr txBox="1">
            <a:spLocks noChangeArrowheads="1"/>
          </p:cNvSpPr>
          <p:nvPr/>
        </p:nvSpPr>
        <p:spPr bwMode="auto">
          <a:xfrm>
            <a:off x="3405188" y="6465888"/>
            <a:ext cx="2309812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hlinkClick r:id="rId2"/>
              </a:rPr>
              <a:t>Parman's classic picks</a:t>
            </a:r>
            <a:r>
              <a:rPr lang="en-US" b="0">
                <a:solidFill>
                  <a:schemeClr val="tx1"/>
                </a:solidFill>
              </a:rPr>
              <a:t> </a:t>
            </a:r>
            <a:r>
              <a:rPr lang="en-US" sz="800" b="0">
                <a:solidFill>
                  <a:schemeClr val="tx1"/>
                </a:solidFill>
              </a:rPr>
              <a:t>-- Tony Galt</a:t>
            </a:r>
          </a:p>
        </p:txBody>
      </p:sp>
      <p:sp>
        <p:nvSpPr>
          <p:cNvPr id="18739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7038"/>
            <a:ext cx="8229600" cy="411162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/>
              <a:t>“Classics" in the Anthropology of Europe</a:t>
            </a: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b="1" dirty="0"/>
              <a:t>Sharon B. </a:t>
            </a:r>
            <a:r>
              <a:rPr lang="en-US" b="1" dirty="0" err="1"/>
              <a:t>Gmelch</a:t>
            </a:r>
            <a:r>
              <a:rPr lang="en-US" b="1" dirty="0"/>
              <a:t> </a:t>
            </a:r>
          </a:p>
          <a:p>
            <a:pPr marL="0" indent="0" eaLnBrk="1" hangingPunct="1">
              <a:buFontTx/>
              <a:buNone/>
              <a:tabLst>
                <a:tab pos="914400" algn="l"/>
              </a:tabLst>
            </a:pPr>
            <a:r>
              <a:rPr lang="en-US" sz="2800" dirty="0"/>
              <a:t>1986	</a:t>
            </a:r>
            <a:r>
              <a:rPr lang="en-US" sz="2800" b="1" dirty="0"/>
              <a:t>Groups that Don't Want in: 	Gypsies and other Artisan, 	Trader, and Entertainer 	Minorities.  </a:t>
            </a:r>
            <a:r>
              <a:rPr lang="en-US" sz="2800" i="1" dirty="0"/>
              <a:t>Annual Review 	of 	Anthropology</a:t>
            </a:r>
            <a:r>
              <a:rPr lang="en-US" sz="2800" dirty="0"/>
              <a:t> 15:307-330.</a:t>
            </a:r>
            <a:r>
              <a:rPr lang="en-US" sz="3600" dirty="0"/>
              <a:t> </a:t>
            </a:r>
          </a:p>
        </p:txBody>
      </p:sp>
      <p:sp>
        <p:nvSpPr>
          <p:cNvPr id="189443" name="Text Box 4"/>
          <p:cNvSpPr txBox="1">
            <a:spLocks noChangeArrowheads="1"/>
          </p:cNvSpPr>
          <p:nvPr/>
        </p:nvSpPr>
        <p:spPr bwMode="auto">
          <a:xfrm>
            <a:off x="3405188" y="6465888"/>
            <a:ext cx="2309812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hlinkClick r:id="rId2"/>
              </a:rPr>
              <a:t>Parman's classic picks</a:t>
            </a:r>
            <a:r>
              <a:rPr lang="en-US" b="0">
                <a:solidFill>
                  <a:schemeClr val="tx1"/>
                </a:solidFill>
              </a:rPr>
              <a:t> </a:t>
            </a:r>
            <a:r>
              <a:rPr lang="en-US" sz="800" b="0">
                <a:solidFill>
                  <a:schemeClr val="tx1"/>
                </a:solidFill>
              </a:rPr>
              <a:t>-- Tony Galt</a:t>
            </a:r>
          </a:p>
        </p:txBody>
      </p:sp>
      <p:sp>
        <p:nvSpPr>
          <p:cNvPr id="18944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7038"/>
            <a:ext cx="8229600" cy="411162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/>
              <a:t>“Classics" in the Anthropology of Europe</a:t>
            </a: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Text Box 2"/>
          <p:cNvSpPr txBox="1">
            <a:spLocks noChangeArrowheads="1"/>
          </p:cNvSpPr>
          <p:nvPr/>
        </p:nvSpPr>
        <p:spPr bwMode="auto">
          <a:xfrm>
            <a:off x="2217738" y="6488113"/>
            <a:ext cx="4691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1200" b="0">
                <a:solidFill>
                  <a:schemeClr val="folHlink"/>
                </a:solidFill>
                <a:hlinkClick r:id="rId2"/>
              </a:rPr>
              <a:t>http://www.d.umn.edu/cla/faculty/troufs/anth3635/cetexts.html#Nan</a:t>
            </a:r>
            <a:endParaRPr kumimoji="1" lang="en-US" sz="1200" b="0">
              <a:solidFill>
                <a:schemeClr val="folHlink"/>
              </a:solidFill>
            </a:endParaRPr>
          </a:p>
        </p:txBody>
      </p:sp>
      <p:pic>
        <p:nvPicPr>
          <p:cNvPr id="1925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3863" y="395288"/>
            <a:ext cx="324485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15" name="Text Box 4"/>
          <p:cNvSpPr txBox="1">
            <a:spLocks noChangeArrowheads="1"/>
          </p:cNvSpPr>
          <p:nvPr/>
        </p:nvSpPr>
        <p:spPr bwMode="auto">
          <a:xfrm>
            <a:off x="1905000" y="5538788"/>
            <a:ext cx="53006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  <a:latin typeface="Verdana" pitchFamily="34" charset="0"/>
              </a:rPr>
              <a:t>Sharon Gmelch</a:t>
            </a:r>
          </a:p>
          <a:p>
            <a:pPr algn="ctr">
              <a:spcBef>
                <a:spcPct val="20000"/>
              </a:spcBef>
            </a:pPr>
            <a:r>
              <a:rPr lang="en-US" sz="1200" i="1">
                <a:solidFill>
                  <a:schemeClr val="tx1"/>
                </a:solidFill>
                <a:latin typeface="Verdana" pitchFamily="34" charset="0"/>
              </a:rPr>
              <a:t>Nan: The Life of an Irish Traveling Woman, Revised Edition</a:t>
            </a:r>
            <a:r>
              <a:rPr lang="en-US" sz="1200">
                <a:solidFill>
                  <a:schemeClr val="tx1"/>
                </a:solidFill>
                <a:latin typeface="Verdana" pitchFamily="34" charset="0"/>
              </a:rPr>
              <a:t>.</a:t>
            </a:r>
          </a:p>
          <a:p>
            <a:pPr algn="ctr">
              <a:spcBef>
                <a:spcPct val="20000"/>
              </a:spcBef>
            </a:pPr>
            <a:r>
              <a:rPr lang="en-US" sz="800" b="0">
                <a:solidFill>
                  <a:schemeClr val="tx1"/>
                </a:solidFill>
                <a:latin typeface="Verdana" pitchFamily="34" charset="0"/>
              </a:rPr>
              <a:t>Long Grove: IL: Waveland Press, 1991.</a:t>
            </a:r>
          </a:p>
          <a:p>
            <a:pPr algn="ctr">
              <a:spcBef>
                <a:spcPct val="20000"/>
              </a:spcBef>
            </a:pPr>
            <a:r>
              <a:rPr lang="en-US" sz="800" b="0">
                <a:solidFill>
                  <a:schemeClr val="tx1"/>
                </a:solidFill>
                <a:latin typeface="Verdana" pitchFamily="34" charset="0"/>
              </a:rPr>
              <a:t>(ISBN: 0881336025)</a:t>
            </a:r>
          </a:p>
        </p:txBody>
      </p:sp>
    </p:spTree>
  </p:cSld>
  <p:clrMapOvr>
    <a:masterClrMapping/>
  </p:clrMapOvr>
  <p:transition/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313613" cy="548481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2"/>
          <p:cNvSpPr>
            <a:spLocks noChangeArrowheads="1"/>
          </p:cNvSpPr>
          <p:nvPr/>
        </p:nvSpPr>
        <p:spPr bwMode="auto">
          <a:xfrm>
            <a:off x="3886200" y="1371600"/>
            <a:ext cx="4572000" cy="3749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0" i="1">
                <a:solidFill>
                  <a:schemeClr val="tx1"/>
                </a:solidFill>
                <a:latin typeface="Verdana" pitchFamily="34" charset="0"/>
              </a:rPr>
              <a:t>The Irish Tinkers: The Urbanization of an Itinerant People</a:t>
            </a:r>
          </a:p>
          <a:p>
            <a:pPr algn="ctr">
              <a:spcBef>
                <a:spcPct val="50000"/>
              </a:spcBef>
            </a:pPr>
            <a:r>
              <a:rPr lang="en-US" sz="3200" b="0">
                <a:solidFill>
                  <a:schemeClr val="tx1"/>
                </a:solidFill>
                <a:latin typeface="Verdana" pitchFamily="34" charset="0"/>
              </a:rPr>
              <a:t>by George Gmelch</a:t>
            </a:r>
          </a:p>
          <a:p>
            <a:pPr algn="ctr">
              <a:spcBef>
                <a:spcPct val="50000"/>
              </a:spcBef>
            </a:pPr>
            <a:endParaRPr lang="en-US" sz="3200" b="0">
              <a:solidFill>
                <a:schemeClr val="tx1"/>
              </a:solidFill>
              <a:latin typeface="Verdan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0">
                <a:solidFill>
                  <a:schemeClr val="tx1"/>
                </a:solidFill>
                <a:latin typeface="Verdana" pitchFamily="34" charset="0"/>
              </a:rPr>
              <a:t>1985</a:t>
            </a:r>
          </a:p>
        </p:txBody>
      </p:sp>
      <p:pic>
        <p:nvPicPr>
          <p:cNvPr id="1914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648200"/>
            <a:ext cx="2895600" cy="1974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9149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85800"/>
            <a:ext cx="2408238" cy="3657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tabLst>
                <a:tab pos="914400" algn="l"/>
              </a:tabLst>
            </a:pPr>
            <a:r>
              <a:rPr lang="en-US" b="1" dirty="0"/>
              <a:t>Tomas Hofer</a:t>
            </a:r>
          </a:p>
          <a:p>
            <a:pPr marL="0" indent="0" eaLnBrk="1" hangingPunct="1">
              <a:buFontTx/>
              <a:buNone/>
              <a:tabLst>
                <a:tab pos="914400" algn="l"/>
              </a:tabLst>
            </a:pPr>
            <a:r>
              <a:rPr lang="en-US" sz="2000" dirty="0"/>
              <a:t>1972?	</a:t>
            </a:r>
            <a:r>
              <a:rPr lang="en-US" sz="2800" b="1" dirty="0"/>
              <a:t>Research Styles of American 	and Central European 	Ethnographers</a:t>
            </a:r>
            <a:r>
              <a:rPr lang="en-US" sz="2000" dirty="0"/>
              <a:t>.  </a:t>
            </a:r>
            <a:r>
              <a:rPr lang="en-US" sz="2000" i="1" dirty="0"/>
              <a:t>Current 	Anthropology.</a:t>
            </a:r>
          </a:p>
        </p:txBody>
      </p:sp>
      <p:sp>
        <p:nvSpPr>
          <p:cNvPr id="193538" name="Text Box 3"/>
          <p:cNvSpPr txBox="1">
            <a:spLocks noChangeArrowheads="1"/>
          </p:cNvSpPr>
          <p:nvPr/>
        </p:nvSpPr>
        <p:spPr bwMode="auto">
          <a:xfrm>
            <a:off x="3405188" y="6465888"/>
            <a:ext cx="2309812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hlinkClick r:id="rId2"/>
              </a:rPr>
              <a:t>Parman's classic picks</a:t>
            </a:r>
            <a:r>
              <a:rPr lang="en-US" b="0">
                <a:solidFill>
                  <a:schemeClr val="tx1"/>
                </a:solidFill>
              </a:rPr>
              <a:t> </a:t>
            </a:r>
            <a:r>
              <a:rPr lang="en-US" sz="800" b="0">
                <a:solidFill>
                  <a:schemeClr val="tx1"/>
                </a:solidFill>
              </a:rPr>
              <a:t>-- Tony Galt</a:t>
            </a:r>
          </a:p>
        </p:txBody>
      </p:sp>
      <p:sp>
        <p:nvSpPr>
          <p:cNvPr id="19353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7038"/>
            <a:ext cx="8229600" cy="411162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/>
              <a:t>“Classics" in the Anthropology of Europe</a:t>
            </a:r>
          </a:p>
        </p:txBody>
      </p:sp>
    </p:spTree>
  </p:cSld>
  <p:clrMapOvr>
    <a:masterClrMapping/>
  </p:clrMapOvr>
  <p:transition/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tabLst>
                <a:tab pos="914400" algn="l"/>
              </a:tabLst>
            </a:pPr>
            <a:r>
              <a:rPr lang="en-US" b="1" dirty="0" err="1"/>
              <a:t>Tamaś</a:t>
            </a:r>
            <a:r>
              <a:rPr lang="en-US" b="1" dirty="0"/>
              <a:t> Hofer</a:t>
            </a:r>
          </a:p>
          <a:p>
            <a:pPr marL="0" indent="0" eaLnBrk="1" hangingPunct="1">
              <a:buFontTx/>
              <a:buNone/>
              <a:tabLst>
                <a:tab pos="682625" algn="l"/>
              </a:tabLst>
            </a:pPr>
            <a:r>
              <a:rPr lang="en-US" sz="2000" dirty="0"/>
              <a:t>1968	</a:t>
            </a:r>
            <a:r>
              <a:rPr lang="en-US" sz="2800" b="1" dirty="0"/>
              <a:t>Anthropologists and Native 	Ethnographers in Central 	European 	Villages: 	Comparative Notes on the 	Professional Personality of 	Two Disciplines</a:t>
            </a:r>
            <a:r>
              <a:rPr lang="en-US" sz="2400" b="1" dirty="0"/>
              <a:t>.</a:t>
            </a:r>
            <a:r>
              <a:rPr lang="en-US" sz="2400" b="1" i="1" dirty="0"/>
              <a:t> </a:t>
            </a:r>
            <a:r>
              <a:rPr lang="en-US" sz="2000" i="1" dirty="0"/>
              <a:t>Current 	Anthropology</a:t>
            </a:r>
            <a:r>
              <a:rPr lang="en-US" sz="2000" dirty="0"/>
              <a:t>, Vol. 9, No. 4 (Oct., 1968), 	pp. 	311-315.</a:t>
            </a:r>
            <a:endParaRPr lang="en-US" sz="2000" i="1" dirty="0"/>
          </a:p>
        </p:txBody>
      </p:sp>
      <p:sp>
        <p:nvSpPr>
          <p:cNvPr id="194562" name="Text Box 3"/>
          <p:cNvSpPr txBox="1">
            <a:spLocks noChangeArrowheads="1"/>
          </p:cNvSpPr>
          <p:nvPr/>
        </p:nvSpPr>
        <p:spPr bwMode="auto">
          <a:xfrm>
            <a:off x="3405188" y="6465888"/>
            <a:ext cx="2309812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hlinkClick r:id="rId2"/>
              </a:rPr>
              <a:t>Parman's classic picks</a:t>
            </a:r>
            <a:r>
              <a:rPr lang="en-US" b="0">
                <a:solidFill>
                  <a:schemeClr val="tx1"/>
                </a:solidFill>
              </a:rPr>
              <a:t> </a:t>
            </a:r>
            <a:r>
              <a:rPr lang="en-US" sz="800" b="0">
                <a:solidFill>
                  <a:schemeClr val="tx1"/>
                </a:solidFill>
              </a:rPr>
              <a:t>-- Tony Galt</a:t>
            </a:r>
          </a:p>
        </p:txBody>
      </p:sp>
      <p:sp>
        <p:nvSpPr>
          <p:cNvPr id="19456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7038"/>
            <a:ext cx="8229600" cy="411162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/>
              <a:t>“Classics" in the Anthropology of Europe</a:t>
            </a: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315200" cy="4570413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914400" algn="l"/>
              </a:tabLst>
            </a:pPr>
            <a:r>
              <a:rPr lang="en-US" b="1" dirty="0" err="1"/>
              <a:t>Tamaś</a:t>
            </a:r>
            <a:r>
              <a:rPr lang="en-US" b="1" dirty="0"/>
              <a:t> Hofer</a:t>
            </a:r>
          </a:p>
          <a:p>
            <a:pPr marL="0" indent="0" eaLnBrk="1" hangingPunct="1">
              <a:buFontTx/>
              <a:buNone/>
              <a:tabLst>
                <a:tab pos="914400" algn="l"/>
              </a:tabLst>
            </a:pPr>
            <a:r>
              <a:rPr lang="en-US" sz="2800" dirty="0"/>
              <a:t>1969 	</a:t>
            </a:r>
            <a:r>
              <a:rPr lang="en-US" b="1" i="1" dirty="0"/>
              <a:t>Proper peasants: 	Traditional life in a 	Hungarian village</a:t>
            </a:r>
          </a:p>
          <a:p>
            <a:pPr marL="0" indent="0" eaLnBrk="1" hangingPunct="1">
              <a:buFontTx/>
              <a:buNone/>
              <a:tabLst>
                <a:tab pos="914400" algn="l"/>
              </a:tabLst>
            </a:pPr>
            <a:r>
              <a:rPr lang="en-US" i="1" dirty="0"/>
              <a:t>	</a:t>
            </a:r>
            <a:r>
              <a:rPr lang="en-US" sz="2000" i="1" dirty="0"/>
              <a:t>Viking Fund Publications in </a:t>
            </a:r>
          </a:p>
          <a:p>
            <a:pPr marL="0" indent="0" eaLnBrk="1" hangingPunct="1">
              <a:buFontTx/>
              <a:buNone/>
              <a:tabLst>
                <a:tab pos="914400" algn="l"/>
              </a:tabLst>
            </a:pPr>
            <a:r>
              <a:rPr lang="en-US" sz="2000" i="1" dirty="0"/>
              <a:t>	Anthropology</a:t>
            </a:r>
            <a:endParaRPr lang="en-US" sz="2000" dirty="0"/>
          </a:p>
          <a:p>
            <a:pPr marL="0" indent="0" eaLnBrk="1" hangingPunct="1">
              <a:buFontTx/>
              <a:buNone/>
              <a:tabLst>
                <a:tab pos="914400" algn="l"/>
              </a:tabLst>
            </a:pPr>
            <a:endParaRPr lang="en-US" sz="2000" dirty="0"/>
          </a:p>
          <a:p>
            <a:pPr marL="0" indent="0" eaLnBrk="1" hangingPunct="1">
              <a:buFontTx/>
              <a:buNone/>
              <a:tabLst>
                <a:tab pos="914400" algn="l"/>
              </a:tabLst>
            </a:pPr>
            <a:r>
              <a:rPr lang="en-US" sz="2000" dirty="0"/>
              <a:t>	</a:t>
            </a:r>
            <a:r>
              <a:rPr lang="en-US" sz="1800" dirty="0"/>
              <a:t>[Reprinted 31 March 2008]</a:t>
            </a:r>
            <a:endParaRPr lang="en-US" sz="2000" dirty="0"/>
          </a:p>
        </p:txBody>
      </p:sp>
      <p:sp>
        <p:nvSpPr>
          <p:cNvPr id="195587" name="Text Box 4"/>
          <p:cNvSpPr txBox="1">
            <a:spLocks noChangeArrowheads="1"/>
          </p:cNvSpPr>
          <p:nvPr/>
        </p:nvSpPr>
        <p:spPr bwMode="auto">
          <a:xfrm>
            <a:off x="3405188" y="6465888"/>
            <a:ext cx="2309812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hlinkClick r:id="rId2"/>
              </a:rPr>
              <a:t>Parman's classic picks</a:t>
            </a:r>
            <a:r>
              <a:rPr lang="en-US" b="0">
                <a:solidFill>
                  <a:schemeClr val="tx1"/>
                </a:solidFill>
              </a:rPr>
              <a:t> </a:t>
            </a:r>
            <a:r>
              <a:rPr lang="en-US" sz="800" b="0">
                <a:solidFill>
                  <a:schemeClr val="tx1"/>
                </a:solidFill>
              </a:rPr>
              <a:t>-- Tony Galt</a:t>
            </a:r>
          </a:p>
        </p:txBody>
      </p:sp>
      <p:sp>
        <p:nvSpPr>
          <p:cNvPr id="19558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7038"/>
            <a:ext cx="8229600" cy="411162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/>
              <a:t>“Classics" in the Anthropology of Europe</a:t>
            </a:r>
          </a:p>
        </p:txBody>
      </p:sp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733800"/>
            <a:ext cx="2286000" cy="2286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b="1" dirty="0"/>
              <a:t>John C. Messenger</a:t>
            </a:r>
            <a:endParaRPr lang="en-US" dirty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</a:rPr>
              <a:t>1971</a:t>
            </a:r>
            <a:r>
              <a:rPr lang="en-US" sz="1800" i="1" dirty="0">
                <a:solidFill>
                  <a:schemeClr val="bg1"/>
                </a:solidFill>
              </a:rPr>
              <a:t> 	</a:t>
            </a:r>
            <a:r>
              <a:rPr lang="en-US" sz="1800" dirty="0">
                <a:solidFill>
                  <a:schemeClr val="bg1"/>
                </a:solidFill>
              </a:rPr>
              <a:t>Sex and Repression in an Irish Folk Community.</a:t>
            </a:r>
            <a:r>
              <a:rPr lang="en-US" sz="1800" i="1" dirty="0">
                <a:solidFill>
                  <a:schemeClr val="bg1"/>
                </a:solidFill>
              </a:rPr>
              <a:t> 	In Human Sexual Behavior: Variations in the 	Ethnographic Spectrum</a:t>
            </a:r>
            <a:r>
              <a:rPr lang="en-US" sz="1800" dirty="0">
                <a:solidFill>
                  <a:schemeClr val="bg1"/>
                </a:solidFill>
              </a:rPr>
              <a:t>, by Donald S. Marshall 	and Robert C. Suggs. Englewood Cliffs, New 	Jersey: Prentice-Hall.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</a:rPr>
              <a:t>1978	The Golden Chain: A Study of the Structure, 	Function,  and Patterning of </a:t>
            </a:r>
            <a:r>
              <a:rPr lang="en-US" sz="1800" i="1" dirty="0" err="1">
                <a:solidFill>
                  <a:schemeClr val="bg1"/>
                </a:solidFill>
              </a:rPr>
              <a:t>Comparatico</a:t>
            </a:r>
            <a:r>
              <a:rPr lang="en-US" sz="1800" dirty="0">
                <a:solidFill>
                  <a:schemeClr val="bg1"/>
                </a:solidFill>
              </a:rPr>
              <a:t> in a 	South Italian village. </a:t>
            </a:r>
            <a:r>
              <a:rPr lang="en-US" sz="1800" i="1" dirty="0">
                <a:solidFill>
                  <a:schemeClr val="bg1"/>
                </a:solidFill>
              </a:rPr>
              <a:t>American Ethnologist</a:t>
            </a:r>
            <a:r>
              <a:rPr lang="en-US" sz="1800" dirty="0">
                <a:solidFill>
                  <a:schemeClr val="bg1"/>
                </a:solidFill>
              </a:rPr>
              <a:t> 5:116-	136. </a:t>
            </a:r>
          </a:p>
        </p:txBody>
      </p:sp>
      <p:sp>
        <p:nvSpPr>
          <p:cNvPr id="196611" name="Text Box 4"/>
          <p:cNvSpPr txBox="1">
            <a:spLocks noChangeArrowheads="1"/>
          </p:cNvSpPr>
          <p:nvPr/>
        </p:nvSpPr>
        <p:spPr bwMode="auto">
          <a:xfrm>
            <a:off x="3405188" y="6465888"/>
            <a:ext cx="2309812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hlinkClick r:id="rId2"/>
              </a:rPr>
              <a:t>Parman's classic picks</a:t>
            </a:r>
            <a:r>
              <a:rPr lang="en-US" b="0">
                <a:solidFill>
                  <a:schemeClr val="tx1"/>
                </a:solidFill>
              </a:rPr>
              <a:t> </a:t>
            </a:r>
            <a:r>
              <a:rPr lang="en-US" sz="800" b="0">
                <a:solidFill>
                  <a:schemeClr val="tx1"/>
                </a:solidFill>
              </a:rPr>
              <a:t>-- Tony Galt</a:t>
            </a:r>
          </a:p>
        </p:txBody>
      </p:sp>
      <p:sp>
        <p:nvSpPr>
          <p:cNvPr id="1966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7038"/>
            <a:ext cx="8229600" cy="411162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/>
              <a:t>“Classics" in the Anthropology of Europe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143000"/>
            <a:ext cx="3352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0" y="1066800"/>
            <a:ext cx="9144000" cy="2743200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miter lim="800000"/>
            <a:headEnd/>
            <a:tailEnd/>
          </a:ln>
        </p:spPr>
        <p:txBody>
          <a:bodyPr wrap="none"/>
          <a:lstStyle/>
          <a:p>
            <a:pPr algn="ctr">
              <a:defRPr/>
            </a:pPr>
            <a:endParaRPr lang="en-US" sz="2800" dirty="0">
              <a:ln w="12700">
                <a:solidFill>
                  <a:srgbClr val="C0504D"/>
                </a:solidFill>
                <a:prstDash val="solid"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alpha val="50000"/>
                </a:schemeClr>
              </a:gs>
              <a:gs pos="80000">
                <a:srgbClr val="FFFFFF">
                  <a:alpha val="0"/>
                </a:srgbClr>
              </a:gs>
              <a:gs pos="98000">
                <a:srgbClr val="D4DEFF">
                  <a:alpha val="40000"/>
                </a:srgbClr>
              </a:gs>
              <a:gs pos="100000">
                <a:srgbClr val="FFC000"/>
              </a:gs>
            </a:gsLst>
            <a:lin ang="5400000" scaled="1"/>
          </a:gradFill>
        </p:spPr>
        <p:txBody>
          <a:bodyPr wrap="square" lIns="228600" tIns="228600" rIns="228600" bIns="228600">
            <a:noAutofit/>
          </a:bodyPr>
          <a:lstStyle/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</a:pPr>
            <a:endParaRPr kumimoji="1" lang="en-US" sz="3600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</a:pPr>
            <a:endParaRPr kumimoji="1" lang="en-US" sz="3600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</a:pPr>
            <a:endParaRPr kumimoji="1" lang="en-US" sz="3600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</a:pPr>
            <a:endParaRPr kumimoji="1" lang="en-US" sz="3600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3657600"/>
            <a:ext cx="9144000" cy="2285241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ln w="12700">
                  <a:solidFill>
                    <a:srgbClr val="C0504D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“Master Ethnographic Texts” 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1050" dirty="0">
              <a:ln w="12700">
                <a:solidFill>
                  <a:srgbClr val="C0504D"/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ln w="12700">
                  <a:solidFill>
                    <a:srgbClr val="C0504D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“Classics” in the </a:t>
            </a:r>
            <a:br>
              <a:rPr lang="en-US" sz="3200" dirty="0">
                <a:ln w="12700">
                  <a:solidFill>
                    <a:srgbClr val="C0504D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</a:br>
            <a:r>
              <a:rPr lang="en-US" sz="3200" dirty="0">
                <a:ln w="12700">
                  <a:solidFill>
                    <a:srgbClr val="C0504D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Anthropology of Europe</a:t>
            </a:r>
            <a:br>
              <a:rPr lang="en-US" sz="4000" dirty="0">
                <a:ln w="12700">
                  <a:solidFill>
                    <a:srgbClr val="C0504D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</a:br>
            <a:r>
              <a:rPr lang="en-US" sz="2800" dirty="0">
                <a:ln w="12700">
                  <a:solidFill>
                    <a:srgbClr val="C0504D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and related studies</a:t>
            </a:r>
            <a:endParaRPr lang="en-US" sz="3200" dirty="0">
              <a:ln w="12700">
                <a:solidFill>
                  <a:srgbClr val="C0504D"/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0" y="2397204"/>
            <a:ext cx="9144000" cy="1107996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dirty="0">
                <a:ln w="127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. . . and trends . . .</a:t>
            </a:r>
            <a:endParaRPr lang="en-US" sz="4800" dirty="0">
              <a:ln w="12700">
                <a:solidFill>
                  <a:srgbClr val="C0504D"/>
                </a:solidFill>
                <a:prstDash val="solid"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752850" y="6096000"/>
            <a:ext cx="1644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n-US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4F9FA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Tim Roufs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43050"/>
            <a:ext cx="7315200" cy="4570412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buFontTx/>
              <a:buNone/>
            </a:pPr>
            <a:r>
              <a:rPr lang="en-US" sz="2800" dirty="0"/>
              <a:t>the definition of what is “classic” probably also reflects</a:t>
            </a:r>
          </a:p>
          <a:p>
            <a:pPr marL="0" indent="0" algn="ctr" eaLnBrk="1" hangingPunct="1">
              <a:lnSpc>
                <a:spcPct val="100000"/>
              </a:lnSpc>
              <a:buFontTx/>
              <a:buNone/>
            </a:pPr>
            <a:endParaRPr lang="en-US" sz="1200" dirty="0"/>
          </a:p>
          <a:p>
            <a:pPr marL="914400" lvl="1" indent="-457200" eaLnBrk="1" hangingPunct="1">
              <a:lnSpc>
                <a:spcPct val="100000"/>
              </a:lnSpc>
            </a:pPr>
            <a:r>
              <a:rPr lang="en-US" sz="3600" b="1" dirty="0"/>
              <a:t>the influence of personalities on the discipline</a:t>
            </a:r>
          </a:p>
          <a:p>
            <a:pPr lvl="1" eaLnBrk="1" hangingPunct="1">
              <a:lnSpc>
                <a:spcPct val="100000"/>
              </a:lnSpc>
            </a:pPr>
            <a:endParaRPr lang="en-US" sz="1100" b="1" dirty="0"/>
          </a:p>
          <a:p>
            <a:pPr marL="914400" lvl="1" indent="-457200" eaLnBrk="1" hangingPunct="1">
              <a:lnSpc>
                <a:spcPct val="100000"/>
              </a:lnSpc>
            </a:pPr>
            <a:r>
              <a:rPr lang="en-US" sz="3600" b="1" dirty="0"/>
              <a:t>the prestige of schools of thought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Text Box 2"/>
          <p:cNvSpPr txBox="1">
            <a:spLocks noChangeArrowheads="1"/>
          </p:cNvSpPr>
          <p:nvPr/>
        </p:nvSpPr>
        <p:spPr bwMode="auto">
          <a:xfrm>
            <a:off x="2060575" y="6488113"/>
            <a:ext cx="5003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1200" b="0">
                <a:solidFill>
                  <a:schemeClr val="folHlink"/>
                </a:solidFill>
                <a:hlinkClick r:id="rId2"/>
              </a:rPr>
              <a:t>http://www.d.umn.edu/cla/faculty/troufs/anth3635/cetexts.html#InisBeag</a:t>
            </a:r>
            <a:endParaRPr kumimoji="1" lang="en-US" sz="1200" b="0">
              <a:solidFill>
                <a:schemeClr val="folHlink"/>
              </a:solidFill>
            </a:endParaRPr>
          </a:p>
        </p:txBody>
      </p:sp>
      <p:sp>
        <p:nvSpPr>
          <p:cNvPr id="199682" name="Text Box 3"/>
          <p:cNvSpPr txBox="1">
            <a:spLocks noChangeArrowheads="1"/>
          </p:cNvSpPr>
          <p:nvPr/>
        </p:nvSpPr>
        <p:spPr bwMode="auto">
          <a:xfrm>
            <a:off x="3357563" y="5638800"/>
            <a:ext cx="239553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200" b="0" dirty="0">
                <a:solidFill>
                  <a:schemeClr val="tx1"/>
                </a:solidFill>
                <a:latin typeface="Verdana" pitchFamily="34" charset="0"/>
              </a:rPr>
              <a:t>John C.  Messenger</a:t>
            </a:r>
          </a:p>
          <a:p>
            <a:pPr algn="ctr">
              <a:spcBef>
                <a:spcPct val="20000"/>
              </a:spcBef>
            </a:pPr>
            <a:r>
              <a:rPr lang="en-US" sz="1200" i="1" dirty="0" err="1">
                <a:solidFill>
                  <a:schemeClr val="tx1"/>
                </a:solidFill>
                <a:latin typeface="Verdana" pitchFamily="34" charset="0"/>
              </a:rPr>
              <a:t>Inis</a:t>
            </a:r>
            <a:r>
              <a:rPr lang="en-US" sz="1200" i="1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latin typeface="Verdana" pitchFamily="34" charset="0"/>
              </a:rPr>
              <a:t>Beag</a:t>
            </a:r>
            <a:r>
              <a:rPr lang="en-US" sz="1200" i="1" dirty="0">
                <a:solidFill>
                  <a:schemeClr val="tx1"/>
                </a:solidFill>
                <a:latin typeface="Verdana" pitchFamily="34" charset="0"/>
              </a:rPr>
              <a:t>: Isle of Ireland</a:t>
            </a:r>
            <a:r>
              <a:rPr lang="en-US" sz="1200" dirty="0">
                <a:solidFill>
                  <a:schemeClr val="tx1"/>
                </a:solidFill>
                <a:latin typeface="Verdana" pitchFamily="34" charset="0"/>
              </a:rPr>
              <a:t>.</a:t>
            </a:r>
          </a:p>
          <a:p>
            <a:pPr algn="ctr">
              <a:spcBef>
                <a:spcPct val="20000"/>
              </a:spcBef>
            </a:pPr>
            <a:r>
              <a:rPr lang="en-US" sz="800" b="0" dirty="0">
                <a:solidFill>
                  <a:schemeClr val="tx1"/>
                </a:solidFill>
                <a:latin typeface="Verdana" pitchFamily="34" charset="0"/>
              </a:rPr>
              <a:t>Long Grove: IL: Waveland Press, 1983.</a:t>
            </a:r>
          </a:p>
          <a:p>
            <a:pPr algn="ctr">
              <a:spcBef>
                <a:spcPct val="20000"/>
              </a:spcBef>
            </a:pPr>
            <a:r>
              <a:rPr lang="en-US" sz="800" b="0" dirty="0">
                <a:solidFill>
                  <a:schemeClr val="tx1"/>
                </a:solidFill>
                <a:latin typeface="Verdana" pitchFamily="34" charset="0"/>
              </a:rPr>
              <a:t>(ISBN: 0881330515)</a:t>
            </a:r>
          </a:p>
        </p:txBody>
      </p:sp>
      <p:pic>
        <p:nvPicPr>
          <p:cNvPr id="1996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1763" y="463550"/>
            <a:ext cx="3373437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84" name="Rectangle 5"/>
          <p:cNvSpPr>
            <a:spLocks noChangeArrowheads="1"/>
          </p:cNvSpPr>
          <p:nvPr/>
        </p:nvSpPr>
        <p:spPr bwMode="auto">
          <a:xfrm>
            <a:off x="1371600" y="2364315"/>
            <a:ext cx="2514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 i="1" dirty="0" err="1">
                <a:solidFill>
                  <a:schemeClr val="tx1"/>
                </a:solidFill>
              </a:rPr>
              <a:t>Inis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Beag</a:t>
            </a:r>
            <a:endParaRPr lang="en-US" sz="3200" i="1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  <a:p>
            <a:r>
              <a:rPr lang="en-US" b="0" dirty="0">
                <a:solidFill>
                  <a:schemeClr val="tx1"/>
                </a:solidFill>
                <a:hlinkClick r:id="rId4" tooltip="Gaelic"/>
              </a:rPr>
              <a:t>Gaelic</a:t>
            </a:r>
            <a:r>
              <a:rPr lang="en-US" b="0" dirty="0">
                <a:solidFill>
                  <a:schemeClr val="tx1"/>
                </a:solidFill>
              </a:rPr>
              <a:t>: "Little </a:t>
            </a:r>
            <a:r>
              <a:rPr lang="en-US" dirty="0">
                <a:solidFill>
                  <a:schemeClr val="tx1"/>
                </a:solidFill>
              </a:rPr>
              <a:t>Island</a:t>
            </a:r>
            <a:r>
              <a:rPr lang="en-US" b="0" dirty="0">
                <a:solidFill>
                  <a:schemeClr val="tx1"/>
                </a:solidFill>
              </a:rPr>
              <a:t>"</a:t>
            </a:r>
            <a:endParaRPr lang="en-US" sz="1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9" name="Rectangle 3"/>
          <p:cNvSpPr>
            <a:spLocks noChangeArrowheads="1"/>
          </p:cNvSpPr>
          <p:nvPr/>
        </p:nvSpPr>
        <p:spPr bwMode="auto">
          <a:xfrm>
            <a:off x="990600" y="4667250"/>
            <a:ext cx="7315200" cy="203835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lIns="228600" tIns="228600" rIns="228600" bIns="228600" anchor="ctr">
            <a:spAutoFit/>
          </a:bodyPr>
          <a:lstStyle/>
          <a:p>
            <a:pPr marL="342900" indent="-342900" algn="ctr">
              <a:defRPr/>
            </a:pPr>
            <a:r>
              <a:rPr lang="en-US" i="1" dirty="0">
                <a:latin typeface="Arial" pitchFamily="34" charset="0"/>
                <a:hlinkClick r:id="rId2"/>
              </a:rPr>
              <a:t>INIS </a:t>
            </a:r>
            <a:r>
              <a:rPr lang="en-US" i="1" dirty="0" err="1">
                <a:latin typeface="Arial" pitchFamily="34" charset="0"/>
                <a:hlinkClick r:id="rId2"/>
              </a:rPr>
              <a:t>Beag</a:t>
            </a:r>
            <a:r>
              <a:rPr lang="en-US" i="1" dirty="0">
                <a:latin typeface="Arial" pitchFamily="34" charset="0"/>
                <a:hlinkClick r:id="rId2"/>
              </a:rPr>
              <a:t> Revisited:</a:t>
            </a:r>
          </a:p>
          <a:p>
            <a:pPr marL="342900" indent="-342900" algn="ctr">
              <a:defRPr/>
            </a:pPr>
            <a:r>
              <a:rPr lang="en-US" i="1" dirty="0">
                <a:latin typeface="Arial" pitchFamily="34" charset="0"/>
                <a:hlinkClick r:id="rId2"/>
              </a:rPr>
              <a:t>The Anthropologist as Observant Participator</a:t>
            </a:r>
            <a:endParaRPr lang="en-US" i="1" dirty="0">
              <a:latin typeface="Arial" pitchFamily="34" charset="0"/>
            </a:endParaRPr>
          </a:p>
          <a:p>
            <a:pPr marL="342900" indent="-342900">
              <a:defRPr/>
            </a:pPr>
            <a:endParaRPr lang="en-US" sz="1050" dirty="0">
              <a:latin typeface="Arial" pitchFamily="34" charset="0"/>
            </a:endParaRPr>
          </a:p>
          <a:p>
            <a:pPr marL="342900" indent="-342900" algn="ctr">
              <a:buFontTx/>
              <a:buAutoNum type="arabicPlain" startAt="1983"/>
              <a:defRPr/>
            </a:pPr>
            <a:r>
              <a:rPr lang="en-US" sz="1600" dirty="0">
                <a:latin typeface="Arial" pitchFamily="34" charset="0"/>
              </a:rPr>
              <a:t>   Salem, WI: Sheffield. </a:t>
            </a:r>
            <a:r>
              <a:rPr lang="en-US" sz="1400" dirty="0">
                <a:latin typeface="Arial" pitchFamily="34" charset="0"/>
              </a:rPr>
              <a:t>(Reprint edition August 1989).</a:t>
            </a:r>
          </a:p>
          <a:p>
            <a:pPr marL="342900" indent="-342900">
              <a:buFontTx/>
              <a:buAutoNum type="arabicPlain" startAt="1983"/>
              <a:defRPr/>
            </a:pPr>
            <a:endParaRPr lang="en-US" sz="100" dirty="0">
              <a:latin typeface="Arial" pitchFamily="34" charset="0"/>
            </a:endParaRPr>
          </a:p>
          <a:p>
            <a:pPr marL="342900" indent="-342900" algn="ctr">
              <a:defRPr/>
            </a:pPr>
            <a:r>
              <a:rPr lang="en-US" dirty="0">
                <a:latin typeface="Arial" pitchFamily="34" charset="0"/>
              </a:rPr>
              <a:t>	</a:t>
            </a:r>
            <a:r>
              <a:rPr lang="en-US" sz="1600" b="0" dirty="0">
                <a:latin typeface="Arial" pitchFamily="34" charset="0"/>
              </a:rPr>
              <a:t>The 1983 version was entitled </a:t>
            </a:r>
            <a:r>
              <a:rPr lang="en-US" sz="1600" b="0" i="1" dirty="0">
                <a:latin typeface="Arial" pitchFamily="34" charset="0"/>
              </a:rPr>
              <a:t>An Anthropologist At Play:</a:t>
            </a:r>
          </a:p>
          <a:p>
            <a:pPr marL="342900" indent="-342900" algn="ctr">
              <a:defRPr/>
            </a:pPr>
            <a:r>
              <a:rPr lang="en-US" sz="1600" b="0" i="1" dirty="0">
                <a:latin typeface="Arial" pitchFamily="34" charset="0"/>
              </a:rPr>
              <a:t>Ballad-mongering in Ireland and its Consequences for Research</a:t>
            </a:r>
            <a:endParaRPr lang="en-US" b="0" dirty="0">
              <a:latin typeface="Arial" pitchFamily="34" charset="0"/>
            </a:endParaRPr>
          </a:p>
        </p:txBody>
      </p:sp>
      <p:pic>
        <p:nvPicPr>
          <p:cNvPr id="201730" name="Picture 2" descr="InisBeagRevisited_c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52400"/>
            <a:ext cx="3175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7313613" cy="54848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2481263" y="6477000"/>
            <a:ext cx="41814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  <a:hlinkClick r:id="rId3"/>
              </a:rPr>
              <a:t>http://www.soc.ucsb.edu/sexinfo/?article=activity&amp;refid=025</a:t>
            </a:r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7200" y="427038"/>
            <a:ext cx="8229600" cy="715962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0" kern="0" dirty="0"/>
              <a:t>Anthropology majors should look at Messenger’s work, focusing on the ethics of fieldwork and publishing information about native peoples </a:t>
            </a: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71286"/>
            <a:ext cx="7313613" cy="54848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457200" y="427038"/>
            <a:ext cx="8229600" cy="715962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0" kern="0" dirty="0"/>
              <a:t>Anthropology majors should look at Messenger’s work, focusing on the ethics of fieldwork and publishing information about native peoples </a:t>
            </a: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b="1" dirty="0"/>
              <a:t>John C. Messenger</a:t>
            </a:r>
            <a:endParaRPr lang="en-US" dirty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 </a:t>
            </a:r>
          </a:p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en-US" sz="1800" dirty="0"/>
              <a:t>1971</a:t>
            </a:r>
            <a:r>
              <a:rPr lang="en-US" sz="1800" i="1" dirty="0"/>
              <a:t> 	</a:t>
            </a:r>
            <a:r>
              <a:rPr lang="en-US" sz="2000" b="1" dirty="0"/>
              <a:t>Sex and Repression in an Irish Folk 	Community.</a:t>
            </a:r>
            <a:r>
              <a:rPr lang="en-US" sz="2000" b="1" i="1" dirty="0"/>
              <a:t> </a:t>
            </a:r>
            <a:r>
              <a:rPr lang="en-US" sz="1800" i="1" dirty="0"/>
              <a:t>In  Human Sexual Behavior: 	Variations in the Ethnographic Spectrum</a:t>
            </a:r>
            <a:r>
              <a:rPr lang="en-US" sz="1800" dirty="0"/>
              <a:t>, by 	Donald S. Marshall and Robert C. Suggs. 	Englewood Cliffs, New Jersey: Prentice-	Hall.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800" dirty="0"/>
          </a:p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en-US" sz="1800" dirty="0"/>
              <a:t>1978	</a:t>
            </a:r>
            <a:r>
              <a:rPr lang="en-US" sz="2000" b="1" dirty="0"/>
              <a:t>The Golden Chain: A Study of the 	Structure, Function, and Patterning of 	</a:t>
            </a:r>
            <a:r>
              <a:rPr lang="en-US" sz="2000" b="1" i="1" dirty="0" err="1"/>
              <a:t>Comparatico</a:t>
            </a:r>
            <a:r>
              <a:rPr lang="en-US" sz="2000" b="1" dirty="0"/>
              <a:t> in a South Italian village. 	</a:t>
            </a:r>
            <a:r>
              <a:rPr lang="en-US" sz="1800" i="1" dirty="0"/>
              <a:t>American Ethnologist</a:t>
            </a:r>
            <a:r>
              <a:rPr lang="en-US" sz="1800" dirty="0"/>
              <a:t> 5:116-136. </a:t>
            </a:r>
          </a:p>
        </p:txBody>
      </p:sp>
      <p:sp>
        <p:nvSpPr>
          <p:cNvPr id="202755" name="Text Box 4"/>
          <p:cNvSpPr txBox="1">
            <a:spLocks noChangeArrowheads="1"/>
          </p:cNvSpPr>
          <p:nvPr/>
        </p:nvSpPr>
        <p:spPr bwMode="auto">
          <a:xfrm>
            <a:off x="3405188" y="6465888"/>
            <a:ext cx="2309812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hlinkClick r:id="rId2"/>
              </a:rPr>
              <a:t>Parman's classic picks</a:t>
            </a:r>
            <a:r>
              <a:rPr lang="en-US" b="0">
                <a:solidFill>
                  <a:schemeClr val="tx1"/>
                </a:solidFill>
              </a:rPr>
              <a:t> </a:t>
            </a:r>
            <a:r>
              <a:rPr lang="en-US" sz="800" b="0">
                <a:solidFill>
                  <a:schemeClr val="tx1"/>
                </a:solidFill>
              </a:rPr>
              <a:t>-- Tony Galt</a:t>
            </a:r>
          </a:p>
        </p:txBody>
      </p:sp>
      <p:sp>
        <p:nvSpPr>
          <p:cNvPr id="20275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7038"/>
            <a:ext cx="8229600" cy="411162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/>
              <a:t>“Classics" in the Anthropology of Europe</a:t>
            </a: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en-US" b="1" dirty="0"/>
              <a:t>Andrei </a:t>
            </a:r>
            <a:r>
              <a:rPr lang="en-US" b="1" dirty="0" err="1"/>
              <a:t>Simi</a:t>
            </a:r>
            <a:r>
              <a:rPr lang="en-US" b="1" dirty="0" err="1">
                <a:cs typeface="Arial" charset="0"/>
              </a:rPr>
              <a:t>ć</a:t>
            </a:r>
            <a:endParaRPr lang="en-US" b="1" dirty="0"/>
          </a:p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en-US" sz="2400" dirty="0"/>
              <a:t> </a:t>
            </a:r>
          </a:p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en-US" sz="1800" dirty="0"/>
              <a:t>1974 	</a:t>
            </a:r>
            <a:r>
              <a:rPr lang="en-US" sz="2400" b="1" dirty="0"/>
              <a:t>Urbanization and Cultural Process 	in Yugoslavia. </a:t>
            </a:r>
            <a:r>
              <a:rPr lang="en-US" sz="1800" i="1" dirty="0"/>
              <a:t>Anthropological Quarterly</a:t>
            </a:r>
            <a:r>
              <a:rPr lang="en-US" sz="1800" dirty="0"/>
              <a:t> 	47:211- 227</a:t>
            </a:r>
          </a:p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en-US" sz="1800" dirty="0"/>
              <a:t> </a:t>
            </a:r>
          </a:p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en-US" sz="1800" dirty="0"/>
              <a:t>1991 	</a:t>
            </a:r>
            <a:r>
              <a:rPr lang="en-US" sz="2400" b="1" dirty="0"/>
              <a:t>Obstacles to the Development of a 	Yugoslav National 	Consciousness: Ethnic Identity 	and Folk Culture in the Balkans. 	</a:t>
            </a:r>
            <a:r>
              <a:rPr lang="en-US" sz="1800" i="1" dirty="0"/>
              <a:t>Journal of Mediterranean Studies</a:t>
            </a:r>
            <a:r>
              <a:rPr lang="en-US" sz="1800" dirty="0"/>
              <a:t> 1:18-36</a:t>
            </a:r>
          </a:p>
        </p:txBody>
      </p:sp>
      <p:sp>
        <p:nvSpPr>
          <p:cNvPr id="20480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7038"/>
            <a:ext cx="8229600" cy="411162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/>
              <a:t>“Classics" in the Anthropology of Europe</a:t>
            </a: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14400" indent="-914400" eaLnBrk="1" hangingPunct="1">
              <a:buFontTx/>
              <a:buNone/>
              <a:tabLst>
                <a:tab pos="914400" algn="l"/>
              </a:tabLst>
            </a:pPr>
            <a:r>
              <a:rPr lang="en-US" b="1" dirty="0"/>
              <a:t>Eric Wolf</a:t>
            </a:r>
          </a:p>
          <a:p>
            <a:pPr marL="914400" indent="-914400" eaLnBrk="1" hangingPunct="1">
              <a:buFontTx/>
              <a:buNone/>
              <a:tabLst>
                <a:tab pos="914400" algn="l"/>
              </a:tabLst>
            </a:pPr>
            <a:endParaRPr lang="en-US" sz="800" dirty="0"/>
          </a:p>
          <a:p>
            <a:pPr marL="914400" indent="-914400" eaLnBrk="1" hangingPunct="1">
              <a:buFontTx/>
              <a:buNone/>
              <a:tabLst>
                <a:tab pos="914400" algn="l"/>
              </a:tabLst>
            </a:pPr>
            <a:r>
              <a:rPr lang="en-US" sz="1800" b="1" dirty="0"/>
              <a:t>1966</a:t>
            </a:r>
            <a:r>
              <a:rPr lang="en-US" sz="1800" b="1" i="1" dirty="0"/>
              <a:t>	</a:t>
            </a:r>
            <a:r>
              <a:rPr lang="en-US" b="1" i="1" dirty="0"/>
              <a:t>Peasants. </a:t>
            </a:r>
            <a:r>
              <a:rPr lang="en-US" sz="1800" b="1" i="1" dirty="0"/>
              <a:t> </a:t>
            </a:r>
            <a:r>
              <a:rPr lang="en-US" sz="1800" b="1" dirty="0"/>
              <a:t>Englewood Cliffs: Prentice-Hall.</a:t>
            </a:r>
          </a:p>
          <a:p>
            <a:pPr marL="914400" indent="-914400" eaLnBrk="1" hangingPunct="1">
              <a:tabLst>
                <a:tab pos="914400" algn="l"/>
              </a:tabLst>
            </a:pPr>
            <a:endParaRPr lang="en-US" sz="1800" b="1" dirty="0"/>
          </a:p>
          <a:p>
            <a:pPr marL="914400" indent="-914400" eaLnBrk="1" hangingPunct="1">
              <a:tabLst>
                <a:tab pos="914400" algn="l"/>
              </a:tabLst>
            </a:pPr>
            <a:endParaRPr lang="en-US" sz="100" b="1" i="1" dirty="0"/>
          </a:p>
          <a:p>
            <a:pPr marL="914400" indent="-914400" eaLnBrk="1" hangingPunct="1">
              <a:buFontTx/>
              <a:buNone/>
              <a:tabLst>
                <a:tab pos="914400" algn="l"/>
              </a:tabLst>
            </a:pPr>
            <a:r>
              <a:rPr lang="en-US" sz="1800" b="1" dirty="0"/>
              <a:t>1969 	</a:t>
            </a:r>
            <a:r>
              <a:rPr lang="en-US" b="1" i="1" dirty="0"/>
              <a:t>Peasant Wars of the Twentieth Century</a:t>
            </a:r>
            <a:r>
              <a:rPr lang="en-US" sz="1800" b="1" i="1" dirty="0"/>
              <a:t>.</a:t>
            </a:r>
          </a:p>
          <a:p>
            <a:pPr marL="914400" indent="-914400" eaLnBrk="1" hangingPunct="1">
              <a:buFontTx/>
              <a:buNone/>
              <a:tabLst>
                <a:tab pos="914400" algn="l"/>
              </a:tabLst>
            </a:pPr>
            <a:r>
              <a:rPr lang="en-US" sz="1800" b="1" i="1" dirty="0"/>
              <a:t>	</a:t>
            </a:r>
            <a:r>
              <a:rPr lang="en-US" sz="1800" b="1" dirty="0"/>
              <a:t>NY: Harper and Row.</a:t>
            </a:r>
          </a:p>
          <a:p>
            <a:pPr marL="1560513" lvl="1" indent="-473075" eaLnBrk="1" hangingPunct="1">
              <a:buFontTx/>
              <a:buNone/>
              <a:tabLst>
                <a:tab pos="914400" algn="l"/>
              </a:tabLst>
            </a:pPr>
            <a:endParaRPr lang="en-US" sz="1600" b="1" dirty="0"/>
          </a:p>
          <a:p>
            <a:pPr marL="914400" indent="-914400" eaLnBrk="1" hangingPunct="1">
              <a:buFontTx/>
              <a:buAutoNum type="arabicPlain" startAt="1966"/>
              <a:tabLst>
                <a:tab pos="914400" algn="l"/>
              </a:tabLst>
            </a:pPr>
            <a:endParaRPr lang="en-US" sz="1800" b="1" i="1" dirty="0"/>
          </a:p>
        </p:txBody>
      </p:sp>
      <p:sp>
        <p:nvSpPr>
          <p:cNvPr id="2068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7038"/>
            <a:ext cx="8229600" cy="411162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 dirty="0"/>
              <a:t>“Classics" in the Anthropology of Europe</a:t>
            </a:r>
          </a:p>
        </p:txBody>
      </p:sp>
      <p:pic>
        <p:nvPicPr>
          <p:cNvPr id="20685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648200"/>
            <a:ext cx="952500" cy="14859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20787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1598613"/>
            <a:ext cx="5100638" cy="4570412"/>
          </a:xfrm>
        </p:spPr>
        <p:txBody>
          <a:bodyPr/>
          <a:lstStyle/>
          <a:p>
            <a:pPr marL="682625" indent="-682625" eaLnBrk="1" hangingPunct="1">
              <a:buFontTx/>
              <a:buNone/>
            </a:pPr>
            <a:r>
              <a:rPr lang="en-US" sz="2800" b="1">
                <a:hlinkClick r:id="rId2"/>
              </a:rPr>
              <a:t>Eric Wolf</a:t>
            </a:r>
            <a:endParaRPr lang="en-US" sz="2800" b="1"/>
          </a:p>
          <a:p>
            <a:pPr marL="682625" indent="-682625" eaLnBrk="1" hangingPunct="1">
              <a:buFontTx/>
              <a:buNone/>
            </a:pPr>
            <a:endParaRPr lang="en-US" sz="2800" b="1"/>
          </a:p>
          <a:p>
            <a:pPr marL="682625" indent="-682625" eaLnBrk="1" hangingPunct="1">
              <a:buFontTx/>
              <a:buNone/>
            </a:pPr>
            <a:r>
              <a:rPr lang="en-US" sz="2000"/>
              <a:t>1959 	Chicago: University of Chicago Press. </a:t>
            </a:r>
          </a:p>
          <a:p>
            <a:pPr marL="682625" indent="-682625" eaLnBrk="1" hangingPunct="1"/>
            <a:endParaRPr lang="en-US" sz="2000"/>
          </a:p>
        </p:txBody>
      </p:sp>
      <p:pic>
        <p:nvPicPr>
          <p:cNvPr id="2078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057400"/>
            <a:ext cx="2624138" cy="406717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427038"/>
            <a:ext cx="8229600" cy="411162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0" kern="0"/>
              <a:t>“Classics" in the Anthropology of Europe</a:t>
            </a:r>
            <a:endParaRPr lang="en-US" sz="1800" b="0" kern="0" dirty="0"/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en-US" b="1" dirty="0"/>
              <a:t>Eric Wolf</a:t>
            </a:r>
          </a:p>
          <a:p>
            <a:pPr marL="0" indent="0" eaLnBrk="1" hangingPunct="1">
              <a:lnSpc>
                <a:spcPct val="100000"/>
              </a:lnSpc>
              <a:buFontTx/>
              <a:buNone/>
            </a:pPr>
            <a:endParaRPr lang="en-US" sz="1800" dirty="0"/>
          </a:p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en-US" sz="1600" dirty="0"/>
              <a:t>1969	</a:t>
            </a:r>
            <a:r>
              <a:rPr lang="en-US" sz="2000" b="1" dirty="0"/>
              <a:t>Society and symbols in Latin Europe and 	in the Islamic Near East. </a:t>
            </a:r>
            <a:r>
              <a:rPr lang="en-US" sz="1600" i="1" dirty="0"/>
              <a:t>Anthropological 	Quarterly</a:t>
            </a:r>
            <a:r>
              <a:rPr lang="en-US" sz="1600" dirty="0"/>
              <a:t> 42:287-301. </a:t>
            </a:r>
          </a:p>
          <a:p>
            <a:pPr marL="0" indent="0" eaLnBrk="1" hangingPunct="1">
              <a:lnSpc>
                <a:spcPct val="100000"/>
              </a:lnSpc>
              <a:buFontTx/>
              <a:buNone/>
            </a:pPr>
            <a:endParaRPr lang="en-US" sz="1600" dirty="0"/>
          </a:p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en-US" sz="1600" dirty="0"/>
              <a:t>1987 	</a:t>
            </a:r>
            <a:r>
              <a:rPr lang="en-US" sz="2000" b="1" dirty="0"/>
              <a:t>The Peasant War in Germany: Friedrich 	Engels as Social Historian.</a:t>
            </a:r>
            <a:r>
              <a:rPr lang="en-US" sz="1600" dirty="0"/>
              <a:t> </a:t>
            </a:r>
            <a:r>
              <a:rPr lang="en-US" sz="1600" i="1" dirty="0"/>
              <a:t>Science and 	Society</a:t>
            </a:r>
            <a:r>
              <a:rPr lang="en-US" sz="1600" dirty="0"/>
              <a:t> 51:82-92.</a:t>
            </a:r>
          </a:p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en-US" sz="1600" dirty="0"/>
              <a:t> </a:t>
            </a:r>
          </a:p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en-US" sz="1600" dirty="0"/>
              <a:t>1994 	</a:t>
            </a:r>
            <a:r>
              <a:rPr lang="en-US" sz="2000" dirty="0"/>
              <a:t>Perilous Ideas: Race, Culture, People. 	</a:t>
            </a:r>
            <a:r>
              <a:rPr lang="en-US" sz="1600" i="1" dirty="0"/>
              <a:t>Current Anthropology</a:t>
            </a:r>
            <a:r>
              <a:rPr lang="en-US" sz="1600" dirty="0"/>
              <a:t>  35:1-7.</a:t>
            </a:r>
            <a:r>
              <a:rPr lang="en-US" sz="1200" dirty="0"/>
              <a:t> </a:t>
            </a:r>
          </a:p>
        </p:txBody>
      </p:sp>
      <p:sp>
        <p:nvSpPr>
          <p:cNvPr id="2058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7038"/>
            <a:ext cx="8229600" cy="411162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/>
              <a:t>“Classics" in the Anthropology of Europe</a:t>
            </a: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7038"/>
            <a:ext cx="8229600" cy="411162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600"/>
              <a:t>“Classics" in the Anthropology of Europe</a:t>
            </a:r>
            <a:br>
              <a:rPr lang="en-US" sz="1600"/>
            </a:br>
            <a:r>
              <a:rPr lang="en-US" sz="1600"/>
              <a:t>addendum</a:t>
            </a:r>
          </a:p>
        </p:txBody>
      </p:sp>
      <p:pic>
        <p:nvPicPr>
          <p:cNvPr id="2088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4762500" cy="47625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0889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7163" y="1524000"/>
            <a:ext cx="4948237" cy="4570413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Tx/>
              <a:buNone/>
              <a:tabLst>
                <a:tab pos="806450" algn="l"/>
              </a:tabLst>
            </a:pPr>
            <a:r>
              <a:rPr lang="en-US" sz="2800" b="1" dirty="0"/>
              <a:t>Ronald Frankenberg </a:t>
            </a:r>
            <a:r>
              <a:rPr lang="en-US" sz="2000" i="1" dirty="0"/>
              <a:t>	</a:t>
            </a:r>
          </a:p>
          <a:p>
            <a:pPr marL="0" indent="0" eaLnBrk="1" hangingPunct="1">
              <a:lnSpc>
                <a:spcPct val="100000"/>
              </a:lnSpc>
              <a:tabLst>
                <a:tab pos="806450" algn="l"/>
              </a:tabLst>
            </a:pPr>
            <a:endParaRPr lang="en-US" sz="2000" i="1" dirty="0"/>
          </a:p>
          <a:p>
            <a:pPr marL="0" indent="0" eaLnBrk="1" hangingPunct="1">
              <a:lnSpc>
                <a:spcPct val="100000"/>
              </a:lnSpc>
              <a:buFontTx/>
              <a:buNone/>
              <a:tabLst>
                <a:tab pos="806450" algn="l"/>
              </a:tabLst>
            </a:pPr>
            <a:r>
              <a:rPr lang="en-US" sz="2000" dirty="0"/>
              <a:t>1957	</a:t>
            </a:r>
            <a:r>
              <a:rPr lang="en-US" sz="2000" i="1" dirty="0"/>
              <a:t>Village on the Border: A 	Social  Study of 	Religion, Politics, and 	Football in a North 	Wales Community</a:t>
            </a:r>
          </a:p>
          <a:p>
            <a:pPr marL="0" indent="0" eaLnBrk="1" hangingPunct="1">
              <a:lnSpc>
                <a:spcPct val="100000"/>
              </a:lnSpc>
              <a:buFontTx/>
              <a:buNone/>
              <a:tabLst>
                <a:tab pos="806450" algn="l"/>
              </a:tabLst>
            </a:pPr>
            <a:endParaRPr lang="en-US" sz="2000" i="1" dirty="0"/>
          </a:p>
          <a:p>
            <a:pPr marL="0" indent="0" eaLnBrk="1" hangingPunct="1">
              <a:lnSpc>
                <a:spcPct val="100000"/>
              </a:lnSpc>
              <a:buFontTx/>
              <a:buNone/>
              <a:tabLst>
                <a:tab pos="806450" algn="l"/>
              </a:tabLst>
            </a:pPr>
            <a:r>
              <a:rPr lang="en-US" sz="1400" dirty="0"/>
              <a:t>	Cohen and West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82738"/>
            <a:ext cx="7315200" cy="4570412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buFontTx/>
              <a:buNone/>
            </a:pPr>
            <a:r>
              <a:rPr lang="en-US" sz="2800" dirty="0"/>
              <a:t>the definition of what is “classic” probably also reflects</a:t>
            </a:r>
          </a:p>
          <a:p>
            <a:pPr lvl="1" eaLnBrk="1" hangingPunct="1">
              <a:lnSpc>
                <a:spcPct val="100000"/>
              </a:lnSpc>
              <a:buNone/>
            </a:pPr>
            <a:endParaRPr lang="en-US" sz="1200" b="1" dirty="0"/>
          </a:p>
          <a:p>
            <a:pPr lvl="1" eaLnBrk="1" hangingPunct="1">
              <a:lnSpc>
                <a:spcPct val="100000"/>
              </a:lnSpc>
              <a:buNone/>
            </a:pPr>
            <a:endParaRPr lang="en-US" sz="100" b="1" dirty="0"/>
          </a:p>
          <a:p>
            <a:pPr marL="914400" lvl="1" indent="-457200" eaLnBrk="1" hangingPunct="1">
              <a:lnSpc>
                <a:spcPct val="100000"/>
              </a:lnSpc>
            </a:pPr>
            <a:r>
              <a:rPr lang="en-US" sz="3600" b="1" dirty="0"/>
              <a:t>networks</a:t>
            </a:r>
          </a:p>
          <a:p>
            <a:pPr lvl="1" eaLnBrk="1" hangingPunct="1">
              <a:lnSpc>
                <a:spcPct val="100000"/>
              </a:lnSpc>
            </a:pPr>
            <a:endParaRPr lang="en-US" sz="1200" b="1" dirty="0"/>
          </a:p>
          <a:p>
            <a:pPr marL="914400" lvl="1" indent="-457200" eaLnBrk="1" hangingPunct="1">
              <a:lnSpc>
                <a:spcPct val="100000"/>
              </a:lnSpc>
            </a:pPr>
            <a:r>
              <a:rPr lang="en-US" sz="3600" b="1" dirty="0"/>
              <a:t>and whatever else defines the politics of inclusion and exclusion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n-US" sz="2000" b="1" dirty="0"/>
              <a:t>Lewis - </a:t>
            </a:r>
            <a:r>
              <a:rPr lang="en-US" sz="2000" b="1" dirty="0" err="1"/>
              <a:t>Refield</a:t>
            </a:r>
            <a:r>
              <a:rPr lang="en-US" sz="2000" b="1" dirty="0"/>
              <a:t> debate</a:t>
            </a:r>
          </a:p>
          <a:p>
            <a:pPr lvl="1" eaLnBrk="1" hangingPunct="1">
              <a:lnSpc>
                <a:spcPct val="100000"/>
              </a:lnSpc>
              <a:buFontTx/>
              <a:buNone/>
            </a:pPr>
            <a:endParaRPr lang="en-US" sz="1200" b="1" i="1" dirty="0"/>
          </a:p>
          <a:p>
            <a:pPr eaLnBrk="1" hangingPunct="1">
              <a:lnSpc>
                <a:spcPct val="100000"/>
              </a:lnSpc>
            </a:pPr>
            <a:r>
              <a:rPr lang="en-US" b="1" dirty="0"/>
              <a:t>Robert Redfield</a:t>
            </a:r>
          </a:p>
          <a:p>
            <a:pPr lvl="1" eaLnBrk="1" hangingPunct="1">
              <a:lnSpc>
                <a:spcPct val="100000"/>
              </a:lnSpc>
            </a:pPr>
            <a:r>
              <a:rPr lang="en-US" sz="1200" b="1" i="1" dirty="0" err="1"/>
              <a:t>Tepoztlan</a:t>
            </a:r>
            <a:r>
              <a:rPr lang="en-US" sz="1200" b="1" i="1" dirty="0"/>
              <a:t>, a Mexican Village: A Study of Folk Life</a:t>
            </a:r>
          </a:p>
          <a:p>
            <a:pPr lvl="1" eaLnBrk="1" hangingPunct="1">
              <a:lnSpc>
                <a:spcPct val="100000"/>
              </a:lnSpc>
              <a:buFontTx/>
              <a:buNone/>
            </a:pPr>
            <a:r>
              <a:rPr lang="en-US" sz="1200" b="1" dirty="0"/>
              <a:t>	1930 University of Chicago Press.</a:t>
            </a:r>
          </a:p>
          <a:p>
            <a:pPr eaLnBrk="1" hangingPunct="1">
              <a:lnSpc>
                <a:spcPct val="100000"/>
              </a:lnSpc>
            </a:pPr>
            <a:endParaRPr lang="en-US" sz="1400" b="1" dirty="0"/>
          </a:p>
          <a:p>
            <a:pPr eaLnBrk="1" hangingPunct="1">
              <a:lnSpc>
                <a:spcPct val="100000"/>
              </a:lnSpc>
            </a:pPr>
            <a:r>
              <a:rPr lang="en-US" b="1" dirty="0"/>
              <a:t>Oscar Lewis</a:t>
            </a:r>
          </a:p>
          <a:p>
            <a:pPr eaLnBrk="1" hangingPunct="1">
              <a:lnSpc>
                <a:spcPct val="100000"/>
              </a:lnSpc>
            </a:pPr>
            <a:endParaRPr lang="en-US" sz="1800" b="1" dirty="0"/>
          </a:p>
          <a:p>
            <a:pPr lvl="1" eaLnBrk="1" hangingPunct="1">
              <a:lnSpc>
                <a:spcPct val="100000"/>
              </a:lnSpc>
            </a:pPr>
            <a:r>
              <a:rPr lang="en-US" sz="1200" b="1" i="1" dirty="0"/>
              <a:t>Life in a Mexican Village: </a:t>
            </a:r>
            <a:r>
              <a:rPr lang="en-US" sz="1200" b="1" i="1" dirty="0" err="1"/>
              <a:t>Tepoztlan</a:t>
            </a:r>
            <a:r>
              <a:rPr lang="en-US" sz="1200" b="1" i="1" dirty="0"/>
              <a:t> Restudied</a:t>
            </a:r>
          </a:p>
          <a:p>
            <a:pPr lvl="1" eaLnBrk="1" hangingPunct="1">
              <a:lnSpc>
                <a:spcPct val="100000"/>
              </a:lnSpc>
              <a:buFontTx/>
              <a:buNone/>
            </a:pPr>
            <a:r>
              <a:rPr lang="en-US" sz="1200" b="1" dirty="0"/>
              <a:t>	1951 </a:t>
            </a:r>
            <a:r>
              <a:rPr lang="en-US" sz="1200" b="1" dirty="0" err="1"/>
              <a:t>Urbana,IL</a:t>
            </a:r>
            <a:r>
              <a:rPr lang="en-US" sz="1200" b="1" dirty="0"/>
              <a:t>: University of Illinois Press.</a:t>
            </a:r>
            <a:endParaRPr lang="en-US" sz="1200" b="1" i="1" dirty="0"/>
          </a:p>
          <a:p>
            <a:pPr lvl="1" eaLnBrk="1" hangingPunct="1">
              <a:lnSpc>
                <a:spcPct val="100000"/>
              </a:lnSpc>
            </a:pPr>
            <a:endParaRPr lang="en-US" sz="1200" b="1" dirty="0"/>
          </a:p>
        </p:txBody>
      </p:sp>
      <p:pic>
        <p:nvPicPr>
          <p:cNvPr id="2099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209800"/>
            <a:ext cx="1201738" cy="1838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992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660650" y="427038"/>
            <a:ext cx="3822700" cy="581025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600"/>
              <a:t>“Classics" in the Anthropology of Europe</a:t>
            </a:r>
            <a:br>
              <a:rPr lang="en-US" sz="1600"/>
            </a:br>
            <a:r>
              <a:rPr lang="en-US" sz="1600"/>
              <a:t>addendum</a:t>
            </a:r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5557838" cy="213201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b="1" dirty="0"/>
              <a:t>Oscar Lewis</a:t>
            </a:r>
          </a:p>
        </p:txBody>
      </p:sp>
      <p:pic>
        <p:nvPicPr>
          <p:cNvPr id="2109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479800"/>
            <a:ext cx="2819400" cy="2819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2109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971800"/>
            <a:ext cx="2019300" cy="33337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1094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660650" y="427038"/>
            <a:ext cx="3822700" cy="581025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600"/>
              <a:t>“Classics" in the Anthropology of Europe</a:t>
            </a:r>
            <a:br>
              <a:rPr lang="en-US" sz="1600"/>
            </a:br>
            <a:r>
              <a:rPr lang="en-US" sz="1600"/>
              <a:t>addendum</a:t>
            </a: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988" y="685800"/>
            <a:ext cx="7313612" cy="548481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2105025" y="6477000"/>
            <a:ext cx="4706938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hlinkClick r:id="rId3"/>
              </a:rPr>
              <a:t>http://www.d.umn.edu/cla/faculty/troufs/anth4616/debates.html#title</a:t>
            </a:r>
            <a:endParaRPr lang="en-US" sz="1200" b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427038"/>
            <a:ext cx="8229600" cy="411162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="0" kern="0" dirty="0"/>
              <a:t>We’ll have a look at the Great Debates and Controversies separately</a:t>
            </a: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000" dirty="0">
                <a:solidFill>
                  <a:schemeClr val="accent1">
                    <a:lumMod val="90000"/>
                  </a:schemeClr>
                </a:solidFill>
              </a:rPr>
              <a:t>Douglass extracts comments from . . .</a:t>
            </a:r>
          </a:p>
          <a:p>
            <a:pPr eaLnBrk="1" hangingPunct="1">
              <a:lnSpc>
                <a:spcPct val="100000"/>
              </a:lnSpc>
            </a:pPr>
            <a:endParaRPr lang="en-US" sz="2000" dirty="0"/>
          </a:p>
          <a:p>
            <a:pPr marL="231775" lvl="1" indent="-231775" eaLnBrk="1" hangingPunct="1">
              <a:lnSpc>
                <a:spcPct val="100000"/>
              </a:lnSpc>
              <a:tabLst>
                <a:tab pos="231775" algn="l"/>
              </a:tabLst>
            </a:pPr>
            <a:r>
              <a:rPr lang="en-US" b="1" dirty="0" err="1"/>
              <a:t>Arensberg’s</a:t>
            </a:r>
            <a:r>
              <a:rPr lang="en-US" b="1" dirty="0"/>
              <a:t> </a:t>
            </a:r>
            <a:r>
              <a:rPr lang="en-US" b="1" i="1" dirty="0"/>
              <a:t>Irish Countryman</a:t>
            </a:r>
          </a:p>
          <a:p>
            <a:pPr marL="688975" lvl="3" indent="-231775" eaLnBrk="1" hangingPunct="1">
              <a:lnSpc>
                <a:spcPct val="100000"/>
              </a:lnSpc>
              <a:tabLst>
                <a:tab pos="231775" algn="l"/>
              </a:tabLst>
            </a:pPr>
            <a:r>
              <a:rPr lang="en-US" sz="2400" b="1" dirty="0"/>
              <a:t>the earliest example of </a:t>
            </a:r>
            <a:r>
              <a:rPr lang="en-US" sz="2400" b="1" dirty="0" err="1"/>
              <a:t>anglophone</a:t>
            </a:r>
            <a:r>
              <a:rPr lang="en-US" sz="2400" b="1" dirty="0"/>
              <a:t> Europeanist anthropology</a:t>
            </a:r>
          </a:p>
          <a:p>
            <a:pPr marL="631825" lvl="2" indent="-231775" eaLnBrk="1" hangingPunct="1">
              <a:lnSpc>
                <a:spcPct val="100000"/>
              </a:lnSpc>
              <a:tabLst>
                <a:tab pos="231775" algn="l"/>
              </a:tabLst>
            </a:pPr>
            <a:endParaRPr lang="en-US" sz="1600" i="1" dirty="0"/>
          </a:p>
          <a:p>
            <a:pPr marL="231775" lvl="1" indent="-231775" eaLnBrk="1" hangingPunct="1">
              <a:lnSpc>
                <a:spcPct val="100000"/>
              </a:lnSpc>
              <a:tabLst>
                <a:tab pos="231775" algn="l"/>
              </a:tabLst>
            </a:pPr>
            <a:r>
              <a:rPr lang="en-US" b="1" dirty="0"/>
              <a:t>Pitt-</a:t>
            </a:r>
            <a:r>
              <a:rPr lang="en-US" b="1" dirty="0" err="1"/>
              <a:t>Rivers’s</a:t>
            </a:r>
            <a:r>
              <a:rPr lang="en-US" b="1" dirty="0"/>
              <a:t> </a:t>
            </a:r>
            <a:r>
              <a:rPr lang="en-US" b="1" i="1" dirty="0"/>
              <a:t>People of the Sierra</a:t>
            </a:r>
          </a:p>
          <a:p>
            <a:pPr marL="688975" lvl="3" indent="-231775" eaLnBrk="1" hangingPunct="1">
              <a:lnSpc>
                <a:spcPct val="100000"/>
              </a:lnSpc>
              <a:tabLst>
                <a:tab pos="231775" algn="l"/>
              </a:tabLst>
            </a:pPr>
            <a:r>
              <a:rPr lang="en-US" sz="2400" b="1" dirty="0"/>
              <a:t>“</a:t>
            </a:r>
            <a:r>
              <a:rPr lang="en-US" sz="2400" b="1" dirty="0" err="1"/>
              <a:t>anglophone</a:t>
            </a:r>
            <a:r>
              <a:rPr lang="en-US" sz="2400" b="1" dirty="0"/>
              <a:t> Europeanist anthropology’s quintessential and most influential little community study”</a:t>
            </a:r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14 - 16</a:t>
            </a:r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835853" y="2134850"/>
            <a:ext cx="744453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4400" dirty="0">
                <a:solidFill>
                  <a:srgbClr val="F4F9FA"/>
                </a:solidFill>
              </a:rPr>
              <a:t>Since the fall </a:t>
            </a:r>
          </a:p>
          <a:p>
            <a:pPr algn="ctr"/>
            <a:r>
              <a:rPr lang="en-US" sz="4400" dirty="0">
                <a:solidFill>
                  <a:srgbClr val="F4F9FA"/>
                </a:solidFill>
              </a:rPr>
              <a:t>of the Berlin Wall, 1989 . . . </a:t>
            </a: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835853" y="2134850"/>
            <a:ext cx="744453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65000"/>
                  </a:schemeClr>
                </a:solidFill>
              </a:rPr>
              <a:t>Since the fall </a:t>
            </a:r>
          </a:p>
          <a:p>
            <a:pPr algn="ctr"/>
            <a:r>
              <a:rPr lang="en-US" sz="4400" dirty="0">
                <a:solidFill>
                  <a:schemeClr val="bg1">
                    <a:lumMod val="65000"/>
                  </a:schemeClr>
                </a:solidFill>
              </a:rPr>
              <a:t>of the Berlin Wall, 1989 . . . 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0"/>
            <a:ext cx="8229600" cy="411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</a:rPr>
              <a:t>the Anthropology of Europe has changed</a:t>
            </a:r>
          </a:p>
        </p:txBody>
      </p:sp>
    </p:spTree>
    <p:extLst>
      <p:ext uri="{BB962C8B-B14F-4D97-AF65-F5344CB8AC3E}">
        <p14:creationId xmlns:p14="http://schemas.microsoft.com/office/powerpoint/2010/main" val="2341987630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1832470" y="2319515"/>
            <a:ext cx="54513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90000"/>
                  </a:schemeClr>
                </a:solidFill>
              </a:rPr>
              <a:t>Since the fall </a:t>
            </a:r>
          </a:p>
          <a:p>
            <a:pPr algn="ctr"/>
            <a:r>
              <a:rPr lang="en-US" sz="3200" dirty="0">
                <a:solidFill>
                  <a:schemeClr val="accent1">
                    <a:lumMod val="90000"/>
                  </a:schemeClr>
                </a:solidFill>
              </a:rPr>
              <a:t>of the Berlin Wall, 1989 . . .</a:t>
            </a:r>
            <a:r>
              <a:rPr lang="en-US" sz="3200" dirty="0">
                <a:solidFill>
                  <a:srgbClr val="F4F9FA"/>
                </a:solidFill>
              </a:rPr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38522" y="3896142"/>
            <a:ext cx="623920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4400" dirty="0">
                <a:solidFill>
                  <a:srgbClr val="F4F9FA"/>
                </a:solidFill>
              </a:rPr>
              <a:t>Since the exodus from</a:t>
            </a:r>
          </a:p>
          <a:p>
            <a:pPr algn="ctr"/>
            <a:r>
              <a:rPr lang="en-US" sz="4400" dirty="0">
                <a:solidFill>
                  <a:srgbClr val="F4F9FA"/>
                </a:solidFill>
              </a:rPr>
              <a:t>Lake Balaton, </a:t>
            </a:r>
          </a:p>
          <a:p>
            <a:pPr algn="ctr"/>
            <a:r>
              <a:rPr lang="en-US" sz="4400" dirty="0">
                <a:solidFill>
                  <a:srgbClr val="F4F9FA"/>
                </a:solidFill>
              </a:rPr>
              <a:t>Hungary, 1989 . . . </a:t>
            </a: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1832470" y="2319515"/>
            <a:ext cx="54513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90000"/>
                  </a:schemeClr>
                </a:solidFill>
              </a:rPr>
              <a:t>Since the fall </a:t>
            </a:r>
          </a:p>
          <a:p>
            <a:pPr algn="ctr"/>
            <a:r>
              <a:rPr lang="en-US" sz="3200" dirty="0">
                <a:solidFill>
                  <a:schemeClr val="accent1">
                    <a:lumMod val="90000"/>
                  </a:schemeClr>
                </a:solidFill>
              </a:rPr>
              <a:t>of the Berlin Wall, 1989 . . .</a:t>
            </a:r>
            <a:r>
              <a:rPr lang="en-US" sz="3200" dirty="0">
                <a:solidFill>
                  <a:srgbClr val="F4F9FA"/>
                </a:solidFill>
              </a:rPr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38522" y="3896142"/>
            <a:ext cx="623920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4400" dirty="0">
                <a:solidFill>
                  <a:schemeClr val="bg1">
                    <a:lumMod val="65000"/>
                  </a:schemeClr>
                </a:solidFill>
              </a:rPr>
              <a:t>Since the exodus from</a:t>
            </a:r>
          </a:p>
          <a:p>
            <a:pPr algn="ctr"/>
            <a:r>
              <a:rPr lang="en-US" sz="4400" dirty="0">
                <a:solidFill>
                  <a:schemeClr val="bg1">
                    <a:lumMod val="65000"/>
                  </a:schemeClr>
                </a:solidFill>
              </a:rPr>
              <a:t>Lake Balaton, </a:t>
            </a:r>
          </a:p>
          <a:p>
            <a:pPr algn="ctr"/>
            <a:r>
              <a:rPr lang="en-US" sz="4400" dirty="0">
                <a:solidFill>
                  <a:schemeClr val="bg1">
                    <a:lumMod val="65000"/>
                  </a:schemeClr>
                </a:solidFill>
              </a:rPr>
              <a:t>Hungary, 1989 . . .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65838"/>
            <a:ext cx="8229600" cy="411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</a:rPr>
              <a:t>which was the forerunner of the fall of the Wall</a:t>
            </a:r>
          </a:p>
        </p:txBody>
      </p:sp>
    </p:spTree>
    <p:extLst>
      <p:ext uri="{BB962C8B-B14F-4D97-AF65-F5344CB8AC3E}">
        <p14:creationId xmlns:p14="http://schemas.microsoft.com/office/powerpoint/2010/main" val="3558444332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6205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89070" y="6399442"/>
            <a:ext cx="29642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800" b="0" dirty="0">
                <a:solidFill>
                  <a:srgbClr val="F4F9FA"/>
                </a:solidFill>
                <a:hlinkClick r:id="rId3"/>
              </a:rPr>
              <a:t>http://en.wikipedia.org/wiki/Fall_of_the_Berlin_Wall#The_Fall</a:t>
            </a:r>
            <a:endParaRPr lang="en-US" sz="800" b="0" dirty="0">
              <a:solidFill>
                <a:srgbClr val="F4F9FA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14286" y="1723572"/>
            <a:ext cx="2681514" cy="16002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89070" y="6399442"/>
            <a:ext cx="29642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800" b="0" dirty="0">
                <a:solidFill>
                  <a:srgbClr val="F4F9FA"/>
                </a:solidFill>
                <a:hlinkClick r:id="rId2"/>
              </a:rPr>
              <a:t>http://en.wikipedia.org/wiki/Fall_of_the_Berlin_Wall#The_Fall</a:t>
            </a:r>
            <a:endParaRPr lang="en-US" sz="800" b="0" dirty="0">
              <a:solidFill>
                <a:srgbClr val="F4F9FA"/>
              </a:solidFill>
            </a:endParaRPr>
          </a:p>
        </p:txBody>
      </p:sp>
      <p:pic>
        <p:nvPicPr>
          <p:cNvPr id="6" name="Picture 5" descr="map-Hung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5819"/>
            <a:ext cx="9144000" cy="5336381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3027760" y="3541712"/>
            <a:ext cx="638969" cy="390922"/>
          </a:xfrm>
          <a:custGeom>
            <a:avLst/>
            <a:gdLst>
              <a:gd name="connsiteX0" fmla="*/ 117871 w 638969"/>
              <a:gd name="connsiteY0" fmla="*/ 256382 h 390922"/>
              <a:gd name="connsiteX1" fmla="*/ 170259 w 638969"/>
              <a:gd name="connsiteY1" fmla="*/ 237332 h 390922"/>
              <a:gd name="connsiteX2" fmla="*/ 184546 w 638969"/>
              <a:gd name="connsiteY2" fmla="*/ 215901 h 390922"/>
              <a:gd name="connsiteX3" fmla="*/ 198834 w 638969"/>
              <a:gd name="connsiteY3" fmla="*/ 196851 h 390922"/>
              <a:gd name="connsiteX4" fmla="*/ 222646 w 638969"/>
              <a:gd name="connsiteY4" fmla="*/ 175419 h 390922"/>
              <a:gd name="connsiteX5" fmla="*/ 241696 w 638969"/>
              <a:gd name="connsiteY5" fmla="*/ 175419 h 390922"/>
              <a:gd name="connsiteX6" fmla="*/ 270271 w 638969"/>
              <a:gd name="connsiteY6" fmla="*/ 180182 h 390922"/>
              <a:gd name="connsiteX7" fmla="*/ 294084 w 638969"/>
              <a:gd name="connsiteY7" fmla="*/ 170657 h 390922"/>
              <a:gd name="connsiteX8" fmla="*/ 325040 w 638969"/>
              <a:gd name="connsiteY8" fmla="*/ 165894 h 390922"/>
              <a:gd name="connsiteX9" fmla="*/ 329803 w 638969"/>
              <a:gd name="connsiteY9" fmla="*/ 137319 h 390922"/>
              <a:gd name="connsiteX10" fmla="*/ 334565 w 638969"/>
              <a:gd name="connsiteY10" fmla="*/ 111126 h 390922"/>
              <a:gd name="connsiteX11" fmla="*/ 341709 w 638969"/>
              <a:gd name="connsiteY11" fmla="*/ 80169 h 390922"/>
              <a:gd name="connsiteX12" fmla="*/ 365521 w 638969"/>
              <a:gd name="connsiteY12" fmla="*/ 56357 h 390922"/>
              <a:gd name="connsiteX13" fmla="*/ 398859 w 638969"/>
              <a:gd name="connsiteY13" fmla="*/ 30163 h 390922"/>
              <a:gd name="connsiteX14" fmla="*/ 432196 w 638969"/>
              <a:gd name="connsiteY14" fmla="*/ 11113 h 390922"/>
              <a:gd name="connsiteX15" fmla="*/ 465534 w 638969"/>
              <a:gd name="connsiteY15" fmla="*/ 3969 h 390922"/>
              <a:gd name="connsiteX16" fmla="*/ 508396 w 638969"/>
              <a:gd name="connsiteY16" fmla="*/ 1588 h 390922"/>
              <a:gd name="connsiteX17" fmla="*/ 565546 w 638969"/>
              <a:gd name="connsiteY17" fmla="*/ 3969 h 390922"/>
              <a:gd name="connsiteX18" fmla="*/ 598884 w 638969"/>
              <a:gd name="connsiteY18" fmla="*/ 25401 h 390922"/>
              <a:gd name="connsiteX19" fmla="*/ 610790 w 638969"/>
              <a:gd name="connsiteY19" fmla="*/ 46832 h 390922"/>
              <a:gd name="connsiteX20" fmla="*/ 629840 w 638969"/>
              <a:gd name="connsiteY20" fmla="*/ 82551 h 390922"/>
              <a:gd name="connsiteX21" fmla="*/ 636984 w 638969"/>
              <a:gd name="connsiteY21" fmla="*/ 87313 h 390922"/>
              <a:gd name="connsiteX22" fmla="*/ 634603 w 638969"/>
              <a:gd name="connsiteY22" fmla="*/ 127794 h 390922"/>
              <a:gd name="connsiteX23" fmla="*/ 610790 w 638969"/>
              <a:gd name="connsiteY23" fmla="*/ 158751 h 390922"/>
              <a:gd name="connsiteX24" fmla="*/ 565546 w 638969"/>
              <a:gd name="connsiteY24" fmla="*/ 184944 h 390922"/>
              <a:gd name="connsiteX25" fmla="*/ 534590 w 638969"/>
              <a:gd name="connsiteY25" fmla="*/ 194469 h 390922"/>
              <a:gd name="connsiteX26" fmla="*/ 484584 w 638969"/>
              <a:gd name="connsiteY26" fmla="*/ 203994 h 390922"/>
              <a:gd name="connsiteX27" fmla="*/ 453628 w 638969"/>
              <a:gd name="connsiteY27" fmla="*/ 203994 h 390922"/>
              <a:gd name="connsiteX28" fmla="*/ 422671 w 638969"/>
              <a:gd name="connsiteY28" fmla="*/ 213519 h 390922"/>
              <a:gd name="connsiteX29" fmla="*/ 379809 w 638969"/>
              <a:gd name="connsiteY29" fmla="*/ 246857 h 390922"/>
              <a:gd name="connsiteX30" fmla="*/ 320278 w 638969"/>
              <a:gd name="connsiteY30" fmla="*/ 268288 h 390922"/>
              <a:gd name="connsiteX31" fmla="*/ 286940 w 638969"/>
              <a:gd name="connsiteY31" fmla="*/ 292101 h 390922"/>
              <a:gd name="connsiteX32" fmla="*/ 217884 w 638969"/>
              <a:gd name="connsiteY32" fmla="*/ 320676 h 390922"/>
              <a:gd name="connsiteX33" fmla="*/ 177403 w 638969"/>
              <a:gd name="connsiteY33" fmla="*/ 337344 h 390922"/>
              <a:gd name="connsiteX34" fmla="*/ 139303 w 638969"/>
              <a:gd name="connsiteY34" fmla="*/ 382588 h 390922"/>
              <a:gd name="connsiteX35" fmla="*/ 98821 w 638969"/>
              <a:gd name="connsiteY35" fmla="*/ 387351 h 390922"/>
              <a:gd name="connsiteX36" fmla="*/ 15478 w 638969"/>
              <a:gd name="connsiteY36" fmla="*/ 380207 h 390922"/>
              <a:gd name="connsiteX37" fmla="*/ 5953 w 638969"/>
              <a:gd name="connsiteY37" fmla="*/ 361157 h 390922"/>
              <a:gd name="connsiteX38" fmla="*/ 8334 w 638969"/>
              <a:gd name="connsiteY38" fmla="*/ 323057 h 390922"/>
              <a:gd name="connsiteX39" fmla="*/ 34528 w 638969"/>
              <a:gd name="connsiteY39" fmla="*/ 308769 h 390922"/>
              <a:gd name="connsiteX40" fmla="*/ 63103 w 638969"/>
              <a:gd name="connsiteY40" fmla="*/ 292101 h 390922"/>
              <a:gd name="connsiteX41" fmla="*/ 117871 w 638969"/>
              <a:gd name="connsiteY41" fmla="*/ 256382 h 39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38969" h="390922">
                <a:moveTo>
                  <a:pt x="117871" y="256382"/>
                </a:moveTo>
                <a:cubicBezTo>
                  <a:pt x="135730" y="247254"/>
                  <a:pt x="159147" y="244079"/>
                  <a:pt x="170259" y="237332"/>
                </a:cubicBezTo>
                <a:cubicBezTo>
                  <a:pt x="181371" y="230585"/>
                  <a:pt x="179784" y="222648"/>
                  <a:pt x="184546" y="215901"/>
                </a:cubicBezTo>
                <a:cubicBezTo>
                  <a:pt x="189308" y="209154"/>
                  <a:pt x="192484" y="203598"/>
                  <a:pt x="198834" y="196851"/>
                </a:cubicBezTo>
                <a:cubicBezTo>
                  <a:pt x="205184" y="190104"/>
                  <a:pt x="215502" y="178991"/>
                  <a:pt x="222646" y="175419"/>
                </a:cubicBezTo>
                <a:cubicBezTo>
                  <a:pt x="229790" y="171847"/>
                  <a:pt x="233759" y="174625"/>
                  <a:pt x="241696" y="175419"/>
                </a:cubicBezTo>
                <a:cubicBezTo>
                  <a:pt x="249633" y="176213"/>
                  <a:pt x="261540" y="180976"/>
                  <a:pt x="270271" y="180182"/>
                </a:cubicBezTo>
                <a:cubicBezTo>
                  <a:pt x="279002" y="179388"/>
                  <a:pt x="284956" y="173038"/>
                  <a:pt x="294084" y="170657"/>
                </a:cubicBezTo>
                <a:cubicBezTo>
                  <a:pt x="303212" y="168276"/>
                  <a:pt x="319087" y="171450"/>
                  <a:pt x="325040" y="165894"/>
                </a:cubicBezTo>
                <a:cubicBezTo>
                  <a:pt x="330993" y="160338"/>
                  <a:pt x="328216" y="146447"/>
                  <a:pt x="329803" y="137319"/>
                </a:cubicBezTo>
                <a:cubicBezTo>
                  <a:pt x="331391" y="128191"/>
                  <a:pt x="332581" y="120651"/>
                  <a:pt x="334565" y="111126"/>
                </a:cubicBezTo>
                <a:cubicBezTo>
                  <a:pt x="336549" y="101601"/>
                  <a:pt x="336550" y="89297"/>
                  <a:pt x="341709" y="80169"/>
                </a:cubicBezTo>
                <a:cubicBezTo>
                  <a:pt x="346868" y="71041"/>
                  <a:pt x="355996" y="64691"/>
                  <a:pt x="365521" y="56357"/>
                </a:cubicBezTo>
                <a:cubicBezTo>
                  <a:pt x="375046" y="48023"/>
                  <a:pt x="387747" y="37704"/>
                  <a:pt x="398859" y="30163"/>
                </a:cubicBezTo>
                <a:cubicBezTo>
                  <a:pt x="409972" y="22622"/>
                  <a:pt x="421084" y="15479"/>
                  <a:pt x="432196" y="11113"/>
                </a:cubicBezTo>
                <a:cubicBezTo>
                  <a:pt x="443308" y="6747"/>
                  <a:pt x="452834" y="5556"/>
                  <a:pt x="465534" y="3969"/>
                </a:cubicBezTo>
                <a:cubicBezTo>
                  <a:pt x="478234" y="2382"/>
                  <a:pt x="491727" y="1588"/>
                  <a:pt x="508396" y="1588"/>
                </a:cubicBezTo>
                <a:cubicBezTo>
                  <a:pt x="525065" y="1588"/>
                  <a:pt x="550465" y="0"/>
                  <a:pt x="565546" y="3969"/>
                </a:cubicBezTo>
                <a:cubicBezTo>
                  <a:pt x="580627" y="7938"/>
                  <a:pt x="591343" y="18257"/>
                  <a:pt x="598884" y="25401"/>
                </a:cubicBezTo>
                <a:cubicBezTo>
                  <a:pt x="606425" y="32545"/>
                  <a:pt x="605631" y="37307"/>
                  <a:pt x="610790" y="46832"/>
                </a:cubicBezTo>
                <a:cubicBezTo>
                  <a:pt x="615949" y="56357"/>
                  <a:pt x="625474" y="75804"/>
                  <a:pt x="629840" y="82551"/>
                </a:cubicBezTo>
                <a:cubicBezTo>
                  <a:pt x="634206" y="89298"/>
                  <a:pt x="636190" y="79773"/>
                  <a:pt x="636984" y="87313"/>
                </a:cubicBezTo>
                <a:cubicBezTo>
                  <a:pt x="637778" y="94853"/>
                  <a:pt x="638969" y="115888"/>
                  <a:pt x="634603" y="127794"/>
                </a:cubicBezTo>
                <a:cubicBezTo>
                  <a:pt x="630237" y="139700"/>
                  <a:pt x="622300" y="149226"/>
                  <a:pt x="610790" y="158751"/>
                </a:cubicBezTo>
                <a:cubicBezTo>
                  <a:pt x="599280" y="168276"/>
                  <a:pt x="578246" y="178991"/>
                  <a:pt x="565546" y="184944"/>
                </a:cubicBezTo>
                <a:cubicBezTo>
                  <a:pt x="552846" y="190897"/>
                  <a:pt x="548084" y="191294"/>
                  <a:pt x="534590" y="194469"/>
                </a:cubicBezTo>
                <a:cubicBezTo>
                  <a:pt x="521096" y="197644"/>
                  <a:pt x="498078" y="202407"/>
                  <a:pt x="484584" y="203994"/>
                </a:cubicBezTo>
                <a:cubicBezTo>
                  <a:pt x="471090" y="205581"/>
                  <a:pt x="463947" y="202407"/>
                  <a:pt x="453628" y="203994"/>
                </a:cubicBezTo>
                <a:cubicBezTo>
                  <a:pt x="443309" y="205582"/>
                  <a:pt x="434974" y="206375"/>
                  <a:pt x="422671" y="213519"/>
                </a:cubicBezTo>
                <a:cubicBezTo>
                  <a:pt x="410368" y="220663"/>
                  <a:pt x="396874" y="237729"/>
                  <a:pt x="379809" y="246857"/>
                </a:cubicBezTo>
                <a:cubicBezTo>
                  <a:pt x="362744" y="255985"/>
                  <a:pt x="335756" y="260747"/>
                  <a:pt x="320278" y="268288"/>
                </a:cubicBezTo>
                <a:cubicBezTo>
                  <a:pt x="304800" y="275829"/>
                  <a:pt x="304006" y="283370"/>
                  <a:pt x="286940" y="292101"/>
                </a:cubicBezTo>
                <a:cubicBezTo>
                  <a:pt x="269874" y="300832"/>
                  <a:pt x="217884" y="320676"/>
                  <a:pt x="217884" y="320676"/>
                </a:cubicBezTo>
                <a:cubicBezTo>
                  <a:pt x="199628" y="328216"/>
                  <a:pt x="190500" y="327025"/>
                  <a:pt x="177403" y="337344"/>
                </a:cubicBezTo>
                <a:cubicBezTo>
                  <a:pt x="164306" y="347663"/>
                  <a:pt x="152400" y="374254"/>
                  <a:pt x="139303" y="382588"/>
                </a:cubicBezTo>
                <a:cubicBezTo>
                  <a:pt x="126206" y="390922"/>
                  <a:pt x="119458" y="387748"/>
                  <a:pt x="98821" y="387351"/>
                </a:cubicBezTo>
                <a:cubicBezTo>
                  <a:pt x="78184" y="386954"/>
                  <a:pt x="30956" y="384573"/>
                  <a:pt x="15478" y="380207"/>
                </a:cubicBezTo>
                <a:cubicBezTo>
                  <a:pt x="0" y="375841"/>
                  <a:pt x="7144" y="370682"/>
                  <a:pt x="5953" y="361157"/>
                </a:cubicBezTo>
                <a:cubicBezTo>
                  <a:pt x="4762" y="351632"/>
                  <a:pt x="3572" y="331788"/>
                  <a:pt x="8334" y="323057"/>
                </a:cubicBezTo>
                <a:cubicBezTo>
                  <a:pt x="13096" y="314326"/>
                  <a:pt x="25400" y="313928"/>
                  <a:pt x="34528" y="308769"/>
                </a:cubicBezTo>
                <a:cubicBezTo>
                  <a:pt x="43656" y="303610"/>
                  <a:pt x="53578" y="297260"/>
                  <a:pt x="63103" y="292101"/>
                </a:cubicBezTo>
                <a:cubicBezTo>
                  <a:pt x="72628" y="286942"/>
                  <a:pt x="100012" y="265510"/>
                  <a:pt x="117871" y="256382"/>
                </a:cubicBez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4188"/>
            <a:ext cx="7315200" cy="4570412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buFontTx/>
              <a:buNone/>
            </a:pPr>
            <a:r>
              <a:rPr lang="en-US" sz="2400" dirty="0"/>
              <a:t>the definition of what is “classic” may be</a:t>
            </a:r>
          </a:p>
          <a:p>
            <a:pPr marL="914400" lvl="1" indent="-457200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3200" b="1" dirty="0"/>
              <a:t>controversial</a:t>
            </a:r>
          </a:p>
          <a:p>
            <a:pPr marL="914400" lvl="1" indent="-457200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3200" b="1" dirty="0"/>
              <a:t>lyrically written</a:t>
            </a:r>
          </a:p>
          <a:p>
            <a:pPr marL="914400" lvl="1" indent="-457200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3200" b="1" dirty="0"/>
              <a:t>topical</a:t>
            </a:r>
          </a:p>
          <a:p>
            <a:pPr marL="1257300" lvl="2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peasants</a:t>
            </a:r>
          </a:p>
          <a:p>
            <a:pPr marL="1257300" lvl="2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gender</a:t>
            </a:r>
          </a:p>
          <a:p>
            <a:pPr marL="1257300" lvl="2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urbanization</a:t>
            </a:r>
          </a:p>
          <a:p>
            <a:pPr marL="1257300" lvl="2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self</a:t>
            </a:r>
          </a:p>
          <a:p>
            <a:pPr marL="914400" lvl="1" indent="-457200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3200" b="1" dirty="0"/>
              <a:t>or promoted for personal and / or political reasons</a:t>
            </a: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150" y="762000"/>
            <a:ext cx="3695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3290888" y="6507163"/>
            <a:ext cx="25606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0" dirty="0">
                <a:solidFill>
                  <a:srgbClr val="F4F9FA"/>
                </a:solidFill>
              </a:rPr>
              <a:t>Oxford, UK: Berg Publishers, 1996 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411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</a:rPr>
              <a:t>more recent works include . . . </a:t>
            </a: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150" y="381000"/>
            <a:ext cx="3695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3290888" y="6218238"/>
            <a:ext cx="25606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0" dirty="0">
                <a:solidFill>
                  <a:srgbClr val="F4F9FA"/>
                </a:solidFill>
              </a:rPr>
              <a:t>Oxford, UK: Berg Publishers, 1996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990600"/>
            <a:ext cx="7772400" cy="4924425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lIns="228600" tIns="228600" rIns="228600" bIns="228600" anchor="ctr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“This is the first study of Europe post-1989 from an anthropological perspective.”</a:t>
            </a: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</a:rPr>
              <a:t>“Thirteen distinguished authors examine the social, cultural and political implications of European integration with particular emphasis on changing European identities, concepts of citizenship and levels of participation.”</a:t>
            </a:r>
          </a:p>
          <a:p>
            <a:pPr algn="ctr"/>
            <a:endParaRPr lang="en-US" sz="1200" dirty="0">
              <a:solidFill>
                <a:srgbClr val="000000"/>
              </a:solidFill>
            </a:endParaRPr>
          </a:p>
          <a:p>
            <a:pPr algn="ctr"/>
            <a:r>
              <a:rPr lang="en-US" sz="2000" b="0" dirty="0">
                <a:solidFill>
                  <a:srgbClr val="000000"/>
                </a:solidFill>
              </a:rPr>
              <a:t>“Their aim is to suggest an agenda for future research capable of addressing developing trends in contemporary Europe.” </a:t>
            </a: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150" y="381000"/>
            <a:ext cx="3695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3290888" y="6218238"/>
            <a:ext cx="25606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0" dirty="0">
                <a:solidFill>
                  <a:srgbClr val="F4F9FA"/>
                </a:solidFill>
              </a:rPr>
              <a:t>Oxford, UK: Berg Publishers, 1996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00314" y="1451550"/>
            <a:ext cx="7772400" cy="43396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lIns="228600" tIns="228600" rIns="228600" bIns="228600" anchor="ctr">
            <a:spAutoFit/>
          </a:bodyPr>
          <a:lstStyle/>
          <a:p>
            <a:pPr algn="ctr"/>
            <a:r>
              <a:rPr lang="en-US" sz="2800" dirty="0"/>
              <a:t>“The book is divided into two parts.”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“The first deals with major theoretical issues that have characterized the anthropological study of Europe and includes a detailed introductory chapter which charts the history of anthropology in Europe and considers the prospects for an anthropology of Europe.”</a:t>
            </a:r>
            <a:endParaRPr lang="en-US" sz="28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150" y="381000"/>
            <a:ext cx="3695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3290888" y="6218238"/>
            <a:ext cx="25606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0" dirty="0">
                <a:solidFill>
                  <a:srgbClr val="F4F9FA"/>
                </a:solidFill>
              </a:rPr>
              <a:t>Oxford, UK: Berg Publishers, 1996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2260699"/>
            <a:ext cx="7772400" cy="261610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lIns="228600" tIns="228600" rIns="228600" bIns="228600" anchor="ctr">
            <a:spAutoFit/>
          </a:bodyPr>
          <a:lstStyle/>
          <a:p>
            <a:pPr algn="ctr"/>
            <a:r>
              <a:rPr lang="en-US" sz="2800" dirty="0"/>
              <a:t>“This is followed by key themes in the study of European society and culture including kinship, gender, nationalism, immigration and changing patterns of production.”</a:t>
            </a:r>
            <a:endParaRPr lang="en-US" sz="28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150" y="381000"/>
            <a:ext cx="3695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3290888" y="6218238"/>
            <a:ext cx="25606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0" dirty="0">
                <a:solidFill>
                  <a:srgbClr val="F4F9FA"/>
                </a:solidFill>
              </a:rPr>
              <a:t>Oxford, UK: Berg Publishers, 1996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1064597"/>
            <a:ext cx="7772400" cy="4955203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lIns="228600" tIns="228600" rIns="228600" bIns="228600" anchor="ctr">
            <a:spAutoFit/>
          </a:bodyPr>
          <a:lstStyle/>
          <a:p>
            <a:pPr algn="ctr"/>
            <a:r>
              <a:rPr lang="en-US" sz="2800" dirty="0"/>
              <a:t>“The second section develops these themes further using different theoretical perspectives to explain complex issues such as nationalism, ethnic identities, and sectarian conflicts.” </a:t>
            </a:r>
          </a:p>
          <a:p>
            <a:pPr algn="ctr"/>
            <a:endParaRPr lang="en-US" sz="1200" dirty="0"/>
          </a:p>
          <a:p>
            <a:pPr algn="ctr"/>
            <a:r>
              <a:rPr lang="en-US" sz="2800" dirty="0"/>
              <a:t>“Nine case studies cover . . . European integration and Irish nationalism, the transmission of ethnic identity, and identity and conflict in the former Yugoslavia and post-colonial Gibraltar.”</a:t>
            </a:r>
            <a:endParaRPr lang="en-US" sz="28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150" y="381000"/>
            <a:ext cx="36957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3290888" y="6218238"/>
            <a:ext cx="25606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0" dirty="0">
                <a:solidFill>
                  <a:srgbClr val="F4F9FA"/>
                </a:solidFill>
              </a:rPr>
              <a:t>Oxford, UK: Berg Publishers, 1996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2045256"/>
            <a:ext cx="7772400" cy="304698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lIns="228600" tIns="228600" rIns="228600" bIns="228600" anchor="ctr">
            <a:spAutoFit/>
          </a:bodyPr>
          <a:lstStyle/>
          <a:p>
            <a:pPr algn="ctr"/>
            <a:r>
              <a:rPr lang="en-US" sz="2800" dirty="0"/>
              <a:t>“This book fills a gap in the literature on European integration and will be of interest to anthropologists and sociologists as well as students of Political Science, Communications and European Studies.”</a:t>
            </a:r>
            <a:endParaRPr lang="en-US" sz="28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ChangeArrowheads="1"/>
          </p:cNvSpPr>
          <p:nvPr/>
        </p:nvSpPr>
        <p:spPr bwMode="auto">
          <a:xfrm>
            <a:off x="2124075" y="6186488"/>
            <a:ext cx="484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200" b="0" i="1">
                <a:solidFill>
                  <a:srgbClr val="F4F9FA"/>
                </a:solidFill>
              </a:rPr>
              <a:t>The Anthropology of Europe: Identities and Boundaries in Conflict</a:t>
            </a:r>
          </a:p>
          <a:p>
            <a:pPr algn="ctr"/>
            <a:r>
              <a:rPr lang="en-US" sz="1200" b="0">
                <a:solidFill>
                  <a:srgbClr val="F4F9FA"/>
                </a:solidFill>
              </a:rPr>
              <a:t>Oxford, UK: Berg Publishers, 1996 </a:t>
            </a:r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612775" y="534988"/>
            <a:ext cx="7769225" cy="556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0" tIns="685800" rIns="685800" bIns="685800" anchor="ctr"/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US" sz="3600" dirty="0">
                <a:solidFill>
                  <a:srgbClr val="F4F9FA"/>
                </a:solidFill>
              </a:rPr>
              <a:t>Themes . . .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F4F9FA"/>
                </a:solidFill>
              </a:rPr>
              <a:t>European Communities?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F4F9FA"/>
                </a:solidFill>
              </a:rPr>
              <a:t>From the Mediterranean to Europe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F4F9FA"/>
                </a:solidFill>
              </a:rPr>
              <a:t>Nationalism in Europe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F4F9FA"/>
                </a:solidFill>
              </a:rPr>
              <a:t>Foreigners Within: Germany’s Turks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F4F9FA"/>
                </a:solidFill>
              </a:rPr>
              <a:t>Nationalism and EU Integration: Ireland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F4F9FA"/>
                </a:solidFill>
              </a:rPr>
              <a:t>Xenophobia: Ethnic Violence in Yugoslavia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F4F9FA"/>
                </a:solidFill>
              </a:rPr>
              <a:t>Identity: Gibraltar and its Migrants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F4F9FA"/>
                </a:solidFill>
              </a:rPr>
              <a:t>Ethnic Identity, Gender, Life cycle: Catalonia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F4F9FA"/>
                </a:solidFill>
              </a:rPr>
              <a:t>Gender Relations and Social Change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F4F9FA"/>
                </a:solidFill>
              </a:rPr>
              <a:t>Commercial Realization and Community Boundary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F4F9FA"/>
                </a:solidFill>
              </a:rPr>
              <a:t>Citizen’s Europe: Spain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F4F9FA"/>
                </a:solidFill>
              </a:rPr>
              <a:t>Citizen’s Europe: EU</a:t>
            </a:r>
          </a:p>
        </p:txBody>
      </p:sp>
    </p:spTree>
  </p:cSld>
  <p:clrMapOvr>
    <a:masterClrMapping/>
  </p:clrMapOvr>
  <p:transition/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6813" y="225425"/>
            <a:ext cx="4268787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6547" name="Rectangle 3"/>
          <p:cNvSpPr>
            <a:spLocks noChangeArrowheads="1"/>
          </p:cNvSpPr>
          <p:nvPr/>
        </p:nvSpPr>
        <p:spPr bwMode="auto">
          <a:xfrm>
            <a:off x="2124075" y="6186488"/>
            <a:ext cx="484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200" b="0" i="1">
                <a:solidFill>
                  <a:srgbClr val="F4F9FA"/>
                </a:solidFill>
              </a:rPr>
              <a:t>The Anthropology of Europe: Identities and Boundaries in Conflict</a:t>
            </a:r>
          </a:p>
          <a:p>
            <a:pPr algn="ctr"/>
            <a:r>
              <a:rPr lang="en-US" sz="1200" b="0">
                <a:solidFill>
                  <a:srgbClr val="F4F9FA"/>
                </a:solidFill>
              </a:rPr>
              <a:t>Oxford, UK: Berg Publishers, 1996 </a:t>
            </a:r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5050" y="1419225"/>
            <a:ext cx="45339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2124075" y="6186488"/>
            <a:ext cx="484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200" b="0" i="1">
                <a:solidFill>
                  <a:srgbClr val="F4F9FA"/>
                </a:solidFill>
              </a:rPr>
              <a:t>The Anthropology of Europe: Identities and Boundaries in Conflict</a:t>
            </a:r>
          </a:p>
          <a:p>
            <a:pPr algn="ctr"/>
            <a:r>
              <a:rPr lang="en-US" sz="1200" b="0">
                <a:solidFill>
                  <a:srgbClr val="F4F9FA"/>
                </a:solidFill>
              </a:rPr>
              <a:t>Oxford, UK: Berg Publishers, 1996 </a:t>
            </a:r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143000"/>
            <a:ext cx="3352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0" y="3810000"/>
            <a:ext cx="9144000" cy="2092881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ln w="127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“Master Ethnographic Texts” 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1000" dirty="0">
              <a:ln w="12700">
                <a:solidFill>
                  <a:srgbClr val="C0504D"/>
                </a:solidFill>
                <a:prstDash val="solid"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ln w="127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“Classics” in the </a:t>
            </a:r>
            <a:br>
              <a:rPr lang="en-US" sz="2800" dirty="0">
                <a:ln w="127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</a:br>
            <a:r>
              <a:rPr lang="en-US" sz="2800" dirty="0">
                <a:ln w="127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Anthropology of Europe</a:t>
            </a:r>
            <a:br>
              <a:rPr lang="en-US" sz="3600" dirty="0">
                <a:ln w="127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</a:br>
            <a:r>
              <a:rPr lang="en-US" sz="2400" dirty="0">
                <a:ln w="127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and related studies</a:t>
            </a:r>
            <a:endParaRPr lang="en-US" sz="2800" dirty="0">
              <a:ln w="12700">
                <a:solidFill>
                  <a:srgbClr val="C0504D"/>
                </a:solidFill>
                <a:prstDash val="solid"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0" y="1066801"/>
            <a:ext cx="9144000" cy="2743200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2800" dirty="0">
              <a:ln w="12700">
                <a:solidFill>
                  <a:srgbClr val="C0504D"/>
                </a:solidFill>
                <a:prstDash val="solid"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52850" y="6096000"/>
            <a:ext cx="16446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n-US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4F9FA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Tim Roufs</a:t>
            </a:r>
          </a:p>
          <a:p>
            <a:pPr algn="ctr" eaLnBrk="0" hangingPunct="0"/>
            <a:r>
              <a:rPr lang="en-US" sz="900" dirty="0">
                <a:solidFill>
                  <a:srgbClr val="F4F9FA"/>
                </a:solidFill>
              </a:rPr>
              <a:t>© 2010-2024 </a:t>
            </a:r>
            <a:endParaRPr kumimoji="1" lang="en-US" sz="900" b="0" dirty="0">
              <a:solidFill>
                <a:srgbClr val="F4F9FA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/>
              <a:t>“above all,” </a:t>
            </a:r>
            <a:r>
              <a:rPr lang="en-US" dirty="0">
                <a:solidFill>
                  <a:schemeClr val="accent1"/>
                </a:solidFill>
              </a:rPr>
              <a:t>the definition of what is “classic” must, says </a:t>
            </a:r>
            <a:r>
              <a:rPr lang="en-US" dirty="0" err="1">
                <a:solidFill>
                  <a:schemeClr val="accent1"/>
                </a:solidFill>
              </a:rPr>
              <a:t>Parman</a:t>
            </a:r>
            <a:r>
              <a:rPr lang="en-US" dirty="0">
                <a:solidFill>
                  <a:schemeClr val="accent1"/>
                </a:solidFill>
              </a:rPr>
              <a:t>, meet Roy Wagner’s definition of </a:t>
            </a:r>
            <a:r>
              <a:rPr lang="en-US" sz="4000" b="1" dirty="0" err="1"/>
              <a:t>ethnogrification</a:t>
            </a:r>
            <a:r>
              <a:rPr lang="en-US" sz="4000" b="1" dirty="0"/>
              <a:t> </a:t>
            </a:r>
            <a:r>
              <a:rPr lang="en-US" dirty="0"/>
              <a:t>of theory</a:t>
            </a: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516438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p. 02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98613"/>
            <a:ext cx="7620000" cy="45704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>
                <a:solidFill>
                  <a:schemeClr val="accent1"/>
                </a:solidFill>
              </a:rPr>
              <a:t>“above all,” the definition of what is “classic” must, says </a:t>
            </a:r>
            <a:r>
              <a:rPr lang="en-US" dirty="0" err="1">
                <a:solidFill>
                  <a:schemeClr val="accent1"/>
                </a:solidFill>
              </a:rPr>
              <a:t>Parman</a:t>
            </a:r>
            <a:r>
              <a:rPr lang="en-US" dirty="0">
                <a:solidFill>
                  <a:schemeClr val="accent1"/>
                </a:solidFill>
              </a:rPr>
              <a:t>, meet Roy Wagner’s definition of </a:t>
            </a:r>
            <a:r>
              <a:rPr lang="en-US" sz="3600" b="1" dirty="0" err="1"/>
              <a:t>ethnogri</a:t>
            </a:r>
            <a:r>
              <a:rPr lang="en-US" sz="3600" b="1" dirty="0" err="1">
                <a:solidFill>
                  <a:schemeClr val="accent1"/>
                </a:solidFill>
              </a:rPr>
              <a:t>fication</a:t>
            </a:r>
            <a:r>
              <a:rPr lang="en-US" sz="3600" b="1" dirty="0">
                <a:solidFill>
                  <a:schemeClr val="accent1"/>
                </a:solidFill>
              </a:rPr>
              <a:t> of theory. . 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516438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rgbClr val="000000"/>
                </a:solidFill>
                <a:latin typeface="Arial" pitchFamily="34" charset="0"/>
              </a:rPr>
              <a:t>Susan Parman, </a:t>
            </a:r>
            <a:r>
              <a:rPr lang="en-US" sz="1200" b="0" i="1">
                <a:solidFill>
                  <a:srgbClr val="000000"/>
                </a:solidFill>
                <a:latin typeface="Arial" pitchFamily="34" charset="0"/>
                <a:hlinkClick r:id="rId2"/>
              </a:rPr>
              <a:t>Europe in the Anthropological Imagination</a:t>
            </a:r>
            <a:r>
              <a:rPr lang="en-US" sz="1200" b="0">
                <a:solidFill>
                  <a:srgbClr val="000000"/>
                </a:solidFill>
                <a:latin typeface="Arial" pitchFamily="34" charset="0"/>
              </a:rPr>
              <a:t>, p. 02</a:t>
            </a:r>
          </a:p>
        </p:txBody>
      </p:sp>
      <p:sp>
        <p:nvSpPr>
          <p:cNvPr id="2" name="Rectangle 1"/>
          <p:cNvSpPr/>
          <p:nvPr/>
        </p:nvSpPr>
        <p:spPr>
          <a:xfrm>
            <a:off x="1762577" y="5214918"/>
            <a:ext cx="561884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basically means putting people </a:t>
            </a:r>
          </a:p>
          <a:p>
            <a:pPr algn="ctr"/>
            <a:r>
              <a:rPr lang="en-US" sz="2800" dirty="0"/>
              <a:t>and specific places into theory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2800" dirty="0"/>
              <a:t>anthropology is “the study of man </a:t>
            </a:r>
          </a:p>
          <a:p>
            <a:pPr marL="0" indent="0" algn="ctr" eaLnBrk="1" hangingPunct="1">
              <a:buFontTx/>
              <a:buNone/>
            </a:pPr>
            <a:r>
              <a:rPr lang="en-US" sz="4000" b="1" dirty="0"/>
              <a:t>‘as if’ there were culture” </a:t>
            </a:r>
            <a:r>
              <a:rPr lang="en-US" dirty="0"/>
              <a:t>. . . </a:t>
            </a:r>
          </a:p>
          <a:p>
            <a:pPr marL="0" indent="0" eaLnBrk="1" hangingPunct="1">
              <a:buFontTx/>
              <a:buNone/>
            </a:pPr>
            <a:endParaRPr lang="en-US" dirty="0"/>
          </a:p>
          <a:p>
            <a:pPr marL="0" indent="0" algn="ctr" eaLnBrk="1" hangingPunct="1">
              <a:buFontTx/>
              <a:buNone/>
            </a:pPr>
            <a:r>
              <a:rPr lang="en-US" sz="2000" dirty="0"/>
              <a:t>Roy Wagner (1975)</a:t>
            </a: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dirty="0"/>
              <a:t>“. . . and the work of anthropologists is not only to invent, explore, and make useful the general concept of ‘culture’ </a:t>
            </a:r>
            <a:r>
              <a:rPr lang="en-US" sz="4000" b="1" dirty="0"/>
              <a:t>but also to invent particular cultures</a:t>
            </a:r>
            <a:r>
              <a:rPr lang="en-US" sz="2800" dirty="0"/>
              <a:t>”</a:t>
            </a:r>
          </a:p>
          <a:p>
            <a:pPr marL="0" indent="0" eaLnBrk="1" hangingPunct="1">
              <a:buFontTx/>
              <a:buNone/>
            </a:pPr>
            <a:endParaRPr lang="en-US" sz="2800" dirty="0"/>
          </a:p>
          <a:p>
            <a:pPr marL="0" indent="0" algn="ctr" eaLnBrk="1" hangingPunct="1">
              <a:buFontTx/>
              <a:buNone/>
            </a:pPr>
            <a:r>
              <a:rPr lang="en-US" sz="2000" dirty="0"/>
              <a:t>Roy Wagner (1975)</a:t>
            </a:r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2105025" y="6477000"/>
            <a:ext cx="4516438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p. 02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dirty="0">
                <a:solidFill>
                  <a:schemeClr val="accent1"/>
                </a:solidFill>
              </a:rPr>
              <a:t>“. . . and the work of anthropologists is not only to invent, explore, and make useful the general concept of ‘culture’ </a:t>
            </a:r>
            <a:r>
              <a:rPr lang="en-US" sz="4000" b="1" dirty="0"/>
              <a:t>but also to invent particular cultures</a:t>
            </a:r>
            <a:r>
              <a:rPr lang="en-US" sz="2800" dirty="0"/>
              <a:t>”</a:t>
            </a:r>
          </a:p>
          <a:p>
            <a:pPr marL="0" indent="0" eaLnBrk="1" hangingPunct="1">
              <a:buFontTx/>
              <a:buNone/>
            </a:pPr>
            <a:endParaRPr lang="en-US" sz="2800" dirty="0"/>
          </a:p>
          <a:p>
            <a:pPr marL="0" indent="0" algn="ctr" eaLnBrk="1" hangingPunct="1">
              <a:buFontTx/>
              <a:buNone/>
            </a:pPr>
            <a:r>
              <a:rPr lang="en-US" sz="2000" dirty="0"/>
              <a:t>Roy Wagner (1975)</a:t>
            </a:r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2105025" y="6477000"/>
            <a:ext cx="4516438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p. 02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dirty="0">
                <a:solidFill>
                  <a:schemeClr val="accent1"/>
                </a:solidFill>
              </a:rPr>
              <a:t>“. . . and the work of anthropologists is not only to invent, explore, and make useful the general concept of ‘culture’ </a:t>
            </a:r>
            <a:r>
              <a:rPr lang="en-US" sz="4000" b="1" dirty="0"/>
              <a:t>but also to </a:t>
            </a:r>
            <a:r>
              <a:rPr lang="en-US" sz="4000" b="1" i="1" dirty="0"/>
              <a:t>invent</a:t>
            </a:r>
            <a:r>
              <a:rPr lang="en-US" sz="4000" b="1" dirty="0"/>
              <a:t> particular cultures</a:t>
            </a:r>
            <a:r>
              <a:rPr lang="en-US" sz="2800" dirty="0"/>
              <a:t>”</a:t>
            </a:r>
          </a:p>
          <a:p>
            <a:pPr marL="0" indent="0" eaLnBrk="1" hangingPunct="1">
              <a:buFontTx/>
              <a:buNone/>
            </a:pPr>
            <a:endParaRPr lang="en-US" sz="2800" dirty="0"/>
          </a:p>
          <a:p>
            <a:pPr marL="0" indent="0" algn="ctr" eaLnBrk="1" hangingPunct="1">
              <a:buFontTx/>
              <a:buNone/>
            </a:pPr>
            <a:r>
              <a:rPr lang="en-US" sz="2000" dirty="0">
                <a:solidFill>
                  <a:schemeClr val="bg1"/>
                </a:solidFill>
              </a:rPr>
              <a:t>Roy Wagner (1975)</a:t>
            </a:r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2105025" y="6477000"/>
            <a:ext cx="4516438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p. 02</a:t>
            </a:r>
          </a:p>
        </p:txBody>
      </p:sp>
      <p:sp>
        <p:nvSpPr>
          <p:cNvPr id="2" name="Rectangle 1"/>
          <p:cNvSpPr/>
          <p:nvPr/>
        </p:nvSpPr>
        <p:spPr>
          <a:xfrm>
            <a:off x="1397926" y="5065693"/>
            <a:ext cx="634814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A rather peculiar idea </a:t>
            </a:r>
          </a:p>
          <a:p>
            <a:pPr algn="ctr"/>
            <a:r>
              <a:rPr lang="en-US" sz="2800" dirty="0"/>
              <a:t>when you think about it – Tim Roufs</a:t>
            </a:r>
          </a:p>
        </p:txBody>
      </p:sp>
    </p:spTree>
    <p:extLst>
      <p:ext uri="{BB962C8B-B14F-4D97-AF65-F5344CB8AC3E}">
        <p14:creationId xmlns:p14="http://schemas.microsoft.com/office/powerpoint/2010/main" val="4033744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dirty="0">
                <a:solidFill>
                  <a:schemeClr val="accent1"/>
                </a:solidFill>
              </a:rPr>
              <a:t>ethnography and particular peoples play key roles in the anthropological enterprise of helping anthropologists </a:t>
            </a:r>
            <a:r>
              <a:rPr lang="en-US" sz="3600" b="1" dirty="0"/>
              <a:t>develop and define particular anthropological concepts</a:t>
            </a:r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516438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p. 02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143000"/>
            <a:ext cx="3352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0" y="1066800"/>
            <a:ext cx="9144000" cy="2743200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miter lim="800000"/>
            <a:headEnd/>
            <a:tailEnd/>
          </a:ln>
        </p:spPr>
        <p:txBody>
          <a:bodyPr wrap="none"/>
          <a:lstStyle/>
          <a:p>
            <a:pPr algn="ctr">
              <a:defRPr/>
            </a:pPr>
            <a:endParaRPr lang="en-US" sz="2800" dirty="0">
              <a:ln w="12700">
                <a:solidFill>
                  <a:srgbClr val="C0504D"/>
                </a:solidFill>
                <a:prstDash val="solid"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chemeClr val="bg1">
                  <a:alpha val="50000"/>
                </a:schemeClr>
              </a:gs>
              <a:gs pos="80000">
                <a:srgbClr val="FFFFFF">
                  <a:alpha val="0"/>
                </a:srgbClr>
              </a:gs>
              <a:gs pos="98000">
                <a:srgbClr val="D4DEFF">
                  <a:alpha val="40000"/>
                </a:srgbClr>
              </a:gs>
              <a:gs pos="100000">
                <a:srgbClr val="FFC000"/>
              </a:gs>
            </a:gsLst>
            <a:lin ang="5400000" scaled="1"/>
          </a:gradFill>
        </p:spPr>
        <p:txBody>
          <a:bodyPr wrap="square" lIns="228600" tIns="228600" rIns="228600" bIns="228600">
            <a:noAutofit/>
          </a:bodyPr>
          <a:lstStyle/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</a:pPr>
            <a:endParaRPr kumimoji="1" lang="en-US" sz="3600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</a:pPr>
            <a:endParaRPr kumimoji="1" lang="en-US" sz="3600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</a:pPr>
            <a:endParaRPr kumimoji="1" lang="en-US" sz="3600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</a:pPr>
            <a:endParaRPr kumimoji="1" lang="en-US" sz="3600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3657600"/>
            <a:ext cx="9144000" cy="2285241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ln w="12700">
                  <a:solidFill>
                    <a:srgbClr val="C0504D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“Master Ethnographic Texts” 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1050" dirty="0">
              <a:ln w="12700">
                <a:solidFill>
                  <a:srgbClr val="C0504D"/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ln w="12700">
                  <a:solidFill>
                    <a:srgbClr val="C0504D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“Classics” in the </a:t>
            </a:r>
            <a:br>
              <a:rPr lang="en-US" sz="3200" dirty="0">
                <a:ln w="12700">
                  <a:solidFill>
                    <a:srgbClr val="C0504D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</a:br>
            <a:r>
              <a:rPr lang="en-US" sz="3200" dirty="0">
                <a:ln w="12700">
                  <a:solidFill>
                    <a:srgbClr val="C0504D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Anthropology of Europe</a:t>
            </a:r>
            <a:br>
              <a:rPr lang="en-US" sz="4000" dirty="0">
                <a:ln w="12700">
                  <a:solidFill>
                    <a:srgbClr val="C0504D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</a:br>
            <a:r>
              <a:rPr lang="en-US" sz="2800" dirty="0">
                <a:ln w="12700">
                  <a:solidFill>
                    <a:srgbClr val="C0504D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and related studies</a:t>
            </a:r>
            <a:endParaRPr lang="en-US" sz="3200" dirty="0">
              <a:ln w="12700">
                <a:solidFill>
                  <a:srgbClr val="C0504D"/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0" y="1028700"/>
            <a:ext cx="9144000" cy="2739211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ln w="127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along with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6600" dirty="0">
                <a:ln w="127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. . . a little history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6600" dirty="0">
                <a:ln w="127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and theory . . .</a:t>
            </a:r>
            <a:endParaRPr lang="en-US" sz="4800" dirty="0">
              <a:ln w="12700">
                <a:solidFill>
                  <a:srgbClr val="C0504D"/>
                </a:solidFill>
                <a:prstDash val="solid"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752850" y="6096000"/>
            <a:ext cx="1644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n-US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4F9FA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Tim Roufs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98613"/>
            <a:ext cx="7315200" cy="5106987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buFontTx/>
              <a:buNone/>
            </a:pPr>
            <a:r>
              <a:rPr lang="en-US" sz="2800" b="1" dirty="0">
                <a:solidFill>
                  <a:schemeClr val="accent1"/>
                </a:solidFill>
              </a:rPr>
              <a:t>“By forcing his </a:t>
            </a:r>
            <a:r>
              <a:rPr lang="en-US" sz="2800" dirty="0">
                <a:solidFill>
                  <a:schemeClr val="accent1"/>
                </a:solidFill>
              </a:rPr>
              <a:t>[</a:t>
            </a:r>
            <a:r>
              <a:rPr lang="en-US" sz="2800" i="1" dirty="0">
                <a:solidFill>
                  <a:schemeClr val="accent1"/>
                </a:solidFill>
              </a:rPr>
              <a:t>sic</a:t>
            </a:r>
            <a:r>
              <a:rPr lang="en-US" sz="2800" dirty="0">
                <a:solidFill>
                  <a:schemeClr val="accent1"/>
                </a:solidFill>
              </a:rPr>
              <a:t>.]</a:t>
            </a:r>
            <a:r>
              <a:rPr lang="en-US" sz="2800" b="1" dirty="0">
                <a:solidFill>
                  <a:schemeClr val="accent1"/>
                </a:solidFill>
              </a:rPr>
              <a:t> imagination, through analogy, to follow the detailed conformations of </a:t>
            </a:r>
            <a:r>
              <a:rPr lang="en-US" sz="3600" b="1" dirty="0"/>
              <a:t>some external and unpredictable subject, </a:t>
            </a:r>
            <a:r>
              <a:rPr lang="en-US" sz="2800" b="1" dirty="0">
                <a:solidFill>
                  <a:schemeClr val="accent1"/>
                </a:solidFill>
              </a:rPr>
              <a:t>the scientist’s or artist’s invention gains a sureness it would not otherwise command.”</a:t>
            </a:r>
          </a:p>
          <a:p>
            <a:pPr marL="0" indent="0" algn="ctr" eaLnBrk="1" hangingPunct="1">
              <a:lnSpc>
                <a:spcPct val="100000"/>
              </a:lnSpc>
              <a:buFontTx/>
              <a:buNone/>
            </a:pPr>
            <a:r>
              <a:rPr lang="en-US" sz="2800" b="1" dirty="0">
                <a:solidFill>
                  <a:schemeClr val="accent1"/>
                </a:solidFill>
              </a:rPr>
              <a:t>“Invention is ‘controlled’ by the image of reality and the creator’s lack of awareness that he </a:t>
            </a:r>
            <a:r>
              <a:rPr lang="en-US" sz="2800" dirty="0">
                <a:solidFill>
                  <a:schemeClr val="accent1"/>
                </a:solidFill>
              </a:rPr>
              <a:t>[</a:t>
            </a:r>
            <a:r>
              <a:rPr lang="en-US" sz="2800" i="1" dirty="0">
                <a:solidFill>
                  <a:schemeClr val="accent1"/>
                </a:solidFill>
              </a:rPr>
              <a:t>sic</a:t>
            </a:r>
            <a:r>
              <a:rPr lang="en-US" sz="2800" dirty="0">
                <a:solidFill>
                  <a:schemeClr val="accent1"/>
                </a:solidFill>
              </a:rPr>
              <a:t>.]</a:t>
            </a:r>
            <a:r>
              <a:rPr lang="en-US" sz="2800" b="1" dirty="0">
                <a:solidFill>
                  <a:schemeClr val="accent1"/>
                </a:solidFill>
              </a:rPr>
              <a:t> is creating.”</a:t>
            </a:r>
          </a:p>
          <a:p>
            <a:pPr marL="0" indent="0" eaLnBrk="1" hangingPunct="1">
              <a:lnSpc>
                <a:spcPct val="100000"/>
              </a:lnSpc>
              <a:buFontTx/>
              <a:buNone/>
            </a:pPr>
            <a:endParaRPr lang="en-US" sz="2400" b="1" dirty="0"/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516438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 dirty="0">
                <a:solidFill>
                  <a:schemeClr val="tx1"/>
                </a:solidFill>
              </a:rPr>
              <a:t>Susan </a:t>
            </a:r>
            <a:r>
              <a:rPr lang="en-US" sz="1200" b="0" dirty="0" err="1">
                <a:solidFill>
                  <a:schemeClr val="tx1"/>
                </a:solidFill>
              </a:rPr>
              <a:t>Parman</a:t>
            </a:r>
            <a:r>
              <a:rPr lang="en-US" sz="1200" b="0" dirty="0">
                <a:solidFill>
                  <a:schemeClr val="tx1"/>
                </a:solidFill>
              </a:rPr>
              <a:t>, </a:t>
            </a:r>
            <a:r>
              <a:rPr lang="en-US" sz="1200" b="0" i="1" dirty="0">
                <a:solidFill>
                  <a:schemeClr val="tx1"/>
                </a:solidFill>
                <a:hlinkClick r:id="rId3"/>
              </a:rPr>
              <a:t>Europe in the Anthropological Imagination</a:t>
            </a:r>
            <a:r>
              <a:rPr lang="en-US" sz="1200" b="0" dirty="0">
                <a:solidFill>
                  <a:schemeClr val="tx1"/>
                </a:solidFill>
              </a:rPr>
              <a:t>, p. 02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98613"/>
            <a:ext cx="7315200" cy="5106987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en-US" sz="2800" b="1" dirty="0"/>
              <a:t>“By forcing his [</a:t>
            </a:r>
            <a:r>
              <a:rPr lang="en-US" sz="2800" b="1" i="1" dirty="0"/>
              <a:t>sic</a:t>
            </a:r>
            <a:r>
              <a:rPr lang="en-US" sz="2800" b="1" dirty="0"/>
              <a:t>.] imagination, </a:t>
            </a:r>
            <a:r>
              <a:rPr lang="en-US" sz="2800" b="1" dirty="0">
                <a:solidFill>
                  <a:srgbClr val="FF0000"/>
                </a:solidFill>
              </a:rPr>
              <a:t>through analogy</a:t>
            </a:r>
            <a:r>
              <a:rPr lang="en-US" sz="2400" b="1" dirty="0">
                <a:solidFill>
                  <a:schemeClr val="accent1"/>
                </a:solidFill>
              </a:rPr>
              <a:t>, to follow the detailed conformations of some external and unpredictable subject, the scientist’s or artist’s invention gains a sureness it would not otherwise command.”</a:t>
            </a:r>
          </a:p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en-US" sz="2400" b="1" dirty="0">
                <a:solidFill>
                  <a:schemeClr val="accent1"/>
                </a:solidFill>
              </a:rPr>
              <a:t>“Invention is ‘controlled’ by the image of reality and the creator’s lack of awareness that he [</a:t>
            </a:r>
            <a:r>
              <a:rPr lang="en-US" sz="2400" b="1" i="1" dirty="0">
                <a:solidFill>
                  <a:schemeClr val="accent1"/>
                </a:solidFill>
              </a:rPr>
              <a:t>sic</a:t>
            </a:r>
            <a:r>
              <a:rPr lang="en-US" sz="2400" b="1" dirty="0">
                <a:solidFill>
                  <a:schemeClr val="accent1"/>
                </a:solidFill>
              </a:rPr>
              <a:t>.] is creating.”</a:t>
            </a:r>
          </a:p>
          <a:p>
            <a:pPr marL="0" indent="0" eaLnBrk="1" hangingPunct="1">
              <a:lnSpc>
                <a:spcPct val="100000"/>
              </a:lnSpc>
              <a:buFontTx/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pPr marL="0" indent="0" algn="ctr" eaLnBrk="1" hangingPunct="1">
              <a:lnSpc>
                <a:spcPct val="100000"/>
              </a:lnSpc>
              <a:buFontTx/>
              <a:buNone/>
            </a:pPr>
            <a:r>
              <a:rPr lang="en-US" sz="1200" dirty="0"/>
              <a:t>Roy Wagner (1975)</a:t>
            </a: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516438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p. 02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98613"/>
            <a:ext cx="7315200" cy="5106987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en-US" sz="2800" b="1" dirty="0"/>
              <a:t>“By forcing his [</a:t>
            </a:r>
            <a:r>
              <a:rPr lang="en-US" sz="2800" b="1" i="1" dirty="0"/>
              <a:t>sic</a:t>
            </a:r>
            <a:r>
              <a:rPr lang="en-US" sz="2800" b="1" dirty="0"/>
              <a:t>.] imagination, </a:t>
            </a:r>
            <a:r>
              <a:rPr lang="en-US" sz="2800" b="1" dirty="0">
                <a:solidFill>
                  <a:srgbClr val="FF0000"/>
                </a:solidFill>
              </a:rPr>
              <a:t>through analogy</a:t>
            </a:r>
            <a:r>
              <a:rPr lang="en-US" sz="2400" b="1" dirty="0">
                <a:solidFill>
                  <a:schemeClr val="accent1"/>
                </a:solidFill>
              </a:rPr>
              <a:t>, to follow the detailed conformations of some external and unpredictable subject, the scientist’s or artist’s invention gains a sureness it would not otherwise command.”</a:t>
            </a:r>
          </a:p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en-US" sz="2400" b="1" dirty="0">
                <a:solidFill>
                  <a:schemeClr val="accent1"/>
                </a:solidFill>
              </a:rPr>
              <a:t>“Invention is ‘controlled’ by the image of reality and the creator’s lack of awareness that he [</a:t>
            </a:r>
            <a:r>
              <a:rPr lang="en-US" sz="2400" b="1" i="1" dirty="0">
                <a:solidFill>
                  <a:schemeClr val="accent1"/>
                </a:solidFill>
              </a:rPr>
              <a:t>sic</a:t>
            </a:r>
            <a:r>
              <a:rPr lang="en-US" sz="2400" b="1" dirty="0">
                <a:solidFill>
                  <a:schemeClr val="accent1"/>
                </a:solidFill>
              </a:rPr>
              <a:t>.] is creating.”</a:t>
            </a:r>
          </a:p>
          <a:p>
            <a:pPr marL="0" indent="0" eaLnBrk="1" hangingPunct="1">
              <a:lnSpc>
                <a:spcPct val="100000"/>
              </a:lnSpc>
              <a:buFontTx/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pPr marL="0" indent="0" algn="ctr" eaLnBrk="1" hangingPunct="1">
              <a:lnSpc>
                <a:spcPct val="100000"/>
              </a:lnSpc>
              <a:buFontTx/>
              <a:buNone/>
            </a:pPr>
            <a:r>
              <a:rPr lang="en-US" sz="1200" dirty="0"/>
              <a:t>Roy Wagner (1975)</a:t>
            </a: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516438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p. 02</a:t>
            </a:r>
          </a:p>
        </p:txBody>
      </p:sp>
      <p:sp>
        <p:nvSpPr>
          <p:cNvPr id="261126" name="Text Box 6"/>
          <p:cNvSpPr txBox="1">
            <a:spLocks noChangeArrowheads="1"/>
          </p:cNvSpPr>
          <p:nvPr/>
        </p:nvSpPr>
        <p:spPr bwMode="auto">
          <a:xfrm>
            <a:off x="391368" y="3186113"/>
            <a:ext cx="8361263" cy="3046988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lIns="685800" tIns="685800" rIns="685800" bIns="685800">
            <a:spAutoFit/>
          </a:bodyPr>
          <a:lstStyle/>
          <a:p>
            <a:pPr algn="ctr"/>
            <a:r>
              <a:rPr lang="en-US" sz="3600" dirty="0"/>
              <a:t>REM </a:t>
            </a:r>
          </a:p>
          <a:p>
            <a:pPr algn="ctr"/>
            <a:r>
              <a:rPr lang="en-US" sz="3600" dirty="0"/>
              <a:t>analogy</a:t>
            </a:r>
          </a:p>
          <a:p>
            <a:pPr algn="ctr"/>
            <a:r>
              <a:rPr lang="en-US" sz="3600" dirty="0"/>
              <a:t>by means of </a:t>
            </a:r>
            <a:r>
              <a:rPr lang="en-US" sz="3600" i="1" dirty="0">
                <a:solidFill>
                  <a:srgbClr val="FF0000"/>
                </a:solidFill>
              </a:rPr>
              <a:t>cultural metaphors</a:t>
            </a:r>
            <a:endParaRPr lang="en-US" sz="3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3600" dirty="0">
                <a:solidFill>
                  <a:schemeClr val="accent1"/>
                </a:solidFill>
              </a:rPr>
              <a:t>in classic texts, the imagination of the writer (and the reader) engages the </a:t>
            </a:r>
            <a:r>
              <a:rPr lang="en-US" sz="4000" b="1" dirty="0"/>
              <a:t>specifics of ethnographic detail </a:t>
            </a:r>
          </a:p>
          <a:p>
            <a:pPr marL="0" indent="0" algn="ctr" eaLnBrk="1" hangingPunct="1">
              <a:buFontTx/>
              <a:buNone/>
            </a:pPr>
            <a:r>
              <a:rPr lang="en-US" sz="3600" dirty="0">
                <a:solidFill>
                  <a:schemeClr val="accent1"/>
                </a:solidFill>
              </a:rPr>
              <a:t>and orchestrates this detail to produce </a:t>
            </a:r>
            <a:r>
              <a:rPr lang="en-US" sz="4000" b="1" dirty="0"/>
              <a:t>insight</a:t>
            </a:r>
            <a:endParaRPr lang="en-US" sz="3600" b="1" dirty="0"/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/>
              <a:t>a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lnSpc>
                <a:spcPct val="100000"/>
              </a:lnSpc>
              <a:buFontTx/>
              <a:buNone/>
            </a:pPr>
            <a:r>
              <a:rPr lang="en-US" dirty="0"/>
              <a:t>the master ethnographic text must be </a:t>
            </a:r>
            <a:r>
              <a:rPr lang="en-US" sz="4400" b="1" dirty="0" err="1">
                <a:solidFill>
                  <a:srgbClr val="FF0000"/>
                </a:solidFill>
              </a:rPr>
              <a:t>engageable</a:t>
            </a:r>
            <a:r>
              <a:rPr lang="en-US" dirty="0"/>
              <a:t> — </a:t>
            </a:r>
            <a:r>
              <a:rPr lang="en-US" dirty="0">
                <a:solidFill>
                  <a:schemeClr val="accent1"/>
                </a:solidFill>
              </a:rPr>
              <a:t>Hoffman’s conjuring of structuralism from the use of public and private space in Kypseli, Conrad </a:t>
            </a:r>
            <a:r>
              <a:rPr lang="en-US" dirty="0" err="1">
                <a:solidFill>
                  <a:schemeClr val="accent1"/>
                </a:solidFill>
              </a:rPr>
              <a:t>Arensberg’s</a:t>
            </a:r>
            <a:r>
              <a:rPr lang="en-US" dirty="0">
                <a:solidFill>
                  <a:schemeClr val="accent1"/>
                </a:solidFill>
              </a:rPr>
              <a:t> rendering of family and kinship in the West room — no matter how controversial</a:t>
            </a:r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/>
              <a:t>a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lnSpc>
                <a:spcPct val="100000"/>
              </a:lnSpc>
              <a:buFontTx/>
              <a:buNone/>
            </a:pPr>
            <a:r>
              <a:rPr lang="en-US" dirty="0"/>
              <a:t>the master ethnographic text must be </a:t>
            </a:r>
            <a:r>
              <a:rPr lang="en-US" sz="4400" b="1" dirty="0" err="1">
                <a:solidFill>
                  <a:srgbClr val="FF0000"/>
                </a:solidFill>
              </a:rPr>
              <a:t>engageable</a:t>
            </a:r>
            <a:r>
              <a:rPr lang="en-US" dirty="0"/>
              <a:t> — </a:t>
            </a:r>
            <a:r>
              <a:rPr lang="en-US" dirty="0">
                <a:solidFill>
                  <a:schemeClr val="accent1"/>
                </a:solidFill>
              </a:rPr>
              <a:t>Hoffman’s conjuring of structuralism from </a:t>
            </a:r>
            <a:r>
              <a:rPr lang="en-US" dirty="0">
                <a:solidFill>
                  <a:srgbClr val="000000"/>
                </a:solidFill>
              </a:rPr>
              <a:t>the use of public and private space in </a:t>
            </a:r>
            <a:r>
              <a:rPr lang="en-US" sz="3600" b="1" dirty="0"/>
              <a:t>Kypseli</a:t>
            </a:r>
            <a:r>
              <a:rPr lang="en-US" dirty="0">
                <a:solidFill>
                  <a:schemeClr val="accent1"/>
                </a:solidFill>
              </a:rPr>
              <a:t>, Conrad </a:t>
            </a:r>
            <a:r>
              <a:rPr lang="en-US" dirty="0" err="1">
                <a:solidFill>
                  <a:schemeClr val="accent1"/>
                </a:solidFill>
              </a:rPr>
              <a:t>Arensberg’s</a:t>
            </a:r>
            <a:r>
              <a:rPr lang="en-US" dirty="0">
                <a:solidFill>
                  <a:schemeClr val="accent1"/>
                </a:solidFill>
              </a:rPr>
              <a:t> rendering of family and kinship in the West room — no matter how controversial</a:t>
            </a:r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988" y="685800"/>
            <a:ext cx="7313612" cy="548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/>
              <a:t>a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lnSpc>
                <a:spcPct val="100000"/>
              </a:lnSpc>
              <a:buFontTx/>
              <a:buNone/>
            </a:pPr>
            <a:r>
              <a:rPr lang="en-US" sz="2800" dirty="0">
                <a:solidFill>
                  <a:schemeClr val="accent1"/>
                </a:solidFill>
              </a:rPr>
              <a:t>the master ethnographic text must be </a:t>
            </a:r>
            <a:r>
              <a:rPr lang="en-US" sz="2800" dirty="0" err="1">
                <a:solidFill>
                  <a:schemeClr val="accent1"/>
                </a:solidFill>
              </a:rPr>
              <a:t>engageable</a:t>
            </a:r>
            <a:r>
              <a:rPr lang="en-US" sz="2800" dirty="0">
                <a:solidFill>
                  <a:schemeClr val="accent1"/>
                </a:solidFill>
              </a:rPr>
              <a:t> — Hoffman’s conjuring of structuralism from the use of public and private space in Kypseli,</a:t>
            </a:r>
            <a:r>
              <a:rPr lang="en-US" sz="2800" dirty="0"/>
              <a:t> </a:t>
            </a:r>
            <a:r>
              <a:rPr lang="en-US" b="1" dirty="0"/>
              <a:t>Conrad </a:t>
            </a:r>
            <a:r>
              <a:rPr lang="en-US" b="1" dirty="0" err="1"/>
              <a:t>Arensberg</a:t>
            </a:r>
            <a:r>
              <a:rPr lang="en-US" b="1" dirty="0" err="1">
                <a:solidFill>
                  <a:schemeClr val="accent1"/>
                </a:solidFill>
              </a:rPr>
              <a:t>’s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chemeClr val="accent1"/>
                </a:solidFill>
              </a:rPr>
              <a:t>rendering of </a:t>
            </a:r>
            <a:r>
              <a:rPr lang="en-US" sz="2800" dirty="0">
                <a:solidFill>
                  <a:srgbClr val="000000"/>
                </a:solidFill>
              </a:rPr>
              <a:t>family and kinship in the West room </a:t>
            </a:r>
            <a:r>
              <a:rPr lang="en-US" sz="2800" dirty="0">
                <a:solidFill>
                  <a:schemeClr val="accent1"/>
                </a:solidFill>
              </a:rPr>
              <a:t>— no matter how controversial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1981200"/>
            <a:ext cx="4876800" cy="3884613"/>
          </a:xfrm>
        </p:spPr>
        <p:txBody>
          <a:bodyPr lIns="457200" tIns="457200" rIns="182880" bIns="457200"/>
          <a:lstStyle/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en-US" b="1" dirty="0"/>
              <a:t>Conrad </a:t>
            </a:r>
            <a:r>
              <a:rPr lang="en-US" b="1" dirty="0" err="1"/>
              <a:t>Arensberg</a:t>
            </a:r>
            <a:endParaRPr lang="en-US" b="1" dirty="0"/>
          </a:p>
          <a:p>
            <a:pPr marL="0" indent="0" eaLnBrk="1" hangingPunct="1">
              <a:lnSpc>
                <a:spcPct val="0"/>
              </a:lnSpc>
              <a:buFontTx/>
              <a:buNone/>
            </a:pPr>
            <a:endParaRPr lang="en-US" b="1" dirty="0"/>
          </a:p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en-US" sz="2400" b="1" dirty="0"/>
              <a:t>1937	</a:t>
            </a:r>
            <a:r>
              <a:rPr lang="en-US" sz="2400" b="1" i="1" dirty="0"/>
              <a:t>The Irish Countryman</a:t>
            </a:r>
            <a:r>
              <a:rPr lang="en-US" sz="2400" b="1" dirty="0"/>
              <a:t>.</a:t>
            </a:r>
          </a:p>
          <a:p>
            <a:pPr marL="173038" lvl="1" indent="1588" eaLnBrk="1" hangingPunct="1">
              <a:lnSpc>
                <a:spcPct val="100000"/>
              </a:lnSpc>
              <a:buFontTx/>
              <a:buNone/>
            </a:pPr>
            <a:r>
              <a:rPr lang="en-US" sz="2400" b="1" dirty="0"/>
              <a:t>	New York: Macmillan.</a:t>
            </a:r>
          </a:p>
          <a:p>
            <a:pPr marL="173038" lvl="1" indent="1588" eaLnBrk="1" hangingPunct="1">
              <a:lnSpc>
                <a:spcPct val="100000"/>
              </a:lnSpc>
              <a:buFontTx/>
              <a:buNone/>
            </a:pPr>
            <a:endParaRPr lang="en-US" sz="1800" b="1" dirty="0"/>
          </a:p>
          <a:p>
            <a:pPr marL="173038" lvl="1" indent="1588" algn="ctr" eaLnBrk="1" hangingPunct="1">
              <a:lnSpc>
                <a:spcPct val="100000"/>
              </a:lnSpc>
              <a:buFontTx/>
              <a:buNone/>
            </a:pPr>
            <a:endParaRPr lang="en-US" sz="1600" b="1" dirty="0"/>
          </a:p>
          <a:p>
            <a:pPr marL="173038" lvl="1" indent="1588" algn="ctr" eaLnBrk="1" hangingPunct="1">
              <a:lnSpc>
                <a:spcPct val="100000"/>
              </a:lnSpc>
              <a:buFontTx/>
              <a:buNone/>
            </a:pPr>
            <a:endParaRPr lang="en-US" sz="1600" b="1" dirty="0"/>
          </a:p>
          <a:p>
            <a:pPr marL="173038" lvl="1" indent="1588" algn="ctr" eaLnBrk="1" hangingPunct="1">
              <a:lnSpc>
                <a:spcPct val="100000"/>
              </a:lnSpc>
              <a:buFontTx/>
              <a:buNone/>
            </a:pPr>
            <a:r>
              <a:rPr lang="en-US" sz="1600" b="1" dirty="0"/>
              <a:t>”the earliest example of </a:t>
            </a:r>
            <a:r>
              <a:rPr lang="en-US" sz="1600" b="1" dirty="0" err="1"/>
              <a:t>anglophone</a:t>
            </a:r>
            <a:r>
              <a:rPr lang="en-US" sz="1600" b="1" dirty="0"/>
              <a:t> Europeanist anthropology”</a:t>
            </a:r>
          </a:p>
        </p:txBody>
      </p:sp>
      <p:pic>
        <p:nvPicPr>
          <p:cNvPr id="60419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143000"/>
            <a:ext cx="2620963" cy="4570413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98613"/>
            <a:ext cx="7315200" cy="4570412"/>
          </a:xfrm>
          <a:noFill/>
        </p:spPr>
        <p:txBody>
          <a:bodyPr/>
          <a:lstStyle/>
          <a:p>
            <a:pPr marL="685800" indent="0" algn="ctr" eaLnBrk="1" hangingPunct="1">
              <a:buFontTx/>
              <a:buNone/>
            </a:pPr>
            <a:r>
              <a:rPr lang="en-US" b="1" dirty="0"/>
              <a:t>”</a:t>
            </a:r>
            <a:r>
              <a:rPr lang="en-US" b="1" dirty="0" err="1"/>
              <a:t>Parman's</a:t>
            </a:r>
            <a:r>
              <a:rPr lang="en-US" b="1" dirty="0"/>
              <a:t> Picks”</a:t>
            </a:r>
          </a:p>
          <a:p>
            <a:pPr marL="685800" indent="0" algn="ctr" eaLnBrk="1" hangingPunct="1">
              <a:buFontTx/>
              <a:buNone/>
            </a:pPr>
            <a:endParaRPr lang="en-US" sz="1400" b="1" dirty="0"/>
          </a:p>
          <a:p>
            <a:pPr marL="685800" indent="0" algn="ctr" eaLnBrk="1" hangingPunct="1">
              <a:buFontTx/>
              <a:buNone/>
            </a:pPr>
            <a:r>
              <a:rPr lang="en-US" b="1" dirty="0"/>
              <a:t>Susan </a:t>
            </a:r>
            <a:r>
              <a:rPr lang="en-US" b="1" dirty="0" err="1"/>
              <a:t>Parman's</a:t>
            </a:r>
            <a:r>
              <a:rPr lang="en-US" b="1" dirty="0"/>
              <a:t> list of classic articles</a:t>
            </a:r>
            <a:endParaRPr lang="en-US" dirty="0"/>
          </a:p>
          <a:p>
            <a:pPr marL="685800" indent="0" algn="ctr" eaLnBrk="1" hangingPunct="1">
              <a:buFontTx/>
              <a:buNone/>
            </a:pPr>
            <a:r>
              <a:rPr lang="en-US" sz="2400" dirty="0"/>
              <a:t>(more on this later)</a:t>
            </a:r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3405188" y="6465888"/>
            <a:ext cx="2309812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rgbClr val="000000"/>
                </a:solidFill>
                <a:latin typeface="Arial" pitchFamily="34" charset="0"/>
                <a:hlinkClick r:id="rId2"/>
              </a:rPr>
              <a:t>Parman's classic picks</a:t>
            </a:r>
            <a:r>
              <a:rPr lang="en-US" b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800" b="0">
                <a:solidFill>
                  <a:srgbClr val="000000"/>
                </a:solidFill>
                <a:latin typeface="Arial" pitchFamily="34" charset="0"/>
              </a:rPr>
              <a:t>-- Tony Galt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40977"/>
            <a:ext cx="7315200" cy="5312223"/>
          </a:xfrm>
        </p:spPr>
        <p:txBody>
          <a:bodyPr lIns="228600" tIns="228600" rIns="228600" bIns="228600">
            <a:spAutoFit/>
          </a:bodyPr>
          <a:lstStyle/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sz="2400" dirty="0"/>
              <a:t>“</a:t>
            </a:r>
            <a:r>
              <a:rPr lang="en-US" sz="2800" b="1" dirty="0"/>
              <a:t>Master Ethnographic Texts” are </a:t>
            </a:r>
            <a:endParaRPr lang="en-US" sz="2400" b="1" dirty="0"/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sz="3600" b="1" dirty="0">
                <a:solidFill>
                  <a:srgbClr val="000000"/>
                </a:solidFill>
              </a:rPr>
              <a:t>“. . . ethnographies considered so important that they </a:t>
            </a:r>
            <a:r>
              <a:rPr lang="en-US" sz="3600" b="1" dirty="0"/>
              <a:t>influence future research and affect how an audience of present and future anthropologists perceive a people”</a:t>
            </a:r>
          </a:p>
        </p:txBody>
      </p:sp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988" y="685800"/>
            <a:ext cx="7313612" cy="54848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3597275" y="6564313"/>
            <a:ext cx="1965325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hlinkClick r:id="rId3"/>
              </a:rPr>
              <a:t>http://www.h-net.org/~sae/</a:t>
            </a:r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38862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indent="0" algn="ctr"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Some of the Resources </a:t>
            </a:r>
          </a:p>
          <a:p>
            <a:pPr marL="685800" indent="0" algn="ctr"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of the</a:t>
            </a:r>
          </a:p>
          <a:p>
            <a:pPr marL="685800" indent="0" algn="ctr"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American Anthropological Association</a:t>
            </a:r>
          </a:p>
          <a:p>
            <a:pPr marL="685800" indent="0" algn="ctr" eaLnBrk="1" hangingPunct="1">
              <a:buFontTx/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Which includes defining “classics” and master texts in the discipline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988" y="685800"/>
            <a:ext cx="7313612" cy="54848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405188" y="6465888"/>
            <a:ext cx="2309812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hlinkClick r:id="rId3"/>
              </a:rPr>
              <a:t>Parman's classic picks</a:t>
            </a:r>
            <a:r>
              <a:rPr lang="en-US" b="0">
                <a:solidFill>
                  <a:schemeClr val="tx1"/>
                </a:solidFill>
              </a:rPr>
              <a:t> </a:t>
            </a:r>
            <a:r>
              <a:rPr lang="en-US" sz="800" b="0">
                <a:solidFill>
                  <a:schemeClr val="tx1"/>
                </a:solidFill>
              </a:rPr>
              <a:t>-- Tony Galt</a:t>
            </a:r>
          </a:p>
        </p:txBody>
      </p:sp>
      <p:sp>
        <p:nvSpPr>
          <p:cNvPr id="4" name="Rectangle 3"/>
          <p:cNvSpPr/>
          <p:nvPr/>
        </p:nvSpPr>
        <p:spPr>
          <a:xfrm>
            <a:off x="3657600" y="38862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indent="0" algn="ctr" eaLnBrk="1" hangingPunct="1">
              <a:buFontTx/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Some of the Resources </a:t>
            </a:r>
          </a:p>
          <a:p>
            <a:pPr marL="685800" indent="0" algn="ctr" eaLnBrk="1" hangingPunct="1">
              <a:buFontTx/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of the</a:t>
            </a:r>
          </a:p>
          <a:p>
            <a:pPr marL="685800" indent="0" algn="ctr" eaLnBrk="1" hangingPunct="1">
              <a:buFontTx/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American Anthropological Association</a:t>
            </a:r>
          </a:p>
          <a:p>
            <a:pPr marL="685800" indent="0" algn="ctr" eaLnBrk="1" hangingPunct="1">
              <a:buFontTx/>
              <a:buNone/>
            </a:pPr>
            <a:r>
              <a:rPr lang="en-US" dirty="0"/>
              <a:t>Which includes defining “classics” and master texts in the discipline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whatever the conditions that produce master texts and classics, the fact remains that we are seeing a </a:t>
            </a:r>
            <a:r>
              <a:rPr lang="en-US" sz="4000" b="1" dirty="0"/>
              <a:t>pattern of geographical areas and research preferences</a:t>
            </a:r>
            <a:endParaRPr lang="en-US" b="1" dirty="0"/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98613"/>
            <a:ext cx="7467600" cy="4570412"/>
          </a:xfrm>
        </p:spPr>
        <p:txBody>
          <a:bodyPr/>
          <a:lstStyle/>
          <a:p>
            <a:pPr eaLnBrk="1" hangingPunct="1"/>
            <a:r>
              <a:rPr lang="en-US" dirty="0"/>
              <a:t>research preferences are evident across disciplines*. . .</a:t>
            </a:r>
          </a:p>
          <a:p>
            <a:pPr marL="914400" lvl="1" indent="-457200" eaLnBrk="1" hangingPunct="1"/>
            <a:r>
              <a:rPr lang="en-US" sz="4000" b="1" dirty="0"/>
              <a:t> historians prefer to  	study France,   Germany, and Britain</a:t>
            </a:r>
          </a:p>
          <a:p>
            <a:pPr lvl="1" eaLnBrk="1" hangingPunct="1"/>
            <a:endParaRPr lang="en-US" sz="900" dirty="0"/>
          </a:p>
          <a:p>
            <a:pPr eaLnBrk="1" hangingPunct="1">
              <a:buFontTx/>
              <a:buNone/>
            </a:pPr>
            <a:r>
              <a:rPr lang="en-US" sz="1800" dirty="0"/>
              <a:t>*see Rogers in </a:t>
            </a:r>
            <a:r>
              <a:rPr lang="en-US" sz="1800" dirty="0" err="1"/>
              <a:t>Parman</a:t>
            </a:r>
            <a:r>
              <a:rPr lang="en-US" sz="1800" dirty="0"/>
              <a:t> for a discussion of disciplinary preferences in grant applications</a:t>
            </a:r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4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b="1" dirty="0"/>
              <a:t>art historians prefer France and Italy</a:t>
            </a:r>
          </a:p>
          <a:p>
            <a:pPr eaLnBrk="1" hangingPunct="1"/>
            <a:endParaRPr lang="en-US" sz="800" dirty="0"/>
          </a:p>
          <a:p>
            <a:pPr lvl="2" eaLnBrk="1" hangingPunct="1"/>
            <a:r>
              <a:rPr lang="en-US" sz="2000" dirty="0"/>
              <a:t>The Louvre Museum (</a:t>
            </a:r>
            <a:r>
              <a:rPr lang="en-US" sz="2000" i="1" dirty="0" err="1"/>
              <a:t>Musée</a:t>
            </a:r>
            <a:r>
              <a:rPr lang="en-US" sz="2000" i="1" dirty="0"/>
              <a:t> du Louvre</a:t>
            </a:r>
            <a:r>
              <a:rPr lang="en-US" sz="2000" dirty="0"/>
              <a:t>) in Paris, France, is the largest museum in the world</a:t>
            </a:r>
          </a:p>
          <a:p>
            <a:pPr lvl="2" eaLnBrk="1" hangingPunct="1"/>
            <a:endParaRPr lang="en-US" sz="800" dirty="0"/>
          </a:p>
          <a:p>
            <a:pPr lvl="2" eaLnBrk="1" hangingPunct="1"/>
            <a:r>
              <a:rPr lang="en-US" sz="2000" dirty="0"/>
              <a:t>Florence, the “birthplace” of the Renaissance </a:t>
            </a:r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5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b="1" dirty="0"/>
              <a:t>political scientists like to study the European Union</a:t>
            </a:r>
          </a:p>
          <a:p>
            <a:pPr eaLnBrk="1" hangingPunct="1"/>
            <a:r>
              <a:rPr lang="en-US" dirty="0"/>
              <a:t>etc.</a:t>
            </a:r>
          </a:p>
        </p:txBody>
      </p:sp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98613"/>
            <a:ext cx="7467600" cy="4570412"/>
          </a:xfrm>
        </p:spPr>
        <p:txBody>
          <a:bodyPr/>
          <a:lstStyle/>
          <a:p>
            <a:pPr eaLnBrk="1" hangingPunct="1"/>
            <a:r>
              <a:rPr lang="en-US" dirty="0"/>
              <a:t>in Anthropology one goes to . . .</a:t>
            </a:r>
          </a:p>
          <a:p>
            <a:pPr lvl="1" eaLnBrk="1" hangingPunct="1">
              <a:lnSpc>
                <a:spcPct val="100000"/>
              </a:lnSpc>
              <a:spcBef>
                <a:spcPts val="900"/>
              </a:spcBef>
            </a:pPr>
            <a:r>
              <a:rPr lang="en-US" sz="3200" b="1" dirty="0"/>
              <a:t>Ireland to study peasants</a:t>
            </a:r>
          </a:p>
          <a:p>
            <a:pPr lvl="1" eaLnBrk="1" hangingPunct="1">
              <a:lnSpc>
                <a:spcPct val="100000"/>
              </a:lnSpc>
              <a:spcBef>
                <a:spcPts val="900"/>
              </a:spcBef>
            </a:pPr>
            <a:r>
              <a:rPr lang="en-US" sz="3200" b="1" dirty="0">
                <a:solidFill>
                  <a:schemeClr val="bg1"/>
                </a:solidFill>
              </a:rPr>
              <a:t>Norway and England to study networks</a:t>
            </a:r>
          </a:p>
          <a:p>
            <a:pPr lvl="1" eaLnBrk="1" hangingPunct="1">
              <a:lnSpc>
                <a:spcPct val="100000"/>
              </a:lnSpc>
              <a:spcBef>
                <a:spcPts val="900"/>
              </a:spcBef>
            </a:pPr>
            <a:r>
              <a:rPr lang="en-US" sz="3200" b="1" dirty="0">
                <a:solidFill>
                  <a:schemeClr val="bg1"/>
                </a:solidFill>
              </a:rPr>
              <a:t>The Mediterranean to study gender roles, honor / shame values, and patron-client relationships</a:t>
            </a:r>
          </a:p>
        </p:txBody>
      </p:sp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98613"/>
            <a:ext cx="7467600" cy="4570412"/>
          </a:xfrm>
        </p:spPr>
        <p:txBody>
          <a:bodyPr/>
          <a:lstStyle/>
          <a:p>
            <a:pPr eaLnBrk="1" hangingPunct="1"/>
            <a:r>
              <a:rPr lang="en-US" dirty="0"/>
              <a:t>in Anthropology one goes to . . .</a:t>
            </a:r>
          </a:p>
          <a:p>
            <a:pPr lvl="1" eaLnBrk="1" hangingPunct="1">
              <a:lnSpc>
                <a:spcPct val="100000"/>
              </a:lnSpc>
              <a:spcBef>
                <a:spcPts val="900"/>
              </a:spcBef>
            </a:pPr>
            <a:r>
              <a:rPr lang="en-US" sz="3200" b="1" dirty="0"/>
              <a:t>Ireland to study peasants</a:t>
            </a:r>
          </a:p>
          <a:p>
            <a:pPr lvl="1" eaLnBrk="1" hangingPunct="1">
              <a:lnSpc>
                <a:spcPct val="100000"/>
              </a:lnSpc>
              <a:spcBef>
                <a:spcPts val="900"/>
              </a:spcBef>
            </a:pPr>
            <a:r>
              <a:rPr lang="en-US" sz="3200" b="1" dirty="0">
                <a:solidFill>
                  <a:srgbClr val="000000"/>
                </a:solidFill>
              </a:rPr>
              <a:t>Norway and England to study networks</a:t>
            </a:r>
          </a:p>
          <a:p>
            <a:pPr lvl="1" eaLnBrk="1" hangingPunct="1">
              <a:lnSpc>
                <a:spcPct val="100000"/>
              </a:lnSpc>
              <a:spcBef>
                <a:spcPts val="900"/>
              </a:spcBef>
            </a:pPr>
            <a:r>
              <a:rPr lang="en-US" sz="3200" b="1" dirty="0">
                <a:solidFill>
                  <a:schemeClr val="bg1"/>
                </a:solidFill>
              </a:rPr>
              <a:t>The Mediterranean to study gender roles, honor / shame values, and patron-client relationships</a:t>
            </a:r>
          </a:p>
        </p:txBody>
      </p:sp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98613"/>
            <a:ext cx="7467600" cy="4570412"/>
          </a:xfrm>
        </p:spPr>
        <p:txBody>
          <a:bodyPr/>
          <a:lstStyle/>
          <a:p>
            <a:pPr eaLnBrk="1" hangingPunct="1"/>
            <a:r>
              <a:rPr lang="en-US" dirty="0"/>
              <a:t>in Anthropology one goes to . . .</a:t>
            </a:r>
          </a:p>
          <a:p>
            <a:pPr lvl="1" eaLnBrk="1" hangingPunct="1">
              <a:lnSpc>
                <a:spcPct val="100000"/>
              </a:lnSpc>
              <a:spcBef>
                <a:spcPts val="900"/>
              </a:spcBef>
            </a:pPr>
            <a:r>
              <a:rPr lang="en-US" sz="3200" b="1" dirty="0"/>
              <a:t>Ireland to study peasants</a:t>
            </a:r>
          </a:p>
          <a:p>
            <a:pPr lvl="1" eaLnBrk="1" hangingPunct="1">
              <a:lnSpc>
                <a:spcPct val="100000"/>
              </a:lnSpc>
              <a:spcBef>
                <a:spcPts val="900"/>
              </a:spcBef>
            </a:pPr>
            <a:r>
              <a:rPr lang="en-US" sz="3200" b="1" dirty="0">
                <a:solidFill>
                  <a:srgbClr val="000000"/>
                </a:solidFill>
              </a:rPr>
              <a:t>Norway and England to study networks</a:t>
            </a:r>
          </a:p>
          <a:p>
            <a:pPr lvl="1" eaLnBrk="1" hangingPunct="1">
              <a:lnSpc>
                <a:spcPct val="100000"/>
              </a:lnSpc>
              <a:spcBef>
                <a:spcPts val="900"/>
              </a:spcBef>
            </a:pPr>
            <a:r>
              <a:rPr lang="en-US" sz="3200" b="1" dirty="0">
                <a:solidFill>
                  <a:srgbClr val="000000"/>
                </a:solidFill>
              </a:rPr>
              <a:t>The Mediterranean to study gender roles, honor / shame values, and patron-client relationships</a:t>
            </a:r>
          </a:p>
        </p:txBody>
      </p:sp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certain regions have become affiliated with certain research problems</a:t>
            </a:r>
          </a:p>
        </p:txBody>
      </p:sp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40977"/>
            <a:ext cx="7315200" cy="5312223"/>
          </a:xfrm>
        </p:spPr>
        <p:txBody>
          <a:bodyPr lIns="228600" tIns="228600" rIns="228600" bIns="228600">
            <a:spAutoFit/>
          </a:bodyPr>
          <a:lstStyle/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sz="2400" dirty="0">
                <a:solidFill>
                  <a:schemeClr val="accent1"/>
                </a:solidFill>
              </a:rPr>
              <a:t>“</a:t>
            </a:r>
            <a:r>
              <a:rPr lang="en-US" sz="2800" b="1" dirty="0">
                <a:solidFill>
                  <a:schemeClr val="accent1"/>
                </a:solidFill>
              </a:rPr>
              <a:t>Master Ethnographic Texts” are </a:t>
            </a:r>
            <a:endParaRPr lang="en-US" sz="2400" b="1" dirty="0">
              <a:solidFill>
                <a:schemeClr val="accent1"/>
              </a:solidFill>
            </a:endParaRP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sz="3600" b="1" dirty="0">
                <a:solidFill>
                  <a:schemeClr val="accent1"/>
                </a:solidFill>
              </a:rPr>
              <a:t>“. . . ethnographies considered </a:t>
            </a:r>
            <a:r>
              <a:rPr lang="en-US" sz="3600" b="1" dirty="0">
                <a:solidFill>
                  <a:srgbClr val="000000"/>
                </a:solidFill>
              </a:rPr>
              <a:t>so important that they </a:t>
            </a:r>
            <a:r>
              <a:rPr lang="en-US" sz="3600" b="1" dirty="0"/>
              <a:t>influence future research and affect how an audience of present and future anthropologists perceive a people”</a:t>
            </a:r>
          </a:p>
        </p:txBody>
      </p:sp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“We work out certain aspects of our anthropological agenda in Europe, and other aspects of the anthropological agenda elsewhere”</a:t>
            </a:r>
          </a:p>
        </p:txBody>
      </p:sp>
      <p:sp>
        <p:nvSpPr>
          <p:cNvPr id="71683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7612"/>
            <a:ext cx="7315200" cy="5259388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buFontTx/>
              <a:buNone/>
              <a:tabLst>
                <a:tab pos="7315200" algn="r"/>
              </a:tabLst>
            </a:pPr>
            <a:r>
              <a:rPr lang="en-US" sz="2400" dirty="0"/>
              <a:t>As a result of these thoughts, </a:t>
            </a:r>
            <a:r>
              <a:rPr lang="en-US" sz="2400" dirty="0" err="1"/>
              <a:t>Parman</a:t>
            </a:r>
            <a:r>
              <a:rPr lang="en-US" sz="2400" dirty="0"/>
              <a:t> selected articles for the list of ‘classics’ that seemed to her to illustrate . . .</a:t>
            </a:r>
          </a:p>
          <a:p>
            <a:pPr marL="0" indent="0" algn="ctr" eaLnBrk="1" hangingPunct="1">
              <a:lnSpc>
                <a:spcPct val="100000"/>
              </a:lnSpc>
              <a:buFontTx/>
              <a:buNone/>
              <a:tabLst>
                <a:tab pos="7315200" algn="r"/>
              </a:tabLst>
            </a:pPr>
            <a:endParaRPr lang="en-US" sz="300" b="1" dirty="0"/>
          </a:p>
          <a:p>
            <a:pPr marL="1314450" lvl="1" eaLnBrk="1" hangingPunct="1">
              <a:lnSpc>
                <a:spcPct val="100000"/>
              </a:lnSpc>
              <a:tabLst>
                <a:tab pos="7315200" algn="r"/>
              </a:tabLst>
            </a:pPr>
            <a:r>
              <a:rPr lang="en-US" sz="3200" b="1" dirty="0"/>
              <a:t>the history</a:t>
            </a:r>
          </a:p>
          <a:p>
            <a:pPr marL="1314450" lvl="1" eaLnBrk="1" hangingPunct="1">
              <a:lnSpc>
                <a:spcPct val="100000"/>
              </a:lnSpc>
              <a:tabLst>
                <a:tab pos="7315200" algn="r"/>
              </a:tabLst>
            </a:pPr>
            <a:r>
              <a:rPr lang="en-US" sz="3200" b="1" dirty="0">
                <a:solidFill>
                  <a:schemeClr val="bg1"/>
                </a:solidFill>
              </a:rPr>
              <a:t>*paradigmatic shifts </a:t>
            </a:r>
          </a:p>
          <a:p>
            <a:pPr marL="1314450" lvl="1" eaLnBrk="1" hangingPunct="1">
              <a:lnSpc>
                <a:spcPct val="100000"/>
              </a:lnSpc>
              <a:tabLst>
                <a:tab pos="7315200" algn="r"/>
              </a:tabLst>
            </a:pPr>
            <a:r>
              <a:rPr lang="en-US" sz="3200" b="1" dirty="0">
                <a:solidFill>
                  <a:schemeClr val="bg1"/>
                </a:solidFill>
              </a:rPr>
              <a:t>cultural context</a:t>
            </a:r>
          </a:p>
          <a:p>
            <a:pPr marL="1314450" lvl="1" eaLnBrk="1" hangingPunct="1">
              <a:lnSpc>
                <a:spcPct val="100000"/>
              </a:lnSpc>
              <a:tabLst>
                <a:tab pos="7315200" algn="r"/>
              </a:tabLst>
            </a:pPr>
            <a:r>
              <a:rPr lang="en-US" sz="3200" b="1" dirty="0">
                <a:solidFill>
                  <a:schemeClr val="bg1"/>
                </a:solidFill>
              </a:rPr>
              <a:t>and future</a:t>
            </a:r>
          </a:p>
          <a:p>
            <a:pPr marL="1314450" lvl="1" algn="ctr" eaLnBrk="1" hangingPunct="1">
              <a:lnSpc>
                <a:spcPct val="100000"/>
              </a:lnSpc>
              <a:buFontTx/>
              <a:buNone/>
              <a:tabLst>
                <a:tab pos="7315200" algn="r"/>
              </a:tabLst>
            </a:pPr>
            <a:r>
              <a:rPr lang="en-US" sz="3200" b="1" dirty="0"/>
              <a:t>. . . of the anthropology of Europe</a:t>
            </a:r>
            <a:endParaRPr lang="en-US" sz="1600" dirty="0"/>
          </a:p>
          <a:p>
            <a:pPr marL="0" indent="0" algn="ctr" eaLnBrk="1" hangingPunct="1">
              <a:lnSpc>
                <a:spcPct val="100000"/>
              </a:lnSpc>
              <a:buFontTx/>
              <a:buNone/>
              <a:tabLst>
                <a:tab pos="7315200" algn="r"/>
              </a:tabLst>
            </a:pPr>
            <a:r>
              <a:rPr lang="en-US" sz="1600" b="1" dirty="0">
                <a:solidFill>
                  <a:srgbClr val="F4F9FA"/>
                </a:solidFill>
              </a:rPr>
              <a:t>*</a:t>
            </a:r>
            <a:r>
              <a:rPr lang="en-US" sz="1600" b="1" i="1" dirty="0">
                <a:solidFill>
                  <a:srgbClr val="F4F9FA"/>
                </a:solidFill>
              </a:rPr>
              <a:t>Cf</a:t>
            </a:r>
            <a:r>
              <a:rPr lang="en-US" sz="1600" b="1" dirty="0">
                <a:solidFill>
                  <a:srgbClr val="F4F9FA"/>
                </a:solidFill>
              </a:rPr>
              <a:t>., Thomas Kuhn, </a:t>
            </a:r>
            <a:r>
              <a:rPr lang="en-US" sz="1600" b="1" i="1" dirty="0">
                <a:solidFill>
                  <a:srgbClr val="F4F9FA"/>
                </a:solidFill>
              </a:rPr>
              <a:t>The Structure of Scientific Revolutions</a:t>
            </a:r>
            <a:endParaRPr lang="en-US" sz="1600" b="1" dirty="0">
              <a:solidFill>
                <a:srgbClr val="F4F9FA"/>
              </a:solidFill>
            </a:endParaRPr>
          </a:p>
        </p:txBody>
      </p:sp>
      <p:sp>
        <p:nvSpPr>
          <p:cNvPr id="72706" name="Text Box 4"/>
          <p:cNvSpPr txBox="1">
            <a:spLocks noChangeArrowheads="1"/>
          </p:cNvSpPr>
          <p:nvPr/>
        </p:nvSpPr>
        <p:spPr bwMode="auto">
          <a:xfrm>
            <a:off x="3405188" y="6465888"/>
            <a:ext cx="2309812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 err="1">
                <a:solidFill>
                  <a:schemeClr val="tx1"/>
                </a:solidFill>
                <a:hlinkClick r:id="rId2"/>
              </a:rPr>
              <a:t>Parman's</a:t>
            </a:r>
            <a:r>
              <a:rPr lang="en-US" sz="1200" b="0" dirty="0">
                <a:solidFill>
                  <a:schemeClr val="tx1"/>
                </a:solidFill>
                <a:hlinkClick r:id="rId2"/>
              </a:rPr>
              <a:t> classic picks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sz="800" b="0" dirty="0">
                <a:solidFill>
                  <a:schemeClr val="tx1"/>
                </a:solidFill>
              </a:rPr>
              <a:t>-- Tony Galt</a:t>
            </a:r>
          </a:p>
        </p:txBody>
      </p:sp>
      <p:sp>
        <p:nvSpPr>
          <p:cNvPr id="7270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7038"/>
            <a:ext cx="8229600" cy="411162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/>
              <a:t>“Classics" in the Anthropology of Europe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7612"/>
            <a:ext cx="7315200" cy="5259388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buFontTx/>
              <a:buNone/>
              <a:tabLst>
                <a:tab pos="7315200" algn="r"/>
              </a:tabLst>
            </a:pPr>
            <a:r>
              <a:rPr lang="en-US" sz="2400" dirty="0"/>
              <a:t>As a result of these thoughts, </a:t>
            </a:r>
            <a:r>
              <a:rPr lang="en-US" sz="2400" dirty="0" err="1"/>
              <a:t>Parman</a:t>
            </a:r>
            <a:r>
              <a:rPr lang="en-US" sz="2400" dirty="0"/>
              <a:t> selected articles for the list of ‘classics’ that seemed to her to illustrate . . .</a:t>
            </a:r>
          </a:p>
          <a:p>
            <a:pPr marL="0" indent="0" algn="ctr" eaLnBrk="1" hangingPunct="1">
              <a:lnSpc>
                <a:spcPct val="100000"/>
              </a:lnSpc>
              <a:buFontTx/>
              <a:buNone/>
              <a:tabLst>
                <a:tab pos="7315200" algn="r"/>
              </a:tabLst>
            </a:pPr>
            <a:endParaRPr lang="en-US" sz="300" b="1" dirty="0"/>
          </a:p>
          <a:p>
            <a:pPr marL="1314450" lvl="1" eaLnBrk="1" hangingPunct="1">
              <a:lnSpc>
                <a:spcPct val="100000"/>
              </a:lnSpc>
              <a:tabLst>
                <a:tab pos="7315200" algn="r"/>
              </a:tabLst>
            </a:pPr>
            <a:r>
              <a:rPr lang="en-US" sz="3200" b="1" dirty="0"/>
              <a:t>the history</a:t>
            </a:r>
          </a:p>
          <a:p>
            <a:pPr marL="1314450" lvl="1" eaLnBrk="1" hangingPunct="1">
              <a:lnSpc>
                <a:spcPct val="100000"/>
              </a:lnSpc>
              <a:tabLst>
                <a:tab pos="7315200" algn="r"/>
              </a:tabLst>
            </a:pPr>
            <a:r>
              <a:rPr lang="en-US" sz="3200" b="1" dirty="0">
                <a:solidFill>
                  <a:srgbClr val="000000"/>
                </a:solidFill>
              </a:rPr>
              <a:t>*paradigmatic shifts </a:t>
            </a:r>
          </a:p>
          <a:p>
            <a:pPr marL="1314450" lvl="1" eaLnBrk="1" hangingPunct="1">
              <a:lnSpc>
                <a:spcPct val="100000"/>
              </a:lnSpc>
              <a:tabLst>
                <a:tab pos="7315200" algn="r"/>
              </a:tabLst>
            </a:pPr>
            <a:r>
              <a:rPr lang="en-US" sz="3200" b="1" dirty="0">
                <a:solidFill>
                  <a:schemeClr val="bg1"/>
                </a:solidFill>
              </a:rPr>
              <a:t>cultural context</a:t>
            </a:r>
          </a:p>
          <a:p>
            <a:pPr marL="1314450" lvl="1" eaLnBrk="1" hangingPunct="1">
              <a:lnSpc>
                <a:spcPct val="100000"/>
              </a:lnSpc>
              <a:tabLst>
                <a:tab pos="7315200" algn="r"/>
              </a:tabLst>
            </a:pPr>
            <a:r>
              <a:rPr lang="en-US" sz="3200" b="1" dirty="0">
                <a:solidFill>
                  <a:schemeClr val="bg1"/>
                </a:solidFill>
              </a:rPr>
              <a:t>and future</a:t>
            </a:r>
          </a:p>
          <a:p>
            <a:pPr marL="1314450" lvl="1" algn="ctr" eaLnBrk="1" hangingPunct="1">
              <a:lnSpc>
                <a:spcPct val="100000"/>
              </a:lnSpc>
              <a:buFontTx/>
              <a:buNone/>
              <a:tabLst>
                <a:tab pos="7315200" algn="r"/>
              </a:tabLst>
            </a:pPr>
            <a:r>
              <a:rPr lang="en-US" sz="3200" b="1" dirty="0"/>
              <a:t>. . . of the anthropology of Europe</a:t>
            </a:r>
            <a:endParaRPr lang="en-US" sz="1600" dirty="0"/>
          </a:p>
          <a:p>
            <a:pPr marL="0" indent="0" algn="ctr" eaLnBrk="1" hangingPunct="1">
              <a:lnSpc>
                <a:spcPct val="100000"/>
              </a:lnSpc>
              <a:buFontTx/>
              <a:buNone/>
              <a:tabLst>
                <a:tab pos="7315200" algn="r"/>
              </a:tabLst>
            </a:pPr>
            <a:r>
              <a:rPr lang="en-US" sz="1600" b="1" dirty="0">
                <a:solidFill>
                  <a:srgbClr val="000000"/>
                </a:solidFill>
              </a:rPr>
              <a:t>*</a:t>
            </a:r>
            <a:r>
              <a:rPr lang="en-US" sz="1600" b="1" i="1" dirty="0">
                <a:solidFill>
                  <a:srgbClr val="000000"/>
                </a:solidFill>
              </a:rPr>
              <a:t>Cf</a:t>
            </a:r>
            <a:r>
              <a:rPr lang="en-US" sz="1600" b="1" dirty="0">
                <a:solidFill>
                  <a:srgbClr val="000000"/>
                </a:solidFill>
              </a:rPr>
              <a:t>., Thomas Kuhn, </a:t>
            </a:r>
            <a:r>
              <a:rPr lang="en-US" sz="1600" b="1" i="1" dirty="0">
                <a:solidFill>
                  <a:srgbClr val="000000"/>
                </a:solidFill>
              </a:rPr>
              <a:t>The Structure of Scientific Revolutions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72706" name="Text Box 4"/>
          <p:cNvSpPr txBox="1">
            <a:spLocks noChangeArrowheads="1"/>
          </p:cNvSpPr>
          <p:nvPr/>
        </p:nvSpPr>
        <p:spPr bwMode="auto">
          <a:xfrm>
            <a:off x="3405188" y="6465888"/>
            <a:ext cx="2309812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 err="1">
                <a:solidFill>
                  <a:schemeClr val="tx1"/>
                </a:solidFill>
                <a:hlinkClick r:id="rId2"/>
              </a:rPr>
              <a:t>Parman's</a:t>
            </a:r>
            <a:r>
              <a:rPr lang="en-US" sz="1200" b="0" dirty="0">
                <a:solidFill>
                  <a:schemeClr val="tx1"/>
                </a:solidFill>
                <a:hlinkClick r:id="rId2"/>
              </a:rPr>
              <a:t> classic picks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sz="800" b="0" dirty="0">
                <a:solidFill>
                  <a:schemeClr val="tx1"/>
                </a:solidFill>
              </a:rPr>
              <a:t>-- Tony Galt</a:t>
            </a:r>
          </a:p>
        </p:txBody>
      </p:sp>
      <p:sp>
        <p:nvSpPr>
          <p:cNvPr id="7270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7038"/>
            <a:ext cx="8229600" cy="411162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/>
              <a:t>“Classics" in the Anthropology of Europe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7612"/>
            <a:ext cx="7315200" cy="5259388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buFontTx/>
              <a:buNone/>
              <a:tabLst>
                <a:tab pos="7315200" algn="r"/>
              </a:tabLst>
            </a:pPr>
            <a:r>
              <a:rPr lang="en-US" sz="2400" dirty="0"/>
              <a:t>As a result of these thoughts, </a:t>
            </a:r>
            <a:r>
              <a:rPr lang="en-US" sz="2400" dirty="0" err="1"/>
              <a:t>Parman</a:t>
            </a:r>
            <a:r>
              <a:rPr lang="en-US" sz="2400" dirty="0"/>
              <a:t> selected articles for the list of ‘classics’ that seemed to her to illustrate . . .</a:t>
            </a:r>
          </a:p>
          <a:p>
            <a:pPr marL="0" indent="0" algn="ctr" eaLnBrk="1" hangingPunct="1">
              <a:lnSpc>
                <a:spcPct val="100000"/>
              </a:lnSpc>
              <a:buFontTx/>
              <a:buNone/>
              <a:tabLst>
                <a:tab pos="7315200" algn="r"/>
              </a:tabLst>
            </a:pPr>
            <a:endParaRPr lang="en-US" sz="300" b="1" dirty="0"/>
          </a:p>
          <a:p>
            <a:pPr marL="1314450" lvl="1" eaLnBrk="1" hangingPunct="1">
              <a:lnSpc>
                <a:spcPct val="100000"/>
              </a:lnSpc>
              <a:tabLst>
                <a:tab pos="7315200" algn="r"/>
              </a:tabLst>
            </a:pPr>
            <a:r>
              <a:rPr lang="en-US" sz="3200" b="1" dirty="0"/>
              <a:t>the history</a:t>
            </a:r>
          </a:p>
          <a:p>
            <a:pPr marL="1314450" lvl="1" eaLnBrk="1" hangingPunct="1">
              <a:lnSpc>
                <a:spcPct val="100000"/>
              </a:lnSpc>
              <a:tabLst>
                <a:tab pos="7315200" algn="r"/>
              </a:tabLst>
            </a:pPr>
            <a:r>
              <a:rPr lang="en-US" sz="3200" b="1" dirty="0">
                <a:solidFill>
                  <a:srgbClr val="000000"/>
                </a:solidFill>
              </a:rPr>
              <a:t>*paradigmatic shifts </a:t>
            </a:r>
          </a:p>
          <a:p>
            <a:pPr marL="1314450" lvl="1" eaLnBrk="1" hangingPunct="1">
              <a:lnSpc>
                <a:spcPct val="100000"/>
              </a:lnSpc>
              <a:tabLst>
                <a:tab pos="7315200" algn="r"/>
              </a:tabLst>
            </a:pPr>
            <a:r>
              <a:rPr lang="en-US" sz="3200" b="1" dirty="0">
                <a:solidFill>
                  <a:srgbClr val="000000"/>
                </a:solidFill>
              </a:rPr>
              <a:t>cultural context</a:t>
            </a:r>
          </a:p>
          <a:p>
            <a:pPr marL="1314450" lvl="1" eaLnBrk="1" hangingPunct="1">
              <a:lnSpc>
                <a:spcPct val="100000"/>
              </a:lnSpc>
              <a:tabLst>
                <a:tab pos="7315200" algn="r"/>
              </a:tabLst>
            </a:pPr>
            <a:r>
              <a:rPr lang="en-US" sz="3200" b="1" dirty="0">
                <a:solidFill>
                  <a:schemeClr val="bg1"/>
                </a:solidFill>
              </a:rPr>
              <a:t>and future</a:t>
            </a:r>
          </a:p>
          <a:p>
            <a:pPr marL="1314450" lvl="1" algn="ctr" eaLnBrk="1" hangingPunct="1">
              <a:lnSpc>
                <a:spcPct val="100000"/>
              </a:lnSpc>
              <a:buFontTx/>
              <a:buNone/>
              <a:tabLst>
                <a:tab pos="7315200" algn="r"/>
              </a:tabLst>
            </a:pPr>
            <a:r>
              <a:rPr lang="en-US" sz="3200" b="1" dirty="0"/>
              <a:t>. . . of the anthropology of Europe</a:t>
            </a:r>
            <a:endParaRPr lang="en-US" sz="1600" dirty="0"/>
          </a:p>
          <a:p>
            <a:pPr marL="0" indent="0" algn="ctr" eaLnBrk="1" hangingPunct="1">
              <a:lnSpc>
                <a:spcPct val="100000"/>
              </a:lnSpc>
              <a:buFontTx/>
              <a:buNone/>
              <a:tabLst>
                <a:tab pos="7315200" algn="r"/>
              </a:tabLst>
            </a:pPr>
            <a:r>
              <a:rPr lang="en-US" sz="1600" b="1" dirty="0">
                <a:solidFill>
                  <a:srgbClr val="000000"/>
                </a:solidFill>
              </a:rPr>
              <a:t>*</a:t>
            </a:r>
            <a:r>
              <a:rPr lang="en-US" sz="1600" b="1" i="1" dirty="0">
                <a:solidFill>
                  <a:srgbClr val="000000"/>
                </a:solidFill>
              </a:rPr>
              <a:t>Cf</a:t>
            </a:r>
            <a:r>
              <a:rPr lang="en-US" sz="1600" b="1" dirty="0">
                <a:solidFill>
                  <a:srgbClr val="000000"/>
                </a:solidFill>
              </a:rPr>
              <a:t>., Thomas Kuhn, </a:t>
            </a:r>
            <a:r>
              <a:rPr lang="en-US" sz="1600" b="1" i="1" dirty="0">
                <a:solidFill>
                  <a:srgbClr val="000000"/>
                </a:solidFill>
              </a:rPr>
              <a:t>The Structure of Scientific Revolutions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72706" name="Text Box 4"/>
          <p:cNvSpPr txBox="1">
            <a:spLocks noChangeArrowheads="1"/>
          </p:cNvSpPr>
          <p:nvPr/>
        </p:nvSpPr>
        <p:spPr bwMode="auto">
          <a:xfrm>
            <a:off x="3405188" y="6465888"/>
            <a:ext cx="2309812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 err="1">
                <a:solidFill>
                  <a:schemeClr val="tx1"/>
                </a:solidFill>
                <a:hlinkClick r:id="rId2"/>
              </a:rPr>
              <a:t>Parman's</a:t>
            </a:r>
            <a:r>
              <a:rPr lang="en-US" sz="1200" b="0" dirty="0">
                <a:solidFill>
                  <a:schemeClr val="tx1"/>
                </a:solidFill>
                <a:hlinkClick r:id="rId2"/>
              </a:rPr>
              <a:t> classic picks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sz="800" b="0" dirty="0">
                <a:solidFill>
                  <a:schemeClr val="tx1"/>
                </a:solidFill>
              </a:rPr>
              <a:t>-- Tony Galt</a:t>
            </a:r>
          </a:p>
        </p:txBody>
      </p:sp>
      <p:sp>
        <p:nvSpPr>
          <p:cNvPr id="7270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7038"/>
            <a:ext cx="8229600" cy="411162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/>
              <a:t>“Classics" in the Anthropology of Europe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7612"/>
            <a:ext cx="7315200" cy="5259388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  <a:buFontTx/>
              <a:buNone/>
              <a:tabLst>
                <a:tab pos="7315200" algn="r"/>
              </a:tabLst>
            </a:pPr>
            <a:r>
              <a:rPr lang="en-US" sz="2400" dirty="0"/>
              <a:t>As a result of these thoughts, </a:t>
            </a:r>
            <a:r>
              <a:rPr lang="en-US" sz="2400" dirty="0" err="1"/>
              <a:t>Parman</a:t>
            </a:r>
            <a:r>
              <a:rPr lang="en-US" sz="2400" dirty="0"/>
              <a:t> selected articles for the list of ‘classics’ that seemed to her to illustrate . . .</a:t>
            </a:r>
          </a:p>
          <a:p>
            <a:pPr marL="0" indent="0" algn="ctr" eaLnBrk="1" hangingPunct="1">
              <a:lnSpc>
                <a:spcPct val="100000"/>
              </a:lnSpc>
              <a:buFontTx/>
              <a:buNone/>
              <a:tabLst>
                <a:tab pos="7315200" algn="r"/>
              </a:tabLst>
            </a:pPr>
            <a:endParaRPr lang="en-US" sz="300" b="1" dirty="0"/>
          </a:p>
          <a:p>
            <a:pPr marL="1314450" lvl="1" eaLnBrk="1" hangingPunct="1">
              <a:lnSpc>
                <a:spcPct val="100000"/>
              </a:lnSpc>
              <a:tabLst>
                <a:tab pos="7315200" algn="r"/>
              </a:tabLst>
            </a:pPr>
            <a:r>
              <a:rPr lang="en-US" sz="3200" b="1" dirty="0"/>
              <a:t>the history</a:t>
            </a:r>
          </a:p>
          <a:p>
            <a:pPr marL="1314450" lvl="1" eaLnBrk="1" hangingPunct="1">
              <a:lnSpc>
                <a:spcPct val="100000"/>
              </a:lnSpc>
              <a:tabLst>
                <a:tab pos="7315200" algn="r"/>
              </a:tabLst>
            </a:pPr>
            <a:r>
              <a:rPr lang="en-US" sz="3200" b="1" dirty="0">
                <a:solidFill>
                  <a:srgbClr val="000000"/>
                </a:solidFill>
              </a:rPr>
              <a:t>*paradigmatic shifts </a:t>
            </a:r>
          </a:p>
          <a:p>
            <a:pPr marL="1314450" lvl="1" eaLnBrk="1" hangingPunct="1">
              <a:lnSpc>
                <a:spcPct val="100000"/>
              </a:lnSpc>
              <a:tabLst>
                <a:tab pos="7315200" algn="r"/>
              </a:tabLst>
            </a:pPr>
            <a:r>
              <a:rPr lang="en-US" sz="3200" b="1" dirty="0">
                <a:solidFill>
                  <a:srgbClr val="000000"/>
                </a:solidFill>
              </a:rPr>
              <a:t>cultural context</a:t>
            </a:r>
          </a:p>
          <a:p>
            <a:pPr marL="1314450" lvl="1" eaLnBrk="1" hangingPunct="1">
              <a:lnSpc>
                <a:spcPct val="100000"/>
              </a:lnSpc>
              <a:tabLst>
                <a:tab pos="7315200" algn="r"/>
              </a:tabLst>
            </a:pPr>
            <a:r>
              <a:rPr lang="en-US" sz="3200" b="1" dirty="0">
                <a:solidFill>
                  <a:srgbClr val="000000"/>
                </a:solidFill>
              </a:rPr>
              <a:t>and future</a:t>
            </a:r>
          </a:p>
          <a:p>
            <a:pPr marL="1314450" lvl="1" algn="ctr" eaLnBrk="1" hangingPunct="1">
              <a:lnSpc>
                <a:spcPct val="100000"/>
              </a:lnSpc>
              <a:buFontTx/>
              <a:buNone/>
              <a:tabLst>
                <a:tab pos="7315200" algn="r"/>
              </a:tabLst>
            </a:pPr>
            <a:r>
              <a:rPr lang="en-US" sz="3200" b="1" dirty="0"/>
              <a:t>. . . of the anthropology of Europe</a:t>
            </a:r>
            <a:endParaRPr lang="en-US" sz="1600" dirty="0"/>
          </a:p>
          <a:p>
            <a:pPr marL="0" indent="0" algn="ctr" eaLnBrk="1" hangingPunct="1">
              <a:lnSpc>
                <a:spcPct val="100000"/>
              </a:lnSpc>
              <a:buFontTx/>
              <a:buNone/>
              <a:tabLst>
                <a:tab pos="7315200" algn="r"/>
              </a:tabLst>
            </a:pPr>
            <a:r>
              <a:rPr lang="en-US" sz="1600" b="1" dirty="0">
                <a:solidFill>
                  <a:srgbClr val="000000"/>
                </a:solidFill>
              </a:rPr>
              <a:t>*</a:t>
            </a:r>
            <a:r>
              <a:rPr lang="en-US" sz="1600" b="1" i="1" dirty="0">
                <a:solidFill>
                  <a:srgbClr val="000000"/>
                </a:solidFill>
              </a:rPr>
              <a:t>Cf</a:t>
            </a:r>
            <a:r>
              <a:rPr lang="en-US" sz="1600" b="1" dirty="0">
                <a:solidFill>
                  <a:srgbClr val="000000"/>
                </a:solidFill>
              </a:rPr>
              <a:t>., Thomas Kuhn, </a:t>
            </a:r>
            <a:r>
              <a:rPr lang="en-US" sz="1600" b="1" i="1" dirty="0">
                <a:solidFill>
                  <a:srgbClr val="000000"/>
                </a:solidFill>
              </a:rPr>
              <a:t>The Structure of Scientific Revolutions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72706" name="Text Box 4"/>
          <p:cNvSpPr txBox="1">
            <a:spLocks noChangeArrowheads="1"/>
          </p:cNvSpPr>
          <p:nvPr/>
        </p:nvSpPr>
        <p:spPr bwMode="auto">
          <a:xfrm>
            <a:off x="3405188" y="6465888"/>
            <a:ext cx="2309812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 err="1">
                <a:solidFill>
                  <a:schemeClr val="tx1"/>
                </a:solidFill>
                <a:hlinkClick r:id="rId2"/>
              </a:rPr>
              <a:t>Parman's</a:t>
            </a:r>
            <a:r>
              <a:rPr lang="en-US" sz="1200" b="0" dirty="0">
                <a:solidFill>
                  <a:schemeClr val="tx1"/>
                </a:solidFill>
                <a:hlinkClick r:id="rId2"/>
              </a:rPr>
              <a:t> classic picks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sz="800" b="0" dirty="0">
                <a:solidFill>
                  <a:schemeClr val="tx1"/>
                </a:solidFill>
              </a:rPr>
              <a:t>-- Tony Galt</a:t>
            </a:r>
          </a:p>
        </p:txBody>
      </p:sp>
      <p:sp>
        <p:nvSpPr>
          <p:cNvPr id="7270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7038"/>
            <a:ext cx="8229600" cy="411162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/>
              <a:t>“Classics" in the Anthropology of Europe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or we include Europe specifically because we want to </a:t>
            </a:r>
            <a:r>
              <a:rPr lang="en-US" sz="4000" b="1" dirty="0"/>
              <a:t>test</a:t>
            </a:r>
            <a:r>
              <a:rPr lang="en-US" sz="4000" dirty="0"/>
              <a:t> </a:t>
            </a:r>
            <a:r>
              <a:rPr lang="en-US" sz="4000" b="1" dirty="0"/>
              <a:t>the universality of anthropological models</a:t>
            </a:r>
            <a:endParaRPr lang="en-US" b="1" dirty="0"/>
          </a:p>
          <a:p>
            <a:pPr lvl="2" eaLnBrk="1" hangingPunct="1"/>
            <a:r>
              <a:rPr lang="en-US" sz="1400" dirty="0"/>
              <a:t>Hoffman</a:t>
            </a:r>
          </a:p>
          <a:p>
            <a:pPr lvl="2" eaLnBrk="1" hangingPunct="1"/>
            <a:r>
              <a:rPr lang="en-US" sz="1400" dirty="0" err="1"/>
              <a:t>Shutes</a:t>
            </a:r>
            <a:endParaRPr lang="en-US" sz="1400" dirty="0"/>
          </a:p>
        </p:txBody>
      </p:sp>
      <p:sp>
        <p:nvSpPr>
          <p:cNvPr id="73731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dirty="0" err="1"/>
              <a:t>Arjun</a:t>
            </a:r>
            <a:r>
              <a:rPr lang="en-US" dirty="0"/>
              <a:t> </a:t>
            </a:r>
            <a:r>
              <a:rPr lang="en-US" dirty="0" err="1"/>
              <a:t>Appadurai</a:t>
            </a:r>
            <a:r>
              <a:rPr lang="en-US" dirty="0"/>
              <a:t> (1986) used the term </a:t>
            </a:r>
          </a:p>
          <a:p>
            <a:pPr algn="ctr" eaLnBrk="1" hangingPunct="1">
              <a:lnSpc>
                <a:spcPct val="100000"/>
              </a:lnSpc>
              <a:buNone/>
            </a:pPr>
            <a:r>
              <a:rPr lang="en-US" sz="4800" b="1" dirty="0"/>
              <a:t>“</a:t>
            </a:r>
            <a:r>
              <a:rPr lang="en-US" sz="4800" b="1" dirty="0" err="1"/>
              <a:t>gatekeeping</a:t>
            </a:r>
            <a:r>
              <a:rPr lang="en-US" sz="4800" b="1" dirty="0"/>
              <a:t>” </a:t>
            </a:r>
          </a:p>
          <a:p>
            <a:pPr algn="ctr" eaLnBrk="1" hangingPunct="1">
              <a:lnSpc>
                <a:spcPct val="100000"/>
              </a:lnSpc>
              <a:buNone/>
            </a:pPr>
            <a:r>
              <a:rPr lang="en-US" sz="4000" b="1" dirty="0"/>
              <a:t>	</a:t>
            </a:r>
            <a:r>
              <a:rPr lang="en-US" dirty="0"/>
              <a:t>to refer to this tendency to link a particular place with a particular area of research</a:t>
            </a:r>
          </a:p>
        </p:txBody>
      </p:sp>
      <p:sp>
        <p:nvSpPr>
          <p:cNvPr id="75779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98613"/>
            <a:ext cx="7772400" cy="457041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400" dirty="0"/>
              <a:t>the chapters in </a:t>
            </a:r>
            <a:r>
              <a:rPr lang="en-US" sz="2400" dirty="0" err="1"/>
              <a:t>Parman</a:t>
            </a:r>
            <a:r>
              <a:rPr lang="en-US" sz="2400" dirty="0"/>
              <a:t> suggest that there has been a tendency in the history of the anthropology of Europe to . . . </a:t>
            </a:r>
          </a:p>
          <a:p>
            <a:pPr eaLnBrk="1" hangingPunct="1">
              <a:lnSpc>
                <a:spcPct val="100000"/>
              </a:lnSpc>
            </a:pPr>
            <a:endParaRPr lang="en-US" sz="1200" b="1" dirty="0"/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b="1" dirty="0" err="1"/>
              <a:t>exoticize</a:t>
            </a:r>
            <a:r>
              <a:rPr lang="en-US" b="1" dirty="0"/>
              <a:t> the familiar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endParaRPr lang="en-US" sz="1200" b="1" dirty="0"/>
          </a:p>
          <a:p>
            <a:pPr lvl="1" eaLnBrk="1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</a:rPr>
              <a:t>create syndromes of difference</a:t>
            </a:r>
          </a:p>
          <a:p>
            <a:pPr lvl="2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</a:rPr>
              <a:t>such as “honor and shame</a:t>
            </a:r>
          </a:p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and to stress the study of the rural, the semiliterate folk, the small scale, preferably on islands</a:t>
            </a:r>
          </a:p>
        </p:txBody>
      </p:sp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98613"/>
            <a:ext cx="7772400" cy="457041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400" dirty="0"/>
              <a:t>the chapters in </a:t>
            </a:r>
            <a:r>
              <a:rPr lang="en-US" sz="2400" dirty="0" err="1"/>
              <a:t>Parman</a:t>
            </a:r>
            <a:r>
              <a:rPr lang="en-US" sz="2400" dirty="0"/>
              <a:t> suggest that there has been a tendency in the history of the anthropology of Europe to . . . </a:t>
            </a:r>
          </a:p>
          <a:p>
            <a:pPr eaLnBrk="1" hangingPunct="1">
              <a:lnSpc>
                <a:spcPct val="100000"/>
              </a:lnSpc>
            </a:pPr>
            <a:endParaRPr lang="en-US" sz="1200" b="1" dirty="0"/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b="1" dirty="0" err="1"/>
              <a:t>exoticize</a:t>
            </a:r>
            <a:r>
              <a:rPr lang="en-US" b="1" dirty="0"/>
              <a:t> the familiar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endParaRPr lang="en-US" sz="1200" b="1" dirty="0"/>
          </a:p>
          <a:p>
            <a:pPr lvl="1" eaLnBrk="1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</a:rPr>
              <a:t>create syndromes of difference</a:t>
            </a:r>
          </a:p>
          <a:p>
            <a:pPr lvl="2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</a:rPr>
              <a:t>such as “honor and shame</a:t>
            </a:r>
          </a:p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and to stress the study of the rural, the semiliterate folk, the small scale, preferably on islands</a:t>
            </a:r>
          </a:p>
        </p:txBody>
      </p:sp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98613"/>
            <a:ext cx="7772400" cy="457041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400" dirty="0"/>
              <a:t>the chapters in </a:t>
            </a:r>
            <a:r>
              <a:rPr lang="en-US" sz="2400" dirty="0" err="1"/>
              <a:t>Parman</a:t>
            </a:r>
            <a:r>
              <a:rPr lang="en-US" sz="2400" dirty="0"/>
              <a:t> suggest that there has been a tendency in the history of the anthropology of Europe to . . . </a:t>
            </a:r>
          </a:p>
          <a:p>
            <a:pPr eaLnBrk="1" hangingPunct="1">
              <a:lnSpc>
                <a:spcPct val="100000"/>
              </a:lnSpc>
            </a:pPr>
            <a:endParaRPr lang="en-US" sz="1200" b="1" dirty="0"/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b="1" dirty="0" err="1"/>
              <a:t>exoticize</a:t>
            </a:r>
            <a:r>
              <a:rPr lang="en-US" b="1" dirty="0"/>
              <a:t> the familiar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endParaRPr lang="en-US" sz="1200" b="1" dirty="0"/>
          </a:p>
          <a:p>
            <a:pPr lvl="1" eaLnBrk="1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</a:rPr>
              <a:t>create syndromes of difference</a:t>
            </a:r>
          </a:p>
          <a:p>
            <a:pPr lvl="2" eaLnBrk="1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</a:rPr>
              <a:t>such as “honor and shame</a:t>
            </a:r>
          </a:p>
          <a:p>
            <a:pPr lvl="1" eaLnBrk="1" hangingPunct="1">
              <a:lnSpc>
                <a:spcPct val="100000"/>
              </a:lnSpc>
            </a:pPr>
            <a:r>
              <a:rPr lang="en-US" b="1" dirty="0">
                <a:solidFill>
                  <a:srgbClr val="000000"/>
                </a:solidFill>
              </a:rPr>
              <a:t>and to stress the study of the rural, the semiliterate folk, the small scale, preferably on islands</a:t>
            </a:r>
          </a:p>
        </p:txBody>
      </p:sp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315200" cy="4570413"/>
          </a:xfrm>
        </p:spPr>
        <p:txBody>
          <a:bodyPr/>
          <a:lstStyle/>
          <a:p>
            <a:pPr marL="4763" indent="6350" algn="ctr" eaLnBrk="1" hangingPunct="1">
              <a:buFontTx/>
              <a:buNone/>
            </a:pPr>
            <a:r>
              <a:rPr lang="en-US" sz="2800" dirty="0"/>
              <a:t>“[Jose E.] Lim</a:t>
            </a:r>
            <a:r>
              <a:rPr lang="en-US" sz="2800" dirty="0">
                <a:cs typeface="Arial" charset="0"/>
              </a:rPr>
              <a:t>ón defines ‘master ethnographic texts’ as texts that </a:t>
            </a:r>
            <a:r>
              <a:rPr lang="en-US" b="1" dirty="0">
                <a:cs typeface="Arial" charset="0"/>
              </a:rPr>
              <a:t>have or will ‘deeply influence the structure of later ethnographies’ and that often affect the way the world views the people they represent”</a:t>
            </a:r>
          </a:p>
          <a:p>
            <a:pPr marL="4763" indent="6350" algn="ctr" eaLnBrk="1" hangingPunct="1">
              <a:buFontTx/>
              <a:buNone/>
            </a:pPr>
            <a:r>
              <a:rPr lang="en-US" sz="1200" dirty="0">
                <a:cs typeface="Arial" charset="0"/>
              </a:rPr>
              <a:t>(</a:t>
            </a:r>
            <a:r>
              <a:rPr lang="en-US" sz="1200" dirty="0"/>
              <a:t>Lim</a:t>
            </a:r>
            <a:r>
              <a:rPr lang="en-US" sz="1200" dirty="0">
                <a:cs typeface="Arial" charset="0"/>
              </a:rPr>
              <a:t>ón 1991, 116)</a:t>
            </a:r>
          </a:p>
        </p:txBody>
      </p:sp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2286000" y="6477000"/>
            <a:ext cx="4516438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p. 92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4400" b="1" dirty="0">
                <a:solidFill>
                  <a:srgbClr val="FF0000"/>
                </a:solidFill>
              </a:rPr>
              <a:t>examples</a:t>
            </a:r>
            <a:r>
              <a:rPr lang="en-US" sz="4400" dirty="0">
                <a:solidFill>
                  <a:srgbClr val="FF0000"/>
                </a:solidFill>
              </a:rPr>
              <a:t> of “Classics</a:t>
            </a:r>
          </a:p>
          <a:p>
            <a:pPr algn="ctr" eaLnBrk="1" hangingPunct="1">
              <a:buFontTx/>
              <a:buNone/>
            </a:pPr>
            <a:r>
              <a:rPr lang="en-US" sz="4400" dirty="0">
                <a:solidFill>
                  <a:srgbClr val="FF0000"/>
                </a:solidFill>
              </a:rPr>
              <a:t>. . 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the classic ethnography of Ireland is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400" dirty="0"/>
              <a:t> </a:t>
            </a:r>
          </a:p>
          <a:p>
            <a:pPr marL="855663" lvl="1" indent="-398463" eaLnBrk="1" hangingPunct="1"/>
            <a:r>
              <a:rPr lang="en-US" sz="3600" b="1" dirty="0"/>
              <a:t>Conrad </a:t>
            </a:r>
            <a:r>
              <a:rPr lang="en-US" sz="3600" b="1" dirty="0" err="1"/>
              <a:t>Arensburg’s</a:t>
            </a:r>
            <a:r>
              <a:rPr lang="en-US" sz="3600" b="1" dirty="0"/>
              <a:t> </a:t>
            </a:r>
            <a:r>
              <a:rPr lang="en-US" sz="3600" b="1" i="1" dirty="0"/>
              <a:t>The Irish Countryman</a:t>
            </a:r>
          </a:p>
          <a:p>
            <a:pPr lvl="1" eaLnBrk="1" hangingPunct="1"/>
            <a:endParaRPr lang="en-US" sz="900" dirty="0"/>
          </a:p>
          <a:p>
            <a:pPr marL="914400" lvl="1" indent="-457200" eaLnBrk="1" hangingPunct="1"/>
            <a:r>
              <a:rPr lang="en-US" sz="3600" b="1" dirty="0">
                <a:solidFill>
                  <a:schemeClr val="accent1">
                    <a:lumMod val="90000"/>
                  </a:schemeClr>
                </a:solidFill>
              </a:rPr>
              <a:t>backed up in image by the film </a:t>
            </a:r>
            <a:r>
              <a:rPr lang="en-US" sz="3600" b="1" i="1" dirty="0">
                <a:solidFill>
                  <a:schemeClr val="accent1">
                    <a:lumMod val="90000"/>
                  </a:schemeClr>
                </a:solidFill>
              </a:rPr>
              <a:t>Man of </a:t>
            </a:r>
            <a:r>
              <a:rPr lang="en-US" sz="3600" b="1" i="1" dirty="0" err="1">
                <a:solidFill>
                  <a:schemeClr val="accent1">
                    <a:lumMod val="90000"/>
                  </a:schemeClr>
                </a:solidFill>
              </a:rPr>
              <a:t>Aran</a:t>
            </a:r>
            <a:endParaRPr lang="en-US" sz="3600" b="1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79875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1981200"/>
            <a:ext cx="4876800" cy="3884613"/>
          </a:xfrm>
        </p:spPr>
        <p:txBody>
          <a:bodyPr lIns="457200" tIns="457200" rIns="182880" bIns="457200"/>
          <a:lstStyle/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en-US" b="1"/>
              <a:t>Conrad Arensberg</a:t>
            </a:r>
          </a:p>
          <a:p>
            <a:pPr marL="0" indent="0" eaLnBrk="1" hangingPunct="1">
              <a:lnSpc>
                <a:spcPct val="0"/>
              </a:lnSpc>
              <a:buFontTx/>
              <a:buNone/>
            </a:pPr>
            <a:endParaRPr lang="en-US" b="1"/>
          </a:p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en-US" sz="2400" b="1"/>
              <a:t>1937	</a:t>
            </a:r>
            <a:r>
              <a:rPr lang="en-US" sz="2400" b="1" i="1"/>
              <a:t>The Irish Countryman</a:t>
            </a:r>
            <a:r>
              <a:rPr lang="en-US" sz="2400" b="1"/>
              <a:t>.</a:t>
            </a:r>
          </a:p>
          <a:p>
            <a:pPr marL="173038" lvl="1" indent="1588" eaLnBrk="1" hangingPunct="1">
              <a:lnSpc>
                <a:spcPct val="100000"/>
              </a:lnSpc>
              <a:buFontTx/>
              <a:buNone/>
            </a:pPr>
            <a:r>
              <a:rPr lang="en-US" sz="2400" b="1"/>
              <a:t>	New York: Macmillan.</a:t>
            </a:r>
          </a:p>
          <a:p>
            <a:pPr marL="173038" lvl="1" indent="1588" eaLnBrk="1" hangingPunct="1">
              <a:lnSpc>
                <a:spcPct val="100000"/>
              </a:lnSpc>
              <a:buFontTx/>
              <a:buNone/>
            </a:pPr>
            <a:endParaRPr lang="en-US" sz="1800" b="1"/>
          </a:p>
          <a:p>
            <a:pPr marL="173038" lvl="1" indent="1588" algn="ctr" eaLnBrk="1" hangingPunct="1">
              <a:lnSpc>
                <a:spcPct val="100000"/>
              </a:lnSpc>
              <a:buFontTx/>
              <a:buNone/>
            </a:pPr>
            <a:endParaRPr lang="en-US" sz="1600" b="1"/>
          </a:p>
          <a:p>
            <a:pPr marL="173038" lvl="1" indent="1588" algn="ctr" eaLnBrk="1" hangingPunct="1">
              <a:lnSpc>
                <a:spcPct val="100000"/>
              </a:lnSpc>
              <a:buFontTx/>
              <a:buNone/>
            </a:pPr>
            <a:endParaRPr lang="en-US" sz="1600" b="1"/>
          </a:p>
          <a:p>
            <a:pPr marL="173038" lvl="1" indent="1588" algn="ctr" eaLnBrk="1" hangingPunct="1">
              <a:lnSpc>
                <a:spcPct val="100000"/>
              </a:lnSpc>
              <a:buFontTx/>
              <a:buNone/>
            </a:pPr>
            <a:r>
              <a:rPr lang="en-US" sz="1600" b="1"/>
              <a:t>”the earliest example of anglophone Europeanist anthropology”</a:t>
            </a:r>
          </a:p>
        </p:txBody>
      </p:sp>
      <p:pic>
        <p:nvPicPr>
          <p:cNvPr id="81923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143000"/>
            <a:ext cx="2620963" cy="4570413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the classic ethnography of Ireland is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2400" dirty="0"/>
              <a:t> </a:t>
            </a:r>
          </a:p>
          <a:p>
            <a:pPr marL="855663" lvl="1" indent="-398463" eaLnBrk="1" hangingPunct="1"/>
            <a:r>
              <a:rPr lang="en-US" sz="3600" b="1" dirty="0">
                <a:solidFill>
                  <a:schemeClr val="accent1">
                    <a:lumMod val="90000"/>
                  </a:schemeClr>
                </a:solidFill>
              </a:rPr>
              <a:t>Conrad </a:t>
            </a:r>
            <a:r>
              <a:rPr lang="en-US" sz="3600" b="1" dirty="0" err="1">
                <a:solidFill>
                  <a:schemeClr val="accent1">
                    <a:lumMod val="90000"/>
                  </a:schemeClr>
                </a:solidFill>
              </a:rPr>
              <a:t>Arensburg’s</a:t>
            </a:r>
            <a:r>
              <a:rPr lang="en-US" sz="3600" b="1" dirty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en-US" sz="3600" b="1" i="1" dirty="0">
                <a:solidFill>
                  <a:schemeClr val="accent1">
                    <a:lumMod val="90000"/>
                  </a:schemeClr>
                </a:solidFill>
              </a:rPr>
              <a:t>The Irish Countryman</a:t>
            </a:r>
          </a:p>
          <a:p>
            <a:pPr lvl="1" eaLnBrk="1" hangingPunct="1"/>
            <a:endParaRPr lang="en-US" sz="900" dirty="0"/>
          </a:p>
          <a:p>
            <a:pPr marL="914400" lvl="1" indent="-457200" eaLnBrk="1" hangingPunct="1"/>
            <a:r>
              <a:rPr lang="en-US" sz="3600" b="1" dirty="0"/>
              <a:t>backed up in image by the film </a:t>
            </a:r>
            <a:r>
              <a:rPr lang="en-US" sz="3600" b="1" i="1" dirty="0"/>
              <a:t>Man of </a:t>
            </a:r>
            <a:r>
              <a:rPr lang="en-US" sz="3600" b="1" i="1" dirty="0" err="1"/>
              <a:t>Aran</a:t>
            </a:r>
            <a:endParaRPr lang="en-US" sz="3600" b="1" dirty="0"/>
          </a:p>
        </p:txBody>
      </p:sp>
      <p:sp>
        <p:nvSpPr>
          <p:cNvPr id="79875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83970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endParaRPr lang="en-US" sz="120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598613"/>
            <a:ext cx="4338638" cy="4570412"/>
          </a:xfrm>
        </p:spPr>
        <p:txBody>
          <a:bodyPr/>
          <a:lstStyle/>
          <a:p>
            <a:pPr marL="465138" indent="-465138" eaLnBrk="1" hangingPunct="1">
              <a:lnSpc>
                <a:spcPct val="140000"/>
              </a:lnSpc>
              <a:buFontTx/>
              <a:buNone/>
            </a:pPr>
            <a:r>
              <a:rPr lang="en-US" sz="2000" b="1" dirty="0"/>
              <a:t>. . . backed up in image by the film</a:t>
            </a:r>
          </a:p>
          <a:p>
            <a:pPr marL="465138" indent="-465138" eaLnBrk="1" hangingPunct="1">
              <a:lnSpc>
                <a:spcPct val="140000"/>
              </a:lnSpc>
              <a:buFontTx/>
              <a:buNone/>
            </a:pPr>
            <a:r>
              <a:rPr lang="en-US" sz="2000" b="1" i="1" dirty="0"/>
              <a:t>	Man of </a:t>
            </a:r>
            <a:r>
              <a:rPr lang="en-US" sz="2000" b="1" i="1" dirty="0" err="1"/>
              <a:t>Aran</a:t>
            </a:r>
            <a:endParaRPr lang="en-US" sz="2000" b="1" i="1" dirty="0"/>
          </a:p>
          <a:p>
            <a:pPr marL="465138" indent="-465138" eaLnBrk="1" hangingPunct="1">
              <a:lnSpc>
                <a:spcPct val="100000"/>
              </a:lnSpc>
              <a:buFontTx/>
              <a:buNone/>
            </a:pPr>
            <a:endParaRPr lang="en-US" sz="2000" b="1" i="1" dirty="0"/>
          </a:p>
          <a:p>
            <a:pPr marL="465138" indent="-465138" eaLnBrk="1" hangingPunct="1">
              <a:lnSpc>
                <a:spcPct val="100000"/>
              </a:lnSpc>
              <a:buFontTx/>
              <a:buNone/>
            </a:pPr>
            <a:r>
              <a:rPr lang="en-US" sz="1400" i="1" dirty="0"/>
              <a:t>	</a:t>
            </a:r>
            <a:r>
              <a:rPr lang="en-US" sz="1400" dirty="0"/>
              <a:t>   </a:t>
            </a:r>
            <a:r>
              <a:rPr lang="en-US" sz="1200" dirty="0"/>
              <a:t>(77 min, 1934, B&amp;W) </a:t>
            </a:r>
            <a:endParaRPr lang="en-US" sz="1400" dirty="0"/>
          </a:p>
          <a:p>
            <a:pPr marL="465138" indent="-465138" eaLnBrk="1" hangingPunct="1">
              <a:lnSpc>
                <a:spcPct val="100000"/>
              </a:lnSpc>
            </a:pPr>
            <a:endParaRPr lang="en-US" sz="1400" dirty="0"/>
          </a:p>
          <a:p>
            <a:pPr marL="977900" lvl="1" eaLnBrk="1" hangingPunct="1">
              <a:lnSpc>
                <a:spcPct val="100000"/>
              </a:lnSpc>
            </a:pPr>
            <a:r>
              <a:rPr lang="en-US" sz="1200" dirty="0"/>
              <a:t>Robert J. Flaherty,</a:t>
            </a:r>
          </a:p>
          <a:p>
            <a:pPr marL="977900" lvl="1" eaLnBrk="1" hangingPunct="1">
              <a:lnSpc>
                <a:spcPct val="100000"/>
              </a:lnSpc>
            </a:pPr>
            <a:r>
              <a:rPr lang="en-US" sz="1200" dirty="0"/>
              <a:t>Colman “Tiger” King,</a:t>
            </a:r>
          </a:p>
          <a:p>
            <a:pPr marL="977900" lvl="1" eaLnBrk="1" hangingPunct="1">
              <a:lnSpc>
                <a:spcPct val="100000"/>
              </a:lnSpc>
            </a:pPr>
            <a:r>
              <a:rPr lang="en-US" sz="1200" dirty="0"/>
              <a:t>Maggie </a:t>
            </a:r>
            <a:r>
              <a:rPr lang="en-US" sz="1200" dirty="0" err="1"/>
              <a:t>Dirrane</a:t>
            </a:r>
            <a:r>
              <a:rPr lang="en-US" sz="1200" dirty="0"/>
              <a:t>, and </a:t>
            </a:r>
          </a:p>
          <a:p>
            <a:pPr marL="977900" lvl="1" eaLnBrk="1" hangingPunct="1">
              <a:lnSpc>
                <a:spcPct val="100000"/>
              </a:lnSpc>
            </a:pPr>
            <a:r>
              <a:rPr lang="en-US" sz="1200" dirty="0"/>
              <a:t>Michael </a:t>
            </a:r>
            <a:r>
              <a:rPr lang="en-US" sz="1200" dirty="0" err="1"/>
              <a:t>Dirrane</a:t>
            </a:r>
            <a:endParaRPr lang="en-US" sz="1200" dirty="0"/>
          </a:p>
          <a:p>
            <a:pPr marL="977900" lvl="1" eaLnBrk="1" hangingPunct="1">
              <a:lnSpc>
                <a:spcPct val="100000"/>
              </a:lnSpc>
            </a:pPr>
            <a:endParaRPr lang="en-US" sz="1200" dirty="0"/>
          </a:p>
        </p:txBody>
      </p:sp>
      <p:pic>
        <p:nvPicPr>
          <p:cNvPr id="8397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013" y="1144588"/>
            <a:ext cx="4037012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83970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endParaRPr lang="en-US" sz="120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598613"/>
            <a:ext cx="4338638" cy="4570412"/>
          </a:xfrm>
        </p:spPr>
        <p:txBody>
          <a:bodyPr/>
          <a:lstStyle/>
          <a:p>
            <a:pPr marL="465138" indent="-465138" eaLnBrk="1" hangingPunct="1">
              <a:lnSpc>
                <a:spcPct val="140000"/>
              </a:lnSpc>
              <a:buFontTx/>
              <a:buNone/>
            </a:pPr>
            <a:r>
              <a:rPr lang="en-US" sz="2000" b="1" dirty="0"/>
              <a:t>. . . backed up in image by the film</a:t>
            </a:r>
          </a:p>
          <a:p>
            <a:pPr marL="465138" indent="-465138" eaLnBrk="1" hangingPunct="1">
              <a:lnSpc>
                <a:spcPct val="140000"/>
              </a:lnSpc>
              <a:buFontTx/>
              <a:buNone/>
            </a:pPr>
            <a:r>
              <a:rPr lang="en-US" sz="2000" b="1" i="1" dirty="0"/>
              <a:t>	Man of </a:t>
            </a:r>
            <a:r>
              <a:rPr lang="en-US" sz="2000" b="1" i="1" dirty="0" err="1"/>
              <a:t>Aran</a:t>
            </a:r>
            <a:endParaRPr lang="en-US" sz="2000" b="1" i="1" dirty="0"/>
          </a:p>
          <a:p>
            <a:pPr marL="465138" indent="-465138" eaLnBrk="1" hangingPunct="1">
              <a:lnSpc>
                <a:spcPct val="100000"/>
              </a:lnSpc>
              <a:buFontTx/>
              <a:buNone/>
            </a:pPr>
            <a:endParaRPr lang="en-US" sz="2000" b="1" i="1" dirty="0"/>
          </a:p>
          <a:p>
            <a:pPr marL="465138" indent="-465138" eaLnBrk="1" hangingPunct="1">
              <a:lnSpc>
                <a:spcPct val="100000"/>
              </a:lnSpc>
              <a:buFontTx/>
              <a:buNone/>
            </a:pPr>
            <a:r>
              <a:rPr lang="en-US" sz="1400" i="1" dirty="0"/>
              <a:t>	   </a:t>
            </a:r>
            <a:r>
              <a:rPr lang="en-US" sz="1200" i="1" dirty="0"/>
              <a:t>(77 min, 1934, B&amp;W)</a:t>
            </a:r>
            <a:r>
              <a:rPr lang="en-US" sz="1200" dirty="0"/>
              <a:t> </a:t>
            </a:r>
            <a:endParaRPr lang="en-US" sz="1400" i="1" dirty="0"/>
          </a:p>
          <a:p>
            <a:pPr marL="465138" indent="-465138" eaLnBrk="1" hangingPunct="1">
              <a:lnSpc>
                <a:spcPct val="100000"/>
              </a:lnSpc>
            </a:pPr>
            <a:endParaRPr lang="en-US" sz="1400" dirty="0"/>
          </a:p>
          <a:p>
            <a:pPr marL="977900" lvl="1" eaLnBrk="1" hangingPunct="1">
              <a:lnSpc>
                <a:spcPct val="100000"/>
              </a:lnSpc>
            </a:pPr>
            <a:r>
              <a:rPr lang="en-US" sz="1200" dirty="0"/>
              <a:t>Robert J. Flaherty,</a:t>
            </a:r>
          </a:p>
          <a:p>
            <a:pPr marL="977900" lvl="1" eaLnBrk="1" hangingPunct="1">
              <a:lnSpc>
                <a:spcPct val="100000"/>
              </a:lnSpc>
            </a:pPr>
            <a:r>
              <a:rPr lang="en-US" sz="1200" dirty="0"/>
              <a:t>Colman “Tiger” King,</a:t>
            </a:r>
          </a:p>
          <a:p>
            <a:pPr marL="977900" lvl="1" eaLnBrk="1" hangingPunct="1">
              <a:lnSpc>
                <a:spcPct val="100000"/>
              </a:lnSpc>
            </a:pPr>
            <a:r>
              <a:rPr lang="en-US" sz="1200" dirty="0"/>
              <a:t>Maggie </a:t>
            </a:r>
            <a:r>
              <a:rPr lang="en-US" sz="1200" dirty="0" err="1"/>
              <a:t>Dirrane</a:t>
            </a:r>
            <a:r>
              <a:rPr lang="en-US" sz="1200" dirty="0"/>
              <a:t>, and </a:t>
            </a:r>
          </a:p>
          <a:p>
            <a:pPr marL="977900" lvl="1" eaLnBrk="1" hangingPunct="1">
              <a:lnSpc>
                <a:spcPct val="100000"/>
              </a:lnSpc>
            </a:pPr>
            <a:r>
              <a:rPr lang="en-US" sz="1200" dirty="0"/>
              <a:t>Michael </a:t>
            </a:r>
            <a:r>
              <a:rPr lang="en-US" sz="1200" dirty="0" err="1"/>
              <a:t>Dirrane</a:t>
            </a:r>
            <a:endParaRPr lang="en-US" sz="1200" dirty="0"/>
          </a:p>
          <a:p>
            <a:pPr marL="977900" lvl="1" eaLnBrk="1" hangingPunct="1">
              <a:lnSpc>
                <a:spcPct val="100000"/>
              </a:lnSpc>
            </a:pPr>
            <a:endParaRPr lang="en-US" sz="1200" dirty="0"/>
          </a:p>
        </p:txBody>
      </p:sp>
      <p:pic>
        <p:nvPicPr>
          <p:cNvPr id="8397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013" y="1144588"/>
            <a:ext cx="4037012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736" name="Text Box 8"/>
          <p:cNvSpPr txBox="1">
            <a:spLocks noChangeArrowheads="1"/>
          </p:cNvSpPr>
          <p:nvPr/>
        </p:nvSpPr>
        <p:spPr bwMode="auto">
          <a:xfrm>
            <a:off x="2057400" y="3124200"/>
            <a:ext cx="6807200" cy="2893100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FFC000"/>
            </a:solidFill>
            <a:miter lim="800000"/>
            <a:headEnd/>
            <a:tailEnd/>
          </a:ln>
        </p:spPr>
        <p:txBody>
          <a:bodyPr wrap="square" lIns="457200" tIns="457200" rIns="457200" bIns="457200">
            <a:spAutoFit/>
          </a:bodyPr>
          <a:lstStyle/>
          <a:p>
            <a:pPr algn="ctr"/>
            <a:r>
              <a:rPr lang="en-US" sz="2400" dirty="0"/>
              <a:t>Including </a:t>
            </a:r>
          </a:p>
          <a:p>
            <a:pPr algn="ctr"/>
            <a:r>
              <a:rPr lang="en-US" sz="2400" dirty="0"/>
              <a:t>the villagers’ views of </a:t>
            </a:r>
          </a:p>
          <a:p>
            <a:pPr algn="ctr"/>
            <a:r>
              <a:rPr lang="en-US" sz="2400" i="1" dirty="0"/>
              <a:t>Man of </a:t>
            </a:r>
            <a:r>
              <a:rPr lang="en-US" sz="2400" i="1" dirty="0" err="1"/>
              <a:t>Aran</a:t>
            </a:r>
            <a:r>
              <a:rPr lang="en-US" sz="2400" dirty="0"/>
              <a:t>:</a:t>
            </a:r>
            <a:br>
              <a:rPr lang="en-US" sz="2400" dirty="0"/>
            </a:br>
            <a:endParaRPr lang="en-US" sz="2400" dirty="0"/>
          </a:p>
          <a:p>
            <a:pPr algn="ctr"/>
            <a:r>
              <a:rPr lang="en-US" sz="3200" i="1" dirty="0"/>
              <a:t>How the Myth was Made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the classic ethnography of Italy is Charlotte Gower Chapman’s study of a small Sicilian community of </a:t>
            </a:r>
            <a:r>
              <a:rPr lang="en-US" dirty="0" err="1"/>
              <a:t>Milocca</a:t>
            </a:r>
            <a:r>
              <a:rPr lang="en-US" dirty="0"/>
              <a:t> . . .</a:t>
            </a:r>
          </a:p>
        </p:txBody>
      </p:sp>
      <p:sp>
        <p:nvSpPr>
          <p:cNvPr id="84995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860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54588" y="1598613"/>
            <a:ext cx="4037012" cy="45704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b="1" i="1"/>
              <a:t>Milocca: A  Sicilian Village</a:t>
            </a:r>
          </a:p>
          <a:p>
            <a:pPr marL="0" indent="0" eaLnBrk="1" hangingPunct="1">
              <a:buFontTx/>
              <a:buNone/>
            </a:pPr>
            <a:endParaRPr lang="en-US" sz="2800" b="1" i="1"/>
          </a:p>
          <a:p>
            <a:pPr marL="0" indent="0" eaLnBrk="1" hangingPunct="1">
              <a:buFontTx/>
              <a:buNone/>
            </a:pPr>
            <a:r>
              <a:rPr lang="en-US" sz="1600" b="1" i="1"/>
              <a:t>Charlotte Gower Chapman</a:t>
            </a:r>
          </a:p>
        </p:txBody>
      </p:sp>
      <p:pic>
        <p:nvPicPr>
          <p:cNvPr id="8601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47975"/>
            <a:ext cx="4381500" cy="29432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133600" y="4376738"/>
            <a:ext cx="533400" cy="457200"/>
          </a:xfrm>
          <a:prstGeom prst="ellips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lIns="685800" tIns="685800" rIns="685800" bIns="685800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1654175" algn="l"/>
              </a:tabLst>
            </a:pPr>
            <a:r>
              <a:rPr lang="en-US" sz="2800" dirty="0"/>
              <a:t>two influential ethnographies of Greece are . . .</a:t>
            </a:r>
          </a:p>
          <a:p>
            <a:pPr lvl="2" eaLnBrk="1" hangingPunct="1">
              <a:tabLst>
                <a:tab pos="1654175" algn="l"/>
              </a:tabLst>
            </a:pPr>
            <a:r>
              <a:rPr lang="en-US" sz="2800" dirty="0"/>
              <a:t>Ernestine </a:t>
            </a:r>
            <a:r>
              <a:rPr lang="en-US" sz="2800" dirty="0" err="1"/>
              <a:t>Friedl’s</a:t>
            </a:r>
            <a:r>
              <a:rPr lang="en-US" sz="2800" dirty="0"/>
              <a:t> village study of Greece</a:t>
            </a:r>
          </a:p>
          <a:p>
            <a:pPr lvl="3" eaLnBrk="1" hangingPunct="1">
              <a:tabLst>
                <a:tab pos="1654175" algn="l"/>
              </a:tabLst>
            </a:pPr>
            <a:r>
              <a:rPr lang="en-US" sz="3200" b="1" i="1" dirty="0" err="1"/>
              <a:t>Vasilika</a:t>
            </a:r>
            <a:r>
              <a:rPr lang="en-US" sz="2400" i="1" dirty="0"/>
              <a:t> </a:t>
            </a:r>
          </a:p>
          <a:p>
            <a:pPr lvl="3" eaLnBrk="1" hangingPunct="1">
              <a:buFontTx/>
              <a:buNone/>
              <a:tabLst>
                <a:tab pos="1654175" algn="l"/>
              </a:tabLst>
            </a:pPr>
            <a:r>
              <a:rPr lang="en-US" sz="1600" dirty="0"/>
              <a:t>	(1962)</a:t>
            </a:r>
          </a:p>
          <a:p>
            <a:pPr lvl="2" eaLnBrk="1" hangingPunct="1">
              <a:buFontTx/>
              <a:buNone/>
              <a:tabLst>
                <a:tab pos="1654175" algn="l"/>
              </a:tabLst>
            </a:pPr>
            <a:endParaRPr lang="en-US" sz="1400" dirty="0"/>
          </a:p>
        </p:txBody>
      </p:sp>
      <p:sp>
        <p:nvSpPr>
          <p:cNvPr id="87043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Ernestine </a:t>
            </a:r>
            <a:r>
              <a:rPr lang="en-US" b="1" dirty="0" err="1">
                <a:solidFill>
                  <a:srgbClr val="000000"/>
                </a:solidFill>
              </a:rPr>
              <a:t>Friedl</a:t>
            </a:r>
            <a:endParaRPr lang="en-US" b="1" dirty="0">
              <a:solidFill>
                <a:srgbClr val="0000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b="1" dirty="0"/>
              <a:t>1962</a:t>
            </a:r>
            <a:r>
              <a:rPr lang="en-US" dirty="0"/>
              <a:t> </a:t>
            </a:r>
            <a:r>
              <a:rPr lang="en-US" b="1" i="1" dirty="0" err="1">
                <a:solidFill>
                  <a:srgbClr val="000000"/>
                </a:solidFill>
              </a:rPr>
              <a:t>Vasilika</a:t>
            </a:r>
            <a:r>
              <a:rPr lang="en-US" b="1" i="1" dirty="0">
                <a:solidFill>
                  <a:srgbClr val="000000"/>
                </a:solidFill>
              </a:rPr>
              <a:t>: A Village in Modern Greece.</a:t>
            </a:r>
            <a:br>
              <a:rPr lang="en-US" b="1" i="1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Belmont, CA: Thompson Wadsworth, 2002.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(ISBN: 0030115450)</a:t>
            </a:r>
          </a:p>
        </p:txBody>
      </p:sp>
      <p:sp>
        <p:nvSpPr>
          <p:cNvPr id="88066" name="Text Box 3"/>
          <p:cNvSpPr txBox="1">
            <a:spLocks noChangeArrowheads="1"/>
          </p:cNvSpPr>
          <p:nvPr/>
        </p:nvSpPr>
        <p:spPr bwMode="auto">
          <a:xfrm>
            <a:off x="3405188" y="6465888"/>
            <a:ext cx="2309812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hlinkClick r:id="rId2"/>
              </a:rPr>
              <a:t>Parman's classic picks</a:t>
            </a:r>
            <a:r>
              <a:rPr lang="en-US" b="0">
                <a:solidFill>
                  <a:schemeClr val="tx1"/>
                </a:solidFill>
              </a:rPr>
              <a:t> </a:t>
            </a:r>
            <a:r>
              <a:rPr lang="en-US" sz="800" b="0">
                <a:solidFill>
                  <a:schemeClr val="tx1"/>
                </a:solidFill>
              </a:rPr>
              <a:t>-- Tony Galt</a:t>
            </a:r>
          </a:p>
        </p:txBody>
      </p:sp>
      <p:sp>
        <p:nvSpPr>
          <p:cNvPr id="8806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7038"/>
            <a:ext cx="8229600" cy="411162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/>
              <a:t>“Classics" in the Anthropology of Europe</a:t>
            </a:r>
          </a:p>
        </p:txBody>
      </p:sp>
      <p:pic>
        <p:nvPicPr>
          <p:cNvPr id="8806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810000"/>
            <a:ext cx="1543050" cy="228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315200" cy="4570413"/>
          </a:xfrm>
        </p:spPr>
        <p:txBody>
          <a:bodyPr/>
          <a:lstStyle/>
          <a:p>
            <a:pPr marL="0" indent="0" algn="ctr" eaLnBrk="1" hangingPunct="1">
              <a:lnSpc>
                <a:spcPct val="130000"/>
              </a:lnSpc>
              <a:buFontTx/>
              <a:buNone/>
              <a:tabLst>
                <a:tab pos="282575" algn="l"/>
              </a:tabLst>
            </a:pPr>
            <a:r>
              <a:rPr lang="en-US" sz="1400" dirty="0"/>
              <a:t>From the “Introduction”  of 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  <a:tabLst>
                <a:tab pos="282575" algn="l"/>
              </a:tabLst>
            </a:pPr>
            <a:r>
              <a:rPr lang="en-US" sz="1800" i="1" dirty="0">
                <a:hlinkClick r:id="rId2"/>
              </a:rPr>
              <a:t>Europe in the Anthropological Imagination</a:t>
            </a:r>
            <a:endParaRPr lang="en-US" sz="1800" i="1" dirty="0"/>
          </a:p>
          <a:p>
            <a:pPr marL="0" indent="0" algn="ctr" eaLnBrk="1" hangingPunct="1">
              <a:lnSpc>
                <a:spcPct val="130000"/>
              </a:lnSpc>
              <a:buFontTx/>
              <a:buNone/>
              <a:tabLst>
                <a:tab pos="282575" algn="l"/>
              </a:tabLst>
            </a:pPr>
            <a:r>
              <a:rPr lang="en-US" sz="1800" dirty="0"/>
              <a:t>Susan </a:t>
            </a:r>
            <a:r>
              <a:rPr lang="en-US" sz="1800" dirty="0" err="1"/>
              <a:t>Parman</a:t>
            </a:r>
            <a:endParaRPr lang="en-US" sz="1800" dirty="0"/>
          </a:p>
          <a:p>
            <a:pPr marL="0" indent="0" algn="ctr" eaLnBrk="1" hangingPunct="1">
              <a:lnSpc>
                <a:spcPct val="130000"/>
              </a:lnSpc>
              <a:buFontTx/>
              <a:buNone/>
              <a:tabLst>
                <a:tab pos="282575" algn="l"/>
              </a:tabLst>
            </a:pPr>
            <a:r>
              <a:rPr lang="en-US" sz="1400" dirty="0"/>
              <a:t>pp. 11 – 14</a:t>
            </a:r>
          </a:p>
          <a:p>
            <a:pPr marL="0" indent="0" algn="ctr" eaLnBrk="1" hangingPunct="1">
              <a:lnSpc>
                <a:spcPct val="100000"/>
              </a:lnSpc>
              <a:buFontTx/>
              <a:buNone/>
              <a:tabLst>
                <a:tab pos="282575" algn="l"/>
              </a:tabLst>
            </a:pPr>
            <a:endParaRPr lang="en-US" sz="1800" dirty="0"/>
          </a:p>
          <a:p>
            <a:pPr marL="0" indent="0" algn="ctr" eaLnBrk="1" hangingPunct="1">
              <a:lnSpc>
                <a:spcPct val="100000"/>
              </a:lnSpc>
              <a:buFontTx/>
              <a:buNone/>
              <a:tabLst>
                <a:tab pos="282575" algn="l"/>
              </a:tabLst>
            </a:pPr>
            <a:r>
              <a:rPr lang="en-US" sz="2400" b="1" dirty="0"/>
              <a:t>MASTER TEXTS AND “CLASSICS”: </a:t>
            </a:r>
          </a:p>
          <a:p>
            <a:pPr marL="0" indent="0" algn="ctr" eaLnBrk="1" hangingPunct="1">
              <a:lnSpc>
                <a:spcPct val="100000"/>
              </a:lnSpc>
              <a:buFontTx/>
              <a:buNone/>
              <a:tabLst>
                <a:tab pos="282575" algn="l"/>
              </a:tabLst>
            </a:pPr>
            <a:r>
              <a:rPr lang="en-US" sz="2400" b="1" dirty="0"/>
              <a:t>LURCHING TOWARD AN ANTHROPOLOGY OF EUROPE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988" y="685800"/>
            <a:ext cx="7313612" cy="548481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1654175" algn="l"/>
              </a:tabLst>
            </a:pPr>
            <a:r>
              <a:rPr lang="en-US" dirty="0"/>
              <a:t>two influential ethnographies of Greece are . . .</a:t>
            </a:r>
          </a:p>
          <a:p>
            <a:pPr lvl="2" eaLnBrk="1" hangingPunct="1">
              <a:tabLst>
                <a:tab pos="1654175" algn="l"/>
              </a:tabLst>
            </a:pPr>
            <a:r>
              <a:rPr lang="en-US" sz="2000" dirty="0">
                <a:solidFill>
                  <a:schemeClr val="accent1"/>
                </a:solidFill>
              </a:rPr>
              <a:t>Ernestine </a:t>
            </a:r>
            <a:r>
              <a:rPr lang="en-US" sz="2000" dirty="0" err="1">
                <a:solidFill>
                  <a:schemeClr val="accent1"/>
                </a:solidFill>
              </a:rPr>
              <a:t>Friedl’s</a:t>
            </a:r>
            <a:r>
              <a:rPr lang="en-US" sz="2000" dirty="0">
                <a:solidFill>
                  <a:schemeClr val="accent1"/>
                </a:solidFill>
              </a:rPr>
              <a:t> village study of Greece</a:t>
            </a:r>
          </a:p>
          <a:p>
            <a:pPr lvl="3" eaLnBrk="1" hangingPunct="1">
              <a:tabLst>
                <a:tab pos="1654175" algn="l"/>
              </a:tabLst>
            </a:pPr>
            <a:r>
              <a:rPr lang="en-US" sz="1800" b="1" i="1" dirty="0" err="1">
                <a:solidFill>
                  <a:schemeClr val="accent1"/>
                </a:solidFill>
              </a:rPr>
              <a:t>Vasilika</a:t>
            </a:r>
            <a:r>
              <a:rPr lang="en-US" sz="1800" b="1" i="1" dirty="0">
                <a:solidFill>
                  <a:schemeClr val="accent1"/>
                </a:solidFill>
              </a:rPr>
              <a:t> </a:t>
            </a:r>
          </a:p>
          <a:p>
            <a:pPr lvl="3" eaLnBrk="1" hangingPunct="1">
              <a:buFontTx/>
              <a:buNone/>
              <a:tabLst>
                <a:tab pos="1654175" algn="l"/>
              </a:tabLst>
            </a:pPr>
            <a:r>
              <a:rPr lang="en-US" sz="1200" dirty="0">
                <a:solidFill>
                  <a:schemeClr val="accent1"/>
                </a:solidFill>
              </a:rPr>
              <a:t>	(1962)</a:t>
            </a:r>
          </a:p>
          <a:p>
            <a:pPr lvl="2" eaLnBrk="1" hangingPunct="1">
              <a:lnSpc>
                <a:spcPct val="100000"/>
              </a:lnSpc>
              <a:tabLst>
                <a:tab pos="1654175" algn="l"/>
              </a:tabLst>
            </a:pPr>
            <a:endParaRPr lang="en-US" sz="100" dirty="0">
              <a:solidFill>
                <a:schemeClr val="accent1"/>
              </a:solidFill>
            </a:endParaRPr>
          </a:p>
          <a:p>
            <a:pPr lvl="2" eaLnBrk="1" hangingPunct="1">
              <a:tabLst>
                <a:tab pos="1654175" algn="l"/>
              </a:tabLst>
            </a:pPr>
            <a:r>
              <a:rPr lang="en-US" sz="2800" dirty="0"/>
              <a:t>and John K. Campbell’s</a:t>
            </a:r>
          </a:p>
          <a:p>
            <a:pPr lvl="3" eaLnBrk="1" hangingPunct="1">
              <a:tabLst>
                <a:tab pos="1654175" algn="l"/>
              </a:tabLst>
            </a:pPr>
            <a:r>
              <a:rPr lang="en-US" sz="2400" b="1" i="1" dirty="0" err="1"/>
              <a:t>Honour</a:t>
            </a:r>
            <a:r>
              <a:rPr lang="en-US" sz="2400" b="1" i="1" dirty="0"/>
              <a:t>, Family, and Patronage: A Study of Institutions and Moral Values in a Greek Mountain Community </a:t>
            </a:r>
          </a:p>
          <a:p>
            <a:pPr lvl="3" eaLnBrk="1" hangingPunct="1">
              <a:buFontTx/>
              <a:buNone/>
              <a:tabLst>
                <a:tab pos="1654175" algn="l"/>
              </a:tabLst>
            </a:pPr>
            <a:r>
              <a:rPr lang="en-US" sz="1400" dirty="0"/>
              <a:t>	(1964)</a:t>
            </a:r>
          </a:p>
        </p:txBody>
      </p:sp>
      <p:sp>
        <p:nvSpPr>
          <p:cNvPr id="90115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pic>
        <p:nvPicPr>
          <p:cNvPr id="91138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4575" y="1905000"/>
            <a:ext cx="2917825" cy="4267200"/>
          </a:xfrm>
        </p:spPr>
      </p:pic>
      <p:sp>
        <p:nvSpPr>
          <p:cNvPr id="9113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598613"/>
            <a:ext cx="4643438" cy="457041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000" dirty="0"/>
              <a:t>John K. Campbell</a:t>
            </a:r>
          </a:p>
          <a:p>
            <a:pPr eaLnBrk="1" hangingPunct="1">
              <a:lnSpc>
                <a:spcPct val="110000"/>
              </a:lnSpc>
            </a:pPr>
            <a:endParaRPr lang="en-US" sz="2000" b="1" i="1" dirty="0"/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000" b="1" i="1" dirty="0"/>
              <a:t>	</a:t>
            </a:r>
            <a:r>
              <a:rPr lang="en-US" sz="2000" b="1" i="1" dirty="0" err="1"/>
              <a:t>Honour</a:t>
            </a:r>
            <a:r>
              <a:rPr lang="en-US" sz="2000" b="1" i="1" dirty="0"/>
              <a:t>, Family, and Patronage: A Study of Institutions and Moral Values in a Greek Mountain Community 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sz="2000" b="1" i="1" dirty="0"/>
              <a:t>	</a:t>
            </a:r>
            <a:r>
              <a:rPr lang="en-US" sz="1400" dirty="0"/>
              <a:t>(1964)</a:t>
            </a:r>
          </a:p>
          <a:p>
            <a:pPr lvl="3" eaLnBrk="1" hangingPunct="1">
              <a:lnSpc>
                <a:spcPct val="110000"/>
              </a:lnSpc>
              <a:buFontTx/>
              <a:buNone/>
            </a:pPr>
            <a:endParaRPr lang="en-US" sz="1400" dirty="0"/>
          </a:p>
          <a:p>
            <a:pPr eaLnBrk="1" hangingPunct="1">
              <a:lnSpc>
                <a:spcPct val="110000"/>
              </a:lnSpc>
            </a:pPr>
            <a:endParaRPr lang="en-US" sz="2000" b="1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and Hoffman’s “classic” film, </a:t>
            </a:r>
            <a:r>
              <a:rPr lang="en-US" i="1" dirty="0"/>
              <a:t>Kypseli</a:t>
            </a:r>
            <a:r>
              <a:rPr lang="en-US" dirty="0"/>
              <a:t>, was self-consciously located in an </a:t>
            </a:r>
            <a:r>
              <a:rPr lang="en-US" sz="4000" b="1" dirty="0"/>
              <a:t>isolated</a:t>
            </a:r>
            <a:r>
              <a:rPr lang="en-US" dirty="0"/>
              <a:t> </a:t>
            </a:r>
            <a:r>
              <a:rPr lang="en-US" sz="4000" b="1" dirty="0"/>
              <a:t>peasant community </a:t>
            </a:r>
          </a:p>
          <a:p>
            <a:pPr algn="ctr" eaLnBrk="1" hangingPunct="1">
              <a:buNone/>
            </a:pPr>
            <a:r>
              <a:rPr lang="en-US" dirty="0"/>
              <a:t>on a </a:t>
            </a:r>
            <a:r>
              <a:rPr lang="en-US" sz="4000" b="1" dirty="0"/>
              <a:t>Greek Island</a:t>
            </a:r>
            <a:endParaRPr lang="en-US" b="1" dirty="0"/>
          </a:p>
          <a:p>
            <a:pPr eaLnBrk="1" hangingPunct="1"/>
            <a:endParaRPr lang="en-US" dirty="0"/>
          </a:p>
        </p:txBody>
      </p:sp>
      <p:sp>
        <p:nvSpPr>
          <p:cNvPr id="92163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988" y="685800"/>
            <a:ext cx="7313612" cy="548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in choosing to go to Europe, Susanna Hoffman, producer of the film </a:t>
            </a:r>
            <a:r>
              <a:rPr lang="en-US" i="1" dirty="0"/>
              <a:t>Kypseli</a:t>
            </a:r>
            <a:r>
              <a:rPr lang="en-US" dirty="0"/>
              <a:t>, was </a:t>
            </a:r>
            <a:r>
              <a:rPr lang="en-US" sz="3600" b="1" dirty="0"/>
              <a:t>testing the question of universality of anthropological models</a:t>
            </a:r>
            <a:endParaRPr lang="en-US" b="1" dirty="0"/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14 - 16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2800" dirty="0"/>
              <a:t>for many years </a:t>
            </a:r>
          </a:p>
          <a:p>
            <a:pPr algn="ctr" eaLnBrk="1" hangingPunct="1">
              <a:lnSpc>
                <a:spcPct val="100000"/>
              </a:lnSpc>
              <a:buNone/>
            </a:pPr>
            <a:r>
              <a:rPr lang="en-US" sz="4400" b="1" dirty="0"/>
              <a:t>the island model </a:t>
            </a:r>
          </a:p>
          <a:p>
            <a:pPr algn="ctr" eaLnBrk="1" hangingPunct="1">
              <a:lnSpc>
                <a:spcPct val="100000"/>
              </a:lnSpc>
              <a:buNone/>
            </a:pPr>
            <a:r>
              <a:rPr lang="en-US" sz="2800" dirty="0"/>
              <a:t>of peasant / community studies dominated Europeanist anthropology, and to some extent continues to do so</a:t>
            </a:r>
          </a:p>
          <a:p>
            <a:pPr eaLnBrk="1" hangingPunct="1">
              <a:lnSpc>
                <a:spcPct val="100000"/>
              </a:lnSpc>
            </a:pPr>
            <a:endParaRPr lang="en-US" sz="800" dirty="0"/>
          </a:p>
          <a:p>
            <a:pPr lvl="1" eaLnBrk="1" hangingPunct="1">
              <a:lnSpc>
                <a:spcPct val="100000"/>
              </a:lnSpc>
            </a:pPr>
            <a:r>
              <a:rPr lang="en-US" sz="1600" dirty="0"/>
              <a:t>whether or not the peasant community was on an island, the community itself was treated as a self-contained unit</a:t>
            </a:r>
          </a:p>
          <a:p>
            <a:pPr eaLnBrk="1" hangingPunct="1">
              <a:lnSpc>
                <a:spcPct val="100000"/>
              </a:lnSpc>
            </a:pPr>
            <a:endParaRPr lang="en-US" sz="400" dirty="0"/>
          </a:p>
          <a:p>
            <a:pPr lvl="1" eaLnBrk="1" hangingPunct="1">
              <a:lnSpc>
                <a:spcPct val="100000"/>
              </a:lnSpc>
            </a:pPr>
            <a:r>
              <a:rPr lang="en-US" sz="1600" dirty="0"/>
              <a:t>see </a:t>
            </a:r>
            <a:r>
              <a:rPr lang="en-US" sz="1600" dirty="0" err="1"/>
              <a:t>Kertzer’s</a:t>
            </a:r>
            <a:r>
              <a:rPr lang="en-US" sz="1600" dirty="0"/>
              <a:t> discussion of the anthropological yearning for “the simplicity of a manageable field setting . . .  Where . . .  The scale is human, and the cow dung wafts through the air”</a:t>
            </a:r>
          </a:p>
        </p:txBody>
      </p:sp>
      <p:sp>
        <p:nvSpPr>
          <p:cNvPr id="95235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2788"/>
            <a:ext cx="7315200" cy="457041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2800" dirty="0">
                <a:solidFill>
                  <a:schemeClr val="accent1"/>
                </a:solidFill>
              </a:rPr>
              <a:t>for many years</a:t>
            </a:r>
            <a:r>
              <a:rPr lang="en-US" sz="2800" dirty="0"/>
              <a:t> </a:t>
            </a:r>
            <a:r>
              <a:rPr lang="en-US" sz="2400" b="1" dirty="0">
                <a:solidFill>
                  <a:schemeClr val="accent1"/>
                </a:solidFill>
              </a:rPr>
              <a:t>the island model of peasant / community studies dominated Europeanist anthropology</a:t>
            </a:r>
            <a:r>
              <a:rPr lang="en-US" sz="2800" dirty="0">
                <a:solidFill>
                  <a:schemeClr val="accent1"/>
                </a:solidFill>
              </a:rPr>
              <a:t>, and to some extent continues to do so</a:t>
            </a:r>
            <a:endParaRPr lang="en-US" sz="4000" b="1" dirty="0"/>
          </a:p>
          <a:p>
            <a:pPr lvl="1" eaLnBrk="1" hangingPunct="1">
              <a:lnSpc>
                <a:spcPct val="100000"/>
              </a:lnSpc>
            </a:pPr>
            <a:r>
              <a:rPr lang="en-US" sz="3200" b="1" dirty="0"/>
              <a:t>whether or not the peasant community was on an island, the community itself was treated as a self-contained unit</a:t>
            </a:r>
          </a:p>
          <a:p>
            <a:pPr eaLnBrk="1" hangingPunct="1">
              <a:lnSpc>
                <a:spcPct val="100000"/>
              </a:lnSpc>
            </a:pPr>
            <a:endParaRPr lang="en-US" sz="1100" dirty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sz="1050" dirty="0">
                <a:solidFill>
                  <a:schemeClr val="accent1"/>
                </a:solidFill>
              </a:rPr>
              <a:t>see </a:t>
            </a:r>
            <a:r>
              <a:rPr lang="en-US" sz="1050" dirty="0" err="1">
                <a:solidFill>
                  <a:schemeClr val="accent1"/>
                </a:solidFill>
              </a:rPr>
              <a:t>Kertzer’s</a:t>
            </a:r>
            <a:r>
              <a:rPr lang="en-US" sz="1050" dirty="0">
                <a:solidFill>
                  <a:schemeClr val="accent1"/>
                </a:solidFill>
              </a:rPr>
              <a:t> discussion of the anthropological yearning for “the simplicity of a manageable field setting …  Where …  The scale is human, and the cow dung wafts through </a:t>
            </a:r>
            <a:r>
              <a:rPr lang="en-US" sz="1100" dirty="0">
                <a:solidFill>
                  <a:schemeClr val="accent1"/>
                </a:solidFill>
              </a:rPr>
              <a:t>the air”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rgbClr val="000000"/>
                </a:solidFill>
                <a:latin typeface="Arial" pitchFamily="34" charset="0"/>
              </a:rPr>
              <a:t>Susan Parman, </a:t>
            </a:r>
            <a:r>
              <a:rPr lang="en-US" sz="1200" b="0" i="1">
                <a:solidFill>
                  <a:srgbClr val="000000"/>
                </a:solidFill>
                <a:latin typeface="Arial" pitchFamily="34" charset="0"/>
                <a:hlinkClick r:id="rId2"/>
              </a:rPr>
              <a:t>Europe in the Anthropological Imagination</a:t>
            </a:r>
            <a:r>
              <a:rPr lang="en-US" sz="1200" b="0">
                <a:solidFill>
                  <a:srgbClr val="000000"/>
                </a:solidFill>
                <a:latin typeface="Arial" pitchFamily="34" charset="0"/>
              </a:rPr>
              <a:t>, pp. 11 - 14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accent1">
                    <a:lumMod val="90000"/>
                  </a:schemeClr>
                </a:solidFill>
              </a:rPr>
              <a:t>William A. Douglass, on the other hand, </a:t>
            </a:r>
            <a:r>
              <a:rPr lang="en-US" sz="2800" b="1" dirty="0"/>
              <a:t>challenges the idea that </a:t>
            </a:r>
            <a:r>
              <a:rPr lang="en-US" sz="2800" b="1" dirty="0" err="1"/>
              <a:t>anglophone</a:t>
            </a:r>
            <a:r>
              <a:rPr lang="en-US" sz="2800" b="1" dirty="0"/>
              <a:t> </a:t>
            </a:r>
            <a:r>
              <a:rPr lang="en-US" sz="2400" dirty="0"/>
              <a:t>[native English speaking] </a:t>
            </a:r>
            <a:r>
              <a:rPr lang="en-US" sz="2800" b="1" dirty="0"/>
              <a:t>Europeanists anthropology has been “obsessed” with the study of  isolated little communities</a:t>
            </a:r>
            <a:r>
              <a:rPr lang="en-US" sz="2800" b="1" dirty="0">
                <a:solidFill>
                  <a:schemeClr val="accent1">
                    <a:lumMod val="90000"/>
                  </a:schemeClr>
                </a:solidFill>
              </a:rPr>
              <a:t>,</a:t>
            </a:r>
            <a:r>
              <a:rPr lang="en-US" sz="2800" dirty="0">
                <a:solidFill>
                  <a:schemeClr val="accent1">
                    <a:lumMod val="90000"/>
                  </a:schemeClr>
                </a:solidFill>
              </a:rPr>
              <a:t> giving ample contrary evidence </a:t>
            </a:r>
          </a:p>
          <a:p>
            <a:pPr algn="ctr" eaLnBrk="1" hangingPunct="1">
              <a:buNone/>
            </a:pPr>
            <a:r>
              <a:rPr lang="en-US" sz="2800" dirty="0">
                <a:solidFill>
                  <a:schemeClr val="accent1">
                    <a:lumMod val="90000"/>
                  </a:schemeClr>
                </a:solidFill>
              </a:rPr>
              <a:t>(in </a:t>
            </a:r>
            <a:r>
              <a:rPr lang="en-US" sz="2800" dirty="0" err="1">
                <a:solidFill>
                  <a:schemeClr val="accent1">
                    <a:lumMod val="90000"/>
                  </a:schemeClr>
                </a:solidFill>
              </a:rPr>
              <a:t>Parman</a:t>
            </a:r>
            <a:r>
              <a:rPr lang="en-US" sz="2800" dirty="0">
                <a:solidFill>
                  <a:schemeClr val="accent1">
                    <a:lumMod val="90000"/>
                  </a:schemeClr>
                </a:solidFill>
              </a:rPr>
              <a:t>) </a:t>
            </a:r>
          </a:p>
        </p:txBody>
      </p:sp>
      <p:sp>
        <p:nvSpPr>
          <p:cNvPr id="97283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Douglass points out that </a:t>
            </a:r>
            <a:r>
              <a:rPr lang="en-US" sz="4400" b="1" i="1" dirty="0"/>
              <a:t>migration</a:t>
            </a:r>
            <a:r>
              <a:rPr lang="en-US" dirty="0"/>
              <a:t> has been a continuing feature of European and “Euro-settler” societies </a:t>
            </a:r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since the expansion of Europe outside of Europe in the fifteenth century</a:t>
            </a:r>
          </a:p>
        </p:txBody>
      </p:sp>
      <p:sp>
        <p:nvSpPr>
          <p:cNvPr id="98307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dirty="0"/>
              <a:t>“What is ‘classic,’ of course, depends on definition: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/>
          </a:p>
          <a:p>
            <a:pPr algn="ctr" eaLnBrk="1" hangingPunct="1">
              <a:lnSpc>
                <a:spcPct val="100000"/>
              </a:lnSpc>
              <a:buNone/>
            </a:pPr>
            <a:r>
              <a:rPr lang="en-US" sz="3600" b="1" dirty="0"/>
              <a:t>"Classic" by virtue of having been around a long time </a:t>
            </a:r>
          </a:p>
          <a:p>
            <a:pPr eaLnBrk="1" hangingPunct="1">
              <a:lnSpc>
                <a:spcPct val="100000"/>
              </a:lnSpc>
            </a:pPr>
            <a:endParaRPr lang="en-US" sz="1000" b="1" dirty="0"/>
          </a:p>
          <a:p>
            <a:pPr marL="231775" lvl="2" indent="-231775" eaLnBrk="1" hangingPunct="1">
              <a:lnSpc>
                <a:spcPct val="80000"/>
              </a:lnSpc>
              <a:tabLst>
                <a:tab pos="231775" algn="l"/>
              </a:tabLst>
            </a:pPr>
            <a:r>
              <a:rPr lang="en-US" dirty="0"/>
              <a:t>but now superseded and of interest only as an historical note? “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z="2400" dirty="0">
                <a:solidFill>
                  <a:schemeClr val="accent1">
                    <a:lumMod val="90000"/>
                  </a:schemeClr>
                </a:solidFill>
              </a:rPr>
              <a:t>Douglass provides ample evidence of anthropology’s </a:t>
            </a:r>
          </a:p>
          <a:p>
            <a:pPr algn="ctr" eaLnBrk="1" hangingPunct="1">
              <a:buNone/>
            </a:pPr>
            <a:r>
              <a:rPr lang="en-US" dirty="0">
                <a:solidFill>
                  <a:srgbClr val="000000"/>
                </a:solidFill>
              </a:rPr>
              <a:t>long-term concern with </a:t>
            </a:r>
          </a:p>
          <a:p>
            <a:pPr algn="ctr" eaLnBrk="1" hangingPunct="1">
              <a:lnSpc>
                <a:spcPct val="100000"/>
              </a:lnSpc>
              <a:buNone/>
            </a:pPr>
            <a:r>
              <a:rPr lang="en-US" sz="4000" b="1" dirty="0"/>
              <a:t>internal and transnational migration</a:t>
            </a:r>
          </a:p>
        </p:txBody>
      </p:sp>
      <p:sp>
        <p:nvSpPr>
          <p:cNvPr id="100355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516438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p. 10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313613" cy="548481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392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2400" dirty="0">
                <a:solidFill>
                  <a:schemeClr val="accent1">
                    <a:lumMod val="90000"/>
                  </a:schemeClr>
                </a:solidFill>
              </a:rPr>
              <a:t>while Douglass points out </a:t>
            </a:r>
          </a:p>
          <a:p>
            <a:pPr eaLnBrk="1" hangingPunct="1">
              <a:lnSpc>
                <a:spcPct val="100000"/>
              </a:lnSpc>
            </a:pPr>
            <a:endParaRPr lang="en-US" sz="1600" dirty="0">
              <a:solidFill>
                <a:schemeClr val="accent1">
                  <a:lumMod val="90000"/>
                </a:schemeClr>
              </a:solidFill>
            </a:endParaRPr>
          </a:p>
          <a:p>
            <a:pPr lvl="1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accent1">
                    <a:lumMod val="90000"/>
                  </a:schemeClr>
                </a:solidFill>
              </a:rPr>
              <a:t>the long history of anthropological awareness of </a:t>
            </a:r>
            <a:r>
              <a:rPr lang="en-US" sz="2000" b="1" dirty="0">
                <a:solidFill>
                  <a:schemeClr val="accent1">
                    <a:lumMod val="90000"/>
                  </a:schemeClr>
                </a:solidFill>
              </a:rPr>
              <a:t>internal and transnational migration </a:t>
            </a:r>
            <a:endParaRPr lang="en-US" sz="3200" b="1" dirty="0">
              <a:solidFill>
                <a:schemeClr val="accent1">
                  <a:lumMod val="90000"/>
                </a:schemeClr>
              </a:solidFill>
            </a:endParaRPr>
          </a:p>
          <a:p>
            <a:pPr lvl="1" eaLnBrk="1" hangingPunct="1">
              <a:lnSpc>
                <a:spcPct val="100000"/>
              </a:lnSpc>
            </a:pPr>
            <a:endParaRPr lang="en-US" sz="1200" dirty="0"/>
          </a:p>
          <a:p>
            <a:pPr lvl="1" eaLnBrk="1" hangingPunct="1">
              <a:lnSpc>
                <a:spcPct val="100000"/>
              </a:lnSpc>
            </a:pPr>
            <a:r>
              <a:rPr lang="en-US" sz="2400" dirty="0"/>
              <a:t>and the importance of looking at </a:t>
            </a:r>
            <a:r>
              <a:rPr lang="en-US" sz="3600" b="1" dirty="0"/>
              <a:t>networks of relationship that extend beyond the little community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9267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rgbClr val="000000"/>
                </a:solidFill>
              </a:rPr>
              <a:t>Susan Parman, </a:t>
            </a:r>
            <a:r>
              <a:rPr lang="en-US" sz="1200" b="0" i="1">
                <a:solidFill>
                  <a:srgbClr val="000000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rgbClr val="000000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on the other hand, Douglass admits that </a:t>
            </a:r>
            <a:r>
              <a:rPr lang="en-US" dirty="0"/>
              <a:t>the model of </a:t>
            </a:r>
            <a:r>
              <a:rPr lang="en-US" sz="4400" b="1" dirty="0"/>
              <a:t>community studies dominated </a:t>
            </a:r>
          </a:p>
          <a:p>
            <a:pPr algn="ctr" eaLnBrk="1" hangingPunct="1">
              <a:buNone/>
            </a:pPr>
            <a:r>
              <a:rPr lang="en-US" dirty="0"/>
              <a:t>the anthropology of Europe from about 1950 to 1975</a:t>
            </a:r>
          </a:p>
        </p:txBody>
      </p:sp>
      <p:sp>
        <p:nvSpPr>
          <p:cNvPr id="102403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z="2800" dirty="0"/>
              <a:t>and Douglass suggests that the preference for peasant communities is due in part to the influence of </a:t>
            </a:r>
          </a:p>
          <a:p>
            <a:pPr algn="ctr" eaLnBrk="1" hangingPunct="1">
              <a:buNone/>
            </a:pPr>
            <a:r>
              <a:rPr lang="en-US" sz="4400" b="1" dirty="0"/>
              <a:t>Radcliffe-Brown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and</a:t>
            </a:r>
            <a:r>
              <a:rPr lang="en-US" dirty="0"/>
              <a:t> </a:t>
            </a:r>
          </a:p>
          <a:p>
            <a:pPr algn="ctr" eaLnBrk="1" hangingPunct="1">
              <a:buNone/>
            </a:pPr>
            <a:r>
              <a:rPr lang="en-US" sz="4400" b="1" dirty="0"/>
              <a:t>Robert Redfield </a:t>
            </a:r>
          </a:p>
          <a:p>
            <a:pPr algn="ctr" eaLnBrk="1" hangingPunct="1">
              <a:buNone/>
            </a:pPr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at the </a:t>
            </a:r>
            <a:r>
              <a:rPr lang="en-US" dirty="0"/>
              <a:t>University of Chicago</a:t>
            </a:r>
          </a:p>
        </p:txBody>
      </p:sp>
      <p:sp>
        <p:nvSpPr>
          <p:cNvPr id="104451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pic>
        <p:nvPicPr>
          <p:cNvPr id="106498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47738" y="1600200"/>
            <a:ext cx="1643062" cy="2286000"/>
          </a:xfrm>
        </p:spPr>
      </p:pic>
      <p:sp>
        <p:nvSpPr>
          <p:cNvPr id="10649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133600" y="1677988"/>
            <a:ext cx="5486400" cy="45704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  <a:tabLst>
                <a:tab pos="800100" algn="l"/>
              </a:tabLst>
            </a:pPr>
            <a:r>
              <a:rPr lang="en-US" sz="2000" b="1" dirty="0">
                <a:solidFill>
                  <a:srgbClr val="000000"/>
                </a:solidFill>
              </a:rPr>
              <a:t>1952</a:t>
            </a:r>
            <a:r>
              <a:rPr lang="en-US" sz="2000" b="1" i="1" dirty="0">
                <a:solidFill>
                  <a:srgbClr val="000000"/>
                </a:solidFill>
              </a:rPr>
              <a:t> 	Structure and Function 	in Primitive Society</a:t>
            </a:r>
          </a:p>
          <a:p>
            <a:pPr eaLnBrk="1" hangingPunct="1">
              <a:lnSpc>
                <a:spcPct val="100000"/>
              </a:lnSpc>
              <a:buFontTx/>
              <a:buNone/>
              <a:tabLst>
                <a:tab pos="800100" algn="l"/>
              </a:tabLst>
            </a:pPr>
            <a:r>
              <a:rPr lang="en-US" sz="1600" b="1" dirty="0"/>
              <a:t>		Glencoe, IL.: The Free Press</a:t>
            </a:r>
            <a:endParaRPr lang="en-US" sz="1600" dirty="0"/>
          </a:p>
          <a:p>
            <a:pPr eaLnBrk="1" hangingPunct="1">
              <a:lnSpc>
                <a:spcPct val="100000"/>
              </a:lnSpc>
              <a:tabLst>
                <a:tab pos="800100" algn="l"/>
              </a:tabLst>
            </a:pPr>
            <a:endParaRPr lang="en-US" sz="16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buFontTx/>
              <a:buNone/>
              <a:tabLst>
                <a:tab pos="800100" algn="l"/>
              </a:tabLst>
            </a:pPr>
            <a:r>
              <a:rPr lang="en-US" sz="2000" b="1" dirty="0">
                <a:solidFill>
                  <a:srgbClr val="000000"/>
                </a:solidFill>
              </a:rPr>
              <a:t>1964</a:t>
            </a:r>
            <a:r>
              <a:rPr lang="en-US" sz="2000" b="1" i="1" dirty="0">
                <a:solidFill>
                  <a:srgbClr val="000000"/>
                </a:solidFill>
              </a:rPr>
              <a:t>	Andaman Islanders</a:t>
            </a:r>
          </a:p>
          <a:p>
            <a:pPr eaLnBrk="1" hangingPunct="1">
              <a:lnSpc>
                <a:spcPct val="100000"/>
              </a:lnSpc>
              <a:buFontTx/>
              <a:buNone/>
              <a:tabLst>
                <a:tab pos="800100" algn="l"/>
              </a:tabLst>
            </a:pPr>
            <a:r>
              <a:rPr lang="en-US" sz="1600" b="1" dirty="0"/>
              <a:t>		Glencoe, IL.: The Free Press</a:t>
            </a:r>
            <a:br>
              <a:rPr lang="en-US" sz="2000" b="1" i="1" dirty="0">
                <a:solidFill>
                  <a:srgbClr val="000000"/>
                </a:solidFill>
              </a:rPr>
            </a:br>
            <a:endParaRPr lang="en-US" sz="2000" b="1" i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buFontTx/>
              <a:buNone/>
              <a:tabLst>
                <a:tab pos="8001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	</a:t>
            </a:r>
          </a:p>
          <a:p>
            <a:pPr eaLnBrk="1" hangingPunct="1">
              <a:lnSpc>
                <a:spcPct val="100000"/>
              </a:lnSpc>
              <a:buFontTx/>
              <a:buNone/>
              <a:tabLst>
                <a:tab pos="800100" algn="l"/>
              </a:tabLst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6500" name="Text Box 12"/>
          <p:cNvSpPr txBox="1">
            <a:spLocks noChangeArrowheads="1"/>
          </p:cNvSpPr>
          <p:nvPr/>
        </p:nvSpPr>
        <p:spPr bwMode="auto">
          <a:xfrm>
            <a:off x="2667000" y="1763713"/>
            <a:ext cx="6019800" cy="36988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400"/>
              <a:t>Alfred Reginald Radcliffe-Brown</a:t>
            </a:r>
          </a:p>
        </p:txBody>
      </p:sp>
      <p:pic>
        <p:nvPicPr>
          <p:cNvPr id="106501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572000"/>
            <a:ext cx="1371600" cy="1828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106502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295775"/>
            <a:ext cx="1905000" cy="2028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7038"/>
            <a:ext cx="8229600" cy="411162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600"/>
              <a:t>“Classics" in the Anthropology of Europe</a:t>
            </a:r>
            <a:endParaRPr lang="en-US" sz="1800"/>
          </a:p>
        </p:txBody>
      </p:sp>
      <p:sp>
        <p:nvSpPr>
          <p:cNvPr id="107522" name="Text Box 7"/>
          <p:cNvSpPr txBox="1">
            <a:spLocks noChangeArrowheads="1"/>
          </p:cNvSpPr>
          <p:nvPr/>
        </p:nvSpPr>
        <p:spPr bwMode="auto">
          <a:xfrm>
            <a:off x="1676400" y="1524000"/>
            <a:ext cx="6019800" cy="4873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200"/>
              <a:t>Robert Redfield</a:t>
            </a:r>
          </a:p>
        </p:txBody>
      </p:sp>
      <p:pic>
        <p:nvPicPr>
          <p:cNvPr id="10752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09600"/>
            <a:ext cx="1463675" cy="1828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10752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975" y="4419600"/>
            <a:ext cx="1190625" cy="1905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14400" y="1598613"/>
            <a:ext cx="7315200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0" tIns="685800" rIns="685800" bIns="685800" anchor="ctr"/>
          <a:lstStyle/>
          <a:p>
            <a:pPr marL="742950" lvl="1" indent="-285750">
              <a:lnSpc>
                <a:spcPct val="120000"/>
              </a:lnSpc>
              <a:spcBef>
                <a:spcPct val="20000"/>
              </a:spcBef>
              <a:tabLst>
                <a:tab pos="1600200" algn="l"/>
              </a:tabLst>
              <a:defRPr/>
            </a:pPr>
            <a:endParaRPr lang="en-US" sz="100" i="1" kern="0" dirty="0">
              <a:solidFill>
                <a:schemeClr val="tx1"/>
              </a:solidFill>
              <a:latin typeface="+mn-lt"/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tabLst>
                <a:tab pos="1600200" algn="l"/>
              </a:tabLst>
              <a:defRPr/>
            </a:pPr>
            <a:r>
              <a:rPr lang="en-US" sz="2400" kern="0" dirty="0">
                <a:solidFill>
                  <a:schemeClr val="tx1"/>
                </a:solidFill>
                <a:latin typeface="+mn-lt"/>
              </a:rPr>
              <a:t>1930</a:t>
            </a:r>
            <a:r>
              <a:rPr lang="en-US" sz="2400" i="1" kern="0" dirty="0">
                <a:solidFill>
                  <a:schemeClr val="tx1"/>
                </a:solidFill>
                <a:latin typeface="+mn-lt"/>
              </a:rPr>
              <a:t>	</a:t>
            </a:r>
            <a:r>
              <a:rPr lang="en-US" sz="2400" i="1" kern="0" dirty="0" err="1">
                <a:solidFill>
                  <a:schemeClr val="tx1"/>
                </a:solidFill>
                <a:latin typeface="+mn-lt"/>
              </a:rPr>
              <a:t>Tepoztlan</a:t>
            </a:r>
            <a:r>
              <a:rPr lang="en-US" sz="2400" i="1" kern="0" dirty="0">
                <a:solidFill>
                  <a:schemeClr val="tx1"/>
                </a:solidFill>
                <a:latin typeface="+mn-lt"/>
              </a:rPr>
              <a:t>, a Mexican Village: 	A Study of Folk Life</a:t>
            </a:r>
          </a:p>
          <a:p>
            <a:pPr marL="1600200" lvl="3" indent="-228600">
              <a:lnSpc>
                <a:spcPct val="120000"/>
              </a:lnSpc>
              <a:spcBef>
                <a:spcPct val="20000"/>
              </a:spcBef>
              <a:tabLst>
                <a:tab pos="1600200" algn="l"/>
              </a:tabLst>
              <a:defRPr/>
            </a:pPr>
            <a:r>
              <a:rPr lang="en-US" kern="0" dirty="0">
                <a:solidFill>
                  <a:schemeClr val="tx1"/>
                </a:solidFill>
                <a:latin typeface="+mn-lt"/>
              </a:rPr>
              <a:t>	Chicago: University of Chicago Press</a:t>
            </a:r>
          </a:p>
          <a:p>
            <a:pPr marL="1600200" lvl="3" indent="-228600">
              <a:lnSpc>
                <a:spcPct val="120000"/>
              </a:lnSpc>
              <a:spcBef>
                <a:spcPct val="20000"/>
              </a:spcBef>
              <a:tabLst>
                <a:tab pos="1600200" algn="l"/>
              </a:tabLst>
              <a:defRPr/>
            </a:pPr>
            <a:endParaRPr lang="en-US" sz="500" kern="0" dirty="0">
              <a:solidFill>
                <a:schemeClr val="tx1"/>
              </a:solidFill>
              <a:latin typeface="+mn-lt"/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tabLst>
                <a:tab pos="1600200" algn="l"/>
              </a:tabLst>
              <a:defRPr/>
            </a:pPr>
            <a:r>
              <a:rPr lang="en-US" sz="2800" kern="0" dirty="0">
                <a:solidFill>
                  <a:schemeClr val="tx1"/>
                </a:solidFill>
                <a:latin typeface="+mn-lt"/>
              </a:rPr>
              <a:t>1941 	Folk Culture of Yucatan</a:t>
            </a:r>
            <a:endParaRPr lang="en-US" sz="2800" i="1" kern="0" dirty="0">
              <a:solidFill>
                <a:schemeClr val="tx1"/>
              </a:solidFill>
              <a:latin typeface="+mn-lt"/>
            </a:endParaRPr>
          </a:p>
          <a:p>
            <a:pPr marL="1600200" lvl="3" indent="-228600">
              <a:lnSpc>
                <a:spcPct val="120000"/>
              </a:lnSpc>
              <a:spcBef>
                <a:spcPct val="20000"/>
              </a:spcBef>
              <a:tabLst>
                <a:tab pos="1600200" algn="l"/>
              </a:tabLst>
              <a:defRPr/>
            </a:pPr>
            <a:r>
              <a:rPr lang="en-US" kern="0" dirty="0">
                <a:solidFill>
                  <a:schemeClr val="tx1"/>
                </a:solidFill>
                <a:latin typeface="+mn-lt"/>
              </a:rPr>
              <a:t>	Chicago: University of Chicago Press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  <a:tabLst>
                <a:tab pos="1600200" algn="l"/>
              </a:tabLst>
              <a:defRPr/>
            </a:pPr>
            <a:endParaRPr lang="en-US" sz="2800" kern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988" y="685800"/>
            <a:ext cx="7313612" cy="548481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8547" name="Oval 5"/>
          <p:cNvSpPr>
            <a:spLocks noChangeArrowheads="1"/>
          </p:cNvSpPr>
          <p:nvPr/>
        </p:nvSpPr>
        <p:spPr bwMode="auto">
          <a:xfrm>
            <a:off x="1695450" y="4086225"/>
            <a:ext cx="3505200" cy="914400"/>
          </a:xfrm>
          <a:prstGeom prst="ellipse">
            <a:avLst/>
          </a:prstGeom>
          <a:noFill/>
          <a:ln w="76200" algn="ctr">
            <a:solidFill>
              <a:srgbClr val="FFC000"/>
            </a:solidFill>
            <a:round/>
            <a:headEnd/>
            <a:tailEnd/>
          </a:ln>
        </p:spPr>
        <p:txBody>
          <a:bodyPr wrap="none" lIns="685800" tIns="685800" rIns="685800" bIns="685800" anchor="ctr"/>
          <a:lstStyle/>
          <a:p>
            <a:pPr algn="ctr"/>
            <a:endParaRPr lang="en-US"/>
          </a:p>
        </p:txBody>
      </p:sp>
      <p:sp>
        <p:nvSpPr>
          <p:cNvPr id="108548" name="Rectangle 6"/>
          <p:cNvSpPr>
            <a:spLocks noChangeArrowheads="1"/>
          </p:cNvSpPr>
          <p:nvPr/>
        </p:nvSpPr>
        <p:spPr bwMode="auto">
          <a:xfrm>
            <a:off x="1219200" y="6400800"/>
            <a:ext cx="6762750" cy="2762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>
                <a:hlinkClick r:id="rId3"/>
              </a:rPr>
              <a:t>www.d.umn.edu/cla/faculty/troufs/anth4616/debates.html#title</a:t>
            </a:r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an important influence on American interest in European Spanish studies was an </a:t>
            </a:r>
            <a:r>
              <a:rPr lang="en-US" sz="3600" b="1" dirty="0"/>
              <a:t>attempt to trace Latin American influences back to Spain</a:t>
            </a:r>
          </a:p>
        </p:txBody>
      </p:sp>
      <p:sp>
        <p:nvSpPr>
          <p:cNvPr id="109571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313613" cy="548481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2456" name="Text Box 8"/>
          <p:cNvSpPr txBox="1">
            <a:spLocks noChangeArrowheads="1"/>
          </p:cNvSpPr>
          <p:nvPr/>
        </p:nvSpPr>
        <p:spPr bwMode="auto">
          <a:xfrm>
            <a:off x="1219200" y="3900488"/>
            <a:ext cx="6654800" cy="1815882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lIns="685800" tIns="685800" rIns="685800" bIns="685800">
            <a:spAutoFit/>
          </a:bodyPr>
          <a:lstStyle/>
          <a:p>
            <a:pPr algn="ctr"/>
            <a:r>
              <a:rPr lang="en-US" sz="2800" dirty="0"/>
              <a:t>we will saw this video in class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accent1"/>
                </a:solidFill>
              </a:rPr>
              <a:t>“What is ‘classic,’ of course, depends on definition: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algn="ctr" eaLnBrk="1" hangingPunct="1">
              <a:lnSpc>
                <a:spcPct val="100000"/>
              </a:lnSpc>
              <a:buNone/>
            </a:pPr>
            <a:r>
              <a:rPr lang="en-US" sz="3600" b="1" dirty="0">
                <a:solidFill>
                  <a:schemeClr val="accent1"/>
                </a:solidFill>
              </a:rPr>
              <a:t>"Classic" by virtue of </a:t>
            </a:r>
            <a:r>
              <a:rPr lang="en-US" sz="4400" b="1" dirty="0"/>
              <a:t>having been around a long time </a:t>
            </a:r>
            <a:endParaRPr lang="en-US" sz="3600" b="1" dirty="0"/>
          </a:p>
          <a:p>
            <a:pPr eaLnBrk="1" hangingPunct="1">
              <a:lnSpc>
                <a:spcPct val="100000"/>
              </a:lnSpc>
            </a:pPr>
            <a:endParaRPr lang="en-US" sz="1000" b="1" dirty="0"/>
          </a:p>
          <a:p>
            <a:pPr marL="231775" lvl="2" indent="-231775" eaLnBrk="1" hangingPunct="1">
              <a:lnSpc>
                <a:spcPct val="80000"/>
              </a:lnSpc>
              <a:tabLst>
                <a:tab pos="231775" algn="l"/>
              </a:tabLst>
            </a:pPr>
            <a:r>
              <a:rPr lang="en-US" dirty="0">
                <a:solidFill>
                  <a:schemeClr val="accent1"/>
                </a:solidFill>
              </a:rPr>
              <a:t>but now superseded and of interest only as an historical note? “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6" name="Text Box 8"/>
          <p:cNvSpPr txBox="1">
            <a:spLocks noChangeArrowheads="1"/>
          </p:cNvSpPr>
          <p:nvPr/>
        </p:nvSpPr>
        <p:spPr bwMode="auto">
          <a:xfrm>
            <a:off x="1244600" y="2438400"/>
            <a:ext cx="6654800" cy="2677656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lIns="685800" tIns="685800" rIns="685800" bIns="685800">
            <a:spAutoFit/>
          </a:bodyPr>
          <a:lstStyle/>
          <a:p>
            <a:pPr algn="ctr"/>
            <a:r>
              <a:rPr lang="en-US" sz="2800" dirty="0"/>
              <a:t>One can see the Mexican Virgin of Guadalupe almost </a:t>
            </a:r>
            <a:r>
              <a:rPr lang="en-US" sz="2800" i="1" dirty="0"/>
              <a:t>everywhere</a:t>
            </a:r>
            <a:r>
              <a:rPr lang="en-US" sz="2800" dirty="0"/>
              <a:t> . . .</a:t>
            </a:r>
          </a:p>
        </p:txBody>
      </p:sp>
    </p:spTree>
    <p:extLst>
      <p:ext uri="{BB962C8B-B14F-4D97-AF65-F5344CB8AC3E}">
        <p14:creationId xmlns:p14="http://schemas.microsoft.com/office/powerpoint/2010/main" val="288251303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2763" y="323850"/>
            <a:ext cx="3038475" cy="46291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111619" name="Text Box 17"/>
          <p:cNvSpPr txBox="1">
            <a:spLocks noChangeArrowheads="1"/>
          </p:cNvSpPr>
          <p:nvPr/>
        </p:nvSpPr>
        <p:spPr bwMode="auto">
          <a:xfrm>
            <a:off x="990600" y="5316538"/>
            <a:ext cx="7100888" cy="14652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tIns="91440" bIns="9144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¡Raúl R. Salinas, Presente! 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>
                <a:solidFill>
                  <a:schemeClr val="bg1"/>
                </a:solidFill>
              </a:rPr>
              <a:t>March 17, 1934 -- February 13, 2008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 sz="1200" i="1">
                <a:solidFill>
                  <a:schemeClr val="bg1"/>
                </a:solidFill>
              </a:rPr>
              <a:t>raúlrsalinas and the Jail Machine: My Weapon is My Pen: Selected Writings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" name="Left Arrow 1"/>
          <p:cNvSpPr/>
          <p:nvPr/>
        </p:nvSpPr>
        <p:spPr bwMode="auto">
          <a:xfrm rot="21388144">
            <a:off x="4737619" y="3200109"/>
            <a:ext cx="3429000" cy="534951"/>
          </a:xfrm>
          <a:prstGeom prst="leftArrow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0" tIns="685800" rIns="685800" bIns="685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American anthropologists, </a:t>
            </a:r>
            <a:r>
              <a:rPr lang="en-US" sz="4000" b="1" dirty="0"/>
              <a:t>studying peasants </a:t>
            </a:r>
            <a:endParaRPr lang="en-US" sz="3600" b="1" dirty="0"/>
          </a:p>
          <a:p>
            <a:pPr algn="ctr" eaLnBrk="1" hangingPunct="1">
              <a:buNone/>
            </a:pPr>
            <a:r>
              <a:rPr lang="en-US" dirty="0"/>
              <a:t>in Mesoamerica using a </a:t>
            </a:r>
          </a:p>
          <a:p>
            <a:pPr algn="ctr" eaLnBrk="1" hangingPunct="1">
              <a:buNone/>
            </a:pPr>
            <a:r>
              <a:rPr lang="en-US" sz="4000" b="1" dirty="0"/>
              <a:t>rural-urban continuum</a:t>
            </a:r>
            <a:r>
              <a:rPr lang="en-US" dirty="0"/>
              <a:t>, </a:t>
            </a:r>
          </a:p>
          <a:p>
            <a:pPr algn="ctr" eaLnBrk="1" hangingPunct="1">
              <a:buNone/>
            </a:pPr>
            <a:r>
              <a:rPr lang="en-US" dirty="0"/>
              <a:t>went to Spain and studied peasant communities there</a:t>
            </a:r>
          </a:p>
        </p:txBody>
      </p:sp>
      <p:sp>
        <p:nvSpPr>
          <p:cNvPr id="112643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American anthropologists, </a:t>
            </a:r>
            <a:r>
              <a:rPr lang="en-US" sz="4000" b="1" dirty="0">
                <a:solidFill>
                  <a:schemeClr val="bg1"/>
                </a:solidFill>
              </a:rPr>
              <a:t>studying peasants </a:t>
            </a:r>
            <a:endParaRPr lang="en-US" sz="3600" b="1" dirty="0">
              <a:solidFill>
                <a:schemeClr val="bg1"/>
              </a:solidFill>
            </a:endParaRPr>
          </a:p>
          <a:p>
            <a:pPr algn="ctr" eaLnBrk="1" hangingPunct="1">
              <a:buNone/>
            </a:pPr>
            <a:r>
              <a:rPr lang="en-US" dirty="0">
                <a:solidFill>
                  <a:schemeClr val="bg1"/>
                </a:solidFill>
              </a:rPr>
              <a:t>in Mesoamerica using a </a:t>
            </a:r>
          </a:p>
          <a:p>
            <a:pPr algn="ctr" eaLnBrk="1" hangingPunct="1">
              <a:buNone/>
            </a:pPr>
            <a:r>
              <a:rPr lang="en-US" sz="4000" b="1" dirty="0"/>
              <a:t>rural-urban continuum</a:t>
            </a:r>
            <a:r>
              <a:rPr lang="en-US" dirty="0"/>
              <a:t>, </a:t>
            </a:r>
          </a:p>
          <a:p>
            <a:pPr algn="ctr" eaLnBrk="1" hangingPunct="1">
              <a:buNone/>
            </a:pPr>
            <a:r>
              <a:rPr lang="en-US" b="1" dirty="0"/>
              <a:t>was a popular way to compare locations . . .</a:t>
            </a:r>
          </a:p>
        </p:txBody>
      </p:sp>
      <p:sp>
        <p:nvSpPr>
          <p:cNvPr id="112643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  <p:sp>
        <p:nvSpPr>
          <p:cNvPr id="2" name="Rectangle 1"/>
          <p:cNvSpPr/>
          <p:nvPr/>
        </p:nvSpPr>
        <p:spPr>
          <a:xfrm>
            <a:off x="2450051" y="3439180"/>
            <a:ext cx="4179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using locations along a</a:t>
            </a:r>
          </a:p>
        </p:txBody>
      </p:sp>
    </p:spTree>
    <p:extLst>
      <p:ext uri="{BB962C8B-B14F-4D97-AF65-F5344CB8AC3E}">
        <p14:creationId xmlns:p14="http://schemas.microsoft.com/office/powerpoint/2010/main" val="422406828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315200" cy="4570412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American anthropologists, </a:t>
            </a:r>
            <a:r>
              <a:rPr lang="en-US" sz="4000" b="1" dirty="0">
                <a:solidFill>
                  <a:schemeClr val="bg1"/>
                </a:solidFill>
              </a:rPr>
              <a:t>studying peasants </a:t>
            </a:r>
            <a:endParaRPr lang="en-US" sz="3600" b="1" dirty="0">
              <a:solidFill>
                <a:schemeClr val="bg1"/>
              </a:solidFill>
            </a:endParaRPr>
          </a:p>
          <a:p>
            <a:pPr algn="ctr" eaLnBrk="1" hangingPunct="1">
              <a:buNone/>
            </a:pPr>
            <a:r>
              <a:rPr lang="en-US" dirty="0">
                <a:solidFill>
                  <a:schemeClr val="bg1"/>
                </a:solidFill>
              </a:rPr>
              <a:t>in Mesoamerica using a </a:t>
            </a:r>
          </a:p>
          <a:p>
            <a:pPr algn="ctr" eaLnBrk="1" hangingPunct="1">
              <a:buNone/>
            </a:pPr>
            <a:r>
              <a:rPr lang="en-US" sz="4000" b="1" dirty="0"/>
              <a:t>rural-urban continuum</a:t>
            </a:r>
            <a:r>
              <a:rPr lang="en-US" dirty="0"/>
              <a:t>, </a:t>
            </a:r>
          </a:p>
          <a:p>
            <a:pPr algn="ctr" eaLnBrk="1" hangingPunct="1">
              <a:buNone/>
            </a:pPr>
            <a:r>
              <a:rPr lang="en-US" sz="2800" b="1" dirty="0"/>
              <a:t>Quite often following Robert Redfield’s work in the Yucatan </a:t>
            </a:r>
            <a:endParaRPr lang="en-US" b="1" dirty="0"/>
          </a:p>
        </p:txBody>
      </p:sp>
      <p:sp>
        <p:nvSpPr>
          <p:cNvPr id="112643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  <p:extLst>
      <p:ext uri="{BB962C8B-B14F-4D97-AF65-F5344CB8AC3E}">
        <p14:creationId xmlns:p14="http://schemas.microsoft.com/office/powerpoint/2010/main" val="101658232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6"/>
          <p:cNvSpPr>
            <a:spLocks noChangeArrowheads="1"/>
          </p:cNvSpPr>
          <p:nvPr/>
        </p:nvSpPr>
        <p:spPr bwMode="auto">
          <a:xfrm>
            <a:off x="2864262" y="6487884"/>
            <a:ext cx="3385542" cy="12311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dirty="0">
                <a:hlinkClick r:id="rId2"/>
              </a:rPr>
              <a:t>http://www.d.umn.edu/cla/faculty/troufs/anth3618/video/Artisans.html</a:t>
            </a:r>
            <a:endParaRPr lang="en-US" sz="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53884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2975" y="4419600"/>
            <a:ext cx="1190625" cy="1905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631181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6"/>
          <p:cNvSpPr>
            <a:spLocks noChangeArrowheads="1"/>
          </p:cNvSpPr>
          <p:nvPr/>
        </p:nvSpPr>
        <p:spPr bwMode="auto">
          <a:xfrm>
            <a:off x="2864262" y="6487884"/>
            <a:ext cx="3385542" cy="12311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dirty="0">
                <a:hlinkClick r:id="rId2"/>
              </a:rPr>
              <a:t>http://www.d.umn.edu/cla/faculty/troufs/anth3618/video/Artisans.html</a:t>
            </a:r>
            <a:endParaRPr lang="en-US" sz="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53884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2975" y="4419600"/>
            <a:ext cx="1190625" cy="1905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838200" y="1358205"/>
            <a:ext cx="7467600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NB: This rural-urban continuum model by Redfield is very famous in the social sciences . . . 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6"/>
          <p:cNvSpPr>
            <a:spLocks noChangeArrowheads="1"/>
          </p:cNvSpPr>
          <p:nvPr/>
        </p:nvSpPr>
        <p:spPr bwMode="auto">
          <a:xfrm>
            <a:off x="2864262" y="6487884"/>
            <a:ext cx="3385542" cy="12311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dirty="0">
                <a:hlinkClick r:id="rId2"/>
              </a:rPr>
              <a:t>http://www.d.umn.edu/cla/faculty/troufs/anth3618/video/Artisans.html</a:t>
            </a:r>
            <a:endParaRPr lang="en-US" sz="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53884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2975" y="4419600"/>
            <a:ext cx="1190625" cy="19050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450684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dirty="0"/>
              <a:t>In the 1960s there was a </a:t>
            </a:r>
            <a:r>
              <a:rPr lang="en-US" sz="4000" b="1" dirty="0"/>
              <a:t>plethora of review articles about peasants</a:t>
            </a:r>
            <a:endParaRPr lang="en-US" b="1" dirty="0"/>
          </a:p>
          <a:p>
            <a:pPr eaLnBrk="1" hangingPunct="1"/>
            <a:endParaRPr lang="en-US" sz="1800" dirty="0"/>
          </a:p>
          <a:p>
            <a:pPr lvl="2" eaLnBrk="1" hangingPunct="1"/>
            <a:r>
              <a:rPr lang="en-US" sz="2000" dirty="0"/>
              <a:t>Clifford </a:t>
            </a:r>
            <a:r>
              <a:rPr lang="en-US" sz="2000" dirty="0" err="1"/>
              <a:t>Geertz</a:t>
            </a:r>
            <a:r>
              <a:rPr lang="en-US" sz="2000" dirty="0"/>
              <a:t> </a:t>
            </a:r>
            <a:r>
              <a:rPr lang="en-US" sz="1800" dirty="0"/>
              <a:t>1962</a:t>
            </a:r>
          </a:p>
          <a:p>
            <a:pPr lvl="2" eaLnBrk="1" hangingPunct="1"/>
            <a:r>
              <a:rPr lang="en-US" sz="2000" dirty="0"/>
              <a:t>Ernestine </a:t>
            </a:r>
            <a:r>
              <a:rPr lang="en-US" sz="2000" dirty="0" err="1"/>
              <a:t>Friedl</a:t>
            </a:r>
            <a:r>
              <a:rPr lang="en-US" sz="2000" dirty="0"/>
              <a:t> </a:t>
            </a:r>
            <a:r>
              <a:rPr lang="en-US" sz="1800" dirty="0"/>
              <a:t>1963</a:t>
            </a:r>
          </a:p>
          <a:p>
            <a:pPr lvl="2" eaLnBrk="1" hangingPunct="1"/>
            <a:r>
              <a:rPr lang="en-US" sz="2000" dirty="0"/>
              <a:t>Robert T. Anderson </a:t>
            </a:r>
            <a:r>
              <a:rPr lang="en-US" sz="1800" dirty="0"/>
              <a:t>1965</a:t>
            </a:r>
          </a:p>
        </p:txBody>
      </p:sp>
      <p:sp>
        <p:nvSpPr>
          <p:cNvPr id="113667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800"/>
          </a:p>
        </p:txBody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dirty="0">
                <a:solidFill>
                  <a:schemeClr val="accent1">
                    <a:lumMod val="90000"/>
                  </a:schemeClr>
                </a:solidFill>
              </a:rPr>
              <a:t>In the 1960s there was a </a:t>
            </a:r>
            <a:r>
              <a:rPr lang="en-US" sz="4000" b="1" dirty="0">
                <a:solidFill>
                  <a:schemeClr val="accent1">
                    <a:lumMod val="90000"/>
                  </a:schemeClr>
                </a:solidFill>
              </a:rPr>
              <a:t>plethora of review articles about </a:t>
            </a:r>
            <a:r>
              <a:rPr lang="en-US" sz="5400" b="1" dirty="0"/>
              <a:t>peasants</a:t>
            </a:r>
            <a:endParaRPr lang="en-US" b="1" dirty="0"/>
          </a:p>
          <a:p>
            <a:pPr eaLnBrk="1" hangingPunct="1"/>
            <a:endParaRPr lang="en-US" sz="300" dirty="0"/>
          </a:p>
          <a:p>
            <a:pPr lvl="2" eaLnBrk="1" hangingPunct="1"/>
            <a:r>
              <a:rPr lang="en-US" sz="2000" dirty="0">
                <a:solidFill>
                  <a:schemeClr val="accent1">
                    <a:lumMod val="90000"/>
                  </a:schemeClr>
                </a:solidFill>
              </a:rPr>
              <a:t>Clifford </a:t>
            </a:r>
            <a:r>
              <a:rPr lang="en-US" sz="2000" dirty="0" err="1">
                <a:solidFill>
                  <a:schemeClr val="accent1">
                    <a:lumMod val="90000"/>
                  </a:schemeClr>
                </a:solidFill>
              </a:rPr>
              <a:t>Geertz</a:t>
            </a:r>
            <a:r>
              <a:rPr lang="en-US" sz="2000" dirty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1">
                    <a:lumMod val="90000"/>
                  </a:schemeClr>
                </a:solidFill>
              </a:rPr>
              <a:t>1962</a:t>
            </a:r>
          </a:p>
          <a:p>
            <a:pPr lvl="2" eaLnBrk="1" hangingPunct="1"/>
            <a:r>
              <a:rPr lang="en-US" sz="2000" dirty="0">
                <a:solidFill>
                  <a:schemeClr val="accent1">
                    <a:lumMod val="90000"/>
                  </a:schemeClr>
                </a:solidFill>
              </a:rPr>
              <a:t>Ernestine </a:t>
            </a:r>
            <a:r>
              <a:rPr lang="en-US" sz="2000" dirty="0" err="1">
                <a:solidFill>
                  <a:schemeClr val="accent1">
                    <a:lumMod val="90000"/>
                  </a:schemeClr>
                </a:solidFill>
              </a:rPr>
              <a:t>Friedl</a:t>
            </a:r>
            <a:r>
              <a:rPr lang="en-US" sz="2000" dirty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1">
                    <a:lumMod val="90000"/>
                  </a:schemeClr>
                </a:solidFill>
              </a:rPr>
              <a:t>1963</a:t>
            </a:r>
          </a:p>
          <a:p>
            <a:pPr lvl="2" eaLnBrk="1" hangingPunct="1"/>
            <a:r>
              <a:rPr lang="en-US" sz="2000" dirty="0">
                <a:solidFill>
                  <a:schemeClr val="accent1">
                    <a:lumMod val="90000"/>
                  </a:schemeClr>
                </a:solidFill>
              </a:rPr>
              <a:t>Robert T. Anderson </a:t>
            </a:r>
            <a:r>
              <a:rPr lang="en-US" sz="1800" dirty="0">
                <a:solidFill>
                  <a:schemeClr val="accent1">
                    <a:lumMod val="90000"/>
                  </a:schemeClr>
                </a:solidFill>
              </a:rPr>
              <a:t>1965</a:t>
            </a:r>
          </a:p>
        </p:txBody>
      </p:sp>
      <p:sp>
        <p:nvSpPr>
          <p:cNvPr id="113667" name="Text Box 4"/>
          <p:cNvSpPr txBox="1">
            <a:spLocks noChangeArrowheads="1"/>
          </p:cNvSpPr>
          <p:nvPr/>
        </p:nvSpPr>
        <p:spPr bwMode="auto">
          <a:xfrm>
            <a:off x="2105025" y="6477000"/>
            <a:ext cx="4905375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200" b="0">
                <a:solidFill>
                  <a:schemeClr val="tx1"/>
                </a:solidFill>
              </a:rPr>
              <a:t>Susan Parman, </a:t>
            </a:r>
            <a:r>
              <a:rPr lang="en-US" sz="1200" b="0" i="1">
                <a:solidFill>
                  <a:schemeClr val="tx1"/>
                </a:solidFill>
                <a:hlinkClick r:id="rId2"/>
              </a:rPr>
              <a:t>Europe in the Anthropological Imagination</a:t>
            </a:r>
            <a:r>
              <a:rPr lang="en-US" sz="1200" b="0">
                <a:solidFill>
                  <a:schemeClr val="tx1"/>
                </a:solidFill>
              </a:rPr>
              <a:t>, pp. 11 - 14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E Master">
  <a:themeElements>
    <a:clrScheme name="C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685800" tIns="685800" rIns="685800" bIns="68580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685800" tIns="685800" rIns="685800" bIns="68580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E Master">
  <a:themeElements>
    <a:clrScheme name="2_C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E Master">
  <a:themeElements>
    <a:clrScheme name="C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4222</TotalTime>
  <Words>9630</Words>
  <Application>Microsoft Office PowerPoint</Application>
  <PresentationFormat>On-screen Show (4:3)</PresentationFormat>
  <Paragraphs>1325</Paragraphs>
  <Slides>229</Slides>
  <Notes>1</Notes>
  <HiddenSlides>8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229</vt:i4>
      </vt:variant>
    </vt:vector>
  </HeadingPairs>
  <TitlesOfParts>
    <vt:vector size="240" baseType="lpstr">
      <vt:lpstr>Arial</vt:lpstr>
      <vt:lpstr>Calibri</vt:lpstr>
      <vt:lpstr>Verdana</vt:lpstr>
      <vt:lpstr>CE Master</vt:lpstr>
      <vt:lpstr>2_CE Master</vt:lpstr>
      <vt:lpstr>Office Theme</vt:lpstr>
      <vt:lpstr>1_Office Theme</vt:lpstr>
      <vt:lpstr>3_CE Master</vt:lpstr>
      <vt:lpstr>Default Design</vt:lpstr>
      <vt:lpstr>2_Office Theme</vt:lpstr>
      <vt:lpstr>30_Default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</vt:lpstr>
      <vt:lpstr>a</vt:lpstr>
      <vt:lpstr>PowerPoint Presentation</vt:lpstr>
      <vt:lpstr>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“Classics" in the Anthropology of Europe</vt:lpstr>
      <vt:lpstr>“Classics" in the Anthropology of Europe</vt:lpstr>
      <vt:lpstr>“Classics" in the Anthropology of Europe</vt:lpstr>
      <vt:lpstr>“Classics" in the Anthropology of Europe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“Classics" in the Anthropology of Europe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“Classics" in the Anthropology of Europe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“Classics" in the Anthropology of Europe</vt:lpstr>
      <vt:lpstr>“Classics" in the Anthropology of Europe</vt:lpstr>
      <vt:lpstr>“Classics" in the Anthropology of Europe</vt:lpstr>
      <vt:lpstr>“Classics" in the Anthropology of Europe</vt:lpstr>
      <vt:lpstr>PowerPoint Presentation</vt:lpstr>
      <vt:lpstr>PowerPoint Presentation</vt:lpstr>
      <vt:lpstr>PowerPoint Presentation</vt:lpstr>
      <vt:lpstr>“Classics" in the Anthropology of Europe</vt:lpstr>
      <vt:lpstr>“Classics" in the Anthropology of Europe</vt:lpstr>
      <vt:lpstr>“Classics" in the Anthropology of Europe</vt:lpstr>
      <vt:lpstr>“Classics" in the Anthropology of Europe</vt:lpstr>
      <vt:lpstr>PowerPoint Presentation</vt:lpstr>
      <vt:lpstr>PowerPoint Presentation</vt:lpstr>
      <vt:lpstr>PowerPoint Presentation</vt:lpstr>
      <vt:lpstr>PowerPoint Presentation</vt:lpstr>
      <vt:lpstr>“Classics" in the Anthropology of Europe</vt:lpstr>
      <vt:lpstr>“Classics" in the Anthropology of Europe</vt:lpstr>
      <vt:lpstr>“Classics" in the Anthropology of Europe</vt:lpstr>
      <vt:lpstr>PowerPoint Presentation</vt:lpstr>
      <vt:lpstr>“Classics" in the Anthropology of Europe</vt:lpstr>
      <vt:lpstr>“Classics" in the Anthropology of Europe addendum</vt:lpstr>
      <vt:lpstr>“Classics" in the Anthropology of Europe addendum</vt:lpstr>
      <vt:lpstr>“Classics" in the Anthropology of Europe addendum</vt:lpstr>
      <vt:lpstr>PowerPoint Presentation</vt:lpstr>
      <vt:lpstr>PowerPoint Presentation</vt:lpstr>
      <vt:lpstr>PowerPoint Presentation</vt:lpstr>
      <vt:lpstr>the Anthropology of Europe has changed</vt:lpstr>
      <vt:lpstr>PowerPoint Presentation</vt:lpstr>
      <vt:lpstr>which was the forerunner of the fall of the Wall</vt:lpstr>
      <vt:lpstr>PowerPoint Presentation</vt:lpstr>
      <vt:lpstr>PowerPoint Presentation</vt:lpstr>
      <vt:lpstr>more recent works include . . 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troufs</dc:creator>
  <cp:lastModifiedBy>Tim Roufs</cp:lastModifiedBy>
  <cp:revision>483</cp:revision>
  <dcterms:created xsi:type="dcterms:W3CDTF">2006-09-08T12:19:28Z</dcterms:created>
  <dcterms:modified xsi:type="dcterms:W3CDTF">2023-11-19T07:16:28Z</dcterms:modified>
</cp:coreProperties>
</file>