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  <p:sldMasterId id="2147483932" r:id="rId2"/>
    <p:sldMasterId id="2147483968" r:id="rId3"/>
    <p:sldMasterId id="2147484181" r:id="rId4"/>
    <p:sldMasterId id="2147484241" r:id="rId5"/>
    <p:sldMasterId id="2147484289" r:id="rId6"/>
    <p:sldMasterId id="2147484313" r:id="rId7"/>
    <p:sldMasterId id="2147484361" r:id="rId8"/>
    <p:sldMasterId id="2147484421" r:id="rId9"/>
    <p:sldMasterId id="2147484445" r:id="rId10"/>
    <p:sldMasterId id="2147484469" r:id="rId11"/>
    <p:sldMasterId id="2147484529" r:id="rId12"/>
    <p:sldMasterId id="2147484565" r:id="rId13"/>
    <p:sldMasterId id="2147484577" r:id="rId14"/>
    <p:sldMasterId id="2147484589" r:id="rId15"/>
    <p:sldMasterId id="2147484601" r:id="rId16"/>
    <p:sldMasterId id="2147484637" r:id="rId17"/>
    <p:sldMasterId id="2147484661" r:id="rId18"/>
    <p:sldMasterId id="2147484673" r:id="rId19"/>
    <p:sldMasterId id="2147484685" r:id="rId20"/>
    <p:sldMasterId id="2147484697" r:id="rId21"/>
    <p:sldMasterId id="2147484709" r:id="rId22"/>
    <p:sldMasterId id="2147484721" r:id="rId23"/>
  </p:sldMasterIdLst>
  <p:notesMasterIdLst>
    <p:notesMasterId r:id="rId159"/>
  </p:notesMasterIdLst>
  <p:sldIdLst>
    <p:sldId id="1080" r:id="rId24"/>
    <p:sldId id="1081" r:id="rId25"/>
    <p:sldId id="978" r:id="rId26"/>
    <p:sldId id="979" r:id="rId27"/>
    <p:sldId id="852" r:id="rId28"/>
    <p:sldId id="1194" r:id="rId29"/>
    <p:sldId id="1112" r:id="rId30"/>
    <p:sldId id="1113" r:id="rId31"/>
    <p:sldId id="1114" r:id="rId32"/>
    <p:sldId id="1115" r:id="rId33"/>
    <p:sldId id="1116" r:id="rId34"/>
    <p:sldId id="1236" r:id="rId35"/>
    <p:sldId id="1240" r:id="rId36"/>
    <p:sldId id="1238" r:id="rId37"/>
    <p:sldId id="1239" r:id="rId38"/>
    <p:sldId id="1202" r:id="rId39"/>
    <p:sldId id="1203" r:id="rId40"/>
    <p:sldId id="1204" r:id="rId41"/>
    <p:sldId id="1205" r:id="rId42"/>
    <p:sldId id="1206" r:id="rId43"/>
    <p:sldId id="1207" r:id="rId44"/>
    <p:sldId id="1208" r:id="rId45"/>
    <p:sldId id="1209" r:id="rId46"/>
    <p:sldId id="1210" r:id="rId47"/>
    <p:sldId id="1234" r:id="rId48"/>
    <p:sldId id="1235" r:id="rId49"/>
    <p:sldId id="1213" r:id="rId50"/>
    <p:sldId id="1233" r:id="rId51"/>
    <p:sldId id="1215" r:id="rId52"/>
    <p:sldId id="1216" r:id="rId53"/>
    <p:sldId id="1117" r:id="rId54"/>
    <p:sldId id="855" r:id="rId55"/>
    <p:sldId id="1124" r:id="rId56"/>
    <p:sldId id="1125" r:id="rId57"/>
    <p:sldId id="1196" r:id="rId58"/>
    <p:sldId id="1197" r:id="rId59"/>
    <p:sldId id="987" r:id="rId60"/>
    <p:sldId id="947" r:id="rId61"/>
    <p:sldId id="990" r:id="rId62"/>
    <p:sldId id="1126" r:id="rId63"/>
    <p:sldId id="1127" r:id="rId64"/>
    <p:sldId id="1128" r:id="rId65"/>
    <p:sldId id="1129" r:id="rId66"/>
    <p:sldId id="1130" r:id="rId67"/>
    <p:sldId id="996" r:id="rId68"/>
    <p:sldId id="1132" r:id="rId69"/>
    <p:sldId id="1131" r:id="rId70"/>
    <p:sldId id="1000" r:id="rId71"/>
    <p:sldId id="1003" r:id="rId72"/>
    <p:sldId id="1133" r:id="rId73"/>
    <p:sldId id="998" r:id="rId74"/>
    <p:sldId id="1134" r:id="rId75"/>
    <p:sldId id="1007" r:id="rId76"/>
    <p:sldId id="1119" r:id="rId77"/>
    <p:sldId id="1151" r:id="rId78"/>
    <p:sldId id="1027" r:id="rId79"/>
    <p:sldId id="1024" r:id="rId80"/>
    <p:sldId id="887" r:id="rId81"/>
    <p:sldId id="1153" r:id="rId82"/>
    <p:sldId id="889" r:id="rId83"/>
    <p:sldId id="1154" r:id="rId84"/>
    <p:sldId id="1155" r:id="rId85"/>
    <p:sldId id="1031" r:id="rId86"/>
    <p:sldId id="893" r:id="rId87"/>
    <p:sldId id="936" r:id="rId88"/>
    <p:sldId id="937" r:id="rId89"/>
    <p:sldId id="942" r:id="rId90"/>
    <p:sldId id="944" r:id="rId91"/>
    <p:sldId id="1032" r:id="rId92"/>
    <p:sldId id="1120" r:id="rId93"/>
    <p:sldId id="1156" r:id="rId94"/>
    <p:sldId id="1157" r:id="rId95"/>
    <p:sldId id="1158" r:id="rId96"/>
    <p:sldId id="1037" r:id="rId97"/>
    <p:sldId id="1038" r:id="rId98"/>
    <p:sldId id="1044" r:id="rId99"/>
    <p:sldId id="1045" r:id="rId100"/>
    <p:sldId id="1046" r:id="rId101"/>
    <p:sldId id="1047" r:id="rId102"/>
    <p:sldId id="1165" r:id="rId103"/>
    <p:sldId id="1159" r:id="rId104"/>
    <p:sldId id="1160" r:id="rId105"/>
    <p:sldId id="1161" r:id="rId106"/>
    <p:sldId id="1162" r:id="rId107"/>
    <p:sldId id="1055" r:id="rId108"/>
    <p:sldId id="1163" r:id="rId109"/>
    <p:sldId id="1164" r:id="rId110"/>
    <p:sldId id="1101" r:id="rId111"/>
    <p:sldId id="1166" r:id="rId112"/>
    <p:sldId id="1167" r:id="rId113"/>
    <p:sldId id="1168" r:id="rId114"/>
    <p:sldId id="1241" r:id="rId115"/>
    <p:sldId id="1169" r:id="rId116"/>
    <p:sldId id="1174" r:id="rId117"/>
    <p:sldId id="1170" r:id="rId118"/>
    <p:sldId id="1171" r:id="rId119"/>
    <p:sldId id="1172" r:id="rId120"/>
    <p:sldId id="1173" r:id="rId121"/>
    <p:sldId id="1122" r:id="rId122"/>
    <p:sldId id="1175" r:id="rId123"/>
    <p:sldId id="1176" r:id="rId124"/>
    <p:sldId id="950" r:id="rId125"/>
    <p:sldId id="1178" r:id="rId126"/>
    <p:sldId id="1061" r:id="rId127"/>
    <p:sldId id="1179" r:id="rId128"/>
    <p:sldId id="1180" r:id="rId129"/>
    <p:sldId id="904" r:id="rId130"/>
    <p:sldId id="951" r:id="rId131"/>
    <p:sldId id="952" r:id="rId132"/>
    <p:sldId id="953" r:id="rId133"/>
    <p:sldId id="954" r:id="rId134"/>
    <p:sldId id="955" r:id="rId135"/>
    <p:sldId id="957" r:id="rId136"/>
    <p:sldId id="1123" r:id="rId137"/>
    <p:sldId id="1182" r:id="rId138"/>
    <p:sldId id="1183" r:id="rId139"/>
    <p:sldId id="1181" r:id="rId140"/>
    <p:sldId id="1184" r:id="rId141"/>
    <p:sldId id="1185" r:id="rId142"/>
    <p:sldId id="1186" r:id="rId143"/>
    <p:sldId id="1187" r:id="rId144"/>
    <p:sldId id="965" r:id="rId145"/>
    <p:sldId id="1188" r:id="rId146"/>
    <p:sldId id="967" r:id="rId147"/>
    <p:sldId id="969" r:id="rId148"/>
    <p:sldId id="1084" r:id="rId149"/>
    <p:sldId id="829" r:id="rId150"/>
    <p:sldId id="945" r:id="rId151"/>
    <p:sldId id="1190" r:id="rId152"/>
    <p:sldId id="1191" r:id="rId153"/>
    <p:sldId id="1192" r:id="rId154"/>
    <p:sldId id="1086" r:id="rId155"/>
    <p:sldId id="1242" r:id="rId156"/>
    <p:sldId id="715" r:id="rId157"/>
    <p:sldId id="1082" r:id="rId158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A6A6A6"/>
    <a:srgbClr val="FF0000"/>
    <a:srgbClr val="FFCC00"/>
    <a:srgbClr val="FFFFFF"/>
    <a:srgbClr val="FFFFCC"/>
    <a:srgbClr val="0C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87" autoAdjust="0"/>
    <p:restoredTop sz="94658" autoAdjust="0"/>
  </p:normalViewPr>
  <p:slideViewPr>
    <p:cSldViewPr snapToObjects="1">
      <p:cViewPr>
        <p:scale>
          <a:sx n="66" d="100"/>
          <a:sy n="66" d="100"/>
        </p:scale>
        <p:origin x="-1116" y="-96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96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63" Type="http://schemas.openxmlformats.org/officeDocument/2006/relationships/slide" Target="slides/slide40.xml"/><Relationship Id="rId84" Type="http://schemas.openxmlformats.org/officeDocument/2006/relationships/slide" Target="slides/slide61.xml"/><Relationship Id="rId138" Type="http://schemas.openxmlformats.org/officeDocument/2006/relationships/slide" Target="slides/slide115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8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53" Type="http://schemas.openxmlformats.org/officeDocument/2006/relationships/slide" Target="slides/slide30.xml"/><Relationship Id="rId74" Type="http://schemas.openxmlformats.org/officeDocument/2006/relationships/slide" Target="slides/slide51.xml"/><Relationship Id="rId128" Type="http://schemas.openxmlformats.org/officeDocument/2006/relationships/slide" Target="slides/slide105.xml"/><Relationship Id="rId149" Type="http://schemas.openxmlformats.org/officeDocument/2006/relationships/slide" Target="slides/slide126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2.xml"/><Relationship Id="rId160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20.xml"/><Relationship Id="rId64" Type="http://schemas.openxmlformats.org/officeDocument/2006/relationships/slide" Target="slides/slide41.xml"/><Relationship Id="rId118" Type="http://schemas.openxmlformats.org/officeDocument/2006/relationships/slide" Target="slides/slide95.xml"/><Relationship Id="rId139" Type="http://schemas.openxmlformats.org/officeDocument/2006/relationships/slide" Target="slides/slide116.xml"/><Relationship Id="rId85" Type="http://schemas.openxmlformats.org/officeDocument/2006/relationships/slide" Target="slides/slide62.xml"/><Relationship Id="rId150" Type="http://schemas.openxmlformats.org/officeDocument/2006/relationships/slide" Target="slides/slide12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59" Type="http://schemas.openxmlformats.org/officeDocument/2006/relationships/slide" Target="slides/slide36.xml"/><Relationship Id="rId103" Type="http://schemas.openxmlformats.org/officeDocument/2006/relationships/slide" Target="slides/slide80.xml"/><Relationship Id="rId108" Type="http://schemas.openxmlformats.org/officeDocument/2006/relationships/slide" Target="slides/slide85.xml"/><Relationship Id="rId124" Type="http://schemas.openxmlformats.org/officeDocument/2006/relationships/slide" Target="slides/slide101.xml"/><Relationship Id="rId129" Type="http://schemas.openxmlformats.org/officeDocument/2006/relationships/slide" Target="slides/slide106.xml"/><Relationship Id="rId54" Type="http://schemas.openxmlformats.org/officeDocument/2006/relationships/slide" Target="slides/slide31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91" Type="http://schemas.openxmlformats.org/officeDocument/2006/relationships/slide" Target="slides/slide68.xml"/><Relationship Id="rId96" Type="http://schemas.openxmlformats.org/officeDocument/2006/relationships/slide" Target="slides/slide73.xml"/><Relationship Id="rId140" Type="http://schemas.openxmlformats.org/officeDocument/2006/relationships/slide" Target="slides/slide117.xml"/><Relationship Id="rId145" Type="http://schemas.openxmlformats.org/officeDocument/2006/relationships/slide" Target="slides/slide122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49" Type="http://schemas.openxmlformats.org/officeDocument/2006/relationships/slide" Target="slides/slide26.xml"/><Relationship Id="rId114" Type="http://schemas.openxmlformats.org/officeDocument/2006/relationships/slide" Target="slides/slide91.xml"/><Relationship Id="rId119" Type="http://schemas.openxmlformats.org/officeDocument/2006/relationships/slide" Target="slides/slide96.xml"/><Relationship Id="rId44" Type="http://schemas.openxmlformats.org/officeDocument/2006/relationships/slide" Target="slides/slide21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130" Type="http://schemas.openxmlformats.org/officeDocument/2006/relationships/slide" Target="slides/slide107.xml"/><Relationship Id="rId135" Type="http://schemas.openxmlformats.org/officeDocument/2006/relationships/slide" Target="slides/slide112.xml"/><Relationship Id="rId151" Type="http://schemas.openxmlformats.org/officeDocument/2006/relationships/slide" Target="slides/slide128.xml"/><Relationship Id="rId156" Type="http://schemas.openxmlformats.org/officeDocument/2006/relationships/slide" Target="slides/slide133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109" Type="http://schemas.openxmlformats.org/officeDocument/2006/relationships/slide" Target="slides/slide8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97" Type="http://schemas.openxmlformats.org/officeDocument/2006/relationships/slide" Target="slides/slide74.xml"/><Relationship Id="rId104" Type="http://schemas.openxmlformats.org/officeDocument/2006/relationships/slide" Target="slides/slide81.xml"/><Relationship Id="rId120" Type="http://schemas.openxmlformats.org/officeDocument/2006/relationships/slide" Target="slides/slide97.xml"/><Relationship Id="rId125" Type="http://schemas.openxmlformats.org/officeDocument/2006/relationships/slide" Target="slides/slide102.xml"/><Relationship Id="rId141" Type="http://schemas.openxmlformats.org/officeDocument/2006/relationships/slide" Target="slides/slide118.xml"/><Relationship Id="rId146" Type="http://schemas.openxmlformats.org/officeDocument/2006/relationships/slide" Target="slides/slide12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87" Type="http://schemas.openxmlformats.org/officeDocument/2006/relationships/slide" Target="slides/slide64.xml"/><Relationship Id="rId110" Type="http://schemas.openxmlformats.org/officeDocument/2006/relationships/slide" Target="slides/slide87.xml"/><Relationship Id="rId115" Type="http://schemas.openxmlformats.org/officeDocument/2006/relationships/slide" Target="slides/slide92.xml"/><Relationship Id="rId131" Type="http://schemas.openxmlformats.org/officeDocument/2006/relationships/slide" Target="slides/slide108.xml"/><Relationship Id="rId136" Type="http://schemas.openxmlformats.org/officeDocument/2006/relationships/slide" Target="slides/slide113.xml"/><Relationship Id="rId157" Type="http://schemas.openxmlformats.org/officeDocument/2006/relationships/slide" Target="slides/slide134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152" Type="http://schemas.openxmlformats.org/officeDocument/2006/relationships/slide" Target="slides/slide12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56" Type="http://schemas.openxmlformats.org/officeDocument/2006/relationships/slide" Target="slides/slide33.xml"/><Relationship Id="rId77" Type="http://schemas.openxmlformats.org/officeDocument/2006/relationships/slide" Target="slides/slide54.xml"/><Relationship Id="rId100" Type="http://schemas.openxmlformats.org/officeDocument/2006/relationships/slide" Target="slides/slide77.xml"/><Relationship Id="rId105" Type="http://schemas.openxmlformats.org/officeDocument/2006/relationships/slide" Target="slides/slide82.xml"/><Relationship Id="rId126" Type="http://schemas.openxmlformats.org/officeDocument/2006/relationships/slide" Target="slides/slide103.xml"/><Relationship Id="rId147" Type="http://schemas.openxmlformats.org/officeDocument/2006/relationships/slide" Target="slides/slide12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93" Type="http://schemas.openxmlformats.org/officeDocument/2006/relationships/slide" Target="slides/slide70.xml"/><Relationship Id="rId98" Type="http://schemas.openxmlformats.org/officeDocument/2006/relationships/slide" Target="slides/slide75.xml"/><Relationship Id="rId121" Type="http://schemas.openxmlformats.org/officeDocument/2006/relationships/slide" Target="slides/slide98.xml"/><Relationship Id="rId142" Type="http://schemas.openxmlformats.org/officeDocument/2006/relationships/slide" Target="slides/slide119.xml"/><Relationship Id="rId16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.xml"/><Relationship Id="rId46" Type="http://schemas.openxmlformats.org/officeDocument/2006/relationships/slide" Target="slides/slide23.xml"/><Relationship Id="rId67" Type="http://schemas.openxmlformats.org/officeDocument/2006/relationships/slide" Target="slides/slide44.xml"/><Relationship Id="rId116" Type="http://schemas.openxmlformats.org/officeDocument/2006/relationships/slide" Target="slides/slide93.xml"/><Relationship Id="rId137" Type="http://schemas.openxmlformats.org/officeDocument/2006/relationships/slide" Target="slides/slide114.xml"/><Relationship Id="rId158" Type="http://schemas.openxmlformats.org/officeDocument/2006/relationships/slide" Target="slides/slide1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62" Type="http://schemas.openxmlformats.org/officeDocument/2006/relationships/slide" Target="slides/slide39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111" Type="http://schemas.openxmlformats.org/officeDocument/2006/relationships/slide" Target="slides/slide88.xml"/><Relationship Id="rId132" Type="http://schemas.openxmlformats.org/officeDocument/2006/relationships/slide" Target="slides/slide109.xml"/><Relationship Id="rId153" Type="http://schemas.openxmlformats.org/officeDocument/2006/relationships/slide" Target="slides/slide130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3.xml"/><Relationship Id="rId57" Type="http://schemas.openxmlformats.org/officeDocument/2006/relationships/slide" Target="slides/slide34.xml"/><Relationship Id="rId106" Type="http://schemas.openxmlformats.org/officeDocument/2006/relationships/slide" Target="slides/slide83.xml"/><Relationship Id="rId127" Type="http://schemas.openxmlformats.org/officeDocument/2006/relationships/slide" Target="slides/slide10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52" Type="http://schemas.openxmlformats.org/officeDocument/2006/relationships/slide" Target="slides/slide29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94" Type="http://schemas.openxmlformats.org/officeDocument/2006/relationships/slide" Target="slides/slide71.xml"/><Relationship Id="rId99" Type="http://schemas.openxmlformats.org/officeDocument/2006/relationships/slide" Target="slides/slide76.xml"/><Relationship Id="rId101" Type="http://schemas.openxmlformats.org/officeDocument/2006/relationships/slide" Target="slides/slide78.xml"/><Relationship Id="rId122" Type="http://schemas.openxmlformats.org/officeDocument/2006/relationships/slide" Target="slides/slide99.xml"/><Relationship Id="rId143" Type="http://schemas.openxmlformats.org/officeDocument/2006/relationships/slide" Target="slides/slide120.xml"/><Relationship Id="rId148" Type="http://schemas.openxmlformats.org/officeDocument/2006/relationships/slide" Target="slides/slide1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3.xml"/><Relationship Id="rId47" Type="http://schemas.openxmlformats.org/officeDocument/2006/relationships/slide" Target="slides/slide24.xml"/><Relationship Id="rId68" Type="http://schemas.openxmlformats.org/officeDocument/2006/relationships/slide" Target="slides/slide45.xml"/><Relationship Id="rId89" Type="http://schemas.openxmlformats.org/officeDocument/2006/relationships/slide" Target="slides/slide66.xml"/><Relationship Id="rId112" Type="http://schemas.openxmlformats.org/officeDocument/2006/relationships/slide" Target="slides/slide89.xml"/><Relationship Id="rId133" Type="http://schemas.openxmlformats.org/officeDocument/2006/relationships/slide" Target="slides/slide110.xml"/><Relationship Id="rId154" Type="http://schemas.openxmlformats.org/officeDocument/2006/relationships/slide" Target="slides/slide131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4.xml"/><Relationship Id="rId58" Type="http://schemas.openxmlformats.org/officeDocument/2006/relationships/slide" Target="slides/slide35.xml"/><Relationship Id="rId79" Type="http://schemas.openxmlformats.org/officeDocument/2006/relationships/slide" Target="slides/slide56.xml"/><Relationship Id="rId102" Type="http://schemas.openxmlformats.org/officeDocument/2006/relationships/slide" Target="slides/slide79.xml"/><Relationship Id="rId123" Type="http://schemas.openxmlformats.org/officeDocument/2006/relationships/slide" Target="slides/slide100.xml"/><Relationship Id="rId144" Type="http://schemas.openxmlformats.org/officeDocument/2006/relationships/slide" Target="slides/slide121.xml"/><Relationship Id="rId90" Type="http://schemas.openxmlformats.org/officeDocument/2006/relationships/slide" Target="slides/slide67.xml"/><Relationship Id="rId27" Type="http://schemas.openxmlformats.org/officeDocument/2006/relationships/slide" Target="slides/slide4.xml"/><Relationship Id="rId48" Type="http://schemas.openxmlformats.org/officeDocument/2006/relationships/slide" Target="slides/slide25.xml"/><Relationship Id="rId69" Type="http://schemas.openxmlformats.org/officeDocument/2006/relationships/slide" Target="slides/slide46.xml"/><Relationship Id="rId113" Type="http://schemas.openxmlformats.org/officeDocument/2006/relationships/slide" Target="slides/slide90.xml"/><Relationship Id="rId134" Type="http://schemas.openxmlformats.org/officeDocument/2006/relationships/slide" Target="slides/slide111.xml"/><Relationship Id="rId80" Type="http://schemas.openxmlformats.org/officeDocument/2006/relationships/slide" Target="slides/slide57.xml"/><Relationship Id="rId155" Type="http://schemas.openxmlformats.org/officeDocument/2006/relationships/slide" Target="slides/slide1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27A9B9CF-B5FB-47EA-8C55-7DD63B3A6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4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AE15BDC-6451-4F34-B0B6-2C99CCD77DD1}" type="slidenum">
              <a:rPr kumimoji="1" lang="en-US" b="1" i="1">
                <a:solidFill>
                  <a:srgbClr val="FF0000"/>
                </a:solidFill>
              </a:rPr>
              <a:pPr eaLnBrk="0" hangingPunct="0"/>
              <a:t>1</a:t>
            </a:fld>
            <a:endParaRPr kumimoji="1"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AE15BDC-6451-4F34-B0B6-2C99CCD77DD1}" type="slidenum">
              <a:rPr kumimoji="1" lang="en-US" b="1" i="1">
                <a:solidFill>
                  <a:srgbClr val="FF0000"/>
                </a:solidFill>
              </a:rPr>
              <a:pPr eaLnBrk="0" hangingPunct="0"/>
              <a:t>2</a:t>
            </a:fld>
            <a:endParaRPr kumimoji="1"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AE15BDC-6451-4F34-B0B6-2C99CCD77DD1}" type="slidenum">
              <a:rPr kumimoji="1" lang="en-US" b="1" i="1">
                <a:solidFill>
                  <a:srgbClr val="FF0000"/>
                </a:solidFill>
              </a:rPr>
              <a:pPr eaLnBrk="0" hangingPunct="0"/>
              <a:t>135</a:t>
            </a:fld>
            <a:endParaRPr kumimoji="1"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2713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71525" y="2286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41910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771525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8400"/>
            <a:ext cx="325755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8400"/>
            <a:ext cx="2143125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B251ABDD-15F0-48F7-ACAE-E18B59B10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27BB-CB34-462C-A966-5ECA1D43233C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8780-6C74-445A-BC10-10CC38305D8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4943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E088-C58E-4DFA-B0A5-C9A4D043F70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9181-4281-482D-B4DF-E04104F022C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07B1C-709E-447A-BB3D-BF4325764DD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01C8-9B9A-437C-89C7-E6B2A908C2B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581C3-C637-4AAC-B4E8-FDB6DB6325A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4891-B74B-4CB7-AF2F-EFD5BE84F8D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D1B34-A8BA-4403-987E-7478D3B61F4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304800"/>
            <a:ext cx="2185987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04800"/>
            <a:ext cx="6405563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6256A-E740-4EE6-9C05-EBD0BC92CB5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826DA6-4A22-460E-9EFF-275DD80132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49413C-392B-40CC-B4C0-7ABFEC551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84EB82-8C97-4C7E-9F47-016217DE2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CB9911-6403-4A98-97FA-17B941FE6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17E855-D4FA-4260-9AAD-AB6AFC6D9A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1D438-7E5E-4099-B097-9536F019ED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469D11-552E-4935-8FF7-A0E9D2FEB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1239C4-AD9B-464D-8E0D-DAFD98F9C1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A654F-CE2A-4288-BABF-A432F89D6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26A120-B4BE-48CD-AEED-3E3D7C3B00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45BCC-8140-4CA5-AF97-F1DE40EDEB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072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68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277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00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789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41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98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7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031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736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857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24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52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37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966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423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00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2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657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66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50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131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617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0462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450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680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923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023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831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2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42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252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10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008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811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3808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9348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433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502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00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2783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33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25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109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336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085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62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3402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449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100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4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690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168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00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4446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03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19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428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1529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547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951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06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229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0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473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59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441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88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760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7425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5521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811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893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201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963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135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480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842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9584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0655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349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0255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7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739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5362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64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7867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828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902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85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61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48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5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83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084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846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753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559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9750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224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842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917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6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B67C-F8F6-462F-A506-2074EFE39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158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503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2227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51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711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885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60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651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8047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42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B6728-1185-4466-B991-AD5226C95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1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88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80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141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1241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2146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538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48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812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57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2339-FDDA-4C1C-8CA5-68A0A56FF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3870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7662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9647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07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60BF-03C8-4BD9-BBF4-2887B51C2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8827-592A-4A9D-986A-56EED39EA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131E2-F227-47B2-908C-06476C263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BD00-1B25-4E07-AF95-4C66EF7A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D5EF-684E-4A20-AF02-FFC08518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3DB9-CB23-4248-8518-5AB38B438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C347-48DF-4CF5-BF83-0475F840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0D1EC-7B31-47A6-B43C-59C4AA79C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B96D9960-2001-4462-831F-D4178AA47F5B}" type="slidenum">
              <a:rPr lang="en-US" sz="1400" kern="1200"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A56CC16D-A2AB-4D02-98A0-117402C90A0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E5941AB-5DDE-48C1-9AF6-44EE0B85B054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2B1A4B2-83F7-40D2-84F6-EAC2E8C7B36A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E6A485C-2946-420D-9EA6-4ED5CC1CDD0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F0839782-48F3-40CA-8B2D-1DA2E781BBC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A65F4CC-269F-4555-86E3-241E07413A57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8C37763A-5A29-4987-9FC4-ADD9B8E78ACD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4D7D529-2FEE-472F-9838-8232855A6056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93BD7225-3F07-40DB-930F-7D9D935297EC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ABB3B796-0D04-449E-AAF0-D32952D6B305}" type="slidenum">
              <a:rPr lang="en-US" sz="1400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3324225"/>
            <a:ext cx="9001125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1525" y="18288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96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85813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B6B01-919E-4219-901D-30D4AC1E8BAE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9013" y="6154738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6638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22651-241F-48A2-B2AC-65A3E0F8F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5B7E-4941-45A9-8989-628E66720C47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937A2-92B7-450E-85D3-05460F80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15C63-E5FD-4664-9BC1-DD968F9B1DB1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00A32-2A90-436C-9344-40C647CB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88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BD99C-20C0-4EA9-9F8B-F2F5A9A66F02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D7A5-9E42-49B9-B544-07911F8D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63F0-7212-4A62-94BA-83FA67720026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6481-3C39-4496-9314-80BD1256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0CB8-ABA9-419E-A553-C948989BFFDC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22D1-9D20-487F-978C-371F5102A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7B4E1-D0DB-42B4-9CED-A1CD46BC161B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C58D-C8CA-44D1-81F9-2A4B6699F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3B77B-9421-4C1B-95F5-BCB0C5CEAD80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045F3-26C2-4B55-BE45-1D1DF0C45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3BCA-1D58-4331-BDF0-7723619C7259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F1C0-FA53-497B-A23E-5287C4821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8FF5-922A-4EBC-A1C8-E705DEEE537F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A133-D7DE-4C97-9719-51810DA19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0600" y="350838"/>
            <a:ext cx="2189163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50838"/>
            <a:ext cx="641667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3D42-FAED-4694-B5FF-8A746AB5D564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5EF88-2695-49B3-ABC4-23F884C2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3324225"/>
            <a:ext cx="9001125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407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1525" y="18288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7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85813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9013" y="6154738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6638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DAF-DA88-4FCF-B26C-100637FCC0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6CBA-6FCC-4342-B0D8-E38410EA83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65D-AEAB-44EA-88F1-2CF3CDB47B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88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CB62-71E9-4FF1-B7C3-7C3A59B720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75CF-D11B-4FF0-BE3C-A02D09EC9D4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AB34-731B-45D0-BD37-7E3906BAA6A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A76-E063-4EF8-A696-CEE5F70BAD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09A8-46FB-4877-A5E6-774E739920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8F-BE33-480D-8925-4D1336089C4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DBE7-5C6B-4954-9558-8220CEB3AF9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0600" y="350838"/>
            <a:ext cx="2189163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50838"/>
            <a:ext cx="641667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2F85-C552-4945-8F42-BB4A95E190E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CE5BF-3B3F-4A1D-A841-4141AA14B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6A997-0139-4523-914B-3FAFD26708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A55947-9BFF-4978-83E3-987C85844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D44D0-929B-435F-B3CE-7D513DCFF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C76D8-D687-483F-852E-DFD00DDA3D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5A7B5-4FA0-4DC5-80FA-85DCF4FAD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DA7C5-8B04-4D98-97A6-77BFB2D20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EB5D9-4253-415F-9002-89088803B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B97214-CC85-473F-B8BD-6FB134EC8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4EE56-711A-4D39-A485-D31895255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633FD2-90D6-4055-B797-737B48D11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F498-72D7-4B19-AAF8-79C7FEF24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F454E-8BAC-463E-A4A2-970412205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23255-4178-4058-9226-A9E1D3796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27DA-E9D9-4AA6-B5AE-C06F952AF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75823-6322-4E6E-ABBF-94111E32C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4E8D-5F65-4696-85C4-9198C179B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B46F-8CA0-4FB3-B5E1-1F3E0A03DF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91B6-676A-4C57-8285-97114F8A8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8AF5-AC43-4AAB-A5FE-348472606E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28C6-FA59-4162-ADD1-CDD8E636F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7706-5ED9-4B73-9F60-DBE6706161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0" y="15240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0" y="6400800"/>
            <a:ext cx="10287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0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10287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1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10287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0" y="6553200"/>
            <a:ext cx="10287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85800" y="533400"/>
            <a:ext cx="96012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kumimoji="1" lang="en-US" sz="6600" b="1" i="1">
              <a:solidFill>
                <a:srgbClr val="FF0000"/>
              </a:solidFill>
            </a:endParaRP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048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4943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034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89675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2703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89675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2AA87A-1A64-41A0-92EE-07237E001BA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1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FAF7DC8-839D-4192-A2EE-7A564402FA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7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6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8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8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1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6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99" r:id="rId2"/>
    <p:sldLayoutId id="2147484700" r:id="rId3"/>
    <p:sldLayoutId id="2147484701" r:id="rId4"/>
    <p:sldLayoutId id="2147484702" r:id="rId5"/>
    <p:sldLayoutId id="2147484703" r:id="rId6"/>
    <p:sldLayoutId id="2147484704" r:id="rId7"/>
    <p:sldLayoutId id="2147484705" r:id="rId8"/>
    <p:sldLayoutId id="2147484706" r:id="rId9"/>
    <p:sldLayoutId id="2147484707" r:id="rId10"/>
    <p:sldLayoutId id="2147484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7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B37110-43E8-48E2-A868-9CB8C9B5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kumimoji="0" sz="1400" b="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0" sz="1400" b="0" i="0">
                <a:solidFill>
                  <a:schemeClr val="bg2"/>
                </a:solidFill>
              </a:defRPr>
            </a:lvl1pPr>
          </a:lstStyle>
          <a:p>
            <a:pPr algn="ctr" rtl="0" eaLnBrk="0" fontAlgn="base" hangingPunct="0">
              <a:spcAft>
                <a:spcPct val="0"/>
              </a:spcAft>
              <a:defRPr/>
            </a:pPr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0" sz="1400" b="0" i="0">
                <a:solidFill>
                  <a:schemeClr val="bg2"/>
                </a:solidFill>
              </a:defRPr>
            </a:lvl1pPr>
          </a:lstStyle>
          <a:p>
            <a:pPr rtl="0" eaLnBrk="0" fontAlgn="base" hangingPunct="0">
              <a:spcAft>
                <a:spcPct val="0"/>
              </a:spcAft>
              <a:defRPr/>
            </a:pPr>
            <a:fld id="{3209AE08-69DE-4877-8D6D-089CBD788482}" type="slidenum">
              <a:rPr lang="en-US" kern="1200">
                <a:solidFill>
                  <a:srgbClr val="5E574E"/>
                </a:solidFill>
                <a:latin typeface="Arial" charset="0"/>
                <a:ea typeface="+mn-ea"/>
                <a:cs typeface="+mn-cs"/>
              </a:rPr>
              <a:pPr rtl="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5E574E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238595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238596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238597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238598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238599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4848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508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6528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86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fld id="{BDA1192D-5BD4-44F3-8E51-9FF4A207BBD8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2386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1658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6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  <a:latin typeface="+mn-lt"/>
              </a:defRPr>
            </a:lvl1pPr>
          </a:lstStyle>
          <a:p>
            <a:pPr>
              <a:defRPr/>
            </a:pPr>
            <a:fld id="{F795002E-051B-410E-BC25-B9516C7C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4065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508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6528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1658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D1AE3E-F7C8-4442-B9BA-7F12D5DB9C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14E732-740D-4226-9761-BFD1D52FB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22EC87-4304-4CB8-8AB9-CC5C4A1A0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1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www.dogbreedinfo.com/greatpyrenees.ht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16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www.dogbreedinfo.com/greatpyrenees.ht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3.png"/><Relationship Id="rId4" Type="http://schemas.openxmlformats.org/officeDocument/2006/relationships/hyperlink" Target="http://www.d.umn.edu/studen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1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www.dogbreedinfo.com/greatpyrenees.htm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news/world/2003-06-28-gypsy-bride_x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2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17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d.umn.edu/cla/faculty/troufs/anth4616/cptext.html" TargetMode="External"/><Relationship Id="rId1" Type="http://schemas.openxmlformats.org/officeDocument/2006/relationships/slideLayout" Target="../slideLayouts/slideLayout4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d.umn.edu/cla/faculty/troufs/anth1602/pctext.html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88747" y="6229029"/>
            <a:ext cx="4288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Verdana" pitchFamily="34" charset="0"/>
                <a:hlinkClick r:id="rId3"/>
              </a:rPr>
              <a:t>www.d.umn.edu/cla/faculty/troufs/anth4616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/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89063" y="5941105"/>
            <a:ext cx="1544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</a:rPr>
              <a:t>Venus of </a:t>
            </a:r>
            <a:r>
              <a:rPr kumimoji="1" lang="en-US" sz="1200" dirty="0" err="1">
                <a:solidFill>
                  <a:srgbClr val="0C0600"/>
                </a:solidFill>
              </a:rPr>
              <a:t>Willendorf</a:t>
            </a:r>
            <a:r>
              <a:rPr kumimoji="1" lang="en-US" sz="1200" dirty="0">
                <a:solidFill>
                  <a:srgbClr val="0C0600"/>
                </a:solidFill>
              </a:rPr>
              <a:t>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11" y="4644794"/>
            <a:ext cx="1095375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00" y="4800600"/>
            <a:ext cx="6096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7610928" y="574402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  <a:hlinkClick r:id="rId6"/>
              </a:rPr>
              <a:t>Great Pyrenean</a:t>
            </a:r>
            <a:br>
              <a:rPr kumimoji="1" lang="en-US" sz="1200" dirty="0">
                <a:solidFill>
                  <a:srgbClr val="0C0600"/>
                </a:solidFill>
                <a:hlinkClick r:id="rId6"/>
              </a:rPr>
            </a:br>
            <a:r>
              <a:rPr kumimoji="1" lang="en-US" sz="1200" dirty="0">
                <a:solidFill>
                  <a:srgbClr val="0C0600"/>
                </a:solidFill>
                <a:hlinkClick r:id="rId6"/>
              </a:rPr>
              <a:t>Mountain Dog</a:t>
            </a:r>
            <a:endParaRPr kumimoji="1" lang="en-US" sz="1200" dirty="0">
              <a:solidFill>
                <a:srgbClr val="0C0600"/>
              </a:solidFill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3167062" y="5281136"/>
            <a:ext cx="3958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000" b="1" dirty="0">
                <a:solidFill>
                  <a:srgbClr val="0C0600"/>
                </a:solidFill>
              </a:rPr>
              <a:t>University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>
                <a:solidFill>
                  <a:srgbClr val="0C0600"/>
                </a:solidFill>
              </a:rPr>
              <a:t>of Minnesota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 smtClean="0">
                <a:solidFill>
                  <a:srgbClr val="0C0600"/>
                </a:solidFill>
              </a:rPr>
              <a:t>Duluth</a:t>
            </a:r>
            <a:endParaRPr kumimoji="1" lang="en-US" sz="2000" b="1" dirty="0">
              <a:solidFill>
                <a:srgbClr val="0C0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1386" y="2057400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Welcome to </a:t>
            </a: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Culture and Personality</a:t>
            </a:r>
            <a:endParaRPr kumimoji="1" lang="en-US" sz="3200" b="1" i="1" dirty="0">
              <a:ln w="18000">
                <a:solidFill>
                  <a:srgbClr val="E75CE7">
                    <a:lumMod val="75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09610" y="5715000"/>
            <a:ext cx="183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Tim </a:t>
            </a:r>
            <a:r>
              <a:rPr lang="en-US" sz="1200" dirty="0">
                <a:solidFill>
                  <a:srgbClr val="0C0600"/>
                </a:solidFill>
                <a:latin typeface="Arial"/>
              </a:rPr>
              <a:t>Roufs</a:t>
            </a: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’ © 2009-2013</a:t>
            </a:r>
            <a:endParaRPr lang="en-US" sz="1200" dirty="0">
              <a:solidFill>
                <a:srgbClr val="0C06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636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2900" y="3105090"/>
            <a:ext cx="958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Your log-in page will then look something like the following . . .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78" y="6272702"/>
            <a:ext cx="25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https://moodle.umn.edu/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3976914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Log in using your “x.500” information . . .</a:t>
            </a:r>
          </a:p>
          <a:p>
            <a:pPr algn="ctr"/>
            <a:endParaRPr lang="en-US" sz="1200" b="1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(that’s the log-in information you use for your e-mail)</a:t>
            </a:r>
          </a:p>
        </p:txBody>
      </p:sp>
    </p:spTree>
    <p:extLst>
      <p:ext uri="{BB962C8B-B14F-4D97-AF65-F5344CB8AC3E}">
        <p14:creationId xmlns:p14="http://schemas.microsoft.com/office/powerpoint/2010/main" val="42022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8928" y="510540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REM</a:t>
            </a:r>
          </a:p>
        </p:txBody>
      </p:sp>
      <p:sp>
        <p:nvSpPr>
          <p:cNvPr id="5" name="Striped Right Arrow 4"/>
          <p:cNvSpPr/>
          <p:nvPr/>
        </p:nvSpPr>
        <p:spPr bwMode="auto">
          <a:xfrm rot="5400000">
            <a:off x="8565243" y="418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1790700" y="4296229"/>
            <a:ext cx="6400800" cy="6858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3758" y="5181600"/>
            <a:ext cx="7772400" cy="646331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Reading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45526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39156" y="228600"/>
            <a:ext cx="7772400" cy="646331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Reading Assignments for Week 1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1790700" y="5029200"/>
            <a:ext cx="6400800" cy="13716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7442" y="4230469"/>
            <a:ext cx="8719458" cy="646331"/>
          </a:xfrm>
          <a:prstGeom prst="rect">
            <a:avLst/>
          </a:prstGeom>
          <a:gradFill>
            <a:gsLst>
              <a:gs pos="37000">
                <a:srgbClr val="FFC000"/>
              </a:gs>
              <a:gs pos="50000">
                <a:srgbClr val="FFCC00"/>
              </a:gs>
              <a:gs pos="71000">
                <a:srgbClr val="FFCC00"/>
              </a:gs>
            </a:gsLst>
            <a:lin ang="5400000" scaled="0"/>
          </a:gra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REM: Don’t‘ forget the Activities . . . </a:t>
            </a:r>
          </a:p>
        </p:txBody>
      </p:sp>
    </p:spTree>
    <p:extLst>
      <p:ext uri="{BB962C8B-B14F-4D97-AF65-F5344CB8AC3E}">
        <p14:creationId xmlns:p14="http://schemas.microsoft.com/office/powerpoint/2010/main" val="50110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" y="678546"/>
            <a:ext cx="10287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442" y="0"/>
            <a:ext cx="10252528" cy="685800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" y="4038600"/>
            <a:ext cx="10058399" cy="2605314"/>
          </a:xfrm>
          <a:prstGeom prst="rect">
            <a:avLst/>
          </a:prstGeom>
          <a:noFill/>
        </p:spPr>
        <p:txBody>
          <a:bodyPr wrap="none" lIns="91440" tIns="45720" rIns="91440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32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And, if you haven’t already done so,</a:t>
            </a:r>
          </a:p>
          <a:p>
            <a:pPr marL="2400300" indent="-2400300" algn="ctr" eaLnBrk="0" hangingPunct="0">
              <a:defRPr/>
            </a:pPr>
            <a:r>
              <a:rPr kumimoji="1" lang="en-US" sz="32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have a look at the</a:t>
            </a:r>
          </a:p>
          <a:p>
            <a:pPr marL="2400300" indent="-2400300" algn="ctr" eaLnBrk="0" hangingPunct="0">
              <a:defRPr/>
            </a:pPr>
            <a:r>
              <a:rPr kumimoji="1" lang="en-US" sz="32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Orientation Materials</a:t>
            </a:r>
            <a:endParaRPr kumimoji="1" lang="en-US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9424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078846" y="3741057"/>
            <a:ext cx="4114800" cy="497115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 rot="10800000">
            <a:off x="7327896" y="371565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1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99060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77028"/>
            <a:ext cx="9144000" cy="104189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613" y="4206526"/>
            <a:ext cx="9646487" cy="2437388"/>
          </a:xfrm>
          <a:prstGeom prst="rect">
            <a:avLst/>
          </a:prstGeom>
          <a:noFill/>
        </p:spPr>
        <p:txBody>
          <a:bodyPr wrap="none" lIns="91440" tIns="45720" rIns="91440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And, for the fun of it,</a:t>
            </a:r>
          </a:p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have a look at the</a:t>
            </a:r>
          </a:p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“Meet Your Professor” Materials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613" y="4206526"/>
            <a:ext cx="9646487" cy="2437388"/>
          </a:xfrm>
          <a:prstGeom prst="rect">
            <a:avLst/>
          </a:prstGeom>
          <a:noFill/>
        </p:spPr>
        <p:txBody>
          <a:bodyPr wrap="none" lIns="91440" tIns="45720" rIns="91440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Why?</a:t>
            </a:r>
            <a:endParaRPr kumimoji="1" lang="en-US" sz="4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Log in using your “x.500” information . .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577918"/>
            <a:ext cx="8686800" cy="444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18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5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5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4872727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Remember it better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5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4872727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Remember it better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8700" y="5685972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Have more fun learning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245500" y="2484965"/>
            <a:ext cx="7772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one more piece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of useful information </a:t>
            </a:r>
            <a:r>
              <a:rPr lang="en-US" sz="6600" b="1" dirty="0">
                <a:solidFill>
                  <a:srgbClr val="FF0000"/>
                </a:solidFill>
              </a:rPr>
              <a:t>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7233" y="2556808"/>
            <a:ext cx="4289956" cy="1938992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 to the main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Moodle page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“Block 1”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69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543300" y="1964871"/>
            <a:ext cx="3222180" cy="549729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 rot="10800000">
            <a:off x="6972300" y="2022035"/>
            <a:ext cx="1775301" cy="416365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8700" y="3507700"/>
            <a:ext cx="8229600" cy="2308324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At the very top of “Block 1” you will see an alphabet.</a:t>
            </a:r>
          </a:p>
          <a:p>
            <a:pPr algn="ctr"/>
            <a:endParaRPr kumimoji="0" lang="en-US" sz="2400" b="1" i="0" dirty="0" smtClean="0"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 Clicking on a letter will bring you to a page that indexes course WebPages for virtually all of the scheduled topics and items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401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43300" y="1964871"/>
            <a:ext cx="3222180" cy="549729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 rot="10800000">
            <a:off x="6972300" y="2022035"/>
            <a:ext cx="1775301" cy="416365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8700" y="3507700"/>
            <a:ext cx="8229600" cy="2308324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At the very top of “Block 1” you will see an alphabet.</a:t>
            </a:r>
          </a:p>
          <a:p>
            <a:pPr algn="ctr"/>
            <a:endParaRPr kumimoji="0" lang="en-US" sz="2400" b="1" i="0" dirty="0" smtClean="0">
              <a:solidFill>
                <a:srgbClr val="FFFFFF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 Clicking on a letter will bring you to a page that indexes course WebPages for virtually all of the scheduled topics and items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211944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0" y="3824276"/>
            <a:ext cx="82296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information is very  useful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9503"/>
            <a:ext cx="9144000" cy="50509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59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9503"/>
            <a:ext cx="9144000" cy="50509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8700" y="3824276"/>
            <a:ext cx="8229600" cy="89255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useful?</a:t>
            </a:r>
          </a:p>
        </p:txBody>
      </p:sp>
    </p:spTree>
    <p:extLst>
      <p:ext uri="{BB962C8B-B14F-4D97-AF65-F5344CB8AC3E}">
        <p14:creationId xmlns:p14="http://schemas.microsoft.com/office/powerpoint/2010/main" val="1492135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9503"/>
            <a:ext cx="9144000" cy="50509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28700" y="3048000"/>
            <a:ext cx="8229600" cy="2185214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recent years there have been </a:t>
            </a:r>
          </a:p>
          <a:p>
            <a:pPr algn="ctr"/>
            <a:r>
              <a:rPr lang="en-US" sz="2800" b="1" dirty="0" smtClean="0"/>
              <a:t>1,068,000</a:t>
            </a:r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 visits to the </a:t>
            </a:r>
          </a:p>
          <a:p>
            <a:pPr algn="ctr"/>
            <a:r>
              <a:rPr kumimoji="0" lang="en-US" sz="28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Culture and Personality course page . . .</a:t>
            </a:r>
          </a:p>
        </p:txBody>
      </p:sp>
    </p:spTree>
    <p:extLst>
      <p:ext uri="{BB962C8B-B14F-4D97-AF65-F5344CB8AC3E}">
        <p14:creationId xmlns:p14="http://schemas.microsoft.com/office/powerpoint/2010/main" val="916372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5070" y="2667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You may also access your Moodle folder from any of the many </a:t>
            </a:r>
          </a:p>
          <a:p>
            <a:pPr algn="ctr"/>
            <a:r>
              <a:rPr lang="en-US" sz="6000" b="1" i="1" dirty="0" smtClean="0">
                <a:solidFill>
                  <a:srgbClr val="FFFFFF"/>
                </a:solidFill>
                <a:latin typeface="Times New Roman"/>
              </a:rPr>
              <a:t>course index and content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web pages  . . .</a:t>
            </a:r>
          </a:p>
        </p:txBody>
      </p:sp>
    </p:spTree>
    <p:extLst>
      <p:ext uri="{BB962C8B-B14F-4D97-AF65-F5344CB8AC3E}">
        <p14:creationId xmlns:p14="http://schemas.microsoft.com/office/powerpoint/2010/main" val="42694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05114"/>
            <a:ext cx="9144000" cy="51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8464328" y="4267200"/>
            <a:ext cx="1251172" cy="595086"/>
          </a:xfrm>
          <a:custGeom>
            <a:avLst/>
            <a:gdLst>
              <a:gd name="connsiteX0" fmla="*/ 539972 w 1251172"/>
              <a:gd name="connsiteY0" fmla="*/ 566057 h 595086"/>
              <a:gd name="connsiteX1" fmla="*/ 728658 w 1251172"/>
              <a:gd name="connsiteY1" fmla="*/ 551543 h 595086"/>
              <a:gd name="connsiteX2" fmla="*/ 888315 w 1251172"/>
              <a:gd name="connsiteY2" fmla="*/ 508000 h 595086"/>
              <a:gd name="connsiteX3" fmla="*/ 1106030 w 1251172"/>
              <a:gd name="connsiteY3" fmla="*/ 508000 h 595086"/>
              <a:gd name="connsiteX4" fmla="*/ 1135058 w 1251172"/>
              <a:gd name="connsiteY4" fmla="*/ 464457 h 595086"/>
              <a:gd name="connsiteX5" fmla="*/ 1164087 w 1251172"/>
              <a:gd name="connsiteY5" fmla="*/ 406400 h 595086"/>
              <a:gd name="connsiteX6" fmla="*/ 1193115 w 1251172"/>
              <a:gd name="connsiteY6" fmla="*/ 319314 h 595086"/>
              <a:gd name="connsiteX7" fmla="*/ 1251172 w 1251172"/>
              <a:gd name="connsiteY7" fmla="*/ 232229 h 595086"/>
              <a:gd name="connsiteX8" fmla="*/ 1236658 w 1251172"/>
              <a:gd name="connsiteY8" fmla="*/ 130629 h 595086"/>
              <a:gd name="connsiteX9" fmla="*/ 1222144 w 1251172"/>
              <a:gd name="connsiteY9" fmla="*/ 87086 h 595086"/>
              <a:gd name="connsiteX10" fmla="*/ 1077001 w 1251172"/>
              <a:gd name="connsiteY10" fmla="*/ 14514 h 595086"/>
              <a:gd name="connsiteX11" fmla="*/ 1004430 w 1251172"/>
              <a:gd name="connsiteY11" fmla="*/ 0 h 595086"/>
              <a:gd name="connsiteX12" fmla="*/ 699630 w 1251172"/>
              <a:gd name="connsiteY12" fmla="*/ 14514 h 595086"/>
              <a:gd name="connsiteX13" fmla="*/ 656087 w 1251172"/>
              <a:gd name="connsiteY13" fmla="*/ 29029 h 595086"/>
              <a:gd name="connsiteX14" fmla="*/ 554487 w 1251172"/>
              <a:gd name="connsiteY14" fmla="*/ 43543 h 595086"/>
              <a:gd name="connsiteX15" fmla="*/ 278715 w 1251172"/>
              <a:gd name="connsiteY15" fmla="*/ 72571 h 595086"/>
              <a:gd name="connsiteX16" fmla="*/ 235172 w 1251172"/>
              <a:gd name="connsiteY16" fmla="*/ 101600 h 595086"/>
              <a:gd name="connsiteX17" fmla="*/ 133572 w 1251172"/>
              <a:gd name="connsiteY17" fmla="*/ 232229 h 595086"/>
              <a:gd name="connsiteX18" fmla="*/ 90030 w 1251172"/>
              <a:gd name="connsiteY18" fmla="*/ 290286 h 595086"/>
              <a:gd name="connsiteX19" fmla="*/ 61001 w 1251172"/>
              <a:gd name="connsiteY19" fmla="*/ 377371 h 595086"/>
              <a:gd name="connsiteX20" fmla="*/ 46487 w 1251172"/>
              <a:gd name="connsiteY20" fmla="*/ 420914 h 595086"/>
              <a:gd name="connsiteX21" fmla="*/ 17458 w 1251172"/>
              <a:gd name="connsiteY21" fmla="*/ 464457 h 595086"/>
              <a:gd name="connsiteX22" fmla="*/ 17458 w 1251172"/>
              <a:gd name="connsiteY22" fmla="*/ 580571 h 595086"/>
              <a:gd name="connsiteX23" fmla="*/ 61001 w 1251172"/>
              <a:gd name="connsiteY23" fmla="*/ 595086 h 595086"/>
              <a:gd name="connsiteX24" fmla="*/ 612544 w 1251172"/>
              <a:gd name="connsiteY24" fmla="*/ 580571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1172" h="595086">
                <a:moveTo>
                  <a:pt x="539972" y="566057"/>
                </a:moveTo>
                <a:cubicBezTo>
                  <a:pt x="602867" y="561219"/>
                  <a:pt x="666211" y="560464"/>
                  <a:pt x="728658" y="551543"/>
                </a:cubicBezTo>
                <a:cubicBezTo>
                  <a:pt x="785946" y="543359"/>
                  <a:pt x="835174" y="525713"/>
                  <a:pt x="888315" y="508000"/>
                </a:cubicBezTo>
                <a:cubicBezTo>
                  <a:pt x="942385" y="514008"/>
                  <a:pt x="1046803" y="537613"/>
                  <a:pt x="1106030" y="508000"/>
                </a:cubicBezTo>
                <a:cubicBezTo>
                  <a:pt x="1121632" y="500199"/>
                  <a:pt x="1126403" y="479603"/>
                  <a:pt x="1135058" y="464457"/>
                </a:cubicBezTo>
                <a:cubicBezTo>
                  <a:pt x="1145793" y="445671"/>
                  <a:pt x="1156051" y="426489"/>
                  <a:pt x="1164087" y="406400"/>
                </a:cubicBezTo>
                <a:cubicBezTo>
                  <a:pt x="1175451" y="377990"/>
                  <a:pt x="1176142" y="344774"/>
                  <a:pt x="1193115" y="319314"/>
                </a:cubicBezTo>
                <a:lnTo>
                  <a:pt x="1251172" y="232229"/>
                </a:lnTo>
                <a:cubicBezTo>
                  <a:pt x="1246334" y="198362"/>
                  <a:pt x="1243367" y="164175"/>
                  <a:pt x="1236658" y="130629"/>
                </a:cubicBezTo>
                <a:cubicBezTo>
                  <a:pt x="1233658" y="115627"/>
                  <a:pt x="1232962" y="97904"/>
                  <a:pt x="1222144" y="87086"/>
                </a:cubicBezTo>
                <a:cubicBezTo>
                  <a:pt x="1168639" y="33581"/>
                  <a:pt x="1140213" y="28561"/>
                  <a:pt x="1077001" y="14514"/>
                </a:cubicBezTo>
                <a:cubicBezTo>
                  <a:pt x="1052919" y="9162"/>
                  <a:pt x="1028620" y="4838"/>
                  <a:pt x="1004430" y="0"/>
                </a:cubicBezTo>
                <a:cubicBezTo>
                  <a:pt x="902830" y="4838"/>
                  <a:pt x="800994" y="6067"/>
                  <a:pt x="699630" y="14514"/>
                </a:cubicBezTo>
                <a:cubicBezTo>
                  <a:pt x="684383" y="15785"/>
                  <a:pt x="671089" y="26028"/>
                  <a:pt x="656087" y="29029"/>
                </a:cubicBezTo>
                <a:cubicBezTo>
                  <a:pt x="622541" y="35738"/>
                  <a:pt x="588354" y="38705"/>
                  <a:pt x="554487" y="43543"/>
                </a:cubicBezTo>
                <a:cubicBezTo>
                  <a:pt x="410815" y="91432"/>
                  <a:pt x="660799" y="12242"/>
                  <a:pt x="278715" y="72571"/>
                </a:cubicBezTo>
                <a:cubicBezTo>
                  <a:pt x="261484" y="75292"/>
                  <a:pt x="248573" y="90432"/>
                  <a:pt x="235172" y="101600"/>
                </a:cubicBezTo>
                <a:cubicBezTo>
                  <a:pt x="176083" y="150841"/>
                  <a:pt x="187510" y="160310"/>
                  <a:pt x="133572" y="232229"/>
                </a:cubicBezTo>
                <a:lnTo>
                  <a:pt x="90030" y="290286"/>
                </a:lnTo>
                <a:lnTo>
                  <a:pt x="61001" y="377371"/>
                </a:lnTo>
                <a:cubicBezTo>
                  <a:pt x="56163" y="391885"/>
                  <a:pt x="54974" y="408184"/>
                  <a:pt x="46487" y="420914"/>
                </a:cubicBezTo>
                <a:lnTo>
                  <a:pt x="17458" y="464457"/>
                </a:lnTo>
                <a:cubicBezTo>
                  <a:pt x="3591" y="506058"/>
                  <a:pt x="-13679" y="533866"/>
                  <a:pt x="17458" y="580571"/>
                </a:cubicBezTo>
                <a:cubicBezTo>
                  <a:pt x="25945" y="593301"/>
                  <a:pt x="46487" y="590248"/>
                  <a:pt x="61001" y="595086"/>
                </a:cubicBezTo>
                <a:cubicBezTo>
                  <a:pt x="457645" y="577056"/>
                  <a:pt x="273767" y="580571"/>
                  <a:pt x="612544" y="58057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0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009503"/>
            <a:ext cx="9144000" cy="50509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0556" y="3276600"/>
            <a:ext cx="8229600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3200" b="1" i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access a topic simply click on a letter to go to an index page . . .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490358" y="2028372"/>
            <a:ext cx="533400" cy="443411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6600"/>
          </a:p>
        </p:txBody>
      </p:sp>
      <p:sp>
        <p:nvSpPr>
          <p:cNvPr id="9" name="Striped Right Arrow 8"/>
          <p:cNvSpPr/>
          <p:nvPr/>
        </p:nvSpPr>
        <p:spPr bwMode="auto">
          <a:xfrm rot="8878410">
            <a:off x="4942454" y="1220076"/>
            <a:ext cx="1855486" cy="636430"/>
          </a:xfrm>
          <a:prstGeom prst="stripedRightArrow">
            <a:avLst/>
          </a:prstGeom>
          <a:solidFill>
            <a:srgbClr val="FF0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4186" y="16776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and from the index page click on the item you want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57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4186" y="16776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and from the index page click on the item you want . . 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1758" y="539109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 for more items</a:t>
            </a: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8594271" y="4510317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62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18958" y="2010228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click on item . . . and . . 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1895928" y="1957976"/>
            <a:ext cx="2286000" cy="437848"/>
          </a:xfrm>
          <a:custGeom>
            <a:avLst/>
            <a:gdLst>
              <a:gd name="connsiteX0" fmla="*/ 798286 w 1978781"/>
              <a:gd name="connsiteY0" fmla="*/ 45962 h 437848"/>
              <a:gd name="connsiteX1" fmla="*/ 304800 w 1978781"/>
              <a:gd name="connsiteY1" fmla="*/ 2419 h 437848"/>
              <a:gd name="connsiteX2" fmla="*/ 58057 w 1978781"/>
              <a:gd name="connsiteY2" fmla="*/ 60476 h 437848"/>
              <a:gd name="connsiteX3" fmla="*/ 29029 w 1978781"/>
              <a:gd name="connsiteY3" fmla="*/ 249162 h 437848"/>
              <a:gd name="connsiteX4" fmla="*/ 232229 w 1978781"/>
              <a:gd name="connsiteY4" fmla="*/ 408819 h 437848"/>
              <a:gd name="connsiteX5" fmla="*/ 638629 w 1978781"/>
              <a:gd name="connsiteY5" fmla="*/ 423333 h 437848"/>
              <a:gd name="connsiteX6" fmla="*/ 943429 w 1978781"/>
              <a:gd name="connsiteY6" fmla="*/ 408819 h 437848"/>
              <a:gd name="connsiteX7" fmla="*/ 1233715 w 1978781"/>
              <a:gd name="connsiteY7" fmla="*/ 394305 h 437848"/>
              <a:gd name="connsiteX8" fmla="*/ 1436915 w 1978781"/>
              <a:gd name="connsiteY8" fmla="*/ 365276 h 437848"/>
              <a:gd name="connsiteX9" fmla="*/ 1669143 w 1978781"/>
              <a:gd name="connsiteY9" fmla="*/ 379790 h 437848"/>
              <a:gd name="connsiteX10" fmla="*/ 1756229 w 1978781"/>
              <a:gd name="connsiteY10" fmla="*/ 379790 h 437848"/>
              <a:gd name="connsiteX11" fmla="*/ 1828800 w 1978781"/>
              <a:gd name="connsiteY11" fmla="*/ 350762 h 437848"/>
              <a:gd name="connsiteX12" fmla="*/ 1872343 w 1978781"/>
              <a:gd name="connsiteY12" fmla="*/ 307219 h 437848"/>
              <a:gd name="connsiteX13" fmla="*/ 1959429 w 1978781"/>
              <a:gd name="connsiteY13" fmla="*/ 220133 h 437848"/>
              <a:gd name="connsiteX14" fmla="*/ 1756229 w 1978781"/>
              <a:gd name="connsiteY14" fmla="*/ 60476 h 437848"/>
              <a:gd name="connsiteX15" fmla="*/ 1611086 w 1978781"/>
              <a:gd name="connsiteY15" fmla="*/ 74990 h 437848"/>
              <a:gd name="connsiteX16" fmla="*/ 1465943 w 1978781"/>
              <a:gd name="connsiteY16" fmla="*/ 89505 h 437848"/>
              <a:gd name="connsiteX17" fmla="*/ 1277257 w 1978781"/>
              <a:gd name="connsiteY17" fmla="*/ 74990 h 437848"/>
              <a:gd name="connsiteX18" fmla="*/ 1161143 w 1978781"/>
              <a:gd name="connsiteY18" fmla="*/ 74990 h 437848"/>
              <a:gd name="connsiteX19" fmla="*/ 1059543 w 1978781"/>
              <a:gd name="connsiteY19" fmla="*/ 60476 h 437848"/>
              <a:gd name="connsiteX20" fmla="*/ 1016000 w 1978781"/>
              <a:gd name="connsiteY20" fmla="*/ 31447 h 437848"/>
              <a:gd name="connsiteX21" fmla="*/ 870857 w 1978781"/>
              <a:gd name="connsiteY21" fmla="*/ 60476 h 437848"/>
              <a:gd name="connsiteX22" fmla="*/ 798286 w 1978781"/>
              <a:gd name="connsiteY22" fmla="*/ 45962 h 43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8781" h="437848">
                <a:moveTo>
                  <a:pt x="798286" y="45962"/>
                </a:moveTo>
                <a:cubicBezTo>
                  <a:pt x="703943" y="36286"/>
                  <a:pt x="428171" y="0"/>
                  <a:pt x="304800" y="2419"/>
                </a:cubicBezTo>
                <a:cubicBezTo>
                  <a:pt x="181429" y="4838"/>
                  <a:pt x="104019" y="19352"/>
                  <a:pt x="58057" y="60476"/>
                </a:cubicBezTo>
                <a:cubicBezTo>
                  <a:pt x="12095" y="101600"/>
                  <a:pt x="0" y="191105"/>
                  <a:pt x="29029" y="249162"/>
                </a:cubicBezTo>
                <a:cubicBezTo>
                  <a:pt x="58058" y="307219"/>
                  <a:pt x="130629" y="379791"/>
                  <a:pt x="232229" y="408819"/>
                </a:cubicBezTo>
                <a:cubicBezTo>
                  <a:pt x="333829" y="437848"/>
                  <a:pt x="520096" y="423333"/>
                  <a:pt x="638629" y="423333"/>
                </a:cubicBezTo>
                <a:cubicBezTo>
                  <a:pt x="757162" y="423333"/>
                  <a:pt x="943429" y="408819"/>
                  <a:pt x="943429" y="408819"/>
                </a:cubicBezTo>
                <a:cubicBezTo>
                  <a:pt x="1042610" y="403981"/>
                  <a:pt x="1151467" y="401562"/>
                  <a:pt x="1233715" y="394305"/>
                </a:cubicBezTo>
                <a:cubicBezTo>
                  <a:pt x="1315963" y="387048"/>
                  <a:pt x="1364344" y="367695"/>
                  <a:pt x="1436915" y="365276"/>
                </a:cubicBezTo>
                <a:cubicBezTo>
                  <a:pt x="1509486" y="362857"/>
                  <a:pt x="1615924" y="377371"/>
                  <a:pt x="1669143" y="379790"/>
                </a:cubicBezTo>
                <a:cubicBezTo>
                  <a:pt x="1722362" y="382209"/>
                  <a:pt x="1729620" y="384628"/>
                  <a:pt x="1756229" y="379790"/>
                </a:cubicBezTo>
                <a:cubicBezTo>
                  <a:pt x="1782839" y="374952"/>
                  <a:pt x="1809448" y="362857"/>
                  <a:pt x="1828800" y="350762"/>
                </a:cubicBezTo>
                <a:cubicBezTo>
                  <a:pt x="1848152" y="338667"/>
                  <a:pt x="1872343" y="307219"/>
                  <a:pt x="1872343" y="307219"/>
                </a:cubicBezTo>
                <a:cubicBezTo>
                  <a:pt x="1894114" y="285448"/>
                  <a:pt x="1978781" y="261257"/>
                  <a:pt x="1959429" y="220133"/>
                </a:cubicBezTo>
                <a:cubicBezTo>
                  <a:pt x="1940077" y="179009"/>
                  <a:pt x="1814286" y="84666"/>
                  <a:pt x="1756229" y="60476"/>
                </a:cubicBezTo>
                <a:cubicBezTo>
                  <a:pt x="1698172" y="36286"/>
                  <a:pt x="1611086" y="74990"/>
                  <a:pt x="1611086" y="74990"/>
                </a:cubicBezTo>
                <a:cubicBezTo>
                  <a:pt x="1562705" y="79828"/>
                  <a:pt x="1521581" y="89505"/>
                  <a:pt x="1465943" y="89505"/>
                </a:cubicBezTo>
                <a:cubicBezTo>
                  <a:pt x="1410305" y="89505"/>
                  <a:pt x="1328057" y="77409"/>
                  <a:pt x="1277257" y="74990"/>
                </a:cubicBezTo>
                <a:cubicBezTo>
                  <a:pt x="1226457" y="72571"/>
                  <a:pt x="1197429" y="77409"/>
                  <a:pt x="1161143" y="74990"/>
                </a:cubicBezTo>
                <a:cubicBezTo>
                  <a:pt x="1124857" y="72571"/>
                  <a:pt x="1083733" y="67733"/>
                  <a:pt x="1059543" y="60476"/>
                </a:cubicBezTo>
                <a:cubicBezTo>
                  <a:pt x="1035353" y="53219"/>
                  <a:pt x="1047448" y="31447"/>
                  <a:pt x="1016000" y="31447"/>
                </a:cubicBezTo>
                <a:cubicBezTo>
                  <a:pt x="984552" y="31447"/>
                  <a:pt x="907143" y="60476"/>
                  <a:pt x="870857" y="60476"/>
                </a:cubicBezTo>
                <a:cubicBezTo>
                  <a:pt x="834571" y="60476"/>
                  <a:pt x="892629" y="55638"/>
                  <a:pt x="798286" y="45962"/>
                </a:cubicBezTo>
                <a:close/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29342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7072" y="736937"/>
            <a:ext cx="4158342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voilà</a:t>
            </a:r>
            <a:endParaRPr lang="en-US" sz="3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97295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22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69799" y="1614488"/>
            <a:ext cx="5630837" cy="110799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Next Time . . .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177889"/>
            <a:ext cx="9144000" cy="49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177889"/>
            <a:ext cx="9144000" cy="49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" y="4604657"/>
            <a:ext cx="9144000" cy="1457969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969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triped Right Arrow 6"/>
          <p:cNvSpPr/>
          <p:nvPr/>
        </p:nvSpPr>
        <p:spPr bwMode="auto">
          <a:xfrm rot="13129851">
            <a:off x="5245827" y="3216890"/>
            <a:ext cx="2609605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0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177889"/>
            <a:ext cx="9144000" cy="49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" y="4604657"/>
            <a:ext cx="9144000" cy="1457969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62100" y="2979003"/>
            <a:ext cx="7114268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B29 7JQ   or B29 6QD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6662305">
            <a:off x="5943393" y="4463218"/>
            <a:ext cx="1333811" cy="344104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/>
          </a:p>
        </p:txBody>
      </p:sp>
    </p:spTree>
    <p:extLst>
      <p:ext uri="{BB962C8B-B14F-4D97-AF65-F5344CB8AC3E}">
        <p14:creationId xmlns:p14="http://schemas.microsoft.com/office/powerpoint/2010/main" val="3409503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177889"/>
            <a:ext cx="9144000" cy="499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5" y="4604657"/>
            <a:ext cx="9144000" cy="1457969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8971" y="3200400"/>
            <a:ext cx="7114268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Then post your response to the </a:t>
            </a:r>
            <a:r>
              <a:rPr kumimoji="0" lang="en-US" sz="2400" b="1" i="1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2285194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" y="60960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54" y="5366658"/>
            <a:ext cx="7919589" cy="12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2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8580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62100" y="5410200"/>
            <a:ext cx="7114268" cy="830997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kumimoji="0" lang="en-US" sz="2400" b="1" i="0" dirty="0" smtClean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383335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pPr eaLnBrk="1" hangingPunct="1"/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10058400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9925762">
            <a:off x="1685420" y="1058736"/>
            <a:ext cx="3670266" cy="209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SlantUp">
              <a:avLst>
                <a:gd name="adj" fmla="val 27356"/>
              </a:avLst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Laptops </a:t>
            </a:r>
          </a:p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Welcome</a:t>
            </a:r>
          </a:p>
        </p:txBody>
      </p:sp>
      <p:sp>
        <p:nvSpPr>
          <p:cNvPr id="200708" name="Rectangle 3"/>
          <p:cNvSpPr>
            <a:spLocks noChangeArrowheads="1"/>
          </p:cNvSpPr>
          <p:nvPr/>
        </p:nvSpPr>
        <p:spPr bwMode="auto">
          <a:xfrm>
            <a:off x="814388" y="5988050"/>
            <a:ext cx="8520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(in fact, they’re encouraged)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88747" y="6229029"/>
            <a:ext cx="4288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Verdana" pitchFamily="34" charset="0"/>
                <a:hlinkClick r:id="rId3"/>
              </a:rPr>
              <a:t>www.d.umn.edu/cla/faculty/troufs/anth4616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/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89063" y="5941105"/>
            <a:ext cx="1544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</a:rPr>
              <a:t>Venus of </a:t>
            </a:r>
            <a:r>
              <a:rPr kumimoji="1" lang="en-US" sz="1200" dirty="0" err="1">
                <a:solidFill>
                  <a:srgbClr val="0C0600"/>
                </a:solidFill>
              </a:rPr>
              <a:t>Willendorf</a:t>
            </a:r>
            <a:r>
              <a:rPr kumimoji="1" lang="en-US" sz="1200" dirty="0">
                <a:solidFill>
                  <a:srgbClr val="0C0600"/>
                </a:solidFill>
              </a:rPr>
              <a:t>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11" y="4644794"/>
            <a:ext cx="1095375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00" y="4800600"/>
            <a:ext cx="6096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7610928" y="574402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  <a:hlinkClick r:id="rId6"/>
              </a:rPr>
              <a:t>Great Pyrenean</a:t>
            </a:r>
            <a:br>
              <a:rPr kumimoji="1" lang="en-US" sz="1200" dirty="0">
                <a:solidFill>
                  <a:srgbClr val="0C0600"/>
                </a:solidFill>
                <a:hlinkClick r:id="rId6"/>
              </a:rPr>
            </a:br>
            <a:r>
              <a:rPr kumimoji="1" lang="en-US" sz="1200" dirty="0">
                <a:solidFill>
                  <a:srgbClr val="0C0600"/>
                </a:solidFill>
                <a:hlinkClick r:id="rId6"/>
              </a:rPr>
              <a:t>Mountain Dog</a:t>
            </a:r>
            <a:endParaRPr kumimoji="1" lang="en-US" sz="1200" dirty="0">
              <a:solidFill>
                <a:srgbClr val="0C0600"/>
              </a:solidFill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3167062" y="5281136"/>
            <a:ext cx="3958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000" b="1" dirty="0">
                <a:solidFill>
                  <a:srgbClr val="0C0600"/>
                </a:solidFill>
              </a:rPr>
              <a:t>University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>
                <a:solidFill>
                  <a:srgbClr val="0C0600"/>
                </a:solidFill>
              </a:rPr>
              <a:t>of Minnesota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 smtClean="0">
                <a:solidFill>
                  <a:srgbClr val="0C0600"/>
                </a:solidFill>
              </a:rPr>
              <a:t>Duluth</a:t>
            </a:r>
            <a:endParaRPr kumimoji="1" lang="en-US" sz="2000" b="1" dirty="0">
              <a:solidFill>
                <a:srgbClr val="0C0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1386" y="2057400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Welcome to </a:t>
            </a: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Culture and Personality</a:t>
            </a:r>
            <a:endParaRPr kumimoji="1" lang="en-US" sz="3200" b="1" i="1" dirty="0">
              <a:ln w="18000">
                <a:solidFill>
                  <a:srgbClr val="E75CE7">
                    <a:lumMod val="75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09610" y="5715000"/>
            <a:ext cx="183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Tim </a:t>
            </a:r>
            <a:r>
              <a:rPr lang="en-US" sz="1200" dirty="0">
                <a:solidFill>
                  <a:srgbClr val="0C0600"/>
                </a:solidFill>
                <a:latin typeface="Arial"/>
              </a:rPr>
              <a:t>Roufs</a:t>
            </a: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’ © 2009-2013</a:t>
            </a:r>
            <a:endParaRPr lang="en-US" sz="1200" dirty="0">
              <a:solidFill>
                <a:srgbClr val="0C0600"/>
              </a:solidFill>
              <a:latin typeface="Arial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71814" y="387727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3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Enjoy your stay . . . </a:t>
            </a:r>
          </a:p>
        </p:txBody>
      </p:sp>
    </p:spTree>
    <p:extLst>
      <p:ext uri="{BB962C8B-B14F-4D97-AF65-F5344CB8AC3E}">
        <p14:creationId xmlns:p14="http://schemas.microsoft.com/office/powerpoint/2010/main" val="311425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triped Right Arrow 9"/>
          <p:cNvSpPr/>
          <p:nvPr/>
        </p:nvSpPr>
        <p:spPr bwMode="auto">
          <a:xfrm rot="20745032">
            <a:off x="1901781" y="1316906"/>
            <a:ext cx="2609605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8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5070" y="3406260"/>
            <a:ext cx="8229600" cy="98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Or you may also access your Moodle folder </a:t>
            </a:r>
            <a:r>
              <a:rPr lang="en-US" sz="3600" b="1" i="1" dirty="0" smtClean="0">
                <a:solidFill>
                  <a:srgbClr val="FFFFFF"/>
                </a:solidFill>
                <a:latin typeface="Times New Roman"/>
              </a:rPr>
              <a:t>via</a:t>
            </a:r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 the  Main UMD WebPage  . . .</a:t>
            </a:r>
          </a:p>
        </p:txBody>
      </p:sp>
    </p:spTree>
    <p:extLst>
      <p:ext uri="{BB962C8B-B14F-4D97-AF65-F5344CB8AC3E}">
        <p14:creationId xmlns:p14="http://schemas.microsoft.com/office/powerpoint/2010/main" val="31466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0252" y="6272702"/>
            <a:ext cx="1752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www.d.umn.edu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52400"/>
            <a:ext cx="8229600" cy="8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Main UMD WebPage  . . .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/>
              </a:rPr>
              <a:t>(this image changes)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6" y="10097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7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0252" y="6272702"/>
            <a:ext cx="1752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www.d.umn.edu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4186" y="388257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endParaRPr lang="en-US" sz="2800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click on “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/>
              </a:rPr>
              <a:t>OneStop</a:t>
            </a:r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 For Current Students” . . .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/>
              </a:rPr>
              <a:t>(not the image that will appear)</a:t>
            </a:r>
          </a:p>
          <a:p>
            <a:pPr algn="ctr"/>
            <a:endParaRPr lang="en-US" sz="2800" b="1" dirty="0" smtClean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8198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250252" y="6272702"/>
            <a:ext cx="1752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www.d.umn.edu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52400"/>
            <a:ext cx="8229600" cy="8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Main UMD WebPage  . . .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Times New Roman"/>
              </a:rPr>
              <a:t>(this image changes)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6" y="10097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iped Right Arrow 4"/>
          <p:cNvSpPr/>
          <p:nvPr/>
        </p:nvSpPr>
        <p:spPr bwMode="auto">
          <a:xfrm rot="8326727">
            <a:off x="3305227" y="4364627"/>
            <a:ext cx="2148114" cy="503802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8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79208" y="6272702"/>
            <a:ext cx="3294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000000"/>
                </a:solidFill>
                <a:hlinkClick r:id="rId4"/>
              </a:rPr>
              <a:t>http://www.d.umn.edu/students/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852714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933700" y="348609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scroll down</a:t>
            </a:r>
          </a:p>
        </p:txBody>
      </p:sp>
      <p:sp>
        <p:nvSpPr>
          <p:cNvPr id="9" name="Striped Right Arrow 8"/>
          <p:cNvSpPr/>
          <p:nvPr/>
        </p:nvSpPr>
        <p:spPr bwMode="auto">
          <a:xfrm rot="5400000">
            <a:off x="4256313" y="4827813"/>
            <a:ext cx="162197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988747" y="6229029"/>
            <a:ext cx="4288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Verdana" pitchFamily="34" charset="0"/>
                <a:hlinkClick r:id="rId3"/>
              </a:rPr>
              <a:t>www.d.umn.edu/cla/faculty/troufs/anth4616</a:t>
            </a:r>
            <a:r>
              <a:rPr lang="en-US" sz="1200" dirty="0">
                <a:solidFill>
                  <a:srgbClr val="FFFFFF"/>
                </a:solidFill>
                <a:latin typeface="Verdana" pitchFamily="34" charset="0"/>
                <a:hlinkClick r:id="rId3"/>
              </a:rPr>
              <a:t>/</a:t>
            </a:r>
            <a:endParaRPr lang="en-US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389063" y="5941105"/>
            <a:ext cx="1544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</a:rPr>
              <a:t>Venus of </a:t>
            </a:r>
            <a:r>
              <a:rPr kumimoji="1" lang="en-US" sz="1200" dirty="0" err="1">
                <a:solidFill>
                  <a:srgbClr val="0C0600"/>
                </a:solidFill>
              </a:rPr>
              <a:t>Willendorf</a:t>
            </a:r>
            <a:r>
              <a:rPr kumimoji="1" lang="en-US" sz="1200" dirty="0">
                <a:solidFill>
                  <a:srgbClr val="0C0600"/>
                </a:solidFill>
              </a:rPr>
              <a:t>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11" y="4644794"/>
            <a:ext cx="1095375" cy="10953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900" y="4800600"/>
            <a:ext cx="6096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344" name="Rectangle 13"/>
          <p:cNvSpPr>
            <a:spLocks noChangeArrowheads="1"/>
          </p:cNvSpPr>
          <p:nvPr/>
        </p:nvSpPr>
        <p:spPr bwMode="auto">
          <a:xfrm>
            <a:off x="7610928" y="5744028"/>
            <a:ext cx="125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200" dirty="0">
                <a:solidFill>
                  <a:srgbClr val="0C0600"/>
                </a:solidFill>
                <a:hlinkClick r:id="rId6"/>
              </a:rPr>
              <a:t>Great Pyrenean</a:t>
            </a:r>
            <a:br>
              <a:rPr kumimoji="1" lang="en-US" sz="1200" dirty="0">
                <a:solidFill>
                  <a:srgbClr val="0C0600"/>
                </a:solidFill>
                <a:hlinkClick r:id="rId6"/>
              </a:rPr>
            </a:br>
            <a:r>
              <a:rPr kumimoji="1" lang="en-US" sz="1200" dirty="0">
                <a:solidFill>
                  <a:srgbClr val="0C0600"/>
                </a:solidFill>
                <a:hlinkClick r:id="rId6"/>
              </a:rPr>
              <a:t>Mountain Dog</a:t>
            </a:r>
            <a:endParaRPr kumimoji="1" lang="en-US" sz="1200" dirty="0">
              <a:solidFill>
                <a:srgbClr val="0C0600"/>
              </a:solidFill>
            </a:endParaRPr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3167062" y="5281136"/>
            <a:ext cx="3958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2000" b="1" dirty="0">
                <a:solidFill>
                  <a:srgbClr val="0C0600"/>
                </a:solidFill>
              </a:rPr>
              <a:t>University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>
                <a:solidFill>
                  <a:srgbClr val="0C0600"/>
                </a:solidFill>
              </a:rPr>
              <a:t>of Minnesota</a:t>
            </a:r>
            <a:r>
              <a:rPr kumimoji="1" lang="en-US" sz="2000" b="1" dirty="0">
                <a:solidFill>
                  <a:srgbClr val="FFFFFF"/>
                </a:solidFill>
              </a:rPr>
              <a:t> </a:t>
            </a:r>
            <a:r>
              <a:rPr kumimoji="1" lang="en-US" sz="2000" b="1" dirty="0" smtClean="0">
                <a:solidFill>
                  <a:srgbClr val="0C0600"/>
                </a:solidFill>
              </a:rPr>
              <a:t>Duluth</a:t>
            </a:r>
            <a:endParaRPr kumimoji="1" lang="en-US" sz="2000" b="1" dirty="0">
              <a:solidFill>
                <a:srgbClr val="0C0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1386" y="2057400"/>
            <a:ext cx="7315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Welcome to </a:t>
            </a: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Culture and Personality</a:t>
            </a:r>
            <a:endParaRPr kumimoji="1" lang="en-US" sz="3200" b="1" i="1" dirty="0">
              <a:ln w="18000">
                <a:solidFill>
                  <a:srgbClr val="E75CE7">
                    <a:lumMod val="75000"/>
                  </a:srgb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09610" y="5715000"/>
            <a:ext cx="1838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Tim </a:t>
            </a:r>
            <a:r>
              <a:rPr lang="en-US" sz="1200" dirty="0">
                <a:solidFill>
                  <a:srgbClr val="0C0600"/>
                </a:solidFill>
                <a:latin typeface="Arial"/>
              </a:rPr>
              <a:t>Roufs</a:t>
            </a:r>
            <a:r>
              <a:rPr lang="en-US" sz="1200" dirty="0" smtClean="0">
                <a:solidFill>
                  <a:srgbClr val="0C0600"/>
                </a:solidFill>
                <a:latin typeface="Arial"/>
              </a:rPr>
              <a:t>’ © 2009-2013</a:t>
            </a:r>
            <a:endParaRPr lang="en-US" sz="1200" dirty="0">
              <a:solidFill>
                <a:srgbClr val="0C0600"/>
              </a:solidFill>
              <a:latin typeface="Arial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71814" y="3600271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3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This will be a great course . . . </a:t>
            </a:r>
          </a:p>
          <a:p>
            <a:pPr algn="ctr"/>
            <a:r>
              <a:rPr kumimoji="1" lang="en-US" sz="3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 will see . . .</a:t>
            </a:r>
            <a:endParaRPr kumimoji="1" lang="en-US" sz="3600" b="1" i="1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67053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796019"/>
            <a:ext cx="8686800" cy="552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491740" y="4130040"/>
            <a:ext cx="2209800" cy="1371600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23900" y="3304662"/>
            <a:ext cx="8396514" cy="6577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click on “Technology Resources for Students” . . .</a:t>
            </a:r>
          </a:p>
        </p:txBody>
      </p:sp>
    </p:spTree>
    <p:extLst>
      <p:ext uri="{BB962C8B-B14F-4D97-AF65-F5344CB8AC3E}">
        <p14:creationId xmlns:p14="http://schemas.microsoft.com/office/powerpoint/2010/main" val="3984730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73222" y="6272702"/>
            <a:ext cx="3706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http://www.d.umn.edu/itss/students/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98320"/>
            <a:ext cx="671051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3900" y="3304662"/>
            <a:ext cx="8396514" cy="6577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click on “Technology Resources for Students” . . .</a:t>
            </a:r>
          </a:p>
        </p:txBody>
      </p:sp>
      <p:sp>
        <p:nvSpPr>
          <p:cNvPr id="10" name="Striped Right Arrow 9"/>
          <p:cNvSpPr/>
          <p:nvPr/>
        </p:nvSpPr>
        <p:spPr bwMode="auto">
          <a:xfrm rot="10800000">
            <a:off x="7125426" y="4480560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0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9672" y="3976914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then click on “Moodle Support” . . .</a:t>
            </a:r>
          </a:p>
        </p:txBody>
      </p:sp>
      <p:sp>
        <p:nvSpPr>
          <p:cNvPr id="9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73222" y="6272702"/>
            <a:ext cx="3706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http://www.d.umn.edu/itss/students/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09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5070" y="7428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click on “Moodle Support” . . .</a:t>
            </a:r>
          </a:p>
        </p:txBody>
      </p:sp>
      <p:sp>
        <p:nvSpPr>
          <p:cNvPr id="9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73222" y="6272702"/>
            <a:ext cx="3706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http://www.d.umn.edu/itss/students/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701675"/>
            <a:ext cx="81216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iped Right Arrow 7"/>
          <p:cNvSpPr/>
          <p:nvPr/>
        </p:nvSpPr>
        <p:spPr bwMode="auto">
          <a:xfrm rot="10800000">
            <a:off x="5219701" y="3383281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21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5070" y="7428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click on “Moodle Support” . . .</a:t>
            </a:r>
          </a:p>
        </p:txBody>
      </p:sp>
      <p:sp>
        <p:nvSpPr>
          <p:cNvPr id="9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273222" y="6272702"/>
            <a:ext cx="3706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600" b="1" dirty="0" smtClean="0">
                <a:solidFill>
                  <a:srgbClr val="EAEAEA"/>
                </a:solidFill>
              </a:rPr>
              <a:t>http://www.d.umn.edu/itss/students/</a:t>
            </a:r>
            <a:endParaRPr kumimoji="1" lang="en-US" sz="1600" b="1" dirty="0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701675"/>
            <a:ext cx="8121650" cy="54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124200"/>
            <a:ext cx="4410075" cy="11811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triped Right Arrow 9"/>
          <p:cNvSpPr/>
          <p:nvPr/>
        </p:nvSpPr>
        <p:spPr bwMode="auto">
          <a:xfrm rot="10800000">
            <a:off x="5219701" y="3383281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46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2900" y="3105090"/>
            <a:ext cx="958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Your log-in page will then look something like the following . . .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78" y="6272702"/>
            <a:ext cx="25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https://moodle.umn.edu/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3976914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Log in using your “x.500” information . . .</a:t>
            </a:r>
          </a:p>
          <a:p>
            <a:pPr algn="ctr"/>
            <a:endParaRPr lang="en-US" sz="1200" b="1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(that’s the log-in information you use for your e-mail)</a:t>
            </a:r>
          </a:p>
        </p:txBody>
      </p:sp>
    </p:spTree>
    <p:extLst>
      <p:ext uri="{BB962C8B-B14F-4D97-AF65-F5344CB8AC3E}">
        <p14:creationId xmlns:p14="http://schemas.microsoft.com/office/powerpoint/2010/main" val="1003898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Log in using your “x.500” information . .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" y="1577918"/>
            <a:ext cx="8686800" cy="444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7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7958" y="4004976"/>
            <a:ext cx="922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Your Moodle “home” will look something like the following . . .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78" y="6272702"/>
            <a:ext cx="25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https://moodle.umn.edu/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6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19414" y="438090"/>
            <a:ext cx="8001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Your Moodle “home” will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806972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01949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Select  Culture and Personality . . . 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78" y="6272702"/>
            <a:ext cx="25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https://moodle.umn.edu/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odle_logo_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100" y="3810000"/>
            <a:ext cx="2286000" cy="5715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300" y="1828800"/>
            <a:ext cx="7772400" cy="20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First thing . . . </a:t>
            </a:r>
          </a:p>
          <a:p>
            <a:pPr marL="2400300" indent="-2400300" algn="ctr" eaLnBrk="0" hangingPunct="0">
              <a:defRPr/>
            </a:pPr>
            <a:r>
              <a:rPr kumimoji="1" lang="en-US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</a:rPr>
              <a:t>(if you are not already in Moodle)</a:t>
            </a:r>
          </a:p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go to your </a:t>
            </a:r>
            <a:endParaRPr kumimoji="1" lang="en-US" sz="44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5900" y="1143000"/>
            <a:ext cx="7315200" cy="2308324"/>
          </a:xfrm>
          <a:prstGeom prst="rect">
            <a:avLst/>
          </a:prstGeom>
        </p:spPr>
        <p:txBody>
          <a:bodyPr lIns="91440" tIns="45720" rIns="91440" anchor="ctr" anchorCtr="0">
            <a:noAutofit/>
          </a:bodyPr>
          <a:lstStyle/>
          <a:p>
            <a:pPr marL="2400300" indent="-2400300" algn="ctr" eaLnBrk="0" hangingPunct="0">
              <a:defRPr/>
            </a:pP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3670" y="4638043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course management site</a:t>
            </a:r>
          </a:p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check it out . . .</a:t>
            </a:r>
            <a:endParaRPr kumimoji="1" lang="en-US" sz="44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3762828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kumimoji="1" lang="en-US" sz="5400" b="1" dirty="0" smtClean="0">
                <a:ln w="2540" cap="rnd">
                  <a:gradFill flip="none" rotWithShape="1">
                    <a:gsLst>
                      <a:gs pos="18000">
                        <a:srgbClr val="BBE0E3">
                          <a:shade val="30000"/>
                          <a:satMod val="115000"/>
                        </a:srgbClr>
                      </a:gs>
                      <a:gs pos="50000">
                        <a:srgbClr val="BBE0E3">
                          <a:shade val="67500"/>
                          <a:satMod val="115000"/>
                        </a:srgbClr>
                      </a:gs>
                      <a:gs pos="100000">
                        <a:srgbClr val="BBE0E3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prstDash val="solid"/>
                  <a:round/>
                </a:ln>
                <a:solidFill>
                  <a:srgbClr val="FF9900"/>
                </a:solidFill>
                <a:effectLst>
                  <a:glow>
                    <a:srgbClr val="BBE0E3">
                      <a:alpha val="40000"/>
                    </a:srgbClr>
                  </a:glow>
                  <a:outerShdw blurRad="50800" dist="38100" dir="2700000" sx="99000" sy="99000" algn="tl" rotWithShape="0">
                    <a:prstClr val="black">
                      <a:alpha val="77000"/>
                    </a:prstClr>
                  </a:outerShdw>
                </a:effectLst>
                <a:latin typeface="Tunga" pitchFamily="34" charset="0"/>
                <a:cs typeface="Tunga" pitchFamily="34" charset="0"/>
              </a:rPr>
              <a:t>2</a:t>
            </a:r>
            <a:endParaRPr lang="en-US" sz="5400" dirty="0">
              <a:ln w="2540" cap="rnd">
                <a:gradFill flip="none" rotWithShape="1">
                  <a:gsLst>
                    <a:gs pos="18000">
                      <a:srgbClr val="BBE0E3">
                        <a:shade val="30000"/>
                        <a:satMod val="115000"/>
                      </a:srgbClr>
                    </a:gs>
                    <a:gs pos="50000">
                      <a:srgbClr val="BBE0E3">
                        <a:shade val="67500"/>
                        <a:satMod val="115000"/>
                      </a:srgbClr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</a:ln>
              <a:solidFill>
                <a:srgbClr val="FF9900"/>
              </a:solidFill>
              <a:effectLst>
                <a:glow>
                  <a:srgbClr val="BBE0E3">
                    <a:alpha val="40000"/>
                  </a:srgbClr>
                </a:glow>
                <a:outerShdw blurRad="50800" dist="38100" dir="2700000" sx="99000" sy="99000" algn="tl" rotWithShape="0">
                  <a:prstClr val="black">
                    <a:alpha val="77000"/>
                  </a:prstClr>
                </a:outerShdw>
              </a:effectLst>
              <a:latin typeface="Tunga" pitchFamily="34" charset="0"/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6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8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324100" y="3751944"/>
            <a:ext cx="5334000" cy="838200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rot="8019667">
            <a:off x="4345667" y="24352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19414" y="438090"/>
            <a:ext cx="8001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Your Moodle “home” will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2222855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2786" y="3124140"/>
            <a:ext cx="7772400" cy="10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Your Moodle screen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will look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3231499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8928" y="4662714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</a:t>
            </a:r>
          </a:p>
        </p:txBody>
      </p:sp>
      <p:sp>
        <p:nvSpPr>
          <p:cNvPr id="5" name="Striped Right Arrow 4"/>
          <p:cNvSpPr/>
          <p:nvPr/>
        </p:nvSpPr>
        <p:spPr bwMode="auto">
          <a:xfrm rot="5400000">
            <a:off x="8565243" y="418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84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306284"/>
            <a:ext cx="9144000" cy="48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66358" y="3424404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</a:t>
            </a:r>
          </a:p>
        </p:txBody>
      </p:sp>
    </p:spTree>
    <p:extLst>
      <p:ext uri="{BB962C8B-B14F-4D97-AF65-F5344CB8AC3E}">
        <p14:creationId xmlns:p14="http://schemas.microsoft.com/office/powerpoint/2010/main" val="85418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306284"/>
            <a:ext cx="9144000" cy="48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95386" y="3048000"/>
            <a:ext cx="4158342" cy="1143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</a:t>
            </a:r>
          </a:p>
          <a:p>
            <a:pPr algn="ctr"/>
            <a:r>
              <a:rPr lang="en-US" sz="2000" b="1" dirty="0">
                <a:solidFill>
                  <a:srgbClr val="FFFFFF"/>
                </a:solidFill>
              </a:rPr>
              <a:t>c</a:t>
            </a:r>
            <a:r>
              <a:rPr lang="en-US" sz="2000" b="1" dirty="0" smtClean="0">
                <a:solidFill>
                  <a:srgbClr val="FFFFFF"/>
                </a:solidFill>
              </a:rPr>
              <a:t>ontains the basic information for the course</a:t>
            </a:r>
          </a:p>
        </p:txBody>
      </p:sp>
    </p:spTree>
    <p:extLst>
      <p:ext uri="{BB962C8B-B14F-4D97-AF65-F5344CB8AC3E}">
        <p14:creationId xmlns:p14="http://schemas.microsoft.com/office/powerpoint/2010/main" val="420259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306284"/>
            <a:ext cx="9144000" cy="485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8928" y="546729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</a:t>
            </a: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8565243" y="4193661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42786" y="3486090"/>
            <a:ext cx="7772400" cy="8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And the listing for Week 1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will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441937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And the listing for Week 1 will look something like this . . 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534556" y="1752600"/>
            <a:ext cx="5181600" cy="4223658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105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5900" y="2743200"/>
            <a:ext cx="7315200" cy="830997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How do you find 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784" y="4593717"/>
            <a:ext cx="7315200" cy="830997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in the first place?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Moodle_logo_2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7100" y="3810000"/>
            <a:ext cx="2286000" cy="57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76900" y="3762828"/>
            <a:ext cx="5116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kumimoji="1" lang="en-US" sz="5400" b="1" dirty="0" smtClean="0">
                <a:ln w="2540" cap="rnd">
                  <a:gradFill flip="none" rotWithShape="1">
                    <a:gsLst>
                      <a:gs pos="18000">
                        <a:srgbClr val="BBE0E3">
                          <a:shade val="30000"/>
                          <a:satMod val="115000"/>
                        </a:srgbClr>
                      </a:gs>
                      <a:gs pos="50000">
                        <a:srgbClr val="BBE0E3">
                          <a:shade val="67500"/>
                          <a:satMod val="115000"/>
                        </a:srgbClr>
                      </a:gs>
                      <a:gs pos="100000">
                        <a:srgbClr val="BBE0E3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prstDash val="solid"/>
                  <a:round/>
                </a:ln>
                <a:solidFill>
                  <a:srgbClr val="FF9900"/>
                </a:solidFill>
                <a:effectLst>
                  <a:glow>
                    <a:srgbClr val="BBE0E3">
                      <a:alpha val="40000"/>
                    </a:srgbClr>
                  </a:glow>
                  <a:outerShdw blurRad="50800" dist="38100" dir="2700000" sx="99000" sy="99000" algn="tl" rotWithShape="0">
                    <a:prstClr val="black">
                      <a:alpha val="77000"/>
                    </a:prstClr>
                  </a:outerShdw>
                </a:effectLst>
                <a:latin typeface="Tunga" pitchFamily="34" charset="0"/>
                <a:cs typeface="Tunga" pitchFamily="34" charset="0"/>
              </a:rPr>
              <a:t>2</a:t>
            </a:r>
            <a:endParaRPr lang="en-US" sz="5400" dirty="0">
              <a:ln w="2540" cap="rnd">
                <a:gradFill flip="none" rotWithShape="1">
                  <a:gsLst>
                    <a:gs pos="18000">
                      <a:srgbClr val="BBE0E3">
                        <a:shade val="30000"/>
                        <a:satMod val="115000"/>
                      </a:srgbClr>
                    </a:gs>
                    <a:gs pos="50000">
                      <a:srgbClr val="BBE0E3">
                        <a:shade val="67500"/>
                        <a:satMod val="115000"/>
                      </a:srgbClr>
                    </a:gs>
                    <a:gs pos="100000">
                      <a:srgbClr val="BBE0E3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prstDash val="solid"/>
                <a:round/>
              </a:ln>
              <a:solidFill>
                <a:srgbClr val="FF9900"/>
              </a:solidFill>
              <a:effectLst>
                <a:glow>
                  <a:srgbClr val="BBE0E3">
                    <a:alpha val="40000"/>
                  </a:srgbClr>
                </a:glow>
                <a:outerShdw blurRad="50800" dist="38100" dir="2700000" sx="99000" sy="99000" algn="tl" rotWithShape="0">
                  <a:prstClr val="black">
                    <a:alpha val="77000"/>
                  </a:prstClr>
                </a:outerShdw>
              </a:effectLst>
              <a:latin typeface="Tunga" pitchFamily="34" charset="0"/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95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2786" y="3676471"/>
            <a:ext cx="7772400" cy="1200329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There are usually three main parts to the listing of a week . . . </a:t>
            </a:r>
          </a:p>
        </p:txBody>
      </p:sp>
    </p:spTree>
    <p:extLst>
      <p:ext uri="{BB962C8B-B14F-4D97-AF65-F5344CB8AC3E}">
        <p14:creationId xmlns:p14="http://schemas.microsoft.com/office/powerpoint/2010/main" val="2570446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7322" y="4800600"/>
            <a:ext cx="7772400" cy="646331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1. Topics for the Week . . 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14500" y="3976914"/>
            <a:ext cx="5486400" cy="402771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2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47322" y="5181600"/>
            <a:ext cx="7772400" cy="646331"/>
          </a:xfrm>
          <a:prstGeom prst="rect">
            <a:avLst/>
          </a:prstGeom>
          <a:solidFill>
            <a:srgbClr val="FFCC00"/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2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. Readings for the Week . . .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714500" y="4557073"/>
            <a:ext cx="5486400" cy="390896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9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1729014" y="5019304"/>
            <a:ext cx="6538686" cy="1381496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4114800"/>
            <a:ext cx="7772400" cy="646331"/>
          </a:xfrm>
          <a:prstGeom prst="rect">
            <a:avLst/>
          </a:prstGeom>
          <a:gradFill>
            <a:gsLst>
              <a:gs pos="37000">
                <a:srgbClr val="FFC000"/>
              </a:gs>
              <a:gs pos="50000">
                <a:srgbClr val="FFCC00"/>
              </a:gs>
              <a:gs pos="71000">
                <a:srgbClr val="FFCC00"/>
              </a:gs>
            </a:gsLst>
            <a:lin ang="5400000" scaled="0"/>
          </a:gra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and 3. Activities for the week . . . </a:t>
            </a:r>
          </a:p>
        </p:txBody>
      </p:sp>
    </p:spTree>
    <p:extLst>
      <p:ext uri="{BB962C8B-B14F-4D97-AF65-F5344CB8AC3E}">
        <p14:creationId xmlns:p14="http://schemas.microsoft.com/office/powerpoint/2010/main" val="223903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268" y="2407194"/>
            <a:ext cx="6766560" cy="393192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t" anchorCtr="0">
            <a:noAutofit/>
          </a:bodyPr>
          <a:lstStyle/>
          <a:p>
            <a:pPr algn="ctr"/>
            <a:endParaRPr lang="en-US" sz="3600" b="1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The first week . . . 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introduce yourself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and, just for the fun of it, have a look around at the rest of the materials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5392057"/>
            <a:ext cx="9479280" cy="838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30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52500" y="7428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And the  Introduction</a:t>
            </a:r>
            <a:r>
              <a:rPr lang="en-US" b="1" i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Arial"/>
              </a:rPr>
              <a:t>Page will look something like this . . 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30089"/>
            <a:ext cx="9144000" cy="453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4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268" y="2407194"/>
            <a:ext cx="6766560" cy="393192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t" anchorCtr="0">
            <a:noAutofit/>
          </a:bodyPr>
          <a:lstStyle/>
          <a:p>
            <a:pPr algn="ctr"/>
            <a:endParaRPr lang="en-US" sz="3600" b="1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The first week . . . 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introduce yourself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and, just for the fun of it, have a look around at the rest of the materials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" y="5392057"/>
            <a:ext cx="9479280" cy="8382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6464" y="3658850"/>
            <a:ext cx="77724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be sure to Update Your Moodle Profile </a:t>
            </a: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as part of your introduction</a:t>
            </a:r>
            <a:endParaRPr lang="en-US" sz="3200" b="1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67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5356" y="450852"/>
            <a:ext cx="7632483" cy="5949948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t" anchorCtr="0">
            <a:noAutofit/>
          </a:bodyPr>
          <a:lstStyle/>
          <a:p>
            <a:pPr algn="ctr"/>
            <a:endParaRPr lang="en-US" sz="3600" b="1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The first week . . . 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introduce yourself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Arial"/>
              </a:rPr>
              <a:t>do the Pre-Assessment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join in on the Forum Discussion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b="1" dirty="0" smtClean="0">
                <a:solidFill>
                  <a:srgbClr val="FFFFFF">
                    <a:lumMod val="65000"/>
                  </a:srgbClr>
                </a:solidFill>
                <a:latin typeface="Arial"/>
              </a:rPr>
              <a:t>and, just for the fun of it, have a look around at the rest of the materials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19328"/>
            <a:ext cx="9144000" cy="2029072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9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05756" y="3362718"/>
            <a:ext cx="8839200" cy="12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And the  “Pre Assessment” Materials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will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748919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8700" y="43809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rial"/>
              </a:rPr>
              <a:t>And the  “Pre Assessment” Materials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1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8700" y="1493474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Further instructions follow,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but if you want,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and your browser permits, 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clicking on the URL  that follows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in the next slide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will take you to your Moodle  home . . .</a:t>
            </a:r>
          </a:p>
          <a:p>
            <a:pPr algn="ctr"/>
            <a:endParaRPr lang="en-US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(your browser may require that you double-click)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There is another link at the end of this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57200"/>
            <a:ext cx="7556283" cy="5943600"/>
          </a:xfrm>
          <a:prstGeom prst="rect">
            <a:avLst/>
          </a:prstGeom>
          <a:solidFill>
            <a:srgbClr val="FF9900"/>
          </a:solidFill>
          <a:ln w="76200">
            <a:solidFill>
              <a:srgbClr val="FF9900"/>
            </a:solidFill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9829" y="457200"/>
            <a:ext cx="7539954" cy="5943600"/>
          </a:xfrm>
          <a:prstGeom prst="rect">
            <a:avLst/>
          </a:prstGeom>
          <a:solidFill>
            <a:srgbClr val="FFCC00">
              <a:alpha val="75000"/>
            </a:srgbClr>
          </a:solidFill>
          <a:ln w="9525">
            <a:gradFill>
              <a:gsLst>
                <a:gs pos="0">
                  <a:srgbClr val="FFCF89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wrap="square" anchor="t" anchorCtr="0">
            <a:noAutofit/>
          </a:bodyPr>
          <a:lstStyle/>
          <a:p>
            <a:pPr algn="ctr"/>
            <a:endParaRPr lang="en-US" sz="3600" b="1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The first week . . . 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2400" dirty="0" smtClean="0">
                <a:solidFill>
                  <a:srgbClr val="A6A6A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introduce yourself</a:t>
            </a:r>
          </a:p>
          <a:p>
            <a:pPr marL="1204913" lvl="2" indent="-290513">
              <a:buFont typeface="Arial" pitchFamily="34" charset="0"/>
              <a:buChar char="•"/>
              <a:tabLst>
                <a:tab pos="1379538" algn="l"/>
              </a:tabLst>
            </a:pP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and, just for the fun of it, have a look around at the rest of the materials</a:t>
            </a:r>
          </a:p>
        </p:txBody>
      </p:sp>
    </p:spTree>
    <p:extLst>
      <p:ext uri="{BB962C8B-B14F-4D97-AF65-F5344CB8AC3E}">
        <p14:creationId xmlns:p14="http://schemas.microsoft.com/office/powerpoint/2010/main" val="1909768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312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1371600"/>
            <a:ext cx="7449456" cy="2585323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457200" tIns="457200" rIns="457200" bIns="457200" anchor="t" anchorCtr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Week 2</a:t>
            </a:r>
          </a:p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Join in on the </a:t>
            </a:r>
            <a:r>
              <a:rPr lang="en-US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Forum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Discussion</a:t>
            </a:r>
            <a:endParaRPr lang="en-US" sz="32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rot="10800000">
            <a:off x="7635399" y="4572000"/>
            <a:ext cx="1775301" cy="503802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37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" y="10312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1371600"/>
            <a:ext cx="7449456" cy="2585323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457200" tIns="457200" rIns="457200" bIns="457200" anchor="t" anchorCtr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Week 2</a:t>
            </a:r>
          </a:p>
          <a:p>
            <a:pPr algn="ctr"/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Join in on the </a:t>
            </a:r>
            <a:r>
              <a:rPr lang="en-US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Forum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 Discussion</a:t>
            </a:r>
            <a:endParaRPr lang="en-US" sz="32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rot="10800000">
            <a:off x="7635399" y="4572000"/>
            <a:ext cx="1775301" cy="503802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53010"/>
            <a:ext cx="9144000" cy="267159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874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45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9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38928" y="4662714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</a:t>
            </a:r>
          </a:p>
        </p:txBody>
      </p:sp>
      <p:sp>
        <p:nvSpPr>
          <p:cNvPr id="5" name="Striped Right Arrow 4"/>
          <p:cNvSpPr/>
          <p:nvPr/>
        </p:nvSpPr>
        <p:spPr bwMode="auto">
          <a:xfrm rot="5400000">
            <a:off x="8550729" y="418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44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85158" y="729342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The “First-Day” Handout information below Margaret Mead . . 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4" y="10312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261758" y="4934856"/>
            <a:ext cx="1752600" cy="410029"/>
          </a:xfrm>
          <a:prstGeom prst="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0800000">
            <a:off x="6239002" y="4905828"/>
            <a:ext cx="1952831" cy="45800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6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78" y="6272702"/>
            <a:ext cx="2569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https://moodle.umn.edu/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2949476"/>
            <a:ext cx="77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“First-Day” Handout information contains the basic information . . . </a:t>
            </a:r>
          </a:p>
          <a:p>
            <a:pPr algn="ctr"/>
            <a:endParaRPr lang="en-US" sz="32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136260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950" y="467249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11950" y="467249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8928" y="516249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</a:t>
            </a:r>
          </a:p>
        </p:txBody>
      </p:sp>
      <p:sp>
        <p:nvSpPr>
          <p:cNvPr id="9" name="Striped Right Arrow 8"/>
          <p:cNvSpPr/>
          <p:nvPr/>
        </p:nvSpPr>
        <p:spPr bwMode="auto">
          <a:xfrm rot="5400000">
            <a:off x="8565243" y="418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70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8700" y="4353318"/>
            <a:ext cx="8229600" cy="8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If your browser does not allow you to click on the above URL just enter it in your browser window . .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6106" y="2837544"/>
            <a:ext cx="5801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9900"/>
                </a:solidFill>
              </a:rPr>
              <a:t>https://moodle2.umn.edu/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5070" y="5105400"/>
            <a:ext cx="8229600" cy="9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Continue on here for further instructions . .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7368" y="3593068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 New Roman"/>
              </a:rPr>
              <a:t>(your browser may require that you double-click)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7252470">
            <a:off x="6482414" y="1535467"/>
            <a:ext cx="2148114" cy="609600"/>
          </a:xfrm>
          <a:prstGeom prst="stripedRightArrow">
            <a:avLst/>
          </a:prstGeom>
          <a:solidFill>
            <a:srgbClr val="FF99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8688" y="5820228"/>
            <a:ext cx="5981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There is another link at the end of this program</a:t>
            </a:r>
          </a:p>
        </p:txBody>
      </p:sp>
    </p:spTree>
    <p:extLst>
      <p:ext uri="{BB962C8B-B14F-4D97-AF65-F5344CB8AC3E}">
        <p14:creationId xmlns:p14="http://schemas.microsoft.com/office/powerpoint/2010/main" val="1174541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2841" y="5159514"/>
            <a:ext cx="7425431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Basic Contact information . . 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8928" y="516249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scroll down</a:t>
            </a: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8565243" y="418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5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15637" y="2644914"/>
            <a:ext cx="4742004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Moodle Home and 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“Block 1”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3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0517" y="3178314"/>
            <a:ext cx="38042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Moodle Grader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7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786" y="1314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94168" y="3429000"/>
            <a:ext cx="5676939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00000"/>
                </a:solidFill>
              </a:rPr>
              <a:t>Basic Text Information</a:t>
            </a:r>
            <a:endParaRPr kumimoji="1"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38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45027" y="3505199"/>
            <a:ext cx="6196946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</a:rPr>
              <a:t>including information on purchasing texts . . .</a:t>
            </a:r>
            <a:endParaRPr kumimoji="1" lang="en-US" sz="4000" b="1" dirty="0">
              <a:solidFill>
                <a:srgbClr val="0C0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33814" y="4419600"/>
            <a:ext cx="6196946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</a:rPr>
              <a:t>information on purchasing texts . . .</a:t>
            </a:r>
            <a:endParaRPr kumimoji="1" lang="en-US" sz="4000" b="1" dirty="0">
              <a:solidFill>
                <a:srgbClr val="0C0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11950" y="304800"/>
            <a:ext cx="544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“First-Day” Handout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16849" y="6339114"/>
            <a:ext cx="4222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0C0600"/>
                </a:solidFill>
                <a:hlinkClick r:id="rId2"/>
              </a:rPr>
              <a:t>www.d.umn.edu/cla/faculty/troufs/anth4616/cptext.html#title</a:t>
            </a:r>
            <a:endParaRPr kumimoji="1" lang="en-US" sz="1200" dirty="0">
              <a:solidFill>
                <a:srgbClr val="0C0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90900" y="5181600"/>
            <a:ext cx="3478837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Author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598" y="1162050"/>
            <a:ext cx="813816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22954" y="5334000"/>
            <a:ext cx="599234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Supplementary Reading information . . 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75649" y="342900"/>
            <a:ext cx="10008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2800" dirty="0">
                <a:solidFill>
                  <a:srgbClr val="000000"/>
                </a:solidFill>
                <a:hlinkClick r:id="rId2"/>
              </a:rPr>
              <a:t>Text</a:t>
            </a:r>
            <a:r>
              <a:rPr kumimoji="1" lang="en-US" sz="4400" dirty="0">
                <a:solidFill>
                  <a:srgbClr val="000000"/>
                </a:solidFill>
              </a:rPr>
              <a:t>:</a:t>
            </a:r>
            <a:endParaRPr kumimoji="1" lang="en-US" sz="4400" i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799" y="533400"/>
            <a:ext cx="681037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2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2742"/>
            <a:ext cx="8686800" cy="475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may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25068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3809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7233" y="1767114"/>
            <a:ext cx="4289956" cy="1323439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 to the main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Moodle page</a:t>
            </a:r>
          </a:p>
        </p:txBody>
      </p:sp>
    </p:spTree>
    <p:extLst>
      <p:ext uri="{BB962C8B-B14F-4D97-AF65-F5344CB8AC3E}">
        <p14:creationId xmlns:p14="http://schemas.microsoft.com/office/powerpoint/2010/main" val="181769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304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5" y="838200"/>
            <a:ext cx="7803425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71289" y="3096161"/>
            <a:ext cx="2521844" cy="707886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“Block 1”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889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304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5" y="838200"/>
            <a:ext cx="7803425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3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304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75" y="838200"/>
            <a:ext cx="7803425" cy="576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iped Right Arrow 3"/>
          <p:cNvSpPr/>
          <p:nvPr/>
        </p:nvSpPr>
        <p:spPr bwMode="auto">
          <a:xfrm rot="10800000">
            <a:off x="7930242" y="1643743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1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0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97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733" y="418190"/>
            <a:ext cx="5711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Governing Procedures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4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733" y="418190"/>
            <a:ext cx="5711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Governing Procedures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28542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806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733" y="418190"/>
            <a:ext cx="5711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Governing Procedures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786" y="128179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413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733" y="418190"/>
            <a:ext cx="5711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0000"/>
                </a:solidFill>
              </a:rPr>
              <a:t>Governing Procedures</a:t>
            </a:r>
            <a:endParaRPr kumimoji="1"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786" y="1281792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62783" y="2410361"/>
            <a:ext cx="6939721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Governing Procedures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note on Extra Credit Papers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92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22217" y="6339114"/>
            <a:ext cx="52094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786" y="12999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80244" y="1495961"/>
            <a:ext cx="7086600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Special Facilities</a:t>
            </a:r>
          </a:p>
          <a:p>
            <a:pPr algn="ctr" eaLnBrk="0" hangingPunct="0"/>
            <a:r>
              <a:rPr lang="en-US" sz="40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</a:t>
            </a:r>
            <a:endParaRPr lang="en-US" sz="4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85900" y="5388114"/>
            <a:ext cx="7086600" cy="707886"/>
          </a:xfrm>
          <a:prstGeom prst="rect">
            <a:avLst/>
          </a:prstGeom>
          <a:solidFill>
            <a:srgbClr val="FFFFFF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n-US" sz="4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499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2742"/>
            <a:ext cx="8686800" cy="475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8034405" y="1509486"/>
            <a:ext cx="1528695" cy="493786"/>
          </a:xfrm>
          <a:custGeom>
            <a:avLst/>
            <a:gdLst>
              <a:gd name="connsiteX0" fmla="*/ 1364343 w 1528695"/>
              <a:gd name="connsiteY0" fmla="*/ 391885 h 493786"/>
              <a:gd name="connsiteX1" fmla="*/ 1436914 w 1528695"/>
              <a:gd name="connsiteY1" fmla="*/ 377371 h 493786"/>
              <a:gd name="connsiteX2" fmla="*/ 1451428 w 1528695"/>
              <a:gd name="connsiteY2" fmla="*/ 333828 h 493786"/>
              <a:gd name="connsiteX3" fmla="*/ 1480457 w 1528695"/>
              <a:gd name="connsiteY3" fmla="*/ 290285 h 493786"/>
              <a:gd name="connsiteX4" fmla="*/ 1494971 w 1528695"/>
              <a:gd name="connsiteY4" fmla="*/ 246743 h 493786"/>
              <a:gd name="connsiteX5" fmla="*/ 1509485 w 1528695"/>
              <a:gd name="connsiteY5" fmla="*/ 145143 h 493786"/>
              <a:gd name="connsiteX6" fmla="*/ 1465943 w 1528695"/>
              <a:gd name="connsiteY6" fmla="*/ 130628 h 493786"/>
              <a:gd name="connsiteX7" fmla="*/ 1422400 w 1528695"/>
              <a:gd name="connsiteY7" fmla="*/ 101600 h 493786"/>
              <a:gd name="connsiteX8" fmla="*/ 1378857 w 1528695"/>
              <a:gd name="connsiteY8" fmla="*/ 87085 h 493786"/>
              <a:gd name="connsiteX9" fmla="*/ 1335314 w 1528695"/>
              <a:gd name="connsiteY9" fmla="*/ 58057 h 493786"/>
              <a:gd name="connsiteX10" fmla="*/ 1277257 w 1528695"/>
              <a:gd name="connsiteY10" fmla="*/ 43543 h 493786"/>
              <a:gd name="connsiteX11" fmla="*/ 1233714 w 1528695"/>
              <a:gd name="connsiteY11" fmla="*/ 29028 h 493786"/>
              <a:gd name="connsiteX12" fmla="*/ 1103085 w 1528695"/>
              <a:gd name="connsiteY12" fmla="*/ 0 h 493786"/>
              <a:gd name="connsiteX13" fmla="*/ 464457 w 1528695"/>
              <a:gd name="connsiteY13" fmla="*/ 14514 h 493786"/>
              <a:gd name="connsiteX14" fmla="*/ 333828 w 1528695"/>
              <a:gd name="connsiteY14" fmla="*/ 43543 h 493786"/>
              <a:gd name="connsiteX15" fmla="*/ 232228 w 1528695"/>
              <a:gd name="connsiteY15" fmla="*/ 72571 h 493786"/>
              <a:gd name="connsiteX16" fmla="*/ 174171 w 1528695"/>
              <a:gd name="connsiteY16" fmla="*/ 101600 h 493786"/>
              <a:gd name="connsiteX17" fmla="*/ 116114 w 1528695"/>
              <a:gd name="connsiteY17" fmla="*/ 116114 h 493786"/>
              <a:gd name="connsiteX18" fmla="*/ 72571 w 1528695"/>
              <a:gd name="connsiteY18" fmla="*/ 130628 h 493786"/>
              <a:gd name="connsiteX19" fmla="*/ 14514 w 1528695"/>
              <a:gd name="connsiteY19" fmla="*/ 261257 h 493786"/>
              <a:gd name="connsiteX20" fmla="*/ 0 w 1528695"/>
              <a:gd name="connsiteY20" fmla="*/ 304800 h 493786"/>
              <a:gd name="connsiteX21" fmla="*/ 29028 w 1528695"/>
              <a:gd name="connsiteY21" fmla="*/ 391885 h 493786"/>
              <a:gd name="connsiteX22" fmla="*/ 72571 w 1528695"/>
              <a:gd name="connsiteY22" fmla="*/ 406400 h 493786"/>
              <a:gd name="connsiteX23" fmla="*/ 159657 w 1528695"/>
              <a:gd name="connsiteY23" fmla="*/ 449943 h 493786"/>
              <a:gd name="connsiteX24" fmla="*/ 682171 w 1528695"/>
              <a:gd name="connsiteY24" fmla="*/ 464457 h 493786"/>
              <a:gd name="connsiteX25" fmla="*/ 1291771 w 1528695"/>
              <a:gd name="connsiteY25" fmla="*/ 478971 h 493786"/>
              <a:gd name="connsiteX26" fmla="*/ 1320800 w 1528695"/>
              <a:gd name="connsiteY26" fmla="*/ 435428 h 493786"/>
              <a:gd name="connsiteX27" fmla="*/ 1364343 w 1528695"/>
              <a:gd name="connsiteY27" fmla="*/ 391885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28695" h="493786">
                <a:moveTo>
                  <a:pt x="1364343" y="391885"/>
                </a:moveTo>
                <a:cubicBezTo>
                  <a:pt x="1383695" y="382209"/>
                  <a:pt x="1416388" y="391055"/>
                  <a:pt x="1436914" y="377371"/>
                </a:cubicBezTo>
                <a:cubicBezTo>
                  <a:pt x="1449644" y="368884"/>
                  <a:pt x="1444586" y="347512"/>
                  <a:pt x="1451428" y="333828"/>
                </a:cubicBezTo>
                <a:cubicBezTo>
                  <a:pt x="1459229" y="318226"/>
                  <a:pt x="1470781" y="304799"/>
                  <a:pt x="1480457" y="290285"/>
                </a:cubicBezTo>
                <a:cubicBezTo>
                  <a:pt x="1485295" y="275771"/>
                  <a:pt x="1488129" y="260427"/>
                  <a:pt x="1494971" y="246743"/>
                </a:cubicBezTo>
                <a:cubicBezTo>
                  <a:pt x="1515027" y="206631"/>
                  <a:pt x="1551145" y="197219"/>
                  <a:pt x="1509485" y="145143"/>
                </a:cubicBezTo>
                <a:cubicBezTo>
                  <a:pt x="1499928" y="133196"/>
                  <a:pt x="1479627" y="137470"/>
                  <a:pt x="1465943" y="130628"/>
                </a:cubicBezTo>
                <a:cubicBezTo>
                  <a:pt x="1450341" y="122827"/>
                  <a:pt x="1438002" y="109401"/>
                  <a:pt x="1422400" y="101600"/>
                </a:cubicBezTo>
                <a:cubicBezTo>
                  <a:pt x="1408716" y="94758"/>
                  <a:pt x="1392541" y="93927"/>
                  <a:pt x="1378857" y="87085"/>
                </a:cubicBezTo>
                <a:cubicBezTo>
                  <a:pt x="1363255" y="79284"/>
                  <a:pt x="1351348" y="64928"/>
                  <a:pt x="1335314" y="58057"/>
                </a:cubicBezTo>
                <a:cubicBezTo>
                  <a:pt x="1316979" y="50199"/>
                  <a:pt x="1296437" y="49023"/>
                  <a:pt x="1277257" y="43543"/>
                </a:cubicBezTo>
                <a:cubicBezTo>
                  <a:pt x="1262546" y="39340"/>
                  <a:pt x="1248425" y="33231"/>
                  <a:pt x="1233714" y="29028"/>
                </a:cubicBezTo>
                <a:cubicBezTo>
                  <a:pt x="1185891" y="15364"/>
                  <a:pt x="1152963" y="9975"/>
                  <a:pt x="1103085" y="0"/>
                </a:cubicBezTo>
                <a:lnTo>
                  <a:pt x="464457" y="14514"/>
                </a:lnTo>
                <a:cubicBezTo>
                  <a:pt x="388305" y="17560"/>
                  <a:pt x="391760" y="26991"/>
                  <a:pt x="333828" y="43543"/>
                </a:cubicBezTo>
                <a:cubicBezTo>
                  <a:pt x="297003" y="54065"/>
                  <a:pt x="267027" y="57657"/>
                  <a:pt x="232228" y="72571"/>
                </a:cubicBezTo>
                <a:cubicBezTo>
                  <a:pt x="212341" y="81094"/>
                  <a:pt x="194430" y="94003"/>
                  <a:pt x="174171" y="101600"/>
                </a:cubicBezTo>
                <a:cubicBezTo>
                  <a:pt x="155493" y="108604"/>
                  <a:pt x="135294" y="110634"/>
                  <a:pt x="116114" y="116114"/>
                </a:cubicBezTo>
                <a:cubicBezTo>
                  <a:pt x="101403" y="120317"/>
                  <a:pt x="87085" y="125790"/>
                  <a:pt x="72571" y="130628"/>
                </a:cubicBezTo>
                <a:cubicBezTo>
                  <a:pt x="26570" y="199630"/>
                  <a:pt x="49059" y="157623"/>
                  <a:pt x="14514" y="261257"/>
                </a:cubicBezTo>
                <a:lnTo>
                  <a:pt x="0" y="304800"/>
                </a:lnTo>
                <a:cubicBezTo>
                  <a:pt x="9676" y="333828"/>
                  <a:pt x="0" y="382209"/>
                  <a:pt x="29028" y="391885"/>
                </a:cubicBezTo>
                <a:cubicBezTo>
                  <a:pt x="43542" y="396723"/>
                  <a:pt x="58887" y="399558"/>
                  <a:pt x="72571" y="406400"/>
                </a:cubicBezTo>
                <a:cubicBezTo>
                  <a:pt x="106675" y="423452"/>
                  <a:pt x="119009" y="447858"/>
                  <a:pt x="159657" y="449943"/>
                </a:cubicBezTo>
                <a:cubicBezTo>
                  <a:pt x="333667" y="458867"/>
                  <a:pt x="508000" y="459619"/>
                  <a:pt x="682171" y="464457"/>
                </a:cubicBezTo>
                <a:cubicBezTo>
                  <a:pt x="1078476" y="504087"/>
                  <a:pt x="875313" y="497901"/>
                  <a:pt x="1291771" y="478971"/>
                </a:cubicBezTo>
                <a:cubicBezTo>
                  <a:pt x="1301447" y="464457"/>
                  <a:pt x="1307672" y="446915"/>
                  <a:pt x="1320800" y="435428"/>
                </a:cubicBezTo>
                <a:cubicBezTo>
                  <a:pt x="1347056" y="412454"/>
                  <a:pt x="1344991" y="401561"/>
                  <a:pt x="1364343" y="391885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may look something like this . . .</a:t>
            </a:r>
          </a:p>
        </p:txBody>
      </p:sp>
      <p:sp>
        <p:nvSpPr>
          <p:cNvPr id="6" name="Striped Right Arrow 5"/>
          <p:cNvSpPr/>
          <p:nvPr/>
        </p:nvSpPr>
        <p:spPr bwMode="auto">
          <a:xfrm rot="17710699">
            <a:off x="7146659" y="2860718"/>
            <a:ext cx="2148114" cy="609600"/>
          </a:xfrm>
          <a:prstGeom prst="stripedRightArrow">
            <a:avLst/>
          </a:prstGeom>
          <a:solidFill>
            <a:srgbClr val="FF0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10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7233" y="3096161"/>
            <a:ext cx="4289956" cy="1938992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 to the main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Moodle page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“Block 1”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31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4758" y="3048000"/>
            <a:ext cx="7086600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i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requirements, due dates, options, and grades</a:t>
            </a:r>
            <a:endParaRPr lang="en-US" sz="4000" b="1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19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04900" y="3172361"/>
            <a:ext cx="4419600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  <a:r>
              <a:rPr lang="en-US" sz="4000" b="1" i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lick here for grades link</a:t>
            </a:r>
            <a:endParaRPr lang="en-US" sz="4000" b="1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12774394">
            <a:off x="486783" y="1818928"/>
            <a:ext cx="2932551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9272" y="4953000"/>
            <a:ext cx="7086600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 i="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requirements, due dates, options, and grades</a:t>
            </a:r>
            <a:endParaRPr lang="en-US" sz="4000" b="1" i="0" dirty="0"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44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921682" y="1251858"/>
            <a:ext cx="1768904" cy="773551"/>
          </a:xfrm>
          <a:custGeom>
            <a:avLst/>
            <a:gdLst>
              <a:gd name="connsiteX0" fmla="*/ 1064 w 930704"/>
              <a:gd name="connsiteY0" fmla="*/ 42031 h 773551"/>
              <a:gd name="connsiteX1" fmla="*/ 549704 w 930704"/>
              <a:gd name="connsiteY1" fmla="*/ 26791 h 773551"/>
              <a:gd name="connsiteX2" fmla="*/ 763064 w 930704"/>
              <a:gd name="connsiteY2" fmla="*/ 26791 h 773551"/>
              <a:gd name="connsiteX3" fmla="*/ 793544 w 930704"/>
              <a:gd name="connsiteY3" fmla="*/ 72511 h 773551"/>
              <a:gd name="connsiteX4" fmla="*/ 808784 w 930704"/>
              <a:gd name="connsiteY4" fmla="*/ 118231 h 773551"/>
              <a:gd name="connsiteX5" fmla="*/ 854504 w 930704"/>
              <a:gd name="connsiteY5" fmla="*/ 179191 h 773551"/>
              <a:gd name="connsiteX6" fmla="*/ 900224 w 930704"/>
              <a:gd name="connsiteY6" fmla="*/ 346831 h 773551"/>
              <a:gd name="connsiteX7" fmla="*/ 930704 w 930704"/>
              <a:gd name="connsiteY7" fmla="*/ 529711 h 773551"/>
              <a:gd name="connsiteX8" fmla="*/ 915464 w 930704"/>
              <a:gd name="connsiteY8" fmla="*/ 712591 h 773551"/>
              <a:gd name="connsiteX9" fmla="*/ 808784 w 930704"/>
              <a:gd name="connsiteY9" fmla="*/ 758311 h 773551"/>
              <a:gd name="connsiteX10" fmla="*/ 625904 w 930704"/>
              <a:gd name="connsiteY10" fmla="*/ 773551 h 773551"/>
              <a:gd name="connsiteX11" fmla="*/ 336344 w 930704"/>
              <a:gd name="connsiteY11" fmla="*/ 758311 h 773551"/>
              <a:gd name="connsiteX12" fmla="*/ 244904 w 930704"/>
              <a:gd name="connsiteY12" fmla="*/ 727831 h 773551"/>
              <a:gd name="connsiteX13" fmla="*/ 183944 w 930704"/>
              <a:gd name="connsiteY13" fmla="*/ 712591 h 773551"/>
              <a:gd name="connsiteX14" fmla="*/ 122984 w 930704"/>
              <a:gd name="connsiteY14" fmla="*/ 636391 h 773551"/>
              <a:gd name="connsiteX15" fmla="*/ 46784 w 930704"/>
              <a:gd name="connsiteY15" fmla="*/ 575431 h 773551"/>
              <a:gd name="connsiteX16" fmla="*/ 1064 w 930704"/>
              <a:gd name="connsiteY16" fmla="*/ 377311 h 773551"/>
              <a:gd name="connsiteX17" fmla="*/ 46784 w 930704"/>
              <a:gd name="connsiteY17" fmla="*/ 133471 h 773551"/>
              <a:gd name="connsiteX18" fmla="*/ 92504 w 930704"/>
              <a:gd name="connsiteY18" fmla="*/ 118231 h 773551"/>
              <a:gd name="connsiteX19" fmla="*/ 138224 w 930704"/>
              <a:gd name="connsiteY19" fmla="*/ 87751 h 773551"/>
              <a:gd name="connsiteX20" fmla="*/ 199184 w 930704"/>
              <a:gd name="connsiteY20" fmla="*/ 42031 h 7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0704" h="773551">
                <a:moveTo>
                  <a:pt x="1064" y="42031"/>
                </a:moveTo>
                <a:cubicBezTo>
                  <a:pt x="183944" y="36951"/>
                  <a:pt x="366982" y="35927"/>
                  <a:pt x="549704" y="26791"/>
                </a:cubicBezTo>
                <a:cubicBezTo>
                  <a:pt x="807512" y="13901"/>
                  <a:pt x="230740" y="-26441"/>
                  <a:pt x="763064" y="26791"/>
                </a:cubicBezTo>
                <a:cubicBezTo>
                  <a:pt x="773224" y="42031"/>
                  <a:pt x="785353" y="56128"/>
                  <a:pt x="793544" y="72511"/>
                </a:cubicBezTo>
                <a:cubicBezTo>
                  <a:pt x="800728" y="86879"/>
                  <a:pt x="800814" y="104283"/>
                  <a:pt x="808784" y="118231"/>
                </a:cubicBezTo>
                <a:cubicBezTo>
                  <a:pt x="821386" y="140284"/>
                  <a:pt x="839264" y="158871"/>
                  <a:pt x="854504" y="179191"/>
                </a:cubicBezTo>
                <a:cubicBezTo>
                  <a:pt x="886496" y="275166"/>
                  <a:pt x="884068" y="255282"/>
                  <a:pt x="900224" y="346831"/>
                </a:cubicBezTo>
                <a:cubicBezTo>
                  <a:pt x="910964" y="407691"/>
                  <a:pt x="930704" y="529711"/>
                  <a:pt x="930704" y="529711"/>
                </a:cubicBezTo>
                <a:cubicBezTo>
                  <a:pt x="925624" y="590671"/>
                  <a:pt x="932269" y="653773"/>
                  <a:pt x="915464" y="712591"/>
                </a:cubicBezTo>
                <a:cubicBezTo>
                  <a:pt x="907879" y="739138"/>
                  <a:pt x="823975" y="756412"/>
                  <a:pt x="808784" y="758311"/>
                </a:cubicBezTo>
                <a:cubicBezTo>
                  <a:pt x="748085" y="765898"/>
                  <a:pt x="686864" y="768471"/>
                  <a:pt x="625904" y="773551"/>
                </a:cubicBezTo>
                <a:cubicBezTo>
                  <a:pt x="529384" y="768471"/>
                  <a:pt x="432309" y="769827"/>
                  <a:pt x="336344" y="758311"/>
                </a:cubicBezTo>
                <a:cubicBezTo>
                  <a:pt x="304444" y="754483"/>
                  <a:pt x="276073" y="735623"/>
                  <a:pt x="244904" y="727831"/>
                </a:cubicBezTo>
                <a:lnTo>
                  <a:pt x="183944" y="712591"/>
                </a:lnTo>
                <a:cubicBezTo>
                  <a:pt x="154275" y="623584"/>
                  <a:pt x="191918" y="705325"/>
                  <a:pt x="122984" y="636391"/>
                </a:cubicBezTo>
                <a:cubicBezTo>
                  <a:pt x="54050" y="567457"/>
                  <a:pt x="135791" y="605100"/>
                  <a:pt x="46784" y="575431"/>
                </a:cubicBezTo>
                <a:cubicBezTo>
                  <a:pt x="4945" y="449913"/>
                  <a:pt x="20848" y="515797"/>
                  <a:pt x="1064" y="377311"/>
                </a:cubicBezTo>
                <a:cubicBezTo>
                  <a:pt x="3761" y="342245"/>
                  <a:pt x="-16580" y="184162"/>
                  <a:pt x="46784" y="133471"/>
                </a:cubicBezTo>
                <a:cubicBezTo>
                  <a:pt x="59328" y="123436"/>
                  <a:pt x="78136" y="125415"/>
                  <a:pt x="92504" y="118231"/>
                </a:cubicBezTo>
                <a:cubicBezTo>
                  <a:pt x="108887" y="110040"/>
                  <a:pt x="124153" y="99477"/>
                  <a:pt x="138224" y="87751"/>
                </a:cubicBezTo>
                <a:cubicBezTo>
                  <a:pt x="197399" y="38439"/>
                  <a:pt x="160067" y="42031"/>
                  <a:pt x="199184" y="4203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58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6858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921682" y="1251858"/>
            <a:ext cx="1768904" cy="773551"/>
          </a:xfrm>
          <a:custGeom>
            <a:avLst/>
            <a:gdLst>
              <a:gd name="connsiteX0" fmla="*/ 1064 w 930704"/>
              <a:gd name="connsiteY0" fmla="*/ 42031 h 773551"/>
              <a:gd name="connsiteX1" fmla="*/ 549704 w 930704"/>
              <a:gd name="connsiteY1" fmla="*/ 26791 h 773551"/>
              <a:gd name="connsiteX2" fmla="*/ 763064 w 930704"/>
              <a:gd name="connsiteY2" fmla="*/ 26791 h 773551"/>
              <a:gd name="connsiteX3" fmla="*/ 793544 w 930704"/>
              <a:gd name="connsiteY3" fmla="*/ 72511 h 773551"/>
              <a:gd name="connsiteX4" fmla="*/ 808784 w 930704"/>
              <a:gd name="connsiteY4" fmla="*/ 118231 h 773551"/>
              <a:gd name="connsiteX5" fmla="*/ 854504 w 930704"/>
              <a:gd name="connsiteY5" fmla="*/ 179191 h 773551"/>
              <a:gd name="connsiteX6" fmla="*/ 900224 w 930704"/>
              <a:gd name="connsiteY6" fmla="*/ 346831 h 773551"/>
              <a:gd name="connsiteX7" fmla="*/ 930704 w 930704"/>
              <a:gd name="connsiteY7" fmla="*/ 529711 h 773551"/>
              <a:gd name="connsiteX8" fmla="*/ 915464 w 930704"/>
              <a:gd name="connsiteY8" fmla="*/ 712591 h 773551"/>
              <a:gd name="connsiteX9" fmla="*/ 808784 w 930704"/>
              <a:gd name="connsiteY9" fmla="*/ 758311 h 773551"/>
              <a:gd name="connsiteX10" fmla="*/ 625904 w 930704"/>
              <a:gd name="connsiteY10" fmla="*/ 773551 h 773551"/>
              <a:gd name="connsiteX11" fmla="*/ 336344 w 930704"/>
              <a:gd name="connsiteY11" fmla="*/ 758311 h 773551"/>
              <a:gd name="connsiteX12" fmla="*/ 244904 w 930704"/>
              <a:gd name="connsiteY12" fmla="*/ 727831 h 773551"/>
              <a:gd name="connsiteX13" fmla="*/ 183944 w 930704"/>
              <a:gd name="connsiteY13" fmla="*/ 712591 h 773551"/>
              <a:gd name="connsiteX14" fmla="*/ 122984 w 930704"/>
              <a:gd name="connsiteY14" fmla="*/ 636391 h 773551"/>
              <a:gd name="connsiteX15" fmla="*/ 46784 w 930704"/>
              <a:gd name="connsiteY15" fmla="*/ 575431 h 773551"/>
              <a:gd name="connsiteX16" fmla="*/ 1064 w 930704"/>
              <a:gd name="connsiteY16" fmla="*/ 377311 h 773551"/>
              <a:gd name="connsiteX17" fmla="*/ 46784 w 930704"/>
              <a:gd name="connsiteY17" fmla="*/ 133471 h 773551"/>
              <a:gd name="connsiteX18" fmla="*/ 92504 w 930704"/>
              <a:gd name="connsiteY18" fmla="*/ 118231 h 773551"/>
              <a:gd name="connsiteX19" fmla="*/ 138224 w 930704"/>
              <a:gd name="connsiteY19" fmla="*/ 87751 h 773551"/>
              <a:gd name="connsiteX20" fmla="*/ 199184 w 930704"/>
              <a:gd name="connsiteY20" fmla="*/ 42031 h 7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0704" h="773551">
                <a:moveTo>
                  <a:pt x="1064" y="42031"/>
                </a:moveTo>
                <a:cubicBezTo>
                  <a:pt x="183944" y="36951"/>
                  <a:pt x="366982" y="35927"/>
                  <a:pt x="549704" y="26791"/>
                </a:cubicBezTo>
                <a:cubicBezTo>
                  <a:pt x="807512" y="13901"/>
                  <a:pt x="230740" y="-26441"/>
                  <a:pt x="763064" y="26791"/>
                </a:cubicBezTo>
                <a:cubicBezTo>
                  <a:pt x="773224" y="42031"/>
                  <a:pt x="785353" y="56128"/>
                  <a:pt x="793544" y="72511"/>
                </a:cubicBezTo>
                <a:cubicBezTo>
                  <a:pt x="800728" y="86879"/>
                  <a:pt x="800814" y="104283"/>
                  <a:pt x="808784" y="118231"/>
                </a:cubicBezTo>
                <a:cubicBezTo>
                  <a:pt x="821386" y="140284"/>
                  <a:pt x="839264" y="158871"/>
                  <a:pt x="854504" y="179191"/>
                </a:cubicBezTo>
                <a:cubicBezTo>
                  <a:pt x="886496" y="275166"/>
                  <a:pt x="884068" y="255282"/>
                  <a:pt x="900224" y="346831"/>
                </a:cubicBezTo>
                <a:cubicBezTo>
                  <a:pt x="910964" y="407691"/>
                  <a:pt x="930704" y="529711"/>
                  <a:pt x="930704" y="529711"/>
                </a:cubicBezTo>
                <a:cubicBezTo>
                  <a:pt x="925624" y="590671"/>
                  <a:pt x="932269" y="653773"/>
                  <a:pt x="915464" y="712591"/>
                </a:cubicBezTo>
                <a:cubicBezTo>
                  <a:pt x="907879" y="739138"/>
                  <a:pt x="823975" y="756412"/>
                  <a:pt x="808784" y="758311"/>
                </a:cubicBezTo>
                <a:cubicBezTo>
                  <a:pt x="748085" y="765898"/>
                  <a:pt x="686864" y="768471"/>
                  <a:pt x="625904" y="773551"/>
                </a:cubicBezTo>
                <a:cubicBezTo>
                  <a:pt x="529384" y="768471"/>
                  <a:pt x="432309" y="769827"/>
                  <a:pt x="336344" y="758311"/>
                </a:cubicBezTo>
                <a:cubicBezTo>
                  <a:pt x="304444" y="754483"/>
                  <a:pt x="276073" y="735623"/>
                  <a:pt x="244904" y="727831"/>
                </a:cubicBezTo>
                <a:lnTo>
                  <a:pt x="183944" y="712591"/>
                </a:lnTo>
                <a:cubicBezTo>
                  <a:pt x="154275" y="623584"/>
                  <a:pt x="191918" y="705325"/>
                  <a:pt x="122984" y="636391"/>
                </a:cubicBezTo>
                <a:cubicBezTo>
                  <a:pt x="54050" y="567457"/>
                  <a:pt x="135791" y="605100"/>
                  <a:pt x="46784" y="575431"/>
                </a:cubicBezTo>
                <a:cubicBezTo>
                  <a:pt x="4945" y="449913"/>
                  <a:pt x="20848" y="515797"/>
                  <a:pt x="1064" y="377311"/>
                </a:cubicBezTo>
                <a:cubicBezTo>
                  <a:pt x="3761" y="342245"/>
                  <a:pt x="-16580" y="184162"/>
                  <a:pt x="46784" y="133471"/>
                </a:cubicBezTo>
                <a:cubicBezTo>
                  <a:pt x="59328" y="123436"/>
                  <a:pt x="78136" y="125415"/>
                  <a:pt x="92504" y="118231"/>
                </a:cubicBezTo>
                <a:cubicBezTo>
                  <a:pt x="108887" y="110040"/>
                  <a:pt x="124153" y="99477"/>
                  <a:pt x="138224" y="87751"/>
                </a:cubicBezTo>
                <a:cubicBezTo>
                  <a:pt x="197399" y="38439"/>
                  <a:pt x="160067" y="42031"/>
                  <a:pt x="199184" y="4203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90600"/>
            <a:ext cx="2743200" cy="133909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571500" y="1444170"/>
            <a:ext cx="2514600" cy="881898"/>
          </a:xfrm>
          <a:custGeom>
            <a:avLst/>
            <a:gdLst>
              <a:gd name="connsiteX0" fmla="*/ 1064 w 930704"/>
              <a:gd name="connsiteY0" fmla="*/ 42031 h 773551"/>
              <a:gd name="connsiteX1" fmla="*/ 549704 w 930704"/>
              <a:gd name="connsiteY1" fmla="*/ 26791 h 773551"/>
              <a:gd name="connsiteX2" fmla="*/ 763064 w 930704"/>
              <a:gd name="connsiteY2" fmla="*/ 26791 h 773551"/>
              <a:gd name="connsiteX3" fmla="*/ 793544 w 930704"/>
              <a:gd name="connsiteY3" fmla="*/ 72511 h 773551"/>
              <a:gd name="connsiteX4" fmla="*/ 808784 w 930704"/>
              <a:gd name="connsiteY4" fmla="*/ 118231 h 773551"/>
              <a:gd name="connsiteX5" fmla="*/ 854504 w 930704"/>
              <a:gd name="connsiteY5" fmla="*/ 179191 h 773551"/>
              <a:gd name="connsiteX6" fmla="*/ 900224 w 930704"/>
              <a:gd name="connsiteY6" fmla="*/ 346831 h 773551"/>
              <a:gd name="connsiteX7" fmla="*/ 930704 w 930704"/>
              <a:gd name="connsiteY7" fmla="*/ 529711 h 773551"/>
              <a:gd name="connsiteX8" fmla="*/ 915464 w 930704"/>
              <a:gd name="connsiteY8" fmla="*/ 712591 h 773551"/>
              <a:gd name="connsiteX9" fmla="*/ 808784 w 930704"/>
              <a:gd name="connsiteY9" fmla="*/ 758311 h 773551"/>
              <a:gd name="connsiteX10" fmla="*/ 625904 w 930704"/>
              <a:gd name="connsiteY10" fmla="*/ 773551 h 773551"/>
              <a:gd name="connsiteX11" fmla="*/ 336344 w 930704"/>
              <a:gd name="connsiteY11" fmla="*/ 758311 h 773551"/>
              <a:gd name="connsiteX12" fmla="*/ 244904 w 930704"/>
              <a:gd name="connsiteY12" fmla="*/ 727831 h 773551"/>
              <a:gd name="connsiteX13" fmla="*/ 183944 w 930704"/>
              <a:gd name="connsiteY13" fmla="*/ 712591 h 773551"/>
              <a:gd name="connsiteX14" fmla="*/ 122984 w 930704"/>
              <a:gd name="connsiteY14" fmla="*/ 636391 h 773551"/>
              <a:gd name="connsiteX15" fmla="*/ 46784 w 930704"/>
              <a:gd name="connsiteY15" fmla="*/ 575431 h 773551"/>
              <a:gd name="connsiteX16" fmla="*/ 1064 w 930704"/>
              <a:gd name="connsiteY16" fmla="*/ 377311 h 773551"/>
              <a:gd name="connsiteX17" fmla="*/ 46784 w 930704"/>
              <a:gd name="connsiteY17" fmla="*/ 133471 h 773551"/>
              <a:gd name="connsiteX18" fmla="*/ 92504 w 930704"/>
              <a:gd name="connsiteY18" fmla="*/ 118231 h 773551"/>
              <a:gd name="connsiteX19" fmla="*/ 138224 w 930704"/>
              <a:gd name="connsiteY19" fmla="*/ 87751 h 773551"/>
              <a:gd name="connsiteX20" fmla="*/ 199184 w 930704"/>
              <a:gd name="connsiteY20" fmla="*/ 42031 h 77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0704" h="773551">
                <a:moveTo>
                  <a:pt x="1064" y="42031"/>
                </a:moveTo>
                <a:cubicBezTo>
                  <a:pt x="183944" y="36951"/>
                  <a:pt x="366982" y="35927"/>
                  <a:pt x="549704" y="26791"/>
                </a:cubicBezTo>
                <a:cubicBezTo>
                  <a:pt x="807512" y="13901"/>
                  <a:pt x="230740" y="-26441"/>
                  <a:pt x="763064" y="26791"/>
                </a:cubicBezTo>
                <a:cubicBezTo>
                  <a:pt x="773224" y="42031"/>
                  <a:pt x="785353" y="56128"/>
                  <a:pt x="793544" y="72511"/>
                </a:cubicBezTo>
                <a:cubicBezTo>
                  <a:pt x="800728" y="86879"/>
                  <a:pt x="800814" y="104283"/>
                  <a:pt x="808784" y="118231"/>
                </a:cubicBezTo>
                <a:cubicBezTo>
                  <a:pt x="821386" y="140284"/>
                  <a:pt x="839264" y="158871"/>
                  <a:pt x="854504" y="179191"/>
                </a:cubicBezTo>
                <a:cubicBezTo>
                  <a:pt x="886496" y="275166"/>
                  <a:pt x="884068" y="255282"/>
                  <a:pt x="900224" y="346831"/>
                </a:cubicBezTo>
                <a:cubicBezTo>
                  <a:pt x="910964" y="407691"/>
                  <a:pt x="930704" y="529711"/>
                  <a:pt x="930704" y="529711"/>
                </a:cubicBezTo>
                <a:cubicBezTo>
                  <a:pt x="925624" y="590671"/>
                  <a:pt x="932269" y="653773"/>
                  <a:pt x="915464" y="712591"/>
                </a:cubicBezTo>
                <a:cubicBezTo>
                  <a:pt x="907879" y="739138"/>
                  <a:pt x="823975" y="756412"/>
                  <a:pt x="808784" y="758311"/>
                </a:cubicBezTo>
                <a:cubicBezTo>
                  <a:pt x="748085" y="765898"/>
                  <a:pt x="686864" y="768471"/>
                  <a:pt x="625904" y="773551"/>
                </a:cubicBezTo>
                <a:cubicBezTo>
                  <a:pt x="529384" y="768471"/>
                  <a:pt x="432309" y="769827"/>
                  <a:pt x="336344" y="758311"/>
                </a:cubicBezTo>
                <a:cubicBezTo>
                  <a:pt x="304444" y="754483"/>
                  <a:pt x="276073" y="735623"/>
                  <a:pt x="244904" y="727831"/>
                </a:cubicBezTo>
                <a:lnTo>
                  <a:pt x="183944" y="712591"/>
                </a:lnTo>
                <a:cubicBezTo>
                  <a:pt x="154275" y="623584"/>
                  <a:pt x="191918" y="705325"/>
                  <a:pt x="122984" y="636391"/>
                </a:cubicBezTo>
                <a:cubicBezTo>
                  <a:pt x="54050" y="567457"/>
                  <a:pt x="135791" y="605100"/>
                  <a:pt x="46784" y="575431"/>
                </a:cubicBezTo>
                <a:cubicBezTo>
                  <a:pt x="4945" y="449913"/>
                  <a:pt x="20848" y="515797"/>
                  <a:pt x="1064" y="377311"/>
                </a:cubicBezTo>
                <a:cubicBezTo>
                  <a:pt x="3761" y="342245"/>
                  <a:pt x="-16580" y="184162"/>
                  <a:pt x="46784" y="133471"/>
                </a:cubicBezTo>
                <a:cubicBezTo>
                  <a:pt x="59328" y="123436"/>
                  <a:pt x="78136" y="125415"/>
                  <a:pt x="92504" y="118231"/>
                </a:cubicBezTo>
                <a:cubicBezTo>
                  <a:pt x="108887" y="110040"/>
                  <a:pt x="124153" y="99477"/>
                  <a:pt x="138224" y="87751"/>
                </a:cubicBezTo>
                <a:cubicBezTo>
                  <a:pt x="197399" y="38439"/>
                  <a:pt x="160067" y="42031"/>
                  <a:pt x="199184" y="4203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22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2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4740" y="152400"/>
            <a:ext cx="6995826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                  Gradebook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will look something like this</a:t>
            </a:r>
            <a:endParaRPr kumimoji="1"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Moodle_logo_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199572"/>
            <a:ext cx="2286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3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122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34740" y="152400"/>
            <a:ext cx="6995826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                  Gradebook</a:t>
            </a:r>
          </a:p>
          <a:p>
            <a:pPr algn="ctr" eaLnBrk="0" hangingPunct="0"/>
            <a:r>
              <a:rPr kumimoji="1"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will look something like this</a:t>
            </a:r>
            <a:endParaRPr kumimoji="1"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Moodle_logo_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199572"/>
            <a:ext cx="2286000" cy="571500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3348" y="3505200"/>
            <a:ext cx="6596752" cy="1938992"/>
          </a:xfrm>
          <a:prstGeom prst="rect">
            <a:avLst/>
          </a:prstGeom>
          <a:solidFill>
            <a:srgbClr val="FFFFFF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000000"/>
                </a:solidFill>
              </a:rPr>
              <a:t>it lists course requirements, due dates, options, and grades . . .</a:t>
            </a:r>
            <a:endParaRPr kumimoji="1"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94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87233" y="3096161"/>
            <a:ext cx="4289956" cy="1938992"/>
          </a:xfrm>
          <a:prstGeom prst="rect">
            <a:avLst/>
          </a:prstGeom>
          <a:solidFill>
            <a:srgbClr val="FFCC00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 to the main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Moodle page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“Block 1”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07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628900" y="1219200"/>
            <a:ext cx="5029200" cy="44958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1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628900" y="1219200"/>
            <a:ext cx="5029200" cy="19812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12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28700" y="6858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If you get this screen, go to “University of Minnesota Login” . .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2742"/>
            <a:ext cx="8686800" cy="475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00" y="4495800"/>
            <a:ext cx="420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Be sure to log in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034405" y="1509486"/>
            <a:ext cx="1528695" cy="493786"/>
          </a:xfrm>
          <a:custGeom>
            <a:avLst/>
            <a:gdLst>
              <a:gd name="connsiteX0" fmla="*/ 1364343 w 1528695"/>
              <a:gd name="connsiteY0" fmla="*/ 391885 h 493786"/>
              <a:gd name="connsiteX1" fmla="*/ 1436914 w 1528695"/>
              <a:gd name="connsiteY1" fmla="*/ 377371 h 493786"/>
              <a:gd name="connsiteX2" fmla="*/ 1451428 w 1528695"/>
              <a:gd name="connsiteY2" fmla="*/ 333828 h 493786"/>
              <a:gd name="connsiteX3" fmla="*/ 1480457 w 1528695"/>
              <a:gd name="connsiteY3" fmla="*/ 290285 h 493786"/>
              <a:gd name="connsiteX4" fmla="*/ 1494971 w 1528695"/>
              <a:gd name="connsiteY4" fmla="*/ 246743 h 493786"/>
              <a:gd name="connsiteX5" fmla="*/ 1509485 w 1528695"/>
              <a:gd name="connsiteY5" fmla="*/ 145143 h 493786"/>
              <a:gd name="connsiteX6" fmla="*/ 1465943 w 1528695"/>
              <a:gd name="connsiteY6" fmla="*/ 130628 h 493786"/>
              <a:gd name="connsiteX7" fmla="*/ 1422400 w 1528695"/>
              <a:gd name="connsiteY7" fmla="*/ 101600 h 493786"/>
              <a:gd name="connsiteX8" fmla="*/ 1378857 w 1528695"/>
              <a:gd name="connsiteY8" fmla="*/ 87085 h 493786"/>
              <a:gd name="connsiteX9" fmla="*/ 1335314 w 1528695"/>
              <a:gd name="connsiteY9" fmla="*/ 58057 h 493786"/>
              <a:gd name="connsiteX10" fmla="*/ 1277257 w 1528695"/>
              <a:gd name="connsiteY10" fmla="*/ 43543 h 493786"/>
              <a:gd name="connsiteX11" fmla="*/ 1233714 w 1528695"/>
              <a:gd name="connsiteY11" fmla="*/ 29028 h 493786"/>
              <a:gd name="connsiteX12" fmla="*/ 1103085 w 1528695"/>
              <a:gd name="connsiteY12" fmla="*/ 0 h 493786"/>
              <a:gd name="connsiteX13" fmla="*/ 464457 w 1528695"/>
              <a:gd name="connsiteY13" fmla="*/ 14514 h 493786"/>
              <a:gd name="connsiteX14" fmla="*/ 333828 w 1528695"/>
              <a:gd name="connsiteY14" fmla="*/ 43543 h 493786"/>
              <a:gd name="connsiteX15" fmla="*/ 232228 w 1528695"/>
              <a:gd name="connsiteY15" fmla="*/ 72571 h 493786"/>
              <a:gd name="connsiteX16" fmla="*/ 174171 w 1528695"/>
              <a:gd name="connsiteY16" fmla="*/ 101600 h 493786"/>
              <a:gd name="connsiteX17" fmla="*/ 116114 w 1528695"/>
              <a:gd name="connsiteY17" fmla="*/ 116114 h 493786"/>
              <a:gd name="connsiteX18" fmla="*/ 72571 w 1528695"/>
              <a:gd name="connsiteY18" fmla="*/ 130628 h 493786"/>
              <a:gd name="connsiteX19" fmla="*/ 14514 w 1528695"/>
              <a:gd name="connsiteY19" fmla="*/ 261257 h 493786"/>
              <a:gd name="connsiteX20" fmla="*/ 0 w 1528695"/>
              <a:gd name="connsiteY20" fmla="*/ 304800 h 493786"/>
              <a:gd name="connsiteX21" fmla="*/ 29028 w 1528695"/>
              <a:gd name="connsiteY21" fmla="*/ 391885 h 493786"/>
              <a:gd name="connsiteX22" fmla="*/ 72571 w 1528695"/>
              <a:gd name="connsiteY22" fmla="*/ 406400 h 493786"/>
              <a:gd name="connsiteX23" fmla="*/ 159657 w 1528695"/>
              <a:gd name="connsiteY23" fmla="*/ 449943 h 493786"/>
              <a:gd name="connsiteX24" fmla="*/ 682171 w 1528695"/>
              <a:gd name="connsiteY24" fmla="*/ 464457 h 493786"/>
              <a:gd name="connsiteX25" fmla="*/ 1291771 w 1528695"/>
              <a:gd name="connsiteY25" fmla="*/ 478971 h 493786"/>
              <a:gd name="connsiteX26" fmla="*/ 1320800 w 1528695"/>
              <a:gd name="connsiteY26" fmla="*/ 435428 h 493786"/>
              <a:gd name="connsiteX27" fmla="*/ 1364343 w 1528695"/>
              <a:gd name="connsiteY27" fmla="*/ 391885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28695" h="493786">
                <a:moveTo>
                  <a:pt x="1364343" y="391885"/>
                </a:moveTo>
                <a:cubicBezTo>
                  <a:pt x="1383695" y="382209"/>
                  <a:pt x="1416388" y="391055"/>
                  <a:pt x="1436914" y="377371"/>
                </a:cubicBezTo>
                <a:cubicBezTo>
                  <a:pt x="1449644" y="368884"/>
                  <a:pt x="1444586" y="347512"/>
                  <a:pt x="1451428" y="333828"/>
                </a:cubicBezTo>
                <a:cubicBezTo>
                  <a:pt x="1459229" y="318226"/>
                  <a:pt x="1470781" y="304799"/>
                  <a:pt x="1480457" y="290285"/>
                </a:cubicBezTo>
                <a:cubicBezTo>
                  <a:pt x="1485295" y="275771"/>
                  <a:pt x="1488129" y="260427"/>
                  <a:pt x="1494971" y="246743"/>
                </a:cubicBezTo>
                <a:cubicBezTo>
                  <a:pt x="1515027" y="206631"/>
                  <a:pt x="1551145" y="197219"/>
                  <a:pt x="1509485" y="145143"/>
                </a:cubicBezTo>
                <a:cubicBezTo>
                  <a:pt x="1499928" y="133196"/>
                  <a:pt x="1479627" y="137470"/>
                  <a:pt x="1465943" y="130628"/>
                </a:cubicBezTo>
                <a:cubicBezTo>
                  <a:pt x="1450341" y="122827"/>
                  <a:pt x="1438002" y="109401"/>
                  <a:pt x="1422400" y="101600"/>
                </a:cubicBezTo>
                <a:cubicBezTo>
                  <a:pt x="1408716" y="94758"/>
                  <a:pt x="1392541" y="93927"/>
                  <a:pt x="1378857" y="87085"/>
                </a:cubicBezTo>
                <a:cubicBezTo>
                  <a:pt x="1363255" y="79284"/>
                  <a:pt x="1351348" y="64928"/>
                  <a:pt x="1335314" y="58057"/>
                </a:cubicBezTo>
                <a:cubicBezTo>
                  <a:pt x="1316979" y="50199"/>
                  <a:pt x="1296437" y="49023"/>
                  <a:pt x="1277257" y="43543"/>
                </a:cubicBezTo>
                <a:cubicBezTo>
                  <a:pt x="1262546" y="39340"/>
                  <a:pt x="1248425" y="33231"/>
                  <a:pt x="1233714" y="29028"/>
                </a:cubicBezTo>
                <a:cubicBezTo>
                  <a:pt x="1185891" y="15364"/>
                  <a:pt x="1152963" y="9975"/>
                  <a:pt x="1103085" y="0"/>
                </a:cubicBezTo>
                <a:lnTo>
                  <a:pt x="464457" y="14514"/>
                </a:lnTo>
                <a:cubicBezTo>
                  <a:pt x="388305" y="17560"/>
                  <a:pt x="391760" y="26991"/>
                  <a:pt x="333828" y="43543"/>
                </a:cubicBezTo>
                <a:cubicBezTo>
                  <a:pt x="297003" y="54065"/>
                  <a:pt x="267027" y="57657"/>
                  <a:pt x="232228" y="72571"/>
                </a:cubicBezTo>
                <a:cubicBezTo>
                  <a:pt x="212341" y="81094"/>
                  <a:pt x="194430" y="94003"/>
                  <a:pt x="174171" y="101600"/>
                </a:cubicBezTo>
                <a:cubicBezTo>
                  <a:pt x="155493" y="108604"/>
                  <a:pt x="135294" y="110634"/>
                  <a:pt x="116114" y="116114"/>
                </a:cubicBezTo>
                <a:cubicBezTo>
                  <a:pt x="101403" y="120317"/>
                  <a:pt x="87085" y="125790"/>
                  <a:pt x="72571" y="130628"/>
                </a:cubicBezTo>
                <a:cubicBezTo>
                  <a:pt x="26570" y="199630"/>
                  <a:pt x="49059" y="157623"/>
                  <a:pt x="14514" y="261257"/>
                </a:cubicBezTo>
                <a:lnTo>
                  <a:pt x="0" y="304800"/>
                </a:lnTo>
                <a:cubicBezTo>
                  <a:pt x="9676" y="333828"/>
                  <a:pt x="0" y="382209"/>
                  <a:pt x="29028" y="391885"/>
                </a:cubicBezTo>
                <a:cubicBezTo>
                  <a:pt x="43542" y="396723"/>
                  <a:pt x="58887" y="399558"/>
                  <a:pt x="72571" y="406400"/>
                </a:cubicBezTo>
                <a:cubicBezTo>
                  <a:pt x="106675" y="423452"/>
                  <a:pt x="119009" y="447858"/>
                  <a:pt x="159657" y="449943"/>
                </a:cubicBezTo>
                <a:cubicBezTo>
                  <a:pt x="333667" y="458867"/>
                  <a:pt x="508000" y="459619"/>
                  <a:pt x="682171" y="464457"/>
                </a:cubicBezTo>
                <a:cubicBezTo>
                  <a:pt x="1078476" y="504087"/>
                  <a:pt x="875313" y="497901"/>
                  <a:pt x="1291771" y="478971"/>
                </a:cubicBezTo>
                <a:cubicBezTo>
                  <a:pt x="1301447" y="464457"/>
                  <a:pt x="1307672" y="446915"/>
                  <a:pt x="1320800" y="435428"/>
                </a:cubicBezTo>
                <a:cubicBezTo>
                  <a:pt x="1347056" y="412454"/>
                  <a:pt x="1344991" y="401561"/>
                  <a:pt x="1364343" y="391885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rot="10252838">
            <a:off x="3875053" y="2985777"/>
            <a:ext cx="2148114" cy="609600"/>
          </a:xfrm>
          <a:prstGeom prst="stripedRightArrow">
            <a:avLst/>
          </a:prstGeom>
          <a:solidFill>
            <a:srgbClr val="FF99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59638" y="3338286"/>
            <a:ext cx="1221548" cy="341386"/>
          </a:xfrm>
          <a:custGeom>
            <a:avLst/>
            <a:gdLst>
              <a:gd name="connsiteX0" fmla="*/ 1364343 w 1528695"/>
              <a:gd name="connsiteY0" fmla="*/ 391885 h 493786"/>
              <a:gd name="connsiteX1" fmla="*/ 1436914 w 1528695"/>
              <a:gd name="connsiteY1" fmla="*/ 377371 h 493786"/>
              <a:gd name="connsiteX2" fmla="*/ 1451428 w 1528695"/>
              <a:gd name="connsiteY2" fmla="*/ 333828 h 493786"/>
              <a:gd name="connsiteX3" fmla="*/ 1480457 w 1528695"/>
              <a:gd name="connsiteY3" fmla="*/ 290285 h 493786"/>
              <a:gd name="connsiteX4" fmla="*/ 1494971 w 1528695"/>
              <a:gd name="connsiteY4" fmla="*/ 246743 h 493786"/>
              <a:gd name="connsiteX5" fmla="*/ 1509485 w 1528695"/>
              <a:gd name="connsiteY5" fmla="*/ 145143 h 493786"/>
              <a:gd name="connsiteX6" fmla="*/ 1465943 w 1528695"/>
              <a:gd name="connsiteY6" fmla="*/ 130628 h 493786"/>
              <a:gd name="connsiteX7" fmla="*/ 1422400 w 1528695"/>
              <a:gd name="connsiteY7" fmla="*/ 101600 h 493786"/>
              <a:gd name="connsiteX8" fmla="*/ 1378857 w 1528695"/>
              <a:gd name="connsiteY8" fmla="*/ 87085 h 493786"/>
              <a:gd name="connsiteX9" fmla="*/ 1335314 w 1528695"/>
              <a:gd name="connsiteY9" fmla="*/ 58057 h 493786"/>
              <a:gd name="connsiteX10" fmla="*/ 1277257 w 1528695"/>
              <a:gd name="connsiteY10" fmla="*/ 43543 h 493786"/>
              <a:gd name="connsiteX11" fmla="*/ 1233714 w 1528695"/>
              <a:gd name="connsiteY11" fmla="*/ 29028 h 493786"/>
              <a:gd name="connsiteX12" fmla="*/ 1103085 w 1528695"/>
              <a:gd name="connsiteY12" fmla="*/ 0 h 493786"/>
              <a:gd name="connsiteX13" fmla="*/ 464457 w 1528695"/>
              <a:gd name="connsiteY13" fmla="*/ 14514 h 493786"/>
              <a:gd name="connsiteX14" fmla="*/ 333828 w 1528695"/>
              <a:gd name="connsiteY14" fmla="*/ 43543 h 493786"/>
              <a:gd name="connsiteX15" fmla="*/ 232228 w 1528695"/>
              <a:gd name="connsiteY15" fmla="*/ 72571 h 493786"/>
              <a:gd name="connsiteX16" fmla="*/ 174171 w 1528695"/>
              <a:gd name="connsiteY16" fmla="*/ 101600 h 493786"/>
              <a:gd name="connsiteX17" fmla="*/ 116114 w 1528695"/>
              <a:gd name="connsiteY17" fmla="*/ 116114 h 493786"/>
              <a:gd name="connsiteX18" fmla="*/ 72571 w 1528695"/>
              <a:gd name="connsiteY18" fmla="*/ 130628 h 493786"/>
              <a:gd name="connsiteX19" fmla="*/ 14514 w 1528695"/>
              <a:gd name="connsiteY19" fmla="*/ 261257 h 493786"/>
              <a:gd name="connsiteX20" fmla="*/ 0 w 1528695"/>
              <a:gd name="connsiteY20" fmla="*/ 304800 h 493786"/>
              <a:gd name="connsiteX21" fmla="*/ 29028 w 1528695"/>
              <a:gd name="connsiteY21" fmla="*/ 391885 h 493786"/>
              <a:gd name="connsiteX22" fmla="*/ 72571 w 1528695"/>
              <a:gd name="connsiteY22" fmla="*/ 406400 h 493786"/>
              <a:gd name="connsiteX23" fmla="*/ 159657 w 1528695"/>
              <a:gd name="connsiteY23" fmla="*/ 449943 h 493786"/>
              <a:gd name="connsiteX24" fmla="*/ 682171 w 1528695"/>
              <a:gd name="connsiteY24" fmla="*/ 464457 h 493786"/>
              <a:gd name="connsiteX25" fmla="*/ 1291771 w 1528695"/>
              <a:gd name="connsiteY25" fmla="*/ 478971 h 493786"/>
              <a:gd name="connsiteX26" fmla="*/ 1320800 w 1528695"/>
              <a:gd name="connsiteY26" fmla="*/ 435428 h 493786"/>
              <a:gd name="connsiteX27" fmla="*/ 1364343 w 1528695"/>
              <a:gd name="connsiteY27" fmla="*/ 391885 h 49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28695" h="493786">
                <a:moveTo>
                  <a:pt x="1364343" y="391885"/>
                </a:moveTo>
                <a:cubicBezTo>
                  <a:pt x="1383695" y="382209"/>
                  <a:pt x="1416388" y="391055"/>
                  <a:pt x="1436914" y="377371"/>
                </a:cubicBezTo>
                <a:cubicBezTo>
                  <a:pt x="1449644" y="368884"/>
                  <a:pt x="1444586" y="347512"/>
                  <a:pt x="1451428" y="333828"/>
                </a:cubicBezTo>
                <a:cubicBezTo>
                  <a:pt x="1459229" y="318226"/>
                  <a:pt x="1470781" y="304799"/>
                  <a:pt x="1480457" y="290285"/>
                </a:cubicBezTo>
                <a:cubicBezTo>
                  <a:pt x="1485295" y="275771"/>
                  <a:pt x="1488129" y="260427"/>
                  <a:pt x="1494971" y="246743"/>
                </a:cubicBezTo>
                <a:cubicBezTo>
                  <a:pt x="1515027" y="206631"/>
                  <a:pt x="1551145" y="197219"/>
                  <a:pt x="1509485" y="145143"/>
                </a:cubicBezTo>
                <a:cubicBezTo>
                  <a:pt x="1499928" y="133196"/>
                  <a:pt x="1479627" y="137470"/>
                  <a:pt x="1465943" y="130628"/>
                </a:cubicBezTo>
                <a:cubicBezTo>
                  <a:pt x="1450341" y="122827"/>
                  <a:pt x="1438002" y="109401"/>
                  <a:pt x="1422400" y="101600"/>
                </a:cubicBezTo>
                <a:cubicBezTo>
                  <a:pt x="1408716" y="94758"/>
                  <a:pt x="1392541" y="93927"/>
                  <a:pt x="1378857" y="87085"/>
                </a:cubicBezTo>
                <a:cubicBezTo>
                  <a:pt x="1363255" y="79284"/>
                  <a:pt x="1351348" y="64928"/>
                  <a:pt x="1335314" y="58057"/>
                </a:cubicBezTo>
                <a:cubicBezTo>
                  <a:pt x="1316979" y="50199"/>
                  <a:pt x="1296437" y="49023"/>
                  <a:pt x="1277257" y="43543"/>
                </a:cubicBezTo>
                <a:cubicBezTo>
                  <a:pt x="1262546" y="39340"/>
                  <a:pt x="1248425" y="33231"/>
                  <a:pt x="1233714" y="29028"/>
                </a:cubicBezTo>
                <a:cubicBezTo>
                  <a:pt x="1185891" y="15364"/>
                  <a:pt x="1152963" y="9975"/>
                  <a:pt x="1103085" y="0"/>
                </a:cubicBezTo>
                <a:lnTo>
                  <a:pt x="464457" y="14514"/>
                </a:lnTo>
                <a:cubicBezTo>
                  <a:pt x="388305" y="17560"/>
                  <a:pt x="391760" y="26991"/>
                  <a:pt x="333828" y="43543"/>
                </a:cubicBezTo>
                <a:cubicBezTo>
                  <a:pt x="297003" y="54065"/>
                  <a:pt x="267027" y="57657"/>
                  <a:pt x="232228" y="72571"/>
                </a:cubicBezTo>
                <a:cubicBezTo>
                  <a:pt x="212341" y="81094"/>
                  <a:pt x="194430" y="94003"/>
                  <a:pt x="174171" y="101600"/>
                </a:cubicBezTo>
                <a:cubicBezTo>
                  <a:pt x="155493" y="108604"/>
                  <a:pt x="135294" y="110634"/>
                  <a:pt x="116114" y="116114"/>
                </a:cubicBezTo>
                <a:cubicBezTo>
                  <a:pt x="101403" y="120317"/>
                  <a:pt x="87085" y="125790"/>
                  <a:pt x="72571" y="130628"/>
                </a:cubicBezTo>
                <a:cubicBezTo>
                  <a:pt x="26570" y="199630"/>
                  <a:pt x="49059" y="157623"/>
                  <a:pt x="14514" y="261257"/>
                </a:cubicBezTo>
                <a:lnTo>
                  <a:pt x="0" y="304800"/>
                </a:lnTo>
                <a:cubicBezTo>
                  <a:pt x="9676" y="333828"/>
                  <a:pt x="0" y="382209"/>
                  <a:pt x="29028" y="391885"/>
                </a:cubicBezTo>
                <a:cubicBezTo>
                  <a:pt x="43542" y="396723"/>
                  <a:pt x="58887" y="399558"/>
                  <a:pt x="72571" y="406400"/>
                </a:cubicBezTo>
                <a:cubicBezTo>
                  <a:pt x="106675" y="423452"/>
                  <a:pt x="119009" y="447858"/>
                  <a:pt x="159657" y="449943"/>
                </a:cubicBezTo>
                <a:cubicBezTo>
                  <a:pt x="333667" y="458867"/>
                  <a:pt x="508000" y="459619"/>
                  <a:pt x="682171" y="464457"/>
                </a:cubicBezTo>
                <a:cubicBezTo>
                  <a:pt x="1078476" y="504087"/>
                  <a:pt x="875313" y="497901"/>
                  <a:pt x="1291771" y="478971"/>
                </a:cubicBezTo>
                <a:cubicBezTo>
                  <a:pt x="1301447" y="464457"/>
                  <a:pt x="1307672" y="446915"/>
                  <a:pt x="1320800" y="435428"/>
                </a:cubicBezTo>
                <a:cubicBezTo>
                  <a:pt x="1347056" y="412454"/>
                  <a:pt x="1344991" y="401561"/>
                  <a:pt x="1364343" y="391885"/>
                </a:cubicBezTo>
                <a:close/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55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54424"/>
            <a:ext cx="9144000" cy="3984376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500" y="3362980"/>
            <a:ext cx="8416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</a:rPr>
              <a:t>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“Major Due Dates” web page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a handy site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0800000">
            <a:off x="3147786" y="2514600"/>
            <a:ext cx="2148114" cy="554182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1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6696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62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628900" y="3171372"/>
            <a:ext cx="5029200" cy="2696028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94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19628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8" y="486228"/>
            <a:ext cx="8873346" cy="5943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34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98970"/>
            <a:ext cx="9144000" cy="4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467100" y="3048001"/>
            <a:ext cx="4114800" cy="2057399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4456"/>
            <a:ext cx="9144000" cy="4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628900" y="2133600"/>
            <a:ext cx="5029200" cy="16764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98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4456"/>
            <a:ext cx="9144000" cy="4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09171"/>
            <a:ext cx="9144000" cy="3253429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99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4456"/>
            <a:ext cx="9144000" cy="4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628900" y="3962400"/>
            <a:ext cx="5029200" cy="990600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9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4456"/>
            <a:ext cx="9144000" cy="487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4" y="3820327"/>
            <a:ext cx="9144000" cy="1909187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5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4572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Your Moodle screen will look something like this . .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6" y="1002182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9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arble">
  <a:themeElements>
    <a:clrScheme name="4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4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arble">
  <a:themeElements>
    <a:clrScheme name="1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1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11925</TotalTime>
  <Words>1947</Words>
  <Application>Microsoft Office PowerPoint</Application>
  <PresentationFormat>35mm Slides</PresentationFormat>
  <Paragraphs>307</Paragraphs>
  <Slides>135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135</vt:i4>
      </vt:variant>
    </vt:vector>
  </HeadingPairs>
  <TitlesOfParts>
    <vt:vector size="158" baseType="lpstr">
      <vt:lpstr>Default Design</vt:lpstr>
      <vt:lpstr>3_Contemporary Portrait</vt:lpstr>
      <vt:lpstr>3_Default Design</vt:lpstr>
      <vt:lpstr>7_Contemporary Portrait</vt:lpstr>
      <vt:lpstr>5_Marble</vt:lpstr>
      <vt:lpstr>2_Contemporary Portrait</vt:lpstr>
      <vt:lpstr>6_Marble</vt:lpstr>
      <vt:lpstr>9_Default Design</vt:lpstr>
      <vt:lpstr>12_Default Design</vt:lpstr>
      <vt:lpstr>3_Meadow</vt:lpstr>
      <vt:lpstr>8_Default Design</vt:lpstr>
      <vt:lpstr>2_Default Design</vt:lpstr>
      <vt:lpstr>7_Default Design</vt:lpstr>
      <vt:lpstr>10_Default Design</vt:lpstr>
      <vt:lpstr>11_Default Design</vt:lpstr>
      <vt:lpstr>13_Default Design</vt:lpstr>
      <vt:lpstr>1_Default Design</vt:lpstr>
      <vt:lpstr>5_Default Design</vt:lpstr>
      <vt:lpstr>16_Default Design</vt:lpstr>
      <vt:lpstr>14_Default Design</vt:lpstr>
      <vt:lpstr>17_Default Design</vt:lpstr>
      <vt:lpstr>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626</cp:revision>
  <cp:lastPrinted>2000-04-12T17:52:36Z</cp:lastPrinted>
  <dcterms:created xsi:type="dcterms:W3CDTF">2000-03-27T14:48:03Z</dcterms:created>
  <dcterms:modified xsi:type="dcterms:W3CDTF">2013-01-21T21:46:24Z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